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6"/>
  </p:notesMasterIdLst>
  <p:sldIdLst>
    <p:sldId id="256" r:id="rId2"/>
    <p:sldId id="752" r:id="rId3"/>
    <p:sldId id="753" r:id="rId4"/>
    <p:sldId id="258" r:id="rId5"/>
    <p:sldId id="776" r:id="rId6"/>
    <p:sldId id="777" r:id="rId7"/>
    <p:sldId id="778" r:id="rId8"/>
    <p:sldId id="779" r:id="rId9"/>
    <p:sldId id="780" r:id="rId10"/>
    <p:sldId id="781" r:id="rId11"/>
    <p:sldId id="783" r:id="rId12"/>
    <p:sldId id="260" r:id="rId13"/>
    <p:sldId id="259" r:id="rId14"/>
    <p:sldId id="784" r:id="rId15"/>
    <p:sldId id="785" r:id="rId16"/>
    <p:sldId id="786" r:id="rId17"/>
    <p:sldId id="787" r:id="rId18"/>
    <p:sldId id="788" r:id="rId19"/>
    <p:sldId id="789" r:id="rId20"/>
    <p:sldId id="739" r:id="rId21"/>
    <p:sldId id="734" r:id="rId22"/>
    <p:sldId id="747" r:id="rId23"/>
    <p:sldId id="593" r:id="rId24"/>
    <p:sldId id="644" r:id="rId25"/>
    <p:sldId id="639" r:id="rId26"/>
    <p:sldId id="638" r:id="rId27"/>
    <p:sldId id="645" r:id="rId28"/>
    <p:sldId id="754" r:id="rId29"/>
    <p:sldId id="756" r:id="rId30"/>
    <p:sldId id="757" r:id="rId31"/>
    <p:sldId id="261" r:id="rId32"/>
    <p:sldId id="792" r:id="rId33"/>
    <p:sldId id="759" r:id="rId34"/>
    <p:sldId id="760" r:id="rId35"/>
    <p:sldId id="751" r:id="rId36"/>
    <p:sldId id="691" r:id="rId37"/>
    <p:sldId id="635" r:id="rId38"/>
    <p:sldId id="793" r:id="rId39"/>
    <p:sldId id="740" r:id="rId40"/>
    <p:sldId id="761" r:id="rId41"/>
    <p:sldId id="762" r:id="rId42"/>
    <p:sldId id="763" r:id="rId43"/>
    <p:sldId id="262" r:id="rId44"/>
    <p:sldId id="764" r:id="rId45"/>
    <p:sldId id="263" r:id="rId46"/>
    <p:sldId id="264" r:id="rId47"/>
    <p:sldId id="765" r:id="rId48"/>
    <p:sldId id="766" r:id="rId49"/>
    <p:sldId id="265" r:id="rId50"/>
    <p:sldId id="767" r:id="rId51"/>
    <p:sldId id="266" r:id="rId52"/>
    <p:sldId id="768" r:id="rId53"/>
    <p:sldId id="769" r:id="rId54"/>
    <p:sldId id="770" r:id="rId55"/>
    <p:sldId id="771" r:id="rId56"/>
    <p:sldId id="772" r:id="rId57"/>
    <p:sldId id="773" r:id="rId58"/>
    <p:sldId id="774" r:id="rId59"/>
    <p:sldId id="267" r:id="rId60"/>
    <p:sldId id="775" r:id="rId61"/>
    <p:sldId id="795" r:id="rId62"/>
    <p:sldId id="750" r:id="rId63"/>
    <p:sldId id="749" r:id="rId64"/>
    <p:sldId id="708" r:id="rId6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4" d="100"/>
          <a:sy n="64" d="100"/>
        </p:scale>
        <p:origin x="90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0379012120346394E-2"/>
          <c:y val="6.4414112591975853E-2"/>
          <c:w val="0.8844253746938171"/>
          <c:h val="0.847180996162411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>
              <a:outerShdw blurRad="63500" dist="38100" dir="5400000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/>
            </a:scene3d>
            <a:sp3d prstMaterial="plastic">
              <a:bevelT w="0" h="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Sheet1!$A$2:$A$9</c:f>
              <c:numCache>
                <c:formatCode>General</c:formatCode>
                <c:ptCount val="8"/>
                <c:pt idx="0">
                  <c:v>1395</c:v>
                </c:pt>
                <c:pt idx="1">
                  <c:v>1396</c:v>
                </c:pt>
                <c:pt idx="2">
                  <c:v>1397</c:v>
                </c:pt>
                <c:pt idx="3">
                  <c:v>1398</c:v>
                </c:pt>
                <c:pt idx="4">
                  <c:v>1399</c:v>
                </c:pt>
                <c:pt idx="5">
                  <c:v>1400</c:v>
                </c:pt>
                <c:pt idx="6">
                  <c:v>1401</c:v>
                </c:pt>
                <c:pt idx="7">
                  <c:v>1402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3268</c:v>
                </c:pt>
                <c:pt idx="1">
                  <c:v>4144</c:v>
                </c:pt>
                <c:pt idx="2">
                  <c:v>4433</c:v>
                </c:pt>
                <c:pt idx="3">
                  <c:v>3990</c:v>
                </c:pt>
                <c:pt idx="4">
                  <c:v>2557</c:v>
                </c:pt>
                <c:pt idx="5">
                  <c:v>2149</c:v>
                </c:pt>
                <c:pt idx="6">
                  <c:v>3950</c:v>
                </c:pt>
                <c:pt idx="7">
                  <c:v>4490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ECB-490D-AFD3-82DCDF2309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77440512"/>
        <c:axId val="177440904"/>
      </c:barChart>
      <c:catAx>
        <c:axId val="177440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440904"/>
        <c:crosses val="autoZero"/>
        <c:auto val="1"/>
        <c:lblAlgn val="ctr"/>
        <c:lblOffset val="100"/>
        <c:noMultiLvlLbl val="0"/>
      </c:catAx>
      <c:valAx>
        <c:axId val="177440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440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6038643453663923E-2"/>
          <c:y val="9.4377651732390086E-2"/>
          <c:w val="0.95396135654633607"/>
          <c:h val="0.6878795567220777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 طغیان</c:v>
                </c:pt>
              </c:strCache>
            </c:strRef>
          </c:tx>
          <c:spPr>
            <a:ln w="38100" cap="rnd">
              <a:solidFill>
                <a:srgbClr val="FBA17D"/>
              </a:solidFill>
              <a:round/>
            </a:ln>
            <a:effectLst/>
          </c:spPr>
          <c:marker>
            <c:symbol val="none"/>
          </c:marker>
          <c:dLbls>
            <c:spPr>
              <a:gradFill rotWithShape="1">
                <a:gsLst>
                  <a:gs pos="0">
                    <a:schemeClr val="accent3">
                      <a:tint val="65000"/>
                      <a:lumMod val="110000"/>
                    </a:schemeClr>
                  </a:gs>
                  <a:gs pos="88000">
                    <a:schemeClr val="accent3">
                      <a:tint val="90000"/>
                    </a:schemeClr>
                  </a:gs>
                </a:gsLst>
                <a:lin ang="5400000" scaled="0"/>
              </a:gradFill>
              <a:ln w="12700" cap="rnd" cmpd="sng" algn="ctr">
                <a:solidFill>
                  <a:schemeClr val="accent3"/>
                </a:solidFill>
                <a:prstDash val="solid"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Sheet1!$A$2:$A$16</c:f>
              <c:numCache>
                <c:formatCode>General</c:formatCode>
                <c:ptCount val="15"/>
                <c:pt idx="0">
                  <c:v>1388</c:v>
                </c:pt>
                <c:pt idx="1">
                  <c:v>1389</c:v>
                </c:pt>
                <c:pt idx="2">
                  <c:v>1390</c:v>
                </c:pt>
                <c:pt idx="3">
                  <c:v>1391</c:v>
                </c:pt>
                <c:pt idx="4">
                  <c:v>1392</c:v>
                </c:pt>
                <c:pt idx="5">
                  <c:v>1393</c:v>
                </c:pt>
                <c:pt idx="6">
                  <c:v>1394</c:v>
                </c:pt>
                <c:pt idx="7">
                  <c:v>1395</c:v>
                </c:pt>
                <c:pt idx="8">
                  <c:v>1396</c:v>
                </c:pt>
                <c:pt idx="9">
                  <c:v>1397</c:v>
                </c:pt>
                <c:pt idx="10">
                  <c:v>1398</c:v>
                </c:pt>
                <c:pt idx="11">
                  <c:v>1399</c:v>
                </c:pt>
                <c:pt idx="12">
                  <c:v>1400</c:v>
                </c:pt>
                <c:pt idx="13">
                  <c:v>1401</c:v>
                </c:pt>
                <c:pt idx="14">
                  <c:v>1402</c:v>
                </c:pt>
              </c:numCache>
            </c:num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5</c:v>
                </c:pt>
                <c:pt idx="1">
                  <c:v>13</c:v>
                </c:pt>
                <c:pt idx="2">
                  <c:v>32</c:v>
                </c:pt>
                <c:pt idx="3">
                  <c:v>35</c:v>
                </c:pt>
                <c:pt idx="4">
                  <c:v>55</c:v>
                </c:pt>
                <c:pt idx="5">
                  <c:v>63</c:v>
                </c:pt>
                <c:pt idx="6">
                  <c:v>102</c:v>
                </c:pt>
                <c:pt idx="7">
                  <c:v>70</c:v>
                </c:pt>
                <c:pt idx="8">
                  <c:v>86</c:v>
                </c:pt>
                <c:pt idx="9">
                  <c:v>73</c:v>
                </c:pt>
                <c:pt idx="10">
                  <c:v>64</c:v>
                </c:pt>
                <c:pt idx="11">
                  <c:v>10</c:v>
                </c:pt>
                <c:pt idx="12">
                  <c:v>13</c:v>
                </c:pt>
                <c:pt idx="13">
                  <c:v>49</c:v>
                </c:pt>
                <c:pt idx="14">
                  <c:v>77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6F4-4DD4-93CB-F70B8EEAE5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77441688"/>
        <c:axId val="177442080"/>
      </c:lineChart>
      <c:catAx>
        <c:axId val="177441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442080"/>
        <c:crosses val="autoZero"/>
        <c:auto val="1"/>
        <c:lblAlgn val="ctr"/>
        <c:lblOffset val="100"/>
        <c:noMultiLvlLbl val="0"/>
      </c:catAx>
      <c:valAx>
        <c:axId val="177442080"/>
        <c:scaling>
          <c:orientation val="minMax"/>
          <c:max val="110"/>
          <c:min val="0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441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385337387946731E-2"/>
          <c:y val="0.18370263266178619"/>
          <c:w val="0.89991557305336833"/>
          <c:h val="0.6910895304753577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 دیسانتری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8"/>
              <c:layout>
                <c:manualLayout>
                  <c:x val="1.456737517529182E-2"/>
                  <c:y val="-9.82563157406102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A59-4E3B-8FD9-9F9AB0985E7B}"/>
                </c:ext>
              </c:extLst>
            </c:dLbl>
            <c:dLbl>
              <c:idx val="12"/>
              <c:layout>
                <c:manualLayout>
                  <c:x val="-7.8824264715466122E-3"/>
                  <c:y val="-2.18347368312468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A59-4E3B-8FD9-9F9AB0985E7B}"/>
                </c:ext>
              </c:extLst>
            </c:dLbl>
            <c:dLbl>
              <c:idx val="13"/>
              <c:layout>
                <c:manualLayout>
                  <c:x val="-3.2206119162642081E-3"/>
                  <c:y val="-6.17317705959910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401-4339-9BB9-610B4C797385}"/>
                </c:ext>
              </c:extLst>
            </c:dLbl>
            <c:dLbl>
              <c:idx val="14"/>
              <c:layout>
                <c:manualLayout>
                  <c:x val="-1.1808773943670719E-16"/>
                  <c:y val="-2.77792967681960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401-4339-9BB9-610B4C797385}"/>
                </c:ext>
              </c:extLst>
            </c:dLbl>
            <c:spPr>
              <a:solidFill>
                <a:schemeClr val="lt1"/>
              </a:solidFill>
              <a:ln w="1270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Sheet1!$A$2:$A$16</c:f>
              <c:numCache>
                <c:formatCode>General</c:formatCode>
                <c:ptCount val="15"/>
                <c:pt idx="0">
                  <c:v>1388</c:v>
                </c:pt>
                <c:pt idx="1">
                  <c:v>1389</c:v>
                </c:pt>
                <c:pt idx="2">
                  <c:v>1390</c:v>
                </c:pt>
                <c:pt idx="3">
                  <c:v>1391</c:v>
                </c:pt>
                <c:pt idx="4">
                  <c:v>1392</c:v>
                </c:pt>
                <c:pt idx="5">
                  <c:v>1393</c:v>
                </c:pt>
                <c:pt idx="6">
                  <c:v>1394</c:v>
                </c:pt>
                <c:pt idx="7">
                  <c:v>1395</c:v>
                </c:pt>
                <c:pt idx="8">
                  <c:v>1396</c:v>
                </c:pt>
                <c:pt idx="9">
                  <c:v>1397</c:v>
                </c:pt>
                <c:pt idx="10">
                  <c:v>1398</c:v>
                </c:pt>
                <c:pt idx="11">
                  <c:v>1399</c:v>
                </c:pt>
                <c:pt idx="12">
                  <c:v>1400</c:v>
                </c:pt>
                <c:pt idx="13">
                  <c:v>1401</c:v>
                </c:pt>
                <c:pt idx="14">
                  <c:v>1402</c:v>
                </c:pt>
              </c:numCache>
            </c:num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665</c:v>
                </c:pt>
                <c:pt idx="1">
                  <c:v>578</c:v>
                </c:pt>
                <c:pt idx="2">
                  <c:v>966</c:v>
                </c:pt>
                <c:pt idx="3">
                  <c:v>1065</c:v>
                </c:pt>
                <c:pt idx="4">
                  <c:v>1279</c:v>
                </c:pt>
                <c:pt idx="5">
                  <c:v>698</c:v>
                </c:pt>
                <c:pt idx="6">
                  <c:v>2670</c:v>
                </c:pt>
                <c:pt idx="7">
                  <c:v>1169</c:v>
                </c:pt>
                <c:pt idx="8">
                  <c:v>1031</c:v>
                </c:pt>
                <c:pt idx="9">
                  <c:v>1012</c:v>
                </c:pt>
                <c:pt idx="10">
                  <c:v>736</c:v>
                </c:pt>
                <c:pt idx="11">
                  <c:v>195</c:v>
                </c:pt>
                <c:pt idx="12">
                  <c:v>240</c:v>
                </c:pt>
                <c:pt idx="13">
                  <c:v>518</c:v>
                </c:pt>
                <c:pt idx="14">
                  <c:v>516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B9C-4A57-A110-6779C59D94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76342536"/>
        <c:axId val="176342928"/>
      </c:lineChart>
      <c:catAx>
        <c:axId val="176342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342928"/>
        <c:crosses val="autoZero"/>
        <c:auto val="1"/>
        <c:lblAlgn val="ctr"/>
        <c:lblOffset val="100"/>
        <c:noMultiLvlLbl val="0"/>
      </c:catAx>
      <c:valAx>
        <c:axId val="176342928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342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1402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>
              <a:outerShdw blurRad="38100" dist="25400" dir="5400000" rotWithShape="0">
                <a:srgbClr val="000000">
                  <a:alpha val="45000"/>
                </a:srgbClr>
              </a:outerShdw>
            </a:effectLst>
          </c:spPr>
          <c:invertIfNegative val="0"/>
          <c:dPt>
            <c:idx val="7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4DF-4AFD-955C-55FEB2FBED7B}"/>
              </c:ext>
            </c:extLst>
          </c:dPt>
          <c:dPt>
            <c:idx val="8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C35-4594-BE06-20E6090EBA5D}"/>
              </c:ext>
            </c:extLst>
          </c:dPt>
          <c:dPt>
            <c:idx val="9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4DF-4AFD-955C-55FEB2FBED7B}"/>
              </c:ext>
            </c:extLst>
          </c:dPt>
          <c:dPt>
            <c:idx val="15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1F9-4B02-9186-C7271CD773DD}"/>
              </c:ext>
            </c:extLst>
          </c:dPt>
          <c:dPt>
            <c:idx val="16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E4DF-4AFD-955C-55FEB2FBED7B}"/>
              </c:ext>
            </c:extLst>
          </c:dPt>
          <c:dPt>
            <c:idx val="17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1F9-4B02-9186-C7271CD773DD}"/>
              </c:ext>
            </c:extLst>
          </c:dPt>
          <c:dPt>
            <c:idx val="18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9EC-4D5A-BDE2-3A23FBDFE338}"/>
              </c:ext>
            </c:extLst>
          </c:dPt>
          <c:dLbls>
            <c:dLbl>
              <c:idx val="17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81F9-4B02-9186-C7271CD773DD}"/>
                </c:ext>
              </c:extLst>
            </c:dLbl>
            <c:dLbl>
              <c:idx val="18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59EC-4D5A-BDE2-3A23FBDFE3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Sheet1!$A$2:$A$28</c:f>
              <c:strCache>
                <c:ptCount val="27"/>
                <c:pt idx="0">
                  <c:v>اردستان</c:v>
                </c:pt>
                <c:pt idx="1">
                  <c:v>چادگان</c:v>
                </c:pt>
                <c:pt idx="2">
                  <c:v>نائین</c:v>
                </c:pt>
                <c:pt idx="3">
                  <c:v>فریدن</c:v>
                </c:pt>
                <c:pt idx="4">
                  <c:v>شهرضا</c:v>
                </c:pt>
                <c:pt idx="5">
                  <c:v>دهاقان</c:v>
                </c:pt>
                <c:pt idx="6">
                  <c:v>نطنز</c:v>
                </c:pt>
                <c:pt idx="7">
                  <c:v>سمیرم</c:v>
                </c:pt>
                <c:pt idx="8">
                  <c:v>خوانسار</c:v>
                </c:pt>
                <c:pt idx="9">
                  <c:v>فریدونشهر</c:v>
                </c:pt>
                <c:pt idx="10">
                  <c:v>تیران و كرون</c:v>
                </c:pt>
                <c:pt idx="11">
                  <c:v>برخوار</c:v>
                </c:pt>
                <c:pt idx="12">
                  <c:v>بوئین و میاندشت</c:v>
                </c:pt>
                <c:pt idx="13">
                  <c:v>گلپایگان</c:v>
                </c:pt>
                <c:pt idx="14">
                  <c:v>ورزنه</c:v>
                </c:pt>
                <c:pt idx="15">
                  <c:v>فلاورجان</c:v>
                </c:pt>
                <c:pt idx="16">
                  <c:v>هرند</c:v>
                </c:pt>
                <c:pt idx="17">
                  <c:v>کوهپایه</c:v>
                </c:pt>
                <c:pt idx="18">
                  <c:v>استان</c:v>
                </c:pt>
                <c:pt idx="19">
                  <c:v>خمینی شهر</c:v>
                </c:pt>
                <c:pt idx="20">
                  <c:v>خور و بیابانک</c:v>
                </c:pt>
                <c:pt idx="21">
                  <c:v>نجف آباد</c:v>
                </c:pt>
                <c:pt idx="22">
                  <c:v>لنجان</c:v>
                </c:pt>
                <c:pt idx="23">
                  <c:v>شاهین شهر و میمه</c:v>
                </c:pt>
                <c:pt idx="24">
                  <c:v>مباركه</c:v>
                </c:pt>
                <c:pt idx="25">
                  <c:v>اصفهان </c:v>
                </c:pt>
                <c:pt idx="26">
                  <c:v>جرقویه</c:v>
                </c:pt>
              </c:strCache>
            </c:strRef>
          </c:cat>
          <c:val>
            <c:numRef>
              <c:f>Sheet1!$C$2:$C$28</c:f>
              <c:numCache>
                <c:formatCode>General</c:formatCode>
                <c:ptCount val="27"/>
                <c:pt idx="0">
                  <c:v>612</c:v>
                </c:pt>
                <c:pt idx="1">
                  <c:v>352</c:v>
                </c:pt>
                <c:pt idx="2">
                  <c:v>348</c:v>
                </c:pt>
                <c:pt idx="3">
                  <c:v>296</c:v>
                </c:pt>
                <c:pt idx="4">
                  <c:v>258</c:v>
                </c:pt>
                <c:pt idx="5">
                  <c:v>243</c:v>
                </c:pt>
                <c:pt idx="6">
                  <c:v>212</c:v>
                </c:pt>
                <c:pt idx="7">
                  <c:v>209</c:v>
                </c:pt>
                <c:pt idx="8">
                  <c:v>205</c:v>
                </c:pt>
                <c:pt idx="9">
                  <c:v>193</c:v>
                </c:pt>
                <c:pt idx="10">
                  <c:v>185</c:v>
                </c:pt>
                <c:pt idx="11">
                  <c:v>184</c:v>
                </c:pt>
                <c:pt idx="12">
                  <c:v>175</c:v>
                </c:pt>
                <c:pt idx="13">
                  <c:v>169</c:v>
                </c:pt>
                <c:pt idx="14">
                  <c:v>157</c:v>
                </c:pt>
                <c:pt idx="15">
                  <c:v>132</c:v>
                </c:pt>
                <c:pt idx="16">
                  <c:v>132</c:v>
                </c:pt>
                <c:pt idx="17">
                  <c:v>129</c:v>
                </c:pt>
                <c:pt idx="18">
                  <c:v>125</c:v>
                </c:pt>
                <c:pt idx="19">
                  <c:v>119</c:v>
                </c:pt>
                <c:pt idx="20">
                  <c:v>119</c:v>
                </c:pt>
                <c:pt idx="21">
                  <c:v>110</c:v>
                </c:pt>
                <c:pt idx="22">
                  <c:v>97</c:v>
                </c:pt>
                <c:pt idx="23">
                  <c:v>92</c:v>
                </c:pt>
                <c:pt idx="24">
                  <c:v>91</c:v>
                </c:pt>
                <c:pt idx="25">
                  <c:v>88</c:v>
                </c:pt>
                <c:pt idx="26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C35-4594-BE06-20E6090EBA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76343320"/>
        <c:axId val="176343712"/>
      </c:barChart>
      <c:catAx>
        <c:axId val="176343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343712"/>
        <c:crosses val="autoZero"/>
        <c:auto val="1"/>
        <c:lblAlgn val="ctr"/>
        <c:lblOffset val="100"/>
        <c:noMultiLvlLbl val="0"/>
      </c:catAx>
      <c:valAx>
        <c:axId val="176343712"/>
        <c:scaling>
          <c:orientation val="minMax"/>
          <c:max val="90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343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487489452503442"/>
          <c:y val="0.13938788814979391"/>
          <c:w val="0.75832524059492568"/>
          <c:h val="0.5969965976475163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 نمونه گیری التور</c:v>
                </c:pt>
              </c:strCache>
            </c:strRef>
          </c:tx>
          <c:spPr>
            <a:ln w="38100"/>
          </c:spPr>
          <c:marker>
            <c:symbol val="none"/>
          </c:marker>
          <c:dLbls>
            <c:dLbl>
              <c:idx val="10"/>
              <c:layout>
                <c:manualLayout>
                  <c:x val="1.388888888888787E-3"/>
                  <c:y val="9.6618034067975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499-49BF-99DC-4D03D57CBDA0}"/>
                </c:ext>
              </c:extLst>
            </c:dLbl>
            <c:dLbl>
              <c:idx val="13"/>
              <c:layout>
                <c:manualLayout>
                  <c:x val="-1.1111111111111212E-2"/>
                  <c:y val="-5.555555555555691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499-49BF-99DC-4D03D57CBDA0}"/>
                </c:ext>
              </c:extLst>
            </c:dLbl>
            <c:spPr>
              <a:solidFill>
                <a:srgbClr val="FFFFFF"/>
              </a:solidFill>
              <a:ln w="9525" cap="flat" cmpd="sng" algn="ctr">
                <a:solidFill>
                  <a:schemeClr val="accent2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xPr>
              <a:bodyPr/>
              <a:lstStyle/>
              <a:p>
                <a:pPr rtl="1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Sheet1!$A$2:$A$16</c:f>
              <c:numCache>
                <c:formatCode>General</c:formatCode>
                <c:ptCount val="15"/>
                <c:pt idx="0">
                  <c:v>1388</c:v>
                </c:pt>
                <c:pt idx="1">
                  <c:v>1389</c:v>
                </c:pt>
                <c:pt idx="2">
                  <c:v>1390</c:v>
                </c:pt>
                <c:pt idx="3">
                  <c:v>1391</c:v>
                </c:pt>
                <c:pt idx="4">
                  <c:v>1392</c:v>
                </c:pt>
                <c:pt idx="5">
                  <c:v>1393</c:v>
                </c:pt>
                <c:pt idx="6">
                  <c:v>1394</c:v>
                </c:pt>
                <c:pt idx="7">
                  <c:v>1395</c:v>
                </c:pt>
                <c:pt idx="8">
                  <c:v>1396</c:v>
                </c:pt>
                <c:pt idx="9">
                  <c:v>1397</c:v>
                </c:pt>
                <c:pt idx="10">
                  <c:v>1398</c:v>
                </c:pt>
                <c:pt idx="11">
                  <c:v>1399</c:v>
                </c:pt>
                <c:pt idx="12">
                  <c:v>1400</c:v>
                </c:pt>
                <c:pt idx="13">
                  <c:v>1401</c:v>
                </c:pt>
                <c:pt idx="14">
                  <c:v>1402</c:v>
                </c:pt>
              </c:numCache>
            </c:num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8547</c:v>
                </c:pt>
                <c:pt idx="1">
                  <c:v>7765</c:v>
                </c:pt>
                <c:pt idx="2">
                  <c:v>11425</c:v>
                </c:pt>
                <c:pt idx="3">
                  <c:v>11602</c:v>
                </c:pt>
                <c:pt idx="4">
                  <c:v>13268</c:v>
                </c:pt>
                <c:pt idx="5">
                  <c:v>10890</c:v>
                </c:pt>
                <c:pt idx="6">
                  <c:v>17296</c:v>
                </c:pt>
                <c:pt idx="7">
                  <c:v>9049</c:v>
                </c:pt>
                <c:pt idx="8">
                  <c:v>10974</c:v>
                </c:pt>
                <c:pt idx="9">
                  <c:v>9688</c:v>
                </c:pt>
                <c:pt idx="10">
                  <c:v>9287</c:v>
                </c:pt>
                <c:pt idx="11">
                  <c:v>2588</c:v>
                </c:pt>
                <c:pt idx="12">
                  <c:v>2605</c:v>
                </c:pt>
                <c:pt idx="13">
                  <c:v>7120</c:v>
                </c:pt>
                <c:pt idx="14">
                  <c:v>6149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F80-41FC-8589-E608A78F51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76344496"/>
        <c:axId val="178391832"/>
      </c:lineChart>
      <c:catAx>
        <c:axId val="1763444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fa-IR" sz="1200" baseline="0"/>
            </a:pPr>
            <a:endParaRPr lang="en-US"/>
          </a:p>
        </c:txPr>
        <c:crossAx val="178391832"/>
        <c:crosses val="autoZero"/>
        <c:auto val="1"/>
        <c:lblAlgn val="ctr"/>
        <c:lblOffset val="100"/>
        <c:noMultiLvlLbl val="0"/>
      </c:catAx>
      <c:valAx>
        <c:axId val="17839183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fa-IR" sz="1200" baseline="0"/>
            </a:pPr>
            <a:endParaRPr lang="en-US"/>
          </a:p>
        </c:txPr>
        <c:crossAx val="176344496"/>
        <c:crosses val="autoZero"/>
        <c:crossBetween val="between"/>
      </c:valAx>
      <c:spPr>
        <a:solidFill>
          <a:schemeClr val="bg1"/>
        </a:solidFill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842E23-38E4-486B-A264-1645EC8ECA79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EAA885-59FE-4BC8-BA34-30AFF4A3D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628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EAA885-59FE-4BC8-BA34-30AFF4A3DD9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120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612E4461-4092-4086-8FAE-4156A83262C4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091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4461-4092-4086-8FAE-4156A83262C4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93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4461-4092-4086-8FAE-4156A83262C4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0884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4461-4092-4086-8FAE-4156A83262C4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983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4461-4092-4086-8FAE-4156A83262C4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7905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4461-4092-4086-8FAE-4156A83262C4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3642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4461-4092-4086-8FAE-4156A83262C4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3429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612E4461-4092-4086-8FAE-4156A83262C4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2804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612E4461-4092-4086-8FAE-4156A83262C4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667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4461-4092-4086-8FAE-4156A83262C4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064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4461-4092-4086-8FAE-4156A83262C4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187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4461-4092-4086-8FAE-4156A83262C4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723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4461-4092-4086-8FAE-4156A83262C4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627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4461-4092-4086-8FAE-4156A83262C4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462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4461-4092-4086-8FAE-4156A83262C4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202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4461-4092-4086-8FAE-4156A83262C4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905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4461-4092-4086-8FAE-4156A83262C4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853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612E4461-4092-4086-8FAE-4156A83262C4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027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mp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m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mp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mp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mp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mp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mp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mp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mp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mp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mp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mp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mp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tmp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tmp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mp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mp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tmp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tmp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tmp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mp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tmp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tmp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900237"/>
            <a:ext cx="9144000" cy="1518212"/>
          </a:xfrm>
        </p:spPr>
        <p:txBody>
          <a:bodyPr>
            <a:noAutofit/>
          </a:bodyPr>
          <a:lstStyle/>
          <a:p>
            <a:pPr algn="ctr"/>
            <a:br>
              <a:rPr lang="fa-IR" sz="3200" dirty="0">
                <a:cs typeface="B Titr" panose="00000700000000000000" pitchFamily="2" charset="-78"/>
              </a:rPr>
            </a:br>
            <a:br>
              <a:rPr lang="fa-IR" sz="3200" dirty="0">
                <a:cs typeface="B Titr" panose="00000700000000000000" pitchFamily="2" charset="-78"/>
              </a:rPr>
            </a:br>
            <a:br>
              <a:rPr lang="fa-IR" sz="3200" dirty="0">
                <a:cs typeface="B Titr" panose="00000700000000000000" pitchFamily="2" charset="-78"/>
              </a:rPr>
            </a:br>
            <a:br>
              <a:rPr lang="fa-IR" sz="3200" dirty="0">
                <a:cs typeface="B Titr" panose="00000700000000000000" pitchFamily="2" charset="-78"/>
              </a:rPr>
            </a:br>
            <a:br>
              <a:rPr lang="fa-IR" sz="3200" dirty="0">
                <a:cs typeface="B Titr" panose="00000700000000000000" pitchFamily="2" charset="-78"/>
              </a:rPr>
            </a:br>
            <a:r>
              <a:rPr lang="fa-IR" sz="3200" dirty="0">
                <a:cs typeface="B Titr" panose="00000700000000000000" pitchFamily="2" charset="-78"/>
              </a:rPr>
              <a:t>وبینار غربالگری، اپیدمیولوژی، پیشگیری و مراقبت بیماریها و طغیانهای آب و غذا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44950"/>
            <a:ext cx="9144000" cy="1655762"/>
          </a:xfrm>
        </p:spPr>
        <p:txBody>
          <a:bodyPr/>
          <a:lstStyle/>
          <a:p>
            <a:pPr algn="ctr"/>
            <a:r>
              <a:rPr lang="fa-IR" sz="2800" b="1" dirty="0">
                <a:solidFill>
                  <a:schemeClr val="accent5">
                    <a:lumMod val="20000"/>
                    <a:lumOff val="80000"/>
                  </a:schemeClr>
                </a:solidFill>
                <a:cs typeface="B Nazanin" panose="00000400000000000000" pitchFamily="2" charset="-78"/>
              </a:rPr>
              <a:t>گروه مبارزه با بیماریهای واگیر</a:t>
            </a:r>
            <a:endParaRPr lang="en-US" sz="2800" b="1" dirty="0">
              <a:solidFill>
                <a:schemeClr val="accent5">
                  <a:lumMod val="20000"/>
                  <a:lumOff val="80000"/>
                </a:schemeClr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accent5">
                    <a:lumMod val="20000"/>
                    <a:lumOff val="80000"/>
                  </a:schemeClr>
                </a:solidFill>
                <a:cs typeface="B Nazanin" panose="00000400000000000000" pitchFamily="2" charset="-78"/>
              </a:rPr>
              <a:t>مرداد 1403</a:t>
            </a:r>
          </a:p>
          <a:p>
            <a:pPr algn="ctr"/>
            <a:r>
              <a:rPr lang="fa-IR" sz="2800" b="1" dirty="0">
                <a:solidFill>
                  <a:schemeClr val="accent5">
                    <a:lumMod val="20000"/>
                    <a:lumOff val="80000"/>
                  </a:schemeClr>
                </a:solidFill>
                <a:cs typeface="B Nazanin" panose="00000400000000000000" pitchFamily="2" charset="-78"/>
              </a:rPr>
              <a:t>مربی:اسماعیل صیفوری کارشناس مبارزه با بیماری ها</a:t>
            </a:r>
            <a:endParaRPr lang="en-US" sz="2800" b="1" dirty="0">
              <a:solidFill>
                <a:schemeClr val="accent5">
                  <a:lumMod val="20000"/>
                  <a:lumOff val="8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175281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35E253-FF0A-4DF0-8954-525D04362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900" dirty="0">
                <a:cs typeface="B Titr" panose="00000700000000000000" pitchFamily="2" charset="-78"/>
              </a:rPr>
              <a:t>نظام مراقبت طغیان بیماریهای منتقله از آب و غذا</a:t>
            </a:r>
            <a:endParaRPr lang="en-US" sz="29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ED19A0-1494-4B59-ADF2-FCD937098E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4572" y="2603500"/>
            <a:ext cx="11099410" cy="3416300"/>
          </a:xfrm>
        </p:spPr>
        <p:txBody>
          <a:bodyPr/>
          <a:lstStyle/>
          <a:p>
            <a:pPr algn="r" rtl="1"/>
            <a:r>
              <a:rPr lang="fa-IR" sz="2300" dirty="0">
                <a:solidFill>
                  <a:schemeClr val="dk1"/>
                </a:solidFill>
                <a:cs typeface="B Nazanin" panose="00000400000000000000" pitchFamily="2" charset="-78"/>
              </a:rPr>
              <a:t>طغیان بیماریهای منتقله از آب و غذا در گروه بیماریهای مشمول </a:t>
            </a:r>
            <a:r>
              <a:rPr lang="fa-IR" sz="2300" dirty="0">
                <a:solidFill>
                  <a:srgbClr val="C00000"/>
                </a:solidFill>
                <a:cs typeface="B Nazanin" panose="00000400000000000000" pitchFamily="2" charset="-78"/>
              </a:rPr>
              <a:t>گزارش دهی تلفنی و آنی </a:t>
            </a:r>
            <a:r>
              <a:rPr lang="fa-IR" sz="2300" dirty="0">
                <a:solidFill>
                  <a:schemeClr val="dk1"/>
                </a:solidFill>
                <a:cs typeface="B Nazanin" panose="00000400000000000000" pitchFamily="2" charset="-78"/>
              </a:rPr>
              <a:t>قرار دارد. </a:t>
            </a:r>
          </a:p>
          <a:p>
            <a:pPr marL="0" indent="0" algn="r" rtl="1">
              <a:buNone/>
            </a:pPr>
            <a:endParaRPr lang="fa-IR" sz="2300" dirty="0">
              <a:solidFill>
                <a:schemeClr val="dk1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sz="2300" dirty="0">
                <a:solidFill>
                  <a:schemeClr val="dk1"/>
                </a:solidFill>
                <a:cs typeface="B Nazanin" panose="00000400000000000000" pitchFamily="2" charset="-78"/>
              </a:rPr>
              <a:t>چنانچه </a:t>
            </a:r>
            <a:r>
              <a:rPr lang="fa-IR" sz="2300" dirty="0">
                <a:solidFill>
                  <a:srgbClr val="C00000"/>
                </a:solidFill>
                <a:cs typeface="B Nazanin" panose="00000400000000000000" pitchFamily="2" charset="-78"/>
              </a:rPr>
              <a:t>دو نفر یا بیشتر </a:t>
            </a:r>
            <a:r>
              <a:rPr lang="fa-IR" sz="2300" dirty="0">
                <a:solidFill>
                  <a:schemeClr val="dk1"/>
                </a:solidFill>
                <a:cs typeface="B Nazanin" panose="00000400000000000000" pitchFamily="2" charset="-78"/>
              </a:rPr>
              <a:t>که </a:t>
            </a:r>
            <a:r>
              <a:rPr lang="fa-IR" sz="2300" dirty="0">
                <a:solidFill>
                  <a:srgbClr val="C00000"/>
                </a:solidFill>
                <a:cs typeface="B Nazanin" panose="00000400000000000000" pitchFamily="2" charset="-78"/>
              </a:rPr>
              <a:t>از یک غذا یا آشامیدنی مشترک استفاده کرده اند </a:t>
            </a:r>
            <a:r>
              <a:rPr lang="fa-IR" sz="2300" dirty="0">
                <a:solidFill>
                  <a:schemeClr val="dk1"/>
                </a:solidFill>
                <a:cs typeface="B Nazanin" panose="00000400000000000000" pitchFamily="2" charset="-78"/>
              </a:rPr>
              <a:t>و یا </a:t>
            </a:r>
            <a:r>
              <a:rPr lang="fa-IR" sz="2300" dirty="0">
                <a:solidFill>
                  <a:srgbClr val="C00000"/>
                </a:solidFill>
                <a:cs typeface="B Nazanin" panose="00000400000000000000" pitchFamily="2" charset="-78"/>
              </a:rPr>
              <a:t>از غذاهای مختلف اما از یک محل تهیه و استفاده کرده اند </a:t>
            </a:r>
            <a:r>
              <a:rPr lang="fa-IR" sz="2300" dirty="0">
                <a:solidFill>
                  <a:schemeClr val="dk1"/>
                </a:solidFill>
                <a:cs typeface="B Nazanin" panose="00000400000000000000" pitchFamily="2" charset="-78"/>
              </a:rPr>
              <a:t>و بیمار شده اند و علائم بالینی مشترکی داشته باشند به عنوان طغیان بیماری منتقله از آب و غذا بوده و باید به سیستم سلامت گزارش شود.</a:t>
            </a:r>
          </a:p>
          <a:p>
            <a:pPr algn="r" rtl="1"/>
            <a:r>
              <a:rPr lang="fa-IR" sz="2300" dirty="0">
                <a:solidFill>
                  <a:schemeClr val="dk1"/>
                </a:solidFill>
                <a:cs typeface="B Nazanin" panose="00000400000000000000" pitchFamily="2" charset="-78"/>
              </a:rPr>
              <a:t>چنانچه </a:t>
            </a:r>
            <a:r>
              <a:rPr lang="fa-IR" sz="2300" dirty="0">
                <a:solidFill>
                  <a:srgbClr val="C00000"/>
                </a:solidFill>
                <a:cs typeface="B Nazanin" panose="00000400000000000000" pitchFamily="2" charset="-78"/>
              </a:rPr>
              <a:t>افزایش موارد </a:t>
            </a:r>
            <a:r>
              <a:rPr lang="fa-IR" sz="2300" dirty="0">
                <a:solidFill>
                  <a:schemeClr val="dk1"/>
                </a:solidFill>
                <a:cs typeface="B Nazanin" panose="00000400000000000000" pitchFamily="2" charset="-78"/>
              </a:rPr>
              <a:t>بیماریهای با علائم گوارشی از قبیل اسهال، استفراغ، تهوع، دل درد و سایر علایم مشاهده شود نیز مراتب باید به صورت آنی گزارش شود. </a:t>
            </a:r>
            <a:endParaRPr lang="en-US" sz="2300"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123658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35E253-FF0A-4DF0-8954-525D04362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900" dirty="0">
                <a:cs typeface="B Titr" panose="00000700000000000000" pitchFamily="2" charset="-78"/>
              </a:rPr>
              <a:t>نظام مراقبت طغیان بیماریهای منتقله از آب و غذا</a:t>
            </a:r>
            <a:endParaRPr lang="en-US" sz="2900" dirty="0">
              <a:cs typeface="B Titr" panose="00000700000000000000" pitchFamily="2" charset="-78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A6DB0EF-8110-48F4-B2CE-E93A4E12B9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233" y="2493710"/>
            <a:ext cx="10480430" cy="3826413"/>
          </a:xfrm>
        </p:spPr>
      </p:pic>
    </p:spTree>
    <p:extLst>
      <p:ext uri="{BB962C8B-B14F-4D97-AF65-F5344CB8AC3E}">
        <p14:creationId xmlns:p14="http://schemas.microsoft.com/office/powerpoint/2010/main" val="34403765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ADFBC-E936-494B-9511-BC6E45355F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تیم ارزیابی و پاسخ سریع 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093E161-47B9-44CE-8DF6-2627FFEDA2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39" y="2418455"/>
            <a:ext cx="9777046" cy="4065563"/>
          </a:xfrm>
        </p:spPr>
      </p:pic>
    </p:spTree>
    <p:extLst>
      <p:ext uri="{BB962C8B-B14F-4D97-AF65-F5344CB8AC3E}">
        <p14:creationId xmlns:p14="http://schemas.microsoft.com/office/powerpoint/2010/main" val="37892627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3BEEB-F6C5-40ED-9983-1467A7EA1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مراحل اجرای بررسی طغیان 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A771E40-8D30-47A4-8C0A-B657685DF0BD}"/>
              </a:ext>
            </a:extLst>
          </p:cNvPr>
          <p:cNvSpPr/>
          <p:nvPr/>
        </p:nvSpPr>
        <p:spPr>
          <a:xfrm>
            <a:off x="703385" y="2419644"/>
            <a:ext cx="10944663" cy="420624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fa-IR" sz="2300" dirty="0">
                <a:cs typeface="B Nazanin" panose="00000400000000000000" pitchFamily="2" charset="-78"/>
              </a:rPr>
              <a:t>1.آماده شدن برای حضور در عرصه</a:t>
            </a:r>
          </a:p>
          <a:p>
            <a:pPr algn="r" rtl="1"/>
            <a:r>
              <a:rPr lang="fa-IR" sz="2300" dirty="0">
                <a:cs typeface="B Nazanin" panose="00000400000000000000" pitchFamily="2" charset="-78"/>
              </a:rPr>
              <a:t>2. تایید تشخیص همه گیری</a:t>
            </a:r>
          </a:p>
          <a:p>
            <a:pPr algn="r" rtl="1"/>
            <a:r>
              <a:rPr lang="fa-IR" sz="2300" dirty="0">
                <a:cs typeface="B Nazanin" panose="00000400000000000000" pitchFamily="2" charset="-78"/>
              </a:rPr>
              <a:t>3. تعیین تعریف بیماری برای امکان شمارش بیماران با استفاده از آن تعریف</a:t>
            </a:r>
          </a:p>
          <a:p>
            <a:pPr algn="r" rtl="1"/>
            <a:r>
              <a:rPr lang="fa-IR" sz="2300" dirty="0">
                <a:cs typeface="B Nazanin" panose="00000400000000000000" pitchFamily="2" charset="-78"/>
              </a:rPr>
              <a:t>4. جمع آوری داده های بیماران ( در قالب شخص، زمان و مکان)</a:t>
            </a:r>
          </a:p>
          <a:p>
            <a:pPr algn="r" rtl="1"/>
            <a:r>
              <a:rPr lang="fa-IR" sz="2300" dirty="0">
                <a:cs typeface="B Nazanin" panose="00000400000000000000" pitchFamily="2" charset="-78"/>
              </a:rPr>
              <a:t>5. تجزیه و تحلیل داده های جمع آوری شده </a:t>
            </a:r>
          </a:p>
          <a:p>
            <a:pPr algn="r" rtl="1"/>
            <a:r>
              <a:rPr lang="fa-IR" sz="2300" dirty="0">
                <a:cs typeface="B Nazanin" panose="00000400000000000000" pitchFamily="2" charset="-78"/>
              </a:rPr>
              <a:t>6. شروع اقدامات کنترلی براساس تجزیه و تحلیل داده ها </a:t>
            </a:r>
          </a:p>
          <a:p>
            <a:pPr algn="r" rtl="1"/>
            <a:r>
              <a:rPr lang="fa-IR" sz="2300" dirty="0">
                <a:cs typeface="B Nazanin" panose="00000400000000000000" pitchFamily="2" charset="-78"/>
              </a:rPr>
              <a:t>7. ادامه جمع آوری داده ها</a:t>
            </a:r>
          </a:p>
          <a:p>
            <a:pPr algn="r" rtl="1"/>
            <a:r>
              <a:rPr lang="fa-IR" sz="2300" dirty="0">
                <a:cs typeface="B Nazanin" panose="00000400000000000000" pitchFamily="2" charset="-78"/>
              </a:rPr>
              <a:t>8. تولید فرضیه برای مشخص کردن منابع احتمالی انتقال عفونت </a:t>
            </a:r>
          </a:p>
          <a:p>
            <a:pPr algn="r" rtl="1"/>
            <a:r>
              <a:rPr lang="fa-IR" sz="2300" dirty="0">
                <a:cs typeface="B Nazanin" panose="00000400000000000000" pitchFamily="2" charset="-78"/>
              </a:rPr>
              <a:t>9. آزمون فرضیه</a:t>
            </a:r>
          </a:p>
          <a:p>
            <a:pPr algn="r" rtl="1"/>
            <a:r>
              <a:rPr lang="fa-IR" sz="2300" dirty="0">
                <a:cs typeface="B Nazanin" panose="00000400000000000000" pitchFamily="2" charset="-78"/>
              </a:rPr>
              <a:t>10. ارزیابی اقدامات کنترلی انجام شده </a:t>
            </a:r>
          </a:p>
          <a:p>
            <a:pPr algn="r" rtl="1"/>
            <a:r>
              <a:rPr lang="fa-IR" sz="2300" dirty="0">
                <a:cs typeface="B Nazanin" panose="00000400000000000000" pitchFamily="2" charset="-78"/>
              </a:rPr>
              <a:t>11. گزارش همه اقدامات انجام شده </a:t>
            </a:r>
            <a:endParaRPr lang="en-US" sz="23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43462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9E0B5-8BFD-4B53-B30E-16D6EEB1F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یک بررسی کامل طغیان بیماری منتقله از آب و غذا شامل موارد زیر خواهد بود: 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FD7C2E2-35B7-4F4F-AE04-7254C37B52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91"/>
          <a:stretch/>
        </p:blipFill>
        <p:spPr>
          <a:xfrm>
            <a:off x="759655" y="2743199"/>
            <a:ext cx="10410093" cy="2250831"/>
          </a:xfrm>
        </p:spPr>
      </p:pic>
    </p:spTree>
    <p:extLst>
      <p:ext uri="{BB962C8B-B14F-4D97-AF65-F5344CB8AC3E}">
        <p14:creationId xmlns:p14="http://schemas.microsoft.com/office/powerpoint/2010/main" val="39079302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88B74-DF03-46DD-A841-FB0D3E756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پیشگیری و کنترل طغیان بیماریهای منتقله از طریق آب و غذا 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E5541C2-1F78-42E7-A87A-3BAF47CF37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67"/>
          <a:stretch/>
        </p:blipFill>
        <p:spPr>
          <a:xfrm>
            <a:off x="675249" y="2616592"/>
            <a:ext cx="10199077" cy="3403208"/>
          </a:xfrm>
        </p:spPr>
      </p:pic>
    </p:spTree>
    <p:extLst>
      <p:ext uri="{BB962C8B-B14F-4D97-AF65-F5344CB8AC3E}">
        <p14:creationId xmlns:p14="http://schemas.microsoft.com/office/powerpoint/2010/main" val="42099050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E1D24-E2CF-461C-8A42-5266D486E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129" y="973668"/>
            <a:ext cx="9411285" cy="706964"/>
          </a:xfrm>
        </p:spPr>
        <p:txBody>
          <a:bodyPr/>
          <a:lstStyle/>
          <a:p>
            <a:pPr algn="r"/>
            <a:r>
              <a:rPr lang="fa-IR" sz="2400" dirty="0">
                <a:cs typeface="B Titr" panose="00000700000000000000" pitchFamily="2" charset="-78"/>
              </a:rPr>
              <a:t>گروه های اصلی در اجرای نظام مراقبت طغیان بیماریهای منتقله از آب و غذا </a:t>
            </a:r>
            <a:endParaRPr lang="en-US" sz="24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0DB9668-AF90-4721-96B1-0A57B8C663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37"/>
          <a:stretch/>
        </p:blipFill>
        <p:spPr>
          <a:xfrm>
            <a:off x="886265" y="2532186"/>
            <a:ext cx="10213144" cy="3770140"/>
          </a:xfrm>
        </p:spPr>
      </p:pic>
    </p:spTree>
    <p:extLst>
      <p:ext uri="{BB962C8B-B14F-4D97-AF65-F5344CB8AC3E}">
        <p14:creationId xmlns:p14="http://schemas.microsoft.com/office/powerpoint/2010/main" val="27924004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02A5A-BC4B-4820-892C-DBEA3DB21E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فرایند گزارش دهی طغیان بیماریهای منتقله از آب و غذا در نظام مراقبت کشوری 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9203F62-DFF9-4BB7-860E-7BA24C6610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326"/>
          <a:stretch/>
        </p:blipFill>
        <p:spPr>
          <a:xfrm>
            <a:off x="2381315" y="2897943"/>
            <a:ext cx="7921128" cy="2038643"/>
          </a:xfrm>
        </p:spPr>
      </p:pic>
    </p:spTree>
    <p:extLst>
      <p:ext uri="{BB962C8B-B14F-4D97-AF65-F5344CB8AC3E}">
        <p14:creationId xmlns:p14="http://schemas.microsoft.com/office/powerpoint/2010/main" val="14408749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4E2BB-71DB-4828-8C2C-1E86918E2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8959717" cy="706964"/>
          </a:xfrm>
        </p:spPr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تعاریف سندرم های گوارشی در نظام مراقبت بیماریهای منتقله از آب و غذا 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F363CEF-0D69-4F8D-BF2C-595AC9E740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37"/>
          <a:stretch/>
        </p:blipFill>
        <p:spPr>
          <a:xfrm>
            <a:off x="928469" y="2785403"/>
            <a:ext cx="10297550" cy="3234397"/>
          </a:xfrm>
        </p:spPr>
      </p:pic>
    </p:spTree>
    <p:extLst>
      <p:ext uri="{BB962C8B-B14F-4D97-AF65-F5344CB8AC3E}">
        <p14:creationId xmlns:p14="http://schemas.microsoft.com/office/powerpoint/2010/main" val="35893922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8159F5-48CB-4027-88C3-602E06FE8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تشخیص های افتراقی در مراقبت سندرمیک 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1A75EF1-7C64-43D0-95AD-E217708BC6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96"/>
          <a:stretch/>
        </p:blipFill>
        <p:spPr>
          <a:xfrm>
            <a:off x="886265" y="2602524"/>
            <a:ext cx="10424159" cy="3713870"/>
          </a:xfrm>
        </p:spPr>
      </p:pic>
    </p:spTree>
    <p:extLst>
      <p:ext uri="{BB962C8B-B14F-4D97-AF65-F5344CB8AC3E}">
        <p14:creationId xmlns:p14="http://schemas.microsoft.com/office/powerpoint/2010/main" val="3626063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900237"/>
            <a:ext cx="9144000" cy="1518212"/>
          </a:xfrm>
        </p:spPr>
        <p:txBody>
          <a:bodyPr>
            <a:noAutofit/>
          </a:bodyPr>
          <a:lstStyle/>
          <a:p>
            <a:pPr algn="ctr"/>
            <a:r>
              <a:rPr lang="fa-IR" sz="3200" dirty="0">
                <a:cs typeface="B Titr" panose="00000700000000000000" pitchFamily="2" charset="-78"/>
              </a:rPr>
              <a:t>برنامه کشوری مراقبت طغیان بیماریهای منتقله از آب و غذا </a:t>
            </a:r>
            <a:endParaRPr lang="en-US" sz="32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34460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B594AA-DAE4-4FAE-8AA4-028F83D42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6597" y="397986"/>
            <a:ext cx="8102991" cy="1320800"/>
          </a:xfrm>
        </p:spPr>
        <p:txBody>
          <a:bodyPr>
            <a:noAutofit/>
          </a:bodyPr>
          <a:lstStyle/>
          <a:p>
            <a:pPr algn="ctr"/>
            <a:br>
              <a:rPr lang="fa-IR" sz="2800" b="1" dirty="0">
                <a:solidFill>
                  <a:schemeClr val="bg1"/>
                </a:solidFill>
                <a:latin typeface="sahel"/>
                <a:cs typeface="B Titr" panose="00000700000000000000" pitchFamily="2" charset="-78"/>
              </a:rPr>
            </a:br>
            <a:r>
              <a:rPr lang="fa-IR" sz="2800" dirty="0">
                <a:cs typeface="B Titr" panose="00000700000000000000" pitchFamily="2" charset="-78"/>
              </a:rPr>
              <a:t>روند (تعداد)طغیان بیماریهای قابل انتقال از آب و غذا</a:t>
            </a:r>
            <a:br>
              <a:rPr lang="fa-IR" sz="2800" dirty="0">
                <a:cs typeface="B Titr" panose="00000700000000000000" pitchFamily="2" charset="-78"/>
              </a:rPr>
            </a:br>
            <a:r>
              <a:rPr lang="fa-IR" sz="2800" dirty="0">
                <a:cs typeface="B Titr" panose="00000700000000000000" pitchFamily="2" charset="-78"/>
              </a:rPr>
              <a:t> در کشور طی سالهای 1395 لغایت 1402</a:t>
            </a:r>
            <a:endParaRPr lang="en-US" sz="2800" dirty="0">
              <a:cs typeface="B Titr" panose="00000700000000000000" pitchFamily="2" charset="-78"/>
            </a:endParaRP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DA75E584-06A6-47F6-9C01-C183D19AFFA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336431" y="2606861"/>
          <a:ext cx="9017391" cy="3377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802968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AD527-C9D8-4D23-A104-85445C29A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609600"/>
            <a:ext cx="7778825" cy="1320800"/>
          </a:xfrm>
        </p:spPr>
        <p:txBody>
          <a:bodyPr>
            <a:noAutofit/>
          </a:bodyPr>
          <a:lstStyle/>
          <a:p>
            <a:pPr algn="ctr" rtl="1"/>
            <a:br>
              <a:rPr lang="fa-IR" sz="2800" b="1" dirty="0">
                <a:solidFill>
                  <a:schemeClr val="bg1"/>
                </a:solidFill>
                <a:latin typeface="sahel"/>
                <a:cs typeface="B Titr" panose="00000700000000000000" pitchFamily="2" charset="-78"/>
              </a:rPr>
            </a:br>
            <a:r>
              <a:rPr lang="fa-IR" sz="2800" dirty="0">
                <a:cs typeface="B Titr" panose="00000700000000000000" pitchFamily="2" charset="-78"/>
              </a:rPr>
              <a:t>وضعیت طغیان بیماریهای قابل انتقال ازآب و غذا </a:t>
            </a:r>
            <a:br>
              <a:rPr lang="en-US" sz="2800" dirty="0">
                <a:cs typeface="B Titr" panose="00000700000000000000" pitchFamily="2" charset="-78"/>
              </a:rPr>
            </a:br>
            <a:r>
              <a:rPr lang="fa-IR" sz="2800" dirty="0">
                <a:cs typeface="B Titr" panose="00000700000000000000" pitchFamily="2" charset="-78"/>
              </a:rPr>
              <a:t>در جمهوری اسلامی ایران در سال 1402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b="1" dirty="0">
                <a:solidFill>
                  <a:schemeClr val="bg1"/>
                </a:solidFill>
                <a:latin typeface="sahel"/>
                <a:cs typeface="B Titr" panose="00000700000000000000" pitchFamily="2" charset="-78"/>
              </a:rPr>
            </a:br>
            <a:endParaRPr lang="en-US" sz="2800" b="1" dirty="0">
              <a:solidFill>
                <a:schemeClr val="bg1"/>
              </a:solidFill>
              <a:latin typeface="sahel"/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AFDEFD-C98B-41A9-B5BB-25EB28FD6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7792" y="2338864"/>
            <a:ext cx="10452294" cy="4124531"/>
          </a:xfrm>
        </p:spPr>
        <p:txBody>
          <a:bodyPr>
            <a:norm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000" dirty="0">
                <a:solidFill>
                  <a:srgbClr val="000000"/>
                </a:solidFill>
                <a:latin typeface="sahel"/>
                <a:cs typeface="B Nazanin" panose="00000400000000000000" pitchFamily="2" charset="-78"/>
              </a:rPr>
              <a:t>طی سال 1402 در مجموع 4490 طغیان بیماریهای منتقله از آب و غذا در کشور گزارش شده است که در جریان وقوع این طغیانها 18896 نفر بیمار و 1505 مورد بستری شده و 31 مورد فوت گزارش شده است .</a:t>
            </a:r>
          </a:p>
          <a:p>
            <a:pPr algn="just" rtl="1">
              <a:lnSpc>
                <a:spcPct val="150000"/>
              </a:lnSpc>
            </a:pPr>
            <a:r>
              <a:rPr lang="fa-IR" sz="2000" dirty="0">
                <a:solidFill>
                  <a:srgbClr val="000000"/>
                </a:solidFill>
                <a:latin typeface="sahel"/>
                <a:cs typeface="B Nazanin" panose="00000400000000000000" pitchFamily="2" charset="-78"/>
              </a:rPr>
              <a:t>تعداد طغیان منتقله از آب و غذای گزارش شده در سال 1402 نسبت به سال 1401 حدود 13.5% افزایش داشته است .</a:t>
            </a:r>
          </a:p>
          <a:p>
            <a:pPr algn="just" rtl="1">
              <a:lnSpc>
                <a:spcPct val="150000"/>
              </a:lnSpc>
            </a:pPr>
            <a:r>
              <a:rPr lang="fa-IR" sz="2000" dirty="0">
                <a:solidFill>
                  <a:srgbClr val="000000"/>
                </a:solidFill>
                <a:latin typeface="sahel"/>
                <a:cs typeface="B Nazanin" panose="00000400000000000000" pitchFamily="2" charset="-78"/>
              </a:rPr>
              <a:t> بررسی روند فصلی این طغیان ها حاکی از آن است که حدود 74% از طغیان ها در طول 6 ماهه ابتدای سال به وقوع پیوسته است.</a:t>
            </a:r>
          </a:p>
          <a:p>
            <a:pPr algn="just" rtl="1">
              <a:lnSpc>
                <a:spcPct val="150000"/>
              </a:lnSpc>
            </a:pPr>
            <a:r>
              <a:rPr lang="fa-IR" sz="2000" dirty="0">
                <a:solidFill>
                  <a:srgbClr val="000000"/>
                </a:solidFill>
                <a:latin typeface="sahel"/>
                <a:cs typeface="B Nazanin" panose="00000400000000000000" pitchFamily="2" charset="-78"/>
              </a:rPr>
              <a:t> اغلب طغیان ها از نوع طغیان های خانگی بوده (77%) و حدود 52% موارد در مناطق شهری یا حاشیه شهر به وقوع پیوسته است. </a:t>
            </a:r>
          </a:p>
          <a:p>
            <a:endParaRPr lang="en-US" sz="1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376493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AD527-C9D8-4D23-A104-85445C29A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609600"/>
            <a:ext cx="7778825" cy="1320800"/>
          </a:xfrm>
        </p:spPr>
        <p:txBody>
          <a:bodyPr>
            <a:noAutofit/>
          </a:bodyPr>
          <a:lstStyle/>
          <a:p>
            <a:pPr algn="ctr" rtl="1"/>
            <a:br>
              <a:rPr lang="fa-IR" sz="2800" b="1" dirty="0">
                <a:solidFill>
                  <a:schemeClr val="bg1"/>
                </a:solidFill>
                <a:latin typeface="sahel"/>
                <a:cs typeface="B Titr" panose="00000700000000000000" pitchFamily="2" charset="-78"/>
              </a:rPr>
            </a:br>
            <a:r>
              <a:rPr lang="fa-IR" sz="2800" dirty="0">
                <a:cs typeface="B Titr" panose="00000700000000000000" pitchFamily="2" charset="-78"/>
              </a:rPr>
              <a:t>وضعیت طغیان بیماریهای قابل انتقال ازآب و غذا </a:t>
            </a:r>
            <a:br>
              <a:rPr lang="en-US" sz="2800" dirty="0">
                <a:cs typeface="B Titr" panose="00000700000000000000" pitchFamily="2" charset="-78"/>
              </a:rPr>
            </a:br>
            <a:r>
              <a:rPr lang="fa-IR" sz="2800" dirty="0">
                <a:cs typeface="B Titr" panose="00000700000000000000" pitchFamily="2" charset="-78"/>
              </a:rPr>
              <a:t>در استان اصفهان در سال 1402</a:t>
            </a:r>
            <a:br>
              <a:rPr lang="fa-IR" sz="2800" b="1" dirty="0">
                <a:solidFill>
                  <a:schemeClr val="bg1"/>
                </a:solidFill>
                <a:latin typeface="sahel"/>
                <a:cs typeface="B Titr" panose="00000700000000000000" pitchFamily="2" charset="-78"/>
              </a:rPr>
            </a:br>
            <a:br>
              <a:rPr lang="fa-IR" sz="2800" b="1" dirty="0">
                <a:solidFill>
                  <a:schemeClr val="bg1"/>
                </a:solidFill>
                <a:latin typeface="sahel"/>
                <a:cs typeface="B Titr" panose="00000700000000000000" pitchFamily="2" charset="-78"/>
              </a:rPr>
            </a:br>
            <a:endParaRPr lang="en-US" sz="2800" b="1" dirty="0">
              <a:solidFill>
                <a:schemeClr val="bg1"/>
              </a:solidFill>
              <a:latin typeface="sahel"/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AFDEFD-C98B-41A9-B5BB-25EB28FD6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385" y="2296661"/>
            <a:ext cx="10522633" cy="4124531"/>
          </a:xfrm>
        </p:spPr>
        <p:txBody>
          <a:bodyPr>
            <a:norm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000" dirty="0">
                <a:solidFill>
                  <a:srgbClr val="000000"/>
                </a:solidFill>
                <a:latin typeface="sahel"/>
                <a:cs typeface="B Nazanin" panose="00000400000000000000" pitchFamily="2" charset="-78"/>
              </a:rPr>
              <a:t>طی سال 1402 در مجموع 77 طغیان بیماریهای منتقله از آب و غذا در استان گزارش شده است که در جریان وقوع این طغیانها 459 نفر بیمار و 55 مورد بستری شده و موردی از فوت گزارش نشده است .</a:t>
            </a:r>
          </a:p>
          <a:p>
            <a:pPr algn="just" rtl="1">
              <a:lnSpc>
                <a:spcPct val="150000"/>
              </a:lnSpc>
            </a:pPr>
            <a:r>
              <a:rPr lang="fa-IR" sz="2000" dirty="0">
                <a:solidFill>
                  <a:srgbClr val="000000"/>
                </a:solidFill>
                <a:latin typeface="sahel"/>
                <a:cs typeface="B Nazanin" panose="00000400000000000000" pitchFamily="2" charset="-78"/>
              </a:rPr>
              <a:t>تعداد طغیان منتقله از آب و غذای گزارش شده در سال 1402 نسبت به سال 1401 حدود 36.3% افزایش داشته است .</a:t>
            </a:r>
          </a:p>
          <a:p>
            <a:pPr algn="just" rtl="1">
              <a:lnSpc>
                <a:spcPct val="150000"/>
              </a:lnSpc>
            </a:pPr>
            <a:r>
              <a:rPr lang="fa-IR" sz="2000" dirty="0">
                <a:solidFill>
                  <a:srgbClr val="000000"/>
                </a:solidFill>
                <a:latin typeface="sahel"/>
                <a:cs typeface="B Nazanin" panose="00000400000000000000" pitchFamily="2" charset="-78"/>
              </a:rPr>
              <a:t> بررسی روند فصلی این طغیان ها حاکی از آن است که حدود 70% از طغیان ها در طول 6 ماهه ابتدای سال به وقوع پیوسته است.</a:t>
            </a:r>
          </a:p>
          <a:p>
            <a:pPr algn="just" rtl="1">
              <a:lnSpc>
                <a:spcPct val="150000"/>
              </a:lnSpc>
            </a:pPr>
            <a:r>
              <a:rPr lang="fa-IR" sz="2000" dirty="0">
                <a:solidFill>
                  <a:srgbClr val="000000"/>
                </a:solidFill>
                <a:latin typeface="sahel"/>
                <a:cs typeface="B Nazanin" panose="00000400000000000000" pitchFamily="2" charset="-78"/>
              </a:rPr>
              <a:t> اغلب طغیان ها از نوع طغیان های خانگی بوده (70%) و حدود 60% موارد در مناطق شهری به وقوع پیوسته است. </a:t>
            </a:r>
          </a:p>
          <a:p>
            <a:endParaRPr lang="en-US" sz="1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522801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3046" y="786162"/>
            <a:ext cx="9559696" cy="1325563"/>
          </a:xfrm>
        </p:spPr>
        <p:txBody>
          <a:bodyPr>
            <a:noAutofit/>
          </a:bodyPr>
          <a:lstStyle/>
          <a:p>
            <a:pPr algn="ctr" rtl="1"/>
            <a:r>
              <a:rPr lang="fa-IR" sz="2400" dirty="0">
                <a:solidFill>
                  <a:schemeClr val="bg1"/>
                </a:solidFill>
                <a:latin typeface="+mn-lt"/>
                <a:ea typeface="+mn-ea"/>
                <a:cs typeface="B Titr" panose="00000700000000000000" pitchFamily="2" charset="-78"/>
              </a:rPr>
              <a:t>روند طغیان بیماریهای منتقله از آب و غذا در استان اصفهان</a:t>
            </a:r>
            <a:br>
              <a:rPr lang="fa-IR" sz="2400" dirty="0">
                <a:solidFill>
                  <a:schemeClr val="bg1"/>
                </a:solidFill>
                <a:latin typeface="+mn-lt"/>
                <a:ea typeface="+mn-ea"/>
                <a:cs typeface="B Titr" panose="00000700000000000000" pitchFamily="2" charset="-78"/>
              </a:rPr>
            </a:br>
            <a:r>
              <a:rPr lang="fa-IR" sz="2400" dirty="0">
                <a:solidFill>
                  <a:schemeClr val="bg1"/>
                </a:solidFill>
                <a:latin typeface="+mn-lt"/>
                <a:ea typeface="+mn-ea"/>
                <a:cs typeface="B Titr" panose="00000700000000000000" pitchFamily="2" charset="-78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+mn-lt"/>
                <a:ea typeface="+mn-ea"/>
                <a:cs typeface="B Titr" panose="00000700000000000000" pitchFamily="2" charset="-78"/>
              </a:rPr>
              <a:t>  </a:t>
            </a:r>
            <a:r>
              <a:rPr lang="fa-IR" sz="2400" dirty="0">
                <a:solidFill>
                  <a:schemeClr val="bg1"/>
                </a:solidFill>
                <a:latin typeface="+mn-lt"/>
                <a:ea typeface="+mn-ea"/>
                <a:cs typeface="B Titr" panose="00000700000000000000" pitchFamily="2" charset="-78"/>
              </a:rPr>
              <a:t>از سال 1388 لغایت 1402</a:t>
            </a:r>
            <a:b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</a:b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3" name="Chart 2"/>
          <p:cNvGraphicFramePr/>
          <p:nvPr/>
        </p:nvGraphicFramePr>
        <p:xfrm>
          <a:off x="886265" y="2307102"/>
          <a:ext cx="10213144" cy="42182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267102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9318" y="609001"/>
            <a:ext cx="8229600" cy="692696"/>
          </a:xfrm>
        </p:spPr>
        <p:txBody>
          <a:bodyPr>
            <a:normAutofit fontScale="90000"/>
          </a:bodyPr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+mn-lt"/>
                <a:ea typeface="+mn-ea"/>
                <a:cs typeface="B Titr" panose="00000700000000000000" pitchFamily="2" charset="-78"/>
              </a:rPr>
              <a:t>جدول تعداد طغیان های ناشی از آب و غذا در سالهای 1402-1399</a:t>
            </a:r>
            <a:br>
              <a:rPr lang="fa-IR" sz="1700" b="1" dirty="0">
                <a:solidFill>
                  <a:schemeClr val="bg1"/>
                </a:solidFill>
                <a:cs typeface="B Titr" panose="00000700000000000000" pitchFamily="2" charset="-78"/>
              </a:rPr>
            </a:br>
            <a:endParaRPr lang="fa-IR" sz="1700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9554113"/>
              </p:ext>
            </p:extLst>
          </p:nvPr>
        </p:nvGraphicFramePr>
        <p:xfrm>
          <a:off x="6415507" y="1025350"/>
          <a:ext cx="3507543" cy="5999905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8666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9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28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7868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97868">
                  <a:extLst>
                    <a:ext uri="{9D8B030D-6E8A-4147-A177-3AD203B41FA5}">
                      <a16:colId xmlns:a16="http://schemas.microsoft.com/office/drawing/2014/main" val="3347073243"/>
                    </a:ext>
                  </a:extLst>
                </a:gridCol>
                <a:gridCol w="593342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</a:tblGrid>
              <a:tr h="369882">
                <a:tc rowSpan="2">
                  <a:txBody>
                    <a:bodyPr/>
                    <a:lstStyle/>
                    <a:p>
                      <a:pPr algn="ctr" rtl="1"/>
                      <a:endParaRPr lang="fa-IR" sz="1200" b="1" dirty="0"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شهرستان</a:t>
                      </a:r>
                      <a:endParaRPr lang="fa-IR" sz="12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تعداد کل طغیان</a:t>
                      </a:r>
                      <a:endParaRPr lang="fa-IR" sz="12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1"/>
                      <a:endParaRPr lang="fa-IR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1"/>
                      <a:endParaRPr lang="fa-IR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1"/>
                      <a:endParaRPr lang="fa-IR" sz="12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حد انتظار</a:t>
                      </a:r>
                      <a:endParaRPr lang="fa-IR" sz="12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2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1399</a:t>
                      </a:r>
                      <a:endParaRPr lang="fa-IR" sz="12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1400</a:t>
                      </a:r>
                      <a:endParaRPr lang="fa-IR" sz="12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200" b="1" kern="1200" dirty="0">
                          <a:cs typeface="B Nazanin" panose="00000400000000000000" pitchFamily="2" charset="-78"/>
                        </a:rPr>
                        <a:t>1401</a:t>
                      </a:r>
                      <a:endParaRPr lang="en-US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1402</a:t>
                      </a:r>
                      <a:endParaRPr lang="en-US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7648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 اردستان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6</a:t>
                      </a:r>
                      <a:endParaRPr lang="en-US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2</a:t>
                      </a:r>
                      <a:endParaRPr lang="fa-IR" sz="1400" b="1" i="0" u="none" strike="noStrike" dirty="0">
                        <a:solidFill>
                          <a:schemeClr val="tx1"/>
                        </a:solidFill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8480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 اصفهان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19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cs typeface="B Nazanin" panose="00000400000000000000" pitchFamily="2" charset="-78"/>
                        </a:rPr>
                        <a:t>50</a:t>
                      </a:r>
                      <a:endParaRPr lang="fa-IR" sz="1400" b="1" i="0" u="none" strike="noStrike" dirty="0"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8480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 اصفهان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9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cs typeface="B Nazanin" panose="00000400000000000000" pitchFamily="2" charset="-78"/>
                        </a:rPr>
                        <a:t>59</a:t>
                      </a:r>
                      <a:endParaRPr lang="fa-IR" sz="1400" b="1" i="0" u="none" strike="noStrike" dirty="0"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027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 برخوار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cs typeface="B Nazanin" panose="00000400000000000000" pitchFamily="2" charset="-78"/>
                        </a:rPr>
                        <a:t>8</a:t>
                      </a:r>
                      <a:endParaRPr lang="fa-IR" sz="1400" b="1" i="0" u="none" strike="noStrike" dirty="0"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9852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 بویین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4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dirty="0"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2027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تیران و کرون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2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cs typeface="B Nazanin" panose="00000400000000000000" pitchFamily="2" charset="-78"/>
                        </a:rPr>
                        <a:t>4</a:t>
                      </a:r>
                      <a:endParaRPr lang="fa-IR" sz="1400" b="1" i="0" u="none" strike="noStrike" dirty="0"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9852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 چادگان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2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cs typeface="B Nazanin" panose="00000400000000000000" pitchFamily="2" charset="-78"/>
                        </a:rPr>
                        <a:t>2</a:t>
                      </a:r>
                      <a:endParaRPr lang="fa-IR" sz="1400" b="1" i="0" u="none" strike="noStrike" dirty="0"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4277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خمینی شهر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2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cs typeface="B Nazanin" panose="00000400000000000000" pitchFamily="2" charset="-78"/>
                        </a:rPr>
                        <a:t>19</a:t>
                      </a:r>
                      <a:endParaRPr lang="fa-IR" sz="1400" b="1" i="0" u="none" strike="noStrike" dirty="0"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8480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 خوانسار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6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cs typeface="B Nazanin" panose="00000400000000000000" pitchFamily="2" charset="-78"/>
                        </a:rPr>
                        <a:t>2</a:t>
                      </a:r>
                      <a:endParaRPr lang="fa-IR" sz="1400" b="1" i="0" u="none" strike="noStrike" dirty="0"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9852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خورو بیابانک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0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dirty="0"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9852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دهاقان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4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cs typeface="B Nazanin" panose="00000400000000000000" pitchFamily="2" charset="-78"/>
                        </a:rPr>
                        <a:t>2</a:t>
                      </a:r>
                      <a:endParaRPr lang="fa-IR" sz="1400" b="1" i="0" u="none" strike="noStrike" dirty="0"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3216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 سمیرم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cs typeface="B Nazanin" panose="00000400000000000000" pitchFamily="2" charset="-78"/>
                        </a:rPr>
                        <a:t>3</a:t>
                      </a:r>
                      <a:endParaRPr lang="fa-IR" sz="1400" b="1" i="0" u="none" strike="noStrike" dirty="0"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3216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جرقویه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pattFill prst="dkUpDiag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pattFill prst="dkUpDiag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0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cs typeface="B Nazanin" panose="00000400000000000000" pitchFamily="2" charset="-78"/>
                        </a:rPr>
                        <a:t>2</a:t>
                      </a:r>
                      <a:endParaRPr lang="fa-IR" sz="1400" b="1" i="0" u="none" strike="noStrike" dirty="0"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83216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کوهپایه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pattFill prst="dkUpDiag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pattFill prst="dkUpDiag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0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dirty="0"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5" name="Content Placeholder 3"/>
          <p:cNvGraphicFramePr>
            <a:graphicFrameLocks/>
          </p:cNvGraphicFramePr>
          <p:nvPr/>
        </p:nvGraphicFramePr>
        <p:xfrm>
          <a:off x="2762174" y="1025357"/>
          <a:ext cx="3384377" cy="5875263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856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92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6169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462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6215">
                  <a:extLst>
                    <a:ext uri="{9D8B030D-6E8A-4147-A177-3AD203B41FA5}">
                      <a16:colId xmlns:a16="http://schemas.microsoft.com/office/drawing/2014/main" val="3423959306"/>
                    </a:ext>
                  </a:extLst>
                </a:gridCol>
                <a:gridCol w="72049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</a:tblGrid>
              <a:tr h="298315">
                <a:tc rowSpan="2">
                  <a:txBody>
                    <a:bodyPr/>
                    <a:lstStyle/>
                    <a:p>
                      <a:pPr algn="ctr" rtl="1"/>
                      <a:endParaRPr lang="fa-IR" sz="1200" b="1" dirty="0"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شهرستان</a:t>
                      </a:r>
                      <a:endParaRPr lang="fa-IR" sz="12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200" b="1" kern="1200" dirty="0">
                          <a:cs typeface="B Nazanin" panose="00000400000000000000" pitchFamily="2" charset="-78"/>
                        </a:rPr>
                        <a:t>تعداد کل طغیان</a:t>
                      </a:r>
                      <a:endParaRPr lang="fa-IR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1"/>
                      <a:endParaRPr lang="fa-IR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1"/>
                      <a:endParaRPr lang="fa-IR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1" eaLnBrk="1" latinLnBrk="0" hangingPunct="1"/>
                      <a:endParaRPr lang="fa-IR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حد انتظار</a:t>
                      </a:r>
                      <a:endParaRPr lang="fa-IR" sz="12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1399</a:t>
                      </a:r>
                      <a:endParaRPr lang="fa-IR" sz="12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1400</a:t>
                      </a:r>
                      <a:endParaRPr lang="fa-IR" sz="12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200" b="1" kern="1200" dirty="0">
                          <a:cs typeface="B Nazanin" panose="00000400000000000000" pitchFamily="2" charset="-78"/>
                        </a:rPr>
                        <a:t>1401</a:t>
                      </a:r>
                      <a:endParaRPr lang="en-US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1402</a:t>
                      </a:r>
                      <a:endParaRPr lang="en-US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3523">
                <a:tc>
                  <a:txBody>
                    <a:bodyPr/>
                    <a:lstStyle/>
                    <a:p>
                      <a:pPr marL="0" algn="ctr" defTabSz="685800" rtl="1" eaLnBrk="1" latinLnBrk="0" hangingPunct="1"/>
                      <a:r>
                        <a:rPr lang="fa-IR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شاهین شهر و میمه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chemeClr val="bg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6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13</a:t>
                      </a:r>
                      <a:endParaRPr lang="fa-IR" sz="1400" b="1" i="0" u="none" strike="noStrike" kern="120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079">
                <a:tc>
                  <a:txBody>
                    <a:bodyPr/>
                    <a:lstStyle/>
                    <a:p>
                      <a:pPr marL="0" algn="ctr" defTabSz="685800" rtl="1" eaLnBrk="1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شهرضا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5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5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8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4079">
                <a:tc>
                  <a:txBody>
                    <a:bodyPr/>
                    <a:lstStyle/>
                    <a:p>
                      <a:pPr marL="0" algn="ctr" defTabSz="685800" rtl="1" eaLnBrk="1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فریدن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3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4079">
                <a:tc>
                  <a:txBody>
                    <a:bodyPr/>
                    <a:lstStyle/>
                    <a:p>
                      <a:pPr marL="0" algn="ctr" defTabSz="685800" rtl="1" eaLnBrk="1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فریدونشهر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2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4079">
                <a:tc>
                  <a:txBody>
                    <a:bodyPr/>
                    <a:lstStyle/>
                    <a:p>
                      <a:pPr marL="0" algn="ctr" defTabSz="685800" rtl="1" eaLnBrk="1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فلاورجان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3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15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1356">
                <a:tc>
                  <a:txBody>
                    <a:bodyPr/>
                    <a:lstStyle/>
                    <a:p>
                      <a:pPr marL="0" algn="ctr" defTabSz="685800" rtl="1" eaLnBrk="1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گلپایگان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5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4079">
                <a:tc>
                  <a:txBody>
                    <a:bodyPr/>
                    <a:lstStyle/>
                    <a:p>
                      <a:pPr marL="0" algn="ctr" defTabSz="685800" rtl="1" eaLnBrk="1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لنجان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2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15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4079">
                <a:tc>
                  <a:txBody>
                    <a:bodyPr/>
                    <a:lstStyle/>
                    <a:p>
                      <a:pPr marL="0" algn="ctr" defTabSz="685800" rtl="1" eaLnBrk="1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مبارکه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2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2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8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4079">
                <a:tc>
                  <a:txBody>
                    <a:bodyPr/>
                    <a:lstStyle/>
                    <a:p>
                      <a:pPr marL="0" algn="ctr" defTabSz="685800" rtl="1" eaLnBrk="1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نایین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0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2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84079">
                <a:tc>
                  <a:txBody>
                    <a:bodyPr/>
                    <a:lstStyle/>
                    <a:p>
                      <a:pPr marL="0" algn="ctr" defTabSz="685800" rtl="1" eaLnBrk="1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نجف آباد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6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3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19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84079">
                <a:tc>
                  <a:txBody>
                    <a:bodyPr/>
                    <a:lstStyle/>
                    <a:p>
                      <a:pPr marL="0" algn="ctr" defTabSz="685800" rtl="1" eaLnBrk="1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نطنز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2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84079">
                <a:tc>
                  <a:txBody>
                    <a:bodyPr/>
                    <a:lstStyle/>
                    <a:p>
                      <a:pPr marL="0" algn="ctr" defTabSz="685800" rtl="1" eaLnBrk="1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هرند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pattFill prst="dkDnDiag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pattFill prst="dkDnDiag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0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84079">
                <a:tc>
                  <a:txBody>
                    <a:bodyPr/>
                    <a:lstStyle/>
                    <a:p>
                      <a:pPr marL="0" algn="ctr" defTabSz="685800" rtl="1" eaLnBrk="1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ورزنه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pattFill prst="dkDnDiag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pattFill prst="dkDnDiag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0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21808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5293" y="650110"/>
            <a:ext cx="8761413" cy="1066147"/>
          </a:xfrm>
        </p:spPr>
        <p:txBody>
          <a:bodyPr>
            <a:normAutofit fontScale="90000"/>
          </a:bodyPr>
          <a:lstStyle/>
          <a:p>
            <a:pPr algn="ctr"/>
            <a:br>
              <a:rPr lang="fa-IR" sz="2700" dirty="0">
                <a:solidFill>
                  <a:schemeClr val="bg1"/>
                </a:solidFill>
                <a:latin typeface="+mn-lt"/>
                <a:ea typeface="+mn-ea"/>
                <a:cs typeface="B Titr" panose="00000700000000000000" pitchFamily="2" charset="-78"/>
              </a:rPr>
            </a:br>
            <a:br>
              <a:rPr lang="fa-IR" sz="2700" dirty="0">
                <a:solidFill>
                  <a:schemeClr val="bg1"/>
                </a:solidFill>
                <a:latin typeface="+mn-lt"/>
                <a:ea typeface="+mn-ea"/>
                <a:cs typeface="B Titr" panose="00000700000000000000" pitchFamily="2" charset="-78"/>
              </a:rPr>
            </a:br>
            <a:r>
              <a:rPr lang="fa-IR" sz="2700" dirty="0">
                <a:solidFill>
                  <a:schemeClr val="bg1"/>
                </a:solidFill>
                <a:latin typeface="+mn-lt"/>
                <a:ea typeface="+mn-ea"/>
                <a:cs typeface="B Titr" panose="00000700000000000000" pitchFamily="2" charset="-78"/>
              </a:rPr>
              <a:t>روند موارد دیسانتری دانشگاه علوم پزشکی اصفهان</a:t>
            </a:r>
            <a:br>
              <a:rPr lang="fa-IR" sz="2700" dirty="0">
                <a:solidFill>
                  <a:schemeClr val="bg1"/>
                </a:solidFill>
                <a:latin typeface="+mn-lt"/>
                <a:ea typeface="+mn-ea"/>
                <a:cs typeface="B Titr" panose="00000700000000000000" pitchFamily="2" charset="-78"/>
              </a:rPr>
            </a:br>
            <a:r>
              <a:rPr lang="fa-IR" sz="2700" dirty="0">
                <a:solidFill>
                  <a:schemeClr val="bg1"/>
                </a:solidFill>
                <a:latin typeface="+mn-lt"/>
                <a:ea typeface="+mn-ea"/>
                <a:cs typeface="B Titr" panose="00000700000000000000" pitchFamily="2" charset="-78"/>
              </a:rPr>
              <a:t> طی سالهای1402-1388</a:t>
            </a:r>
            <a:br>
              <a:rPr lang="fa-IR" sz="2000" dirty="0">
                <a:solidFill>
                  <a:schemeClr val="tx1"/>
                </a:solidFill>
                <a:latin typeface="+mn-lt"/>
                <a:ea typeface="+mn-ea"/>
                <a:cs typeface="B Titr" panose="00000700000000000000" pitchFamily="2" charset="-78"/>
              </a:rPr>
            </a:br>
            <a:r>
              <a:rPr lang="fa-IR" sz="2000" dirty="0">
                <a:solidFill>
                  <a:schemeClr val="tx1"/>
                </a:solidFill>
                <a:latin typeface="+mn-lt"/>
                <a:ea typeface="+mn-ea"/>
                <a:cs typeface="B Titr" panose="00000700000000000000" pitchFamily="2" charset="-78"/>
              </a:rPr>
              <a:t> </a:t>
            </a:r>
            <a:br>
              <a:rPr lang="fa-IR" sz="2000" dirty="0">
                <a:solidFill>
                  <a:schemeClr val="tx1"/>
                </a:solidFill>
                <a:latin typeface="+mn-lt"/>
                <a:ea typeface="+mn-ea"/>
                <a:cs typeface="B Titr" panose="00000700000000000000" pitchFamily="2" charset="-78"/>
              </a:rPr>
            </a:br>
            <a:endParaRPr lang="en-US" sz="2000" dirty="0">
              <a:solidFill>
                <a:schemeClr val="tx1"/>
              </a:solidFill>
              <a:latin typeface="+mn-lt"/>
              <a:ea typeface="+mn-ea"/>
              <a:cs typeface="B Titr" panose="00000700000000000000" pitchFamily="2" charset="-78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904509982"/>
              </p:ext>
            </p:extLst>
          </p:nvPr>
        </p:nvGraphicFramePr>
        <p:xfrm>
          <a:off x="1941635" y="2225261"/>
          <a:ext cx="7886700" cy="4114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092120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5640" y="620688"/>
            <a:ext cx="6438350" cy="972032"/>
          </a:xfrm>
        </p:spPr>
        <p:txBody>
          <a:bodyPr>
            <a:normAutofit/>
          </a:bodyPr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+mn-lt"/>
                <a:ea typeface="+mn-ea"/>
                <a:cs typeface="B Titr" panose="00000700000000000000" pitchFamily="2" charset="-78"/>
              </a:rPr>
              <a:t>جدول تعداد موارد دیسانتری طی سال 1402-1399</a:t>
            </a:r>
            <a:br>
              <a:rPr lang="fa-IR" sz="2400" dirty="0">
                <a:solidFill>
                  <a:schemeClr val="bg1"/>
                </a:solidFill>
                <a:latin typeface="+mn-lt"/>
                <a:ea typeface="+mn-ea"/>
                <a:cs typeface="B Titr" panose="00000700000000000000" pitchFamily="2" charset="-78"/>
              </a:rPr>
            </a:br>
            <a:r>
              <a:rPr lang="fa-IR" sz="2400" dirty="0">
                <a:solidFill>
                  <a:schemeClr val="bg1"/>
                </a:solidFill>
                <a:latin typeface="+mn-lt"/>
                <a:ea typeface="+mn-ea"/>
                <a:cs typeface="B Titr" panose="00000700000000000000" pitchFamily="2" charset="-78"/>
              </a:rPr>
              <a:t>دانشگاه علوم پزشکی اصفهان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5624685"/>
              </p:ext>
            </p:extLst>
          </p:nvPr>
        </p:nvGraphicFramePr>
        <p:xfrm>
          <a:off x="2925979" y="2739436"/>
          <a:ext cx="6267117" cy="298741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121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96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966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0912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09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9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912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912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78344">
                <a:tc rowSpan="2">
                  <a:txBody>
                    <a:bodyPr/>
                    <a:lstStyle/>
                    <a:p>
                      <a:pPr algn="ctr" rtl="1"/>
                      <a:r>
                        <a:rPr lang="fa-IR" sz="1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سال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fa-IR" sz="1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تعداد کل موارد دیسانتری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fa-IR" sz="1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تعداد کشت تهیه شده مدفوع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fa-IR" sz="1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تعداد کشت مثبت مدفوع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rtl="1"/>
                      <a:r>
                        <a:rPr lang="fa-IR" sz="1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نوع</a:t>
                      </a:r>
                      <a:r>
                        <a:rPr lang="fa-IR" sz="1400" b="1" baseline="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 جرم کشت مدفوع مثبت شده</a:t>
                      </a:r>
                      <a:endParaRPr lang="fa-IR" sz="1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1"/>
                      <a:endParaRPr lang="fa-IR" sz="1400" b="1" dirty="0">
                        <a:solidFill>
                          <a:schemeClr val="tx1"/>
                        </a:solidFill>
                        <a:cs typeface="B Titr" panose="00000700000000000000" pitchFamily="2" charset="-78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1"/>
                      <a:endParaRPr lang="fa-IR" sz="1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1"/>
                      <a:endParaRPr lang="fa-IR" sz="1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834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سالمونلا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شیگلا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400" b="1" dirty="0" err="1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E.Coli</a:t>
                      </a:r>
                      <a:endParaRPr lang="fa-IR" sz="1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سایر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681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1399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195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20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7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6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a-IR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kDnDiag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a-IR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kDnDiag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681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1400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240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20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13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10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681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1401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518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160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45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19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26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a-IR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kDnDiag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a-IR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kDnDiag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681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1402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516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174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80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20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54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83900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53305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AF13DA-DE46-4AF7-94AA-F8F6E5D09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Titr" panose="00000700000000000000" pitchFamily="2" charset="-78"/>
              </a:rPr>
              <a:t>بررسی وضعیت گزارش موارد دیسانتری در شهرستان های استان طی سال 1402</a:t>
            </a:r>
            <a:endParaRPr lang="en-US" sz="2400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5E516BA-82AF-4E11-8826-953CCB8003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" y="2335237"/>
            <a:ext cx="10170942" cy="4065563"/>
          </a:xfrm>
        </p:spPr>
      </p:pic>
    </p:spTree>
    <p:extLst>
      <p:ext uri="{BB962C8B-B14F-4D97-AF65-F5344CB8AC3E}">
        <p14:creationId xmlns:p14="http://schemas.microsoft.com/office/powerpoint/2010/main" val="14964299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900237"/>
            <a:ext cx="9144000" cy="1518212"/>
          </a:xfrm>
        </p:spPr>
        <p:txBody>
          <a:bodyPr>
            <a:noAutofit/>
          </a:bodyPr>
          <a:lstStyle/>
          <a:p>
            <a:pPr algn="ctr"/>
            <a:r>
              <a:rPr lang="fa-IR" sz="3200" dirty="0">
                <a:cs typeface="B Titr" panose="00000700000000000000" pitchFamily="2" charset="-78"/>
              </a:rPr>
              <a:t>برنامه کشوری مراقبت وبا</a:t>
            </a:r>
            <a:endParaRPr lang="en-US" sz="32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644373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1F8DA6-0A47-420B-BEBF-B6A5DF083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مروری اجمالی بر بیماری وبا 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0C5E74E-C3E1-4E13-BF5A-7A91B34F8B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88"/>
          <a:stretch/>
        </p:blipFill>
        <p:spPr>
          <a:xfrm>
            <a:off x="1195755" y="2546252"/>
            <a:ext cx="9298744" cy="3322953"/>
          </a:xfrm>
        </p:spPr>
      </p:pic>
    </p:spTree>
    <p:extLst>
      <p:ext uri="{BB962C8B-B14F-4D97-AF65-F5344CB8AC3E}">
        <p14:creationId xmlns:p14="http://schemas.microsoft.com/office/powerpoint/2010/main" val="24937361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5292B6-169F-4AD8-9635-514CC9CA9F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اهمیت موضوع 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512DD33-AC7F-4882-95DA-236AA3FD0D64}"/>
              </a:ext>
            </a:extLst>
          </p:cNvPr>
          <p:cNvSpPr/>
          <p:nvPr/>
        </p:nvSpPr>
        <p:spPr>
          <a:xfrm>
            <a:off x="436098" y="2869809"/>
            <a:ext cx="11029071" cy="326370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در سالهای اخیر به دلایل زیر طغیان بیماریهای منتقله از آب و غذا روبه گسترش بوده و منجر به افزایش بروز عفونت ها و مسمومیت های منتقله از غذا در جهان شده است:</a:t>
            </a: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sz="2400" dirty="0">
                <a:cs typeface="B Nazanin" panose="00000400000000000000" pitchFamily="2" charset="-78"/>
              </a:rPr>
              <a:t>افزایش تجارت مواد غذایی</a:t>
            </a: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sz="2400" dirty="0">
                <a:cs typeface="B Nazanin" panose="00000400000000000000" pitchFamily="2" charset="-78"/>
              </a:rPr>
              <a:t>توسعه گردشگری</a:t>
            </a: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sz="2400" dirty="0">
                <a:cs typeface="B Nazanin" panose="00000400000000000000" pitchFamily="2" charset="-78"/>
              </a:rPr>
              <a:t>تغییر در عادات غذایی</a:t>
            </a: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sz="2400" dirty="0">
                <a:cs typeface="B Nazanin" panose="00000400000000000000" pitchFamily="2" charset="-78"/>
              </a:rPr>
              <a:t>پدیده تغییرات آب و هوایی</a:t>
            </a: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sz="2400" dirty="0">
                <a:cs typeface="B Nazanin" panose="00000400000000000000" pitchFamily="2" charset="-78"/>
              </a:rPr>
              <a:t>عدم دسترسی کافی به غذا در نتیجه فقر، خشکسالی، سیل، قحطی و وقوع حوادث و بلایا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734018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1F8DA6-0A47-420B-BEBF-B6A5DF083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مروری اجمالی بر بیماری وبا 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AE86808D-A635-425D-BF18-BD5316242E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6"/>
          <a:stretch/>
        </p:blipFill>
        <p:spPr>
          <a:xfrm>
            <a:off x="928469" y="2588456"/>
            <a:ext cx="10016196" cy="2966380"/>
          </a:xfrm>
        </p:spPr>
      </p:pic>
    </p:spTree>
    <p:extLst>
      <p:ext uri="{BB962C8B-B14F-4D97-AF65-F5344CB8AC3E}">
        <p14:creationId xmlns:p14="http://schemas.microsoft.com/office/powerpoint/2010/main" val="30815853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3BEEB-F6C5-40ED-9983-1467A7EA1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اهمیت موضوع 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A90857BB-A6EF-4BB6-B07C-C970D3CF40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68"/>
          <a:stretch/>
        </p:blipFill>
        <p:spPr>
          <a:xfrm>
            <a:off x="829994" y="2743199"/>
            <a:ext cx="10227212" cy="2996419"/>
          </a:xfrm>
        </p:spPr>
      </p:pic>
    </p:spTree>
    <p:extLst>
      <p:ext uri="{BB962C8B-B14F-4D97-AF65-F5344CB8AC3E}">
        <p14:creationId xmlns:p14="http://schemas.microsoft.com/office/powerpoint/2010/main" val="25129543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64ECA4-53F8-4867-B93A-A97E5AB1D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وضعیت بیماری وبا در دنیا 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EE5835E-E3E3-4AF4-B73E-B04F63A13261}"/>
              </a:ext>
            </a:extLst>
          </p:cNvPr>
          <p:cNvSpPr/>
          <p:nvPr/>
        </p:nvSpPr>
        <p:spPr>
          <a:xfrm>
            <a:off x="661182" y="2321169"/>
            <a:ext cx="10747716" cy="427657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sz="2400" dirty="0">
                <a:cs typeface="B Nazanin" panose="00000400000000000000" pitchFamily="2" charset="-78"/>
              </a:rPr>
              <a:t>از سال 2021، افزایش موارد وبا و پراکندگی جغرافیایی آن در سطح جهان مشاهده شده است.</a:t>
            </a: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sz="2400" dirty="0">
                <a:cs typeface="B Nazanin" panose="00000400000000000000" pitchFamily="2" charset="-78"/>
              </a:rPr>
              <a:t>در سال 2021، 23 کشور طغیان وبا را گزارش کردند که عمدتاً در مناطق شرق مدیترانه و آفریقا بوده است.</a:t>
            </a: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sz="2400" dirty="0">
                <a:cs typeface="B Nazanin" panose="00000400000000000000" pitchFamily="2" charset="-78"/>
              </a:rPr>
              <a:t>روند افزایشی تا سال 2022، ادامه یافته و بیش از 29 کشور، موارد تک گیر یا طغیان وبا را گزارش کرده اند.</a:t>
            </a: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sz="2400" dirty="0">
                <a:cs typeface="B Nazanin" panose="00000400000000000000" pitchFamily="2" charset="-78"/>
              </a:rPr>
              <a:t>بسیاری از این کشورها تعداد موارد و نسبت مرگ و میر(</a:t>
            </a:r>
            <a:r>
              <a:rPr lang="en-US" sz="2400" dirty="0">
                <a:latin typeface="Arial Rounded MT Bold" panose="020F0704030504030204" pitchFamily="34" charset="0"/>
                <a:cs typeface="B Nazanin" panose="00000400000000000000" pitchFamily="2" charset="-78"/>
              </a:rPr>
              <a:t>CFR</a:t>
            </a:r>
            <a:r>
              <a:rPr lang="fa-IR" sz="2400" dirty="0">
                <a:cs typeface="B Nazanin" panose="00000400000000000000" pitchFamily="2" charset="-78"/>
              </a:rPr>
              <a:t>) بالاتری را نسبت به سالهای گذشته گزارش کردند. </a:t>
            </a: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sz="2400" dirty="0">
                <a:cs typeface="B Nazanin" panose="00000400000000000000" pitchFamily="2" charset="-78"/>
              </a:rPr>
              <a:t>در سال 2021، میانگین </a:t>
            </a:r>
            <a:r>
              <a:rPr lang="en-US" sz="2400" dirty="0">
                <a:solidFill>
                  <a:srgbClr val="FF0000"/>
                </a:solidFill>
                <a:latin typeface="Arial Rounded MT Bold" panose="020F0704030504030204" pitchFamily="34" charset="0"/>
                <a:cs typeface="B Nazanin" panose="00000400000000000000" pitchFamily="2" charset="-78"/>
              </a:rPr>
              <a:t>CFR</a:t>
            </a:r>
            <a:r>
              <a:rPr lang="fa-IR" sz="2400" dirty="0">
                <a:cs typeface="B Nazanin" panose="00000400000000000000" pitchFamily="2" charset="-78"/>
              </a:rPr>
              <a:t> وبا در جهان به میزان </a:t>
            </a:r>
            <a:r>
              <a:rPr lang="fa-IR" sz="2400" dirty="0">
                <a:solidFill>
                  <a:srgbClr val="C00000"/>
                </a:solidFill>
                <a:cs typeface="B Nazanin" panose="00000400000000000000" pitchFamily="2" charset="-78"/>
              </a:rPr>
              <a:t>1.9% </a:t>
            </a:r>
            <a:r>
              <a:rPr lang="fa-IR" sz="2400" dirty="0">
                <a:cs typeface="B Nazanin" panose="00000400000000000000" pitchFamily="2" charset="-78"/>
              </a:rPr>
              <a:t>گزارش شده بود که </a:t>
            </a:r>
            <a:r>
              <a:rPr lang="fa-IR" sz="2400" dirty="0">
                <a:solidFill>
                  <a:srgbClr val="C00000"/>
                </a:solidFill>
                <a:cs typeface="B Nazanin" panose="00000400000000000000" pitchFamily="2" charset="-78"/>
              </a:rPr>
              <a:t>بسیار بالاتر از حدقابل قبول (&lt;1%)</a:t>
            </a:r>
            <a:r>
              <a:rPr lang="fa-IR" sz="2400" dirty="0">
                <a:cs typeface="B Nazanin" panose="00000400000000000000" pitchFamily="2" charset="-78"/>
              </a:rPr>
              <a:t> و بالاترین میزان ثبت شده در بیش از یک دهه است.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649108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5985A7-D071-42AB-B053-33BDF303C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روند بیماری وبا در دنیا سال 2023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2750A42-8D8A-4920-BA8E-7DA7DD89B7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" t="21384" r="1205"/>
          <a:stretch/>
        </p:blipFill>
        <p:spPr>
          <a:xfrm>
            <a:off x="759655" y="2616592"/>
            <a:ext cx="10283483" cy="3403208"/>
          </a:xfrm>
        </p:spPr>
      </p:pic>
    </p:spTree>
    <p:extLst>
      <p:ext uri="{BB962C8B-B14F-4D97-AF65-F5344CB8AC3E}">
        <p14:creationId xmlns:p14="http://schemas.microsoft.com/office/powerpoint/2010/main" val="28417459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37141-5738-4A36-9471-8F4E8426F8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600" dirty="0">
                <a:cs typeface="B Titr" panose="00000700000000000000" pitchFamily="2" charset="-78"/>
              </a:rPr>
              <a:t>روند بیماری وبا در دنیا سال 2023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29D7E74-3F6F-48A5-8D74-361FAEF599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55"/>
          <a:stretch/>
        </p:blipFill>
        <p:spPr>
          <a:xfrm>
            <a:off x="928468" y="2560320"/>
            <a:ext cx="9889587" cy="3459479"/>
          </a:xfrm>
        </p:spPr>
      </p:pic>
    </p:spTree>
    <p:extLst>
      <p:ext uri="{BB962C8B-B14F-4D97-AF65-F5344CB8AC3E}">
        <p14:creationId xmlns:p14="http://schemas.microsoft.com/office/powerpoint/2010/main" val="1766916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CA6BB-EF76-4E9F-9016-50957335CA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046" y="973668"/>
            <a:ext cx="10424160" cy="706964"/>
          </a:xfrm>
        </p:spPr>
        <p:txBody>
          <a:bodyPr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+mn-lt"/>
                <a:ea typeface="+mn-ea"/>
                <a:cs typeface="B Titr" panose="00000700000000000000" pitchFamily="2" charset="-78"/>
              </a:rPr>
              <a:t>میزان بروز اسهال حاد آبکی (در 100000نفر) در دانشگاه های علوم پزشکی کشور- سال 1402</a:t>
            </a:r>
            <a:endParaRPr lang="en-US" sz="2400" dirty="0">
              <a:solidFill>
                <a:schemeClr val="bg1"/>
              </a:solidFill>
              <a:latin typeface="+mn-lt"/>
              <a:ea typeface="+mn-ea"/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0EAAAAC-60E5-4745-94BB-14983BA942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" t="12615" r="1304"/>
          <a:stretch/>
        </p:blipFill>
        <p:spPr>
          <a:xfrm>
            <a:off x="731520" y="2489982"/>
            <a:ext cx="10522634" cy="3317301"/>
          </a:xfrm>
        </p:spPr>
      </p:pic>
      <p:sp>
        <p:nvSpPr>
          <p:cNvPr id="6" name="Arrow: Up 5">
            <a:extLst>
              <a:ext uri="{FF2B5EF4-FFF2-40B4-BE49-F238E27FC236}">
                <a16:creationId xmlns:a16="http://schemas.microsoft.com/office/drawing/2014/main" id="{E44537AC-DCAA-4F21-9B36-A83BF8ED802B}"/>
              </a:ext>
            </a:extLst>
          </p:cNvPr>
          <p:cNvSpPr/>
          <p:nvPr/>
        </p:nvSpPr>
        <p:spPr>
          <a:xfrm>
            <a:off x="9256543" y="5317586"/>
            <a:ext cx="253218" cy="60491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631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790" y="730887"/>
            <a:ext cx="9917723" cy="1047650"/>
          </a:xfrm>
        </p:spPr>
        <p:txBody>
          <a:bodyPr>
            <a:noAutofit/>
          </a:bodyPr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+mn-lt"/>
                <a:ea typeface="+mn-ea"/>
                <a:cs typeface="B Titr" panose="00000700000000000000" pitchFamily="2" charset="-78"/>
              </a:rPr>
              <a:t>میزان بروز اسهال حاد آبکی (در 100000نفر) در شهرستان های استان اصفهان - سال 1402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689317" y="2425651"/>
          <a:ext cx="10325685" cy="40771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9467838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/>
          <p:nvPr/>
        </p:nvGraphicFramePr>
        <p:xfrm>
          <a:off x="858129" y="2391508"/>
          <a:ext cx="10114671" cy="40655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D937816-4528-4E8B-9962-9CE871E66367}"/>
              </a:ext>
            </a:extLst>
          </p:cNvPr>
          <p:cNvSpPr txBox="1"/>
          <p:nvPr/>
        </p:nvSpPr>
        <p:spPr>
          <a:xfrm>
            <a:off x="970672" y="971062"/>
            <a:ext cx="89189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ترند نمونه گیری التور دانشگاه علوم پزشکی اصفهان در سالهای1402-1388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614021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5170" y="626408"/>
            <a:ext cx="7632848" cy="936104"/>
          </a:xfrm>
        </p:spPr>
        <p:txBody>
          <a:bodyPr>
            <a:noAutofit/>
          </a:bodyPr>
          <a:lstStyle/>
          <a:p>
            <a:pPr algn="ctr"/>
            <a:r>
              <a:rPr lang="fa-IR" sz="1700" b="1" dirty="0">
                <a:solidFill>
                  <a:schemeClr val="bg1"/>
                </a:solidFill>
                <a:cs typeface="B Titr" panose="00000700000000000000" pitchFamily="2" charset="-78"/>
              </a:rPr>
              <a:t>جدول فعالیت های نمونه برداری روزانه بیماری اسهالی برای مراقبت وبا </a:t>
            </a:r>
            <a:br>
              <a:rPr lang="fa-IR" sz="1700" b="1" dirty="0">
                <a:solidFill>
                  <a:schemeClr val="bg1"/>
                </a:solidFill>
                <a:cs typeface="B Titr" panose="00000700000000000000" pitchFamily="2" charset="-78"/>
              </a:rPr>
            </a:br>
            <a:r>
              <a:rPr lang="fa-IR" sz="1700" b="1" dirty="0">
                <a:solidFill>
                  <a:schemeClr val="bg1"/>
                </a:solidFill>
                <a:cs typeface="B Titr" panose="00000700000000000000" pitchFamily="2" charset="-78"/>
              </a:rPr>
              <a:t>به تفکیک شهرستان های استان در سالهای 1402-1399</a:t>
            </a:r>
            <a:br>
              <a:rPr lang="fa-IR" sz="1700" b="1" dirty="0">
                <a:solidFill>
                  <a:schemeClr val="bg1"/>
                </a:solidFill>
                <a:cs typeface="B Titr" panose="00000700000000000000" pitchFamily="2" charset="-78"/>
              </a:rPr>
            </a:br>
            <a:endParaRPr lang="fa-IR" sz="1700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7" name="Content Placeholder 3"/>
          <p:cNvGraphicFramePr>
            <a:graphicFrameLocks noGrp="1"/>
          </p:cNvGraphicFramePr>
          <p:nvPr>
            <p:ph idx="1"/>
          </p:nvPr>
        </p:nvGraphicFramePr>
        <p:xfrm>
          <a:off x="6168009" y="1412777"/>
          <a:ext cx="3366171" cy="5252629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10798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18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18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98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9823">
                  <a:extLst>
                    <a:ext uri="{9D8B030D-6E8A-4147-A177-3AD203B41FA5}">
                      <a16:colId xmlns:a16="http://schemas.microsoft.com/office/drawing/2014/main" val="549004213"/>
                    </a:ext>
                  </a:extLst>
                </a:gridCol>
                <a:gridCol w="433113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506795">
                <a:tc rowSpan="2">
                  <a:txBody>
                    <a:bodyPr/>
                    <a:lstStyle/>
                    <a:p>
                      <a:pPr algn="ctr" rtl="1"/>
                      <a:endParaRPr lang="fa-IR" sz="1200" b="1" dirty="0"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شهرستان</a:t>
                      </a:r>
                      <a:endParaRPr lang="fa-IR" sz="12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81872" marR="81872" marT="34290" marB="34290">
                    <a:solidFill>
                      <a:schemeClr val="bg2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rtl="1"/>
                      <a:endParaRPr lang="fa-IR" sz="1200" b="1" dirty="0"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کل موارد نمونه برداری</a:t>
                      </a:r>
                      <a:endParaRPr lang="fa-IR" sz="12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81872" marR="81872" marT="34290" marB="34290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1"/>
                      <a:endParaRPr lang="fa-IR" sz="1050" b="1" dirty="0">
                        <a:solidFill>
                          <a:schemeClr val="tx1"/>
                        </a:solidFill>
                      </a:endParaRPr>
                    </a:p>
                  </a:txBody>
                  <a:tcPr marL="109162" marR="10916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1"/>
                      <a:endParaRPr lang="fa-IR" sz="1050" b="1" dirty="0">
                        <a:solidFill>
                          <a:schemeClr val="tx1"/>
                        </a:solidFill>
                      </a:endParaRPr>
                    </a:p>
                  </a:txBody>
                  <a:tcPr marL="109162" marR="10916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1"/>
                      <a:endParaRPr lang="fa-IR" sz="12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81872" marR="81872" marT="34290" marB="34290"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5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مورد انتظار</a:t>
                      </a:r>
                    </a:p>
                    <a:p>
                      <a:pPr algn="ctr" rtl="1"/>
                      <a:endParaRPr lang="fa-IR" sz="1200" b="1" dirty="0">
                        <a:cs typeface="B Nazanin" panose="00000400000000000000" pitchFamily="2" charset="-78"/>
                      </a:endParaRPr>
                    </a:p>
                  </a:txBody>
                  <a:tcPr marL="81872" marR="81872" marT="34290" marB="3429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004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سال 1399</a:t>
                      </a:r>
                      <a:endParaRPr lang="fa-IR" sz="12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81872" marR="81872" marT="34290" marB="3429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1" dirty="0">
                          <a:cs typeface="B Nazanin" panose="00000400000000000000" pitchFamily="2" charset="-78"/>
                        </a:rPr>
                        <a:t>سال 1400</a:t>
                      </a:r>
                    </a:p>
                    <a:p>
                      <a:pPr algn="ctr" rtl="1"/>
                      <a:endParaRPr lang="fa-IR" sz="12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81872" marR="81872" marT="34290" marB="3429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1" dirty="0">
                          <a:cs typeface="B Nazanin" panose="00000400000000000000" pitchFamily="2" charset="-78"/>
                        </a:rPr>
                        <a:t>سال 1401</a:t>
                      </a:r>
                    </a:p>
                    <a:p>
                      <a:pPr algn="ctr" rtl="1"/>
                      <a:endParaRPr lang="fa-IR" sz="12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81872" marR="81872" marT="34290" marB="3429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سال</a:t>
                      </a:r>
                      <a:br>
                        <a:rPr lang="fa-IR" sz="12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</a:br>
                      <a:r>
                        <a:rPr lang="fa-IR" sz="12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1402</a:t>
                      </a:r>
                    </a:p>
                  </a:txBody>
                  <a:tcPr marL="81872" marR="81872" marT="34290" marB="3429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fa-IR" sz="1000" b="1" dirty="0">
                        <a:solidFill>
                          <a:schemeClr val="tx1"/>
                        </a:solidFill>
                      </a:endParaRPr>
                    </a:p>
                  </a:txBody>
                  <a:tcPr marL="109162" marR="10916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3518">
                <a:tc>
                  <a:txBody>
                    <a:bodyPr/>
                    <a:lstStyle/>
                    <a:p>
                      <a:pPr algn="ctr" rtl="1"/>
                      <a:r>
                        <a:rPr lang="fa-IR" sz="1100" b="1" dirty="0">
                          <a:cs typeface="B Nazanin" panose="00000400000000000000" pitchFamily="2" charset="-78"/>
                        </a:rPr>
                        <a:t>اردستان</a:t>
                      </a:r>
                    </a:p>
                  </a:txBody>
                  <a:tcPr marL="81872" marR="81872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138</a:t>
                      </a: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109</a:t>
                      </a:r>
                      <a:endParaRPr lang="fa-IR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145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269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1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105</a:t>
                      </a:r>
                      <a:endParaRPr kumimoji="0" lang="fa-IR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B Nazanin" panose="00000400000000000000" pitchFamily="2" charset="-78"/>
                      </a:endParaRPr>
                    </a:p>
                  </a:txBody>
                  <a:tcPr marL="8528" marR="8528" marT="7145" marB="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3518">
                <a:tc>
                  <a:txBody>
                    <a:bodyPr/>
                    <a:lstStyle/>
                    <a:p>
                      <a:pPr algn="ctr" rtl="1"/>
                      <a:r>
                        <a:rPr lang="fa-IR" sz="1100" b="1" dirty="0">
                          <a:cs typeface="B Nazanin" panose="00000400000000000000" pitchFamily="2" charset="-78"/>
                        </a:rPr>
                        <a:t>اصفهان 1</a:t>
                      </a:r>
                    </a:p>
                  </a:txBody>
                  <a:tcPr marL="81872" marR="81872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262</a:t>
                      </a: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137</a:t>
                      </a:r>
                      <a:endParaRPr lang="fa-IR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664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1250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1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2522</a:t>
                      </a:r>
                      <a:endParaRPr kumimoji="0" lang="fa-IR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B Nazanin" panose="00000400000000000000" pitchFamily="2" charset="-78"/>
                      </a:endParaRPr>
                    </a:p>
                  </a:txBody>
                  <a:tcPr marL="8528" marR="8528" marT="7145" marB="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518">
                <a:tc>
                  <a:txBody>
                    <a:bodyPr/>
                    <a:lstStyle/>
                    <a:p>
                      <a:pPr algn="ctr" rtl="1"/>
                      <a:r>
                        <a:rPr lang="fa-IR" sz="1100" b="1" dirty="0">
                          <a:cs typeface="B Nazanin" panose="00000400000000000000" pitchFamily="2" charset="-78"/>
                        </a:rPr>
                        <a:t>اصفهان 2</a:t>
                      </a:r>
                    </a:p>
                  </a:txBody>
                  <a:tcPr marL="81872" marR="81872" marT="34290" marB="3429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46</a:t>
                      </a:r>
                    </a:p>
                  </a:txBody>
                  <a:tcPr marL="8528" marR="8528" marT="714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68</a:t>
                      </a:r>
                      <a:endParaRPr lang="fa-IR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734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669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1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2746</a:t>
                      </a:r>
                      <a:endParaRPr kumimoji="0" lang="fa-IR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B Nazanin" panose="00000400000000000000" pitchFamily="2" charset="-78"/>
                      </a:endParaRPr>
                    </a:p>
                  </a:txBody>
                  <a:tcPr marL="8528" marR="8528" marT="7145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3518">
                <a:tc>
                  <a:txBody>
                    <a:bodyPr/>
                    <a:lstStyle/>
                    <a:p>
                      <a:pPr algn="ctr" rtl="1"/>
                      <a:r>
                        <a:rPr lang="fa-IR" sz="1100" b="1" dirty="0">
                          <a:cs typeface="B Nazanin" panose="00000400000000000000" pitchFamily="2" charset="-78"/>
                        </a:rPr>
                        <a:t>برخوار</a:t>
                      </a:r>
                    </a:p>
                  </a:txBody>
                  <a:tcPr marL="81872" marR="81872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69</a:t>
                      </a: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58</a:t>
                      </a:r>
                      <a:endParaRPr lang="fa-IR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398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260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1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464</a:t>
                      </a:r>
                      <a:endParaRPr kumimoji="0" lang="fa-IR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B Nazanin" panose="00000400000000000000" pitchFamily="2" charset="-78"/>
                      </a:endParaRPr>
                    </a:p>
                  </a:txBody>
                  <a:tcPr marL="8528" marR="8528" marT="7145" marB="0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3518">
                <a:tc>
                  <a:txBody>
                    <a:bodyPr/>
                    <a:lstStyle/>
                    <a:p>
                      <a:pPr algn="ctr" rtl="1"/>
                      <a:r>
                        <a:rPr lang="fa-IR" sz="1100" b="1" baseline="0" dirty="0">
                          <a:cs typeface="B Nazanin" panose="00000400000000000000" pitchFamily="2" charset="-78"/>
                        </a:rPr>
                        <a:t>بویین میاندشت</a:t>
                      </a:r>
                      <a:endParaRPr lang="fa-IR" sz="1100" b="1" dirty="0">
                        <a:cs typeface="B Nazanin" panose="00000400000000000000" pitchFamily="2" charset="-78"/>
                      </a:endParaRPr>
                    </a:p>
                  </a:txBody>
                  <a:tcPr marL="81872" marR="81872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97</a:t>
                      </a: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96</a:t>
                      </a:r>
                      <a:endParaRPr lang="fa-IR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73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41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1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42</a:t>
                      </a:r>
                      <a:endParaRPr kumimoji="0" lang="fa-IR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B Nazanin" panose="00000400000000000000" pitchFamily="2" charset="-78"/>
                      </a:endParaRPr>
                    </a:p>
                  </a:txBody>
                  <a:tcPr marL="8528" marR="8528" marT="7145" marB="0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3518">
                <a:tc>
                  <a:txBody>
                    <a:bodyPr/>
                    <a:lstStyle/>
                    <a:p>
                      <a:pPr algn="ctr" rtl="1"/>
                      <a:r>
                        <a:rPr lang="fa-IR" sz="1100" b="1" dirty="0">
                          <a:cs typeface="B Nazanin" panose="00000400000000000000" pitchFamily="2" charset="-78"/>
                        </a:rPr>
                        <a:t>تیران و کرون </a:t>
                      </a:r>
                    </a:p>
                  </a:txBody>
                  <a:tcPr marL="81872" marR="81872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61</a:t>
                      </a: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43</a:t>
                      </a:r>
                      <a:endParaRPr lang="fa-IR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215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146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1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208</a:t>
                      </a:r>
                      <a:endParaRPr kumimoji="0" lang="fa-IR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B Nazanin" panose="00000400000000000000" pitchFamily="2" charset="-78"/>
                      </a:endParaRPr>
                    </a:p>
                  </a:txBody>
                  <a:tcPr marL="8528" marR="8528" marT="7145" marB="0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3518">
                <a:tc>
                  <a:txBody>
                    <a:bodyPr/>
                    <a:lstStyle/>
                    <a:p>
                      <a:pPr algn="ctr" rtl="1"/>
                      <a:r>
                        <a:rPr lang="fa-IR" sz="1100" b="1" dirty="0">
                          <a:cs typeface="B Nazanin" panose="00000400000000000000" pitchFamily="2" charset="-78"/>
                        </a:rPr>
                        <a:t>جرقویه</a:t>
                      </a:r>
                    </a:p>
                  </a:txBody>
                  <a:tcPr marL="81872" marR="81872" marT="34290" marB="3429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1400" b="1" dirty="0"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endParaRPr lang="fa-IR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4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22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1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105</a:t>
                      </a:r>
                      <a:endParaRPr kumimoji="0" lang="fa-IR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B Nazanin" panose="00000400000000000000" pitchFamily="2" charset="-78"/>
                      </a:endParaRPr>
                    </a:p>
                  </a:txBody>
                  <a:tcPr marL="8528" marR="8528" marT="7145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3518">
                <a:tc>
                  <a:txBody>
                    <a:bodyPr/>
                    <a:lstStyle/>
                    <a:p>
                      <a:pPr algn="ctr" rtl="1"/>
                      <a:r>
                        <a:rPr lang="fa-IR" sz="1100" b="1" dirty="0">
                          <a:cs typeface="B Nazanin" panose="00000400000000000000" pitchFamily="2" charset="-78"/>
                        </a:rPr>
                        <a:t>چادگان</a:t>
                      </a:r>
                    </a:p>
                  </a:txBody>
                  <a:tcPr marL="81872" marR="81872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9</a:t>
                      </a: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24</a:t>
                      </a:r>
                      <a:endParaRPr lang="fa-IR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53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125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1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95</a:t>
                      </a:r>
                      <a:endParaRPr kumimoji="0" lang="fa-IR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B Nazanin" panose="00000400000000000000" pitchFamily="2" charset="-78"/>
                      </a:endParaRPr>
                    </a:p>
                  </a:txBody>
                  <a:tcPr marL="8528" marR="8528" marT="7145" marB="0" anchor="ctr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3518">
                <a:tc>
                  <a:txBody>
                    <a:bodyPr/>
                    <a:lstStyle/>
                    <a:p>
                      <a:pPr algn="ctr" rtl="1"/>
                      <a:r>
                        <a:rPr lang="fa-IR" sz="1100" b="1" dirty="0">
                          <a:cs typeface="B Nazanin" panose="00000400000000000000" pitchFamily="2" charset="-78"/>
                        </a:rPr>
                        <a:t>خمینی شهر</a:t>
                      </a:r>
                    </a:p>
                  </a:txBody>
                  <a:tcPr marL="81872" marR="81872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221</a:t>
                      </a: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191</a:t>
                      </a:r>
                      <a:endParaRPr lang="fa-IR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698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419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1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943</a:t>
                      </a:r>
                      <a:endParaRPr kumimoji="0" lang="fa-IR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B Nazanin" panose="00000400000000000000" pitchFamily="2" charset="-78"/>
                      </a:endParaRPr>
                    </a:p>
                  </a:txBody>
                  <a:tcPr marL="8528" marR="8528" marT="7145" marB="0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3518">
                <a:tc>
                  <a:txBody>
                    <a:bodyPr/>
                    <a:lstStyle/>
                    <a:p>
                      <a:pPr algn="ctr" rtl="1"/>
                      <a:r>
                        <a:rPr lang="fa-IR" sz="1100" b="1" dirty="0">
                          <a:cs typeface="B Nazanin" panose="00000400000000000000" pitchFamily="2" charset="-78"/>
                        </a:rPr>
                        <a:t>خوانسار</a:t>
                      </a:r>
                    </a:p>
                  </a:txBody>
                  <a:tcPr marL="81872" marR="81872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59</a:t>
                      </a: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77</a:t>
                      </a:r>
                      <a:endParaRPr lang="fa-IR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222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65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1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77</a:t>
                      </a:r>
                      <a:endParaRPr kumimoji="0" lang="fa-IR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B Nazanin" panose="00000400000000000000" pitchFamily="2" charset="-78"/>
                      </a:endParaRPr>
                    </a:p>
                  </a:txBody>
                  <a:tcPr marL="8528" marR="8528" marT="7145" marB="0" anchor="ctr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3518">
                <a:tc>
                  <a:txBody>
                    <a:bodyPr/>
                    <a:lstStyle/>
                    <a:p>
                      <a:pPr algn="ctr" rtl="1"/>
                      <a:r>
                        <a:rPr lang="fa-IR" sz="1100" b="1" dirty="0">
                          <a:cs typeface="B Nazanin" panose="00000400000000000000" pitchFamily="2" charset="-78"/>
                        </a:rPr>
                        <a:t>خور و بیابانک</a:t>
                      </a:r>
                    </a:p>
                  </a:txBody>
                  <a:tcPr marL="81872" marR="81872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11</a:t>
                      </a: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2</a:t>
                      </a:r>
                      <a:endParaRPr lang="fa-IR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23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23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1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54</a:t>
                      </a:r>
                      <a:endParaRPr kumimoji="0" lang="fa-IR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B Nazanin" panose="00000400000000000000" pitchFamily="2" charset="-78"/>
                      </a:endParaRPr>
                    </a:p>
                  </a:txBody>
                  <a:tcPr marL="8528" marR="8528" marT="7145" marB="0" anchor="ctr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3518">
                <a:tc>
                  <a:txBody>
                    <a:bodyPr/>
                    <a:lstStyle/>
                    <a:p>
                      <a:pPr algn="ctr" rtl="1"/>
                      <a:r>
                        <a:rPr lang="fa-IR" sz="1100" b="1" dirty="0">
                          <a:cs typeface="B Nazanin" panose="00000400000000000000" pitchFamily="2" charset="-78"/>
                        </a:rPr>
                        <a:t>دهاقان</a:t>
                      </a:r>
                    </a:p>
                  </a:txBody>
                  <a:tcPr marL="81872" marR="81872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43</a:t>
                      </a: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46</a:t>
                      </a:r>
                      <a:endParaRPr lang="fa-IR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100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89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1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83</a:t>
                      </a:r>
                      <a:endParaRPr kumimoji="0" lang="fa-IR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B Nazanin" panose="00000400000000000000" pitchFamily="2" charset="-78"/>
                      </a:endParaRPr>
                    </a:p>
                  </a:txBody>
                  <a:tcPr marL="8528" marR="8528" marT="7145" marB="0" anchor="ctr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03518">
                <a:tc>
                  <a:txBody>
                    <a:bodyPr/>
                    <a:lstStyle/>
                    <a:p>
                      <a:pPr algn="ctr" rtl="1"/>
                      <a:r>
                        <a:rPr lang="fa-IR" sz="1100" b="1" dirty="0">
                          <a:cs typeface="B Nazanin" panose="00000400000000000000" pitchFamily="2" charset="-78"/>
                        </a:rPr>
                        <a:t>سمیرم</a:t>
                      </a:r>
                    </a:p>
                  </a:txBody>
                  <a:tcPr marL="81872" marR="81872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35</a:t>
                      </a: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95</a:t>
                      </a:r>
                      <a:endParaRPr lang="fa-IR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298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140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8528" marR="8528" marT="714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1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112</a:t>
                      </a:r>
                      <a:endParaRPr kumimoji="0" lang="fa-IR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B Nazanin" panose="00000400000000000000" pitchFamily="2" charset="-78"/>
                      </a:endParaRPr>
                    </a:p>
                  </a:txBody>
                  <a:tcPr marL="8528" marR="8528" marT="7145" marB="0" anchor="ctr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graphicFrame>
        <p:nvGraphicFramePr>
          <p:cNvPr id="5" name="Content Placeholder 3"/>
          <p:cNvGraphicFramePr>
            <a:graphicFrameLocks/>
          </p:cNvGraphicFramePr>
          <p:nvPr/>
        </p:nvGraphicFramePr>
        <p:xfrm>
          <a:off x="2495599" y="1412776"/>
          <a:ext cx="3580642" cy="510931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9763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11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59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92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2494">
                  <a:extLst>
                    <a:ext uri="{9D8B030D-6E8A-4147-A177-3AD203B41FA5}">
                      <a16:colId xmlns:a16="http://schemas.microsoft.com/office/drawing/2014/main" val="2695034727"/>
                    </a:ext>
                  </a:extLst>
                </a:gridCol>
                <a:gridCol w="495543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449239">
                <a:tc rowSpan="2">
                  <a:txBody>
                    <a:bodyPr/>
                    <a:lstStyle/>
                    <a:p>
                      <a:pPr algn="ctr" rtl="1"/>
                      <a:endParaRPr lang="fa-IR" sz="1200" b="1" dirty="0"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شهرستان</a:t>
                      </a:r>
                      <a:endParaRPr lang="fa-IR" sz="12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81872" marR="81872" marT="34290" marB="34290">
                    <a:solidFill>
                      <a:schemeClr val="bg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endParaRPr lang="fa-IR" sz="1200" b="1" dirty="0"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کل موارد نمونه برداری</a:t>
                      </a:r>
                      <a:endParaRPr lang="fa-IR" sz="12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81872" marR="81872" marT="34290" marB="34290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1"/>
                      <a:endParaRPr lang="fa-IR" sz="1050" b="1" dirty="0">
                        <a:solidFill>
                          <a:schemeClr val="tx1"/>
                        </a:solidFill>
                      </a:endParaRPr>
                    </a:p>
                  </a:txBody>
                  <a:tcPr marL="109162" marR="10916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1"/>
                      <a:endParaRPr lang="fa-IR" sz="1050" b="1" dirty="0">
                        <a:solidFill>
                          <a:schemeClr val="tx1"/>
                        </a:solidFill>
                      </a:endParaRPr>
                    </a:p>
                  </a:txBody>
                  <a:tcPr marL="109162" marR="10916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12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81872" marR="81872" marT="34290" marB="34290"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endParaRPr lang="fa-IR" sz="1200" b="1" dirty="0"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fa-IR" sz="1000" b="1" dirty="0">
                          <a:cs typeface="B Nazanin" panose="00000400000000000000" pitchFamily="2" charset="-78"/>
                        </a:rPr>
                        <a:t>مورد انتظار</a:t>
                      </a:r>
                      <a:endParaRPr lang="fa-IR" sz="10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81872" marR="81872" marT="34290" marB="3429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08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سال 1399</a:t>
                      </a:r>
                      <a:endParaRPr lang="fa-IR" sz="12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81872" marR="81872" marT="34290" marB="3429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1" dirty="0">
                          <a:cs typeface="B Nazanin" panose="00000400000000000000" pitchFamily="2" charset="-78"/>
                        </a:rPr>
                        <a:t>سال 1400</a:t>
                      </a:r>
                      <a:endParaRPr lang="fa-IR" sz="12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81872" marR="81872" marT="34290" marB="3429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1" dirty="0">
                          <a:cs typeface="B Nazanin" panose="00000400000000000000" pitchFamily="2" charset="-78"/>
                        </a:rPr>
                        <a:t>سال 1401</a:t>
                      </a:r>
                      <a:endParaRPr lang="fa-IR" sz="12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81872" marR="81872" marT="34290" marB="3429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سال</a:t>
                      </a:r>
                      <a:br>
                        <a:rPr lang="fa-IR" sz="12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</a:br>
                      <a:r>
                        <a:rPr lang="fa-IR" sz="12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1402</a:t>
                      </a:r>
                    </a:p>
                  </a:txBody>
                  <a:tcPr marL="81872" marR="81872" marT="34290" marB="3429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fa-IR" sz="1000" b="1" dirty="0">
                        <a:solidFill>
                          <a:schemeClr val="tx1"/>
                        </a:solidFill>
                      </a:endParaRPr>
                    </a:p>
                  </a:txBody>
                  <a:tcPr marL="109162" marR="10916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323">
                <a:tc>
                  <a:txBody>
                    <a:bodyPr/>
                    <a:lstStyle/>
                    <a:p>
                      <a:pPr algn="ctr" rtl="1"/>
                      <a:r>
                        <a:rPr lang="fa-IR" sz="1000" b="1" dirty="0">
                          <a:cs typeface="B Nazanin" panose="00000400000000000000" pitchFamily="2" charset="-78"/>
                        </a:rPr>
                        <a:t>شاهین شهر و میمه </a:t>
                      </a:r>
                    </a:p>
                  </a:txBody>
                  <a:tcPr marL="68580" marR="68580" marT="34290" marB="3429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9</a:t>
                      </a:r>
                    </a:p>
                  </a:txBody>
                  <a:tcPr marL="7144" marR="7144" marT="714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7144" marR="7144" marT="714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201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241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100" b="1" dirty="0">
                          <a:cs typeface="B Nazanin" panose="00000400000000000000" pitchFamily="2" charset="-78"/>
                        </a:rPr>
                        <a:t>612</a:t>
                      </a:r>
                      <a:endParaRPr lang="fa-IR" sz="1100" b="1" dirty="0">
                        <a:solidFill>
                          <a:srgbClr val="C0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7670">
                <a:tc>
                  <a:txBody>
                    <a:bodyPr/>
                    <a:lstStyle/>
                    <a:p>
                      <a:pPr algn="ctr" rtl="1"/>
                      <a:r>
                        <a:rPr lang="fa-IR" sz="1100" b="1" dirty="0">
                          <a:cs typeface="B Nazanin" panose="00000400000000000000" pitchFamily="2" charset="-78"/>
                        </a:rPr>
                        <a:t>شهرضا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58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87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508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431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1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404</a:t>
                      </a:r>
                      <a:endParaRPr kumimoji="0" lang="fa-IR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B Nazanin" panose="00000400000000000000" pitchFamily="2" charset="-78"/>
                      </a:endParaRPr>
                    </a:p>
                  </a:txBody>
                  <a:tcPr marL="7144" marR="7144" marT="7145" marB="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7670">
                <a:tc>
                  <a:txBody>
                    <a:bodyPr/>
                    <a:lstStyle/>
                    <a:p>
                      <a:pPr algn="ctr" rtl="1"/>
                      <a:r>
                        <a:rPr lang="fa-IR" sz="1100" b="1" dirty="0">
                          <a:cs typeface="B Nazanin" panose="00000400000000000000" pitchFamily="2" charset="-78"/>
                        </a:rPr>
                        <a:t>فریدن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125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181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164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161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100" b="1" u="none" strike="noStrike" cap="none" normalizeH="0" baseline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120</a:t>
                      </a:r>
                      <a:endParaRPr kumimoji="0" lang="fa-IR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B Nazanin" panose="00000400000000000000" pitchFamily="2" charset="-78"/>
                      </a:endParaRPr>
                    </a:p>
                  </a:txBody>
                  <a:tcPr marL="7144" marR="7144" marT="7145" marB="0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7670">
                <a:tc>
                  <a:txBody>
                    <a:bodyPr/>
                    <a:lstStyle/>
                    <a:p>
                      <a:pPr algn="ctr" rtl="1"/>
                      <a:r>
                        <a:rPr lang="fa-IR" sz="1100" b="1" dirty="0">
                          <a:cs typeface="B Nazanin" panose="00000400000000000000" pitchFamily="2" charset="-78"/>
                        </a:rPr>
                        <a:t>فریدونشهر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93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140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175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73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1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76</a:t>
                      </a:r>
                      <a:endParaRPr kumimoji="0" lang="fa-IR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B Nazanin" panose="00000400000000000000" pitchFamily="2" charset="-78"/>
                      </a:endParaRPr>
                    </a:p>
                  </a:txBody>
                  <a:tcPr marL="7144" marR="7144" marT="7145" marB="0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2827">
                <a:tc>
                  <a:txBody>
                    <a:bodyPr/>
                    <a:lstStyle/>
                    <a:p>
                      <a:pPr algn="ctr" rtl="1"/>
                      <a:r>
                        <a:rPr lang="fa-IR" sz="1100" b="1" dirty="0">
                          <a:cs typeface="B Nazanin" panose="00000400000000000000" pitchFamily="2" charset="-78"/>
                        </a:rPr>
                        <a:t>فلاورجان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201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118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442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383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1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787</a:t>
                      </a:r>
                      <a:endParaRPr kumimoji="0" lang="fa-IR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B Nazanin" panose="00000400000000000000" pitchFamily="2" charset="-78"/>
                      </a:endParaRPr>
                    </a:p>
                  </a:txBody>
                  <a:tcPr marL="7144" marR="7144" marT="7145" marB="0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7670">
                <a:tc>
                  <a:txBody>
                    <a:bodyPr/>
                    <a:lstStyle/>
                    <a:p>
                      <a:pPr algn="ctr" rtl="1"/>
                      <a:r>
                        <a:rPr lang="fa-IR" sz="1100" b="1" dirty="0">
                          <a:cs typeface="B Nazanin" panose="00000400000000000000" pitchFamily="2" charset="-78"/>
                        </a:rPr>
                        <a:t>کوهپایه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fa-IR" sz="1400" b="1" dirty="0"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>
                    <a:pattFill prst="dkUpDiag">
                      <a:fgClr>
                        <a:schemeClr val="tx1">
                          <a:lumMod val="50000"/>
                          <a:lumOff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b="1" dirty="0"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>
                    <a:pattFill prst="dkUpDiag">
                      <a:fgClr>
                        <a:schemeClr val="tx1">
                          <a:lumMod val="50000"/>
                          <a:lumOff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0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30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1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71</a:t>
                      </a:r>
                      <a:endParaRPr kumimoji="0" lang="fa-IR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B Nazanin" panose="00000400000000000000" pitchFamily="2" charset="-78"/>
                      </a:endParaRPr>
                    </a:p>
                  </a:txBody>
                  <a:tcPr marL="7144" marR="7144" marT="7145" marB="0" anchor="ctr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7670">
                <a:tc>
                  <a:txBody>
                    <a:bodyPr/>
                    <a:lstStyle/>
                    <a:p>
                      <a:pPr algn="ctr" rtl="1"/>
                      <a:r>
                        <a:rPr lang="fa-IR" sz="1100" b="1" dirty="0">
                          <a:cs typeface="B Nazanin" panose="00000400000000000000" pitchFamily="2" charset="-78"/>
                        </a:rPr>
                        <a:t>گلپایگان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18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16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92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166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1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206</a:t>
                      </a:r>
                      <a:endParaRPr kumimoji="0" lang="fa-IR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B Nazanin" panose="00000400000000000000" pitchFamily="2" charset="-78"/>
                      </a:endParaRPr>
                    </a:p>
                  </a:txBody>
                  <a:tcPr marL="7144" marR="7144" marT="7145" marB="0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7670">
                <a:tc>
                  <a:txBody>
                    <a:bodyPr/>
                    <a:lstStyle/>
                    <a:p>
                      <a:pPr algn="ctr" rtl="1"/>
                      <a:r>
                        <a:rPr lang="fa-IR" sz="1100" b="1" baseline="0" dirty="0">
                          <a:cs typeface="B Nazanin" panose="00000400000000000000" pitchFamily="2" charset="-78"/>
                        </a:rPr>
                        <a:t>لنجان</a:t>
                      </a:r>
                      <a:endParaRPr lang="fa-IR" sz="1100" b="1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41</a:t>
                      </a:r>
                    </a:p>
                  </a:txBody>
                  <a:tcPr marL="7144" marR="7144" marT="714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59</a:t>
                      </a:r>
                    </a:p>
                  </a:txBody>
                  <a:tcPr marL="7144" marR="7144" marT="714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636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285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1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701</a:t>
                      </a:r>
                      <a:endParaRPr kumimoji="0" lang="fa-IR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B Nazanin" panose="00000400000000000000" pitchFamily="2" charset="-78"/>
                      </a:endParaRPr>
                    </a:p>
                  </a:txBody>
                  <a:tcPr marL="7144" marR="7144" marT="7145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7670">
                <a:tc>
                  <a:txBody>
                    <a:bodyPr/>
                    <a:lstStyle/>
                    <a:p>
                      <a:pPr algn="ctr" rtl="1"/>
                      <a:r>
                        <a:rPr lang="fa-IR" sz="1100" b="1" dirty="0">
                          <a:cs typeface="B Nazanin" panose="00000400000000000000" pitchFamily="2" charset="-78"/>
                        </a:rPr>
                        <a:t>مبارکه</a:t>
                      </a:r>
                    </a:p>
                  </a:txBody>
                  <a:tcPr marL="68580" marR="68580" marT="34290" marB="3429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32</a:t>
                      </a:r>
                    </a:p>
                  </a:txBody>
                  <a:tcPr marL="7144" marR="7144" marT="714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48</a:t>
                      </a:r>
                    </a:p>
                  </a:txBody>
                  <a:tcPr marL="7144" marR="7144" marT="714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254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145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1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482</a:t>
                      </a:r>
                      <a:endParaRPr kumimoji="0" lang="fa-IR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B Nazanin" panose="00000400000000000000" pitchFamily="2" charset="-78"/>
                      </a:endParaRPr>
                    </a:p>
                  </a:txBody>
                  <a:tcPr marL="7144" marR="7144" marT="7145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7670">
                <a:tc>
                  <a:txBody>
                    <a:bodyPr/>
                    <a:lstStyle/>
                    <a:p>
                      <a:pPr algn="ctr" rtl="1"/>
                      <a:r>
                        <a:rPr lang="fa-IR" sz="1100" b="1" dirty="0">
                          <a:cs typeface="B Nazanin" panose="00000400000000000000" pitchFamily="2" charset="-78"/>
                        </a:rPr>
                        <a:t>نائین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853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938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312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136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1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90</a:t>
                      </a:r>
                      <a:endParaRPr kumimoji="0" lang="fa-IR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B Nazanin" panose="00000400000000000000" pitchFamily="2" charset="-78"/>
                      </a:endParaRPr>
                    </a:p>
                  </a:txBody>
                  <a:tcPr marL="7144" marR="7144" marT="7145" marB="0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7670">
                <a:tc>
                  <a:txBody>
                    <a:bodyPr/>
                    <a:lstStyle/>
                    <a:p>
                      <a:pPr algn="ctr" rtl="1"/>
                      <a:r>
                        <a:rPr lang="fa-IR" sz="1100" b="1" dirty="0">
                          <a:cs typeface="B Nazanin" panose="00000400000000000000" pitchFamily="2" charset="-78"/>
                        </a:rPr>
                        <a:t>نجف آباد</a:t>
                      </a:r>
                    </a:p>
                  </a:txBody>
                  <a:tcPr marL="68580" marR="68580" marT="34290" marB="3429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75</a:t>
                      </a:r>
                    </a:p>
                  </a:txBody>
                  <a:tcPr marL="7144" marR="7144" marT="714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55</a:t>
                      </a:r>
                    </a:p>
                  </a:txBody>
                  <a:tcPr marL="7144" marR="7144" marT="714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636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405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1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979</a:t>
                      </a:r>
                      <a:endParaRPr kumimoji="0" lang="fa-IR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B Nazanin" panose="00000400000000000000" pitchFamily="2" charset="-78"/>
                      </a:endParaRPr>
                    </a:p>
                  </a:txBody>
                  <a:tcPr marL="7144" marR="7144" marT="7145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7670">
                <a:tc>
                  <a:txBody>
                    <a:bodyPr/>
                    <a:lstStyle/>
                    <a:p>
                      <a:pPr algn="ctr" rtl="1"/>
                      <a:r>
                        <a:rPr lang="fa-IR" sz="1100" b="1" dirty="0">
                          <a:cs typeface="B Nazanin" panose="00000400000000000000" pitchFamily="2" charset="-78"/>
                        </a:rPr>
                        <a:t>نطنز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32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cs typeface="B Nazanin" panose="00000400000000000000" pitchFamily="2" charset="-78"/>
                        </a:rPr>
                        <a:t>14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60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97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1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106</a:t>
                      </a:r>
                      <a:endParaRPr kumimoji="0" lang="fa-IR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B Nazanin" panose="00000400000000000000" pitchFamily="2" charset="-78"/>
                      </a:endParaRPr>
                    </a:p>
                  </a:txBody>
                  <a:tcPr marL="7144" marR="7144" marT="7145" marB="0" anchor="ctr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7670">
                <a:tc>
                  <a:txBody>
                    <a:bodyPr/>
                    <a:lstStyle/>
                    <a:p>
                      <a:pPr algn="ctr" rtl="1"/>
                      <a:r>
                        <a:rPr lang="fa-IR" sz="1100" b="1" dirty="0">
                          <a:cs typeface="B Nazanin" panose="00000400000000000000" pitchFamily="2" charset="-78"/>
                        </a:rPr>
                        <a:t>هرند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fa-IR" sz="1400" b="1" dirty="0"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>
                    <a:pattFill prst="dkUpDiag">
                      <a:fgClr>
                        <a:schemeClr val="tx1">
                          <a:lumMod val="50000"/>
                          <a:lumOff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b="1" dirty="0"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>
                    <a:pattFill prst="dkUpDiag">
                      <a:fgClr>
                        <a:schemeClr val="tx1">
                          <a:lumMod val="50000"/>
                          <a:lumOff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33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1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69</a:t>
                      </a:r>
                      <a:endParaRPr kumimoji="0" lang="fa-IR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B Nazanin" panose="00000400000000000000" pitchFamily="2" charset="-78"/>
                      </a:endParaRPr>
                    </a:p>
                  </a:txBody>
                  <a:tcPr marL="7144" marR="7144" marT="7145" marB="0" anchor="ctr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87670">
                <a:tc>
                  <a:txBody>
                    <a:bodyPr/>
                    <a:lstStyle/>
                    <a:p>
                      <a:pPr algn="ctr" rtl="1"/>
                      <a:r>
                        <a:rPr lang="fa-IR" sz="1100" b="1" dirty="0">
                          <a:cs typeface="B Nazanin" panose="00000400000000000000" pitchFamily="2" charset="-78"/>
                        </a:rPr>
                        <a:t>ورزنه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fa-IR" sz="1400" b="1" dirty="0"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>
                    <a:pattFill prst="dkUpDiag">
                      <a:fgClr>
                        <a:schemeClr val="tx1">
                          <a:lumMod val="50000"/>
                          <a:lumOff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b="1" dirty="0"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>
                    <a:pattFill prst="dkUpDiag">
                      <a:fgClr>
                        <a:schemeClr val="tx1">
                          <a:lumMod val="50000"/>
                          <a:lumOff val="5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4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45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B Nazanin" panose="00000400000000000000" pitchFamily="2" charset="-78"/>
                        </a:rPr>
                        <a:t>87</a:t>
                      </a:r>
                    </a:p>
                  </a:txBody>
                  <a:tcPr marL="7144" marR="7144" marT="7145" marB="0" anchor="ctr" horzOverflow="overflow"/>
                </a:tc>
                <a:extLst>
                  <a:ext uri="{0D108BD9-81ED-4DB2-BD59-A6C34878D82A}">
                    <a16:rowId xmlns:a16="http://schemas.microsoft.com/office/drawing/2014/main" val="17619475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73471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5213866-52C1-49A9-AE04-BAEA0A99BC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61" b="1"/>
          <a:stretch/>
        </p:blipFill>
        <p:spPr>
          <a:xfrm>
            <a:off x="963212" y="2419643"/>
            <a:ext cx="9826707" cy="379502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EF044DD-D7E5-410E-8DB5-F87732DABF9C}"/>
              </a:ext>
            </a:extLst>
          </p:cNvPr>
          <p:cNvSpPr/>
          <p:nvPr/>
        </p:nvSpPr>
        <p:spPr>
          <a:xfrm>
            <a:off x="1856935" y="1083212"/>
            <a:ext cx="7652825" cy="633046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تعداد موارد بیماری وبا در کشور طی سالهای 1393 لغایت 1402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652513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3BEEB-F6C5-40ED-9983-1467A7EA1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اهمیت موضوع 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98B4462-4972-420F-BD74-3B6470945023}"/>
              </a:ext>
            </a:extLst>
          </p:cNvPr>
          <p:cNvSpPr/>
          <p:nvPr/>
        </p:nvSpPr>
        <p:spPr>
          <a:xfrm>
            <a:off x="464234" y="2419643"/>
            <a:ext cx="11507372" cy="427657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براساس اعلام سازمان جهانی بهداشت:</a:t>
            </a:r>
          </a:p>
          <a:p>
            <a:pPr marL="342900" indent="-342900" algn="r" rtl="1">
              <a:buFont typeface="Wingdings" panose="05000000000000000000" pitchFamily="2" charset="2"/>
              <a:buChar char="q"/>
            </a:pPr>
            <a:r>
              <a:rPr lang="fa-IR" sz="2400" dirty="0">
                <a:cs typeface="B Nazanin" panose="00000400000000000000" pitchFamily="2" charset="-78"/>
              </a:rPr>
              <a:t>مصرف غذای ناسالم سالانه موجب حدود </a:t>
            </a:r>
            <a:r>
              <a:rPr lang="fa-IR" sz="2400" dirty="0">
                <a:solidFill>
                  <a:srgbClr val="C00000"/>
                </a:solidFill>
                <a:cs typeface="B Nazanin" panose="00000400000000000000" pitchFamily="2" charset="-78"/>
              </a:rPr>
              <a:t>600 میلیون </a:t>
            </a:r>
            <a:r>
              <a:rPr lang="fa-IR" sz="2400" dirty="0">
                <a:cs typeface="B Nazanin" panose="00000400000000000000" pitchFamily="2" charset="-78"/>
              </a:rPr>
              <a:t>مورد ابتلا و </a:t>
            </a:r>
            <a:r>
              <a:rPr lang="fa-IR" sz="2400" dirty="0">
                <a:solidFill>
                  <a:srgbClr val="C00000"/>
                </a:solidFill>
                <a:cs typeface="B Nazanin" panose="00000400000000000000" pitchFamily="2" charset="-78"/>
              </a:rPr>
              <a:t>420000 </a:t>
            </a:r>
            <a:r>
              <a:rPr lang="fa-IR" sz="2400" dirty="0">
                <a:cs typeface="B Nazanin" panose="00000400000000000000" pitchFamily="2" charset="-78"/>
              </a:rPr>
              <a:t>مورد مرگ به دلیل بیماریهای قابل انتقال از طریق غذا میشود</a:t>
            </a:r>
            <a:r>
              <a:rPr lang="fa-IR" sz="2000" dirty="0">
                <a:cs typeface="B Nazanin" panose="00000400000000000000" pitchFamily="2" charset="-78"/>
              </a:rPr>
              <a:t>.</a:t>
            </a:r>
            <a:r>
              <a:rPr lang="fa-IR" sz="2000" dirty="0">
                <a:solidFill>
                  <a:srgbClr val="C00000"/>
                </a:solidFill>
                <a:cs typeface="B Nazanin" panose="00000400000000000000" pitchFamily="2" charset="-78"/>
              </a:rPr>
              <a:t>( روزانه به طور متوسط 1600000 نفر به دلیل مصرف غذای غیرایمن بیمار می شوند)</a:t>
            </a:r>
          </a:p>
          <a:p>
            <a:pPr marL="342900" indent="-342900" algn="r" rtl="1">
              <a:buFont typeface="Wingdings" panose="05000000000000000000" pitchFamily="2" charset="2"/>
              <a:buChar char="q"/>
            </a:pPr>
            <a:r>
              <a:rPr lang="fa-IR" sz="2400" dirty="0">
                <a:cs typeface="B Nazanin" panose="00000400000000000000" pitchFamily="2" charset="-78"/>
              </a:rPr>
              <a:t>حدود </a:t>
            </a:r>
            <a:r>
              <a:rPr lang="fa-IR" sz="2400" dirty="0">
                <a:solidFill>
                  <a:srgbClr val="C00000"/>
                </a:solidFill>
                <a:cs typeface="B Nazanin" panose="00000400000000000000" pitchFamily="2" charset="-78"/>
              </a:rPr>
              <a:t>30% </a:t>
            </a:r>
            <a:r>
              <a:rPr lang="fa-IR" sz="2400" dirty="0">
                <a:cs typeface="B Nazanin" panose="00000400000000000000" pitchFamily="2" charset="-78"/>
              </a:rPr>
              <a:t>موارد مرگ بیماریهای منتقله از طریق غذا در کودکان کمتر از 5 سال رخ می دهد</a:t>
            </a:r>
            <a:r>
              <a:rPr lang="fa-IR" sz="2000" dirty="0">
                <a:solidFill>
                  <a:srgbClr val="C00000"/>
                </a:solidFill>
                <a:cs typeface="B Nazanin" panose="00000400000000000000" pitchFamily="2" charset="-78"/>
              </a:rPr>
              <a:t>.( روزانه به طور متوسط 340 کودک کمتر از 5 سال به دلیل ابتلا به بیماریهای قابل پیشگیری منتقله از طریق غذا جان خود را از دست می دهند)</a:t>
            </a:r>
          </a:p>
          <a:p>
            <a:pPr marL="342900" indent="-342900" algn="r" rtl="1"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شاخص سالانه سالهای از دست رفته عمر به دلیل مصرف مواد غذایی ناایمن در سطح جهان، حدود 33 میلیون سال تخمین زده می شود</a:t>
            </a:r>
            <a:r>
              <a:rPr lang="fa-IR" sz="2000" dirty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  <a:r>
              <a:rPr lang="fa-IR" sz="2000" dirty="0">
                <a:solidFill>
                  <a:srgbClr val="C00000"/>
                </a:solidFill>
                <a:cs typeface="B Nazanin" panose="00000400000000000000" pitchFamily="2" charset="-78"/>
              </a:rPr>
              <a:t>( مصرف غذای غیرایمن می تواند عامل ابتلا به 200 نوع بیماری" در طیفی بین اسهال تا بدخیمی ها" باشد.)</a:t>
            </a:r>
            <a:endParaRPr lang="en-US" sz="2400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467780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900237"/>
            <a:ext cx="9144000" cy="1518212"/>
          </a:xfrm>
        </p:spPr>
        <p:txBody>
          <a:bodyPr>
            <a:noAutofit/>
          </a:bodyPr>
          <a:lstStyle/>
          <a:p>
            <a:pPr algn="ctr"/>
            <a:r>
              <a:rPr lang="fa-IR" sz="3200" dirty="0">
                <a:cs typeface="B Titr" panose="00000700000000000000" pitchFamily="2" charset="-78"/>
              </a:rPr>
              <a:t>برنامه پیشگیری و کنترل طغیان وبا در کشور </a:t>
            </a:r>
            <a:endParaRPr lang="en-US" sz="32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9440010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7AD4E-C926-48AA-9F78-D5F96AEAD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dirty="0">
                <a:solidFill>
                  <a:schemeClr val="bg1"/>
                </a:solidFill>
                <a:latin typeface="+mn-lt"/>
                <a:ea typeface="+mn-ea"/>
                <a:cs typeface="B Titr" panose="00000700000000000000" pitchFamily="2" charset="-78"/>
              </a:rPr>
              <a:t>اهداف و استراتژی ها </a:t>
            </a:r>
            <a:endParaRPr lang="en-US" sz="2800" dirty="0">
              <a:solidFill>
                <a:schemeClr val="bg1"/>
              </a:solidFill>
              <a:latin typeface="+mn-lt"/>
              <a:ea typeface="+mn-ea"/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58F2399-C0FB-4801-8658-466F1FDA25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96"/>
          <a:stretch/>
        </p:blipFill>
        <p:spPr>
          <a:xfrm>
            <a:off x="1280160" y="2672862"/>
            <a:ext cx="9875520" cy="3346937"/>
          </a:xfrm>
        </p:spPr>
      </p:pic>
    </p:spTree>
    <p:extLst>
      <p:ext uri="{BB962C8B-B14F-4D97-AF65-F5344CB8AC3E}">
        <p14:creationId xmlns:p14="http://schemas.microsoft.com/office/powerpoint/2010/main" val="186776443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506A8-9F19-446E-9369-7651477B9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dirty="0">
                <a:solidFill>
                  <a:schemeClr val="bg1"/>
                </a:solidFill>
                <a:latin typeface="+mn-lt"/>
                <a:ea typeface="+mn-ea"/>
                <a:cs typeface="B Titr" panose="00000700000000000000" pitchFamily="2" charset="-78"/>
              </a:rPr>
              <a:t>نظام مراقبت بیماری وبا در کشور </a:t>
            </a:r>
            <a:endParaRPr lang="en-US" sz="2800" dirty="0">
              <a:solidFill>
                <a:schemeClr val="bg1"/>
              </a:solidFill>
              <a:latin typeface="+mn-lt"/>
              <a:ea typeface="+mn-ea"/>
              <a:cs typeface="B Titr" panose="00000700000000000000" pitchFamily="2" charset="-78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E8780BE-D7F3-4CC3-9B42-CE4A55F9AFAB}"/>
              </a:ext>
            </a:extLst>
          </p:cNvPr>
          <p:cNvSpPr/>
          <p:nvPr/>
        </p:nvSpPr>
        <p:spPr>
          <a:xfrm>
            <a:off x="548641" y="2700997"/>
            <a:ext cx="11085342" cy="336217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بیماری وبا در گروه بیماریهای مشمول گزارش تلفنی آنی قرار دارد.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نظام مراقبت بیماری وبا در کشور، نظام مراقبت مبتنی بر مراکز ارائه خدمات سلامت است(</a:t>
            </a:r>
            <a:r>
              <a:rPr lang="en-US" sz="2400" dirty="0">
                <a:cs typeface="B Nazanin" panose="00000400000000000000" pitchFamily="2" charset="-78"/>
              </a:rPr>
              <a:t>Health Facility-Based Surveillance</a:t>
            </a:r>
            <a:r>
              <a:rPr lang="fa-IR" sz="2400" dirty="0">
                <a:cs typeface="B Nazanin" panose="00000400000000000000" pitchFamily="2" charset="-78"/>
              </a:rPr>
              <a:t>)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مراقبت بیماری وبا در کشور با دو روش سندرمیک و اتیولوژیک اجرا می شود.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7880280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3BEEB-F6C5-40ED-9983-1467A7EA1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اجزاء نظام مراقبت وبا در کشور 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1A2591F-4D37-4F70-9BDF-BAF4E23985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51"/>
          <a:stretch/>
        </p:blipFill>
        <p:spPr>
          <a:xfrm>
            <a:off x="745588" y="2419644"/>
            <a:ext cx="10775852" cy="3600156"/>
          </a:xfrm>
        </p:spPr>
      </p:pic>
    </p:spTree>
    <p:extLst>
      <p:ext uri="{BB962C8B-B14F-4D97-AF65-F5344CB8AC3E}">
        <p14:creationId xmlns:p14="http://schemas.microsoft.com/office/powerpoint/2010/main" val="136212219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A975F-8606-4271-9A5A-81E5452F53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dirty="0">
                <a:solidFill>
                  <a:schemeClr val="bg1"/>
                </a:solidFill>
                <a:latin typeface="+mn-lt"/>
                <a:ea typeface="+mn-ea"/>
                <a:cs typeface="B Titr" panose="00000700000000000000" pitchFamily="2" charset="-78"/>
              </a:rPr>
              <a:t>مهم ترین تهدیدها و چالش های موجود در برنامه مراقبت وبا </a:t>
            </a:r>
            <a:endParaRPr lang="en-US" sz="2800" dirty="0">
              <a:solidFill>
                <a:schemeClr val="bg1"/>
              </a:solidFill>
              <a:latin typeface="+mn-lt"/>
              <a:ea typeface="+mn-ea"/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273BD73-F0D9-484C-AE63-EF32C2764A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07"/>
          <a:stretch/>
        </p:blipFill>
        <p:spPr>
          <a:xfrm>
            <a:off x="1139483" y="2630658"/>
            <a:ext cx="10100603" cy="3238547"/>
          </a:xfrm>
        </p:spPr>
      </p:pic>
    </p:spTree>
    <p:extLst>
      <p:ext uri="{BB962C8B-B14F-4D97-AF65-F5344CB8AC3E}">
        <p14:creationId xmlns:p14="http://schemas.microsoft.com/office/powerpoint/2010/main" val="141135448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3BEEB-F6C5-40ED-9983-1467A7EA1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مهم ترین اقدامات مورد نیاز در برنامه مراقبت وبا 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0B3AC1D8-4F1E-4140-B921-399B83EB03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08"/>
          <a:stretch/>
        </p:blipFill>
        <p:spPr>
          <a:xfrm>
            <a:off x="661182" y="2757267"/>
            <a:ext cx="10564837" cy="2897944"/>
          </a:xfrm>
        </p:spPr>
      </p:pic>
    </p:spTree>
    <p:extLst>
      <p:ext uri="{BB962C8B-B14F-4D97-AF65-F5344CB8AC3E}">
        <p14:creationId xmlns:p14="http://schemas.microsoft.com/office/powerpoint/2010/main" val="323235967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3BEEB-F6C5-40ED-9983-1467A7EA1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مهم ترین اقدامات مورد نیاز در برنامه مراقبت وبا 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DFA8DE5-A5E1-47B3-B8C6-4A865B14BC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48"/>
          <a:stretch/>
        </p:blipFill>
        <p:spPr>
          <a:xfrm>
            <a:off x="773723" y="2757268"/>
            <a:ext cx="10592972" cy="2982350"/>
          </a:xfrm>
        </p:spPr>
      </p:pic>
    </p:spTree>
    <p:extLst>
      <p:ext uri="{BB962C8B-B14F-4D97-AF65-F5344CB8AC3E}">
        <p14:creationId xmlns:p14="http://schemas.microsoft.com/office/powerpoint/2010/main" val="365518274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900237"/>
            <a:ext cx="9144000" cy="1518212"/>
          </a:xfrm>
        </p:spPr>
        <p:txBody>
          <a:bodyPr>
            <a:noAutofit/>
          </a:bodyPr>
          <a:lstStyle/>
          <a:p>
            <a:pPr algn="ctr"/>
            <a:r>
              <a:rPr lang="fa-IR" sz="3200" dirty="0">
                <a:cs typeface="B Titr" panose="00000700000000000000" pitchFamily="2" charset="-78"/>
              </a:rPr>
              <a:t>تعاریف در نظام مراقبت وبا در کشور </a:t>
            </a:r>
            <a:endParaRPr lang="en-US" sz="32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219975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03EF5-C2F8-4476-91CE-0ABCDE4A0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مورد مشکوک به وبا 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49D29FD-1B9A-4509-89A2-EB02249CF8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20"/>
          <a:stretch/>
        </p:blipFill>
        <p:spPr>
          <a:xfrm>
            <a:off x="1223889" y="2658794"/>
            <a:ext cx="9692640" cy="3361006"/>
          </a:xfrm>
        </p:spPr>
      </p:pic>
    </p:spTree>
    <p:extLst>
      <p:ext uri="{BB962C8B-B14F-4D97-AF65-F5344CB8AC3E}">
        <p14:creationId xmlns:p14="http://schemas.microsoft.com/office/powerpoint/2010/main" val="161075828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3BEEB-F6C5-40ED-9983-1467A7EA1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اندیکاسیون های نمونه گیری برای تشخیص بیماری وبا 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A1F3807F-3889-4861-A889-99A462BB1D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09"/>
          <a:stretch/>
        </p:blipFill>
        <p:spPr>
          <a:xfrm>
            <a:off x="872197" y="2771335"/>
            <a:ext cx="10325687" cy="2940147"/>
          </a:xfrm>
        </p:spPr>
      </p:pic>
    </p:spTree>
    <p:extLst>
      <p:ext uri="{BB962C8B-B14F-4D97-AF65-F5344CB8AC3E}">
        <p14:creationId xmlns:p14="http://schemas.microsoft.com/office/powerpoint/2010/main" val="2726074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3BEEB-F6C5-40ED-9983-1467A7EA1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اهمیت موضوع 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0E4D1F-A9E0-4297-81C1-60F481BAA2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452" y="2492081"/>
            <a:ext cx="10705514" cy="350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3293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6850C-104A-4024-B820-3E96A3DCC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مورد قطعی وبا 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EA341F5-008E-4859-BAE4-3E9CE4D240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06"/>
          <a:stretch/>
        </p:blipFill>
        <p:spPr>
          <a:xfrm>
            <a:off x="1510547" y="3252693"/>
            <a:ext cx="10353821" cy="2631639"/>
          </a:xfrm>
        </p:spPr>
      </p:pic>
    </p:spTree>
    <p:extLst>
      <p:ext uri="{BB962C8B-B14F-4D97-AF65-F5344CB8AC3E}">
        <p14:creationId xmlns:p14="http://schemas.microsoft.com/office/powerpoint/2010/main" val="142938232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3BEEB-F6C5-40ED-9983-1467A7EA1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طبقه بندی موارد وبا براساس منشاء جغرافیایی عفونت 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6C8B82A-2D28-46B5-A978-D24F5EC3AF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51"/>
          <a:stretch/>
        </p:blipFill>
        <p:spPr>
          <a:xfrm>
            <a:off x="717452" y="2658794"/>
            <a:ext cx="10761785" cy="3193366"/>
          </a:xfrm>
        </p:spPr>
      </p:pic>
    </p:spTree>
    <p:extLst>
      <p:ext uri="{BB962C8B-B14F-4D97-AF65-F5344CB8AC3E}">
        <p14:creationId xmlns:p14="http://schemas.microsoft.com/office/powerpoint/2010/main" val="414899308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247F52-EE03-47AC-85B3-590ADA9ABE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ارتباط اپیدمیولوژیک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D8E2450-1431-40F5-B8C7-99D1531D67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36"/>
          <a:stretch/>
        </p:blipFill>
        <p:spPr>
          <a:xfrm>
            <a:off x="801858" y="2518117"/>
            <a:ext cx="10747717" cy="3360614"/>
          </a:xfrm>
        </p:spPr>
      </p:pic>
    </p:spTree>
    <p:extLst>
      <p:ext uri="{BB962C8B-B14F-4D97-AF65-F5344CB8AC3E}">
        <p14:creationId xmlns:p14="http://schemas.microsoft.com/office/powerpoint/2010/main" val="114587997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E5AD66-78BD-4E52-8FC5-795C07952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062" y="973668"/>
            <a:ext cx="9072305" cy="706964"/>
          </a:xfrm>
        </p:spPr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انواع تماس با مورد قطعی وبا که به طور قابل قبولی می تواند خطر انتقال عفونت را به همراه داشته باشد: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7F4B054-7617-415C-8C13-9D2B334FC2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17"/>
          <a:stretch/>
        </p:blipFill>
        <p:spPr>
          <a:xfrm>
            <a:off x="576775" y="2700997"/>
            <a:ext cx="10255347" cy="3172971"/>
          </a:xfrm>
        </p:spPr>
      </p:pic>
    </p:spTree>
    <p:extLst>
      <p:ext uri="{BB962C8B-B14F-4D97-AF65-F5344CB8AC3E}">
        <p14:creationId xmlns:p14="http://schemas.microsoft.com/office/powerpoint/2010/main" val="60243011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1FCDC9-09CF-4352-B164-98BA495FA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طغیان وبا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3C8D650-9898-4AC1-87F4-01FABD72D1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66"/>
          <a:stretch/>
        </p:blipFill>
        <p:spPr>
          <a:xfrm>
            <a:off x="745588" y="2532185"/>
            <a:ext cx="10522633" cy="3327493"/>
          </a:xfrm>
        </p:spPr>
      </p:pic>
    </p:spTree>
    <p:extLst>
      <p:ext uri="{BB962C8B-B14F-4D97-AF65-F5344CB8AC3E}">
        <p14:creationId xmlns:p14="http://schemas.microsoft.com/office/powerpoint/2010/main" val="23337804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61C28F-E8EE-4A0A-9F16-AE3B84FD9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طغیان محتمل 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C8F4609-5601-47B0-94A7-84E610E1C5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6"/>
          <a:stretch/>
        </p:blipFill>
        <p:spPr>
          <a:xfrm>
            <a:off x="858129" y="2518117"/>
            <a:ext cx="10170942" cy="3351088"/>
          </a:xfrm>
        </p:spPr>
      </p:pic>
    </p:spTree>
    <p:extLst>
      <p:ext uri="{BB962C8B-B14F-4D97-AF65-F5344CB8AC3E}">
        <p14:creationId xmlns:p14="http://schemas.microsoft.com/office/powerpoint/2010/main" val="20262668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F94CF-3147-4D1E-B701-AF9F829E8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تاریخ شروع طغیان 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3079594-C1BC-4605-A465-C897FB27DA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58"/>
          <a:stretch/>
        </p:blipFill>
        <p:spPr>
          <a:xfrm>
            <a:off x="759655" y="2771336"/>
            <a:ext cx="10536702" cy="2954974"/>
          </a:xfrm>
        </p:spPr>
      </p:pic>
    </p:spTree>
    <p:extLst>
      <p:ext uri="{BB962C8B-B14F-4D97-AF65-F5344CB8AC3E}">
        <p14:creationId xmlns:p14="http://schemas.microsoft.com/office/powerpoint/2010/main" val="427911283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7DCE3-E850-4CA4-9A1C-8BC1E59A6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تاریخ خاتمه طغیان 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9B10910-D52E-4A33-8AF6-4D750244DE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84"/>
          <a:stretch/>
        </p:blipFill>
        <p:spPr>
          <a:xfrm>
            <a:off x="731520" y="2729133"/>
            <a:ext cx="10424160" cy="3197230"/>
          </a:xfrm>
        </p:spPr>
      </p:pic>
    </p:spTree>
    <p:extLst>
      <p:ext uri="{BB962C8B-B14F-4D97-AF65-F5344CB8AC3E}">
        <p14:creationId xmlns:p14="http://schemas.microsoft.com/office/powerpoint/2010/main" val="87415988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DFD34-D592-4EF6-B19D-769BF3609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تعاریف مرتبط با نتیجه بیماری 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08D1353-D449-4E1D-BDBA-D342685F6C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53"/>
          <a:stretch/>
        </p:blipFill>
        <p:spPr>
          <a:xfrm>
            <a:off x="829994" y="2700998"/>
            <a:ext cx="10002129" cy="3211076"/>
          </a:xfrm>
        </p:spPr>
      </p:pic>
    </p:spTree>
    <p:extLst>
      <p:ext uri="{BB962C8B-B14F-4D97-AF65-F5344CB8AC3E}">
        <p14:creationId xmlns:p14="http://schemas.microsoft.com/office/powerpoint/2010/main" val="377425035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3BEEB-F6C5-40ED-9983-1467A7EA1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9655" y="973668"/>
            <a:ext cx="9369083" cy="706964"/>
          </a:xfrm>
        </p:spPr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آنتی بیوتیک های انتخابی جهت درمان موارد ابتلا طبق راهنمای کشوری سال 1403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F1919FD2-4570-49B0-8010-53F0CD9FC1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87"/>
          <a:stretch/>
        </p:blipFill>
        <p:spPr>
          <a:xfrm>
            <a:off x="689318" y="2743199"/>
            <a:ext cx="10902460" cy="2926079"/>
          </a:xfrm>
        </p:spPr>
      </p:pic>
    </p:spTree>
    <p:extLst>
      <p:ext uri="{BB962C8B-B14F-4D97-AF65-F5344CB8AC3E}">
        <p14:creationId xmlns:p14="http://schemas.microsoft.com/office/powerpoint/2010/main" val="2255213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6A0EB-59C3-4933-B8AD-0F2EAEE19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386" y="973668"/>
            <a:ext cx="9777046" cy="706964"/>
          </a:xfrm>
        </p:spPr>
        <p:txBody>
          <a:bodyPr/>
          <a:lstStyle/>
          <a:p>
            <a:pPr algn="r"/>
            <a:r>
              <a:rPr lang="fa-IR" sz="2900" dirty="0">
                <a:cs typeface="B Titr" panose="00000700000000000000" pitchFamily="2" charset="-78"/>
              </a:rPr>
              <a:t>هدف از اجرای نظام مراقبت طغیان بیماریهای منتقله از آب و غذا در کشور </a:t>
            </a:r>
            <a:endParaRPr lang="en-US" sz="29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BE6F4B6-53E8-412C-99AC-273D621790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90"/>
          <a:stretch/>
        </p:blipFill>
        <p:spPr>
          <a:xfrm>
            <a:off x="675249" y="2771335"/>
            <a:ext cx="10663311" cy="2319997"/>
          </a:xfrm>
        </p:spPr>
      </p:pic>
    </p:spTree>
    <p:extLst>
      <p:ext uri="{BB962C8B-B14F-4D97-AF65-F5344CB8AC3E}">
        <p14:creationId xmlns:p14="http://schemas.microsoft.com/office/powerpoint/2010/main" val="169191044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4393B-4177-423E-83A7-97B8AF434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452" y="973668"/>
            <a:ext cx="9720776" cy="706964"/>
          </a:xfrm>
        </p:spPr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آنتی بیوتیک های توصیه شده برای درمان مبتلایان به وبا در ایران</a:t>
            </a:r>
            <a:br>
              <a:rPr lang="fa-IR" sz="3200" dirty="0">
                <a:cs typeface="B Titr" panose="00000700000000000000" pitchFamily="2" charset="-78"/>
              </a:rPr>
            </a:br>
            <a:r>
              <a:rPr lang="fa-IR" sz="3200" dirty="0">
                <a:cs typeface="B Titr" panose="00000700000000000000" pitchFamily="2" charset="-78"/>
              </a:rPr>
              <a:t>- بهار 1403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6B31F3D-9117-47C9-9D78-72BD41694F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49"/>
          <a:stretch/>
        </p:blipFill>
        <p:spPr>
          <a:xfrm>
            <a:off x="717452" y="2475915"/>
            <a:ext cx="10508565" cy="3426632"/>
          </a:xfrm>
        </p:spPr>
      </p:pic>
    </p:spTree>
    <p:extLst>
      <p:ext uri="{BB962C8B-B14F-4D97-AF65-F5344CB8AC3E}">
        <p14:creationId xmlns:p14="http://schemas.microsoft.com/office/powerpoint/2010/main" val="96592831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9E21169-F296-4212-B2B2-00F47BD235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02" y="179881"/>
            <a:ext cx="11767277" cy="6355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3380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39A1EA7-42F3-4084-91F4-9C6655CD80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33"/>
          <a:stretch/>
        </p:blipFill>
        <p:spPr>
          <a:xfrm>
            <a:off x="801858" y="2250830"/>
            <a:ext cx="10086535" cy="3777847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4606B09-FB04-416B-B504-4680817FCC80}"/>
              </a:ext>
            </a:extLst>
          </p:cNvPr>
          <p:cNvSpPr/>
          <p:nvPr/>
        </p:nvSpPr>
        <p:spPr>
          <a:xfrm>
            <a:off x="787791" y="6130490"/>
            <a:ext cx="9959926" cy="576064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تعداد طغیان بیماریهای قابل انتقال از آب و غذا در استان اصفهان 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77 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مورد بوده است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7BC1FE1A-CEFB-4863-94E8-118923FF9B4E}"/>
              </a:ext>
            </a:extLst>
          </p:cNvPr>
          <p:cNvSpPr/>
          <p:nvPr/>
        </p:nvSpPr>
        <p:spPr>
          <a:xfrm>
            <a:off x="3859702" y="4560382"/>
            <a:ext cx="144016" cy="216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00289CD-FF3E-4C94-BDAC-192B4BC29231}"/>
              </a:ext>
            </a:extLst>
          </p:cNvPr>
          <p:cNvSpPr/>
          <p:nvPr/>
        </p:nvSpPr>
        <p:spPr>
          <a:xfrm>
            <a:off x="3701618" y="4242545"/>
            <a:ext cx="432048" cy="28803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700" b="1" dirty="0">
                <a:solidFill>
                  <a:srgbClr val="FF0000"/>
                </a:solidFill>
              </a:rPr>
              <a:t>77</a:t>
            </a:r>
            <a:endParaRPr lang="en-US" sz="500" b="1" dirty="0">
              <a:solidFill>
                <a:srgbClr val="FF0000"/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D2E7CF9-77EC-4F57-A4A3-74E274B8CB73}"/>
              </a:ext>
            </a:extLst>
          </p:cNvPr>
          <p:cNvSpPr/>
          <p:nvPr/>
        </p:nvSpPr>
        <p:spPr>
          <a:xfrm>
            <a:off x="520505" y="661182"/>
            <a:ext cx="9973993" cy="1041009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>
                <a:solidFill>
                  <a:schemeClr val="bg2"/>
                </a:solidFill>
                <a:latin typeface="+mj-lt"/>
                <a:ea typeface="+mj-ea"/>
                <a:cs typeface="B Titr" panose="00000700000000000000" pitchFamily="2" charset="-78"/>
              </a:rPr>
              <a:t>تعداد طغیان بیماریهای منتقله از آب و غذا در دانشگاه های علوم پزشکی کشور- سال 1402</a:t>
            </a:r>
            <a:endParaRPr lang="en-US" sz="2400" dirty="0">
              <a:solidFill>
                <a:schemeClr val="bg2"/>
              </a:solidFill>
              <a:latin typeface="+mj-lt"/>
              <a:ea typeface="+mj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4702025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D307A3A-16BB-4690-BAF4-79C6D6E45A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25"/>
          <a:stretch/>
        </p:blipFill>
        <p:spPr>
          <a:xfrm>
            <a:off x="1097280" y="2546252"/>
            <a:ext cx="10241280" cy="3403028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9259BF9-ACD9-43ED-A324-F21F72280B07}"/>
              </a:ext>
            </a:extLst>
          </p:cNvPr>
          <p:cNvSpPr/>
          <p:nvPr/>
        </p:nvSpPr>
        <p:spPr>
          <a:xfrm>
            <a:off x="1167619" y="6165304"/>
            <a:ext cx="10142806" cy="576064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بروز طغیان بیماریهای قابل انتقال از آب و غذا در استان اصفهان 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1.54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 بوده است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5B82FA93-FA3D-43F5-98D7-217D0844250C}"/>
              </a:ext>
            </a:extLst>
          </p:cNvPr>
          <p:cNvSpPr/>
          <p:nvPr/>
        </p:nvSpPr>
        <p:spPr>
          <a:xfrm>
            <a:off x="8706407" y="4674593"/>
            <a:ext cx="144016" cy="360040"/>
          </a:xfrm>
          <a:prstGeom prst="down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373C0BD-0CDB-453F-9CFD-E3CB796831CE}"/>
              </a:ext>
            </a:extLst>
          </p:cNvPr>
          <p:cNvSpPr/>
          <p:nvPr/>
        </p:nvSpPr>
        <p:spPr>
          <a:xfrm>
            <a:off x="8214748" y="4142402"/>
            <a:ext cx="1152128" cy="5040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0000"/>
                </a:solidFill>
              </a:rPr>
              <a:t>1.54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3B043A1-D844-4AD0-AE6E-05CF56F9FD90}"/>
              </a:ext>
            </a:extLst>
          </p:cNvPr>
          <p:cNvSpPr/>
          <p:nvPr/>
        </p:nvSpPr>
        <p:spPr>
          <a:xfrm>
            <a:off x="886265" y="604911"/>
            <a:ext cx="9467557" cy="116761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>
                <a:solidFill>
                  <a:schemeClr val="bg2"/>
                </a:solidFill>
                <a:latin typeface="+mj-lt"/>
                <a:ea typeface="+mj-ea"/>
                <a:cs typeface="B Titr" panose="00000700000000000000" pitchFamily="2" charset="-78"/>
              </a:rPr>
              <a:t>بروز طغیان بیماریهای منتقله از آب و غذا (به ازاء 100000 نفر) در </a:t>
            </a:r>
          </a:p>
          <a:p>
            <a:pPr algn="ctr"/>
            <a:r>
              <a:rPr lang="fa-IR" sz="2800" dirty="0">
                <a:solidFill>
                  <a:schemeClr val="bg2"/>
                </a:solidFill>
                <a:latin typeface="+mj-lt"/>
                <a:ea typeface="+mj-ea"/>
                <a:cs typeface="B Titr" panose="00000700000000000000" pitchFamily="2" charset="-78"/>
              </a:rPr>
              <a:t>دانشگاه های علوم پزشکی کشور- سال 1402</a:t>
            </a:r>
            <a:endParaRPr lang="en-US" sz="2800" dirty="0">
              <a:solidFill>
                <a:schemeClr val="bg2"/>
              </a:solidFill>
              <a:latin typeface="+mj-lt"/>
              <a:ea typeface="+mj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6151114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4CE9605-DF48-4FBF-A5F7-29F6F80665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301" y="2364350"/>
            <a:ext cx="3675015" cy="4219330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9351B0F-40EE-4A95-86C9-A06E6C4A8E51}"/>
              </a:ext>
            </a:extLst>
          </p:cNvPr>
          <p:cNvSpPr/>
          <p:nvPr/>
        </p:nvSpPr>
        <p:spPr>
          <a:xfrm>
            <a:off x="6175717" y="3235569"/>
            <a:ext cx="4107766" cy="13504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600" dirty="0">
                <a:solidFill>
                  <a:schemeClr val="tx1"/>
                </a:solidFill>
                <a:cs typeface="B Titr" panose="00000700000000000000" pitchFamily="2" charset="-78"/>
              </a:rPr>
              <a:t>سپاس از توجه شما </a:t>
            </a:r>
            <a:endParaRPr lang="en-US" sz="36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98787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074EB-A190-4072-8A36-6812767C9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900" dirty="0">
                <a:cs typeface="B Titr" panose="00000700000000000000" pitchFamily="2" charset="-78"/>
              </a:rPr>
              <a:t>اهداف بررسی طغیان بیماریهای منتقله از آب و غذا </a:t>
            </a:r>
            <a:endParaRPr lang="en-US" sz="29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9A420FB-1629-419A-B60F-617F016B0B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61"/>
          <a:stretch/>
        </p:blipFill>
        <p:spPr>
          <a:xfrm>
            <a:off x="759655" y="2686929"/>
            <a:ext cx="10170942" cy="3332871"/>
          </a:xfrm>
        </p:spPr>
      </p:pic>
    </p:spTree>
    <p:extLst>
      <p:ext uri="{BB962C8B-B14F-4D97-AF65-F5344CB8AC3E}">
        <p14:creationId xmlns:p14="http://schemas.microsoft.com/office/powerpoint/2010/main" val="19970933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8897FC-76B2-4A57-B8B2-5F11AE287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900" dirty="0">
                <a:cs typeface="B Titr" panose="00000700000000000000" pitchFamily="2" charset="-78"/>
              </a:rPr>
              <a:t>اهداف بررسی همه گیری </a:t>
            </a:r>
            <a:endParaRPr lang="en-US" sz="29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291FE01-FF0F-48CA-AD50-E4FF1A8232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00" b="-4152"/>
          <a:stretch/>
        </p:blipFill>
        <p:spPr>
          <a:xfrm>
            <a:off x="2242865" y="6019799"/>
            <a:ext cx="6650583" cy="141849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8E7ADB2-3901-4EED-BF86-3CC3690713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11"/>
          <a:stretch/>
        </p:blipFill>
        <p:spPr>
          <a:xfrm>
            <a:off x="970671" y="2489982"/>
            <a:ext cx="10283483" cy="3938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4327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8897FC-76B2-4A57-B8B2-5F11AE287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900" dirty="0">
                <a:cs typeface="B Titr" panose="00000700000000000000" pitchFamily="2" charset="-78"/>
              </a:rPr>
              <a:t>اهداف بررسی همه گیری </a:t>
            </a:r>
            <a:endParaRPr lang="en-US" sz="29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291FE01-FF0F-48CA-AD50-E4FF1A8232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00" b="-4152"/>
          <a:stretch/>
        </p:blipFill>
        <p:spPr>
          <a:xfrm>
            <a:off x="2242865" y="6019799"/>
            <a:ext cx="6650583" cy="141849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3531D3E-D57F-4E4A-AB68-4F1270ADFC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3"/>
          <a:stretch/>
        </p:blipFill>
        <p:spPr>
          <a:xfrm>
            <a:off x="1111347" y="2166425"/>
            <a:ext cx="10128739" cy="4261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5503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1008</TotalTime>
  <Words>1936</Words>
  <Application>Microsoft Office PowerPoint</Application>
  <PresentationFormat>Widescreen</PresentationFormat>
  <Paragraphs>501</Paragraphs>
  <Slides>64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74" baseType="lpstr">
      <vt:lpstr>Arial</vt:lpstr>
      <vt:lpstr>Arial Rounded MT Bold</vt:lpstr>
      <vt:lpstr>B Nazanin</vt:lpstr>
      <vt:lpstr>Calibri</vt:lpstr>
      <vt:lpstr>Century Gothic</vt:lpstr>
      <vt:lpstr>sahel</vt:lpstr>
      <vt:lpstr>Tahoma</vt:lpstr>
      <vt:lpstr>Wingdings</vt:lpstr>
      <vt:lpstr>Wingdings 3</vt:lpstr>
      <vt:lpstr>Ion Boardroom</vt:lpstr>
      <vt:lpstr>     وبینار غربالگری، اپیدمیولوژی، پیشگیری و مراقبت بیماریها و طغیانهای آب و غذا</vt:lpstr>
      <vt:lpstr>برنامه کشوری مراقبت طغیان بیماریهای منتقله از آب و غذا </vt:lpstr>
      <vt:lpstr>اهمیت موضوع </vt:lpstr>
      <vt:lpstr>اهمیت موضوع </vt:lpstr>
      <vt:lpstr>اهمیت موضوع </vt:lpstr>
      <vt:lpstr>هدف از اجرای نظام مراقبت طغیان بیماریهای منتقله از آب و غذا در کشور </vt:lpstr>
      <vt:lpstr>اهداف بررسی طغیان بیماریهای منتقله از آب و غذا </vt:lpstr>
      <vt:lpstr>اهداف بررسی همه گیری </vt:lpstr>
      <vt:lpstr>اهداف بررسی همه گیری </vt:lpstr>
      <vt:lpstr>نظام مراقبت طغیان بیماریهای منتقله از آب و غذا</vt:lpstr>
      <vt:lpstr>نظام مراقبت طغیان بیماریهای منتقله از آب و غذا</vt:lpstr>
      <vt:lpstr>تیم ارزیابی و پاسخ سریع </vt:lpstr>
      <vt:lpstr>مراحل اجرای بررسی طغیان </vt:lpstr>
      <vt:lpstr>یک بررسی کامل طغیان بیماری منتقله از آب و غذا شامل موارد زیر خواهد بود: </vt:lpstr>
      <vt:lpstr>پیشگیری و کنترل طغیان بیماریهای منتقله از طریق آب و غذا </vt:lpstr>
      <vt:lpstr>گروه های اصلی در اجرای نظام مراقبت طغیان بیماریهای منتقله از آب و غذا </vt:lpstr>
      <vt:lpstr>فرایند گزارش دهی طغیان بیماریهای منتقله از آب و غذا در نظام مراقبت کشوری </vt:lpstr>
      <vt:lpstr>تعاریف سندرم های گوارشی در نظام مراقبت بیماریهای منتقله از آب و غذا </vt:lpstr>
      <vt:lpstr>تشخیص های افتراقی در مراقبت سندرمیک </vt:lpstr>
      <vt:lpstr> روند (تعداد)طغیان بیماریهای قابل انتقال از آب و غذا  در کشور طی سالهای 1395 لغایت 1402</vt:lpstr>
      <vt:lpstr> وضعیت طغیان بیماریهای قابل انتقال ازآب و غذا  در جمهوری اسلامی ایران در سال 1402  </vt:lpstr>
      <vt:lpstr> وضعیت طغیان بیماریهای قابل انتقال ازآب و غذا  در استان اصفهان در سال 1402  </vt:lpstr>
      <vt:lpstr>روند طغیان بیماریهای منتقله از آب و غذا در استان اصفهان    از سال 1388 لغایت 1402 </vt:lpstr>
      <vt:lpstr>جدول تعداد طغیان های ناشی از آب و غذا در سالهای 1402-1399 </vt:lpstr>
      <vt:lpstr>  روند موارد دیسانتری دانشگاه علوم پزشکی اصفهان  طی سالهای1402-1388   </vt:lpstr>
      <vt:lpstr>جدول تعداد موارد دیسانتری طی سال 1402-1399 دانشگاه علوم پزشکی اصفهان </vt:lpstr>
      <vt:lpstr>بررسی وضعیت گزارش موارد دیسانتری در شهرستان های استان طی سال 1402</vt:lpstr>
      <vt:lpstr>برنامه کشوری مراقبت وبا</vt:lpstr>
      <vt:lpstr>مروری اجمالی بر بیماری وبا </vt:lpstr>
      <vt:lpstr>مروری اجمالی بر بیماری وبا </vt:lpstr>
      <vt:lpstr>اهمیت موضوع </vt:lpstr>
      <vt:lpstr>وضعیت بیماری وبا در دنیا </vt:lpstr>
      <vt:lpstr>روند بیماری وبا در دنیا سال 2023</vt:lpstr>
      <vt:lpstr>روند بیماری وبا در دنیا سال 2023</vt:lpstr>
      <vt:lpstr>میزان بروز اسهال حاد آبکی (در 100000نفر) در دانشگاه های علوم پزشکی کشور- سال 1402</vt:lpstr>
      <vt:lpstr>میزان بروز اسهال حاد آبکی (در 100000نفر) در شهرستان های استان اصفهان - سال 1402</vt:lpstr>
      <vt:lpstr>PowerPoint Presentation</vt:lpstr>
      <vt:lpstr>جدول فعالیت های نمونه برداری روزانه بیماری اسهالی برای مراقبت وبا  به تفکیک شهرستان های استان در سالهای 1402-1399 </vt:lpstr>
      <vt:lpstr>PowerPoint Presentation</vt:lpstr>
      <vt:lpstr>برنامه پیشگیری و کنترل طغیان وبا در کشور </vt:lpstr>
      <vt:lpstr>اهداف و استراتژی ها </vt:lpstr>
      <vt:lpstr>نظام مراقبت بیماری وبا در کشور </vt:lpstr>
      <vt:lpstr>اجزاء نظام مراقبت وبا در کشور </vt:lpstr>
      <vt:lpstr>مهم ترین تهدیدها و چالش های موجود در برنامه مراقبت وبا </vt:lpstr>
      <vt:lpstr>مهم ترین اقدامات مورد نیاز در برنامه مراقبت وبا </vt:lpstr>
      <vt:lpstr>مهم ترین اقدامات مورد نیاز در برنامه مراقبت وبا </vt:lpstr>
      <vt:lpstr>تعاریف در نظام مراقبت وبا در کشور </vt:lpstr>
      <vt:lpstr>مورد مشکوک به وبا </vt:lpstr>
      <vt:lpstr>اندیکاسیون های نمونه گیری برای تشخیص بیماری وبا </vt:lpstr>
      <vt:lpstr>مورد قطعی وبا </vt:lpstr>
      <vt:lpstr>طبقه بندی موارد وبا براساس منشاء جغرافیایی عفونت </vt:lpstr>
      <vt:lpstr>ارتباط اپیدمیولوژیک</vt:lpstr>
      <vt:lpstr>انواع تماس با مورد قطعی وبا که به طور قابل قبولی می تواند خطر انتقال عفونت را به همراه داشته باشد:</vt:lpstr>
      <vt:lpstr>طغیان وبا</vt:lpstr>
      <vt:lpstr>طغیان محتمل </vt:lpstr>
      <vt:lpstr>تاریخ شروع طغیان </vt:lpstr>
      <vt:lpstr>تاریخ خاتمه طغیان </vt:lpstr>
      <vt:lpstr>تعاریف مرتبط با نتیجه بیماری </vt:lpstr>
      <vt:lpstr>آنتی بیوتیک های انتخابی جهت درمان موارد ابتلا طبق راهنمای کشوری سال 1403</vt:lpstr>
      <vt:lpstr>آنتی بیوتیک های توصیه شده برای درمان مبتلایان به وبا در ایران - بهار 1403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انتظارات گروه مبارزه با بیماریهای واگیر</dc:title>
  <dc:creator>A.R.I</dc:creator>
  <cp:lastModifiedBy>A.R.I</cp:lastModifiedBy>
  <cp:revision>265</cp:revision>
  <dcterms:created xsi:type="dcterms:W3CDTF">2023-07-31T07:45:33Z</dcterms:created>
  <dcterms:modified xsi:type="dcterms:W3CDTF">2024-07-29T20:01:24Z</dcterms:modified>
</cp:coreProperties>
</file>