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ppt" ContentType="application/vnd.ms-powerpoint"/>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20"/>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515" r:id="rId15"/>
    <p:sldId id="270" r:id="rId16"/>
    <p:sldId id="271" r:id="rId17"/>
    <p:sldId id="272" r:id="rId18"/>
    <p:sldId id="273" r:id="rId19"/>
    <p:sldId id="475" r:id="rId20"/>
    <p:sldId id="280" r:id="rId21"/>
    <p:sldId id="281" r:id="rId22"/>
    <p:sldId id="282" r:id="rId23"/>
    <p:sldId id="283" r:id="rId24"/>
    <p:sldId id="287" r:id="rId25"/>
    <p:sldId id="288" r:id="rId26"/>
    <p:sldId id="289" r:id="rId27"/>
    <p:sldId id="476" r:id="rId28"/>
    <p:sldId id="477" r:id="rId29"/>
    <p:sldId id="478" r:id="rId30"/>
    <p:sldId id="479" r:id="rId31"/>
    <p:sldId id="480" r:id="rId32"/>
    <p:sldId id="481" r:id="rId33"/>
    <p:sldId id="482" r:id="rId34"/>
    <p:sldId id="483" r:id="rId35"/>
    <p:sldId id="484" r:id="rId36"/>
    <p:sldId id="485" r:id="rId37"/>
    <p:sldId id="486" r:id="rId38"/>
    <p:sldId id="487" r:id="rId39"/>
    <p:sldId id="292" r:id="rId40"/>
    <p:sldId id="293" r:id="rId41"/>
    <p:sldId id="294" r:id="rId42"/>
    <p:sldId id="295" r:id="rId43"/>
    <p:sldId id="296" r:id="rId44"/>
    <p:sldId id="297" r:id="rId45"/>
    <p:sldId id="322" r:id="rId46"/>
    <p:sldId id="326" r:id="rId47"/>
    <p:sldId id="330" r:id="rId48"/>
    <p:sldId id="331" r:id="rId49"/>
    <p:sldId id="334" r:id="rId50"/>
    <p:sldId id="489" r:id="rId51"/>
    <p:sldId id="335" r:id="rId52"/>
    <p:sldId id="336" r:id="rId53"/>
    <p:sldId id="338" r:id="rId54"/>
    <p:sldId id="339" r:id="rId55"/>
    <p:sldId id="340" r:id="rId56"/>
    <p:sldId id="341" r:id="rId57"/>
    <p:sldId id="342" r:id="rId58"/>
    <p:sldId id="343" r:id="rId59"/>
    <p:sldId id="344" r:id="rId60"/>
    <p:sldId id="347" r:id="rId61"/>
    <p:sldId id="348" r:id="rId62"/>
    <p:sldId id="349" r:id="rId63"/>
    <p:sldId id="350" r:id="rId64"/>
    <p:sldId id="351" r:id="rId65"/>
    <p:sldId id="352" r:id="rId66"/>
    <p:sldId id="353" r:id="rId67"/>
    <p:sldId id="354" r:id="rId68"/>
    <p:sldId id="355" r:id="rId69"/>
    <p:sldId id="356" r:id="rId70"/>
    <p:sldId id="358" r:id="rId71"/>
    <p:sldId id="361" r:id="rId72"/>
    <p:sldId id="362" r:id="rId73"/>
    <p:sldId id="364" r:id="rId74"/>
    <p:sldId id="365" r:id="rId75"/>
    <p:sldId id="366" r:id="rId76"/>
    <p:sldId id="367" r:id="rId77"/>
    <p:sldId id="368" r:id="rId78"/>
    <p:sldId id="369" r:id="rId79"/>
    <p:sldId id="370" r:id="rId80"/>
    <p:sldId id="372" r:id="rId81"/>
    <p:sldId id="474" r:id="rId82"/>
    <p:sldId id="375" r:id="rId83"/>
    <p:sldId id="376" r:id="rId84"/>
    <p:sldId id="377" r:id="rId85"/>
    <p:sldId id="378" r:id="rId86"/>
    <p:sldId id="379" r:id="rId87"/>
    <p:sldId id="380" r:id="rId88"/>
    <p:sldId id="382" r:id="rId89"/>
    <p:sldId id="383" r:id="rId90"/>
    <p:sldId id="384" r:id="rId91"/>
    <p:sldId id="385" r:id="rId92"/>
    <p:sldId id="386" r:id="rId93"/>
    <p:sldId id="387" r:id="rId94"/>
    <p:sldId id="388" r:id="rId95"/>
    <p:sldId id="389" r:id="rId96"/>
    <p:sldId id="390" r:id="rId97"/>
    <p:sldId id="391" r:id="rId98"/>
    <p:sldId id="392" r:id="rId99"/>
    <p:sldId id="393" r:id="rId100"/>
    <p:sldId id="394" r:id="rId101"/>
    <p:sldId id="395" r:id="rId102"/>
    <p:sldId id="491" r:id="rId103"/>
    <p:sldId id="493" r:id="rId104"/>
    <p:sldId id="495" r:id="rId105"/>
    <p:sldId id="497" r:id="rId106"/>
    <p:sldId id="508" r:id="rId107"/>
    <p:sldId id="509" r:id="rId108"/>
    <p:sldId id="510" r:id="rId109"/>
    <p:sldId id="512" r:id="rId110"/>
    <p:sldId id="513" r:id="rId111"/>
    <p:sldId id="396" r:id="rId112"/>
    <p:sldId id="397" r:id="rId113"/>
    <p:sldId id="505" r:id="rId114"/>
    <p:sldId id="507" r:id="rId115"/>
    <p:sldId id="399" r:id="rId116"/>
    <p:sldId id="401" r:id="rId117"/>
    <p:sldId id="470" r:id="rId118"/>
    <p:sldId id="517" r:id="rId11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image" Target="../media/image112.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9.wmf"/><Relationship Id="rId1" Type="http://schemas.openxmlformats.org/officeDocument/2006/relationships/image" Target="../media/image1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BA28ADC9-342C-496F-8A8F-D6FCC0A16D04}" type="datetimeFigureOut">
              <a:rPr lang="fa-IR" smtClean="0"/>
              <a:pPr/>
              <a:t>1444/10/17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BA6FCA3-5ECA-478A-8BAD-F35F5C6BC448}" type="slidenum">
              <a:rPr lang="fa-IR" smtClean="0"/>
              <a:pPr/>
              <a:t>‹#›</a:t>
            </a:fld>
            <a:endParaRPr lang="fa-IR"/>
          </a:p>
        </p:txBody>
      </p:sp>
    </p:spTree>
    <p:extLst>
      <p:ext uri="{BB962C8B-B14F-4D97-AF65-F5344CB8AC3E}">
        <p14:creationId xmlns:p14="http://schemas.microsoft.com/office/powerpoint/2010/main" val="35843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bwMode="auto">
          <a:noFill/>
          <a:ln>
            <a:solidFill>
              <a:srgbClr val="000000"/>
            </a:solidFill>
            <a:miter lim="800000"/>
            <a:headEnd/>
            <a:tailEnd/>
          </a:ln>
        </p:spPr>
      </p:sp>
      <p:sp>
        <p:nvSpPr>
          <p:cNvPr id="230403"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565C1C-9A58-4465-A9AF-2B6D51824705}" type="slidenum">
              <a:rPr lang="fa-IR" smtClean="0"/>
              <a:pPr fontAlgn="base">
                <a:spcBef>
                  <a:spcPct val="0"/>
                </a:spcBef>
                <a:spcAft>
                  <a:spcPct val="0"/>
                </a:spcAft>
                <a:defRPr/>
              </a:pPr>
              <a:t>1</a:t>
            </a:fld>
            <a:endParaRPr lang="fa-IR" smtClean="0"/>
          </a:p>
        </p:txBody>
      </p:sp>
    </p:spTree>
    <p:extLst>
      <p:ext uri="{BB962C8B-B14F-4D97-AF65-F5344CB8AC3E}">
        <p14:creationId xmlns:p14="http://schemas.microsoft.com/office/powerpoint/2010/main" val="96368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bwMode="auto">
          <a:noFill/>
          <a:ln>
            <a:solidFill>
              <a:srgbClr val="000000"/>
            </a:solidFill>
            <a:miter lim="800000"/>
            <a:headEnd/>
            <a:tailEnd/>
          </a:ln>
        </p:spPr>
      </p:sp>
      <p:sp>
        <p:nvSpPr>
          <p:cNvPr id="244739"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0952BB-0C54-4DBE-9302-0FCCBE3CD680}" type="slidenum">
              <a:rPr lang="fa-IR"/>
              <a:pPr fontAlgn="base">
                <a:spcBef>
                  <a:spcPct val="0"/>
                </a:spcBef>
                <a:spcAft>
                  <a:spcPct val="0"/>
                </a:spcAft>
                <a:defRPr/>
              </a:pPr>
              <a:t>95</a:t>
            </a:fld>
            <a:endParaRPr lang="fa-IR"/>
          </a:p>
        </p:txBody>
      </p:sp>
    </p:spTree>
    <p:extLst>
      <p:ext uri="{BB962C8B-B14F-4D97-AF65-F5344CB8AC3E}">
        <p14:creationId xmlns:p14="http://schemas.microsoft.com/office/powerpoint/2010/main" val="1624228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bwMode="auto">
          <a:noFill/>
          <a:ln>
            <a:solidFill>
              <a:srgbClr val="000000"/>
            </a:solidFill>
            <a:miter lim="800000"/>
            <a:headEnd/>
            <a:tailEnd/>
          </a:ln>
        </p:spPr>
      </p:sp>
      <p:sp>
        <p:nvSpPr>
          <p:cNvPr id="231427"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F7772E-5220-421F-8CD1-2A4B4FFF4240}" type="slidenum">
              <a:rPr lang="fa-IR"/>
              <a:pPr fontAlgn="base">
                <a:spcBef>
                  <a:spcPct val="0"/>
                </a:spcBef>
                <a:spcAft>
                  <a:spcPct val="0"/>
                </a:spcAft>
                <a:defRPr/>
              </a:pPr>
              <a:t>21</a:t>
            </a:fld>
            <a:endParaRPr lang="fa-IR"/>
          </a:p>
        </p:txBody>
      </p:sp>
    </p:spTree>
    <p:extLst>
      <p:ext uri="{BB962C8B-B14F-4D97-AF65-F5344CB8AC3E}">
        <p14:creationId xmlns:p14="http://schemas.microsoft.com/office/powerpoint/2010/main" val="1550808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bwMode="auto">
          <a:noFill/>
          <a:ln>
            <a:solidFill>
              <a:srgbClr val="000000"/>
            </a:solidFill>
            <a:miter lim="800000"/>
            <a:headEnd/>
            <a:tailEnd/>
          </a:ln>
        </p:spPr>
      </p:sp>
      <p:sp>
        <p:nvSpPr>
          <p:cNvPr id="233475" name="Notes Placeholder 2"/>
          <p:cNvSpPr>
            <a:spLocks noGrp="1"/>
          </p:cNvSpPr>
          <p:nvPr>
            <p:ph type="body" idx="1"/>
          </p:nvPr>
        </p:nvSpPr>
        <p:spPr bwMode="auto">
          <a:noFill/>
        </p:spPr>
        <p:txBody>
          <a:bodyPr/>
          <a:lstStyle/>
          <a:p>
            <a:pPr eaLnBrk="1" hangingPunct="1"/>
            <a:endParaRPr lang="ar-SA"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F96C043-A0CB-40A0-9E3A-86700C105025}" type="slidenum">
              <a:rPr lang="fa-IR" smtClean="0"/>
              <a:pPr>
                <a:defRPr/>
              </a:pPr>
              <a:t>46</a:t>
            </a:fld>
            <a:endParaRPr lang="fa-IR" smtClean="0"/>
          </a:p>
        </p:txBody>
      </p:sp>
    </p:spTree>
    <p:extLst>
      <p:ext uri="{BB962C8B-B14F-4D97-AF65-F5344CB8AC3E}">
        <p14:creationId xmlns:p14="http://schemas.microsoft.com/office/powerpoint/2010/main" val="3613363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bwMode="auto">
          <a:noFill/>
          <a:ln>
            <a:solidFill>
              <a:srgbClr val="000000"/>
            </a:solidFill>
            <a:miter lim="800000"/>
            <a:headEnd/>
            <a:tailEnd/>
          </a:ln>
        </p:spPr>
      </p:sp>
      <p:sp>
        <p:nvSpPr>
          <p:cNvPr id="234499" name="Notes Placeholder 2"/>
          <p:cNvSpPr>
            <a:spLocks noGrp="1"/>
          </p:cNvSpPr>
          <p:nvPr>
            <p:ph type="body" idx="1"/>
          </p:nvPr>
        </p:nvSpPr>
        <p:spPr bwMode="auto">
          <a:noFill/>
        </p:spPr>
        <p:txBody>
          <a:bodyPr/>
          <a:lstStyle/>
          <a:p>
            <a:pPr eaLnBrk="1" hangingPunct="1"/>
            <a:endParaRPr lang="fa-IR" smtClean="0"/>
          </a:p>
        </p:txBody>
      </p:sp>
      <p:sp>
        <p:nvSpPr>
          <p:cNvPr id="186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161FCE97-9460-4D20-9CFD-53AEEFCB7823}" type="slidenum">
              <a:rPr lang="fa-IR" smtClean="0"/>
              <a:pPr>
                <a:defRPr/>
              </a:pPr>
              <a:t>67</a:t>
            </a:fld>
            <a:endParaRPr lang="fa-IR" smtClean="0"/>
          </a:p>
        </p:txBody>
      </p:sp>
    </p:spTree>
    <p:extLst>
      <p:ext uri="{BB962C8B-B14F-4D97-AF65-F5344CB8AC3E}">
        <p14:creationId xmlns:p14="http://schemas.microsoft.com/office/powerpoint/2010/main" val="3417048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bwMode="auto">
          <a:noFill/>
          <a:ln>
            <a:solidFill>
              <a:srgbClr val="000000"/>
            </a:solidFill>
            <a:miter lim="800000"/>
            <a:headEnd/>
            <a:tailEnd/>
          </a:ln>
        </p:spPr>
      </p:sp>
      <p:sp>
        <p:nvSpPr>
          <p:cNvPr id="235523"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22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DBC8F65-0467-4D2B-83B4-8D318A2A3851}" type="slidenum">
              <a:rPr lang="fa-IR" smtClean="0"/>
              <a:pPr fontAlgn="base">
                <a:spcBef>
                  <a:spcPct val="0"/>
                </a:spcBef>
                <a:spcAft>
                  <a:spcPct val="0"/>
                </a:spcAft>
                <a:defRPr/>
              </a:pPr>
              <a:t>69</a:t>
            </a:fld>
            <a:endParaRPr lang="fa-IR" smtClean="0"/>
          </a:p>
        </p:txBody>
      </p:sp>
    </p:spTree>
    <p:extLst>
      <p:ext uri="{BB962C8B-B14F-4D97-AF65-F5344CB8AC3E}">
        <p14:creationId xmlns:p14="http://schemas.microsoft.com/office/powerpoint/2010/main" val="3969010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bwMode="auto">
          <a:noFill/>
          <a:ln>
            <a:solidFill>
              <a:srgbClr val="000000"/>
            </a:solidFill>
            <a:miter lim="800000"/>
            <a:headEnd/>
            <a:tailEnd/>
          </a:ln>
        </p:spPr>
      </p:sp>
      <p:sp>
        <p:nvSpPr>
          <p:cNvPr id="237571"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2E68B2-5168-406B-9F6E-4D678EEA10C3}" type="slidenum">
              <a:rPr lang="fa-IR"/>
              <a:pPr fontAlgn="base">
                <a:spcBef>
                  <a:spcPct val="0"/>
                </a:spcBef>
                <a:spcAft>
                  <a:spcPct val="0"/>
                </a:spcAft>
                <a:defRPr/>
              </a:pPr>
              <a:t>75</a:t>
            </a:fld>
            <a:endParaRPr lang="fa-IR"/>
          </a:p>
        </p:txBody>
      </p:sp>
    </p:spTree>
    <p:extLst>
      <p:ext uri="{BB962C8B-B14F-4D97-AF65-F5344CB8AC3E}">
        <p14:creationId xmlns:p14="http://schemas.microsoft.com/office/powerpoint/2010/main" val="2682193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31"/>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084C95-2BD9-4874-862D-370F2854267E}" type="slidenum">
              <a:rPr lang="en-US" smtClean="0">
                <a:cs typeface="Arial" pitchFamily="34" charset="0"/>
              </a:rPr>
              <a:pPr fontAlgn="base">
                <a:spcBef>
                  <a:spcPct val="0"/>
                </a:spcBef>
                <a:spcAft>
                  <a:spcPct val="0"/>
                </a:spcAft>
                <a:defRPr/>
              </a:pPr>
              <a:t>80</a:t>
            </a:fld>
            <a:endParaRPr lang="en-US" smtClean="0">
              <a:cs typeface="Arial" pitchFamily="34" charset="0"/>
            </a:endParaRPr>
          </a:p>
        </p:txBody>
      </p:sp>
      <p:sp>
        <p:nvSpPr>
          <p:cNvPr id="239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9620" name="Rectangle 3"/>
          <p:cNvSpPr>
            <a:spLocks noGrp="1" noChangeArrowheads="1"/>
          </p:cNvSpPr>
          <p:nvPr>
            <p:ph type="body" idx="1"/>
          </p:nvPr>
        </p:nvSpPr>
        <p:spPr bwMode="auto">
          <a:noFill/>
        </p:spPr>
        <p:txBody>
          <a:bodyPr/>
          <a:lstStyle/>
          <a:p>
            <a:pPr eaLnBrk="1" hangingPunct="1">
              <a:spcBef>
                <a:spcPct val="0"/>
              </a:spcBef>
            </a:pPr>
            <a:endParaRPr lang="fa-IR" smtClean="0">
              <a:latin typeface="Arial" pitchFamily="34" charset="0"/>
            </a:endParaRPr>
          </a:p>
        </p:txBody>
      </p:sp>
    </p:spTree>
    <p:extLst>
      <p:ext uri="{BB962C8B-B14F-4D97-AF65-F5344CB8AC3E}">
        <p14:creationId xmlns:p14="http://schemas.microsoft.com/office/powerpoint/2010/main" val="2512503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p:txBody>
          <a:bodyPr/>
          <a:lstStyle/>
          <a:p>
            <a:pPr>
              <a:defRPr/>
            </a:pPr>
            <a:fld id="{95F2BB8C-6F97-4A2D-8E04-316C67E312C4}" type="slidenum">
              <a:rPr lang="ar-SA" smtClean="0"/>
              <a:pPr>
                <a:defRPr/>
              </a:pPr>
              <a:t>84</a:t>
            </a:fld>
            <a:endParaRPr lang="en-US" smtClean="0"/>
          </a:p>
        </p:txBody>
      </p:sp>
      <p:sp>
        <p:nvSpPr>
          <p:cNvPr id="2426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2692" name="Rectangle 3"/>
          <p:cNvSpPr>
            <a:spLocks noGrp="1" noChangeArrowheads="1"/>
          </p:cNvSpPr>
          <p:nvPr>
            <p:ph type="body" idx="1"/>
          </p:nvPr>
        </p:nvSpPr>
        <p:spPr bwMode="auto">
          <a:xfrm>
            <a:off x="914400" y="4343400"/>
            <a:ext cx="5029200" cy="4114800"/>
          </a:xfrm>
          <a:noFill/>
        </p:spPr>
        <p:txBody>
          <a:bodyPr/>
          <a:lstStyle/>
          <a:p>
            <a:pPr eaLnBrk="1" hangingPunct="1"/>
            <a:endParaRPr lang="en-US" smtClean="0">
              <a:cs typeface="Arial" pitchFamily="34" charset="0"/>
            </a:endParaRPr>
          </a:p>
        </p:txBody>
      </p:sp>
    </p:spTree>
    <p:extLst>
      <p:ext uri="{BB962C8B-B14F-4D97-AF65-F5344CB8AC3E}">
        <p14:creationId xmlns:p14="http://schemas.microsoft.com/office/powerpoint/2010/main" val="2844684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p:txBody>
          <a:bodyPr/>
          <a:lstStyle/>
          <a:p>
            <a:pPr>
              <a:defRPr/>
            </a:pPr>
            <a:fld id="{663C86F3-6B0C-4173-8C71-177FE4700730}" type="slidenum">
              <a:rPr lang="ar-SA" smtClean="0"/>
              <a:pPr>
                <a:defRPr/>
              </a:pPr>
              <a:t>85</a:t>
            </a:fld>
            <a:endParaRPr lang="en-US" smtClean="0"/>
          </a:p>
        </p:txBody>
      </p:sp>
      <p:sp>
        <p:nvSpPr>
          <p:cNvPr id="243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3716" name="Rectangle 3"/>
          <p:cNvSpPr>
            <a:spLocks noGrp="1" noChangeArrowheads="1"/>
          </p:cNvSpPr>
          <p:nvPr>
            <p:ph type="body" idx="1"/>
          </p:nvPr>
        </p:nvSpPr>
        <p:spPr bwMode="auto">
          <a:noFill/>
        </p:spPr>
        <p:txBody>
          <a:bodyPr/>
          <a:lstStyle/>
          <a:p>
            <a:pPr eaLnBrk="1" hangingPunct="1"/>
            <a:endParaRPr lang="en-US" smtClean="0">
              <a:cs typeface="Arial" pitchFamily="34" charset="0"/>
            </a:endParaRPr>
          </a:p>
        </p:txBody>
      </p:sp>
    </p:spTree>
    <p:extLst>
      <p:ext uri="{BB962C8B-B14F-4D97-AF65-F5344CB8AC3E}">
        <p14:creationId xmlns:p14="http://schemas.microsoft.com/office/powerpoint/2010/main" val="2018965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92100"/>
            <a:ext cx="8229600" cy="5727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F0AD4A37-8DCA-4484-B597-8E94DDD700D5}"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2AA7ECA9-EB75-4C92-AC2F-72EBD2279C0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46075-2221-42E7-9C52-12DF5D41B643}" type="datetimeFigureOut">
              <a:rPr lang="fa-IR" smtClean="0"/>
              <a:pPr/>
              <a:t>1444/10/17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65F6ABA-A681-47E1-8060-F89B14A47828}"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6446075-2221-42E7-9C52-12DF5D41B643}" type="datetimeFigureOut">
              <a:rPr lang="fa-IR" smtClean="0"/>
              <a:pPr/>
              <a:t>1444/10/17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65F6ABA-A681-47E1-8060-F89B14A47828}"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gi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oleObject" Target="../embeddings/Microsoft_PowerPoint_97-2003_Presentation1.ppt"/><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2.xml"/><Relationship Id="rId5" Type="http://schemas.openxmlformats.org/officeDocument/2006/relationships/image" Target="../media/image143.jpeg"/><Relationship Id="rId4" Type="http://schemas.openxmlformats.org/officeDocument/2006/relationships/image" Target="../media/image142.jpeg"/></Relationships>
</file>

<file path=ppt/slides/_rels/slide112.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50.gif"/><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0.jpe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47.png"/><Relationship Id="rId5" Type="http://schemas.openxmlformats.org/officeDocument/2006/relationships/oleObject" Target="../embeddings/oleObject3.bin"/><Relationship Id="rId4" Type="http://schemas.openxmlformats.org/officeDocument/2006/relationships/image" Target="../media/image4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5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image" Target="../media/image79.wmf"/><Relationship Id="rId3" Type="http://schemas.openxmlformats.org/officeDocument/2006/relationships/image" Target="../media/image69.jpeg"/><Relationship Id="rId7" Type="http://schemas.openxmlformats.org/officeDocument/2006/relationships/image" Target="../media/image73.wmf"/><Relationship Id="rId12" Type="http://schemas.openxmlformats.org/officeDocument/2006/relationships/image" Target="../media/image78.w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2.wmf"/><Relationship Id="rId11" Type="http://schemas.openxmlformats.org/officeDocument/2006/relationships/image" Target="../media/image77.wmf"/><Relationship Id="rId5" Type="http://schemas.openxmlformats.org/officeDocument/2006/relationships/image" Target="../media/image71.wmf"/><Relationship Id="rId15" Type="http://schemas.openxmlformats.org/officeDocument/2006/relationships/image" Target="../media/image81.wmf"/><Relationship Id="rId10" Type="http://schemas.openxmlformats.org/officeDocument/2006/relationships/image" Target="../media/image76.wmf"/><Relationship Id="rId4" Type="http://schemas.openxmlformats.org/officeDocument/2006/relationships/image" Target="../media/image70.wmf"/><Relationship Id="rId9" Type="http://schemas.openxmlformats.org/officeDocument/2006/relationships/image" Target="../media/image75.wmf"/><Relationship Id="rId14" Type="http://schemas.openxmlformats.org/officeDocument/2006/relationships/image" Target="../media/image80.wmf"/></Relationships>
</file>

<file path=ppt/slides/_rels/slide6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6.xml"/><Relationship Id="rId5" Type="http://schemas.openxmlformats.org/officeDocument/2006/relationships/image" Target="../media/image85.jpeg"/><Relationship Id="rId4" Type="http://schemas.openxmlformats.org/officeDocument/2006/relationships/image" Target="../media/image84.png"/></Relationships>
</file>

<file path=ppt/slides/_rels/slide6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5" Type="http://schemas.openxmlformats.org/officeDocument/2006/relationships/image" Target="../media/image93.jpeg"/><Relationship Id="rId4" Type="http://schemas.openxmlformats.org/officeDocument/2006/relationships/image" Target="../media/image92.jpeg"/></Relationships>
</file>

<file path=ppt/slides/_rels/slide7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74.xml.rels><?xml version="1.0" encoding="UTF-8" standalone="yes"?>
<Relationships xmlns="http://schemas.openxmlformats.org/package/2006/relationships"><Relationship Id="rId3" Type="http://schemas.openxmlformats.org/officeDocument/2006/relationships/hyperlink" Target="http://rds.yahoo.com/_ylt=A0S020lxCihIw6cAYlqJzbkF;_ylu=X3oDMTBxMWNuZzQ4BHBvcwMyBHNlYwNzcgR2dGlkA0kwODRfMTA2/SIG=1kq3728h5/EXP=1210670065/**http:/images.search.yahoo.com/images/view?back=http://images.search.yahoo.com/search/images?p=dengue+fever&amp;sp=1&amp;fr2=sp-top&amp;y=Search&amp;ei=UTF-8&amp;fr=sfp&amp;x=wrt&amp;js=1&amp;ni=21&amp;ei=UTF-8&amp;SpellState=n-3650928749_q-eOpH1yQNTjeeTCqDAZh8ogAAAA@@&amp;w=240&amp;h=220&amp;imgurl=en1.chinabroadcast.cn/mmsource/image/2005-8-21/dengue-fever.jpg&amp;rurl=http://en1.chinabroadcast.cn/2238/2005-8-21/51@267315.htm&amp;size=9.2kB&amp;name=dengue-fever.jpg&amp;p=dengue%20fever&amp;type=JPG&amp;oid=d670ea8a1fa3fe62&amp;no=2&amp;tt=8000" TargetMode="External"/><Relationship Id="rId2" Type="http://schemas.openxmlformats.org/officeDocument/2006/relationships/image" Target="../media/image101.jpeg"/><Relationship Id="rId1" Type="http://schemas.openxmlformats.org/officeDocument/2006/relationships/slideLayout" Target="../slideLayouts/slideLayout1.xml"/><Relationship Id="rId5" Type="http://schemas.openxmlformats.org/officeDocument/2006/relationships/image" Target="../media/image103.jpeg"/><Relationship Id="rId4" Type="http://schemas.openxmlformats.org/officeDocument/2006/relationships/image" Target="../media/image102.jpe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 Id="rId5" Type="http://schemas.openxmlformats.org/officeDocument/2006/relationships/image" Target="../media/image109.jpeg"/><Relationship Id="rId4" Type="http://schemas.openxmlformats.org/officeDocument/2006/relationships/image" Target="../media/image108.jpeg"/></Relationships>
</file>

<file path=ppt/slides/_rels/slide7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notesSlide" Target="../notesSlides/notesSlide7.xml"/><Relationship Id="rId7" Type="http://schemas.openxmlformats.org/officeDocument/2006/relationships/image" Target="../media/image113.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5.bin"/><Relationship Id="rId11" Type="http://schemas.openxmlformats.org/officeDocument/2006/relationships/image" Target="../media/image116.jpeg"/><Relationship Id="rId5" Type="http://schemas.openxmlformats.org/officeDocument/2006/relationships/image" Target="../media/image112.png"/><Relationship Id="rId10" Type="http://schemas.openxmlformats.org/officeDocument/2006/relationships/image" Target="../media/image114.png"/><Relationship Id="rId4" Type="http://schemas.openxmlformats.org/officeDocument/2006/relationships/oleObject" Target="../embeddings/oleObject4.bin"/><Relationship Id="rId9" Type="http://schemas.openxmlformats.org/officeDocument/2006/relationships/oleObject" Target="../embeddings/oleObject6.bin"/></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8" Type="http://schemas.openxmlformats.org/officeDocument/2006/relationships/image" Target="../media/image118.wmf"/><Relationship Id="rId3" Type="http://schemas.openxmlformats.org/officeDocument/2006/relationships/notesSlide" Target="../notesSlides/notesSlide8.xml"/><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22.png"/><Relationship Id="rId5" Type="http://schemas.openxmlformats.org/officeDocument/2006/relationships/image" Target="../media/image121.png"/><Relationship Id="rId10" Type="http://schemas.openxmlformats.org/officeDocument/2006/relationships/image" Target="../media/image119.wmf"/><Relationship Id="rId4" Type="http://schemas.openxmlformats.org/officeDocument/2006/relationships/image" Target="../media/image120.png"/><Relationship Id="rId9" Type="http://schemas.openxmlformats.org/officeDocument/2006/relationships/oleObject" Target="../embeddings/oleObject8.bin"/></Relationships>
</file>

<file path=ppt/slides/_rels/slide8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2.xml"/><Relationship Id="rId5" Type="http://schemas.openxmlformats.org/officeDocument/2006/relationships/image" Target="../media/image127.jpeg"/><Relationship Id="rId4" Type="http://schemas.openxmlformats.org/officeDocument/2006/relationships/image" Target="../media/image126.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28.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028" name="Presentation" r:id="rId5" imgW="4570587" imgH="3427442" progId="PowerPoint.Show.8">
                  <p:embed/>
                </p:oleObj>
              </mc:Choice>
              <mc:Fallback>
                <p:oleObj name="Presentation" r:id="rId5" imgW="4570587" imgH="3427442" progId="PowerPoint.Show.8">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27" name="Picture 3" descr="Iran"/>
          <p:cNvPicPr>
            <a:picLocks noChangeAspect="1" noChangeArrowheads="1" noCrop="1"/>
          </p:cNvPicPr>
          <p:nvPr/>
        </p:nvPicPr>
        <p:blipFill>
          <a:blip r:embed="rId7" cstate="print"/>
          <a:srcRect/>
          <a:stretch>
            <a:fillRect/>
          </a:stretch>
        </p:blipFill>
        <p:spPr bwMode="auto">
          <a:xfrm>
            <a:off x="0" y="0"/>
            <a:ext cx="2843213" cy="1409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4294967295"/>
          </p:nvPr>
        </p:nvSpPr>
        <p:spPr>
          <a:xfrm>
            <a:off x="0" y="0"/>
            <a:ext cx="9144000" cy="6858000"/>
          </a:xfrm>
        </p:spPr>
        <p:txBody>
          <a:bodyPr/>
          <a:lstStyle/>
          <a:p>
            <a:pPr algn="justLow" eaLnBrk="1" hangingPunct="1">
              <a:lnSpc>
                <a:spcPct val="150000"/>
              </a:lnSpc>
              <a:buFont typeface="Arial" pitchFamily="34" charset="0"/>
              <a:buNone/>
            </a:pPr>
            <a:endParaRPr lang="fa-IR" sz="2800" b="1" smtClean="0">
              <a:cs typeface="B Mitra" pitchFamily="2" charset="-78"/>
            </a:endParaRPr>
          </a:p>
          <a:p>
            <a:pPr algn="justLow" eaLnBrk="1" hangingPunct="1">
              <a:lnSpc>
                <a:spcPct val="150000"/>
              </a:lnSpc>
              <a:buFont typeface="Arial" pitchFamily="34" charset="0"/>
              <a:buNone/>
            </a:pPr>
            <a:r>
              <a:rPr lang="fa-IR" sz="2800" b="1" smtClean="0">
                <a:cs typeface="B Mitra" pitchFamily="2" charset="-78"/>
              </a:rPr>
              <a:t>اخيرا سازمان بهداشت جهاني دام </a:t>
            </a:r>
            <a:r>
              <a:rPr lang="en-US" sz="2800" b="1" smtClean="0">
                <a:cs typeface="B Mitra" pitchFamily="2" charset="-78"/>
              </a:rPr>
              <a:t>(OIE)</a:t>
            </a:r>
            <a:r>
              <a:rPr lang="fa-IR" sz="2800" b="1" smtClean="0">
                <a:cs typeface="B Mitra" pitchFamily="2" charset="-78"/>
              </a:rPr>
              <a:t> پرسش نامه اي را در ميان 92 كشور عضو خود منتشر كرده كه در آن سؤال شده بزرگترين خطر موجود براي بيماري‌هاي حيواني كدام است؟</a:t>
            </a:r>
          </a:p>
          <a:p>
            <a:pPr algn="justLow" eaLnBrk="1" hangingPunct="1">
              <a:lnSpc>
                <a:spcPct val="150000"/>
              </a:lnSpc>
              <a:buFont typeface="Arial" pitchFamily="34" charset="0"/>
              <a:buNone/>
            </a:pPr>
            <a:r>
              <a:rPr lang="fa-IR" sz="2800" b="1" smtClean="0">
                <a:cs typeface="B Mitra" pitchFamily="2" charset="-78"/>
              </a:rPr>
              <a:t> </a:t>
            </a:r>
            <a:r>
              <a:rPr lang="fa-IR" sz="4000" b="1" smtClean="0">
                <a:cs typeface="B Titr" pitchFamily="2" charset="-78"/>
              </a:rPr>
              <a:t>هر 92 كشور پاسخ داده‌اند : بيماريهاي مشترك </a:t>
            </a:r>
          </a:p>
          <a:p>
            <a:pPr algn="justLow" eaLnBrk="1" hangingPunct="1">
              <a:lnSpc>
                <a:spcPct val="150000"/>
              </a:lnSpc>
              <a:buFont typeface="Arial" pitchFamily="34" charset="0"/>
              <a:buNone/>
            </a:pPr>
            <a:r>
              <a:rPr lang="fa-IR" sz="2800" b="1" smtClean="0">
                <a:cs typeface="B Mitra" pitchFamily="2" charset="-78"/>
              </a:rPr>
              <a:t>    و اعلام كرده‌اند اين خطر روز به روز بيشتر مي‌شود. </a:t>
            </a:r>
          </a:p>
          <a:p>
            <a:pPr algn="justLow" eaLnBrk="1" hangingPunct="1">
              <a:lnSpc>
                <a:spcPct val="150000"/>
              </a:lnSpc>
              <a:buFont typeface="Arial" pitchFamily="34" charset="0"/>
              <a:buNone/>
            </a:pPr>
            <a:endParaRPr lang="fa-IR" sz="2800" b="1" smtClean="0">
              <a:cs typeface="B Mitra" pitchFamily="2" charset="-78"/>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a:xfrm>
            <a:off x="428625" y="1000125"/>
            <a:ext cx="8229600" cy="1857375"/>
          </a:xfrm>
        </p:spPr>
        <p:txBody>
          <a:bodyPr/>
          <a:lstStyle/>
          <a:p>
            <a:pPr eaLnBrk="1" hangingPunct="1"/>
            <a:r>
              <a:rPr lang="fa-IR" sz="9600" smtClean="0">
                <a:cs typeface="B Titr" pitchFamily="2" charset="-78"/>
              </a:rPr>
              <a:t>مشمشه</a:t>
            </a:r>
            <a:endParaRPr lang="fa-IR" sz="9600" smtClean="0"/>
          </a:p>
        </p:txBody>
      </p:sp>
      <p:pic>
        <p:nvPicPr>
          <p:cNvPr id="163843" name="Picture 4" descr="307923613925210611310234224237164225165189104"/>
          <p:cNvPicPr>
            <a:picLocks noChangeAspect="1" noChangeArrowheads="1"/>
          </p:cNvPicPr>
          <p:nvPr/>
        </p:nvPicPr>
        <p:blipFill>
          <a:blip r:embed="rId2" cstate="print"/>
          <a:srcRect/>
          <a:stretch>
            <a:fillRect/>
          </a:stretch>
        </p:blipFill>
        <p:spPr bwMode="auto">
          <a:xfrm>
            <a:off x="0" y="3214688"/>
            <a:ext cx="4429125" cy="3643312"/>
          </a:xfrm>
          <a:prstGeom prst="rect">
            <a:avLst/>
          </a:prstGeom>
          <a:noFill/>
          <a:ln w="9525">
            <a:noFill/>
            <a:miter lim="800000"/>
            <a:headEnd/>
            <a:tailEnd/>
          </a:ln>
        </p:spPr>
      </p:pic>
      <p:pic>
        <p:nvPicPr>
          <p:cNvPr id="163844" name="Picture 3" descr="G:\عکس\374188385.jpg"/>
          <p:cNvPicPr>
            <a:picLocks noChangeAspect="1" noChangeArrowheads="1"/>
          </p:cNvPicPr>
          <p:nvPr/>
        </p:nvPicPr>
        <p:blipFill>
          <a:blip r:embed="rId3" cstate="print"/>
          <a:srcRect/>
          <a:stretch>
            <a:fillRect/>
          </a:stretch>
        </p:blipFill>
        <p:spPr bwMode="auto">
          <a:xfrm>
            <a:off x="4429125" y="3214688"/>
            <a:ext cx="4714875" cy="364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0" y="1196752"/>
            <a:ext cx="9143999" cy="4589702"/>
          </a:xfrm>
        </p:spPr>
        <p:txBody>
          <a:bodyPr rtlCol="1">
            <a:normAutofit/>
          </a:bodyPr>
          <a:lstStyle/>
          <a:p>
            <a:pPr marL="365760" indent="-256032" algn="justLow" eaLnBrk="1" fontAlgn="auto" hangingPunct="1">
              <a:lnSpc>
                <a:spcPct val="90000"/>
              </a:lnSpc>
              <a:spcAft>
                <a:spcPts val="0"/>
              </a:spcAft>
              <a:buFont typeface="Arial" pitchFamily="34" charset="0"/>
              <a:buNone/>
              <a:defRPr/>
            </a:pPr>
            <a:r>
              <a:rPr lang="fa-IR" sz="2000" b="1" i="1" dirty="0" smtClean="0">
                <a:cs typeface="B Mitra" pitchFamily="2" charset="-78"/>
              </a:rPr>
              <a:t/>
            </a:r>
            <a:br>
              <a:rPr lang="fa-IR" sz="2000" b="1" i="1" dirty="0" smtClean="0">
                <a:cs typeface="B Mitra" pitchFamily="2" charset="-78"/>
              </a:rPr>
            </a:br>
            <a:r>
              <a:rPr lang="fa-IR" sz="2000" b="1" dirty="0" smtClean="0">
                <a:cs typeface="B Mitra" pitchFamily="2" charset="-78"/>
              </a:rPr>
              <a:t>مشمشه يكي از بيماريهاي باكتريائي مسري خطرناك است كه اغلب سبب ابتلاء تك سميها ميگردد؛ بيماري بشدت كشنده بوده و از اهميت بالائي در جمعيت اسبها برخوردار است اين بيماري از جمله بيماريهاي مهم مشترك بين انسان و دام ميباشد.</a:t>
            </a:r>
          </a:p>
          <a:p>
            <a:pPr algn="just" eaLnBrk="1" fontAlgn="auto" hangingPunct="1">
              <a:spcAft>
                <a:spcPts val="0"/>
              </a:spcAft>
              <a:defRPr/>
            </a:pPr>
            <a:r>
              <a:rPr lang="fa-IR" sz="2000" b="1" dirty="0" smtClean="0">
                <a:cs typeface="B Mitra" pitchFamily="2" charset="-78"/>
              </a:rPr>
              <a:t>بیماری در انسان به دنبال تماس مستقیم با حیوانات آلوده یا تماس با بافت های آنها منتقل می شود. عامل بیماری از طریق آئروسل همچنین ضایعات پوستی یا مخاط ملتحمه، دهان یا بینی وارد بدن می شود. انتقال انسان به انسان نادر است. </a:t>
            </a:r>
            <a:r>
              <a:rPr lang="fa-IR" sz="2000" b="1" dirty="0" smtClean="0">
                <a:solidFill>
                  <a:srgbClr val="C00000"/>
                </a:solidFill>
                <a:cs typeface="B Mitra" pitchFamily="2" charset="-78"/>
              </a:rPr>
              <a:t>موارد تک گیر در دامپزشکان، اسب سواران و کارکنان آزمایشگاه اتفاق می افتد. دومورد انتقال جنسی و مواردی از بيماري در افراد خانواده که از بیمار مراقبت کرده اند گزارش شده است</a:t>
            </a:r>
            <a:r>
              <a:rPr lang="en-US" sz="2000" b="1" dirty="0" smtClean="0">
                <a:solidFill>
                  <a:srgbClr val="C00000"/>
                </a:solidFill>
                <a:cs typeface="B Mitra" pitchFamily="2" charset="-78"/>
              </a:rPr>
              <a:t>. </a:t>
            </a:r>
          </a:p>
          <a:p>
            <a:pPr eaLnBrk="1" fontAlgn="auto" hangingPunct="1">
              <a:spcAft>
                <a:spcPts val="0"/>
              </a:spcAft>
              <a:buFont typeface="Arial" pitchFamily="34" charset="0"/>
              <a:buNone/>
              <a:defRPr/>
            </a:pPr>
            <a:endParaRPr lang="fa-IR" sz="2000" dirty="0" smtClean="0">
              <a:cs typeface="B Mitra" pitchFamily="2" charset="-78"/>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a:t>زئونوز:</a:t>
            </a:r>
            <a:r>
              <a:rPr lang="en-US" dirty="0"/>
              <a:t/>
            </a:r>
            <a:br>
              <a:rPr lang="en-US" dirty="0"/>
            </a:br>
            <a:endParaRPr lang="en-US" dirty="0"/>
          </a:p>
        </p:txBody>
      </p:sp>
      <p:sp>
        <p:nvSpPr>
          <p:cNvPr id="3" name="Content Placeholder 2"/>
          <p:cNvSpPr>
            <a:spLocks noGrp="1"/>
          </p:cNvSpPr>
          <p:nvPr>
            <p:ph sz="quarter" idx="2"/>
          </p:nvPr>
        </p:nvSpPr>
        <p:spPr/>
        <p:txBody>
          <a:bodyPr>
            <a:normAutofit fontScale="85000" lnSpcReduction="10000"/>
          </a:bodyPr>
          <a:lstStyle/>
          <a:p>
            <a:pPr algn="justLow" rtl="1"/>
            <a:endParaRPr lang="fa-IR" sz="2400" dirty="0" smtClean="0"/>
          </a:p>
          <a:p>
            <a:pPr algn="justLow" rtl="1"/>
            <a:r>
              <a:rPr lang="fa-IR" sz="2400" dirty="0" smtClean="0"/>
              <a:t>در </a:t>
            </a:r>
            <a:r>
              <a:rPr lang="fa-IR" sz="2400" dirty="0"/>
              <a:t>حالی که انسانها به  بیماری بسیار حساس نیستند،عفونت ممکن است از طریق خراش پوستی ،بیماری گرانولوماتوز و وجود چرک در خون(پایمیا) ایجاد نماید.عفونت همچنین می تواند از طریق استنشاق وسایل عفونی،رخ دهد.موارد مرگ و میر بالاست.مهتران به طور کلی در معرض خطر هستند و دامپزشکان در هنگام کالبدگشایی بدون اقدامات احتیاطی مناسب در معرض خطر ویژه قرار دارند.ارگانیسم به عنوان یک عامل احتمالی بیوتروریسم شناخته شده است.</a:t>
            </a:r>
            <a:endParaRPr lang="en-US" sz="2400" dirty="0"/>
          </a:p>
        </p:txBody>
      </p:sp>
      <p:pic>
        <p:nvPicPr>
          <p:cNvPr id="1028" name="Picture 4"/>
          <p:cNvPicPr>
            <a:picLocks noGrp="1" noChangeAspect="1" noChangeArrowheads="1"/>
          </p:cNvPicPr>
          <p:nvPr>
            <p:ph sz="quarter" idx="4"/>
          </p:nvPr>
        </p:nvPicPr>
        <p:blipFill>
          <a:blip r:embed="rId2" cstate="print"/>
          <a:srcRect/>
          <a:stretch>
            <a:fillRect/>
          </a:stretch>
        </p:blipFill>
        <p:spPr bwMode="auto">
          <a:xfrm>
            <a:off x="4645025" y="2582943"/>
            <a:ext cx="4041775" cy="33224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smtClean="0"/>
              <a:t>پاتوژنز</a:t>
            </a:r>
            <a:r>
              <a:rPr lang="fa-IR" dirty="0"/>
              <a:t>:</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Low" rtl="1"/>
            <a:endParaRPr lang="fa-IR" sz="2400" dirty="0" smtClean="0"/>
          </a:p>
          <a:p>
            <a:pPr algn="justLow" rtl="1"/>
            <a:r>
              <a:rPr lang="fa-IR" sz="2400" dirty="0" smtClean="0"/>
              <a:t>تهاجم </a:t>
            </a:r>
            <a:r>
              <a:rPr lang="fa-IR" sz="2400" dirty="0"/>
              <a:t>اغلب از طریق دیواره روده و سپتی سمی(فرم حاد) یا باکتریمی(فرم مزمن) تنظیم شده است.استقرار عامل همیشه در ریه ها اتفاق می افتد اما پوست و مخاط بینی نیز محل های معمولی هستند.دیگر احشا محلی از ندولها می شوند.علائم نهایی ،برونکوپنومونی است و مرگ در بیماران بدلیل آنوکسیک آنوکسیا ایجاد می شود.</a:t>
            </a:r>
            <a:endParaRPr lang="en-US" sz="2400" dirty="0"/>
          </a:p>
          <a:p>
            <a:pPr algn="justLow" rtl="1"/>
            <a:endParaRPr lang="en-US" sz="2400"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t>علائم بالینی:</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Low" rtl="1"/>
            <a:r>
              <a:rPr lang="fa-IR" sz="2800" dirty="0" smtClean="0"/>
              <a:t>فرم حاد بیماری:</a:t>
            </a:r>
          </a:p>
          <a:p>
            <a:pPr algn="justLow" rtl="1"/>
            <a:r>
              <a:rPr lang="fa-IR" sz="2800" dirty="0"/>
              <a:t>تب بالا،سرفه و ترشحات بینی که به سرعت با ظاهر شدن زخم بر روی مخاط بینی و ندول در پوست اندامهای حرکتی یا شکم  گسترش می یابد.مرگ در نتیجه سپتی سمی چند روز بعد ،رخ می دهد.</a:t>
            </a:r>
            <a:endParaRPr lang="en-US" sz="2800" dirty="0"/>
          </a:p>
          <a:p>
            <a:pPr algn="justLow" rtl="1"/>
            <a:endParaRPr lang="en-US" sz="2800"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smtClean="0"/>
              <a:t>فرم مزمن بیماری</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lgn="r" rtl="1">
              <a:buNone/>
            </a:pPr>
            <a:endParaRPr lang="en-US" dirty="0"/>
          </a:p>
          <a:p>
            <a:pPr algn="r" rtl="1"/>
            <a:r>
              <a:rPr lang="fa-IR" dirty="0" smtClean="0"/>
              <a:t>سه </a:t>
            </a:r>
            <a:r>
              <a:rPr lang="fa-IR" dirty="0"/>
              <a:t>فرم تظاهر بیماری شرح داده می شود</a:t>
            </a:r>
            <a:endParaRPr lang="en-US" dirty="0"/>
          </a:p>
          <a:p>
            <a:pPr algn="r" rtl="1"/>
            <a:r>
              <a:rPr lang="fa-IR" dirty="0"/>
              <a:t>1-تنفسی</a:t>
            </a:r>
            <a:endParaRPr lang="en-US" dirty="0"/>
          </a:p>
          <a:p>
            <a:pPr algn="r" rtl="1"/>
            <a:r>
              <a:rPr lang="fa-IR" dirty="0"/>
              <a:t>2-پوستی</a:t>
            </a:r>
            <a:endParaRPr lang="en-US" dirty="0"/>
          </a:p>
          <a:p>
            <a:pPr algn="r" rtl="1"/>
            <a:r>
              <a:rPr lang="fa-IR" dirty="0"/>
              <a:t>3-وابسته به بینی،اگر چه فرم وابسته به بینی و پوستی معمولا با هم اتفاق می افتد.</a:t>
            </a:r>
            <a:endParaRPr lang="en-US" dirty="0"/>
          </a:p>
          <a:p>
            <a:pPr algn="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smtClean="0"/>
              <a:t>فرم مزمن بیماری</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lgn="r" rtl="1">
              <a:buNone/>
            </a:pPr>
            <a:endParaRPr lang="en-US" dirty="0"/>
          </a:p>
          <a:p>
            <a:pPr algn="r" rtl="1"/>
            <a:r>
              <a:rPr lang="fa-IR" dirty="0" smtClean="0"/>
              <a:t>سه </a:t>
            </a:r>
            <a:r>
              <a:rPr lang="fa-IR" dirty="0"/>
              <a:t>فرم تظاهر بیماری شرح داده می شود</a:t>
            </a:r>
            <a:endParaRPr lang="en-US" dirty="0"/>
          </a:p>
          <a:p>
            <a:pPr algn="r" rtl="1"/>
            <a:r>
              <a:rPr lang="fa-IR" dirty="0"/>
              <a:t>1-تنفسی</a:t>
            </a:r>
            <a:endParaRPr lang="en-US" dirty="0"/>
          </a:p>
          <a:p>
            <a:pPr algn="r" rtl="1"/>
            <a:r>
              <a:rPr lang="fa-IR" dirty="0"/>
              <a:t>2-پوستی</a:t>
            </a:r>
            <a:endParaRPr lang="en-US" dirty="0"/>
          </a:p>
          <a:p>
            <a:pPr algn="r" rtl="1"/>
            <a:r>
              <a:rPr lang="fa-IR" dirty="0"/>
              <a:t>3-وابسته به بینی،اگر چه فرم وابسته به بینی و پوستی معمولا با هم اتفاق می افتد.</a:t>
            </a:r>
            <a:endParaRPr lang="en-US" dirty="0"/>
          </a:p>
          <a:p>
            <a:pPr algn="r"/>
            <a:endParaRPr lang="en-US"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r>
              <a:rPr lang="fa-IR" sz="2000" b="1" dirty="0"/>
              <a:t>فرم تنفسی بیماری</a:t>
            </a:r>
            <a:endParaRPr lang="en-US" sz="2000" dirty="0"/>
          </a:p>
          <a:p>
            <a:pPr algn="justLow" rtl="1"/>
            <a:r>
              <a:rPr lang="fa-IR" sz="2000" dirty="0"/>
              <a:t>فرم تنفسی با پنومونی مزمن،سرفه،خونریزی از بینی و تنفس سخت تظاهر می یابد</a:t>
            </a:r>
            <a:r>
              <a:rPr lang="fa-IR" sz="2000" dirty="0" smtClean="0"/>
              <a:t>.</a:t>
            </a:r>
          </a:p>
          <a:p>
            <a:pPr algn="justLow" rtl="1"/>
            <a:endParaRPr lang="fa-IR" sz="2000" dirty="0"/>
          </a:p>
          <a:p>
            <a:pPr algn="justLow" rtl="1"/>
            <a:r>
              <a:rPr lang="fa-IR" sz="2000" b="1" dirty="0"/>
              <a:t>فرم وابسته به بینی</a:t>
            </a:r>
            <a:endParaRPr lang="en-US" sz="2000" dirty="0"/>
          </a:p>
          <a:p>
            <a:pPr algn="justLow" rtl="1"/>
            <a:r>
              <a:rPr lang="fa-IR" sz="2000" dirty="0"/>
              <a:t>ضایعات در قسمتهای پایینی غضروفی و مخروطی تیغه بینی تظاهر می یابد.آنها بصورت ندول(1سانتی متر قطر)شروع می شوند.این ندولها زخم شده و با هم تلاقی می یابند.در مراحل اولیه بیماری ترشحات بینی،سروزی است  و ممکن است یکطرفه باشد و بعدا این ترشحات چرکی و خونی می شوند.بزرگ شدن غدد لنفی ساب ماکسیلاری رایج است.در هنگام ترمیم،زخمها به اسکار ستاره ای تبدیل می شوند.      </a:t>
            </a:r>
            <a:endParaRPr lang="fa-IR" sz="2000" dirty="0" smtClean="0"/>
          </a:p>
          <a:p>
            <a:pPr algn="justLow" rtl="1">
              <a:buNone/>
            </a:pPr>
            <a:r>
              <a:rPr lang="fa-IR" sz="2000" dirty="0" smtClean="0"/>
              <a:t>                                                                                                                             </a:t>
            </a:r>
            <a:endParaRPr lang="en-US" sz="2000" dirty="0"/>
          </a:p>
          <a:p>
            <a:pPr algn="justLow" rtl="1"/>
            <a:endParaRPr lang="fa-IR" sz="2000" dirty="0" smtClean="0"/>
          </a:p>
          <a:p>
            <a:pPr algn="justLow" rtl="1">
              <a:buNone/>
            </a:pPr>
            <a:endParaRPr lang="en-US" sz="2000" dirty="0"/>
          </a:p>
          <a:p>
            <a:pPr algn="justLow" rtl="1"/>
            <a:endParaRPr lang="en-US" sz="2000"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فرم پوستی بیماری</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justLow" rtl="1"/>
            <a:endParaRPr lang="fa-IR" sz="2000" dirty="0" smtClean="0"/>
          </a:p>
          <a:p>
            <a:pPr algn="justLow" rtl="1"/>
            <a:r>
              <a:rPr lang="fa-IR" sz="2000" dirty="0" smtClean="0"/>
              <a:t>فرم پوستی که با ظهور ندولهای زیر پوستی(قطر 1-2 سانتی متر) که بزودی زخم شده و چرکی به قوام و رنگ عسل تیره ترشح می شود.در بعضی بیماران ضایعات عمیق تر،واقع شده اند و ترشحات از طریق فیستول ها(ناسورها) خارج می شود.رگ های لنفی فیبروزه ناشی از ضایعات و اتصال یکی با دیگری ،ضخیم شده اند.غدد لنفی،مناطق درگیر را زهکشی(درناژ)می کنند و ممکن است ترشحات را به خارج تخلیه نمایند.محل های تمایل دار به ضایعات پوستی،شیب میانی هوک است اما می تواند در هر قسمت از بدن اتفاق افتد.حیوانات مبتلا به فرم مزمن معمولا برای چندین ماه بیمار هستند،اغلب بهبودی را نشان می دهند اما در نهایت مرگ یا حیوان با بیماری پنهان بوجود می آید.</a:t>
            </a:r>
            <a:endParaRPr lang="en-US" sz="2000"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تست مالئین</a:t>
            </a:r>
            <a:br>
              <a:rPr lang="fa-IR" dirty="0" smtClean="0"/>
            </a:br>
            <a:endParaRPr lang="en-US" dirty="0"/>
          </a:p>
        </p:txBody>
      </p:sp>
      <p:sp>
        <p:nvSpPr>
          <p:cNvPr id="3" name="Content Placeholder 2"/>
          <p:cNvSpPr>
            <a:spLocks noGrp="1"/>
          </p:cNvSpPr>
          <p:nvPr>
            <p:ph sz="quarter" idx="2"/>
          </p:nvPr>
        </p:nvSpPr>
        <p:spPr/>
        <p:txBody>
          <a:bodyPr/>
          <a:lstStyle/>
          <a:p>
            <a:pPr algn="justLow" rtl="1"/>
            <a:r>
              <a:rPr lang="fa-IR" dirty="0" smtClean="0"/>
              <a:t>تست مالئین یک تست داخل درمی در پلک پایین است که 0/1سی سی از مالئین با سرنگ توبرکولین تزریق می گردد.تست 48ساعت بعد قرائت می شود.واکنش مثبت به تست به صورت ادم شدید پلک توام با بلفارواسپاسم و کونژکتیویت چرکی شدید تظاهر می یابد.</a:t>
            </a:r>
            <a:endParaRPr lang="en-US" dirty="0"/>
          </a:p>
        </p:txBody>
      </p:sp>
      <p:pic>
        <p:nvPicPr>
          <p:cNvPr id="2050" name="Picture 2" descr="C:\Users\bazyar\Desktop\Untitled.png"/>
          <p:cNvPicPr>
            <a:picLocks noGrp="1" noChangeAspect="1" noChangeArrowheads="1"/>
          </p:cNvPicPr>
          <p:nvPr>
            <p:ph sz="quarter" idx="4"/>
          </p:nvPr>
        </p:nvPicPr>
        <p:blipFill>
          <a:blip r:embed="rId2" cstate="print"/>
          <a:srcRect/>
          <a:stretch>
            <a:fillRect/>
          </a:stretch>
        </p:blipFill>
        <p:spPr bwMode="auto">
          <a:xfrm>
            <a:off x="4645025" y="2428868"/>
            <a:ext cx="4041775" cy="335758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4294967295"/>
          </p:nvPr>
        </p:nvSpPr>
        <p:spPr>
          <a:xfrm>
            <a:off x="457200" y="785813"/>
            <a:ext cx="8686800" cy="1285875"/>
          </a:xfrm>
        </p:spPr>
        <p:txBody>
          <a:bodyPr/>
          <a:lstStyle/>
          <a:p>
            <a:pPr algn="ctr" eaLnBrk="1" hangingPunct="1"/>
            <a:r>
              <a:rPr lang="fa-IR" sz="4400" smtClean="0">
                <a:cs typeface="B Titr" pitchFamily="2" charset="-78"/>
              </a:rPr>
              <a:t>استفاده بيوتروريستي از بيماريهاي زئونوز</a:t>
            </a:r>
          </a:p>
        </p:txBody>
      </p:sp>
      <p:pic>
        <p:nvPicPr>
          <p:cNvPr id="5" name="Picture 4" descr="P8100039"/>
          <p:cNvPicPr>
            <a:picLocks noChangeAspect="1" noChangeArrowheads="1"/>
          </p:cNvPicPr>
          <p:nvPr/>
        </p:nvPicPr>
        <p:blipFill>
          <a:blip r:embed="rId2" cstate="print"/>
          <a:srcRect l="24757" t="13426" b="4449"/>
          <a:stretch>
            <a:fillRect/>
          </a:stretch>
        </p:blipFill>
        <p:spPr bwMode="auto">
          <a:xfrm>
            <a:off x="3059832" y="1785926"/>
            <a:ext cx="4572000" cy="50720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تست مثبت مالئین و پاسخ چشمی</a:t>
            </a:r>
            <a:endParaRPr lang="en-US" dirty="0"/>
          </a:p>
        </p:txBody>
      </p:sp>
      <p:pic>
        <p:nvPicPr>
          <p:cNvPr id="5122" name="Picture 2" descr="C:\Users\bazyar\Desktop\pic\98.jpg"/>
          <p:cNvPicPr>
            <a:picLocks noGrp="1" noChangeAspect="1" noChangeArrowheads="1"/>
          </p:cNvPicPr>
          <p:nvPr>
            <p:ph idx="1"/>
          </p:nvPr>
        </p:nvPicPr>
        <p:blipFill>
          <a:blip r:embed="rId2" cstate="print"/>
          <a:stretch>
            <a:fillRect/>
          </a:stretch>
        </p:blipFill>
        <p:spPr bwMode="auto">
          <a:xfrm>
            <a:off x="1807937" y="1600200"/>
            <a:ext cx="5528126" cy="4708525"/>
          </a:xfrm>
          <a:prstGeom prst="rect">
            <a:avLst/>
          </a:prstGeom>
          <a:noFill/>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p:cNvPicPr>
            <a:picLocks noChangeAspect="1" noChangeArrowheads="1"/>
          </p:cNvPicPr>
          <p:nvPr/>
        </p:nvPicPr>
        <p:blipFill>
          <a:blip r:embed="rId2" cstate="print"/>
          <a:srcRect/>
          <a:stretch>
            <a:fillRect/>
          </a:stretch>
        </p:blipFill>
        <p:spPr bwMode="auto">
          <a:xfrm>
            <a:off x="31750" y="0"/>
            <a:ext cx="4468813" cy="3429000"/>
          </a:xfrm>
          <a:prstGeom prst="rect">
            <a:avLst/>
          </a:prstGeom>
          <a:noFill/>
          <a:ln w="9525">
            <a:noFill/>
            <a:miter lim="800000"/>
            <a:headEnd/>
            <a:tailEnd/>
          </a:ln>
        </p:spPr>
      </p:pic>
      <p:pic>
        <p:nvPicPr>
          <p:cNvPr id="165891" name="Picture 3"/>
          <p:cNvPicPr>
            <a:picLocks noChangeAspect="1" noChangeArrowheads="1"/>
          </p:cNvPicPr>
          <p:nvPr/>
        </p:nvPicPr>
        <p:blipFill>
          <a:blip r:embed="rId3" cstate="print"/>
          <a:srcRect/>
          <a:stretch>
            <a:fillRect/>
          </a:stretch>
        </p:blipFill>
        <p:spPr bwMode="auto">
          <a:xfrm>
            <a:off x="4519613" y="22225"/>
            <a:ext cx="4643437" cy="3406775"/>
          </a:xfrm>
          <a:prstGeom prst="rect">
            <a:avLst/>
          </a:prstGeom>
          <a:noFill/>
          <a:ln w="9525">
            <a:noFill/>
            <a:miter lim="800000"/>
            <a:headEnd/>
            <a:tailEnd/>
          </a:ln>
        </p:spPr>
      </p:pic>
      <p:pic>
        <p:nvPicPr>
          <p:cNvPr id="165892" name="Picture 4"/>
          <p:cNvPicPr>
            <a:picLocks noChangeAspect="1" noChangeArrowheads="1"/>
          </p:cNvPicPr>
          <p:nvPr/>
        </p:nvPicPr>
        <p:blipFill>
          <a:blip r:embed="rId4" cstate="print"/>
          <a:srcRect/>
          <a:stretch>
            <a:fillRect/>
          </a:stretch>
        </p:blipFill>
        <p:spPr bwMode="auto">
          <a:xfrm>
            <a:off x="0" y="3414713"/>
            <a:ext cx="4519613" cy="3429000"/>
          </a:xfrm>
          <a:prstGeom prst="rect">
            <a:avLst/>
          </a:prstGeom>
          <a:noFill/>
          <a:ln w="9525">
            <a:noFill/>
            <a:miter lim="800000"/>
            <a:headEnd/>
            <a:tailEnd/>
          </a:ln>
        </p:spPr>
      </p:pic>
      <p:pic>
        <p:nvPicPr>
          <p:cNvPr id="165893" name="Picture 5"/>
          <p:cNvPicPr>
            <a:picLocks noChangeAspect="1" noChangeArrowheads="1"/>
          </p:cNvPicPr>
          <p:nvPr/>
        </p:nvPicPr>
        <p:blipFill>
          <a:blip r:embed="rId5" cstate="print"/>
          <a:srcRect/>
          <a:stretch>
            <a:fillRect/>
          </a:stretch>
        </p:blipFill>
        <p:spPr bwMode="auto">
          <a:xfrm>
            <a:off x="4497388" y="3429000"/>
            <a:ext cx="4646612" cy="3414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fa-IR" sz="1800" dirty="0" smtClean="0"/>
              <a:t>مشمشه انساني، بيماري ظاهراً از اسبي كه سبب مرگش مشخص</a:t>
            </a:r>
            <a:br>
              <a:rPr lang="fa-IR" sz="1800" dirty="0" smtClean="0"/>
            </a:br>
            <a:r>
              <a:rPr lang="fa-IR" sz="1800" dirty="0" smtClean="0"/>
              <a:t>نشده است؛ سرايت يافته است. عفونت در امتداد چشم تظاهر پيدا كرده و</a:t>
            </a:r>
            <a:br>
              <a:rPr lang="fa-IR" sz="1800" dirty="0" smtClean="0"/>
            </a:br>
            <a:r>
              <a:rPr lang="fa-IR" sz="1800" dirty="0" smtClean="0"/>
              <a:t>جراحات چشم را به وجود آورده و بعد از آن ترشحات بلغمي چركين و</a:t>
            </a:r>
            <a:br>
              <a:rPr lang="fa-IR" sz="1800" dirty="0" smtClean="0"/>
            </a:br>
            <a:r>
              <a:rPr lang="fa-IR" sz="1800" dirty="0" smtClean="0"/>
              <a:t>( قرحه اي شكل گرفته است</a:t>
            </a:r>
            <a:endParaRPr lang="en-US" sz="1800"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2926797" y="1600200"/>
            <a:ext cx="3290406" cy="4708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000" dirty="0" smtClean="0"/>
              <a:t>يكي از دانشجويان دانشكده دامپزشكي آلفر پاريس كه در سال</a:t>
            </a:r>
            <a:br>
              <a:rPr lang="fa-IR" sz="2000" dirty="0" smtClean="0"/>
            </a:br>
            <a:r>
              <a:rPr lang="fa-IR" sz="2000" dirty="0" smtClean="0"/>
              <a:t>1836 به علت مشمشه فوت كرد.</a:t>
            </a:r>
            <a:endParaRPr lang="en-US" sz="2000"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2959210" y="1600200"/>
            <a:ext cx="3225579" cy="4708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C:\Documents and Settings\m-shirzadi\My Documents\My Pictures\ Pictures 2007\Series 3\Parand W07 (14).jpg"/>
          <p:cNvPicPr>
            <a:picLocks noChangeAspect="1" noChangeArrowheads="1"/>
          </p:cNvPicPr>
          <p:nvPr/>
        </p:nvPicPr>
        <p:blipFill>
          <a:blip r:embed="rId2" cstate="print">
            <a:lum contrast="-8000"/>
          </a:blip>
          <a:srcRect/>
          <a:stretch>
            <a:fillRect/>
          </a:stretch>
        </p:blipFill>
        <p:spPr bwMode="auto">
          <a:xfrm>
            <a:off x="-304800" y="-228600"/>
            <a:ext cx="9753600" cy="7315200"/>
          </a:xfrm>
          <a:prstGeom prst="rect">
            <a:avLst/>
          </a:prstGeom>
          <a:noFill/>
          <a:ln w="9525">
            <a:noFill/>
            <a:miter lim="800000"/>
            <a:headEnd/>
            <a:tailEnd/>
          </a:ln>
        </p:spPr>
      </p:pic>
      <p:sp>
        <p:nvSpPr>
          <p:cNvPr id="168963" name="Title 1"/>
          <p:cNvSpPr>
            <a:spLocks noGrp="1"/>
          </p:cNvSpPr>
          <p:nvPr>
            <p:ph type="ctrTitle"/>
          </p:nvPr>
        </p:nvSpPr>
        <p:spPr>
          <a:xfrm>
            <a:off x="685800" y="1295400"/>
            <a:ext cx="7772400" cy="4276725"/>
          </a:xfrm>
        </p:spPr>
        <p:txBody>
          <a:bodyPr>
            <a:normAutofit fontScale="90000"/>
          </a:bodyPr>
          <a:lstStyle/>
          <a:p>
            <a:pPr eaLnBrk="1" hangingPunct="1">
              <a:lnSpc>
                <a:spcPct val="150000"/>
              </a:lnSpc>
              <a:spcBef>
                <a:spcPts val="1200"/>
              </a:spcBef>
            </a:pPr>
            <a:r>
              <a:rPr lang="fa-IR" sz="6600" smtClean="0">
                <a:solidFill>
                  <a:srgbClr val="C00000"/>
                </a:solidFill>
                <a:cs typeface="B Titr" pitchFamily="2" charset="-78"/>
              </a:rPr>
              <a:t>با توجه به موارد فوق همه       بیماری های زئونوز اهمیت دارند.</a:t>
            </a:r>
            <a:endParaRPr lang="en-US" sz="6600" smtClean="0">
              <a:solidFill>
                <a:srgbClr val="C00000"/>
              </a:solidFill>
              <a:cs typeface="B Titr" pitchFamily="2" charset="-78"/>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a:xfrm>
            <a:off x="0" y="0"/>
            <a:ext cx="9144000" cy="715963"/>
          </a:xfrm>
        </p:spPr>
        <p:txBody>
          <a:bodyPr/>
          <a:lstStyle/>
          <a:p>
            <a:pPr eaLnBrk="1" hangingPunct="1"/>
            <a:r>
              <a:rPr lang="fa-IR" sz="2800" b="1" smtClean="0">
                <a:cs typeface="B Titr" pitchFamily="2" charset="-78"/>
              </a:rPr>
              <a:t>اقدمات اساسی جهت کنترل بیماری های قابل انتقال بین انسان و حیوان</a:t>
            </a:r>
            <a:endParaRPr lang="en-US" sz="2800" b="1" smtClean="0">
              <a:cs typeface="B Titr" pitchFamily="2" charset="-78"/>
            </a:endParaRPr>
          </a:p>
        </p:txBody>
      </p:sp>
      <p:sp>
        <p:nvSpPr>
          <p:cNvPr id="171011" name="Content Placeholder 2"/>
          <p:cNvSpPr>
            <a:spLocks noGrp="1"/>
          </p:cNvSpPr>
          <p:nvPr>
            <p:ph idx="1"/>
          </p:nvPr>
        </p:nvSpPr>
        <p:spPr>
          <a:xfrm>
            <a:off x="0" y="1066800"/>
            <a:ext cx="9144000" cy="5791200"/>
          </a:xfrm>
        </p:spPr>
        <p:txBody>
          <a:bodyPr/>
          <a:lstStyle/>
          <a:p>
            <a:pPr algn="justLow" eaLnBrk="1" hangingPunct="1">
              <a:buFont typeface="Arial" pitchFamily="34" charset="0"/>
              <a:buNone/>
            </a:pPr>
            <a:r>
              <a:rPr lang="fa-IR" sz="2400" b="1" smtClean="0">
                <a:solidFill>
                  <a:srgbClr val="7030A0"/>
                </a:solidFill>
                <a:cs typeface="B Titr" pitchFamily="2" charset="-78"/>
              </a:rPr>
              <a:t>1-آموزش جامعه : </a:t>
            </a:r>
          </a:p>
          <a:p>
            <a:pPr algn="justLow" eaLnBrk="1" hangingPunct="1">
              <a:buFont typeface="Arial" pitchFamily="34" charset="0"/>
              <a:buNone/>
            </a:pPr>
            <a:r>
              <a:rPr lang="fa-IR" sz="2400" b="1" smtClean="0">
                <a:cs typeface="B Compset" pitchFamily="2" charset="-78"/>
              </a:rPr>
              <a:t>به دلایل فوق مهم است که جامعه در مورد خطرناک بودن تماس با دام و استفاده از فراورده های دامی غیر پاستوریزه و اقدامات پیشگیری کننده و تکمیل دوره درمان تا بهبودی اعتقاد پیدا کنند.</a:t>
            </a:r>
          </a:p>
          <a:p>
            <a:pPr algn="justLow" eaLnBrk="1" hangingPunct="1">
              <a:buFont typeface="Arial" pitchFamily="34" charset="0"/>
              <a:buNone/>
            </a:pPr>
            <a:r>
              <a:rPr lang="fa-IR" sz="2400" b="1" smtClean="0">
                <a:solidFill>
                  <a:srgbClr val="7030A0"/>
                </a:solidFill>
                <a:cs typeface="B Titr" pitchFamily="2" charset="-78"/>
              </a:rPr>
              <a:t>2-به حرکت درآوردن کارکنان بهداشتی و سایر ارگانهای مرتبط از طریق:</a:t>
            </a:r>
          </a:p>
          <a:p>
            <a:pPr algn="justLow" eaLnBrk="1" hangingPunct="1">
              <a:buFont typeface="Arial" pitchFamily="34" charset="0"/>
              <a:buNone/>
            </a:pPr>
            <a:r>
              <a:rPr lang="fa-IR" sz="2400" b="1" smtClean="0">
                <a:cs typeface="B Compset" pitchFamily="2" charset="-78"/>
              </a:rPr>
              <a:t>- نظارت دائمی نقش مهمی در کنترل این بیماری ها دارد.</a:t>
            </a:r>
          </a:p>
          <a:p>
            <a:pPr algn="justLow" eaLnBrk="1" hangingPunct="1">
              <a:buFont typeface="Arial" pitchFamily="34" charset="0"/>
              <a:buNone/>
            </a:pPr>
            <a:r>
              <a:rPr lang="fa-IR" sz="2400" b="1" smtClean="0">
                <a:cs typeface="B Compset" pitchFamily="2" charset="-78"/>
              </a:rPr>
              <a:t>-تداوم آموزش کارکنان و داوطلبان که به جامعه دسترسی دارند و توانائی آموزش جامعه را دارند و ارجاع بیماران برای تشخیص و پیگیری تکمیل دوره درمان بسیار مهم است.</a:t>
            </a:r>
          </a:p>
          <a:p>
            <a:pPr algn="justLow" eaLnBrk="1" hangingPunct="1">
              <a:buFont typeface="Arial" pitchFamily="34" charset="0"/>
              <a:buNone/>
            </a:pPr>
            <a:r>
              <a:rPr lang="fa-IR" sz="2400" b="1" smtClean="0">
                <a:cs typeface="B Compset" pitchFamily="2" charset="-78"/>
              </a:rPr>
              <a:t>-پیگیری اقدامات کارکنان بهداشتی جهت بالا بردن، آگاهی ونگرش جامعه </a:t>
            </a:r>
          </a:p>
          <a:p>
            <a:pPr algn="justLow" eaLnBrk="1" hangingPunct="1">
              <a:buFont typeface="Arial" pitchFamily="34" charset="0"/>
              <a:buNone/>
            </a:pPr>
            <a:r>
              <a:rPr lang="fa-IR" sz="2400" b="1" smtClean="0">
                <a:solidFill>
                  <a:srgbClr val="7030A0"/>
                </a:solidFill>
                <a:cs typeface="B Titr" pitchFamily="2" charset="-78"/>
              </a:rPr>
              <a:t>3-هماهنگی بین بخشی :</a:t>
            </a:r>
          </a:p>
          <a:p>
            <a:pPr algn="justLow" eaLnBrk="1" hangingPunct="1">
              <a:buFont typeface="Arial" pitchFamily="34" charset="0"/>
              <a:buNone/>
            </a:pPr>
            <a:r>
              <a:rPr lang="fa-IR" sz="2400" b="1" smtClean="0">
                <a:cs typeface="B Compset" pitchFamily="2" charset="-78"/>
              </a:rPr>
              <a:t> تفهیم شرح وظیفه هر یک از ارگان ها و انجام آن توسط ایشان یکی از ارکان مهم کنترل زئونوز است.</a:t>
            </a:r>
          </a:p>
          <a:p>
            <a:pPr algn="justLow" eaLnBrk="1" hangingPunct="1"/>
            <a:endParaRPr lang="en-US" sz="2400" b="1" smtClean="0">
              <a:cs typeface="B Compset" pitchFamily="2" charset="-78"/>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G:\MOAVENIN 91\scan kottob zoo ostan esfahan 91.8.16\عکس 0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ed_roses_wallpaper.jpg"/>
          <p:cNvPicPr>
            <a:picLocks noGrp="1" noChangeAspect="1"/>
          </p:cNvPicPr>
          <p:nvPr>
            <p:ph idx="1"/>
          </p:nvPr>
        </p:nvPicPr>
        <p:blipFill>
          <a:blip r:embed="rId2" cstate="print"/>
          <a:stretch>
            <a:fillRect/>
          </a:stretch>
        </p:blipFill>
        <p:spPr>
          <a:xfrm>
            <a:off x="1371600" y="2209800"/>
            <a:ext cx="5884083" cy="4419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6867" name="Picture 5" descr="animated-thank-you-image-0039.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28600"/>
            <a:ext cx="5410200"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66605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285750"/>
            <a:ext cx="9144000" cy="1143000"/>
          </a:xfrm>
        </p:spPr>
        <p:txBody>
          <a:bodyPr/>
          <a:lstStyle/>
          <a:p>
            <a:pPr eaLnBrk="1" hangingPunct="1"/>
            <a:r>
              <a:rPr lang="fa-IR" sz="2400" smtClean="0">
                <a:cs typeface="B Titr" pitchFamily="2" charset="-78"/>
              </a:rPr>
              <a:t>بيماريهاي جديدي كه ناشي از دست اندازي بي محاباي بشر به مناطق بكر جهان است: </a:t>
            </a:r>
            <a:endParaRPr lang="fa-IR" sz="2400" smtClean="0"/>
          </a:p>
        </p:txBody>
      </p:sp>
      <p:sp>
        <p:nvSpPr>
          <p:cNvPr id="46083" name="Content Placeholder 2"/>
          <p:cNvSpPr>
            <a:spLocks noGrp="1"/>
          </p:cNvSpPr>
          <p:nvPr>
            <p:ph idx="1"/>
          </p:nvPr>
        </p:nvSpPr>
        <p:spPr>
          <a:xfrm>
            <a:off x="0" y="1285875"/>
            <a:ext cx="9144000" cy="2928938"/>
          </a:xfrm>
        </p:spPr>
        <p:txBody>
          <a:bodyPr rtlCol="1">
            <a:normAutofit/>
          </a:bodyPr>
          <a:lstStyle/>
          <a:p>
            <a:pPr eaLnBrk="1" fontAlgn="auto" hangingPunct="1">
              <a:spcAft>
                <a:spcPts val="0"/>
              </a:spcAft>
              <a:buFont typeface="Arial" pitchFamily="34" charset="0"/>
              <a:buNone/>
              <a:defRPr/>
            </a:pPr>
            <a:r>
              <a:rPr lang="fa-IR" sz="2800" dirty="0" smtClean="0">
                <a:cs typeface="B Titr" pitchFamily="2" charset="-78"/>
              </a:rPr>
              <a:t>.</a:t>
            </a:r>
            <a:r>
              <a:rPr lang="fa-IR" sz="2800" dirty="0" smtClean="0">
                <a:solidFill>
                  <a:srgbClr val="FF0000"/>
                </a:solidFill>
                <a:cs typeface="B Titr" pitchFamily="2" charset="-78"/>
              </a:rPr>
              <a:t> </a:t>
            </a:r>
            <a:r>
              <a:rPr lang="fa-IR" sz="2800" dirty="0" smtClean="0">
                <a:solidFill>
                  <a:schemeClr val="accent1"/>
                </a:solidFill>
                <a:latin typeface="+mj-lt"/>
                <a:ea typeface="+mj-ea"/>
                <a:cs typeface="B Titr" pitchFamily="2" charset="-78"/>
              </a:rPr>
              <a:t>بيماري </a:t>
            </a:r>
            <a:r>
              <a:rPr lang="en-US" sz="2800" b="1" dirty="0" smtClean="0">
                <a:solidFill>
                  <a:schemeClr val="accent1"/>
                </a:solidFill>
                <a:latin typeface="+mj-lt"/>
                <a:ea typeface="+mj-ea"/>
                <a:cs typeface="B Titr" pitchFamily="2" charset="-78"/>
              </a:rPr>
              <a:t>EBOLA</a:t>
            </a:r>
            <a:endParaRPr lang="fa-IR" sz="2800" b="1" dirty="0" smtClean="0">
              <a:solidFill>
                <a:schemeClr val="accent1"/>
              </a:solidFill>
              <a:latin typeface="+mj-lt"/>
              <a:ea typeface="+mj-ea"/>
              <a:cs typeface="B Titr" pitchFamily="2" charset="-78"/>
            </a:endParaRPr>
          </a:p>
          <a:p>
            <a:pPr eaLnBrk="1" fontAlgn="auto" hangingPunct="1">
              <a:spcAft>
                <a:spcPts val="0"/>
              </a:spcAft>
              <a:defRPr/>
            </a:pPr>
            <a:r>
              <a:rPr lang="fa-IR" sz="2800" dirty="0" smtClean="0">
                <a:solidFill>
                  <a:schemeClr val="accent1"/>
                </a:solidFill>
                <a:latin typeface="+mj-lt"/>
                <a:ea typeface="+mj-ea"/>
                <a:cs typeface="B Titr" pitchFamily="2" charset="-78"/>
              </a:rPr>
              <a:t>بيماري لايم </a:t>
            </a:r>
          </a:p>
          <a:p>
            <a:pPr algn="justLow" eaLnBrk="1" fontAlgn="auto" hangingPunct="1">
              <a:spcAft>
                <a:spcPts val="0"/>
              </a:spcAft>
              <a:defRPr/>
            </a:pPr>
            <a:r>
              <a:rPr lang="fa-IR" sz="2800" dirty="0" smtClean="0">
                <a:solidFill>
                  <a:srgbClr val="C00000"/>
                </a:solidFill>
                <a:latin typeface="+mj-lt"/>
                <a:ea typeface="+mj-ea"/>
                <a:cs typeface="B Titr" pitchFamily="2" charset="-78"/>
              </a:rPr>
              <a:t>بيماري جنون گاوي :</a:t>
            </a:r>
            <a:r>
              <a:rPr lang="fa-IR" sz="2800" dirty="0" smtClean="0">
                <a:cs typeface="B Nazanin" pitchFamily="2" charset="-78"/>
              </a:rPr>
              <a:t>تنها چيزي كه مي دانيم اين است كه اين بيماري ناشي از دست كاري‌هاي خطرناكي است كه در روشهاي دام پروري و كشاورزي صورت گرفته و آينده معلوم خواهد كرد كه چه هدفهايي با صادرات دام زنده دنبال مي‌شد. </a:t>
            </a:r>
          </a:p>
          <a:p>
            <a:pPr eaLnBrk="1" fontAlgn="auto" hangingPunct="1">
              <a:spcAft>
                <a:spcPts val="0"/>
              </a:spcAft>
              <a:defRPr/>
            </a:pPr>
            <a:endParaRPr lang="fa-IR" sz="2800" dirty="0" smtClean="0"/>
          </a:p>
        </p:txBody>
      </p:sp>
      <p:grpSp>
        <p:nvGrpSpPr>
          <p:cNvPr id="2" name="Group 3"/>
          <p:cNvGrpSpPr>
            <a:grpSpLocks/>
          </p:cNvGrpSpPr>
          <p:nvPr/>
        </p:nvGrpSpPr>
        <p:grpSpPr bwMode="auto">
          <a:xfrm>
            <a:off x="0" y="4143375"/>
            <a:ext cx="5788025" cy="2714625"/>
            <a:chOff x="1783" y="572"/>
            <a:chExt cx="3774" cy="1290"/>
          </a:xfrm>
        </p:grpSpPr>
        <p:pic>
          <p:nvPicPr>
            <p:cNvPr id="44039" name="Picture 5" descr="_40182467_plague203"/>
            <p:cNvPicPr>
              <a:picLocks noChangeAspect="1" noChangeArrowheads="1"/>
            </p:cNvPicPr>
            <p:nvPr/>
          </p:nvPicPr>
          <p:blipFill>
            <a:blip r:embed="rId2" cstate="print"/>
            <a:srcRect/>
            <a:stretch>
              <a:fillRect/>
            </a:stretch>
          </p:blipFill>
          <p:spPr bwMode="auto">
            <a:xfrm>
              <a:off x="1783" y="572"/>
              <a:ext cx="1838" cy="1290"/>
            </a:xfrm>
            <a:prstGeom prst="rect">
              <a:avLst/>
            </a:prstGeom>
            <a:noFill/>
            <a:ln w="9525">
              <a:solidFill>
                <a:schemeClr val="tx1"/>
              </a:solidFill>
              <a:miter lim="800000"/>
              <a:headEnd/>
              <a:tailEnd/>
            </a:ln>
          </p:spPr>
        </p:pic>
        <p:pic>
          <p:nvPicPr>
            <p:cNvPr id="44040" name="Picture 6" descr="Marburg Angloa exposed patient"/>
            <p:cNvPicPr>
              <a:picLocks noChangeAspect="1" noChangeArrowheads="1"/>
            </p:cNvPicPr>
            <p:nvPr/>
          </p:nvPicPr>
          <p:blipFill>
            <a:blip r:embed="rId3" cstate="print">
              <a:lum bright="6000"/>
            </a:blip>
            <a:srcRect/>
            <a:stretch>
              <a:fillRect/>
            </a:stretch>
          </p:blipFill>
          <p:spPr bwMode="auto">
            <a:xfrm>
              <a:off x="3652" y="572"/>
              <a:ext cx="1905" cy="1286"/>
            </a:xfrm>
            <a:prstGeom prst="rect">
              <a:avLst/>
            </a:prstGeom>
            <a:noFill/>
            <a:ln w="9525">
              <a:solidFill>
                <a:schemeClr val="tx1"/>
              </a:solidFill>
              <a:miter lim="800000"/>
              <a:headEnd/>
              <a:tailEnd/>
            </a:ln>
          </p:spPr>
        </p:pic>
        <p:sp>
          <p:nvSpPr>
            <p:cNvPr id="44041" name="Text Box 10"/>
            <p:cNvSpPr txBox="1">
              <a:spLocks noChangeArrowheads="1"/>
            </p:cNvSpPr>
            <p:nvPr/>
          </p:nvSpPr>
          <p:spPr bwMode="auto">
            <a:xfrm rot="-1735217">
              <a:off x="2478" y="1497"/>
              <a:ext cx="793" cy="265"/>
            </a:xfrm>
            <a:prstGeom prst="rect">
              <a:avLst/>
            </a:prstGeom>
            <a:solidFill>
              <a:srgbClr val="F8F8F8"/>
            </a:solidFill>
            <a:ln w="9525">
              <a:solidFill>
                <a:schemeClr val="tx1"/>
              </a:solidFill>
              <a:miter lim="800000"/>
              <a:headEnd/>
              <a:tailEnd/>
            </a:ln>
          </p:spPr>
          <p:txBody>
            <a:bodyPr>
              <a:spAutoFit/>
            </a:bodyPr>
            <a:lstStyle/>
            <a:p>
              <a:pPr algn="ctr" rtl="0">
                <a:spcBef>
                  <a:spcPct val="50000"/>
                </a:spcBef>
              </a:pPr>
              <a:r>
                <a:rPr lang="en-GB" sz="1600">
                  <a:solidFill>
                    <a:srgbClr val="000066"/>
                  </a:solidFill>
                  <a:latin typeface="Calibri" pitchFamily="34" charset="0"/>
                </a:rPr>
                <a:t>Plague</a:t>
              </a:r>
            </a:p>
          </p:txBody>
        </p:sp>
        <p:sp>
          <p:nvSpPr>
            <p:cNvPr id="44042" name="Text Box 11"/>
            <p:cNvSpPr txBox="1">
              <a:spLocks noChangeArrowheads="1"/>
            </p:cNvSpPr>
            <p:nvPr/>
          </p:nvSpPr>
          <p:spPr bwMode="auto">
            <a:xfrm rot="-1735217">
              <a:off x="4301" y="1321"/>
              <a:ext cx="794" cy="453"/>
            </a:xfrm>
            <a:prstGeom prst="rect">
              <a:avLst/>
            </a:prstGeom>
            <a:solidFill>
              <a:srgbClr val="F8F8F8"/>
            </a:solidFill>
            <a:ln w="9525">
              <a:solidFill>
                <a:schemeClr val="tx1"/>
              </a:solidFill>
              <a:miter lim="800000"/>
              <a:headEnd/>
              <a:tailEnd/>
            </a:ln>
          </p:spPr>
          <p:txBody>
            <a:bodyPr>
              <a:spAutoFit/>
            </a:bodyPr>
            <a:lstStyle/>
            <a:p>
              <a:pPr algn="ctr" rtl="0">
                <a:spcBef>
                  <a:spcPct val="50000"/>
                </a:spcBef>
              </a:pPr>
              <a:r>
                <a:rPr lang="en-GB" sz="1600">
                  <a:solidFill>
                    <a:srgbClr val="000066"/>
                  </a:solidFill>
                  <a:latin typeface="Calibri" pitchFamily="34" charset="0"/>
                </a:rPr>
                <a:t>Ebola / Marburg</a:t>
              </a:r>
            </a:p>
          </p:txBody>
        </p:sp>
      </p:grpSp>
      <p:pic>
        <p:nvPicPr>
          <p:cNvPr id="44037" name="Picture 14" descr="pigs Nipah"/>
          <p:cNvPicPr>
            <a:picLocks noChangeAspect="1" noChangeArrowheads="1"/>
          </p:cNvPicPr>
          <p:nvPr/>
        </p:nvPicPr>
        <p:blipFill>
          <a:blip r:embed="rId4" cstate="print"/>
          <a:srcRect/>
          <a:stretch>
            <a:fillRect/>
          </a:stretch>
        </p:blipFill>
        <p:spPr bwMode="auto">
          <a:xfrm>
            <a:off x="5795963" y="4143375"/>
            <a:ext cx="3348037" cy="2714625"/>
          </a:xfrm>
          <a:prstGeom prst="rect">
            <a:avLst/>
          </a:prstGeom>
          <a:noFill/>
          <a:ln w="9525">
            <a:solidFill>
              <a:schemeClr val="tx1"/>
            </a:solidFill>
            <a:miter lim="800000"/>
            <a:headEnd/>
            <a:tailEnd/>
          </a:ln>
        </p:spPr>
      </p:pic>
      <p:sp>
        <p:nvSpPr>
          <p:cNvPr id="44038" name="Text Box 18"/>
          <p:cNvSpPr txBox="1">
            <a:spLocks noChangeArrowheads="1"/>
          </p:cNvSpPr>
          <p:nvPr/>
        </p:nvSpPr>
        <p:spPr bwMode="auto">
          <a:xfrm rot="-1735217">
            <a:off x="7242175" y="6234113"/>
            <a:ext cx="1243013" cy="344487"/>
          </a:xfrm>
          <a:prstGeom prst="rect">
            <a:avLst/>
          </a:prstGeom>
          <a:solidFill>
            <a:srgbClr val="F8F8F8"/>
          </a:solidFill>
          <a:ln w="9525">
            <a:solidFill>
              <a:schemeClr val="tx1"/>
            </a:solidFill>
            <a:miter lim="800000"/>
            <a:headEnd/>
            <a:tailEnd/>
          </a:ln>
        </p:spPr>
        <p:txBody>
          <a:bodyPr>
            <a:spAutoFit/>
          </a:bodyPr>
          <a:lstStyle/>
          <a:p>
            <a:pPr algn="ctr" rtl="0">
              <a:spcBef>
                <a:spcPct val="50000"/>
              </a:spcBef>
            </a:pPr>
            <a:r>
              <a:rPr lang="en-GB" sz="1600">
                <a:solidFill>
                  <a:srgbClr val="000066"/>
                </a:solidFill>
                <a:latin typeface="Calibri" pitchFamily="34" charset="0"/>
              </a:rPr>
              <a:t>Nipah</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4294967295"/>
          </p:nvPr>
        </p:nvSpPr>
        <p:spPr>
          <a:xfrm>
            <a:off x="0" y="0"/>
            <a:ext cx="9144000" cy="3068638"/>
          </a:xfrm>
        </p:spPr>
        <p:txBody>
          <a:bodyPr/>
          <a:lstStyle/>
          <a:p>
            <a:pPr eaLnBrk="1" hangingPunct="1">
              <a:buFont typeface="Arial" pitchFamily="34" charset="0"/>
              <a:buNone/>
            </a:pPr>
            <a:r>
              <a:rPr lang="fa-IR" b="1" smtClean="0">
                <a:solidFill>
                  <a:srgbClr val="FF0000"/>
                </a:solidFill>
                <a:cs typeface="B Titr" pitchFamily="2" charset="-78"/>
              </a:rPr>
              <a:t>        </a:t>
            </a:r>
            <a:r>
              <a:rPr lang="fa-IR" sz="3600" b="1" smtClean="0">
                <a:solidFill>
                  <a:srgbClr val="7030A0"/>
                </a:solidFill>
                <a:cs typeface="B Titr" pitchFamily="2" charset="-78"/>
              </a:rPr>
              <a:t>بيماريهاي مشترك مجددا به شهرها باز مي‌گردند:</a:t>
            </a:r>
            <a:endParaRPr lang="fa-IR" b="1" smtClean="0">
              <a:solidFill>
                <a:srgbClr val="7030A0"/>
              </a:solidFill>
              <a:cs typeface="B Titr" pitchFamily="2" charset="-78"/>
            </a:endParaRPr>
          </a:p>
          <a:p>
            <a:pPr eaLnBrk="1" hangingPunct="1"/>
            <a:r>
              <a:rPr lang="fa-IR" smtClean="0">
                <a:cs typeface="B Nazanin" pitchFamily="2" charset="-78"/>
              </a:rPr>
              <a:t>ازدحام جمعيت </a:t>
            </a:r>
          </a:p>
          <a:p>
            <a:pPr eaLnBrk="1" hangingPunct="1"/>
            <a:r>
              <a:rPr lang="fa-IR" smtClean="0">
                <a:cs typeface="B Nazanin" pitchFamily="2" charset="-78"/>
              </a:rPr>
              <a:t>حاشيه نشينهايي كه بعضا با دام‌ها و پرندگان خود آمده‌اند</a:t>
            </a:r>
          </a:p>
          <a:p>
            <a:pPr eaLnBrk="1" hangingPunct="1"/>
            <a:r>
              <a:rPr lang="fa-IR" smtClean="0">
                <a:cs typeface="B Nazanin" pitchFamily="2" charset="-78"/>
              </a:rPr>
              <a:t>استفاده تفريحي از حيوانات و پرندگان </a:t>
            </a:r>
          </a:p>
          <a:p>
            <a:pPr eaLnBrk="1" hangingPunct="1"/>
            <a:r>
              <a:rPr lang="fa-IR" smtClean="0">
                <a:cs typeface="B Nazanin" pitchFamily="2" charset="-78"/>
              </a:rPr>
              <a:t>و ..........</a:t>
            </a:r>
          </a:p>
        </p:txBody>
      </p:sp>
      <p:pic>
        <p:nvPicPr>
          <p:cNvPr id="45060" name="Picture 4"/>
          <p:cNvPicPr>
            <a:picLocks noChangeAspect="1" noChangeArrowheads="1"/>
          </p:cNvPicPr>
          <p:nvPr/>
        </p:nvPicPr>
        <p:blipFill>
          <a:blip r:embed="rId2" cstate="print"/>
          <a:srcRect/>
          <a:stretch>
            <a:fillRect/>
          </a:stretch>
        </p:blipFill>
        <p:spPr bwMode="auto">
          <a:xfrm>
            <a:off x="0" y="3068638"/>
            <a:ext cx="4356100" cy="3789362"/>
          </a:xfrm>
          <a:prstGeom prst="rect">
            <a:avLst/>
          </a:prstGeom>
          <a:noFill/>
          <a:ln w="9525">
            <a:noFill/>
            <a:miter lim="800000"/>
            <a:headEnd/>
            <a:tailEnd/>
          </a:ln>
          <a:effectLst>
            <a:prstShdw prst="shdw17" dist="17961" dir="2700000">
              <a:schemeClr val="accent1">
                <a:gamma/>
                <a:shade val="60000"/>
                <a:invGamma/>
                <a:alpha val="50000"/>
              </a:schemeClr>
            </a:prst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7522" name="Picture 2"/>
          <p:cNvPicPr>
            <a:picLocks noGrp="1" noChangeAspect="1" noChangeArrowheads="1"/>
          </p:cNvPicPr>
          <p:nvPr>
            <p:ph idx="1"/>
          </p:nvPr>
        </p:nvPicPr>
        <p:blipFill>
          <a:blip r:embed="rId2"/>
          <a:srcRect/>
          <a:stretch>
            <a:fillRect/>
          </a:stretch>
        </p:blipFill>
        <p:spPr bwMode="auto">
          <a:xfrm>
            <a:off x="0" y="-1"/>
            <a:ext cx="9144000" cy="70128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ctrTitle"/>
          </p:nvPr>
        </p:nvSpPr>
        <p:spPr>
          <a:xfrm>
            <a:off x="0" y="188913"/>
            <a:ext cx="9144000" cy="1582737"/>
          </a:xfrm>
        </p:spPr>
        <p:txBody>
          <a:bodyPr/>
          <a:lstStyle/>
          <a:p>
            <a:pPr eaLnBrk="1" hangingPunct="1"/>
            <a:r>
              <a:rPr lang="fa-IR" sz="4000" smtClean="0">
                <a:solidFill>
                  <a:srgbClr val="7030A0"/>
                </a:solidFill>
                <a:cs typeface="B Titr" pitchFamily="2" charset="-78"/>
              </a:rPr>
              <a:t>عوامل تشدید کننده خطربيماري هاي زئونوز:</a:t>
            </a:r>
            <a:endParaRPr lang="en-US" sz="4000" smtClean="0">
              <a:solidFill>
                <a:srgbClr val="7030A0"/>
              </a:solidFill>
              <a:cs typeface="B Titr" pitchFamily="2" charset="-78"/>
            </a:endParaRPr>
          </a:p>
        </p:txBody>
      </p:sp>
      <p:sp>
        <p:nvSpPr>
          <p:cNvPr id="46083" name="Subtitle 2"/>
          <p:cNvSpPr>
            <a:spLocks noGrp="1"/>
          </p:cNvSpPr>
          <p:nvPr>
            <p:ph type="subTitle" idx="1"/>
          </p:nvPr>
        </p:nvSpPr>
        <p:spPr>
          <a:xfrm>
            <a:off x="533400" y="1700213"/>
            <a:ext cx="7854950" cy="4800600"/>
          </a:xfrm>
        </p:spPr>
        <p:txBody>
          <a:bodyPr/>
          <a:lstStyle/>
          <a:p>
            <a:pPr algn="just" eaLnBrk="1" hangingPunct="1">
              <a:buClr>
                <a:srgbClr val="FFCC00"/>
              </a:buClr>
              <a:buSzPct val="99000"/>
            </a:pPr>
            <a:r>
              <a:rPr lang="fa-IR" sz="2800" b="1" smtClean="0">
                <a:solidFill>
                  <a:schemeClr val="tx1"/>
                </a:solidFill>
              </a:rPr>
              <a:t>- جابجایی جمعیت های انسانی </a:t>
            </a:r>
          </a:p>
          <a:p>
            <a:pPr algn="just" eaLnBrk="1" hangingPunct="1">
              <a:buClr>
                <a:srgbClr val="FFCC00"/>
              </a:buClr>
              <a:buSzPct val="99000"/>
            </a:pPr>
            <a:r>
              <a:rPr lang="fa-IR" sz="2800" b="1" smtClean="0">
                <a:solidFill>
                  <a:schemeClr val="tx1"/>
                </a:solidFill>
              </a:rPr>
              <a:t>- جابجایی جمعیت های حیوانی</a:t>
            </a:r>
          </a:p>
          <a:p>
            <a:pPr algn="just" eaLnBrk="1" hangingPunct="1">
              <a:buClr>
                <a:srgbClr val="FFCC00"/>
              </a:buClr>
              <a:buSzPct val="99000"/>
            </a:pPr>
            <a:r>
              <a:rPr lang="fa-IR" sz="2800" b="1" smtClean="0">
                <a:solidFill>
                  <a:schemeClr val="tx1"/>
                </a:solidFill>
              </a:rPr>
              <a:t>- تغییرات آب و هوایی</a:t>
            </a:r>
          </a:p>
          <a:p>
            <a:pPr algn="just" eaLnBrk="1" hangingPunct="1">
              <a:buClr>
                <a:srgbClr val="FFCC00"/>
              </a:buClr>
              <a:buSzPct val="99000"/>
            </a:pPr>
            <a:r>
              <a:rPr lang="fa-IR" sz="2800" b="1" smtClean="0">
                <a:solidFill>
                  <a:schemeClr val="tx1"/>
                </a:solidFill>
              </a:rPr>
              <a:t>- محصولات تهیه شده از حیوانات</a:t>
            </a:r>
          </a:p>
          <a:p>
            <a:pPr algn="just" eaLnBrk="1" hangingPunct="1">
              <a:buClr>
                <a:srgbClr val="FFCC00"/>
              </a:buClr>
              <a:buSzPct val="99000"/>
            </a:pPr>
            <a:r>
              <a:rPr lang="fa-IR" sz="2800" b="1" smtClean="0">
                <a:solidFill>
                  <a:schemeClr val="tx1"/>
                </a:solidFill>
              </a:rPr>
              <a:t>- تغییرات محیطی</a:t>
            </a:r>
          </a:p>
          <a:p>
            <a:pPr algn="just" eaLnBrk="1" hangingPunct="1">
              <a:buClr>
                <a:srgbClr val="FFCC00"/>
              </a:buClr>
              <a:buSzPct val="99000"/>
            </a:pPr>
            <a:r>
              <a:rPr lang="fa-IR" sz="2800" b="1" smtClean="0">
                <a:solidFill>
                  <a:schemeClr val="tx1"/>
                </a:solidFill>
              </a:rPr>
              <a:t>- نظام پیچیده تجارت بین المللی مواد غذایی</a:t>
            </a:r>
          </a:p>
          <a:p>
            <a:pPr algn="just" eaLnBrk="1" hangingPunct="1">
              <a:buClr>
                <a:srgbClr val="FFCC00"/>
              </a:buClr>
              <a:buSzPct val="99000"/>
            </a:pPr>
            <a:r>
              <a:rPr lang="fa-IR" sz="2800" b="1" smtClean="0">
                <a:solidFill>
                  <a:schemeClr val="tx1"/>
                </a:solidFill>
              </a:rPr>
              <a:t>- حیوانات وحشی</a:t>
            </a:r>
          </a:p>
          <a:p>
            <a:pPr algn="just" eaLnBrk="1" hangingPunct="1">
              <a:buClr>
                <a:srgbClr val="FFCC00"/>
              </a:buClr>
              <a:buSzPct val="99000"/>
            </a:pPr>
            <a:r>
              <a:rPr lang="fa-IR" sz="2800" b="1" smtClean="0">
                <a:solidFill>
                  <a:schemeClr val="tx1"/>
                </a:solidFill>
              </a:rPr>
              <a:t>- استفاده از سموم و آنتی بیوتیک ها</a:t>
            </a:r>
          </a:p>
          <a:p>
            <a:pPr algn="just" eaLnBrk="1" hangingPunct="1"/>
            <a:endParaRPr lang="en-US" sz="2800" b="1" smtClean="0">
              <a:solidFill>
                <a:schemeClr val="tx1"/>
              </a:solidFill>
              <a:cs typeface="Arial"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899300" cy="857256"/>
          </a:xfrm>
          <a:extLst/>
        </p:spPr>
        <p:txBody>
          <a:bodyPr rtlCol="1">
            <a:normAutofit/>
            <a:scene3d>
              <a:camera prst="orthographicFront"/>
              <a:lightRig rig="soft" dir="t">
                <a:rot lat="0" lon="0" rev="10800000"/>
              </a:lightRig>
            </a:scene3d>
            <a:sp3d>
              <a:bevelT w="27940" h="12700"/>
              <a:contourClr>
                <a:srgbClr val="DDDDDD"/>
              </a:contourClr>
            </a:sp3d>
          </a:bodyPr>
          <a:lstStyle/>
          <a:p>
            <a:pPr algn="ctr" eaLnBrk="1" fontAlgn="auto" hangingPunct="1">
              <a:spcAft>
                <a:spcPts val="0"/>
              </a:spcAft>
              <a:defRPr/>
            </a:pPr>
            <a:r>
              <a:rPr lang="fa-IR" sz="4400" spc="150" dirty="0" smtClean="0">
                <a:ln w="11430"/>
                <a:solidFill>
                  <a:srgbClr val="7030A0"/>
                </a:solidFill>
                <a:latin typeface="Arial" pitchFamily="34" charset="0"/>
                <a:cs typeface="B Titr" pitchFamily="2" charset="-78"/>
              </a:rPr>
              <a:t>بيماري هاي زئونوز و سلامت فردی:</a:t>
            </a:r>
            <a:endParaRPr sz="4400" spc="150" dirty="0">
              <a:ln w="11430"/>
              <a:solidFill>
                <a:srgbClr val="7030A0"/>
              </a:solidFill>
              <a:latin typeface="Arial" pitchFamily="34" charset="0"/>
              <a:cs typeface="B Titr" pitchFamily="2" charset="-78"/>
            </a:endParaRPr>
          </a:p>
        </p:txBody>
      </p:sp>
      <p:sp>
        <p:nvSpPr>
          <p:cNvPr id="3" name="Text Placeholder 2"/>
          <p:cNvSpPr>
            <a:spLocks noGrp="1"/>
          </p:cNvSpPr>
          <p:nvPr>
            <p:ph type="body" idx="1"/>
          </p:nvPr>
        </p:nvSpPr>
        <p:spPr>
          <a:xfrm>
            <a:off x="500063" y="1643063"/>
            <a:ext cx="8399462" cy="3786187"/>
          </a:xfrm>
        </p:spPr>
        <p:txBody>
          <a:bodyPr rtlCol="1">
            <a:normAutofit/>
          </a:bodyPr>
          <a:lstStyle/>
          <a:p>
            <a:pPr algn="just" eaLnBrk="1" fontAlgn="auto" hangingPunct="1">
              <a:spcAft>
                <a:spcPts val="0"/>
              </a:spcAft>
              <a:buClr>
                <a:schemeClr val="accent3"/>
              </a:buClr>
              <a:buFont typeface="Wingdings 2"/>
              <a:buNone/>
              <a:defRPr/>
            </a:pPr>
            <a:r>
              <a:rPr lang="fa-IR" sz="2800" b="1" dirty="0" smtClean="0">
                <a:solidFill>
                  <a:schemeClr val="tx1"/>
                </a:solidFill>
                <a:cs typeface="B Roya" pitchFamily="2" charset="-78"/>
              </a:rPr>
              <a:t>1- </a:t>
            </a:r>
            <a:r>
              <a:rPr lang="fa-IR" sz="2800" b="1" dirty="0" smtClean="0">
                <a:solidFill>
                  <a:schemeClr val="tx1"/>
                </a:solidFill>
                <a:latin typeface="Arial" pitchFamily="34" charset="0"/>
              </a:rPr>
              <a:t>بیماریهای زئونوتیک همواره یک خطر سلامتی مهم برای کسانی که با حیوانات زندگی و یا کار می کنند، محسوب می شود.</a:t>
            </a:r>
          </a:p>
          <a:p>
            <a:pPr algn="just" eaLnBrk="1" fontAlgn="auto" hangingPunct="1">
              <a:spcAft>
                <a:spcPts val="0"/>
              </a:spcAft>
              <a:buClr>
                <a:schemeClr val="accent3"/>
              </a:buClr>
              <a:buFont typeface="Wingdings 2"/>
              <a:buNone/>
              <a:defRPr/>
            </a:pPr>
            <a:r>
              <a:rPr lang="fa-IR" sz="2800" b="1" dirty="0" smtClean="0">
                <a:solidFill>
                  <a:schemeClr val="tx1"/>
                </a:solidFill>
                <a:latin typeface="Arial" pitchFamily="34" charset="0"/>
              </a:rPr>
              <a:t> 2- بسیاری از مردم نمی دانند زندگی و تماس با هر حیوان ممکن است چه خطراتی برای سلامت آنها داشته باشد و چگونه باید از خود در برابر این خطرات محافظت کنند.</a:t>
            </a:r>
          </a:p>
          <a:p>
            <a:pPr algn="just" eaLnBrk="1" fontAlgn="auto" hangingPunct="1">
              <a:spcAft>
                <a:spcPts val="0"/>
              </a:spcAft>
              <a:buClr>
                <a:schemeClr val="accent3"/>
              </a:buClr>
              <a:buFont typeface="Wingdings 2"/>
              <a:buNone/>
              <a:defRPr/>
            </a:pPr>
            <a:endParaRPr lang="fa-IR" sz="2800" dirty="0" smtClean="0">
              <a:solidFill>
                <a:schemeClr val="tx1"/>
              </a:solidFill>
              <a:cs typeface="B Roya" pitchFamily="2" charset="-78"/>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Placeholder 2"/>
          <p:cNvSpPr>
            <a:spLocks noGrp="1"/>
          </p:cNvSpPr>
          <p:nvPr>
            <p:ph type="body" idx="1"/>
          </p:nvPr>
        </p:nvSpPr>
        <p:spPr>
          <a:xfrm>
            <a:off x="571500" y="500063"/>
            <a:ext cx="7970838" cy="5929312"/>
          </a:xfrm>
        </p:spPr>
        <p:txBody>
          <a:bodyPr rtlCol="1">
            <a:normAutofit/>
          </a:bodyPr>
          <a:lstStyle/>
          <a:p>
            <a:pPr eaLnBrk="1" fontAlgn="auto" hangingPunct="1">
              <a:spcAft>
                <a:spcPts val="0"/>
              </a:spcAft>
              <a:buClr>
                <a:schemeClr val="accent3"/>
              </a:buClr>
              <a:buFont typeface="Wingdings 2"/>
              <a:buNone/>
              <a:defRPr/>
            </a:pPr>
            <a:r>
              <a:rPr lang="fa-IR" sz="2800" b="1" dirty="0" smtClean="0">
                <a:solidFill>
                  <a:schemeClr val="tx1"/>
                </a:solidFill>
                <a:cs typeface="B Lotus" pitchFamily="2" charset="-78"/>
              </a:rPr>
              <a:t>3- </a:t>
            </a:r>
            <a:r>
              <a:rPr lang="fa-IR" sz="2800" b="1" dirty="0" smtClean="0">
                <a:solidFill>
                  <a:schemeClr val="tx1"/>
                </a:solidFill>
                <a:latin typeface="Arial" pitchFamily="34" charset="0"/>
                <a:cs typeface="B Lotus" pitchFamily="2" charset="-78"/>
              </a:rPr>
              <a:t>بسیاری از روستائیان و بخصوص بچه ها نمی دانند تماس با ادرار و یا مدفوع حیوانات ممکن است باعث انتقال بیماریهای مهمی به آنها شود.</a:t>
            </a:r>
          </a:p>
          <a:p>
            <a:pPr eaLnBrk="1" fontAlgn="auto" hangingPunct="1">
              <a:spcAft>
                <a:spcPts val="0"/>
              </a:spcAft>
              <a:defRPr/>
            </a:pPr>
            <a:r>
              <a:rPr lang="fa-IR" sz="2800" b="1" dirty="0" smtClean="0">
                <a:solidFill>
                  <a:schemeClr val="tx1"/>
                </a:solidFill>
                <a:latin typeface="Arial" pitchFamily="34" charset="0"/>
                <a:cs typeface="B Lotus" pitchFamily="2" charset="-78"/>
              </a:rPr>
              <a:t>4- بسیاری از کسانی که با حیوانات و پرندگان زندگی میکنند هنوز به شیوه های سنتی با حیوانات برخورد کرده و نمی دانند حیوانات آنها که به ظاهرسالم بنظر میرسند، میتوانند بیماریهای مهمی را به آنها منتقل کنند.</a:t>
            </a:r>
            <a:br>
              <a:rPr lang="fa-IR" sz="2800" b="1" dirty="0" smtClean="0">
                <a:solidFill>
                  <a:schemeClr val="tx1"/>
                </a:solidFill>
                <a:latin typeface="Arial" pitchFamily="34" charset="0"/>
                <a:cs typeface="B Lotus" pitchFamily="2" charset="-78"/>
              </a:rPr>
            </a:br>
            <a:r>
              <a:rPr lang="fa-IR" sz="2800" b="1" dirty="0" smtClean="0">
                <a:solidFill>
                  <a:schemeClr val="tx1"/>
                </a:solidFill>
                <a:latin typeface="Arial" pitchFamily="34" charset="0"/>
                <a:cs typeface="B Lotus" pitchFamily="2" charset="-78"/>
              </a:rPr>
              <a:t>5- بسیاری از کسانی که با حیوانات و پرندگان زندگی می کنند ، نمیدانند تماس حیوان اهلی آنها با حیوانهای وحشی و پرندگان مهاجر تا چه اندازه می تواند خطر آفرین باشد.</a:t>
            </a:r>
            <a:br>
              <a:rPr lang="fa-IR" sz="2800" b="1" dirty="0" smtClean="0">
                <a:solidFill>
                  <a:schemeClr val="tx1"/>
                </a:solidFill>
                <a:latin typeface="Arial" pitchFamily="34" charset="0"/>
                <a:cs typeface="B Lotus" pitchFamily="2" charset="-78"/>
              </a:rPr>
            </a:br>
            <a:endParaRPr lang="fa-IR" sz="2800" b="1" dirty="0" smtClean="0">
              <a:solidFill>
                <a:schemeClr val="tx1"/>
              </a:solidFill>
              <a:latin typeface="Arial" pitchFamily="34" charset="0"/>
              <a:cs typeface="B Lotus" pitchFamily="2" charset="-78"/>
            </a:endParaRPr>
          </a:p>
          <a:p>
            <a:pPr eaLnBrk="1" fontAlgn="auto" hangingPunct="1">
              <a:spcAft>
                <a:spcPts val="0"/>
              </a:spcAft>
              <a:defRPr/>
            </a:pPr>
            <a:endParaRPr lang="fa-IR" sz="2800" b="1" dirty="0" smtClean="0">
              <a:solidFill>
                <a:schemeClr val="tx1"/>
              </a:solidFill>
              <a:cs typeface="B Roya" pitchFamily="2" charset="-78"/>
            </a:endParaRPr>
          </a:p>
          <a:p>
            <a:pPr eaLnBrk="1" fontAlgn="auto" hangingPunct="1">
              <a:spcAft>
                <a:spcPts val="0"/>
              </a:spcAft>
              <a:defRPr/>
            </a:pPr>
            <a:endParaRPr lang="en-US" sz="2800" b="1" dirty="0" smtClean="0">
              <a:solidFill>
                <a:schemeClr val="tx1"/>
              </a:solidFill>
              <a:cs typeface="B Roya" pitchFamily="2" charset="-78"/>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1285875"/>
            <a:ext cx="8229600" cy="3214688"/>
          </a:xfrm>
        </p:spPr>
        <p:txBody>
          <a:bodyPr/>
          <a:lstStyle/>
          <a:p>
            <a:pPr eaLnBrk="1" hangingPunct="1"/>
            <a:r>
              <a:rPr lang="fa-IR" smtClean="0">
                <a:cs typeface="B Titr" pitchFamily="2" charset="-78"/>
              </a:rPr>
              <a:t>وضعیت بیماریهای قابل انتقال بین انسان و حیوان در کشورهای همسایه ایران</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04664"/>
            <a:ext cx="8435280" cy="1195536"/>
          </a:xfrm>
          <a:extLst/>
        </p:spPr>
        <p:txBody>
          <a:bodyPr rtlCol="1">
            <a:normAutofit fontScale="90000"/>
          </a:bodyPr>
          <a:lstStyle/>
          <a:p>
            <a:pPr eaLnBrk="1" fontAlgn="auto" hangingPunct="1">
              <a:spcAft>
                <a:spcPts val="0"/>
              </a:spcAft>
              <a:defRPr/>
            </a:pPr>
            <a:r>
              <a:rPr lang="fa-IR" b="1" dirty="0" smtClean="0">
                <a:effectLst>
                  <a:reflection blurRad="12700" stA="48000" endA="300" endPos="55000" dir="5400000" sy="-90000" algn="bl" rotWithShape="0"/>
                </a:effectLst>
                <a:cs typeface="B Titr" pitchFamily="2" charset="-78"/>
              </a:rPr>
              <a:t>مهمترین بیماری های قابل انتقال بين حيوان و انسان درکشور</a:t>
            </a:r>
            <a:endParaRPr lang="en-US" b="1" dirty="0">
              <a:effectLst>
                <a:reflection blurRad="12700" stA="48000" endA="300" endPos="55000" dir="5400000" sy="-90000" algn="bl" rotWithShape="0"/>
              </a:effectLst>
              <a:cs typeface="B Titr" pitchFamily="2" charset="-78"/>
            </a:endParaRPr>
          </a:p>
        </p:txBody>
      </p:sp>
      <p:sp>
        <p:nvSpPr>
          <p:cNvPr id="16387" name="Content Placeholder 2"/>
          <p:cNvSpPr>
            <a:spLocks noGrp="1"/>
          </p:cNvSpPr>
          <p:nvPr>
            <p:ph idx="1"/>
          </p:nvPr>
        </p:nvSpPr>
        <p:spPr>
          <a:xfrm>
            <a:off x="304800" y="1554163"/>
            <a:ext cx="8267700" cy="4525962"/>
          </a:xfrm>
        </p:spPr>
        <p:txBody>
          <a:bodyPr rtlCol="1">
            <a:normAutofit fontScale="92500" lnSpcReduction="20000"/>
          </a:bodyPr>
          <a:lstStyle/>
          <a:p>
            <a:pPr marL="514350" indent="-514350" eaLnBrk="1" fontAlgn="auto" hangingPunct="1">
              <a:lnSpc>
                <a:spcPct val="150000"/>
              </a:lnSpc>
              <a:spcAft>
                <a:spcPts val="0"/>
              </a:spcAft>
              <a:buFont typeface="Franklin Gothic Medium" pitchFamily="34" charset="0"/>
              <a:buAutoNum type="arabicPeriod"/>
              <a:defRPr/>
            </a:pPr>
            <a:r>
              <a:rPr lang="fa-IR" dirty="0" smtClean="0"/>
              <a:t> </a:t>
            </a:r>
            <a:r>
              <a:rPr lang="fa-IR" sz="2800" dirty="0" smtClean="0">
                <a:cs typeface="B Titr" pitchFamily="2" charset="-78"/>
              </a:rPr>
              <a:t>بروسلوز</a:t>
            </a:r>
          </a:p>
          <a:p>
            <a:pPr marL="514350" indent="-514350" eaLnBrk="1" fontAlgn="auto" hangingPunct="1">
              <a:lnSpc>
                <a:spcPct val="150000"/>
              </a:lnSpc>
              <a:spcAft>
                <a:spcPts val="0"/>
              </a:spcAft>
              <a:buFont typeface="Franklin Gothic Medium" pitchFamily="34" charset="0"/>
              <a:buAutoNum type="arabicPeriod"/>
              <a:defRPr/>
            </a:pPr>
            <a:r>
              <a:rPr lang="fa-IR" sz="2800" dirty="0" smtClean="0">
                <a:cs typeface="B Titr" pitchFamily="2" charset="-78"/>
              </a:rPr>
              <a:t>حیوان گزیدگی و هاری</a:t>
            </a:r>
          </a:p>
          <a:p>
            <a:pPr marL="514350" indent="-514350" eaLnBrk="1" fontAlgn="auto" hangingPunct="1">
              <a:lnSpc>
                <a:spcPct val="150000"/>
              </a:lnSpc>
              <a:spcAft>
                <a:spcPts val="0"/>
              </a:spcAft>
              <a:buFont typeface="Franklin Gothic Medium" pitchFamily="34" charset="0"/>
              <a:buAutoNum type="arabicPeriod"/>
              <a:defRPr/>
            </a:pPr>
            <a:r>
              <a:rPr lang="fa-IR" sz="2800" dirty="0" smtClean="0">
                <a:cs typeface="B Titr" pitchFamily="2" charset="-78"/>
              </a:rPr>
              <a:t>سالک و كالاآزار</a:t>
            </a:r>
          </a:p>
          <a:p>
            <a:pPr marL="514350" indent="-514350" eaLnBrk="1" fontAlgn="auto" hangingPunct="1">
              <a:lnSpc>
                <a:spcPct val="150000"/>
              </a:lnSpc>
              <a:spcAft>
                <a:spcPts val="0"/>
              </a:spcAft>
              <a:buFont typeface="Franklin Gothic Medium" pitchFamily="34" charset="0"/>
              <a:buAutoNum type="arabicPeriod"/>
              <a:defRPr/>
            </a:pPr>
            <a:r>
              <a:rPr lang="fa-IR" sz="2800" dirty="0" smtClean="0">
                <a:cs typeface="B Titr" pitchFamily="2" charset="-78"/>
              </a:rPr>
              <a:t>تب خونریزی دهنده کنگو-کریمه</a:t>
            </a:r>
          </a:p>
          <a:p>
            <a:pPr marL="514350" indent="-514350" eaLnBrk="1" fontAlgn="auto" hangingPunct="1">
              <a:lnSpc>
                <a:spcPct val="150000"/>
              </a:lnSpc>
              <a:spcAft>
                <a:spcPts val="0"/>
              </a:spcAft>
              <a:buFont typeface="Franklin Gothic Medium" pitchFamily="34" charset="0"/>
              <a:buAutoNum type="arabicPeriod"/>
              <a:defRPr/>
            </a:pPr>
            <a:r>
              <a:rPr lang="fa-IR" sz="2800" dirty="0" smtClean="0">
                <a:cs typeface="B Titr" pitchFamily="2" charset="-78"/>
              </a:rPr>
              <a:t>سیاه زخم</a:t>
            </a:r>
          </a:p>
          <a:p>
            <a:pPr marL="514350" indent="-514350" eaLnBrk="1" fontAlgn="auto" hangingPunct="1">
              <a:lnSpc>
                <a:spcPct val="150000"/>
              </a:lnSpc>
              <a:spcAft>
                <a:spcPts val="0"/>
              </a:spcAft>
              <a:buFont typeface="Franklin Gothic Medium" pitchFamily="34" charset="0"/>
              <a:buAutoNum type="arabicPeriod"/>
              <a:defRPr/>
            </a:pPr>
            <a:r>
              <a:rPr lang="fa-IR" sz="2800" dirty="0" smtClean="0">
                <a:cs typeface="B Titr" pitchFamily="2" charset="-78"/>
              </a:rPr>
              <a:t>لپتوسپیروز</a:t>
            </a:r>
          </a:p>
          <a:p>
            <a:pPr marL="514350" indent="-514350" eaLnBrk="1" fontAlgn="auto" hangingPunct="1">
              <a:lnSpc>
                <a:spcPct val="150000"/>
              </a:lnSpc>
              <a:spcAft>
                <a:spcPts val="0"/>
              </a:spcAft>
              <a:buFont typeface="Franklin Gothic Medium" pitchFamily="34" charset="0"/>
              <a:buAutoNum type="arabicPeriod"/>
              <a:defRPr/>
            </a:pPr>
            <a:r>
              <a:rPr lang="fa-IR" sz="2800" dirty="0" smtClean="0">
                <a:cs typeface="B Titr" pitchFamily="2" charset="-78"/>
              </a:rPr>
              <a:t>کیست هیداتید</a:t>
            </a:r>
            <a:endParaRPr lang="en-US" sz="2800" dirty="0" smtClean="0">
              <a:cs typeface="B Titr"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277813"/>
            <a:ext cx="9144000" cy="1139825"/>
          </a:xfrm>
        </p:spPr>
        <p:txBody>
          <a:bodyPr/>
          <a:lstStyle/>
          <a:p>
            <a:pPr eaLnBrk="1" hangingPunct="1"/>
            <a:r>
              <a:rPr lang="fa-IR" sz="4800" smtClean="0">
                <a:cs typeface="B Titr" pitchFamily="2" charset="-78"/>
              </a:rPr>
              <a:t>   </a:t>
            </a:r>
            <a:r>
              <a:rPr lang="fa-IR" sz="5400" b="1" smtClean="0">
                <a:solidFill>
                  <a:srgbClr val="C00000"/>
                </a:solidFill>
                <a:cs typeface="B Titr" pitchFamily="2" charset="-78"/>
              </a:rPr>
              <a:t>تعريف زئونوزها</a:t>
            </a:r>
            <a:r>
              <a:rPr lang="fa-IR" sz="4800" smtClean="0">
                <a:solidFill>
                  <a:srgbClr val="C00000"/>
                </a:solidFill>
                <a:cs typeface="B Titr" pitchFamily="2" charset="-78"/>
              </a:rPr>
              <a:t>   </a:t>
            </a:r>
            <a:endParaRPr lang="en-US" sz="4800" smtClean="0">
              <a:solidFill>
                <a:srgbClr val="C00000"/>
              </a:solidFill>
              <a:cs typeface="B Titr" pitchFamily="2" charset="-78"/>
            </a:endParaRPr>
          </a:p>
        </p:txBody>
      </p:sp>
      <p:sp>
        <p:nvSpPr>
          <p:cNvPr id="32771" name="Rectangle 3"/>
          <p:cNvSpPr>
            <a:spLocks noGrp="1" noChangeArrowheads="1"/>
          </p:cNvSpPr>
          <p:nvPr>
            <p:ph idx="1"/>
          </p:nvPr>
        </p:nvSpPr>
        <p:spPr>
          <a:xfrm>
            <a:off x="0" y="2057400"/>
            <a:ext cx="9144000" cy="4073525"/>
          </a:xfrm>
        </p:spPr>
        <p:txBody>
          <a:bodyPr/>
          <a:lstStyle/>
          <a:p>
            <a:pPr algn="ctr" eaLnBrk="1" hangingPunct="1">
              <a:buFont typeface="Wingdings" pitchFamily="2" charset="2"/>
              <a:buNone/>
            </a:pPr>
            <a:r>
              <a:rPr lang="fa-IR" sz="4800" b="1" smtClean="0">
                <a:cs typeface="B Compset" pitchFamily="2" charset="-78"/>
              </a:rPr>
              <a:t>بيمارِيها ياعفونت هائی هستند  که بطور طبیعی  بین انسان  و حیوانات مهره دار پست تر قابل انتقال هستند . </a:t>
            </a:r>
            <a:endParaRPr lang="en-US" sz="4400" b="1" smtClean="0">
              <a:cs typeface="B Compset" pitchFamily="2" charset="-78"/>
            </a:endParaRPr>
          </a:p>
          <a:p>
            <a:pPr algn="ctr" eaLnBrk="1" hangingPunct="1">
              <a:buFont typeface="Arial" pitchFamily="34" charset="0"/>
              <a:buNone/>
            </a:pPr>
            <a:r>
              <a:rPr lang="en-US" sz="2800" b="1" smtClean="0">
                <a:solidFill>
                  <a:srgbClr val="002060"/>
                </a:solidFill>
                <a:cs typeface="B Compset" pitchFamily="2" charset="-78"/>
              </a:rPr>
              <a:t>(W.H.O)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6375" y="285750"/>
            <a:ext cx="3671888" cy="2786063"/>
          </a:xfrm>
          <a:solidFill>
            <a:schemeClr val="bg2">
              <a:lumMod val="75000"/>
            </a:schemeClr>
          </a:solidFill>
        </p:spPr>
        <p:txBody>
          <a:bodyPr rtlCol="0">
            <a:noAutofit/>
          </a:bodyPr>
          <a:lstStyle/>
          <a:p>
            <a:pPr algn="r" eaLnBrk="1" fontAlgn="auto" hangingPunct="1">
              <a:spcAft>
                <a:spcPts val="0"/>
              </a:spcAft>
              <a:defRPr/>
            </a:pPr>
            <a:r>
              <a:rPr lang="fa-IR" sz="2000" b="1" dirty="0" smtClean="0">
                <a:latin typeface="+mn-lt"/>
                <a:ea typeface="+mn-ea"/>
                <a:cs typeface="B Compset" pitchFamily="2" charset="-78"/>
              </a:rPr>
              <a:t>1- لپتوسپیروز                                         </a:t>
            </a:r>
            <a:br>
              <a:rPr lang="fa-IR" sz="2000" b="1" dirty="0" smtClean="0">
                <a:latin typeface="+mn-lt"/>
                <a:ea typeface="+mn-ea"/>
                <a:cs typeface="B Compset" pitchFamily="2" charset="-78"/>
              </a:rPr>
            </a:br>
            <a:r>
              <a:rPr lang="fa-IR" sz="2000" b="1" dirty="0" smtClean="0">
                <a:latin typeface="+mn-lt"/>
                <a:ea typeface="+mn-ea"/>
                <a:cs typeface="B Compset" pitchFamily="2" charset="-78"/>
              </a:rPr>
              <a:t>2- تب مالت</a:t>
            </a:r>
            <a:br>
              <a:rPr lang="fa-IR" sz="2000" b="1" dirty="0" smtClean="0">
                <a:latin typeface="+mn-lt"/>
                <a:ea typeface="+mn-ea"/>
                <a:cs typeface="B Compset" pitchFamily="2" charset="-78"/>
              </a:rPr>
            </a:br>
            <a:r>
              <a:rPr lang="fa-IR" sz="2000" b="1" dirty="0" smtClean="0">
                <a:latin typeface="+mn-lt"/>
                <a:ea typeface="+mn-ea"/>
                <a:cs typeface="B Compset" pitchFamily="2" charset="-78"/>
              </a:rPr>
              <a:t>3- حیوان گزیدگی، هاری</a:t>
            </a:r>
            <a:br>
              <a:rPr lang="fa-IR" sz="2000" b="1" dirty="0" smtClean="0">
                <a:latin typeface="+mn-lt"/>
                <a:ea typeface="+mn-ea"/>
                <a:cs typeface="B Compset" pitchFamily="2" charset="-78"/>
              </a:rPr>
            </a:br>
            <a:r>
              <a:rPr lang="fa-IR" sz="2000" b="1" dirty="0" smtClean="0">
                <a:latin typeface="+mn-lt"/>
                <a:ea typeface="+mn-ea"/>
                <a:cs typeface="B Compset" pitchFamily="2" charset="-78"/>
              </a:rPr>
              <a:t>4- تب خونریزی دهنده کریمه کنگو</a:t>
            </a:r>
            <a:br>
              <a:rPr lang="fa-IR" sz="2000" b="1" dirty="0" smtClean="0">
                <a:latin typeface="+mn-lt"/>
                <a:ea typeface="+mn-ea"/>
                <a:cs typeface="B Compset" pitchFamily="2" charset="-78"/>
              </a:rPr>
            </a:br>
            <a:r>
              <a:rPr lang="fa-IR" sz="2000" b="1" dirty="0" smtClean="0">
                <a:latin typeface="+mn-lt"/>
                <a:ea typeface="+mn-ea"/>
                <a:cs typeface="B Compset" pitchFamily="2" charset="-78"/>
              </a:rPr>
              <a:t>5- کیست هیداتید</a:t>
            </a:r>
            <a:br>
              <a:rPr lang="fa-IR" sz="2000" b="1" dirty="0" smtClean="0">
                <a:latin typeface="+mn-lt"/>
                <a:ea typeface="+mn-ea"/>
                <a:cs typeface="B Compset" pitchFamily="2" charset="-78"/>
              </a:rPr>
            </a:br>
            <a:r>
              <a:rPr lang="fa-IR" sz="2000" b="1" dirty="0" smtClean="0">
                <a:latin typeface="+mn-lt"/>
                <a:ea typeface="+mn-ea"/>
                <a:cs typeface="B Compset" pitchFamily="2" charset="-78"/>
              </a:rPr>
              <a:t>6- لیشمانیوز</a:t>
            </a:r>
            <a:br>
              <a:rPr lang="fa-IR" sz="2000" b="1" dirty="0" smtClean="0">
                <a:latin typeface="+mn-lt"/>
                <a:ea typeface="+mn-ea"/>
                <a:cs typeface="B Compset" pitchFamily="2" charset="-78"/>
              </a:rPr>
            </a:br>
            <a:r>
              <a:rPr lang="fa-IR" sz="2000" b="1" dirty="0" smtClean="0">
                <a:latin typeface="+mn-lt"/>
                <a:ea typeface="+mn-ea"/>
                <a:cs typeface="B Compset" pitchFamily="2" charset="-78"/>
              </a:rPr>
              <a:t>7- تب دنگ</a:t>
            </a:r>
            <a:br>
              <a:rPr lang="fa-IR" sz="2000" b="1" dirty="0" smtClean="0">
                <a:latin typeface="+mn-lt"/>
                <a:ea typeface="+mn-ea"/>
                <a:cs typeface="B Compset" pitchFamily="2" charset="-78"/>
              </a:rPr>
            </a:br>
            <a:r>
              <a:rPr lang="fa-IR" sz="2000" b="1" dirty="0" smtClean="0">
                <a:latin typeface="+mn-lt"/>
                <a:ea typeface="+mn-ea"/>
                <a:cs typeface="B Compset" pitchFamily="2" charset="-78"/>
              </a:rPr>
              <a:t>8- سیاه زخم</a:t>
            </a:r>
            <a:endParaRPr lang="en-US" sz="2000" b="1" dirty="0" smtClean="0">
              <a:latin typeface="+mn-lt"/>
              <a:ea typeface="+mn-ea"/>
              <a:cs typeface="B Compset" pitchFamily="2" charset="-78"/>
            </a:endParaRPr>
          </a:p>
        </p:txBody>
      </p:sp>
      <p:sp>
        <p:nvSpPr>
          <p:cNvPr id="3" name="Text Placeholder 2"/>
          <p:cNvSpPr>
            <a:spLocks noGrp="1"/>
          </p:cNvSpPr>
          <p:nvPr>
            <p:ph type="body" idx="1"/>
          </p:nvPr>
        </p:nvSpPr>
        <p:spPr>
          <a:xfrm>
            <a:off x="214313" y="285750"/>
            <a:ext cx="3457575" cy="2786063"/>
          </a:xfrm>
          <a:solidFill>
            <a:schemeClr val="accent2">
              <a:lumMod val="40000"/>
              <a:lumOff val="60000"/>
            </a:schemeClr>
          </a:solidFill>
        </p:spPr>
        <p:txBody>
          <a:bodyPr rtlCol="0">
            <a:normAutofit/>
          </a:bodyPr>
          <a:lstStyle/>
          <a:p>
            <a:pPr eaLnBrk="1" fontAlgn="auto" hangingPunct="1">
              <a:lnSpc>
                <a:spcPct val="90000"/>
              </a:lnSpc>
              <a:spcAft>
                <a:spcPts val="0"/>
              </a:spcAft>
              <a:defRPr/>
            </a:pPr>
            <a:r>
              <a:rPr lang="fa-IR" sz="2000" dirty="0" smtClean="0">
                <a:cs typeface="B Compset" pitchFamily="2" charset="-78"/>
              </a:rPr>
              <a:t>1- حیوان گزیدگی و هاری</a:t>
            </a:r>
          </a:p>
          <a:p>
            <a:pPr eaLnBrk="1" fontAlgn="auto" hangingPunct="1">
              <a:lnSpc>
                <a:spcPct val="90000"/>
              </a:lnSpc>
              <a:spcAft>
                <a:spcPts val="0"/>
              </a:spcAft>
              <a:defRPr/>
            </a:pPr>
            <a:r>
              <a:rPr lang="fa-IR" sz="2000" dirty="0" smtClean="0">
                <a:cs typeface="B Compset" pitchFamily="2" charset="-78"/>
              </a:rPr>
              <a:t>2- تب مالت</a:t>
            </a:r>
          </a:p>
          <a:p>
            <a:pPr eaLnBrk="1" fontAlgn="auto" hangingPunct="1">
              <a:lnSpc>
                <a:spcPct val="90000"/>
              </a:lnSpc>
              <a:spcAft>
                <a:spcPts val="0"/>
              </a:spcAft>
              <a:defRPr/>
            </a:pPr>
            <a:r>
              <a:rPr lang="fa-IR" sz="2000" dirty="0" smtClean="0">
                <a:cs typeface="B Compset" pitchFamily="2" charset="-78"/>
              </a:rPr>
              <a:t>3- کیست هیداتید</a:t>
            </a:r>
          </a:p>
          <a:p>
            <a:pPr eaLnBrk="1" fontAlgn="auto" hangingPunct="1">
              <a:lnSpc>
                <a:spcPct val="90000"/>
              </a:lnSpc>
              <a:spcAft>
                <a:spcPts val="0"/>
              </a:spcAft>
              <a:defRPr/>
            </a:pPr>
            <a:r>
              <a:rPr lang="fa-IR" sz="2000" dirty="0" smtClean="0">
                <a:cs typeface="B Compset" pitchFamily="2" charset="-78"/>
              </a:rPr>
              <a:t>4- لیشمانیوز</a:t>
            </a:r>
          </a:p>
          <a:p>
            <a:pPr eaLnBrk="1" fontAlgn="auto" hangingPunct="1">
              <a:lnSpc>
                <a:spcPct val="90000"/>
              </a:lnSpc>
              <a:spcAft>
                <a:spcPts val="0"/>
              </a:spcAft>
              <a:defRPr/>
            </a:pPr>
            <a:r>
              <a:rPr lang="fa-IR" sz="2000" dirty="0" smtClean="0">
                <a:cs typeface="B Compset" pitchFamily="2" charset="-78"/>
              </a:rPr>
              <a:t>5- تب خونریزی دهنده کریمه کنگو</a:t>
            </a:r>
          </a:p>
          <a:p>
            <a:pPr eaLnBrk="1" fontAlgn="auto" hangingPunct="1">
              <a:lnSpc>
                <a:spcPct val="90000"/>
              </a:lnSpc>
              <a:spcAft>
                <a:spcPts val="0"/>
              </a:spcAft>
              <a:defRPr/>
            </a:pPr>
            <a:r>
              <a:rPr lang="fa-IR" sz="2000" dirty="0" smtClean="0">
                <a:cs typeface="B Compset" pitchFamily="2" charset="-78"/>
              </a:rPr>
              <a:t>6- سیاه زخم</a:t>
            </a:r>
          </a:p>
          <a:p>
            <a:pPr eaLnBrk="1" fontAlgn="auto" hangingPunct="1">
              <a:lnSpc>
                <a:spcPct val="90000"/>
              </a:lnSpc>
              <a:spcAft>
                <a:spcPts val="0"/>
              </a:spcAft>
              <a:defRPr/>
            </a:pPr>
            <a:r>
              <a:rPr lang="fa-IR" sz="2000" dirty="0" smtClean="0">
                <a:cs typeface="B Compset" pitchFamily="2" charset="-78"/>
              </a:rPr>
              <a:t>7- لپتوسپیروز</a:t>
            </a:r>
          </a:p>
          <a:p>
            <a:pPr eaLnBrk="1" fontAlgn="auto" hangingPunct="1">
              <a:lnSpc>
                <a:spcPct val="90000"/>
              </a:lnSpc>
              <a:spcAft>
                <a:spcPts val="0"/>
              </a:spcAft>
              <a:defRPr/>
            </a:pPr>
            <a:r>
              <a:rPr lang="fa-IR" sz="2000" dirty="0" smtClean="0">
                <a:cs typeface="B Compset" pitchFamily="2" charset="-78"/>
              </a:rPr>
              <a:t>8- تب دانگ</a:t>
            </a:r>
            <a:endParaRPr lang="en-US" sz="2000" dirty="0" smtClean="0">
              <a:cs typeface="B Compset" pitchFamily="2" charset="-78"/>
            </a:endParaRPr>
          </a:p>
        </p:txBody>
      </p:sp>
      <p:sp>
        <p:nvSpPr>
          <p:cNvPr id="4" name="Content Placeholder 3"/>
          <p:cNvSpPr>
            <a:spLocks noGrp="1"/>
          </p:cNvSpPr>
          <p:nvPr>
            <p:ph sz="half" idx="2"/>
          </p:nvPr>
        </p:nvSpPr>
        <p:spPr>
          <a:xfrm>
            <a:off x="214313" y="3786188"/>
            <a:ext cx="3424237" cy="2714625"/>
          </a:xfrm>
          <a:solidFill>
            <a:srgbClr val="00B0F0"/>
          </a:solidFill>
        </p:spPr>
        <p:txBody>
          <a:bodyPr rtlCol="0">
            <a:normAutofit lnSpcReduction="10000"/>
          </a:bodyPr>
          <a:lstStyle/>
          <a:p>
            <a:pPr marL="457200" indent="-457200" eaLnBrk="1" fontAlgn="auto" hangingPunct="1">
              <a:spcAft>
                <a:spcPts val="0"/>
              </a:spcAft>
              <a:buFont typeface="Arial" charset="0"/>
              <a:buNone/>
              <a:defRPr/>
            </a:pPr>
            <a:r>
              <a:rPr lang="fa-IR" sz="2000" b="1" dirty="0" smtClean="0">
                <a:cs typeface="B Compset" pitchFamily="2" charset="-78"/>
              </a:rPr>
              <a:t>1-لیشمانیوز</a:t>
            </a:r>
          </a:p>
          <a:p>
            <a:pPr marL="457200" indent="-457200" eaLnBrk="1" fontAlgn="auto" hangingPunct="1">
              <a:spcAft>
                <a:spcPts val="0"/>
              </a:spcAft>
              <a:buFont typeface="Arial" charset="0"/>
              <a:buNone/>
              <a:defRPr/>
            </a:pPr>
            <a:r>
              <a:rPr lang="fa-IR" sz="2000" b="1" dirty="0" smtClean="0">
                <a:cs typeface="B Compset" pitchFamily="2" charset="-78"/>
              </a:rPr>
              <a:t>2-تب خونریزیدهنده کریمه کنگو</a:t>
            </a:r>
          </a:p>
          <a:p>
            <a:pPr marL="457200" indent="-457200" eaLnBrk="1" fontAlgn="auto" hangingPunct="1">
              <a:spcAft>
                <a:spcPts val="0"/>
              </a:spcAft>
              <a:buFont typeface="Arial" charset="0"/>
              <a:buNone/>
              <a:defRPr/>
            </a:pPr>
            <a:r>
              <a:rPr lang="fa-IR" sz="2000" b="1" dirty="0" smtClean="0">
                <a:cs typeface="B Compset" pitchFamily="2" charset="-78"/>
              </a:rPr>
              <a:t>3-تب دنگ</a:t>
            </a:r>
          </a:p>
          <a:p>
            <a:pPr marL="457200" indent="-457200" eaLnBrk="1" fontAlgn="auto" hangingPunct="1">
              <a:spcAft>
                <a:spcPts val="0"/>
              </a:spcAft>
              <a:buFont typeface="Arial" charset="0"/>
              <a:buNone/>
              <a:defRPr/>
            </a:pPr>
            <a:r>
              <a:rPr lang="fa-IR" sz="2000" b="1" dirty="0" smtClean="0">
                <a:cs typeface="B Compset" pitchFamily="2" charset="-78"/>
              </a:rPr>
              <a:t>4-سیاه زخم</a:t>
            </a:r>
          </a:p>
          <a:p>
            <a:pPr marL="457200" indent="-457200" eaLnBrk="1" fontAlgn="auto" hangingPunct="1">
              <a:spcAft>
                <a:spcPts val="0"/>
              </a:spcAft>
              <a:buFont typeface="Arial" charset="0"/>
              <a:buNone/>
              <a:defRPr/>
            </a:pPr>
            <a:r>
              <a:rPr lang="fa-IR" sz="2000" b="1" dirty="0" smtClean="0">
                <a:cs typeface="B Compset" pitchFamily="2" charset="-78"/>
              </a:rPr>
              <a:t>5-لپتوسپیروز</a:t>
            </a:r>
          </a:p>
          <a:p>
            <a:pPr marL="457200" indent="-457200" eaLnBrk="1" fontAlgn="auto" hangingPunct="1">
              <a:spcAft>
                <a:spcPts val="0"/>
              </a:spcAft>
              <a:buFont typeface="Arial" charset="0"/>
              <a:buNone/>
              <a:defRPr/>
            </a:pPr>
            <a:r>
              <a:rPr lang="fa-IR" sz="2000" b="1" dirty="0" smtClean="0">
                <a:cs typeface="B Compset" pitchFamily="2" charset="-78"/>
              </a:rPr>
              <a:t>6-تب مالت</a:t>
            </a:r>
          </a:p>
          <a:p>
            <a:pPr marL="457200" indent="-457200" eaLnBrk="1" fontAlgn="auto" hangingPunct="1">
              <a:spcAft>
                <a:spcPts val="0"/>
              </a:spcAft>
              <a:buFont typeface="Arial" charset="0"/>
              <a:buNone/>
              <a:defRPr/>
            </a:pPr>
            <a:r>
              <a:rPr lang="fa-IR" sz="2000" b="1" dirty="0" smtClean="0">
                <a:cs typeface="B Compset" pitchFamily="2" charset="-78"/>
              </a:rPr>
              <a:t>7-حیوان گزیدگی، هاری</a:t>
            </a:r>
          </a:p>
          <a:p>
            <a:pPr marL="457200" indent="-457200" eaLnBrk="1" fontAlgn="auto" hangingPunct="1">
              <a:spcAft>
                <a:spcPts val="0"/>
              </a:spcAft>
              <a:buFont typeface="Arial" charset="0"/>
              <a:buNone/>
              <a:defRPr/>
            </a:pPr>
            <a:r>
              <a:rPr lang="fa-IR" sz="2000" b="1" dirty="0" smtClean="0">
                <a:cs typeface="B Compset" pitchFamily="2" charset="-78"/>
              </a:rPr>
              <a:t>8-کیست هیداتید</a:t>
            </a:r>
          </a:p>
          <a:p>
            <a:pPr marL="457200" indent="-457200" eaLnBrk="1" fontAlgn="auto" hangingPunct="1">
              <a:spcAft>
                <a:spcPts val="0"/>
              </a:spcAft>
              <a:buFont typeface="+mj-lt"/>
              <a:buAutoNum type="arabicPeriod"/>
              <a:defRPr/>
            </a:pPr>
            <a:endParaRPr lang="en-US" sz="2000" b="1" dirty="0">
              <a:cs typeface="B Compset" pitchFamily="2" charset="-78"/>
            </a:endParaRPr>
          </a:p>
        </p:txBody>
      </p:sp>
      <p:sp>
        <p:nvSpPr>
          <p:cNvPr id="6" name="Content Placeholder 5"/>
          <p:cNvSpPr>
            <a:spLocks noGrp="1"/>
          </p:cNvSpPr>
          <p:nvPr>
            <p:ph sz="quarter" idx="4"/>
          </p:nvPr>
        </p:nvSpPr>
        <p:spPr>
          <a:xfrm>
            <a:off x="5214938" y="3643313"/>
            <a:ext cx="3705225" cy="2928937"/>
          </a:xfrm>
          <a:solidFill>
            <a:schemeClr val="tx2">
              <a:lumMod val="40000"/>
              <a:lumOff val="60000"/>
            </a:schemeClr>
          </a:solidFill>
        </p:spPr>
        <p:txBody>
          <a:bodyPr rtlCol="0">
            <a:noAutofit/>
          </a:bodyPr>
          <a:lstStyle/>
          <a:p>
            <a:pPr eaLnBrk="1" fontAlgn="auto" hangingPunct="1">
              <a:spcAft>
                <a:spcPts val="0"/>
              </a:spcAft>
              <a:buFont typeface="Arial" charset="0"/>
              <a:buNone/>
              <a:defRPr/>
            </a:pPr>
            <a:r>
              <a:rPr lang="fa-IR" sz="2000" dirty="0" smtClean="0">
                <a:cs typeface="B Compset" pitchFamily="2" charset="-78"/>
              </a:rPr>
              <a:t>1</a:t>
            </a:r>
            <a:r>
              <a:rPr lang="fa-IR" sz="2000" b="1" dirty="0" smtClean="0">
                <a:cs typeface="B Compset" pitchFamily="2" charset="-78"/>
              </a:rPr>
              <a:t>- سیاه زخم</a:t>
            </a:r>
          </a:p>
          <a:p>
            <a:pPr eaLnBrk="1" fontAlgn="auto" hangingPunct="1">
              <a:spcAft>
                <a:spcPts val="0"/>
              </a:spcAft>
              <a:buFont typeface="Arial" charset="0"/>
              <a:buNone/>
              <a:defRPr/>
            </a:pPr>
            <a:r>
              <a:rPr lang="fa-IR" sz="2000" b="1" dirty="0" smtClean="0">
                <a:cs typeface="B Compset" pitchFamily="2" charset="-78"/>
              </a:rPr>
              <a:t>2- تب دنگ</a:t>
            </a:r>
          </a:p>
          <a:p>
            <a:pPr eaLnBrk="1" fontAlgn="auto" hangingPunct="1">
              <a:spcAft>
                <a:spcPts val="0"/>
              </a:spcAft>
              <a:buFont typeface="Arial" charset="0"/>
              <a:buNone/>
              <a:defRPr/>
            </a:pPr>
            <a:r>
              <a:rPr lang="fa-IR" sz="2000" b="1" dirty="0" smtClean="0">
                <a:cs typeface="B Compset" pitchFamily="2" charset="-78"/>
              </a:rPr>
              <a:t>3- کیست هیداتید</a:t>
            </a:r>
          </a:p>
          <a:p>
            <a:pPr eaLnBrk="1" fontAlgn="auto" hangingPunct="1">
              <a:spcAft>
                <a:spcPts val="0"/>
              </a:spcAft>
              <a:buFont typeface="Arial" charset="0"/>
              <a:buNone/>
              <a:defRPr/>
            </a:pPr>
            <a:r>
              <a:rPr lang="fa-IR" sz="2000" b="1" dirty="0" smtClean="0">
                <a:cs typeface="B Compset" pitchFamily="2" charset="-78"/>
              </a:rPr>
              <a:t>4- حیوان گزیدگی، هاری</a:t>
            </a:r>
          </a:p>
          <a:p>
            <a:pPr eaLnBrk="1" fontAlgn="auto" hangingPunct="1">
              <a:spcAft>
                <a:spcPts val="0"/>
              </a:spcAft>
              <a:buFont typeface="Arial" charset="0"/>
              <a:buNone/>
              <a:defRPr/>
            </a:pPr>
            <a:r>
              <a:rPr lang="fa-IR" sz="2000" b="1" dirty="0" smtClean="0">
                <a:cs typeface="B Compset" pitchFamily="2" charset="-78"/>
              </a:rPr>
              <a:t>5- لیشمانیوز</a:t>
            </a:r>
          </a:p>
          <a:p>
            <a:pPr eaLnBrk="1" fontAlgn="auto" hangingPunct="1">
              <a:spcAft>
                <a:spcPts val="0"/>
              </a:spcAft>
              <a:buFont typeface="Arial" charset="0"/>
              <a:buNone/>
              <a:defRPr/>
            </a:pPr>
            <a:r>
              <a:rPr lang="fa-IR" sz="2000" b="1" dirty="0" smtClean="0">
                <a:cs typeface="B Compset" pitchFamily="2" charset="-78"/>
              </a:rPr>
              <a:t>6- تب مالت </a:t>
            </a:r>
          </a:p>
          <a:p>
            <a:pPr eaLnBrk="1" fontAlgn="auto" hangingPunct="1">
              <a:spcAft>
                <a:spcPts val="0"/>
              </a:spcAft>
              <a:buFont typeface="Arial" charset="0"/>
              <a:buNone/>
              <a:defRPr/>
            </a:pPr>
            <a:r>
              <a:rPr lang="fa-IR" sz="2000" b="1" dirty="0" smtClean="0">
                <a:cs typeface="B Compset" pitchFamily="2" charset="-78"/>
              </a:rPr>
              <a:t>7- لپتوسپیروز</a:t>
            </a:r>
          </a:p>
          <a:p>
            <a:pPr eaLnBrk="1" fontAlgn="auto" hangingPunct="1">
              <a:spcAft>
                <a:spcPts val="0"/>
              </a:spcAft>
              <a:buFont typeface="Arial" charset="0"/>
              <a:buNone/>
              <a:defRPr/>
            </a:pPr>
            <a:r>
              <a:rPr lang="fa-IR" sz="2000" b="1" dirty="0" smtClean="0">
                <a:cs typeface="B Compset" pitchFamily="2" charset="-78"/>
              </a:rPr>
              <a:t>8- تب خونریزی دهنده کریمه کنگو</a:t>
            </a:r>
            <a:endParaRPr lang="en-US" sz="2000" b="1" dirty="0" smtClean="0">
              <a:cs typeface="B Compset"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142875" y="285750"/>
            <a:ext cx="9001125" cy="6357938"/>
          </a:xfrm>
        </p:spPr>
        <p:txBody>
          <a:bodyPr/>
          <a:lstStyle/>
          <a:p>
            <a:pPr algn="ctr" eaLnBrk="1" hangingPunct="1">
              <a:buFontTx/>
              <a:buNone/>
            </a:pPr>
            <a:r>
              <a:rPr lang="fa-IR" sz="8800" b="1" smtClean="0">
                <a:cs typeface="B Titr" pitchFamily="2" charset="-78"/>
              </a:rPr>
              <a:t> </a:t>
            </a:r>
          </a:p>
          <a:p>
            <a:pPr algn="ctr" eaLnBrk="1" hangingPunct="1">
              <a:buFontTx/>
              <a:buNone/>
            </a:pPr>
            <a:r>
              <a:rPr lang="fa-IR" sz="8800" b="1" smtClean="0">
                <a:cs typeface="B Titr" pitchFamily="2" charset="-78"/>
              </a:rPr>
              <a:t>بيماري سالك</a:t>
            </a:r>
            <a:endParaRPr lang="fa-IR" sz="8800" b="1" smtClean="0">
              <a:latin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2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92100"/>
            <a:ext cx="8229600" cy="760413"/>
          </a:xfrm>
        </p:spPr>
        <p:txBody>
          <a:bodyPr rtlCol="1">
            <a:normAutofit fontScale="90000"/>
          </a:bodyPr>
          <a:lstStyle/>
          <a:p>
            <a:pPr eaLnBrk="1" fontAlgn="auto" hangingPunct="1">
              <a:spcAft>
                <a:spcPts val="0"/>
              </a:spcAft>
              <a:defRPr/>
            </a:pPr>
            <a:r>
              <a:rPr lang="fa-IR" sz="5400" b="1" dirty="0" smtClean="0">
                <a:solidFill>
                  <a:srgbClr val="C00000"/>
                </a:solidFill>
                <a:cs typeface="B Titr" pitchFamily="2" charset="-78"/>
              </a:rPr>
              <a:t>انواع لیشمانیوز ها :</a:t>
            </a:r>
            <a:endParaRPr lang="en-US" sz="5400" b="1" dirty="0" smtClean="0">
              <a:solidFill>
                <a:srgbClr val="C00000"/>
              </a:solidFill>
              <a:cs typeface="B Titr" pitchFamily="2" charset="-78"/>
            </a:endParaRPr>
          </a:p>
        </p:txBody>
      </p:sp>
      <p:sp>
        <p:nvSpPr>
          <p:cNvPr id="9219" name="Rectangle 3"/>
          <p:cNvSpPr>
            <a:spLocks noGrp="1" noChangeArrowheads="1"/>
          </p:cNvSpPr>
          <p:nvPr>
            <p:ph type="body" idx="1"/>
          </p:nvPr>
        </p:nvSpPr>
        <p:spPr>
          <a:xfrm>
            <a:off x="0" y="1341438"/>
            <a:ext cx="9144000" cy="5373687"/>
          </a:xfrm>
        </p:spPr>
        <p:txBody>
          <a:bodyPr/>
          <a:lstStyle/>
          <a:p>
            <a:pPr eaLnBrk="1" hangingPunct="1">
              <a:buFontTx/>
              <a:buNone/>
            </a:pPr>
            <a:r>
              <a:rPr lang="fa-IR" sz="3600" b="1" smtClean="0">
                <a:cs typeface="B Compset" pitchFamily="2" charset="-78"/>
              </a:rPr>
              <a:t>1</a:t>
            </a:r>
            <a:r>
              <a:rPr lang="fa-IR" sz="4000" b="1" smtClean="0">
                <a:cs typeface="B Compset" pitchFamily="2" charset="-78"/>
              </a:rPr>
              <a:t>- جلدی (</a:t>
            </a:r>
            <a:r>
              <a:rPr lang="en-US" sz="2800" b="1" smtClean="0">
                <a:cs typeface="B Compset" pitchFamily="2" charset="-78"/>
              </a:rPr>
              <a:t>CUTANEOUS</a:t>
            </a:r>
            <a:r>
              <a:rPr lang="fa-IR" sz="4000" b="1" smtClean="0">
                <a:cs typeface="B Compset" pitchFamily="2" charset="-78"/>
              </a:rPr>
              <a:t> = سالک پوستی ):</a:t>
            </a:r>
            <a:r>
              <a:rPr lang="en-US" sz="4000" b="1" smtClean="0">
                <a:cs typeface="B Compset" pitchFamily="2" charset="-78"/>
              </a:rPr>
              <a:t>ACL</a:t>
            </a:r>
            <a:r>
              <a:rPr lang="fa-IR" sz="4000" b="1" smtClean="0">
                <a:cs typeface="B Compset" pitchFamily="2" charset="-78"/>
              </a:rPr>
              <a:t> و </a:t>
            </a:r>
            <a:r>
              <a:rPr lang="en-US" sz="4000" b="1" smtClean="0">
                <a:cs typeface="B Compset" pitchFamily="2" charset="-78"/>
              </a:rPr>
              <a:t>ZCL</a:t>
            </a:r>
            <a:endParaRPr lang="fa-IR" sz="4000" b="1" smtClean="0">
              <a:cs typeface="B Compset" pitchFamily="2" charset="-78"/>
            </a:endParaRPr>
          </a:p>
          <a:p>
            <a:pPr eaLnBrk="1" hangingPunct="1">
              <a:buFontTx/>
              <a:buNone/>
            </a:pPr>
            <a:r>
              <a:rPr lang="fa-IR" b="1" smtClean="0">
                <a:cs typeface="B Compset" pitchFamily="2" charset="-78"/>
              </a:rPr>
              <a:t>(آنتروپوفيليك،زئوپوفيليك كوتانئوس ليشمانيا)</a:t>
            </a:r>
            <a:endParaRPr lang="fa-IR" sz="4000" b="1" smtClean="0">
              <a:cs typeface="B Compset" pitchFamily="2" charset="-78"/>
            </a:endParaRPr>
          </a:p>
          <a:p>
            <a:pPr eaLnBrk="1" hangingPunct="1">
              <a:buFontTx/>
              <a:buNone/>
            </a:pPr>
            <a:r>
              <a:rPr lang="fa-IR" sz="4000" b="1" smtClean="0">
                <a:cs typeface="B Compset" pitchFamily="2" charset="-78"/>
              </a:rPr>
              <a:t>2- جلدی مخاطی : </a:t>
            </a:r>
            <a:r>
              <a:rPr lang="en-US" sz="4000" b="1" smtClean="0">
                <a:cs typeface="B Compset" pitchFamily="2" charset="-78"/>
              </a:rPr>
              <a:t>MCL</a:t>
            </a:r>
            <a:endParaRPr lang="fa-IR" sz="4000" b="1" smtClean="0">
              <a:cs typeface="B Compset" pitchFamily="2" charset="-78"/>
            </a:endParaRPr>
          </a:p>
          <a:p>
            <a:pPr algn="ctr" eaLnBrk="1" hangingPunct="1">
              <a:buFontTx/>
              <a:buNone/>
            </a:pPr>
            <a:r>
              <a:rPr lang="en-US" b="1" smtClean="0">
                <a:cs typeface="B Compset" pitchFamily="2" charset="-78"/>
              </a:rPr>
              <a:t>MUCO CUTANEOUS LEISHMANIASIS</a:t>
            </a:r>
            <a:endParaRPr lang="fa-IR" b="1" smtClean="0">
              <a:cs typeface="B Compset" pitchFamily="2" charset="-78"/>
            </a:endParaRPr>
          </a:p>
          <a:p>
            <a:pPr eaLnBrk="1" hangingPunct="1">
              <a:buFontTx/>
              <a:buNone/>
            </a:pPr>
            <a:r>
              <a:rPr lang="fa-IR" sz="4000" b="1" smtClean="0">
                <a:cs typeface="B Compset" pitchFamily="2" charset="-78"/>
              </a:rPr>
              <a:t>3- احشائی ( کالاآزار ) :</a:t>
            </a:r>
          </a:p>
          <a:p>
            <a:pPr algn="ctr" eaLnBrk="1" hangingPunct="1">
              <a:buFontTx/>
              <a:buNone/>
            </a:pPr>
            <a:r>
              <a:rPr lang="en-US" b="1" smtClean="0">
                <a:cs typeface="B Compset" pitchFamily="2" charset="-78"/>
              </a:rPr>
              <a:t>(VISCERAL LEISHMANIASIS)</a:t>
            </a:r>
          </a:p>
          <a:p>
            <a:pPr eaLnBrk="1" hangingPunct="1">
              <a:buFontTx/>
              <a:buNone/>
            </a:pPr>
            <a:r>
              <a:rPr lang="en-US" sz="3600" b="1" smtClean="0">
                <a:cs typeface="B Compset" pitchFamily="2" charset="-78"/>
              </a:rPr>
              <a:t>AVL </a:t>
            </a:r>
            <a:r>
              <a:rPr lang="fa-IR" sz="3600" b="1" smtClean="0">
                <a:cs typeface="B Compset" pitchFamily="2" charset="-78"/>
              </a:rPr>
              <a:t> و</a:t>
            </a:r>
            <a:r>
              <a:rPr lang="en-US" sz="3600" b="1" smtClean="0">
                <a:cs typeface="B Compset" pitchFamily="2" charset="-78"/>
              </a:rPr>
              <a:t>ZVL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770" decel="100000"/>
                                        <p:tgtEl>
                                          <p:spTgt spid="9218"/>
                                        </p:tgtEl>
                                      </p:cBhvr>
                                    </p:animEffect>
                                    <p:animScale>
                                      <p:cBhvr>
                                        <p:cTn id="8" dur="770" decel="100000"/>
                                        <p:tgtEl>
                                          <p:spTgt spid="9218"/>
                                        </p:tgtEl>
                                      </p:cBhvr>
                                      <p:from x="10000" y="10000"/>
                                      <p:to x="200000" y="450000"/>
                                    </p:animScale>
                                    <p:animScale>
                                      <p:cBhvr>
                                        <p:cTn id="9" dur="1230" accel="100000" fill="hold">
                                          <p:stCondLst>
                                            <p:cond delay="770"/>
                                          </p:stCondLst>
                                        </p:cTn>
                                        <p:tgtEl>
                                          <p:spTgt spid="9218"/>
                                        </p:tgtEl>
                                      </p:cBhvr>
                                      <p:from x="200000" y="450000"/>
                                      <p:to x="100000" y="100000"/>
                                    </p:animScale>
                                    <p:set>
                                      <p:cBhvr>
                                        <p:cTn id="10" dur="770" fill="hold"/>
                                        <p:tgtEl>
                                          <p:spTgt spid="9218"/>
                                        </p:tgtEl>
                                        <p:attrNameLst>
                                          <p:attrName>ppt_x</p:attrName>
                                        </p:attrNameLst>
                                      </p:cBhvr>
                                      <p:to>
                                        <p:strVal val="(0.5)"/>
                                      </p:to>
                                    </p:set>
                                    <p:anim from="(0.5)" to="(#ppt_x)" calcmode="lin" valueType="num">
                                      <p:cBhvr>
                                        <p:cTn id="11" dur="1230" accel="100000" fill="hold">
                                          <p:stCondLst>
                                            <p:cond delay="770"/>
                                          </p:stCondLst>
                                        </p:cTn>
                                        <p:tgtEl>
                                          <p:spTgt spid="9218"/>
                                        </p:tgtEl>
                                        <p:attrNameLst>
                                          <p:attrName>ppt_x</p:attrName>
                                        </p:attrNameLst>
                                      </p:cBhvr>
                                    </p:anim>
                                    <p:set>
                                      <p:cBhvr>
                                        <p:cTn id="12" dur="770" fill="hold"/>
                                        <p:tgtEl>
                                          <p:spTgt spid="9218"/>
                                        </p:tgtEl>
                                        <p:attrNameLst>
                                          <p:attrName>ppt_y</p:attrName>
                                        </p:attrNameLst>
                                      </p:cBhvr>
                                      <p:to>
                                        <p:strVal val="(#ppt_y+0.4)"/>
                                      </p:to>
                                    </p:set>
                                    <p:anim from="(#ppt_y+0.4)" to="(#ppt_y)" calcmode="lin" valueType="num">
                                      <p:cBhvr>
                                        <p:cTn id="13" dur="1230" accel="100000" fill="hold">
                                          <p:stCondLst>
                                            <p:cond delay="770"/>
                                          </p:stCondLst>
                                        </p:cTn>
                                        <p:tgtEl>
                                          <p:spTgt spid="9218"/>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7" presetClass="entr" presetSubtype="0" fill="hold" nodeType="clickEffect">
                                  <p:stCondLst>
                                    <p:cond delay="0"/>
                                  </p:stCondLst>
                                  <p:childTnLst>
                                    <p:set>
                                      <p:cBhvr>
                                        <p:cTn id="17" dur="1" fill="hold">
                                          <p:stCondLst>
                                            <p:cond delay="0"/>
                                          </p:stCondLst>
                                        </p:cTn>
                                        <p:tgtEl>
                                          <p:spTgt spid="9219">
                                            <p:txEl>
                                              <p:pRg st="0" end="0"/>
                                            </p:txEl>
                                          </p:spTgt>
                                        </p:tgtEl>
                                        <p:attrNameLst>
                                          <p:attrName>style.visibility</p:attrName>
                                        </p:attrNameLst>
                                      </p:cBhvr>
                                      <p:to>
                                        <p:strVal val="visible"/>
                                      </p:to>
                                    </p:set>
                                    <p:animEffect transition="in" filter="fade">
                                      <p:cBhvr>
                                        <p:cTn id="18" dur="1000"/>
                                        <p:tgtEl>
                                          <p:spTgt spid="9219">
                                            <p:txEl>
                                              <p:pRg st="0" end="0"/>
                                            </p:txEl>
                                          </p:spTgt>
                                        </p:tgtEl>
                                      </p:cBhvr>
                                    </p:animEffect>
                                    <p:anim calcmode="lin" valueType="num">
                                      <p:cBhvr>
                                        <p:cTn id="19"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92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7" presetClass="entr" presetSubtype="0" fill="hold" nodeType="clickEffect">
                                  <p:stCondLst>
                                    <p:cond delay="0"/>
                                  </p:stCondLst>
                                  <p:childTnLst>
                                    <p:set>
                                      <p:cBhvr>
                                        <p:cTn id="24" dur="1" fill="hold">
                                          <p:stCondLst>
                                            <p:cond delay="0"/>
                                          </p:stCondLst>
                                        </p:cTn>
                                        <p:tgtEl>
                                          <p:spTgt spid="9219">
                                            <p:txEl>
                                              <p:pRg st="1" end="1"/>
                                            </p:txEl>
                                          </p:spTgt>
                                        </p:tgtEl>
                                        <p:attrNameLst>
                                          <p:attrName>style.visibility</p:attrName>
                                        </p:attrNameLst>
                                      </p:cBhvr>
                                      <p:to>
                                        <p:strVal val="visible"/>
                                      </p:to>
                                    </p:set>
                                    <p:animEffect transition="in" filter="fade">
                                      <p:cBhvr>
                                        <p:cTn id="25" dur="1000"/>
                                        <p:tgtEl>
                                          <p:spTgt spid="9219">
                                            <p:txEl>
                                              <p:pRg st="1" end="1"/>
                                            </p:txEl>
                                          </p:spTgt>
                                        </p:tgtEl>
                                      </p:cBhvr>
                                    </p:animEffect>
                                    <p:anim calcmode="lin" valueType="num">
                                      <p:cBhvr>
                                        <p:cTn id="26" dur="1000" fill="hold"/>
                                        <p:tgtEl>
                                          <p:spTgt spid="9219">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92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47" presetClass="entr" presetSubtype="0" fill="hold" nodeType="clickEffect">
                                  <p:stCondLst>
                                    <p:cond delay="0"/>
                                  </p:stCondLst>
                                  <p:childTnLst>
                                    <p:set>
                                      <p:cBhvr>
                                        <p:cTn id="31" dur="1" fill="hold">
                                          <p:stCondLst>
                                            <p:cond delay="0"/>
                                          </p:stCondLst>
                                        </p:cTn>
                                        <p:tgtEl>
                                          <p:spTgt spid="9219">
                                            <p:txEl>
                                              <p:pRg st="2" end="2"/>
                                            </p:txEl>
                                          </p:spTgt>
                                        </p:tgtEl>
                                        <p:attrNameLst>
                                          <p:attrName>style.visibility</p:attrName>
                                        </p:attrNameLst>
                                      </p:cBhvr>
                                      <p:to>
                                        <p:strVal val="visible"/>
                                      </p:to>
                                    </p:set>
                                    <p:animEffect transition="in" filter="fade">
                                      <p:cBhvr>
                                        <p:cTn id="32" dur="1000"/>
                                        <p:tgtEl>
                                          <p:spTgt spid="9219">
                                            <p:txEl>
                                              <p:pRg st="2" end="2"/>
                                            </p:txEl>
                                          </p:spTgt>
                                        </p:tgtEl>
                                      </p:cBhvr>
                                    </p:animEffect>
                                    <p:anim calcmode="lin" valueType="num">
                                      <p:cBhvr>
                                        <p:cTn id="33" dur="1000" fill="hold"/>
                                        <p:tgtEl>
                                          <p:spTgt spid="9219">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921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47" presetClass="entr" presetSubtype="0" fill="hold" nodeType="clickEffect">
                                  <p:stCondLst>
                                    <p:cond delay="0"/>
                                  </p:stCondLst>
                                  <p:childTnLst>
                                    <p:set>
                                      <p:cBhvr>
                                        <p:cTn id="38" dur="1" fill="hold">
                                          <p:stCondLst>
                                            <p:cond delay="0"/>
                                          </p:stCondLst>
                                        </p:cTn>
                                        <p:tgtEl>
                                          <p:spTgt spid="9219">
                                            <p:txEl>
                                              <p:pRg st="3" end="3"/>
                                            </p:txEl>
                                          </p:spTgt>
                                        </p:tgtEl>
                                        <p:attrNameLst>
                                          <p:attrName>style.visibility</p:attrName>
                                        </p:attrNameLst>
                                      </p:cBhvr>
                                      <p:to>
                                        <p:strVal val="visible"/>
                                      </p:to>
                                    </p:set>
                                    <p:animEffect transition="in" filter="fade">
                                      <p:cBhvr>
                                        <p:cTn id="39" dur="1000"/>
                                        <p:tgtEl>
                                          <p:spTgt spid="9219">
                                            <p:txEl>
                                              <p:pRg st="3" end="3"/>
                                            </p:txEl>
                                          </p:spTgt>
                                        </p:tgtEl>
                                      </p:cBhvr>
                                    </p:animEffect>
                                    <p:anim calcmode="lin" valueType="num">
                                      <p:cBhvr>
                                        <p:cTn id="40" dur="1000" fill="hold"/>
                                        <p:tgtEl>
                                          <p:spTgt spid="9219">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92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47" presetClass="entr" presetSubtype="0" fill="hold" nodeType="clickEffect">
                                  <p:stCondLst>
                                    <p:cond delay="0"/>
                                  </p:stCondLst>
                                  <p:childTnLst>
                                    <p:set>
                                      <p:cBhvr>
                                        <p:cTn id="45" dur="1" fill="hold">
                                          <p:stCondLst>
                                            <p:cond delay="0"/>
                                          </p:stCondLst>
                                        </p:cTn>
                                        <p:tgtEl>
                                          <p:spTgt spid="9219">
                                            <p:txEl>
                                              <p:pRg st="4" end="4"/>
                                            </p:txEl>
                                          </p:spTgt>
                                        </p:tgtEl>
                                        <p:attrNameLst>
                                          <p:attrName>style.visibility</p:attrName>
                                        </p:attrNameLst>
                                      </p:cBhvr>
                                      <p:to>
                                        <p:strVal val="visible"/>
                                      </p:to>
                                    </p:set>
                                    <p:animEffect transition="in" filter="fade">
                                      <p:cBhvr>
                                        <p:cTn id="46" dur="1000"/>
                                        <p:tgtEl>
                                          <p:spTgt spid="9219">
                                            <p:txEl>
                                              <p:pRg st="4" end="4"/>
                                            </p:txEl>
                                          </p:spTgt>
                                        </p:tgtEl>
                                      </p:cBhvr>
                                    </p:animEffect>
                                    <p:anim calcmode="lin" valueType="num">
                                      <p:cBhvr>
                                        <p:cTn id="47" dur="1000" fill="hold"/>
                                        <p:tgtEl>
                                          <p:spTgt spid="9219">
                                            <p:txEl>
                                              <p:pRg st="4" end="4"/>
                                            </p:txEl>
                                          </p:spTgt>
                                        </p:tgtEl>
                                        <p:attrNameLst>
                                          <p:attrName>ppt_x</p:attrName>
                                        </p:attrNameLst>
                                      </p:cBhvr>
                                      <p:tavLst>
                                        <p:tav tm="0">
                                          <p:val>
                                            <p:strVal val="#ppt_x"/>
                                          </p:val>
                                        </p:tav>
                                        <p:tav tm="100000">
                                          <p:val>
                                            <p:strVal val="#ppt_x"/>
                                          </p:val>
                                        </p:tav>
                                      </p:tavLst>
                                    </p:anim>
                                    <p:anim calcmode="lin" valueType="num">
                                      <p:cBhvr>
                                        <p:cTn id="48" dur="1000" fill="hold"/>
                                        <p:tgtEl>
                                          <p:spTgt spid="921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47" presetClass="entr" presetSubtype="0" fill="hold" nodeType="clickEffect">
                                  <p:stCondLst>
                                    <p:cond delay="0"/>
                                  </p:stCondLst>
                                  <p:childTnLst>
                                    <p:set>
                                      <p:cBhvr>
                                        <p:cTn id="52" dur="1" fill="hold">
                                          <p:stCondLst>
                                            <p:cond delay="0"/>
                                          </p:stCondLst>
                                        </p:cTn>
                                        <p:tgtEl>
                                          <p:spTgt spid="9219">
                                            <p:txEl>
                                              <p:pRg st="5" end="5"/>
                                            </p:txEl>
                                          </p:spTgt>
                                        </p:tgtEl>
                                        <p:attrNameLst>
                                          <p:attrName>style.visibility</p:attrName>
                                        </p:attrNameLst>
                                      </p:cBhvr>
                                      <p:to>
                                        <p:strVal val="visible"/>
                                      </p:to>
                                    </p:set>
                                    <p:animEffect transition="in" filter="fade">
                                      <p:cBhvr>
                                        <p:cTn id="53" dur="1000"/>
                                        <p:tgtEl>
                                          <p:spTgt spid="9219">
                                            <p:txEl>
                                              <p:pRg st="5" end="5"/>
                                            </p:txEl>
                                          </p:spTgt>
                                        </p:tgtEl>
                                      </p:cBhvr>
                                    </p:animEffect>
                                    <p:anim calcmode="lin" valueType="num">
                                      <p:cBhvr>
                                        <p:cTn id="54" dur="1000" fill="hold"/>
                                        <p:tgtEl>
                                          <p:spTgt spid="9219">
                                            <p:txEl>
                                              <p:pRg st="5" end="5"/>
                                            </p:txEl>
                                          </p:spTgt>
                                        </p:tgtEl>
                                        <p:attrNameLst>
                                          <p:attrName>ppt_x</p:attrName>
                                        </p:attrNameLst>
                                      </p:cBhvr>
                                      <p:tavLst>
                                        <p:tav tm="0">
                                          <p:val>
                                            <p:strVal val="#ppt_x"/>
                                          </p:val>
                                        </p:tav>
                                        <p:tav tm="100000">
                                          <p:val>
                                            <p:strVal val="#ppt_x"/>
                                          </p:val>
                                        </p:tav>
                                      </p:tavLst>
                                    </p:anim>
                                    <p:anim calcmode="lin" valueType="num">
                                      <p:cBhvr>
                                        <p:cTn id="55" dur="1000" fill="hold"/>
                                        <p:tgtEl>
                                          <p:spTgt spid="921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47" presetClass="entr" presetSubtype="0" fill="hold" nodeType="clickEffect">
                                  <p:stCondLst>
                                    <p:cond delay="0"/>
                                  </p:stCondLst>
                                  <p:childTnLst>
                                    <p:set>
                                      <p:cBhvr>
                                        <p:cTn id="59" dur="1" fill="hold">
                                          <p:stCondLst>
                                            <p:cond delay="0"/>
                                          </p:stCondLst>
                                        </p:cTn>
                                        <p:tgtEl>
                                          <p:spTgt spid="9219">
                                            <p:txEl>
                                              <p:pRg st="6" end="6"/>
                                            </p:txEl>
                                          </p:spTgt>
                                        </p:tgtEl>
                                        <p:attrNameLst>
                                          <p:attrName>style.visibility</p:attrName>
                                        </p:attrNameLst>
                                      </p:cBhvr>
                                      <p:to>
                                        <p:strVal val="visible"/>
                                      </p:to>
                                    </p:set>
                                    <p:animEffect transition="in" filter="fade">
                                      <p:cBhvr>
                                        <p:cTn id="60" dur="1000"/>
                                        <p:tgtEl>
                                          <p:spTgt spid="9219">
                                            <p:txEl>
                                              <p:pRg st="6" end="6"/>
                                            </p:txEl>
                                          </p:spTgt>
                                        </p:tgtEl>
                                      </p:cBhvr>
                                    </p:animEffect>
                                    <p:anim calcmode="lin" valueType="num">
                                      <p:cBhvr>
                                        <p:cTn id="61" dur="1000" fill="hold"/>
                                        <p:tgtEl>
                                          <p:spTgt spid="9219">
                                            <p:txEl>
                                              <p:pRg st="6" end="6"/>
                                            </p:txEl>
                                          </p:spTgt>
                                        </p:tgtEl>
                                        <p:attrNameLst>
                                          <p:attrName>ppt_x</p:attrName>
                                        </p:attrNameLst>
                                      </p:cBhvr>
                                      <p:tavLst>
                                        <p:tav tm="0">
                                          <p:val>
                                            <p:strVal val="#ppt_x"/>
                                          </p:val>
                                        </p:tav>
                                        <p:tav tm="100000">
                                          <p:val>
                                            <p:strVal val="#ppt_x"/>
                                          </p:val>
                                        </p:tav>
                                      </p:tavLst>
                                    </p:anim>
                                    <p:anim calcmode="lin" valueType="num">
                                      <p:cBhvr>
                                        <p:cTn id="62" dur="1000" fill="hold"/>
                                        <p:tgtEl>
                                          <p:spTgt spid="921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7"/>
          <p:cNvPicPr>
            <a:picLocks noGrp="1" noChangeAspect="1" noChangeArrowheads="1"/>
          </p:cNvPicPr>
          <p:nvPr>
            <p:ph/>
          </p:nvPr>
        </p:nvPicPr>
        <p:blipFill>
          <a:blip r:embed="rId2" cstate="print"/>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I:\zeonosis.ostan.esfahan\ejucaion zoo\Motofaregheh\Pictur  &amp; video zoo\pictur\pic.film.salak.internet\2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3"/>
          <p:cNvGraphicFramePr>
            <a:graphicFrameLocks noGrp="1" noChangeAspect="1"/>
          </p:cNvGraphicFramePr>
          <p:nvPr>
            <p:ph idx="1"/>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2052" name="QuickTime Picture" r:id="rId3" imgW="6885298" imgH="5343228" progId="">
                  <p:embed/>
                </p:oleObj>
              </mc:Choice>
              <mc:Fallback>
                <p:oleObj name="QuickTime Picture" r:id="rId3" imgW="6885298" imgH="5343228"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2"/>
          <p:cNvSpPr>
            <a:spLocks noGrp="1"/>
          </p:cNvSpPr>
          <p:nvPr>
            <p:ph idx="1"/>
          </p:nvPr>
        </p:nvSpPr>
        <p:spPr>
          <a:xfrm>
            <a:off x="457200" y="476250"/>
            <a:ext cx="8229600" cy="6121400"/>
          </a:xfrm>
        </p:spPr>
        <p:txBody>
          <a:bodyPr/>
          <a:lstStyle/>
          <a:p>
            <a:pPr algn="ctr" eaLnBrk="1" hangingPunct="1">
              <a:buFont typeface="Arial" pitchFamily="34" charset="0"/>
              <a:buNone/>
            </a:pPr>
            <a:r>
              <a:rPr lang="fa-IR" b="1" smtClean="0">
                <a:cs typeface="B Titr" pitchFamily="2" charset="-78"/>
              </a:rPr>
              <a:t>تعاریف مورد مبتلا به لیشمانیوز جلدی (سالك) :</a:t>
            </a:r>
            <a:endParaRPr lang="en-US" smtClean="0">
              <a:cs typeface="B Titr" pitchFamily="2" charset="-78"/>
            </a:endParaRPr>
          </a:p>
          <a:p>
            <a:pPr eaLnBrk="1" hangingPunct="1">
              <a:buFont typeface="Arial" pitchFamily="34" charset="0"/>
              <a:buNone/>
            </a:pPr>
            <a:r>
              <a:rPr lang="fa-IR" sz="2400" b="1" smtClean="0"/>
              <a:t>1- مورد مشكوك :</a:t>
            </a:r>
            <a:endParaRPr lang="en-US" sz="2400" smtClean="0">
              <a:cs typeface="Arial" pitchFamily="34" charset="0"/>
            </a:endParaRPr>
          </a:p>
          <a:p>
            <a:pPr eaLnBrk="1" hangingPunct="1">
              <a:buFont typeface="Arial" pitchFamily="34" charset="0"/>
              <a:buNone/>
            </a:pPr>
            <a:r>
              <a:rPr lang="fa-IR" sz="2400" smtClean="0"/>
              <a:t>- وجود پاپول یا هر نوع ضایعه پوستی منطبق با علائم بالینی به خصوص در نقاط باز بدن كه بیش از 14  روز طول كشیده باشد. </a:t>
            </a:r>
            <a:endParaRPr lang="en-US" sz="2400" smtClean="0">
              <a:cs typeface="Arial" pitchFamily="34" charset="0"/>
            </a:endParaRPr>
          </a:p>
          <a:p>
            <a:pPr eaLnBrk="1" hangingPunct="1">
              <a:buFont typeface="Arial" pitchFamily="34" charset="0"/>
              <a:buNone/>
            </a:pPr>
            <a:r>
              <a:rPr lang="fa-IR" sz="2400" b="1" smtClean="0"/>
              <a:t>2- مورد محتمل : </a:t>
            </a:r>
            <a:endParaRPr lang="en-US" sz="2400" smtClean="0">
              <a:cs typeface="Arial" pitchFamily="34" charset="0"/>
            </a:endParaRPr>
          </a:p>
          <a:p>
            <a:pPr eaLnBrk="1" hangingPunct="1">
              <a:buFont typeface="Arial" pitchFamily="34" charset="0"/>
              <a:buNone/>
            </a:pPr>
            <a:r>
              <a:rPr lang="fa-IR" sz="2400" smtClean="0"/>
              <a:t>- مورد مشكوك به همراه وجود سابقه اپیدمیولوژیك در منطقه، ‌یا سابقه ابتلا به سالك درهمان محل و احتمال عود آن </a:t>
            </a:r>
            <a:endParaRPr lang="en-US" sz="2400" smtClean="0">
              <a:cs typeface="Arial" pitchFamily="34" charset="0"/>
            </a:endParaRPr>
          </a:p>
          <a:p>
            <a:pPr eaLnBrk="1" hangingPunct="1">
              <a:buFont typeface="Arial" pitchFamily="34" charset="0"/>
              <a:buNone/>
            </a:pPr>
            <a:r>
              <a:rPr lang="fa-IR" sz="2400" b="1" smtClean="0"/>
              <a:t>3- مورد قطعی : </a:t>
            </a:r>
            <a:endParaRPr lang="en-US" sz="2400" smtClean="0">
              <a:cs typeface="Arial" pitchFamily="34" charset="0"/>
            </a:endParaRPr>
          </a:p>
          <a:p>
            <a:pPr eaLnBrk="1" hangingPunct="1">
              <a:buFont typeface="Arial" pitchFamily="34" charset="0"/>
              <a:buNone/>
            </a:pPr>
            <a:r>
              <a:rPr lang="fa-IR" sz="2400" smtClean="0"/>
              <a:t>- دیدن انگل در اسمیر تهیه شده از ضایعه پوستی </a:t>
            </a:r>
            <a:endParaRPr lang="en-US" sz="2400" smtClean="0">
              <a:cs typeface="Arial" pitchFamily="34" charset="0"/>
            </a:endParaRPr>
          </a:p>
          <a:p>
            <a:pPr eaLnBrk="1" hangingPunct="1">
              <a:buFont typeface="Arial" pitchFamily="34" charset="0"/>
              <a:buNone/>
            </a:pPr>
            <a:r>
              <a:rPr lang="fa-IR" sz="2400" smtClean="0"/>
              <a:t>- كشت مثبت  انگل </a:t>
            </a:r>
            <a:r>
              <a:rPr lang="ar-SA" sz="2400" smtClean="0"/>
              <a:t>ی</a:t>
            </a:r>
            <a:r>
              <a:rPr lang="fa-IR" sz="2400" smtClean="0"/>
              <a:t>ا نتیجه مثبت آزمایشات تخصصی دیگر (مانند </a:t>
            </a:r>
            <a:r>
              <a:rPr lang="en-US" sz="2400" smtClean="0">
                <a:cs typeface="Arial" pitchFamily="34" charset="0"/>
              </a:rPr>
              <a:t>PCR</a:t>
            </a:r>
            <a:r>
              <a:rPr lang="fa-IR" sz="2400" smtClean="0"/>
              <a:t> و.... ) كه در آزمایشگاههای تخصصی ( رفرانس ) انجام می شود. </a:t>
            </a:r>
            <a:endParaRPr lang="en-US" sz="2400" smtClean="0">
              <a:cs typeface="Arial" pitchFamily="34" charset="0"/>
            </a:endParaRPr>
          </a:p>
          <a:p>
            <a:pPr eaLnBrk="1" hangingPunct="1"/>
            <a:endParaRPr lang="fa-IR" sz="240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p:txBody>
          <a:bodyPr/>
          <a:lstStyle/>
          <a:p>
            <a:endParaRPr lang="fa-IR"/>
          </a:p>
        </p:txBody>
      </p:sp>
      <p:pic>
        <p:nvPicPr>
          <p:cNvPr id="17410" name="Picture 2"/>
          <p:cNvPicPr>
            <a:picLocks noChangeAspect="1" noChangeArrowheads="1"/>
          </p:cNvPicPr>
          <p:nvPr/>
        </p:nvPicPr>
        <p:blipFill>
          <a:blip r:embed="rId2"/>
          <a:srcRect/>
          <a:stretch>
            <a:fillRect/>
          </a:stretch>
        </p:blipFill>
        <p:spPr bwMode="auto">
          <a:xfrm>
            <a:off x="1" y="0"/>
            <a:ext cx="9143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3074" name="Picture 2"/>
          <p:cNvPicPr>
            <a:picLocks noChangeAspect="1" noChangeArrowheads="1"/>
          </p:cNvPicPr>
          <p:nvPr/>
        </p:nvPicPr>
        <p:blipFill>
          <a:blip r:embed="rId2"/>
          <a:srcRect/>
          <a:stretch>
            <a:fillRect/>
          </a:stretch>
        </p:blipFill>
        <p:spPr bwMode="auto">
          <a:xfrm>
            <a:off x="1" y="0"/>
            <a:ext cx="9358345"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p:txBody>
          <a:bodyPr/>
          <a:lstStyle/>
          <a:p>
            <a:endParaRPr lang="fa-IR"/>
          </a:p>
        </p:txBody>
      </p:sp>
      <p:pic>
        <p:nvPicPr>
          <p:cNvPr id="5122" name="Picture 2"/>
          <p:cNvPicPr>
            <a:picLocks noChangeAspect="1" noChangeArrowheads="1"/>
          </p:cNvPicPr>
          <p:nvPr/>
        </p:nvPicPr>
        <p:blipFill>
          <a:blip r:embed="rId2"/>
          <a:srcRect/>
          <a:stretch>
            <a:fillRect/>
          </a:stretch>
        </p:blipFill>
        <p:spPr bwMode="auto">
          <a:xfrm>
            <a:off x="0" y="0"/>
            <a:ext cx="9144000" cy="71437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ctrTitle"/>
          </p:nvPr>
        </p:nvSpPr>
        <p:spPr>
          <a:xfrm>
            <a:off x="0" y="1285875"/>
            <a:ext cx="8748713" cy="5072063"/>
          </a:xfrm>
        </p:spPr>
        <p:txBody>
          <a:bodyPr rtlCol="1">
            <a:normAutofit fontScale="90000"/>
          </a:bodyPr>
          <a:lstStyle/>
          <a:p>
            <a:pPr algn="r" eaLnBrk="1" fontAlgn="auto" hangingPunct="1">
              <a:lnSpc>
                <a:spcPct val="150000"/>
              </a:lnSpc>
              <a:spcAft>
                <a:spcPts val="0"/>
              </a:spcAft>
              <a:defRPr/>
            </a:pPr>
            <a:r>
              <a:rPr lang="fa-IR" sz="2400" b="1" dirty="0" smtClean="0">
                <a:cs typeface="B Titr" pitchFamily="2" charset="-78"/>
              </a:rPr>
              <a:t>1-</a:t>
            </a:r>
            <a:r>
              <a:rPr lang="fa-IR" sz="2400" dirty="0" smtClean="0"/>
              <a:t> </a:t>
            </a:r>
            <a:r>
              <a:rPr lang="fa-IR" sz="2400" b="1" dirty="0" smtClean="0">
                <a:cs typeface="B Titr" pitchFamily="2" charset="-78"/>
              </a:rPr>
              <a:t>بر اساس آخرین گزارش </a:t>
            </a:r>
            <a:r>
              <a:rPr lang="en-US" sz="2400" b="1" dirty="0" smtClean="0">
                <a:cs typeface="B Titr" pitchFamily="2" charset="-78"/>
              </a:rPr>
              <a:t>WHO</a:t>
            </a:r>
            <a:r>
              <a:rPr lang="fa-IR" sz="2400" b="1" dirty="0" smtClean="0">
                <a:cs typeface="B Titr" pitchFamily="2" charset="-78"/>
              </a:rPr>
              <a:t> ،  61% بیماری های عفونی و 75% بیماری های نوپدید زئونوز هستند.</a:t>
            </a:r>
            <a:br>
              <a:rPr lang="fa-IR" sz="2400" b="1" dirty="0" smtClean="0">
                <a:cs typeface="B Titr" pitchFamily="2" charset="-78"/>
              </a:rPr>
            </a:br>
            <a:r>
              <a:rPr lang="fa-IR" sz="2400" b="1" dirty="0" smtClean="0">
                <a:cs typeface="B Titr" pitchFamily="2" charset="-78"/>
              </a:rPr>
              <a:t>2- وجود مخازن و ناقلین و عوامل بیماری زای متعدد.</a:t>
            </a:r>
            <a:br>
              <a:rPr lang="fa-IR" sz="2400" b="1" dirty="0" smtClean="0">
                <a:cs typeface="B Titr" pitchFamily="2" charset="-78"/>
              </a:rPr>
            </a:br>
            <a:r>
              <a:rPr lang="fa-IR" sz="2400" b="1" dirty="0" smtClean="0">
                <a:cs typeface="B Titr" pitchFamily="2" charset="-78"/>
              </a:rPr>
              <a:t>3- خطر انتقال  بيمارستاني (تب خونريزي دهنده كريمه كنگو).</a:t>
            </a:r>
            <a:br>
              <a:rPr lang="fa-IR" sz="2400" b="1" dirty="0" smtClean="0">
                <a:cs typeface="B Titr" pitchFamily="2" charset="-78"/>
              </a:rPr>
            </a:br>
            <a:r>
              <a:rPr lang="fa-IR" sz="2400" b="1" dirty="0" smtClean="0">
                <a:cs typeface="B Titr" pitchFamily="2" charset="-78"/>
              </a:rPr>
              <a:t>4- توانايي ايجاد اپيدمي (سالك، تب مالت).</a:t>
            </a:r>
            <a:br>
              <a:rPr lang="fa-IR" sz="2400" b="1" dirty="0" smtClean="0">
                <a:cs typeface="B Titr" pitchFamily="2" charset="-78"/>
              </a:rPr>
            </a:br>
            <a:r>
              <a:rPr lang="fa-IR" sz="2400" b="1" dirty="0" smtClean="0">
                <a:cs typeface="B Titr" pitchFamily="2" charset="-78"/>
              </a:rPr>
              <a:t> 5-وجود عوامل ايجاد كننده مختلف و تظاهرات باليني متعدد.</a:t>
            </a:r>
            <a:br>
              <a:rPr lang="fa-IR" sz="2400" b="1" dirty="0" smtClean="0">
                <a:cs typeface="B Titr" pitchFamily="2" charset="-78"/>
              </a:rPr>
            </a:br>
            <a:r>
              <a:rPr lang="fa-IR" sz="2400" b="1" dirty="0" smtClean="0">
                <a:cs typeface="B Titr" pitchFamily="2" charset="-78"/>
              </a:rPr>
              <a:t>6-مرگ و مير 100% در برخي موارد (هاري، سياه زخم ريوي).</a:t>
            </a:r>
            <a:br>
              <a:rPr lang="fa-IR" sz="2400" b="1" dirty="0" smtClean="0">
                <a:cs typeface="B Titr" pitchFamily="2" charset="-78"/>
              </a:rPr>
            </a:br>
            <a:r>
              <a:rPr lang="fa-IR" sz="2800" b="1" dirty="0" smtClean="0"/>
              <a:t/>
            </a:r>
            <a:br>
              <a:rPr lang="fa-IR" sz="2800" b="1" dirty="0" smtClean="0"/>
            </a:br>
            <a:endParaRPr lang="en-US" sz="2800" b="1" dirty="0" smtClean="0">
              <a:cs typeface="Times New Roman" pitchFamily="18" charset="0"/>
            </a:endParaRPr>
          </a:p>
        </p:txBody>
      </p:sp>
      <p:sp>
        <p:nvSpPr>
          <p:cNvPr id="33795" name="Subtitle 2"/>
          <p:cNvSpPr>
            <a:spLocks noGrp="1"/>
          </p:cNvSpPr>
          <p:nvPr>
            <p:ph type="subTitle" idx="1"/>
          </p:nvPr>
        </p:nvSpPr>
        <p:spPr>
          <a:xfrm>
            <a:off x="214313" y="285750"/>
            <a:ext cx="8929687" cy="1071563"/>
          </a:xfrm>
        </p:spPr>
        <p:txBody>
          <a:bodyPr/>
          <a:lstStyle/>
          <a:p>
            <a:pPr rtl="0" eaLnBrk="1" hangingPunct="1">
              <a:buFont typeface="Wingdings 2" pitchFamily="18" charset="2"/>
              <a:buNone/>
            </a:pPr>
            <a:r>
              <a:rPr lang="fa-IR" sz="3600" b="1" smtClean="0">
                <a:solidFill>
                  <a:srgbClr val="C00000"/>
                </a:solidFill>
                <a:cs typeface="B Titr" pitchFamily="2" charset="-78"/>
              </a:rPr>
              <a:t>اهميت بیماری های قابل انتقال بین انسان و حیوان</a:t>
            </a:r>
            <a:endParaRPr lang="en-US" sz="3600" b="1" smtClean="0">
              <a:solidFill>
                <a:srgbClr val="C00000"/>
              </a:solidFill>
              <a:cs typeface="B Titr"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9810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0"/>
            <a:ext cx="9144000" cy="7381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0" y="0"/>
            <a:ext cx="9144000" cy="68580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0" y="1"/>
            <a:ext cx="9441107"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80"/>
          <p:cNvPicPr>
            <a:picLocks noChangeAspect="1" noChangeArrowheads="1"/>
          </p:cNvPicPr>
          <p:nvPr/>
        </p:nvPicPr>
        <p:blipFill>
          <a:blip r:embed="rId2" cstate="print"/>
          <a:srcRect/>
          <a:stretch>
            <a:fillRect/>
          </a:stretch>
        </p:blipFill>
        <p:spPr bwMode="auto">
          <a:xfrm>
            <a:off x="6572250" y="0"/>
            <a:ext cx="2571750" cy="6858000"/>
          </a:xfrm>
          <a:prstGeom prst="rect">
            <a:avLst/>
          </a:prstGeom>
          <a:noFill/>
          <a:ln w="9525">
            <a:noFill/>
            <a:miter lim="800000"/>
            <a:headEnd/>
            <a:tailEnd/>
          </a:ln>
        </p:spPr>
      </p:pic>
      <p:pic>
        <p:nvPicPr>
          <p:cNvPr id="66563" name="Picture 2" descr="81"/>
          <p:cNvPicPr>
            <a:picLocks noChangeAspect="1" noChangeArrowheads="1"/>
          </p:cNvPicPr>
          <p:nvPr/>
        </p:nvPicPr>
        <p:blipFill>
          <a:blip r:embed="rId3" cstate="print"/>
          <a:srcRect/>
          <a:stretch>
            <a:fillRect/>
          </a:stretch>
        </p:blipFill>
        <p:spPr bwMode="auto">
          <a:xfrm>
            <a:off x="0" y="0"/>
            <a:ext cx="2643188" cy="6858000"/>
          </a:xfrm>
          <a:prstGeom prst="rect">
            <a:avLst/>
          </a:prstGeom>
          <a:noFill/>
          <a:ln w="9525">
            <a:noFill/>
            <a:miter lim="800000"/>
            <a:headEnd/>
            <a:tailEnd/>
          </a:ln>
        </p:spPr>
      </p:pic>
      <p:pic>
        <p:nvPicPr>
          <p:cNvPr id="66564" name="Picture 2" descr="82"/>
          <p:cNvPicPr>
            <a:picLocks noChangeAspect="1" noChangeArrowheads="1"/>
          </p:cNvPicPr>
          <p:nvPr/>
        </p:nvPicPr>
        <p:blipFill>
          <a:blip r:embed="rId4" cstate="print"/>
          <a:srcRect/>
          <a:stretch>
            <a:fillRect/>
          </a:stretch>
        </p:blipFill>
        <p:spPr bwMode="auto">
          <a:xfrm>
            <a:off x="3286125" y="20638"/>
            <a:ext cx="2571750" cy="6837362"/>
          </a:xfrm>
          <a:prstGeom prst="rect">
            <a:avLst/>
          </a:prstGeom>
          <a:noFill/>
          <a:ln w="9525">
            <a:noFill/>
            <a:miter lim="800000"/>
            <a:headEnd/>
            <a:tailEnd/>
          </a:ln>
        </p:spPr>
      </p:pic>
      <p:sp>
        <p:nvSpPr>
          <p:cNvPr id="66565" name="Left Arrow 4"/>
          <p:cNvSpPr>
            <a:spLocks noChangeArrowheads="1"/>
          </p:cNvSpPr>
          <p:nvPr/>
        </p:nvSpPr>
        <p:spPr bwMode="auto">
          <a:xfrm>
            <a:off x="5929313" y="3286125"/>
            <a:ext cx="571500" cy="500063"/>
          </a:xfrm>
          <a:prstGeom prst="leftArrow">
            <a:avLst>
              <a:gd name="adj1" fmla="val 50000"/>
              <a:gd name="adj2" fmla="val 50000"/>
            </a:avLst>
          </a:prstGeom>
          <a:solidFill>
            <a:srgbClr val="FFFF00"/>
          </a:solidFill>
          <a:ln w="9525" algn="ctr">
            <a:solidFill>
              <a:schemeClr val="tx1"/>
            </a:solidFill>
            <a:round/>
            <a:headEnd/>
            <a:tailEnd/>
          </a:ln>
        </p:spPr>
        <p:txBody>
          <a:bodyPr/>
          <a:lstStyle/>
          <a:p>
            <a:endParaRPr lang="fa-IR"/>
          </a:p>
        </p:txBody>
      </p:sp>
      <p:sp>
        <p:nvSpPr>
          <p:cNvPr id="66566" name="Left Arrow 5"/>
          <p:cNvSpPr>
            <a:spLocks noChangeArrowheads="1"/>
          </p:cNvSpPr>
          <p:nvPr/>
        </p:nvSpPr>
        <p:spPr bwMode="auto">
          <a:xfrm>
            <a:off x="2643188" y="3357563"/>
            <a:ext cx="571500" cy="500062"/>
          </a:xfrm>
          <a:prstGeom prst="leftArrow">
            <a:avLst>
              <a:gd name="adj1" fmla="val 50000"/>
              <a:gd name="adj2" fmla="val 50000"/>
            </a:avLst>
          </a:prstGeom>
          <a:solidFill>
            <a:srgbClr val="FFFF00"/>
          </a:solidFill>
          <a:ln w="9525" algn="ctr">
            <a:solidFill>
              <a:schemeClr val="tx1"/>
            </a:solidFill>
            <a:round/>
            <a:headEnd/>
            <a:tailEnd/>
          </a:ln>
        </p:spPr>
        <p:txBody>
          <a:bodyPr/>
          <a:lstStyle/>
          <a:p>
            <a:endParaRPr lang="fa-I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a:xfrm>
            <a:off x="285750" y="357188"/>
            <a:ext cx="8401050" cy="5768975"/>
          </a:xfrm>
        </p:spPr>
        <p:txBody>
          <a:bodyPr rtlCol="1">
            <a:normAutofit lnSpcReduction="10000"/>
          </a:bodyPr>
          <a:lstStyle/>
          <a:p>
            <a:pPr algn="justLow" eaLnBrk="1" fontAlgn="auto" hangingPunct="1">
              <a:spcAft>
                <a:spcPts val="0"/>
              </a:spcAft>
              <a:defRPr/>
            </a:pPr>
            <a:endParaRPr lang="fa-IR" sz="2000" b="1" dirty="0" smtClean="0">
              <a:cs typeface="B Titr" pitchFamily="2" charset="-78"/>
            </a:endParaRPr>
          </a:p>
          <a:p>
            <a:pPr algn="justLow" eaLnBrk="1" fontAlgn="auto" hangingPunct="1">
              <a:lnSpc>
                <a:spcPct val="150000"/>
              </a:lnSpc>
              <a:spcAft>
                <a:spcPts val="0"/>
              </a:spcAft>
              <a:buFontTx/>
              <a:buNone/>
              <a:defRPr/>
            </a:pPr>
            <a:r>
              <a:rPr lang="fa-IR" sz="2000" b="1" dirty="0" smtClean="0">
                <a:solidFill>
                  <a:srgbClr val="000099"/>
                </a:solidFill>
                <a:cs typeface="B Titr" pitchFamily="2" charset="-78"/>
              </a:rPr>
              <a:t>	</a:t>
            </a:r>
            <a:r>
              <a:rPr lang="fa-IR" sz="2400" b="1" dirty="0" smtClean="0">
                <a:latin typeface="+mj-lt"/>
                <a:ea typeface="+mj-ea"/>
                <a:cs typeface="B Titr" pitchFamily="2" charset="-78"/>
              </a:rPr>
              <a:t>7-استفاده روزانه و گسترده از فرآورده هاي دامي</a:t>
            </a:r>
          </a:p>
          <a:p>
            <a:pPr algn="justLow" eaLnBrk="1" fontAlgn="auto" hangingPunct="1">
              <a:lnSpc>
                <a:spcPct val="150000"/>
              </a:lnSpc>
              <a:spcAft>
                <a:spcPts val="0"/>
              </a:spcAft>
              <a:buFontTx/>
              <a:buNone/>
              <a:defRPr/>
            </a:pPr>
            <a:r>
              <a:rPr lang="fa-IR" sz="2400" b="1" dirty="0" smtClean="0">
                <a:latin typeface="+mj-lt"/>
                <a:ea typeface="+mj-ea"/>
                <a:cs typeface="B Titr" pitchFamily="2" charset="-78"/>
              </a:rPr>
              <a:t>	8- توانايي آلودگي در گونه هاي مختلف حيوانات </a:t>
            </a:r>
          </a:p>
          <a:p>
            <a:pPr algn="justLow" eaLnBrk="1" fontAlgn="auto" hangingPunct="1">
              <a:lnSpc>
                <a:spcPct val="150000"/>
              </a:lnSpc>
              <a:spcAft>
                <a:spcPts val="0"/>
              </a:spcAft>
              <a:buFontTx/>
              <a:buNone/>
              <a:defRPr/>
            </a:pPr>
            <a:r>
              <a:rPr lang="fa-IR" sz="2400" b="1" dirty="0" smtClean="0">
                <a:latin typeface="+mj-lt"/>
                <a:ea typeface="+mj-ea"/>
                <a:cs typeface="B Titr" pitchFamily="2" charset="-78"/>
              </a:rPr>
              <a:t>	9- سهولت تماس با دامها و ساير حيوانات </a:t>
            </a:r>
          </a:p>
          <a:p>
            <a:pPr algn="justLow" eaLnBrk="1" fontAlgn="auto" hangingPunct="1">
              <a:lnSpc>
                <a:spcPct val="150000"/>
              </a:lnSpc>
              <a:spcAft>
                <a:spcPts val="0"/>
              </a:spcAft>
              <a:buFontTx/>
              <a:buNone/>
              <a:defRPr/>
            </a:pPr>
            <a:r>
              <a:rPr lang="fa-IR" sz="2400" b="1" dirty="0" smtClean="0">
                <a:latin typeface="+mj-lt"/>
                <a:ea typeface="+mj-ea"/>
                <a:cs typeface="B Titr" pitchFamily="2" charset="-78"/>
              </a:rPr>
              <a:t>	10- ايجاد عفونتهاي مزمن و بدون علامت در حيوانات ( سالمونلا ، اكينوكوك ، توكسوكارا ، توكسوپلاسما و .... ) </a:t>
            </a:r>
          </a:p>
          <a:p>
            <a:pPr algn="justLow" eaLnBrk="1" fontAlgn="auto" hangingPunct="1">
              <a:lnSpc>
                <a:spcPct val="150000"/>
              </a:lnSpc>
              <a:spcAft>
                <a:spcPts val="0"/>
              </a:spcAft>
              <a:buFontTx/>
              <a:buNone/>
              <a:defRPr/>
            </a:pPr>
            <a:r>
              <a:rPr lang="fa-IR" sz="2400" b="1" dirty="0" smtClean="0">
                <a:latin typeface="+mj-lt"/>
                <a:ea typeface="+mj-ea"/>
                <a:cs typeface="B Titr" pitchFamily="2" charset="-78"/>
              </a:rPr>
              <a:t>	11- آلودگي وسيع حيوانات اهلي و وحشي </a:t>
            </a:r>
          </a:p>
          <a:p>
            <a:pPr algn="justLow" eaLnBrk="1" fontAlgn="auto" hangingPunct="1">
              <a:lnSpc>
                <a:spcPct val="150000"/>
              </a:lnSpc>
              <a:spcAft>
                <a:spcPts val="0"/>
              </a:spcAft>
              <a:buFontTx/>
              <a:buNone/>
              <a:defRPr/>
            </a:pPr>
            <a:r>
              <a:rPr lang="fa-IR" sz="2400" b="1" dirty="0" smtClean="0">
                <a:latin typeface="+mj-lt"/>
                <a:ea typeface="+mj-ea"/>
                <a:cs typeface="B Titr" pitchFamily="2" charset="-78"/>
              </a:rPr>
              <a:t>	12- وجود بند پايان به عنوان ناقل و مخزن برخي از اين بيماريها </a:t>
            </a:r>
          </a:p>
          <a:p>
            <a:pPr algn="justLow" eaLnBrk="1" fontAlgn="auto" hangingPunct="1">
              <a:lnSpc>
                <a:spcPct val="150000"/>
              </a:lnSpc>
              <a:spcAft>
                <a:spcPts val="0"/>
              </a:spcAft>
              <a:buFontTx/>
              <a:buNone/>
              <a:defRPr/>
            </a:pPr>
            <a:r>
              <a:rPr lang="fa-IR" sz="2400" b="1" dirty="0" smtClean="0">
                <a:latin typeface="+mj-lt"/>
                <a:ea typeface="+mj-ea"/>
                <a:cs typeface="B Titr" pitchFamily="2" charset="-78"/>
              </a:rPr>
              <a:t>	13- در دسترس نبودن واكسن قابل قبول براي پيشگيري از ابتلا موارد انساني و حتي حيواني </a:t>
            </a:r>
          </a:p>
          <a:p>
            <a:pPr algn="justLow" eaLnBrk="1" fontAlgn="auto" hangingPunct="1">
              <a:lnSpc>
                <a:spcPct val="150000"/>
              </a:lnSpc>
              <a:spcAft>
                <a:spcPts val="0"/>
              </a:spcAft>
              <a:defRPr/>
            </a:pPr>
            <a:endParaRPr lang="fa-IR" sz="20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1"/>
          </p:nvPr>
        </p:nvSpPr>
        <p:spPr>
          <a:xfrm>
            <a:off x="0" y="260350"/>
            <a:ext cx="9144000" cy="6383338"/>
          </a:xfrm>
        </p:spPr>
        <p:txBody>
          <a:bodyPr/>
          <a:lstStyle/>
          <a:p>
            <a:pPr eaLnBrk="1" hangingPunct="1">
              <a:lnSpc>
                <a:spcPct val="150000"/>
              </a:lnSpc>
            </a:pPr>
            <a:r>
              <a:rPr lang="fa-IR" sz="2800" b="1" smtClean="0">
                <a:cs typeface="B Compset" pitchFamily="2" charset="-78"/>
              </a:rPr>
              <a:t>بیماری سالک در 88 کشور جهان بومی است و بیش از 350 میلیون نفر در معرض خطر ابتلا هستند و حدس زده میشود 12 میلیون نفر آلوده می باشند و سالانه 2 میلیون مورد جدید اتفاق میافتد</a:t>
            </a:r>
          </a:p>
          <a:p>
            <a:pPr eaLnBrk="1" hangingPunct="1">
              <a:lnSpc>
                <a:spcPct val="150000"/>
              </a:lnSpc>
            </a:pPr>
            <a:r>
              <a:rPr lang="fa-IR" sz="2800" b="1" smtClean="0">
                <a:cs typeface="B Compset" pitchFamily="2" charset="-78"/>
              </a:rPr>
              <a:t>90% موارد سالک در کشورهای افغانستان، ایران، عراق، عربستان سعودی، سوریه، الجزایر، برزیل و پرو</a:t>
            </a:r>
            <a:r>
              <a:rPr lang="en-US" sz="2800" b="1" smtClean="0">
                <a:cs typeface="B Compset" pitchFamily="2" charset="-78"/>
              </a:rPr>
              <a:t> </a:t>
            </a:r>
            <a:r>
              <a:rPr lang="fa-IR" sz="2800" b="1" smtClean="0">
                <a:cs typeface="B Compset" pitchFamily="2" charset="-78"/>
              </a:rPr>
              <a:t> بروز می</a:t>
            </a:r>
            <a:r>
              <a:rPr lang="en-US" sz="2800" b="1" smtClean="0">
                <a:cs typeface="B Compset" pitchFamily="2" charset="-78"/>
              </a:rPr>
              <a:t> </a:t>
            </a:r>
            <a:r>
              <a:rPr lang="fa-IR" sz="2800" b="1" smtClean="0">
                <a:cs typeface="B Compset" pitchFamily="2" charset="-78"/>
              </a:rPr>
              <a:t>کند.</a:t>
            </a:r>
            <a:endParaRPr lang="en-US" sz="2800" b="1" smtClean="0">
              <a:cs typeface="B Compset" pitchFamily="2" charset="-78"/>
            </a:endParaRPr>
          </a:p>
          <a:p>
            <a:pPr eaLnBrk="1" hangingPunct="1">
              <a:lnSpc>
                <a:spcPct val="150000"/>
              </a:lnSpc>
            </a:pPr>
            <a:r>
              <a:rPr lang="fa-IR" sz="2800" b="1" smtClean="0">
                <a:cs typeface="B Compset" pitchFamily="2" charset="-78"/>
              </a:rPr>
              <a:t>به دلیل افزایش قابل توجه بیماری سالک در دنیا بخصوص در نقاط غیر آلوده، سازمان بهداشت جهانی با هدف  توجه بیشتر برای کنترل و پیشگیری این بیماری بخش مستقل بیماری های  فراموش  شده </a:t>
            </a:r>
            <a:r>
              <a:rPr lang="en-US" sz="2800" b="1" smtClean="0">
                <a:cs typeface="B Compset" pitchFamily="2" charset="-78"/>
              </a:rPr>
              <a:t>(neglected)</a:t>
            </a:r>
            <a:r>
              <a:rPr lang="fa-IR" sz="2800" b="1" smtClean="0">
                <a:cs typeface="B Compset" pitchFamily="2" charset="-78"/>
              </a:rPr>
              <a:t> را راه اندازی نموده است.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
          <p:cNvSpPr>
            <a:spLocks noChangeArrowheads="1"/>
          </p:cNvSpPr>
          <p:nvPr/>
        </p:nvSpPr>
        <p:spPr bwMode="auto">
          <a:xfrm>
            <a:off x="214313" y="285750"/>
            <a:ext cx="8572500" cy="3140075"/>
          </a:xfrm>
          <a:prstGeom prst="rect">
            <a:avLst/>
          </a:prstGeom>
          <a:noFill/>
          <a:ln w="9525">
            <a:noFill/>
            <a:miter lim="800000"/>
            <a:headEnd/>
            <a:tailEnd/>
          </a:ln>
        </p:spPr>
        <p:txBody>
          <a:bodyPr>
            <a:spAutoFit/>
          </a:bodyPr>
          <a:lstStyle/>
          <a:p>
            <a:pPr>
              <a:lnSpc>
                <a:spcPct val="150000"/>
              </a:lnSpc>
            </a:pPr>
            <a:r>
              <a:rPr lang="fa-IR" sz="3200">
                <a:solidFill>
                  <a:srgbClr val="0070C0"/>
                </a:solidFill>
                <a:cs typeface="B Titr" pitchFamily="2" charset="-78"/>
              </a:rPr>
              <a:t>وضعیت بیماری در کشور:</a:t>
            </a:r>
          </a:p>
          <a:p>
            <a:pPr>
              <a:lnSpc>
                <a:spcPct val="150000"/>
              </a:lnSpc>
            </a:pPr>
            <a:r>
              <a:rPr lang="fa-IR">
                <a:cs typeface="B Titr" pitchFamily="2" charset="-78"/>
              </a:rPr>
              <a:t> 87 شهرستان از  17 استان کشور  آلوده به بیماری سالک می باشند و انتقال بیماری در آنها صورت می گیرد.</a:t>
            </a:r>
          </a:p>
          <a:p>
            <a:pPr>
              <a:lnSpc>
                <a:spcPct val="150000"/>
              </a:lnSpc>
            </a:pPr>
            <a:r>
              <a:rPr lang="fa-IR">
                <a:cs typeface="B Titr" pitchFamily="2" charset="-78"/>
              </a:rPr>
              <a:t>سالانه بالغ بر </a:t>
            </a:r>
            <a:r>
              <a:rPr lang="fa-IR">
                <a:solidFill>
                  <a:srgbClr val="C00000"/>
                </a:solidFill>
                <a:cs typeface="B Titr" pitchFamily="2" charset="-78"/>
              </a:rPr>
              <a:t>23000</a:t>
            </a:r>
            <a:r>
              <a:rPr lang="fa-IR">
                <a:cs typeface="B Titr" pitchFamily="2" charset="-78"/>
              </a:rPr>
              <a:t> مورد بیمار  مبتلا به سالک در کشور ثبت و گزارش می شود که حدود 21000 مورد آن از این استان ها (</a:t>
            </a:r>
            <a:r>
              <a:rPr lang="fa-IR">
                <a:solidFill>
                  <a:srgbClr val="C00000"/>
                </a:solidFill>
                <a:cs typeface="B Titr" pitchFamily="2" charset="-78"/>
              </a:rPr>
              <a:t>فارس، کرمان، ایلام، بوشهر، خراسان رضوی، </a:t>
            </a:r>
            <a:r>
              <a:rPr lang="fa-IR" sz="2800">
                <a:solidFill>
                  <a:srgbClr val="C00000"/>
                </a:solidFill>
                <a:cs typeface="B Titr" pitchFamily="2" charset="-78"/>
              </a:rPr>
              <a:t>اصفهان</a:t>
            </a:r>
            <a:r>
              <a:rPr lang="fa-IR">
                <a:solidFill>
                  <a:srgbClr val="C00000"/>
                </a:solidFill>
                <a:cs typeface="B Titr" pitchFamily="2" charset="-78"/>
              </a:rPr>
              <a:t>، یزد، سیستان و بلوچستان، سمنان، هرمزگان، خوزستان، خراسان شمالی، خراسان جنوبی، گلستان، قم</a:t>
            </a:r>
            <a:r>
              <a:rPr lang="fa-IR">
                <a:cs typeface="B Titr" pitchFamily="2" charset="-78"/>
              </a:rPr>
              <a:t>) گزارش می شود.</a:t>
            </a:r>
            <a:endParaRPr lang="en-US">
              <a:cs typeface="B Titr" pitchFamily="2" charset="-78"/>
            </a:endParaRPr>
          </a:p>
        </p:txBody>
      </p:sp>
      <p:pic>
        <p:nvPicPr>
          <p:cNvPr id="68611" name="Picture 2"/>
          <p:cNvPicPr>
            <a:picLocks noChangeAspect="1" noChangeArrowheads="1"/>
          </p:cNvPicPr>
          <p:nvPr/>
        </p:nvPicPr>
        <p:blipFill>
          <a:blip r:embed="rId2" cstate="print"/>
          <a:srcRect/>
          <a:stretch>
            <a:fillRect/>
          </a:stretch>
        </p:blipFill>
        <p:spPr bwMode="auto">
          <a:xfrm>
            <a:off x="1258888" y="3643313"/>
            <a:ext cx="6769100" cy="3214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3"/>
          <p:cNvSpPr>
            <a:spLocks noGrp="1"/>
          </p:cNvSpPr>
          <p:nvPr>
            <p:ph type="title"/>
          </p:nvPr>
        </p:nvSpPr>
        <p:spPr>
          <a:xfrm>
            <a:off x="250825" y="0"/>
            <a:ext cx="8518525" cy="1000125"/>
          </a:xfrm>
        </p:spPr>
        <p:txBody>
          <a:bodyPr/>
          <a:lstStyle/>
          <a:p>
            <a:pPr algn="just" eaLnBrk="1" hangingPunct="1"/>
            <a:r>
              <a:rPr lang="fa-IR" sz="3600" smtClean="0">
                <a:cs typeface="B Titr" pitchFamily="2" charset="-78"/>
              </a:rPr>
              <a:t>نقشه شهرستانهای آلوده به سالک در استان اصفهان</a:t>
            </a:r>
            <a:endParaRPr lang="en-US" sz="3600" smtClean="0">
              <a:cs typeface="B Titr" pitchFamily="2" charset="-78"/>
            </a:endParaRPr>
          </a:p>
        </p:txBody>
      </p:sp>
      <p:pic>
        <p:nvPicPr>
          <p:cNvPr id="69635" name="Picture 2" descr="C:\Users\cdc\Desktop\MAP.jpg"/>
          <p:cNvPicPr>
            <a:picLocks noChangeAspect="1" noChangeArrowheads="1"/>
          </p:cNvPicPr>
          <p:nvPr/>
        </p:nvPicPr>
        <p:blipFill>
          <a:blip r:embed="rId2" cstate="print"/>
          <a:srcRect/>
          <a:stretch>
            <a:fillRect/>
          </a:stretch>
        </p:blipFill>
        <p:spPr bwMode="auto">
          <a:xfrm>
            <a:off x="0" y="1000125"/>
            <a:ext cx="9144000" cy="585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E:\ramazanpoor\Raytiha y.n\rightshodeha\pics\pic zoo\pic.salak\pics.amaliate.salak.1387.1388\R.salak.1388\ardestan salak 1388\ardestan.m4 . 88.5.13\DSC05348.JPG"/>
          <p:cNvPicPr>
            <a:picLocks noChangeAspect="1" noChangeArrowheads="1"/>
          </p:cNvPicPr>
          <p:nvPr/>
        </p:nvPicPr>
        <p:blipFill>
          <a:blip r:embed="rId2" cstate="print"/>
          <a:srcRect/>
          <a:stretch>
            <a:fillRect/>
          </a:stretch>
        </p:blipFill>
        <p:spPr bwMode="auto">
          <a:xfrm>
            <a:off x="0" y="3357563"/>
            <a:ext cx="4643438" cy="3500437"/>
          </a:xfrm>
          <a:prstGeom prst="rect">
            <a:avLst/>
          </a:prstGeom>
          <a:noFill/>
          <a:ln w="9525">
            <a:noFill/>
            <a:miter lim="800000"/>
            <a:headEnd/>
            <a:tailEnd/>
          </a:ln>
        </p:spPr>
      </p:pic>
      <p:pic>
        <p:nvPicPr>
          <p:cNvPr id="70659" name="Picture 4" descr="E:\ramazanpoor\Raytiha y.n\rightshodeha\pics\pic zoo\pic.salak\pics.amaliate.salak.1387.1388\R.salak.1388\esfahan 2 salak 1388\esfahane 2.m1.88.2.17\esfahan 2.m1  .88.2.17\DSC03095.JPG"/>
          <p:cNvPicPr>
            <a:picLocks noChangeAspect="1" noChangeArrowheads="1"/>
          </p:cNvPicPr>
          <p:nvPr/>
        </p:nvPicPr>
        <p:blipFill>
          <a:blip r:embed="rId3" cstate="print"/>
          <a:srcRect/>
          <a:stretch>
            <a:fillRect/>
          </a:stretch>
        </p:blipFill>
        <p:spPr bwMode="auto">
          <a:xfrm>
            <a:off x="0" y="0"/>
            <a:ext cx="4643438" cy="3357563"/>
          </a:xfrm>
          <a:prstGeom prst="rect">
            <a:avLst/>
          </a:prstGeom>
          <a:noFill/>
          <a:ln w="9525">
            <a:noFill/>
            <a:miter lim="800000"/>
            <a:headEnd/>
            <a:tailEnd/>
          </a:ln>
        </p:spPr>
      </p:pic>
      <p:pic>
        <p:nvPicPr>
          <p:cNvPr id="70660" name="Picture 4" descr="DSC00013"/>
          <p:cNvPicPr>
            <a:picLocks noChangeAspect="1" noChangeArrowheads="1"/>
          </p:cNvPicPr>
          <p:nvPr/>
        </p:nvPicPr>
        <p:blipFill>
          <a:blip r:embed="rId4" cstate="print"/>
          <a:srcRect/>
          <a:stretch>
            <a:fillRect/>
          </a:stretch>
        </p:blipFill>
        <p:spPr bwMode="auto">
          <a:xfrm>
            <a:off x="4643438" y="0"/>
            <a:ext cx="4500562" cy="3357563"/>
          </a:xfrm>
          <a:prstGeom prst="rect">
            <a:avLst/>
          </a:prstGeom>
          <a:noFill/>
          <a:ln w="9525">
            <a:noFill/>
            <a:miter lim="800000"/>
            <a:headEnd/>
            <a:tailEnd/>
          </a:ln>
        </p:spPr>
      </p:pic>
      <p:pic>
        <p:nvPicPr>
          <p:cNvPr id="70661" name="Picture 5" descr="E:\rayt\rayt shodeh\pic\pic zoo\salak\ostani\Bazdidha\bazdidhaye salak 1390. m.1\esfahan 2- 90.1.31\ramshe 90.1.31\DSC00610.JPG"/>
          <p:cNvPicPr>
            <a:picLocks noChangeAspect="1" noChangeArrowheads="1"/>
          </p:cNvPicPr>
          <p:nvPr/>
        </p:nvPicPr>
        <p:blipFill>
          <a:blip r:embed="rId5" cstate="print"/>
          <a:srcRect/>
          <a:stretch>
            <a:fillRect/>
          </a:stretch>
        </p:blipFill>
        <p:spPr bwMode="auto">
          <a:xfrm>
            <a:off x="4572000" y="3357563"/>
            <a:ext cx="4572000" cy="350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8" descr="G:\P1020526.JPG"/>
          <p:cNvPicPr>
            <a:picLocks noChangeAspect="1" noChangeArrowheads="1"/>
          </p:cNvPicPr>
          <p:nvPr/>
        </p:nvPicPr>
        <p:blipFill>
          <a:blip r:embed="rId2" cstate="print"/>
          <a:srcRect/>
          <a:stretch>
            <a:fillRect/>
          </a:stretch>
        </p:blipFill>
        <p:spPr bwMode="auto">
          <a:xfrm>
            <a:off x="0" y="3322638"/>
            <a:ext cx="4643438" cy="3535362"/>
          </a:xfrm>
          <a:prstGeom prst="rect">
            <a:avLst/>
          </a:prstGeom>
          <a:noFill/>
          <a:ln w="9525">
            <a:noFill/>
            <a:miter lim="800000"/>
            <a:headEnd/>
            <a:tailEnd/>
          </a:ln>
        </p:spPr>
      </p:pic>
      <p:pic>
        <p:nvPicPr>
          <p:cNvPr id="71683" name="Picture 7" descr="E:\ramazanpoor\Raytiha y.n\rightshodeha\pics\pic zoo\pic.salak\R.hashtom shekari 88.col\P1000409.JPG"/>
          <p:cNvPicPr>
            <a:picLocks noChangeAspect="1" noChangeArrowheads="1"/>
          </p:cNvPicPr>
          <p:nvPr/>
        </p:nvPicPr>
        <p:blipFill>
          <a:blip r:embed="rId3" cstate="print"/>
          <a:srcRect/>
          <a:stretch>
            <a:fillRect/>
          </a:stretch>
        </p:blipFill>
        <p:spPr bwMode="auto">
          <a:xfrm>
            <a:off x="0" y="0"/>
            <a:ext cx="4643438" cy="3357563"/>
          </a:xfrm>
          <a:prstGeom prst="rect">
            <a:avLst/>
          </a:prstGeom>
          <a:noFill/>
          <a:ln w="9525">
            <a:noFill/>
            <a:miter lim="800000"/>
            <a:headEnd/>
            <a:tailEnd/>
          </a:ln>
        </p:spPr>
      </p:pic>
      <p:pic>
        <p:nvPicPr>
          <p:cNvPr id="71684" name="Picture 5" descr="E:\ramazanpoor\Raytiha y.n\rightshodeha\pics\pic zoo\pic.salak\R.hashtom shekari 88.col\P1000523.JPG"/>
          <p:cNvPicPr>
            <a:picLocks noChangeAspect="1" noChangeArrowheads="1"/>
          </p:cNvPicPr>
          <p:nvPr/>
        </p:nvPicPr>
        <p:blipFill>
          <a:blip r:embed="rId4" cstate="print"/>
          <a:srcRect/>
          <a:stretch>
            <a:fillRect/>
          </a:stretch>
        </p:blipFill>
        <p:spPr bwMode="auto">
          <a:xfrm>
            <a:off x="4427538" y="0"/>
            <a:ext cx="4716462" cy="3429000"/>
          </a:xfrm>
          <a:prstGeom prst="rect">
            <a:avLst/>
          </a:prstGeom>
          <a:noFill/>
          <a:ln w="9525">
            <a:noFill/>
            <a:miter lim="800000"/>
            <a:headEnd/>
            <a:tailEnd/>
          </a:ln>
        </p:spPr>
      </p:pic>
      <p:pic>
        <p:nvPicPr>
          <p:cNvPr id="71685" name="Picture 2" descr="I:\ramazanpoor.                               dr.fadai 89.6.17 salak\hashtom 89.5.13\P1020434.JPG"/>
          <p:cNvPicPr>
            <a:picLocks noChangeAspect="1" noChangeArrowheads="1"/>
          </p:cNvPicPr>
          <p:nvPr/>
        </p:nvPicPr>
        <p:blipFill>
          <a:blip r:embed="rId5" cstate="print"/>
          <a:srcRect/>
          <a:stretch>
            <a:fillRect/>
          </a:stretch>
        </p:blipFill>
        <p:spPr bwMode="auto">
          <a:xfrm>
            <a:off x="4476750" y="3357563"/>
            <a:ext cx="4667250" cy="350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G:\m3.natanz cxrayo dr.fadai 89.5.12\DSC04721.JPG"/>
          <p:cNvPicPr>
            <a:picLocks noGrp="1" noChangeAspect="1" noChangeArrowheads="1"/>
          </p:cNvPicPr>
          <p:nvPr>
            <p:ph idx="1"/>
          </p:nvPr>
        </p:nvPicPr>
        <p:blipFill>
          <a:blip r:embed="rId2" cstate="print"/>
          <a:srcRect/>
          <a:stretch>
            <a:fillRect/>
          </a:stretch>
        </p:blipFill>
        <p:spPr>
          <a:xfrm>
            <a:off x="714375" y="642938"/>
            <a:ext cx="7715250" cy="5483225"/>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K:\pasheh band\P1090051.JPG"/>
          <p:cNvPicPr>
            <a:picLocks noChangeAspect="1" noChangeArrowheads="1"/>
          </p:cNvPicPr>
          <p:nvPr/>
        </p:nvPicPr>
        <p:blipFill>
          <a:blip r:embed="rId3" cstate="print"/>
          <a:srcRect/>
          <a:stretch>
            <a:fillRect/>
          </a:stretch>
        </p:blipFill>
        <p:spPr bwMode="auto">
          <a:xfrm>
            <a:off x="0" y="0"/>
            <a:ext cx="4643438" cy="3411538"/>
          </a:xfrm>
          <a:prstGeom prst="rect">
            <a:avLst/>
          </a:prstGeom>
          <a:noFill/>
          <a:ln w="9525">
            <a:noFill/>
            <a:miter lim="800000"/>
            <a:headEnd/>
            <a:tailEnd/>
          </a:ln>
        </p:spPr>
      </p:pic>
      <p:pic>
        <p:nvPicPr>
          <p:cNvPr id="98307" name="Picture 2" descr="E:\New Folder\dafeha\DSC06000.JPG"/>
          <p:cNvPicPr>
            <a:picLocks noChangeAspect="1" noChangeArrowheads="1"/>
          </p:cNvPicPr>
          <p:nvPr/>
        </p:nvPicPr>
        <p:blipFill>
          <a:blip r:embed="rId4" cstate="print"/>
          <a:srcRect/>
          <a:stretch>
            <a:fillRect/>
          </a:stretch>
        </p:blipFill>
        <p:spPr bwMode="auto">
          <a:xfrm>
            <a:off x="4643438" y="0"/>
            <a:ext cx="4500562" cy="3481388"/>
          </a:xfrm>
          <a:prstGeom prst="rect">
            <a:avLst/>
          </a:prstGeom>
          <a:noFill/>
          <a:ln w="9525">
            <a:noFill/>
            <a:miter lim="800000"/>
            <a:headEnd/>
            <a:tailEnd/>
          </a:ln>
        </p:spPr>
      </p:pic>
      <p:pic>
        <p:nvPicPr>
          <p:cNvPr id="98308" name="Picture 2" descr="F:\ryt nashodeh\salak.pic\sperey separ 90.7.14\DSC01564.JPG"/>
          <p:cNvPicPr>
            <a:picLocks noChangeAspect="1" noChangeArrowheads="1"/>
          </p:cNvPicPr>
          <p:nvPr/>
        </p:nvPicPr>
        <p:blipFill>
          <a:blip r:embed="rId5" cstate="print"/>
          <a:srcRect/>
          <a:stretch>
            <a:fillRect/>
          </a:stretch>
        </p:blipFill>
        <p:spPr bwMode="auto">
          <a:xfrm>
            <a:off x="0" y="3411538"/>
            <a:ext cx="4643438" cy="3482975"/>
          </a:xfrm>
          <a:prstGeom prst="rect">
            <a:avLst/>
          </a:prstGeom>
          <a:noFill/>
          <a:ln w="9525">
            <a:noFill/>
            <a:miter lim="800000"/>
            <a:headEnd/>
            <a:tailEnd/>
          </a:ln>
        </p:spPr>
      </p:pic>
      <p:pic>
        <p:nvPicPr>
          <p:cNvPr id="98309" name="Picture 2" descr="C:\Documents and Settings\ramazanpor\Desktop\pashe bande permanet gilaranco 90.12.22\DSC03042.JPG"/>
          <p:cNvPicPr>
            <a:picLocks noChangeAspect="1" noChangeArrowheads="1"/>
          </p:cNvPicPr>
          <p:nvPr/>
        </p:nvPicPr>
        <p:blipFill>
          <a:blip r:embed="rId6" cstate="print"/>
          <a:srcRect/>
          <a:stretch>
            <a:fillRect/>
          </a:stretch>
        </p:blipFill>
        <p:spPr bwMode="auto">
          <a:xfrm>
            <a:off x="4643438" y="3481388"/>
            <a:ext cx="4500562" cy="3376612"/>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ctrTitle"/>
          </p:nvPr>
        </p:nvSpPr>
        <p:spPr>
          <a:xfrm>
            <a:off x="0" y="285750"/>
            <a:ext cx="9144000" cy="4929188"/>
          </a:xfrm>
        </p:spPr>
        <p:txBody>
          <a:bodyPr/>
          <a:lstStyle/>
          <a:p>
            <a:pPr algn="r" eaLnBrk="1" hangingPunct="1"/>
            <a:r>
              <a:rPr lang="fa-IR" sz="6000" smtClean="0">
                <a:solidFill>
                  <a:srgbClr val="C00000"/>
                </a:solidFill>
                <a:cs typeface="B Titr" pitchFamily="2" charset="-78"/>
              </a:rPr>
              <a:t>                     کالاآزار</a:t>
            </a:r>
            <a:r>
              <a:rPr lang="fa-IR" sz="6000" smtClean="0">
                <a:solidFill>
                  <a:srgbClr val="C00000"/>
                </a:solidFill>
                <a:cs typeface="Arial" pitchFamily="34" charset="0"/>
              </a:rPr>
              <a:t/>
            </a:r>
            <a:br>
              <a:rPr lang="fa-IR" sz="6000" smtClean="0">
                <a:solidFill>
                  <a:srgbClr val="C00000"/>
                </a:solidFill>
                <a:cs typeface="Arial" pitchFamily="34" charset="0"/>
              </a:rPr>
            </a:br>
            <a:r>
              <a:rPr lang="fa-IR" sz="4000" b="1" smtClean="0">
                <a:cs typeface="B Compset" pitchFamily="2" charset="-78"/>
              </a:rPr>
              <a:t> - در ایران اندمیک است.</a:t>
            </a:r>
            <a:br>
              <a:rPr lang="fa-IR" sz="4000" b="1" smtClean="0">
                <a:cs typeface="B Compset" pitchFamily="2" charset="-78"/>
              </a:rPr>
            </a:br>
            <a:r>
              <a:rPr lang="fa-IR" sz="4000" b="1" smtClean="0">
                <a:cs typeface="B Compset" pitchFamily="2" charset="-78"/>
              </a:rPr>
              <a:t> -همه استانها موارد آلوده اعلام نموده اند.</a:t>
            </a:r>
            <a:br>
              <a:rPr lang="fa-IR" sz="4000" b="1" smtClean="0">
                <a:cs typeface="B Compset" pitchFamily="2" charset="-78"/>
              </a:rPr>
            </a:br>
            <a:r>
              <a:rPr lang="fa-IR" sz="4000" b="1" smtClean="0">
                <a:cs typeface="B Compset" pitchFamily="2" charset="-78"/>
              </a:rPr>
              <a:t> - در موارد علامت دار  بدون درمان 100% کشنده است.</a:t>
            </a:r>
            <a:br>
              <a:rPr lang="fa-IR" sz="4000" b="1" smtClean="0">
                <a:cs typeface="B Compset" pitchFamily="2" charset="-78"/>
              </a:rPr>
            </a:br>
            <a:r>
              <a:rPr lang="fa-IR" sz="4000" b="1" smtClean="0">
                <a:cs typeface="B Compset" pitchFamily="2" charset="-78"/>
              </a:rPr>
              <a:t> - بیشتر در کودکان زیر 5 سال بروز می کند.</a:t>
            </a:r>
            <a:endParaRPr lang="en-US" sz="4000" b="1" smtClean="0">
              <a:cs typeface="B Compset" pitchFamily="2" charset="-7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I:\zeonosis.ostan.esfahan\ejucaion zoo\E.lishmania\L.PISHRAFTEH\R.J-gozaresh.lishmania-1387\New Folder\pic.lishmani.pishrafteh\meshkin\بولعصر~1.JPG"/>
          <p:cNvPicPr>
            <a:picLocks noChangeAspect="1" noChangeArrowheads="1"/>
          </p:cNvPicPr>
          <p:nvPr/>
        </p:nvPicPr>
        <p:blipFill>
          <a:blip r:embed="rId2" cstate="print"/>
          <a:srcRect/>
          <a:stretch>
            <a:fillRect/>
          </a:stretch>
        </p:blipFill>
        <p:spPr bwMode="auto">
          <a:xfrm>
            <a:off x="0" y="0"/>
            <a:ext cx="4500563" cy="3375025"/>
          </a:xfrm>
          <a:prstGeom prst="rect">
            <a:avLst/>
          </a:prstGeom>
          <a:noFill/>
          <a:ln w="9525">
            <a:noFill/>
            <a:miter lim="800000"/>
            <a:headEnd/>
            <a:tailEnd/>
          </a:ln>
        </p:spPr>
      </p:pic>
      <p:pic>
        <p:nvPicPr>
          <p:cNvPr id="103427" name="Picture 3" descr="I:\zeonosis.ostan.esfahan\ejucaion zoo\E.lishmania\L.PISHRAFTEH\R.J-gozaresh.lishmania-1387\New Folder\pic.lishmani.pishrafteh\meshkin\تصوير020.jpg"/>
          <p:cNvPicPr>
            <a:picLocks noChangeAspect="1" noChangeArrowheads="1"/>
          </p:cNvPicPr>
          <p:nvPr/>
        </p:nvPicPr>
        <p:blipFill>
          <a:blip r:embed="rId3" cstate="print"/>
          <a:srcRect/>
          <a:stretch>
            <a:fillRect/>
          </a:stretch>
        </p:blipFill>
        <p:spPr bwMode="auto">
          <a:xfrm>
            <a:off x="4500563" y="0"/>
            <a:ext cx="4643437" cy="3357563"/>
          </a:xfrm>
          <a:prstGeom prst="rect">
            <a:avLst/>
          </a:prstGeom>
          <a:noFill/>
          <a:ln w="9525">
            <a:noFill/>
            <a:miter lim="800000"/>
            <a:headEnd/>
            <a:tailEnd/>
          </a:ln>
        </p:spPr>
      </p:pic>
      <p:pic>
        <p:nvPicPr>
          <p:cNvPr id="103428" name="Picture 7" descr="lei13"/>
          <p:cNvPicPr>
            <a:picLocks noChangeAspect="1" noChangeArrowheads="1"/>
          </p:cNvPicPr>
          <p:nvPr/>
        </p:nvPicPr>
        <p:blipFill>
          <a:blip r:embed="rId4" cstate="print"/>
          <a:srcRect/>
          <a:stretch>
            <a:fillRect/>
          </a:stretch>
        </p:blipFill>
        <p:spPr bwMode="auto">
          <a:xfrm>
            <a:off x="4572000" y="3357563"/>
            <a:ext cx="4572000" cy="3500437"/>
          </a:xfrm>
          <a:prstGeom prst="rect">
            <a:avLst/>
          </a:prstGeom>
          <a:noFill/>
          <a:ln w="38100">
            <a:pattFill prst="pct70">
              <a:fgClr>
                <a:srgbClr val="003300"/>
              </a:fgClr>
              <a:bgClr>
                <a:srgbClr val="008000"/>
              </a:bgClr>
            </a:pattFill>
            <a:miter lim="800000"/>
            <a:headEnd/>
            <a:tailEnd/>
          </a:ln>
        </p:spPr>
      </p:pic>
      <p:pic>
        <p:nvPicPr>
          <p:cNvPr id="103429" name="Picture 5"/>
          <p:cNvPicPr>
            <a:picLocks noChangeAspect="1" noChangeArrowheads="1"/>
          </p:cNvPicPr>
          <p:nvPr/>
        </p:nvPicPr>
        <p:blipFill>
          <a:blip r:embed="rId5" cstate="print"/>
          <a:srcRect l="51314"/>
          <a:stretch>
            <a:fillRect/>
          </a:stretch>
        </p:blipFill>
        <p:spPr bwMode="auto">
          <a:xfrm>
            <a:off x="0" y="3357563"/>
            <a:ext cx="4500563" cy="3500437"/>
          </a:xfrm>
          <a:prstGeom prst="rect">
            <a:avLst/>
          </a:prstGeom>
          <a:noFill/>
          <a:ln w="38100">
            <a:pattFill prst="pct80">
              <a:fgClr>
                <a:srgbClr val="003300"/>
              </a:fgClr>
              <a:bgClr>
                <a:srgbClr val="008000"/>
              </a:bgClr>
            </a:patt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2" descr="42"/>
          <p:cNvPicPr>
            <a:picLocks noChangeAspect="1" noChangeArrowheads="1"/>
          </p:cNvPicPr>
          <p:nvPr/>
        </p:nvPicPr>
        <p:blipFill>
          <a:blip r:embed="rId3" cstate="print"/>
          <a:srcRect/>
          <a:stretch>
            <a:fillRect/>
          </a:stretch>
        </p:blipFill>
        <p:spPr bwMode="auto">
          <a:xfrm>
            <a:off x="0" y="3357563"/>
            <a:ext cx="4667250" cy="3500437"/>
          </a:xfrm>
          <a:prstGeom prst="rect">
            <a:avLst/>
          </a:prstGeom>
          <a:noFill/>
          <a:ln w="9525">
            <a:noFill/>
            <a:miter lim="800000"/>
            <a:headEnd/>
            <a:tailEnd/>
          </a:ln>
        </p:spPr>
      </p:pic>
      <p:pic>
        <p:nvPicPr>
          <p:cNvPr id="7172" name="Picture 2" descr="50"/>
          <p:cNvPicPr>
            <a:picLocks noChangeAspect="1" noChangeArrowheads="1"/>
          </p:cNvPicPr>
          <p:nvPr/>
        </p:nvPicPr>
        <p:blipFill>
          <a:blip r:embed="rId4" cstate="print"/>
          <a:srcRect/>
          <a:stretch>
            <a:fillRect/>
          </a:stretch>
        </p:blipFill>
        <p:spPr bwMode="auto">
          <a:xfrm>
            <a:off x="4643438" y="0"/>
            <a:ext cx="4500562" cy="3429000"/>
          </a:xfrm>
          <a:prstGeom prst="rect">
            <a:avLst/>
          </a:prstGeom>
          <a:noFill/>
          <a:ln w="9525">
            <a:noFill/>
            <a:miter lim="800000"/>
            <a:headEnd/>
            <a:tailEnd/>
          </a:ln>
        </p:spPr>
      </p:pic>
      <p:graphicFrame>
        <p:nvGraphicFramePr>
          <p:cNvPr id="7170" name="Object 4"/>
          <p:cNvGraphicFramePr>
            <a:graphicFrameLocks noChangeAspect="1"/>
          </p:cNvGraphicFramePr>
          <p:nvPr/>
        </p:nvGraphicFramePr>
        <p:xfrm>
          <a:off x="0" y="0"/>
          <a:ext cx="4643438" cy="3414713"/>
        </p:xfrm>
        <a:graphic>
          <a:graphicData uri="http://schemas.openxmlformats.org/presentationml/2006/ole">
            <mc:AlternateContent xmlns:mc="http://schemas.openxmlformats.org/markup-compatibility/2006">
              <mc:Choice xmlns:v="urn:schemas-microsoft-com:vml" Requires="v">
                <p:oleObj spid="_x0000_s7172" name="QuickTime Picture" r:id="rId5" imgW="2666313" imgH="2384738" progId="">
                  <p:embed/>
                </p:oleObj>
              </mc:Choice>
              <mc:Fallback>
                <p:oleObj name="QuickTime Picture" r:id="rId5" imgW="2666313" imgH="2384738" progId="">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4643438"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Picture 3" descr="Picture 280"/>
          <p:cNvPicPr>
            <a:picLocks noChangeAspect="1" noChangeArrowheads="1"/>
          </p:cNvPicPr>
          <p:nvPr/>
        </p:nvPicPr>
        <p:blipFill>
          <a:blip r:embed="rId7" cstate="print"/>
          <a:srcRect/>
          <a:stretch>
            <a:fillRect/>
          </a:stretch>
        </p:blipFill>
        <p:spPr bwMode="auto">
          <a:xfrm>
            <a:off x="4643438" y="3429000"/>
            <a:ext cx="4500562" cy="3429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0" y="0"/>
            <a:ext cx="9144000" cy="6858000"/>
          </a:xfrm>
        </p:spPr>
        <p:txBody>
          <a:bodyPr/>
          <a:lstStyle/>
          <a:p>
            <a:pPr algn="justLow" eaLnBrk="1" hangingPunct="1">
              <a:buFont typeface="Arial" pitchFamily="34" charset="0"/>
              <a:buNone/>
            </a:pPr>
            <a:endParaRPr lang="fa-IR" sz="4800" smtClean="0">
              <a:solidFill>
                <a:srgbClr val="C00000"/>
              </a:solidFill>
              <a:cs typeface="B Titr" pitchFamily="2" charset="-78"/>
            </a:endParaRPr>
          </a:p>
          <a:p>
            <a:pPr algn="justLow" eaLnBrk="1" hangingPunct="1">
              <a:buFont typeface="Arial" pitchFamily="34" charset="0"/>
              <a:buNone/>
            </a:pPr>
            <a:r>
              <a:rPr lang="fa-IR" sz="4800" smtClean="0">
                <a:solidFill>
                  <a:srgbClr val="C00000"/>
                </a:solidFill>
                <a:cs typeface="B Titr" pitchFamily="2" charset="-78"/>
              </a:rPr>
              <a:t>      مشكلات</a:t>
            </a:r>
            <a:r>
              <a:rPr lang="fa-IR" sz="4800" smtClean="0">
                <a:cs typeface="B Titr" pitchFamily="2" charset="-78"/>
              </a:rPr>
              <a:t> </a:t>
            </a:r>
            <a:r>
              <a:rPr lang="fa-IR" sz="4800" smtClean="0">
                <a:solidFill>
                  <a:srgbClr val="C00000"/>
                </a:solidFill>
                <a:cs typeface="B Titr" pitchFamily="2" charset="-78"/>
              </a:rPr>
              <a:t>ريشه كني زئونوزها:</a:t>
            </a:r>
            <a:endParaRPr lang="fa-IR" smtClean="0">
              <a:solidFill>
                <a:srgbClr val="C00000"/>
              </a:solidFill>
              <a:cs typeface="B Titr" pitchFamily="2" charset="-78"/>
            </a:endParaRPr>
          </a:p>
          <a:p>
            <a:pPr algn="justLow" eaLnBrk="1" hangingPunct="1">
              <a:buFont typeface="Arial" pitchFamily="34" charset="0"/>
              <a:buNone/>
            </a:pPr>
            <a:r>
              <a:rPr lang="fa-IR" smtClean="0">
                <a:cs typeface="B Titr" pitchFamily="2" charset="-78"/>
              </a:rPr>
              <a:t>   </a:t>
            </a:r>
            <a:r>
              <a:rPr lang="fa-IR" b="1" smtClean="0">
                <a:cs typeface="B Mitra" pitchFamily="2" charset="-78"/>
              </a:rPr>
              <a:t>1-  تعدد ميزبان ها (پرندگان ودام هاي اهلي و وحشي)</a:t>
            </a:r>
          </a:p>
          <a:p>
            <a:pPr algn="justLow" eaLnBrk="1" hangingPunct="1">
              <a:buFont typeface="Arial" pitchFamily="34" charset="0"/>
              <a:buNone/>
            </a:pPr>
            <a:r>
              <a:rPr lang="fa-IR" b="1" smtClean="0">
                <a:cs typeface="B Mitra" pitchFamily="2" charset="-78"/>
              </a:rPr>
              <a:t>   2- وفور ناقلين (بندپايان...)</a:t>
            </a:r>
          </a:p>
          <a:p>
            <a:pPr algn="justLow" eaLnBrk="1" hangingPunct="1">
              <a:buFont typeface="Arial" pitchFamily="34" charset="0"/>
              <a:buNone/>
            </a:pPr>
            <a:r>
              <a:rPr lang="fa-IR" b="1" smtClean="0">
                <a:cs typeface="B Mitra" pitchFamily="2" charset="-78"/>
              </a:rPr>
              <a:t>   3-تعدد راه هاي انتقال (آب، خاك، موجودات زنده، غذا و...)</a:t>
            </a:r>
          </a:p>
          <a:p>
            <a:pPr algn="justLow" eaLnBrk="1" hangingPunct="1">
              <a:buFont typeface="Arial" pitchFamily="34" charset="0"/>
              <a:buNone/>
            </a:pPr>
            <a:r>
              <a:rPr lang="fa-IR" b="1" smtClean="0">
                <a:cs typeface="B Mitra" pitchFamily="2" charset="-78"/>
              </a:rPr>
              <a:t>    4- هزينه بالاي ريشه كني</a:t>
            </a:r>
          </a:p>
          <a:p>
            <a:pPr algn="justLow" eaLnBrk="1" hangingPunct="1">
              <a:buFont typeface="Arial" pitchFamily="34" charset="0"/>
              <a:buNone/>
            </a:pPr>
            <a:r>
              <a:rPr lang="fa-IR" b="1" smtClean="0">
                <a:cs typeface="B Mitra" pitchFamily="2" charset="-78"/>
              </a:rPr>
              <a:t>     5- بروز بيماري هاي جديد(بازپديد و نوپديد)</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8546" name="Picture 2"/>
          <p:cNvPicPr>
            <a:picLocks noGrp="1" noChangeAspect="1" noChangeArrowheads="1"/>
          </p:cNvPicPr>
          <p:nvPr>
            <p:ph idx="1"/>
          </p:nvPr>
        </p:nvPicPr>
        <p:blipFill>
          <a:blip r:embed="rId2"/>
          <a:srcRect/>
          <a:stretch>
            <a:fillRect/>
          </a:stretch>
        </p:blipFill>
        <p:spPr bwMode="auto">
          <a:xfrm>
            <a:off x="1" y="-214338"/>
            <a:ext cx="9144000" cy="70723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428625" y="1285875"/>
            <a:ext cx="8229600" cy="1857375"/>
          </a:xfrm>
        </p:spPr>
        <p:txBody>
          <a:bodyPr/>
          <a:lstStyle/>
          <a:p>
            <a:pPr eaLnBrk="1" hangingPunct="1"/>
            <a:r>
              <a:rPr lang="fa-IR" sz="8000" smtClean="0">
                <a:solidFill>
                  <a:srgbClr val="C00000"/>
                </a:solidFill>
                <a:cs typeface="B Titr" pitchFamily="2" charset="-78"/>
              </a:rPr>
              <a:t>کیست هیداتید</a:t>
            </a:r>
          </a:p>
        </p:txBody>
      </p:sp>
      <p:pic>
        <p:nvPicPr>
          <p:cNvPr id="106499" name="Picture 2" descr="G:\Bimariha\zeonoze\zoo\Amuzeshe zoo.no zoo ostan 90.8.12.19\Amuzeshe zoo ostan col\hidatid\pic hidatic\22b833afa3773cd3f3e2fd45dffdb493.jpg"/>
          <p:cNvPicPr>
            <a:picLocks noChangeAspect="1" noChangeArrowheads="1"/>
          </p:cNvPicPr>
          <p:nvPr/>
        </p:nvPicPr>
        <p:blipFill>
          <a:blip r:embed="rId2" cstate="print"/>
          <a:srcRect/>
          <a:stretch>
            <a:fillRect/>
          </a:stretch>
        </p:blipFill>
        <p:spPr bwMode="auto">
          <a:xfrm>
            <a:off x="1571625" y="3500438"/>
            <a:ext cx="6000750"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Content Placeholder 2"/>
          <p:cNvSpPr>
            <a:spLocks noGrp="1"/>
          </p:cNvSpPr>
          <p:nvPr>
            <p:ph idx="1"/>
          </p:nvPr>
        </p:nvSpPr>
        <p:spPr>
          <a:xfrm>
            <a:off x="457200" y="285750"/>
            <a:ext cx="8229600" cy="5840413"/>
          </a:xfrm>
        </p:spPr>
        <p:txBody>
          <a:bodyPr/>
          <a:lstStyle/>
          <a:p>
            <a:pPr eaLnBrk="1" hangingPunct="1">
              <a:lnSpc>
                <a:spcPct val="150000"/>
              </a:lnSpc>
              <a:buFont typeface="Wingdings" pitchFamily="2" charset="2"/>
              <a:buChar char="ü"/>
            </a:pPr>
            <a:r>
              <a:rPr lang="fa-IR" b="1" smtClean="0">
                <a:cs typeface="B Compset" pitchFamily="2" charset="-78"/>
              </a:rPr>
              <a:t>در صد آلودگی بالای سگ ها به اکینوکوک (تا80%)</a:t>
            </a:r>
          </a:p>
          <a:p>
            <a:pPr eaLnBrk="1" hangingPunct="1">
              <a:lnSpc>
                <a:spcPct val="150000"/>
              </a:lnSpc>
              <a:buFont typeface="Wingdings" pitchFamily="2" charset="2"/>
              <a:buChar char="ü"/>
            </a:pPr>
            <a:r>
              <a:rPr lang="fa-IR" b="1" smtClean="0">
                <a:cs typeface="B Compset" pitchFamily="2" charset="-78"/>
              </a:rPr>
              <a:t>احتمال بالای آلودگی خاک پارک ها به تخم اکینوکوک</a:t>
            </a:r>
          </a:p>
          <a:p>
            <a:pPr eaLnBrk="1" hangingPunct="1">
              <a:lnSpc>
                <a:spcPct val="150000"/>
              </a:lnSpc>
              <a:buFont typeface="Wingdings" pitchFamily="2" charset="2"/>
              <a:buChar char="ü"/>
            </a:pPr>
            <a:r>
              <a:rPr lang="fa-IR" b="1" smtClean="0">
                <a:cs typeface="B Compset" pitchFamily="2" charset="-78"/>
              </a:rPr>
              <a:t>ناکافی بودن ثبت و گزارش موارد از بیمارستان ها</a:t>
            </a:r>
          </a:p>
          <a:p>
            <a:pPr eaLnBrk="1" hangingPunct="1">
              <a:lnSpc>
                <a:spcPct val="150000"/>
              </a:lnSpc>
              <a:buFont typeface="Wingdings" pitchFamily="2" charset="2"/>
              <a:buChar char="ü"/>
            </a:pPr>
            <a:r>
              <a:rPr lang="fa-IR" b="1" smtClean="0">
                <a:cs typeface="B Compset" pitchFamily="2" charset="-78"/>
              </a:rPr>
              <a:t>ایجاد عوارض مزمن </a:t>
            </a:r>
          </a:p>
          <a:p>
            <a:pPr eaLnBrk="1" hangingPunct="1">
              <a:lnSpc>
                <a:spcPct val="150000"/>
              </a:lnSpc>
              <a:buFont typeface="Wingdings" pitchFamily="2" charset="2"/>
              <a:buChar char="ü"/>
            </a:pPr>
            <a:r>
              <a:rPr lang="fa-IR" b="1" smtClean="0">
                <a:cs typeface="B Compset" pitchFamily="2" charset="-78"/>
              </a:rPr>
              <a:t>نیاز به اعمال جراحی وسیع و گسترده جهت خارج کردن کیست</a:t>
            </a:r>
          </a:p>
          <a:p>
            <a:pPr eaLnBrk="1" hangingPunct="1">
              <a:lnSpc>
                <a:spcPct val="150000"/>
              </a:lnSpc>
              <a:buFont typeface="Wingdings" pitchFamily="2" charset="2"/>
              <a:buChar char="ü"/>
            </a:pPr>
            <a:r>
              <a:rPr lang="fa-IR" b="1" smtClean="0">
                <a:cs typeface="B Compset" pitchFamily="2" charset="-78"/>
              </a:rPr>
              <a:t>از کار افتادگی اعضا به دلیل کیست یا عمل جراحی</a:t>
            </a:r>
            <a:endParaRPr lang="en-US" b="1" smtClean="0">
              <a:cs typeface="B Compset" pitchFamily="2" charset="-78"/>
            </a:endParaRPr>
          </a:p>
          <a:p>
            <a:pPr eaLnBrk="1" hangingPunct="1"/>
            <a:endParaRPr lang="en-US" smtClean="0">
              <a:cs typeface="Arial"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G:\Bimariha\zeonoze\zoo\Amuzeshe zoo.no zoo ostan 90.8.12.19\Amuzeshe zoo ostan col\hidatid\pic hidatic\download.jpg"/>
          <p:cNvPicPr>
            <a:picLocks noChangeAspect="1" noChangeArrowheads="1"/>
          </p:cNvPicPr>
          <p:nvPr/>
        </p:nvPicPr>
        <p:blipFill>
          <a:blip r:embed="rId2" cstate="print"/>
          <a:srcRect/>
          <a:stretch>
            <a:fillRect/>
          </a:stretch>
        </p:blipFill>
        <p:spPr bwMode="auto">
          <a:xfrm>
            <a:off x="0" y="0"/>
            <a:ext cx="4071938" cy="3500438"/>
          </a:xfrm>
          <a:prstGeom prst="rect">
            <a:avLst/>
          </a:prstGeom>
          <a:noFill/>
          <a:ln w="9525">
            <a:noFill/>
            <a:miter lim="800000"/>
            <a:headEnd/>
            <a:tailEnd/>
          </a:ln>
        </p:spPr>
      </p:pic>
      <p:pic>
        <p:nvPicPr>
          <p:cNvPr id="109571" name="Picture 3" descr="G:\Bimariha\zeonoze\zoo\Amuzeshe zoo.no zoo ostan 90.8.12.19\Amuzeshe zoo ostan col\hidatid\pic hidatic\hydatid-fig1.jpg"/>
          <p:cNvPicPr>
            <a:picLocks noChangeAspect="1" noChangeArrowheads="1"/>
          </p:cNvPicPr>
          <p:nvPr/>
        </p:nvPicPr>
        <p:blipFill>
          <a:blip r:embed="rId3" cstate="print"/>
          <a:srcRect/>
          <a:stretch>
            <a:fillRect/>
          </a:stretch>
        </p:blipFill>
        <p:spPr bwMode="auto">
          <a:xfrm>
            <a:off x="4071938" y="3357563"/>
            <a:ext cx="5072062" cy="3500437"/>
          </a:xfrm>
          <a:prstGeom prst="rect">
            <a:avLst/>
          </a:prstGeom>
          <a:noFill/>
          <a:ln w="9525">
            <a:noFill/>
            <a:miter lim="800000"/>
            <a:headEnd/>
            <a:tailEnd/>
          </a:ln>
        </p:spPr>
      </p:pic>
      <p:pic>
        <p:nvPicPr>
          <p:cNvPr id="109572" name="Picture 4" descr="G:\Bimariha\zeonoze\zoo\Amuzeshe zoo.no zoo ostan 90.8.12.19\Amuzeshe zoo ostan col\hidatid\pic hidatic\download (9).jpg"/>
          <p:cNvPicPr>
            <a:picLocks noChangeAspect="1" noChangeArrowheads="1"/>
          </p:cNvPicPr>
          <p:nvPr/>
        </p:nvPicPr>
        <p:blipFill>
          <a:blip r:embed="rId4" cstate="print"/>
          <a:srcRect/>
          <a:stretch>
            <a:fillRect/>
          </a:stretch>
        </p:blipFill>
        <p:spPr bwMode="auto">
          <a:xfrm>
            <a:off x="4071938" y="0"/>
            <a:ext cx="5072062" cy="3416300"/>
          </a:xfrm>
          <a:prstGeom prst="rect">
            <a:avLst/>
          </a:prstGeom>
          <a:noFill/>
          <a:ln w="9525">
            <a:noFill/>
            <a:miter lim="800000"/>
            <a:headEnd/>
            <a:tailEnd/>
          </a:ln>
        </p:spPr>
      </p:pic>
      <p:pic>
        <p:nvPicPr>
          <p:cNvPr id="109573" name="Picture 5" descr="G:\Bimariha\zeonoze\zoo\Amuzeshe zoo.no zoo ostan 90.8.12.19\Amuzeshe zoo ostan col\hidatid\pic hidatic\images.jpg"/>
          <p:cNvPicPr>
            <a:picLocks noChangeAspect="1" noChangeArrowheads="1"/>
          </p:cNvPicPr>
          <p:nvPr/>
        </p:nvPicPr>
        <p:blipFill>
          <a:blip r:embed="rId5" cstate="print"/>
          <a:srcRect/>
          <a:stretch>
            <a:fillRect/>
          </a:stretch>
        </p:blipFill>
        <p:spPr bwMode="auto">
          <a:xfrm>
            <a:off x="0" y="3500438"/>
            <a:ext cx="4100513"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pPr eaLnBrk="1" hangingPunct="1"/>
            <a:r>
              <a:rPr lang="fa-IR" sz="6600" smtClean="0">
                <a:solidFill>
                  <a:srgbClr val="C00000"/>
                </a:solidFill>
                <a:cs typeface="B Titr" pitchFamily="2" charset="-78"/>
              </a:rPr>
              <a:t>حیوان گزیدگی و هاری</a:t>
            </a:r>
            <a:endParaRPr lang="fa-IR" sz="6600" smtClean="0"/>
          </a:p>
        </p:txBody>
      </p:sp>
      <p:pic>
        <p:nvPicPr>
          <p:cNvPr id="110595" name="Picture 4"/>
          <p:cNvPicPr>
            <a:picLocks noGrp="1" noChangeAspect="1" noChangeArrowheads="1"/>
          </p:cNvPicPr>
          <p:nvPr>
            <p:ph idx="1"/>
          </p:nvPr>
        </p:nvPicPr>
        <p:blipFill>
          <a:blip r:embed="rId2" cstate="print"/>
          <a:srcRect/>
          <a:stretch>
            <a:fillRect/>
          </a:stretch>
        </p:blipFill>
        <p:spPr>
          <a:xfrm>
            <a:off x="1187450" y="1557338"/>
            <a:ext cx="7345363" cy="5040312"/>
          </a:xfr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ubtitle 2"/>
          <p:cNvSpPr>
            <a:spLocks noGrp="1"/>
          </p:cNvSpPr>
          <p:nvPr>
            <p:ph type="subTitle" idx="1"/>
          </p:nvPr>
        </p:nvSpPr>
        <p:spPr>
          <a:xfrm>
            <a:off x="323850" y="692150"/>
            <a:ext cx="8496300" cy="5545138"/>
          </a:xfrm>
        </p:spPr>
        <p:txBody>
          <a:bodyPr/>
          <a:lstStyle/>
          <a:p>
            <a:pPr algn="justLow" eaLnBrk="1" hangingPunct="1">
              <a:buFont typeface="Arial" pitchFamily="34" charset="0"/>
              <a:buChar char="•"/>
            </a:pPr>
            <a:r>
              <a:rPr lang="fa-IR" sz="3600" b="1" smtClean="0">
                <a:solidFill>
                  <a:schemeClr val="tx1"/>
                </a:solidFill>
                <a:cs typeface="B Compset" pitchFamily="2" charset="-78"/>
              </a:rPr>
              <a:t> حیوان گزیدگی شایعترین بیماری زئونوز در کشور         می باشد.</a:t>
            </a:r>
          </a:p>
          <a:p>
            <a:pPr algn="justLow" eaLnBrk="1" hangingPunct="1">
              <a:buFont typeface="Arial" pitchFamily="34" charset="0"/>
              <a:buChar char="•"/>
            </a:pPr>
            <a:r>
              <a:rPr lang="fa-IR" sz="3600" b="1" smtClean="0">
                <a:solidFill>
                  <a:schemeClr val="tx1"/>
                </a:solidFill>
                <a:cs typeface="B Compset" pitchFamily="2" charset="-78"/>
              </a:rPr>
              <a:t> پر هزینه ترین بیماری زئونوز</a:t>
            </a:r>
            <a:r>
              <a:rPr lang="fa-IR" sz="3600" b="1" smtClean="0">
                <a:solidFill>
                  <a:srgbClr val="C00000"/>
                </a:solidFill>
                <a:cs typeface="B Compset" pitchFamily="2" charset="-78"/>
              </a:rPr>
              <a:t>.(سالانه 10 تا 12 میلیارد تومان صرف خرید واکسن و سرم هاری می شود).</a:t>
            </a:r>
          </a:p>
          <a:p>
            <a:pPr algn="justLow" eaLnBrk="1" hangingPunct="1">
              <a:buFont typeface="Arial" pitchFamily="34" charset="0"/>
              <a:buChar char="•"/>
            </a:pPr>
            <a:r>
              <a:rPr lang="fa-IR" sz="3600" b="1" smtClean="0">
                <a:solidFill>
                  <a:schemeClr val="tx1"/>
                </a:solidFill>
                <a:cs typeface="B Compset" pitchFamily="2" charset="-78"/>
              </a:rPr>
              <a:t> مرگ صد در صد موارد مبتلا به هاری.</a:t>
            </a:r>
          </a:p>
          <a:p>
            <a:pPr algn="justLow" eaLnBrk="1" hangingPunct="1">
              <a:buFont typeface="Arial" pitchFamily="34" charset="0"/>
              <a:buChar char="•"/>
            </a:pPr>
            <a:r>
              <a:rPr lang="fa-IR" sz="3600" b="1" smtClean="0">
                <a:solidFill>
                  <a:schemeClr val="tx1"/>
                </a:solidFill>
                <a:cs typeface="B Compset" pitchFamily="2" charset="-78"/>
              </a:rPr>
              <a:t> ناکافی بودن آگاهی جامعه جهت مراجعه بهنگام جهت انجام اقدامات درمان پیشگیری.</a:t>
            </a:r>
            <a:endParaRPr lang="en-US" sz="3600" b="1" smtClean="0">
              <a:solidFill>
                <a:srgbClr val="898989"/>
              </a:solidFill>
              <a:cs typeface="B Compset" pitchFamily="2" charset="-78"/>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457200" y="274638"/>
            <a:ext cx="8229600" cy="582612"/>
          </a:xfrm>
        </p:spPr>
        <p:txBody>
          <a:bodyPr>
            <a:normAutofit fontScale="90000"/>
          </a:bodyPr>
          <a:lstStyle/>
          <a:p>
            <a:r>
              <a:rPr lang="fa-IR" smtClean="0">
                <a:solidFill>
                  <a:srgbClr val="C00000"/>
                </a:solidFill>
                <a:cs typeface="B Titr" pitchFamily="2" charset="-78"/>
              </a:rPr>
              <a:t>اهمیت بیماری  هاری:</a:t>
            </a:r>
            <a:endParaRPr lang="fa-IR" smtClean="0"/>
          </a:p>
        </p:txBody>
      </p:sp>
      <p:sp>
        <p:nvSpPr>
          <p:cNvPr id="112643" name="Content Placeholder 2"/>
          <p:cNvSpPr>
            <a:spLocks noGrp="1"/>
          </p:cNvSpPr>
          <p:nvPr>
            <p:ph idx="1"/>
          </p:nvPr>
        </p:nvSpPr>
        <p:spPr>
          <a:xfrm>
            <a:off x="457200" y="1000125"/>
            <a:ext cx="8229600" cy="5126038"/>
          </a:xfrm>
        </p:spPr>
        <p:txBody>
          <a:bodyPr>
            <a:normAutofit lnSpcReduction="10000"/>
          </a:bodyPr>
          <a:lstStyle/>
          <a:p>
            <a:r>
              <a:rPr lang="fa-IR" sz="2400" dirty="0" smtClean="0">
                <a:cs typeface="B Mitra" pitchFamily="2" charset="-78"/>
              </a:rPr>
              <a:t>هاری بیماری ویروسی دستگاه عصبی مرکزی است که صد در صد کشنده بوده در صورتیکه به راحتی   قابل  پیشگیری است.</a:t>
            </a:r>
          </a:p>
          <a:p>
            <a:r>
              <a:rPr lang="fa-IR" sz="2400" dirty="0" smtClean="0">
                <a:cs typeface="B Titr" pitchFamily="2" charset="-78"/>
              </a:rPr>
              <a:t> </a:t>
            </a:r>
            <a:r>
              <a:rPr lang="fa-IR" sz="2400" dirty="0" smtClean="0">
                <a:cs typeface="B Mitra" pitchFamily="2" charset="-78"/>
              </a:rPr>
              <a:t>هاری به دلیل احتمال بروز همه گیری در دامها و کشندگی صد در صد </a:t>
            </a:r>
            <a:r>
              <a:rPr lang="fa-IR" sz="2400" dirty="0" err="1" smtClean="0">
                <a:cs typeface="B Mitra" pitchFamily="2" charset="-78"/>
              </a:rPr>
              <a:t>درانسان</a:t>
            </a:r>
            <a:r>
              <a:rPr lang="fa-IR" sz="2400" dirty="0" smtClean="0">
                <a:cs typeface="B Mitra" pitchFamily="2" charset="-78"/>
              </a:rPr>
              <a:t> سبب رعب  و وحشت جامعه می گردد.</a:t>
            </a:r>
          </a:p>
          <a:p>
            <a:r>
              <a:rPr lang="fa-IR" sz="2400" dirty="0" smtClean="0">
                <a:cs typeface="B Titr" pitchFamily="2" charset="-78"/>
              </a:rPr>
              <a:t> </a:t>
            </a:r>
            <a:r>
              <a:rPr lang="fa-IR" sz="2400" dirty="0" smtClean="0">
                <a:cs typeface="B Mitra" pitchFamily="2" charset="-78"/>
              </a:rPr>
              <a:t>سالانه بالغ بر  55  هزار نفر  به دلیل  </a:t>
            </a:r>
            <a:r>
              <a:rPr lang="fa-IR" sz="2400" dirty="0" err="1" smtClean="0">
                <a:cs typeface="B Mitra" pitchFamily="2" charset="-78"/>
              </a:rPr>
              <a:t>ابتلاء</a:t>
            </a:r>
            <a:r>
              <a:rPr lang="fa-IR" sz="2400" dirty="0" smtClean="0">
                <a:cs typeface="B Mitra" pitchFamily="2" charset="-78"/>
              </a:rPr>
              <a:t> به هاری در دنیا فوت می کنند  که بیشتر موارد آن  در کشورهای آفریقایی ( 24 هزار مرگ )  و آسیایی ( 31 هزار مرگ ) اتفاق می افتد .</a:t>
            </a:r>
          </a:p>
          <a:p>
            <a:r>
              <a:rPr lang="fa-IR" sz="2400" b="1" dirty="0" smtClean="0"/>
              <a:t> </a:t>
            </a:r>
            <a:r>
              <a:rPr lang="fa-IR" sz="2400" dirty="0" smtClean="0"/>
              <a:t> </a:t>
            </a:r>
            <a:r>
              <a:rPr lang="fa-IR" sz="2400" dirty="0" smtClean="0">
                <a:cs typeface="B Mitra" pitchFamily="2" charset="-78"/>
              </a:rPr>
              <a:t>طبق گزارشات سازمان جهانی بهداشت سالانه ده میلیون نفر به دنبال حیوان گزیدگی تحت درمان پیشگیری  هاری  قرار می گیرند </a:t>
            </a:r>
            <a:br>
              <a:rPr lang="fa-IR" sz="2400" dirty="0" smtClean="0">
                <a:cs typeface="B Mitra" pitchFamily="2" charset="-78"/>
              </a:rPr>
            </a:br>
            <a:r>
              <a:rPr lang="fa-IR" sz="2400" dirty="0" smtClean="0">
                <a:cs typeface="B Mitra" pitchFamily="2" charset="-78"/>
              </a:rPr>
              <a:t>-  متوسط </a:t>
            </a:r>
            <a:r>
              <a:rPr lang="fa-IR" sz="2400" dirty="0" err="1" smtClean="0">
                <a:cs typeface="B Mitra" pitchFamily="2" charset="-78"/>
              </a:rPr>
              <a:t>ميزان</a:t>
            </a:r>
            <a:r>
              <a:rPr lang="fa-IR" sz="2400" dirty="0" smtClean="0">
                <a:cs typeface="B Mitra" pitchFamily="2" charset="-78"/>
              </a:rPr>
              <a:t>  گزش در </a:t>
            </a:r>
            <a:r>
              <a:rPr lang="fa-IR" sz="2400" dirty="0" err="1" smtClean="0">
                <a:cs typeface="B Mitra" pitchFamily="2" charset="-78"/>
              </a:rPr>
              <a:t>دنيا</a:t>
            </a:r>
            <a:r>
              <a:rPr lang="fa-IR" sz="2400" dirty="0" smtClean="0">
                <a:cs typeface="B Mitra" pitchFamily="2" charset="-78"/>
              </a:rPr>
              <a:t>  1/4 در هر  هزار نفر است  در صورتیکه  در کشور ما  1/8 است  و این  بیشتر از متوسط آسیا و آفریقا است  که  به علت  توجه </a:t>
            </a:r>
            <a:r>
              <a:rPr lang="fa-IR" sz="2400" dirty="0" err="1" smtClean="0">
                <a:cs typeface="B Mitra" pitchFamily="2" charset="-78"/>
              </a:rPr>
              <a:t>بيشتر</a:t>
            </a:r>
            <a:r>
              <a:rPr lang="fa-IR" sz="2400" dirty="0" smtClean="0">
                <a:cs typeface="B Mitra" pitchFamily="2" charset="-78"/>
              </a:rPr>
              <a:t> به  موارد  حیوان گزید گی  </a:t>
            </a:r>
            <a:r>
              <a:rPr lang="fa-IR" sz="2400" dirty="0" err="1" smtClean="0">
                <a:cs typeface="B Mitra" pitchFamily="2" charset="-78"/>
              </a:rPr>
              <a:t>ميباشد</a:t>
            </a:r>
            <a:r>
              <a:rPr lang="fa-IR" sz="2400" dirty="0" smtClean="0">
                <a:cs typeface="B Mitra" pitchFamily="2" charset="-78"/>
              </a:rPr>
              <a:t>. درشهرستان فلاورجان 3/5 در هزار نفر در سال 1395 بوده </a:t>
            </a:r>
          </a:p>
          <a:p>
            <a:r>
              <a:rPr lang="fa-IR" sz="2400" dirty="0" smtClean="0">
                <a:cs typeface="B Mitra" pitchFamily="2" charset="-78"/>
              </a:rPr>
              <a:t> </a:t>
            </a:r>
            <a:r>
              <a:rPr lang="fa-IR" sz="2400" dirty="0" err="1" smtClean="0">
                <a:cs typeface="B Mitra" pitchFamily="2" charset="-78"/>
              </a:rPr>
              <a:t>دردنیا</a:t>
            </a:r>
            <a:r>
              <a:rPr lang="fa-IR" sz="2400" dirty="0" smtClean="0">
                <a:cs typeface="B Mitra" pitchFamily="2" charset="-78"/>
              </a:rPr>
              <a:t> اغلب  موارد مرگ ناشی از هاری  به علت گزش  توسط سگ اتفاق می افتد که 99 درصد آنها  در کشورهای  آسیایی  و آفریقایی  اتفاق  می افتد  .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Content Placeholder 2"/>
          <p:cNvSpPr>
            <a:spLocks noGrp="1"/>
          </p:cNvSpPr>
          <p:nvPr>
            <p:ph idx="1"/>
          </p:nvPr>
        </p:nvSpPr>
        <p:spPr>
          <a:xfrm>
            <a:off x="0" y="214313"/>
            <a:ext cx="9144000" cy="6215062"/>
          </a:xfrm>
        </p:spPr>
        <p:txBody>
          <a:bodyPr/>
          <a:lstStyle/>
          <a:p>
            <a:r>
              <a:rPr lang="fa-IR" sz="2400" smtClean="0">
                <a:cs typeface="B Mitra" pitchFamily="2" charset="-78"/>
              </a:rPr>
              <a:t>حیوانات وحشی مخزن اصلی هاری  در دنیا هستند.</a:t>
            </a:r>
          </a:p>
          <a:p>
            <a:r>
              <a:rPr lang="fa-IR" sz="2400" smtClean="0">
                <a:cs typeface="B Mitra" pitchFamily="2" charset="-78"/>
              </a:rPr>
              <a:t> در برخی کشورهاعلی رغم کنترل  بیماری  هاری در حیوانات   اهلی هنوز هم موفق به  کنترل هاری در وحوش نشده اند.</a:t>
            </a:r>
          </a:p>
          <a:p>
            <a:r>
              <a:rPr lang="fa-IR" sz="2400" smtClean="0">
                <a:cs typeface="B Mitra" pitchFamily="2" charset="-78"/>
              </a:rPr>
              <a:t>  96% از هزینه هایی که  صرف درمان پیشگیری بعداز حیوان گزیدگی میشود در کشورهای آسیایی است  که معادل 650 میلیون دلاراست.</a:t>
            </a:r>
          </a:p>
          <a:p>
            <a:r>
              <a:rPr lang="fa-IR" sz="2400" smtClean="0">
                <a:cs typeface="B Mitra" pitchFamily="2" charset="-78"/>
              </a:rPr>
              <a:t> بیشترین هزینه پرداخت جهت بیماریهای قابل  پیشگیری با واکسن صرف پیشگیری ازهاری می گردد .</a:t>
            </a:r>
          </a:p>
          <a:p>
            <a:r>
              <a:rPr lang="fa-IR" sz="2400" smtClean="0">
                <a:cs typeface="B Mitra" pitchFamily="2" charset="-78"/>
              </a:rPr>
              <a:t>درایران از هر هزار نفر جمعیت سالانه حدودا"  2  نفر دچار حیوان گزیدگی می شودکه در صورت عدم مراقبت و درمان پیشگیری  به موقع احتمال ابتلاء به هاری در آنها وجود دارد این میزان در برخی از استانها تا بیش از 6 مورد افزایش رادارد .</a:t>
            </a:r>
          </a:p>
          <a:p>
            <a:r>
              <a:rPr lang="fa-IR" sz="2400" smtClean="0">
                <a:cs typeface="B Mitra" pitchFamily="2" charset="-78"/>
              </a:rPr>
              <a:t> سگ گزيدگي مهمترين علت حيوان گزيدگي در ايران و دنيا مي باشد.</a:t>
            </a:r>
          </a:p>
          <a:p>
            <a:r>
              <a:rPr lang="fa-IR" sz="2400" smtClean="0">
                <a:cs typeface="B Mitra" pitchFamily="2" charset="-78"/>
              </a:rPr>
              <a:t> درایران  بیماری هاری در حیوانات اهلی  و وحشی در نقاط مختلف کشور وجود دارد .</a:t>
            </a:r>
            <a:br>
              <a:rPr lang="fa-IR" sz="2400" smtClean="0">
                <a:cs typeface="B Mitra" pitchFamily="2" charset="-78"/>
              </a:rPr>
            </a:br>
            <a:r>
              <a:rPr lang="fa-IR" sz="2400" smtClean="0">
                <a:cs typeface="B Mitra" pitchFamily="2" charset="-78"/>
              </a:rPr>
              <a:t> ناکافی بودن آگاهی و همکاری بخش خصوصی موجب خطر ابتلا به هاری در موارد  حیوان گزیده  می گردد.</a:t>
            </a:r>
          </a:p>
          <a:p>
            <a:r>
              <a:rPr lang="fa-IR" sz="2400" smtClean="0">
                <a:cs typeface="B Mitra" pitchFamily="2" charset="-78"/>
              </a:rPr>
              <a:t> کنترل بیماری هاری مستلزم همکاری وزارتخانه ها و سازمانهای مختلف ومردم می باشد.</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4" descr="Picture 002"/>
          <p:cNvPicPr>
            <a:picLocks noGrp="1" noChangeAspect="1" noChangeArrowheads="1"/>
          </p:cNvPicPr>
          <p:nvPr>
            <p:ph idx="1"/>
          </p:nvPr>
        </p:nvPicPr>
        <p:blipFill>
          <a:blip r:embed="rId2" cstate="print"/>
          <a:srcRect/>
          <a:stretch>
            <a:fillRect/>
          </a:stretch>
        </p:blipFill>
        <p:spPr>
          <a:xfrm>
            <a:off x="0" y="0"/>
            <a:ext cx="4429125" cy="3286125"/>
          </a:xfrm>
          <a:noFill/>
        </p:spPr>
      </p:pic>
      <p:pic>
        <p:nvPicPr>
          <p:cNvPr id="114691" name="Picture 4" descr="IMG_0503"/>
          <p:cNvPicPr>
            <a:picLocks noChangeAspect="1" noChangeArrowheads="1"/>
          </p:cNvPicPr>
          <p:nvPr/>
        </p:nvPicPr>
        <p:blipFill>
          <a:blip r:embed="rId3" cstate="print"/>
          <a:srcRect/>
          <a:stretch>
            <a:fillRect/>
          </a:stretch>
        </p:blipFill>
        <p:spPr bwMode="auto">
          <a:xfrm>
            <a:off x="4429125" y="0"/>
            <a:ext cx="4714875" cy="3286125"/>
          </a:xfrm>
          <a:prstGeom prst="rect">
            <a:avLst/>
          </a:prstGeom>
          <a:noFill/>
          <a:ln w="9525">
            <a:noFill/>
            <a:miter lim="800000"/>
            <a:headEnd/>
            <a:tailEnd/>
          </a:ln>
        </p:spPr>
      </p:pic>
      <p:pic>
        <p:nvPicPr>
          <p:cNvPr id="114692" name="Picture 4" descr="DSC_0009"/>
          <p:cNvPicPr>
            <a:picLocks noChangeAspect="1" noChangeArrowheads="1"/>
          </p:cNvPicPr>
          <p:nvPr/>
        </p:nvPicPr>
        <p:blipFill>
          <a:blip r:embed="rId4" cstate="print"/>
          <a:srcRect/>
          <a:stretch>
            <a:fillRect/>
          </a:stretch>
        </p:blipFill>
        <p:spPr bwMode="auto">
          <a:xfrm>
            <a:off x="0" y="3286125"/>
            <a:ext cx="4429125" cy="3571875"/>
          </a:xfrm>
          <a:prstGeom prst="rect">
            <a:avLst/>
          </a:prstGeom>
          <a:noFill/>
          <a:ln w="9525">
            <a:noFill/>
            <a:miter lim="800000"/>
            <a:headEnd/>
            <a:tailEnd/>
          </a:ln>
        </p:spPr>
      </p:pic>
      <p:pic>
        <p:nvPicPr>
          <p:cNvPr id="114693" name="Picture 2053"/>
          <p:cNvPicPr>
            <a:picLocks noChangeAspect="1" noChangeArrowheads="1"/>
          </p:cNvPicPr>
          <p:nvPr/>
        </p:nvPicPr>
        <p:blipFill>
          <a:blip r:embed="rId5" cstate="print"/>
          <a:srcRect/>
          <a:stretch>
            <a:fillRect/>
          </a:stretch>
        </p:blipFill>
        <p:spPr bwMode="auto">
          <a:xfrm>
            <a:off x="4429125" y="3286125"/>
            <a:ext cx="4714875"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6"/>
          <p:cNvPicPr>
            <a:picLocks noChangeAspect="1" noChangeArrowheads="1"/>
          </p:cNvPicPr>
          <p:nvPr/>
        </p:nvPicPr>
        <p:blipFill>
          <a:blip r:embed="rId2" cstate="print"/>
          <a:srcRect/>
          <a:stretch>
            <a:fillRect/>
          </a:stretch>
        </p:blipFill>
        <p:spPr bwMode="auto">
          <a:xfrm>
            <a:off x="4214813" y="0"/>
            <a:ext cx="4929187" cy="3214688"/>
          </a:xfrm>
          <a:prstGeom prst="rect">
            <a:avLst/>
          </a:prstGeom>
          <a:noFill/>
          <a:ln w="9525">
            <a:noFill/>
            <a:miter lim="800000"/>
            <a:headEnd/>
            <a:tailEnd/>
          </a:ln>
        </p:spPr>
      </p:pic>
      <p:pic>
        <p:nvPicPr>
          <p:cNvPr id="115715" name="Picture 4"/>
          <p:cNvPicPr>
            <a:picLocks noChangeAspect="1" noChangeArrowheads="1"/>
          </p:cNvPicPr>
          <p:nvPr/>
        </p:nvPicPr>
        <p:blipFill>
          <a:blip r:embed="rId3" cstate="print"/>
          <a:srcRect/>
          <a:stretch>
            <a:fillRect/>
          </a:stretch>
        </p:blipFill>
        <p:spPr bwMode="auto">
          <a:xfrm>
            <a:off x="3214688" y="3214688"/>
            <a:ext cx="2857500" cy="3643312"/>
          </a:xfrm>
          <a:prstGeom prst="rect">
            <a:avLst/>
          </a:prstGeom>
          <a:noFill/>
          <a:ln w="9525">
            <a:noFill/>
            <a:miter lim="800000"/>
            <a:headEnd/>
            <a:tailEnd/>
          </a:ln>
        </p:spPr>
      </p:pic>
      <p:pic>
        <p:nvPicPr>
          <p:cNvPr id="115716" name="Picture 5"/>
          <p:cNvPicPr>
            <a:picLocks noChangeAspect="1" noChangeArrowheads="1"/>
          </p:cNvPicPr>
          <p:nvPr/>
        </p:nvPicPr>
        <p:blipFill>
          <a:blip r:embed="rId4" cstate="print"/>
          <a:srcRect/>
          <a:stretch>
            <a:fillRect/>
          </a:stretch>
        </p:blipFill>
        <p:spPr bwMode="auto">
          <a:xfrm>
            <a:off x="0" y="3214688"/>
            <a:ext cx="3214688" cy="3643312"/>
          </a:xfrm>
          <a:prstGeom prst="rect">
            <a:avLst/>
          </a:prstGeom>
          <a:noFill/>
          <a:ln w="9525">
            <a:noFill/>
            <a:miter lim="800000"/>
            <a:headEnd/>
            <a:tailEnd/>
          </a:ln>
        </p:spPr>
      </p:pic>
      <p:pic>
        <p:nvPicPr>
          <p:cNvPr id="115717" name="Picture 8"/>
          <p:cNvPicPr>
            <a:picLocks noChangeAspect="1" noChangeArrowheads="1"/>
          </p:cNvPicPr>
          <p:nvPr/>
        </p:nvPicPr>
        <p:blipFill>
          <a:blip r:embed="rId5" cstate="print"/>
          <a:srcRect/>
          <a:stretch>
            <a:fillRect/>
          </a:stretch>
        </p:blipFill>
        <p:spPr bwMode="auto">
          <a:xfrm>
            <a:off x="6072188" y="3214688"/>
            <a:ext cx="3071812" cy="3643312"/>
          </a:xfrm>
          <a:prstGeom prst="rect">
            <a:avLst/>
          </a:prstGeom>
          <a:noFill/>
          <a:ln w="9525">
            <a:noFill/>
            <a:miter lim="800000"/>
            <a:headEnd/>
            <a:tailEnd/>
          </a:ln>
        </p:spPr>
      </p:pic>
      <p:pic>
        <p:nvPicPr>
          <p:cNvPr id="115718" name="Picture 5"/>
          <p:cNvPicPr>
            <a:picLocks noChangeAspect="1" noChangeArrowheads="1"/>
          </p:cNvPicPr>
          <p:nvPr/>
        </p:nvPicPr>
        <p:blipFill>
          <a:blip r:embed="rId6" cstate="print"/>
          <a:srcRect/>
          <a:stretch>
            <a:fillRect/>
          </a:stretch>
        </p:blipFill>
        <p:spPr bwMode="auto">
          <a:xfrm>
            <a:off x="0" y="0"/>
            <a:ext cx="4214813" cy="3214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ctrTitle"/>
          </p:nvPr>
        </p:nvSpPr>
        <p:spPr>
          <a:xfrm>
            <a:off x="0" y="1196975"/>
            <a:ext cx="9144000" cy="3946525"/>
          </a:xfrm>
        </p:spPr>
        <p:txBody>
          <a:bodyPr/>
          <a:lstStyle/>
          <a:p>
            <a:pPr eaLnBrk="1" hangingPunct="1">
              <a:lnSpc>
                <a:spcPct val="200000"/>
              </a:lnSpc>
            </a:pPr>
            <a:r>
              <a:rPr lang="fa-IR" sz="4000" smtClean="0">
                <a:cs typeface="B Titr" pitchFamily="2" charset="-78"/>
              </a:rPr>
              <a:t>عرصه هاي نوينی در مشاركت بين نظام سلامت انسان و نظام سلامت حيوان می بایست باز شود.</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252413" y="0"/>
            <a:ext cx="8704262" cy="2071688"/>
          </a:xfrm>
        </p:spPr>
        <p:txBody>
          <a:bodyPr/>
          <a:lstStyle/>
          <a:p>
            <a:pPr algn="r" eaLnBrk="1" hangingPunct="1"/>
            <a:r>
              <a:rPr lang="ar-SA" sz="3800" smtClean="0">
                <a:cs typeface="Titr" pitchFamily="2" charset="-78"/>
              </a:rPr>
              <a:t> كما و مرگ</a:t>
            </a:r>
            <a:r>
              <a:rPr lang="fa-IR" sz="3800" smtClean="0">
                <a:cs typeface="Titr" pitchFamily="2" charset="-78"/>
              </a:rPr>
              <a:t>:</a:t>
            </a:r>
            <a:r>
              <a:rPr lang="ar-SA" sz="3800" smtClean="0">
                <a:cs typeface="Titr" pitchFamily="2" charset="-78"/>
              </a:rPr>
              <a:t/>
            </a:r>
            <a:br>
              <a:rPr lang="ar-SA" sz="3800" smtClean="0">
                <a:cs typeface="Titr" pitchFamily="2" charset="-78"/>
              </a:rPr>
            </a:br>
            <a:r>
              <a:rPr lang="ar-SA" sz="2600" smtClean="0">
                <a:cs typeface="Titr" pitchFamily="2" charset="-78"/>
              </a:rPr>
              <a:t>بيمار دچار كما شده وبدليل نارسايي تنفسي و آپنه يا كلاپس قلبي عروقي فوت ميكند.</a:t>
            </a:r>
            <a:endParaRPr lang="ar-SA" smtClean="0">
              <a:cs typeface="Titr" pitchFamily="2" charset="-78"/>
            </a:endParaRPr>
          </a:p>
        </p:txBody>
      </p:sp>
      <p:pic>
        <p:nvPicPr>
          <p:cNvPr id="118787" name="Picture 3" descr="D:\My Documents\26.jpg"/>
          <p:cNvPicPr>
            <a:picLocks noChangeAspect="1" noChangeArrowheads="1"/>
          </p:cNvPicPr>
          <p:nvPr/>
        </p:nvPicPr>
        <p:blipFill>
          <a:blip r:embed="rId2" cstate="print"/>
          <a:srcRect/>
          <a:stretch>
            <a:fillRect/>
          </a:stretch>
        </p:blipFill>
        <p:spPr bwMode="auto">
          <a:xfrm>
            <a:off x="1258888" y="2071688"/>
            <a:ext cx="6792912" cy="4786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ubtitle 2"/>
          <p:cNvSpPr>
            <a:spLocks noGrp="1"/>
          </p:cNvSpPr>
          <p:nvPr>
            <p:ph type="subTitle" idx="1"/>
          </p:nvPr>
        </p:nvSpPr>
        <p:spPr>
          <a:xfrm>
            <a:off x="4211638" y="0"/>
            <a:ext cx="4681537" cy="6858000"/>
          </a:xfrm>
        </p:spPr>
        <p:txBody>
          <a:bodyPr>
            <a:normAutofit fontScale="85000" lnSpcReduction="10000"/>
          </a:bodyPr>
          <a:lstStyle/>
          <a:p>
            <a:pPr algn="r" eaLnBrk="1" hangingPunct="1">
              <a:lnSpc>
                <a:spcPct val="200000"/>
              </a:lnSpc>
            </a:pPr>
            <a:r>
              <a:rPr lang="fa-IR" smtClean="0">
                <a:solidFill>
                  <a:srgbClr val="0000CC"/>
                </a:solidFill>
                <a:latin typeface="IranNastaliq" pitchFamily="18" charset="0"/>
                <a:cs typeface="IranNastaliq" pitchFamily="18" charset="0"/>
              </a:rPr>
              <a:t>تاکید  و تکرار می کنم    بدون    یک     هماهنگی    موفق      و  صحیح   بین   تمام   بخش های    درگیر   در   اجرای    روش های کنترل    هاری    برنامه های    کنترل     هاری موفق    نخواهد    شد .</a:t>
            </a:r>
          </a:p>
          <a:p>
            <a:pPr eaLnBrk="1" hangingPunct="1">
              <a:lnSpc>
                <a:spcPct val="200000"/>
              </a:lnSpc>
            </a:pPr>
            <a:r>
              <a:rPr lang="fa-IR" sz="2800" smtClean="0">
                <a:solidFill>
                  <a:schemeClr val="tx1"/>
                </a:solidFill>
                <a:latin typeface="IranNastaliq" pitchFamily="18" charset="0"/>
                <a:cs typeface="IranNastaliq" pitchFamily="18" charset="0"/>
              </a:rPr>
              <a:t>پیام جناب آقای دکتر  حسین جزایری </a:t>
            </a:r>
          </a:p>
          <a:p>
            <a:pPr eaLnBrk="1" hangingPunct="1">
              <a:lnSpc>
                <a:spcPct val="150000"/>
              </a:lnSpc>
            </a:pPr>
            <a:r>
              <a:rPr lang="fa-IR" sz="2800" smtClean="0">
                <a:solidFill>
                  <a:schemeClr val="tx1"/>
                </a:solidFill>
                <a:latin typeface="IranNastaliq" pitchFamily="18" charset="0"/>
                <a:cs typeface="IranNastaliq" pitchFamily="18" charset="0"/>
              </a:rPr>
              <a:t>مدیرکل سازمان جهانی بهداشت درمنطقه    شرق    مدیترانه   </a:t>
            </a:r>
          </a:p>
          <a:p>
            <a:pPr eaLnBrk="1" hangingPunct="1">
              <a:lnSpc>
                <a:spcPct val="150000"/>
              </a:lnSpc>
            </a:pPr>
            <a:r>
              <a:rPr lang="fa-IR" sz="2800" smtClean="0">
                <a:solidFill>
                  <a:schemeClr val="tx1"/>
                </a:solidFill>
                <a:latin typeface="IranNastaliq" pitchFamily="18" charset="0"/>
                <a:cs typeface="IranNastaliq" pitchFamily="18" charset="0"/>
              </a:rPr>
              <a:t>به مناسبت  روز   جهانی    هاری </a:t>
            </a:r>
          </a:p>
        </p:txBody>
      </p:sp>
      <p:pic>
        <p:nvPicPr>
          <p:cNvPr id="119811" name="Picture 2"/>
          <p:cNvPicPr>
            <a:picLocks noChangeAspect="1" noChangeArrowheads="1"/>
          </p:cNvPicPr>
          <p:nvPr/>
        </p:nvPicPr>
        <p:blipFill>
          <a:blip r:embed="rId2" cstate="print"/>
          <a:srcRect/>
          <a:stretch>
            <a:fillRect/>
          </a:stretch>
        </p:blipFill>
        <p:spPr bwMode="auto">
          <a:xfrm>
            <a:off x="0" y="0"/>
            <a:ext cx="4229100" cy="68580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ctrTitle"/>
          </p:nvPr>
        </p:nvSpPr>
        <p:spPr>
          <a:xfrm>
            <a:off x="685800" y="500063"/>
            <a:ext cx="7772400" cy="1571625"/>
          </a:xfrm>
        </p:spPr>
        <p:txBody>
          <a:bodyPr>
            <a:normAutofit fontScale="90000"/>
          </a:bodyPr>
          <a:lstStyle/>
          <a:p>
            <a:pPr eaLnBrk="1" hangingPunct="1"/>
            <a:r>
              <a:rPr lang="fa-IR" smtClean="0">
                <a:cs typeface="B Titr" pitchFamily="2" charset="-78"/>
              </a:rPr>
              <a:t/>
            </a:r>
            <a:br>
              <a:rPr lang="fa-IR" smtClean="0">
                <a:cs typeface="B Titr" pitchFamily="2" charset="-78"/>
              </a:rPr>
            </a:br>
            <a:r>
              <a:rPr lang="fa-IR" sz="5400" smtClean="0">
                <a:solidFill>
                  <a:srgbClr val="C00000"/>
                </a:solidFill>
                <a:cs typeface="B Titr" pitchFamily="2" charset="-78"/>
              </a:rPr>
              <a:t>تب خونريزي دهنده كريمه كنگو</a:t>
            </a:r>
            <a:r>
              <a:rPr lang="fa-IR" smtClean="0">
                <a:cs typeface="B Titr" pitchFamily="2" charset="-78"/>
              </a:rPr>
              <a:t/>
            </a:r>
            <a:br>
              <a:rPr lang="fa-IR" smtClean="0">
                <a:cs typeface="B Titr" pitchFamily="2" charset="-78"/>
              </a:rPr>
            </a:br>
            <a:r>
              <a:rPr lang="fa-IR" smtClean="0">
                <a:cs typeface="B Titr" pitchFamily="2" charset="-78"/>
              </a:rPr>
              <a:t/>
            </a:r>
            <a:br>
              <a:rPr lang="fa-IR" smtClean="0">
                <a:cs typeface="B Titr" pitchFamily="2" charset="-78"/>
              </a:rPr>
            </a:br>
            <a:endParaRPr lang="en-US" smtClean="0">
              <a:cs typeface="B Titr" pitchFamily="2" charset="-78"/>
            </a:endParaRPr>
          </a:p>
        </p:txBody>
      </p:sp>
      <p:sp>
        <p:nvSpPr>
          <p:cNvPr id="2051" name="Rectangle 3"/>
          <p:cNvSpPr>
            <a:spLocks noGrp="1" noChangeArrowheads="1"/>
          </p:cNvSpPr>
          <p:nvPr>
            <p:ph type="subTitle" idx="1"/>
          </p:nvPr>
        </p:nvSpPr>
        <p:spPr>
          <a:xfrm>
            <a:off x="214313" y="2492375"/>
            <a:ext cx="8643937" cy="3744913"/>
          </a:xfrm>
        </p:spPr>
        <p:txBody>
          <a:bodyPr rtlCol="1">
            <a:normAutofit/>
          </a:bodyPr>
          <a:lstStyle/>
          <a:p>
            <a:pPr eaLnBrk="1" fontAlgn="auto" hangingPunct="1">
              <a:spcAft>
                <a:spcPts val="0"/>
              </a:spcAft>
              <a:defRPr/>
            </a:pPr>
            <a:r>
              <a:rPr lang="en-US" sz="4800" b="1" dirty="0" smtClean="0">
                <a:solidFill>
                  <a:srgbClr val="FF0000"/>
                </a:solidFill>
                <a:cs typeface="+mj-cs"/>
              </a:rPr>
              <a:t>C</a:t>
            </a:r>
            <a:r>
              <a:rPr lang="en-US" sz="4000" b="1" dirty="0" smtClean="0">
                <a:solidFill>
                  <a:schemeClr val="tx1"/>
                </a:solidFill>
                <a:cs typeface="+mj-cs"/>
              </a:rPr>
              <a:t>rimean  </a:t>
            </a:r>
            <a:r>
              <a:rPr lang="en-US" sz="4800" b="1" dirty="0">
                <a:solidFill>
                  <a:srgbClr val="FF0000"/>
                </a:solidFill>
                <a:cs typeface="+mj-cs"/>
              </a:rPr>
              <a:t>C</a:t>
            </a:r>
            <a:r>
              <a:rPr lang="en-US" sz="4000" b="1" dirty="0" smtClean="0">
                <a:solidFill>
                  <a:schemeClr val="tx1"/>
                </a:solidFill>
                <a:cs typeface="+mj-cs"/>
              </a:rPr>
              <a:t>ongo  </a:t>
            </a:r>
            <a:r>
              <a:rPr lang="en-US" sz="4800" b="1" dirty="0" err="1">
                <a:solidFill>
                  <a:srgbClr val="FF0000"/>
                </a:solidFill>
                <a:cs typeface="+mj-cs"/>
              </a:rPr>
              <a:t>H</a:t>
            </a:r>
            <a:r>
              <a:rPr lang="en-US" sz="4000" b="1" dirty="0" err="1" smtClean="0">
                <a:solidFill>
                  <a:schemeClr val="tx1"/>
                </a:solidFill>
                <a:cs typeface="+mj-cs"/>
              </a:rPr>
              <a:t>aemorrhagic</a:t>
            </a:r>
            <a:r>
              <a:rPr lang="en-US" sz="4000" b="1" dirty="0" smtClean="0">
                <a:solidFill>
                  <a:schemeClr val="tx1"/>
                </a:solidFill>
                <a:cs typeface="+mj-cs"/>
              </a:rPr>
              <a:t>  </a:t>
            </a:r>
            <a:r>
              <a:rPr lang="en-US" sz="4800" b="1" dirty="0">
                <a:solidFill>
                  <a:srgbClr val="FF0000"/>
                </a:solidFill>
                <a:cs typeface="+mj-cs"/>
              </a:rPr>
              <a:t>F</a:t>
            </a:r>
            <a:r>
              <a:rPr lang="en-US" sz="4000" b="1" dirty="0" smtClean="0">
                <a:solidFill>
                  <a:schemeClr val="tx1"/>
                </a:solidFill>
                <a:cs typeface="+mj-cs"/>
              </a:rPr>
              <a:t>ever</a:t>
            </a:r>
            <a:endParaRPr lang="en-US" sz="4800" b="1" dirty="0">
              <a:solidFill>
                <a:srgbClr val="FF0000"/>
              </a:solidFill>
              <a:cs typeface="+mj-cs"/>
            </a:endParaRPr>
          </a:p>
          <a:p>
            <a:pPr eaLnBrk="1" fontAlgn="auto" hangingPunct="1">
              <a:spcAft>
                <a:spcPts val="0"/>
              </a:spcAft>
              <a:defRPr/>
            </a:pPr>
            <a:r>
              <a:rPr lang="en-US" b="1" dirty="0" smtClean="0">
                <a:solidFill>
                  <a:schemeClr val="tx1"/>
                </a:solidFill>
                <a:cs typeface="+mj-cs"/>
              </a:rPr>
              <a:t>:</a:t>
            </a:r>
          </a:p>
          <a:p>
            <a:pPr eaLnBrk="1" fontAlgn="auto" hangingPunct="1">
              <a:spcAft>
                <a:spcPts val="0"/>
              </a:spcAft>
              <a:defRPr/>
            </a:pPr>
            <a:r>
              <a:rPr lang="en-US" sz="11500" b="1" dirty="0" smtClean="0">
                <a:solidFill>
                  <a:srgbClr val="FF0000"/>
                </a:solidFill>
                <a:latin typeface="Arial Black" pitchFamily="34" charset="0"/>
                <a:cs typeface="+mj-cs"/>
              </a:rPr>
              <a:t>C </a:t>
            </a:r>
            <a:r>
              <a:rPr lang="en-US" sz="11500" b="1" dirty="0" err="1" smtClean="0">
                <a:solidFill>
                  <a:srgbClr val="FF0000"/>
                </a:solidFill>
                <a:latin typeface="Arial Black" pitchFamily="34" charset="0"/>
                <a:cs typeface="+mj-cs"/>
              </a:rPr>
              <a:t>C</a:t>
            </a:r>
            <a:r>
              <a:rPr lang="en-US" sz="11500" b="1" dirty="0" smtClean="0">
                <a:solidFill>
                  <a:srgbClr val="FF0000"/>
                </a:solidFill>
                <a:latin typeface="Arial Black" pitchFamily="34" charset="0"/>
                <a:cs typeface="+mj-cs"/>
              </a:rPr>
              <a:t> H F</a:t>
            </a:r>
            <a:r>
              <a:rPr lang="en-US" b="1" dirty="0" smtClean="0">
                <a:solidFill>
                  <a:schemeClr val="tx1"/>
                </a:solidFill>
                <a:cs typeface="+mj-cs"/>
              </a:rPr>
              <a:t> </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ubtitle 2"/>
          <p:cNvSpPr>
            <a:spLocks noGrp="1"/>
          </p:cNvSpPr>
          <p:nvPr>
            <p:ph type="subTitle" idx="1"/>
          </p:nvPr>
        </p:nvSpPr>
        <p:spPr>
          <a:xfrm>
            <a:off x="142875" y="1214438"/>
            <a:ext cx="8786813" cy="4357687"/>
          </a:xfrm>
        </p:spPr>
        <p:txBody>
          <a:bodyPr/>
          <a:lstStyle/>
          <a:p>
            <a:pPr algn="r" eaLnBrk="1" hangingPunct="1">
              <a:buFont typeface="Arial" pitchFamily="34" charset="0"/>
              <a:buChar char="•"/>
            </a:pPr>
            <a:r>
              <a:rPr lang="fa-IR" sz="4400" b="1" smtClean="0">
                <a:solidFill>
                  <a:schemeClr val="tx1"/>
                </a:solidFill>
                <a:cs typeface="B Compset" pitchFamily="2" charset="-78"/>
              </a:rPr>
              <a:t> توانایی ایجاد همه گیری </a:t>
            </a:r>
          </a:p>
          <a:p>
            <a:pPr algn="r" eaLnBrk="1" hangingPunct="1">
              <a:buFont typeface="Arial" pitchFamily="34" charset="0"/>
              <a:buChar char="•"/>
            </a:pPr>
            <a:r>
              <a:rPr lang="fa-IR" sz="4400" b="1" smtClean="0">
                <a:solidFill>
                  <a:schemeClr val="tx1"/>
                </a:solidFill>
                <a:cs typeface="B Compset" pitchFamily="2" charset="-78"/>
              </a:rPr>
              <a:t> توانایی ایجاد عفونت بیمارستانی</a:t>
            </a:r>
          </a:p>
          <a:p>
            <a:pPr algn="r" eaLnBrk="1" hangingPunct="1">
              <a:buFont typeface="Arial" pitchFamily="34" charset="0"/>
              <a:buChar char="•"/>
            </a:pPr>
            <a:r>
              <a:rPr lang="fa-IR" sz="4400" b="1" smtClean="0">
                <a:solidFill>
                  <a:schemeClr val="tx1"/>
                </a:solidFill>
                <a:cs typeface="B Compset" pitchFamily="2" charset="-78"/>
              </a:rPr>
              <a:t> وجود ناقل بند پا در سیکل انتقال بیماری</a:t>
            </a:r>
          </a:p>
          <a:p>
            <a:pPr algn="r" eaLnBrk="1" hangingPunct="1">
              <a:buFont typeface="Arial" pitchFamily="34" charset="0"/>
              <a:buChar char="•"/>
            </a:pPr>
            <a:r>
              <a:rPr lang="fa-IR" sz="4400" b="1" smtClean="0">
                <a:solidFill>
                  <a:schemeClr val="tx1"/>
                </a:solidFill>
                <a:cs typeface="B Compset" pitchFamily="2" charset="-78"/>
              </a:rPr>
              <a:t> وجود آداب و سنن غیر بهداشتی ذبح دام</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normAutofit fontScale="90000"/>
          </a:bodyPr>
          <a:lstStyle/>
          <a:p>
            <a:pPr eaLnBrk="1" hangingPunct="1"/>
            <a:r>
              <a:rPr lang="fa-IR" b="1" smtClean="0">
                <a:cs typeface="B Titr" pitchFamily="2" charset="-78"/>
              </a:rPr>
              <a:t>تعریف مظنون:</a:t>
            </a:r>
            <a:br>
              <a:rPr lang="fa-IR" b="1" smtClean="0">
                <a:cs typeface="B Titr" pitchFamily="2" charset="-78"/>
              </a:rPr>
            </a:br>
            <a:endParaRPr lang="fa-IR" smtClean="0">
              <a:cs typeface="B Titr" pitchFamily="2" charset="-78"/>
            </a:endParaRPr>
          </a:p>
        </p:txBody>
      </p:sp>
      <p:sp>
        <p:nvSpPr>
          <p:cNvPr id="122883" name="Content Placeholder 2"/>
          <p:cNvSpPr>
            <a:spLocks noGrp="1"/>
          </p:cNvSpPr>
          <p:nvPr>
            <p:ph idx="1"/>
          </p:nvPr>
        </p:nvSpPr>
        <p:spPr/>
        <p:txBody>
          <a:bodyPr/>
          <a:lstStyle/>
          <a:p>
            <a:pPr algn="justLow" eaLnBrk="1" hangingPunct="1"/>
            <a:r>
              <a:rPr lang="fa-IR" smtClean="0"/>
              <a:t>شروع ناگهانی بیمار با تب + درد عضلات + تظاهرات خونریزی دهنده شامل: راش پتشی، خونریزی از بینی ومخاط دهان، استفراغ خونی یا ملنا، هماتوری + یکی از علائم اپیدمیولوژیک از جمله :سابقه گزش با کنه یا له کردن کنه بادست، تماس مستقیم با خون تازه یا سایر باف تهای دام ها و حیوانات آلوده، تماس مستقیم یا ترشحات دفعی بیمار قطعی یا محتمل </a:t>
            </a:r>
            <a:r>
              <a:rPr lang="en-US" smtClean="0">
                <a:cs typeface="Arial" pitchFamily="34" charset="0"/>
              </a:rPr>
              <a:t>CCHF ، </a:t>
            </a:r>
            <a:r>
              <a:rPr lang="fa-IR" smtClean="0"/>
              <a:t>اقامت یا مسافرت در یک محیط روستایی که احتمال تماس با دام ها وجود داشته اما یک تماس خاص تصادفی را نمی توان مشخص نمود.</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pPr eaLnBrk="1" hangingPunct="1"/>
            <a:r>
              <a:rPr lang="fa-IR" b="1" smtClean="0">
                <a:cs typeface="B Titr" pitchFamily="2" charset="-78"/>
              </a:rPr>
              <a:t>تعریف محتمل:</a:t>
            </a:r>
            <a:endParaRPr lang="fa-IR" smtClean="0">
              <a:cs typeface="B Titr" pitchFamily="2" charset="-78"/>
            </a:endParaRPr>
          </a:p>
        </p:txBody>
      </p:sp>
      <p:sp>
        <p:nvSpPr>
          <p:cNvPr id="123907" name="Content Placeholder 2"/>
          <p:cNvSpPr>
            <a:spLocks noGrp="1"/>
          </p:cNvSpPr>
          <p:nvPr>
            <p:ph idx="1"/>
          </p:nvPr>
        </p:nvSpPr>
        <p:spPr>
          <a:xfrm>
            <a:off x="457200" y="1600200"/>
            <a:ext cx="8507413" cy="4525963"/>
          </a:xfrm>
        </p:spPr>
        <p:txBody>
          <a:bodyPr/>
          <a:lstStyle/>
          <a:p>
            <a:pPr algn="justLow" eaLnBrk="1" hangingPunct="1"/>
            <a:r>
              <a:rPr lang="fa-IR" smtClean="0"/>
              <a:t>موارد مظنون + ترمبوسیتوپنی (کاهش پلاکت کمتر از 150000 در میلی متر مکعب)که میتواند با لکوپنی (کاهش گلبول سفید که از 3000 در میلی متر مکعب) یا لکوسیتوز (گلبول سفید بیش از 9000 در میلی متر مکعب) همراه باشد.</a:t>
            </a:r>
          </a:p>
          <a:p>
            <a:pPr algn="justLow" eaLnBrk="1" hangingPunct="1"/>
            <a:r>
              <a:rPr lang="fa-IR" smtClean="0"/>
              <a:t>توجه: طبق جدول معیارهای تشخیص بالینی تب خونریزی دهنده کریمه کنگو چنانچه جمع امتیازات 12 و یا بیشتر شود نیز بعنوان موردمحتمل تلقی شده و تحت درمان قرار می گیرد.</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pPr eaLnBrk="1" hangingPunct="1"/>
            <a:r>
              <a:rPr lang="fa-IR" sz="4800" b="1" smtClean="0">
                <a:cs typeface="B Titr" pitchFamily="2" charset="-78"/>
              </a:rPr>
              <a:t>تعریف قطعی:</a:t>
            </a:r>
            <a:endParaRPr lang="fa-IR" sz="4800" smtClean="0">
              <a:cs typeface="B Titr" pitchFamily="2" charset="-78"/>
            </a:endParaRPr>
          </a:p>
        </p:txBody>
      </p:sp>
      <p:sp>
        <p:nvSpPr>
          <p:cNvPr id="124931" name="Content Placeholder 2"/>
          <p:cNvSpPr>
            <a:spLocks noGrp="1"/>
          </p:cNvSpPr>
          <p:nvPr>
            <p:ph idx="1"/>
          </p:nvPr>
        </p:nvSpPr>
        <p:spPr/>
        <p:txBody>
          <a:bodyPr/>
          <a:lstStyle/>
          <a:p>
            <a:pPr algn="justLow" eaLnBrk="1" hangingPunct="1"/>
            <a:r>
              <a:rPr lang="fa-IR" sz="4000" smtClean="0"/>
              <a:t>موارد محتمل + تست سرولوژیک مثبت یا جدا کردن ویروس</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250825" y="549275"/>
            <a:ext cx="8413750" cy="6119813"/>
            <a:chOff x="387" y="296"/>
            <a:chExt cx="5707" cy="3984"/>
          </a:xfrm>
        </p:grpSpPr>
        <p:pic>
          <p:nvPicPr>
            <p:cNvPr id="125956" name="Picture 2" descr="npo000013"/>
            <p:cNvPicPr>
              <a:picLocks noChangeAspect="1" noChangeArrowheads="1"/>
            </p:cNvPicPr>
            <p:nvPr/>
          </p:nvPicPr>
          <p:blipFill>
            <a:blip r:embed="rId3" cstate="print"/>
            <a:srcRect/>
            <a:stretch>
              <a:fillRect/>
            </a:stretch>
          </p:blipFill>
          <p:spPr bwMode="auto">
            <a:xfrm>
              <a:off x="3681" y="2264"/>
              <a:ext cx="432" cy="384"/>
            </a:xfrm>
            <a:prstGeom prst="rect">
              <a:avLst/>
            </a:prstGeom>
            <a:noFill/>
            <a:ln w="9525" algn="ctr">
              <a:noFill/>
              <a:miter lim="800000"/>
              <a:headEnd/>
              <a:tailEnd/>
            </a:ln>
          </p:spPr>
        </p:pic>
        <p:pic>
          <p:nvPicPr>
            <p:cNvPr id="125957" name="Picture 4"/>
            <p:cNvPicPr>
              <a:picLocks noChangeAspect="1" noChangeArrowheads="1"/>
            </p:cNvPicPr>
            <p:nvPr/>
          </p:nvPicPr>
          <p:blipFill>
            <a:blip r:embed="rId4"/>
            <a:srcRect/>
            <a:stretch>
              <a:fillRect/>
            </a:stretch>
          </p:blipFill>
          <p:spPr bwMode="auto">
            <a:xfrm>
              <a:off x="1316" y="1016"/>
              <a:ext cx="495" cy="768"/>
            </a:xfrm>
            <a:prstGeom prst="rect">
              <a:avLst/>
            </a:prstGeom>
            <a:noFill/>
            <a:ln w="9525" algn="ctr">
              <a:noFill/>
              <a:miter lim="800000"/>
              <a:headEnd/>
              <a:tailEnd/>
            </a:ln>
          </p:spPr>
        </p:pic>
        <p:pic>
          <p:nvPicPr>
            <p:cNvPr id="125958" name="Picture 5"/>
            <p:cNvPicPr>
              <a:picLocks noChangeAspect="1" noChangeArrowheads="1"/>
            </p:cNvPicPr>
            <p:nvPr/>
          </p:nvPicPr>
          <p:blipFill>
            <a:blip r:embed="rId5" cstate="print"/>
            <a:srcRect/>
            <a:stretch>
              <a:fillRect/>
            </a:stretch>
          </p:blipFill>
          <p:spPr bwMode="auto">
            <a:xfrm>
              <a:off x="3573" y="776"/>
              <a:ext cx="649" cy="841"/>
            </a:xfrm>
            <a:prstGeom prst="rect">
              <a:avLst/>
            </a:prstGeom>
            <a:noFill/>
            <a:ln w="9525" algn="ctr">
              <a:noFill/>
              <a:miter lim="800000"/>
              <a:headEnd/>
              <a:tailEnd/>
            </a:ln>
          </p:spPr>
        </p:pic>
        <p:pic>
          <p:nvPicPr>
            <p:cNvPr id="125959" name="Picture 6"/>
            <p:cNvPicPr>
              <a:picLocks noChangeAspect="1" noChangeArrowheads="1"/>
            </p:cNvPicPr>
            <p:nvPr/>
          </p:nvPicPr>
          <p:blipFill>
            <a:blip r:embed="rId6"/>
            <a:srcRect/>
            <a:stretch>
              <a:fillRect/>
            </a:stretch>
          </p:blipFill>
          <p:spPr bwMode="auto">
            <a:xfrm>
              <a:off x="927" y="3224"/>
              <a:ext cx="648" cy="571"/>
            </a:xfrm>
            <a:prstGeom prst="rect">
              <a:avLst/>
            </a:prstGeom>
            <a:noFill/>
            <a:ln w="9525" algn="ctr">
              <a:noFill/>
              <a:miter lim="800000"/>
              <a:headEnd/>
              <a:tailEnd/>
            </a:ln>
          </p:spPr>
        </p:pic>
        <p:pic>
          <p:nvPicPr>
            <p:cNvPr id="125960" name="Picture 7"/>
            <p:cNvPicPr>
              <a:picLocks noChangeAspect="1" noChangeArrowheads="1"/>
            </p:cNvPicPr>
            <p:nvPr/>
          </p:nvPicPr>
          <p:blipFill>
            <a:blip r:embed="rId7"/>
            <a:srcRect/>
            <a:stretch>
              <a:fillRect/>
            </a:stretch>
          </p:blipFill>
          <p:spPr bwMode="auto">
            <a:xfrm>
              <a:off x="387" y="2744"/>
              <a:ext cx="1026" cy="495"/>
            </a:xfrm>
            <a:prstGeom prst="rect">
              <a:avLst/>
            </a:prstGeom>
            <a:noFill/>
            <a:ln w="9525" algn="ctr">
              <a:noFill/>
              <a:miter lim="800000"/>
              <a:headEnd/>
              <a:tailEnd/>
            </a:ln>
          </p:spPr>
        </p:pic>
        <p:sp>
          <p:nvSpPr>
            <p:cNvPr id="125961" name="Text Box 8"/>
            <p:cNvSpPr txBox="1">
              <a:spLocks noChangeArrowheads="1"/>
            </p:cNvSpPr>
            <p:nvPr/>
          </p:nvSpPr>
          <p:spPr bwMode="auto">
            <a:xfrm>
              <a:off x="3498" y="3320"/>
              <a:ext cx="789" cy="288"/>
            </a:xfrm>
            <a:prstGeom prst="rect">
              <a:avLst/>
            </a:prstGeom>
            <a:noFill/>
            <a:ln w="9525">
              <a:noFill/>
              <a:miter lim="800000"/>
              <a:headEnd/>
              <a:tailEnd/>
            </a:ln>
          </p:spPr>
          <p:txBody>
            <a:bodyPr wrap="none" lIns="91439" rIns="91439">
              <a:spAutoFit/>
            </a:bodyPr>
            <a:lstStyle/>
            <a:p>
              <a:pPr algn="l" eaLnBrk="0" hangingPunct="0"/>
              <a:r>
                <a:rPr lang="de-DE" sz="2400" b="1">
                  <a:latin typeface="Times New Roman" pitchFamily="18" charset="0"/>
                  <a:cs typeface="Times New Roman" pitchFamily="18" charset="0"/>
                </a:rPr>
                <a:t>Larvae</a:t>
              </a:r>
            </a:p>
          </p:txBody>
        </p:sp>
        <p:sp>
          <p:nvSpPr>
            <p:cNvPr id="125962" name="Text Box 9"/>
            <p:cNvSpPr txBox="1">
              <a:spLocks noChangeArrowheads="1"/>
            </p:cNvSpPr>
            <p:nvPr/>
          </p:nvSpPr>
          <p:spPr bwMode="auto">
            <a:xfrm>
              <a:off x="2092" y="2600"/>
              <a:ext cx="900" cy="288"/>
            </a:xfrm>
            <a:prstGeom prst="rect">
              <a:avLst/>
            </a:prstGeom>
            <a:noFill/>
            <a:ln w="9525">
              <a:noFill/>
              <a:miter lim="800000"/>
              <a:headEnd/>
              <a:tailEnd/>
            </a:ln>
          </p:spPr>
          <p:txBody>
            <a:bodyPr wrap="none" lIns="91439" rIns="91439">
              <a:spAutoFit/>
            </a:bodyPr>
            <a:lstStyle/>
            <a:p>
              <a:pPr algn="l" eaLnBrk="0" hangingPunct="0"/>
              <a:r>
                <a:rPr lang="de-DE" sz="2400" b="1">
                  <a:latin typeface="Times New Roman" pitchFamily="18" charset="0"/>
                  <a:cs typeface="Times New Roman" pitchFamily="18" charset="0"/>
                </a:rPr>
                <a:t>Nymphs</a:t>
              </a:r>
            </a:p>
          </p:txBody>
        </p:sp>
        <p:sp>
          <p:nvSpPr>
            <p:cNvPr id="125963" name="Text Box 10"/>
            <p:cNvSpPr txBox="1">
              <a:spLocks noChangeArrowheads="1"/>
            </p:cNvSpPr>
            <p:nvPr/>
          </p:nvSpPr>
          <p:spPr bwMode="auto">
            <a:xfrm>
              <a:off x="3465" y="1976"/>
              <a:ext cx="744" cy="288"/>
            </a:xfrm>
            <a:prstGeom prst="rect">
              <a:avLst/>
            </a:prstGeom>
            <a:noFill/>
            <a:ln w="9525">
              <a:noFill/>
              <a:miter lim="800000"/>
              <a:headEnd/>
              <a:tailEnd/>
            </a:ln>
          </p:spPr>
          <p:txBody>
            <a:bodyPr wrap="none" lIns="91439" rIns="91439">
              <a:spAutoFit/>
            </a:bodyPr>
            <a:lstStyle/>
            <a:p>
              <a:pPr algn="l" eaLnBrk="0" hangingPunct="0"/>
              <a:r>
                <a:rPr lang="de-DE" sz="2400" b="1">
                  <a:latin typeface="Times New Roman" pitchFamily="18" charset="0"/>
                  <a:cs typeface="Times New Roman" pitchFamily="18" charset="0"/>
                </a:rPr>
                <a:t>Adults</a:t>
              </a:r>
            </a:p>
          </p:txBody>
        </p:sp>
        <p:sp>
          <p:nvSpPr>
            <p:cNvPr id="125964" name="AutoShape 11"/>
            <p:cNvSpPr>
              <a:spLocks noChangeArrowheads="1"/>
            </p:cNvSpPr>
            <p:nvPr/>
          </p:nvSpPr>
          <p:spPr bwMode="auto">
            <a:xfrm rot="1800000">
              <a:off x="4253" y="2360"/>
              <a:ext cx="594" cy="96"/>
            </a:xfrm>
            <a:prstGeom prst="rightArrow">
              <a:avLst>
                <a:gd name="adj1" fmla="val 50000"/>
                <a:gd name="adj2" fmla="val 154688"/>
              </a:avLst>
            </a:prstGeom>
            <a:solidFill>
              <a:srgbClr val="FF9900"/>
            </a:solidFill>
            <a:ln w="9525">
              <a:solidFill>
                <a:schemeClr val="tx1"/>
              </a:solidFill>
              <a:miter lim="800000"/>
              <a:headEnd/>
              <a:tailEnd/>
            </a:ln>
          </p:spPr>
          <p:txBody>
            <a:bodyPr wrap="none" anchor="ctr"/>
            <a:lstStyle/>
            <a:p>
              <a:endParaRPr lang="fa-IR"/>
            </a:p>
          </p:txBody>
        </p:sp>
        <p:sp>
          <p:nvSpPr>
            <p:cNvPr id="125965" name="Text Box 12"/>
            <p:cNvSpPr txBox="1">
              <a:spLocks noChangeArrowheads="1"/>
            </p:cNvSpPr>
            <p:nvPr/>
          </p:nvSpPr>
          <p:spPr bwMode="auto">
            <a:xfrm>
              <a:off x="4902" y="2600"/>
              <a:ext cx="574" cy="288"/>
            </a:xfrm>
            <a:prstGeom prst="rect">
              <a:avLst/>
            </a:prstGeom>
            <a:noFill/>
            <a:ln w="9525">
              <a:noFill/>
              <a:miter lim="800000"/>
              <a:headEnd/>
              <a:tailEnd/>
            </a:ln>
          </p:spPr>
          <p:txBody>
            <a:bodyPr wrap="none" lIns="91439" rIns="91439">
              <a:spAutoFit/>
            </a:bodyPr>
            <a:lstStyle/>
            <a:p>
              <a:pPr algn="l" eaLnBrk="0" hangingPunct="0"/>
              <a:r>
                <a:rPr lang="de-DE" sz="2400" b="1">
                  <a:latin typeface="Times New Roman" pitchFamily="18" charset="0"/>
                  <a:cs typeface="Times New Roman" pitchFamily="18" charset="0"/>
                </a:rPr>
                <a:t>Eggs</a:t>
              </a:r>
            </a:p>
          </p:txBody>
        </p:sp>
        <p:sp>
          <p:nvSpPr>
            <p:cNvPr id="125966" name="AutoShape 13"/>
            <p:cNvSpPr>
              <a:spLocks noChangeArrowheads="1"/>
            </p:cNvSpPr>
            <p:nvPr/>
          </p:nvSpPr>
          <p:spPr bwMode="auto">
            <a:xfrm rot="9000000">
              <a:off x="4253" y="3080"/>
              <a:ext cx="594" cy="96"/>
            </a:xfrm>
            <a:prstGeom prst="rightArrow">
              <a:avLst>
                <a:gd name="adj1" fmla="val 50000"/>
                <a:gd name="adj2" fmla="val 154688"/>
              </a:avLst>
            </a:prstGeom>
            <a:solidFill>
              <a:srgbClr val="FF9900"/>
            </a:solidFill>
            <a:ln w="9525">
              <a:solidFill>
                <a:schemeClr val="tx1"/>
              </a:solidFill>
              <a:miter lim="800000"/>
              <a:headEnd/>
              <a:tailEnd/>
            </a:ln>
          </p:spPr>
          <p:txBody>
            <a:bodyPr wrap="none" anchor="ctr"/>
            <a:lstStyle/>
            <a:p>
              <a:endParaRPr lang="fa-IR"/>
            </a:p>
          </p:txBody>
        </p:sp>
        <p:sp>
          <p:nvSpPr>
            <p:cNvPr id="125967" name="AutoShape 14"/>
            <p:cNvSpPr>
              <a:spLocks noChangeArrowheads="1"/>
            </p:cNvSpPr>
            <p:nvPr/>
          </p:nvSpPr>
          <p:spPr bwMode="auto">
            <a:xfrm rot="-9000000">
              <a:off x="2849" y="3080"/>
              <a:ext cx="594" cy="96"/>
            </a:xfrm>
            <a:prstGeom prst="rightArrow">
              <a:avLst>
                <a:gd name="adj1" fmla="val 50000"/>
                <a:gd name="adj2" fmla="val 154688"/>
              </a:avLst>
            </a:prstGeom>
            <a:solidFill>
              <a:srgbClr val="FF9900"/>
            </a:solidFill>
            <a:ln w="9525">
              <a:solidFill>
                <a:schemeClr val="tx1"/>
              </a:solidFill>
              <a:miter lim="800000"/>
              <a:headEnd/>
              <a:tailEnd/>
            </a:ln>
          </p:spPr>
          <p:txBody>
            <a:bodyPr wrap="none" anchor="ctr"/>
            <a:lstStyle/>
            <a:p>
              <a:endParaRPr lang="fa-IR"/>
            </a:p>
          </p:txBody>
        </p:sp>
        <p:sp>
          <p:nvSpPr>
            <p:cNvPr id="125968" name="AutoShape 15"/>
            <p:cNvSpPr>
              <a:spLocks noChangeArrowheads="1"/>
            </p:cNvSpPr>
            <p:nvPr/>
          </p:nvSpPr>
          <p:spPr bwMode="auto">
            <a:xfrm rot="-1800000">
              <a:off x="2849" y="2360"/>
              <a:ext cx="594" cy="96"/>
            </a:xfrm>
            <a:prstGeom prst="rightArrow">
              <a:avLst>
                <a:gd name="adj1" fmla="val 50000"/>
                <a:gd name="adj2" fmla="val 154688"/>
              </a:avLst>
            </a:prstGeom>
            <a:solidFill>
              <a:srgbClr val="FF9900"/>
            </a:solidFill>
            <a:ln w="9525">
              <a:solidFill>
                <a:schemeClr val="tx1"/>
              </a:solidFill>
              <a:miter lim="800000"/>
              <a:headEnd/>
              <a:tailEnd/>
            </a:ln>
          </p:spPr>
          <p:txBody>
            <a:bodyPr wrap="none" anchor="ctr"/>
            <a:lstStyle/>
            <a:p>
              <a:endParaRPr lang="fa-IR"/>
            </a:p>
          </p:txBody>
        </p:sp>
        <p:sp>
          <p:nvSpPr>
            <p:cNvPr id="125969" name="Text Box 16"/>
            <p:cNvSpPr txBox="1">
              <a:spLocks noChangeArrowheads="1"/>
            </p:cNvSpPr>
            <p:nvPr/>
          </p:nvSpPr>
          <p:spPr bwMode="auto">
            <a:xfrm rot="1800000">
              <a:off x="4200" y="2174"/>
              <a:ext cx="949" cy="231"/>
            </a:xfrm>
            <a:prstGeom prst="rect">
              <a:avLst/>
            </a:prstGeom>
            <a:noFill/>
            <a:ln w="9525">
              <a:noFill/>
              <a:miter lim="800000"/>
              <a:headEnd/>
              <a:tailEnd/>
            </a:ln>
          </p:spPr>
          <p:txBody>
            <a:bodyPr wrap="none" lIns="91439" rIns="91439">
              <a:spAutoFit/>
            </a:bodyPr>
            <a:lstStyle/>
            <a:p>
              <a:pPr algn="l" eaLnBrk="0" hangingPunct="0"/>
              <a:r>
                <a:rPr lang="de-DE">
                  <a:latin typeface="Times New Roman" pitchFamily="18" charset="0"/>
                  <a:cs typeface="Times New Roman" pitchFamily="18" charset="0"/>
                </a:rPr>
                <a:t>trans-ovarial</a:t>
              </a:r>
            </a:p>
          </p:txBody>
        </p:sp>
        <p:sp>
          <p:nvSpPr>
            <p:cNvPr id="125970" name="Text Box 17"/>
            <p:cNvSpPr txBox="1">
              <a:spLocks noChangeArrowheads="1"/>
            </p:cNvSpPr>
            <p:nvPr/>
          </p:nvSpPr>
          <p:spPr bwMode="auto">
            <a:xfrm rot="1800000">
              <a:off x="2628" y="3126"/>
              <a:ext cx="922" cy="231"/>
            </a:xfrm>
            <a:prstGeom prst="rect">
              <a:avLst/>
            </a:prstGeom>
            <a:noFill/>
            <a:ln w="9525">
              <a:noFill/>
              <a:miter lim="800000"/>
              <a:headEnd/>
              <a:tailEnd/>
            </a:ln>
          </p:spPr>
          <p:txBody>
            <a:bodyPr wrap="none" lIns="91439" rIns="91439">
              <a:spAutoFit/>
            </a:bodyPr>
            <a:lstStyle/>
            <a:p>
              <a:pPr algn="l" eaLnBrk="0" hangingPunct="0"/>
              <a:r>
                <a:rPr lang="de-DE">
                  <a:latin typeface="Times New Roman" pitchFamily="18" charset="0"/>
                  <a:cs typeface="Times New Roman" pitchFamily="18" charset="0"/>
                </a:rPr>
                <a:t>trans-stadial</a:t>
              </a:r>
            </a:p>
          </p:txBody>
        </p:sp>
        <p:sp>
          <p:nvSpPr>
            <p:cNvPr id="125971" name="Text Box 18"/>
            <p:cNvSpPr txBox="1">
              <a:spLocks noChangeArrowheads="1"/>
            </p:cNvSpPr>
            <p:nvPr/>
          </p:nvSpPr>
          <p:spPr bwMode="auto">
            <a:xfrm rot="-1800000">
              <a:off x="2526" y="2179"/>
              <a:ext cx="922" cy="231"/>
            </a:xfrm>
            <a:prstGeom prst="rect">
              <a:avLst/>
            </a:prstGeom>
            <a:noFill/>
            <a:ln w="9525">
              <a:noFill/>
              <a:miter lim="800000"/>
              <a:headEnd/>
              <a:tailEnd/>
            </a:ln>
          </p:spPr>
          <p:txBody>
            <a:bodyPr wrap="none" lIns="91439" rIns="91439">
              <a:spAutoFit/>
            </a:bodyPr>
            <a:lstStyle/>
            <a:p>
              <a:pPr algn="l" eaLnBrk="0" hangingPunct="0"/>
              <a:r>
                <a:rPr lang="de-DE">
                  <a:latin typeface="Times New Roman" pitchFamily="18" charset="0"/>
                  <a:cs typeface="Times New Roman" pitchFamily="18" charset="0"/>
                </a:rPr>
                <a:t>trans-stadial</a:t>
              </a:r>
            </a:p>
          </p:txBody>
        </p:sp>
        <p:sp>
          <p:nvSpPr>
            <p:cNvPr id="125972" name="Text Box 19"/>
            <p:cNvSpPr txBox="1">
              <a:spLocks noChangeArrowheads="1"/>
            </p:cNvSpPr>
            <p:nvPr/>
          </p:nvSpPr>
          <p:spPr bwMode="auto">
            <a:xfrm rot="-1800000">
              <a:off x="4248" y="3082"/>
              <a:ext cx="922" cy="231"/>
            </a:xfrm>
            <a:prstGeom prst="rect">
              <a:avLst/>
            </a:prstGeom>
            <a:noFill/>
            <a:ln w="9525">
              <a:noFill/>
              <a:miter lim="800000"/>
              <a:headEnd/>
              <a:tailEnd/>
            </a:ln>
          </p:spPr>
          <p:txBody>
            <a:bodyPr wrap="none" lIns="91439" rIns="91439">
              <a:spAutoFit/>
            </a:bodyPr>
            <a:lstStyle/>
            <a:p>
              <a:pPr algn="l" eaLnBrk="0" hangingPunct="0"/>
              <a:r>
                <a:rPr lang="de-DE">
                  <a:latin typeface="Times New Roman" pitchFamily="18" charset="0"/>
                  <a:cs typeface="Times New Roman" pitchFamily="18" charset="0"/>
                </a:rPr>
                <a:t>trans-stadial</a:t>
              </a:r>
            </a:p>
          </p:txBody>
        </p:sp>
        <p:sp>
          <p:nvSpPr>
            <p:cNvPr id="125973" name="Text Box 20"/>
            <p:cNvSpPr txBox="1">
              <a:spLocks noChangeArrowheads="1"/>
            </p:cNvSpPr>
            <p:nvPr/>
          </p:nvSpPr>
          <p:spPr bwMode="auto">
            <a:xfrm>
              <a:off x="3588" y="1208"/>
              <a:ext cx="562" cy="288"/>
            </a:xfrm>
            <a:prstGeom prst="rect">
              <a:avLst/>
            </a:prstGeom>
            <a:noFill/>
            <a:ln w="9525">
              <a:noFill/>
              <a:miter lim="800000"/>
              <a:headEnd/>
              <a:tailEnd/>
            </a:ln>
          </p:spPr>
          <p:txBody>
            <a:bodyPr wrap="none" lIns="91439" rIns="91439">
              <a:spAutoFit/>
            </a:bodyPr>
            <a:lstStyle/>
            <a:p>
              <a:pPr eaLnBrk="0" hangingPunct="0"/>
              <a:r>
                <a:rPr lang="de-DE" sz="2400" b="1">
                  <a:latin typeface="Times New Roman" pitchFamily="18" charset="0"/>
                  <a:cs typeface="Times New Roman" pitchFamily="18" charset="0"/>
                </a:rPr>
                <a:t>Man</a:t>
              </a:r>
            </a:p>
          </p:txBody>
        </p:sp>
        <p:sp>
          <p:nvSpPr>
            <p:cNvPr id="125974" name="Text Box 21"/>
            <p:cNvSpPr txBox="1">
              <a:spLocks noChangeArrowheads="1"/>
            </p:cNvSpPr>
            <p:nvPr/>
          </p:nvSpPr>
          <p:spPr bwMode="auto">
            <a:xfrm>
              <a:off x="3118" y="3992"/>
              <a:ext cx="1647" cy="288"/>
            </a:xfrm>
            <a:prstGeom prst="rect">
              <a:avLst/>
            </a:prstGeom>
            <a:noFill/>
            <a:ln w="9525">
              <a:noFill/>
              <a:miter lim="800000"/>
              <a:headEnd/>
              <a:tailEnd/>
            </a:ln>
          </p:spPr>
          <p:txBody>
            <a:bodyPr wrap="none" lIns="91439" rIns="91439">
              <a:spAutoFit/>
            </a:bodyPr>
            <a:lstStyle/>
            <a:p>
              <a:pPr algn="l" eaLnBrk="0" hangingPunct="0"/>
              <a:r>
                <a:rPr lang="de-DE" sz="2400" i="1">
                  <a:latin typeface="Times New Roman" pitchFamily="18" charset="0"/>
                  <a:cs typeface="Times New Roman" pitchFamily="18" charset="0"/>
                </a:rPr>
                <a:t>Small vertebrates</a:t>
              </a:r>
            </a:p>
          </p:txBody>
        </p:sp>
        <p:sp>
          <p:nvSpPr>
            <p:cNvPr id="125975" name="Text Box 22"/>
            <p:cNvSpPr txBox="1">
              <a:spLocks noChangeArrowheads="1"/>
            </p:cNvSpPr>
            <p:nvPr/>
          </p:nvSpPr>
          <p:spPr bwMode="auto">
            <a:xfrm>
              <a:off x="622" y="2514"/>
              <a:ext cx="1101" cy="518"/>
            </a:xfrm>
            <a:prstGeom prst="rect">
              <a:avLst/>
            </a:prstGeom>
            <a:noFill/>
            <a:ln w="9525">
              <a:noFill/>
              <a:miter lim="800000"/>
              <a:headEnd/>
              <a:tailEnd/>
            </a:ln>
          </p:spPr>
          <p:txBody>
            <a:bodyPr wrap="none" lIns="91439" rIns="91439">
              <a:spAutoFit/>
            </a:bodyPr>
            <a:lstStyle/>
            <a:p>
              <a:pPr eaLnBrk="0" hangingPunct="0"/>
              <a:r>
                <a:rPr lang="de-DE" sz="2400" i="1">
                  <a:latin typeface="Times New Roman" pitchFamily="18" charset="0"/>
                  <a:cs typeface="Times New Roman" pitchFamily="18" charset="0"/>
                </a:rPr>
                <a:t>Small </a:t>
              </a:r>
            </a:p>
            <a:p>
              <a:pPr eaLnBrk="0" hangingPunct="0"/>
              <a:r>
                <a:rPr lang="de-DE" sz="2400" i="1">
                  <a:latin typeface="Times New Roman" pitchFamily="18" charset="0"/>
                  <a:cs typeface="Times New Roman" pitchFamily="18" charset="0"/>
                </a:rPr>
                <a:t>vertebrates</a:t>
              </a:r>
            </a:p>
          </p:txBody>
        </p:sp>
        <p:sp>
          <p:nvSpPr>
            <p:cNvPr id="125976" name="AutoShape 23"/>
            <p:cNvSpPr>
              <a:spLocks noChangeArrowheads="1"/>
            </p:cNvSpPr>
            <p:nvPr/>
          </p:nvSpPr>
          <p:spPr bwMode="auto">
            <a:xfrm>
              <a:off x="1607" y="2600"/>
              <a:ext cx="486" cy="240"/>
            </a:xfrm>
            <a:prstGeom prst="leftRightArrow">
              <a:avLst>
                <a:gd name="adj1" fmla="val 50000"/>
                <a:gd name="adj2" fmla="val 40500"/>
              </a:avLst>
            </a:prstGeom>
            <a:solidFill>
              <a:schemeClr val="accent2"/>
            </a:solidFill>
            <a:ln w="9525">
              <a:solidFill>
                <a:schemeClr val="tx1"/>
              </a:solidFill>
              <a:miter lim="800000"/>
              <a:headEnd/>
              <a:tailEnd/>
            </a:ln>
          </p:spPr>
          <p:txBody>
            <a:bodyPr wrap="none" lIns="91439" rIns="91439" anchor="ctr"/>
            <a:lstStyle/>
            <a:p>
              <a:pPr eaLnBrk="0" hangingPunct="0"/>
              <a:endParaRPr lang="de-DE" sz="2400">
                <a:solidFill>
                  <a:schemeClr val="accent2"/>
                </a:solidFill>
                <a:latin typeface="Times New Roman" pitchFamily="18" charset="0"/>
                <a:cs typeface="Times New Roman" pitchFamily="18" charset="0"/>
              </a:endParaRPr>
            </a:p>
          </p:txBody>
        </p:sp>
        <p:sp>
          <p:nvSpPr>
            <p:cNvPr id="125977" name="AutoShape 24"/>
            <p:cNvSpPr>
              <a:spLocks noChangeArrowheads="1"/>
            </p:cNvSpPr>
            <p:nvPr/>
          </p:nvSpPr>
          <p:spPr bwMode="auto">
            <a:xfrm rot="5400000">
              <a:off x="3632" y="3641"/>
              <a:ext cx="432" cy="270"/>
            </a:xfrm>
            <a:prstGeom prst="leftRightArrow">
              <a:avLst>
                <a:gd name="adj1" fmla="val 50000"/>
                <a:gd name="adj2" fmla="val 32000"/>
              </a:avLst>
            </a:prstGeom>
            <a:solidFill>
              <a:schemeClr val="accent2"/>
            </a:solidFill>
            <a:ln w="9525">
              <a:solidFill>
                <a:schemeClr val="tx1"/>
              </a:solidFill>
              <a:miter lim="800000"/>
              <a:headEnd/>
              <a:tailEnd/>
            </a:ln>
          </p:spPr>
          <p:txBody>
            <a:bodyPr rot="10800000" vert="eaVert" wrap="none" lIns="91439" rIns="91439" anchor="ctr"/>
            <a:lstStyle/>
            <a:p>
              <a:pPr eaLnBrk="0" hangingPunct="0"/>
              <a:endParaRPr lang="de-DE" sz="2400">
                <a:solidFill>
                  <a:schemeClr val="accent2"/>
                </a:solidFill>
                <a:latin typeface="Times New Roman" pitchFamily="18" charset="0"/>
                <a:cs typeface="Times New Roman" pitchFamily="18" charset="0"/>
              </a:endParaRPr>
            </a:p>
          </p:txBody>
        </p:sp>
        <p:sp>
          <p:nvSpPr>
            <p:cNvPr id="125978" name="AutoShape 25"/>
            <p:cNvSpPr>
              <a:spLocks noChangeArrowheads="1"/>
            </p:cNvSpPr>
            <p:nvPr/>
          </p:nvSpPr>
          <p:spPr bwMode="auto">
            <a:xfrm rot="3600000">
              <a:off x="3254" y="1673"/>
              <a:ext cx="432" cy="270"/>
            </a:xfrm>
            <a:prstGeom prst="leftRightArrow">
              <a:avLst>
                <a:gd name="adj1" fmla="val 50000"/>
                <a:gd name="adj2" fmla="val 32000"/>
              </a:avLst>
            </a:prstGeom>
            <a:solidFill>
              <a:schemeClr val="accent2"/>
            </a:solidFill>
            <a:ln w="9525">
              <a:solidFill>
                <a:schemeClr val="tx1"/>
              </a:solidFill>
              <a:miter lim="800000"/>
              <a:headEnd/>
              <a:tailEnd/>
            </a:ln>
          </p:spPr>
          <p:txBody>
            <a:bodyPr rot="10800000" vert="eaVert" wrap="none" lIns="91439" rIns="91439" anchor="ctr"/>
            <a:lstStyle/>
            <a:p>
              <a:pPr eaLnBrk="0" hangingPunct="0"/>
              <a:endParaRPr lang="de-DE" sz="2400">
                <a:solidFill>
                  <a:schemeClr val="accent2"/>
                </a:solidFill>
                <a:latin typeface="Times New Roman" pitchFamily="18" charset="0"/>
                <a:cs typeface="Times New Roman" pitchFamily="18" charset="0"/>
              </a:endParaRPr>
            </a:p>
          </p:txBody>
        </p:sp>
        <p:sp>
          <p:nvSpPr>
            <p:cNvPr id="125979" name="AutoShape 26"/>
            <p:cNvSpPr>
              <a:spLocks noChangeArrowheads="1"/>
            </p:cNvSpPr>
            <p:nvPr/>
          </p:nvSpPr>
          <p:spPr bwMode="auto">
            <a:xfrm rot="7200000">
              <a:off x="4010" y="1673"/>
              <a:ext cx="432" cy="270"/>
            </a:xfrm>
            <a:prstGeom prst="leftRightArrow">
              <a:avLst>
                <a:gd name="adj1" fmla="val 50000"/>
                <a:gd name="adj2" fmla="val 32000"/>
              </a:avLst>
            </a:prstGeom>
            <a:solidFill>
              <a:schemeClr val="accent2"/>
            </a:solidFill>
            <a:ln w="9525">
              <a:solidFill>
                <a:schemeClr val="tx1"/>
              </a:solidFill>
              <a:miter lim="800000"/>
              <a:headEnd/>
              <a:tailEnd/>
            </a:ln>
          </p:spPr>
          <p:txBody>
            <a:bodyPr rot="10800000" vert="eaVert" wrap="none" lIns="91439" rIns="91439" anchor="ctr"/>
            <a:lstStyle/>
            <a:p>
              <a:pPr eaLnBrk="0" hangingPunct="0"/>
              <a:endParaRPr lang="de-DE" sz="2400">
                <a:solidFill>
                  <a:schemeClr val="accent2"/>
                </a:solidFill>
                <a:latin typeface="Times New Roman" pitchFamily="18" charset="0"/>
                <a:cs typeface="Times New Roman" pitchFamily="18" charset="0"/>
              </a:endParaRPr>
            </a:p>
          </p:txBody>
        </p:sp>
        <p:sp>
          <p:nvSpPr>
            <p:cNvPr id="125980" name="Text Box 27"/>
            <p:cNvSpPr txBox="1">
              <a:spLocks noChangeArrowheads="1"/>
            </p:cNvSpPr>
            <p:nvPr/>
          </p:nvSpPr>
          <p:spPr bwMode="auto">
            <a:xfrm>
              <a:off x="2848" y="1352"/>
              <a:ext cx="599" cy="288"/>
            </a:xfrm>
            <a:prstGeom prst="rect">
              <a:avLst/>
            </a:prstGeom>
            <a:noFill/>
            <a:ln w="9525">
              <a:noFill/>
              <a:miter lim="800000"/>
              <a:headEnd/>
              <a:tailEnd/>
            </a:ln>
          </p:spPr>
          <p:txBody>
            <a:bodyPr wrap="none" lIns="91439" rIns="91439">
              <a:spAutoFit/>
            </a:bodyPr>
            <a:lstStyle/>
            <a:p>
              <a:pPr algn="l" eaLnBrk="0" hangingPunct="0"/>
              <a:r>
                <a:rPr lang="de-DE" sz="2400" i="1">
                  <a:latin typeface="Times New Roman" pitchFamily="18" charset="0"/>
                  <a:cs typeface="Times New Roman" pitchFamily="18" charset="0"/>
                </a:rPr>
                <a:t>Birds</a:t>
              </a:r>
            </a:p>
          </p:txBody>
        </p:sp>
        <p:sp>
          <p:nvSpPr>
            <p:cNvPr id="125981" name="Text Box 28"/>
            <p:cNvSpPr txBox="1">
              <a:spLocks noChangeArrowheads="1"/>
            </p:cNvSpPr>
            <p:nvPr/>
          </p:nvSpPr>
          <p:spPr bwMode="auto">
            <a:xfrm>
              <a:off x="4299" y="1352"/>
              <a:ext cx="945" cy="288"/>
            </a:xfrm>
            <a:prstGeom prst="rect">
              <a:avLst/>
            </a:prstGeom>
            <a:noFill/>
            <a:ln w="9525">
              <a:noFill/>
              <a:miter lim="800000"/>
              <a:headEnd/>
              <a:tailEnd/>
            </a:ln>
          </p:spPr>
          <p:txBody>
            <a:bodyPr wrap="none" lIns="91439" rIns="91439">
              <a:spAutoFit/>
            </a:bodyPr>
            <a:lstStyle/>
            <a:p>
              <a:pPr algn="l" eaLnBrk="0" hangingPunct="0"/>
              <a:r>
                <a:rPr lang="de-DE" sz="2400" i="1">
                  <a:latin typeface="Times New Roman" pitchFamily="18" charset="0"/>
                  <a:cs typeface="Times New Roman" pitchFamily="18" charset="0"/>
                </a:rPr>
                <a:t>Livestock</a:t>
              </a:r>
            </a:p>
          </p:txBody>
        </p:sp>
        <p:sp>
          <p:nvSpPr>
            <p:cNvPr id="125982" name="AutoShape 29"/>
            <p:cNvSpPr>
              <a:spLocks noChangeArrowheads="1"/>
            </p:cNvSpPr>
            <p:nvPr/>
          </p:nvSpPr>
          <p:spPr bwMode="auto">
            <a:xfrm>
              <a:off x="3713" y="1544"/>
              <a:ext cx="270" cy="432"/>
            </a:xfrm>
            <a:prstGeom prst="upArrow">
              <a:avLst>
                <a:gd name="adj1" fmla="val 50000"/>
                <a:gd name="adj2" fmla="val 40000"/>
              </a:avLst>
            </a:prstGeom>
            <a:solidFill>
              <a:schemeClr val="accent2"/>
            </a:solidFill>
            <a:ln w="9525">
              <a:solidFill>
                <a:schemeClr val="tx1"/>
              </a:solidFill>
              <a:miter lim="800000"/>
              <a:headEnd/>
              <a:tailEnd/>
            </a:ln>
          </p:spPr>
          <p:txBody>
            <a:bodyPr wrap="none" anchor="ctr"/>
            <a:lstStyle/>
            <a:p>
              <a:endParaRPr lang="fa-IR"/>
            </a:p>
          </p:txBody>
        </p:sp>
        <p:sp>
          <p:nvSpPr>
            <p:cNvPr id="125983" name="Text Box 30"/>
            <p:cNvSpPr txBox="1">
              <a:spLocks noChangeArrowheads="1"/>
            </p:cNvSpPr>
            <p:nvPr/>
          </p:nvSpPr>
          <p:spPr bwMode="auto">
            <a:xfrm>
              <a:off x="3274" y="2578"/>
              <a:ext cx="1248" cy="288"/>
            </a:xfrm>
            <a:prstGeom prst="rect">
              <a:avLst/>
            </a:prstGeom>
            <a:noFill/>
            <a:ln w="9525">
              <a:noFill/>
              <a:miter lim="800000"/>
              <a:headEnd/>
              <a:tailEnd/>
            </a:ln>
          </p:spPr>
          <p:txBody>
            <a:bodyPr wrap="none" lIns="91439" rIns="91439">
              <a:spAutoFit/>
            </a:bodyPr>
            <a:lstStyle/>
            <a:p>
              <a:pPr algn="l" eaLnBrk="0" hangingPunct="0"/>
              <a:r>
                <a:rPr lang="de-DE" sz="2400">
                  <a:solidFill>
                    <a:srgbClr val="FF0000"/>
                  </a:solidFill>
                  <a:latin typeface="Times New Roman" pitchFamily="18" charset="0"/>
                  <a:cs typeface="Times New Roman" pitchFamily="18" charset="0"/>
                </a:rPr>
                <a:t>tick lifecycle</a:t>
              </a:r>
            </a:p>
          </p:txBody>
        </p:sp>
        <p:sp>
          <p:nvSpPr>
            <p:cNvPr id="125984" name="AutoShape 31"/>
            <p:cNvSpPr>
              <a:spLocks noChangeArrowheads="1"/>
            </p:cNvSpPr>
            <p:nvPr/>
          </p:nvSpPr>
          <p:spPr bwMode="auto">
            <a:xfrm rot="-1800000">
              <a:off x="3443" y="1400"/>
              <a:ext cx="216" cy="96"/>
            </a:xfrm>
            <a:prstGeom prst="rightArrow">
              <a:avLst>
                <a:gd name="adj1" fmla="val 50000"/>
                <a:gd name="adj2" fmla="val 56250"/>
              </a:avLst>
            </a:prstGeom>
            <a:solidFill>
              <a:srgbClr val="FF00FF"/>
            </a:solidFill>
            <a:ln w="9525">
              <a:solidFill>
                <a:schemeClr val="tx1"/>
              </a:solidFill>
              <a:miter lim="800000"/>
              <a:headEnd/>
              <a:tailEnd/>
            </a:ln>
          </p:spPr>
          <p:txBody>
            <a:bodyPr wrap="none" anchor="ctr"/>
            <a:lstStyle/>
            <a:p>
              <a:endParaRPr lang="fa-IR"/>
            </a:p>
          </p:txBody>
        </p:sp>
        <p:sp>
          <p:nvSpPr>
            <p:cNvPr id="125985" name="AutoShape 32"/>
            <p:cNvSpPr>
              <a:spLocks noChangeArrowheads="1"/>
            </p:cNvSpPr>
            <p:nvPr/>
          </p:nvSpPr>
          <p:spPr bwMode="auto">
            <a:xfrm rot="-9000000">
              <a:off x="4091" y="1400"/>
              <a:ext cx="216" cy="96"/>
            </a:xfrm>
            <a:prstGeom prst="rightArrow">
              <a:avLst>
                <a:gd name="adj1" fmla="val 50000"/>
                <a:gd name="adj2" fmla="val 56250"/>
              </a:avLst>
            </a:prstGeom>
            <a:solidFill>
              <a:srgbClr val="FF00FF"/>
            </a:solidFill>
            <a:ln w="9525">
              <a:solidFill>
                <a:schemeClr val="tx1"/>
              </a:solidFill>
              <a:miter lim="800000"/>
              <a:headEnd/>
              <a:tailEnd/>
            </a:ln>
          </p:spPr>
          <p:txBody>
            <a:bodyPr wrap="none" anchor="ctr"/>
            <a:lstStyle/>
            <a:p>
              <a:endParaRPr lang="fa-IR"/>
            </a:p>
          </p:txBody>
        </p:sp>
        <p:pic>
          <p:nvPicPr>
            <p:cNvPr id="125986" name="Picture 33"/>
            <p:cNvPicPr>
              <a:picLocks noChangeAspect="1" noChangeArrowheads="1"/>
            </p:cNvPicPr>
            <p:nvPr/>
          </p:nvPicPr>
          <p:blipFill>
            <a:blip r:embed="rId8"/>
            <a:srcRect/>
            <a:stretch>
              <a:fillRect/>
            </a:stretch>
          </p:blipFill>
          <p:spPr bwMode="auto">
            <a:xfrm>
              <a:off x="4707" y="1592"/>
              <a:ext cx="918" cy="608"/>
            </a:xfrm>
            <a:prstGeom prst="rect">
              <a:avLst/>
            </a:prstGeom>
            <a:noFill/>
            <a:ln w="9525" algn="ctr">
              <a:noFill/>
              <a:miter lim="800000"/>
              <a:headEnd/>
              <a:tailEnd/>
            </a:ln>
          </p:spPr>
        </p:pic>
        <p:pic>
          <p:nvPicPr>
            <p:cNvPr id="125987" name="Picture 34"/>
            <p:cNvPicPr>
              <a:picLocks noChangeAspect="1" noChangeArrowheads="1"/>
            </p:cNvPicPr>
            <p:nvPr/>
          </p:nvPicPr>
          <p:blipFill>
            <a:blip r:embed="rId9"/>
            <a:srcRect/>
            <a:stretch>
              <a:fillRect/>
            </a:stretch>
          </p:blipFill>
          <p:spPr bwMode="auto">
            <a:xfrm>
              <a:off x="4869" y="968"/>
              <a:ext cx="864" cy="428"/>
            </a:xfrm>
            <a:prstGeom prst="rect">
              <a:avLst/>
            </a:prstGeom>
            <a:noFill/>
            <a:ln w="9525" algn="ctr">
              <a:noFill/>
              <a:miter lim="800000"/>
              <a:headEnd/>
              <a:tailEnd/>
            </a:ln>
          </p:spPr>
        </p:pic>
        <p:pic>
          <p:nvPicPr>
            <p:cNvPr id="125988" name="Picture 35"/>
            <p:cNvPicPr>
              <a:picLocks noChangeAspect="1" noChangeArrowheads="1"/>
            </p:cNvPicPr>
            <p:nvPr/>
          </p:nvPicPr>
          <p:blipFill>
            <a:blip r:embed="rId10"/>
            <a:srcRect/>
            <a:stretch>
              <a:fillRect/>
            </a:stretch>
          </p:blipFill>
          <p:spPr bwMode="auto">
            <a:xfrm>
              <a:off x="5571" y="1352"/>
              <a:ext cx="523" cy="464"/>
            </a:xfrm>
            <a:prstGeom prst="rect">
              <a:avLst/>
            </a:prstGeom>
            <a:noFill/>
            <a:ln w="9525" algn="ctr">
              <a:noFill/>
              <a:miter lim="800000"/>
              <a:headEnd/>
              <a:tailEnd/>
            </a:ln>
          </p:spPr>
        </p:pic>
        <p:pic>
          <p:nvPicPr>
            <p:cNvPr id="125989" name="Picture 36"/>
            <p:cNvPicPr>
              <a:picLocks noChangeAspect="1" noChangeArrowheads="1"/>
            </p:cNvPicPr>
            <p:nvPr/>
          </p:nvPicPr>
          <p:blipFill>
            <a:blip r:embed="rId11"/>
            <a:srcRect/>
            <a:stretch>
              <a:fillRect/>
            </a:stretch>
          </p:blipFill>
          <p:spPr bwMode="auto">
            <a:xfrm>
              <a:off x="2379" y="1064"/>
              <a:ext cx="655" cy="586"/>
            </a:xfrm>
            <a:prstGeom prst="rect">
              <a:avLst/>
            </a:prstGeom>
            <a:noFill/>
            <a:ln w="9525" algn="ctr">
              <a:noFill/>
              <a:miter lim="800000"/>
              <a:headEnd/>
              <a:tailEnd/>
            </a:ln>
          </p:spPr>
        </p:pic>
        <p:pic>
          <p:nvPicPr>
            <p:cNvPr id="125990" name="Picture 37"/>
            <p:cNvPicPr>
              <a:picLocks noChangeAspect="1" noChangeArrowheads="1"/>
            </p:cNvPicPr>
            <p:nvPr/>
          </p:nvPicPr>
          <p:blipFill>
            <a:blip r:embed="rId12"/>
            <a:srcRect/>
            <a:stretch>
              <a:fillRect/>
            </a:stretch>
          </p:blipFill>
          <p:spPr bwMode="auto">
            <a:xfrm>
              <a:off x="2667" y="488"/>
              <a:ext cx="305" cy="350"/>
            </a:xfrm>
            <a:prstGeom prst="rect">
              <a:avLst/>
            </a:prstGeom>
            <a:noFill/>
            <a:ln w="9525" algn="ctr">
              <a:noFill/>
              <a:miter lim="800000"/>
              <a:headEnd/>
              <a:tailEnd/>
            </a:ln>
          </p:spPr>
        </p:pic>
        <p:sp>
          <p:nvSpPr>
            <p:cNvPr id="125991" name="AutoShape 38"/>
            <p:cNvSpPr>
              <a:spLocks noChangeArrowheads="1"/>
            </p:cNvSpPr>
            <p:nvPr/>
          </p:nvSpPr>
          <p:spPr bwMode="auto">
            <a:xfrm rot="900000">
              <a:off x="2925" y="1784"/>
              <a:ext cx="486" cy="240"/>
            </a:xfrm>
            <a:prstGeom prst="leftRightArrow">
              <a:avLst>
                <a:gd name="adj1" fmla="val 50000"/>
                <a:gd name="adj2" fmla="val 40500"/>
              </a:avLst>
            </a:prstGeom>
            <a:solidFill>
              <a:schemeClr val="accent2"/>
            </a:solidFill>
            <a:ln w="9525">
              <a:solidFill>
                <a:schemeClr val="tx1"/>
              </a:solidFill>
              <a:miter lim="800000"/>
              <a:headEnd/>
              <a:tailEnd/>
            </a:ln>
          </p:spPr>
          <p:txBody>
            <a:bodyPr wrap="none" lIns="91439" rIns="91439" anchor="ctr"/>
            <a:lstStyle/>
            <a:p>
              <a:pPr eaLnBrk="0" hangingPunct="0"/>
              <a:endParaRPr lang="de-DE" sz="2400">
                <a:solidFill>
                  <a:schemeClr val="accent2"/>
                </a:solidFill>
                <a:latin typeface="Times New Roman" pitchFamily="18" charset="0"/>
                <a:cs typeface="Times New Roman" pitchFamily="18" charset="0"/>
              </a:endParaRPr>
            </a:p>
          </p:txBody>
        </p:sp>
        <p:sp>
          <p:nvSpPr>
            <p:cNvPr id="125992" name="Text Box 39"/>
            <p:cNvSpPr txBox="1">
              <a:spLocks noChangeArrowheads="1"/>
            </p:cNvSpPr>
            <p:nvPr/>
          </p:nvSpPr>
          <p:spPr bwMode="auto">
            <a:xfrm>
              <a:off x="1305" y="1714"/>
              <a:ext cx="1672" cy="288"/>
            </a:xfrm>
            <a:prstGeom prst="rect">
              <a:avLst/>
            </a:prstGeom>
            <a:noFill/>
            <a:ln w="9525">
              <a:noFill/>
              <a:miter lim="800000"/>
              <a:headEnd/>
              <a:tailEnd/>
            </a:ln>
          </p:spPr>
          <p:txBody>
            <a:bodyPr wrap="none" lIns="91439" rIns="91439">
              <a:spAutoFit/>
            </a:bodyPr>
            <a:lstStyle/>
            <a:p>
              <a:pPr algn="l" eaLnBrk="0" hangingPunct="0"/>
              <a:r>
                <a:rPr lang="de-DE" sz="2400" i="1">
                  <a:latin typeface="Times New Roman" pitchFamily="18" charset="0"/>
                  <a:cs typeface="Times New Roman" pitchFamily="18" charset="0"/>
                </a:rPr>
                <a:t>Large vertebrates</a:t>
              </a:r>
            </a:p>
          </p:txBody>
        </p:sp>
        <p:pic>
          <p:nvPicPr>
            <p:cNvPr id="125993" name="Picture 40"/>
            <p:cNvPicPr>
              <a:picLocks noChangeAspect="1" noChangeArrowheads="1"/>
            </p:cNvPicPr>
            <p:nvPr/>
          </p:nvPicPr>
          <p:blipFill>
            <a:blip r:embed="rId13" cstate="print"/>
            <a:srcRect/>
            <a:stretch>
              <a:fillRect/>
            </a:stretch>
          </p:blipFill>
          <p:spPr bwMode="auto">
            <a:xfrm>
              <a:off x="495" y="1615"/>
              <a:ext cx="810" cy="717"/>
            </a:xfrm>
            <a:prstGeom prst="rect">
              <a:avLst/>
            </a:prstGeom>
            <a:noFill/>
            <a:ln w="9525" algn="ctr">
              <a:noFill/>
              <a:miter lim="800000"/>
              <a:headEnd/>
              <a:tailEnd/>
            </a:ln>
          </p:spPr>
        </p:pic>
        <p:sp>
          <p:nvSpPr>
            <p:cNvPr id="125994" name="AutoShape 41"/>
            <p:cNvSpPr>
              <a:spLocks noChangeArrowheads="1"/>
            </p:cNvSpPr>
            <p:nvPr/>
          </p:nvSpPr>
          <p:spPr bwMode="auto">
            <a:xfrm>
              <a:off x="3735" y="584"/>
              <a:ext cx="324" cy="19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00 w 21600"/>
                <a:gd name="T13" fmla="*/ 2925 h 21600"/>
                <a:gd name="T14" fmla="*/ 18200 w 21600"/>
                <a:gd name="T15" fmla="*/ 9225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6600"/>
            </a:solidFill>
            <a:ln w="9525">
              <a:solidFill>
                <a:schemeClr val="tx1"/>
              </a:solidFill>
              <a:miter lim="800000"/>
              <a:headEnd/>
              <a:tailEnd/>
            </a:ln>
          </p:spPr>
          <p:txBody>
            <a:bodyPr wrap="none" anchor="ctr"/>
            <a:lstStyle/>
            <a:p>
              <a:endParaRPr lang="fa-IR"/>
            </a:p>
          </p:txBody>
        </p:sp>
        <p:pic>
          <p:nvPicPr>
            <p:cNvPr id="125995" name="Picture 42"/>
            <p:cNvPicPr>
              <a:picLocks noChangeAspect="1" noChangeArrowheads="1"/>
            </p:cNvPicPr>
            <p:nvPr/>
          </p:nvPicPr>
          <p:blipFill>
            <a:blip r:embed="rId14" cstate="print"/>
            <a:srcRect/>
            <a:stretch>
              <a:fillRect/>
            </a:stretch>
          </p:blipFill>
          <p:spPr bwMode="auto">
            <a:xfrm>
              <a:off x="4275" y="296"/>
              <a:ext cx="556" cy="745"/>
            </a:xfrm>
            <a:prstGeom prst="rect">
              <a:avLst/>
            </a:prstGeom>
            <a:noFill/>
            <a:ln w="9525" algn="ctr">
              <a:noFill/>
              <a:miter lim="800000"/>
              <a:headEnd/>
              <a:tailEnd/>
            </a:ln>
          </p:spPr>
        </p:pic>
        <p:pic>
          <p:nvPicPr>
            <p:cNvPr id="125996" name="Picture 43"/>
            <p:cNvPicPr>
              <a:picLocks noChangeAspect="1" noChangeArrowheads="1"/>
            </p:cNvPicPr>
            <p:nvPr/>
          </p:nvPicPr>
          <p:blipFill>
            <a:blip r:embed="rId15" cstate="print"/>
            <a:srcRect/>
            <a:stretch>
              <a:fillRect/>
            </a:stretch>
          </p:blipFill>
          <p:spPr bwMode="auto">
            <a:xfrm>
              <a:off x="4113" y="3560"/>
              <a:ext cx="756" cy="539"/>
            </a:xfrm>
            <a:prstGeom prst="rect">
              <a:avLst/>
            </a:prstGeom>
            <a:noFill/>
            <a:ln w="9525" algn="ctr">
              <a:noFill/>
              <a:miter lim="800000"/>
              <a:headEnd/>
              <a:tailEnd/>
            </a:ln>
          </p:spPr>
        </p:pic>
        <p:sp>
          <p:nvSpPr>
            <p:cNvPr id="125997" name="Text Box 44"/>
            <p:cNvSpPr txBox="1">
              <a:spLocks noChangeArrowheads="1"/>
            </p:cNvSpPr>
            <p:nvPr/>
          </p:nvSpPr>
          <p:spPr bwMode="auto">
            <a:xfrm>
              <a:off x="592" y="3887"/>
              <a:ext cx="2078" cy="212"/>
            </a:xfrm>
            <a:prstGeom prst="rect">
              <a:avLst/>
            </a:prstGeom>
            <a:noFill/>
            <a:ln w="9525">
              <a:noFill/>
              <a:miter lim="800000"/>
              <a:headEnd/>
              <a:tailEnd/>
            </a:ln>
          </p:spPr>
          <p:txBody>
            <a:bodyPr wrap="none">
              <a:spAutoFit/>
            </a:bodyPr>
            <a:lstStyle/>
            <a:p>
              <a:pPr algn="l" eaLnBrk="0" hangingPunct="0"/>
              <a:r>
                <a:rPr lang="de-DE" sz="1600">
                  <a:latin typeface="Times New Roman" pitchFamily="18" charset="0"/>
                  <a:cs typeface="Times New Roman" pitchFamily="18" charset="0"/>
                </a:rPr>
                <a:t>amplifier hosts for virus and ticks</a:t>
              </a:r>
              <a:endParaRPr lang="de-DE" sz="2400">
                <a:latin typeface="Times New Roman" pitchFamily="18" charset="0"/>
                <a:cs typeface="Times New Roman" pitchFamily="18" charset="0"/>
              </a:endParaRPr>
            </a:p>
          </p:txBody>
        </p:sp>
      </p:grpSp>
      <p:sp>
        <p:nvSpPr>
          <p:cNvPr id="263213" name="Text Box 45"/>
          <p:cNvSpPr txBox="1">
            <a:spLocks noChangeArrowheads="1"/>
          </p:cNvSpPr>
          <p:nvPr/>
        </p:nvSpPr>
        <p:spPr bwMode="auto">
          <a:xfrm>
            <a:off x="0" y="0"/>
            <a:ext cx="5275263" cy="708025"/>
          </a:xfrm>
          <a:prstGeom prst="rect">
            <a:avLst/>
          </a:prstGeom>
          <a:noFill/>
          <a:ln w="9525">
            <a:noFill/>
            <a:miter lim="800000"/>
            <a:headEnd/>
            <a:tailEnd/>
          </a:ln>
          <a:effectLst/>
        </p:spPr>
        <p:txBody>
          <a:bodyPr>
            <a:spAutoFit/>
          </a:bodyPr>
          <a:lstStyle/>
          <a:p>
            <a:pPr algn="l" eaLnBrk="0" hangingPunct="0">
              <a:defRPr/>
            </a:pPr>
            <a:r>
              <a:rPr lang="en-US" sz="40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CCHFV transmission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slide0001_image001"/>
          <p:cNvPicPr>
            <a:picLocks noChangeAspect="1" noChangeArrowheads="1"/>
          </p:cNvPicPr>
          <p:nvPr/>
        </p:nvPicPr>
        <p:blipFill>
          <a:blip r:embed="rId2" cstate="print"/>
          <a:srcRect/>
          <a:stretch>
            <a:fillRect/>
          </a:stretch>
        </p:blipFill>
        <p:spPr bwMode="auto">
          <a:xfrm>
            <a:off x="0" y="0"/>
            <a:ext cx="4500563" cy="3292475"/>
          </a:xfrm>
          <a:prstGeom prst="rect">
            <a:avLst/>
          </a:prstGeom>
          <a:noFill/>
          <a:ln w="9525">
            <a:noFill/>
            <a:miter lim="800000"/>
            <a:headEnd/>
            <a:tailEnd/>
          </a:ln>
        </p:spPr>
      </p:pic>
      <p:pic>
        <p:nvPicPr>
          <p:cNvPr id="126979" name="Picture 4" descr="cchf zzz"/>
          <p:cNvPicPr>
            <a:picLocks noChangeAspect="1" noChangeArrowheads="1"/>
          </p:cNvPicPr>
          <p:nvPr/>
        </p:nvPicPr>
        <p:blipFill>
          <a:blip r:embed="rId3" cstate="print"/>
          <a:srcRect/>
          <a:stretch>
            <a:fillRect/>
          </a:stretch>
        </p:blipFill>
        <p:spPr bwMode="auto">
          <a:xfrm>
            <a:off x="4500563" y="3284538"/>
            <a:ext cx="4643437" cy="3573462"/>
          </a:xfrm>
          <a:prstGeom prst="rect">
            <a:avLst/>
          </a:prstGeom>
          <a:noFill/>
          <a:ln w="9525">
            <a:noFill/>
            <a:miter lim="800000"/>
            <a:headEnd/>
            <a:tailEnd/>
          </a:ln>
        </p:spPr>
      </p:pic>
      <p:pic>
        <p:nvPicPr>
          <p:cNvPr id="126980" name="Picture 4" descr="tick 1"/>
          <p:cNvPicPr>
            <a:picLocks noChangeAspect="1" noChangeArrowheads="1"/>
          </p:cNvPicPr>
          <p:nvPr/>
        </p:nvPicPr>
        <p:blipFill>
          <a:blip r:embed="rId4" cstate="print"/>
          <a:srcRect/>
          <a:stretch>
            <a:fillRect/>
          </a:stretch>
        </p:blipFill>
        <p:spPr bwMode="auto">
          <a:xfrm>
            <a:off x="0" y="3284538"/>
            <a:ext cx="4500563" cy="3573462"/>
          </a:xfrm>
          <a:prstGeom prst="rect">
            <a:avLst/>
          </a:prstGeom>
          <a:noFill/>
          <a:ln w="9525">
            <a:noFill/>
            <a:miter lim="800000"/>
            <a:headEnd/>
            <a:tailEnd/>
          </a:ln>
        </p:spPr>
      </p:pic>
      <p:pic>
        <p:nvPicPr>
          <p:cNvPr id="126981" name="Picture 4" descr="hyalomma"/>
          <p:cNvPicPr>
            <a:picLocks noChangeAspect="1" noChangeArrowheads="1"/>
          </p:cNvPicPr>
          <p:nvPr/>
        </p:nvPicPr>
        <p:blipFill>
          <a:blip r:embed="rId5" cstate="print"/>
          <a:srcRect/>
          <a:stretch>
            <a:fillRect/>
          </a:stretch>
        </p:blipFill>
        <p:spPr bwMode="auto">
          <a:xfrm>
            <a:off x="4500563" y="0"/>
            <a:ext cx="4643437" cy="3284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3" descr="7"/>
          <p:cNvPicPr>
            <a:picLocks noChangeAspect="1" noChangeArrowheads="1"/>
          </p:cNvPicPr>
          <p:nvPr/>
        </p:nvPicPr>
        <p:blipFill>
          <a:blip r:embed="rId3" cstate="print"/>
          <a:srcRect/>
          <a:stretch>
            <a:fillRect/>
          </a:stretch>
        </p:blipFill>
        <p:spPr bwMode="auto">
          <a:xfrm>
            <a:off x="0" y="0"/>
            <a:ext cx="4572000" cy="3286125"/>
          </a:xfrm>
          <a:prstGeom prst="rect">
            <a:avLst/>
          </a:prstGeom>
          <a:noFill/>
          <a:ln w="9525">
            <a:noFill/>
            <a:miter lim="800000"/>
            <a:headEnd/>
            <a:tailEnd/>
          </a:ln>
        </p:spPr>
      </p:pic>
      <p:pic>
        <p:nvPicPr>
          <p:cNvPr id="128003" name="Picture 4" descr="image015"/>
          <p:cNvPicPr>
            <a:picLocks noChangeAspect="1" noChangeArrowheads="1"/>
          </p:cNvPicPr>
          <p:nvPr/>
        </p:nvPicPr>
        <p:blipFill>
          <a:blip r:embed="rId4" cstate="print"/>
          <a:srcRect/>
          <a:stretch>
            <a:fillRect/>
          </a:stretch>
        </p:blipFill>
        <p:spPr bwMode="auto">
          <a:xfrm>
            <a:off x="0" y="3186113"/>
            <a:ext cx="4572000" cy="3671887"/>
          </a:xfrm>
          <a:prstGeom prst="rect">
            <a:avLst/>
          </a:prstGeom>
          <a:noFill/>
          <a:ln w="9525">
            <a:noFill/>
            <a:miter lim="800000"/>
            <a:headEnd/>
            <a:tailEnd/>
          </a:ln>
        </p:spPr>
      </p:pic>
      <p:pic>
        <p:nvPicPr>
          <p:cNvPr id="128004" name="Picture 3" descr="11"/>
          <p:cNvPicPr>
            <a:picLocks noChangeAspect="1" noChangeArrowheads="1"/>
          </p:cNvPicPr>
          <p:nvPr/>
        </p:nvPicPr>
        <p:blipFill>
          <a:blip r:embed="rId5" cstate="print"/>
          <a:srcRect/>
          <a:stretch>
            <a:fillRect/>
          </a:stretch>
        </p:blipFill>
        <p:spPr bwMode="auto">
          <a:xfrm>
            <a:off x="4500563" y="0"/>
            <a:ext cx="4643437" cy="3357563"/>
          </a:xfrm>
          <a:prstGeom prst="rect">
            <a:avLst/>
          </a:prstGeom>
          <a:noFill/>
          <a:ln w="9525">
            <a:noFill/>
            <a:miter lim="800000"/>
            <a:headEnd/>
            <a:tailEnd/>
          </a:ln>
        </p:spPr>
      </p:pic>
      <p:pic>
        <p:nvPicPr>
          <p:cNvPr id="128005" name="Picture 3" descr="4"/>
          <p:cNvPicPr>
            <a:picLocks noChangeAspect="1" noChangeArrowheads="1"/>
          </p:cNvPicPr>
          <p:nvPr/>
        </p:nvPicPr>
        <p:blipFill>
          <a:blip r:embed="rId6" cstate="print"/>
          <a:srcRect/>
          <a:stretch>
            <a:fillRect/>
          </a:stretch>
        </p:blipFill>
        <p:spPr bwMode="auto">
          <a:xfrm>
            <a:off x="4500563" y="3143250"/>
            <a:ext cx="4643437" cy="371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95536" y="1988840"/>
            <a:ext cx="8358187" cy="2089150"/>
          </a:xfrm>
        </p:spPr>
        <p:txBody>
          <a:bodyPr/>
          <a:lstStyle/>
          <a:p>
            <a:pPr eaLnBrk="1" hangingPunct="1"/>
            <a:r>
              <a:rPr lang="fa-IR" sz="3200" dirty="0" smtClean="0">
                <a:solidFill>
                  <a:srgbClr val="7030A0"/>
                </a:solidFill>
                <a:cs typeface="B Titr" pitchFamily="2" charset="-78"/>
              </a:rPr>
              <a:t>فاكتورهاي پيچيده‌اي در نوپديدي بيماريهاي مشترك تاثير گذار شده‌اند كه براي هيچكدام از آنها نمي‌توان يك نسخه ساده مبارزه درنظر گرفت و همگي با يكديگر در ارتباط هستند. </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5" descr="E:\baba\Amuzeshe zoo col ostan\cchf\pic cchf\DSC05594.JPG"/>
          <p:cNvPicPr>
            <a:picLocks noChangeAspect="1" noChangeArrowheads="1"/>
          </p:cNvPicPr>
          <p:nvPr/>
        </p:nvPicPr>
        <p:blipFill>
          <a:blip r:embed="rId2" cstate="print"/>
          <a:srcRect/>
          <a:stretch>
            <a:fillRect/>
          </a:stretch>
        </p:blipFill>
        <p:spPr bwMode="auto">
          <a:xfrm>
            <a:off x="4714875" y="3643313"/>
            <a:ext cx="4429125" cy="3214687"/>
          </a:xfrm>
          <a:prstGeom prst="rect">
            <a:avLst/>
          </a:prstGeom>
          <a:noFill/>
          <a:ln w="9525">
            <a:noFill/>
            <a:miter lim="800000"/>
            <a:headEnd/>
            <a:tailEnd/>
          </a:ln>
        </p:spPr>
      </p:pic>
      <p:pic>
        <p:nvPicPr>
          <p:cNvPr id="130051" name="Picture 3" descr="16"/>
          <p:cNvPicPr>
            <a:picLocks noChangeAspect="1" noChangeArrowheads="1"/>
          </p:cNvPicPr>
          <p:nvPr/>
        </p:nvPicPr>
        <p:blipFill>
          <a:blip r:embed="rId3" cstate="print"/>
          <a:srcRect/>
          <a:stretch>
            <a:fillRect/>
          </a:stretch>
        </p:blipFill>
        <p:spPr bwMode="auto">
          <a:xfrm>
            <a:off x="4857750" y="0"/>
            <a:ext cx="4286250" cy="3643313"/>
          </a:xfrm>
          <a:prstGeom prst="rect">
            <a:avLst/>
          </a:prstGeom>
          <a:noFill/>
          <a:ln w="12700">
            <a:solidFill>
              <a:schemeClr val="tx1"/>
            </a:solidFill>
            <a:miter lim="800000"/>
            <a:headEnd/>
            <a:tailEnd/>
          </a:ln>
        </p:spPr>
      </p:pic>
      <p:pic>
        <p:nvPicPr>
          <p:cNvPr id="130052" name="Picture 5" descr="E:\baba\Amuzeshe zoo col ostan\cchf\pic cchf\JKHJHHI.jpg"/>
          <p:cNvPicPr>
            <a:picLocks noChangeAspect="1" noChangeArrowheads="1"/>
          </p:cNvPicPr>
          <p:nvPr/>
        </p:nvPicPr>
        <p:blipFill>
          <a:blip r:embed="rId4" cstate="print"/>
          <a:srcRect/>
          <a:stretch>
            <a:fillRect/>
          </a:stretch>
        </p:blipFill>
        <p:spPr bwMode="auto">
          <a:xfrm>
            <a:off x="0" y="3643313"/>
            <a:ext cx="4786313" cy="3214687"/>
          </a:xfrm>
          <a:prstGeom prst="rect">
            <a:avLst/>
          </a:prstGeom>
          <a:noFill/>
          <a:ln w="9525">
            <a:noFill/>
            <a:miter lim="800000"/>
            <a:headEnd/>
            <a:tailEnd/>
          </a:ln>
        </p:spPr>
      </p:pic>
      <p:pic>
        <p:nvPicPr>
          <p:cNvPr id="130053" name="Picture 2" descr="E:\baba\Amuzeshe zoo col ostan\cchf\pic cchf\DSC05609.JPG"/>
          <p:cNvPicPr>
            <a:picLocks noChangeAspect="1" noChangeArrowheads="1"/>
          </p:cNvPicPr>
          <p:nvPr/>
        </p:nvPicPr>
        <p:blipFill>
          <a:blip r:embed="rId5" cstate="print"/>
          <a:srcRect/>
          <a:stretch>
            <a:fillRect/>
          </a:stretch>
        </p:blipFill>
        <p:spPr bwMode="auto">
          <a:xfrm>
            <a:off x="0" y="0"/>
            <a:ext cx="4857750" cy="3643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5" descr="epelboin enterrement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4" descr="6"/>
          <p:cNvPicPr>
            <a:picLocks noChangeAspect="1" noChangeArrowheads="1"/>
          </p:cNvPicPr>
          <p:nvPr/>
        </p:nvPicPr>
        <p:blipFill>
          <a:blip r:embed="rId2" cstate="print"/>
          <a:srcRect/>
          <a:stretch>
            <a:fillRect/>
          </a:stretch>
        </p:blipFill>
        <p:spPr bwMode="auto">
          <a:xfrm>
            <a:off x="0" y="3357563"/>
            <a:ext cx="5795963" cy="3500437"/>
          </a:xfrm>
          <a:prstGeom prst="rect">
            <a:avLst/>
          </a:prstGeom>
          <a:noFill/>
          <a:ln w="9525">
            <a:noFill/>
            <a:miter lim="800000"/>
            <a:headEnd/>
            <a:tailEnd/>
          </a:ln>
        </p:spPr>
      </p:pic>
      <p:pic>
        <p:nvPicPr>
          <p:cNvPr id="3" name="Content Placeholder 3" descr="Picture1 021.jpg"/>
          <p:cNvPicPr>
            <a:picLocks noChangeAspect="1"/>
          </p:cNvPicPr>
          <p:nvPr/>
        </p:nvPicPr>
        <p:blipFill>
          <a:blip r:embed="rId3" cstate="print"/>
          <a:stretch>
            <a:fillRect/>
          </a:stretch>
        </p:blipFill>
        <p:spPr>
          <a:xfrm>
            <a:off x="3492500" y="0"/>
            <a:ext cx="5651500" cy="3375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1 045.jpg"/>
          <p:cNvPicPr>
            <a:picLocks noChangeAspect="1"/>
          </p:cNvPicPr>
          <p:nvPr/>
        </p:nvPicPr>
        <p:blipFill>
          <a:blip r:embed="rId2" cstate="print"/>
          <a:stretch>
            <a:fillRect/>
          </a:stretch>
        </p:blipFill>
        <p:spPr>
          <a:xfrm>
            <a:off x="4786313" y="0"/>
            <a:ext cx="4357687" cy="3214686"/>
          </a:xfrm>
          <a:prstGeom prst="rect">
            <a:avLst/>
          </a:prstGeom>
          <a:ln w="88900" cap="sq" cmpd="thickThin">
            <a:solidFill>
              <a:srgbClr val="000000"/>
            </a:solidFill>
            <a:prstDash val="solid"/>
            <a:miter lim="800000"/>
          </a:ln>
          <a:effectLst>
            <a:innerShdw blurRad="76200">
              <a:srgbClr val="000000"/>
            </a:innerShdw>
          </a:effectLst>
        </p:spPr>
      </p:pic>
      <p:pic>
        <p:nvPicPr>
          <p:cNvPr id="5" name="Content Placeholder 3" descr="Picture3 020.jpg"/>
          <p:cNvPicPr>
            <a:picLocks noChangeAspect="1"/>
          </p:cNvPicPr>
          <p:nvPr/>
        </p:nvPicPr>
        <p:blipFill>
          <a:blip r:embed="rId3" cstate="print"/>
          <a:stretch>
            <a:fillRect/>
          </a:stretch>
        </p:blipFill>
        <p:spPr>
          <a:xfrm>
            <a:off x="0" y="0"/>
            <a:ext cx="4714875" cy="3286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1" descr="C:\Users\windows\Desktop\yazd\DSC04238.JPG"/>
          <p:cNvPicPr>
            <a:picLocks noChangeAspect="1" noChangeArrowheads="1"/>
          </p:cNvPicPr>
          <p:nvPr/>
        </p:nvPicPr>
        <p:blipFill>
          <a:blip r:embed="rId4" cstate="print"/>
          <a:srcRect/>
          <a:stretch>
            <a:fillRect/>
          </a:stretch>
        </p:blipFill>
        <p:spPr bwMode="auto">
          <a:xfrm>
            <a:off x="4714876" y="3389326"/>
            <a:ext cx="4429124" cy="3468674"/>
          </a:xfrm>
          <a:prstGeom prst="rect">
            <a:avLst/>
          </a:prstGeom>
          <a:ln w="88900" cap="sq" cmpd="thickThin">
            <a:solidFill>
              <a:srgbClr val="000000"/>
            </a:solidFill>
            <a:prstDash val="solid"/>
            <a:miter lim="800000"/>
          </a:ln>
          <a:effectLst>
            <a:innerShdw blurRad="76200">
              <a:srgbClr val="000000"/>
            </a:innerShdw>
          </a:effectLst>
        </p:spPr>
      </p:pic>
      <p:pic>
        <p:nvPicPr>
          <p:cNvPr id="8" name="Picture 1" descr="C:\Users\windows\Desktop\yazd\DSC04259.JPG"/>
          <p:cNvPicPr>
            <a:picLocks noChangeAspect="1" noChangeArrowheads="1"/>
          </p:cNvPicPr>
          <p:nvPr/>
        </p:nvPicPr>
        <p:blipFill>
          <a:blip r:embed="rId5" cstate="print"/>
          <a:srcRect/>
          <a:stretch>
            <a:fillRect/>
          </a:stretch>
        </p:blipFill>
        <p:spPr bwMode="auto">
          <a:xfrm>
            <a:off x="1" y="3357562"/>
            <a:ext cx="4714876" cy="350043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ctrTitle"/>
          </p:nvPr>
        </p:nvSpPr>
        <p:spPr>
          <a:xfrm>
            <a:off x="142875" y="0"/>
            <a:ext cx="9001125" cy="1470025"/>
          </a:xfrm>
        </p:spPr>
        <p:txBody>
          <a:bodyPr/>
          <a:lstStyle/>
          <a:p>
            <a:pPr eaLnBrk="1" hangingPunct="1"/>
            <a:r>
              <a:rPr lang="fa-IR" sz="3600" smtClean="0">
                <a:solidFill>
                  <a:srgbClr val="C00000"/>
                </a:solidFill>
                <a:cs typeface="B Titr" pitchFamily="2" charset="-78"/>
              </a:rPr>
              <a:t>تب دنگ </a:t>
            </a:r>
            <a:r>
              <a:rPr lang="en-US" sz="4000" b="1" smtClean="0">
                <a:solidFill>
                  <a:srgbClr val="C00000"/>
                </a:solidFill>
                <a:cs typeface="B Titr" pitchFamily="2" charset="-78"/>
              </a:rPr>
              <a:t>DF </a:t>
            </a:r>
            <a:r>
              <a:rPr lang="fa-IR" sz="4000" b="1" smtClean="0">
                <a:solidFill>
                  <a:srgbClr val="C00000"/>
                </a:solidFill>
                <a:cs typeface="B Titr" pitchFamily="2" charset="-78"/>
              </a:rPr>
              <a:t> </a:t>
            </a:r>
            <a:r>
              <a:rPr lang="fa-IR" sz="3600" b="1" smtClean="0">
                <a:solidFill>
                  <a:srgbClr val="C00000"/>
                </a:solidFill>
                <a:cs typeface="B Titr" pitchFamily="2" charset="-78"/>
              </a:rPr>
              <a:t>، تب خونریزی دهنده دنگ </a:t>
            </a:r>
            <a:r>
              <a:rPr lang="en-US" sz="3600" b="1" smtClean="0">
                <a:solidFill>
                  <a:srgbClr val="C00000"/>
                </a:solidFill>
                <a:cs typeface="B Titr" pitchFamily="2" charset="-78"/>
              </a:rPr>
              <a:t>DHF </a:t>
            </a:r>
            <a:r>
              <a:rPr lang="fa-IR" sz="3600" b="1" smtClean="0">
                <a:solidFill>
                  <a:srgbClr val="C00000"/>
                </a:solidFill>
                <a:cs typeface="B Titr" pitchFamily="2" charset="-78"/>
              </a:rPr>
              <a:t> و     سندروم شوک دنگ </a:t>
            </a:r>
            <a:r>
              <a:rPr lang="en-US" sz="3600" b="1" smtClean="0">
                <a:solidFill>
                  <a:srgbClr val="C00000"/>
                </a:solidFill>
                <a:cs typeface="B Titr" pitchFamily="2" charset="-78"/>
              </a:rPr>
              <a:t>DSS</a:t>
            </a:r>
          </a:p>
        </p:txBody>
      </p:sp>
      <p:sp>
        <p:nvSpPr>
          <p:cNvPr id="3" name="Subtitle 2"/>
          <p:cNvSpPr>
            <a:spLocks noGrp="1"/>
          </p:cNvSpPr>
          <p:nvPr>
            <p:ph type="subTitle" idx="1"/>
          </p:nvPr>
        </p:nvSpPr>
        <p:spPr>
          <a:xfrm>
            <a:off x="0" y="1447800"/>
            <a:ext cx="8929688" cy="2195513"/>
          </a:xfrm>
        </p:spPr>
        <p:txBody>
          <a:bodyPr rtlCol="0">
            <a:normAutofit/>
          </a:bodyPr>
          <a:lstStyle/>
          <a:p>
            <a:pPr algn="r" eaLnBrk="1" fontAlgn="auto" hangingPunct="1">
              <a:spcAft>
                <a:spcPts val="0"/>
              </a:spcAft>
              <a:buFont typeface="Arial" pitchFamily="34" charset="0"/>
              <a:buChar char="•"/>
              <a:defRPr/>
            </a:pPr>
            <a:r>
              <a:rPr lang="fa-IR" sz="2800" b="1" dirty="0" smtClean="0">
                <a:solidFill>
                  <a:schemeClr val="tx1"/>
                </a:solidFill>
                <a:cs typeface="B Compset" pitchFamily="2" charset="-78"/>
              </a:rPr>
              <a:t>مهمترین بیماری ویروسی که توسط بندپایان منتقل می شود.</a:t>
            </a:r>
          </a:p>
          <a:p>
            <a:pPr algn="r" eaLnBrk="1" fontAlgn="auto" hangingPunct="1">
              <a:spcAft>
                <a:spcPts val="0"/>
              </a:spcAft>
              <a:buFont typeface="Arial" pitchFamily="34" charset="0"/>
              <a:buChar char="•"/>
              <a:defRPr/>
            </a:pPr>
            <a:r>
              <a:rPr lang="fa-IR" sz="2800" b="1" dirty="0" smtClean="0">
                <a:solidFill>
                  <a:schemeClr val="tx1"/>
                </a:solidFill>
                <a:cs typeface="B Compset" pitchFamily="2" charset="-78"/>
              </a:rPr>
              <a:t>در کشورهای همسایه ثبت و گزارش شده است.</a:t>
            </a:r>
          </a:p>
          <a:p>
            <a:pPr algn="r" eaLnBrk="1" fontAlgn="auto" hangingPunct="1">
              <a:spcAft>
                <a:spcPts val="0"/>
              </a:spcAft>
              <a:buFont typeface="Arial" pitchFamily="34" charset="0"/>
              <a:buChar char="•"/>
              <a:defRPr/>
            </a:pPr>
            <a:r>
              <a:rPr lang="fa-IR" sz="2800" b="1" dirty="0" smtClean="0">
                <a:solidFill>
                  <a:schemeClr val="tx1"/>
                </a:solidFill>
                <a:cs typeface="B Compset" pitchFamily="2" charset="-78"/>
              </a:rPr>
              <a:t>ناقل بیماری در ایران وجود دارد.</a:t>
            </a:r>
          </a:p>
          <a:p>
            <a:pPr algn="r" eaLnBrk="1" fontAlgn="auto" hangingPunct="1">
              <a:spcAft>
                <a:spcPts val="0"/>
              </a:spcAft>
              <a:buFont typeface="Arial" pitchFamily="34" charset="0"/>
              <a:buChar char="•"/>
              <a:defRPr/>
            </a:pPr>
            <a:r>
              <a:rPr lang="fa-IR" sz="2800" b="1" dirty="0" smtClean="0">
                <a:solidFill>
                  <a:schemeClr val="tx1"/>
                </a:solidFill>
                <a:cs typeface="B Compset" pitchFamily="2" charset="-78"/>
              </a:rPr>
              <a:t>به سادگی از طریق مسافرین گسترش می  یابد.</a:t>
            </a:r>
          </a:p>
          <a:p>
            <a:pPr algn="r" eaLnBrk="1" fontAlgn="auto" hangingPunct="1">
              <a:spcAft>
                <a:spcPts val="0"/>
              </a:spcAft>
              <a:buFont typeface="Arial" pitchFamily="34" charset="0"/>
              <a:buChar char="•"/>
              <a:defRPr/>
            </a:pPr>
            <a:endParaRPr lang="en-US" sz="2800" b="1" dirty="0">
              <a:cs typeface="B Compset" pitchFamily="2" charset="-78"/>
            </a:endParaRPr>
          </a:p>
        </p:txBody>
      </p:sp>
      <p:pic>
        <p:nvPicPr>
          <p:cNvPr id="136196" name="Picture 3" descr="D:\Haemorrhagic Fever\Dengue\positive-tourniquet-test.jpg"/>
          <p:cNvPicPr>
            <a:picLocks noChangeAspect="1" noChangeArrowheads="1"/>
          </p:cNvPicPr>
          <p:nvPr/>
        </p:nvPicPr>
        <p:blipFill>
          <a:blip r:embed="rId2" cstate="print"/>
          <a:srcRect/>
          <a:stretch>
            <a:fillRect/>
          </a:stretch>
        </p:blipFill>
        <p:spPr bwMode="auto">
          <a:xfrm>
            <a:off x="5929313" y="3929063"/>
            <a:ext cx="3214687" cy="2928937"/>
          </a:xfrm>
          <a:prstGeom prst="rect">
            <a:avLst/>
          </a:prstGeom>
          <a:noFill/>
          <a:ln w="9525">
            <a:noFill/>
            <a:miter lim="800000"/>
            <a:headEnd/>
            <a:tailEnd/>
          </a:ln>
        </p:spPr>
      </p:pic>
      <p:pic>
        <p:nvPicPr>
          <p:cNvPr id="136197" name="Picture 5" descr="Go to fullsize image">
            <a:hlinkClick r:id="rId3"/>
          </p:cNvPr>
          <p:cNvPicPr>
            <a:picLocks noChangeAspect="1" noChangeArrowheads="1"/>
          </p:cNvPicPr>
          <p:nvPr/>
        </p:nvPicPr>
        <p:blipFill>
          <a:blip r:embed="rId4" cstate="print"/>
          <a:srcRect/>
          <a:stretch>
            <a:fillRect/>
          </a:stretch>
        </p:blipFill>
        <p:spPr bwMode="auto">
          <a:xfrm>
            <a:off x="2714625" y="3929063"/>
            <a:ext cx="3200400" cy="2928937"/>
          </a:xfrm>
          <a:prstGeom prst="rect">
            <a:avLst/>
          </a:prstGeom>
          <a:noFill/>
          <a:ln w="9525">
            <a:noFill/>
            <a:miter lim="800000"/>
            <a:headEnd/>
            <a:tailEnd/>
          </a:ln>
        </p:spPr>
      </p:pic>
      <p:pic>
        <p:nvPicPr>
          <p:cNvPr id="136198" name="Picture 2" descr="http://rds.yahoo.com/_ylt=A0S020vUCyhICnQBwmyjzbkF/SIG=12trqjc4h/EXP=1210670420/**http%3A/www.oasisdesign.net/images/img_mauruata/DengueFeetMar02decN119.jpg"/>
          <p:cNvPicPr>
            <a:picLocks noChangeAspect="1" noChangeArrowheads="1"/>
          </p:cNvPicPr>
          <p:nvPr/>
        </p:nvPicPr>
        <p:blipFill>
          <a:blip r:embed="rId5" cstate="print"/>
          <a:srcRect/>
          <a:stretch>
            <a:fillRect/>
          </a:stretch>
        </p:blipFill>
        <p:spPr bwMode="auto">
          <a:xfrm>
            <a:off x="0" y="3857625"/>
            <a:ext cx="2714625" cy="300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142875" y="285750"/>
            <a:ext cx="9001125" cy="6357938"/>
          </a:xfrm>
        </p:spPr>
        <p:txBody>
          <a:bodyPr/>
          <a:lstStyle/>
          <a:p>
            <a:pPr algn="ctr" eaLnBrk="1" hangingPunct="1">
              <a:buFontTx/>
              <a:buNone/>
            </a:pPr>
            <a:r>
              <a:rPr lang="fa-IR" sz="8800" b="1" smtClean="0">
                <a:cs typeface="B Titr" pitchFamily="2" charset="-78"/>
              </a:rPr>
              <a:t> </a:t>
            </a:r>
          </a:p>
          <a:p>
            <a:pPr algn="ctr" eaLnBrk="1" hangingPunct="1">
              <a:buFontTx/>
              <a:buNone/>
            </a:pPr>
            <a:r>
              <a:rPr lang="fa-IR" sz="8800" b="1" smtClean="0">
                <a:cs typeface="B Titr" pitchFamily="2" charset="-78"/>
              </a:rPr>
              <a:t>بيماري سیاه زخم</a:t>
            </a:r>
            <a:endParaRPr lang="fa-IR" sz="8800" b="1" smtClean="0">
              <a:latin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2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Content Placeholder 6" descr="b1.jpg"/>
          <p:cNvPicPr>
            <a:picLocks noGrp="1" noChangeAspect="1"/>
          </p:cNvPicPr>
          <p:nvPr>
            <p:ph sz="half" idx="1"/>
          </p:nvPr>
        </p:nvPicPr>
        <p:blipFill>
          <a:blip r:embed="rId2" cstate="print"/>
          <a:srcRect/>
          <a:stretch>
            <a:fillRect/>
          </a:stretch>
        </p:blipFill>
        <p:spPr>
          <a:xfrm>
            <a:off x="4716463" y="2636838"/>
            <a:ext cx="4427537" cy="4221162"/>
          </a:xfrm>
        </p:spPr>
      </p:pic>
      <p:sp>
        <p:nvSpPr>
          <p:cNvPr id="138243" name="Content Placeholder 3"/>
          <p:cNvSpPr>
            <a:spLocks noGrp="1"/>
          </p:cNvSpPr>
          <p:nvPr>
            <p:ph sz="half" idx="2"/>
          </p:nvPr>
        </p:nvSpPr>
        <p:spPr>
          <a:xfrm>
            <a:off x="0" y="692150"/>
            <a:ext cx="8686800" cy="1757363"/>
          </a:xfrm>
        </p:spPr>
        <p:txBody>
          <a:bodyPr/>
          <a:lstStyle/>
          <a:p>
            <a:pPr eaLnBrk="1" hangingPunct="1"/>
            <a:r>
              <a:rPr lang="fa-IR" sz="3200" b="1" smtClean="0">
                <a:cs typeface="B Compset" pitchFamily="2" charset="-78"/>
              </a:rPr>
              <a:t>استفاده در بیوتروریسم</a:t>
            </a:r>
          </a:p>
          <a:p>
            <a:pPr eaLnBrk="1" hangingPunct="1"/>
            <a:r>
              <a:rPr lang="fa-IR" sz="3200" b="1" smtClean="0">
                <a:cs typeface="B Compset" pitchFamily="2" charset="-78"/>
              </a:rPr>
              <a:t>ایجاد عوارض کشنده</a:t>
            </a:r>
          </a:p>
          <a:p>
            <a:pPr eaLnBrk="1" hangingPunct="1"/>
            <a:r>
              <a:rPr lang="fa-IR" sz="3200" b="1" smtClean="0">
                <a:cs typeface="B Compset" pitchFamily="2" charset="-78"/>
              </a:rPr>
              <a:t>ضرر و زیان اقتصادی قابل توجه</a:t>
            </a:r>
          </a:p>
        </p:txBody>
      </p:sp>
      <p:pic>
        <p:nvPicPr>
          <p:cNvPr id="138244" name="Picture 7" descr="b5.jpg"/>
          <p:cNvPicPr>
            <a:picLocks noChangeAspect="1"/>
          </p:cNvPicPr>
          <p:nvPr/>
        </p:nvPicPr>
        <p:blipFill>
          <a:blip r:embed="rId3" cstate="print"/>
          <a:srcRect/>
          <a:stretch>
            <a:fillRect/>
          </a:stretch>
        </p:blipFill>
        <p:spPr bwMode="auto">
          <a:xfrm>
            <a:off x="0" y="2708275"/>
            <a:ext cx="4284663"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E:\baba\Amuzeshe zoo col ostan\antrax\pic antrax\Anthrax-2.jpg"/>
          <p:cNvPicPr>
            <a:picLocks noGrp="1" noChangeAspect="1" noChangeArrowheads="1"/>
          </p:cNvPicPr>
          <p:nvPr>
            <p:ph idx="1"/>
          </p:nvPr>
        </p:nvPicPr>
        <p:blipFill>
          <a:blip r:embed="rId2" cstate="print"/>
          <a:srcRect/>
          <a:stretch>
            <a:fillRect/>
          </a:stretch>
        </p:blipFill>
        <p:spPr>
          <a:xfrm>
            <a:off x="-7938" y="-28575"/>
            <a:ext cx="4867276" cy="3651250"/>
          </a:xfrm>
          <a:noFill/>
        </p:spPr>
      </p:pic>
      <p:pic>
        <p:nvPicPr>
          <p:cNvPr id="139267" name="Picture 3" descr="E:\baba\Amuzeshe zoo col ostan\antrax\pic antrax\anthrax2.jpg"/>
          <p:cNvPicPr>
            <a:picLocks noChangeAspect="1" noChangeArrowheads="1"/>
          </p:cNvPicPr>
          <p:nvPr/>
        </p:nvPicPr>
        <p:blipFill>
          <a:blip r:embed="rId3" cstate="print"/>
          <a:srcRect/>
          <a:stretch>
            <a:fillRect/>
          </a:stretch>
        </p:blipFill>
        <p:spPr bwMode="auto">
          <a:xfrm>
            <a:off x="4741863" y="3644900"/>
            <a:ext cx="4383087" cy="3238500"/>
          </a:xfrm>
          <a:prstGeom prst="rect">
            <a:avLst/>
          </a:prstGeom>
          <a:noFill/>
          <a:ln w="9525">
            <a:noFill/>
            <a:miter lim="800000"/>
            <a:headEnd/>
            <a:tailEnd/>
          </a:ln>
        </p:spPr>
      </p:pic>
      <p:pic>
        <p:nvPicPr>
          <p:cNvPr id="139268" name="Picture 4" descr="E:\baba\Amuzeshe zoo col ostan\antrax\pic antrax\2536_2554_3.jpg"/>
          <p:cNvPicPr>
            <a:picLocks noChangeAspect="1" noChangeArrowheads="1"/>
          </p:cNvPicPr>
          <p:nvPr/>
        </p:nvPicPr>
        <p:blipFill>
          <a:blip r:embed="rId4" cstate="print"/>
          <a:srcRect/>
          <a:stretch>
            <a:fillRect/>
          </a:stretch>
        </p:blipFill>
        <p:spPr bwMode="auto">
          <a:xfrm>
            <a:off x="4811713" y="0"/>
            <a:ext cx="4313237" cy="3644900"/>
          </a:xfrm>
          <a:prstGeom prst="rect">
            <a:avLst/>
          </a:prstGeom>
          <a:noFill/>
          <a:ln w="9525">
            <a:noFill/>
            <a:miter lim="800000"/>
            <a:headEnd/>
            <a:tailEnd/>
          </a:ln>
        </p:spPr>
      </p:pic>
      <p:pic>
        <p:nvPicPr>
          <p:cNvPr id="139269" name="Picture 5" descr="E:\baba\Amuzeshe zoo col ostan\antrax\pic antrax\Cutaneous%20anthrax%20eschar%20on%20eyelid.jpg"/>
          <p:cNvPicPr>
            <a:picLocks noChangeAspect="1" noChangeArrowheads="1"/>
          </p:cNvPicPr>
          <p:nvPr/>
        </p:nvPicPr>
        <p:blipFill>
          <a:blip r:embed="rId5" cstate="print"/>
          <a:srcRect/>
          <a:stretch>
            <a:fillRect/>
          </a:stretch>
        </p:blipFill>
        <p:spPr bwMode="auto">
          <a:xfrm>
            <a:off x="-28575" y="3644900"/>
            <a:ext cx="4816475" cy="3246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E:\baba\Amuzeshe zoo col ostan\antrax\pic antrax\ANTRAX.jpg"/>
          <p:cNvPicPr>
            <a:picLocks noGrp="1" noChangeAspect="1" noChangeArrowheads="1"/>
          </p:cNvPicPr>
          <p:nvPr>
            <p:ph idx="1"/>
          </p:nvPr>
        </p:nvPicPr>
        <p:blipFill>
          <a:blip r:embed="rId2" cstate="print"/>
          <a:srcRect/>
          <a:stretch>
            <a:fillRect/>
          </a:stretch>
        </p:blipFill>
        <p:spPr>
          <a:xfrm>
            <a:off x="4716463" y="3457575"/>
            <a:ext cx="4427537" cy="3400425"/>
          </a:xfrm>
          <a:noFill/>
        </p:spPr>
      </p:pic>
      <p:pic>
        <p:nvPicPr>
          <p:cNvPr id="140291" name="Picture 3" descr="E:\baba\Amuzeshe zoo col ostan\antrax\pic antrax\yuf67o6.jpg"/>
          <p:cNvPicPr>
            <a:picLocks noChangeAspect="1" noChangeArrowheads="1"/>
          </p:cNvPicPr>
          <p:nvPr/>
        </p:nvPicPr>
        <p:blipFill>
          <a:blip r:embed="rId3" cstate="print"/>
          <a:srcRect/>
          <a:stretch>
            <a:fillRect/>
          </a:stretch>
        </p:blipFill>
        <p:spPr bwMode="auto">
          <a:xfrm>
            <a:off x="-26988" y="0"/>
            <a:ext cx="4857751" cy="364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buClr>
                <a:srgbClr val="FF0000"/>
              </a:buClr>
            </a:pPr>
            <a:r>
              <a:rPr lang="fa-IR" sz="4800" smtClean="0">
                <a:solidFill>
                  <a:srgbClr val="002060"/>
                </a:solidFill>
                <a:cs typeface="B Titr" pitchFamily="2" charset="-78"/>
              </a:rPr>
              <a:t>اشکال بالینی سیاه زخم :</a:t>
            </a:r>
            <a:endParaRPr lang="en-US" sz="4800" smtClean="0">
              <a:solidFill>
                <a:srgbClr val="002060"/>
              </a:solidFill>
              <a:cs typeface="B Titr" pitchFamily="2" charset="-78"/>
            </a:endParaRPr>
          </a:p>
        </p:txBody>
      </p:sp>
      <p:sp>
        <p:nvSpPr>
          <p:cNvPr id="13315" name="Rectangle 3"/>
          <p:cNvSpPr>
            <a:spLocks noGrp="1" noChangeArrowheads="1"/>
          </p:cNvSpPr>
          <p:nvPr>
            <p:ph idx="1"/>
          </p:nvPr>
        </p:nvSpPr>
        <p:spPr>
          <a:xfrm>
            <a:off x="0" y="1600200"/>
            <a:ext cx="9144000" cy="5257800"/>
          </a:xfrm>
        </p:spPr>
        <p:txBody>
          <a:bodyPr/>
          <a:lstStyle/>
          <a:p>
            <a:pPr marL="609600" indent="-609600" algn="just" eaLnBrk="1" hangingPunct="1">
              <a:buClr>
                <a:srgbClr val="FF0000"/>
              </a:buClr>
              <a:buFont typeface="Wingdings" pitchFamily="2" charset="2"/>
              <a:buChar char="v"/>
              <a:defRPr/>
            </a:pPr>
            <a:r>
              <a:rPr lang="fa-IR" sz="2800" dirty="0" smtClean="0">
                <a:solidFill>
                  <a:srgbClr val="002060"/>
                </a:solidFill>
                <a:latin typeface="+mj-lt"/>
                <a:ea typeface="+mj-ea"/>
                <a:cs typeface="B Titr" pitchFamily="2" charset="-78"/>
              </a:rPr>
              <a:t>پوستی</a:t>
            </a:r>
            <a:r>
              <a:rPr lang="fa-IR" sz="4000" dirty="0" smtClean="0">
                <a:solidFill>
                  <a:srgbClr val="002060"/>
                </a:solidFill>
                <a:cs typeface="2  Lotus" pitchFamily="2" charset="-78"/>
              </a:rPr>
              <a:t> : ضایعه ای که طی 2تا 6 روز از یک پاپول تا حالت تاولی رسیده و منجر به یک اسکار فرو رفته سیاه می شود.</a:t>
            </a:r>
          </a:p>
          <a:p>
            <a:pPr marL="609600" indent="-609600" algn="just" eaLnBrk="1" hangingPunct="1">
              <a:buClr>
                <a:srgbClr val="FF0000"/>
              </a:buClr>
              <a:buFont typeface="Wingdings" pitchFamily="2" charset="2"/>
              <a:buChar char="v"/>
              <a:defRPr/>
            </a:pPr>
            <a:r>
              <a:rPr lang="fa-IR" sz="2800" dirty="0" smtClean="0">
                <a:solidFill>
                  <a:srgbClr val="002060"/>
                </a:solidFill>
                <a:latin typeface="+mj-lt"/>
                <a:ea typeface="+mj-ea"/>
                <a:cs typeface="B Titr" pitchFamily="2" charset="-78"/>
              </a:rPr>
              <a:t>استنشاقی</a:t>
            </a:r>
            <a:r>
              <a:rPr lang="fa-IR" sz="4000" dirty="0" smtClean="0">
                <a:solidFill>
                  <a:srgbClr val="002060"/>
                </a:solidFill>
                <a:cs typeface="2  Lotus" pitchFamily="2" charset="-78"/>
              </a:rPr>
              <a:t> : علائم ریوی در این حالت دو مرحله ای است. مرحله اول مانند یک عفونت تنفسی ساده رو به بهبود است ولی به فاصله 24 ساعت تنگی نفس شدید و درد قفسه سینه ایجادمی شود. </a:t>
            </a:r>
          </a:p>
          <a:p>
            <a:pPr marL="609600" indent="-609600" algn="just" eaLnBrk="1" hangingPunct="1">
              <a:buClr>
                <a:srgbClr val="FF0000"/>
              </a:buClr>
              <a:buFont typeface="Wingdings" pitchFamily="2" charset="2"/>
              <a:buChar char="v"/>
              <a:defRPr/>
            </a:pPr>
            <a:r>
              <a:rPr lang="fa-IR" sz="2800" dirty="0" smtClean="0">
                <a:solidFill>
                  <a:srgbClr val="002060"/>
                </a:solidFill>
                <a:latin typeface="+mj-lt"/>
                <a:ea typeface="+mj-ea"/>
                <a:cs typeface="B Titr" pitchFamily="2" charset="-78"/>
              </a:rPr>
              <a:t>گوارشی:</a:t>
            </a:r>
            <a:r>
              <a:rPr lang="fa-IR" dirty="0" smtClean="0">
                <a:solidFill>
                  <a:srgbClr val="002060"/>
                </a:solidFill>
                <a:cs typeface="2  Lotus" pitchFamily="2" charset="-78"/>
              </a:rPr>
              <a:t>از طریق خوردن مواد آلوده به باسیل بیماری</a:t>
            </a:r>
            <a:endParaRPr lang="fa-IR" sz="4000" dirty="0" smtClean="0">
              <a:solidFill>
                <a:srgbClr val="002060"/>
              </a:solidFill>
              <a:cs typeface="2  Lotus" pitchFamily="2" charset="-78"/>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4638"/>
            <a:ext cx="8229600" cy="706437"/>
          </a:xfrm>
        </p:spPr>
        <p:txBody>
          <a:bodyPr>
            <a:normAutofit fontScale="90000"/>
          </a:bodyPr>
          <a:lstStyle/>
          <a:p>
            <a:pPr eaLnBrk="1" hangingPunct="1"/>
            <a:r>
              <a:rPr lang="fa-IR" sz="4800" smtClean="0">
                <a:solidFill>
                  <a:srgbClr val="7030A0"/>
                </a:solidFill>
                <a:cs typeface="B Titr" pitchFamily="2" charset="-78"/>
              </a:rPr>
              <a:t>فاكتورهايي همچون : </a:t>
            </a:r>
          </a:p>
        </p:txBody>
      </p:sp>
      <p:sp>
        <p:nvSpPr>
          <p:cNvPr id="39939" name="Content Placeholder 2"/>
          <p:cNvSpPr>
            <a:spLocks noGrp="1"/>
          </p:cNvSpPr>
          <p:nvPr>
            <p:ph idx="1"/>
          </p:nvPr>
        </p:nvSpPr>
        <p:spPr>
          <a:xfrm>
            <a:off x="0" y="1268413"/>
            <a:ext cx="8929688" cy="5089525"/>
          </a:xfrm>
        </p:spPr>
        <p:txBody>
          <a:bodyPr/>
          <a:lstStyle/>
          <a:p>
            <a:pPr marL="355600" lvl="1" indent="-84138" eaLnBrk="1" hangingPunct="1">
              <a:buFont typeface="Wingdings" pitchFamily="2" charset="2"/>
              <a:buChar char="Ø"/>
            </a:pPr>
            <a:r>
              <a:rPr lang="fa-IR" sz="3200" b="1" smtClean="0">
                <a:cs typeface="B Nazanin" pitchFamily="2" charset="-78"/>
              </a:rPr>
              <a:t>تغييرات آب و هوايي و تاثير آن برروي ناقلين مشترك بيماريها بين انسان و دام </a:t>
            </a:r>
          </a:p>
          <a:p>
            <a:pPr marL="355600" lvl="1" indent="-84138" eaLnBrk="1" hangingPunct="1">
              <a:buFont typeface="Wingdings" pitchFamily="2" charset="2"/>
              <a:buChar char="Ø"/>
            </a:pPr>
            <a:r>
              <a:rPr lang="fa-IR" sz="3200" b="1" smtClean="0">
                <a:cs typeface="B Nazanin" pitchFamily="2" charset="-78"/>
              </a:rPr>
              <a:t>جابجايي وسيع دام و پرندگان زنده و حتي حيوانات وحشي</a:t>
            </a:r>
          </a:p>
          <a:p>
            <a:pPr marL="355600" lvl="1" indent="-84138" eaLnBrk="1" hangingPunct="1">
              <a:buFont typeface="Wingdings" pitchFamily="2" charset="2"/>
              <a:buChar char="Ø"/>
            </a:pPr>
            <a:r>
              <a:rPr lang="fa-IR" sz="3200" b="1" smtClean="0">
                <a:cs typeface="B Nazanin" pitchFamily="2" charset="-78"/>
              </a:rPr>
              <a:t>تجارت مواد غذايي تهيه شده از دام و پرندگان </a:t>
            </a:r>
          </a:p>
          <a:p>
            <a:pPr marL="355600" lvl="1" indent="-84138" eaLnBrk="1" hangingPunct="1">
              <a:buFont typeface="Wingdings" pitchFamily="2" charset="2"/>
              <a:buChar char="Ø"/>
            </a:pPr>
            <a:r>
              <a:rPr lang="fa-IR" sz="3200" b="1" smtClean="0">
                <a:cs typeface="B Nazanin" pitchFamily="2" charset="-78"/>
              </a:rPr>
              <a:t>تجارت محصولات دامي كه استفاده غذايي ندارند. </a:t>
            </a:r>
          </a:p>
          <a:p>
            <a:pPr marL="355600" lvl="1" indent="-84138" eaLnBrk="1" hangingPunct="1">
              <a:buFont typeface="Wingdings" pitchFamily="2" charset="2"/>
              <a:buChar char="Ø"/>
            </a:pPr>
            <a:r>
              <a:rPr lang="fa-IR" sz="3200" b="1" smtClean="0">
                <a:cs typeface="B Nazanin" pitchFamily="2" charset="-78"/>
              </a:rPr>
              <a:t>اقدامات بيوتروريستي عامدانه</a:t>
            </a:r>
          </a:p>
          <a:p>
            <a:pPr marL="355600" lvl="1" indent="-84138" eaLnBrk="1" hangingPunct="1">
              <a:buFont typeface="Wingdings" pitchFamily="2" charset="2"/>
              <a:buChar char="Ø"/>
            </a:pPr>
            <a:r>
              <a:rPr lang="fa-IR" sz="3200" b="1" smtClean="0">
                <a:cs typeface="B Nazanin" pitchFamily="2" charset="-78"/>
              </a:rPr>
              <a:t>عوامل اجتماعي و سياسي متعدد و پيچيده تاثيرگذار پديده جهاني شدن </a:t>
            </a:r>
          </a:p>
          <a:p>
            <a:pPr eaLnBrk="1" hangingPunct="1"/>
            <a:endParaRPr lang="fa-IR" b="1"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nvGraphicFramePr>
        <p:xfrm>
          <a:off x="5724525" y="0"/>
          <a:ext cx="3419475" cy="3357563"/>
        </p:xfrm>
        <a:graphic>
          <a:graphicData uri="http://schemas.openxmlformats.org/presentationml/2006/ole">
            <mc:AlternateContent xmlns:mc="http://schemas.openxmlformats.org/markup-compatibility/2006">
              <mc:Choice xmlns:v="urn:schemas-microsoft-com:vml" Requires="v">
                <p:oleObj spid="_x0000_s9224" name="Photo Editor Photo" r:id="rId4" imgW="1685714" imgH="1647619" progId="">
                  <p:embed/>
                </p:oleObj>
              </mc:Choice>
              <mc:Fallback>
                <p:oleObj name="Photo Editor Photo" r:id="rId4" imgW="1685714" imgH="1647619"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r="7002"/>
                      <a:stretch>
                        <a:fillRect/>
                      </a:stretch>
                    </p:blipFill>
                    <p:spPr bwMode="auto">
                      <a:xfrm>
                        <a:off x="5724525" y="0"/>
                        <a:ext cx="3419475" cy="335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19" name="Object 3"/>
          <p:cNvGraphicFramePr>
            <a:graphicFrameLocks noChangeAspect="1"/>
          </p:cNvGraphicFramePr>
          <p:nvPr/>
        </p:nvGraphicFramePr>
        <p:xfrm>
          <a:off x="0" y="0"/>
          <a:ext cx="2987675" cy="3429000"/>
        </p:xfrm>
        <a:graphic>
          <a:graphicData uri="http://schemas.openxmlformats.org/presentationml/2006/ole">
            <mc:AlternateContent xmlns:mc="http://schemas.openxmlformats.org/markup-compatibility/2006">
              <mc:Choice xmlns:v="urn:schemas-microsoft-com:vml" Requires="v">
                <p:oleObj spid="_x0000_s9225" name="Photo Editor Photo" r:id="rId6" imgW="1666667" imgH="1628571" progId="">
                  <p:embed/>
                </p:oleObj>
              </mc:Choice>
              <mc:Fallback>
                <p:oleObj name="Photo Editor Photo" r:id="rId6" imgW="1666667" imgH="1628571" progId="">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t="2763" r="2812" b="11572"/>
                      <a:stretch>
                        <a:fillRect/>
                      </a:stretch>
                    </p:blipFill>
                    <p:spPr bwMode="auto">
                      <a:xfrm>
                        <a:off x="0" y="0"/>
                        <a:ext cx="29876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221" name="Picture 5" descr="CUTANTH"/>
          <p:cNvPicPr>
            <a:picLocks noChangeAspect="1" noChangeArrowheads="1"/>
          </p:cNvPicPr>
          <p:nvPr/>
        </p:nvPicPr>
        <p:blipFill>
          <a:blip r:embed="rId8" cstate="print"/>
          <a:srcRect/>
          <a:stretch>
            <a:fillRect/>
          </a:stretch>
        </p:blipFill>
        <p:spPr bwMode="auto">
          <a:xfrm>
            <a:off x="4356100" y="3357563"/>
            <a:ext cx="4787900" cy="3500437"/>
          </a:xfrm>
          <a:prstGeom prst="rect">
            <a:avLst/>
          </a:prstGeom>
          <a:noFill/>
          <a:ln w="9525">
            <a:noFill/>
            <a:miter lim="800000"/>
            <a:headEnd/>
            <a:tailEnd/>
          </a:ln>
        </p:spPr>
      </p:pic>
      <p:graphicFrame>
        <p:nvGraphicFramePr>
          <p:cNvPr id="9220" name="Object 4"/>
          <p:cNvGraphicFramePr>
            <a:graphicFrameLocks noChangeAspect="1"/>
          </p:cNvGraphicFramePr>
          <p:nvPr/>
        </p:nvGraphicFramePr>
        <p:xfrm>
          <a:off x="2987675" y="0"/>
          <a:ext cx="2808288" cy="3429000"/>
        </p:xfrm>
        <a:graphic>
          <a:graphicData uri="http://schemas.openxmlformats.org/presentationml/2006/ole">
            <mc:AlternateContent xmlns:mc="http://schemas.openxmlformats.org/markup-compatibility/2006">
              <mc:Choice xmlns:v="urn:schemas-microsoft-com:vml" Requires="v">
                <p:oleObj spid="_x0000_s9226" name="Photo Editor Photo" r:id="rId9" imgW="1590897" imgH="1552792" progId="">
                  <p:embed/>
                </p:oleObj>
              </mc:Choice>
              <mc:Fallback>
                <p:oleObj name="Photo Editor Photo" r:id="rId9" imgW="1590897" imgH="1552792" progId="">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675" y="0"/>
                        <a:ext cx="2808288"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222" name="Picture 6" descr="H:\OLD PC\F\PICTURES\HEALTH\Anthrax1.jpg"/>
          <p:cNvPicPr>
            <a:picLocks noChangeAspect="1" noChangeArrowheads="1"/>
          </p:cNvPicPr>
          <p:nvPr/>
        </p:nvPicPr>
        <p:blipFill>
          <a:blip r:embed="rId11" cstate="print"/>
          <a:srcRect/>
          <a:stretch>
            <a:fillRect/>
          </a:stretch>
        </p:blipFill>
        <p:spPr bwMode="auto">
          <a:xfrm>
            <a:off x="0" y="3429000"/>
            <a:ext cx="4356100" cy="3429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a:spLocks noGrp="1"/>
          </p:cNvSpPr>
          <p:nvPr>
            <p:ph type="title"/>
          </p:nvPr>
        </p:nvSpPr>
        <p:spPr>
          <a:xfrm>
            <a:off x="500063" y="2000250"/>
            <a:ext cx="8229600" cy="1143000"/>
          </a:xfrm>
        </p:spPr>
        <p:txBody>
          <a:bodyPr>
            <a:normAutofit fontScale="90000"/>
          </a:bodyPr>
          <a:lstStyle/>
          <a:p>
            <a:r>
              <a:rPr lang="fa-IR" sz="9600" b="1" smtClean="0">
                <a:cs typeface="B Titr" pitchFamily="2" charset="-78"/>
              </a:rPr>
              <a:t>تب مالت</a:t>
            </a:r>
            <a:endParaRPr lang="en-US" sz="9600" b="1" smtClean="0">
              <a:cs typeface="B Titr" pitchFamily="2" charset="-78"/>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Subtitle 2"/>
          <p:cNvSpPr>
            <a:spLocks noGrp="1"/>
          </p:cNvSpPr>
          <p:nvPr>
            <p:ph type="subTitle" idx="1"/>
          </p:nvPr>
        </p:nvSpPr>
        <p:spPr>
          <a:xfrm>
            <a:off x="250825" y="333375"/>
            <a:ext cx="8643938" cy="4724400"/>
          </a:xfrm>
        </p:spPr>
        <p:txBody>
          <a:bodyPr rtlCol="1">
            <a:normAutofit lnSpcReduction="10000"/>
          </a:bodyPr>
          <a:lstStyle/>
          <a:p>
            <a:pPr algn="r" eaLnBrk="1" fontAlgn="auto" hangingPunct="1">
              <a:lnSpc>
                <a:spcPct val="150000"/>
              </a:lnSpc>
              <a:spcAft>
                <a:spcPts val="0"/>
              </a:spcAft>
              <a:buFontTx/>
              <a:buChar char="-"/>
              <a:defRPr/>
            </a:pPr>
            <a:r>
              <a:rPr lang="fa-IR" sz="2800" b="1" dirty="0" smtClean="0">
                <a:solidFill>
                  <a:schemeClr val="tx1"/>
                </a:solidFill>
                <a:cs typeface="B Compset" pitchFamily="2" charset="-78"/>
              </a:rPr>
              <a:t> شایعترین بیماری زئونوز در دام ها</a:t>
            </a:r>
          </a:p>
          <a:p>
            <a:pPr algn="r" eaLnBrk="1" fontAlgn="auto" hangingPunct="1">
              <a:lnSpc>
                <a:spcPct val="150000"/>
              </a:lnSpc>
              <a:spcAft>
                <a:spcPts val="0"/>
              </a:spcAft>
              <a:defRPr/>
            </a:pPr>
            <a:r>
              <a:rPr lang="fa-IR" sz="2800" b="1" dirty="0" smtClean="0">
                <a:solidFill>
                  <a:schemeClr val="tx1"/>
                </a:solidFill>
                <a:cs typeface="B Compset" pitchFamily="2" charset="-78"/>
              </a:rPr>
              <a:t>- بقای طولانی در محیط، خاک تا 73 روز، کود تا 2/5 سال، ش</a:t>
            </a:r>
            <a:r>
              <a:rPr lang="ar-SA" sz="2800" b="1" dirty="0" smtClean="0">
                <a:solidFill>
                  <a:schemeClr val="tx1"/>
                </a:solidFill>
                <a:cs typeface="B Compset" pitchFamily="2" charset="-78"/>
              </a:rPr>
              <a:t>ي</a:t>
            </a:r>
            <a:r>
              <a:rPr lang="fa-IR" sz="2800" b="1" dirty="0" smtClean="0">
                <a:solidFill>
                  <a:schemeClr val="tx1"/>
                </a:solidFill>
                <a:cs typeface="B Compset" pitchFamily="2" charset="-78"/>
              </a:rPr>
              <a:t>رتا 18 ماه </a:t>
            </a:r>
          </a:p>
          <a:p>
            <a:pPr algn="r" eaLnBrk="1" fontAlgn="auto" hangingPunct="1">
              <a:lnSpc>
                <a:spcPct val="150000"/>
              </a:lnSpc>
              <a:spcAft>
                <a:spcPts val="0"/>
              </a:spcAft>
              <a:buFontTx/>
              <a:buChar char="-"/>
              <a:defRPr/>
            </a:pPr>
            <a:r>
              <a:rPr lang="fa-IR" sz="2800" b="1" dirty="0" smtClean="0">
                <a:solidFill>
                  <a:schemeClr val="tx1"/>
                </a:solidFill>
                <a:cs typeface="B Compset" pitchFamily="2" charset="-78"/>
              </a:rPr>
              <a:t> آلودگی گسترده فرآورده های لبنی غیر پاستوریزه</a:t>
            </a:r>
          </a:p>
          <a:p>
            <a:pPr algn="r" eaLnBrk="1" fontAlgn="auto" hangingPunct="1">
              <a:lnSpc>
                <a:spcPct val="150000"/>
              </a:lnSpc>
              <a:spcAft>
                <a:spcPts val="0"/>
              </a:spcAft>
              <a:buFontTx/>
              <a:buChar char="-"/>
              <a:defRPr/>
            </a:pPr>
            <a:r>
              <a:rPr lang="fa-IR" sz="2800" b="1" dirty="0" smtClean="0">
                <a:solidFill>
                  <a:schemeClr val="tx1"/>
                </a:solidFill>
                <a:cs typeface="B Compset" pitchFamily="2" charset="-78"/>
              </a:rPr>
              <a:t> عادات و رسوم غلط مردم در استفاده از لبنیات آلوده</a:t>
            </a:r>
          </a:p>
          <a:p>
            <a:pPr algn="r" eaLnBrk="1" fontAlgn="auto" hangingPunct="1">
              <a:lnSpc>
                <a:spcPct val="150000"/>
              </a:lnSpc>
              <a:spcAft>
                <a:spcPts val="0"/>
              </a:spcAft>
              <a:buFontTx/>
              <a:buChar char="-"/>
              <a:defRPr/>
            </a:pPr>
            <a:r>
              <a:rPr lang="fa-IR" sz="2800" b="1" dirty="0" smtClean="0">
                <a:solidFill>
                  <a:schemeClr val="tx1"/>
                </a:solidFill>
                <a:cs typeface="B Compset" pitchFamily="2" charset="-78"/>
              </a:rPr>
              <a:t> ناکافی بودن آگاهی پزشکان بخش خصوصی از درمان های استاندارد ، نظام ثبت و گزارش دهی</a:t>
            </a:r>
          </a:p>
          <a:p>
            <a:pPr algn="r" eaLnBrk="1" fontAlgn="auto" hangingPunct="1">
              <a:lnSpc>
                <a:spcPct val="150000"/>
              </a:lnSpc>
              <a:spcAft>
                <a:spcPts val="0"/>
              </a:spcAft>
              <a:buFontTx/>
              <a:buChar char="-"/>
              <a:defRPr/>
            </a:pPr>
            <a:r>
              <a:rPr lang="fa-IR" sz="2800" b="1" dirty="0" smtClean="0">
                <a:solidFill>
                  <a:schemeClr val="tx1"/>
                </a:solidFill>
                <a:cs typeface="B Compset" pitchFamily="2" charset="-78"/>
              </a:rPr>
              <a:t> مشکلات تشخیصی بخصوص در موارد مزمن</a:t>
            </a:r>
          </a:p>
          <a:p>
            <a:pPr algn="r" eaLnBrk="1" fontAlgn="auto" hangingPunct="1">
              <a:lnSpc>
                <a:spcPct val="150000"/>
              </a:lnSpc>
              <a:spcAft>
                <a:spcPts val="0"/>
              </a:spcAft>
              <a:defRPr/>
            </a:pPr>
            <a:endParaRPr lang="en-US" b="1" dirty="0" smtClean="0">
              <a:solidFill>
                <a:srgbClr val="898989"/>
              </a:solidFill>
              <a:cs typeface="B Compset" pitchFamily="2" charset="-78"/>
            </a:endParaRPr>
          </a:p>
        </p:txBody>
      </p:sp>
      <p:pic>
        <p:nvPicPr>
          <p:cNvPr id="145411" name="Picture 2" descr="H:\zeonozha\Bruseloz\pic.slid\Bruseloz\bruselosis.jpg"/>
          <p:cNvPicPr>
            <a:picLocks noChangeAspect="1" noChangeArrowheads="1"/>
          </p:cNvPicPr>
          <p:nvPr/>
        </p:nvPicPr>
        <p:blipFill>
          <a:blip r:embed="rId2" cstate="print"/>
          <a:srcRect/>
          <a:stretch>
            <a:fillRect/>
          </a:stretch>
        </p:blipFill>
        <p:spPr bwMode="auto">
          <a:xfrm>
            <a:off x="0" y="4521200"/>
            <a:ext cx="3643313" cy="233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3"/>
          <p:cNvSpPr txBox="1">
            <a:spLocks noChangeArrowheads="1"/>
          </p:cNvSpPr>
          <p:nvPr/>
        </p:nvSpPr>
        <p:spPr bwMode="auto">
          <a:xfrm>
            <a:off x="250825" y="333375"/>
            <a:ext cx="8435975" cy="6119813"/>
          </a:xfrm>
          <a:prstGeom prst="rect">
            <a:avLst/>
          </a:prstGeom>
          <a:noFill/>
          <a:ln w="9525">
            <a:noFill/>
            <a:miter lim="800000"/>
            <a:headEnd/>
            <a:tailEnd/>
          </a:ln>
        </p:spPr>
        <p:txBody>
          <a:bodyPr/>
          <a:lstStyle/>
          <a:p>
            <a:pPr marL="342900" indent="-342900" eaLnBrk="0" hangingPunct="0">
              <a:spcBef>
                <a:spcPct val="20000"/>
              </a:spcBef>
              <a:buClr>
                <a:schemeClr val="hlink"/>
              </a:buClr>
              <a:buSzPct val="60000"/>
            </a:pPr>
            <a:r>
              <a:rPr lang="fa-IR" sz="3600" b="1">
                <a:latin typeface="B Tahoma" pitchFamily="34" charset="0"/>
                <a:cs typeface="B Titr" pitchFamily="2" charset="-78"/>
              </a:rPr>
              <a:t>تعريف بيماري: </a:t>
            </a:r>
          </a:p>
          <a:p>
            <a:pPr marL="342900" indent="-342900" algn="justLow" eaLnBrk="0" hangingPunct="0">
              <a:spcBef>
                <a:spcPct val="20000"/>
              </a:spcBef>
              <a:buClr>
                <a:schemeClr val="tx1"/>
              </a:buClr>
              <a:buSzPct val="60000"/>
              <a:buFont typeface="Wingdings" pitchFamily="2" charset="2"/>
              <a:buChar char="v"/>
            </a:pPr>
            <a:r>
              <a:rPr lang="fa-IR" sz="3200" b="1">
                <a:solidFill>
                  <a:srgbClr val="FF0000"/>
                </a:solidFill>
                <a:latin typeface="B Tahoma" pitchFamily="34" charset="0"/>
              </a:rPr>
              <a:t> مورد مظنون </a:t>
            </a:r>
            <a:r>
              <a:rPr lang="fa-IR" sz="3200" b="1">
                <a:latin typeface="B Tahoma" pitchFamily="34" charset="0"/>
              </a:rPr>
              <a:t>: </a:t>
            </a:r>
            <a:r>
              <a:rPr lang="fa-IR" sz="2400" b="1">
                <a:latin typeface="B Tahoma" pitchFamily="34" charset="0"/>
              </a:rPr>
              <a:t>وجود علائم کلينيکي سازگار با تب مالت همراه با ارتباط اپيدميولوژيک با موارد حيوان مشکوک يا قطعي مبتلا به بروسلوز يا  فرآوردهاي آلوده حيواني</a:t>
            </a:r>
          </a:p>
          <a:p>
            <a:pPr marL="342900" indent="-342900" algn="justLow" eaLnBrk="0" hangingPunct="0">
              <a:spcBef>
                <a:spcPct val="20000"/>
              </a:spcBef>
              <a:buClr>
                <a:schemeClr val="tx1"/>
              </a:buClr>
              <a:buSzPct val="60000"/>
              <a:buFont typeface="Wingdings" pitchFamily="2" charset="2"/>
              <a:buChar char="v"/>
            </a:pPr>
            <a:r>
              <a:rPr lang="fa-IR" sz="3200" b="1">
                <a:solidFill>
                  <a:srgbClr val="FF0000"/>
                </a:solidFill>
                <a:latin typeface="B Tahoma" pitchFamily="34" charset="0"/>
              </a:rPr>
              <a:t>مورد محتمل </a:t>
            </a:r>
            <a:r>
              <a:rPr lang="fa-IR" sz="3200" b="1">
                <a:latin typeface="B Tahoma" pitchFamily="34" charset="0"/>
              </a:rPr>
              <a:t>: </a:t>
            </a:r>
            <a:r>
              <a:rPr lang="fa-IR" sz="2400" b="1">
                <a:latin typeface="B Tahoma" pitchFamily="34" charset="0"/>
              </a:rPr>
              <a:t>مورد مظنوني که آزمايش رايت آن داراي تيتر مساوي يا بيشتر از  80/ 1باشد</a:t>
            </a:r>
          </a:p>
          <a:p>
            <a:pPr marL="342900" indent="-342900" algn="justLow" eaLnBrk="0" hangingPunct="0">
              <a:spcBef>
                <a:spcPct val="20000"/>
              </a:spcBef>
              <a:buClr>
                <a:schemeClr val="tx1"/>
              </a:buClr>
              <a:buSzPct val="60000"/>
              <a:buFont typeface="Wingdings" pitchFamily="2" charset="2"/>
              <a:buChar char="v"/>
            </a:pPr>
            <a:r>
              <a:rPr lang="fa-IR" sz="3200" b="1">
                <a:solidFill>
                  <a:srgbClr val="FF0000"/>
                </a:solidFill>
                <a:latin typeface="B Tahoma" pitchFamily="34" charset="0"/>
              </a:rPr>
              <a:t>مورد قطعي </a:t>
            </a:r>
            <a:r>
              <a:rPr lang="fa-IR" sz="3200" b="1">
                <a:latin typeface="B Tahoma" pitchFamily="34" charset="0"/>
              </a:rPr>
              <a:t>:  </a:t>
            </a:r>
            <a:r>
              <a:rPr lang="fa-IR" sz="2400" b="1">
                <a:latin typeface="B Tahoma" pitchFamily="34" charset="0"/>
              </a:rPr>
              <a:t>مورد مظنون يا محتملي که شامل يکي از موارد</a:t>
            </a:r>
            <a:r>
              <a:rPr lang="fa-IR" sz="3200" b="1">
                <a:latin typeface="B Tahoma" pitchFamily="34" charset="0"/>
              </a:rPr>
              <a:t> </a:t>
            </a:r>
            <a:r>
              <a:rPr lang="fa-IR" sz="2400" b="1">
                <a:latin typeface="B Tahoma" pitchFamily="34" charset="0"/>
              </a:rPr>
              <a:t>زير باشد: </a:t>
            </a:r>
          </a:p>
          <a:p>
            <a:pPr marL="342900" indent="-342900" algn="justLow" eaLnBrk="0" hangingPunct="0">
              <a:spcBef>
                <a:spcPct val="20000"/>
              </a:spcBef>
              <a:buClr>
                <a:schemeClr val="tx1"/>
              </a:buClr>
              <a:buSzPct val="60000"/>
              <a:buFont typeface="Wingdings" pitchFamily="2" charset="2"/>
              <a:buNone/>
            </a:pPr>
            <a:r>
              <a:rPr lang="fa-IR" sz="2400" b="1">
                <a:latin typeface="B Tahoma" pitchFamily="34" charset="0"/>
              </a:rPr>
              <a:t>       - جدا کردن بروسلا از نمونه باليني </a:t>
            </a:r>
          </a:p>
          <a:p>
            <a:pPr marL="342900" indent="-342900" algn="justLow" eaLnBrk="0" hangingPunct="0">
              <a:spcBef>
                <a:spcPct val="20000"/>
              </a:spcBef>
              <a:buClr>
                <a:schemeClr val="tx1"/>
              </a:buClr>
              <a:buSzPct val="60000"/>
              <a:buFont typeface="Wingdings" pitchFamily="2" charset="2"/>
              <a:buNone/>
            </a:pPr>
            <a:r>
              <a:rPr lang="fa-IR" sz="2400" b="1">
                <a:latin typeface="B Tahoma" pitchFamily="34" charset="0"/>
              </a:rPr>
              <a:t>       -  تيتر  </a:t>
            </a:r>
            <a:r>
              <a:rPr lang="en-US" sz="2400" b="1">
                <a:latin typeface="B Tahoma" pitchFamily="34" charset="0"/>
              </a:rPr>
              <a:t>2ME </a:t>
            </a:r>
            <a:r>
              <a:rPr lang="fa-IR" sz="2400" b="1">
                <a:latin typeface="B Tahoma" pitchFamily="34" charset="0"/>
              </a:rPr>
              <a:t> بالاتر از  1/40</a:t>
            </a:r>
          </a:p>
          <a:p>
            <a:pPr marL="342900" indent="-342900" algn="justLow" eaLnBrk="0" hangingPunct="0">
              <a:spcBef>
                <a:spcPct val="20000"/>
              </a:spcBef>
              <a:buClr>
                <a:schemeClr val="tx1"/>
              </a:buClr>
              <a:buSzPct val="60000"/>
              <a:buFont typeface="Wingdings" pitchFamily="2" charset="2"/>
              <a:buNone/>
            </a:pPr>
            <a:r>
              <a:rPr lang="fa-IR" sz="2400" b="1">
                <a:latin typeface="B Tahoma" pitchFamily="34" charset="0"/>
              </a:rPr>
              <a:t>       - افزايش چهار برابر ويا بيشتر تيتر آگلوتيناسيون بروسلا به فاصله 2 هفته بعد از آزمايش اوليه</a:t>
            </a:r>
          </a:p>
          <a:p>
            <a:pPr marL="342900" indent="-342900" eaLnBrk="0" hangingPunct="0">
              <a:spcBef>
                <a:spcPct val="20000"/>
              </a:spcBef>
              <a:buClr>
                <a:schemeClr val="tx1"/>
              </a:buClr>
              <a:buSzPct val="60000"/>
              <a:buFont typeface="Wingdings" pitchFamily="2" charset="2"/>
              <a:buNone/>
            </a:pPr>
            <a:endParaRPr lang="fa-IR" sz="2400" b="1">
              <a:latin typeface="B Tahoma" pitchFamily="34" charset="0"/>
            </a:endParaRPr>
          </a:p>
          <a:p>
            <a:pPr marL="342900" indent="-342900" eaLnBrk="0" hangingPunct="0">
              <a:spcBef>
                <a:spcPct val="20000"/>
              </a:spcBef>
              <a:buClr>
                <a:schemeClr val="hlink"/>
              </a:buClr>
              <a:buSzPct val="60000"/>
            </a:pPr>
            <a:endParaRPr lang="en-US" sz="3200" b="1">
              <a:latin typeface="B Tahoma"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875213" y="320675"/>
            <a:ext cx="3140075" cy="1604963"/>
            <a:chOff x="3327" y="202"/>
            <a:chExt cx="2143" cy="1011"/>
          </a:xfrm>
        </p:grpSpPr>
        <p:sp>
          <p:nvSpPr>
            <p:cNvPr id="10467" name="Rectangle 3"/>
            <p:cNvSpPr>
              <a:spLocks noChangeArrowheads="1"/>
            </p:cNvSpPr>
            <p:nvPr/>
          </p:nvSpPr>
          <p:spPr bwMode="auto">
            <a:xfrm>
              <a:off x="3464" y="733"/>
              <a:ext cx="1325" cy="325"/>
            </a:xfrm>
            <a:prstGeom prst="rect">
              <a:avLst/>
            </a:prstGeom>
            <a:noFill/>
            <a:ln w="12700">
              <a:noFill/>
              <a:miter lim="800000"/>
              <a:headEnd/>
              <a:tailEnd/>
            </a:ln>
          </p:spPr>
          <p:txBody>
            <a:bodyPr wrap="none" lIns="90488" tIns="44450" rIns="90488" bIns="44450">
              <a:spAutoFit/>
            </a:bodyPr>
            <a:lstStyle/>
            <a:p>
              <a:pPr eaLnBrk="0" hangingPunct="0"/>
              <a:r>
                <a:rPr lang="en-GB" sz="2800" b="1" i="1">
                  <a:latin typeface="PosterBodoni BT"/>
                </a:rPr>
                <a:t>B. abortus</a:t>
              </a:r>
            </a:p>
          </p:txBody>
        </p:sp>
        <p:grpSp>
          <p:nvGrpSpPr>
            <p:cNvPr id="3" name="Group 4"/>
            <p:cNvGrpSpPr>
              <a:grpSpLocks/>
            </p:cNvGrpSpPr>
            <p:nvPr/>
          </p:nvGrpSpPr>
          <p:grpSpPr bwMode="auto">
            <a:xfrm>
              <a:off x="3327" y="202"/>
              <a:ext cx="2143" cy="1011"/>
              <a:chOff x="3327" y="202"/>
              <a:chExt cx="2143" cy="1011"/>
            </a:xfrm>
          </p:grpSpPr>
          <p:grpSp>
            <p:nvGrpSpPr>
              <p:cNvPr id="4" name="Group 5"/>
              <p:cNvGrpSpPr>
                <a:grpSpLocks/>
              </p:cNvGrpSpPr>
              <p:nvPr/>
            </p:nvGrpSpPr>
            <p:grpSpPr bwMode="auto">
              <a:xfrm>
                <a:off x="4525" y="202"/>
                <a:ext cx="945" cy="789"/>
                <a:chOff x="4525" y="202"/>
                <a:chExt cx="945" cy="789"/>
              </a:xfrm>
            </p:grpSpPr>
            <p:grpSp>
              <p:nvGrpSpPr>
                <p:cNvPr id="5" name="Group 6"/>
                <p:cNvGrpSpPr>
                  <a:grpSpLocks/>
                </p:cNvGrpSpPr>
                <p:nvPr/>
              </p:nvGrpSpPr>
              <p:grpSpPr bwMode="auto">
                <a:xfrm>
                  <a:off x="4525" y="268"/>
                  <a:ext cx="60" cy="66"/>
                  <a:chOff x="4525" y="268"/>
                  <a:chExt cx="60" cy="66"/>
                </a:xfrm>
              </p:grpSpPr>
              <p:sp>
                <p:nvSpPr>
                  <p:cNvPr id="10502" name="Freeform 7"/>
                  <p:cNvSpPr>
                    <a:spLocks/>
                  </p:cNvSpPr>
                  <p:nvPr/>
                </p:nvSpPr>
                <p:spPr bwMode="auto">
                  <a:xfrm>
                    <a:off x="4525" y="268"/>
                    <a:ext cx="60" cy="66"/>
                  </a:xfrm>
                  <a:custGeom>
                    <a:avLst/>
                    <a:gdLst>
                      <a:gd name="T0" fmla="*/ 50 w 60"/>
                      <a:gd name="T1" fmla="*/ 63 h 66"/>
                      <a:gd name="T2" fmla="*/ 35 w 60"/>
                      <a:gd name="T3" fmla="*/ 65 h 66"/>
                      <a:gd name="T4" fmla="*/ 22 w 60"/>
                      <a:gd name="T5" fmla="*/ 61 h 66"/>
                      <a:gd name="T6" fmla="*/ 10 w 60"/>
                      <a:gd name="T7" fmla="*/ 51 h 66"/>
                      <a:gd name="T8" fmla="*/ 2 w 60"/>
                      <a:gd name="T9" fmla="*/ 37 h 66"/>
                      <a:gd name="T10" fmla="*/ 1 w 60"/>
                      <a:gd name="T11" fmla="*/ 23 h 66"/>
                      <a:gd name="T12" fmla="*/ 0 w 60"/>
                      <a:gd name="T13" fmla="*/ 10 h 66"/>
                      <a:gd name="T14" fmla="*/ 0 w 60"/>
                      <a:gd name="T15" fmla="*/ 0 h 66"/>
                      <a:gd name="T16" fmla="*/ 17 w 60"/>
                      <a:gd name="T17" fmla="*/ 3 h 66"/>
                      <a:gd name="T18" fmla="*/ 35 w 60"/>
                      <a:gd name="T19" fmla="*/ 10 h 66"/>
                      <a:gd name="T20" fmla="*/ 53 w 60"/>
                      <a:gd name="T21" fmla="*/ 22 h 66"/>
                      <a:gd name="T22" fmla="*/ 59 w 60"/>
                      <a:gd name="T23" fmla="*/ 31 h 66"/>
                      <a:gd name="T24" fmla="*/ 50 w 60"/>
                      <a:gd name="T25" fmla="*/ 63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66"/>
                      <a:gd name="T41" fmla="*/ 60 w 60"/>
                      <a:gd name="T42" fmla="*/ 66 h 6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66">
                        <a:moveTo>
                          <a:pt x="50" y="63"/>
                        </a:moveTo>
                        <a:lnTo>
                          <a:pt x="35" y="65"/>
                        </a:lnTo>
                        <a:lnTo>
                          <a:pt x="22" y="61"/>
                        </a:lnTo>
                        <a:lnTo>
                          <a:pt x="10" y="51"/>
                        </a:lnTo>
                        <a:lnTo>
                          <a:pt x="2" y="37"/>
                        </a:lnTo>
                        <a:lnTo>
                          <a:pt x="1" y="23"/>
                        </a:lnTo>
                        <a:lnTo>
                          <a:pt x="0" y="10"/>
                        </a:lnTo>
                        <a:lnTo>
                          <a:pt x="0" y="0"/>
                        </a:lnTo>
                        <a:lnTo>
                          <a:pt x="17" y="3"/>
                        </a:lnTo>
                        <a:lnTo>
                          <a:pt x="35" y="10"/>
                        </a:lnTo>
                        <a:lnTo>
                          <a:pt x="53" y="22"/>
                        </a:lnTo>
                        <a:lnTo>
                          <a:pt x="59" y="31"/>
                        </a:lnTo>
                        <a:lnTo>
                          <a:pt x="50" y="63"/>
                        </a:lnTo>
                      </a:path>
                    </a:pathLst>
                  </a:custGeom>
                  <a:solidFill>
                    <a:srgbClr val="000000"/>
                  </a:solidFill>
                  <a:ln w="12700" cap="rnd">
                    <a:solidFill>
                      <a:srgbClr val="000000"/>
                    </a:solidFill>
                    <a:round/>
                    <a:headEnd/>
                    <a:tailEnd/>
                  </a:ln>
                </p:spPr>
                <p:txBody>
                  <a:bodyPr/>
                  <a:lstStyle/>
                  <a:p>
                    <a:endParaRPr lang="fa-IR"/>
                  </a:p>
                </p:txBody>
              </p:sp>
              <p:sp>
                <p:nvSpPr>
                  <p:cNvPr id="10503" name="Freeform 8"/>
                  <p:cNvSpPr>
                    <a:spLocks/>
                  </p:cNvSpPr>
                  <p:nvPr/>
                </p:nvSpPr>
                <p:spPr bwMode="auto">
                  <a:xfrm>
                    <a:off x="4542" y="280"/>
                    <a:ext cx="29" cy="36"/>
                  </a:xfrm>
                  <a:custGeom>
                    <a:avLst/>
                    <a:gdLst>
                      <a:gd name="T0" fmla="*/ 24 w 29"/>
                      <a:gd name="T1" fmla="*/ 34 h 36"/>
                      <a:gd name="T2" fmla="*/ 17 w 29"/>
                      <a:gd name="T3" fmla="*/ 35 h 36"/>
                      <a:gd name="T4" fmla="*/ 10 w 29"/>
                      <a:gd name="T5" fmla="*/ 33 h 36"/>
                      <a:gd name="T6" fmla="*/ 5 w 29"/>
                      <a:gd name="T7" fmla="*/ 27 h 36"/>
                      <a:gd name="T8" fmla="*/ 1 w 29"/>
                      <a:gd name="T9" fmla="*/ 20 h 36"/>
                      <a:gd name="T10" fmla="*/ 0 w 29"/>
                      <a:gd name="T11" fmla="*/ 12 h 36"/>
                      <a:gd name="T12" fmla="*/ 0 w 29"/>
                      <a:gd name="T13" fmla="*/ 5 h 36"/>
                      <a:gd name="T14" fmla="*/ 0 w 29"/>
                      <a:gd name="T15" fmla="*/ 0 h 36"/>
                      <a:gd name="T16" fmla="*/ 8 w 29"/>
                      <a:gd name="T17" fmla="*/ 2 h 36"/>
                      <a:gd name="T18" fmla="*/ 17 w 29"/>
                      <a:gd name="T19" fmla="*/ 5 h 36"/>
                      <a:gd name="T20" fmla="*/ 26 w 29"/>
                      <a:gd name="T21" fmla="*/ 12 h 36"/>
                      <a:gd name="T22" fmla="*/ 28 w 29"/>
                      <a:gd name="T23" fmla="*/ 17 h 36"/>
                      <a:gd name="T24" fmla="*/ 24 w 29"/>
                      <a:gd name="T25" fmla="*/ 34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
                      <a:gd name="T40" fmla="*/ 0 h 36"/>
                      <a:gd name="T41" fmla="*/ 29 w 29"/>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 h="36">
                        <a:moveTo>
                          <a:pt x="24" y="34"/>
                        </a:moveTo>
                        <a:lnTo>
                          <a:pt x="17" y="35"/>
                        </a:lnTo>
                        <a:lnTo>
                          <a:pt x="10" y="33"/>
                        </a:lnTo>
                        <a:lnTo>
                          <a:pt x="5" y="27"/>
                        </a:lnTo>
                        <a:lnTo>
                          <a:pt x="1" y="20"/>
                        </a:lnTo>
                        <a:lnTo>
                          <a:pt x="0" y="12"/>
                        </a:lnTo>
                        <a:lnTo>
                          <a:pt x="0" y="5"/>
                        </a:lnTo>
                        <a:lnTo>
                          <a:pt x="0" y="0"/>
                        </a:lnTo>
                        <a:lnTo>
                          <a:pt x="8" y="2"/>
                        </a:lnTo>
                        <a:lnTo>
                          <a:pt x="17" y="5"/>
                        </a:lnTo>
                        <a:lnTo>
                          <a:pt x="26" y="12"/>
                        </a:lnTo>
                        <a:lnTo>
                          <a:pt x="28" y="17"/>
                        </a:lnTo>
                        <a:lnTo>
                          <a:pt x="24" y="34"/>
                        </a:lnTo>
                      </a:path>
                    </a:pathLst>
                  </a:custGeom>
                  <a:solidFill>
                    <a:srgbClr val="000000"/>
                  </a:solidFill>
                  <a:ln w="12700" cap="rnd">
                    <a:solidFill>
                      <a:srgbClr val="000000"/>
                    </a:solidFill>
                    <a:round/>
                    <a:headEnd/>
                    <a:tailEnd/>
                  </a:ln>
                </p:spPr>
                <p:txBody>
                  <a:bodyPr/>
                  <a:lstStyle/>
                  <a:p>
                    <a:endParaRPr lang="fa-IR"/>
                  </a:p>
                </p:txBody>
              </p:sp>
            </p:grpSp>
            <p:sp>
              <p:nvSpPr>
                <p:cNvPr id="10474" name="Freeform 9"/>
                <p:cNvSpPr>
                  <a:spLocks/>
                </p:cNvSpPr>
                <p:nvPr/>
              </p:nvSpPr>
              <p:spPr bwMode="auto">
                <a:xfrm>
                  <a:off x="4568" y="351"/>
                  <a:ext cx="20" cy="8"/>
                </a:xfrm>
                <a:custGeom>
                  <a:avLst/>
                  <a:gdLst>
                    <a:gd name="T0" fmla="*/ 0 w 20"/>
                    <a:gd name="T1" fmla="*/ 1 h 8"/>
                    <a:gd name="T2" fmla="*/ 3 w 20"/>
                    <a:gd name="T3" fmla="*/ 0 h 8"/>
                    <a:gd name="T4" fmla="*/ 8 w 20"/>
                    <a:gd name="T5" fmla="*/ 0 h 8"/>
                    <a:gd name="T6" fmla="*/ 13 w 20"/>
                    <a:gd name="T7" fmla="*/ 0 h 8"/>
                    <a:gd name="T8" fmla="*/ 15 w 20"/>
                    <a:gd name="T9" fmla="*/ 2 h 8"/>
                    <a:gd name="T10" fmla="*/ 17 w 20"/>
                    <a:gd name="T11" fmla="*/ 3 h 8"/>
                    <a:gd name="T12" fmla="*/ 18 w 20"/>
                    <a:gd name="T13" fmla="*/ 5 h 8"/>
                    <a:gd name="T14" fmla="*/ 19 w 20"/>
                    <a:gd name="T15" fmla="*/ 7 h 8"/>
                    <a:gd name="T16" fmla="*/ 15 w 20"/>
                    <a:gd name="T17" fmla="*/ 7 h 8"/>
                    <a:gd name="T18" fmla="*/ 10 w 20"/>
                    <a:gd name="T19" fmla="*/ 7 h 8"/>
                    <a:gd name="T20" fmla="*/ 4 w 20"/>
                    <a:gd name="T21" fmla="*/ 5 h 8"/>
                    <a:gd name="T22" fmla="*/ 1 w 20"/>
                    <a:gd name="T23" fmla="*/ 3 h 8"/>
                    <a:gd name="T24" fmla="*/ 0 w 20"/>
                    <a:gd name="T25" fmla="*/ 1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8"/>
                    <a:gd name="T41" fmla="*/ 20 w 20"/>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8">
                      <a:moveTo>
                        <a:pt x="0" y="1"/>
                      </a:moveTo>
                      <a:lnTo>
                        <a:pt x="3" y="0"/>
                      </a:lnTo>
                      <a:lnTo>
                        <a:pt x="8" y="0"/>
                      </a:lnTo>
                      <a:lnTo>
                        <a:pt x="13" y="0"/>
                      </a:lnTo>
                      <a:lnTo>
                        <a:pt x="15" y="2"/>
                      </a:lnTo>
                      <a:lnTo>
                        <a:pt x="17" y="3"/>
                      </a:lnTo>
                      <a:lnTo>
                        <a:pt x="18" y="5"/>
                      </a:lnTo>
                      <a:lnTo>
                        <a:pt x="19" y="7"/>
                      </a:lnTo>
                      <a:lnTo>
                        <a:pt x="15" y="7"/>
                      </a:lnTo>
                      <a:lnTo>
                        <a:pt x="10" y="7"/>
                      </a:lnTo>
                      <a:lnTo>
                        <a:pt x="4" y="5"/>
                      </a:lnTo>
                      <a:lnTo>
                        <a:pt x="1" y="3"/>
                      </a:lnTo>
                      <a:lnTo>
                        <a:pt x="0" y="1"/>
                      </a:lnTo>
                    </a:path>
                  </a:pathLst>
                </a:custGeom>
                <a:solidFill>
                  <a:srgbClr val="000000"/>
                </a:solidFill>
                <a:ln w="12700" cap="rnd">
                  <a:solidFill>
                    <a:srgbClr val="000000"/>
                  </a:solidFill>
                  <a:round/>
                  <a:headEnd/>
                  <a:tailEnd/>
                </a:ln>
              </p:spPr>
              <p:txBody>
                <a:bodyPr/>
                <a:lstStyle/>
                <a:p>
                  <a:endParaRPr lang="fa-IR"/>
                </a:p>
              </p:txBody>
            </p:sp>
            <p:sp>
              <p:nvSpPr>
                <p:cNvPr id="10475" name="Freeform 10"/>
                <p:cNvSpPr>
                  <a:spLocks/>
                </p:cNvSpPr>
                <p:nvPr/>
              </p:nvSpPr>
              <p:spPr bwMode="auto">
                <a:xfrm>
                  <a:off x="4532" y="256"/>
                  <a:ext cx="938" cy="735"/>
                </a:xfrm>
                <a:custGeom>
                  <a:avLst/>
                  <a:gdLst>
                    <a:gd name="T0" fmla="*/ 350 w 938"/>
                    <a:gd name="T1" fmla="*/ 57 h 735"/>
                    <a:gd name="T2" fmla="*/ 492 w 938"/>
                    <a:gd name="T3" fmla="*/ 87 h 735"/>
                    <a:gd name="T4" fmla="*/ 581 w 938"/>
                    <a:gd name="T5" fmla="*/ 103 h 735"/>
                    <a:gd name="T6" fmla="*/ 713 w 938"/>
                    <a:gd name="T7" fmla="*/ 87 h 735"/>
                    <a:gd name="T8" fmla="*/ 787 w 938"/>
                    <a:gd name="T9" fmla="*/ 70 h 735"/>
                    <a:gd name="T10" fmla="*/ 828 w 938"/>
                    <a:gd name="T11" fmla="*/ 70 h 735"/>
                    <a:gd name="T12" fmla="*/ 879 w 938"/>
                    <a:gd name="T13" fmla="*/ 90 h 735"/>
                    <a:gd name="T14" fmla="*/ 917 w 938"/>
                    <a:gd name="T15" fmla="*/ 121 h 735"/>
                    <a:gd name="T16" fmla="*/ 937 w 938"/>
                    <a:gd name="T17" fmla="*/ 201 h 735"/>
                    <a:gd name="T18" fmla="*/ 895 w 938"/>
                    <a:gd name="T19" fmla="*/ 362 h 735"/>
                    <a:gd name="T20" fmla="*/ 875 w 938"/>
                    <a:gd name="T21" fmla="*/ 614 h 735"/>
                    <a:gd name="T22" fmla="*/ 882 w 938"/>
                    <a:gd name="T23" fmla="*/ 723 h 735"/>
                    <a:gd name="T24" fmla="*/ 815 w 938"/>
                    <a:gd name="T25" fmla="*/ 662 h 735"/>
                    <a:gd name="T26" fmla="*/ 762 w 938"/>
                    <a:gd name="T27" fmla="*/ 734 h 735"/>
                    <a:gd name="T28" fmla="*/ 754 w 938"/>
                    <a:gd name="T29" fmla="*/ 662 h 735"/>
                    <a:gd name="T30" fmla="*/ 736 w 938"/>
                    <a:gd name="T31" fmla="*/ 542 h 735"/>
                    <a:gd name="T32" fmla="*/ 658 w 938"/>
                    <a:gd name="T33" fmla="*/ 424 h 735"/>
                    <a:gd name="T34" fmla="*/ 533 w 938"/>
                    <a:gd name="T35" fmla="*/ 433 h 735"/>
                    <a:gd name="T36" fmla="*/ 422 w 938"/>
                    <a:gd name="T37" fmla="*/ 404 h 735"/>
                    <a:gd name="T38" fmla="*/ 383 w 938"/>
                    <a:gd name="T39" fmla="*/ 424 h 735"/>
                    <a:gd name="T40" fmla="*/ 420 w 938"/>
                    <a:gd name="T41" fmla="*/ 553 h 735"/>
                    <a:gd name="T42" fmla="*/ 424 w 938"/>
                    <a:gd name="T43" fmla="*/ 648 h 735"/>
                    <a:gd name="T44" fmla="*/ 385 w 938"/>
                    <a:gd name="T45" fmla="*/ 682 h 735"/>
                    <a:gd name="T46" fmla="*/ 345 w 938"/>
                    <a:gd name="T47" fmla="*/ 667 h 735"/>
                    <a:gd name="T48" fmla="*/ 368 w 938"/>
                    <a:gd name="T49" fmla="*/ 616 h 735"/>
                    <a:gd name="T50" fmla="*/ 369 w 938"/>
                    <a:gd name="T51" fmla="*/ 542 h 735"/>
                    <a:gd name="T52" fmla="*/ 316 w 938"/>
                    <a:gd name="T53" fmla="*/ 414 h 735"/>
                    <a:gd name="T54" fmla="*/ 244 w 938"/>
                    <a:gd name="T55" fmla="*/ 261 h 735"/>
                    <a:gd name="T56" fmla="*/ 163 w 938"/>
                    <a:gd name="T57" fmla="*/ 197 h 735"/>
                    <a:gd name="T58" fmla="*/ 109 w 938"/>
                    <a:gd name="T59" fmla="*/ 204 h 735"/>
                    <a:gd name="T60" fmla="*/ 54 w 938"/>
                    <a:gd name="T61" fmla="*/ 228 h 735"/>
                    <a:gd name="T62" fmla="*/ 19 w 938"/>
                    <a:gd name="T63" fmla="*/ 218 h 735"/>
                    <a:gd name="T64" fmla="*/ 1 w 938"/>
                    <a:gd name="T65" fmla="*/ 188 h 735"/>
                    <a:gd name="T66" fmla="*/ 10 w 938"/>
                    <a:gd name="T67" fmla="*/ 153 h 735"/>
                    <a:gd name="T68" fmla="*/ 27 w 938"/>
                    <a:gd name="T69" fmla="*/ 123 h 735"/>
                    <a:gd name="T70" fmla="*/ 30 w 938"/>
                    <a:gd name="T71" fmla="*/ 103 h 735"/>
                    <a:gd name="T72" fmla="*/ 36 w 938"/>
                    <a:gd name="T73" fmla="*/ 80 h 735"/>
                    <a:gd name="T74" fmla="*/ 28 w 938"/>
                    <a:gd name="T75" fmla="*/ 44 h 735"/>
                    <a:gd name="T76" fmla="*/ 61 w 938"/>
                    <a:gd name="T77" fmla="*/ 11 h 735"/>
                    <a:gd name="T78" fmla="*/ 122 w 938"/>
                    <a:gd name="T79" fmla="*/ 0 h 735"/>
                    <a:gd name="T80" fmla="*/ 173 w 938"/>
                    <a:gd name="T81" fmla="*/ 18 h 735"/>
                    <a:gd name="T82" fmla="*/ 221 w 938"/>
                    <a:gd name="T83" fmla="*/ 15 h 735"/>
                    <a:gd name="T84" fmla="*/ 267 w 938"/>
                    <a:gd name="T85" fmla="*/ 5 h 735"/>
                    <a:gd name="T86" fmla="*/ 279 w 938"/>
                    <a:gd name="T87" fmla="*/ 24 h 7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38"/>
                    <a:gd name="T133" fmla="*/ 0 h 735"/>
                    <a:gd name="T134" fmla="*/ 938 w 938"/>
                    <a:gd name="T135" fmla="*/ 735 h 73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38" h="735">
                      <a:moveTo>
                        <a:pt x="260" y="51"/>
                      </a:moveTo>
                      <a:lnTo>
                        <a:pt x="299" y="51"/>
                      </a:lnTo>
                      <a:lnTo>
                        <a:pt x="350" y="57"/>
                      </a:lnTo>
                      <a:lnTo>
                        <a:pt x="419" y="70"/>
                      </a:lnTo>
                      <a:lnTo>
                        <a:pt x="456" y="78"/>
                      </a:lnTo>
                      <a:lnTo>
                        <a:pt x="492" y="87"/>
                      </a:lnTo>
                      <a:lnTo>
                        <a:pt x="523" y="94"/>
                      </a:lnTo>
                      <a:lnTo>
                        <a:pt x="553" y="100"/>
                      </a:lnTo>
                      <a:lnTo>
                        <a:pt x="581" y="103"/>
                      </a:lnTo>
                      <a:lnTo>
                        <a:pt x="615" y="104"/>
                      </a:lnTo>
                      <a:lnTo>
                        <a:pt x="673" y="99"/>
                      </a:lnTo>
                      <a:lnTo>
                        <a:pt x="713" y="87"/>
                      </a:lnTo>
                      <a:lnTo>
                        <a:pt x="743" y="80"/>
                      </a:lnTo>
                      <a:lnTo>
                        <a:pt x="765" y="75"/>
                      </a:lnTo>
                      <a:lnTo>
                        <a:pt x="787" y="70"/>
                      </a:lnTo>
                      <a:lnTo>
                        <a:pt x="802" y="69"/>
                      </a:lnTo>
                      <a:lnTo>
                        <a:pt x="813" y="68"/>
                      </a:lnTo>
                      <a:lnTo>
                        <a:pt x="828" y="70"/>
                      </a:lnTo>
                      <a:lnTo>
                        <a:pt x="842" y="73"/>
                      </a:lnTo>
                      <a:lnTo>
                        <a:pt x="861" y="80"/>
                      </a:lnTo>
                      <a:lnTo>
                        <a:pt x="879" y="90"/>
                      </a:lnTo>
                      <a:lnTo>
                        <a:pt x="893" y="99"/>
                      </a:lnTo>
                      <a:lnTo>
                        <a:pt x="904" y="108"/>
                      </a:lnTo>
                      <a:lnTo>
                        <a:pt x="917" y="121"/>
                      </a:lnTo>
                      <a:lnTo>
                        <a:pt x="927" y="139"/>
                      </a:lnTo>
                      <a:lnTo>
                        <a:pt x="935" y="168"/>
                      </a:lnTo>
                      <a:lnTo>
                        <a:pt x="937" y="201"/>
                      </a:lnTo>
                      <a:lnTo>
                        <a:pt x="928" y="242"/>
                      </a:lnTo>
                      <a:lnTo>
                        <a:pt x="914" y="292"/>
                      </a:lnTo>
                      <a:lnTo>
                        <a:pt x="895" y="362"/>
                      </a:lnTo>
                      <a:lnTo>
                        <a:pt x="893" y="469"/>
                      </a:lnTo>
                      <a:lnTo>
                        <a:pt x="900" y="542"/>
                      </a:lnTo>
                      <a:lnTo>
                        <a:pt x="875" y="614"/>
                      </a:lnTo>
                      <a:lnTo>
                        <a:pt x="869" y="644"/>
                      </a:lnTo>
                      <a:lnTo>
                        <a:pt x="868" y="690"/>
                      </a:lnTo>
                      <a:lnTo>
                        <a:pt x="882" y="723"/>
                      </a:lnTo>
                      <a:lnTo>
                        <a:pt x="861" y="730"/>
                      </a:lnTo>
                      <a:lnTo>
                        <a:pt x="820" y="725"/>
                      </a:lnTo>
                      <a:lnTo>
                        <a:pt x="815" y="662"/>
                      </a:lnTo>
                      <a:lnTo>
                        <a:pt x="808" y="723"/>
                      </a:lnTo>
                      <a:lnTo>
                        <a:pt x="791" y="733"/>
                      </a:lnTo>
                      <a:lnTo>
                        <a:pt x="762" y="734"/>
                      </a:lnTo>
                      <a:lnTo>
                        <a:pt x="739" y="727"/>
                      </a:lnTo>
                      <a:lnTo>
                        <a:pt x="732" y="716"/>
                      </a:lnTo>
                      <a:lnTo>
                        <a:pt x="754" y="662"/>
                      </a:lnTo>
                      <a:lnTo>
                        <a:pt x="758" y="617"/>
                      </a:lnTo>
                      <a:lnTo>
                        <a:pt x="747" y="579"/>
                      </a:lnTo>
                      <a:lnTo>
                        <a:pt x="736" y="542"/>
                      </a:lnTo>
                      <a:lnTo>
                        <a:pt x="719" y="500"/>
                      </a:lnTo>
                      <a:lnTo>
                        <a:pt x="684" y="455"/>
                      </a:lnTo>
                      <a:lnTo>
                        <a:pt x="658" y="424"/>
                      </a:lnTo>
                      <a:lnTo>
                        <a:pt x="614" y="412"/>
                      </a:lnTo>
                      <a:lnTo>
                        <a:pt x="574" y="424"/>
                      </a:lnTo>
                      <a:lnTo>
                        <a:pt x="533" y="433"/>
                      </a:lnTo>
                      <a:lnTo>
                        <a:pt x="502" y="433"/>
                      </a:lnTo>
                      <a:lnTo>
                        <a:pt x="465" y="422"/>
                      </a:lnTo>
                      <a:lnTo>
                        <a:pt x="422" y="404"/>
                      </a:lnTo>
                      <a:lnTo>
                        <a:pt x="399" y="393"/>
                      </a:lnTo>
                      <a:lnTo>
                        <a:pt x="393" y="404"/>
                      </a:lnTo>
                      <a:lnTo>
                        <a:pt x="383" y="424"/>
                      </a:lnTo>
                      <a:lnTo>
                        <a:pt x="404" y="466"/>
                      </a:lnTo>
                      <a:lnTo>
                        <a:pt x="415" y="493"/>
                      </a:lnTo>
                      <a:lnTo>
                        <a:pt x="420" y="553"/>
                      </a:lnTo>
                      <a:lnTo>
                        <a:pt x="427" y="584"/>
                      </a:lnTo>
                      <a:lnTo>
                        <a:pt x="428" y="608"/>
                      </a:lnTo>
                      <a:lnTo>
                        <a:pt x="424" y="648"/>
                      </a:lnTo>
                      <a:lnTo>
                        <a:pt x="418" y="681"/>
                      </a:lnTo>
                      <a:lnTo>
                        <a:pt x="403" y="682"/>
                      </a:lnTo>
                      <a:lnTo>
                        <a:pt x="385" y="682"/>
                      </a:lnTo>
                      <a:lnTo>
                        <a:pt x="367" y="680"/>
                      </a:lnTo>
                      <a:lnTo>
                        <a:pt x="352" y="673"/>
                      </a:lnTo>
                      <a:lnTo>
                        <a:pt x="345" y="667"/>
                      </a:lnTo>
                      <a:lnTo>
                        <a:pt x="341" y="658"/>
                      </a:lnTo>
                      <a:lnTo>
                        <a:pt x="361" y="631"/>
                      </a:lnTo>
                      <a:lnTo>
                        <a:pt x="368" y="616"/>
                      </a:lnTo>
                      <a:lnTo>
                        <a:pt x="373" y="600"/>
                      </a:lnTo>
                      <a:lnTo>
                        <a:pt x="373" y="569"/>
                      </a:lnTo>
                      <a:lnTo>
                        <a:pt x="369" y="542"/>
                      </a:lnTo>
                      <a:lnTo>
                        <a:pt x="357" y="505"/>
                      </a:lnTo>
                      <a:lnTo>
                        <a:pt x="345" y="472"/>
                      </a:lnTo>
                      <a:lnTo>
                        <a:pt x="316" y="414"/>
                      </a:lnTo>
                      <a:lnTo>
                        <a:pt x="291" y="349"/>
                      </a:lnTo>
                      <a:lnTo>
                        <a:pt x="268" y="288"/>
                      </a:lnTo>
                      <a:lnTo>
                        <a:pt x="244" y="261"/>
                      </a:lnTo>
                      <a:lnTo>
                        <a:pt x="210" y="235"/>
                      </a:lnTo>
                      <a:lnTo>
                        <a:pt x="183" y="209"/>
                      </a:lnTo>
                      <a:lnTo>
                        <a:pt x="163" y="197"/>
                      </a:lnTo>
                      <a:lnTo>
                        <a:pt x="139" y="187"/>
                      </a:lnTo>
                      <a:lnTo>
                        <a:pt x="123" y="188"/>
                      </a:lnTo>
                      <a:lnTo>
                        <a:pt x="109" y="204"/>
                      </a:lnTo>
                      <a:lnTo>
                        <a:pt x="93" y="218"/>
                      </a:lnTo>
                      <a:lnTo>
                        <a:pt x="72" y="227"/>
                      </a:lnTo>
                      <a:lnTo>
                        <a:pt x="54" y="228"/>
                      </a:lnTo>
                      <a:lnTo>
                        <a:pt x="44" y="227"/>
                      </a:lnTo>
                      <a:lnTo>
                        <a:pt x="30" y="223"/>
                      </a:lnTo>
                      <a:lnTo>
                        <a:pt x="19" y="218"/>
                      </a:lnTo>
                      <a:lnTo>
                        <a:pt x="8" y="209"/>
                      </a:lnTo>
                      <a:lnTo>
                        <a:pt x="3" y="201"/>
                      </a:lnTo>
                      <a:lnTo>
                        <a:pt x="1" y="188"/>
                      </a:lnTo>
                      <a:lnTo>
                        <a:pt x="0" y="177"/>
                      </a:lnTo>
                      <a:lnTo>
                        <a:pt x="4" y="163"/>
                      </a:lnTo>
                      <a:lnTo>
                        <a:pt x="10" y="153"/>
                      </a:lnTo>
                      <a:lnTo>
                        <a:pt x="18" y="143"/>
                      </a:lnTo>
                      <a:lnTo>
                        <a:pt x="26" y="133"/>
                      </a:lnTo>
                      <a:lnTo>
                        <a:pt x="27" y="123"/>
                      </a:lnTo>
                      <a:lnTo>
                        <a:pt x="30" y="116"/>
                      </a:lnTo>
                      <a:lnTo>
                        <a:pt x="37" y="111"/>
                      </a:lnTo>
                      <a:lnTo>
                        <a:pt x="30" y="103"/>
                      </a:lnTo>
                      <a:lnTo>
                        <a:pt x="30" y="96"/>
                      </a:lnTo>
                      <a:lnTo>
                        <a:pt x="32" y="87"/>
                      </a:lnTo>
                      <a:lnTo>
                        <a:pt x="36" y="80"/>
                      </a:lnTo>
                      <a:lnTo>
                        <a:pt x="34" y="70"/>
                      </a:lnTo>
                      <a:lnTo>
                        <a:pt x="31" y="61"/>
                      </a:lnTo>
                      <a:lnTo>
                        <a:pt x="28" y="44"/>
                      </a:lnTo>
                      <a:lnTo>
                        <a:pt x="35" y="27"/>
                      </a:lnTo>
                      <a:lnTo>
                        <a:pt x="47" y="15"/>
                      </a:lnTo>
                      <a:lnTo>
                        <a:pt x="61" y="11"/>
                      </a:lnTo>
                      <a:lnTo>
                        <a:pt x="86" y="5"/>
                      </a:lnTo>
                      <a:lnTo>
                        <a:pt x="105" y="1"/>
                      </a:lnTo>
                      <a:lnTo>
                        <a:pt x="122" y="0"/>
                      </a:lnTo>
                      <a:lnTo>
                        <a:pt x="138" y="5"/>
                      </a:lnTo>
                      <a:lnTo>
                        <a:pt x="164" y="16"/>
                      </a:lnTo>
                      <a:lnTo>
                        <a:pt x="173" y="18"/>
                      </a:lnTo>
                      <a:lnTo>
                        <a:pt x="187" y="19"/>
                      </a:lnTo>
                      <a:lnTo>
                        <a:pt x="209" y="18"/>
                      </a:lnTo>
                      <a:lnTo>
                        <a:pt x="221" y="15"/>
                      </a:lnTo>
                      <a:lnTo>
                        <a:pt x="237" y="10"/>
                      </a:lnTo>
                      <a:lnTo>
                        <a:pt x="256" y="5"/>
                      </a:lnTo>
                      <a:lnTo>
                        <a:pt x="267" y="5"/>
                      </a:lnTo>
                      <a:lnTo>
                        <a:pt x="275" y="8"/>
                      </a:lnTo>
                      <a:lnTo>
                        <a:pt x="279" y="14"/>
                      </a:lnTo>
                      <a:lnTo>
                        <a:pt x="279" y="24"/>
                      </a:lnTo>
                      <a:lnTo>
                        <a:pt x="274" y="34"/>
                      </a:lnTo>
                      <a:lnTo>
                        <a:pt x="260" y="51"/>
                      </a:lnTo>
                    </a:path>
                  </a:pathLst>
                </a:custGeom>
                <a:solidFill>
                  <a:srgbClr val="000000"/>
                </a:solidFill>
                <a:ln w="12700" cap="rnd">
                  <a:solidFill>
                    <a:srgbClr val="000000"/>
                  </a:solidFill>
                  <a:round/>
                  <a:headEnd/>
                  <a:tailEnd/>
                </a:ln>
              </p:spPr>
              <p:txBody>
                <a:bodyPr/>
                <a:lstStyle/>
                <a:p>
                  <a:endParaRPr lang="fa-IR"/>
                </a:p>
              </p:txBody>
            </p:sp>
            <p:sp>
              <p:nvSpPr>
                <p:cNvPr id="10476" name="Freeform 11"/>
                <p:cNvSpPr>
                  <a:spLocks/>
                </p:cNvSpPr>
                <p:nvPr/>
              </p:nvSpPr>
              <p:spPr bwMode="auto">
                <a:xfrm>
                  <a:off x="4998" y="676"/>
                  <a:ext cx="110" cy="233"/>
                </a:xfrm>
                <a:custGeom>
                  <a:avLst/>
                  <a:gdLst>
                    <a:gd name="T0" fmla="*/ 72 w 110"/>
                    <a:gd name="T1" fmla="*/ 8 h 233"/>
                    <a:gd name="T2" fmla="*/ 78 w 110"/>
                    <a:gd name="T3" fmla="*/ 59 h 233"/>
                    <a:gd name="T4" fmla="*/ 87 w 110"/>
                    <a:gd name="T5" fmla="*/ 85 h 233"/>
                    <a:gd name="T6" fmla="*/ 97 w 110"/>
                    <a:gd name="T7" fmla="*/ 105 h 233"/>
                    <a:gd name="T8" fmla="*/ 106 w 110"/>
                    <a:gd name="T9" fmla="*/ 128 h 233"/>
                    <a:gd name="T10" fmla="*/ 109 w 110"/>
                    <a:gd name="T11" fmla="*/ 155 h 233"/>
                    <a:gd name="T12" fmla="*/ 108 w 110"/>
                    <a:gd name="T13" fmla="*/ 175 h 233"/>
                    <a:gd name="T14" fmla="*/ 102 w 110"/>
                    <a:gd name="T15" fmla="*/ 207 h 233"/>
                    <a:gd name="T16" fmla="*/ 100 w 110"/>
                    <a:gd name="T17" fmla="*/ 225 h 233"/>
                    <a:gd name="T18" fmla="*/ 87 w 110"/>
                    <a:gd name="T19" fmla="*/ 230 h 233"/>
                    <a:gd name="T20" fmla="*/ 71 w 110"/>
                    <a:gd name="T21" fmla="*/ 232 h 233"/>
                    <a:gd name="T22" fmla="*/ 56 w 110"/>
                    <a:gd name="T23" fmla="*/ 229 h 233"/>
                    <a:gd name="T24" fmla="*/ 43 w 110"/>
                    <a:gd name="T25" fmla="*/ 224 h 233"/>
                    <a:gd name="T26" fmla="*/ 39 w 110"/>
                    <a:gd name="T27" fmla="*/ 217 h 233"/>
                    <a:gd name="T28" fmla="*/ 49 w 110"/>
                    <a:gd name="T29" fmla="*/ 193 h 233"/>
                    <a:gd name="T30" fmla="*/ 56 w 110"/>
                    <a:gd name="T31" fmla="*/ 161 h 233"/>
                    <a:gd name="T32" fmla="*/ 58 w 110"/>
                    <a:gd name="T33" fmla="*/ 131 h 233"/>
                    <a:gd name="T34" fmla="*/ 56 w 110"/>
                    <a:gd name="T35" fmla="*/ 106 h 233"/>
                    <a:gd name="T36" fmla="*/ 34 w 110"/>
                    <a:gd name="T37" fmla="*/ 71 h 233"/>
                    <a:gd name="T38" fmla="*/ 12 w 110"/>
                    <a:gd name="T39" fmla="*/ 29 h 233"/>
                    <a:gd name="T40" fmla="*/ 0 w 110"/>
                    <a:gd name="T41" fmla="*/ 0 h 233"/>
                    <a:gd name="T42" fmla="*/ 72 w 110"/>
                    <a:gd name="T43" fmla="*/ 8 h 2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
                    <a:gd name="T67" fmla="*/ 0 h 233"/>
                    <a:gd name="T68" fmla="*/ 110 w 110"/>
                    <a:gd name="T69" fmla="*/ 233 h 2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 h="233">
                      <a:moveTo>
                        <a:pt x="72" y="8"/>
                      </a:moveTo>
                      <a:lnTo>
                        <a:pt x="78" y="59"/>
                      </a:lnTo>
                      <a:lnTo>
                        <a:pt x="87" y="85"/>
                      </a:lnTo>
                      <a:lnTo>
                        <a:pt x="97" y="105"/>
                      </a:lnTo>
                      <a:lnTo>
                        <a:pt x="106" y="128"/>
                      </a:lnTo>
                      <a:lnTo>
                        <a:pt x="109" y="155"/>
                      </a:lnTo>
                      <a:lnTo>
                        <a:pt x="108" y="175"/>
                      </a:lnTo>
                      <a:lnTo>
                        <a:pt x="102" y="207"/>
                      </a:lnTo>
                      <a:lnTo>
                        <a:pt x="100" y="225"/>
                      </a:lnTo>
                      <a:lnTo>
                        <a:pt x="87" y="230"/>
                      </a:lnTo>
                      <a:lnTo>
                        <a:pt x="71" y="232"/>
                      </a:lnTo>
                      <a:lnTo>
                        <a:pt x="56" y="229"/>
                      </a:lnTo>
                      <a:lnTo>
                        <a:pt x="43" y="224"/>
                      </a:lnTo>
                      <a:lnTo>
                        <a:pt x="39" y="217"/>
                      </a:lnTo>
                      <a:lnTo>
                        <a:pt x="49" y="193"/>
                      </a:lnTo>
                      <a:lnTo>
                        <a:pt x="56" y="161"/>
                      </a:lnTo>
                      <a:lnTo>
                        <a:pt x="58" y="131"/>
                      </a:lnTo>
                      <a:lnTo>
                        <a:pt x="56" y="106"/>
                      </a:lnTo>
                      <a:lnTo>
                        <a:pt x="34" y="71"/>
                      </a:lnTo>
                      <a:lnTo>
                        <a:pt x="12" y="29"/>
                      </a:lnTo>
                      <a:lnTo>
                        <a:pt x="0" y="0"/>
                      </a:lnTo>
                      <a:lnTo>
                        <a:pt x="72" y="8"/>
                      </a:lnTo>
                    </a:path>
                  </a:pathLst>
                </a:custGeom>
                <a:solidFill>
                  <a:srgbClr val="000000"/>
                </a:solidFill>
                <a:ln w="12700" cap="rnd">
                  <a:solidFill>
                    <a:srgbClr val="000000"/>
                  </a:solidFill>
                  <a:round/>
                  <a:headEnd/>
                  <a:tailEnd/>
                </a:ln>
              </p:spPr>
              <p:txBody>
                <a:bodyPr/>
                <a:lstStyle/>
                <a:p>
                  <a:endParaRPr lang="fa-IR"/>
                </a:p>
              </p:txBody>
            </p:sp>
            <p:sp>
              <p:nvSpPr>
                <p:cNvPr id="10477" name="Freeform 12"/>
                <p:cNvSpPr>
                  <a:spLocks/>
                </p:cNvSpPr>
                <p:nvPr/>
              </p:nvSpPr>
              <p:spPr bwMode="auto">
                <a:xfrm>
                  <a:off x="4879" y="601"/>
                  <a:ext cx="374" cy="171"/>
                </a:xfrm>
                <a:custGeom>
                  <a:avLst/>
                  <a:gdLst>
                    <a:gd name="T0" fmla="*/ 373 w 374"/>
                    <a:gd name="T1" fmla="*/ 153 h 171"/>
                    <a:gd name="T2" fmla="*/ 365 w 374"/>
                    <a:gd name="T3" fmla="*/ 157 h 171"/>
                    <a:gd name="T4" fmla="*/ 357 w 374"/>
                    <a:gd name="T5" fmla="*/ 159 h 171"/>
                    <a:gd name="T6" fmla="*/ 351 w 374"/>
                    <a:gd name="T7" fmla="*/ 167 h 171"/>
                    <a:gd name="T8" fmla="*/ 347 w 374"/>
                    <a:gd name="T9" fmla="*/ 170 h 171"/>
                    <a:gd name="T10" fmla="*/ 341 w 374"/>
                    <a:gd name="T11" fmla="*/ 168 h 171"/>
                    <a:gd name="T12" fmla="*/ 341 w 374"/>
                    <a:gd name="T13" fmla="*/ 161 h 171"/>
                    <a:gd name="T14" fmla="*/ 341 w 374"/>
                    <a:gd name="T15" fmla="*/ 153 h 171"/>
                    <a:gd name="T16" fmla="*/ 327 w 374"/>
                    <a:gd name="T17" fmla="*/ 152 h 171"/>
                    <a:gd name="T18" fmla="*/ 321 w 374"/>
                    <a:gd name="T19" fmla="*/ 156 h 171"/>
                    <a:gd name="T20" fmla="*/ 313 w 374"/>
                    <a:gd name="T21" fmla="*/ 164 h 171"/>
                    <a:gd name="T22" fmla="*/ 306 w 374"/>
                    <a:gd name="T23" fmla="*/ 165 h 171"/>
                    <a:gd name="T24" fmla="*/ 300 w 374"/>
                    <a:gd name="T25" fmla="*/ 162 h 171"/>
                    <a:gd name="T26" fmla="*/ 303 w 374"/>
                    <a:gd name="T27" fmla="*/ 153 h 171"/>
                    <a:gd name="T28" fmla="*/ 306 w 374"/>
                    <a:gd name="T29" fmla="*/ 142 h 171"/>
                    <a:gd name="T30" fmla="*/ 298 w 374"/>
                    <a:gd name="T31" fmla="*/ 138 h 171"/>
                    <a:gd name="T32" fmla="*/ 287 w 374"/>
                    <a:gd name="T33" fmla="*/ 135 h 171"/>
                    <a:gd name="T34" fmla="*/ 279 w 374"/>
                    <a:gd name="T35" fmla="*/ 128 h 171"/>
                    <a:gd name="T36" fmla="*/ 270 w 374"/>
                    <a:gd name="T37" fmla="*/ 120 h 171"/>
                    <a:gd name="T38" fmla="*/ 265 w 374"/>
                    <a:gd name="T39" fmla="*/ 111 h 171"/>
                    <a:gd name="T40" fmla="*/ 263 w 374"/>
                    <a:gd name="T41" fmla="*/ 105 h 171"/>
                    <a:gd name="T42" fmla="*/ 242 w 374"/>
                    <a:gd name="T43" fmla="*/ 108 h 171"/>
                    <a:gd name="T44" fmla="*/ 225 w 374"/>
                    <a:gd name="T45" fmla="*/ 112 h 171"/>
                    <a:gd name="T46" fmla="*/ 207 w 374"/>
                    <a:gd name="T47" fmla="*/ 113 h 171"/>
                    <a:gd name="T48" fmla="*/ 186 w 374"/>
                    <a:gd name="T49" fmla="*/ 115 h 171"/>
                    <a:gd name="T50" fmla="*/ 163 w 374"/>
                    <a:gd name="T51" fmla="*/ 115 h 171"/>
                    <a:gd name="T52" fmla="*/ 134 w 374"/>
                    <a:gd name="T53" fmla="*/ 112 h 171"/>
                    <a:gd name="T54" fmla="*/ 82 w 374"/>
                    <a:gd name="T55" fmla="*/ 98 h 171"/>
                    <a:gd name="T56" fmla="*/ 56 w 374"/>
                    <a:gd name="T57" fmla="*/ 88 h 171"/>
                    <a:gd name="T58" fmla="*/ 27 w 374"/>
                    <a:gd name="T59" fmla="*/ 76 h 171"/>
                    <a:gd name="T60" fmla="*/ 0 w 374"/>
                    <a:gd name="T61" fmla="*/ 62 h 171"/>
                    <a:gd name="T62" fmla="*/ 0 w 374"/>
                    <a:gd name="T63" fmla="*/ 0 h 171"/>
                    <a:gd name="T64" fmla="*/ 369 w 374"/>
                    <a:gd name="T65" fmla="*/ 0 h 171"/>
                    <a:gd name="T66" fmla="*/ 373 w 374"/>
                    <a:gd name="T67" fmla="*/ 153 h 1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74"/>
                    <a:gd name="T103" fmla="*/ 0 h 171"/>
                    <a:gd name="T104" fmla="*/ 374 w 374"/>
                    <a:gd name="T105" fmla="*/ 171 h 1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74" h="171">
                      <a:moveTo>
                        <a:pt x="373" y="153"/>
                      </a:moveTo>
                      <a:lnTo>
                        <a:pt x="365" y="157"/>
                      </a:lnTo>
                      <a:lnTo>
                        <a:pt x="357" y="159"/>
                      </a:lnTo>
                      <a:lnTo>
                        <a:pt x="351" y="167"/>
                      </a:lnTo>
                      <a:lnTo>
                        <a:pt x="347" y="170"/>
                      </a:lnTo>
                      <a:lnTo>
                        <a:pt x="341" y="168"/>
                      </a:lnTo>
                      <a:lnTo>
                        <a:pt x="341" y="161"/>
                      </a:lnTo>
                      <a:lnTo>
                        <a:pt x="341" y="153"/>
                      </a:lnTo>
                      <a:lnTo>
                        <a:pt x="327" y="152"/>
                      </a:lnTo>
                      <a:lnTo>
                        <a:pt x="321" y="156"/>
                      </a:lnTo>
                      <a:lnTo>
                        <a:pt x="313" y="164"/>
                      </a:lnTo>
                      <a:lnTo>
                        <a:pt x="306" y="165"/>
                      </a:lnTo>
                      <a:lnTo>
                        <a:pt x="300" y="162"/>
                      </a:lnTo>
                      <a:lnTo>
                        <a:pt x="303" y="153"/>
                      </a:lnTo>
                      <a:lnTo>
                        <a:pt x="306" y="142"/>
                      </a:lnTo>
                      <a:lnTo>
                        <a:pt x="298" y="138"/>
                      </a:lnTo>
                      <a:lnTo>
                        <a:pt x="287" y="135"/>
                      </a:lnTo>
                      <a:lnTo>
                        <a:pt x="279" y="128"/>
                      </a:lnTo>
                      <a:lnTo>
                        <a:pt x="270" y="120"/>
                      </a:lnTo>
                      <a:lnTo>
                        <a:pt x="265" y="111"/>
                      </a:lnTo>
                      <a:lnTo>
                        <a:pt x="263" y="105"/>
                      </a:lnTo>
                      <a:lnTo>
                        <a:pt x="242" y="108"/>
                      </a:lnTo>
                      <a:lnTo>
                        <a:pt x="225" y="112"/>
                      </a:lnTo>
                      <a:lnTo>
                        <a:pt x="207" y="113"/>
                      </a:lnTo>
                      <a:lnTo>
                        <a:pt x="186" y="115"/>
                      </a:lnTo>
                      <a:lnTo>
                        <a:pt x="163" y="115"/>
                      </a:lnTo>
                      <a:lnTo>
                        <a:pt x="134" y="112"/>
                      </a:lnTo>
                      <a:lnTo>
                        <a:pt x="82" y="98"/>
                      </a:lnTo>
                      <a:lnTo>
                        <a:pt x="56" y="88"/>
                      </a:lnTo>
                      <a:lnTo>
                        <a:pt x="27" y="76"/>
                      </a:lnTo>
                      <a:lnTo>
                        <a:pt x="0" y="62"/>
                      </a:lnTo>
                      <a:lnTo>
                        <a:pt x="0" y="0"/>
                      </a:lnTo>
                      <a:lnTo>
                        <a:pt x="369" y="0"/>
                      </a:lnTo>
                      <a:lnTo>
                        <a:pt x="373" y="153"/>
                      </a:lnTo>
                    </a:path>
                  </a:pathLst>
                </a:custGeom>
                <a:solidFill>
                  <a:srgbClr val="000000"/>
                </a:solidFill>
                <a:ln w="12700" cap="rnd">
                  <a:solidFill>
                    <a:srgbClr val="000000"/>
                  </a:solidFill>
                  <a:round/>
                  <a:headEnd/>
                  <a:tailEnd/>
                </a:ln>
              </p:spPr>
              <p:txBody>
                <a:bodyPr/>
                <a:lstStyle/>
                <a:p>
                  <a:endParaRPr lang="fa-IR"/>
                </a:p>
              </p:txBody>
            </p:sp>
            <p:sp>
              <p:nvSpPr>
                <p:cNvPr id="10478" name="Freeform 13"/>
                <p:cNvSpPr>
                  <a:spLocks/>
                </p:cNvSpPr>
                <p:nvPr/>
              </p:nvSpPr>
              <p:spPr bwMode="auto">
                <a:xfrm>
                  <a:off x="4805" y="310"/>
                  <a:ext cx="515" cy="660"/>
                </a:xfrm>
                <a:custGeom>
                  <a:avLst/>
                  <a:gdLst>
                    <a:gd name="T0" fmla="*/ 507 w 515"/>
                    <a:gd name="T1" fmla="*/ 659 h 660"/>
                    <a:gd name="T2" fmla="*/ 462 w 515"/>
                    <a:gd name="T3" fmla="*/ 654 h 660"/>
                    <a:gd name="T4" fmla="*/ 483 w 515"/>
                    <a:gd name="T5" fmla="*/ 557 h 660"/>
                    <a:gd name="T6" fmla="*/ 464 w 515"/>
                    <a:gd name="T7" fmla="*/ 493 h 660"/>
                    <a:gd name="T8" fmla="*/ 418 w 515"/>
                    <a:gd name="T9" fmla="*/ 398 h 660"/>
                    <a:gd name="T10" fmla="*/ 354 w 515"/>
                    <a:gd name="T11" fmla="*/ 353 h 660"/>
                    <a:gd name="T12" fmla="*/ 308 w 515"/>
                    <a:gd name="T13" fmla="*/ 365 h 660"/>
                    <a:gd name="T14" fmla="*/ 266 w 515"/>
                    <a:gd name="T15" fmla="*/ 379 h 660"/>
                    <a:gd name="T16" fmla="*/ 220 w 515"/>
                    <a:gd name="T17" fmla="*/ 376 h 660"/>
                    <a:gd name="T18" fmla="*/ 170 w 515"/>
                    <a:gd name="T19" fmla="*/ 349 h 660"/>
                    <a:gd name="T20" fmla="*/ 127 w 515"/>
                    <a:gd name="T21" fmla="*/ 326 h 660"/>
                    <a:gd name="T22" fmla="*/ 108 w 515"/>
                    <a:gd name="T23" fmla="*/ 370 h 660"/>
                    <a:gd name="T24" fmla="*/ 118 w 515"/>
                    <a:gd name="T25" fmla="*/ 411 h 660"/>
                    <a:gd name="T26" fmla="*/ 130 w 515"/>
                    <a:gd name="T27" fmla="*/ 441 h 660"/>
                    <a:gd name="T28" fmla="*/ 137 w 515"/>
                    <a:gd name="T29" fmla="*/ 503 h 660"/>
                    <a:gd name="T30" fmla="*/ 134 w 515"/>
                    <a:gd name="T31" fmla="*/ 588 h 660"/>
                    <a:gd name="T32" fmla="*/ 126 w 515"/>
                    <a:gd name="T33" fmla="*/ 618 h 660"/>
                    <a:gd name="T34" fmla="*/ 101 w 515"/>
                    <a:gd name="T35" fmla="*/ 614 h 660"/>
                    <a:gd name="T36" fmla="*/ 118 w 515"/>
                    <a:gd name="T37" fmla="*/ 542 h 660"/>
                    <a:gd name="T38" fmla="*/ 120 w 515"/>
                    <a:gd name="T39" fmla="*/ 510 h 660"/>
                    <a:gd name="T40" fmla="*/ 86 w 515"/>
                    <a:gd name="T41" fmla="*/ 436 h 660"/>
                    <a:gd name="T42" fmla="*/ 35 w 515"/>
                    <a:gd name="T43" fmla="*/ 326 h 660"/>
                    <a:gd name="T44" fmla="*/ 0 w 515"/>
                    <a:gd name="T45" fmla="*/ 204 h 660"/>
                    <a:gd name="T46" fmla="*/ 12 w 515"/>
                    <a:gd name="T47" fmla="*/ 166 h 660"/>
                    <a:gd name="T48" fmla="*/ 1 w 515"/>
                    <a:gd name="T49" fmla="*/ 134 h 660"/>
                    <a:gd name="T50" fmla="*/ 12 w 515"/>
                    <a:gd name="T51" fmla="*/ 103 h 660"/>
                    <a:gd name="T52" fmla="*/ 38 w 515"/>
                    <a:gd name="T53" fmla="*/ 105 h 660"/>
                    <a:gd name="T54" fmla="*/ 52 w 515"/>
                    <a:gd name="T55" fmla="*/ 90 h 660"/>
                    <a:gd name="T56" fmla="*/ 66 w 515"/>
                    <a:gd name="T57" fmla="*/ 72 h 660"/>
                    <a:gd name="T58" fmla="*/ 59 w 515"/>
                    <a:gd name="T59" fmla="*/ 39 h 660"/>
                    <a:gd name="T60" fmla="*/ 51 w 515"/>
                    <a:gd name="T61" fmla="*/ 0 h 660"/>
                    <a:gd name="T62" fmla="*/ 135 w 515"/>
                    <a:gd name="T63" fmla="*/ 14 h 660"/>
                    <a:gd name="T64" fmla="*/ 145 w 515"/>
                    <a:gd name="T65" fmla="*/ 35 h 660"/>
                    <a:gd name="T66" fmla="*/ 126 w 515"/>
                    <a:gd name="T67" fmla="*/ 79 h 660"/>
                    <a:gd name="T68" fmla="*/ 125 w 515"/>
                    <a:gd name="T69" fmla="*/ 138 h 660"/>
                    <a:gd name="T70" fmla="*/ 132 w 515"/>
                    <a:gd name="T71" fmla="*/ 179 h 660"/>
                    <a:gd name="T72" fmla="*/ 163 w 515"/>
                    <a:gd name="T73" fmla="*/ 224 h 660"/>
                    <a:gd name="T74" fmla="*/ 181 w 515"/>
                    <a:gd name="T75" fmla="*/ 268 h 660"/>
                    <a:gd name="T76" fmla="*/ 224 w 515"/>
                    <a:gd name="T77" fmla="*/ 280 h 660"/>
                    <a:gd name="T78" fmla="*/ 268 w 515"/>
                    <a:gd name="T79" fmla="*/ 251 h 660"/>
                    <a:gd name="T80" fmla="*/ 276 w 515"/>
                    <a:gd name="T81" fmla="*/ 202 h 660"/>
                    <a:gd name="T82" fmla="*/ 292 w 515"/>
                    <a:gd name="T83" fmla="*/ 168 h 660"/>
                    <a:gd name="T84" fmla="*/ 304 w 515"/>
                    <a:gd name="T85" fmla="*/ 109 h 660"/>
                    <a:gd name="T86" fmla="*/ 326 w 515"/>
                    <a:gd name="T87" fmla="*/ 78 h 660"/>
                    <a:gd name="T88" fmla="*/ 369 w 515"/>
                    <a:gd name="T89" fmla="*/ 62 h 660"/>
                    <a:gd name="T90" fmla="*/ 396 w 515"/>
                    <a:gd name="T91" fmla="*/ 64 h 660"/>
                    <a:gd name="T92" fmla="*/ 394 w 515"/>
                    <a:gd name="T93" fmla="*/ 87 h 660"/>
                    <a:gd name="T94" fmla="*/ 363 w 515"/>
                    <a:gd name="T95" fmla="*/ 109 h 660"/>
                    <a:gd name="T96" fmla="*/ 391 w 515"/>
                    <a:gd name="T97" fmla="*/ 120 h 660"/>
                    <a:gd name="T98" fmla="*/ 418 w 515"/>
                    <a:gd name="T99" fmla="*/ 133 h 660"/>
                    <a:gd name="T100" fmla="*/ 422 w 515"/>
                    <a:gd name="T101" fmla="*/ 175 h 660"/>
                    <a:gd name="T102" fmla="*/ 463 w 515"/>
                    <a:gd name="T103" fmla="*/ 215 h 660"/>
                    <a:gd name="T104" fmla="*/ 486 w 515"/>
                    <a:gd name="T105" fmla="*/ 255 h 660"/>
                    <a:gd name="T106" fmla="*/ 479 w 515"/>
                    <a:gd name="T107" fmla="*/ 322 h 660"/>
                    <a:gd name="T108" fmla="*/ 514 w 515"/>
                    <a:gd name="T109" fmla="*/ 597 h 6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15"/>
                    <a:gd name="T166" fmla="*/ 0 h 660"/>
                    <a:gd name="T167" fmla="*/ 515 w 515"/>
                    <a:gd name="T168" fmla="*/ 660 h 6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15" h="660">
                      <a:moveTo>
                        <a:pt x="514" y="597"/>
                      </a:moveTo>
                      <a:lnTo>
                        <a:pt x="507" y="659"/>
                      </a:lnTo>
                      <a:lnTo>
                        <a:pt x="472" y="659"/>
                      </a:lnTo>
                      <a:lnTo>
                        <a:pt x="462" y="654"/>
                      </a:lnTo>
                      <a:lnTo>
                        <a:pt x="482" y="613"/>
                      </a:lnTo>
                      <a:lnTo>
                        <a:pt x="483" y="557"/>
                      </a:lnTo>
                      <a:lnTo>
                        <a:pt x="474" y="523"/>
                      </a:lnTo>
                      <a:lnTo>
                        <a:pt x="464" y="493"/>
                      </a:lnTo>
                      <a:lnTo>
                        <a:pt x="435" y="425"/>
                      </a:lnTo>
                      <a:lnTo>
                        <a:pt x="418" y="398"/>
                      </a:lnTo>
                      <a:lnTo>
                        <a:pt x="387" y="377"/>
                      </a:lnTo>
                      <a:lnTo>
                        <a:pt x="354" y="353"/>
                      </a:lnTo>
                      <a:lnTo>
                        <a:pt x="337" y="352"/>
                      </a:lnTo>
                      <a:lnTo>
                        <a:pt x="308" y="365"/>
                      </a:lnTo>
                      <a:lnTo>
                        <a:pt x="288" y="375"/>
                      </a:lnTo>
                      <a:lnTo>
                        <a:pt x="266" y="379"/>
                      </a:lnTo>
                      <a:lnTo>
                        <a:pt x="243" y="380"/>
                      </a:lnTo>
                      <a:lnTo>
                        <a:pt x="220" y="376"/>
                      </a:lnTo>
                      <a:lnTo>
                        <a:pt x="194" y="366"/>
                      </a:lnTo>
                      <a:lnTo>
                        <a:pt x="170" y="349"/>
                      </a:lnTo>
                      <a:lnTo>
                        <a:pt x="141" y="333"/>
                      </a:lnTo>
                      <a:lnTo>
                        <a:pt x="127" y="326"/>
                      </a:lnTo>
                      <a:lnTo>
                        <a:pt x="111" y="361"/>
                      </a:lnTo>
                      <a:lnTo>
                        <a:pt x="108" y="370"/>
                      </a:lnTo>
                      <a:lnTo>
                        <a:pt x="113" y="395"/>
                      </a:lnTo>
                      <a:lnTo>
                        <a:pt x="118" y="411"/>
                      </a:lnTo>
                      <a:lnTo>
                        <a:pt x="125" y="426"/>
                      </a:lnTo>
                      <a:lnTo>
                        <a:pt x="130" y="441"/>
                      </a:lnTo>
                      <a:lnTo>
                        <a:pt x="132" y="461"/>
                      </a:lnTo>
                      <a:lnTo>
                        <a:pt x="137" y="503"/>
                      </a:lnTo>
                      <a:lnTo>
                        <a:pt x="134" y="546"/>
                      </a:lnTo>
                      <a:lnTo>
                        <a:pt x="134" y="588"/>
                      </a:lnTo>
                      <a:lnTo>
                        <a:pt x="132" y="597"/>
                      </a:lnTo>
                      <a:lnTo>
                        <a:pt x="126" y="618"/>
                      </a:lnTo>
                      <a:lnTo>
                        <a:pt x="114" y="617"/>
                      </a:lnTo>
                      <a:lnTo>
                        <a:pt x="101" y="614"/>
                      </a:lnTo>
                      <a:lnTo>
                        <a:pt x="87" y="606"/>
                      </a:lnTo>
                      <a:lnTo>
                        <a:pt x="118" y="542"/>
                      </a:lnTo>
                      <a:lnTo>
                        <a:pt x="122" y="526"/>
                      </a:lnTo>
                      <a:lnTo>
                        <a:pt x="120" y="510"/>
                      </a:lnTo>
                      <a:lnTo>
                        <a:pt x="106" y="470"/>
                      </a:lnTo>
                      <a:lnTo>
                        <a:pt x="86" y="436"/>
                      </a:lnTo>
                      <a:lnTo>
                        <a:pt x="66" y="400"/>
                      </a:lnTo>
                      <a:lnTo>
                        <a:pt x="35" y="326"/>
                      </a:lnTo>
                      <a:lnTo>
                        <a:pt x="3" y="234"/>
                      </a:lnTo>
                      <a:lnTo>
                        <a:pt x="0" y="204"/>
                      </a:lnTo>
                      <a:lnTo>
                        <a:pt x="5" y="177"/>
                      </a:lnTo>
                      <a:lnTo>
                        <a:pt x="12" y="166"/>
                      </a:lnTo>
                      <a:lnTo>
                        <a:pt x="6" y="152"/>
                      </a:lnTo>
                      <a:lnTo>
                        <a:pt x="1" y="134"/>
                      </a:lnTo>
                      <a:lnTo>
                        <a:pt x="2" y="119"/>
                      </a:lnTo>
                      <a:lnTo>
                        <a:pt x="12" y="103"/>
                      </a:lnTo>
                      <a:lnTo>
                        <a:pt x="24" y="101"/>
                      </a:lnTo>
                      <a:lnTo>
                        <a:pt x="38" y="105"/>
                      </a:lnTo>
                      <a:lnTo>
                        <a:pt x="45" y="98"/>
                      </a:lnTo>
                      <a:lnTo>
                        <a:pt x="52" y="90"/>
                      </a:lnTo>
                      <a:lnTo>
                        <a:pt x="60" y="83"/>
                      </a:lnTo>
                      <a:lnTo>
                        <a:pt x="66" y="72"/>
                      </a:lnTo>
                      <a:lnTo>
                        <a:pt x="68" y="57"/>
                      </a:lnTo>
                      <a:lnTo>
                        <a:pt x="59" y="39"/>
                      </a:lnTo>
                      <a:lnTo>
                        <a:pt x="52" y="17"/>
                      </a:lnTo>
                      <a:lnTo>
                        <a:pt x="51" y="0"/>
                      </a:lnTo>
                      <a:lnTo>
                        <a:pt x="96" y="7"/>
                      </a:lnTo>
                      <a:lnTo>
                        <a:pt x="135" y="14"/>
                      </a:lnTo>
                      <a:lnTo>
                        <a:pt x="153" y="18"/>
                      </a:lnTo>
                      <a:lnTo>
                        <a:pt x="145" y="35"/>
                      </a:lnTo>
                      <a:lnTo>
                        <a:pt x="127" y="55"/>
                      </a:lnTo>
                      <a:lnTo>
                        <a:pt x="126" y="79"/>
                      </a:lnTo>
                      <a:lnTo>
                        <a:pt x="132" y="101"/>
                      </a:lnTo>
                      <a:lnTo>
                        <a:pt x="125" y="138"/>
                      </a:lnTo>
                      <a:lnTo>
                        <a:pt x="126" y="160"/>
                      </a:lnTo>
                      <a:lnTo>
                        <a:pt x="132" y="179"/>
                      </a:lnTo>
                      <a:lnTo>
                        <a:pt x="150" y="198"/>
                      </a:lnTo>
                      <a:lnTo>
                        <a:pt x="163" y="224"/>
                      </a:lnTo>
                      <a:lnTo>
                        <a:pt x="172" y="247"/>
                      </a:lnTo>
                      <a:lnTo>
                        <a:pt x="181" y="268"/>
                      </a:lnTo>
                      <a:lnTo>
                        <a:pt x="196" y="283"/>
                      </a:lnTo>
                      <a:lnTo>
                        <a:pt x="224" y="280"/>
                      </a:lnTo>
                      <a:lnTo>
                        <a:pt x="251" y="269"/>
                      </a:lnTo>
                      <a:lnTo>
                        <a:pt x="268" y="251"/>
                      </a:lnTo>
                      <a:lnTo>
                        <a:pt x="278" y="226"/>
                      </a:lnTo>
                      <a:lnTo>
                        <a:pt x="276" y="202"/>
                      </a:lnTo>
                      <a:lnTo>
                        <a:pt x="274" y="186"/>
                      </a:lnTo>
                      <a:lnTo>
                        <a:pt x="292" y="168"/>
                      </a:lnTo>
                      <a:lnTo>
                        <a:pt x="304" y="131"/>
                      </a:lnTo>
                      <a:lnTo>
                        <a:pt x="304" y="109"/>
                      </a:lnTo>
                      <a:lnTo>
                        <a:pt x="311" y="90"/>
                      </a:lnTo>
                      <a:lnTo>
                        <a:pt x="326" y="78"/>
                      </a:lnTo>
                      <a:lnTo>
                        <a:pt x="347" y="70"/>
                      </a:lnTo>
                      <a:lnTo>
                        <a:pt x="369" y="62"/>
                      </a:lnTo>
                      <a:lnTo>
                        <a:pt x="384" y="61"/>
                      </a:lnTo>
                      <a:lnTo>
                        <a:pt x="396" y="64"/>
                      </a:lnTo>
                      <a:lnTo>
                        <a:pt x="398" y="76"/>
                      </a:lnTo>
                      <a:lnTo>
                        <a:pt x="394" y="87"/>
                      </a:lnTo>
                      <a:lnTo>
                        <a:pt x="380" y="97"/>
                      </a:lnTo>
                      <a:lnTo>
                        <a:pt x="363" y="109"/>
                      </a:lnTo>
                      <a:lnTo>
                        <a:pt x="376" y="115"/>
                      </a:lnTo>
                      <a:lnTo>
                        <a:pt x="391" y="120"/>
                      </a:lnTo>
                      <a:lnTo>
                        <a:pt x="410" y="124"/>
                      </a:lnTo>
                      <a:lnTo>
                        <a:pt x="418" y="133"/>
                      </a:lnTo>
                      <a:lnTo>
                        <a:pt x="421" y="146"/>
                      </a:lnTo>
                      <a:lnTo>
                        <a:pt x="422" y="175"/>
                      </a:lnTo>
                      <a:lnTo>
                        <a:pt x="435" y="191"/>
                      </a:lnTo>
                      <a:lnTo>
                        <a:pt x="463" y="215"/>
                      </a:lnTo>
                      <a:lnTo>
                        <a:pt x="478" y="235"/>
                      </a:lnTo>
                      <a:lnTo>
                        <a:pt x="486" y="255"/>
                      </a:lnTo>
                      <a:lnTo>
                        <a:pt x="484" y="286"/>
                      </a:lnTo>
                      <a:lnTo>
                        <a:pt x="479" y="322"/>
                      </a:lnTo>
                      <a:lnTo>
                        <a:pt x="493" y="400"/>
                      </a:lnTo>
                      <a:lnTo>
                        <a:pt x="514" y="597"/>
                      </a:lnTo>
                    </a:path>
                  </a:pathLst>
                </a:custGeom>
                <a:solidFill>
                  <a:srgbClr val="000000"/>
                </a:solidFill>
                <a:ln w="12700" cap="rnd">
                  <a:solidFill>
                    <a:srgbClr val="000000"/>
                  </a:solidFill>
                  <a:round/>
                  <a:headEnd/>
                  <a:tailEnd/>
                </a:ln>
              </p:spPr>
              <p:txBody>
                <a:bodyPr/>
                <a:lstStyle/>
                <a:p>
                  <a:endParaRPr lang="fa-IR"/>
                </a:p>
              </p:txBody>
            </p:sp>
            <p:grpSp>
              <p:nvGrpSpPr>
                <p:cNvPr id="6" name="Group 14"/>
                <p:cNvGrpSpPr>
                  <a:grpSpLocks/>
                </p:cNvGrpSpPr>
                <p:nvPr/>
              </p:nvGrpSpPr>
              <p:grpSpPr bwMode="auto">
                <a:xfrm>
                  <a:off x="4660" y="344"/>
                  <a:ext cx="46" cy="25"/>
                  <a:chOff x="4660" y="344"/>
                  <a:chExt cx="46" cy="25"/>
                </a:xfrm>
              </p:grpSpPr>
              <p:sp>
                <p:nvSpPr>
                  <p:cNvPr id="10499" name="Freeform 15"/>
                  <p:cNvSpPr>
                    <a:spLocks/>
                  </p:cNvSpPr>
                  <p:nvPr/>
                </p:nvSpPr>
                <p:spPr bwMode="auto">
                  <a:xfrm>
                    <a:off x="4660" y="344"/>
                    <a:ext cx="46" cy="23"/>
                  </a:xfrm>
                  <a:custGeom>
                    <a:avLst/>
                    <a:gdLst>
                      <a:gd name="T0" fmla="*/ 45 w 46"/>
                      <a:gd name="T1" fmla="*/ 5 h 23"/>
                      <a:gd name="T2" fmla="*/ 37 w 46"/>
                      <a:gd name="T3" fmla="*/ 2 h 23"/>
                      <a:gd name="T4" fmla="*/ 27 w 46"/>
                      <a:gd name="T5" fmla="*/ 0 h 23"/>
                      <a:gd name="T6" fmla="*/ 16 w 46"/>
                      <a:gd name="T7" fmla="*/ 2 h 23"/>
                      <a:gd name="T8" fmla="*/ 10 w 46"/>
                      <a:gd name="T9" fmla="*/ 6 h 23"/>
                      <a:gd name="T10" fmla="*/ 6 w 46"/>
                      <a:gd name="T11" fmla="*/ 9 h 23"/>
                      <a:gd name="T12" fmla="*/ 3 w 46"/>
                      <a:gd name="T13" fmla="*/ 16 h 23"/>
                      <a:gd name="T14" fmla="*/ 0 w 46"/>
                      <a:gd name="T15" fmla="*/ 21 h 23"/>
                      <a:gd name="T16" fmla="*/ 12 w 46"/>
                      <a:gd name="T17" fmla="*/ 22 h 23"/>
                      <a:gd name="T18" fmla="*/ 24 w 46"/>
                      <a:gd name="T19" fmla="*/ 20 h 23"/>
                      <a:gd name="T20" fmla="*/ 35 w 46"/>
                      <a:gd name="T21" fmla="*/ 18 h 23"/>
                      <a:gd name="T22" fmla="*/ 42 w 46"/>
                      <a:gd name="T23" fmla="*/ 11 h 23"/>
                      <a:gd name="T24" fmla="*/ 45 w 46"/>
                      <a:gd name="T25" fmla="*/ 5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
                      <a:gd name="T40" fmla="*/ 0 h 23"/>
                      <a:gd name="T41" fmla="*/ 46 w 46"/>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 h="23">
                        <a:moveTo>
                          <a:pt x="45" y="5"/>
                        </a:moveTo>
                        <a:lnTo>
                          <a:pt x="37" y="2"/>
                        </a:lnTo>
                        <a:lnTo>
                          <a:pt x="27" y="0"/>
                        </a:lnTo>
                        <a:lnTo>
                          <a:pt x="16" y="2"/>
                        </a:lnTo>
                        <a:lnTo>
                          <a:pt x="10" y="6"/>
                        </a:lnTo>
                        <a:lnTo>
                          <a:pt x="6" y="9"/>
                        </a:lnTo>
                        <a:lnTo>
                          <a:pt x="3" y="16"/>
                        </a:lnTo>
                        <a:lnTo>
                          <a:pt x="0" y="21"/>
                        </a:lnTo>
                        <a:lnTo>
                          <a:pt x="12" y="22"/>
                        </a:lnTo>
                        <a:lnTo>
                          <a:pt x="24" y="20"/>
                        </a:lnTo>
                        <a:lnTo>
                          <a:pt x="35" y="18"/>
                        </a:lnTo>
                        <a:lnTo>
                          <a:pt x="42" y="11"/>
                        </a:lnTo>
                        <a:lnTo>
                          <a:pt x="45" y="5"/>
                        </a:lnTo>
                      </a:path>
                    </a:pathLst>
                  </a:custGeom>
                  <a:solidFill>
                    <a:srgbClr val="000000"/>
                  </a:solidFill>
                  <a:ln w="12700" cap="rnd">
                    <a:solidFill>
                      <a:srgbClr val="000000"/>
                    </a:solidFill>
                    <a:round/>
                    <a:headEnd/>
                    <a:tailEnd/>
                  </a:ln>
                </p:spPr>
                <p:txBody>
                  <a:bodyPr/>
                  <a:lstStyle/>
                  <a:p>
                    <a:endParaRPr lang="fa-IR"/>
                  </a:p>
                </p:txBody>
              </p:sp>
              <p:sp>
                <p:nvSpPr>
                  <p:cNvPr id="10500" name="Freeform 16"/>
                  <p:cNvSpPr>
                    <a:spLocks/>
                  </p:cNvSpPr>
                  <p:nvPr/>
                </p:nvSpPr>
                <p:spPr bwMode="auto">
                  <a:xfrm>
                    <a:off x="4661" y="350"/>
                    <a:ext cx="33" cy="19"/>
                  </a:xfrm>
                  <a:custGeom>
                    <a:avLst/>
                    <a:gdLst>
                      <a:gd name="T0" fmla="*/ 32 w 33"/>
                      <a:gd name="T1" fmla="*/ 3 h 19"/>
                      <a:gd name="T2" fmla="*/ 27 w 33"/>
                      <a:gd name="T3" fmla="*/ 2 h 19"/>
                      <a:gd name="T4" fmla="*/ 20 w 33"/>
                      <a:gd name="T5" fmla="*/ 0 h 19"/>
                      <a:gd name="T6" fmla="*/ 11 w 33"/>
                      <a:gd name="T7" fmla="*/ 2 h 19"/>
                      <a:gd name="T8" fmla="*/ 7 w 33"/>
                      <a:gd name="T9" fmla="*/ 5 h 19"/>
                      <a:gd name="T10" fmla="*/ 5 w 33"/>
                      <a:gd name="T11" fmla="*/ 7 h 19"/>
                      <a:gd name="T12" fmla="*/ 2 w 33"/>
                      <a:gd name="T13" fmla="*/ 13 h 19"/>
                      <a:gd name="T14" fmla="*/ 0 w 33"/>
                      <a:gd name="T15" fmla="*/ 17 h 19"/>
                      <a:gd name="T16" fmla="*/ 9 w 33"/>
                      <a:gd name="T17" fmla="*/ 18 h 19"/>
                      <a:gd name="T18" fmla="*/ 17 w 33"/>
                      <a:gd name="T19" fmla="*/ 17 h 19"/>
                      <a:gd name="T20" fmla="*/ 25 w 33"/>
                      <a:gd name="T21" fmla="*/ 14 h 19"/>
                      <a:gd name="T22" fmla="*/ 30 w 33"/>
                      <a:gd name="T23" fmla="*/ 9 h 19"/>
                      <a:gd name="T24" fmla="*/ 32 w 33"/>
                      <a:gd name="T25" fmla="*/ 3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19"/>
                      <a:gd name="T41" fmla="*/ 33 w 33"/>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19">
                        <a:moveTo>
                          <a:pt x="32" y="3"/>
                        </a:moveTo>
                        <a:lnTo>
                          <a:pt x="27" y="2"/>
                        </a:lnTo>
                        <a:lnTo>
                          <a:pt x="20" y="0"/>
                        </a:lnTo>
                        <a:lnTo>
                          <a:pt x="11" y="2"/>
                        </a:lnTo>
                        <a:lnTo>
                          <a:pt x="7" y="5"/>
                        </a:lnTo>
                        <a:lnTo>
                          <a:pt x="5" y="7"/>
                        </a:lnTo>
                        <a:lnTo>
                          <a:pt x="2" y="13"/>
                        </a:lnTo>
                        <a:lnTo>
                          <a:pt x="0" y="17"/>
                        </a:lnTo>
                        <a:lnTo>
                          <a:pt x="9" y="18"/>
                        </a:lnTo>
                        <a:lnTo>
                          <a:pt x="17" y="17"/>
                        </a:lnTo>
                        <a:lnTo>
                          <a:pt x="25" y="14"/>
                        </a:lnTo>
                        <a:lnTo>
                          <a:pt x="30" y="9"/>
                        </a:lnTo>
                        <a:lnTo>
                          <a:pt x="32" y="3"/>
                        </a:lnTo>
                      </a:path>
                    </a:pathLst>
                  </a:custGeom>
                  <a:solidFill>
                    <a:srgbClr val="000000"/>
                  </a:solidFill>
                  <a:ln w="12700" cap="rnd">
                    <a:solidFill>
                      <a:srgbClr val="000000"/>
                    </a:solidFill>
                    <a:round/>
                    <a:headEnd/>
                    <a:tailEnd/>
                  </a:ln>
                </p:spPr>
                <p:txBody>
                  <a:bodyPr/>
                  <a:lstStyle/>
                  <a:p>
                    <a:endParaRPr lang="fa-IR"/>
                  </a:p>
                </p:txBody>
              </p:sp>
              <p:sp>
                <p:nvSpPr>
                  <p:cNvPr id="10501" name="Oval 17"/>
                  <p:cNvSpPr>
                    <a:spLocks noChangeArrowheads="1"/>
                  </p:cNvSpPr>
                  <p:nvPr/>
                </p:nvSpPr>
                <p:spPr bwMode="auto">
                  <a:xfrm>
                    <a:off x="4681" y="355"/>
                    <a:ext cx="1" cy="1"/>
                  </a:xfrm>
                  <a:prstGeom prst="ellipse">
                    <a:avLst/>
                  </a:prstGeom>
                  <a:solidFill>
                    <a:srgbClr val="000000"/>
                  </a:solidFill>
                  <a:ln w="12700">
                    <a:solidFill>
                      <a:srgbClr val="000000"/>
                    </a:solidFill>
                    <a:round/>
                    <a:headEnd/>
                    <a:tailEnd/>
                  </a:ln>
                </p:spPr>
                <p:txBody>
                  <a:bodyPr wrap="none" anchor="ctr"/>
                  <a:lstStyle/>
                  <a:p>
                    <a:endParaRPr lang="en-US"/>
                  </a:p>
                </p:txBody>
              </p:sp>
            </p:grpSp>
            <p:sp>
              <p:nvSpPr>
                <p:cNvPr id="10480" name="Freeform 18"/>
                <p:cNvSpPr>
                  <a:spLocks/>
                </p:cNvSpPr>
                <p:nvPr/>
              </p:nvSpPr>
              <p:spPr bwMode="auto">
                <a:xfrm>
                  <a:off x="4539" y="277"/>
                  <a:ext cx="119" cy="163"/>
                </a:xfrm>
                <a:custGeom>
                  <a:avLst/>
                  <a:gdLst>
                    <a:gd name="T0" fmla="*/ 108 w 119"/>
                    <a:gd name="T1" fmla="*/ 2 h 163"/>
                    <a:gd name="T2" fmla="*/ 98 w 119"/>
                    <a:gd name="T3" fmla="*/ 0 h 163"/>
                    <a:gd name="T4" fmla="*/ 88 w 119"/>
                    <a:gd name="T5" fmla="*/ 3 h 163"/>
                    <a:gd name="T6" fmla="*/ 74 w 119"/>
                    <a:gd name="T7" fmla="*/ 8 h 163"/>
                    <a:gd name="T8" fmla="*/ 66 w 119"/>
                    <a:gd name="T9" fmla="*/ 21 h 163"/>
                    <a:gd name="T10" fmla="*/ 61 w 119"/>
                    <a:gd name="T11" fmla="*/ 30 h 163"/>
                    <a:gd name="T12" fmla="*/ 54 w 119"/>
                    <a:gd name="T13" fmla="*/ 31 h 163"/>
                    <a:gd name="T14" fmla="*/ 47 w 119"/>
                    <a:gd name="T15" fmla="*/ 38 h 163"/>
                    <a:gd name="T16" fmla="*/ 43 w 119"/>
                    <a:gd name="T17" fmla="*/ 42 h 163"/>
                    <a:gd name="T18" fmla="*/ 39 w 119"/>
                    <a:gd name="T19" fmla="*/ 49 h 163"/>
                    <a:gd name="T20" fmla="*/ 42 w 119"/>
                    <a:gd name="T21" fmla="*/ 59 h 163"/>
                    <a:gd name="T22" fmla="*/ 49 w 119"/>
                    <a:gd name="T23" fmla="*/ 70 h 163"/>
                    <a:gd name="T24" fmla="*/ 44 w 119"/>
                    <a:gd name="T25" fmla="*/ 78 h 163"/>
                    <a:gd name="T26" fmla="*/ 41 w 119"/>
                    <a:gd name="T27" fmla="*/ 91 h 163"/>
                    <a:gd name="T28" fmla="*/ 21 w 119"/>
                    <a:gd name="T29" fmla="*/ 121 h 163"/>
                    <a:gd name="T30" fmla="*/ 10 w 119"/>
                    <a:gd name="T31" fmla="*/ 134 h 163"/>
                    <a:gd name="T32" fmla="*/ 4 w 119"/>
                    <a:gd name="T33" fmla="*/ 147 h 163"/>
                    <a:gd name="T34" fmla="*/ 0 w 119"/>
                    <a:gd name="T35" fmla="*/ 162 h 163"/>
                    <a:gd name="T36" fmla="*/ 10 w 119"/>
                    <a:gd name="T37" fmla="*/ 160 h 163"/>
                    <a:gd name="T38" fmla="*/ 23 w 119"/>
                    <a:gd name="T39" fmla="*/ 160 h 163"/>
                    <a:gd name="T40" fmla="*/ 42 w 119"/>
                    <a:gd name="T41" fmla="*/ 162 h 163"/>
                    <a:gd name="T42" fmla="*/ 52 w 119"/>
                    <a:gd name="T43" fmla="*/ 160 h 163"/>
                    <a:gd name="T44" fmla="*/ 81 w 119"/>
                    <a:gd name="T45" fmla="*/ 140 h 163"/>
                    <a:gd name="T46" fmla="*/ 101 w 119"/>
                    <a:gd name="T47" fmla="*/ 116 h 163"/>
                    <a:gd name="T48" fmla="*/ 104 w 119"/>
                    <a:gd name="T49" fmla="*/ 99 h 163"/>
                    <a:gd name="T50" fmla="*/ 101 w 119"/>
                    <a:gd name="T51" fmla="*/ 78 h 163"/>
                    <a:gd name="T52" fmla="*/ 99 w 119"/>
                    <a:gd name="T53" fmla="*/ 62 h 163"/>
                    <a:gd name="T54" fmla="*/ 102 w 119"/>
                    <a:gd name="T55" fmla="*/ 52 h 163"/>
                    <a:gd name="T56" fmla="*/ 110 w 119"/>
                    <a:gd name="T57" fmla="*/ 48 h 163"/>
                    <a:gd name="T58" fmla="*/ 114 w 119"/>
                    <a:gd name="T59" fmla="*/ 38 h 163"/>
                    <a:gd name="T60" fmla="*/ 118 w 119"/>
                    <a:gd name="T61" fmla="*/ 25 h 163"/>
                    <a:gd name="T62" fmla="*/ 116 w 119"/>
                    <a:gd name="T63" fmla="*/ 14 h 163"/>
                    <a:gd name="T64" fmla="*/ 113 w 119"/>
                    <a:gd name="T65" fmla="*/ 6 h 163"/>
                    <a:gd name="T66" fmla="*/ 108 w 119"/>
                    <a:gd name="T67" fmla="*/ 2 h 1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9"/>
                    <a:gd name="T103" fmla="*/ 0 h 163"/>
                    <a:gd name="T104" fmla="*/ 119 w 119"/>
                    <a:gd name="T105" fmla="*/ 163 h 16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9" h="163">
                      <a:moveTo>
                        <a:pt x="108" y="2"/>
                      </a:moveTo>
                      <a:lnTo>
                        <a:pt x="98" y="0"/>
                      </a:lnTo>
                      <a:lnTo>
                        <a:pt x="88" y="3"/>
                      </a:lnTo>
                      <a:lnTo>
                        <a:pt x="74" y="8"/>
                      </a:lnTo>
                      <a:lnTo>
                        <a:pt x="66" y="21"/>
                      </a:lnTo>
                      <a:lnTo>
                        <a:pt x="61" y="30"/>
                      </a:lnTo>
                      <a:lnTo>
                        <a:pt x="54" y="31"/>
                      </a:lnTo>
                      <a:lnTo>
                        <a:pt x="47" y="38"/>
                      </a:lnTo>
                      <a:lnTo>
                        <a:pt x="43" y="42"/>
                      </a:lnTo>
                      <a:lnTo>
                        <a:pt x="39" y="49"/>
                      </a:lnTo>
                      <a:lnTo>
                        <a:pt x="42" y="59"/>
                      </a:lnTo>
                      <a:lnTo>
                        <a:pt x="49" y="70"/>
                      </a:lnTo>
                      <a:lnTo>
                        <a:pt x="44" y="78"/>
                      </a:lnTo>
                      <a:lnTo>
                        <a:pt x="41" y="91"/>
                      </a:lnTo>
                      <a:lnTo>
                        <a:pt x="21" y="121"/>
                      </a:lnTo>
                      <a:lnTo>
                        <a:pt x="10" y="134"/>
                      </a:lnTo>
                      <a:lnTo>
                        <a:pt x="4" y="147"/>
                      </a:lnTo>
                      <a:lnTo>
                        <a:pt x="0" y="162"/>
                      </a:lnTo>
                      <a:lnTo>
                        <a:pt x="10" y="160"/>
                      </a:lnTo>
                      <a:lnTo>
                        <a:pt x="23" y="160"/>
                      </a:lnTo>
                      <a:lnTo>
                        <a:pt x="42" y="162"/>
                      </a:lnTo>
                      <a:lnTo>
                        <a:pt x="52" y="160"/>
                      </a:lnTo>
                      <a:lnTo>
                        <a:pt x="81" y="140"/>
                      </a:lnTo>
                      <a:lnTo>
                        <a:pt x="101" y="116"/>
                      </a:lnTo>
                      <a:lnTo>
                        <a:pt x="104" y="99"/>
                      </a:lnTo>
                      <a:lnTo>
                        <a:pt x="101" y="78"/>
                      </a:lnTo>
                      <a:lnTo>
                        <a:pt x="99" y="62"/>
                      </a:lnTo>
                      <a:lnTo>
                        <a:pt x="102" y="52"/>
                      </a:lnTo>
                      <a:lnTo>
                        <a:pt x="110" y="48"/>
                      </a:lnTo>
                      <a:lnTo>
                        <a:pt x="114" y="38"/>
                      </a:lnTo>
                      <a:lnTo>
                        <a:pt x="118" y="25"/>
                      </a:lnTo>
                      <a:lnTo>
                        <a:pt x="116" y="14"/>
                      </a:lnTo>
                      <a:lnTo>
                        <a:pt x="113" y="6"/>
                      </a:lnTo>
                      <a:lnTo>
                        <a:pt x="108" y="2"/>
                      </a:lnTo>
                    </a:path>
                  </a:pathLst>
                </a:custGeom>
                <a:solidFill>
                  <a:srgbClr val="000000"/>
                </a:solidFill>
                <a:ln w="12700" cap="rnd">
                  <a:solidFill>
                    <a:srgbClr val="000000"/>
                  </a:solidFill>
                  <a:round/>
                  <a:headEnd/>
                  <a:tailEnd/>
                </a:ln>
              </p:spPr>
              <p:txBody>
                <a:bodyPr/>
                <a:lstStyle/>
                <a:p>
                  <a:endParaRPr lang="fa-IR"/>
                </a:p>
              </p:txBody>
            </p:sp>
            <p:sp>
              <p:nvSpPr>
                <p:cNvPr id="10481" name="Freeform 19"/>
                <p:cNvSpPr>
                  <a:spLocks/>
                </p:cNvSpPr>
                <p:nvPr/>
              </p:nvSpPr>
              <p:spPr bwMode="auto">
                <a:xfrm>
                  <a:off x="4741" y="273"/>
                  <a:ext cx="59" cy="31"/>
                </a:xfrm>
                <a:custGeom>
                  <a:avLst/>
                  <a:gdLst>
                    <a:gd name="T0" fmla="*/ 15 w 59"/>
                    <a:gd name="T1" fmla="*/ 12 h 31"/>
                    <a:gd name="T2" fmla="*/ 35 w 59"/>
                    <a:gd name="T3" fmla="*/ 3 h 31"/>
                    <a:gd name="T4" fmla="*/ 53 w 59"/>
                    <a:gd name="T5" fmla="*/ 0 h 31"/>
                    <a:gd name="T6" fmla="*/ 58 w 59"/>
                    <a:gd name="T7" fmla="*/ 4 h 31"/>
                    <a:gd name="T8" fmla="*/ 55 w 59"/>
                    <a:gd name="T9" fmla="*/ 12 h 31"/>
                    <a:gd name="T10" fmla="*/ 43 w 59"/>
                    <a:gd name="T11" fmla="*/ 25 h 31"/>
                    <a:gd name="T12" fmla="*/ 31 w 59"/>
                    <a:gd name="T13" fmla="*/ 30 h 31"/>
                    <a:gd name="T14" fmla="*/ 19 w 59"/>
                    <a:gd name="T15" fmla="*/ 25 h 31"/>
                    <a:gd name="T16" fmla="*/ 7 w 59"/>
                    <a:gd name="T17" fmla="*/ 19 h 31"/>
                    <a:gd name="T18" fmla="*/ 0 w 59"/>
                    <a:gd name="T19" fmla="*/ 19 h 31"/>
                    <a:gd name="T20" fmla="*/ 15 w 59"/>
                    <a:gd name="T21" fmla="*/ 12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31"/>
                    <a:gd name="T35" fmla="*/ 59 w 59"/>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31">
                      <a:moveTo>
                        <a:pt x="15" y="12"/>
                      </a:moveTo>
                      <a:lnTo>
                        <a:pt x="35" y="3"/>
                      </a:lnTo>
                      <a:lnTo>
                        <a:pt x="53" y="0"/>
                      </a:lnTo>
                      <a:lnTo>
                        <a:pt x="58" y="4"/>
                      </a:lnTo>
                      <a:lnTo>
                        <a:pt x="55" y="12"/>
                      </a:lnTo>
                      <a:lnTo>
                        <a:pt x="43" y="25"/>
                      </a:lnTo>
                      <a:lnTo>
                        <a:pt x="31" y="30"/>
                      </a:lnTo>
                      <a:lnTo>
                        <a:pt x="19" y="25"/>
                      </a:lnTo>
                      <a:lnTo>
                        <a:pt x="7" y="19"/>
                      </a:lnTo>
                      <a:lnTo>
                        <a:pt x="0" y="19"/>
                      </a:lnTo>
                      <a:lnTo>
                        <a:pt x="15" y="12"/>
                      </a:lnTo>
                    </a:path>
                  </a:pathLst>
                </a:custGeom>
                <a:solidFill>
                  <a:srgbClr val="000000"/>
                </a:solidFill>
                <a:ln w="12700" cap="rnd">
                  <a:solidFill>
                    <a:srgbClr val="000000"/>
                  </a:solidFill>
                  <a:round/>
                  <a:headEnd/>
                  <a:tailEnd/>
                </a:ln>
              </p:spPr>
              <p:txBody>
                <a:bodyPr/>
                <a:lstStyle/>
                <a:p>
                  <a:endParaRPr lang="fa-IR"/>
                </a:p>
              </p:txBody>
            </p:sp>
            <p:sp>
              <p:nvSpPr>
                <p:cNvPr id="10482" name="Freeform 20"/>
                <p:cNvSpPr>
                  <a:spLocks/>
                </p:cNvSpPr>
                <p:nvPr/>
              </p:nvSpPr>
              <p:spPr bwMode="auto">
                <a:xfrm>
                  <a:off x="5020" y="549"/>
                  <a:ext cx="128" cy="112"/>
                </a:xfrm>
                <a:custGeom>
                  <a:avLst/>
                  <a:gdLst>
                    <a:gd name="T0" fmla="*/ 49 w 128"/>
                    <a:gd name="T1" fmla="*/ 51 h 112"/>
                    <a:gd name="T2" fmla="*/ 61 w 128"/>
                    <a:gd name="T3" fmla="*/ 39 h 112"/>
                    <a:gd name="T4" fmla="*/ 72 w 128"/>
                    <a:gd name="T5" fmla="*/ 19 h 112"/>
                    <a:gd name="T6" fmla="*/ 85 w 128"/>
                    <a:gd name="T7" fmla="*/ 7 h 112"/>
                    <a:gd name="T8" fmla="*/ 101 w 128"/>
                    <a:gd name="T9" fmla="*/ 0 h 112"/>
                    <a:gd name="T10" fmla="*/ 113 w 128"/>
                    <a:gd name="T11" fmla="*/ 2 h 112"/>
                    <a:gd name="T12" fmla="*/ 122 w 128"/>
                    <a:gd name="T13" fmla="*/ 9 h 112"/>
                    <a:gd name="T14" fmla="*/ 127 w 128"/>
                    <a:gd name="T15" fmla="*/ 16 h 112"/>
                    <a:gd name="T16" fmla="*/ 126 w 128"/>
                    <a:gd name="T17" fmla="*/ 29 h 112"/>
                    <a:gd name="T18" fmla="*/ 122 w 128"/>
                    <a:gd name="T19" fmla="*/ 42 h 112"/>
                    <a:gd name="T20" fmla="*/ 118 w 128"/>
                    <a:gd name="T21" fmla="*/ 56 h 112"/>
                    <a:gd name="T22" fmla="*/ 108 w 128"/>
                    <a:gd name="T23" fmla="*/ 74 h 112"/>
                    <a:gd name="T24" fmla="*/ 96 w 128"/>
                    <a:gd name="T25" fmla="*/ 89 h 112"/>
                    <a:gd name="T26" fmla="*/ 78 w 128"/>
                    <a:gd name="T27" fmla="*/ 103 h 112"/>
                    <a:gd name="T28" fmla="*/ 64 w 128"/>
                    <a:gd name="T29" fmla="*/ 107 h 112"/>
                    <a:gd name="T30" fmla="*/ 45 w 128"/>
                    <a:gd name="T31" fmla="*/ 111 h 112"/>
                    <a:gd name="T32" fmla="*/ 33 w 128"/>
                    <a:gd name="T33" fmla="*/ 111 h 112"/>
                    <a:gd name="T34" fmla="*/ 16 w 128"/>
                    <a:gd name="T35" fmla="*/ 111 h 112"/>
                    <a:gd name="T36" fmla="*/ 7 w 128"/>
                    <a:gd name="T37" fmla="*/ 104 h 112"/>
                    <a:gd name="T38" fmla="*/ 2 w 128"/>
                    <a:gd name="T39" fmla="*/ 97 h 112"/>
                    <a:gd name="T40" fmla="*/ 0 w 128"/>
                    <a:gd name="T41" fmla="*/ 90 h 112"/>
                    <a:gd name="T42" fmla="*/ 4 w 128"/>
                    <a:gd name="T43" fmla="*/ 80 h 112"/>
                    <a:gd name="T44" fmla="*/ 16 w 128"/>
                    <a:gd name="T45" fmla="*/ 68 h 112"/>
                    <a:gd name="T46" fmla="*/ 31 w 128"/>
                    <a:gd name="T47" fmla="*/ 59 h 112"/>
                    <a:gd name="T48" fmla="*/ 49 w 128"/>
                    <a:gd name="T49" fmla="*/ 51 h 1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112"/>
                    <a:gd name="T77" fmla="*/ 128 w 128"/>
                    <a:gd name="T78" fmla="*/ 112 h 11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112">
                      <a:moveTo>
                        <a:pt x="49" y="51"/>
                      </a:moveTo>
                      <a:lnTo>
                        <a:pt x="61" y="39"/>
                      </a:lnTo>
                      <a:lnTo>
                        <a:pt x="72" y="19"/>
                      </a:lnTo>
                      <a:lnTo>
                        <a:pt x="85" y="7"/>
                      </a:lnTo>
                      <a:lnTo>
                        <a:pt x="101" y="0"/>
                      </a:lnTo>
                      <a:lnTo>
                        <a:pt x="113" y="2"/>
                      </a:lnTo>
                      <a:lnTo>
                        <a:pt x="122" y="9"/>
                      </a:lnTo>
                      <a:lnTo>
                        <a:pt x="127" y="16"/>
                      </a:lnTo>
                      <a:lnTo>
                        <a:pt x="126" y="29"/>
                      </a:lnTo>
                      <a:lnTo>
                        <a:pt x="122" y="42"/>
                      </a:lnTo>
                      <a:lnTo>
                        <a:pt x="118" y="56"/>
                      </a:lnTo>
                      <a:lnTo>
                        <a:pt x="108" y="74"/>
                      </a:lnTo>
                      <a:lnTo>
                        <a:pt x="96" y="89"/>
                      </a:lnTo>
                      <a:lnTo>
                        <a:pt x="78" y="103"/>
                      </a:lnTo>
                      <a:lnTo>
                        <a:pt x="64" y="107"/>
                      </a:lnTo>
                      <a:lnTo>
                        <a:pt x="45" y="111"/>
                      </a:lnTo>
                      <a:lnTo>
                        <a:pt x="33" y="111"/>
                      </a:lnTo>
                      <a:lnTo>
                        <a:pt x="16" y="111"/>
                      </a:lnTo>
                      <a:lnTo>
                        <a:pt x="7" y="104"/>
                      </a:lnTo>
                      <a:lnTo>
                        <a:pt x="2" y="97"/>
                      </a:lnTo>
                      <a:lnTo>
                        <a:pt x="0" y="90"/>
                      </a:lnTo>
                      <a:lnTo>
                        <a:pt x="4" y="80"/>
                      </a:lnTo>
                      <a:lnTo>
                        <a:pt x="16" y="68"/>
                      </a:lnTo>
                      <a:lnTo>
                        <a:pt x="31" y="59"/>
                      </a:lnTo>
                      <a:lnTo>
                        <a:pt x="49" y="51"/>
                      </a:lnTo>
                    </a:path>
                  </a:pathLst>
                </a:custGeom>
                <a:solidFill>
                  <a:srgbClr val="000000"/>
                </a:solidFill>
                <a:ln w="12700" cap="rnd">
                  <a:solidFill>
                    <a:srgbClr val="000000"/>
                  </a:solidFill>
                  <a:round/>
                  <a:headEnd/>
                  <a:tailEnd/>
                </a:ln>
              </p:spPr>
              <p:txBody>
                <a:bodyPr/>
                <a:lstStyle/>
                <a:p>
                  <a:endParaRPr lang="fa-IR"/>
                </a:p>
              </p:txBody>
            </p:sp>
            <p:grpSp>
              <p:nvGrpSpPr>
                <p:cNvPr id="7" name="Group 21"/>
                <p:cNvGrpSpPr>
                  <a:grpSpLocks/>
                </p:cNvGrpSpPr>
                <p:nvPr/>
              </p:nvGrpSpPr>
              <p:grpSpPr bwMode="auto">
                <a:xfrm>
                  <a:off x="4550" y="442"/>
                  <a:ext cx="54" cy="25"/>
                  <a:chOff x="4550" y="442"/>
                  <a:chExt cx="54" cy="25"/>
                </a:xfrm>
              </p:grpSpPr>
              <p:sp>
                <p:nvSpPr>
                  <p:cNvPr id="10496" name="Freeform 22"/>
                  <p:cNvSpPr>
                    <a:spLocks/>
                  </p:cNvSpPr>
                  <p:nvPr/>
                </p:nvSpPr>
                <p:spPr bwMode="auto">
                  <a:xfrm>
                    <a:off x="4553" y="459"/>
                    <a:ext cx="51" cy="8"/>
                  </a:xfrm>
                  <a:custGeom>
                    <a:avLst/>
                    <a:gdLst>
                      <a:gd name="T0" fmla="*/ 0 w 51"/>
                      <a:gd name="T1" fmla="*/ 1 h 8"/>
                      <a:gd name="T2" fmla="*/ 15 w 51"/>
                      <a:gd name="T3" fmla="*/ 0 h 8"/>
                      <a:gd name="T4" fmla="*/ 28 w 51"/>
                      <a:gd name="T5" fmla="*/ 2 h 8"/>
                      <a:gd name="T6" fmla="*/ 35 w 51"/>
                      <a:gd name="T7" fmla="*/ 3 h 8"/>
                      <a:gd name="T8" fmla="*/ 45 w 51"/>
                      <a:gd name="T9" fmla="*/ 4 h 8"/>
                      <a:gd name="T10" fmla="*/ 50 w 51"/>
                      <a:gd name="T11" fmla="*/ 6 h 8"/>
                      <a:gd name="T12" fmla="*/ 35 w 51"/>
                      <a:gd name="T13" fmla="*/ 7 h 8"/>
                      <a:gd name="T14" fmla="*/ 21 w 51"/>
                      <a:gd name="T15" fmla="*/ 7 h 8"/>
                      <a:gd name="T16" fmla="*/ 10 w 51"/>
                      <a:gd name="T17" fmla="*/ 5 h 8"/>
                      <a:gd name="T18" fmla="*/ 0 w 51"/>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8"/>
                      <a:gd name="T32" fmla="*/ 51 w 51"/>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8">
                        <a:moveTo>
                          <a:pt x="0" y="1"/>
                        </a:moveTo>
                        <a:lnTo>
                          <a:pt x="15" y="0"/>
                        </a:lnTo>
                        <a:lnTo>
                          <a:pt x="28" y="2"/>
                        </a:lnTo>
                        <a:lnTo>
                          <a:pt x="35" y="3"/>
                        </a:lnTo>
                        <a:lnTo>
                          <a:pt x="45" y="4"/>
                        </a:lnTo>
                        <a:lnTo>
                          <a:pt x="50" y="6"/>
                        </a:lnTo>
                        <a:lnTo>
                          <a:pt x="35" y="7"/>
                        </a:lnTo>
                        <a:lnTo>
                          <a:pt x="21" y="7"/>
                        </a:lnTo>
                        <a:lnTo>
                          <a:pt x="10" y="5"/>
                        </a:lnTo>
                        <a:lnTo>
                          <a:pt x="0" y="1"/>
                        </a:lnTo>
                      </a:path>
                    </a:pathLst>
                  </a:custGeom>
                  <a:solidFill>
                    <a:srgbClr val="000000"/>
                  </a:solidFill>
                  <a:ln w="12700" cap="rnd">
                    <a:solidFill>
                      <a:srgbClr val="000000"/>
                    </a:solidFill>
                    <a:round/>
                    <a:headEnd/>
                    <a:tailEnd/>
                  </a:ln>
                </p:spPr>
                <p:txBody>
                  <a:bodyPr/>
                  <a:lstStyle/>
                  <a:p>
                    <a:endParaRPr lang="fa-IR"/>
                  </a:p>
                </p:txBody>
              </p:sp>
              <p:sp>
                <p:nvSpPr>
                  <p:cNvPr id="10497" name="Freeform 23"/>
                  <p:cNvSpPr>
                    <a:spLocks/>
                  </p:cNvSpPr>
                  <p:nvPr/>
                </p:nvSpPr>
                <p:spPr bwMode="auto">
                  <a:xfrm>
                    <a:off x="4585" y="443"/>
                    <a:ext cx="12" cy="2"/>
                  </a:xfrm>
                  <a:custGeom>
                    <a:avLst/>
                    <a:gdLst>
                      <a:gd name="T0" fmla="*/ 3 w 12"/>
                      <a:gd name="T1" fmla="*/ 0 h 2"/>
                      <a:gd name="T2" fmla="*/ 9 w 12"/>
                      <a:gd name="T3" fmla="*/ 0 h 2"/>
                      <a:gd name="T4" fmla="*/ 11 w 12"/>
                      <a:gd name="T5" fmla="*/ 0 h 2"/>
                      <a:gd name="T6" fmla="*/ 10 w 12"/>
                      <a:gd name="T7" fmla="*/ 1 h 2"/>
                      <a:gd name="T8" fmla="*/ 5 w 12"/>
                      <a:gd name="T9" fmla="*/ 1 h 2"/>
                      <a:gd name="T10" fmla="*/ 0 w 12"/>
                      <a:gd name="T11" fmla="*/ 1 h 2"/>
                      <a:gd name="T12" fmla="*/ 3 w 12"/>
                      <a:gd name="T13" fmla="*/ 0 h 2"/>
                      <a:gd name="T14" fmla="*/ 0 60000 65536"/>
                      <a:gd name="T15" fmla="*/ 0 60000 65536"/>
                      <a:gd name="T16" fmla="*/ 0 60000 65536"/>
                      <a:gd name="T17" fmla="*/ 0 60000 65536"/>
                      <a:gd name="T18" fmla="*/ 0 60000 65536"/>
                      <a:gd name="T19" fmla="*/ 0 60000 65536"/>
                      <a:gd name="T20" fmla="*/ 0 60000 65536"/>
                      <a:gd name="T21" fmla="*/ 0 w 12"/>
                      <a:gd name="T22" fmla="*/ 0 h 2"/>
                      <a:gd name="T23" fmla="*/ 12 w 1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
                        <a:moveTo>
                          <a:pt x="3" y="0"/>
                        </a:moveTo>
                        <a:lnTo>
                          <a:pt x="9" y="0"/>
                        </a:lnTo>
                        <a:lnTo>
                          <a:pt x="11" y="0"/>
                        </a:lnTo>
                        <a:lnTo>
                          <a:pt x="10" y="1"/>
                        </a:lnTo>
                        <a:lnTo>
                          <a:pt x="5" y="1"/>
                        </a:lnTo>
                        <a:lnTo>
                          <a:pt x="0" y="1"/>
                        </a:lnTo>
                        <a:lnTo>
                          <a:pt x="3" y="0"/>
                        </a:lnTo>
                      </a:path>
                    </a:pathLst>
                  </a:custGeom>
                  <a:solidFill>
                    <a:srgbClr val="000000"/>
                  </a:solidFill>
                  <a:ln w="12700" cap="rnd">
                    <a:solidFill>
                      <a:srgbClr val="000000"/>
                    </a:solidFill>
                    <a:round/>
                    <a:headEnd/>
                    <a:tailEnd/>
                  </a:ln>
                </p:spPr>
                <p:txBody>
                  <a:bodyPr/>
                  <a:lstStyle/>
                  <a:p>
                    <a:endParaRPr lang="fa-IR"/>
                  </a:p>
                </p:txBody>
              </p:sp>
              <p:sp>
                <p:nvSpPr>
                  <p:cNvPr id="10498" name="Freeform 24"/>
                  <p:cNvSpPr>
                    <a:spLocks/>
                  </p:cNvSpPr>
                  <p:nvPr/>
                </p:nvSpPr>
                <p:spPr bwMode="auto">
                  <a:xfrm>
                    <a:off x="4550" y="442"/>
                    <a:ext cx="5" cy="1"/>
                  </a:xfrm>
                  <a:custGeom>
                    <a:avLst/>
                    <a:gdLst>
                      <a:gd name="T0" fmla="*/ 3 w 5"/>
                      <a:gd name="T1" fmla="*/ 0 h 1"/>
                      <a:gd name="T2" fmla="*/ 1 w 5"/>
                      <a:gd name="T3" fmla="*/ 0 h 1"/>
                      <a:gd name="T4" fmla="*/ 0 w 5"/>
                      <a:gd name="T5" fmla="*/ 0 h 1"/>
                      <a:gd name="T6" fmla="*/ 1 w 5"/>
                      <a:gd name="T7" fmla="*/ 0 h 1"/>
                      <a:gd name="T8" fmla="*/ 2 w 5"/>
                      <a:gd name="T9" fmla="*/ 0 h 1"/>
                      <a:gd name="T10" fmla="*/ 4 w 5"/>
                      <a:gd name="T11" fmla="*/ 0 h 1"/>
                      <a:gd name="T12" fmla="*/ 3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3" y="0"/>
                        </a:moveTo>
                        <a:lnTo>
                          <a:pt x="1" y="0"/>
                        </a:lnTo>
                        <a:lnTo>
                          <a:pt x="0" y="0"/>
                        </a:lnTo>
                        <a:lnTo>
                          <a:pt x="1" y="0"/>
                        </a:lnTo>
                        <a:lnTo>
                          <a:pt x="2" y="0"/>
                        </a:lnTo>
                        <a:lnTo>
                          <a:pt x="4" y="0"/>
                        </a:lnTo>
                        <a:lnTo>
                          <a:pt x="3" y="0"/>
                        </a:lnTo>
                      </a:path>
                    </a:pathLst>
                  </a:custGeom>
                  <a:solidFill>
                    <a:srgbClr val="000000"/>
                  </a:solidFill>
                  <a:ln w="12700" cap="rnd">
                    <a:solidFill>
                      <a:srgbClr val="000000"/>
                    </a:solidFill>
                    <a:round/>
                    <a:headEnd/>
                    <a:tailEnd/>
                  </a:ln>
                </p:spPr>
                <p:txBody>
                  <a:bodyPr/>
                  <a:lstStyle/>
                  <a:p>
                    <a:endParaRPr lang="fa-IR"/>
                  </a:p>
                </p:txBody>
              </p:sp>
            </p:grpSp>
            <p:grpSp>
              <p:nvGrpSpPr>
                <p:cNvPr id="8" name="Group 25"/>
                <p:cNvGrpSpPr>
                  <a:grpSpLocks/>
                </p:cNvGrpSpPr>
                <p:nvPr/>
              </p:nvGrpSpPr>
              <p:grpSpPr bwMode="auto">
                <a:xfrm>
                  <a:off x="4651" y="202"/>
                  <a:ext cx="89" cy="91"/>
                  <a:chOff x="4651" y="202"/>
                  <a:chExt cx="89" cy="91"/>
                </a:xfrm>
              </p:grpSpPr>
              <p:sp>
                <p:nvSpPr>
                  <p:cNvPr id="10494" name="Freeform 26"/>
                  <p:cNvSpPr>
                    <a:spLocks/>
                  </p:cNvSpPr>
                  <p:nvPr/>
                </p:nvSpPr>
                <p:spPr bwMode="auto">
                  <a:xfrm>
                    <a:off x="4651" y="202"/>
                    <a:ext cx="89" cy="91"/>
                  </a:xfrm>
                  <a:custGeom>
                    <a:avLst/>
                    <a:gdLst>
                      <a:gd name="T0" fmla="*/ 75 w 89"/>
                      <a:gd name="T1" fmla="*/ 80 h 91"/>
                      <a:gd name="T2" fmla="*/ 83 w 89"/>
                      <a:gd name="T3" fmla="*/ 64 h 91"/>
                      <a:gd name="T4" fmla="*/ 87 w 89"/>
                      <a:gd name="T5" fmla="*/ 48 h 91"/>
                      <a:gd name="T6" fmla="*/ 88 w 89"/>
                      <a:gd name="T7" fmla="*/ 38 h 91"/>
                      <a:gd name="T8" fmla="*/ 85 w 89"/>
                      <a:gd name="T9" fmla="*/ 31 h 91"/>
                      <a:gd name="T10" fmla="*/ 78 w 89"/>
                      <a:gd name="T11" fmla="*/ 25 h 91"/>
                      <a:gd name="T12" fmla="*/ 71 w 89"/>
                      <a:gd name="T13" fmla="*/ 22 h 91"/>
                      <a:gd name="T14" fmla="*/ 64 w 89"/>
                      <a:gd name="T15" fmla="*/ 21 h 91"/>
                      <a:gd name="T16" fmla="*/ 45 w 89"/>
                      <a:gd name="T17" fmla="*/ 19 h 91"/>
                      <a:gd name="T18" fmla="*/ 33 w 89"/>
                      <a:gd name="T19" fmla="*/ 17 h 91"/>
                      <a:gd name="T20" fmla="*/ 17 w 89"/>
                      <a:gd name="T21" fmla="*/ 9 h 91"/>
                      <a:gd name="T22" fmla="*/ 0 w 89"/>
                      <a:gd name="T23" fmla="*/ 0 h 91"/>
                      <a:gd name="T24" fmla="*/ 6 w 89"/>
                      <a:gd name="T25" fmla="*/ 12 h 91"/>
                      <a:gd name="T26" fmla="*/ 12 w 89"/>
                      <a:gd name="T27" fmla="*/ 19 h 91"/>
                      <a:gd name="T28" fmla="*/ 18 w 89"/>
                      <a:gd name="T29" fmla="*/ 24 h 91"/>
                      <a:gd name="T30" fmla="*/ 24 w 89"/>
                      <a:gd name="T31" fmla="*/ 28 h 91"/>
                      <a:gd name="T32" fmla="*/ 32 w 89"/>
                      <a:gd name="T33" fmla="*/ 33 h 91"/>
                      <a:gd name="T34" fmla="*/ 41 w 89"/>
                      <a:gd name="T35" fmla="*/ 41 h 91"/>
                      <a:gd name="T36" fmla="*/ 44 w 89"/>
                      <a:gd name="T37" fmla="*/ 46 h 91"/>
                      <a:gd name="T38" fmla="*/ 47 w 89"/>
                      <a:gd name="T39" fmla="*/ 52 h 91"/>
                      <a:gd name="T40" fmla="*/ 48 w 89"/>
                      <a:gd name="T41" fmla="*/ 57 h 91"/>
                      <a:gd name="T42" fmla="*/ 47 w 89"/>
                      <a:gd name="T43" fmla="*/ 62 h 91"/>
                      <a:gd name="T44" fmla="*/ 42 w 89"/>
                      <a:gd name="T45" fmla="*/ 68 h 91"/>
                      <a:gd name="T46" fmla="*/ 34 w 89"/>
                      <a:gd name="T47" fmla="*/ 72 h 91"/>
                      <a:gd name="T48" fmla="*/ 37 w 89"/>
                      <a:gd name="T49" fmla="*/ 80 h 91"/>
                      <a:gd name="T50" fmla="*/ 48 w 89"/>
                      <a:gd name="T51" fmla="*/ 88 h 91"/>
                      <a:gd name="T52" fmla="*/ 55 w 89"/>
                      <a:gd name="T53" fmla="*/ 90 h 91"/>
                      <a:gd name="T54" fmla="*/ 64 w 89"/>
                      <a:gd name="T55" fmla="*/ 88 h 91"/>
                      <a:gd name="T56" fmla="*/ 75 w 89"/>
                      <a:gd name="T57" fmla="*/ 8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91"/>
                      <a:gd name="T89" fmla="*/ 89 w 89"/>
                      <a:gd name="T90" fmla="*/ 91 h 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91">
                        <a:moveTo>
                          <a:pt x="75" y="80"/>
                        </a:moveTo>
                        <a:lnTo>
                          <a:pt x="83" y="64"/>
                        </a:lnTo>
                        <a:lnTo>
                          <a:pt x="87" y="48"/>
                        </a:lnTo>
                        <a:lnTo>
                          <a:pt x="88" y="38"/>
                        </a:lnTo>
                        <a:lnTo>
                          <a:pt x="85" y="31"/>
                        </a:lnTo>
                        <a:lnTo>
                          <a:pt x="78" y="25"/>
                        </a:lnTo>
                        <a:lnTo>
                          <a:pt x="71" y="22"/>
                        </a:lnTo>
                        <a:lnTo>
                          <a:pt x="64" y="21"/>
                        </a:lnTo>
                        <a:lnTo>
                          <a:pt x="45" y="19"/>
                        </a:lnTo>
                        <a:lnTo>
                          <a:pt x="33" y="17"/>
                        </a:lnTo>
                        <a:lnTo>
                          <a:pt x="17" y="9"/>
                        </a:lnTo>
                        <a:lnTo>
                          <a:pt x="0" y="0"/>
                        </a:lnTo>
                        <a:lnTo>
                          <a:pt x="6" y="12"/>
                        </a:lnTo>
                        <a:lnTo>
                          <a:pt x="12" y="19"/>
                        </a:lnTo>
                        <a:lnTo>
                          <a:pt x="18" y="24"/>
                        </a:lnTo>
                        <a:lnTo>
                          <a:pt x="24" y="28"/>
                        </a:lnTo>
                        <a:lnTo>
                          <a:pt x="32" y="33"/>
                        </a:lnTo>
                        <a:lnTo>
                          <a:pt x="41" y="41"/>
                        </a:lnTo>
                        <a:lnTo>
                          <a:pt x="44" y="46"/>
                        </a:lnTo>
                        <a:lnTo>
                          <a:pt x="47" y="52"/>
                        </a:lnTo>
                        <a:lnTo>
                          <a:pt x="48" y="57"/>
                        </a:lnTo>
                        <a:lnTo>
                          <a:pt x="47" y="62"/>
                        </a:lnTo>
                        <a:lnTo>
                          <a:pt x="42" y="68"/>
                        </a:lnTo>
                        <a:lnTo>
                          <a:pt x="34" y="72"/>
                        </a:lnTo>
                        <a:lnTo>
                          <a:pt x="37" y="80"/>
                        </a:lnTo>
                        <a:lnTo>
                          <a:pt x="48" y="88"/>
                        </a:lnTo>
                        <a:lnTo>
                          <a:pt x="55" y="90"/>
                        </a:lnTo>
                        <a:lnTo>
                          <a:pt x="64" y="88"/>
                        </a:lnTo>
                        <a:lnTo>
                          <a:pt x="75" y="80"/>
                        </a:lnTo>
                      </a:path>
                    </a:pathLst>
                  </a:custGeom>
                  <a:solidFill>
                    <a:srgbClr val="000000"/>
                  </a:solidFill>
                  <a:ln w="12700" cap="rnd">
                    <a:solidFill>
                      <a:srgbClr val="000000"/>
                    </a:solidFill>
                    <a:round/>
                    <a:headEnd/>
                    <a:tailEnd/>
                  </a:ln>
                </p:spPr>
                <p:txBody>
                  <a:bodyPr/>
                  <a:lstStyle/>
                  <a:p>
                    <a:endParaRPr lang="fa-IR"/>
                  </a:p>
                </p:txBody>
              </p:sp>
              <p:sp>
                <p:nvSpPr>
                  <p:cNvPr id="10495" name="Freeform 27"/>
                  <p:cNvSpPr>
                    <a:spLocks/>
                  </p:cNvSpPr>
                  <p:nvPr/>
                </p:nvSpPr>
                <p:spPr bwMode="auto">
                  <a:xfrm>
                    <a:off x="4671" y="224"/>
                    <a:ext cx="57" cy="65"/>
                  </a:xfrm>
                  <a:custGeom>
                    <a:avLst/>
                    <a:gdLst>
                      <a:gd name="T0" fmla="*/ 47 w 57"/>
                      <a:gd name="T1" fmla="*/ 52 h 65"/>
                      <a:gd name="T2" fmla="*/ 53 w 57"/>
                      <a:gd name="T3" fmla="*/ 42 h 65"/>
                      <a:gd name="T4" fmla="*/ 56 w 57"/>
                      <a:gd name="T5" fmla="*/ 32 h 65"/>
                      <a:gd name="T6" fmla="*/ 56 w 57"/>
                      <a:gd name="T7" fmla="*/ 25 h 65"/>
                      <a:gd name="T8" fmla="*/ 54 w 57"/>
                      <a:gd name="T9" fmla="*/ 20 h 65"/>
                      <a:gd name="T10" fmla="*/ 50 w 57"/>
                      <a:gd name="T11" fmla="*/ 16 h 65"/>
                      <a:gd name="T12" fmla="*/ 44 w 57"/>
                      <a:gd name="T13" fmla="*/ 14 h 65"/>
                      <a:gd name="T14" fmla="*/ 40 w 57"/>
                      <a:gd name="T15" fmla="*/ 14 h 65"/>
                      <a:gd name="T16" fmla="*/ 28 w 57"/>
                      <a:gd name="T17" fmla="*/ 12 h 65"/>
                      <a:gd name="T18" fmla="*/ 20 w 57"/>
                      <a:gd name="T19" fmla="*/ 11 h 65"/>
                      <a:gd name="T20" fmla="*/ 10 w 57"/>
                      <a:gd name="T21" fmla="*/ 6 h 65"/>
                      <a:gd name="T22" fmla="*/ 0 w 57"/>
                      <a:gd name="T23" fmla="*/ 0 h 65"/>
                      <a:gd name="T24" fmla="*/ 5 w 57"/>
                      <a:gd name="T25" fmla="*/ 5 h 65"/>
                      <a:gd name="T26" fmla="*/ 11 w 57"/>
                      <a:gd name="T27" fmla="*/ 11 h 65"/>
                      <a:gd name="T28" fmla="*/ 13 w 57"/>
                      <a:gd name="T29" fmla="*/ 13 h 65"/>
                      <a:gd name="T30" fmla="*/ 19 w 57"/>
                      <a:gd name="T31" fmla="*/ 16 h 65"/>
                      <a:gd name="T32" fmla="*/ 23 w 57"/>
                      <a:gd name="T33" fmla="*/ 20 h 65"/>
                      <a:gd name="T34" fmla="*/ 26 w 57"/>
                      <a:gd name="T35" fmla="*/ 27 h 65"/>
                      <a:gd name="T36" fmla="*/ 28 w 57"/>
                      <a:gd name="T37" fmla="*/ 30 h 65"/>
                      <a:gd name="T38" fmla="*/ 29 w 57"/>
                      <a:gd name="T39" fmla="*/ 35 h 65"/>
                      <a:gd name="T40" fmla="*/ 28 w 57"/>
                      <a:gd name="T41" fmla="*/ 37 h 65"/>
                      <a:gd name="T42" fmla="*/ 28 w 57"/>
                      <a:gd name="T43" fmla="*/ 40 h 65"/>
                      <a:gd name="T44" fmla="*/ 26 w 57"/>
                      <a:gd name="T45" fmla="*/ 43 h 65"/>
                      <a:gd name="T46" fmla="*/ 14 w 57"/>
                      <a:gd name="T47" fmla="*/ 50 h 65"/>
                      <a:gd name="T48" fmla="*/ 17 w 57"/>
                      <a:gd name="T49" fmla="*/ 58 h 65"/>
                      <a:gd name="T50" fmla="*/ 25 w 57"/>
                      <a:gd name="T51" fmla="*/ 62 h 65"/>
                      <a:gd name="T52" fmla="*/ 33 w 57"/>
                      <a:gd name="T53" fmla="*/ 64 h 65"/>
                      <a:gd name="T54" fmla="*/ 40 w 57"/>
                      <a:gd name="T55" fmla="*/ 58 h 65"/>
                      <a:gd name="T56" fmla="*/ 47 w 57"/>
                      <a:gd name="T57" fmla="*/ 52 h 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7"/>
                      <a:gd name="T88" fmla="*/ 0 h 65"/>
                      <a:gd name="T89" fmla="*/ 57 w 57"/>
                      <a:gd name="T90" fmla="*/ 65 h 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7" h="65">
                        <a:moveTo>
                          <a:pt x="47" y="52"/>
                        </a:moveTo>
                        <a:lnTo>
                          <a:pt x="53" y="42"/>
                        </a:lnTo>
                        <a:lnTo>
                          <a:pt x="56" y="32"/>
                        </a:lnTo>
                        <a:lnTo>
                          <a:pt x="56" y="25"/>
                        </a:lnTo>
                        <a:lnTo>
                          <a:pt x="54" y="20"/>
                        </a:lnTo>
                        <a:lnTo>
                          <a:pt x="50" y="16"/>
                        </a:lnTo>
                        <a:lnTo>
                          <a:pt x="44" y="14"/>
                        </a:lnTo>
                        <a:lnTo>
                          <a:pt x="40" y="14"/>
                        </a:lnTo>
                        <a:lnTo>
                          <a:pt x="28" y="12"/>
                        </a:lnTo>
                        <a:lnTo>
                          <a:pt x="20" y="11"/>
                        </a:lnTo>
                        <a:lnTo>
                          <a:pt x="10" y="6"/>
                        </a:lnTo>
                        <a:lnTo>
                          <a:pt x="0" y="0"/>
                        </a:lnTo>
                        <a:lnTo>
                          <a:pt x="5" y="5"/>
                        </a:lnTo>
                        <a:lnTo>
                          <a:pt x="11" y="11"/>
                        </a:lnTo>
                        <a:lnTo>
                          <a:pt x="13" y="13"/>
                        </a:lnTo>
                        <a:lnTo>
                          <a:pt x="19" y="16"/>
                        </a:lnTo>
                        <a:lnTo>
                          <a:pt x="23" y="20"/>
                        </a:lnTo>
                        <a:lnTo>
                          <a:pt x="26" y="27"/>
                        </a:lnTo>
                        <a:lnTo>
                          <a:pt x="28" y="30"/>
                        </a:lnTo>
                        <a:lnTo>
                          <a:pt x="29" y="35"/>
                        </a:lnTo>
                        <a:lnTo>
                          <a:pt x="28" y="37"/>
                        </a:lnTo>
                        <a:lnTo>
                          <a:pt x="28" y="40"/>
                        </a:lnTo>
                        <a:lnTo>
                          <a:pt x="26" y="43"/>
                        </a:lnTo>
                        <a:lnTo>
                          <a:pt x="14" y="50"/>
                        </a:lnTo>
                        <a:lnTo>
                          <a:pt x="17" y="58"/>
                        </a:lnTo>
                        <a:lnTo>
                          <a:pt x="25" y="62"/>
                        </a:lnTo>
                        <a:lnTo>
                          <a:pt x="33" y="64"/>
                        </a:lnTo>
                        <a:lnTo>
                          <a:pt x="40" y="58"/>
                        </a:lnTo>
                        <a:lnTo>
                          <a:pt x="47" y="52"/>
                        </a:lnTo>
                      </a:path>
                    </a:pathLst>
                  </a:custGeom>
                  <a:solidFill>
                    <a:srgbClr val="000000"/>
                  </a:solidFill>
                  <a:ln w="12700" cap="rnd">
                    <a:solidFill>
                      <a:srgbClr val="000000"/>
                    </a:solidFill>
                    <a:round/>
                    <a:headEnd/>
                    <a:tailEnd/>
                  </a:ln>
                </p:spPr>
                <p:txBody>
                  <a:bodyPr/>
                  <a:lstStyle/>
                  <a:p>
                    <a:endParaRPr lang="fa-IR"/>
                  </a:p>
                </p:txBody>
              </p:sp>
            </p:grpSp>
            <p:grpSp>
              <p:nvGrpSpPr>
                <p:cNvPr id="9" name="Group 28"/>
                <p:cNvGrpSpPr>
                  <a:grpSpLocks/>
                </p:cNvGrpSpPr>
                <p:nvPr/>
              </p:nvGrpSpPr>
              <p:grpSpPr bwMode="auto">
                <a:xfrm>
                  <a:off x="4538" y="208"/>
                  <a:ext cx="70" cy="81"/>
                  <a:chOff x="4538" y="208"/>
                  <a:chExt cx="70" cy="81"/>
                </a:xfrm>
              </p:grpSpPr>
              <p:sp>
                <p:nvSpPr>
                  <p:cNvPr id="10492" name="Freeform 29"/>
                  <p:cNvSpPr>
                    <a:spLocks/>
                  </p:cNvSpPr>
                  <p:nvPr/>
                </p:nvSpPr>
                <p:spPr bwMode="auto">
                  <a:xfrm>
                    <a:off x="4538" y="208"/>
                    <a:ext cx="70" cy="81"/>
                  </a:xfrm>
                  <a:custGeom>
                    <a:avLst/>
                    <a:gdLst>
                      <a:gd name="T0" fmla="*/ 36 w 70"/>
                      <a:gd name="T1" fmla="*/ 0 h 81"/>
                      <a:gd name="T2" fmla="*/ 25 w 70"/>
                      <a:gd name="T3" fmla="*/ 5 h 81"/>
                      <a:gd name="T4" fmla="*/ 14 w 70"/>
                      <a:gd name="T5" fmla="*/ 11 h 81"/>
                      <a:gd name="T6" fmla="*/ 3 w 70"/>
                      <a:gd name="T7" fmla="*/ 20 h 81"/>
                      <a:gd name="T8" fmla="*/ 0 w 70"/>
                      <a:gd name="T9" fmla="*/ 30 h 81"/>
                      <a:gd name="T10" fmla="*/ 0 w 70"/>
                      <a:gd name="T11" fmla="*/ 38 h 81"/>
                      <a:gd name="T12" fmla="*/ 2 w 70"/>
                      <a:gd name="T13" fmla="*/ 46 h 81"/>
                      <a:gd name="T14" fmla="*/ 9 w 70"/>
                      <a:gd name="T15" fmla="*/ 54 h 81"/>
                      <a:gd name="T16" fmla="*/ 21 w 70"/>
                      <a:gd name="T17" fmla="*/ 62 h 81"/>
                      <a:gd name="T18" fmla="*/ 30 w 70"/>
                      <a:gd name="T19" fmla="*/ 72 h 81"/>
                      <a:gd name="T20" fmla="*/ 34 w 70"/>
                      <a:gd name="T21" fmla="*/ 79 h 81"/>
                      <a:gd name="T22" fmla="*/ 43 w 70"/>
                      <a:gd name="T23" fmla="*/ 80 h 81"/>
                      <a:gd name="T24" fmla="*/ 55 w 70"/>
                      <a:gd name="T25" fmla="*/ 75 h 81"/>
                      <a:gd name="T26" fmla="*/ 65 w 70"/>
                      <a:gd name="T27" fmla="*/ 67 h 81"/>
                      <a:gd name="T28" fmla="*/ 69 w 70"/>
                      <a:gd name="T29" fmla="*/ 58 h 81"/>
                      <a:gd name="T30" fmla="*/ 64 w 70"/>
                      <a:gd name="T31" fmla="*/ 53 h 81"/>
                      <a:gd name="T32" fmla="*/ 46 w 70"/>
                      <a:gd name="T33" fmla="*/ 50 h 81"/>
                      <a:gd name="T34" fmla="*/ 38 w 70"/>
                      <a:gd name="T35" fmla="*/ 46 h 81"/>
                      <a:gd name="T36" fmla="*/ 31 w 70"/>
                      <a:gd name="T37" fmla="*/ 38 h 81"/>
                      <a:gd name="T38" fmla="*/ 29 w 70"/>
                      <a:gd name="T39" fmla="*/ 27 h 81"/>
                      <a:gd name="T40" fmla="*/ 29 w 70"/>
                      <a:gd name="T41" fmla="*/ 15 h 81"/>
                      <a:gd name="T42" fmla="*/ 36 w 70"/>
                      <a:gd name="T43" fmla="*/ 0 h 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81"/>
                      <a:gd name="T68" fmla="*/ 70 w 70"/>
                      <a:gd name="T69" fmla="*/ 81 h 8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81">
                        <a:moveTo>
                          <a:pt x="36" y="0"/>
                        </a:moveTo>
                        <a:lnTo>
                          <a:pt x="25" y="5"/>
                        </a:lnTo>
                        <a:lnTo>
                          <a:pt x="14" y="11"/>
                        </a:lnTo>
                        <a:lnTo>
                          <a:pt x="3" y="20"/>
                        </a:lnTo>
                        <a:lnTo>
                          <a:pt x="0" y="30"/>
                        </a:lnTo>
                        <a:lnTo>
                          <a:pt x="0" y="38"/>
                        </a:lnTo>
                        <a:lnTo>
                          <a:pt x="2" y="46"/>
                        </a:lnTo>
                        <a:lnTo>
                          <a:pt x="9" y="54"/>
                        </a:lnTo>
                        <a:lnTo>
                          <a:pt x="21" y="62"/>
                        </a:lnTo>
                        <a:lnTo>
                          <a:pt x="30" y="72"/>
                        </a:lnTo>
                        <a:lnTo>
                          <a:pt x="34" y="79"/>
                        </a:lnTo>
                        <a:lnTo>
                          <a:pt x="43" y="80"/>
                        </a:lnTo>
                        <a:lnTo>
                          <a:pt x="55" y="75"/>
                        </a:lnTo>
                        <a:lnTo>
                          <a:pt x="65" y="67"/>
                        </a:lnTo>
                        <a:lnTo>
                          <a:pt x="69" y="58"/>
                        </a:lnTo>
                        <a:lnTo>
                          <a:pt x="64" y="53"/>
                        </a:lnTo>
                        <a:lnTo>
                          <a:pt x="46" y="50"/>
                        </a:lnTo>
                        <a:lnTo>
                          <a:pt x="38" y="46"/>
                        </a:lnTo>
                        <a:lnTo>
                          <a:pt x="31" y="38"/>
                        </a:lnTo>
                        <a:lnTo>
                          <a:pt x="29" y="27"/>
                        </a:lnTo>
                        <a:lnTo>
                          <a:pt x="29" y="15"/>
                        </a:lnTo>
                        <a:lnTo>
                          <a:pt x="36" y="0"/>
                        </a:lnTo>
                      </a:path>
                    </a:pathLst>
                  </a:custGeom>
                  <a:solidFill>
                    <a:srgbClr val="000000"/>
                  </a:solidFill>
                  <a:ln w="12700" cap="rnd">
                    <a:solidFill>
                      <a:srgbClr val="000000"/>
                    </a:solidFill>
                    <a:round/>
                    <a:headEnd/>
                    <a:tailEnd/>
                  </a:ln>
                </p:spPr>
                <p:txBody>
                  <a:bodyPr/>
                  <a:lstStyle/>
                  <a:p>
                    <a:endParaRPr lang="fa-IR"/>
                  </a:p>
                </p:txBody>
              </p:sp>
              <p:sp>
                <p:nvSpPr>
                  <p:cNvPr id="10493" name="Freeform 30"/>
                  <p:cNvSpPr>
                    <a:spLocks/>
                  </p:cNvSpPr>
                  <p:nvPr/>
                </p:nvSpPr>
                <p:spPr bwMode="auto">
                  <a:xfrm>
                    <a:off x="4539" y="222"/>
                    <a:ext cx="56" cy="66"/>
                  </a:xfrm>
                  <a:custGeom>
                    <a:avLst/>
                    <a:gdLst>
                      <a:gd name="T0" fmla="*/ 19 w 56"/>
                      <a:gd name="T1" fmla="*/ 0 h 66"/>
                      <a:gd name="T2" fmla="*/ 11 w 56"/>
                      <a:gd name="T3" fmla="*/ 5 h 66"/>
                      <a:gd name="T4" fmla="*/ 4 w 56"/>
                      <a:gd name="T5" fmla="*/ 10 h 66"/>
                      <a:gd name="T6" fmla="*/ 0 w 56"/>
                      <a:gd name="T7" fmla="*/ 18 h 66"/>
                      <a:gd name="T8" fmla="*/ 1 w 56"/>
                      <a:gd name="T9" fmla="*/ 27 h 66"/>
                      <a:gd name="T10" fmla="*/ 6 w 56"/>
                      <a:gd name="T11" fmla="*/ 36 h 66"/>
                      <a:gd name="T12" fmla="*/ 14 w 56"/>
                      <a:gd name="T13" fmla="*/ 43 h 66"/>
                      <a:gd name="T14" fmla="*/ 22 w 56"/>
                      <a:gd name="T15" fmla="*/ 51 h 66"/>
                      <a:gd name="T16" fmla="*/ 27 w 56"/>
                      <a:gd name="T17" fmla="*/ 57 h 66"/>
                      <a:gd name="T18" fmla="*/ 34 w 56"/>
                      <a:gd name="T19" fmla="*/ 64 h 66"/>
                      <a:gd name="T20" fmla="*/ 41 w 56"/>
                      <a:gd name="T21" fmla="*/ 65 h 66"/>
                      <a:gd name="T22" fmla="*/ 49 w 56"/>
                      <a:gd name="T23" fmla="*/ 62 h 66"/>
                      <a:gd name="T24" fmla="*/ 54 w 56"/>
                      <a:gd name="T25" fmla="*/ 57 h 66"/>
                      <a:gd name="T26" fmla="*/ 55 w 56"/>
                      <a:gd name="T27" fmla="*/ 51 h 66"/>
                      <a:gd name="T28" fmla="*/ 49 w 56"/>
                      <a:gd name="T29" fmla="*/ 47 h 66"/>
                      <a:gd name="T30" fmla="*/ 39 w 56"/>
                      <a:gd name="T31" fmla="*/ 45 h 66"/>
                      <a:gd name="T32" fmla="*/ 33 w 56"/>
                      <a:gd name="T33" fmla="*/ 41 h 66"/>
                      <a:gd name="T34" fmla="*/ 24 w 56"/>
                      <a:gd name="T35" fmla="*/ 36 h 66"/>
                      <a:gd name="T36" fmla="*/ 18 w 56"/>
                      <a:gd name="T37" fmla="*/ 27 h 66"/>
                      <a:gd name="T38" fmla="*/ 14 w 56"/>
                      <a:gd name="T39" fmla="*/ 16 h 66"/>
                      <a:gd name="T40" fmla="*/ 15 w 56"/>
                      <a:gd name="T41" fmla="*/ 8 h 66"/>
                      <a:gd name="T42" fmla="*/ 19 w 56"/>
                      <a:gd name="T43" fmla="*/ 0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66"/>
                      <a:gd name="T68" fmla="*/ 56 w 56"/>
                      <a:gd name="T69" fmla="*/ 66 h 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66">
                        <a:moveTo>
                          <a:pt x="19" y="0"/>
                        </a:moveTo>
                        <a:lnTo>
                          <a:pt x="11" y="5"/>
                        </a:lnTo>
                        <a:lnTo>
                          <a:pt x="4" y="10"/>
                        </a:lnTo>
                        <a:lnTo>
                          <a:pt x="0" y="18"/>
                        </a:lnTo>
                        <a:lnTo>
                          <a:pt x="1" y="27"/>
                        </a:lnTo>
                        <a:lnTo>
                          <a:pt x="6" y="36"/>
                        </a:lnTo>
                        <a:lnTo>
                          <a:pt x="14" y="43"/>
                        </a:lnTo>
                        <a:lnTo>
                          <a:pt x="22" y="51"/>
                        </a:lnTo>
                        <a:lnTo>
                          <a:pt x="27" y="57"/>
                        </a:lnTo>
                        <a:lnTo>
                          <a:pt x="34" y="64"/>
                        </a:lnTo>
                        <a:lnTo>
                          <a:pt x="41" y="65"/>
                        </a:lnTo>
                        <a:lnTo>
                          <a:pt x="49" y="62"/>
                        </a:lnTo>
                        <a:lnTo>
                          <a:pt x="54" y="57"/>
                        </a:lnTo>
                        <a:lnTo>
                          <a:pt x="55" y="51"/>
                        </a:lnTo>
                        <a:lnTo>
                          <a:pt x="49" y="47"/>
                        </a:lnTo>
                        <a:lnTo>
                          <a:pt x="39" y="45"/>
                        </a:lnTo>
                        <a:lnTo>
                          <a:pt x="33" y="41"/>
                        </a:lnTo>
                        <a:lnTo>
                          <a:pt x="24" y="36"/>
                        </a:lnTo>
                        <a:lnTo>
                          <a:pt x="18" y="27"/>
                        </a:lnTo>
                        <a:lnTo>
                          <a:pt x="14" y="16"/>
                        </a:lnTo>
                        <a:lnTo>
                          <a:pt x="15" y="8"/>
                        </a:lnTo>
                        <a:lnTo>
                          <a:pt x="19" y="0"/>
                        </a:lnTo>
                      </a:path>
                    </a:pathLst>
                  </a:custGeom>
                  <a:solidFill>
                    <a:srgbClr val="000000"/>
                  </a:solidFill>
                  <a:ln w="12700" cap="rnd">
                    <a:solidFill>
                      <a:srgbClr val="000000"/>
                    </a:solidFill>
                    <a:round/>
                    <a:headEnd/>
                    <a:tailEnd/>
                  </a:ln>
                </p:spPr>
                <p:txBody>
                  <a:bodyPr/>
                  <a:lstStyle/>
                  <a:p>
                    <a:endParaRPr lang="fa-IR"/>
                  </a:p>
                </p:txBody>
              </p:sp>
            </p:grpSp>
            <p:sp>
              <p:nvSpPr>
                <p:cNvPr id="10486" name="Freeform 31"/>
                <p:cNvSpPr>
                  <a:spLocks/>
                </p:cNvSpPr>
                <p:nvPr/>
              </p:nvSpPr>
              <p:spPr bwMode="auto">
                <a:xfrm>
                  <a:off x="4654" y="403"/>
                  <a:ext cx="35" cy="42"/>
                </a:xfrm>
                <a:custGeom>
                  <a:avLst/>
                  <a:gdLst>
                    <a:gd name="T0" fmla="*/ 0 w 35"/>
                    <a:gd name="T1" fmla="*/ 41 h 42"/>
                    <a:gd name="T2" fmla="*/ 16 w 35"/>
                    <a:gd name="T3" fmla="*/ 24 h 42"/>
                    <a:gd name="T4" fmla="*/ 28 w 35"/>
                    <a:gd name="T5" fmla="*/ 11 h 42"/>
                    <a:gd name="T6" fmla="*/ 34 w 35"/>
                    <a:gd name="T7" fmla="*/ 0 h 42"/>
                    <a:gd name="T8" fmla="*/ 0 w 35"/>
                    <a:gd name="T9" fmla="*/ 41 h 42"/>
                    <a:gd name="T10" fmla="*/ 0 60000 65536"/>
                    <a:gd name="T11" fmla="*/ 0 60000 65536"/>
                    <a:gd name="T12" fmla="*/ 0 60000 65536"/>
                    <a:gd name="T13" fmla="*/ 0 60000 65536"/>
                    <a:gd name="T14" fmla="*/ 0 60000 65536"/>
                    <a:gd name="T15" fmla="*/ 0 w 35"/>
                    <a:gd name="T16" fmla="*/ 0 h 42"/>
                    <a:gd name="T17" fmla="*/ 35 w 35"/>
                    <a:gd name="T18" fmla="*/ 42 h 42"/>
                  </a:gdLst>
                  <a:ahLst/>
                  <a:cxnLst>
                    <a:cxn ang="T10">
                      <a:pos x="T0" y="T1"/>
                    </a:cxn>
                    <a:cxn ang="T11">
                      <a:pos x="T2" y="T3"/>
                    </a:cxn>
                    <a:cxn ang="T12">
                      <a:pos x="T4" y="T5"/>
                    </a:cxn>
                    <a:cxn ang="T13">
                      <a:pos x="T6" y="T7"/>
                    </a:cxn>
                    <a:cxn ang="T14">
                      <a:pos x="T8" y="T9"/>
                    </a:cxn>
                  </a:cxnLst>
                  <a:rect l="T15" t="T16" r="T17" b="T18"/>
                  <a:pathLst>
                    <a:path w="35" h="42">
                      <a:moveTo>
                        <a:pt x="0" y="41"/>
                      </a:moveTo>
                      <a:lnTo>
                        <a:pt x="16" y="24"/>
                      </a:lnTo>
                      <a:lnTo>
                        <a:pt x="28" y="11"/>
                      </a:lnTo>
                      <a:lnTo>
                        <a:pt x="34" y="0"/>
                      </a:lnTo>
                      <a:lnTo>
                        <a:pt x="0" y="41"/>
                      </a:lnTo>
                    </a:path>
                  </a:pathLst>
                </a:custGeom>
                <a:solidFill>
                  <a:srgbClr val="000000"/>
                </a:solidFill>
                <a:ln w="12700" cap="rnd">
                  <a:solidFill>
                    <a:srgbClr val="000000"/>
                  </a:solidFill>
                  <a:round/>
                  <a:headEnd/>
                  <a:tailEnd/>
                </a:ln>
              </p:spPr>
              <p:txBody>
                <a:bodyPr/>
                <a:lstStyle/>
                <a:p>
                  <a:endParaRPr lang="fa-IR"/>
                </a:p>
              </p:txBody>
            </p:sp>
            <p:sp>
              <p:nvSpPr>
                <p:cNvPr id="10487" name="Freeform 32"/>
                <p:cNvSpPr>
                  <a:spLocks/>
                </p:cNvSpPr>
                <p:nvPr/>
              </p:nvSpPr>
              <p:spPr bwMode="auto">
                <a:xfrm>
                  <a:off x="5348" y="614"/>
                  <a:ext cx="23" cy="310"/>
                </a:xfrm>
                <a:custGeom>
                  <a:avLst/>
                  <a:gdLst>
                    <a:gd name="T0" fmla="*/ 0 w 23"/>
                    <a:gd name="T1" fmla="*/ 309 h 310"/>
                    <a:gd name="T2" fmla="*/ 6 w 23"/>
                    <a:gd name="T3" fmla="*/ 250 h 310"/>
                    <a:gd name="T4" fmla="*/ 13 w 23"/>
                    <a:gd name="T5" fmla="*/ 209 h 310"/>
                    <a:gd name="T6" fmla="*/ 22 w 23"/>
                    <a:gd name="T7" fmla="*/ 170 h 310"/>
                    <a:gd name="T8" fmla="*/ 7 w 23"/>
                    <a:gd name="T9" fmla="*/ 118 h 310"/>
                    <a:gd name="T10" fmla="*/ 9 w 23"/>
                    <a:gd name="T11" fmla="*/ 39 h 310"/>
                    <a:gd name="T12" fmla="*/ 13 w 23"/>
                    <a:gd name="T13" fmla="*/ 0 h 310"/>
                    <a:gd name="T14" fmla="*/ 0 60000 65536"/>
                    <a:gd name="T15" fmla="*/ 0 60000 65536"/>
                    <a:gd name="T16" fmla="*/ 0 60000 65536"/>
                    <a:gd name="T17" fmla="*/ 0 60000 65536"/>
                    <a:gd name="T18" fmla="*/ 0 60000 65536"/>
                    <a:gd name="T19" fmla="*/ 0 60000 65536"/>
                    <a:gd name="T20" fmla="*/ 0 60000 65536"/>
                    <a:gd name="T21" fmla="*/ 0 w 23"/>
                    <a:gd name="T22" fmla="*/ 0 h 310"/>
                    <a:gd name="T23" fmla="*/ 23 w 23"/>
                    <a:gd name="T24" fmla="*/ 310 h 3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310">
                      <a:moveTo>
                        <a:pt x="0" y="309"/>
                      </a:moveTo>
                      <a:lnTo>
                        <a:pt x="6" y="250"/>
                      </a:lnTo>
                      <a:lnTo>
                        <a:pt x="13" y="209"/>
                      </a:lnTo>
                      <a:lnTo>
                        <a:pt x="22" y="170"/>
                      </a:lnTo>
                      <a:lnTo>
                        <a:pt x="7" y="118"/>
                      </a:lnTo>
                      <a:lnTo>
                        <a:pt x="9" y="39"/>
                      </a:lnTo>
                      <a:lnTo>
                        <a:pt x="13" y="0"/>
                      </a:lnTo>
                    </a:path>
                  </a:pathLst>
                </a:custGeom>
                <a:solidFill>
                  <a:srgbClr val="000000"/>
                </a:solidFill>
                <a:ln w="12700" cap="rnd">
                  <a:solidFill>
                    <a:srgbClr val="000000"/>
                  </a:solidFill>
                  <a:round/>
                  <a:headEnd/>
                  <a:tailEnd/>
                </a:ln>
              </p:spPr>
              <p:txBody>
                <a:bodyPr/>
                <a:lstStyle/>
                <a:p>
                  <a:endParaRPr lang="fa-IR"/>
                </a:p>
              </p:txBody>
            </p:sp>
            <p:grpSp>
              <p:nvGrpSpPr>
                <p:cNvPr id="10" name="Group 33"/>
                <p:cNvGrpSpPr>
                  <a:grpSpLocks/>
                </p:cNvGrpSpPr>
                <p:nvPr/>
              </p:nvGrpSpPr>
              <p:grpSpPr bwMode="auto">
                <a:xfrm>
                  <a:off x="5314" y="336"/>
                  <a:ext cx="119" cy="474"/>
                  <a:chOff x="5314" y="336"/>
                  <a:chExt cx="119" cy="474"/>
                </a:xfrm>
              </p:grpSpPr>
              <p:sp>
                <p:nvSpPr>
                  <p:cNvPr id="10489" name="Freeform 34"/>
                  <p:cNvSpPr>
                    <a:spLocks/>
                  </p:cNvSpPr>
                  <p:nvPr/>
                </p:nvSpPr>
                <p:spPr bwMode="auto">
                  <a:xfrm>
                    <a:off x="5314" y="336"/>
                    <a:ext cx="119" cy="394"/>
                  </a:xfrm>
                  <a:custGeom>
                    <a:avLst/>
                    <a:gdLst>
                      <a:gd name="T0" fmla="*/ 0 w 119"/>
                      <a:gd name="T1" fmla="*/ 5 h 394"/>
                      <a:gd name="T2" fmla="*/ 21 w 119"/>
                      <a:gd name="T3" fmla="*/ 2 h 394"/>
                      <a:gd name="T4" fmla="*/ 38 w 119"/>
                      <a:gd name="T5" fmla="*/ 0 h 394"/>
                      <a:gd name="T6" fmla="*/ 50 w 119"/>
                      <a:gd name="T7" fmla="*/ 2 h 394"/>
                      <a:gd name="T8" fmla="*/ 62 w 119"/>
                      <a:gd name="T9" fmla="*/ 5 h 394"/>
                      <a:gd name="T10" fmla="*/ 73 w 119"/>
                      <a:gd name="T11" fmla="*/ 10 h 394"/>
                      <a:gd name="T12" fmla="*/ 86 w 119"/>
                      <a:gd name="T13" fmla="*/ 20 h 394"/>
                      <a:gd name="T14" fmla="*/ 93 w 119"/>
                      <a:gd name="T15" fmla="*/ 29 h 394"/>
                      <a:gd name="T16" fmla="*/ 100 w 119"/>
                      <a:gd name="T17" fmla="*/ 40 h 394"/>
                      <a:gd name="T18" fmla="*/ 105 w 119"/>
                      <a:gd name="T19" fmla="*/ 52 h 394"/>
                      <a:gd name="T20" fmla="*/ 111 w 119"/>
                      <a:gd name="T21" fmla="*/ 67 h 394"/>
                      <a:gd name="T22" fmla="*/ 116 w 119"/>
                      <a:gd name="T23" fmla="*/ 83 h 394"/>
                      <a:gd name="T24" fmla="*/ 117 w 119"/>
                      <a:gd name="T25" fmla="*/ 100 h 394"/>
                      <a:gd name="T26" fmla="*/ 118 w 119"/>
                      <a:gd name="T27" fmla="*/ 133 h 394"/>
                      <a:gd name="T28" fmla="*/ 109 w 119"/>
                      <a:gd name="T29" fmla="*/ 192 h 394"/>
                      <a:gd name="T30" fmla="*/ 89 w 119"/>
                      <a:gd name="T31" fmla="*/ 254 h 394"/>
                      <a:gd name="T32" fmla="*/ 77 w 119"/>
                      <a:gd name="T33" fmla="*/ 321 h 394"/>
                      <a:gd name="T34" fmla="*/ 75 w 119"/>
                      <a:gd name="T35" fmla="*/ 352 h 394"/>
                      <a:gd name="T36" fmla="*/ 81 w 119"/>
                      <a:gd name="T37" fmla="*/ 374 h 394"/>
                      <a:gd name="T38" fmla="*/ 88 w 119"/>
                      <a:gd name="T39" fmla="*/ 393 h 394"/>
                      <a:gd name="T40" fmla="*/ 67 w 119"/>
                      <a:gd name="T41" fmla="*/ 376 h 394"/>
                      <a:gd name="T42" fmla="*/ 54 w 119"/>
                      <a:gd name="T43" fmla="*/ 390 h 394"/>
                      <a:gd name="T44" fmla="*/ 68 w 119"/>
                      <a:gd name="T45" fmla="*/ 318 h 394"/>
                      <a:gd name="T46" fmla="*/ 81 w 119"/>
                      <a:gd name="T47" fmla="*/ 243 h 394"/>
                      <a:gd name="T48" fmla="*/ 95 w 119"/>
                      <a:gd name="T49" fmla="*/ 180 h 394"/>
                      <a:gd name="T50" fmla="*/ 100 w 119"/>
                      <a:gd name="T51" fmla="*/ 122 h 394"/>
                      <a:gd name="T52" fmla="*/ 93 w 119"/>
                      <a:gd name="T53" fmla="*/ 86 h 394"/>
                      <a:gd name="T54" fmla="*/ 84 w 119"/>
                      <a:gd name="T55" fmla="*/ 46 h 394"/>
                      <a:gd name="T56" fmla="*/ 74 w 119"/>
                      <a:gd name="T57" fmla="*/ 25 h 394"/>
                      <a:gd name="T58" fmla="*/ 57 w 119"/>
                      <a:gd name="T59" fmla="*/ 13 h 394"/>
                      <a:gd name="T60" fmla="*/ 31 w 119"/>
                      <a:gd name="T61" fmla="*/ 9 h 394"/>
                      <a:gd name="T62" fmla="*/ 0 w 119"/>
                      <a:gd name="T63" fmla="*/ 5 h 3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9"/>
                      <a:gd name="T97" fmla="*/ 0 h 394"/>
                      <a:gd name="T98" fmla="*/ 119 w 119"/>
                      <a:gd name="T99" fmla="*/ 394 h 3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9" h="394">
                        <a:moveTo>
                          <a:pt x="0" y="5"/>
                        </a:moveTo>
                        <a:lnTo>
                          <a:pt x="21" y="2"/>
                        </a:lnTo>
                        <a:lnTo>
                          <a:pt x="38" y="0"/>
                        </a:lnTo>
                        <a:lnTo>
                          <a:pt x="50" y="2"/>
                        </a:lnTo>
                        <a:lnTo>
                          <a:pt x="62" y="5"/>
                        </a:lnTo>
                        <a:lnTo>
                          <a:pt x="73" y="10"/>
                        </a:lnTo>
                        <a:lnTo>
                          <a:pt x="86" y="20"/>
                        </a:lnTo>
                        <a:lnTo>
                          <a:pt x="93" y="29"/>
                        </a:lnTo>
                        <a:lnTo>
                          <a:pt x="100" y="40"/>
                        </a:lnTo>
                        <a:lnTo>
                          <a:pt x="105" y="52"/>
                        </a:lnTo>
                        <a:lnTo>
                          <a:pt x="111" y="67"/>
                        </a:lnTo>
                        <a:lnTo>
                          <a:pt x="116" y="83"/>
                        </a:lnTo>
                        <a:lnTo>
                          <a:pt x="117" y="100"/>
                        </a:lnTo>
                        <a:lnTo>
                          <a:pt x="118" y="133"/>
                        </a:lnTo>
                        <a:lnTo>
                          <a:pt x="109" y="192"/>
                        </a:lnTo>
                        <a:lnTo>
                          <a:pt x="89" y="254"/>
                        </a:lnTo>
                        <a:lnTo>
                          <a:pt x="77" y="321"/>
                        </a:lnTo>
                        <a:lnTo>
                          <a:pt x="75" y="352"/>
                        </a:lnTo>
                        <a:lnTo>
                          <a:pt x="81" y="374"/>
                        </a:lnTo>
                        <a:lnTo>
                          <a:pt x="88" y="393"/>
                        </a:lnTo>
                        <a:lnTo>
                          <a:pt x="67" y="376"/>
                        </a:lnTo>
                        <a:lnTo>
                          <a:pt x="54" y="390"/>
                        </a:lnTo>
                        <a:lnTo>
                          <a:pt x="68" y="318"/>
                        </a:lnTo>
                        <a:lnTo>
                          <a:pt x="81" y="243"/>
                        </a:lnTo>
                        <a:lnTo>
                          <a:pt x="95" y="180"/>
                        </a:lnTo>
                        <a:lnTo>
                          <a:pt x="100" y="122"/>
                        </a:lnTo>
                        <a:lnTo>
                          <a:pt x="93" y="86"/>
                        </a:lnTo>
                        <a:lnTo>
                          <a:pt x="84" y="46"/>
                        </a:lnTo>
                        <a:lnTo>
                          <a:pt x="74" y="25"/>
                        </a:lnTo>
                        <a:lnTo>
                          <a:pt x="57" y="13"/>
                        </a:lnTo>
                        <a:lnTo>
                          <a:pt x="31" y="9"/>
                        </a:lnTo>
                        <a:lnTo>
                          <a:pt x="0" y="5"/>
                        </a:lnTo>
                      </a:path>
                    </a:pathLst>
                  </a:custGeom>
                  <a:solidFill>
                    <a:srgbClr val="000000"/>
                  </a:solidFill>
                  <a:ln w="12700" cap="rnd">
                    <a:solidFill>
                      <a:srgbClr val="000000"/>
                    </a:solidFill>
                    <a:round/>
                    <a:headEnd/>
                    <a:tailEnd/>
                  </a:ln>
                </p:spPr>
                <p:txBody>
                  <a:bodyPr/>
                  <a:lstStyle/>
                  <a:p>
                    <a:endParaRPr lang="fa-IR"/>
                  </a:p>
                </p:txBody>
              </p:sp>
              <p:sp>
                <p:nvSpPr>
                  <p:cNvPr id="10490" name="Freeform 35"/>
                  <p:cNvSpPr>
                    <a:spLocks/>
                  </p:cNvSpPr>
                  <p:nvPr/>
                </p:nvSpPr>
                <p:spPr bwMode="auto">
                  <a:xfrm>
                    <a:off x="5362" y="712"/>
                    <a:ext cx="46" cy="98"/>
                  </a:xfrm>
                  <a:custGeom>
                    <a:avLst/>
                    <a:gdLst>
                      <a:gd name="T0" fmla="*/ 18 w 46"/>
                      <a:gd name="T1" fmla="*/ 0 h 98"/>
                      <a:gd name="T2" fmla="*/ 39 w 46"/>
                      <a:gd name="T3" fmla="*/ 17 h 98"/>
                      <a:gd name="T4" fmla="*/ 45 w 46"/>
                      <a:gd name="T5" fmla="*/ 28 h 98"/>
                      <a:gd name="T6" fmla="*/ 36 w 46"/>
                      <a:gd name="T7" fmla="*/ 23 h 98"/>
                      <a:gd name="T8" fmla="*/ 45 w 46"/>
                      <a:gd name="T9" fmla="*/ 47 h 98"/>
                      <a:gd name="T10" fmla="*/ 34 w 46"/>
                      <a:gd name="T11" fmla="*/ 39 h 98"/>
                      <a:gd name="T12" fmla="*/ 42 w 46"/>
                      <a:gd name="T13" fmla="*/ 73 h 98"/>
                      <a:gd name="T14" fmla="*/ 28 w 46"/>
                      <a:gd name="T15" fmla="*/ 60 h 98"/>
                      <a:gd name="T16" fmla="*/ 24 w 46"/>
                      <a:gd name="T17" fmla="*/ 82 h 98"/>
                      <a:gd name="T18" fmla="*/ 8 w 46"/>
                      <a:gd name="T19" fmla="*/ 97 h 98"/>
                      <a:gd name="T20" fmla="*/ 9 w 46"/>
                      <a:gd name="T21" fmla="*/ 73 h 98"/>
                      <a:gd name="T22" fmla="*/ 0 w 46"/>
                      <a:gd name="T23" fmla="*/ 45 h 98"/>
                      <a:gd name="T24" fmla="*/ 6 w 46"/>
                      <a:gd name="T25" fmla="*/ 13 h 98"/>
                      <a:gd name="T26" fmla="*/ 18 w 46"/>
                      <a:gd name="T27" fmla="*/ 0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
                      <a:gd name="T43" fmla="*/ 0 h 98"/>
                      <a:gd name="T44" fmla="*/ 46 w 46"/>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 h="98">
                        <a:moveTo>
                          <a:pt x="18" y="0"/>
                        </a:moveTo>
                        <a:lnTo>
                          <a:pt x="39" y="17"/>
                        </a:lnTo>
                        <a:lnTo>
                          <a:pt x="45" y="28"/>
                        </a:lnTo>
                        <a:lnTo>
                          <a:pt x="36" y="23"/>
                        </a:lnTo>
                        <a:lnTo>
                          <a:pt x="45" y="47"/>
                        </a:lnTo>
                        <a:lnTo>
                          <a:pt x="34" y="39"/>
                        </a:lnTo>
                        <a:lnTo>
                          <a:pt x="42" y="73"/>
                        </a:lnTo>
                        <a:lnTo>
                          <a:pt x="28" y="60"/>
                        </a:lnTo>
                        <a:lnTo>
                          <a:pt x="24" y="82"/>
                        </a:lnTo>
                        <a:lnTo>
                          <a:pt x="8" y="97"/>
                        </a:lnTo>
                        <a:lnTo>
                          <a:pt x="9" y="73"/>
                        </a:lnTo>
                        <a:lnTo>
                          <a:pt x="0" y="45"/>
                        </a:lnTo>
                        <a:lnTo>
                          <a:pt x="6" y="13"/>
                        </a:lnTo>
                        <a:lnTo>
                          <a:pt x="18" y="0"/>
                        </a:lnTo>
                      </a:path>
                    </a:pathLst>
                  </a:custGeom>
                  <a:solidFill>
                    <a:srgbClr val="000000"/>
                  </a:solidFill>
                  <a:ln w="12700" cap="rnd">
                    <a:solidFill>
                      <a:srgbClr val="000000"/>
                    </a:solidFill>
                    <a:round/>
                    <a:headEnd/>
                    <a:tailEnd/>
                  </a:ln>
                </p:spPr>
                <p:txBody>
                  <a:bodyPr/>
                  <a:lstStyle/>
                  <a:p>
                    <a:endParaRPr lang="fa-IR"/>
                  </a:p>
                </p:txBody>
              </p:sp>
              <p:sp>
                <p:nvSpPr>
                  <p:cNvPr id="10491" name="Freeform 36"/>
                  <p:cNvSpPr>
                    <a:spLocks/>
                  </p:cNvSpPr>
                  <p:nvPr/>
                </p:nvSpPr>
                <p:spPr bwMode="auto">
                  <a:xfrm>
                    <a:off x="5317" y="342"/>
                    <a:ext cx="97" cy="377"/>
                  </a:xfrm>
                  <a:custGeom>
                    <a:avLst/>
                    <a:gdLst>
                      <a:gd name="T0" fmla="*/ 53 w 97"/>
                      <a:gd name="T1" fmla="*/ 376 h 377"/>
                      <a:gd name="T2" fmla="*/ 55 w 97"/>
                      <a:gd name="T3" fmla="*/ 300 h 377"/>
                      <a:gd name="T4" fmla="*/ 67 w 97"/>
                      <a:gd name="T5" fmla="*/ 231 h 377"/>
                      <a:gd name="T6" fmla="*/ 74 w 97"/>
                      <a:gd name="T7" fmla="*/ 191 h 377"/>
                      <a:gd name="T8" fmla="*/ 78 w 97"/>
                      <a:gd name="T9" fmla="*/ 155 h 377"/>
                      <a:gd name="T10" fmla="*/ 79 w 97"/>
                      <a:gd name="T11" fmla="*/ 121 h 377"/>
                      <a:gd name="T12" fmla="*/ 76 w 97"/>
                      <a:gd name="T13" fmla="*/ 90 h 377"/>
                      <a:gd name="T14" fmla="*/ 71 w 97"/>
                      <a:gd name="T15" fmla="*/ 63 h 377"/>
                      <a:gd name="T16" fmla="*/ 65 w 97"/>
                      <a:gd name="T17" fmla="*/ 42 h 377"/>
                      <a:gd name="T18" fmla="*/ 57 w 97"/>
                      <a:gd name="T19" fmla="*/ 29 h 377"/>
                      <a:gd name="T20" fmla="*/ 46 w 97"/>
                      <a:gd name="T21" fmla="*/ 20 h 377"/>
                      <a:gd name="T22" fmla="*/ 35 w 97"/>
                      <a:gd name="T23" fmla="*/ 12 h 377"/>
                      <a:gd name="T24" fmla="*/ 19 w 97"/>
                      <a:gd name="T25" fmla="*/ 6 h 377"/>
                      <a:gd name="T26" fmla="*/ 0 w 97"/>
                      <a:gd name="T27" fmla="*/ 0 h 377"/>
                      <a:gd name="T28" fmla="*/ 21 w 97"/>
                      <a:gd name="T29" fmla="*/ 1 h 377"/>
                      <a:gd name="T30" fmla="*/ 36 w 97"/>
                      <a:gd name="T31" fmla="*/ 2 h 377"/>
                      <a:gd name="T32" fmla="*/ 54 w 97"/>
                      <a:gd name="T33" fmla="*/ 7 h 377"/>
                      <a:gd name="T34" fmla="*/ 67 w 97"/>
                      <a:gd name="T35" fmla="*/ 15 h 377"/>
                      <a:gd name="T36" fmla="*/ 76 w 97"/>
                      <a:gd name="T37" fmla="*/ 25 h 377"/>
                      <a:gd name="T38" fmla="*/ 81 w 97"/>
                      <a:gd name="T39" fmla="*/ 37 h 377"/>
                      <a:gd name="T40" fmla="*/ 88 w 97"/>
                      <a:gd name="T41" fmla="*/ 62 h 377"/>
                      <a:gd name="T42" fmla="*/ 93 w 97"/>
                      <a:gd name="T43" fmla="*/ 87 h 377"/>
                      <a:gd name="T44" fmla="*/ 96 w 97"/>
                      <a:gd name="T45" fmla="*/ 109 h 377"/>
                      <a:gd name="T46" fmla="*/ 95 w 97"/>
                      <a:gd name="T47" fmla="*/ 135 h 377"/>
                      <a:gd name="T48" fmla="*/ 94 w 97"/>
                      <a:gd name="T49" fmla="*/ 158 h 377"/>
                      <a:gd name="T50" fmla="*/ 88 w 97"/>
                      <a:gd name="T51" fmla="*/ 190 h 377"/>
                      <a:gd name="T52" fmla="*/ 78 w 97"/>
                      <a:gd name="T53" fmla="*/ 234 h 377"/>
                      <a:gd name="T54" fmla="*/ 65 w 97"/>
                      <a:gd name="T55" fmla="*/ 310 h 377"/>
                      <a:gd name="T56" fmla="*/ 53 w 97"/>
                      <a:gd name="T57" fmla="*/ 376 h 3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7"/>
                      <a:gd name="T88" fmla="*/ 0 h 377"/>
                      <a:gd name="T89" fmla="*/ 97 w 97"/>
                      <a:gd name="T90" fmla="*/ 377 h 3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7" h="377">
                        <a:moveTo>
                          <a:pt x="53" y="376"/>
                        </a:moveTo>
                        <a:lnTo>
                          <a:pt x="55" y="300"/>
                        </a:lnTo>
                        <a:lnTo>
                          <a:pt x="67" y="231"/>
                        </a:lnTo>
                        <a:lnTo>
                          <a:pt x="74" y="191"/>
                        </a:lnTo>
                        <a:lnTo>
                          <a:pt x="78" y="155"/>
                        </a:lnTo>
                        <a:lnTo>
                          <a:pt x="79" y="121"/>
                        </a:lnTo>
                        <a:lnTo>
                          <a:pt x="76" y="90"/>
                        </a:lnTo>
                        <a:lnTo>
                          <a:pt x="71" y="63"/>
                        </a:lnTo>
                        <a:lnTo>
                          <a:pt x="65" y="42"/>
                        </a:lnTo>
                        <a:lnTo>
                          <a:pt x="57" y="29"/>
                        </a:lnTo>
                        <a:lnTo>
                          <a:pt x="46" y="20"/>
                        </a:lnTo>
                        <a:lnTo>
                          <a:pt x="35" y="12"/>
                        </a:lnTo>
                        <a:lnTo>
                          <a:pt x="19" y="6"/>
                        </a:lnTo>
                        <a:lnTo>
                          <a:pt x="0" y="0"/>
                        </a:lnTo>
                        <a:lnTo>
                          <a:pt x="21" y="1"/>
                        </a:lnTo>
                        <a:lnTo>
                          <a:pt x="36" y="2"/>
                        </a:lnTo>
                        <a:lnTo>
                          <a:pt x="54" y="7"/>
                        </a:lnTo>
                        <a:lnTo>
                          <a:pt x="67" y="15"/>
                        </a:lnTo>
                        <a:lnTo>
                          <a:pt x="76" y="25"/>
                        </a:lnTo>
                        <a:lnTo>
                          <a:pt x="81" y="37"/>
                        </a:lnTo>
                        <a:lnTo>
                          <a:pt x="88" y="62"/>
                        </a:lnTo>
                        <a:lnTo>
                          <a:pt x="93" y="87"/>
                        </a:lnTo>
                        <a:lnTo>
                          <a:pt x="96" y="109"/>
                        </a:lnTo>
                        <a:lnTo>
                          <a:pt x="95" y="135"/>
                        </a:lnTo>
                        <a:lnTo>
                          <a:pt x="94" y="158"/>
                        </a:lnTo>
                        <a:lnTo>
                          <a:pt x="88" y="190"/>
                        </a:lnTo>
                        <a:lnTo>
                          <a:pt x="78" y="234"/>
                        </a:lnTo>
                        <a:lnTo>
                          <a:pt x="65" y="310"/>
                        </a:lnTo>
                        <a:lnTo>
                          <a:pt x="53" y="376"/>
                        </a:lnTo>
                      </a:path>
                    </a:pathLst>
                  </a:custGeom>
                  <a:solidFill>
                    <a:srgbClr val="000000"/>
                  </a:solidFill>
                  <a:ln w="12700" cap="rnd">
                    <a:solidFill>
                      <a:srgbClr val="000000"/>
                    </a:solidFill>
                    <a:round/>
                    <a:headEnd/>
                    <a:tailEnd/>
                  </a:ln>
                </p:spPr>
                <p:txBody>
                  <a:bodyPr/>
                  <a:lstStyle/>
                  <a:p>
                    <a:endParaRPr lang="fa-IR"/>
                  </a:p>
                </p:txBody>
              </p:sp>
            </p:grpSp>
          </p:grpSp>
          <p:grpSp>
            <p:nvGrpSpPr>
              <p:cNvPr id="11" name="Group 37"/>
              <p:cNvGrpSpPr>
                <a:grpSpLocks/>
              </p:cNvGrpSpPr>
              <p:nvPr/>
            </p:nvGrpSpPr>
            <p:grpSpPr bwMode="auto">
              <a:xfrm>
                <a:off x="3327" y="613"/>
                <a:ext cx="1487" cy="600"/>
                <a:chOff x="3327" y="613"/>
                <a:chExt cx="1487" cy="600"/>
              </a:xfrm>
            </p:grpSpPr>
            <p:sp>
              <p:nvSpPr>
                <p:cNvPr id="10471" name="Oval 38"/>
                <p:cNvSpPr>
                  <a:spLocks noChangeArrowheads="1"/>
                </p:cNvSpPr>
                <p:nvPr/>
              </p:nvSpPr>
              <p:spPr bwMode="auto">
                <a:xfrm>
                  <a:off x="3327" y="626"/>
                  <a:ext cx="1487" cy="587"/>
                </a:xfrm>
                <a:prstGeom prst="ellipse">
                  <a:avLst/>
                </a:prstGeom>
                <a:noFill/>
                <a:ln w="25400">
                  <a:solidFill>
                    <a:srgbClr val="114FFB"/>
                  </a:solidFill>
                  <a:round/>
                  <a:headEnd/>
                  <a:tailEnd/>
                </a:ln>
              </p:spPr>
              <p:txBody>
                <a:bodyPr wrap="none" anchor="ctr"/>
                <a:lstStyle/>
                <a:p>
                  <a:endParaRPr lang="en-US"/>
                </a:p>
              </p:txBody>
            </p:sp>
            <p:sp>
              <p:nvSpPr>
                <p:cNvPr id="10472" name="Line 39"/>
                <p:cNvSpPr>
                  <a:spLocks noChangeShapeType="1"/>
                </p:cNvSpPr>
                <p:nvPr/>
              </p:nvSpPr>
              <p:spPr bwMode="auto">
                <a:xfrm flipV="1">
                  <a:off x="3978" y="613"/>
                  <a:ext cx="149" cy="25"/>
                </a:xfrm>
                <a:prstGeom prst="line">
                  <a:avLst/>
                </a:prstGeom>
                <a:noFill/>
                <a:ln w="25400">
                  <a:solidFill>
                    <a:srgbClr val="114FFB"/>
                  </a:solidFill>
                  <a:round/>
                  <a:headEnd type="triangle" w="med" len="med"/>
                  <a:tailEnd/>
                </a:ln>
              </p:spPr>
              <p:txBody>
                <a:bodyPr wrap="none" anchor="ctr"/>
                <a:lstStyle/>
                <a:p>
                  <a:endParaRPr lang="fa-IR"/>
                </a:p>
              </p:txBody>
            </p:sp>
          </p:grpSp>
        </p:grpSp>
      </p:grpSp>
      <p:grpSp>
        <p:nvGrpSpPr>
          <p:cNvPr id="12" name="Group 40"/>
          <p:cNvGrpSpPr>
            <a:grpSpLocks/>
          </p:cNvGrpSpPr>
          <p:nvPr/>
        </p:nvGrpSpPr>
        <p:grpSpPr bwMode="auto">
          <a:xfrm>
            <a:off x="6781800" y="2976563"/>
            <a:ext cx="2179638" cy="1928812"/>
            <a:chOff x="4628" y="1875"/>
            <a:chExt cx="1487" cy="1215"/>
          </a:xfrm>
        </p:grpSpPr>
        <p:sp>
          <p:nvSpPr>
            <p:cNvPr id="10461" name="Rectangle 41"/>
            <p:cNvSpPr>
              <a:spLocks noChangeArrowheads="1"/>
            </p:cNvSpPr>
            <p:nvPr/>
          </p:nvSpPr>
          <p:spPr bwMode="auto">
            <a:xfrm>
              <a:off x="5003" y="1984"/>
              <a:ext cx="919" cy="325"/>
            </a:xfrm>
            <a:prstGeom prst="rect">
              <a:avLst/>
            </a:prstGeom>
            <a:noFill/>
            <a:ln w="12700">
              <a:noFill/>
              <a:miter lim="800000"/>
              <a:headEnd/>
              <a:tailEnd/>
            </a:ln>
          </p:spPr>
          <p:txBody>
            <a:bodyPr wrap="none" lIns="90488" tIns="44450" rIns="90488" bIns="44450">
              <a:spAutoFit/>
            </a:bodyPr>
            <a:lstStyle/>
            <a:p>
              <a:pPr eaLnBrk="0" hangingPunct="0"/>
              <a:r>
                <a:rPr lang="en-GB" sz="2800" b="1" i="1">
                  <a:latin typeface="PosterBodoni BT"/>
                </a:rPr>
                <a:t>B. suis</a:t>
              </a:r>
            </a:p>
          </p:txBody>
        </p:sp>
        <p:grpSp>
          <p:nvGrpSpPr>
            <p:cNvPr id="13" name="Group 42"/>
            <p:cNvGrpSpPr>
              <a:grpSpLocks/>
            </p:cNvGrpSpPr>
            <p:nvPr/>
          </p:nvGrpSpPr>
          <p:grpSpPr bwMode="auto">
            <a:xfrm>
              <a:off x="4628" y="1875"/>
              <a:ext cx="1487" cy="1215"/>
              <a:chOff x="4628" y="1875"/>
              <a:chExt cx="1487" cy="1215"/>
            </a:xfrm>
          </p:grpSpPr>
          <p:pic>
            <p:nvPicPr>
              <p:cNvPr id="10463" name="Picture 43"/>
              <p:cNvPicPr>
                <a:picLocks noChangeArrowheads="1"/>
              </p:cNvPicPr>
              <p:nvPr/>
            </p:nvPicPr>
            <p:blipFill>
              <a:blip r:embed="rId4" cstate="print"/>
              <a:srcRect/>
              <a:stretch>
                <a:fillRect/>
              </a:stretch>
            </p:blipFill>
            <p:spPr bwMode="auto">
              <a:xfrm>
                <a:off x="5051" y="2412"/>
                <a:ext cx="1021" cy="678"/>
              </a:xfrm>
              <a:prstGeom prst="rect">
                <a:avLst/>
              </a:prstGeom>
              <a:noFill/>
              <a:ln w="12700">
                <a:noFill/>
                <a:miter lim="800000"/>
                <a:headEnd/>
                <a:tailEnd/>
              </a:ln>
            </p:spPr>
          </p:pic>
          <p:grpSp>
            <p:nvGrpSpPr>
              <p:cNvPr id="14" name="Group 44"/>
              <p:cNvGrpSpPr>
                <a:grpSpLocks/>
              </p:cNvGrpSpPr>
              <p:nvPr/>
            </p:nvGrpSpPr>
            <p:grpSpPr bwMode="auto">
              <a:xfrm>
                <a:off x="4628" y="1875"/>
                <a:ext cx="1487" cy="600"/>
                <a:chOff x="4628" y="1875"/>
                <a:chExt cx="1487" cy="600"/>
              </a:xfrm>
            </p:grpSpPr>
            <p:sp>
              <p:nvSpPr>
                <p:cNvPr id="10465" name="Oval 45"/>
                <p:cNvSpPr>
                  <a:spLocks noChangeArrowheads="1"/>
                </p:cNvSpPr>
                <p:nvPr/>
              </p:nvSpPr>
              <p:spPr bwMode="auto">
                <a:xfrm>
                  <a:off x="4628" y="1888"/>
                  <a:ext cx="1487" cy="587"/>
                </a:xfrm>
                <a:prstGeom prst="ellipse">
                  <a:avLst/>
                </a:prstGeom>
                <a:noFill/>
                <a:ln w="25400">
                  <a:solidFill>
                    <a:srgbClr val="114FFB"/>
                  </a:solidFill>
                  <a:round/>
                  <a:headEnd/>
                  <a:tailEnd/>
                </a:ln>
              </p:spPr>
              <p:txBody>
                <a:bodyPr wrap="none" anchor="ctr"/>
                <a:lstStyle/>
                <a:p>
                  <a:endParaRPr lang="en-US"/>
                </a:p>
              </p:txBody>
            </p:sp>
            <p:sp>
              <p:nvSpPr>
                <p:cNvPr id="10466" name="Line 46"/>
                <p:cNvSpPr>
                  <a:spLocks noChangeShapeType="1"/>
                </p:cNvSpPr>
                <p:nvPr/>
              </p:nvSpPr>
              <p:spPr bwMode="auto">
                <a:xfrm flipV="1">
                  <a:off x="5279" y="1875"/>
                  <a:ext cx="149" cy="25"/>
                </a:xfrm>
                <a:prstGeom prst="line">
                  <a:avLst/>
                </a:prstGeom>
                <a:noFill/>
                <a:ln w="25400">
                  <a:solidFill>
                    <a:srgbClr val="114FFB"/>
                  </a:solidFill>
                  <a:round/>
                  <a:headEnd type="triangle" w="med" len="med"/>
                  <a:tailEnd/>
                </a:ln>
              </p:spPr>
              <p:txBody>
                <a:bodyPr wrap="none" anchor="ctr"/>
                <a:lstStyle/>
                <a:p>
                  <a:endParaRPr lang="fa-IR"/>
                </a:p>
              </p:txBody>
            </p:sp>
          </p:grpSp>
        </p:grpSp>
      </p:grpSp>
      <p:sp>
        <p:nvSpPr>
          <p:cNvPr id="10246" name="Rectangle 47"/>
          <p:cNvSpPr>
            <a:spLocks noChangeArrowheads="1"/>
          </p:cNvSpPr>
          <p:nvPr/>
        </p:nvSpPr>
        <p:spPr bwMode="auto">
          <a:xfrm>
            <a:off x="3390900" y="192088"/>
            <a:ext cx="5607050" cy="5102225"/>
          </a:xfrm>
          <a:prstGeom prst="rect">
            <a:avLst/>
          </a:prstGeom>
          <a:noFill/>
          <a:ln w="12700">
            <a:solidFill>
              <a:srgbClr val="114FFB"/>
            </a:solidFill>
            <a:miter lim="800000"/>
            <a:headEnd/>
            <a:tailEnd/>
          </a:ln>
        </p:spPr>
        <p:txBody>
          <a:bodyPr wrap="none" anchor="ctr"/>
          <a:lstStyle/>
          <a:p>
            <a:endParaRPr lang="en-US"/>
          </a:p>
        </p:txBody>
      </p:sp>
      <p:grpSp>
        <p:nvGrpSpPr>
          <p:cNvPr id="15" name="Group 48"/>
          <p:cNvGrpSpPr>
            <a:grpSpLocks/>
          </p:cNvGrpSpPr>
          <p:nvPr/>
        </p:nvGrpSpPr>
        <p:grpSpPr bwMode="auto">
          <a:xfrm>
            <a:off x="3438525" y="2976563"/>
            <a:ext cx="2678113" cy="2066925"/>
            <a:chOff x="2347" y="1875"/>
            <a:chExt cx="1827" cy="1302"/>
          </a:xfrm>
        </p:grpSpPr>
        <p:sp>
          <p:nvSpPr>
            <p:cNvPr id="10454" name="Rectangle 49"/>
            <p:cNvSpPr>
              <a:spLocks noChangeArrowheads="1"/>
            </p:cNvSpPr>
            <p:nvPr/>
          </p:nvSpPr>
          <p:spPr bwMode="auto">
            <a:xfrm>
              <a:off x="2473" y="2008"/>
              <a:ext cx="1621" cy="325"/>
            </a:xfrm>
            <a:prstGeom prst="rect">
              <a:avLst/>
            </a:prstGeom>
            <a:noFill/>
            <a:ln w="12700">
              <a:noFill/>
              <a:miter lim="800000"/>
              <a:headEnd/>
              <a:tailEnd/>
            </a:ln>
          </p:spPr>
          <p:txBody>
            <a:bodyPr wrap="none" lIns="90488" tIns="44450" rIns="90488" bIns="44450">
              <a:spAutoFit/>
            </a:bodyPr>
            <a:lstStyle/>
            <a:p>
              <a:pPr eaLnBrk="0" hangingPunct="0"/>
              <a:r>
                <a:rPr lang="en-GB" sz="2800" b="1" i="1">
                  <a:latin typeface="PosterBodoni BT"/>
                </a:rPr>
                <a:t>B. melitensis</a:t>
              </a:r>
            </a:p>
          </p:txBody>
        </p:sp>
        <p:grpSp>
          <p:nvGrpSpPr>
            <p:cNvPr id="16" name="Group 50"/>
            <p:cNvGrpSpPr>
              <a:grpSpLocks/>
            </p:cNvGrpSpPr>
            <p:nvPr/>
          </p:nvGrpSpPr>
          <p:grpSpPr bwMode="auto">
            <a:xfrm>
              <a:off x="2347" y="1875"/>
              <a:ext cx="1827" cy="1302"/>
              <a:chOff x="2347" y="1875"/>
              <a:chExt cx="1827" cy="1302"/>
            </a:xfrm>
          </p:grpSpPr>
          <p:pic>
            <p:nvPicPr>
              <p:cNvPr id="10456" name="Picture 51"/>
              <p:cNvPicPr>
                <a:picLocks noChangeArrowheads="1"/>
              </p:cNvPicPr>
              <p:nvPr/>
            </p:nvPicPr>
            <p:blipFill>
              <a:blip r:embed="rId5" cstate="print"/>
              <a:srcRect/>
              <a:stretch>
                <a:fillRect/>
              </a:stretch>
            </p:blipFill>
            <p:spPr bwMode="auto">
              <a:xfrm>
                <a:off x="2748" y="2564"/>
                <a:ext cx="750" cy="598"/>
              </a:xfrm>
              <a:prstGeom prst="rect">
                <a:avLst/>
              </a:prstGeom>
              <a:solidFill>
                <a:srgbClr val="000000"/>
              </a:solidFill>
              <a:ln w="12700">
                <a:noFill/>
                <a:miter lim="800000"/>
                <a:headEnd/>
                <a:tailEnd/>
              </a:ln>
            </p:spPr>
          </p:pic>
          <p:pic>
            <p:nvPicPr>
              <p:cNvPr id="10457" name="Picture 52"/>
              <p:cNvPicPr>
                <a:picLocks noChangeArrowheads="1"/>
              </p:cNvPicPr>
              <p:nvPr/>
            </p:nvPicPr>
            <p:blipFill>
              <a:blip r:embed="rId6" cstate="print"/>
              <a:srcRect/>
              <a:stretch>
                <a:fillRect/>
              </a:stretch>
            </p:blipFill>
            <p:spPr bwMode="auto">
              <a:xfrm>
                <a:off x="3580" y="2603"/>
                <a:ext cx="594" cy="574"/>
              </a:xfrm>
              <a:prstGeom prst="rect">
                <a:avLst/>
              </a:prstGeom>
              <a:noFill/>
              <a:ln w="12700">
                <a:noFill/>
                <a:miter lim="800000"/>
                <a:headEnd/>
                <a:tailEnd/>
              </a:ln>
            </p:spPr>
          </p:pic>
          <p:grpSp>
            <p:nvGrpSpPr>
              <p:cNvPr id="17" name="Group 53"/>
              <p:cNvGrpSpPr>
                <a:grpSpLocks/>
              </p:cNvGrpSpPr>
              <p:nvPr/>
            </p:nvGrpSpPr>
            <p:grpSpPr bwMode="auto">
              <a:xfrm>
                <a:off x="2347" y="1875"/>
                <a:ext cx="1487" cy="600"/>
                <a:chOff x="2347" y="1875"/>
                <a:chExt cx="1487" cy="600"/>
              </a:xfrm>
            </p:grpSpPr>
            <p:sp>
              <p:nvSpPr>
                <p:cNvPr id="10459" name="Oval 54"/>
                <p:cNvSpPr>
                  <a:spLocks noChangeArrowheads="1"/>
                </p:cNvSpPr>
                <p:nvPr/>
              </p:nvSpPr>
              <p:spPr bwMode="auto">
                <a:xfrm>
                  <a:off x="2347" y="1888"/>
                  <a:ext cx="1487" cy="587"/>
                </a:xfrm>
                <a:prstGeom prst="ellipse">
                  <a:avLst/>
                </a:prstGeom>
                <a:noFill/>
                <a:ln w="25400">
                  <a:solidFill>
                    <a:srgbClr val="114FFB"/>
                  </a:solidFill>
                  <a:round/>
                  <a:headEnd/>
                  <a:tailEnd/>
                </a:ln>
              </p:spPr>
              <p:txBody>
                <a:bodyPr wrap="none" anchor="ctr"/>
                <a:lstStyle/>
                <a:p>
                  <a:endParaRPr lang="en-US"/>
                </a:p>
              </p:txBody>
            </p:sp>
            <p:sp>
              <p:nvSpPr>
                <p:cNvPr id="10460" name="Line 55"/>
                <p:cNvSpPr>
                  <a:spLocks noChangeShapeType="1"/>
                </p:cNvSpPr>
                <p:nvPr/>
              </p:nvSpPr>
              <p:spPr bwMode="auto">
                <a:xfrm flipV="1">
                  <a:off x="2998" y="1875"/>
                  <a:ext cx="149" cy="25"/>
                </a:xfrm>
                <a:prstGeom prst="line">
                  <a:avLst/>
                </a:prstGeom>
                <a:noFill/>
                <a:ln w="25400">
                  <a:solidFill>
                    <a:srgbClr val="114FFB"/>
                  </a:solidFill>
                  <a:round/>
                  <a:headEnd type="triangle" w="med" len="med"/>
                  <a:tailEnd/>
                </a:ln>
              </p:spPr>
              <p:txBody>
                <a:bodyPr wrap="none" anchor="ctr"/>
                <a:lstStyle/>
                <a:p>
                  <a:endParaRPr lang="fa-IR"/>
                </a:p>
              </p:txBody>
            </p:sp>
          </p:grpSp>
        </p:grpSp>
      </p:grpSp>
      <p:grpSp>
        <p:nvGrpSpPr>
          <p:cNvPr id="18" name="Group 56"/>
          <p:cNvGrpSpPr>
            <a:grpSpLocks/>
          </p:cNvGrpSpPr>
          <p:nvPr/>
        </p:nvGrpSpPr>
        <p:grpSpPr bwMode="auto">
          <a:xfrm>
            <a:off x="608013" y="2413000"/>
            <a:ext cx="2701925" cy="2012950"/>
            <a:chOff x="415" y="1520"/>
            <a:chExt cx="1844" cy="1268"/>
          </a:xfrm>
        </p:grpSpPr>
        <p:sp>
          <p:nvSpPr>
            <p:cNvPr id="10402" name="Line 57"/>
            <p:cNvSpPr>
              <a:spLocks noChangeShapeType="1"/>
            </p:cNvSpPr>
            <p:nvPr/>
          </p:nvSpPr>
          <p:spPr bwMode="auto">
            <a:xfrm flipH="1">
              <a:off x="1798" y="1845"/>
              <a:ext cx="461" cy="0"/>
            </a:xfrm>
            <a:prstGeom prst="line">
              <a:avLst/>
            </a:prstGeom>
            <a:noFill/>
            <a:ln w="25400">
              <a:solidFill>
                <a:srgbClr val="114FFB"/>
              </a:solidFill>
              <a:round/>
              <a:headEnd/>
              <a:tailEnd type="triangle" w="med" len="med"/>
            </a:ln>
          </p:spPr>
          <p:txBody>
            <a:bodyPr wrap="none" anchor="ctr"/>
            <a:lstStyle/>
            <a:p>
              <a:endParaRPr lang="fa-IR"/>
            </a:p>
          </p:txBody>
        </p:sp>
        <p:sp>
          <p:nvSpPr>
            <p:cNvPr id="10403" name="Line 58"/>
            <p:cNvSpPr>
              <a:spLocks noChangeShapeType="1"/>
            </p:cNvSpPr>
            <p:nvPr/>
          </p:nvSpPr>
          <p:spPr bwMode="auto">
            <a:xfrm>
              <a:off x="1827" y="1938"/>
              <a:ext cx="429" cy="0"/>
            </a:xfrm>
            <a:prstGeom prst="line">
              <a:avLst/>
            </a:prstGeom>
            <a:noFill/>
            <a:ln w="25400">
              <a:solidFill>
                <a:srgbClr val="114FFB"/>
              </a:solidFill>
              <a:prstDash val="sysDot"/>
              <a:round/>
              <a:headEnd/>
              <a:tailEnd type="triangle" w="med" len="med"/>
            </a:ln>
          </p:spPr>
          <p:txBody>
            <a:bodyPr wrap="none" anchor="ctr"/>
            <a:lstStyle/>
            <a:p>
              <a:endParaRPr lang="fa-IR"/>
            </a:p>
          </p:txBody>
        </p:sp>
        <p:grpSp>
          <p:nvGrpSpPr>
            <p:cNvPr id="19" name="Group 59"/>
            <p:cNvGrpSpPr>
              <a:grpSpLocks/>
            </p:cNvGrpSpPr>
            <p:nvPr/>
          </p:nvGrpSpPr>
          <p:grpSpPr bwMode="auto">
            <a:xfrm>
              <a:off x="415" y="1520"/>
              <a:ext cx="1356" cy="1268"/>
              <a:chOff x="415" y="1520"/>
              <a:chExt cx="1356" cy="1268"/>
            </a:xfrm>
          </p:grpSpPr>
          <p:sp>
            <p:nvSpPr>
              <p:cNvPr id="10405" name="Oval 60"/>
              <p:cNvSpPr>
                <a:spLocks noChangeArrowheads="1"/>
              </p:cNvSpPr>
              <p:nvPr/>
            </p:nvSpPr>
            <p:spPr bwMode="auto">
              <a:xfrm>
                <a:off x="415" y="1520"/>
                <a:ext cx="1356" cy="668"/>
              </a:xfrm>
              <a:prstGeom prst="ellipse">
                <a:avLst/>
              </a:prstGeom>
              <a:noFill/>
              <a:ln w="25400">
                <a:solidFill>
                  <a:srgbClr val="114FFB"/>
                </a:solidFill>
                <a:round/>
                <a:headEnd/>
                <a:tailEnd/>
              </a:ln>
            </p:spPr>
            <p:txBody>
              <a:bodyPr wrap="none" anchor="ctr"/>
              <a:lstStyle/>
              <a:p>
                <a:endParaRPr lang="en-US"/>
              </a:p>
            </p:txBody>
          </p:sp>
          <p:grpSp>
            <p:nvGrpSpPr>
              <p:cNvPr id="20" name="Group 61"/>
              <p:cNvGrpSpPr>
                <a:grpSpLocks/>
              </p:cNvGrpSpPr>
              <p:nvPr/>
            </p:nvGrpSpPr>
            <p:grpSpPr bwMode="auto">
              <a:xfrm>
                <a:off x="700" y="1631"/>
                <a:ext cx="928" cy="436"/>
                <a:chOff x="700" y="1631"/>
                <a:chExt cx="928" cy="436"/>
              </a:xfrm>
            </p:grpSpPr>
            <p:grpSp>
              <p:nvGrpSpPr>
                <p:cNvPr id="21" name="Group 62"/>
                <p:cNvGrpSpPr>
                  <a:grpSpLocks/>
                </p:cNvGrpSpPr>
                <p:nvPr/>
              </p:nvGrpSpPr>
              <p:grpSpPr bwMode="auto">
                <a:xfrm>
                  <a:off x="1252" y="1631"/>
                  <a:ext cx="376" cy="428"/>
                  <a:chOff x="1252" y="1631"/>
                  <a:chExt cx="376" cy="428"/>
                </a:xfrm>
              </p:grpSpPr>
              <p:grpSp>
                <p:nvGrpSpPr>
                  <p:cNvPr id="22" name="Group 63"/>
                  <p:cNvGrpSpPr>
                    <a:grpSpLocks/>
                  </p:cNvGrpSpPr>
                  <p:nvPr/>
                </p:nvGrpSpPr>
                <p:grpSpPr bwMode="auto">
                  <a:xfrm>
                    <a:off x="1544" y="1631"/>
                    <a:ext cx="68" cy="189"/>
                    <a:chOff x="1544" y="1631"/>
                    <a:chExt cx="68" cy="189"/>
                  </a:xfrm>
                </p:grpSpPr>
                <p:sp>
                  <p:nvSpPr>
                    <p:cNvPr id="10451" name="Freeform 64"/>
                    <p:cNvSpPr>
                      <a:spLocks/>
                    </p:cNvSpPr>
                    <p:nvPr/>
                  </p:nvSpPr>
                  <p:spPr bwMode="auto">
                    <a:xfrm>
                      <a:off x="1546" y="1631"/>
                      <a:ext cx="65" cy="188"/>
                    </a:xfrm>
                    <a:custGeom>
                      <a:avLst/>
                      <a:gdLst>
                        <a:gd name="T0" fmla="*/ 47 w 65"/>
                        <a:gd name="T1" fmla="*/ 4 h 188"/>
                        <a:gd name="T2" fmla="*/ 41 w 65"/>
                        <a:gd name="T3" fmla="*/ 1 h 188"/>
                        <a:gd name="T4" fmla="*/ 34 w 65"/>
                        <a:gd name="T5" fmla="*/ 0 h 188"/>
                        <a:gd name="T6" fmla="*/ 26 w 65"/>
                        <a:gd name="T7" fmla="*/ 1 h 188"/>
                        <a:gd name="T8" fmla="*/ 18 w 65"/>
                        <a:gd name="T9" fmla="*/ 6 h 188"/>
                        <a:gd name="T10" fmla="*/ 8 w 65"/>
                        <a:gd name="T11" fmla="*/ 11 h 188"/>
                        <a:gd name="T12" fmla="*/ 4 w 65"/>
                        <a:gd name="T13" fmla="*/ 15 h 188"/>
                        <a:gd name="T14" fmla="*/ 1 w 65"/>
                        <a:gd name="T15" fmla="*/ 24 h 188"/>
                        <a:gd name="T16" fmla="*/ 0 w 65"/>
                        <a:gd name="T17" fmla="*/ 36 h 188"/>
                        <a:gd name="T18" fmla="*/ 2 w 65"/>
                        <a:gd name="T19" fmla="*/ 55 h 188"/>
                        <a:gd name="T20" fmla="*/ 4 w 65"/>
                        <a:gd name="T21" fmla="*/ 75 h 188"/>
                        <a:gd name="T22" fmla="*/ 7 w 65"/>
                        <a:gd name="T23" fmla="*/ 89 h 188"/>
                        <a:gd name="T24" fmla="*/ 10 w 65"/>
                        <a:gd name="T25" fmla="*/ 101 h 188"/>
                        <a:gd name="T26" fmla="*/ 14 w 65"/>
                        <a:gd name="T27" fmla="*/ 112 h 188"/>
                        <a:gd name="T28" fmla="*/ 17 w 65"/>
                        <a:gd name="T29" fmla="*/ 124 h 188"/>
                        <a:gd name="T30" fmla="*/ 12 w 65"/>
                        <a:gd name="T31" fmla="*/ 142 h 188"/>
                        <a:gd name="T32" fmla="*/ 45 w 65"/>
                        <a:gd name="T33" fmla="*/ 185 h 188"/>
                        <a:gd name="T34" fmla="*/ 53 w 65"/>
                        <a:gd name="T35" fmla="*/ 184 h 188"/>
                        <a:gd name="T36" fmla="*/ 61 w 65"/>
                        <a:gd name="T37" fmla="*/ 176 h 188"/>
                        <a:gd name="T38" fmla="*/ 64 w 65"/>
                        <a:gd name="T39" fmla="*/ 166 h 188"/>
                        <a:gd name="T40" fmla="*/ 61 w 65"/>
                        <a:gd name="T41" fmla="*/ 156 h 188"/>
                        <a:gd name="T42" fmla="*/ 59 w 65"/>
                        <a:gd name="T43" fmla="*/ 147 h 188"/>
                        <a:gd name="T44" fmla="*/ 55 w 65"/>
                        <a:gd name="T45" fmla="*/ 134 h 188"/>
                        <a:gd name="T46" fmla="*/ 49 w 65"/>
                        <a:gd name="T47" fmla="*/ 120 h 188"/>
                        <a:gd name="T48" fmla="*/ 43 w 65"/>
                        <a:gd name="T49" fmla="*/ 104 h 188"/>
                        <a:gd name="T50" fmla="*/ 39 w 65"/>
                        <a:gd name="T51" fmla="*/ 93 h 188"/>
                        <a:gd name="T52" fmla="*/ 35 w 65"/>
                        <a:gd name="T53" fmla="*/ 81 h 188"/>
                        <a:gd name="T54" fmla="*/ 30 w 65"/>
                        <a:gd name="T55" fmla="*/ 70 h 188"/>
                        <a:gd name="T56" fmla="*/ 26 w 65"/>
                        <a:gd name="T57" fmla="*/ 60 h 188"/>
                        <a:gd name="T58" fmla="*/ 23 w 65"/>
                        <a:gd name="T59" fmla="*/ 55 h 188"/>
                        <a:gd name="T60" fmla="*/ 21 w 65"/>
                        <a:gd name="T61" fmla="*/ 48 h 188"/>
                        <a:gd name="T62" fmla="*/ 21 w 65"/>
                        <a:gd name="T63" fmla="*/ 40 h 188"/>
                        <a:gd name="T64" fmla="*/ 23 w 65"/>
                        <a:gd name="T65" fmla="*/ 35 h 188"/>
                        <a:gd name="T66" fmla="*/ 23 w 65"/>
                        <a:gd name="T67" fmla="*/ 29 h 188"/>
                        <a:gd name="T68" fmla="*/ 24 w 65"/>
                        <a:gd name="T69" fmla="*/ 24 h 188"/>
                        <a:gd name="T70" fmla="*/ 28 w 65"/>
                        <a:gd name="T71" fmla="*/ 20 h 188"/>
                        <a:gd name="T72" fmla="*/ 33 w 65"/>
                        <a:gd name="T73" fmla="*/ 19 h 188"/>
                        <a:gd name="T74" fmla="*/ 40 w 65"/>
                        <a:gd name="T75" fmla="*/ 21 h 188"/>
                        <a:gd name="T76" fmla="*/ 47 w 65"/>
                        <a:gd name="T77" fmla="*/ 19 h 188"/>
                        <a:gd name="T78" fmla="*/ 50 w 65"/>
                        <a:gd name="T79" fmla="*/ 15 h 188"/>
                        <a:gd name="T80" fmla="*/ 50 w 65"/>
                        <a:gd name="T81" fmla="*/ 8 h 1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5"/>
                        <a:gd name="T124" fmla="*/ 0 h 188"/>
                        <a:gd name="T125" fmla="*/ 65 w 65"/>
                        <a:gd name="T126" fmla="*/ 188 h 1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5" h="188">
                          <a:moveTo>
                            <a:pt x="49" y="6"/>
                          </a:moveTo>
                          <a:lnTo>
                            <a:pt x="47" y="4"/>
                          </a:lnTo>
                          <a:lnTo>
                            <a:pt x="43" y="2"/>
                          </a:lnTo>
                          <a:lnTo>
                            <a:pt x="41" y="1"/>
                          </a:lnTo>
                          <a:lnTo>
                            <a:pt x="38" y="0"/>
                          </a:lnTo>
                          <a:lnTo>
                            <a:pt x="34" y="0"/>
                          </a:lnTo>
                          <a:lnTo>
                            <a:pt x="30" y="0"/>
                          </a:lnTo>
                          <a:lnTo>
                            <a:pt x="26" y="1"/>
                          </a:lnTo>
                          <a:lnTo>
                            <a:pt x="23" y="3"/>
                          </a:lnTo>
                          <a:lnTo>
                            <a:pt x="18" y="6"/>
                          </a:lnTo>
                          <a:lnTo>
                            <a:pt x="14" y="8"/>
                          </a:lnTo>
                          <a:lnTo>
                            <a:pt x="8" y="11"/>
                          </a:lnTo>
                          <a:lnTo>
                            <a:pt x="6" y="12"/>
                          </a:lnTo>
                          <a:lnTo>
                            <a:pt x="4" y="15"/>
                          </a:lnTo>
                          <a:lnTo>
                            <a:pt x="2" y="18"/>
                          </a:lnTo>
                          <a:lnTo>
                            <a:pt x="1" y="24"/>
                          </a:lnTo>
                          <a:lnTo>
                            <a:pt x="1" y="30"/>
                          </a:lnTo>
                          <a:lnTo>
                            <a:pt x="0" y="36"/>
                          </a:lnTo>
                          <a:lnTo>
                            <a:pt x="1" y="44"/>
                          </a:lnTo>
                          <a:lnTo>
                            <a:pt x="2" y="55"/>
                          </a:lnTo>
                          <a:lnTo>
                            <a:pt x="3" y="66"/>
                          </a:lnTo>
                          <a:lnTo>
                            <a:pt x="4" y="75"/>
                          </a:lnTo>
                          <a:lnTo>
                            <a:pt x="5" y="81"/>
                          </a:lnTo>
                          <a:lnTo>
                            <a:pt x="7" y="89"/>
                          </a:lnTo>
                          <a:lnTo>
                            <a:pt x="9" y="95"/>
                          </a:lnTo>
                          <a:lnTo>
                            <a:pt x="10" y="101"/>
                          </a:lnTo>
                          <a:lnTo>
                            <a:pt x="12" y="107"/>
                          </a:lnTo>
                          <a:lnTo>
                            <a:pt x="14" y="112"/>
                          </a:lnTo>
                          <a:lnTo>
                            <a:pt x="17" y="118"/>
                          </a:lnTo>
                          <a:lnTo>
                            <a:pt x="17" y="124"/>
                          </a:lnTo>
                          <a:lnTo>
                            <a:pt x="15" y="132"/>
                          </a:lnTo>
                          <a:lnTo>
                            <a:pt x="12" y="142"/>
                          </a:lnTo>
                          <a:lnTo>
                            <a:pt x="8" y="146"/>
                          </a:lnTo>
                          <a:lnTo>
                            <a:pt x="45" y="185"/>
                          </a:lnTo>
                          <a:lnTo>
                            <a:pt x="49" y="187"/>
                          </a:lnTo>
                          <a:lnTo>
                            <a:pt x="53" y="184"/>
                          </a:lnTo>
                          <a:lnTo>
                            <a:pt x="58" y="179"/>
                          </a:lnTo>
                          <a:lnTo>
                            <a:pt x="61" y="176"/>
                          </a:lnTo>
                          <a:lnTo>
                            <a:pt x="63" y="171"/>
                          </a:lnTo>
                          <a:lnTo>
                            <a:pt x="64" y="166"/>
                          </a:lnTo>
                          <a:lnTo>
                            <a:pt x="63" y="161"/>
                          </a:lnTo>
                          <a:lnTo>
                            <a:pt x="61" y="156"/>
                          </a:lnTo>
                          <a:lnTo>
                            <a:pt x="59" y="152"/>
                          </a:lnTo>
                          <a:lnTo>
                            <a:pt x="59" y="147"/>
                          </a:lnTo>
                          <a:lnTo>
                            <a:pt x="57" y="140"/>
                          </a:lnTo>
                          <a:lnTo>
                            <a:pt x="55" y="134"/>
                          </a:lnTo>
                          <a:lnTo>
                            <a:pt x="51" y="127"/>
                          </a:lnTo>
                          <a:lnTo>
                            <a:pt x="49" y="120"/>
                          </a:lnTo>
                          <a:lnTo>
                            <a:pt x="45" y="112"/>
                          </a:lnTo>
                          <a:lnTo>
                            <a:pt x="43" y="104"/>
                          </a:lnTo>
                          <a:lnTo>
                            <a:pt x="41" y="99"/>
                          </a:lnTo>
                          <a:lnTo>
                            <a:pt x="39" y="93"/>
                          </a:lnTo>
                          <a:lnTo>
                            <a:pt x="37" y="88"/>
                          </a:lnTo>
                          <a:lnTo>
                            <a:pt x="35" y="81"/>
                          </a:lnTo>
                          <a:lnTo>
                            <a:pt x="32" y="75"/>
                          </a:lnTo>
                          <a:lnTo>
                            <a:pt x="30" y="70"/>
                          </a:lnTo>
                          <a:lnTo>
                            <a:pt x="28" y="64"/>
                          </a:lnTo>
                          <a:lnTo>
                            <a:pt x="26" y="60"/>
                          </a:lnTo>
                          <a:lnTo>
                            <a:pt x="24" y="58"/>
                          </a:lnTo>
                          <a:lnTo>
                            <a:pt x="23" y="55"/>
                          </a:lnTo>
                          <a:lnTo>
                            <a:pt x="21" y="51"/>
                          </a:lnTo>
                          <a:lnTo>
                            <a:pt x="21" y="48"/>
                          </a:lnTo>
                          <a:lnTo>
                            <a:pt x="21" y="44"/>
                          </a:lnTo>
                          <a:lnTo>
                            <a:pt x="21" y="40"/>
                          </a:lnTo>
                          <a:lnTo>
                            <a:pt x="22" y="37"/>
                          </a:lnTo>
                          <a:lnTo>
                            <a:pt x="23" y="35"/>
                          </a:lnTo>
                          <a:lnTo>
                            <a:pt x="23" y="32"/>
                          </a:lnTo>
                          <a:lnTo>
                            <a:pt x="23" y="29"/>
                          </a:lnTo>
                          <a:lnTo>
                            <a:pt x="23" y="26"/>
                          </a:lnTo>
                          <a:lnTo>
                            <a:pt x="24" y="24"/>
                          </a:lnTo>
                          <a:lnTo>
                            <a:pt x="26" y="22"/>
                          </a:lnTo>
                          <a:lnTo>
                            <a:pt x="28" y="20"/>
                          </a:lnTo>
                          <a:lnTo>
                            <a:pt x="31" y="20"/>
                          </a:lnTo>
                          <a:lnTo>
                            <a:pt x="33" y="19"/>
                          </a:lnTo>
                          <a:lnTo>
                            <a:pt x="36" y="20"/>
                          </a:lnTo>
                          <a:lnTo>
                            <a:pt x="40" y="21"/>
                          </a:lnTo>
                          <a:lnTo>
                            <a:pt x="44" y="20"/>
                          </a:lnTo>
                          <a:lnTo>
                            <a:pt x="47" y="19"/>
                          </a:lnTo>
                          <a:lnTo>
                            <a:pt x="49" y="17"/>
                          </a:lnTo>
                          <a:lnTo>
                            <a:pt x="50" y="15"/>
                          </a:lnTo>
                          <a:lnTo>
                            <a:pt x="51" y="11"/>
                          </a:lnTo>
                          <a:lnTo>
                            <a:pt x="50" y="8"/>
                          </a:lnTo>
                          <a:lnTo>
                            <a:pt x="49" y="6"/>
                          </a:lnTo>
                        </a:path>
                      </a:pathLst>
                    </a:custGeom>
                    <a:solidFill>
                      <a:srgbClr val="000000"/>
                    </a:solidFill>
                    <a:ln w="12700" cap="rnd">
                      <a:noFill/>
                      <a:round/>
                      <a:headEnd/>
                      <a:tailEnd/>
                    </a:ln>
                  </p:spPr>
                  <p:txBody>
                    <a:bodyPr/>
                    <a:lstStyle/>
                    <a:p>
                      <a:endParaRPr lang="fa-IR"/>
                    </a:p>
                  </p:txBody>
                </p:sp>
                <p:sp>
                  <p:nvSpPr>
                    <p:cNvPr id="10452" name="Freeform 65"/>
                    <p:cNvSpPr>
                      <a:spLocks/>
                    </p:cNvSpPr>
                    <p:nvPr/>
                  </p:nvSpPr>
                  <p:spPr bwMode="auto">
                    <a:xfrm>
                      <a:off x="1553" y="1732"/>
                      <a:ext cx="58" cy="87"/>
                    </a:xfrm>
                    <a:custGeom>
                      <a:avLst/>
                      <a:gdLst>
                        <a:gd name="T0" fmla="*/ 2 w 58"/>
                        <a:gd name="T1" fmla="*/ 1 h 87"/>
                        <a:gd name="T2" fmla="*/ 5 w 58"/>
                        <a:gd name="T3" fmla="*/ 7 h 87"/>
                        <a:gd name="T4" fmla="*/ 7 w 58"/>
                        <a:gd name="T5" fmla="*/ 12 h 87"/>
                        <a:gd name="T6" fmla="*/ 9 w 58"/>
                        <a:gd name="T7" fmla="*/ 18 h 87"/>
                        <a:gd name="T8" fmla="*/ 9 w 58"/>
                        <a:gd name="T9" fmla="*/ 24 h 87"/>
                        <a:gd name="T10" fmla="*/ 7 w 58"/>
                        <a:gd name="T11" fmla="*/ 32 h 87"/>
                        <a:gd name="T12" fmla="*/ 4 w 58"/>
                        <a:gd name="T13" fmla="*/ 42 h 87"/>
                        <a:gd name="T14" fmla="*/ 0 w 58"/>
                        <a:gd name="T15" fmla="*/ 45 h 87"/>
                        <a:gd name="T16" fmla="*/ 38 w 58"/>
                        <a:gd name="T17" fmla="*/ 84 h 87"/>
                        <a:gd name="T18" fmla="*/ 42 w 58"/>
                        <a:gd name="T19" fmla="*/ 86 h 87"/>
                        <a:gd name="T20" fmla="*/ 46 w 58"/>
                        <a:gd name="T21" fmla="*/ 83 h 87"/>
                        <a:gd name="T22" fmla="*/ 51 w 58"/>
                        <a:gd name="T23" fmla="*/ 79 h 87"/>
                        <a:gd name="T24" fmla="*/ 54 w 58"/>
                        <a:gd name="T25" fmla="*/ 75 h 87"/>
                        <a:gd name="T26" fmla="*/ 56 w 58"/>
                        <a:gd name="T27" fmla="*/ 71 h 87"/>
                        <a:gd name="T28" fmla="*/ 57 w 58"/>
                        <a:gd name="T29" fmla="*/ 65 h 87"/>
                        <a:gd name="T30" fmla="*/ 56 w 58"/>
                        <a:gd name="T31" fmla="*/ 60 h 87"/>
                        <a:gd name="T32" fmla="*/ 54 w 58"/>
                        <a:gd name="T33" fmla="*/ 55 h 87"/>
                        <a:gd name="T34" fmla="*/ 52 w 58"/>
                        <a:gd name="T35" fmla="*/ 51 h 87"/>
                        <a:gd name="T36" fmla="*/ 51 w 58"/>
                        <a:gd name="T37" fmla="*/ 46 h 87"/>
                        <a:gd name="T38" fmla="*/ 50 w 58"/>
                        <a:gd name="T39" fmla="*/ 40 h 87"/>
                        <a:gd name="T40" fmla="*/ 48 w 58"/>
                        <a:gd name="T41" fmla="*/ 34 h 87"/>
                        <a:gd name="T42" fmla="*/ 44 w 58"/>
                        <a:gd name="T43" fmla="*/ 27 h 87"/>
                        <a:gd name="T44" fmla="*/ 42 w 58"/>
                        <a:gd name="T45" fmla="*/ 20 h 87"/>
                        <a:gd name="T46" fmla="*/ 38 w 58"/>
                        <a:gd name="T47" fmla="*/ 12 h 87"/>
                        <a:gd name="T48" fmla="*/ 32 w 58"/>
                        <a:gd name="T49" fmla="*/ 5 h 87"/>
                        <a:gd name="T50" fmla="*/ 27 w 58"/>
                        <a:gd name="T51" fmla="*/ 3 h 87"/>
                        <a:gd name="T52" fmla="*/ 21 w 58"/>
                        <a:gd name="T53" fmla="*/ 0 h 87"/>
                        <a:gd name="T54" fmla="*/ 15 w 58"/>
                        <a:gd name="T55" fmla="*/ 0 h 87"/>
                        <a:gd name="T56" fmla="*/ 10 w 58"/>
                        <a:gd name="T57" fmla="*/ 1 h 87"/>
                        <a:gd name="T58" fmla="*/ 2 w 58"/>
                        <a:gd name="T59" fmla="*/ 1 h 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87"/>
                        <a:gd name="T92" fmla="*/ 58 w 58"/>
                        <a:gd name="T93" fmla="*/ 87 h 8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87">
                          <a:moveTo>
                            <a:pt x="2" y="1"/>
                          </a:moveTo>
                          <a:lnTo>
                            <a:pt x="5" y="7"/>
                          </a:lnTo>
                          <a:lnTo>
                            <a:pt x="7" y="12"/>
                          </a:lnTo>
                          <a:lnTo>
                            <a:pt x="9" y="18"/>
                          </a:lnTo>
                          <a:lnTo>
                            <a:pt x="9" y="24"/>
                          </a:lnTo>
                          <a:lnTo>
                            <a:pt x="7" y="32"/>
                          </a:lnTo>
                          <a:lnTo>
                            <a:pt x="4" y="42"/>
                          </a:lnTo>
                          <a:lnTo>
                            <a:pt x="0" y="45"/>
                          </a:lnTo>
                          <a:lnTo>
                            <a:pt x="38" y="84"/>
                          </a:lnTo>
                          <a:lnTo>
                            <a:pt x="42" y="86"/>
                          </a:lnTo>
                          <a:lnTo>
                            <a:pt x="46" y="83"/>
                          </a:lnTo>
                          <a:lnTo>
                            <a:pt x="51" y="79"/>
                          </a:lnTo>
                          <a:lnTo>
                            <a:pt x="54" y="75"/>
                          </a:lnTo>
                          <a:lnTo>
                            <a:pt x="56" y="71"/>
                          </a:lnTo>
                          <a:lnTo>
                            <a:pt x="57" y="65"/>
                          </a:lnTo>
                          <a:lnTo>
                            <a:pt x="56" y="60"/>
                          </a:lnTo>
                          <a:lnTo>
                            <a:pt x="54" y="55"/>
                          </a:lnTo>
                          <a:lnTo>
                            <a:pt x="52" y="51"/>
                          </a:lnTo>
                          <a:lnTo>
                            <a:pt x="51" y="46"/>
                          </a:lnTo>
                          <a:lnTo>
                            <a:pt x="50" y="40"/>
                          </a:lnTo>
                          <a:lnTo>
                            <a:pt x="48" y="34"/>
                          </a:lnTo>
                          <a:lnTo>
                            <a:pt x="44" y="27"/>
                          </a:lnTo>
                          <a:lnTo>
                            <a:pt x="42" y="20"/>
                          </a:lnTo>
                          <a:lnTo>
                            <a:pt x="38" y="12"/>
                          </a:lnTo>
                          <a:lnTo>
                            <a:pt x="32" y="5"/>
                          </a:lnTo>
                          <a:lnTo>
                            <a:pt x="27" y="3"/>
                          </a:lnTo>
                          <a:lnTo>
                            <a:pt x="21" y="0"/>
                          </a:lnTo>
                          <a:lnTo>
                            <a:pt x="15" y="0"/>
                          </a:lnTo>
                          <a:lnTo>
                            <a:pt x="10" y="1"/>
                          </a:lnTo>
                          <a:lnTo>
                            <a:pt x="2" y="1"/>
                          </a:lnTo>
                        </a:path>
                      </a:pathLst>
                    </a:custGeom>
                    <a:solidFill>
                      <a:srgbClr val="000000"/>
                    </a:solidFill>
                    <a:ln w="12700" cap="rnd">
                      <a:noFill/>
                      <a:round/>
                      <a:headEnd/>
                      <a:tailEnd/>
                    </a:ln>
                  </p:spPr>
                  <p:txBody>
                    <a:bodyPr/>
                    <a:lstStyle/>
                    <a:p>
                      <a:endParaRPr lang="fa-IR"/>
                    </a:p>
                  </p:txBody>
                </p:sp>
                <p:sp>
                  <p:nvSpPr>
                    <p:cNvPr id="10453" name="Freeform 66"/>
                    <p:cNvSpPr>
                      <a:spLocks/>
                    </p:cNvSpPr>
                    <p:nvPr/>
                  </p:nvSpPr>
                  <p:spPr bwMode="auto">
                    <a:xfrm>
                      <a:off x="1544" y="1631"/>
                      <a:ext cx="68" cy="189"/>
                    </a:xfrm>
                    <a:custGeom>
                      <a:avLst/>
                      <a:gdLst>
                        <a:gd name="T0" fmla="*/ 49 w 68"/>
                        <a:gd name="T1" fmla="*/ 4 h 189"/>
                        <a:gd name="T2" fmla="*/ 43 w 68"/>
                        <a:gd name="T3" fmla="*/ 1 h 189"/>
                        <a:gd name="T4" fmla="*/ 36 w 68"/>
                        <a:gd name="T5" fmla="*/ 0 h 189"/>
                        <a:gd name="T6" fmla="*/ 27 w 68"/>
                        <a:gd name="T7" fmla="*/ 1 h 189"/>
                        <a:gd name="T8" fmla="*/ 19 w 68"/>
                        <a:gd name="T9" fmla="*/ 6 h 189"/>
                        <a:gd name="T10" fmla="*/ 9 w 68"/>
                        <a:gd name="T11" fmla="*/ 11 h 189"/>
                        <a:gd name="T12" fmla="*/ 4 w 68"/>
                        <a:gd name="T13" fmla="*/ 15 h 189"/>
                        <a:gd name="T14" fmla="*/ 1 w 68"/>
                        <a:gd name="T15" fmla="*/ 24 h 189"/>
                        <a:gd name="T16" fmla="*/ 0 w 68"/>
                        <a:gd name="T17" fmla="*/ 36 h 189"/>
                        <a:gd name="T18" fmla="*/ 2 w 68"/>
                        <a:gd name="T19" fmla="*/ 55 h 189"/>
                        <a:gd name="T20" fmla="*/ 4 w 68"/>
                        <a:gd name="T21" fmla="*/ 76 h 189"/>
                        <a:gd name="T22" fmla="*/ 7 w 68"/>
                        <a:gd name="T23" fmla="*/ 89 h 189"/>
                        <a:gd name="T24" fmla="*/ 11 w 68"/>
                        <a:gd name="T25" fmla="*/ 102 h 189"/>
                        <a:gd name="T26" fmla="*/ 15 w 68"/>
                        <a:gd name="T27" fmla="*/ 112 h 189"/>
                        <a:gd name="T28" fmla="*/ 17 w 68"/>
                        <a:gd name="T29" fmla="*/ 125 h 189"/>
                        <a:gd name="T30" fmla="*/ 13 w 68"/>
                        <a:gd name="T31" fmla="*/ 143 h 189"/>
                        <a:gd name="T32" fmla="*/ 47 w 68"/>
                        <a:gd name="T33" fmla="*/ 186 h 189"/>
                        <a:gd name="T34" fmla="*/ 56 w 68"/>
                        <a:gd name="T35" fmla="*/ 185 h 189"/>
                        <a:gd name="T36" fmla="*/ 64 w 68"/>
                        <a:gd name="T37" fmla="*/ 177 h 189"/>
                        <a:gd name="T38" fmla="*/ 67 w 68"/>
                        <a:gd name="T39" fmla="*/ 167 h 189"/>
                        <a:gd name="T40" fmla="*/ 64 w 68"/>
                        <a:gd name="T41" fmla="*/ 157 h 189"/>
                        <a:gd name="T42" fmla="*/ 61 w 68"/>
                        <a:gd name="T43" fmla="*/ 148 h 189"/>
                        <a:gd name="T44" fmla="*/ 57 w 68"/>
                        <a:gd name="T45" fmla="*/ 135 h 189"/>
                        <a:gd name="T46" fmla="*/ 52 w 68"/>
                        <a:gd name="T47" fmla="*/ 121 h 189"/>
                        <a:gd name="T48" fmla="*/ 45 w 68"/>
                        <a:gd name="T49" fmla="*/ 105 h 189"/>
                        <a:gd name="T50" fmla="*/ 41 w 68"/>
                        <a:gd name="T51" fmla="*/ 94 h 189"/>
                        <a:gd name="T52" fmla="*/ 37 w 68"/>
                        <a:gd name="T53" fmla="*/ 82 h 189"/>
                        <a:gd name="T54" fmla="*/ 31 w 68"/>
                        <a:gd name="T55" fmla="*/ 70 h 189"/>
                        <a:gd name="T56" fmla="*/ 27 w 68"/>
                        <a:gd name="T57" fmla="*/ 61 h 189"/>
                        <a:gd name="T58" fmla="*/ 24 w 68"/>
                        <a:gd name="T59" fmla="*/ 55 h 189"/>
                        <a:gd name="T60" fmla="*/ 22 w 68"/>
                        <a:gd name="T61" fmla="*/ 48 h 189"/>
                        <a:gd name="T62" fmla="*/ 22 w 68"/>
                        <a:gd name="T63" fmla="*/ 40 h 189"/>
                        <a:gd name="T64" fmla="*/ 24 w 68"/>
                        <a:gd name="T65" fmla="*/ 35 h 189"/>
                        <a:gd name="T66" fmla="*/ 24 w 68"/>
                        <a:gd name="T67" fmla="*/ 29 h 189"/>
                        <a:gd name="T68" fmla="*/ 26 w 68"/>
                        <a:gd name="T69" fmla="*/ 24 h 189"/>
                        <a:gd name="T70" fmla="*/ 29 w 68"/>
                        <a:gd name="T71" fmla="*/ 21 h 189"/>
                        <a:gd name="T72" fmla="*/ 35 w 68"/>
                        <a:gd name="T73" fmla="*/ 20 h 189"/>
                        <a:gd name="T74" fmla="*/ 42 w 68"/>
                        <a:gd name="T75" fmla="*/ 21 h 189"/>
                        <a:gd name="T76" fmla="*/ 49 w 68"/>
                        <a:gd name="T77" fmla="*/ 19 h 189"/>
                        <a:gd name="T78" fmla="*/ 53 w 68"/>
                        <a:gd name="T79" fmla="*/ 15 h 189"/>
                        <a:gd name="T80" fmla="*/ 53 w 68"/>
                        <a:gd name="T81" fmla="*/ 8 h 1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8"/>
                        <a:gd name="T124" fmla="*/ 0 h 189"/>
                        <a:gd name="T125" fmla="*/ 68 w 68"/>
                        <a:gd name="T126" fmla="*/ 189 h 1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8" h="189">
                          <a:moveTo>
                            <a:pt x="52" y="6"/>
                          </a:moveTo>
                          <a:lnTo>
                            <a:pt x="49" y="4"/>
                          </a:lnTo>
                          <a:lnTo>
                            <a:pt x="45" y="2"/>
                          </a:lnTo>
                          <a:lnTo>
                            <a:pt x="43" y="1"/>
                          </a:lnTo>
                          <a:lnTo>
                            <a:pt x="40" y="0"/>
                          </a:lnTo>
                          <a:lnTo>
                            <a:pt x="36" y="0"/>
                          </a:lnTo>
                          <a:lnTo>
                            <a:pt x="32" y="0"/>
                          </a:lnTo>
                          <a:lnTo>
                            <a:pt x="27" y="1"/>
                          </a:lnTo>
                          <a:lnTo>
                            <a:pt x="24" y="3"/>
                          </a:lnTo>
                          <a:lnTo>
                            <a:pt x="19" y="6"/>
                          </a:lnTo>
                          <a:lnTo>
                            <a:pt x="15" y="8"/>
                          </a:lnTo>
                          <a:lnTo>
                            <a:pt x="9" y="11"/>
                          </a:lnTo>
                          <a:lnTo>
                            <a:pt x="6" y="12"/>
                          </a:lnTo>
                          <a:lnTo>
                            <a:pt x="4" y="15"/>
                          </a:lnTo>
                          <a:lnTo>
                            <a:pt x="2" y="18"/>
                          </a:lnTo>
                          <a:lnTo>
                            <a:pt x="1" y="24"/>
                          </a:lnTo>
                          <a:lnTo>
                            <a:pt x="1" y="31"/>
                          </a:lnTo>
                          <a:lnTo>
                            <a:pt x="0" y="36"/>
                          </a:lnTo>
                          <a:lnTo>
                            <a:pt x="1" y="45"/>
                          </a:lnTo>
                          <a:lnTo>
                            <a:pt x="2" y="55"/>
                          </a:lnTo>
                          <a:lnTo>
                            <a:pt x="4" y="67"/>
                          </a:lnTo>
                          <a:lnTo>
                            <a:pt x="4" y="76"/>
                          </a:lnTo>
                          <a:lnTo>
                            <a:pt x="5" y="82"/>
                          </a:lnTo>
                          <a:lnTo>
                            <a:pt x="7" y="89"/>
                          </a:lnTo>
                          <a:lnTo>
                            <a:pt x="9" y="95"/>
                          </a:lnTo>
                          <a:lnTo>
                            <a:pt x="11" y="102"/>
                          </a:lnTo>
                          <a:lnTo>
                            <a:pt x="13" y="108"/>
                          </a:lnTo>
                          <a:lnTo>
                            <a:pt x="15" y="112"/>
                          </a:lnTo>
                          <a:lnTo>
                            <a:pt x="17" y="119"/>
                          </a:lnTo>
                          <a:lnTo>
                            <a:pt x="17" y="125"/>
                          </a:lnTo>
                          <a:lnTo>
                            <a:pt x="16" y="133"/>
                          </a:lnTo>
                          <a:lnTo>
                            <a:pt x="13" y="143"/>
                          </a:lnTo>
                          <a:lnTo>
                            <a:pt x="8" y="147"/>
                          </a:lnTo>
                          <a:lnTo>
                            <a:pt x="47" y="186"/>
                          </a:lnTo>
                          <a:lnTo>
                            <a:pt x="52" y="188"/>
                          </a:lnTo>
                          <a:lnTo>
                            <a:pt x="56" y="185"/>
                          </a:lnTo>
                          <a:lnTo>
                            <a:pt x="61" y="180"/>
                          </a:lnTo>
                          <a:lnTo>
                            <a:pt x="64" y="177"/>
                          </a:lnTo>
                          <a:lnTo>
                            <a:pt x="65" y="172"/>
                          </a:lnTo>
                          <a:lnTo>
                            <a:pt x="67" y="167"/>
                          </a:lnTo>
                          <a:lnTo>
                            <a:pt x="66" y="162"/>
                          </a:lnTo>
                          <a:lnTo>
                            <a:pt x="64" y="157"/>
                          </a:lnTo>
                          <a:lnTo>
                            <a:pt x="62" y="152"/>
                          </a:lnTo>
                          <a:lnTo>
                            <a:pt x="61" y="148"/>
                          </a:lnTo>
                          <a:lnTo>
                            <a:pt x="60" y="141"/>
                          </a:lnTo>
                          <a:lnTo>
                            <a:pt x="57" y="135"/>
                          </a:lnTo>
                          <a:lnTo>
                            <a:pt x="54" y="128"/>
                          </a:lnTo>
                          <a:lnTo>
                            <a:pt x="52" y="121"/>
                          </a:lnTo>
                          <a:lnTo>
                            <a:pt x="48" y="112"/>
                          </a:lnTo>
                          <a:lnTo>
                            <a:pt x="45" y="105"/>
                          </a:lnTo>
                          <a:lnTo>
                            <a:pt x="43" y="99"/>
                          </a:lnTo>
                          <a:lnTo>
                            <a:pt x="41" y="94"/>
                          </a:lnTo>
                          <a:lnTo>
                            <a:pt x="39" y="88"/>
                          </a:lnTo>
                          <a:lnTo>
                            <a:pt x="37" y="82"/>
                          </a:lnTo>
                          <a:lnTo>
                            <a:pt x="34" y="76"/>
                          </a:lnTo>
                          <a:lnTo>
                            <a:pt x="31" y="70"/>
                          </a:lnTo>
                          <a:lnTo>
                            <a:pt x="29" y="65"/>
                          </a:lnTo>
                          <a:lnTo>
                            <a:pt x="27" y="61"/>
                          </a:lnTo>
                          <a:lnTo>
                            <a:pt x="25" y="58"/>
                          </a:lnTo>
                          <a:lnTo>
                            <a:pt x="24" y="55"/>
                          </a:lnTo>
                          <a:lnTo>
                            <a:pt x="22" y="52"/>
                          </a:lnTo>
                          <a:lnTo>
                            <a:pt x="22" y="48"/>
                          </a:lnTo>
                          <a:lnTo>
                            <a:pt x="22" y="44"/>
                          </a:lnTo>
                          <a:lnTo>
                            <a:pt x="22" y="40"/>
                          </a:lnTo>
                          <a:lnTo>
                            <a:pt x="23" y="38"/>
                          </a:lnTo>
                          <a:lnTo>
                            <a:pt x="24" y="35"/>
                          </a:lnTo>
                          <a:lnTo>
                            <a:pt x="25" y="33"/>
                          </a:lnTo>
                          <a:lnTo>
                            <a:pt x="24" y="29"/>
                          </a:lnTo>
                          <a:lnTo>
                            <a:pt x="24" y="26"/>
                          </a:lnTo>
                          <a:lnTo>
                            <a:pt x="26" y="24"/>
                          </a:lnTo>
                          <a:lnTo>
                            <a:pt x="28" y="22"/>
                          </a:lnTo>
                          <a:lnTo>
                            <a:pt x="29" y="21"/>
                          </a:lnTo>
                          <a:lnTo>
                            <a:pt x="32" y="20"/>
                          </a:lnTo>
                          <a:lnTo>
                            <a:pt x="35" y="20"/>
                          </a:lnTo>
                          <a:lnTo>
                            <a:pt x="38" y="20"/>
                          </a:lnTo>
                          <a:lnTo>
                            <a:pt x="42" y="21"/>
                          </a:lnTo>
                          <a:lnTo>
                            <a:pt x="46" y="20"/>
                          </a:lnTo>
                          <a:lnTo>
                            <a:pt x="49" y="19"/>
                          </a:lnTo>
                          <a:lnTo>
                            <a:pt x="51" y="17"/>
                          </a:lnTo>
                          <a:lnTo>
                            <a:pt x="53" y="15"/>
                          </a:lnTo>
                          <a:lnTo>
                            <a:pt x="53" y="11"/>
                          </a:lnTo>
                          <a:lnTo>
                            <a:pt x="53" y="8"/>
                          </a:lnTo>
                          <a:lnTo>
                            <a:pt x="52" y="6"/>
                          </a:lnTo>
                        </a:path>
                      </a:pathLst>
                    </a:custGeom>
                    <a:solidFill>
                      <a:srgbClr val="000000"/>
                    </a:solidFill>
                    <a:ln w="12700" cap="rnd">
                      <a:solidFill>
                        <a:srgbClr val="000000"/>
                      </a:solidFill>
                      <a:round/>
                      <a:headEnd/>
                      <a:tailEnd/>
                    </a:ln>
                  </p:spPr>
                  <p:txBody>
                    <a:bodyPr/>
                    <a:lstStyle/>
                    <a:p>
                      <a:endParaRPr lang="fa-IR"/>
                    </a:p>
                  </p:txBody>
                </p:sp>
              </p:grpSp>
              <p:sp>
                <p:nvSpPr>
                  <p:cNvPr id="10414" name="Freeform 67"/>
                  <p:cNvSpPr>
                    <a:spLocks/>
                  </p:cNvSpPr>
                  <p:nvPr/>
                </p:nvSpPr>
                <p:spPr bwMode="auto">
                  <a:xfrm>
                    <a:off x="1509" y="1923"/>
                    <a:ext cx="60" cy="104"/>
                  </a:xfrm>
                  <a:custGeom>
                    <a:avLst/>
                    <a:gdLst>
                      <a:gd name="T0" fmla="*/ 0 w 60"/>
                      <a:gd name="T1" fmla="*/ 6 h 104"/>
                      <a:gd name="T2" fmla="*/ 5 w 60"/>
                      <a:gd name="T3" fmla="*/ 23 h 104"/>
                      <a:gd name="T4" fmla="*/ 14 w 60"/>
                      <a:gd name="T5" fmla="*/ 33 h 104"/>
                      <a:gd name="T6" fmla="*/ 24 w 60"/>
                      <a:gd name="T7" fmla="*/ 40 h 104"/>
                      <a:gd name="T8" fmla="*/ 28 w 60"/>
                      <a:gd name="T9" fmla="*/ 44 h 104"/>
                      <a:gd name="T10" fmla="*/ 27 w 60"/>
                      <a:gd name="T11" fmla="*/ 62 h 104"/>
                      <a:gd name="T12" fmla="*/ 23 w 60"/>
                      <a:gd name="T13" fmla="*/ 72 h 104"/>
                      <a:gd name="T14" fmla="*/ 18 w 60"/>
                      <a:gd name="T15" fmla="*/ 81 h 104"/>
                      <a:gd name="T16" fmla="*/ 16 w 60"/>
                      <a:gd name="T17" fmla="*/ 85 h 104"/>
                      <a:gd name="T18" fmla="*/ 15 w 60"/>
                      <a:gd name="T19" fmla="*/ 91 h 104"/>
                      <a:gd name="T20" fmla="*/ 14 w 60"/>
                      <a:gd name="T21" fmla="*/ 95 h 104"/>
                      <a:gd name="T22" fmla="*/ 15 w 60"/>
                      <a:gd name="T23" fmla="*/ 99 h 104"/>
                      <a:gd name="T24" fmla="*/ 18 w 60"/>
                      <a:gd name="T25" fmla="*/ 102 h 104"/>
                      <a:gd name="T26" fmla="*/ 21 w 60"/>
                      <a:gd name="T27" fmla="*/ 103 h 104"/>
                      <a:gd name="T28" fmla="*/ 26 w 60"/>
                      <a:gd name="T29" fmla="*/ 101 h 104"/>
                      <a:gd name="T30" fmla="*/ 29 w 60"/>
                      <a:gd name="T31" fmla="*/ 100 h 104"/>
                      <a:gd name="T32" fmla="*/ 31 w 60"/>
                      <a:gd name="T33" fmla="*/ 99 h 104"/>
                      <a:gd name="T34" fmla="*/ 36 w 60"/>
                      <a:gd name="T35" fmla="*/ 95 h 104"/>
                      <a:gd name="T36" fmla="*/ 38 w 60"/>
                      <a:gd name="T37" fmla="*/ 92 h 104"/>
                      <a:gd name="T38" fmla="*/ 41 w 60"/>
                      <a:gd name="T39" fmla="*/ 88 h 104"/>
                      <a:gd name="T40" fmla="*/ 43 w 60"/>
                      <a:gd name="T41" fmla="*/ 82 h 104"/>
                      <a:gd name="T42" fmla="*/ 45 w 60"/>
                      <a:gd name="T43" fmla="*/ 67 h 104"/>
                      <a:gd name="T44" fmla="*/ 48 w 60"/>
                      <a:gd name="T45" fmla="*/ 59 h 104"/>
                      <a:gd name="T46" fmla="*/ 57 w 60"/>
                      <a:gd name="T47" fmla="*/ 46 h 104"/>
                      <a:gd name="T48" fmla="*/ 59 w 60"/>
                      <a:gd name="T49" fmla="*/ 0 h 104"/>
                      <a:gd name="T50" fmla="*/ 0 w 60"/>
                      <a:gd name="T51" fmla="*/ 6 h 1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0"/>
                      <a:gd name="T79" fmla="*/ 0 h 104"/>
                      <a:gd name="T80" fmla="*/ 60 w 60"/>
                      <a:gd name="T81" fmla="*/ 104 h 10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0" h="104">
                        <a:moveTo>
                          <a:pt x="0" y="6"/>
                        </a:moveTo>
                        <a:lnTo>
                          <a:pt x="5" y="23"/>
                        </a:lnTo>
                        <a:lnTo>
                          <a:pt x="14" y="33"/>
                        </a:lnTo>
                        <a:lnTo>
                          <a:pt x="24" y="40"/>
                        </a:lnTo>
                        <a:lnTo>
                          <a:pt x="28" y="44"/>
                        </a:lnTo>
                        <a:lnTo>
                          <a:pt x="27" y="62"/>
                        </a:lnTo>
                        <a:lnTo>
                          <a:pt x="23" y="72"/>
                        </a:lnTo>
                        <a:lnTo>
                          <a:pt x="18" y="81"/>
                        </a:lnTo>
                        <a:lnTo>
                          <a:pt x="16" y="85"/>
                        </a:lnTo>
                        <a:lnTo>
                          <a:pt x="15" y="91"/>
                        </a:lnTo>
                        <a:lnTo>
                          <a:pt x="14" y="95"/>
                        </a:lnTo>
                        <a:lnTo>
                          <a:pt x="15" y="99"/>
                        </a:lnTo>
                        <a:lnTo>
                          <a:pt x="18" y="102"/>
                        </a:lnTo>
                        <a:lnTo>
                          <a:pt x="21" y="103"/>
                        </a:lnTo>
                        <a:lnTo>
                          <a:pt x="26" y="101"/>
                        </a:lnTo>
                        <a:lnTo>
                          <a:pt x="29" y="100"/>
                        </a:lnTo>
                        <a:lnTo>
                          <a:pt x="31" y="99"/>
                        </a:lnTo>
                        <a:lnTo>
                          <a:pt x="36" y="95"/>
                        </a:lnTo>
                        <a:lnTo>
                          <a:pt x="38" y="92"/>
                        </a:lnTo>
                        <a:lnTo>
                          <a:pt x="41" y="88"/>
                        </a:lnTo>
                        <a:lnTo>
                          <a:pt x="43" y="82"/>
                        </a:lnTo>
                        <a:lnTo>
                          <a:pt x="45" y="67"/>
                        </a:lnTo>
                        <a:lnTo>
                          <a:pt x="48" y="59"/>
                        </a:lnTo>
                        <a:lnTo>
                          <a:pt x="57" y="46"/>
                        </a:lnTo>
                        <a:lnTo>
                          <a:pt x="59" y="0"/>
                        </a:lnTo>
                        <a:lnTo>
                          <a:pt x="0" y="6"/>
                        </a:lnTo>
                      </a:path>
                    </a:pathLst>
                  </a:custGeom>
                  <a:solidFill>
                    <a:srgbClr val="000000"/>
                  </a:solidFill>
                  <a:ln w="12700" cap="rnd">
                    <a:solidFill>
                      <a:srgbClr val="000000"/>
                    </a:solidFill>
                    <a:round/>
                    <a:headEnd/>
                    <a:tailEnd/>
                  </a:ln>
                </p:spPr>
                <p:txBody>
                  <a:bodyPr/>
                  <a:lstStyle/>
                  <a:p>
                    <a:endParaRPr lang="fa-IR"/>
                  </a:p>
                </p:txBody>
              </p:sp>
              <p:sp>
                <p:nvSpPr>
                  <p:cNvPr id="10415" name="Freeform 68"/>
                  <p:cNvSpPr>
                    <a:spLocks/>
                  </p:cNvSpPr>
                  <p:nvPr/>
                </p:nvSpPr>
                <p:spPr bwMode="auto">
                  <a:xfrm>
                    <a:off x="1511" y="1923"/>
                    <a:ext cx="59" cy="45"/>
                  </a:xfrm>
                  <a:custGeom>
                    <a:avLst/>
                    <a:gdLst>
                      <a:gd name="T0" fmla="*/ 0 w 59"/>
                      <a:gd name="T1" fmla="*/ 6 h 45"/>
                      <a:gd name="T2" fmla="*/ 4 w 59"/>
                      <a:gd name="T3" fmla="*/ 22 h 45"/>
                      <a:gd name="T4" fmla="*/ 13 w 59"/>
                      <a:gd name="T5" fmla="*/ 31 h 45"/>
                      <a:gd name="T6" fmla="*/ 23 w 59"/>
                      <a:gd name="T7" fmla="*/ 38 h 45"/>
                      <a:gd name="T8" fmla="*/ 28 w 59"/>
                      <a:gd name="T9" fmla="*/ 42 h 45"/>
                      <a:gd name="T10" fmla="*/ 34 w 59"/>
                      <a:gd name="T11" fmla="*/ 40 h 45"/>
                      <a:gd name="T12" fmla="*/ 41 w 59"/>
                      <a:gd name="T13" fmla="*/ 39 h 45"/>
                      <a:gd name="T14" fmla="*/ 44 w 59"/>
                      <a:gd name="T15" fmla="*/ 39 h 45"/>
                      <a:gd name="T16" fmla="*/ 50 w 59"/>
                      <a:gd name="T17" fmla="*/ 40 h 45"/>
                      <a:gd name="T18" fmla="*/ 56 w 59"/>
                      <a:gd name="T19" fmla="*/ 44 h 45"/>
                      <a:gd name="T20" fmla="*/ 58 w 59"/>
                      <a:gd name="T21" fmla="*/ 0 h 45"/>
                      <a:gd name="T22" fmla="*/ 0 w 59"/>
                      <a:gd name="T23" fmla="*/ 6 h 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45"/>
                      <a:gd name="T38" fmla="*/ 59 w 59"/>
                      <a:gd name="T39" fmla="*/ 45 h 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45">
                        <a:moveTo>
                          <a:pt x="0" y="6"/>
                        </a:moveTo>
                        <a:lnTo>
                          <a:pt x="4" y="22"/>
                        </a:lnTo>
                        <a:lnTo>
                          <a:pt x="13" y="31"/>
                        </a:lnTo>
                        <a:lnTo>
                          <a:pt x="23" y="38"/>
                        </a:lnTo>
                        <a:lnTo>
                          <a:pt x="28" y="42"/>
                        </a:lnTo>
                        <a:lnTo>
                          <a:pt x="34" y="40"/>
                        </a:lnTo>
                        <a:lnTo>
                          <a:pt x="41" y="39"/>
                        </a:lnTo>
                        <a:lnTo>
                          <a:pt x="44" y="39"/>
                        </a:lnTo>
                        <a:lnTo>
                          <a:pt x="50" y="40"/>
                        </a:lnTo>
                        <a:lnTo>
                          <a:pt x="56" y="44"/>
                        </a:lnTo>
                        <a:lnTo>
                          <a:pt x="58" y="0"/>
                        </a:lnTo>
                        <a:lnTo>
                          <a:pt x="0" y="6"/>
                        </a:lnTo>
                      </a:path>
                    </a:pathLst>
                  </a:custGeom>
                  <a:solidFill>
                    <a:srgbClr val="000000"/>
                  </a:solidFill>
                  <a:ln w="12700" cap="rnd">
                    <a:noFill/>
                    <a:round/>
                    <a:headEnd/>
                    <a:tailEnd/>
                  </a:ln>
                </p:spPr>
                <p:txBody>
                  <a:bodyPr/>
                  <a:lstStyle/>
                  <a:p>
                    <a:endParaRPr lang="fa-IR"/>
                  </a:p>
                </p:txBody>
              </p:sp>
              <p:sp>
                <p:nvSpPr>
                  <p:cNvPr id="10416" name="Freeform 69"/>
                  <p:cNvSpPr>
                    <a:spLocks/>
                  </p:cNvSpPr>
                  <p:nvPr/>
                </p:nvSpPr>
                <p:spPr bwMode="auto">
                  <a:xfrm>
                    <a:off x="1398" y="1930"/>
                    <a:ext cx="89" cy="113"/>
                  </a:xfrm>
                  <a:custGeom>
                    <a:avLst/>
                    <a:gdLst>
                      <a:gd name="T0" fmla="*/ 46 w 89"/>
                      <a:gd name="T1" fmla="*/ 2 h 113"/>
                      <a:gd name="T2" fmla="*/ 60 w 89"/>
                      <a:gd name="T3" fmla="*/ 6 h 113"/>
                      <a:gd name="T4" fmla="*/ 61 w 89"/>
                      <a:gd name="T5" fmla="*/ 21 h 113"/>
                      <a:gd name="T6" fmla="*/ 65 w 89"/>
                      <a:gd name="T7" fmla="*/ 31 h 113"/>
                      <a:gd name="T8" fmla="*/ 67 w 89"/>
                      <a:gd name="T9" fmla="*/ 40 h 113"/>
                      <a:gd name="T10" fmla="*/ 73 w 89"/>
                      <a:gd name="T11" fmla="*/ 50 h 113"/>
                      <a:gd name="T12" fmla="*/ 77 w 89"/>
                      <a:gd name="T13" fmla="*/ 68 h 113"/>
                      <a:gd name="T14" fmla="*/ 80 w 89"/>
                      <a:gd name="T15" fmla="*/ 80 h 113"/>
                      <a:gd name="T16" fmla="*/ 86 w 89"/>
                      <a:gd name="T17" fmla="*/ 89 h 113"/>
                      <a:gd name="T18" fmla="*/ 88 w 89"/>
                      <a:gd name="T19" fmla="*/ 97 h 113"/>
                      <a:gd name="T20" fmla="*/ 86 w 89"/>
                      <a:gd name="T21" fmla="*/ 107 h 113"/>
                      <a:gd name="T22" fmla="*/ 81 w 89"/>
                      <a:gd name="T23" fmla="*/ 111 h 113"/>
                      <a:gd name="T24" fmla="*/ 76 w 89"/>
                      <a:gd name="T25" fmla="*/ 112 h 113"/>
                      <a:gd name="T26" fmla="*/ 70 w 89"/>
                      <a:gd name="T27" fmla="*/ 111 h 113"/>
                      <a:gd name="T28" fmla="*/ 65 w 89"/>
                      <a:gd name="T29" fmla="*/ 112 h 113"/>
                      <a:gd name="T30" fmla="*/ 62 w 89"/>
                      <a:gd name="T31" fmla="*/ 112 h 113"/>
                      <a:gd name="T32" fmla="*/ 59 w 89"/>
                      <a:gd name="T33" fmla="*/ 109 h 113"/>
                      <a:gd name="T34" fmla="*/ 61 w 89"/>
                      <a:gd name="T35" fmla="*/ 105 h 113"/>
                      <a:gd name="T36" fmla="*/ 65 w 89"/>
                      <a:gd name="T37" fmla="*/ 102 h 113"/>
                      <a:gd name="T38" fmla="*/ 69 w 89"/>
                      <a:gd name="T39" fmla="*/ 97 h 113"/>
                      <a:gd name="T40" fmla="*/ 62 w 89"/>
                      <a:gd name="T41" fmla="*/ 79 h 113"/>
                      <a:gd name="T42" fmla="*/ 46 w 89"/>
                      <a:gd name="T43" fmla="*/ 54 h 113"/>
                      <a:gd name="T44" fmla="*/ 33 w 89"/>
                      <a:gd name="T45" fmla="*/ 35 h 113"/>
                      <a:gd name="T46" fmla="*/ 0 w 89"/>
                      <a:gd name="T47" fmla="*/ 0 h 113"/>
                      <a:gd name="T48" fmla="*/ 46 w 89"/>
                      <a:gd name="T49" fmla="*/ 2 h 1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
                      <a:gd name="T76" fmla="*/ 0 h 113"/>
                      <a:gd name="T77" fmla="*/ 89 w 89"/>
                      <a:gd name="T78" fmla="*/ 113 h 11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 h="113">
                        <a:moveTo>
                          <a:pt x="46" y="2"/>
                        </a:moveTo>
                        <a:lnTo>
                          <a:pt x="60" y="6"/>
                        </a:lnTo>
                        <a:lnTo>
                          <a:pt x="61" y="21"/>
                        </a:lnTo>
                        <a:lnTo>
                          <a:pt x="65" y="31"/>
                        </a:lnTo>
                        <a:lnTo>
                          <a:pt x="67" y="40"/>
                        </a:lnTo>
                        <a:lnTo>
                          <a:pt x="73" y="50"/>
                        </a:lnTo>
                        <a:lnTo>
                          <a:pt x="77" y="68"/>
                        </a:lnTo>
                        <a:lnTo>
                          <a:pt x="80" y="80"/>
                        </a:lnTo>
                        <a:lnTo>
                          <a:pt x="86" y="89"/>
                        </a:lnTo>
                        <a:lnTo>
                          <a:pt x="88" y="97"/>
                        </a:lnTo>
                        <a:lnTo>
                          <a:pt x="86" y="107"/>
                        </a:lnTo>
                        <a:lnTo>
                          <a:pt x="81" y="111"/>
                        </a:lnTo>
                        <a:lnTo>
                          <a:pt x="76" y="112"/>
                        </a:lnTo>
                        <a:lnTo>
                          <a:pt x="70" y="111"/>
                        </a:lnTo>
                        <a:lnTo>
                          <a:pt x="65" y="112"/>
                        </a:lnTo>
                        <a:lnTo>
                          <a:pt x="62" y="112"/>
                        </a:lnTo>
                        <a:lnTo>
                          <a:pt x="59" y="109"/>
                        </a:lnTo>
                        <a:lnTo>
                          <a:pt x="61" y="105"/>
                        </a:lnTo>
                        <a:lnTo>
                          <a:pt x="65" y="102"/>
                        </a:lnTo>
                        <a:lnTo>
                          <a:pt x="69" y="97"/>
                        </a:lnTo>
                        <a:lnTo>
                          <a:pt x="62" y="79"/>
                        </a:lnTo>
                        <a:lnTo>
                          <a:pt x="46" y="54"/>
                        </a:lnTo>
                        <a:lnTo>
                          <a:pt x="33" y="35"/>
                        </a:lnTo>
                        <a:lnTo>
                          <a:pt x="0" y="0"/>
                        </a:lnTo>
                        <a:lnTo>
                          <a:pt x="46" y="2"/>
                        </a:lnTo>
                      </a:path>
                    </a:pathLst>
                  </a:custGeom>
                  <a:solidFill>
                    <a:srgbClr val="000000"/>
                  </a:solidFill>
                  <a:ln w="12700" cap="rnd">
                    <a:solidFill>
                      <a:srgbClr val="000000"/>
                    </a:solidFill>
                    <a:round/>
                    <a:headEnd/>
                    <a:tailEnd/>
                  </a:ln>
                </p:spPr>
                <p:txBody>
                  <a:bodyPr/>
                  <a:lstStyle/>
                  <a:p>
                    <a:endParaRPr lang="fa-IR"/>
                  </a:p>
                </p:txBody>
              </p:sp>
              <p:sp>
                <p:nvSpPr>
                  <p:cNvPr id="10417" name="Freeform 70"/>
                  <p:cNvSpPr>
                    <a:spLocks/>
                  </p:cNvSpPr>
                  <p:nvPr/>
                </p:nvSpPr>
                <p:spPr bwMode="auto">
                  <a:xfrm>
                    <a:off x="1398" y="1930"/>
                    <a:ext cx="68" cy="53"/>
                  </a:xfrm>
                  <a:custGeom>
                    <a:avLst/>
                    <a:gdLst>
                      <a:gd name="T0" fmla="*/ 47 w 68"/>
                      <a:gd name="T1" fmla="*/ 2 h 53"/>
                      <a:gd name="T2" fmla="*/ 60 w 68"/>
                      <a:gd name="T3" fmla="*/ 6 h 53"/>
                      <a:gd name="T4" fmla="*/ 61 w 68"/>
                      <a:gd name="T5" fmla="*/ 20 h 53"/>
                      <a:gd name="T6" fmla="*/ 66 w 68"/>
                      <a:gd name="T7" fmla="*/ 30 h 53"/>
                      <a:gd name="T8" fmla="*/ 67 w 68"/>
                      <a:gd name="T9" fmla="*/ 39 h 53"/>
                      <a:gd name="T10" fmla="*/ 61 w 68"/>
                      <a:gd name="T11" fmla="*/ 39 h 53"/>
                      <a:gd name="T12" fmla="*/ 56 w 68"/>
                      <a:gd name="T13" fmla="*/ 40 h 53"/>
                      <a:gd name="T14" fmla="*/ 52 w 68"/>
                      <a:gd name="T15" fmla="*/ 42 h 53"/>
                      <a:gd name="T16" fmla="*/ 49 w 68"/>
                      <a:gd name="T17" fmla="*/ 46 h 53"/>
                      <a:gd name="T18" fmla="*/ 47 w 68"/>
                      <a:gd name="T19" fmla="*/ 52 h 53"/>
                      <a:gd name="T20" fmla="*/ 33 w 68"/>
                      <a:gd name="T21" fmla="*/ 34 h 53"/>
                      <a:gd name="T22" fmla="*/ 0 w 68"/>
                      <a:gd name="T23" fmla="*/ 0 h 53"/>
                      <a:gd name="T24" fmla="*/ 47 w 68"/>
                      <a:gd name="T25" fmla="*/ 2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53"/>
                      <a:gd name="T41" fmla="*/ 68 w 68"/>
                      <a:gd name="T42" fmla="*/ 53 h 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53">
                        <a:moveTo>
                          <a:pt x="47" y="2"/>
                        </a:moveTo>
                        <a:lnTo>
                          <a:pt x="60" y="6"/>
                        </a:lnTo>
                        <a:lnTo>
                          <a:pt x="61" y="20"/>
                        </a:lnTo>
                        <a:lnTo>
                          <a:pt x="66" y="30"/>
                        </a:lnTo>
                        <a:lnTo>
                          <a:pt x="67" y="39"/>
                        </a:lnTo>
                        <a:lnTo>
                          <a:pt x="61" y="39"/>
                        </a:lnTo>
                        <a:lnTo>
                          <a:pt x="56" y="40"/>
                        </a:lnTo>
                        <a:lnTo>
                          <a:pt x="52" y="42"/>
                        </a:lnTo>
                        <a:lnTo>
                          <a:pt x="49" y="46"/>
                        </a:lnTo>
                        <a:lnTo>
                          <a:pt x="47" y="52"/>
                        </a:lnTo>
                        <a:lnTo>
                          <a:pt x="33" y="34"/>
                        </a:lnTo>
                        <a:lnTo>
                          <a:pt x="0" y="0"/>
                        </a:lnTo>
                        <a:lnTo>
                          <a:pt x="47" y="2"/>
                        </a:lnTo>
                      </a:path>
                    </a:pathLst>
                  </a:custGeom>
                  <a:solidFill>
                    <a:srgbClr val="000000"/>
                  </a:solidFill>
                  <a:ln w="12700" cap="rnd">
                    <a:noFill/>
                    <a:round/>
                    <a:headEnd/>
                    <a:tailEnd/>
                  </a:ln>
                </p:spPr>
                <p:txBody>
                  <a:bodyPr/>
                  <a:lstStyle/>
                  <a:p>
                    <a:endParaRPr lang="fa-IR"/>
                  </a:p>
                </p:txBody>
              </p:sp>
              <p:sp>
                <p:nvSpPr>
                  <p:cNvPr id="10418" name="Freeform 71"/>
                  <p:cNvSpPr>
                    <a:spLocks/>
                  </p:cNvSpPr>
                  <p:nvPr/>
                </p:nvSpPr>
                <p:spPr bwMode="auto">
                  <a:xfrm>
                    <a:off x="1294" y="1776"/>
                    <a:ext cx="9" cy="30"/>
                  </a:xfrm>
                  <a:custGeom>
                    <a:avLst/>
                    <a:gdLst>
                      <a:gd name="T0" fmla="*/ 1 w 9"/>
                      <a:gd name="T1" fmla="*/ 0 h 30"/>
                      <a:gd name="T2" fmla="*/ 0 w 9"/>
                      <a:gd name="T3" fmla="*/ 3 h 30"/>
                      <a:gd name="T4" fmla="*/ 1 w 9"/>
                      <a:gd name="T5" fmla="*/ 8 h 30"/>
                      <a:gd name="T6" fmla="*/ 1 w 9"/>
                      <a:gd name="T7" fmla="*/ 11 h 30"/>
                      <a:gd name="T8" fmla="*/ 2 w 9"/>
                      <a:gd name="T9" fmla="*/ 14 h 30"/>
                      <a:gd name="T10" fmla="*/ 2 w 9"/>
                      <a:gd name="T11" fmla="*/ 18 h 30"/>
                      <a:gd name="T12" fmla="*/ 3 w 9"/>
                      <a:gd name="T13" fmla="*/ 22 h 30"/>
                      <a:gd name="T14" fmla="*/ 3 w 9"/>
                      <a:gd name="T15" fmla="*/ 25 h 30"/>
                      <a:gd name="T16" fmla="*/ 3 w 9"/>
                      <a:gd name="T17" fmla="*/ 28 h 30"/>
                      <a:gd name="T18" fmla="*/ 4 w 9"/>
                      <a:gd name="T19" fmla="*/ 29 h 30"/>
                      <a:gd name="T20" fmla="*/ 8 w 9"/>
                      <a:gd name="T21" fmla="*/ 27 h 30"/>
                      <a:gd name="T22" fmla="*/ 7 w 9"/>
                      <a:gd name="T23" fmla="*/ 16 h 30"/>
                      <a:gd name="T24" fmla="*/ 4 w 9"/>
                      <a:gd name="T25" fmla="*/ 11 h 30"/>
                      <a:gd name="T26" fmla="*/ 1 w 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30"/>
                      <a:gd name="T44" fmla="*/ 9 w 9"/>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30">
                        <a:moveTo>
                          <a:pt x="1" y="0"/>
                        </a:moveTo>
                        <a:lnTo>
                          <a:pt x="0" y="3"/>
                        </a:lnTo>
                        <a:lnTo>
                          <a:pt x="1" y="8"/>
                        </a:lnTo>
                        <a:lnTo>
                          <a:pt x="1" y="11"/>
                        </a:lnTo>
                        <a:lnTo>
                          <a:pt x="2" y="14"/>
                        </a:lnTo>
                        <a:lnTo>
                          <a:pt x="2" y="18"/>
                        </a:lnTo>
                        <a:lnTo>
                          <a:pt x="3" y="22"/>
                        </a:lnTo>
                        <a:lnTo>
                          <a:pt x="3" y="25"/>
                        </a:lnTo>
                        <a:lnTo>
                          <a:pt x="3" y="28"/>
                        </a:lnTo>
                        <a:lnTo>
                          <a:pt x="4" y="29"/>
                        </a:lnTo>
                        <a:lnTo>
                          <a:pt x="8" y="27"/>
                        </a:lnTo>
                        <a:lnTo>
                          <a:pt x="7" y="16"/>
                        </a:lnTo>
                        <a:lnTo>
                          <a:pt x="4" y="11"/>
                        </a:lnTo>
                        <a:lnTo>
                          <a:pt x="1" y="0"/>
                        </a:lnTo>
                      </a:path>
                    </a:pathLst>
                  </a:custGeom>
                  <a:solidFill>
                    <a:srgbClr val="000000"/>
                  </a:solidFill>
                  <a:ln w="12700" cap="rnd">
                    <a:noFill/>
                    <a:round/>
                    <a:headEnd/>
                    <a:tailEnd/>
                  </a:ln>
                </p:spPr>
                <p:txBody>
                  <a:bodyPr/>
                  <a:lstStyle/>
                  <a:p>
                    <a:endParaRPr lang="fa-IR"/>
                  </a:p>
                </p:txBody>
              </p:sp>
              <p:sp>
                <p:nvSpPr>
                  <p:cNvPr id="10419" name="Freeform 72"/>
                  <p:cNvSpPr>
                    <a:spLocks/>
                  </p:cNvSpPr>
                  <p:nvPr/>
                </p:nvSpPr>
                <p:spPr bwMode="auto">
                  <a:xfrm>
                    <a:off x="1294" y="1772"/>
                    <a:ext cx="28" cy="32"/>
                  </a:xfrm>
                  <a:custGeom>
                    <a:avLst/>
                    <a:gdLst>
                      <a:gd name="T0" fmla="*/ 27 w 28"/>
                      <a:gd name="T1" fmla="*/ 25 h 32"/>
                      <a:gd name="T2" fmla="*/ 25 w 28"/>
                      <a:gd name="T3" fmla="*/ 23 h 32"/>
                      <a:gd name="T4" fmla="*/ 22 w 28"/>
                      <a:gd name="T5" fmla="*/ 22 h 32"/>
                      <a:gd name="T6" fmla="*/ 19 w 28"/>
                      <a:gd name="T7" fmla="*/ 21 h 32"/>
                      <a:gd name="T8" fmla="*/ 18 w 28"/>
                      <a:gd name="T9" fmla="*/ 20 h 32"/>
                      <a:gd name="T10" fmla="*/ 16 w 28"/>
                      <a:gd name="T11" fmla="*/ 19 h 32"/>
                      <a:gd name="T12" fmla="*/ 14 w 28"/>
                      <a:gd name="T13" fmla="*/ 18 h 32"/>
                      <a:gd name="T14" fmla="*/ 12 w 28"/>
                      <a:gd name="T15" fmla="*/ 17 h 32"/>
                      <a:gd name="T16" fmla="*/ 10 w 28"/>
                      <a:gd name="T17" fmla="*/ 16 h 32"/>
                      <a:gd name="T18" fmla="*/ 9 w 28"/>
                      <a:gd name="T19" fmla="*/ 14 h 32"/>
                      <a:gd name="T20" fmla="*/ 8 w 28"/>
                      <a:gd name="T21" fmla="*/ 12 h 32"/>
                      <a:gd name="T22" fmla="*/ 7 w 28"/>
                      <a:gd name="T23" fmla="*/ 10 h 32"/>
                      <a:gd name="T24" fmla="*/ 5 w 28"/>
                      <a:gd name="T25" fmla="*/ 7 h 32"/>
                      <a:gd name="T26" fmla="*/ 5 w 28"/>
                      <a:gd name="T27" fmla="*/ 6 h 32"/>
                      <a:gd name="T28" fmla="*/ 2 w 28"/>
                      <a:gd name="T29" fmla="*/ 3 h 32"/>
                      <a:gd name="T30" fmla="*/ 0 w 28"/>
                      <a:gd name="T31" fmla="*/ 0 h 32"/>
                      <a:gd name="T32" fmla="*/ 1 w 28"/>
                      <a:gd name="T33" fmla="*/ 8 h 32"/>
                      <a:gd name="T34" fmla="*/ 1 w 28"/>
                      <a:gd name="T35" fmla="*/ 11 h 32"/>
                      <a:gd name="T36" fmla="*/ 2 w 28"/>
                      <a:gd name="T37" fmla="*/ 14 h 32"/>
                      <a:gd name="T38" fmla="*/ 3 w 28"/>
                      <a:gd name="T39" fmla="*/ 16 h 32"/>
                      <a:gd name="T40" fmla="*/ 4 w 28"/>
                      <a:gd name="T41" fmla="*/ 18 h 32"/>
                      <a:gd name="T42" fmla="*/ 4 w 28"/>
                      <a:gd name="T43" fmla="*/ 21 h 32"/>
                      <a:gd name="T44" fmla="*/ 5 w 28"/>
                      <a:gd name="T45" fmla="*/ 23 h 32"/>
                      <a:gd name="T46" fmla="*/ 5 w 28"/>
                      <a:gd name="T47" fmla="*/ 26 h 32"/>
                      <a:gd name="T48" fmla="*/ 5 w 28"/>
                      <a:gd name="T49" fmla="*/ 28 h 32"/>
                      <a:gd name="T50" fmla="*/ 5 w 28"/>
                      <a:gd name="T51" fmla="*/ 31 h 32"/>
                      <a:gd name="T52" fmla="*/ 27 w 28"/>
                      <a:gd name="T53" fmla="*/ 25 h 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
                      <a:gd name="T82" fmla="*/ 0 h 32"/>
                      <a:gd name="T83" fmla="*/ 28 w 28"/>
                      <a:gd name="T84" fmla="*/ 32 h 3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 h="32">
                        <a:moveTo>
                          <a:pt x="27" y="25"/>
                        </a:moveTo>
                        <a:lnTo>
                          <a:pt x="25" y="23"/>
                        </a:lnTo>
                        <a:lnTo>
                          <a:pt x="22" y="22"/>
                        </a:lnTo>
                        <a:lnTo>
                          <a:pt x="19" y="21"/>
                        </a:lnTo>
                        <a:lnTo>
                          <a:pt x="18" y="20"/>
                        </a:lnTo>
                        <a:lnTo>
                          <a:pt x="16" y="19"/>
                        </a:lnTo>
                        <a:lnTo>
                          <a:pt x="14" y="18"/>
                        </a:lnTo>
                        <a:lnTo>
                          <a:pt x="12" y="17"/>
                        </a:lnTo>
                        <a:lnTo>
                          <a:pt x="10" y="16"/>
                        </a:lnTo>
                        <a:lnTo>
                          <a:pt x="9" y="14"/>
                        </a:lnTo>
                        <a:lnTo>
                          <a:pt x="8" y="12"/>
                        </a:lnTo>
                        <a:lnTo>
                          <a:pt x="7" y="10"/>
                        </a:lnTo>
                        <a:lnTo>
                          <a:pt x="5" y="7"/>
                        </a:lnTo>
                        <a:lnTo>
                          <a:pt x="5" y="6"/>
                        </a:lnTo>
                        <a:lnTo>
                          <a:pt x="2" y="3"/>
                        </a:lnTo>
                        <a:lnTo>
                          <a:pt x="0" y="0"/>
                        </a:lnTo>
                        <a:lnTo>
                          <a:pt x="1" y="8"/>
                        </a:lnTo>
                        <a:lnTo>
                          <a:pt x="1" y="11"/>
                        </a:lnTo>
                        <a:lnTo>
                          <a:pt x="2" y="14"/>
                        </a:lnTo>
                        <a:lnTo>
                          <a:pt x="3" y="16"/>
                        </a:lnTo>
                        <a:lnTo>
                          <a:pt x="4" y="18"/>
                        </a:lnTo>
                        <a:lnTo>
                          <a:pt x="4" y="21"/>
                        </a:lnTo>
                        <a:lnTo>
                          <a:pt x="5" y="23"/>
                        </a:lnTo>
                        <a:lnTo>
                          <a:pt x="5" y="26"/>
                        </a:lnTo>
                        <a:lnTo>
                          <a:pt x="5" y="28"/>
                        </a:lnTo>
                        <a:lnTo>
                          <a:pt x="5" y="31"/>
                        </a:lnTo>
                        <a:lnTo>
                          <a:pt x="27" y="25"/>
                        </a:lnTo>
                      </a:path>
                    </a:pathLst>
                  </a:custGeom>
                  <a:solidFill>
                    <a:srgbClr val="000000"/>
                  </a:solidFill>
                  <a:ln w="12700" cap="rnd">
                    <a:noFill/>
                    <a:round/>
                    <a:headEnd/>
                    <a:tailEnd/>
                  </a:ln>
                </p:spPr>
                <p:txBody>
                  <a:bodyPr/>
                  <a:lstStyle/>
                  <a:p>
                    <a:endParaRPr lang="fa-IR"/>
                  </a:p>
                </p:txBody>
              </p:sp>
              <p:sp>
                <p:nvSpPr>
                  <p:cNvPr id="10420" name="Freeform 73"/>
                  <p:cNvSpPr>
                    <a:spLocks/>
                  </p:cNvSpPr>
                  <p:nvPr/>
                </p:nvSpPr>
                <p:spPr bwMode="auto">
                  <a:xfrm>
                    <a:off x="1255" y="1760"/>
                    <a:ext cx="373" cy="297"/>
                  </a:xfrm>
                  <a:custGeom>
                    <a:avLst/>
                    <a:gdLst>
                      <a:gd name="T0" fmla="*/ 11 w 373"/>
                      <a:gd name="T1" fmla="*/ 104 h 297"/>
                      <a:gd name="T2" fmla="*/ 23 w 373"/>
                      <a:gd name="T3" fmla="*/ 108 h 297"/>
                      <a:gd name="T4" fmla="*/ 43 w 373"/>
                      <a:gd name="T5" fmla="*/ 109 h 297"/>
                      <a:gd name="T6" fmla="*/ 57 w 373"/>
                      <a:gd name="T7" fmla="*/ 112 h 297"/>
                      <a:gd name="T8" fmla="*/ 78 w 373"/>
                      <a:gd name="T9" fmla="*/ 119 h 297"/>
                      <a:gd name="T10" fmla="*/ 89 w 373"/>
                      <a:gd name="T11" fmla="*/ 128 h 297"/>
                      <a:gd name="T12" fmla="*/ 104 w 373"/>
                      <a:gd name="T13" fmla="*/ 149 h 297"/>
                      <a:gd name="T14" fmla="*/ 106 w 373"/>
                      <a:gd name="T15" fmla="*/ 160 h 297"/>
                      <a:gd name="T16" fmla="*/ 119 w 373"/>
                      <a:gd name="T17" fmla="*/ 168 h 297"/>
                      <a:gd name="T18" fmla="*/ 124 w 373"/>
                      <a:gd name="T19" fmla="*/ 208 h 297"/>
                      <a:gd name="T20" fmla="*/ 113 w 373"/>
                      <a:gd name="T21" fmla="*/ 257 h 297"/>
                      <a:gd name="T22" fmla="*/ 99 w 373"/>
                      <a:gd name="T23" fmla="*/ 274 h 297"/>
                      <a:gd name="T24" fmla="*/ 91 w 373"/>
                      <a:gd name="T25" fmla="*/ 287 h 297"/>
                      <a:gd name="T26" fmla="*/ 104 w 373"/>
                      <a:gd name="T27" fmla="*/ 293 h 297"/>
                      <a:gd name="T28" fmla="*/ 122 w 373"/>
                      <a:gd name="T29" fmla="*/ 291 h 297"/>
                      <a:gd name="T30" fmla="*/ 130 w 373"/>
                      <a:gd name="T31" fmla="*/ 280 h 297"/>
                      <a:gd name="T32" fmla="*/ 147 w 373"/>
                      <a:gd name="T33" fmla="*/ 238 h 297"/>
                      <a:gd name="T34" fmla="*/ 165 w 373"/>
                      <a:gd name="T35" fmla="*/ 202 h 297"/>
                      <a:gd name="T36" fmla="*/ 204 w 373"/>
                      <a:gd name="T37" fmla="*/ 179 h 297"/>
                      <a:gd name="T38" fmla="*/ 242 w 373"/>
                      <a:gd name="T39" fmla="*/ 171 h 297"/>
                      <a:gd name="T40" fmla="*/ 284 w 373"/>
                      <a:gd name="T41" fmla="*/ 173 h 297"/>
                      <a:gd name="T42" fmla="*/ 302 w 373"/>
                      <a:gd name="T43" fmla="*/ 192 h 297"/>
                      <a:gd name="T44" fmla="*/ 308 w 373"/>
                      <a:gd name="T45" fmla="*/ 207 h 297"/>
                      <a:gd name="T46" fmla="*/ 314 w 373"/>
                      <a:gd name="T47" fmla="*/ 221 h 297"/>
                      <a:gd name="T48" fmla="*/ 314 w 373"/>
                      <a:gd name="T49" fmla="*/ 248 h 297"/>
                      <a:gd name="T50" fmla="*/ 307 w 373"/>
                      <a:gd name="T51" fmla="*/ 277 h 297"/>
                      <a:gd name="T52" fmla="*/ 304 w 373"/>
                      <a:gd name="T53" fmla="*/ 289 h 297"/>
                      <a:gd name="T54" fmla="*/ 316 w 373"/>
                      <a:gd name="T55" fmla="*/ 296 h 297"/>
                      <a:gd name="T56" fmla="*/ 331 w 373"/>
                      <a:gd name="T57" fmla="*/ 293 h 297"/>
                      <a:gd name="T58" fmla="*/ 337 w 373"/>
                      <a:gd name="T59" fmla="*/ 281 h 297"/>
                      <a:gd name="T60" fmla="*/ 345 w 373"/>
                      <a:gd name="T61" fmla="*/ 234 h 297"/>
                      <a:gd name="T62" fmla="*/ 347 w 373"/>
                      <a:gd name="T63" fmla="*/ 220 h 297"/>
                      <a:gd name="T64" fmla="*/ 352 w 373"/>
                      <a:gd name="T65" fmla="*/ 202 h 297"/>
                      <a:gd name="T66" fmla="*/ 358 w 373"/>
                      <a:gd name="T67" fmla="*/ 186 h 297"/>
                      <a:gd name="T68" fmla="*/ 360 w 373"/>
                      <a:gd name="T69" fmla="*/ 173 h 297"/>
                      <a:gd name="T70" fmla="*/ 364 w 373"/>
                      <a:gd name="T71" fmla="*/ 161 h 297"/>
                      <a:gd name="T72" fmla="*/ 368 w 373"/>
                      <a:gd name="T73" fmla="*/ 129 h 297"/>
                      <a:gd name="T74" fmla="*/ 372 w 373"/>
                      <a:gd name="T75" fmla="*/ 115 h 297"/>
                      <a:gd name="T76" fmla="*/ 368 w 373"/>
                      <a:gd name="T77" fmla="*/ 101 h 297"/>
                      <a:gd name="T78" fmla="*/ 364 w 373"/>
                      <a:gd name="T79" fmla="*/ 85 h 297"/>
                      <a:gd name="T80" fmla="*/ 356 w 373"/>
                      <a:gd name="T81" fmla="*/ 79 h 297"/>
                      <a:gd name="T82" fmla="*/ 347 w 373"/>
                      <a:gd name="T83" fmla="*/ 59 h 297"/>
                      <a:gd name="T84" fmla="*/ 334 w 373"/>
                      <a:gd name="T85" fmla="*/ 42 h 297"/>
                      <a:gd name="T86" fmla="*/ 280 w 373"/>
                      <a:gd name="T87" fmla="*/ 3 h 297"/>
                      <a:gd name="T88" fmla="*/ 230 w 373"/>
                      <a:gd name="T89" fmla="*/ 7 h 297"/>
                      <a:gd name="T90" fmla="*/ 188 w 373"/>
                      <a:gd name="T91" fmla="*/ 34 h 297"/>
                      <a:gd name="T92" fmla="*/ 164 w 373"/>
                      <a:gd name="T93" fmla="*/ 52 h 297"/>
                      <a:gd name="T94" fmla="*/ 150 w 373"/>
                      <a:gd name="T95" fmla="*/ 63 h 297"/>
                      <a:gd name="T96" fmla="*/ 144 w 373"/>
                      <a:gd name="T97" fmla="*/ 63 h 297"/>
                      <a:gd name="T98" fmla="*/ 136 w 373"/>
                      <a:gd name="T99" fmla="*/ 59 h 297"/>
                      <a:gd name="T100" fmla="*/ 125 w 373"/>
                      <a:gd name="T101" fmla="*/ 54 h 297"/>
                      <a:gd name="T102" fmla="*/ 120 w 373"/>
                      <a:gd name="T103" fmla="*/ 49 h 297"/>
                      <a:gd name="T104" fmla="*/ 110 w 373"/>
                      <a:gd name="T105" fmla="*/ 47 h 297"/>
                      <a:gd name="T106" fmla="*/ 80 w 373"/>
                      <a:gd name="T107" fmla="*/ 36 h 297"/>
                      <a:gd name="T108" fmla="*/ 54 w 373"/>
                      <a:gd name="T109" fmla="*/ 38 h 297"/>
                      <a:gd name="T110" fmla="*/ 29 w 373"/>
                      <a:gd name="T111" fmla="*/ 52 h 297"/>
                      <a:gd name="T112" fmla="*/ 16 w 373"/>
                      <a:gd name="T113" fmla="*/ 67 h 297"/>
                      <a:gd name="T114" fmla="*/ 0 w 373"/>
                      <a:gd name="T115" fmla="*/ 87 h 2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73"/>
                      <a:gd name="T175" fmla="*/ 0 h 297"/>
                      <a:gd name="T176" fmla="*/ 373 w 373"/>
                      <a:gd name="T177" fmla="*/ 297 h 29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73" h="297">
                        <a:moveTo>
                          <a:pt x="0" y="87"/>
                        </a:moveTo>
                        <a:lnTo>
                          <a:pt x="7" y="98"/>
                        </a:lnTo>
                        <a:lnTo>
                          <a:pt x="11" y="104"/>
                        </a:lnTo>
                        <a:lnTo>
                          <a:pt x="15" y="106"/>
                        </a:lnTo>
                        <a:lnTo>
                          <a:pt x="19" y="107"/>
                        </a:lnTo>
                        <a:lnTo>
                          <a:pt x="23" y="108"/>
                        </a:lnTo>
                        <a:lnTo>
                          <a:pt x="29" y="109"/>
                        </a:lnTo>
                        <a:lnTo>
                          <a:pt x="36" y="109"/>
                        </a:lnTo>
                        <a:lnTo>
                          <a:pt x="43" y="109"/>
                        </a:lnTo>
                        <a:lnTo>
                          <a:pt x="48" y="108"/>
                        </a:lnTo>
                        <a:lnTo>
                          <a:pt x="53" y="109"/>
                        </a:lnTo>
                        <a:lnTo>
                          <a:pt x="57" y="112"/>
                        </a:lnTo>
                        <a:lnTo>
                          <a:pt x="65" y="115"/>
                        </a:lnTo>
                        <a:lnTo>
                          <a:pt x="74" y="117"/>
                        </a:lnTo>
                        <a:lnTo>
                          <a:pt x="78" y="119"/>
                        </a:lnTo>
                        <a:lnTo>
                          <a:pt x="81" y="122"/>
                        </a:lnTo>
                        <a:lnTo>
                          <a:pt x="85" y="124"/>
                        </a:lnTo>
                        <a:lnTo>
                          <a:pt x="89" y="128"/>
                        </a:lnTo>
                        <a:lnTo>
                          <a:pt x="95" y="134"/>
                        </a:lnTo>
                        <a:lnTo>
                          <a:pt x="100" y="141"/>
                        </a:lnTo>
                        <a:lnTo>
                          <a:pt x="104" y="149"/>
                        </a:lnTo>
                        <a:lnTo>
                          <a:pt x="104" y="152"/>
                        </a:lnTo>
                        <a:lnTo>
                          <a:pt x="104" y="157"/>
                        </a:lnTo>
                        <a:lnTo>
                          <a:pt x="106" y="160"/>
                        </a:lnTo>
                        <a:lnTo>
                          <a:pt x="109" y="161"/>
                        </a:lnTo>
                        <a:lnTo>
                          <a:pt x="113" y="166"/>
                        </a:lnTo>
                        <a:lnTo>
                          <a:pt x="119" y="168"/>
                        </a:lnTo>
                        <a:lnTo>
                          <a:pt x="121" y="173"/>
                        </a:lnTo>
                        <a:lnTo>
                          <a:pt x="124" y="194"/>
                        </a:lnTo>
                        <a:lnTo>
                          <a:pt x="124" y="208"/>
                        </a:lnTo>
                        <a:lnTo>
                          <a:pt x="119" y="227"/>
                        </a:lnTo>
                        <a:lnTo>
                          <a:pt x="113" y="245"/>
                        </a:lnTo>
                        <a:lnTo>
                          <a:pt x="113" y="257"/>
                        </a:lnTo>
                        <a:lnTo>
                          <a:pt x="109" y="268"/>
                        </a:lnTo>
                        <a:lnTo>
                          <a:pt x="104" y="272"/>
                        </a:lnTo>
                        <a:lnTo>
                          <a:pt x="99" y="274"/>
                        </a:lnTo>
                        <a:lnTo>
                          <a:pt x="94" y="278"/>
                        </a:lnTo>
                        <a:lnTo>
                          <a:pt x="91" y="283"/>
                        </a:lnTo>
                        <a:lnTo>
                          <a:pt x="91" y="287"/>
                        </a:lnTo>
                        <a:lnTo>
                          <a:pt x="94" y="290"/>
                        </a:lnTo>
                        <a:lnTo>
                          <a:pt x="100" y="291"/>
                        </a:lnTo>
                        <a:lnTo>
                          <a:pt x="104" y="293"/>
                        </a:lnTo>
                        <a:lnTo>
                          <a:pt x="109" y="293"/>
                        </a:lnTo>
                        <a:lnTo>
                          <a:pt x="117" y="290"/>
                        </a:lnTo>
                        <a:lnTo>
                          <a:pt x="122" y="291"/>
                        </a:lnTo>
                        <a:lnTo>
                          <a:pt x="128" y="289"/>
                        </a:lnTo>
                        <a:lnTo>
                          <a:pt x="130" y="285"/>
                        </a:lnTo>
                        <a:lnTo>
                          <a:pt x="130" y="280"/>
                        </a:lnTo>
                        <a:lnTo>
                          <a:pt x="129" y="275"/>
                        </a:lnTo>
                        <a:lnTo>
                          <a:pt x="137" y="261"/>
                        </a:lnTo>
                        <a:lnTo>
                          <a:pt x="147" y="238"/>
                        </a:lnTo>
                        <a:lnTo>
                          <a:pt x="153" y="226"/>
                        </a:lnTo>
                        <a:lnTo>
                          <a:pt x="161" y="214"/>
                        </a:lnTo>
                        <a:lnTo>
                          <a:pt x="165" y="202"/>
                        </a:lnTo>
                        <a:lnTo>
                          <a:pt x="173" y="180"/>
                        </a:lnTo>
                        <a:lnTo>
                          <a:pt x="174" y="175"/>
                        </a:lnTo>
                        <a:lnTo>
                          <a:pt x="204" y="179"/>
                        </a:lnTo>
                        <a:lnTo>
                          <a:pt x="213" y="178"/>
                        </a:lnTo>
                        <a:lnTo>
                          <a:pt x="228" y="176"/>
                        </a:lnTo>
                        <a:lnTo>
                          <a:pt x="242" y="171"/>
                        </a:lnTo>
                        <a:lnTo>
                          <a:pt x="259" y="169"/>
                        </a:lnTo>
                        <a:lnTo>
                          <a:pt x="276" y="169"/>
                        </a:lnTo>
                        <a:lnTo>
                          <a:pt x="284" y="173"/>
                        </a:lnTo>
                        <a:lnTo>
                          <a:pt x="298" y="172"/>
                        </a:lnTo>
                        <a:lnTo>
                          <a:pt x="301" y="185"/>
                        </a:lnTo>
                        <a:lnTo>
                          <a:pt x="302" y="192"/>
                        </a:lnTo>
                        <a:lnTo>
                          <a:pt x="304" y="198"/>
                        </a:lnTo>
                        <a:lnTo>
                          <a:pt x="306" y="203"/>
                        </a:lnTo>
                        <a:lnTo>
                          <a:pt x="308" y="207"/>
                        </a:lnTo>
                        <a:lnTo>
                          <a:pt x="310" y="212"/>
                        </a:lnTo>
                        <a:lnTo>
                          <a:pt x="312" y="216"/>
                        </a:lnTo>
                        <a:lnTo>
                          <a:pt x="314" y="221"/>
                        </a:lnTo>
                        <a:lnTo>
                          <a:pt x="314" y="225"/>
                        </a:lnTo>
                        <a:lnTo>
                          <a:pt x="314" y="230"/>
                        </a:lnTo>
                        <a:lnTo>
                          <a:pt x="314" y="248"/>
                        </a:lnTo>
                        <a:lnTo>
                          <a:pt x="311" y="271"/>
                        </a:lnTo>
                        <a:lnTo>
                          <a:pt x="310" y="274"/>
                        </a:lnTo>
                        <a:lnTo>
                          <a:pt x="307" y="277"/>
                        </a:lnTo>
                        <a:lnTo>
                          <a:pt x="305" y="280"/>
                        </a:lnTo>
                        <a:lnTo>
                          <a:pt x="303" y="284"/>
                        </a:lnTo>
                        <a:lnTo>
                          <a:pt x="304" y="289"/>
                        </a:lnTo>
                        <a:lnTo>
                          <a:pt x="307" y="293"/>
                        </a:lnTo>
                        <a:lnTo>
                          <a:pt x="310" y="295"/>
                        </a:lnTo>
                        <a:lnTo>
                          <a:pt x="316" y="296"/>
                        </a:lnTo>
                        <a:lnTo>
                          <a:pt x="321" y="296"/>
                        </a:lnTo>
                        <a:lnTo>
                          <a:pt x="325" y="294"/>
                        </a:lnTo>
                        <a:lnTo>
                          <a:pt x="331" y="293"/>
                        </a:lnTo>
                        <a:lnTo>
                          <a:pt x="335" y="291"/>
                        </a:lnTo>
                        <a:lnTo>
                          <a:pt x="338" y="286"/>
                        </a:lnTo>
                        <a:lnTo>
                          <a:pt x="337" y="281"/>
                        </a:lnTo>
                        <a:lnTo>
                          <a:pt x="339" y="274"/>
                        </a:lnTo>
                        <a:lnTo>
                          <a:pt x="341" y="259"/>
                        </a:lnTo>
                        <a:lnTo>
                          <a:pt x="345" y="234"/>
                        </a:lnTo>
                        <a:lnTo>
                          <a:pt x="346" y="228"/>
                        </a:lnTo>
                        <a:lnTo>
                          <a:pt x="347" y="225"/>
                        </a:lnTo>
                        <a:lnTo>
                          <a:pt x="347" y="220"/>
                        </a:lnTo>
                        <a:lnTo>
                          <a:pt x="348" y="216"/>
                        </a:lnTo>
                        <a:lnTo>
                          <a:pt x="349" y="212"/>
                        </a:lnTo>
                        <a:lnTo>
                          <a:pt x="352" y="202"/>
                        </a:lnTo>
                        <a:lnTo>
                          <a:pt x="355" y="196"/>
                        </a:lnTo>
                        <a:lnTo>
                          <a:pt x="357" y="190"/>
                        </a:lnTo>
                        <a:lnTo>
                          <a:pt x="358" y="186"/>
                        </a:lnTo>
                        <a:lnTo>
                          <a:pt x="358" y="182"/>
                        </a:lnTo>
                        <a:lnTo>
                          <a:pt x="358" y="178"/>
                        </a:lnTo>
                        <a:lnTo>
                          <a:pt x="360" y="173"/>
                        </a:lnTo>
                        <a:lnTo>
                          <a:pt x="362" y="169"/>
                        </a:lnTo>
                        <a:lnTo>
                          <a:pt x="363" y="165"/>
                        </a:lnTo>
                        <a:lnTo>
                          <a:pt x="364" y="161"/>
                        </a:lnTo>
                        <a:lnTo>
                          <a:pt x="364" y="155"/>
                        </a:lnTo>
                        <a:lnTo>
                          <a:pt x="365" y="143"/>
                        </a:lnTo>
                        <a:lnTo>
                          <a:pt x="368" y="129"/>
                        </a:lnTo>
                        <a:lnTo>
                          <a:pt x="370" y="125"/>
                        </a:lnTo>
                        <a:lnTo>
                          <a:pt x="371" y="120"/>
                        </a:lnTo>
                        <a:lnTo>
                          <a:pt x="372" y="115"/>
                        </a:lnTo>
                        <a:lnTo>
                          <a:pt x="371" y="111"/>
                        </a:lnTo>
                        <a:lnTo>
                          <a:pt x="370" y="105"/>
                        </a:lnTo>
                        <a:lnTo>
                          <a:pt x="368" y="101"/>
                        </a:lnTo>
                        <a:lnTo>
                          <a:pt x="365" y="94"/>
                        </a:lnTo>
                        <a:lnTo>
                          <a:pt x="365" y="91"/>
                        </a:lnTo>
                        <a:lnTo>
                          <a:pt x="364" y="85"/>
                        </a:lnTo>
                        <a:lnTo>
                          <a:pt x="361" y="83"/>
                        </a:lnTo>
                        <a:lnTo>
                          <a:pt x="358" y="81"/>
                        </a:lnTo>
                        <a:lnTo>
                          <a:pt x="356" y="79"/>
                        </a:lnTo>
                        <a:lnTo>
                          <a:pt x="352" y="72"/>
                        </a:lnTo>
                        <a:lnTo>
                          <a:pt x="350" y="66"/>
                        </a:lnTo>
                        <a:lnTo>
                          <a:pt x="347" y="59"/>
                        </a:lnTo>
                        <a:lnTo>
                          <a:pt x="342" y="53"/>
                        </a:lnTo>
                        <a:lnTo>
                          <a:pt x="338" y="48"/>
                        </a:lnTo>
                        <a:lnTo>
                          <a:pt x="334" y="42"/>
                        </a:lnTo>
                        <a:lnTo>
                          <a:pt x="314" y="24"/>
                        </a:lnTo>
                        <a:lnTo>
                          <a:pt x="297" y="11"/>
                        </a:lnTo>
                        <a:lnTo>
                          <a:pt x="280" y="3"/>
                        </a:lnTo>
                        <a:lnTo>
                          <a:pt x="263" y="0"/>
                        </a:lnTo>
                        <a:lnTo>
                          <a:pt x="244" y="1"/>
                        </a:lnTo>
                        <a:lnTo>
                          <a:pt x="230" y="7"/>
                        </a:lnTo>
                        <a:lnTo>
                          <a:pt x="225" y="13"/>
                        </a:lnTo>
                        <a:lnTo>
                          <a:pt x="209" y="23"/>
                        </a:lnTo>
                        <a:lnTo>
                          <a:pt x="188" y="34"/>
                        </a:lnTo>
                        <a:lnTo>
                          <a:pt x="178" y="41"/>
                        </a:lnTo>
                        <a:lnTo>
                          <a:pt x="168" y="50"/>
                        </a:lnTo>
                        <a:lnTo>
                          <a:pt x="164" y="52"/>
                        </a:lnTo>
                        <a:lnTo>
                          <a:pt x="155" y="56"/>
                        </a:lnTo>
                        <a:lnTo>
                          <a:pt x="151" y="62"/>
                        </a:lnTo>
                        <a:lnTo>
                          <a:pt x="150" y="63"/>
                        </a:lnTo>
                        <a:lnTo>
                          <a:pt x="148" y="65"/>
                        </a:lnTo>
                        <a:lnTo>
                          <a:pt x="146" y="64"/>
                        </a:lnTo>
                        <a:lnTo>
                          <a:pt x="144" y="63"/>
                        </a:lnTo>
                        <a:lnTo>
                          <a:pt x="142" y="61"/>
                        </a:lnTo>
                        <a:lnTo>
                          <a:pt x="139" y="60"/>
                        </a:lnTo>
                        <a:lnTo>
                          <a:pt x="136" y="59"/>
                        </a:lnTo>
                        <a:lnTo>
                          <a:pt x="133" y="56"/>
                        </a:lnTo>
                        <a:lnTo>
                          <a:pt x="129" y="55"/>
                        </a:lnTo>
                        <a:lnTo>
                          <a:pt x="125" y="54"/>
                        </a:lnTo>
                        <a:lnTo>
                          <a:pt x="122" y="51"/>
                        </a:lnTo>
                        <a:lnTo>
                          <a:pt x="122" y="50"/>
                        </a:lnTo>
                        <a:lnTo>
                          <a:pt x="120" y="49"/>
                        </a:lnTo>
                        <a:lnTo>
                          <a:pt x="118" y="49"/>
                        </a:lnTo>
                        <a:lnTo>
                          <a:pt x="115" y="48"/>
                        </a:lnTo>
                        <a:lnTo>
                          <a:pt x="110" y="47"/>
                        </a:lnTo>
                        <a:lnTo>
                          <a:pt x="102" y="43"/>
                        </a:lnTo>
                        <a:lnTo>
                          <a:pt x="91" y="37"/>
                        </a:lnTo>
                        <a:lnTo>
                          <a:pt x="80" y="36"/>
                        </a:lnTo>
                        <a:lnTo>
                          <a:pt x="73" y="36"/>
                        </a:lnTo>
                        <a:lnTo>
                          <a:pt x="67" y="37"/>
                        </a:lnTo>
                        <a:lnTo>
                          <a:pt x="54" y="38"/>
                        </a:lnTo>
                        <a:lnTo>
                          <a:pt x="43" y="45"/>
                        </a:lnTo>
                        <a:lnTo>
                          <a:pt x="36" y="49"/>
                        </a:lnTo>
                        <a:lnTo>
                          <a:pt x="29" y="52"/>
                        </a:lnTo>
                        <a:lnTo>
                          <a:pt x="18" y="60"/>
                        </a:lnTo>
                        <a:lnTo>
                          <a:pt x="17" y="64"/>
                        </a:lnTo>
                        <a:lnTo>
                          <a:pt x="16" y="67"/>
                        </a:lnTo>
                        <a:lnTo>
                          <a:pt x="14" y="71"/>
                        </a:lnTo>
                        <a:lnTo>
                          <a:pt x="11" y="76"/>
                        </a:lnTo>
                        <a:lnTo>
                          <a:pt x="0" y="87"/>
                        </a:lnTo>
                      </a:path>
                    </a:pathLst>
                  </a:custGeom>
                  <a:solidFill>
                    <a:srgbClr val="000000"/>
                  </a:solidFill>
                  <a:ln w="12700" cap="rnd">
                    <a:noFill/>
                    <a:round/>
                    <a:headEnd/>
                    <a:tailEnd/>
                  </a:ln>
                </p:spPr>
                <p:txBody>
                  <a:bodyPr/>
                  <a:lstStyle/>
                  <a:p>
                    <a:endParaRPr lang="fa-IR"/>
                  </a:p>
                </p:txBody>
              </p:sp>
              <p:sp>
                <p:nvSpPr>
                  <p:cNvPr id="10421" name="Freeform 74"/>
                  <p:cNvSpPr>
                    <a:spLocks/>
                  </p:cNvSpPr>
                  <p:nvPr/>
                </p:nvSpPr>
                <p:spPr bwMode="auto">
                  <a:xfrm>
                    <a:off x="1260" y="1828"/>
                    <a:ext cx="72" cy="36"/>
                  </a:xfrm>
                  <a:custGeom>
                    <a:avLst/>
                    <a:gdLst>
                      <a:gd name="T0" fmla="*/ 37 w 72"/>
                      <a:gd name="T1" fmla="*/ 3 h 36"/>
                      <a:gd name="T2" fmla="*/ 42 w 72"/>
                      <a:gd name="T3" fmla="*/ 1 h 36"/>
                      <a:gd name="T4" fmla="*/ 47 w 72"/>
                      <a:gd name="T5" fmla="*/ 0 h 36"/>
                      <a:gd name="T6" fmla="*/ 51 w 72"/>
                      <a:gd name="T7" fmla="*/ 0 h 36"/>
                      <a:gd name="T8" fmla="*/ 54 w 72"/>
                      <a:gd name="T9" fmla="*/ 1 h 36"/>
                      <a:gd name="T10" fmla="*/ 58 w 72"/>
                      <a:gd name="T11" fmla="*/ 3 h 36"/>
                      <a:gd name="T12" fmla="*/ 61 w 72"/>
                      <a:gd name="T13" fmla="*/ 5 h 36"/>
                      <a:gd name="T14" fmla="*/ 63 w 72"/>
                      <a:gd name="T15" fmla="*/ 8 h 36"/>
                      <a:gd name="T16" fmla="*/ 66 w 72"/>
                      <a:gd name="T17" fmla="*/ 11 h 36"/>
                      <a:gd name="T18" fmla="*/ 68 w 72"/>
                      <a:gd name="T19" fmla="*/ 14 h 36"/>
                      <a:gd name="T20" fmla="*/ 69 w 72"/>
                      <a:gd name="T21" fmla="*/ 17 h 36"/>
                      <a:gd name="T22" fmla="*/ 68 w 72"/>
                      <a:gd name="T23" fmla="*/ 19 h 36"/>
                      <a:gd name="T24" fmla="*/ 68 w 72"/>
                      <a:gd name="T25" fmla="*/ 21 h 36"/>
                      <a:gd name="T26" fmla="*/ 68 w 72"/>
                      <a:gd name="T27" fmla="*/ 23 h 36"/>
                      <a:gd name="T28" fmla="*/ 71 w 72"/>
                      <a:gd name="T29" fmla="*/ 25 h 36"/>
                      <a:gd name="T30" fmla="*/ 65 w 72"/>
                      <a:gd name="T31" fmla="*/ 29 h 36"/>
                      <a:gd name="T32" fmla="*/ 58 w 72"/>
                      <a:gd name="T33" fmla="*/ 33 h 36"/>
                      <a:gd name="T34" fmla="*/ 52 w 72"/>
                      <a:gd name="T35" fmla="*/ 35 h 36"/>
                      <a:gd name="T36" fmla="*/ 47 w 72"/>
                      <a:gd name="T37" fmla="*/ 35 h 36"/>
                      <a:gd name="T38" fmla="*/ 41 w 72"/>
                      <a:gd name="T39" fmla="*/ 33 h 36"/>
                      <a:gd name="T40" fmla="*/ 36 w 72"/>
                      <a:gd name="T41" fmla="*/ 31 h 36"/>
                      <a:gd name="T42" fmla="*/ 31 w 72"/>
                      <a:gd name="T43" fmla="*/ 29 h 36"/>
                      <a:gd name="T44" fmla="*/ 23 w 72"/>
                      <a:gd name="T45" fmla="*/ 30 h 36"/>
                      <a:gd name="T46" fmla="*/ 15 w 72"/>
                      <a:gd name="T47" fmla="*/ 30 h 36"/>
                      <a:gd name="T48" fmla="*/ 10 w 72"/>
                      <a:gd name="T49" fmla="*/ 29 h 36"/>
                      <a:gd name="T50" fmla="*/ 8 w 72"/>
                      <a:gd name="T51" fmla="*/ 28 h 36"/>
                      <a:gd name="T52" fmla="*/ 5 w 72"/>
                      <a:gd name="T53" fmla="*/ 26 h 36"/>
                      <a:gd name="T54" fmla="*/ 0 w 72"/>
                      <a:gd name="T55" fmla="*/ 20 h 36"/>
                      <a:gd name="T56" fmla="*/ 2 w 72"/>
                      <a:gd name="T57" fmla="*/ 19 h 36"/>
                      <a:gd name="T58" fmla="*/ 8 w 72"/>
                      <a:gd name="T59" fmla="*/ 16 h 36"/>
                      <a:gd name="T60" fmla="*/ 15 w 72"/>
                      <a:gd name="T61" fmla="*/ 11 h 36"/>
                      <a:gd name="T62" fmla="*/ 19 w 72"/>
                      <a:gd name="T63" fmla="*/ 9 h 36"/>
                      <a:gd name="T64" fmla="*/ 28 w 72"/>
                      <a:gd name="T65" fmla="*/ 5 h 36"/>
                      <a:gd name="T66" fmla="*/ 37 w 72"/>
                      <a:gd name="T67" fmla="*/ 3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36"/>
                      <a:gd name="T104" fmla="*/ 72 w 72"/>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36">
                        <a:moveTo>
                          <a:pt x="37" y="3"/>
                        </a:moveTo>
                        <a:lnTo>
                          <a:pt x="42" y="1"/>
                        </a:lnTo>
                        <a:lnTo>
                          <a:pt x="47" y="0"/>
                        </a:lnTo>
                        <a:lnTo>
                          <a:pt x="51" y="0"/>
                        </a:lnTo>
                        <a:lnTo>
                          <a:pt x="54" y="1"/>
                        </a:lnTo>
                        <a:lnTo>
                          <a:pt x="58" y="3"/>
                        </a:lnTo>
                        <a:lnTo>
                          <a:pt x="61" y="5"/>
                        </a:lnTo>
                        <a:lnTo>
                          <a:pt x="63" y="8"/>
                        </a:lnTo>
                        <a:lnTo>
                          <a:pt x="66" y="11"/>
                        </a:lnTo>
                        <a:lnTo>
                          <a:pt x="68" y="14"/>
                        </a:lnTo>
                        <a:lnTo>
                          <a:pt x="69" y="17"/>
                        </a:lnTo>
                        <a:lnTo>
                          <a:pt x="68" y="19"/>
                        </a:lnTo>
                        <a:lnTo>
                          <a:pt x="68" y="21"/>
                        </a:lnTo>
                        <a:lnTo>
                          <a:pt x="68" y="23"/>
                        </a:lnTo>
                        <a:lnTo>
                          <a:pt x="71" y="25"/>
                        </a:lnTo>
                        <a:lnTo>
                          <a:pt x="65" y="29"/>
                        </a:lnTo>
                        <a:lnTo>
                          <a:pt x="58" y="33"/>
                        </a:lnTo>
                        <a:lnTo>
                          <a:pt x="52" y="35"/>
                        </a:lnTo>
                        <a:lnTo>
                          <a:pt x="47" y="35"/>
                        </a:lnTo>
                        <a:lnTo>
                          <a:pt x="41" y="33"/>
                        </a:lnTo>
                        <a:lnTo>
                          <a:pt x="36" y="31"/>
                        </a:lnTo>
                        <a:lnTo>
                          <a:pt x="31" y="29"/>
                        </a:lnTo>
                        <a:lnTo>
                          <a:pt x="23" y="30"/>
                        </a:lnTo>
                        <a:lnTo>
                          <a:pt x="15" y="30"/>
                        </a:lnTo>
                        <a:lnTo>
                          <a:pt x="10" y="29"/>
                        </a:lnTo>
                        <a:lnTo>
                          <a:pt x="8" y="28"/>
                        </a:lnTo>
                        <a:lnTo>
                          <a:pt x="5" y="26"/>
                        </a:lnTo>
                        <a:lnTo>
                          <a:pt x="0" y="20"/>
                        </a:lnTo>
                        <a:lnTo>
                          <a:pt x="2" y="19"/>
                        </a:lnTo>
                        <a:lnTo>
                          <a:pt x="8" y="16"/>
                        </a:lnTo>
                        <a:lnTo>
                          <a:pt x="15" y="11"/>
                        </a:lnTo>
                        <a:lnTo>
                          <a:pt x="19" y="9"/>
                        </a:lnTo>
                        <a:lnTo>
                          <a:pt x="28" y="5"/>
                        </a:lnTo>
                        <a:lnTo>
                          <a:pt x="37" y="3"/>
                        </a:lnTo>
                      </a:path>
                    </a:pathLst>
                  </a:custGeom>
                  <a:solidFill>
                    <a:srgbClr val="000000"/>
                  </a:solidFill>
                  <a:ln w="12700" cap="rnd">
                    <a:noFill/>
                    <a:round/>
                    <a:headEnd/>
                    <a:tailEnd/>
                  </a:ln>
                </p:spPr>
                <p:txBody>
                  <a:bodyPr/>
                  <a:lstStyle/>
                  <a:p>
                    <a:endParaRPr lang="fa-IR"/>
                  </a:p>
                </p:txBody>
              </p:sp>
              <p:sp>
                <p:nvSpPr>
                  <p:cNvPr id="10422" name="Freeform 75"/>
                  <p:cNvSpPr>
                    <a:spLocks/>
                  </p:cNvSpPr>
                  <p:nvPr/>
                </p:nvSpPr>
                <p:spPr bwMode="auto">
                  <a:xfrm>
                    <a:off x="1286" y="1835"/>
                    <a:ext cx="51" cy="29"/>
                  </a:xfrm>
                  <a:custGeom>
                    <a:avLst/>
                    <a:gdLst>
                      <a:gd name="T0" fmla="*/ 1 w 51"/>
                      <a:gd name="T1" fmla="*/ 0 h 29"/>
                      <a:gd name="T2" fmla="*/ 0 w 51"/>
                      <a:gd name="T3" fmla="*/ 6 h 29"/>
                      <a:gd name="T4" fmla="*/ 2 w 51"/>
                      <a:gd name="T5" fmla="*/ 10 h 29"/>
                      <a:gd name="T6" fmla="*/ 7 w 51"/>
                      <a:gd name="T7" fmla="*/ 12 h 29"/>
                      <a:gd name="T8" fmla="*/ 14 w 51"/>
                      <a:gd name="T9" fmla="*/ 13 h 29"/>
                      <a:gd name="T10" fmla="*/ 20 w 51"/>
                      <a:gd name="T11" fmla="*/ 13 h 29"/>
                      <a:gd name="T12" fmla="*/ 25 w 51"/>
                      <a:gd name="T13" fmla="*/ 12 h 29"/>
                      <a:gd name="T14" fmla="*/ 29 w 51"/>
                      <a:gd name="T15" fmla="*/ 12 h 29"/>
                      <a:gd name="T16" fmla="*/ 33 w 51"/>
                      <a:gd name="T17" fmla="*/ 14 h 29"/>
                      <a:gd name="T18" fmla="*/ 38 w 51"/>
                      <a:gd name="T19" fmla="*/ 15 h 29"/>
                      <a:gd name="T20" fmla="*/ 44 w 51"/>
                      <a:gd name="T21" fmla="*/ 16 h 29"/>
                      <a:gd name="T22" fmla="*/ 50 w 51"/>
                      <a:gd name="T23" fmla="*/ 15 h 29"/>
                      <a:gd name="T24" fmla="*/ 46 w 51"/>
                      <a:gd name="T25" fmla="*/ 18 h 29"/>
                      <a:gd name="T26" fmla="*/ 41 w 51"/>
                      <a:gd name="T27" fmla="*/ 22 h 29"/>
                      <a:gd name="T28" fmla="*/ 37 w 51"/>
                      <a:gd name="T29" fmla="*/ 24 h 29"/>
                      <a:gd name="T30" fmla="*/ 32 w 51"/>
                      <a:gd name="T31" fmla="*/ 26 h 29"/>
                      <a:gd name="T32" fmla="*/ 28 w 51"/>
                      <a:gd name="T33" fmla="*/ 28 h 29"/>
                      <a:gd name="T34" fmla="*/ 25 w 51"/>
                      <a:gd name="T35" fmla="*/ 28 h 29"/>
                      <a:gd name="T36" fmla="*/ 21 w 51"/>
                      <a:gd name="T37" fmla="*/ 28 h 29"/>
                      <a:gd name="T38" fmla="*/ 17 w 51"/>
                      <a:gd name="T39" fmla="*/ 24 h 29"/>
                      <a:gd name="T40" fmla="*/ 16 w 51"/>
                      <a:gd name="T41" fmla="*/ 21 h 29"/>
                      <a:gd name="T42" fmla="*/ 11 w 51"/>
                      <a:gd name="T43" fmla="*/ 17 h 29"/>
                      <a:gd name="T44" fmla="*/ 7 w 51"/>
                      <a:gd name="T45" fmla="*/ 14 h 29"/>
                      <a:gd name="T46" fmla="*/ 2 w 51"/>
                      <a:gd name="T47" fmla="*/ 12 h 29"/>
                      <a:gd name="T48" fmla="*/ 0 w 51"/>
                      <a:gd name="T49" fmla="*/ 10 h 29"/>
                      <a:gd name="T50" fmla="*/ 1 w 51"/>
                      <a:gd name="T51" fmla="*/ 0 h 2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
                      <a:gd name="T79" fmla="*/ 0 h 29"/>
                      <a:gd name="T80" fmla="*/ 51 w 51"/>
                      <a:gd name="T81" fmla="*/ 29 h 2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 h="29">
                        <a:moveTo>
                          <a:pt x="1" y="0"/>
                        </a:moveTo>
                        <a:lnTo>
                          <a:pt x="0" y="6"/>
                        </a:lnTo>
                        <a:lnTo>
                          <a:pt x="2" y="10"/>
                        </a:lnTo>
                        <a:lnTo>
                          <a:pt x="7" y="12"/>
                        </a:lnTo>
                        <a:lnTo>
                          <a:pt x="14" y="13"/>
                        </a:lnTo>
                        <a:lnTo>
                          <a:pt x="20" y="13"/>
                        </a:lnTo>
                        <a:lnTo>
                          <a:pt x="25" y="12"/>
                        </a:lnTo>
                        <a:lnTo>
                          <a:pt x="29" y="12"/>
                        </a:lnTo>
                        <a:lnTo>
                          <a:pt x="33" y="14"/>
                        </a:lnTo>
                        <a:lnTo>
                          <a:pt x="38" y="15"/>
                        </a:lnTo>
                        <a:lnTo>
                          <a:pt x="44" y="16"/>
                        </a:lnTo>
                        <a:lnTo>
                          <a:pt x="50" y="15"/>
                        </a:lnTo>
                        <a:lnTo>
                          <a:pt x="46" y="18"/>
                        </a:lnTo>
                        <a:lnTo>
                          <a:pt x="41" y="22"/>
                        </a:lnTo>
                        <a:lnTo>
                          <a:pt x="37" y="24"/>
                        </a:lnTo>
                        <a:lnTo>
                          <a:pt x="32" y="26"/>
                        </a:lnTo>
                        <a:lnTo>
                          <a:pt x="28" y="28"/>
                        </a:lnTo>
                        <a:lnTo>
                          <a:pt x="25" y="28"/>
                        </a:lnTo>
                        <a:lnTo>
                          <a:pt x="21" y="28"/>
                        </a:lnTo>
                        <a:lnTo>
                          <a:pt x="17" y="24"/>
                        </a:lnTo>
                        <a:lnTo>
                          <a:pt x="16" y="21"/>
                        </a:lnTo>
                        <a:lnTo>
                          <a:pt x="11" y="17"/>
                        </a:lnTo>
                        <a:lnTo>
                          <a:pt x="7" y="14"/>
                        </a:lnTo>
                        <a:lnTo>
                          <a:pt x="2" y="12"/>
                        </a:lnTo>
                        <a:lnTo>
                          <a:pt x="0" y="10"/>
                        </a:lnTo>
                        <a:lnTo>
                          <a:pt x="1" y="0"/>
                        </a:lnTo>
                      </a:path>
                    </a:pathLst>
                  </a:custGeom>
                  <a:solidFill>
                    <a:srgbClr val="000000"/>
                  </a:solidFill>
                  <a:ln w="12700" cap="rnd">
                    <a:noFill/>
                    <a:round/>
                    <a:headEnd/>
                    <a:tailEnd/>
                  </a:ln>
                </p:spPr>
                <p:txBody>
                  <a:bodyPr/>
                  <a:lstStyle/>
                  <a:p>
                    <a:endParaRPr lang="fa-IR"/>
                  </a:p>
                </p:txBody>
              </p:sp>
              <p:sp>
                <p:nvSpPr>
                  <p:cNvPr id="10423" name="Freeform 76"/>
                  <p:cNvSpPr>
                    <a:spLocks/>
                  </p:cNvSpPr>
                  <p:nvPr/>
                </p:nvSpPr>
                <p:spPr bwMode="auto">
                  <a:xfrm>
                    <a:off x="1255" y="1846"/>
                    <a:ext cx="11" cy="9"/>
                  </a:xfrm>
                  <a:custGeom>
                    <a:avLst/>
                    <a:gdLst>
                      <a:gd name="T0" fmla="*/ 1 w 11"/>
                      <a:gd name="T1" fmla="*/ 0 h 9"/>
                      <a:gd name="T2" fmla="*/ 3 w 11"/>
                      <a:gd name="T3" fmla="*/ 0 h 9"/>
                      <a:gd name="T4" fmla="*/ 7 w 11"/>
                      <a:gd name="T5" fmla="*/ 1 h 9"/>
                      <a:gd name="T6" fmla="*/ 8 w 11"/>
                      <a:gd name="T7" fmla="*/ 1 h 9"/>
                      <a:gd name="T8" fmla="*/ 10 w 11"/>
                      <a:gd name="T9" fmla="*/ 1 h 9"/>
                      <a:gd name="T10" fmla="*/ 10 w 11"/>
                      <a:gd name="T11" fmla="*/ 3 h 9"/>
                      <a:gd name="T12" fmla="*/ 8 w 11"/>
                      <a:gd name="T13" fmla="*/ 4 h 9"/>
                      <a:gd name="T14" fmla="*/ 7 w 11"/>
                      <a:gd name="T15" fmla="*/ 5 h 9"/>
                      <a:gd name="T16" fmla="*/ 5 w 11"/>
                      <a:gd name="T17" fmla="*/ 6 h 9"/>
                      <a:gd name="T18" fmla="*/ 3 w 11"/>
                      <a:gd name="T19" fmla="*/ 8 h 9"/>
                      <a:gd name="T20" fmla="*/ 1 w 11"/>
                      <a:gd name="T21" fmla="*/ 4 h 9"/>
                      <a:gd name="T22" fmla="*/ 0 w 11"/>
                      <a:gd name="T23" fmla="*/ 1 h 9"/>
                      <a:gd name="T24" fmla="*/ 1 w 11"/>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9"/>
                      <a:gd name="T41" fmla="*/ 11 w 11"/>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9">
                        <a:moveTo>
                          <a:pt x="1" y="0"/>
                        </a:moveTo>
                        <a:lnTo>
                          <a:pt x="3" y="0"/>
                        </a:lnTo>
                        <a:lnTo>
                          <a:pt x="7" y="1"/>
                        </a:lnTo>
                        <a:lnTo>
                          <a:pt x="8" y="1"/>
                        </a:lnTo>
                        <a:lnTo>
                          <a:pt x="10" y="1"/>
                        </a:lnTo>
                        <a:lnTo>
                          <a:pt x="10" y="3"/>
                        </a:lnTo>
                        <a:lnTo>
                          <a:pt x="8" y="4"/>
                        </a:lnTo>
                        <a:lnTo>
                          <a:pt x="7" y="5"/>
                        </a:lnTo>
                        <a:lnTo>
                          <a:pt x="5" y="6"/>
                        </a:lnTo>
                        <a:lnTo>
                          <a:pt x="3" y="8"/>
                        </a:lnTo>
                        <a:lnTo>
                          <a:pt x="1" y="4"/>
                        </a:lnTo>
                        <a:lnTo>
                          <a:pt x="0" y="1"/>
                        </a:lnTo>
                        <a:lnTo>
                          <a:pt x="1" y="0"/>
                        </a:lnTo>
                      </a:path>
                    </a:pathLst>
                  </a:custGeom>
                  <a:solidFill>
                    <a:srgbClr val="000000"/>
                  </a:solidFill>
                  <a:ln w="12700" cap="rnd">
                    <a:noFill/>
                    <a:round/>
                    <a:headEnd/>
                    <a:tailEnd/>
                  </a:ln>
                </p:spPr>
                <p:txBody>
                  <a:bodyPr/>
                  <a:lstStyle/>
                  <a:p>
                    <a:endParaRPr lang="fa-IR"/>
                  </a:p>
                </p:txBody>
              </p:sp>
              <p:grpSp>
                <p:nvGrpSpPr>
                  <p:cNvPr id="23" name="Group 77"/>
                  <p:cNvGrpSpPr>
                    <a:grpSpLocks/>
                  </p:cNvGrpSpPr>
                  <p:nvPr/>
                </p:nvGrpSpPr>
                <p:grpSpPr bwMode="auto">
                  <a:xfrm>
                    <a:off x="1281" y="1826"/>
                    <a:ext cx="19" cy="13"/>
                    <a:chOff x="1281" y="1826"/>
                    <a:chExt cx="19" cy="13"/>
                  </a:xfrm>
                </p:grpSpPr>
                <p:sp>
                  <p:nvSpPr>
                    <p:cNvPr id="10442" name="Freeform 78"/>
                    <p:cNvSpPr>
                      <a:spLocks/>
                    </p:cNvSpPr>
                    <p:nvPr/>
                  </p:nvSpPr>
                  <p:spPr bwMode="auto">
                    <a:xfrm>
                      <a:off x="1281" y="1826"/>
                      <a:ext cx="19" cy="13"/>
                    </a:xfrm>
                    <a:custGeom>
                      <a:avLst/>
                      <a:gdLst>
                        <a:gd name="T0" fmla="*/ 18 w 19"/>
                        <a:gd name="T1" fmla="*/ 7 h 13"/>
                        <a:gd name="T2" fmla="*/ 17 w 19"/>
                        <a:gd name="T3" fmla="*/ 5 h 13"/>
                        <a:gd name="T4" fmla="*/ 17 w 19"/>
                        <a:gd name="T5" fmla="*/ 3 h 13"/>
                        <a:gd name="T6" fmla="*/ 15 w 19"/>
                        <a:gd name="T7" fmla="*/ 2 h 13"/>
                        <a:gd name="T8" fmla="*/ 14 w 19"/>
                        <a:gd name="T9" fmla="*/ 0 h 13"/>
                        <a:gd name="T10" fmla="*/ 12 w 19"/>
                        <a:gd name="T11" fmla="*/ 0 h 13"/>
                        <a:gd name="T12" fmla="*/ 9 w 19"/>
                        <a:gd name="T13" fmla="*/ 0 h 13"/>
                        <a:gd name="T14" fmla="*/ 7 w 19"/>
                        <a:gd name="T15" fmla="*/ 1 h 13"/>
                        <a:gd name="T16" fmla="*/ 5 w 19"/>
                        <a:gd name="T17" fmla="*/ 3 h 13"/>
                        <a:gd name="T18" fmla="*/ 3 w 19"/>
                        <a:gd name="T19" fmla="*/ 5 h 13"/>
                        <a:gd name="T20" fmla="*/ 1 w 19"/>
                        <a:gd name="T21" fmla="*/ 7 h 13"/>
                        <a:gd name="T22" fmla="*/ 0 w 19"/>
                        <a:gd name="T23" fmla="*/ 8 h 13"/>
                        <a:gd name="T24" fmla="*/ 3 w 19"/>
                        <a:gd name="T25" fmla="*/ 9 h 13"/>
                        <a:gd name="T26" fmla="*/ 5 w 19"/>
                        <a:gd name="T27" fmla="*/ 10 h 13"/>
                        <a:gd name="T28" fmla="*/ 6 w 19"/>
                        <a:gd name="T29" fmla="*/ 11 h 13"/>
                        <a:gd name="T30" fmla="*/ 8 w 19"/>
                        <a:gd name="T31" fmla="*/ 11 h 13"/>
                        <a:gd name="T32" fmla="*/ 10 w 19"/>
                        <a:gd name="T33" fmla="*/ 12 h 13"/>
                        <a:gd name="T34" fmla="*/ 12 w 19"/>
                        <a:gd name="T35" fmla="*/ 12 h 13"/>
                        <a:gd name="T36" fmla="*/ 14 w 19"/>
                        <a:gd name="T37" fmla="*/ 12 h 13"/>
                        <a:gd name="T38" fmla="*/ 15 w 19"/>
                        <a:gd name="T39" fmla="*/ 11 h 13"/>
                        <a:gd name="T40" fmla="*/ 17 w 19"/>
                        <a:gd name="T41" fmla="*/ 10 h 13"/>
                        <a:gd name="T42" fmla="*/ 18 w 19"/>
                        <a:gd name="T43" fmla="*/ 8 h 13"/>
                        <a:gd name="T44" fmla="*/ 18 w 19"/>
                        <a:gd name="T45" fmla="*/ 7 h 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
                        <a:gd name="T70" fmla="*/ 0 h 13"/>
                        <a:gd name="T71" fmla="*/ 19 w 19"/>
                        <a:gd name="T72" fmla="*/ 13 h 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 h="13">
                          <a:moveTo>
                            <a:pt x="18" y="7"/>
                          </a:moveTo>
                          <a:lnTo>
                            <a:pt x="17" y="5"/>
                          </a:lnTo>
                          <a:lnTo>
                            <a:pt x="17" y="3"/>
                          </a:lnTo>
                          <a:lnTo>
                            <a:pt x="15" y="2"/>
                          </a:lnTo>
                          <a:lnTo>
                            <a:pt x="14" y="0"/>
                          </a:lnTo>
                          <a:lnTo>
                            <a:pt x="12" y="0"/>
                          </a:lnTo>
                          <a:lnTo>
                            <a:pt x="9" y="0"/>
                          </a:lnTo>
                          <a:lnTo>
                            <a:pt x="7" y="1"/>
                          </a:lnTo>
                          <a:lnTo>
                            <a:pt x="5" y="3"/>
                          </a:lnTo>
                          <a:lnTo>
                            <a:pt x="3" y="5"/>
                          </a:lnTo>
                          <a:lnTo>
                            <a:pt x="1" y="7"/>
                          </a:lnTo>
                          <a:lnTo>
                            <a:pt x="0" y="8"/>
                          </a:lnTo>
                          <a:lnTo>
                            <a:pt x="3" y="9"/>
                          </a:lnTo>
                          <a:lnTo>
                            <a:pt x="5" y="10"/>
                          </a:lnTo>
                          <a:lnTo>
                            <a:pt x="6" y="11"/>
                          </a:lnTo>
                          <a:lnTo>
                            <a:pt x="8" y="11"/>
                          </a:lnTo>
                          <a:lnTo>
                            <a:pt x="10" y="12"/>
                          </a:lnTo>
                          <a:lnTo>
                            <a:pt x="12" y="12"/>
                          </a:lnTo>
                          <a:lnTo>
                            <a:pt x="14" y="12"/>
                          </a:lnTo>
                          <a:lnTo>
                            <a:pt x="15" y="11"/>
                          </a:lnTo>
                          <a:lnTo>
                            <a:pt x="17" y="10"/>
                          </a:lnTo>
                          <a:lnTo>
                            <a:pt x="18" y="8"/>
                          </a:lnTo>
                          <a:lnTo>
                            <a:pt x="18" y="7"/>
                          </a:lnTo>
                        </a:path>
                      </a:pathLst>
                    </a:custGeom>
                    <a:solidFill>
                      <a:srgbClr val="000000"/>
                    </a:solidFill>
                    <a:ln w="12700" cap="rnd">
                      <a:noFill/>
                      <a:round/>
                      <a:headEnd/>
                      <a:tailEnd/>
                    </a:ln>
                  </p:spPr>
                  <p:txBody>
                    <a:bodyPr/>
                    <a:lstStyle/>
                    <a:p>
                      <a:endParaRPr lang="fa-IR"/>
                    </a:p>
                  </p:txBody>
                </p:sp>
                <p:sp>
                  <p:nvSpPr>
                    <p:cNvPr id="10443" name="Freeform 79"/>
                    <p:cNvSpPr>
                      <a:spLocks/>
                    </p:cNvSpPr>
                    <p:nvPr/>
                  </p:nvSpPr>
                  <p:spPr bwMode="auto">
                    <a:xfrm>
                      <a:off x="1287" y="1826"/>
                      <a:ext cx="13" cy="13"/>
                    </a:xfrm>
                    <a:custGeom>
                      <a:avLst/>
                      <a:gdLst>
                        <a:gd name="T0" fmla="*/ 12 w 13"/>
                        <a:gd name="T1" fmla="*/ 7 h 13"/>
                        <a:gd name="T2" fmla="*/ 11 w 13"/>
                        <a:gd name="T3" fmla="*/ 5 h 13"/>
                        <a:gd name="T4" fmla="*/ 11 w 13"/>
                        <a:gd name="T5" fmla="*/ 3 h 13"/>
                        <a:gd name="T6" fmla="*/ 10 w 13"/>
                        <a:gd name="T7" fmla="*/ 2 h 13"/>
                        <a:gd name="T8" fmla="*/ 8 w 13"/>
                        <a:gd name="T9" fmla="*/ 0 h 13"/>
                        <a:gd name="T10" fmla="*/ 6 w 13"/>
                        <a:gd name="T11" fmla="*/ 0 h 13"/>
                        <a:gd name="T12" fmla="*/ 4 w 13"/>
                        <a:gd name="T13" fmla="*/ 0 h 13"/>
                        <a:gd name="T14" fmla="*/ 2 w 13"/>
                        <a:gd name="T15" fmla="*/ 1 h 13"/>
                        <a:gd name="T16" fmla="*/ 1 w 13"/>
                        <a:gd name="T17" fmla="*/ 3 h 13"/>
                        <a:gd name="T18" fmla="*/ 0 w 13"/>
                        <a:gd name="T19" fmla="*/ 4 h 13"/>
                        <a:gd name="T20" fmla="*/ 0 w 13"/>
                        <a:gd name="T21" fmla="*/ 6 h 13"/>
                        <a:gd name="T22" fmla="*/ 0 w 13"/>
                        <a:gd name="T23" fmla="*/ 8 h 13"/>
                        <a:gd name="T24" fmla="*/ 1 w 13"/>
                        <a:gd name="T25" fmla="*/ 9 h 13"/>
                        <a:gd name="T26" fmla="*/ 1 w 13"/>
                        <a:gd name="T27" fmla="*/ 10 h 13"/>
                        <a:gd name="T28" fmla="*/ 1 w 13"/>
                        <a:gd name="T29" fmla="*/ 11 h 13"/>
                        <a:gd name="T30" fmla="*/ 3 w 13"/>
                        <a:gd name="T31" fmla="*/ 11 h 13"/>
                        <a:gd name="T32" fmla="*/ 5 w 13"/>
                        <a:gd name="T33" fmla="*/ 12 h 13"/>
                        <a:gd name="T34" fmla="*/ 6 w 13"/>
                        <a:gd name="T35" fmla="*/ 12 h 13"/>
                        <a:gd name="T36" fmla="*/ 8 w 13"/>
                        <a:gd name="T37" fmla="*/ 12 h 13"/>
                        <a:gd name="T38" fmla="*/ 9 w 13"/>
                        <a:gd name="T39" fmla="*/ 11 h 13"/>
                        <a:gd name="T40" fmla="*/ 11 w 13"/>
                        <a:gd name="T41" fmla="*/ 10 h 13"/>
                        <a:gd name="T42" fmla="*/ 12 w 13"/>
                        <a:gd name="T43" fmla="*/ 8 h 13"/>
                        <a:gd name="T44" fmla="*/ 12 w 13"/>
                        <a:gd name="T45" fmla="*/ 7 h 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
                        <a:gd name="T70" fmla="*/ 0 h 13"/>
                        <a:gd name="T71" fmla="*/ 13 w 13"/>
                        <a:gd name="T72" fmla="*/ 13 h 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 h="13">
                          <a:moveTo>
                            <a:pt x="12" y="7"/>
                          </a:moveTo>
                          <a:lnTo>
                            <a:pt x="11" y="5"/>
                          </a:lnTo>
                          <a:lnTo>
                            <a:pt x="11" y="3"/>
                          </a:lnTo>
                          <a:lnTo>
                            <a:pt x="10" y="2"/>
                          </a:lnTo>
                          <a:lnTo>
                            <a:pt x="8" y="0"/>
                          </a:lnTo>
                          <a:lnTo>
                            <a:pt x="6" y="0"/>
                          </a:lnTo>
                          <a:lnTo>
                            <a:pt x="4" y="0"/>
                          </a:lnTo>
                          <a:lnTo>
                            <a:pt x="2" y="1"/>
                          </a:lnTo>
                          <a:lnTo>
                            <a:pt x="1" y="3"/>
                          </a:lnTo>
                          <a:lnTo>
                            <a:pt x="0" y="4"/>
                          </a:lnTo>
                          <a:lnTo>
                            <a:pt x="0" y="6"/>
                          </a:lnTo>
                          <a:lnTo>
                            <a:pt x="0" y="8"/>
                          </a:lnTo>
                          <a:lnTo>
                            <a:pt x="1" y="9"/>
                          </a:lnTo>
                          <a:lnTo>
                            <a:pt x="1" y="10"/>
                          </a:lnTo>
                          <a:lnTo>
                            <a:pt x="1" y="11"/>
                          </a:lnTo>
                          <a:lnTo>
                            <a:pt x="3" y="11"/>
                          </a:lnTo>
                          <a:lnTo>
                            <a:pt x="5" y="12"/>
                          </a:lnTo>
                          <a:lnTo>
                            <a:pt x="6" y="12"/>
                          </a:lnTo>
                          <a:lnTo>
                            <a:pt x="8" y="12"/>
                          </a:lnTo>
                          <a:lnTo>
                            <a:pt x="9" y="11"/>
                          </a:lnTo>
                          <a:lnTo>
                            <a:pt x="11" y="10"/>
                          </a:lnTo>
                          <a:lnTo>
                            <a:pt x="12" y="8"/>
                          </a:lnTo>
                          <a:lnTo>
                            <a:pt x="12" y="7"/>
                          </a:lnTo>
                        </a:path>
                      </a:pathLst>
                    </a:custGeom>
                    <a:solidFill>
                      <a:srgbClr val="000000"/>
                    </a:solidFill>
                    <a:ln w="12700" cap="rnd">
                      <a:noFill/>
                      <a:round/>
                      <a:headEnd/>
                      <a:tailEnd/>
                    </a:ln>
                  </p:spPr>
                  <p:txBody>
                    <a:bodyPr/>
                    <a:lstStyle/>
                    <a:p>
                      <a:endParaRPr lang="fa-IR"/>
                    </a:p>
                  </p:txBody>
                </p:sp>
                <p:sp>
                  <p:nvSpPr>
                    <p:cNvPr id="10444" name="Oval 80"/>
                    <p:cNvSpPr>
                      <a:spLocks noChangeArrowheads="1"/>
                    </p:cNvSpPr>
                    <p:nvPr/>
                  </p:nvSpPr>
                  <p:spPr bwMode="auto">
                    <a:xfrm>
                      <a:off x="1287" y="1826"/>
                      <a:ext cx="11" cy="12"/>
                    </a:xfrm>
                    <a:prstGeom prst="ellipse">
                      <a:avLst/>
                    </a:prstGeom>
                    <a:solidFill>
                      <a:srgbClr val="000000"/>
                    </a:solidFill>
                    <a:ln w="12700">
                      <a:noFill/>
                      <a:round/>
                      <a:headEnd/>
                      <a:tailEnd/>
                    </a:ln>
                  </p:spPr>
                  <p:txBody>
                    <a:bodyPr wrap="none" anchor="ctr"/>
                    <a:lstStyle/>
                    <a:p>
                      <a:endParaRPr lang="en-US"/>
                    </a:p>
                  </p:txBody>
                </p:sp>
                <p:sp>
                  <p:nvSpPr>
                    <p:cNvPr id="10445" name="Freeform 81"/>
                    <p:cNvSpPr>
                      <a:spLocks/>
                    </p:cNvSpPr>
                    <p:nvPr/>
                  </p:nvSpPr>
                  <p:spPr bwMode="auto">
                    <a:xfrm>
                      <a:off x="1281" y="1833"/>
                      <a:ext cx="2" cy="3"/>
                    </a:xfrm>
                    <a:custGeom>
                      <a:avLst/>
                      <a:gdLst>
                        <a:gd name="T0" fmla="*/ 0 w 2"/>
                        <a:gd name="T1" fmla="*/ 2 h 3"/>
                        <a:gd name="T2" fmla="*/ 1 w 2"/>
                        <a:gd name="T3" fmla="*/ 0 h 3"/>
                        <a:gd name="T4" fmla="*/ 1 w 2"/>
                        <a:gd name="T5" fmla="*/ 2 h 3"/>
                        <a:gd name="T6" fmla="*/ 0 w 2"/>
                        <a:gd name="T7" fmla="*/ 2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0" y="2"/>
                          </a:moveTo>
                          <a:lnTo>
                            <a:pt x="1" y="0"/>
                          </a:lnTo>
                          <a:lnTo>
                            <a:pt x="1" y="2"/>
                          </a:lnTo>
                          <a:lnTo>
                            <a:pt x="0" y="2"/>
                          </a:lnTo>
                        </a:path>
                      </a:pathLst>
                    </a:custGeom>
                    <a:solidFill>
                      <a:srgbClr val="000000"/>
                    </a:solidFill>
                    <a:ln w="12700" cap="rnd">
                      <a:noFill/>
                      <a:round/>
                      <a:headEnd/>
                      <a:tailEnd/>
                    </a:ln>
                  </p:spPr>
                  <p:txBody>
                    <a:bodyPr/>
                    <a:lstStyle/>
                    <a:p>
                      <a:endParaRPr lang="fa-IR"/>
                    </a:p>
                  </p:txBody>
                </p:sp>
                <p:sp>
                  <p:nvSpPr>
                    <p:cNvPr id="10446" name="Arc 82"/>
                    <p:cNvSpPr>
                      <a:spLocks/>
                    </p:cNvSpPr>
                    <p:nvPr/>
                  </p:nvSpPr>
                  <p:spPr bwMode="auto">
                    <a:xfrm>
                      <a:off x="1288" y="1827"/>
                      <a:ext cx="8" cy="12"/>
                    </a:xfrm>
                    <a:custGeom>
                      <a:avLst/>
                      <a:gdLst>
                        <a:gd name="T0" fmla="*/ 0 w 29622"/>
                        <a:gd name="T1" fmla="*/ 0 h 43200"/>
                        <a:gd name="T2" fmla="*/ 0 w 29622"/>
                        <a:gd name="T3" fmla="*/ 0 h 43200"/>
                        <a:gd name="T4" fmla="*/ 0 w 29622"/>
                        <a:gd name="T5" fmla="*/ 0 h 43200"/>
                        <a:gd name="T6" fmla="*/ 0 60000 65536"/>
                        <a:gd name="T7" fmla="*/ 0 60000 65536"/>
                        <a:gd name="T8" fmla="*/ 0 60000 65536"/>
                        <a:gd name="T9" fmla="*/ 0 w 29622"/>
                        <a:gd name="T10" fmla="*/ 0 h 43200"/>
                        <a:gd name="T11" fmla="*/ 29622 w 29622"/>
                        <a:gd name="T12" fmla="*/ 43200 h 43200"/>
                      </a:gdLst>
                      <a:ahLst/>
                      <a:cxnLst>
                        <a:cxn ang="T6">
                          <a:pos x="T0" y="T1"/>
                        </a:cxn>
                        <a:cxn ang="T7">
                          <a:pos x="T2" y="T3"/>
                        </a:cxn>
                        <a:cxn ang="T8">
                          <a:pos x="T4" y="T5"/>
                        </a:cxn>
                      </a:cxnLst>
                      <a:rect l="T9" t="T10" r="T11" b="T12"/>
                      <a:pathLst>
                        <a:path w="29622" h="43200" fill="none" extrusionOk="0">
                          <a:moveTo>
                            <a:pt x="29622" y="41655"/>
                          </a:moveTo>
                          <a:cubicBezTo>
                            <a:pt x="27070" y="42675"/>
                            <a:pt x="24347" y="43199"/>
                            <a:pt x="21600" y="43200"/>
                          </a:cubicBezTo>
                          <a:cubicBezTo>
                            <a:pt x="9670" y="43200"/>
                            <a:pt x="0" y="33529"/>
                            <a:pt x="0" y="21600"/>
                          </a:cubicBezTo>
                          <a:cubicBezTo>
                            <a:pt x="0" y="9670"/>
                            <a:pt x="9670" y="0"/>
                            <a:pt x="21600" y="0"/>
                          </a:cubicBezTo>
                          <a:cubicBezTo>
                            <a:pt x="22789" y="-1"/>
                            <a:pt x="23977" y="98"/>
                            <a:pt x="25151" y="293"/>
                          </a:cubicBezTo>
                        </a:path>
                        <a:path w="29622" h="43200" stroke="0" extrusionOk="0">
                          <a:moveTo>
                            <a:pt x="29622" y="41655"/>
                          </a:moveTo>
                          <a:cubicBezTo>
                            <a:pt x="27070" y="42675"/>
                            <a:pt x="24347" y="43199"/>
                            <a:pt x="21600" y="43200"/>
                          </a:cubicBezTo>
                          <a:cubicBezTo>
                            <a:pt x="9670" y="43200"/>
                            <a:pt x="0" y="33529"/>
                            <a:pt x="0" y="21600"/>
                          </a:cubicBezTo>
                          <a:cubicBezTo>
                            <a:pt x="0" y="9670"/>
                            <a:pt x="9670" y="0"/>
                            <a:pt x="21600" y="0"/>
                          </a:cubicBezTo>
                          <a:cubicBezTo>
                            <a:pt x="22789" y="-1"/>
                            <a:pt x="23977" y="98"/>
                            <a:pt x="25151" y="293"/>
                          </a:cubicBezTo>
                          <a:lnTo>
                            <a:pt x="21600" y="21600"/>
                          </a:lnTo>
                          <a:close/>
                        </a:path>
                      </a:pathLst>
                    </a:custGeom>
                    <a:solidFill>
                      <a:srgbClr val="000000"/>
                    </a:solidFill>
                    <a:ln w="12700" cap="rnd">
                      <a:noFill/>
                      <a:round/>
                      <a:headEnd/>
                      <a:tailEnd/>
                    </a:ln>
                  </p:spPr>
                  <p:txBody>
                    <a:bodyPr wrap="none" anchor="ctr"/>
                    <a:lstStyle/>
                    <a:p>
                      <a:endParaRPr lang="fa-IR"/>
                    </a:p>
                  </p:txBody>
                </p:sp>
                <p:sp>
                  <p:nvSpPr>
                    <p:cNvPr id="10447" name="Arc 83"/>
                    <p:cNvSpPr>
                      <a:spLocks/>
                    </p:cNvSpPr>
                    <p:nvPr/>
                  </p:nvSpPr>
                  <p:spPr bwMode="auto">
                    <a:xfrm>
                      <a:off x="1290" y="1828"/>
                      <a:ext cx="5" cy="11"/>
                    </a:xfrm>
                    <a:custGeom>
                      <a:avLst/>
                      <a:gdLst>
                        <a:gd name="T0" fmla="*/ 0 w 21600"/>
                        <a:gd name="T1" fmla="*/ 0 h 42846"/>
                        <a:gd name="T2" fmla="*/ 0 w 21600"/>
                        <a:gd name="T3" fmla="*/ 0 h 42846"/>
                        <a:gd name="T4" fmla="*/ 0 w 21600"/>
                        <a:gd name="T5" fmla="*/ 0 h 42846"/>
                        <a:gd name="T6" fmla="*/ 0 60000 65536"/>
                        <a:gd name="T7" fmla="*/ 0 60000 65536"/>
                        <a:gd name="T8" fmla="*/ 0 60000 65536"/>
                        <a:gd name="T9" fmla="*/ 0 w 21600"/>
                        <a:gd name="T10" fmla="*/ 0 h 42846"/>
                        <a:gd name="T11" fmla="*/ 21600 w 21600"/>
                        <a:gd name="T12" fmla="*/ 42846 h 42846"/>
                      </a:gdLst>
                      <a:ahLst/>
                      <a:cxnLst>
                        <a:cxn ang="T6">
                          <a:pos x="T0" y="T1"/>
                        </a:cxn>
                        <a:cxn ang="T7">
                          <a:pos x="T2" y="T3"/>
                        </a:cxn>
                        <a:cxn ang="T8">
                          <a:pos x="T4" y="T5"/>
                        </a:cxn>
                      </a:cxnLst>
                      <a:rect l="T9" t="T10" r="T11" b="T12"/>
                      <a:pathLst>
                        <a:path w="21600" h="42846" fill="none" extrusionOk="0">
                          <a:moveTo>
                            <a:pt x="21600" y="42846"/>
                          </a:moveTo>
                          <a:cubicBezTo>
                            <a:pt x="9670" y="42846"/>
                            <a:pt x="0" y="33175"/>
                            <a:pt x="0" y="21246"/>
                          </a:cubicBezTo>
                          <a:cubicBezTo>
                            <a:pt x="-1" y="10818"/>
                            <a:pt x="7448" y="1880"/>
                            <a:pt x="17705" y="0"/>
                          </a:cubicBezTo>
                        </a:path>
                        <a:path w="21600" h="42846" stroke="0" extrusionOk="0">
                          <a:moveTo>
                            <a:pt x="21600" y="42846"/>
                          </a:moveTo>
                          <a:cubicBezTo>
                            <a:pt x="9670" y="42846"/>
                            <a:pt x="0" y="33175"/>
                            <a:pt x="0" y="21246"/>
                          </a:cubicBezTo>
                          <a:cubicBezTo>
                            <a:pt x="-1" y="10818"/>
                            <a:pt x="7448" y="1880"/>
                            <a:pt x="17705" y="0"/>
                          </a:cubicBezTo>
                          <a:lnTo>
                            <a:pt x="21600" y="21246"/>
                          </a:lnTo>
                          <a:close/>
                        </a:path>
                      </a:pathLst>
                    </a:custGeom>
                    <a:solidFill>
                      <a:srgbClr val="000000"/>
                    </a:solidFill>
                    <a:ln w="12700" cap="rnd">
                      <a:noFill/>
                      <a:round/>
                      <a:headEnd/>
                      <a:tailEnd/>
                    </a:ln>
                  </p:spPr>
                  <p:txBody>
                    <a:bodyPr wrap="none" anchor="ctr"/>
                    <a:lstStyle/>
                    <a:p>
                      <a:endParaRPr lang="fa-IR"/>
                    </a:p>
                  </p:txBody>
                </p:sp>
                <p:sp>
                  <p:nvSpPr>
                    <p:cNvPr id="10448" name="Freeform 84"/>
                    <p:cNvSpPr>
                      <a:spLocks/>
                    </p:cNvSpPr>
                    <p:nvPr/>
                  </p:nvSpPr>
                  <p:spPr bwMode="auto">
                    <a:xfrm>
                      <a:off x="1291" y="1826"/>
                      <a:ext cx="2" cy="13"/>
                    </a:xfrm>
                    <a:custGeom>
                      <a:avLst/>
                      <a:gdLst>
                        <a:gd name="T0" fmla="*/ 1 w 2"/>
                        <a:gd name="T1" fmla="*/ 0 h 13"/>
                        <a:gd name="T2" fmla="*/ 0 w 2"/>
                        <a:gd name="T3" fmla="*/ 2 h 13"/>
                        <a:gd name="T4" fmla="*/ 0 w 2"/>
                        <a:gd name="T5" fmla="*/ 4 h 13"/>
                        <a:gd name="T6" fmla="*/ 0 w 2"/>
                        <a:gd name="T7" fmla="*/ 6 h 13"/>
                        <a:gd name="T8" fmla="*/ 0 w 2"/>
                        <a:gd name="T9" fmla="*/ 8 h 13"/>
                        <a:gd name="T10" fmla="*/ 1 w 2"/>
                        <a:gd name="T11" fmla="*/ 12 h 13"/>
                        <a:gd name="T12" fmla="*/ 1 w 2"/>
                        <a:gd name="T13" fmla="*/ 8 h 13"/>
                        <a:gd name="T14" fmla="*/ 1 w 2"/>
                        <a:gd name="T15" fmla="*/ 5 h 13"/>
                        <a:gd name="T16" fmla="*/ 1 w 2"/>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13"/>
                        <a:gd name="T29" fmla="*/ 2 w 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13">
                          <a:moveTo>
                            <a:pt x="1" y="0"/>
                          </a:moveTo>
                          <a:lnTo>
                            <a:pt x="0" y="2"/>
                          </a:lnTo>
                          <a:lnTo>
                            <a:pt x="0" y="4"/>
                          </a:lnTo>
                          <a:lnTo>
                            <a:pt x="0" y="6"/>
                          </a:lnTo>
                          <a:lnTo>
                            <a:pt x="0" y="8"/>
                          </a:lnTo>
                          <a:lnTo>
                            <a:pt x="1" y="12"/>
                          </a:lnTo>
                          <a:lnTo>
                            <a:pt x="1" y="8"/>
                          </a:lnTo>
                          <a:lnTo>
                            <a:pt x="1" y="5"/>
                          </a:lnTo>
                          <a:lnTo>
                            <a:pt x="1" y="0"/>
                          </a:lnTo>
                        </a:path>
                      </a:pathLst>
                    </a:custGeom>
                    <a:solidFill>
                      <a:srgbClr val="000000"/>
                    </a:solidFill>
                    <a:ln w="12700" cap="rnd">
                      <a:noFill/>
                      <a:round/>
                      <a:headEnd/>
                      <a:tailEnd/>
                    </a:ln>
                  </p:spPr>
                  <p:txBody>
                    <a:bodyPr/>
                    <a:lstStyle/>
                    <a:p>
                      <a:endParaRPr lang="fa-IR"/>
                    </a:p>
                  </p:txBody>
                </p:sp>
                <p:sp>
                  <p:nvSpPr>
                    <p:cNvPr id="10449" name="Oval 85"/>
                    <p:cNvSpPr>
                      <a:spLocks noChangeArrowheads="1"/>
                    </p:cNvSpPr>
                    <p:nvPr/>
                  </p:nvSpPr>
                  <p:spPr bwMode="auto">
                    <a:xfrm>
                      <a:off x="1291" y="1828"/>
                      <a:ext cx="4" cy="4"/>
                    </a:xfrm>
                    <a:prstGeom prst="ellipse">
                      <a:avLst/>
                    </a:prstGeom>
                    <a:solidFill>
                      <a:srgbClr val="000000"/>
                    </a:solidFill>
                    <a:ln w="12700">
                      <a:noFill/>
                      <a:round/>
                      <a:headEnd/>
                      <a:tailEnd/>
                    </a:ln>
                  </p:spPr>
                  <p:txBody>
                    <a:bodyPr wrap="none" anchor="ctr"/>
                    <a:lstStyle/>
                    <a:p>
                      <a:endParaRPr lang="en-US"/>
                    </a:p>
                  </p:txBody>
                </p:sp>
                <p:sp>
                  <p:nvSpPr>
                    <p:cNvPr id="10450" name="Oval 86"/>
                    <p:cNvSpPr>
                      <a:spLocks noChangeArrowheads="1"/>
                    </p:cNvSpPr>
                    <p:nvPr/>
                  </p:nvSpPr>
                  <p:spPr bwMode="auto">
                    <a:xfrm>
                      <a:off x="1289" y="1832"/>
                      <a:ext cx="1" cy="1"/>
                    </a:xfrm>
                    <a:prstGeom prst="ellipse">
                      <a:avLst/>
                    </a:prstGeom>
                    <a:solidFill>
                      <a:srgbClr val="000000"/>
                    </a:solidFill>
                    <a:ln w="12700">
                      <a:noFill/>
                      <a:round/>
                      <a:headEnd/>
                      <a:tailEnd/>
                    </a:ln>
                  </p:spPr>
                  <p:txBody>
                    <a:bodyPr wrap="none" anchor="ctr"/>
                    <a:lstStyle/>
                    <a:p>
                      <a:endParaRPr lang="en-US"/>
                    </a:p>
                  </p:txBody>
                </p:sp>
              </p:grpSp>
              <p:sp>
                <p:nvSpPr>
                  <p:cNvPr id="10425" name="Freeform 87"/>
                  <p:cNvSpPr>
                    <a:spLocks/>
                  </p:cNvSpPr>
                  <p:nvPr/>
                </p:nvSpPr>
                <p:spPr bwMode="auto">
                  <a:xfrm>
                    <a:off x="1368" y="1814"/>
                    <a:ext cx="33" cy="25"/>
                  </a:xfrm>
                  <a:custGeom>
                    <a:avLst/>
                    <a:gdLst>
                      <a:gd name="T0" fmla="*/ 11 w 33"/>
                      <a:gd name="T1" fmla="*/ 0 h 25"/>
                      <a:gd name="T2" fmla="*/ 10 w 33"/>
                      <a:gd name="T3" fmla="*/ 1 h 25"/>
                      <a:gd name="T4" fmla="*/ 9 w 33"/>
                      <a:gd name="T5" fmla="*/ 3 h 25"/>
                      <a:gd name="T6" fmla="*/ 8 w 33"/>
                      <a:gd name="T7" fmla="*/ 5 h 25"/>
                      <a:gd name="T8" fmla="*/ 7 w 33"/>
                      <a:gd name="T9" fmla="*/ 7 h 25"/>
                      <a:gd name="T10" fmla="*/ 7 w 33"/>
                      <a:gd name="T11" fmla="*/ 9 h 25"/>
                      <a:gd name="T12" fmla="*/ 7 w 33"/>
                      <a:gd name="T13" fmla="*/ 11 h 25"/>
                      <a:gd name="T14" fmla="*/ 7 w 33"/>
                      <a:gd name="T15" fmla="*/ 13 h 25"/>
                      <a:gd name="T16" fmla="*/ 5 w 33"/>
                      <a:gd name="T17" fmla="*/ 16 h 25"/>
                      <a:gd name="T18" fmla="*/ 5 w 33"/>
                      <a:gd name="T19" fmla="*/ 19 h 25"/>
                      <a:gd name="T20" fmla="*/ 3 w 33"/>
                      <a:gd name="T21" fmla="*/ 21 h 25"/>
                      <a:gd name="T22" fmla="*/ 0 w 33"/>
                      <a:gd name="T23" fmla="*/ 24 h 25"/>
                      <a:gd name="T24" fmla="*/ 4 w 33"/>
                      <a:gd name="T25" fmla="*/ 21 h 25"/>
                      <a:gd name="T26" fmla="*/ 7 w 33"/>
                      <a:gd name="T27" fmla="*/ 19 h 25"/>
                      <a:gd name="T28" fmla="*/ 9 w 33"/>
                      <a:gd name="T29" fmla="*/ 17 h 25"/>
                      <a:gd name="T30" fmla="*/ 11 w 33"/>
                      <a:gd name="T31" fmla="*/ 15 h 25"/>
                      <a:gd name="T32" fmla="*/ 12 w 33"/>
                      <a:gd name="T33" fmla="*/ 13 h 25"/>
                      <a:gd name="T34" fmla="*/ 13 w 33"/>
                      <a:gd name="T35" fmla="*/ 11 h 25"/>
                      <a:gd name="T36" fmla="*/ 14 w 33"/>
                      <a:gd name="T37" fmla="*/ 9 h 25"/>
                      <a:gd name="T38" fmla="*/ 17 w 33"/>
                      <a:gd name="T39" fmla="*/ 9 h 25"/>
                      <a:gd name="T40" fmla="*/ 19 w 33"/>
                      <a:gd name="T41" fmla="*/ 10 h 25"/>
                      <a:gd name="T42" fmla="*/ 21 w 33"/>
                      <a:gd name="T43" fmla="*/ 11 h 25"/>
                      <a:gd name="T44" fmla="*/ 24 w 33"/>
                      <a:gd name="T45" fmla="*/ 11 h 25"/>
                      <a:gd name="T46" fmla="*/ 26 w 33"/>
                      <a:gd name="T47" fmla="*/ 11 h 25"/>
                      <a:gd name="T48" fmla="*/ 28 w 33"/>
                      <a:gd name="T49" fmla="*/ 11 h 25"/>
                      <a:gd name="T50" fmla="*/ 30 w 33"/>
                      <a:gd name="T51" fmla="*/ 10 h 25"/>
                      <a:gd name="T52" fmla="*/ 32 w 33"/>
                      <a:gd name="T53" fmla="*/ 10 h 25"/>
                      <a:gd name="T54" fmla="*/ 29 w 33"/>
                      <a:gd name="T55" fmla="*/ 8 h 25"/>
                      <a:gd name="T56" fmla="*/ 27 w 33"/>
                      <a:gd name="T57" fmla="*/ 7 h 25"/>
                      <a:gd name="T58" fmla="*/ 26 w 33"/>
                      <a:gd name="T59" fmla="*/ 6 h 25"/>
                      <a:gd name="T60" fmla="*/ 24 w 33"/>
                      <a:gd name="T61" fmla="*/ 5 h 25"/>
                      <a:gd name="T62" fmla="*/ 22 w 33"/>
                      <a:gd name="T63" fmla="*/ 4 h 25"/>
                      <a:gd name="T64" fmla="*/ 19 w 33"/>
                      <a:gd name="T65" fmla="*/ 2 h 25"/>
                      <a:gd name="T66" fmla="*/ 17 w 33"/>
                      <a:gd name="T67" fmla="*/ 1 h 25"/>
                      <a:gd name="T68" fmla="*/ 14 w 33"/>
                      <a:gd name="T69" fmla="*/ 1 h 25"/>
                      <a:gd name="T70" fmla="*/ 11 w 33"/>
                      <a:gd name="T71" fmla="*/ 0 h 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3"/>
                      <a:gd name="T109" fmla="*/ 0 h 25"/>
                      <a:gd name="T110" fmla="*/ 33 w 33"/>
                      <a:gd name="T111" fmla="*/ 25 h 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3" h="25">
                        <a:moveTo>
                          <a:pt x="11" y="0"/>
                        </a:moveTo>
                        <a:lnTo>
                          <a:pt x="10" y="1"/>
                        </a:lnTo>
                        <a:lnTo>
                          <a:pt x="9" y="3"/>
                        </a:lnTo>
                        <a:lnTo>
                          <a:pt x="8" y="5"/>
                        </a:lnTo>
                        <a:lnTo>
                          <a:pt x="7" y="7"/>
                        </a:lnTo>
                        <a:lnTo>
                          <a:pt x="7" y="9"/>
                        </a:lnTo>
                        <a:lnTo>
                          <a:pt x="7" y="11"/>
                        </a:lnTo>
                        <a:lnTo>
                          <a:pt x="7" y="13"/>
                        </a:lnTo>
                        <a:lnTo>
                          <a:pt x="5" y="16"/>
                        </a:lnTo>
                        <a:lnTo>
                          <a:pt x="5" y="19"/>
                        </a:lnTo>
                        <a:lnTo>
                          <a:pt x="3" y="21"/>
                        </a:lnTo>
                        <a:lnTo>
                          <a:pt x="0" y="24"/>
                        </a:lnTo>
                        <a:lnTo>
                          <a:pt x="4" y="21"/>
                        </a:lnTo>
                        <a:lnTo>
                          <a:pt x="7" y="19"/>
                        </a:lnTo>
                        <a:lnTo>
                          <a:pt x="9" y="17"/>
                        </a:lnTo>
                        <a:lnTo>
                          <a:pt x="11" y="15"/>
                        </a:lnTo>
                        <a:lnTo>
                          <a:pt x="12" y="13"/>
                        </a:lnTo>
                        <a:lnTo>
                          <a:pt x="13" y="11"/>
                        </a:lnTo>
                        <a:lnTo>
                          <a:pt x="14" y="9"/>
                        </a:lnTo>
                        <a:lnTo>
                          <a:pt x="17" y="9"/>
                        </a:lnTo>
                        <a:lnTo>
                          <a:pt x="19" y="10"/>
                        </a:lnTo>
                        <a:lnTo>
                          <a:pt x="21" y="11"/>
                        </a:lnTo>
                        <a:lnTo>
                          <a:pt x="24" y="11"/>
                        </a:lnTo>
                        <a:lnTo>
                          <a:pt x="26" y="11"/>
                        </a:lnTo>
                        <a:lnTo>
                          <a:pt x="28" y="11"/>
                        </a:lnTo>
                        <a:lnTo>
                          <a:pt x="30" y="10"/>
                        </a:lnTo>
                        <a:lnTo>
                          <a:pt x="32" y="10"/>
                        </a:lnTo>
                        <a:lnTo>
                          <a:pt x="29" y="8"/>
                        </a:lnTo>
                        <a:lnTo>
                          <a:pt x="27" y="7"/>
                        </a:lnTo>
                        <a:lnTo>
                          <a:pt x="26" y="6"/>
                        </a:lnTo>
                        <a:lnTo>
                          <a:pt x="24" y="5"/>
                        </a:lnTo>
                        <a:lnTo>
                          <a:pt x="22" y="4"/>
                        </a:lnTo>
                        <a:lnTo>
                          <a:pt x="19" y="2"/>
                        </a:lnTo>
                        <a:lnTo>
                          <a:pt x="17" y="1"/>
                        </a:lnTo>
                        <a:lnTo>
                          <a:pt x="14" y="1"/>
                        </a:lnTo>
                        <a:lnTo>
                          <a:pt x="11" y="0"/>
                        </a:lnTo>
                      </a:path>
                    </a:pathLst>
                  </a:custGeom>
                  <a:solidFill>
                    <a:srgbClr val="000000"/>
                  </a:solidFill>
                  <a:ln w="12700" cap="rnd">
                    <a:noFill/>
                    <a:round/>
                    <a:headEnd/>
                    <a:tailEnd/>
                  </a:ln>
                </p:spPr>
                <p:txBody>
                  <a:bodyPr/>
                  <a:lstStyle/>
                  <a:p>
                    <a:endParaRPr lang="fa-IR"/>
                  </a:p>
                </p:txBody>
              </p:sp>
              <p:sp>
                <p:nvSpPr>
                  <p:cNvPr id="10426" name="Freeform 88"/>
                  <p:cNvSpPr>
                    <a:spLocks/>
                  </p:cNvSpPr>
                  <p:nvPr/>
                </p:nvSpPr>
                <p:spPr bwMode="auto">
                  <a:xfrm>
                    <a:off x="1327" y="1858"/>
                    <a:ext cx="35" cy="54"/>
                  </a:xfrm>
                  <a:custGeom>
                    <a:avLst/>
                    <a:gdLst>
                      <a:gd name="T0" fmla="*/ 0 w 35"/>
                      <a:gd name="T1" fmla="*/ 19 h 54"/>
                      <a:gd name="T2" fmla="*/ 8 w 35"/>
                      <a:gd name="T3" fmla="*/ 18 h 54"/>
                      <a:gd name="T4" fmla="*/ 13 w 35"/>
                      <a:gd name="T5" fmla="*/ 17 h 54"/>
                      <a:gd name="T6" fmla="*/ 18 w 35"/>
                      <a:gd name="T7" fmla="*/ 16 h 54"/>
                      <a:gd name="T8" fmla="*/ 23 w 35"/>
                      <a:gd name="T9" fmla="*/ 14 h 54"/>
                      <a:gd name="T10" fmla="*/ 28 w 35"/>
                      <a:gd name="T11" fmla="*/ 11 h 54"/>
                      <a:gd name="T12" fmla="*/ 31 w 35"/>
                      <a:gd name="T13" fmla="*/ 8 h 54"/>
                      <a:gd name="T14" fmla="*/ 33 w 35"/>
                      <a:gd name="T15" fmla="*/ 0 h 54"/>
                      <a:gd name="T16" fmla="*/ 32 w 35"/>
                      <a:gd name="T17" fmla="*/ 9 h 54"/>
                      <a:gd name="T18" fmla="*/ 31 w 35"/>
                      <a:gd name="T19" fmla="*/ 14 h 54"/>
                      <a:gd name="T20" fmla="*/ 29 w 35"/>
                      <a:gd name="T21" fmla="*/ 18 h 54"/>
                      <a:gd name="T22" fmla="*/ 27 w 35"/>
                      <a:gd name="T23" fmla="*/ 21 h 54"/>
                      <a:gd name="T24" fmla="*/ 24 w 35"/>
                      <a:gd name="T25" fmla="*/ 23 h 54"/>
                      <a:gd name="T26" fmla="*/ 26 w 35"/>
                      <a:gd name="T27" fmla="*/ 30 h 54"/>
                      <a:gd name="T28" fmla="*/ 31 w 35"/>
                      <a:gd name="T29" fmla="*/ 34 h 54"/>
                      <a:gd name="T30" fmla="*/ 34 w 35"/>
                      <a:gd name="T31" fmla="*/ 38 h 54"/>
                      <a:gd name="T32" fmla="*/ 33 w 35"/>
                      <a:gd name="T33" fmla="*/ 43 h 54"/>
                      <a:gd name="T34" fmla="*/ 33 w 35"/>
                      <a:gd name="T35" fmla="*/ 47 h 54"/>
                      <a:gd name="T36" fmla="*/ 33 w 35"/>
                      <a:gd name="T37" fmla="*/ 51 h 54"/>
                      <a:gd name="T38" fmla="*/ 31 w 35"/>
                      <a:gd name="T39" fmla="*/ 53 h 54"/>
                      <a:gd name="T40" fmla="*/ 31 w 35"/>
                      <a:gd name="T41" fmla="*/ 49 h 54"/>
                      <a:gd name="T42" fmla="*/ 26 w 35"/>
                      <a:gd name="T43" fmla="*/ 41 h 54"/>
                      <a:gd name="T44" fmla="*/ 22 w 35"/>
                      <a:gd name="T45" fmla="*/ 36 h 54"/>
                      <a:gd name="T46" fmla="*/ 17 w 35"/>
                      <a:gd name="T47" fmla="*/ 30 h 54"/>
                      <a:gd name="T48" fmla="*/ 10 w 35"/>
                      <a:gd name="T49" fmla="*/ 25 h 54"/>
                      <a:gd name="T50" fmla="*/ 5 w 35"/>
                      <a:gd name="T51" fmla="*/ 20 h 54"/>
                      <a:gd name="T52" fmla="*/ 0 w 35"/>
                      <a:gd name="T53" fmla="*/ 19 h 5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5"/>
                      <a:gd name="T82" fmla="*/ 0 h 54"/>
                      <a:gd name="T83" fmla="*/ 35 w 35"/>
                      <a:gd name="T84" fmla="*/ 54 h 5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5" h="54">
                        <a:moveTo>
                          <a:pt x="0" y="19"/>
                        </a:moveTo>
                        <a:lnTo>
                          <a:pt x="8" y="18"/>
                        </a:lnTo>
                        <a:lnTo>
                          <a:pt x="13" y="17"/>
                        </a:lnTo>
                        <a:lnTo>
                          <a:pt x="18" y="16"/>
                        </a:lnTo>
                        <a:lnTo>
                          <a:pt x="23" y="14"/>
                        </a:lnTo>
                        <a:lnTo>
                          <a:pt x="28" y="11"/>
                        </a:lnTo>
                        <a:lnTo>
                          <a:pt x="31" y="8"/>
                        </a:lnTo>
                        <a:lnTo>
                          <a:pt x="33" y="0"/>
                        </a:lnTo>
                        <a:lnTo>
                          <a:pt x="32" y="9"/>
                        </a:lnTo>
                        <a:lnTo>
                          <a:pt x="31" y="14"/>
                        </a:lnTo>
                        <a:lnTo>
                          <a:pt x="29" y="18"/>
                        </a:lnTo>
                        <a:lnTo>
                          <a:pt x="27" y="21"/>
                        </a:lnTo>
                        <a:lnTo>
                          <a:pt x="24" y="23"/>
                        </a:lnTo>
                        <a:lnTo>
                          <a:pt x="26" y="30"/>
                        </a:lnTo>
                        <a:lnTo>
                          <a:pt x="31" y="34"/>
                        </a:lnTo>
                        <a:lnTo>
                          <a:pt x="34" y="38"/>
                        </a:lnTo>
                        <a:lnTo>
                          <a:pt x="33" y="43"/>
                        </a:lnTo>
                        <a:lnTo>
                          <a:pt x="33" y="47"/>
                        </a:lnTo>
                        <a:lnTo>
                          <a:pt x="33" y="51"/>
                        </a:lnTo>
                        <a:lnTo>
                          <a:pt x="31" y="53"/>
                        </a:lnTo>
                        <a:lnTo>
                          <a:pt x="31" y="49"/>
                        </a:lnTo>
                        <a:lnTo>
                          <a:pt x="26" y="41"/>
                        </a:lnTo>
                        <a:lnTo>
                          <a:pt x="22" y="36"/>
                        </a:lnTo>
                        <a:lnTo>
                          <a:pt x="17" y="30"/>
                        </a:lnTo>
                        <a:lnTo>
                          <a:pt x="10" y="25"/>
                        </a:lnTo>
                        <a:lnTo>
                          <a:pt x="5" y="20"/>
                        </a:lnTo>
                        <a:lnTo>
                          <a:pt x="0" y="19"/>
                        </a:lnTo>
                      </a:path>
                    </a:pathLst>
                  </a:custGeom>
                  <a:solidFill>
                    <a:srgbClr val="000000"/>
                  </a:solidFill>
                  <a:ln w="12700" cap="rnd">
                    <a:noFill/>
                    <a:round/>
                    <a:headEnd/>
                    <a:tailEnd/>
                  </a:ln>
                </p:spPr>
                <p:txBody>
                  <a:bodyPr/>
                  <a:lstStyle/>
                  <a:p>
                    <a:endParaRPr lang="fa-IR"/>
                  </a:p>
                </p:txBody>
              </p:sp>
              <p:sp>
                <p:nvSpPr>
                  <p:cNvPr id="10427" name="Freeform 89"/>
                  <p:cNvSpPr>
                    <a:spLocks/>
                  </p:cNvSpPr>
                  <p:nvPr/>
                </p:nvSpPr>
                <p:spPr bwMode="auto">
                  <a:xfrm>
                    <a:off x="1565" y="1832"/>
                    <a:ext cx="27" cy="90"/>
                  </a:xfrm>
                  <a:custGeom>
                    <a:avLst/>
                    <a:gdLst>
                      <a:gd name="T0" fmla="*/ 25 w 27"/>
                      <a:gd name="T1" fmla="*/ 0 h 90"/>
                      <a:gd name="T2" fmla="*/ 23 w 27"/>
                      <a:gd name="T3" fmla="*/ 16 h 90"/>
                      <a:gd name="T4" fmla="*/ 14 w 27"/>
                      <a:gd name="T5" fmla="*/ 30 h 90"/>
                      <a:gd name="T6" fmla="*/ 7 w 27"/>
                      <a:gd name="T7" fmla="*/ 33 h 90"/>
                      <a:gd name="T8" fmla="*/ 0 w 27"/>
                      <a:gd name="T9" fmla="*/ 36 h 90"/>
                      <a:gd name="T10" fmla="*/ 0 w 27"/>
                      <a:gd name="T11" fmla="*/ 40 h 90"/>
                      <a:gd name="T12" fmla="*/ 7 w 27"/>
                      <a:gd name="T13" fmla="*/ 46 h 90"/>
                      <a:gd name="T14" fmla="*/ 9 w 27"/>
                      <a:gd name="T15" fmla="*/ 54 h 90"/>
                      <a:gd name="T16" fmla="*/ 10 w 27"/>
                      <a:gd name="T17" fmla="*/ 59 h 90"/>
                      <a:gd name="T18" fmla="*/ 9 w 27"/>
                      <a:gd name="T19" fmla="*/ 64 h 90"/>
                      <a:gd name="T20" fmla="*/ 6 w 27"/>
                      <a:gd name="T21" fmla="*/ 68 h 90"/>
                      <a:gd name="T22" fmla="*/ 6 w 27"/>
                      <a:gd name="T23" fmla="*/ 72 h 90"/>
                      <a:gd name="T24" fmla="*/ 7 w 27"/>
                      <a:gd name="T25" fmla="*/ 76 h 90"/>
                      <a:gd name="T26" fmla="*/ 6 w 27"/>
                      <a:gd name="T27" fmla="*/ 87 h 90"/>
                      <a:gd name="T28" fmla="*/ 5 w 27"/>
                      <a:gd name="T29" fmla="*/ 89 h 90"/>
                      <a:gd name="T30" fmla="*/ 8 w 27"/>
                      <a:gd name="T31" fmla="*/ 81 h 90"/>
                      <a:gd name="T32" fmla="*/ 9 w 27"/>
                      <a:gd name="T33" fmla="*/ 76 h 90"/>
                      <a:gd name="T34" fmla="*/ 11 w 27"/>
                      <a:gd name="T35" fmla="*/ 73 h 90"/>
                      <a:gd name="T36" fmla="*/ 12 w 27"/>
                      <a:gd name="T37" fmla="*/ 70 h 90"/>
                      <a:gd name="T38" fmla="*/ 15 w 27"/>
                      <a:gd name="T39" fmla="*/ 62 h 90"/>
                      <a:gd name="T40" fmla="*/ 18 w 27"/>
                      <a:gd name="T41" fmla="*/ 58 h 90"/>
                      <a:gd name="T42" fmla="*/ 20 w 27"/>
                      <a:gd name="T43" fmla="*/ 55 h 90"/>
                      <a:gd name="T44" fmla="*/ 19 w 27"/>
                      <a:gd name="T45" fmla="*/ 50 h 90"/>
                      <a:gd name="T46" fmla="*/ 18 w 27"/>
                      <a:gd name="T47" fmla="*/ 47 h 90"/>
                      <a:gd name="T48" fmla="*/ 15 w 27"/>
                      <a:gd name="T49" fmla="*/ 44 h 90"/>
                      <a:gd name="T50" fmla="*/ 12 w 27"/>
                      <a:gd name="T51" fmla="*/ 39 h 90"/>
                      <a:gd name="T52" fmla="*/ 15 w 27"/>
                      <a:gd name="T53" fmla="*/ 32 h 90"/>
                      <a:gd name="T54" fmla="*/ 20 w 27"/>
                      <a:gd name="T55" fmla="*/ 26 h 90"/>
                      <a:gd name="T56" fmla="*/ 26 w 27"/>
                      <a:gd name="T57" fmla="*/ 17 h 90"/>
                      <a:gd name="T58" fmla="*/ 25 w 27"/>
                      <a:gd name="T59" fmla="*/ 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
                      <a:gd name="T91" fmla="*/ 0 h 90"/>
                      <a:gd name="T92" fmla="*/ 27 w 27"/>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 h="90">
                        <a:moveTo>
                          <a:pt x="25" y="0"/>
                        </a:moveTo>
                        <a:lnTo>
                          <a:pt x="23" y="16"/>
                        </a:lnTo>
                        <a:lnTo>
                          <a:pt x="14" y="30"/>
                        </a:lnTo>
                        <a:lnTo>
                          <a:pt x="7" y="33"/>
                        </a:lnTo>
                        <a:lnTo>
                          <a:pt x="0" y="36"/>
                        </a:lnTo>
                        <a:lnTo>
                          <a:pt x="0" y="40"/>
                        </a:lnTo>
                        <a:lnTo>
                          <a:pt x="7" y="46"/>
                        </a:lnTo>
                        <a:lnTo>
                          <a:pt x="9" y="54"/>
                        </a:lnTo>
                        <a:lnTo>
                          <a:pt x="10" y="59"/>
                        </a:lnTo>
                        <a:lnTo>
                          <a:pt x="9" y="64"/>
                        </a:lnTo>
                        <a:lnTo>
                          <a:pt x="6" y="68"/>
                        </a:lnTo>
                        <a:lnTo>
                          <a:pt x="6" y="72"/>
                        </a:lnTo>
                        <a:lnTo>
                          <a:pt x="7" y="76"/>
                        </a:lnTo>
                        <a:lnTo>
                          <a:pt x="6" y="87"/>
                        </a:lnTo>
                        <a:lnTo>
                          <a:pt x="5" y="89"/>
                        </a:lnTo>
                        <a:lnTo>
                          <a:pt x="8" y="81"/>
                        </a:lnTo>
                        <a:lnTo>
                          <a:pt x="9" y="76"/>
                        </a:lnTo>
                        <a:lnTo>
                          <a:pt x="11" y="73"/>
                        </a:lnTo>
                        <a:lnTo>
                          <a:pt x="12" y="70"/>
                        </a:lnTo>
                        <a:lnTo>
                          <a:pt x="15" y="62"/>
                        </a:lnTo>
                        <a:lnTo>
                          <a:pt x="18" y="58"/>
                        </a:lnTo>
                        <a:lnTo>
                          <a:pt x="20" y="55"/>
                        </a:lnTo>
                        <a:lnTo>
                          <a:pt x="19" y="50"/>
                        </a:lnTo>
                        <a:lnTo>
                          <a:pt x="18" y="47"/>
                        </a:lnTo>
                        <a:lnTo>
                          <a:pt x="15" y="44"/>
                        </a:lnTo>
                        <a:lnTo>
                          <a:pt x="12" y="39"/>
                        </a:lnTo>
                        <a:lnTo>
                          <a:pt x="15" y="32"/>
                        </a:lnTo>
                        <a:lnTo>
                          <a:pt x="20" y="26"/>
                        </a:lnTo>
                        <a:lnTo>
                          <a:pt x="26" y="17"/>
                        </a:lnTo>
                        <a:lnTo>
                          <a:pt x="25" y="0"/>
                        </a:lnTo>
                      </a:path>
                    </a:pathLst>
                  </a:custGeom>
                  <a:solidFill>
                    <a:srgbClr val="000000"/>
                  </a:solidFill>
                  <a:ln w="12700" cap="rnd">
                    <a:noFill/>
                    <a:round/>
                    <a:headEnd/>
                    <a:tailEnd/>
                  </a:ln>
                </p:spPr>
                <p:txBody>
                  <a:bodyPr/>
                  <a:lstStyle/>
                  <a:p>
                    <a:endParaRPr lang="fa-IR"/>
                  </a:p>
                </p:txBody>
              </p:sp>
              <p:sp>
                <p:nvSpPr>
                  <p:cNvPr id="10428" name="Freeform 90"/>
                  <p:cNvSpPr>
                    <a:spLocks/>
                  </p:cNvSpPr>
                  <p:nvPr/>
                </p:nvSpPr>
                <p:spPr bwMode="auto">
                  <a:xfrm>
                    <a:off x="1386" y="1825"/>
                    <a:ext cx="18" cy="27"/>
                  </a:xfrm>
                  <a:custGeom>
                    <a:avLst/>
                    <a:gdLst>
                      <a:gd name="T0" fmla="*/ 17 w 18"/>
                      <a:gd name="T1" fmla="*/ 0 h 27"/>
                      <a:gd name="T2" fmla="*/ 6 w 18"/>
                      <a:gd name="T3" fmla="*/ 14 h 27"/>
                      <a:gd name="T4" fmla="*/ 0 w 18"/>
                      <a:gd name="T5" fmla="*/ 26 h 27"/>
                      <a:gd name="T6" fmla="*/ 6 w 18"/>
                      <a:gd name="T7" fmla="*/ 9 h 27"/>
                      <a:gd name="T8" fmla="*/ 17 w 18"/>
                      <a:gd name="T9" fmla="*/ 0 h 27"/>
                      <a:gd name="T10" fmla="*/ 0 60000 65536"/>
                      <a:gd name="T11" fmla="*/ 0 60000 65536"/>
                      <a:gd name="T12" fmla="*/ 0 60000 65536"/>
                      <a:gd name="T13" fmla="*/ 0 60000 65536"/>
                      <a:gd name="T14" fmla="*/ 0 60000 65536"/>
                      <a:gd name="T15" fmla="*/ 0 w 18"/>
                      <a:gd name="T16" fmla="*/ 0 h 27"/>
                      <a:gd name="T17" fmla="*/ 18 w 18"/>
                      <a:gd name="T18" fmla="*/ 27 h 27"/>
                    </a:gdLst>
                    <a:ahLst/>
                    <a:cxnLst>
                      <a:cxn ang="T10">
                        <a:pos x="T0" y="T1"/>
                      </a:cxn>
                      <a:cxn ang="T11">
                        <a:pos x="T2" y="T3"/>
                      </a:cxn>
                      <a:cxn ang="T12">
                        <a:pos x="T4" y="T5"/>
                      </a:cxn>
                      <a:cxn ang="T13">
                        <a:pos x="T6" y="T7"/>
                      </a:cxn>
                      <a:cxn ang="T14">
                        <a:pos x="T8" y="T9"/>
                      </a:cxn>
                    </a:cxnLst>
                    <a:rect l="T15" t="T16" r="T17" b="T18"/>
                    <a:pathLst>
                      <a:path w="18" h="27">
                        <a:moveTo>
                          <a:pt x="17" y="0"/>
                        </a:moveTo>
                        <a:lnTo>
                          <a:pt x="6" y="14"/>
                        </a:lnTo>
                        <a:lnTo>
                          <a:pt x="0" y="26"/>
                        </a:lnTo>
                        <a:lnTo>
                          <a:pt x="6" y="9"/>
                        </a:lnTo>
                        <a:lnTo>
                          <a:pt x="17" y="0"/>
                        </a:lnTo>
                      </a:path>
                    </a:pathLst>
                  </a:custGeom>
                  <a:solidFill>
                    <a:srgbClr val="000000"/>
                  </a:solidFill>
                  <a:ln w="12700" cap="rnd">
                    <a:noFill/>
                    <a:round/>
                    <a:headEnd/>
                    <a:tailEnd/>
                  </a:ln>
                </p:spPr>
                <p:txBody>
                  <a:bodyPr/>
                  <a:lstStyle/>
                  <a:p>
                    <a:endParaRPr lang="fa-IR"/>
                  </a:p>
                </p:txBody>
              </p:sp>
              <p:sp>
                <p:nvSpPr>
                  <p:cNvPr id="10429" name="Freeform 91"/>
                  <p:cNvSpPr>
                    <a:spLocks/>
                  </p:cNvSpPr>
                  <p:nvPr/>
                </p:nvSpPr>
                <p:spPr bwMode="auto">
                  <a:xfrm>
                    <a:off x="1340" y="1860"/>
                    <a:ext cx="26" cy="21"/>
                  </a:xfrm>
                  <a:custGeom>
                    <a:avLst/>
                    <a:gdLst>
                      <a:gd name="T0" fmla="*/ 25 w 26"/>
                      <a:gd name="T1" fmla="*/ 0 h 21"/>
                      <a:gd name="T2" fmla="*/ 17 w 26"/>
                      <a:gd name="T3" fmla="*/ 11 h 21"/>
                      <a:gd name="T4" fmla="*/ 7 w 26"/>
                      <a:gd name="T5" fmla="*/ 17 h 21"/>
                      <a:gd name="T6" fmla="*/ 0 w 26"/>
                      <a:gd name="T7" fmla="*/ 20 h 21"/>
                      <a:gd name="T8" fmla="*/ 14 w 26"/>
                      <a:gd name="T9" fmla="*/ 16 h 21"/>
                      <a:gd name="T10" fmla="*/ 20 w 26"/>
                      <a:gd name="T11" fmla="*/ 12 h 21"/>
                      <a:gd name="T12" fmla="*/ 25 w 26"/>
                      <a:gd name="T13" fmla="*/ 10 h 21"/>
                      <a:gd name="T14" fmla="*/ 25 w 26"/>
                      <a:gd name="T15" fmla="*/ 0 h 21"/>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1"/>
                      <a:gd name="T26" fmla="*/ 26 w 26"/>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1">
                        <a:moveTo>
                          <a:pt x="25" y="0"/>
                        </a:moveTo>
                        <a:lnTo>
                          <a:pt x="17" y="11"/>
                        </a:lnTo>
                        <a:lnTo>
                          <a:pt x="7" y="17"/>
                        </a:lnTo>
                        <a:lnTo>
                          <a:pt x="0" y="20"/>
                        </a:lnTo>
                        <a:lnTo>
                          <a:pt x="14" y="16"/>
                        </a:lnTo>
                        <a:lnTo>
                          <a:pt x="20" y="12"/>
                        </a:lnTo>
                        <a:lnTo>
                          <a:pt x="25" y="10"/>
                        </a:lnTo>
                        <a:lnTo>
                          <a:pt x="25" y="0"/>
                        </a:lnTo>
                      </a:path>
                    </a:pathLst>
                  </a:custGeom>
                  <a:solidFill>
                    <a:srgbClr val="000000"/>
                  </a:solidFill>
                  <a:ln w="12700" cap="rnd">
                    <a:noFill/>
                    <a:round/>
                    <a:headEnd/>
                    <a:tailEnd/>
                  </a:ln>
                </p:spPr>
                <p:txBody>
                  <a:bodyPr/>
                  <a:lstStyle/>
                  <a:p>
                    <a:endParaRPr lang="fa-IR"/>
                  </a:p>
                </p:txBody>
              </p:sp>
              <p:sp>
                <p:nvSpPr>
                  <p:cNvPr id="10430" name="Freeform 92"/>
                  <p:cNvSpPr>
                    <a:spLocks/>
                  </p:cNvSpPr>
                  <p:nvPr/>
                </p:nvSpPr>
                <p:spPr bwMode="auto">
                  <a:xfrm>
                    <a:off x="1432" y="1891"/>
                    <a:ext cx="9" cy="40"/>
                  </a:xfrm>
                  <a:custGeom>
                    <a:avLst/>
                    <a:gdLst>
                      <a:gd name="T0" fmla="*/ 0 w 9"/>
                      <a:gd name="T1" fmla="*/ 39 h 40"/>
                      <a:gd name="T2" fmla="*/ 4 w 9"/>
                      <a:gd name="T3" fmla="*/ 24 h 40"/>
                      <a:gd name="T4" fmla="*/ 5 w 9"/>
                      <a:gd name="T5" fmla="*/ 10 h 40"/>
                      <a:gd name="T6" fmla="*/ 5 w 9"/>
                      <a:gd name="T7" fmla="*/ 0 h 40"/>
                      <a:gd name="T8" fmla="*/ 7 w 9"/>
                      <a:gd name="T9" fmla="*/ 12 h 40"/>
                      <a:gd name="T10" fmla="*/ 8 w 9"/>
                      <a:gd name="T11" fmla="*/ 25 h 40"/>
                      <a:gd name="T12" fmla="*/ 0 w 9"/>
                      <a:gd name="T13" fmla="*/ 39 h 40"/>
                      <a:gd name="T14" fmla="*/ 0 60000 65536"/>
                      <a:gd name="T15" fmla="*/ 0 60000 65536"/>
                      <a:gd name="T16" fmla="*/ 0 60000 65536"/>
                      <a:gd name="T17" fmla="*/ 0 60000 65536"/>
                      <a:gd name="T18" fmla="*/ 0 60000 65536"/>
                      <a:gd name="T19" fmla="*/ 0 60000 65536"/>
                      <a:gd name="T20" fmla="*/ 0 60000 65536"/>
                      <a:gd name="T21" fmla="*/ 0 w 9"/>
                      <a:gd name="T22" fmla="*/ 0 h 40"/>
                      <a:gd name="T23" fmla="*/ 9 w 9"/>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40">
                        <a:moveTo>
                          <a:pt x="0" y="39"/>
                        </a:moveTo>
                        <a:lnTo>
                          <a:pt x="4" y="24"/>
                        </a:lnTo>
                        <a:lnTo>
                          <a:pt x="5" y="10"/>
                        </a:lnTo>
                        <a:lnTo>
                          <a:pt x="5" y="0"/>
                        </a:lnTo>
                        <a:lnTo>
                          <a:pt x="7" y="12"/>
                        </a:lnTo>
                        <a:lnTo>
                          <a:pt x="8" y="25"/>
                        </a:lnTo>
                        <a:lnTo>
                          <a:pt x="0" y="39"/>
                        </a:lnTo>
                      </a:path>
                    </a:pathLst>
                  </a:custGeom>
                  <a:solidFill>
                    <a:srgbClr val="000000"/>
                  </a:solidFill>
                  <a:ln w="12700" cap="rnd">
                    <a:noFill/>
                    <a:round/>
                    <a:headEnd/>
                    <a:tailEnd/>
                  </a:ln>
                </p:spPr>
                <p:txBody>
                  <a:bodyPr/>
                  <a:lstStyle/>
                  <a:p>
                    <a:endParaRPr lang="fa-IR"/>
                  </a:p>
                </p:txBody>
              </p:sp>
              <p:sp>
                <p:nvSpPr>
                  <p:cNvPr id="10431" name="Freeform 93"/>
                  <p:cNvSpPr>
                    <a:spLocks/>
                  </p:cNvSpPr>
                  <p:nvPr/>
                </p:nvSpPr>
                <p:spPr bwMode="auto">
                  <a:xfrm>
                    <a:off x="1252" y="1760"/>
                    <a:ext cx="376" cy="299"/>
                  </a:xfrm>
                  <a:custGeom>
                    <a:avLst/>
                    <a:gdLst>
                      <a:gd name="T0" fmla="*/ 11 w 376"/>
                      <a:gd name="T1" fmla="*/ 104 h 299"/>
                      <a:gd name="T2" fmla="*/ 23 w 376"/>
                      <a:gd name="T3" fmla="*/ 109 h 299"/>
                      <a:gd name="T4" fmla="*/ 43 w 376"/>
                      <a:gd name="T5" fmla="*/ 109 h 299"/>
                      <a:gd name="T6" fmla="*/ 57 w 376"/>
                      <a:gd name="T7" fmla="*/ 112 h 299"/>
                      <a:gd name="T8" fmla="*/ 79 w 376"/>
                      <a:gd name="T9" fmla="*/ 120 h 299"/>
                      <a:gd name="T10" fmla="*/ 90 w 376"/>
                      <a:gd name="T11" fmla="*/ 129 h 299"/>
                      <a:gd name="T12" fmla="*/ 105 w 376"/>
                      <a:gd name="T13" fmla="*/ 150 h 299"/>
                      <a:gd name="T14" fmla="*/ 107 w 376"/>
                      <a:gd name="T15" fmla="*/ 161 h 299"/>
                      <a:gd name="T16" fmla="*/ 120 w 376"/>
                      <a:gd name="T17" fmla="*/ 169 h 299"/>
                      <a:gd name="T18" fmla="*/ 125 w 376"/>
                      <a:gd name="T19" fmla="*/ 210 h 299"/>
                      <a:gd name="T20" fmla="*/ 114 w 376"/>
                      <a:gd name="T21" fmla="*/ 258 h 299"/>
                      <a:gd name="T22" fmla="*/ 100 w 376"/>
                      <a:gd name="T23" fmla="*/ 276 h 299"/>
                      <a:gd name="T24" fmla="*/ 91 w 376"/>
                      <a:gd name="T25" fmla="*/ 289 h 299"/>
                      <a:gd name="T26" fmla="*/ 105 w 376"/>
                      <a:gd name="T27" fmla="*/ 295 h 299"/>
                      <a:gd name="T28" fmla="*/ 123 w 376"/>
                      <a:gd name="T29" fmla="*/ 293 h 299"/>
                      <a:gd name="T30" fmla="*/ 131 w 376"/>
                      <a:gd name="T31" fmla="*/ 282 h 299"/>
                      <a:gd name="T32" fmla="*/ 149 w 376"/>
                      <a:gd name="T33" fmla="*/ 239 h 299"/>
                      <a:gd name="T34" fmla="*/ 167 w 376"/>
                      <a:gd name="T35" fmla="*/ 204 h 299"/>
                      <a:gd name="T36" fmla="*/ 205 w 376"/>
                      <a:gd name="T37" fmla="*/ 180 h 299"/>
                      <a:gd name="T38" fmla="*/ 244 w 376"/>
                      <a:gd name="T39" fmla="*/ 172 h 299"/>
                      <a:gd name="T40" fmla="*/ 287 w 376"/>
                      <a:gd name="T41" fmla="*/ 174 h 299"/>
                      <a:gd name="T42" fmla="*/ 305 w 376"/>
                      <a:gd name="T43" fmla="*/ 194 h 299"/>
                      <a:gd name="T44" fmla="*/ 311 w 376"/>
                      <a:gd name="T45" fmla="*/ 209 h 299"/>
                      <a:gd name="T46" fmla="*/ 316 w 376"/>
                      <a:gd name="T47" fmla="*/ 222 h 299"/>
                      <a:gd name="T48" fmla="*/ 316 w 376"/>
                      <a:gd name="T49" fmla="*/ 249 h 299"/>
                      <a:gd name="T50" fmla="*/ 310 w 376"/>
                      <a:gd name="T51" fmla="*/ 279 h 299"/>
                      <a:gd name="T52" fmla="*/ 307 w 376"/>
                      <a:gd name="T53" fmla="*/ 291 h 299"/>
                      <a:gd name="T54" fmla="*/ 318 w 376"/>
                      <a:gd name="T55" fmla="*/ 298 h 299"/>
                      <a:gd name="T56" fmla="*/ 334 w 376"/>
                      <a:gd name="T57" fmla="*/ 295 h 299"/>
                      <a:gd name="T58" fmla="*/ 340 w 376"/>
                      <a:gd name="T59" fmla="*/ 283 h 299"/>
                      <a:gd name="T60" fmla="*/ 348 w 376"/>
                      <a:gd name="T61" fmla="*/ 235 h 299"/>
                      <a:gd name="T62" fmla="*/ 350 w 376"/>
                      <a:gd name="T63" fmla="*/ 222 h 299"/>
                      <a:gd name="T64" fmla="*/ 355 w 376"/>
                      <a:gd name="T65" fmla="*/ 204 h 299"/>
                      <a:gd name="T66" fmla="*/ 361 w 376"/>
                      <a:gd name="T67" fmla="*/ 187 h 299"/>
                      <a:gd name="T68" fmla="*/ 363 w 376"/>
                      <a:gd name="T69" fmla="*/ 174 h 299"/>
                      <a:gd name="T70" fmla="*/ 367 w 376"/>
                      <a:gd name="T71" fmla="*/ 162 h 299"/>
                      <a:gd name="T72" fmla="*/ 371 w 376"/>
                      <a:gd name="T73" fmla="*/ 130 h 299"/>
                      <a:gd name="T74" fmla="*/ 375 w 376"/>
                      <a:gd name="T75" fmla="*/ 115 h 299"/>
                      <a:gd name="T76" fmla="*/ 371 w 376"/>
                      <a:gd name="T77" fmla="*/ 101 h 299"/>
                      <a:gd name="T78" fmla="*/ 366 w 376"/>
                      <a:gd name="T79" fmla="*/ 86 h 299"/>
                      <a:gd name="T80" fmla="*/ 358 w 376"/>
                      <a:gd name="T81" fmla="*/ 79 h 299"/>
                      <a:gd name="T82" fmla="*/ 349 w 376"/>
                      <a:gd name="T83" fmla="*/ 60 h 299"/>
                      <a:gd name="T84" fmla="*/ 337 w 376"/>
                      <a:gd name="T85" fmla="*/ 43 h 299"/>
                      <a:gd name="T86" fmla="*/ 282 w 376"/>
                      <a:gd name="T87" fmla="*/ 3 h 299"/>
                      <a:gd name="T88" fmla="*/ 232 w 376"/>
                      <a:gd name="T89" fmla="*/ 7 h 299"/>
                      <a:gd name="T90" fmla="*/ 189 w 376"/>
                      <a:gd name="T91" fmla="*/ 34 h 299"/>
                      <a:gd name="T92" fmla="*/ 166 w 376"/>
                      <a:gd name="T93" fmla="*/ 53 h 299"/>
                      <a:gd name="T94" fmla="*/ 151 w 376"/>
                      <a:gd name="T95" fmla="*/ 64 h 299"/>
                      <a:gd name="T96" fmla="*/ 145 w 376"/>
                      <a:gd name="T97" fmla="*/ 63 h 299"/>
                      <a:gd name="T98" fmla="*/ 137 w 376"/>
                      <a:gd name="T99" fmla="*/ 59 h 299"/>
                      <a:gd name="T100" fmla="*/ 126 w 376"/>
                      <a:gd name="T101" fmla="*/ 55 h 299"/>
                      <a:gd name="T102" fmla="*/ 121 w 376"/>
                      <a:gd name="T103" fmla="*/ 49 h 299"/>
                      <a:gd name="T104" fmla="*/ 111 w 376"/>
                      <a:gd name="T105" fmla="*/ 48 h 299"/>
                      <a:gd name="T106" fmla="*/ 81 w 376"/>
                      <a:gd name="T107" fmla="*/ 36 h 299"/>
                      <a:gd name="T108" fmla="*/ 54 w 376"/>
                      <a:gd name="T109" fmla="*/ 39 h 299"/>
                      <a:gd name="T110" fmla="*/ 29 w 376"/>
                      <a:gd name="T111" fmla="*/ 53 h 299"/>
                      <a:gd name="T112" fmla="*/ 16 w 376"/>
                      <a:gd name="T113" fmla="*/ 68 h 299"/>
                      <a:gd name="T114" fmla="*/ 0 w 376"/>
                      <a:gd name="T115" fmla="*/ 88 h 2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76"/>
                      <a:gd name="T175" fmla="*/ 0 h 299"/>
                      <a:gd name="T176" fmla="*/ 376 w 376"/>
                      <a:gd name="T177" fmla="*/ 299 h 2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76" h="299">
                        <a:moveTo>
                          <a:pt x="0" y="88"/>
                        </a:moveTo>
                        <a:lnTo>
                          <a:pt x="7" y="99"/>
                        </a:lnTo>
                        <a:lnTo>
                          <a:pt x="11" y="104"/>
                        </a:lnTo>
                        <a:lnTo>
                          <a:pt x="15" y="107"/>
                        </a:lnTo>
                        <a:lnTo>
                          <a:pt x="19" y="108"/>
                        </a:lnTo>
                        <a:lnTo>
                          <a:pt x="23" y="109"/>
                        </a:lnTo>
                        <a:lnTo>
                          <a:pt x="30" y="109"/>
                        </a:lnTo>
                        <a:lnTo>
                          <a:pt x="37" y="110"/>
                        </a:lnTo>
                        <a:lnTo>
                          <a:pt x="43" y="109"/>
                        </a:lnTo>
                        <a:lnTo>
                          <a:pt x="49" y="109"/>
                        </a:lnTo>
                        <a:lnTo>
                          <a:pt x="53" y="109"/>
                        </a:lnTo>
                        <a:lnTo>
                          <a:pt x="57" y="112"/>
                        </a:lnTo>
                        <a:lnTo>
                          <a:pt x="65" y="115"/>
                        </a:lnTo>
                        <a:lnTo>
                          <a:pt x="75" y="118"/>
                        </a:lnTo>
                        <a:lnTo>
                          <a:pt x="79" y="120"/>
                        </a:lnTo>
                        <a:lnTo>
                          <a:pt x="82" y="122"/>
                        </a:lnTo>
                        <a:lnTo>
                          <a:pt x="85" y="125"/>
                        </a:lnTo>
                        <a:lnTo>
                          <a:pt x="90" y="129"/>
                        </a:lnTo>
                        <a:lnTo>
                          <a:pt x="96" y="135"/>
                        </a:lnTo>
                        <a:lnTo>
                          <a:pt x="101" y="142"/>
                        </a:lnTo>
                        <a:lnTo>
                          <a:pt x="105" y="150"/>
                        </a:lnTo>
                        <a:lnTo>
                          <a:pt x="105" y="153"/>
                        </a:lnTo>
                        <a:lnTo>
                          <a:pt x="105" y="158"/>
                        </a:lnTo>
                        <a:lnTo>
                          <a:pt x="107" y="161"/>
                        </a:lnTo>
                        <a:lnTo>
                          <a:pt x="110" y="163"/>
                        </a:lnTo>
                        <a:lnTo>
                          <a:pt x="114" y="167"/>
                        </a:lnTo>
                        <a:lnTo>
                          <a:pt x="120" y="169"/>
                        </a:lnTo>
                        <a:lnTo>
                          <a:pt x="122" y="174"/>
                        </a:lnTo>
                        <a:lnTo>
                          <a:pt x="125" y="196"/>
                        </a:lnTo>
                        <a:lnTo>
                          <a:pt x="125" y="210"/>
                        </a:lnTo>
                        <a:lnTo>
                          <a:pt x="120" y="228"/>
                        </a:lnTo>
                        <a:lnTo>
                          <a:pt x="114" y="246"/>
                        </a:lnTo>
                        <a:lnTo>
                          <a:pt x="114" y="258"/>
                        </a:lnTo>
                        <a:lnTo>
                          <a:pt x="110" y="270"/>
                        </a:lnTo>
                        <a:lnTo>
                          <a:pt x="105" y="274"/>
                        </a:lnTo>
                        <a:lnTo>
                          <a:pt x="100" y="276"/>
                        </a:lnTo>
                        <a:lnTo>
                          <a:pt x="95" y="280"/>
                        </a:lnTo>
                        <a:lnTo>
                          <a:pt x="91" y="285"/>
                        </a:lnTo>
                        <a:lnTo>
                          <a:pt x="91" y="289"/>
                        </a:lnTo>
                        <a:lnTo>
                          <a:pt x="95" y="292"/>
                        </a:lnTo>
                        <a:lnTo>
                          <a:pt x="101" y="293"/>
                        </a:lnTo>
                        <a:lnTo>
                          <a:pt x="105" y="295"/>
                        </a:lnTo>
                        <a:lnTo>
                          <a:pt x="110" y="295"/>
                        </a:lnTo>
                        <a:lnTo>
                          <a:pt x="118" y="292"/>
                        </a:lnTo>
                        <a:lnTo>
                          <a:pt x="123" y="293"/>
                        </a:lnTo>
                        <a:lnTo>
                          <a:pt x="129" y="291"/>
                        </a:lnTo>
                        <a:lnTo>
                          <a:pt x="131" y="287"/>
                        </a:lnTo>
                        <a:lnTo>
                          <a:pt x="131" y="282"/>
                        </a:lnTo>
                        <a:lnTo>
                          <a:pt x="130" y="277"/>
                        </a:lnTo>
                        <a:lnTo>
                          <a:pt x="138" y="263"/>
                        </a:lnTo>
                        <a:lnTo>
                          <a:pt x="149" y="239"/>
                        </a:lnTo>
                        <a:lnTo>
                          <a:pt x="154" y="227"/>
                        </a:lnTo>
                        <a:lnTo>
                          <a:pt x="162" y="216"/>
                        </a:lnTo>
                        <a:lnTo>
                          <a:pt x="167" y="204"/>
                        </a:lnTo>
                        <a:lnTo>
                          <a:pt x="175" y="181"/>
                        </a:lnTo>
                        <a:lnTo>
                          <a:pt x="176" y="176"/>
                        </a:lnTo>
                        <a:lnTo>
                          <a:pt x="205" y="180"/>
                        </a:lnTo>
                        <a:lnTo>
                          <a:pt x="215" y="179"/>
                        </a:lnTo>
                        <a:lnTo>
                          <a:pt x="229" y="177"/>
                        </a:lnTo>
                        <a:lnTo>
                          <a:pt x="244" y="172"/>
                        </a:lnTo>
                        <a:lnTo>
                          <a:pt x="261" y="170"/>
                        </a:lnTo>
                        <a:lnTo>
                          <a:pt x="278" y="170"/>
                        </a:lnTo>
                        <a:lnTo>
                          <a:pt x="287" y="174"/>
                        </a:lnTo>
                        <a:lnTo>
                          <a:pt x="300" y="173"/>
                        </a:lnTo>
                        <a:lnTo>
                          <a:pt x="303" y="186"/>
                        </a:lnTo>
                        <a:lnTo>
                          <a:pt x="305" y="194"/>
                        </a:lnTo>
                        <a:lnTo>
                          <a:pt x="306" y="199"/>
                        </a:lnTo>
                        <a:lnTo>
                          <a:pt x="308" y="204"/>
                        </a:lnTo>
                        <a:lnTo>
                          <a:pt x="311" y="209"/>
                        </a:lnTo>
                        <a:lnTo>
                          <a:pt x="313" y="214"/>
                        </a:lnTo>
                        <a:lnTo>
                          <a:pt x="315" y="218"/>
                        </a:lnTo>
                        <a:lnTo>
                          <a:pt x="316" y="222"/>
                        </a:lnTo>
                        <a:lnTo>
                          <a:pt x="316" y="227"/>
                        </a:lnTo>
                        <a:lnTo>
                          <a:pt x="316" y="231"/>
                        </a:lnTo>
                        <a:lnTo>
                          <a:pt x="316" y="249"/>
                        </a:lnTo>
                        <a:lnTo>
                          <a:pt x="314" y="273"/>
                        </a:lnTo>
                        <a:lnTo>
                          <a:pt x="312" y="276"/>
                        </a:lnTo>
                        <a:lnTo>
                          <a:pt x="310" y="279"/>
                        </a:lnTo>
                        <a:lnTo>
                          <a:pt x="307" y="282"/>
                        </a:lnTo>
                        <a:lnTo>
                          <a:pt x="306" y="285"/>
                        </a:lnTo>
                        <a:lnTo>
                          <a:pt x="307" y="291"/>
                        </a:lnTo>
                        <a:lnTo>
                          <a:pt x="309" y="295"/>
                        </a:lnTo>
                        <a:lnTo>
                          <a:pt x="313" y="297"/>
                        </a:lnTo>
                        <a:lnTo>
                          <a:pt x="318" y="298"/>
                        </a:lnTo>
                        <a:lnTo>
                          <a:pt x="324" y="298"/>
                        </a:lnTo>
                        <a:lnTo>
                          <a:pt x="328" y="296"/>
                        </a:lnTo>
                        <a:lnTo>
                          <a:pt x="334" y="295"/>
                        </a:lnTo>
                        <a:lnTo>
                          <a:pt x="338" y="293"/>
                        </a:lnTo>
                        <a:lnTo>
                          <a:pt x="341" y="288"/>
                        </a:lnTo>
                        <a:lnTo>
                          <a:pt x="340" y="283"/>
                        </a:lnTo>
                        <a:lnTo>
                          <a:pt x="341" y="276"/>
                        </a:lnTo>
                        <a:lnTo>
                          <a:pt x="344" y="260"/>
                        </a:lnTo>
                        <a:lnTo>
                          <a:pt x="348" y="235"/>
                        </a:lnTo>
                        <a:lnTo>
                          <a:pt x="349" y="230"/>
                        </a:lnTo>
                        <a:lnTo>
                          <a:pt x="349" y="226"/>
                        </a:lnTo>
                        <a:lnTo>
                          <a:pt x="350" y="222"/>
                        </a:lnTo>
                        <a:lnTo>
                          <a:pt x="350" y="218"/>
                        </a:lnTo>
                        <a:lnTo>
                          <a:pt x="352" y="213"/>
                        </a:lnTo>
                        <a:lnTo>
                          <a:pt x="355" y="204"/>
                        </a:lnTo>
                        <a:lnTo>
                          <a:pt x="358" y="197"/>
                        </a:lnTo>
                        <a:lnTo>
                          <a:pt x="360" y="191"/>
                        </a:lnTo>
                        <a:lnTo>
                          <a:pt x="361" y="187"/>
                        </a:lnTo>
                        <a:lnTo>
                          <a:pt x="361" y="183"/>
                        </a:lnTo>
                        <a:lnTo>
                          <a:pt x="361" y="179"/>
                        </a:lnTo>
                        <a:lnTo>
                          <a:pt x="363" y="174"/>
                        </a:lnTo>
                        <a:lnTo>
                          <a:pt x="365" y="170"/>
                        </a:lnTo>
                        <a:lnTo>
                          <a:pt x="366" y="166"/>
                        </a:lnTo>
                        <a:lnTo>
                          <a:pt x="367" y="162"/>
                        </a:lnTo>
                        <a:lnTo>
                          <a:pt x="366" y="156"/>
                        </a:lnTo>
                        <a:lnTo>
                          <a:pt x="368" y="144"/>
                        </a:lnTo>
                        <a:lnTo>
                          <a:pt x="371" y="130"/>
                        </a:lnTo>
                        <a:lnTo>
                          <a:pt x="373" y="126"/>
                        </a:lnTo>
                        <a:lnTo>
                          <a:pt x="374" y="120"/>
                        </a:lnTo>
                        <a:lnTo>
                          <a:pt x="375" y="115"/>
                        </a:lnTo>
                        <a:lnTo>
                          <a:pt x="374" y="111"/>
                        </a:lnTo>
                        <a:lnTo>
                          <a:pt x="373" y="106"/>
                        </a:lnTo>
                        <a:lnTo>
                          <a:pt x="371" y="101"/>
                        </a:lnTo>
                        <a:lnTo>
                          <a:pt x="368" y="95"/>
                        </a:lnTo>
                        <a:lnTo>
                          <a:pt x="368" y="91"/>
                        </a:lnTo>
                        <a:lnTo>
                          <a:pt x="366" y="86"/>
                        </a:lnTo>
                        <a:lnTo>
                          <a:pt x="364" y="83"/>
                        </a:lnTo>
                        <a:lnTo>
                          <a:pt x="361" y="81"/>
                        </a:lnTo>
                        <a:lnTo>
                          <a:pt x="358" y="79"/>
                        </a:lnTo>
                        <a:lnTo>
                          <a:pt x="355" y="72"/>
                        </a:lnTo>
                        <a:lnTo>
                          <a:pt x="353" y="66"/>
                        </a:lnTo>
                        <a:lnTo>
                          <a:pt x="349" y="60"/>
                        </a:lnTo>
                        <a:lnTo>
                          <a:pt x="345" y="53"/>
                        </a:lnTo>
                        <a:lnTo>
                          <a:pt x="341" y="49"/>
                        </a:lnTo>
                        <a:lnTo>
                          <a:pt x="337" y="43"/>
                        </a:lnTo>
                        <a:lnTo>
                          <a:pt x="316" y="24"/>
                        </a:lnTo>
                        <a:lnTo>
                          <a:pt x="299" y="11"/>
                        </a:lnTo>
                        <a:lnTo>
                          <a:pt x="282" y="3"/>
                        </a:lnTo>
                        <a:lnTo>
                          <a:pt x="265" y="0"/>
                        </a:lnTo>
                        <a:lnTo>
                          <a:pt x="246" y="1"/>
                        </a:lnTo>
                        <a:lnTo>
                          <a:pt x="232" y="7"/>
                        </a:lnTo>
                        <a:lnTo>
                          <a:pt x="227" y="13"/>
                        </a:lnTo>
                        <a:lnTo>
                          <a:pt x="211" y="23"/>
                        </a:lnTo>
                        <a:lnTo>
                          <a:pt x="189" y="34"/>
                        </a:lnTo>
                        <a:lnTo>
                          <a:pt x="179" y="42"/>
                        </a:lnTo>
                        <a:lnTo>
                          <a:pt x="169" y="51"/>
                        </a:lnTo>
                        <a:lnTo>
                          <a:pt x="166" y="53"/>
                        </a:lnTo>
                        <a:lnTo>
                          <a:pt x="157" y="57"/>
                        </a:lnTo>
                        <a:lnTo>
                          <a:pt x="152" y="62"/>
                        </a:lnTo>
                        <a:lnTo>
                          <a:pt x="151" y="64"/>
                        </a:lnTo>
                        <a:lnTo>
                          <a:pt x="149" y="65"/>
                        </a:lnTo>
                        <a:lnTo>
                          <a:pt x="147" y="65"/>
                        </a:lnTo>
                        <a:lnTo>
                          <a:pt x="145" y="63"/>
                        </a:lnTo>
                        <a:lnTo>
                          <a:pt x="143" y="62"/>
                        </a:lnTo>
                        <a:lnTo>
                          <a:pt x="140" y="60"/>
                        </a:lnTo>
                        <a:lnTo>
                          <a:pt x="137" y="59"/>
                        </a:lnTo>
                        <a:lnTo>
                          <a:pt x="134" y="57"/>
                        </a:lnTo>
                        <a:lnTo>
                          <a:pt x="130" y="56"/>
                        </a:lnTo>
                        <a:lnTo>
                          <a:pt x="126" y="55"/>
                        </a:lnTo>
                        <a:lnTo>
                          <a:pt x="123" y="52"/>
                        </a:lnTo>
                        <a:lnTo>
                          <a:pt x="123" y="51"/>
                        </a:lnTo>
                        <a:lnTo>
                          <a:pt x="121" y="49"/>
                        </a:lnTo>
                        <a:lnTo>
                          <a:pt x="119" y="49"/>
                        </a:lnTo>
                        <a:lnTo>
                          <a:pt x="115" y="48"/>
                        </a:lnTo>
                        <a:lnTo>
                          <a:pt x="111" y="48"/>
                        </a:lnTo>
                        <a:lnTo>
                          <a:pt x="103" y="44"/>
                        </a:lnTo>
                        <a:lnTo>
                          <a:pt x="91" y="38"/>
                        </a:lnTo>
                        <a:lnTo>
                          <a:pt x="81" y="36"/>
                        </a:lnTo>
                        <a:lnTo>
                          <a:pt x="74" y="36"/>
                        </a:lnTo>
                        <a:lnTo>
                          <a:pt x="67" y="37"/>
                        </a:lnTo>
                        <a:lnTo>
                          <a:pt x="54" y="39"/>
                        </a:lnTo>
                        <a:lnTo>
                          <a:pt x="43" y="46"/>
                        </a:lnTo>
                        <a:lnTo>
                          <a:pt x="36" y="49"/>
                        </a:lnTo>
                        <a:lnTo>
                          <a:pt x="29" y="53"/>
                        </a:lnTo>
                        <a:lnTo>
                          <a:pt x="18" y="61"/>
                        </a:lnTo>
                        <a:lnTo>
                          <a:pt x="17" y="65"/>
                        </a:lnTo>
                        <a:lnTo>
                          <a:pt x="16" y="68"/>
                        </a:lnTo>
                        <a:lnTo>
                          <a:pt x="14" y="71"/>
                        </a:lnTo>
                        <a:lnTo>
                          <a:pt x="11" y="76"/>
                        </a:lnTo>
                        <a:lnTo>
                          <a:pt x="0" y="88"/>
                        </a:lnTo>
                      </a:path>
                    </a:pathLst>
                  </a:custGeom>
                  <a:solidFill>
                    <a:srgbClr val="000000"/>
                  </a:solidFill>
                  <a:ln w="12700" cap="rnd">
                    <a:solidFill>
                      <a:srgbClr val="000000"/>
                    </a:solidFill>
                    <a:round/>
                    <a:headEnd/>
                    <a:tailEnd/>
                  </a:ln>
                </p:spPr>
                <p:txBody>
                  <a:bodyPr/>
                  <a:lstStyle/>
                  <a:p>
                    <a:endParaRPr lang="fa-IR"/>
                  </a:p>
                </p:txBody>
              </p:sp>
              <p:grpSp>
                <p:nvGrpSpPr>
                  <p:cNvPr id="24" name="Group 94"/>
                  <p:cNvGrpSpPr>
                    <a:grpSpLocks/>
                  </p:cNvGrpSpPr>
                  <p:nvPr/>
                </p:nvGrpSpPr>
                <p:grpSpPr bwMode="auto">
                  <a:xfrm>
                    <a:off x="1334" y="1784"/>
                    <a:ext cx="29" cy="46"/>
                    <a:chOff x="1334" y="1784"/>
                    <a:chExt cx="29" cy="46"/>
                  </a:xfrm>
                </p:grpSpPr>
                <p:sp>
                  <p:nvSpPr>
                    <p:cNvPr id="10438" name="Freeform 95"/>
                    <p:cNvSpPr>
                      <a:spLocks/>
                    </p:cNvSpPr>
                    <p:nvPr/>
                  </p:nvSpPr>
                  <p:spPr bwMode="auto">
                    <a:xfrm>
                      <a:off x="1334" y="1784"/>
                      <a:ext cx="29" cy="46"/>
                    </a:xfrm>
                    <a:custGeom>
                      <a:avLst/>
                      <a:gdLst>
                        <a:gd name="T0" fmla="*/ 19 w 29"/>
                        <a:gd name="T1" fmla="*/ 0 h 46"/>
                        <a:gd name="T2" fmla="*/ 20 w 29"/>
                        <a:gd name="T3" fmla="*/ 5 h 46"/>
                        <a:gd name="T4" fmla="*/ 21 w 29"/>
                        <a:gd name="T5" fmla="*/ 9 h 46"/>
                        <a:gd name="T6" fmla="*/ 23 w 29"/>
                        <a:gd name="T7" fmla="*/ 13 h 46"/>
                        <a:gd name="T8" fmla="*/ 25 w 29"/>
                        <a:gd name="T9" fmla="*/ 17 h 46"/>
                        <a:gd name="T10" fmla="*/ 27 w 29"/>
                        <a:gd name="T11" fmla="*/ 22 h 46"/>
                        <a:gd name="T12" fmla="*/ 28 w 29"/>
                        <a:gd name="T13" fmla="*/ 25 h 46"/>
                        <a:gd name="T14" fmla="*/ 28 w 29"/>
                        <a:gd name="T15" fmla="*/ 29 h 46"/>
                        <a:gd name="T16" fmla="*/ 25 w 29"/>
                        <a:gd name="T17" fmla="*/ 35 h 46"/>
                        <a:gd name="T18" fmla="*/ 23 w 29"/>
                        <a:gd name="T19" fmla="*/ 38 h 46"/>
                        <a:gd name="T20" fmla="*/ 20 w 29"/>
                        <a:gd name="T21" fmla="*/ 43 h 46"/>
                        <a:gd name="T22" fmla="*/ 17 w 29"/>
                        <a:gd name="T23" fmla="*/ 44 h 46"/>
                        <a:gd name="T24" fmla="*/ 13 w 29"/>
                        <a:gd name="T25" fmla="*/ 45 h 46"/>
                        <a:gd name="T26" fmla="*/ 11 w 29"/>
                        <a:gd name="T27" fmla="*/ 44 h 46"/>
                        <a:gd name="T28" fmla="*/ 11 w 29"/>
                        <a:gd name="T29" fmla="*/ 41 h 46"/>
                        <a:gd name="T30" fmla="*/ 8 w 29"/>
                        <a:gd name="T31" fmla="*/ 37 h 46"/>
                        <a:gd name="T32" fmla="*/ 3 w 29"/>
                        <a:gd name="T33" fmla="*/ 33 h 46"/>
                        <a:gd name="T34" fmla="*/ 2 w 29"/>
                        <a:gd name="T35" fmla="*/ 30 h 46"/>
                        <a:gd name="T36" fmla="*/ 1 w 29"/>
                        <a:gd name="T37" fmla="*/ 27 h 46"/>
                        <a:gd name="T38" fmla="*/ 0 w 29"/>
                        <a:gd name="T39" fmla="*/ 25 h 46"/>
                        <a:gd name="T40" fmla="*/ 0 w 29"/>
                        <a:gd name="T41" fmla="*/ 21 h 46"/>
                        <a:gd name="T42" fmla="*/ 1 w 29"/>
                        <a:gd name="T43" fmla="*/ 15 h 46"/>
                        <a:gd name="T44" fmla="*/ 2 w 29"/>
                        <a:gd name="T45" fmla="*/ 12 h 46"/>
                        <a:gd name="T46" fmla="*/ 5 w 29"/>
                        <a:gd name="T47" fmla="*/ 9 h 46"/>
                        <a:gd name="T48" fmla="*/ 8 w 29"/>
                        <a:gd name="T49" fmla="*/ 6 h 46"/>
                        <a:gd name="T50" fmla="*/ 11 w 29"/>
                        <a:gd name="T51" fmla="*/ 3 h 46"/>
                        <a:gd name="T52" fmla="*/ 15 w 29"/>
                        <a:gd name="T53" fmla="*/ 1 h 46"/>
                        <a:gd name="T54" fmla="*/ 19 w 29"/>
                        <a:gd name="T55" fmla="*/ 0 h 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9"/>
                        <a:gd name="T85" fmla="*/ 0 h 46"/>
                        <a:gd name="T86" fmla="*/ 29 w 29"/>
                        <a:gd name="T87" fmla="*/ 46 h 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9" h="46">
                          <a:moveTo>
                            <a:pt x="19" y="0"/>
                          </a:moveTo>
                          <a:lnTo>
                            <a:pt x="20" y="5"/>
                          </a:lnTo>
                          <a:lnTo>
                            <a:pt x="21" y="9"/>
                          </a:lnTo>
                          <a:lnTo>
                            <a:pt x="23" y="13"/>
                          </a:lnTo>
                          <a:lnTo>
                            <a:pt x="25" y="17"/>
                          </a:lnTo>
                          <a:lnTo>
                            <a:pt x="27" y="22"/>
                          </a:lnTo>
                          <a:lnTo>
                            <a:pt x="28" y="25"/>
                          </a:lnTo>
                          <a:lnTo>
                            <a:pt x="28" y="29"/>
                          </a:lnTo>
                          <a:lnTo>
                            <a:pt x="25" y="35"/>
                          </a:lnTo>
                          <a:lnTo>
                            <a:pt x="23" y="38"/>
                          </a:lnTo>
                          <a:lnTo>
                            <a:pt x="20" y="43"/>
                          </a:lnTo>
                          <a:lnTo>
                            <a:pt x="17" y="44"/>
                          </a:lnTo>
                          <a:lnTo>
                            <a:pt x="13" y="45"/>
                          </a:lnTo>
                          <a:lnTo>
                            <a:pt x="11" y="44"/>
                          </a:lnTo>
                          <a:lnTo>
                            <a:pt x="11" y="41"/>
                          </a:lnTo>
                          <a:lnTo>
                            <a:pt x="8" y="37"/>
                          </a:lnTo>
                          <a:lnTo>
                            <a:pt x="3" y="33"/>
                          </a:lnTo>
                          <a:lnTo>
                            <a:pt x="2" y="30"/>
                          </a:lnTo>
                          <a:lnTo>
                            <a:pt x="1" y="27"/>
                          </a:lnTo>
                          <a:lnTo>
                            <a:pt x="0" y="25"/>
                          </a:lnTo>
                          <a:lnTo>
                            <a:pt x="0" y="21"/>
                          </a:lnTo>
                          <a:lnTo>
                            <a:pt x="1" y="15"/>
                          </a:lnTo>
                          <a:lnTo>
                            <a:pt x="2" y="12"/>
                          </a:lnTo>
                          <a:lnTo>
                            <a:pt x="5" y="9"/>
                          </a:lnTo>
                          <a:lnTo>
                            <a:pt x="8" y="6"/>
                          </a:lnTo>
                          <a:lnTo>
                            <a:pt x="11" y="3"/>
                          </a:lnTo>
                          <a:lnTo>
                            <a:pt x="15" y="1"/>
                          </a:lnTo>
                          <a:lnTo>
                            <a:pt x="19" y="0"/>
                          </a:lnTo>
                        </a:path>
                      </a:pathLst>
                    </a:custGeom>
                    <a:solidFill>
                      <a:srgbClr val="000000"/>
                    </a:solidFill>
                    <a:ln w="12700" cap="rnd">
                      <a:noFill/>
                      <a:round/>
                      <a:headEnd/>
                      <a:tailEnd/>
                    </a:ln>
                  </p:spPr>
                  <p:txBody>
                    <a:bodyPr/>
                    <a:lstStyle/>
                    <a:p>
                      <a:endParaRPr lang="fa-IR"/>
                    </a:p>
                  </p:txBody>
                </p:sp>
                <p:sp>
                  <p:nvSpPr>
                    <p:cNvPr id="10439" name="Freeform 96"/>
                    <p:cNvSpPr>
                      <a:spLocks/>
                    </p:cNvSpPr>
                    <p:nvPr/>
                  </p:nvSpPr>
                  <p:spPr bwMode="auto">
                    <a:xfrm>
                      <a:off x="1338" y="1788"/>
                      <a:ext cx="21" cy="38"/>
                    </a:xfrm>
                    <a:custGeom>
                      <a:avLst/>
                      <a:gdLst>
                        <a:gd name="T0" fmla="*/ 13 w 21"/>
                        <a:gd name="T1" fmla="*/ 0 h 38"/>
                        <a:gd name="T2" fmla="*/ 15 w 21"/>
                        <a:gd name="T3" fmla="*/ 2 h 38"/>
                        <a:gd name="T4" fmla="*/ 15 w 21"/>
                        <a:gd name="T5" fmla="*/ 5 h 38"/>
                        <a:gd name="T6" fmla="*/ 16 w 21"/>
                        <a:gd name="T7" fmla="*/ 8 h 38"/>
                        <a:gd name="T8" fmla="*/ 17 w 21"/>
                        <a:gd name="T9" fmla="*/ 10 h 38"/>
                        <a:gd name="T10" fmla="*/ 18 w 21"/>
                        <a:gd name="T11" fmla="*/ 14 h 38"/>
                        <a:gd name="T12" fmla="*/ 20 w 21"/>
                        <a:gd name="T13" fmla="*/ 18 h 38"/>
                        <a:gd name="T14" fmla="*/ 20 w 21"/>
                        <a:gd name="T15" fmla="*/ 20 h 38"/>
                        <a:gd name="T16" fmla="*/ 20 w 21"/>
                        <a:gd name="T17" fmla="*/ 23 h 38"/>
                        <a:gd name="T18" fmla="*/ 18 w 21"/>
                        <a:gd name="T19" fmla="*/ 26 h 38"/>
                        <a:gd name="T20" fmla="*/ 17 w 21"/>
                        <a:gd name="T21" fmla="*/ 29 h 38"/>
                        <a:gd name="T22" fmla="*/ 15 w 21"/>
                        <a:gd name="T23" fmla="*/ 32 h 38"/>
                        <a:gd name="T24" fmla="*/ 15 w 21"/>
                        <a:gd name="T25" fmla="*/ 33 h 38"/>
                        <a:gd name="T26" fmla="*/ 15 w 21"/>
                        <a:gd name="T27" fmla="*/ 36 h 38"/>
                        <a:gd name="T28" fmla="*/ 14 w 21"/>
                        <a:gd name="T29" fmla="*/ 37 h 38"/>
                        <a:gd name="T30" fmla="*/ 13 w 21"/>
                        <a:gd name="T31" fmla="*/ 35 h 38"/>
                        <a:gd name="T32" fmla="*/ 10 w 21"/>
                        <a:gd name="T33" fmla="*/ 33 h 38"/>
                        <a:gd name="T34" fmla="*/ 8 w 21"/>
                        <a:gd name="T35" fmla="*/ 31 h 38"/>
                        <a:gd name="T36" fmla="*/ 6 w 21"/>
                        <a:gd name="T37" fmla="*/ 29 h 38"/>
                        <a:gd name="T38" fmla="*/ 4 w 21"/>
                        <a:gd name="T39" fmla="*/ 27 h 38"/>
                        <a:gd name="T40" fmla="*/ 2 w 21"/>
                        <a:gd name="T41" fmla="*/ 24 h 38"/>
                        <a:gd name="T42" fmla="*/ 1 w 21"/>
                        <a:gd name="T43" fmla="*/ 21 h 38"/>
                        <a:gd name="T44" fmla="*/ 0 w 21"/>
                        <a:gd name="T45" fmla="*/ 18 h 38"/>
                        <a:gd name="T46" fmla="*/ 0 w 21"/>
                        <a:gd name="T47" fmla="*/ 15 h 38"/>
                        <a:gd name="T48" fmla="*/ 0 w 21"/>
                        <a:gd name="T49" fmla="*/ 12 h 38"/>
                        <a:gd name="T50" fmla="*/ 2 w 21"/>
                        <a:gd name="T51" fmla="*/ 9 h 38"/>
                        <a:gd name="T52" fmla="*/ 4 w 21"/>
                        <a:gd name="T53" fmla="*/ 7 h 38"/>
                        <a:gd name="T54" fmla="*/ 7 w 21"/>
                        <a:gd name="T55" fmla="*/ 4 h 38"/>
                        <a:gd name="T56" fmla="*/ 9 w 21"/>
                        <a:gd name="T57" fmla="*/ 1 h 38"/>
                        <a:gd name="T58" fmla="*/ 13 w 21"/>
                        <a:gd name="T59" fmla="*/ 0 h 3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1"/>
                        <a:gd name="T91" fmla="*/ 0 h 38"/>
                        <a:gd name="T92" fmla="*/ 21 w 21"/>
                        <a:gd name="T93" fmla="*/ 38 h 3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1" h="38">
                          <a:moveTo>
                            <a:pt x="13" y="0"/>
                          </a:moveTo>
                          <a:lnTo>
                            <a:pt x="15" y="2"/>
                          </a:lnTo>
                          <a:lnTo>
                            <a:pt x="15" y="5"/>
                          </a:lnTo>
                          <a:lnTo>
                            <a:pt x="16" y="8"/>
                          </a:lnTo>
                          <a:lnTo>
                            <a:pt x="17" y="10"/>
                          </a:lnTo>
                          <a:lnTo>
                            <a:pt x="18" y="14"/>
                          </a:lnTo>
                          <a:lnTo>
                            <a:pt x="20" y="18"/>
                          </a:lnTo>
                          <a:lnTo>
                            <a:pt x="20" y="20"/>
                          </a:lnTo>
                          <a:lnTo>
                            <a:pt x="20" y="23"/>
                          </a:lnTo>
                          <a:lnTo>
                            <a:pt x="18" y="26"/>
                          </a:lnTo>
                          <a:lnTo>
                            <a:pt x="17" y="29"/>
                          </a:lnTo>
                          <a:lnTo>
                            <a:pt x="15" y="32"/>
                          </a:lnTo>
                          <a:lnTo>
                            <a:pt x="15" y="33"/>
                          </a:lnTo>
                          <a:lnTo>
                            <a:pt x="15" y="36"/>
                          </a:lnTo>
                          <a:lnTo>
                            <a:pt x="14" y="37"/>
                          </a:lnTo>
                          <a:lnTo>
                            <a:pt x="13" y="35"/>
                          </a:lnTo>
                          <a:lnTo>
                            <a:pt x="10" y="33"/>
                          </a:lnTo>
                          <a:lnTo>
                            <a:pt x="8" y="31"/>
                          </a:lnTo>
                          <a:lnTo>
                            <a:pt x="6" y="29"/>
                          </a:lnTo>
                          <a:lnTo>
                            <a:pt x="4" y="27"/>
                          </a:lnTo>
                          <a:lnTo>
                            <a:pt x="2" y="24"/>
                          </a:lnTo>
                          <a:lnTo>
                            <a:pt x="1" y="21"/>
                          </a:lnTo>
                          <a:lnTo>
                            <a:pt x="0" y="18"/>
                          </a:lnTo>
                          <a:lnTo>
                            <a:pt x="0" y="15"/>
                          </a:lnTo>
                          <a:lnTo>
                            <a:pt x="0" y="12"/>
                          </a:lnTo>
                          <a:lnTo>
                            <a:pt x="2" y="9"/>
                          </a:lnTo>
                          <a:lnTo>
                            <a:pt x="4" y="7"/>
                          </a:lnTo>
                          <a:lnTo>
                            <a:pt x="7" y="4"/>
                          </a:lnTo>
                          <a:lnTo>
                            <a:pt x="9" y="1"/>
                          </a:lnTo>
                          <a:lnTo>
                            <a:pt x="13" y="0"/>
                          </a:lnTo>
                        </a:path>
                      </a:pathLst>
                    </a:custGeom>
                    <a:solidFill>
                      <a:srgbClr val="000000"/>
                    </a:solidFill>
                    <a:ln w="12700" cap="rnd">
                      <a:noFill/>
                      <a:round/>
                      <a:headEnd/>
                      <a:tailEnd/>
                    </a:ln>
                  </p:spPr>
                  <p:txBody>
                    <a:bodyPr/>
                    <a:lstStyle/>
                    <a:p>
                      <a:endParaRPr lang="fa-IR"/>
                    </a:p>
                  </p:txBody>
                </p:sp>
                <p:sp>
                  <p:nvSpPr>
                    <p:cNvPr id="10440" name="Freeform 97"/>
                    <p:cNvSpPr>
                      <a:spLocks/>
                    </p:cNvSpPr>
                    <p:nvPr/>
                  </p:nvSpPr>
                  <p:spPr bwMode="auto">
                    <a:xfrm>
                      <a:off x="1342" y="1801"/>
                      <a:ext cx="18" cy="25"/>
                    </a:xfrm>
                    <a:custGeom>
                      <a:avLst/>
                      <a:gdLst>
                        <a:gd name="T0" fmla="*/ 3 w 18"/>
                        <a:gd name="T1" fmla="*/ 6 h 25"/>
                        <a:gd name="T2" fmla="*/ 5 w 18"/>
                        <a:gd name="T3" fmla="*/ 4 h 25"/>
                        <a:gd name="T4" fmla="*/ 7 w 18"/>
                        <a:gd name="T5" fmla="*/ 2 h 25"/>
                        <a:gd name="T6" fmla="*/ 9 w 18"/>
                        <a:gd name="T7" fmla="*/ 1 h 25"/>
                        <a:gd name="T8" fmla="*/ 12 w 18"/>
                        <a:gd name="T9" fmla="*/ 0 h 25"/>
                        <a:gd name="T10" fmla="*/ 15 w 18"/>
                        <a:gd name="T11" fmla="*/ 0 h 25"/>
                        <a:gd name="T12" fmla="*/ 16 w 18"/>
                        <a:gd name="T13" fmla="*/ 4 h 25"/>
                        <a:gd name="T14" fmla="*/ 17 w 18"/>
                        <a:gd name="T15" fmla="*/ 7 h 25"/>
                        <a:gd name="T16" fmla="*/ 16 w 18"/>
                        <a:gd name="T17" fmla="*/ 10 h 25"/>
                        <a:gd name="T18" fmla="*/ 15 w 18"/>
                        <a:gd name="T19" fmla="*/ 13 h 25"/>
                        <a:gd name="T20" fmla="*/ 14 w 18"/>
                        <a:gd name="T21" fmla="*/ 16 h 25"/>
                        <a:gd name="T22" fmla="*/ 12 w 18"/>
                        <a:gd name="T23" fmla="*/ 19 h 25"/>
                        <a:gd name="T24" fmla="*/ 12 w 18"/>
                        <a:gd name="T25" fmla="*/ 20 h 25"/>
                        <a:gd name="T26" fmla="*/ 11 w 18"/>
                        <a:gd name="T27" fmla="*/ 23 h 25"/>
                        <a:gd name="T28" fmla="*/ 10 w 18"/>
                        <a:gd name="T29" fmla="*/ 24 h 25"/>
                        <a:gd name="T30" fmla="*/ 9 w 18"/>
                        <a:gd name="T31" fmla="*/ 22 h 25"/>
                        <a:gd name="T32" fmla="*/ 7 w 18"/>
                        <a:gd name="T33" fmla="*/ 19 h 25"/>
                        <a:gd name="T34" fmla="*/ 4 w 18"/>
                        <a:gd name="T35" fmla="*/ 18 h 25"/>
                        <a:gd name="T36" fmla="*/ 2 w 18"/>
                        <a:gd name="T37" fmla="*/ 16 h 25"/>
                        <a:gd name="T38" fmla="*/ 0 w 18"/>
                        <a:gd name="T39" fmla="*/ 14 h 25"/>
                        <a:gd name="T40" fmla="*/ 1 w 18"/>
                        <a:gd name="T41" fmla="*/ 11 h 25"/>
                        <a:gd name="T42" fmla="*/ 2 w 18"/>
                        <a:gd name="T43" fmla="*/ 9 h 25"/>
                        <a:gd name="T44" fmla="*/ 3 w 18"/>
                        <a:gd name="T45" fmla="*/ 6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
                        <a:gd name="T70" fmla="*/ 0 h 25"/>
                        <a:gd name="T71" fmla="*/ 18 w 18"/>
                        <a:gd name="T72" fmla="*/ 25 h 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 h="25">
                          <a:moveTo>
                            <a:pt x="3" y="6"/>
                          </a:moveTo>
                          <a:lnTo>
                            <a:pt x="5" y="4"/>
                          </a:lnTo>
                          <a:lnTo>
                            <a:pt x="7" y="2"/>
                          </a:lnTo>
                          <a:lnTo>
                            <a:pt x="9" y="1"/>
                          </a:lnTo>
                          <a:lnTo>
                            <a:pt x="12" y="0"/>
                          </a:lnTo>
                          <a:lnTo>
                            <a:pt x="15" y="0"/>
                          </a:lnTo>
                          <a:lnTo>
                            <a:pt x="16" y="4"/>
                          </a:lnTo>
                          <a:lnTo>
                            <a:pt x="17" y="7"/>
                          </a:lnTo>
                          <a:lnTo>
                            <a:pt x="16" y="10"/>
                          </a:lnTo>
                          <a:lnTo>
                            <a:pt x="15" y="13"/>
                          </a:lnTo>
                          <a:lnTo>
                            <a:pt x="14" y="16"/>
                          </a:lnTo>
                          <a:lnTo>
                            <a:pt x="12" y="19"/>
                          </a:lnTo>
                          <a:lnTo>
                            <a:pt x="12" y="20"/>
                          </a:lnTo>
                          <a:lnTo>
                            <a:pt x="11" y="23"/>
                          </a:lnTo>
                          <a:lnTo>
                            <a:pt x="10" y="24"/>
                          </a:lnTo>
                          <a:lnTo>
                            <a:pt x="9" y="22"/>
                          </a:lnTo>
                          <a:lnTo>
                            <a:pt x="7" y="19"/>
                          </a:lnTo>
                          <a:lnTo>
                            <a:pt x="4" y="18"/>
                          </a:lnTo>
                          <a:lnTo>
                            <a:pt x="2" y="16"/>
                          </a:lnTo>
                          <a:lnTo>
                            <a:pt x="0" y="14"/>
                          </a:lnTo>
                          <a:lnTo>
                            <a:pt x="1" y="11"/>
                          </a:lnTo>
                          <a:lnTo>
                            <a:pt x="2" y="9"/>
                          </a:lnTo>
                          <a:lnTo>
                            <a:pt x="3" y="6"/>
                          </a:lnTo>
                        </a:path>
                      </a:pathLst>
                    </a:custGeom>
                    <a:solidFill>
                      <a:srgbClr val="000000"/>
                    </a:solidFill>
                    <a:ln w="12700" cap="rnd">
                      <a:noFill/>
                      <a:round/>
                      <a:headEnd/>
                      <a:tailEnd/>
                    </a:ln>
                  </p:spPr>
                  <p:txBody>
                    <a:bodyPr/>
                    <a:lstStyle/>
                    <a:p>
                      <a:endParaRPr lang="fa-IR"/>
                    </a:p>
                  </p:txBody>
                </p:sp>
                <p:sp>
                  <p:nvSpPr>
                    <p:cNvPr id="10441" name="Freeform 98"/>
                    <p:cNvSpPr>
                      <a:spLocks/>
                    </p:cNvSpPr>
                    <p:nvPr/>
                  </p:nvSpPr>
                  <p:spPr bwMode="auto">
                    <a:xfrm>
                      <a:off x="1349" y="1820"/>
                      <a:ext cx="3" cy="9"/>
                    </a:xfrm>
                    <a:custGeom>
                      <a:avLst/>
                      <a:gdLst>
                        <a:gd name="T0" fmla="*/ 1 w 3"/>
                        <a:gd name="T1" fmla="*/ 0 h 9"/>
                        <a:gd name="T2" fmla="*/ 2 w 3"/>
                        <a:gd name="T3" fmla="*/ 2 h 9"/>
                        <a:gd name="T4" fmla="*/ 2 w 3"/>
                        <a:gd name="T5" fmla="*/ 4 h 9"/>
                        <a:gd name="T6" fmla="*/ 2 w 3"/>
                        <a:gd name="T7" fmla="*/ 6 h 9"/>
                        <a:gd name="T8" fmla="*/ 1 w 3"/>
                        <a:gd name="T9" fmla="*/ 7 h 9"/>
                        <a:gd name="T10" fmla="*/ 0 w 3"/>
                        <a:gd name="T11" fmla="*/ 8 h 9"/>
                        <a:gd name="T12" fmla="*/ 0 w 3"/>
                        <a:gd name="T13" fmla="*/ 6 h 9"/>
                        <a:gd name="T14" fmla="*/ 1 w 3"/>
                        <a:gd name="T15" fmla="*/ 4 h 9"/>
                        <a:gd name="T16" fmla="*/ 1 w 3"/>
                        <a:gd name="T17" fmla="*/ 3 h 9"/>
                        <a:gd name="T18" fmla="*/ 1 w 3"/>
                        <a:gd name="T19" fmla="*/ 2 h 9"/>
                        <a:gd name="T20" fmla="*/ 1 w 3"/>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9"/>
                        <a:gd name="T35" fmla="*/ 3 w 3"/>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9">
                          <a:moveTo>
                            <a:pt x="1" y="0"/>
                          </a:moveTo>
                          <a:lnTo>
                            <a:pt x="2" y="2"/>
                          </a:lnTo>
                          <a:lnTo>
                            <a:pt x="2" y="4"/>
                          </a:lnTo>
                          <a:lnTo>
                            <a:pt x="2" y="6"/>
                          </a:lnTo>
                          <a:lnTo>
                            <a:pt x="1" y="7"/>
                          </a:lnTo>
                          <a:lnTo>
                            <a:pt x="0" y="8"/>
                          </a:lnTo>
                          <a:lnTo>
                            <a:pt x="0" y="6"/>
                          </a:lnTo>
                          <a:lnTo>
                            <a:pt x="1" y="4"/>
                          </a:lnTo>
                          <a:lnTo>
                            <a:pt x="1" y="3"/>
                          </a:lnTo>
                          <a:lnTo>
                            <a:pt x="1" y="2"/>
                          </a:lnTo>
                          <a:lnTo>
                            <a:pt x="1" y="0"/>
                          </a:lnTo>
                        </a:path>
                      </a:pathLst>
                    </a:custGeom>
                    <a:solidFill>
                      <a:srgbClr val="000000"/>
                    </a:solidFill>
                    <a:ln w="12700" cap="rnd">
                      <a:noFill/>
                      <a:round/>
                      <a:headEnd/>
                      <a:tailEnd/>
                    </a:ln>
                  </p:spPr>
                  <p:txBody>
                    <a:bodyPr/>
                    <a:lstStyle/>
                    <a:p>
                      <a:endParaRPr lang="fa-IR"/>
                    </a:p>
                  </p:txBody>
                </p:sp>
              </p:grpSp>
              <p:grpSp>
                <p:nvGrpSpPr>
                  <p:cNvPr id="25" name="Group 99"/>
                  <p:cNvGrpSpPr>
                    <a:grpSpLocks/>
                  </p:cNvGrpSpPr>
                  <p:nvPr/>
                </p:nvGrpSpPr>
                <p:grpSpPr bwMode="auto">
                  <a:xfrm>
                    <a:off x="1265" y="1854"/>
                    <a:ext cx="35" cy="28"/>
                    <a:chOff x="1265" y="1854"/>
                    <a:chExt cx="35" cy="28"/>
                  </a:xfrm>
                </p:grpSpPr>
                <p:sp>
                  <p:nvSpPr>
                    <p:cNvPr id="10434" name="Freeform 100"/>
                    <p:cNvSpPr>
                      <a:spLocks/>
                    </p:cNvSpPr>
                    <p:nvPr/>
                  </p:nvSpPr>
                  <p:spPr bwMode="auto">
                    <a:xfrm>
                      <a:off x="1292" y="1854"/>
                      <a:ext cx="8" cy="21"/>
                    </a:xfrm>
                    <a:custGeom>
                      <a:avLst/>
                      <a:gdLst>
                        <a:gd name="T0" fmla="*/ 0 w 8"/>
                        <a:gd name="T1" fmla="*/ 0 h 21"/>
                        <a:gd name="T2" fmla="*/ 3 w 8"/>
                        <a:gd name="T3" fmla="*/ 2 h 21"/>
                        <a:gd name="T4" fmla="*/ 5 w 8"/>
                        <a:gd name="T5" fmla="*/ 5 h 21"/>
                        <a:gd name="T6" fmla="*/ 6 w 8"/>
                        <a:gd name="T7" fmla="*/ 9 h 21"/>
                        <a:gd name="T8" fmla="*/ 7 w 8"/>
                        <a:gd name="T9" fmla="*/ 13 h 21"/>
                        <a:gd name="T10" fmla="*/ 7 w 8"/>
                        <a:gd name="T11" fmla="*/ 16 h 21"/>
                        <a:gd name="T12" fmla="*/ 7 w 8"/>
                        <a:gd name="T13" fmla="*/ 20 h 21"/>
                        <a:gd name="T14" fmla="*/ 0 60000 65536"/>
                        <a:gd name="T15" fmla="*/ 0 60000 65536"/>
                        <a:gd name="T16" fmla="*/ 0 60000 65536"/>
                        <a:gd name="T17" fmla="*/ 0 60000 65536"/>
                        <a:gd name="T18" fmla="*/ 0 60000 65536"/>
                        <a:gd name="T19" fmla="*/ 0 60000 65536"/>
                        <a:gd name="T20" fmla="*/ 0 60000 65536"/>
                        <a:gd name="T21" fmla="*/ 0 w 8"/>
                        <a:gd name="T22" fmla="*/ 0 h 21"/>
                        <a:gd name="T23" fmla="*/ 8 w 8"/>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21">
                          <a:moveTo>
                            <a:pt x="0" y="0"/>
                          </a:moveTo>
                          <a:lnTo>
                            <a:pt x="3" y="2"/>
                          </a:lnTo>
                          <a:lnTo>
                            <a:pt x="5" y="5"/>
                          </a:lnTo>
                          <a:lnTo>
                            <a:pt x="6" y="9"/>
                          </a:lnTo>
                          <a:lnTo>
                            <a:pt x="7" y="13"/>
                          </a:lnTo>
                          <a:lnTo>
                            <a:pt x="7" y="16"/>
                          </a:lnTo>
                          <a:lnTo>
                            <a:pt x="7" y="20"/>
                          </a:lnTo>
                        </a:path>
                      </a:pathLst>
                    </a:custGeom>
                    <a:solidFill>
                      <a:srgbClr val="000000"/>
                    </a:solidFill>
                    <a:ln w="12700" cap="rnd">
                      <a:solidFill>
                        <a:srgbClr val="3F3F3F"/>
                      </a:solidFill>
                      <a:round/>
                      <a:headEnd/>
                      <a:tailEnd/>
                    </a:ln>
                  </p:spPr>
                  <p:txBody>
                    <a:bodyPr/>
                    <a:lstStyle/>
                    <a:p>
                      <a:endParaRPr lang="fa-IR"/>
                    </a:p>
                  </p:txBody>
                </p:sp>
                <p:sp>
                  <p:nvSpPr>
                    <p:cNvPr id="10435" name="Freeform 101"/>
                    <p:cNvSpPr>
                      <a:spLocks/>
                    </p:cNvSpPr>
                    <p:nvPr/>
                  </p:nvSpPr>
                  <p:spPr bwMode="auto">
                    <a:xfrm>
                      <a:off x="1288" y="1857"/>
                      <a:ext cx="2" cy="23"/>
                    </a:xfrm>
                    <a:custGeom>
                      <a:avLst/>
                      <a:gdLst>
                        <a:gd name="T0" fmla="*/ 0 w 2"/>
                        <a:gd name="T1" fmla="*/ 0 h 23"/>
                        <a:gd name="T2" fmla="*/ 1 w 2"/>
                        <a:gd name="T3" fmla="*/ 4 h 23"/>
                        <a:gd name="T4" fmla="*/ 1 w 2"/>
                        <a:gd name="T5" fmla="*/ 8 h 23"/>
                        <a:gd name="T6" fmla="*/ 1 w 2"/>
                        <a:gd name="T7" fmla="*/ 12 h 23"/>
                        <a:gd name="T8" fmla="*/ 1 w 2"/>
                        <a:gd name="T9" fmla="*/ 18 h 23"/>
                        <a:gd name="T10" fmla="*/ 1 w 2"/>
                        <a:gd name="T11" fmla="*/ 22 h 23"/>
                        <a:gd name="T12" fmla="*/ 0 60000 65536"/>
                        <a:gd name="T13" fmla="*/ 0 60000 65536"/>
                        <a:gd name="T14" fmla="*/ 0 60000 65536"/>
                        <a:gd name="T15" fmla="*/ 0 60000 65536"/>
                        <a:gd name="T16" fmla="*/ 0 60000 65536"/>
                        <a:gd name="T17" fmla="*/ 0 60000 65536"/>
                        <a:gd name="T18" fmla="*/ 0 w 2"/>
                        <a:gd name="T19" fmla="*/ 0 h 23"/>
                        <a:gd name="T20" fmla="*/ 2 w 2"/>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 h="23">
                          <a:moveTo>
                            <a:pt x="0" y="0"/>
                          </a:moveTo>
                          <a:lnTo>
                            <a:pt x="1" y="4"/>
                          </a:lnTo>
                          <a:lnTo>
                            <a:pt x="1" y="8"/>
                          </a:lnTo>
                          <a:lnTo>
                            <a:pt x="1" y="12"/>
                          </a:lnTo>
                          <a:lnTo>
                            <a:pt x="1" y="18"/>
                          </a:lnTo>
                          <a:lnTo>
                            <a:pt x="1" y="22"/>
                          </a:lnTo>
                        </a:path>
                      </a:pathLst>
                    </a:custGeom>
                    <a:solidFill>
                      <a:srgbClr val="000000"/>
                    </a:solidFill>
                    <a:ln w="12700" cap="rnd">
                      <a:solidFill>
                        <a:srgbClr val="3F3F3F"/>
                      </a:solidFill>
                      <a:round/>
                      <a:headEnd/>
                      <a:tailEnd/>
                    </a:ln>
                  </p:spPr>
                  <p:txBody>
                    <a:bodyPr/>
                    <a:lstStyle/>
                    <a:p>
                      <a:endParaRPr lang="fa-IR"/>
                    </a:p>
                  </p:txBody>
                </p:sp>
                <p:sp>
                  <p:nvSpPr>
                    <p:cNvPr id="10436" name="Freeform 102"/>
                    <p:cNvSpPr>
                      <a:spLocks/>
                    </p:cNvSpPr>
                    <p:nvPr/>
                  </p:nvSpPr>
                  <p:spPr bwMode="auto">
                    <a:xfrm>
                      <a:off x="1275" y="1856"/>
                      <a:ext cx="10" cy="26"/>
                    </a:xfrm>
                    <a:custGeom>
                      <a:avLst/>
                      <a:gdLst>
                        <a:gd name="T0" fmla="*/ 9 w 10"/>
                        <a:gd name="T1" fmla="*/ 0 h 26"/>
                        <a:gd name="T2" fmla="*/ 9 w 10"/>
                        <a:gd name="T3" fmla="*/ 5 h 26"/>
                        <a:gd name="T4" fmla="*/ 7 w 10"/>
                        <a:gd name="T5" fmla="*/ 11 h 26"/>
                        <a:gd name="T6" fmla="*/ 6 w 10"/>
                        <a:gd name="T7" fmla="*/ 16 h 26"/>
                        <a:gd name="T8" fmla="*/ 3 w 10"/>
                        <a:gd name="T9" fmla="*/ 20 h 26"/>
                        <a:gd name="T10" fmla="*/ 0 w 10"/>
                        <a:gd name="T11" fmla="*/ 25 h 26"/>
                        <a:gd name="T12" fmla="*/ 0 60000 65536"/>
                        <a:gd name="T13" fmla="*/ 0 60000 65536"/>
                        <a:gd name="T14" fmla="*/ 0 60000 65536"/>
                        <a:gd name="T15" fmla="*/ 0 60000 65536"/>
                        <a:gd name="T16" fmla="*/ 0 60000 65536"/>
                        <a:gd name="T17" fmla="*/ 0 60000 65536"/>
                        <a:gd name="T18" fmla="*/ 0 w 10"/>
                        <a:gd name="T19" fmla="*/ 0 h 26"/>
                        <a:gd name="T20" fmla="*/ 10 w 10"/>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0" h="26">
                          <a:moveTo>
                            <a:pt x="9" y="0"/>
                          </a:moveTo>
                          <a:lnTo>
                            <a:pt x="9" y="5"/>
                          </a:lnTo>
                          <a:lnTo>
                            <a:pt x="7" y="11"/>
                          </a:lnTo>
                          <a:lnTo>
                            <a:pt x="6" y="16"/>
                          </a:lnTo>
                          <a:lnTo>
                            <a:pt x="3" y="20"/>
                          </a:lnTo>
                          <a:lnTo>
                            <a:pt x="0" y="25"/>
                          </a:lnTo>
                        </a:path>
                      </a:pathLst>
                    </a:custGeom>
                    <a:solidFill>
                      <a:srgbClr val="000000"/>
                    </a:solidFill>
                    <a:ln w="12700" cap="rnd">
                      <a:solidFill>
                        <a:srgbClr val="3F3F3F"/>
                      </a:solidFill>
                      <a:round/>
                      <a:headEnd/>
                      <a:tailEnd/>
                    </a:ln>
                  </p:spPr>
                  <p:txBody>
                    <a:bodyPr/>
                    <a:lstStyle/>
                    <a:p>
                      <a:endParaRPr lang="fa-IR"/>
                    </a:p>
                  </p:txBody>
                </p:sp>
                <p:sp>
                  <p:nvSpPr>
                    <p:cNvPr id="10437" name="Freeform 103"/>
                    <p:cNvSpPr>
                      <a:spLocks/>
                    </p:cNvSpPr>
                    <p:nvPr/>
                  </p:nvSpPr>
                  <p:spPr bwMode="auto">
                    <a:xfrm>
                      <a:off x="1265" y="1858"/>
                      <a:ext cx="7" cy="15"/>
                    </a:xfrm>
                    <a:custGeom>
                      <a:avLst/>
                      <a:gdLst>
                        <a:gd name="T0" fmla="*/ 6 w 7"/>
                        <a:gd name="T1" fmla="*/ 0 h 15"/>
                        <a:gd name="T2" fmla="*/ 3 w 7"/>
                        <a:gd name="T3" fmla="*/ 4 h 15"/>
                        <a:gd name="T4" fmla="*/ 2 w 7"/>
                        <a:gd name="T5" fmla="*/ 7 h 15"/>
                        <a:gd name="T6" fmla="*/ 1 w 7"/>
                        <a:gd name="T7" fmla="*/ 10 h 15"/>
                        <a:gd name="T8" fmla="*/ 0 w 7"/>
                        <a:gd name="T9" fmla="*/ 14 h 15"/>
                        <a:gd name="T10" fmla="*/ 0 60000 65536"/>
                        <a:gd name="T11" fmla="*/ 0 60000 65536"/>
                        <a:gd name="T12" fmla="*/ 0 60000 65536"/>
                        <a:gd name="T13" fmla="*/ 0 60000 65536"/>
                        <a:gd name="T14" fmla="*/ 0 60000 65536"/>
                        <a:gd name="T15" fmla="*/ 0 w 7"/>
                        <a:gd name="T16" fmla="*/ 0 h 15"/>
                        <a:gd name="T17" fmla="*/ 7 w 7"/>
                        <a:gd name="T18" fmla="*/ 15 h 15"/>
                      </a:gdLst>
                      <a:ahLst/>
                      <a:cxnLst>
                        <a:cxn ang="T10">
                          <a:pos x="T0" y="T1"/>
                        </a:cxn>
                        <a:cxn ang="T11">
                          <a:pos x="T2" y="T3"/>
                        </a:cxn>
                        <a:cxn ang="T12">
                          <a:pos x="T4" y="T5"/>
                        </a:cxn>
                        <a:cxn ang="T13">
                          <a:pos x="T6" y="T7"/>
                        </a:cxn>
                        <a:cxn ang="T14">
                          <a:pos x="T8" y="T9"/>
                        </a:cxn>
                      </a:cxnLst>
                      <a:rect l="T15" t="T16" r="T17" b="T18"/>
                      <a:pathLst>
                        <a:path w="7" h="15">
                          <a:moveTo>
                            <a:pt x="6" y="0"/>
                          </a:moveTo>
                          <a:lnTo>
                            <a:pt x="3" y="4"/>
                          </a:lnTo>
                          <a:lnTo>
                            <a:pt x="2" y="7"/>
                          </a:lnTo>
                          <a:lnTo>
                            <a:pt x="1" y="10"/>
                          </a:lnTo>
                          <a:lnTo>
                            <a:pt x="0" y="14"/>
                          </a:lnTo>
                        </a:path>
                      </a:pathLst>
                    </a:custGeom>
                    <a:solidFill>
                      <a:srgbClr val="000000"/>
                    </a:solidFill>
                    <a:ln w="12700" cap="rnd">
                      <a:solidFill>
                        <a:srgbClr val="3F3F3F"/>
                      </a:solidFill>
                      <a:round/>
                      <a:headEnd/>
                      <a:tailEnd/>
                    </a:ln>
                  </p:spPr>
                  <p:txBody>
                    <a:bodyPr/>
                    <a:lstStyle/>
                    <a:p>
                      <a:endParaRPr lang="fa-IR"/>
                    </a:p>
                  </p:txBody>
                </p:sp>
              </p:grpSp>
            </p:grpSp>
            <p:grpSp>
              <p:nvGrpSpPr>
                <p:cNvPr id="26" name="Group 104"/>
                <p:cNvGrpSpPr>
                  <a:grpSpLocks/>
                </p:cNvGrpSpPr>
                <p:nvPr/>
              </p:nvGrpSpPr>
              <p:grpSpPr bwMode="auto">
                <a:xfrm>
                  <a:off x="700" y="1669"/>
                  <a:ext cx="436" cy="398"/>
                  <a:chOff x="700" y="1669"/>
                  <a:chExt cx="436" cy="398"/>
                </a:xfrm>
              </p:grpSpPr>
              <p:sp>
                <p:nvSpPr>
                  <p:cNvPr id="10410" name="Freeform 105"/>
                  <p:cNvSpPr>
                    <a:spLocks/>
                  </p:cNvSpPr>
                  <p:nvPr/>
                </p:nvSpPr>
                <p:spPr bwMode="auto">
                  <a:xfrm>
                    <a:off x="984" y="1932"/>
                    <a:ext cx="63" cy="113"/>
                  </a:xfrm>
                  <a:custGeom>
                    <a:avLst/>
                    <a:gdLst>
                      <a:gd name="T0" fmla="*/ 20 w 63"/>
                      <a:gd name="T1" fmla="*/ 4 h 113"/>
                      <a:gd name="T2" fmla="*/ 32 w 63"/>
                      <a:gd name="T3" fmla="*/ 0 h 113"/>
                      <a:gd name="T4" fmla="*/ 31 w 63"/>
                      <a:gd name="T5" fmla="*/ 22 h 113"/>
                      <a:gd name="T6" fmla="*/ 30 w 63"/>
                      <a:gd name="T7" fmla="*/ 45 h 113"/>
                      <a:gd name="T8" fmla="*/ 32 w 63"/>
                      <a:gd name="T9" fmla="*/ 68 h 113"/>
                      <a:gd name="T10" fmla="*/ 38 w 63"/>
                      <a:gd name="T11" fmla="*/ 88 h 113"/>
                      <a:gd name="T12" fmla="*/ 44 w 63"/>
                      <a:gd name="T13" fmla="*/ 92 h 113"/>
                      <a:gd name="T14" fmla="*/ 56 w 63"/>
                      <a:gd name="T15" fmla="*/ 97 h 113"/>
                      <a:gd name="T16" fmla="*/ 62 w 63"/>
                      <a:gd name="T17" fmla="*/ 109 h 113"/>
                      <a:gd name="T18" fmla="*/ 61 w 63"/>
                      <a:gd name="T19" fmla="*/ 112 h 113"/>
                      <a:gd name="T20" fmla="*/ 43 w 63"/>
                      <a:gd name="T21" fmla="*/ 112 h 113"/>
                      <a:gd name="T22" fmla="*/ 29 w 63"/>
                      <a:gd name="T23" fmla="*/ 105 h 113"/>
                      <a:gd name="T24" fmla="*/ 21 w 63"/>
                      <a:gd name="T25" fmla="*/ 89 h 113"/>
                      <a:gd name="T26" fmla="*/ 16 w 63"/>
                      <a:gd name="T27" fmla="*/ 64 h 113"/>
                      <a:gd name="T28" fmla="*/ 8 w 63"/>
                      <a:gd name="T29" fmla="*/ 34 h 113"/>
                      <a:gd name="T30" fmla="*/ 0 w 63"/>
                      <a:gd name="T31" fmla="*/ 10 h 113"/>
                      <a:gd name="T32" fmla="*/ 3 w 63"/>
                      <a:gd name="T33" fmla="*/ 8 h 113"/>
                      <a:gd name="T34" fmla="*/ 20 w 63"/>
                      <a:gd name="T35" fmla="*/ 4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3"/>
                      <a:gd name="T55" fmla="*/ 0 h 113"/>
                      <a:gd name="T56" fmla="*/ 63 w 63"/>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3" h="113">
                        <a:moveTo>
                          <a:pt x="20" y="4"/>
                        </a:moveTo>
                        <a:lnTo>
                          <a:pt x="32" y="0"/>
                        </a:lnTo>
                        <a:lnTo>
                          <a:pt x="31" y="22"/>
                        </a:lnTo>
                        <a:lnTo>
                          <a:pt x="30" y="45"/>
                        </a:lnTo>
                        <a:lnTo>
                          <a:pt x="32" y="68"/>
                        </a:lnTo>
                        <a:lnTo>
                          <a:pt x="38" y="88"/>
                        </a:lnTo>
                        <a:lnTo>
                          <a:pt x="44" y="92"/>
                        </a:lnTo>
                        <a:lnTo>
                          <a:pt x="56" y="97"/>
                        </a:lnTo>
                        <a:lnTo>
                          <a:pt x="62" y="109"/>
                        </a:lnTo>
                        <a:lnTo>
                          <a:pt x="61" y="112"/>
                        </a:lnTo>
                        <a:lnTo>
                          <a:pt x="43" y="112"/>
                        </a:lnTo>
                        <a:lnTo>
                          <a:pt x="29" y="105"/>
                        </a:lnTo>
                        <a:lnTo>
                          <a:pt x="21" y="89"/>
                        </a:lnTo>
                        <a:lnTo>
                          <a:pt x="16" y="64"/>
                        </a:lnTo>
                        <a:lnTo>
                          <a:pt x="8" y="34"/>
                        </a:lnTo>
                        <a:lnTo>
                          <a:pt x="0" y="10"/>
                        </a:lnTo>
                        <a:lnTo>
                          <a:pt x="3" y="8"/>
                        </a:lnTo>
                        <a:lnTo>
                          <a:pt x="20" y="4"/>
                        </a:lnTo>
                      </a:path>
                    </a:pathLst>
                  </a:custGeom>
                  <a:solidFill>
                    <a:srgbClr val="000000"/>
                  </a:solidFill>
                  <a:ln w="12700" cap="rnd">
                    <a:noFill/>
                    <a:round/>
                    <a:headEnd/>
                    <a:tailEnd/>
                  </a:ln>
                </p:spPr>
                <p:txBody>
                  <a:bodyPr/>
                  <a:lstStyle/>
                  <a:p>
                    <a:endParaRPr lang="fa-IR"/>
                  </a:p>
                </p:txBody>
              </p:sp>
              <p:sp>
                <p:nvSpPr>
                  <p:cNvPr id="10411" name="Freeform 106"/>
                  <p:cNvSpPr>
                    <a:spLocks/>
                  </p:cNvSpPr>
                  <p:nvPr/>
                </p:nvSpPr>
                <p:spPr bwMode="auto">
                  <a:xfrm>
                    <a:off x="723" y="1893"/>
                    <a:ext cx="115" cy="146"/>
                  </a:xfrm>
                  <a:custGeom>
                    <a:avLst/>
                    <a:gdLst>
                      <a:gd name="T0" fmla="*/ 6 w 115"/>
                      <a:gd name="T1" fmla="*/ 143 h 146"/>
                      <a:gd name="T2" fmla="*/ 11 w 115"/>
                      <a:gd name="T3" fmla="*/ 145 h 146"/>
                      <a:gd name="T4" fmla="*/ 23 w 115"/>
                      <a:gd name="T5" fmla="*/ 144 h 146"/>
                      <a:gd name="T6" fmla="*/ 29 w 115"/>
                      <a:gd name="T7" fmla="*/ 138 h 146"/>
                      <a:gd name="T8" fmla="*/ 25 w 115"/>
                      <a:gd name="T9" fmla="*/ 130 h 146"/>
                      <a:gd name="T10" fmla="*/ 21 w 115"/>
                      <a:gd name="T11" fmla="*/ 125 h 146"/>
                      <a:gd name="T12" fmla="*/ 20 w 115"/>
                      <a:gd name="T13" fmla="*/ 112 h 146"/>
                      <a:gd name="T14" fmla="*/ 24 w 115"/>
                      <a:gd name="T15" fmla="*/ 97 h 146"/>
                      <a:gd name="T16" fmla="*/ 45 w 115"/>
                      <a:gd name="T17" fmla="*/ 74 h 146"/>
                      <a:gd name="T18" fmla="*/ 52 w 115"/>
                      <a:gd name="T19" fmla="*/ 68 h 146"/>
                      <a:gd name="T20" fmla="*/ 57 w 115"/>
                      <a:gd name="T21" fmla="*/ 64 h 146"/>
                      <a:gd name="T22" fmla="*/ 76 w 115"/>
                      <a:gd name="T23" fmla="*/ 40 h 146"/>
                      <a:gd name="T24" fmla="*/ 96 w 115"/>
                      <a:gd name="T25" fmla="*/ 17 h 146"/>
                      <a:gd name="T26" fmla="*/ 105 w 115"/>
                      <a:gd name="T27" fmla="*/ 10 h 146"/>
                      <a:gd name="T28" fmla="*/ 114 w 115"/>
                      <a:gd name="T29" fmla="*/ 5 h 146"/>
                      <a:gd name="T30" fmla="*/ 35 w 115"/>
                      <a:gd name="T31" fmla="*/ 0 h 146"/>
                      <a:gd name="T32" fmla="*/ 17 w 115"/>
                      <a:gd name="T33" fmla="*/ 62 h 146"/>
                      <a:gd name="T34" fmla="*/ 5 w 115"/>
                      <a:gd name="T35" fmla="*/ 71 h 146"/>
                      <a:gd name="T36" fmla="*/ 0 w 115"/>
                      <a:gd name="T37" fmla="*/ 81 h 146"/>
                      <a:gd name="T38" fmla="*/ 0 w 115"/>
                      <a:gd name="T39" fmla="*/ 117 h 146"/>
                      <a:gd name="T40" fmla="*/ 4 w 115"/>
                      <a:gd name="T41" fmla="*/ 127 h 146"/>
                      <a:gd name="T42" fmla="*/ 6 w 115"/>
                      <a:gd name="T43" fmla="*/ 143 h 1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5"/>
                      <a:gd name="T67" fmla="*/ 0 h 146"/>
                      <a:gd name="T68" fmla="*/ 115 w 115"/>
                      <a:gd name="T69" fmla="*/ 146 h 1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5" h="146">
                        <a:moveTo>
                          <a:pt x="6" y="143"/>
                        </a:moveTo>
                        <a:lnTo>
                          <a:pt x="11" y="145"/>
                        </a:lnTo>
                        <a:lnTo>
                          <a:pt x="23" y="144"/>
                        </a:lnTo>
                        <a:lnTo>
                          <a:pt x="29" y="138"/>
                        </a:lnTo>
                        <a:lnTo>
                          <a:pt x="25" y="130"/>
                        </a:lnTo>
                        <a:lnTo>
                          <a:pt x="21" y="125"/>
                        </a:lnTo>
                        <a:lnTo>
                          <a:pt x="20" y="112"/>
                        </a:lnTo>
                        <a:lnTo>
                          <a:pt x="24" y="97"/>
                        </a:lnTo>
                        <a:lnTo>
                          <a:pt x="45" y="74"/>
                        </a:lnTo>
                        <a:lnTo>
                          <a:pt x="52" y="68"/>
                        </a:lnTo>
                        <a:lnTo>
                          <a:pt x="57" y="64"/>
                        </a:lnTo>
                        <a:lnTo>
                          <a:pt x="76" y="40"/>
                        </a:lnTo>
                        <a:lnTo>
                          <a:pt x="96" y="17"/>
                        </a:lnTo>
                        <a:lnTo>
                          <a:pt x="105" y="10"/>
                        </a:lnTo>
                        <a:lnTo>
                          <a:pt x="114" y="5"/>
                        </a:lnTo>
                        <a:lnTo>
                          <a:pt x="35" y="0"/>
                        </a:lnTo>
                        <a:lnTo>
                          <a:pt x="17" y="62"/>
                        </a:lnTo>
                        <a:lnTo>
                          <a:pt x="5" y="71"/>
                        </a:lnTo>
                        <a:lnTo>
                          <a:pt x="0" y="81"/>
                        </a:lnTo>
                        <a:lnTo>
                          <a:pt x="0" y="117"/>
                        </a:lnTo>
                        <a:lnTo>
                          <a:pt x="4" y="127"/>
                        </a:lnTo>
                        <a:lnTo>
                          <a:pt x="6" y="143"/>
                        </a:lnTo>
                      </a:path>
                    </a:pathLst>
                  </a:custGeom>
                  <a:solidFill>
                    <a:srgbClr val="000000"/>
                  </a:solidFill>
                  <a:ln w="12700" cap="rnd">
                    <a:noFill/>
                    <a:round/>
                    <a:headEnd/>
                    <a:tailEnd/>
                  </a:ln>
                </p:spPr>
                <p:txBody>
                  <a:bodyPr/>
                  <a:lstStyle/>
                  <a:p>
                    <a:endParaRPr lang="fa-IR"/>
                  </a:p>
                </p:txBody>
              </p:sp>
              <p:sp>
                <p:nvSpPr>
                  <p:cNvPr id="10412" name="Freeform 107"/>
                  <p:cNvSpPr>
                    <a:spLocks/>
                  </p:cNvSpPr>
                  <p:nvPr/>
                </p:nvSpPr>
                <p:spPr bwMode="auto">
                  <a:xfrm>
                    <a:off x="700" y="1669"/>
                    <a:ext cx="436" cy="398"/>
                  </a:xfrm>
                  <a:custGeom>
                    <a:avLst/>
                    <a:gdLst>
                      <a:gd name="T0" fmla="*/ 329 w 436"/>
                      <a:gd name="T1" fmla="*/ 250 h 398"/>
                      <a:gd name="T2" fmla="*/ 351 w 436"/>
                      <a:gd name="T3" fmla="*/ 197 h 398"/>
                      <a:gd name="T4" fmla="*/ 363 w 436"/>
                      <a:gd name="T5" fmla="*/ 126 h 398"/>
                      <a:gd name="T6" fmla="*/ 383 w 436"/>
                      <a:gd name="T7" fmla="*/ 78 h 398"/>
                      <a:gd name="T8" fmla="*/ 417 w 436"/>
                      <a:gd name="T9" fmla="*/ 69 h 398"/>
                      <a:gd name="T10" fmla="*/ 434 w 436"/>
                      <a:gd name="T11" fmla="*/ 49 h 398"/>
                      <a:gd name="T12" fmla="*/ 435 w 436"/>
                      <a:gd name="T13" fmla="*/ 32 h 398"/>
                      <a:gd name="T14" fmla="*/ 415 w 436"/>
                      <a:gd name="T15" fmla="*/ 26 h 398"/>
                      <a:gd name="T16" fmla="*/ 390 w 436"/>
                      <a:gd name="T17" fmla="*/ 13 h 398"/>
                      <a:gd name="T18" fmla="*/ 379 w 436"/>
                      <a:gd name="T19" fmla="*/ 3 h 398"/>
                      <a:gd name="T20" fmla="*/ 338 w 436"/>
                      <a:gd name="T21" fmla="*/ 2 h 398"/>
                      <a:gd name="T22" fmla="*/ 317 w 436"/>
                      <a:gd name="T23" fmla="*/ 19 h 398"/>
                      <a:gd name="T24" fmla="*/ 296 w 436"/>
                      <a:gd name="T25" fmla="*/ 55 h 398"/>
                      <a:gd name="T26" fmla="*/ 283 w 436"/>
                      <a:gd name="T27" fmla="*/ 84 h 398"/>
                      <a:gd name="T28" fmla="*/ 280 w 436"/>
                      <a:gd name="T29" fmla="*/ 95 h 398"/>
                      <a:gd name="T30" fmla="*/ 257 w 436"/>
                      <a:gd name="T31" fmla="*/ 115 h 398"/>
                      <a:gd name="T32" fmla="*/ 225 w 436"/>
                      <a:gd name="T33" fmla="*/ 122 h 398"/>
                      <a:gd name="T34" fmla="*/ 173 w 436"/>
                      <a:gd name="T35" fmla="*/ 130 h 398"/>
                      <a:gd name="T36" fmla="*/ 108 w 436"/>
                      <a:gd name="T37" fmla="*/ 124 h 398"/>
                      <a:gd name="T38" fmla="*/ 58 w 436"/>
                      <a:gd name="T39" fmla="*/ 104 h 398"/>
                      <a:gd name="T40" fmla="*/ 32 w 436"/>
                      <a:gd name="T41" fmla="*/ 65 h 398"/>
                      <a:gd name="T42" fmla="*/ 39 w 436"/>
                      <a:gd name="T43" fmla="*/ 13 h 398"/>
                      <a:gd name="T44" fmla="*/ 19 w 436"/>
                      <a:gd name="T45" fmla="*/ 38 h 398"/>
                      <a:gd name="T46" fmla="*/ 25 w 436"/>
                      <a:gd name="T47" fmla="*/ 95 h 398"/>
                      <a:gd name="T48" fmla="*/ 59 w 436"/>
                      <a:gd name="T49" fmla="*/ 137 h 398"/>
                      <a:gd name="T50" fmla="*/ 64 w 436"/>
                      <a:gd name="T51" fmla="*/ 160 h 398"/>
                      <a:gd name="T52" fmla="*/ 45 w 436"/>
                      <a:gd name="T53" fmla="*/ 199 h 398"/>
                      <a:gd name="T54" fmla="*/ 32 w 436"/>
                      <a:gd name="T55" fmla="*/ 284 h 398"/>
                      <a:gd name="T56" fmla="*/ 13 w 436"/>
                      <a:gd name="T57" fmla="*/ 303 h 398"/>
                      <a:gd name="T58" fmla="*/ 7 w 436"/>
                      <a:gd name="T59" fmla="*/ 347 h 398"/>
                      <a:gd name="T60" fmla="*/ 6 w 436"/>
                      <a:gd name="T61" fmla="*/ 391 h 398"/>
                      <a:gd name="T62" fmla="*/ 26 w 436"/>
                      <a:gd name="T63" fmla="*/ 383 h 398"/>
                      <a:gd name="T64" fmla="*/ 24 w 436"/>
                      <a:gd name="T65" fmla="*/ 356 h 398"/>
                      <a:gd name="T66" fmla="*/ 45 w 436"/>
                      <a:gd name="T67" fmla="*/ 305 h 398"/>
                      <a:gd name="T68" fmla="*/ 109 w 436"/>
                      <a:gd name="T69" fmla="*/ 239 h 398"/>
                      <a:gd name="T70" fmla="*/ 147 w 436"/>
                      <a:gd name="T71" fmla="*/ 231 h 398"/>
                      <a:gd name="T72" fmla="*/ 196 w 436"/>
                      <a:gd name="T73" fmla="*/ 257 h 398"/>
                      <a:gd name="T74" fmla="*/ 246 w 436"/>
                      <a:gd name="T75" fmla="*/ 269 h 398"/>
                      <a:gd name="T76" fmla="*/ 273 w 436"/>
                      <a:gd name="T77" fmla="*/ 280 h 398"/>
                      <a:gd name="T78" fmla="*/ 284 w 436"/>
                      <a:gd name="T79" fmla="*/ 344 h 398"/>
                      <a:gd name="T80" fmla="*/ 288 w 436"/>
                      <a:gd name="T81" fmla="*/ 372 h 398"/>
                      <a:gd name="T82" fmla="*/ 298 w 436"/>
                      <a:gd name="T83" fmla="*/ 387 h 398"/>
                      <a:gd name="T84" fmla="*/ 333 w 436"/>
                      <a:gd name="T85" fmla="*/ 394 h 398"/>
                      <a:gd name="T86" fmla="*/ 328 w 436"/>
                      <a:gd name="T87" fmla="*/ 379 h 398"/>
                      <a:gd name="T88" fmla="*/ 307 w 436"/>
                      <a:gd name="T89" fmla="*/ 353 h 398"/>
                      <a:gd name="T90" fmla="*/ 309 w 436"/>
                      <a:gd name="T91" fmla="*/ 264 h 3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36"/>
                      <a:gd name="T139" fmla="*/ 0 h 398"/>
                      <a:gd name="T140" fmla="*/ 436 w 436"/>
                      <a:gd name="T141" fmla="*/ 398 h 3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36" h="398">
                        <a:moveTo>
                          <a:pt x="309" y="264"/>
                        </a:moveTo>
                        <a:lnTo>
                          <a:pt x="319" y="258"/>
                        </a:lnTo>
                        <a:lnTo>
                          <a:pt x="329" y="250"/>
                        </a:lnTo>
                        <a:lnTo>
                          <a:pt x="340" y="236"/>
                        </a:lnTo>
                        <a:lnTo>
                          <a:pt x="347" y="218"/>
                        </a:lnTo>
                        <a:lnTo>
                          <a:pt x="351" y="197"/>
                        </a:lnTo>
                        <a:lnTo>
                          <a:pt x="354" y="173"/>
                        </a:lnTo>
                        <a:lnTo>
                          <a:pt x="357" y="149"/>
                        </a:lnTo>
                        <a:lnTo>
                          <a:pt x="363" y="126"/>
                        </a:lnTo>
                        <a:lnTo>
                          <a:pt x="370" y="98"/>
                        </a:lnTo>
                        <a:lnTo>
                          <a:pt x="377" y="84"/>
                        </a:lnTo>
                        <a:lnTo>
                          <a:pt x="383" y="78"/>
                        </a:lnTo>
                        <a:lnTo>
                          <a:pt x="398" y="78"/>
                        </a:lnTo>
                        <a:lnTo>
                          <a:pt x="408" y="75"/>
                        </a:lnTo>
                        <a:lnTo>
                          <a:pt x="417" y="69"/>
                        </a:lnTo>
                        <a:lnTo>
                          <a:pt x="428" y="64"/>
                        </a:lnTo>
                        <a:lnTo>
                          <a:pt x="432" y="57"/>
                        </a:lnTo>
                        <a:lnTo>
                          <a:pt x="434" y="49"/>
                        </a:lnTo>
                        <a:lnTo>
                          <a:pt x="432" y="43"/>
                        </a:lnTo>
                        <a:lnTo>
                          <a:pt x="435" y="35"/>
                        </a:lnTo>
                        <a:lnTo>
                          <a:pt x="435" y="32"/>
                        </a:lnTo>
                        <a:lnTo>
                          <a:pt x="429" y="28"/>
                        </a:lnTo>
                        <a:lnTo>
                          <a:pt x="425" y="26"/>
                        </a:lnTo>
                        <a:lnTo>
                          <a:pt x="415" y="26"/>
                        </a:lnTo>
                        <a:lnTo>
                          <a:pt x="404" y="23"/>
                        </a:lnTo>
                        <a:lnTo>
                          <a:pt x="395" y="18"/>
                        </a:lnTo>
                        <a:lnTo>
                          <a:pt x="390" y="13"/>
                        </a:lnTo>
                        <a:lnTo>
                          <a:pt x="387" y="9"/>
                        </a:lnTo>
                        <a:lnTo>
                          <a:pt x="384" y="5"/>
                        </a:lnTo>
                        <a:lnTo>
                          <a:pt x="379" y="3"/>
                        </a:lnTo>
                        <a:lnTo>
                          <a:pt x="367" y="1"/>
                        </a:lnTo>
                        <a:lnTo>
                          <a:pt x="354" y="0"/>
                        </a:lnTo>
                        <a:lnTo>
                          <a:pt x="338" y="2"/>
                        </a:lnTo>
                        <a:lnTo>
                          <a:pt x="327" y="5"/>
                        </a:lnTo>
                        <a:lnTo>
                          <a:pt x="322" y="10"/>
                        </a:lnTo>
                        <a:lnTo>
                          <a:pt x="317" y="19"/>
                        </a:lnTo>
                        <a:lnTo>
                          <a:pt x="310" y="24"/>
                        </a:lnTo>
                        <a:lnTo>
                          <a:pt x="302" y="43"/>
                        </a:lnTo>
                        <a:lnTo>
                          <a:pt x="296" y="55"/>
                        </a:lnTo>
                        <a:lnTo>
                          <a:pt x="291" y="65"/>
                        </a:lnTo>
                        <a:lnTo>
                          <a:pt x="287" y="76"/>
                        </a:lnTo>
                        <a:lnTo>
                          <a:pt x="283" y="84"/>
                        </a:lnTo>
                        <a:lnTo>
                          <a:pt x="283" y="94"/>
                        </a:lnTo>
                        <a:lnTo>
                          <a:pt x="288" y="100"/>
                        </a:lnTo>
                        <a:lnTo>
                          <a:pt x="280" y="95"/>
                        </a:lnTo>
                        <a:lnTo>
                          <a:pt x="275" y="100"/>
                        </a:lnTo>
                        <a:lnTo>
                          <a:pt x="268" y="109"/>
                        </a:lnTo>
                        <a:lnTo>
                          <a:pt x="257" y="115"/>
                        </a:lnTo>
                        <a:lnTo>
                          <a:pt x="247" y="116"/>
                        </a:lnTo>
                        <a:lnTo>
                          <a:pt x="236" y="118"/>
                        </a:lnTo>
                        <a:lnTo>
                          <a:pt x="225" y="122"/>
                        </a:lnTo>
                        <a:lnTo>
                          <a:pt x="210" y="128"/>
                        </a:lnTo>
                        <a:lnTo>
                          <a:pt x="198" y="131"/>
                        </a:lnTo>
                        <a:lnTo>
                          <a:pt x="173" y="130"/>
                        </a:lnTo>
                        <a:lnTo>
                          <a:pt x="150" y="126"/>
                        </a:lnTo>
                        <a:lnTo>
                          <a:pt x="133" y="122"/>
                        </a:lnTo>
                        <a:lnTo>
                          <a:pt x="108" y="124"/>
                        </a:lnTo>
                        <a:lnTo>
                          <a:pt x="89" y="123"/>
                        </a:lnTo>
                        <a:lnTo>
                          <a:pt x="70" y="115"/>
                        </a:lnTo>
                        <a:lnTo>
                          <a:pt x="58" y="104"/>
                        </a:lnTo>
                        <a:lnTo>
                          <a:pt x="44" y="90"/>
                        </a:lnTo>
                        <a:lnTo>
                          <a:pt x="36" y="76"/>
                        </a:lnTo>
                        <a:lnTo>
                          <a:pt x="32" y="65"/>
                        </a:lnTo>
                        <a:lnTo>
                          <a:pt x="33" y="45"/>
                        </a:lnTo>
                        <a:lnTo>
                          <a:pt x="37" y="30"/>
                        </a:lnTo>
                        <a:lnTo>
                          <a:pt x="39" y="13"/>
                        </a:lnTo>
                        <a:lnTo>
                          <a:pt x="38" y="5"/>
                        </a:lnTo>
                        <a:lnTo>
                          <a:pt x="25" y="22"/>
                        </a:lnTo>
                        <a:lnTo>
                          <a:pt x="19" y="38"/>
                        </a:lnTo>
                        <a:lnTo>
                          <a:pt x="14" y="56"/>
                        </a:lnTo>
                        <a:lnTo>
                          <a:pt x="16" y="75"/>
                        </a:lnTo>
                        <a:lnTo>
                          <a:pt x="25" y="95"/>
                        </a:lnTo>
                        <a:lnTo>
                          <a:pt x="37" y="113"/>
                        </a:lnTo>
                        <a:lnTo>
                          <a:pt x="47" y="124"/>
                        </a:lnTo>
                        <a:lnTo>
                          <a:pt x="59" y="137"/>
                        </a:lnTo>
                        <a:lnTo>
                          <a:pt x="66" y="144"/>
                        </a:lnTo>
                        <a:lnTo>
                          <a:pt x="68" y="149"/>
                        </a:lnTo>
                        <a:lnTo>
                          <a:pt x="64" y="160"/>
                        </a:lnTo>
                        <a:lnTo>
                          <a:pt x="57" y="171"/>
                        </a:lnTo>
                        <a:lnTo>
                          <a:pt x="48" y="185"/>
                        </a:lnTo>
                        <a:lnTo>
                          <a:pt x="45" y="199"/>
                        </a:lnTo>
                        <a:lnTo>
                          <a:pt x="42" y="236"/>
                        </a:lnTo>
                        <a:lnTo>
                          <a:pt x="38" y="270"/>
                        </a:lnTo>
                        <a:lnTo>
                          <a:pt x="32" y="284"/>
                        </a:lnTo>
                        <a:lnTo>
                          <a:pt x="26" y="292"/>
                        </a:lnTo>
                        <a:lnTo>
                          <a:pt x="18" y="298"/>
                        </a:lnTo>
                        <a:lnTo>
                          <a:pt x="13" y="303"/>
                        </a:lnTo>
                        <a:lnTo>
                          <a:pt x="10" y="312"/>
                        </a:lnTo>
                        <a:lnTo>
                          <a:pt x="9" y="323"/>
                        </a:lnTo>
                        <a:lnTo>
                          <a:pt x="7" y="347"/>
                        </a:lnTo>
                        <a:lnTo>
                          <a:pt x="2" y="369"/>
                        </a:lnTo>
                        <a:lnTo>
                          <a:pt x="0" y="383"/>
                        </a:lnTo>
                        <a:lnTo>
                          <a:pt x="6" y="391"/>
                        </a:lnTo>
                        <a:lnTo>
                          <a:pt x="18" y="392"/>
                        </a:lnTo>
                        <a:lnTo>
                          <a:pt x="25" y="391"/>
                        </a:lnTo>
                        <a:lnTo>
                          <a:pt x="26" y="383"/>
                        </a:lnTo>
                        <a:lnTo>
                          <a:pt x="22" y="377"/>
                        </a:lnTo>
                        <a:lnTo>
                          <a:pt x="20" y="374"/>
                        </a:lnTo>
                        <a:lnTo>
                          <a:pt x="24" y="356"/>
                        </a:lnTo>
                        <a:lnTo>
                          <a:pt x="31" y="331"/>
                        </a:lnTo>
                        <a:lnTo>
                          <a:pt x="37" y="316"/>
                        </a:lnTo>
                        <a:lnTo>
                          <a:pt x="45" y="305"/>
                        </a:lnTo>
                        <a:lnTo>
                          <a:pt x="64" y="286"/>
                        </a:lnTo>
                        <a:lnTo>
                          <a:pt x="91" y="257"/>
                        </a:lnTo>
                        <a:lnTo>
                          <a:pt x="109" y="239"/>
                        </a:lnTo>
                        <a:lnTo>
                          <a:pt x="123" y="232"/>
                        </a:lnTo>
                        <a:lnTo>
                          <a:pt x="134" y="229"/>
                        </a:lnTo>
                        <a:lnTo>
                          <a:pt x="147" y="231"/>
                        </a:lnTo>
                        <a:lnTo>
                          <a:pt x="171" y="241"/>
                        </a:lnTo>
                        <a:lnTo>
                          <a:pt x="185" y="252"/>
                        </a:lnTo>
                        <a:lnTo>
                          <a:pt x="196" y="257"/>
                        </a:lnTo>
                        <a:lnTo>
                          <a:pt x="208" y="261"/>
                        </a:lnTo>
                        <a:lnTo>
                          <a:pt x="222" y="264"/>
                        </a:lnTo>
                        <a:lnTo>
                          <a:pt x="246" y="269"/>
                        </a:lnTo>
                        <a:lnTo>
                          <a:pt x="261" y="276"/>
                        </a:lnTo>
                        <a:lnTo>
                          <a:pt x="271" y="278"/>
                        </a:lnTo>
                        <a:lnTo>
                          <a:pt x="273" y="280"/>
                        </a:lnTo>
                        <a:lnTo>
                          <a:pt x="274" y="295"/>
                        </a:lnTo>
                        <a:lnTo>
                          <a:pt x="278" y="315"/>
                        </a:lnTo>
                        <a:lnTo>
                          <a:pt x="284" y="344"/>
                        </a:lnTo>
                        <a:lnTo>
                          <a:pt x="285" y="354"/>
                        </a:lnTo>
                        <a:lnTo>
                          <a:pt x="285" y="368"/>
                        </a:lnTo>
                        <a:lnTo>
                          <a:pt x="288" y="372"/>
                        </a:lnTo>
                        <a:lnTo>
                          <a:pt x="294" y="372"/>
                        </a:lnTo>
                        <a:lnTo>
                          <a:pt x="297" y="376"/>
                        </a:lnTo>
                        <a:lnTo>
                          <a:pt x="298" y="387"/>
                        </a:lnTo>
                        <a:lnTo>
                          <a:pt x="308" y="395"/>
                        </a:lnTo>
                        <a:lnTo>
                          <a:pt x="322" y="397"/>
                        </a:lnTo>
                        <a:lnTo>
                          <a:pt x="333" y="394"/>
                        </a:lnTo>
                        <a:lnTo>
                          <a:pt x="336" y="389"/>
                        </a:lnTo>
                        <a:lnTo>
                          <a:pt x="336" y="387"/>
                        </a:lnTo>
                        <a:lnTo>
                          <a:pt x="328" y="379"/>
                        </a:lnTo>
                        <a:lnTo>
                          <a:pt x="320" y="373"/>
                        </a:lnTo>
                        <a:lnTo>
                          <a:pt x="311" y="365"/>
                        </a:lnTo>
                        <a:lnTo>
                          <a:pt x="307" y="353"/>
                        </a:lnTo>
                        <a:lnTo>
                          <a:pt x="305" y="339"/>
                        </a:lnTo>
                        <a:lnTo>
                          <a:pt x="307" y="289"/>
                        </a:lnTo>
                        <a:lnTo>
                          <a:pt x="309" y="264"/>
                        </a:lnTo>
                      </a:path>
                    </a:pathLst>
                  </a:custGeom>
                  <a:solidFill>
                    <a:srgbClr val="000000"/>
                  </a:solidFill>
                  <a:ln w="12700" cap="rnd">
                    <a:noFill/>
                    <a:round/>
                    <a:headEnd/>
                    <a:tailEnd/>
                  </a:ln>
                </p:spPr>
                <p:txBody>
                  <a:bodyPr/>
                  <a:lstStyle/>
                  <a:p>
                    <a:endParaRPr lang="fa-IR"/>
                  </a:p>
                </p:txBody>
              </p:sp>
            </p:grpSp>
          </p:grpSp>
          <p:sp>
            <p:nvSpPr>
              <p:cNvPr id="10407" name="Line 108"/>
              <p:cNvSpPr>
                <a:spLocks noChangeShapeType="1"/>
              </p:cNvSpPr>
              <p:nvPr/>
            </p:nvSpPr>
            <p:spPr bwMode="auto">
              <a:xfrm>
                <a:off x="1015" y="2299"/>
                <a:ext cx="0" cy="489"/>
              </a:xfrm>
              <a:prstGeom prst="line">
                <a:avLst/>
              </a:prstGeom>
              <a:noFill/>
              <a:ln w="25400">
                <a:solidFill>
                  <a:srgbClr val="114FFB"/>
                </a:solidFill>
                <a:round/>
                <a:headEnd/>
                <a:tailEnd type="triangle" w="med" len="med"/>
              </a:ln>
            </p:spPr>
            <p:txBody>
              <a:bodyPr wrap="none" anchor="ctr"/>
              <a:lstStyle/>
              <a:p>
                <a:endParaRPr lang="fa-IR"/>
              </a:p>
            </p:txBody>
          </p:sp>
        </p:grpSp>
      </p:grpSp>
      <p:grpSp>
        <p:nvGrpSpPr>
          <p:cNvPr id="27" name="Group 109"/>
          <p:cNvGrpSpPr>
            <a:grpSpLocks/>
          </p:cNvGrpSpPr>
          <p:nvPr/>
        </p:nvGrpSpPr>
        <p:grpSpPr bwMode="auto">
          <a:xfrm>
            <a:off x="-9525" y="98425"/>
            <a:ext cx="3390900" cy="4252913"/>
            <a:chOff x="-6" y="62"/>
            <a:chExt cx="2313" cy="2679"/>
          </a:xfrm>
        </p:grpSpPr>
        <p:grpSp>
          <p:nvGrpSpPr>
            <p:cNvPr id="28" name="Group 110"/>
            <p:cNvGrpSpPr>
              <a:grpSpLocks/>
            </p:cNvGrpSpPr>
            <p:nvPr/>
          </p:nvGrpSpPr>
          <p:grpSpPr bwMode="auto">
            <a:xfrm>
              <a:off x="-6" y="62"/>
              <a:ext cx="2313" cy="2679"/>
              <a:chOff x="-6" y="62"/>
              <a:chExt cx="2313" cy="2679"/>
            </a:xfrm>
          </p:grpSpPr>
          <p:sp>
            <p:nvSpPr>
              <p:cNvPr id="10392" name="Rectangle 111"/>
              <p:cNvSpPr>
                <a:spLocks noChangeArrowheads="1"/>
              </p:cNvSpPr>
              <p:nvPr/>
            </p:nvSpPr>
            <p:spPr bwMode="auto">
              <a:xfrm>
                <a:off x="-6" y="259"/>
                <a:ext cx="1740" cy="440"/>
              </a:xfrm>
              <a:prstGeom prst="rect">
                <a:avLst/>
              </a:prstGeom>
              <a:noFill/>
              <a:ln w="12700">
                <a:noFill/>
                <a:miter lim="800000"/>
                <a:headEnd/>
                <a:tailEnd/>
              </a:ln>
            </p:spPr>
            <p:txBody>
              <a:bodyPr wrap="none" lIns="90488" tIns="44450" rIns="90488" bIns="44450">
                <a:spAutoFit/>
              </a:bodyPr>
              <a:lstStyle/>
              <a:p>
                <a:pPr algn="ctr" eaLnBrk="0" hangingPunct="0"/>
                <a:r>
                  <a:rPr lang="en-GB">
                    <a:latin typeface="PosterBodoni BT"/>
                  </a:rPr>
                  <a:t>Ruminants, Rodents,</a:t>
                </a:r>
              </a:p>
              <a:p>
                <a:pPr algn="ctr" eaLnBrk="0" hangingPunct="0"/>
                <a:r>
                  <a:rPr lang="en-GB">
                    <a:latin typeface="PosterBodoni BT"/>
                  </a:rPr>
                  <a:t>Carnivores, wild pigs</a:t>
                </a:r>
              </a:p>
            </p:txBody>
          </p:sp>
          <p:grpSp>
            <p:nvGrpSpPr>
              <p:cNvPr id="29" name="Group 112"/>
              <p:cNvGrpSpPr>
                <a:grpSpLocks/>
              </p:cNvGrpSpPr>
              <p:nvPr/>
            </p:nvGrpSpPr>
            <p:grpSpPr bwMode="auto">
              <a:xfrm>
                <a:off x="50" y="91"/>
                <a:ext cx="1631" cy="783"/>
                <a:chOff x="50" y="91"/>
                <a:chExt cx="1631" cy="783"/>
              </a:xfrm>
            </p:grpSpPr>
            <p:sp>
              <p:nvSpPr>
                <p:cNvPr id="10400" name="Oval 113"/>
                <p:cNvSpPr>
                  <a:spLocks noChangeArrowheads="1"/>
                </p:cNvSpPr>
                <p:nvPr/>
              </p:nvSpPr>
              <p:spPr bwMode="auto">
                <a:xfrm>
                  <a:off x="50" y="103"/>
                  <a:ext cx="1631" cy="771"/>
                </a:xfrm>
                <a:prstGeom prst="ellipse">
                  <a:avLst/>
                </a:prstGeom>
                <a:noFill/>
                <a:ln w="25400">
                  <a:solidFill>
                    <a:srgbClr val="114FFB"/>
                  </a:solidFill>
                  <a:round/>
                  <a:headEnd/>
                  <a:tailEnd/>
                </a:ln>
              </p:spPr>
              <p:txBody>
                <a:bodyPr wrap="none" anchor="ctr"/>
                <a:lstStyle/>
                <a:p>
                  <a:endParaRPr lang="en-US"/>
                </a:p>
              </p:txBody>
            </p:sp>
            <p:sp>
              <p:nvSpPr>
                <p:cNvPr id="10401" name="Line 114"/>
                <p:cNvSpPr>
                  <a:spLocks noChangeShapeType="1"/>
                </p:cNvSpPr>
                <p:nvPr/>
              </p:nvSpPr>
              <p:spPr bwMode="auto">
                <a:xfrm flipV="1">
                  <a:off x="762" y="91"/>
                  <a:ext cx="166" cy="28"/>
                </a:xfrm>
                <a:prstGeom prst="line">
                  <a:avLst/>
                </a:prstGeom>
                <a:noFill/>
                <a:ln w="25400">
                  <a:solidFill>
                    <a:srgbClr val="114FFB"/>
                  </a:solidFill>
                  <a:round/>
                  <a:headEnd type="triangle" w="med" len="med"/>
                  <a:tailEnd/>
                </a:ln>
              </p:spPr>
              <p:txBody>
                <a:bodyPr wrap="none" anchor="ctr"/>
                <a:lstStyle/>
                <a:p>
                  <a:endParaRPr lang="fa-IR"/>
                </a:p>
              </p:txBody>
            </p:sp>
          </p:grpSp>
          <p:sp>
            <p:nvSpPr>
              <p:cNvPr id="10394" name="Line 115"/>
              <p:cNvSpPr>
                <a:spLocks noChangeShapeType="1"/>
              </p:cNvSpPr>
              <p:nvPr/>
            </p:nvSpPr>
            <p:spPr bwMode="auto">
              <a:xfrm>
                <a:off x="1036" y="970"/>
                <a:ext cx="0" cy="489"/>
              </a:xfrm>
              <a:prstGeom prst="line">
                <a:avLst/>
              </a:prstGeom>
              <a:noFill/>
              <a:ln w="25400">
                <a:solidFill>
                  <a:srgbClr val="114FFB"/>
                </a:solidFill>
                <a:round/>
                <a:headEnd/>
                <a:tailEnd type="triangle" w="med" len="med"/>
              </a:ln>
            </p:spPr>
            <p:txBody>
              <a:bodyPr wrap="none" anchor="ctr"/>
              <a:lstStyle/>
              <a:p>
                <a:endParaRPr lang="fa-IR"/>
              </a:p>
            </p:txBody>
          </p:sp>
          <p:sp>
            <p:nvSpPr>
              <p:cNvPr id="10395" name="Line 116"/>
              <p:cNvSpPr>
                <a:spLocks noChangeShapeType="1"/>
              </p:cNvSpPr>
              <p:nvPr/>
            </p:nvSpPr>
            <p:spPr bwMode="auto">
              <a:xfrm flipV="1">
                <a:off x="951" y="939"/>
                <a:ext cx="0" cy="521"/>
              </a:xfrm>
              <a:prstGeom prst="line">
                <a:avLst/>
              </a:prstGeom>
              <a:noFill/>
              <a:ln w="25400">
                <a:solidFill>
                  <a:srgbClr val="114FFB"/>
                </a:solidFill>
                <a:prstDash val="sysDot"/>
                <a:round/>
                <a:headEnd/>
                <a:tailEnd type="triangle" w="med" len="med"/>
              </a:ln>
            </p:spPr>
            <p:txBody>
              <a:bodyPr wrap="none" anchor="ctr"/>
              <a:lstStyle/>
              <a:p>
                <a:endParaRPr lang="fa-IR"/>
              </a:p>
            </p:txBody>
          </p:sp>
          <p:sp>
            <p:nvSpPr>
              <p:cNvPr id="465013" name="Arc 117"/>
              <p:cNvSpPr>
                <a:spLocks/>
              </p:cNvSpPr>
              <p:nvPr/>
            </p:nvSpPr>
            <p:spPr bwMode="auto">
              <a:xfrm rot="20580000">
                <a:off x="260" y="847"/>
                <a:ext cx="276" cy="1894"/>
              </a:xfrm>
              <a:custGeom>
                <a:avLst/>
                <a:gdLst>
                  <a:gd name="G0" fmla="+- 21600 0 0"/>
                  <a:gd name="G1" fmla="+- 21600 0 0"/>
                  <a:gd name="G2" fmla="+- 21600 0 0"/>
                  <a:gd name="T0" fmla="*/ 0 w 21600"/>
                  <a:gd name="T1" fmla="*/ 21600 h 21600"/>
                  <a:gd name="T2" fmla="*/ 21522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701"/>
                      <a:pt x="9623" y="43"/>
                      <a:pt x="21522" y="0"/>
                    </a:cubicBezTo>
                  </a:path>
                  <a:path w="21600" h="21600" stroke="0" extrusionOk="0">
                    <a:moveTo>
                      <a:pt x="0" y="21600"/>
                    </a:moveTo>
                    <a:cubicBezTo>
                      <a:pt x="0" y="9701"/>
                      <a:pt x="9623" y="43"/>
                      <a:pt x="21522" y="0"/>
                    </a:cubicBezTo>
                    <a:lnTo>
                      <a:pt x="21600" y="21600"/>
                    </a:lnTo>
                    <a:close/>
                  </a:path>
                </a:pathLst>
              </a:custGeom>
              <a:noFill/>
              <a:ln w="25400" cap="rnd">
                <a:solidFill>
                  <a:srgbClr val="114FFB"/>
                </a:solidFill>
                <a:round/>
                <a:headEnd type="triangle" w="med" len="med"/>
                <a:tailEnd/>
              </a:ln>
              <a:effectLst>
                <a:outerShdw dist="107763" dir="2700000" algn="ctr" rotWithShape="0">
                  <a:schemeClr val="bg1"/>
                </a:outerShdw>
              </a:effectLst>
            </p:spPr>
            <p:txBody>
              <a:bodyPr wrap="none" anchor="ctr"/>
              <a:lstStyle/>
              <a:p>
                <a:pPr>
                  <a:defRPr/>
                </a:pPr>
                <a:endParaRPr lang="en-US"/>
              </a:p>
            </p:txBody>
          </p:sp>
          <p:sp>
            <p:nvSpPr>
              <p:cNvPr id="10397" name="Line 118"/>
              <p:cNvSpPr>
                <a:spLocks noChangeShapeType="1"/>
              </p:cNvSpPr>
              <p:nvPr/>
            </p:nvSpPr>
            <p:spPr bwMode="auto">
              <a:xfrm>
                <a:off x="1806" y="351"/>
                <a:ext cx="501" cy="451"/>
              </a:xfrm>
              <a:prstGeom prst="line">
                <a:avLst/>
              </a:prstGeom>
              <a:noFill/>
              <a:ln w="25400">
                <a:solidFill>
                  <a:srgbClr val="114FFB"/>
                </a:solidFill>
                <a:prstDash val="sysDot"/>
                <a:round/>
                <a:headEnd/>
                <a:tailEnd type="triangle" w="med" len="med"/>
              </a:ln>
            </p:spPr>
            <p:txBody>
              <a:bodyPr wrap="none" anchor="ctr"/>
              <a:lstStyle/>
              <a:p>
                <a:endParaRPr lang="fa-IR"/>
              </a:p>
            </p:txBody>
          </p:sp>
          <p:sp>
            <p:nvSpPr>
              <p:cNvPr id="10398" name="Line 119"/>
              <p:cNvSpPr>
                <a:spLocks noChangeShapeType="1"/>
              </p:cNvSpPr>
              <p:nvPr/>
            </p:nvSpPr>
            <p:spPr bwMode="auto">
              <a:xfrm flipH="1" flipV="1">
                <a:off x="1710" y="393"/>
                <a:ext cx="533" cy="482"/>
              </a:xfrm>
              <a:prstGeom prst="line">
                <a:avLst/>
              </a:prstGeom>
              <a:noFill/>
              <a:ln w="25400">
                <a:solidFill>
                  <a:srgbClr val="114FFB"/>
                </a:solidFill>
                <a:round/>
                <a:headEnd/>
                <a:tailEnd type="triangle" w="med" len="med"/>
              </a:ln>
            </p:spPr>
            <p:txBody>
              <a:bodyPr wrap="none" anchor="ctr"/>
              <a:lstStyle/>
              <a:p>
                <a:endParaRPr lang="fa-IR"/>
              </a:p>
            </p:txBody>
          </p:sp>
          <p:sp>
            <p:nvSpPr>
              <p:cNvPr id="10399" name="Freeform 120"/>
              <p:cNvSpPr>
                <a:spLocks/>
              </p:cNvSpPr>
              <p:nvPr/>
            </p:nvSpPr>
            <p:spPr bwMode="auto">
              <a:xfrm>
                <a:off x="1558" y="62"/>
                <a:ext cx="477" cy="267"/>
              </a:xfrm>
              <a:custGeom>
                <a:avLst/>
                <a:gdLst>
                  <a:gd name="T0" fmla="*/ 0 w 955"/>
                  <a:gd name="T1" fmla="*/ 1 h 534"/>
                  <a:gd name="T2" fmla="*/ 0 w 955"/>
                  <a:gd name="T3" fmla="*/ 1 h 534"/>
                  <a:gd name="T4" fmla="*/ 0 w 955"/>
                  <a:gd name="T5" fmla="*/ 1 h 534"/>
                  <a:gd name="T6" fmla="*/ 0 w 955"/>
                  <a:gd name="T7" fmla="*/ 1 h 534"/>
                  <a:gd name="T8" fmla="*/ 0 w 955"/>
                  <a:gd name="T9" fmla="*/ 1 h 534"/>
                  <a:gd name="T10" fmla="*/ 0 w 955"/>
                  <a:gd name="T11" fmla="*/ 1 h 534"/>
                  <a:gd name="T12" fmla="*/ 0 w 955"/>
                  <a:gd name="T13" fmla="*/ 1 h 534"/>
                  <a:gd name="T14" fmla="*/ 0 w 955"/>
                  <a:gd name="T15" fmla="*/ 1 h 534"/>
                  <a:gd name="T16" fmla="*/ 0 w 955"/>
                  <a:gd name="T17" fmla="*/ 1 h 534"/>
                  <a:gd name="T18" fmla="*/ 0 w 955"/>
                  <a:gd name="T19" fmla="*/ 1 h 534"/>
                  <a:gd name="T20" fmla="*/ 0 w 955"/>
                  <a:gd name="T21" fmla="*/ 1 h 534"/>
                  <a:gd name="T22" fmla="*/ 0 w 955"/>
                  <a:gd name="T23" fmla="*/ 1 h 534"/>
                  <a:gd name="T24" fmla="*/ 0 w 955"/>
                  <a:gd name="T25" fmla="*/ 1 h 534"/>
                  <a:gd name="T26" fmla="*/ 0 w 955"/>
                  <a:gd name="T27" fmla="*/ 1 h 534"/>
                  <a:gd name="T28" fmla="*/ 0 w 955"/>
                  <a:gd name="T29" fmla="*/ 1 h 534"/>
                  <a:gd name="T30" fmla="*/ 0 w 955"/>
                  <a:gd name="T31" fmla="*/ 1 h 534"/>
                  <a:gd name="T32" fmla="*/ 0 w 955"/>
                  <a:gd name="T33" fmla="*/ 1 h 534"/>
                  <a:gd name="T34" fmla="*/ 0 w 955"/>
                  <a:gd name="T35" fmla="*/ 1 h 534"/>
                  <a:gd name="T36" fmla="*/ 0 w 955"/>
                  <a:gd name="T37" fmla="*/ 1 h 534"/>
                  <a:gd name="T38" fmla="*/ 0 w 955"/>
                  <a:gd name="T39" fmla="*/ 1 h 534"/>
                  <a:gd name="T40" fmla="*/ 0 w 955"/>
                  <a:gd name="T41" fmla="*/ 1 h 534"/>
                  <a:gd name="T42" fmla="*/ 0 w 955"/>
                  <a:gd name="T43" fmla="*/ 1 h 534"/>
                  <a:gd name="T44" fmla="*/ 0 w 955"/>
                  <a:gd name="T45" fmla="*/ 1 h 534"/>
                  <a:gd name="T46" fmla="*/ 0 w 955"/>
                  <a:gd name="T47" fmla="*/ 1 h 534"/>
                  <a:gd name="T48" fmla="*/ 0 w 955"/>
                  <a:gd name="T49" fmla="*/ 1 h 534"/>
                  <a:gd name="T50" fmla="*/ 0 w 955"/>
                  <a:gd name="T51" fmla="*/ 1 h 534"/>
                  <a:gd name="T52" fmla="*/ 0 w 955"/>
                  <a:gd name="T53" fmla="*/ 1 h 534"/>
                  <a:gd name="T54" fmla="*/ 0 w 955"/>
                  <a:gd name="T55" fmla="*/ 1 h 534"/>
                  <a:gd name="T56" fmla="*/ 0 w 955"/>
                  <a:gd name="T57" fmla="*/ 1 h 534"/>
                  <a:gd name="T58" fmla="*/ 0 w 955"/>
                  <a:gd name="T59" fmla="*/ 1 h 534"/>
                  <a:gd name="T60" fmla="*/ 0 w 955"/>
                  <a:gd name="T61" fmla="*/ 1 h 534"/>
                  <a:gd name="T62" fmla="*/ 0 w 955"/>
                  <a:gd name="T63" fmla="*/ 1 h 534"/>
                  <a:gd name="T64" fmla="*/ 0 w 955"/>
                  <a:gd name="T65" fmla="*/ 1 h 534"/>
                  <a:gd name="T66" fmla="*/ 0 w 955"/>
                  <a:gd name="T67" fmla="*/ 1 h 534"/>
                  <a:gd name="T68" fmla="*/ 0 w 955"/>
                  <a:gd name="T69" fmla="*/ 1 h 534"/>
                  <a:gd name="T70" fmla="*/ 0 w 955"/>
                  <a:gd name="T71" fmla="*/ 1 h 534"/>
                  <a:gd name="T72" fmla="*/ 0 w 955"/>
                  <a:gd name="T73" fmla="*/ 1 h 534"/>
                  <a:gd name="T74" fmla="*/ 0 w 955"/>
                  <a:gd name="T75" fmla="*/ 1 h 534"/>
                  <a:gd name="T76" fmla="*/ 0 w 955"/>
                  <a:gd name="T77" fmla="*/ 1 h 534"/>
                  <a:gd name="T78" fmla="*/ 0 w 955"/>
                  <a:gd name="T79" fmla="*/ 1 h 534"/>
                  <a:gd name="T80" fmla="*/ 0 w 955"/>
                  <a:gd name="T81" fmla="*/ 1 h 534"/>
                  <a:gd name="T82" fmla="*/ 0 w 955"/>
                  <a:gd name="T83" fmla="*/ 1 h 534"/>
                  <a:gd name="T84" fmla="*/ 0 w 955"/>
                  <a:gd name="T85" fmla="*/ 1 h 534"/>
                  <a:gd name="T86" fmla="*/ 0 w 955"/>
                  <a:gd name="T87" fmla="*/ 1 h 534"/>
                  <a:gd name="T88" fmla="*/ 0 w 955"/>
                  <a:gd name="T89" fmla="*/ 1 h 534"/>
                  <a:gd name="T90" fmla="*/ 0 w 955"/>
                  <a:gd name="T91" fmla="*/ 1 h 534"/>
                  <a:gd name="T92" fmla="*/ 0 w 955"/>
                  <a:gd name="T93" fmla="*/ 1 h 534"/>
                  <a:gd name="T94" fmla="*/ 0 w 955"/>
                  <a:gd name="T95" fmla="*/ 1 h 534"/>
                  <a:gd name="T96" fmla="*/ 0 w 955"/>
                  <a:gd name="T97" fmla="*/ 1 h 534"/>
                  <a:gd name="T98" fmla="*/ 0 w 955"/>
                  <a:gd name="T99" fmla="*/ 1 h 534"/>
                  <a:gd name="T100" fmla="*/ 0 w 955"/>
                  <a:gd name="T101" fmla="*/ 1 h 534"/>
                  <a:gd name="T102" fmla="*/ 0 w 955"/>
                  <a:gd name="T103" fmla="*/ 1 h 534"/>
                  <a:gd name="T104" fmla="*/ 0 w 955"/>
                  <a:gd name="T105" fmla="*/ 1 h 534"/>
                  <a:gd name="T106" fmla="*/ 0 w 955"/>
                  <a:gd name="T107" fmla="*/ 1 h 534"/>
                  <a:gd name="T108" fmla="*/ 0 w 955"/>
                  <a:gd name="T109" fmla="*/ 1 h 534"/>
                  <a:gd name="T110" fmla="*/ 0 w 955"/>
                  <a:gd name="T111" fmla="*/ 1 h 5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55"/>
                  <a:gd name="T169" fmla="*/ 0 h 534"/>
                  <a:gd name="T170" fmla="*/ 955 w 955"/>
                  <a:gd name="T171" fmla="*/ 534 h 5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55" h="534">
                    <a:moveTo>
                      <a:pt x="68" y="284"/>
                    </a:moveTo>
                    <a:lnTo>
                      <a:pt x="63" y="278"/>
                    </a:lnTo>
                    <a:lnTo>
                      <a:pt x="57" y="274"/>
                    </a:lnTo>
                    <a:lnTo>
                      <a:pt x="48" y="273"/>
                    </a:lnTo>
                    <a:lnTo>
                      <a:pt x="40" y="272"/>
                    </a:lnTo>
                    <a:lnTo>
                      <a:pt x="30" y="273"/>
                    </a:lnTo>
                    <a:lnTo>
                      <a:pt x="21" y="274"/>
                    </a:lnTo>
                    <a:lnTo>
                      <a:pt x="11" y="277"/>
                    </a:lnTo>
                    <a:lnTo>
                      <a:pt x="0" y="279"/>
                    </a:lnTo>
                    <a:lnTo>
                      <a:pt x="2" y="266"/>
                    </a:lnTo>
                    <a:lnTo>
                      <a:pt x="8" y="254"/>
                    </a:lnTo>
                    <a:lnTo>
                      <a:pt x="19" y="242"/>
                    </a:lnTo>
                    <a:lnTo>
                      <a:pt x="31" y="231"/>
                    </a:lnTo>
                    <a:lnTo>
                      <a:pt x="46" y="222"/>
                    </a:lnTo>
                    <a:lnTo>
                      <a:pt x="62" y="215"/>
                    </a:lnTo>
                    <a:lnTo>
                      <a:pt x="78" y="209"/>
                    </a:lnTo>
                    <a:lnTo>
                      <a:pt x="94" y="208"/>
                    </a:lnTo>
                    <a:lnTo>
                      <a:pt x="107" y="183"/>
                    </a:lnTo>
                    <a:lnTo>
                      <a:pt x="122" y="160"/>
                    </a:lnTo>
                    <a:lnTo>
                      <a:pt x="138" y="138"/>
                    </a:lnTo>
                    <a:lnTo>
                      <a:pt x="155" y="117"/>
                    </a:lnTo>
                    <a:lnTo>
                      <a:pt x="175" y="99"/>
                    </a:lnTo>
                    <a:lnTo>
                      <a:pt x="197" y="82"/>
                    </a:lnTo>
                    <a:lnTo>
                      <a:pt x="219" y="67"/>
                    </a:lnTo>
                    <a:lnTo>
                      <a:pt x="244" y="52"/>
                    </a:lnTo>
                    <a:lnTo>
                      <a:pt x="269" y="40"/>
                    </a:lnTo>
                    <a:lnTo>
                      <a:pt x="298" y="30"/>
                    </a:lnTo>
                    <a:lnTo>
                      <a:pt x="328" y="21"/>
                    </a:lnTo>
                    <a:lnTo>
                      <a:pt x="360" y="13"/>
                    </a:lnTo>
                    <a:lnTo>
                      <a:pt x="394" y="7"/>
                    </a:lnTo>
                    <a:lnTo>
                      <a:pt x="429" y="3"/>
                    </a:lnTo>
                    <a:lnTo>
                      <a:pt x="467" y="1"/>
                    </a:lnTo>
                    <a:lnTo>
                      <a:pt x="507" y="0"/>
                    </a:lnTo>
                    <a:lnTo>
                      <a:pt x="554" y="1"/>
                    </a:lnTo>
                    <a:lnTo>
                      <a:pt x="595" y="3"/>
                    </a:lnTo>
                    <a:lnTo>
                      <a:pt x="632" y="7"/>
                    </a:lnTo>
                    <a:lnTo>
                      <a:pt x="664" y="11"/>
                    </a:lnTo>
                    <a:lnTo>
                      <a:pt x="694" y="17"/>
                    </a:lnTo>
                    <a:lnTo>
                      <a:pt x="719" y="24"/>
                    </a:lnTo>
                    <a:lnTo>
                      <a:pt x="742" y="31"/>
                    </a:lnTo>
                    <a:lnTo>
                      <a:pt x="763" y="39"/>
                    </a:lnTo>
                    <a:lnTo>
                      <a:pt x="780" y="48"/>
                    </a:lnTo>
                    <a:lnTo>
                      <a:pt x="796" y="57"/>
                    </a:lnTo>
                    <a:lnTo>
                      <a:pt x="811" y="68"/>
                    </a:lnTo>
                    <a:lnTo>
                      <a:pt x="824" y="77"/>
                    </a:lnTo>
                    <a:lnTo>
                      <a:pt x="835" y="87"/>
                    </a:lnTo>
                    <a:lnTo>
                      <a:pt x="847" y="98"/>
                    </a:lnTo>
                    <a:lnTo>
                      <a:pt x="858" y="108"/>
                    </a:lnTo>
                    <a:lnTo>
                      <a:pt x="869" y="117"/>
                    </a:lnTo>
                    <a:lnTo>
                      <a:pt x="871" y="113"/>
                    </a:lnTo>
                    <a:lnTo>
                      <a:pt x="874" y="109"/>
                    </a:lnTo>
                    <a:lnTo>
                      <a:pt x="878" y="106"/>
                    </a:lnTo>
                    <a:lnTo>
                      <a:pt x="881" y="103"/>
                    </a:lnTo>
                    <a:lnTo>
                      <a:pt x="887" y="101"/>
                    </a:lnTo>
                    <a:lnTo>
                      <a:pt x="893" y="100"/>
                    </a:lnTo>
                    <a:lnTo>
                      <a:pt x="900" y="99"/>
                    </a:lnTo>
                    <a:lnTo>
                      <a:pt x="908" y="99"/>
                    </a:lnTo>
                    <a:lnTo>
                      <a:pt x="917" y="100"/>
                    </a:lnTo>
                    <a:lnTo>
                      <a:pt x="925" y="102"/>
                    </a:lnTo>
                    <a:lnTo>
                      <a:pt x="933" y="107"/>
                    </a:lnTo>
                    <a:lnTo>
                      <a:pt x="940" y="113"/>
                    </a:lnTo>
                    <a:lnTo>
                      <a:pt x="947" y="121"/>
                    </a:lnTo>
                    <a:lnTo>
                      <a:pt x="952" y="127"/>
                    </a:lnTo>
                    <a:lnTo>
                      <a:pt x="954" y="137"/>
                    </a:lnTo>
                    <a:lnTo>
                      <a:pt x="955" y="145"/>
                    </a:lnTo>
                    <a:lnTo>
                      <a:pt x="952" y="162"/>
                    </a:lnTo>
                    <a:lnTo>
                      <a:pt x="943" y="176"/>
                    </a:lnTo>
                    <a:lnTo>
                      <a:pt x="933" y="187"/>
                    </a:lnTo>
                    <a:lnTo>
                      <a:pt x="923" y="191"/>
                    </a:lnTo>
                    <a:lnTo>
                      <a:pt x="912" y="191"/>
                    </a:lnTo>
                    <a:lnTo>
                      <a:pt x="903" y="187"/>
                    </a:lnTo>
                    <a:lnTo>
                      <a:pt x="896" y="181"/>
                    </a:lnTo>
                    <a:lnTo>
                      <a:pt x="894" y="170"/>
                    </a:lnTo>
                    <a:lnTo>
                      <a:pt x="896" y="158"/>
                    </a:lnTo>
                    <a:lnTo>
                      <a:pt x="901" y="152"/>
                    </a:lnTo>
                    <a:lnTo>
                      <a:pt x="907" y="148"/>
                    </a:lnTo>
                    <a:lnTo>
                      <a:pt x="912" y="147"/>
                    </a:lnTo>
                    <a:lnTo>
                      <a:pt x="915" y="150"/>
                    </a:lnTo>
                    <a:lnTo>
                      <a:pt x="914" y="157"/>
                    </a:lnTo>
                    <a:lnTo>
                      <a:pt x="914" y="164"/>
                    </a:lnTo>
                    <a:lnTo>
                      <a:pt x="917" y="168"/>
                    </a:lnTo>
                    <a:lnTo>
                      <a:pt x="923" y="165"/>
                    </a:lnTo>
                    <a:lnTo>
                      <a:pt x="930" y="161"/>
                    </a:lnTo>
                    <a:lnTo>
                      <a:pt x="933" y="155"/>
                    </a:lnTo>
                    <a:lnTo>
                      <a:pt x="935" y="147"/>
                    </a:lnTo>
                    <a:lnTo>
                      <a:pt x="933" y="136"/>
                    </a:lnTo>
                    <a:lnTo>
                      <a:pt x="926" y="127"/>
                    </a:lnTo>
                    <a:lnTo>
                      <a:pt x="917" y="124"/>
                    </a:lnTo>
                    <a:lnTo>
                      <a:pt x="908" y="123"/>
                    </a:lnTo>
                    <a:lnTo>
                      <a:pt x="897" y="125"/>
                    </a:lnTo>
                    <a:lnTo>
                      <a:pt x="888" y="131"/>
                    </a:lnTo>
                    <a:lnTo>
                      <a:pt x="881" y="139"/>
                    </a:lnTo>
                    <a:lnTo>
                      <a:pt x="879" y="149"/>
                    </a:lnTo>
                    <a:lnTo>
                      <a:pt x="891" y="181"/>
                    </a:lnTo>
                    <a:lnTo>
                      <a:pt x="895" y="217"/>
                    </a:lnTo>
                    <a:lnTo>
                      <a:pt x="893" y="253"/>
                    </a:lnTo>
                    <a:lnTo>
                      <a:pt x="887" y="287"/>
                    </a:lnTo>
                    <a:lnTo>
                      <a:pt x="878" y="320"/>
                    </a:lnTo>
                    <a:lnTo>
                      <a:pt x="865" y="349"/>
                    </a:lnTo>
                    <a:lnTo>
                      <a:pt x="853" y="373"/>
                    </a:lnTo>
                    <a:lnTo>
                      <a:pt x="839" y="389"/>
                    </a:lnTo>
                    <a:lnTo>
                      <a:pt x="833" y="419"/>
                    </a:lnTo>
                    <a:lnTo>
                      <a:pt x="833" y="452"/>
                    </a:lnTo>
                    <a:lnTo>
                      <a:pt x="837" y="485"/>
                    </a:lnTo>
                    <a:lnTo>
                      <a:pt x="841" y="509"/>
                    </a:lnTo>
                    <a:lnTo>
                      <a:pt x="831" y="516"/>
                    </a:lnTo>
                    <a:lnTo>
                      <a:pt x="823" y="521"/>
                    </a:lnTo>
                    <a:lnTo>
                      <a:pt x="817" y="528"/>
                    </a:lnTo>
                    <a:lnTo>
                      <a:pt x="811" y="534"/>
                    </a:lnTo>
                    <a:lnTo>
                      <a:pt x="805" y="534"/>
                    </a:lnTo>
                    <a:lnTo>
                      <a:pt x="799" y="534"/>
                    </a:lnTo>
                    <a:lnTo>
                      <a:pt x="792" y="534"/>
                    </a:lnTo>
                    <a:lnTo>
                      <a:pt x="784" y="534"/>
                    </a:lnTo>
                    <a:lnTo>
                      <a:pt x="776" y="534"/>
                    </a:lnTo>
                    <a:lnTo>
                      <a:pt x="769" y="534"/>
                    </a:lnTo>
                    <a:lnTo>
                      <a:pt x="762" y="534"/>
                    </a:lnTo>
                    <a:lnTo>
                      <a:pt x="757" y="534"/>
                    </a:lnTo>
                    <a:lnTo>
                      <a:pt x="765" y="523"/>
                    </a:lnTo>
                    <a:lnTo>
                      <a:pt x="774" y="508"/>
                    </a:lnTo>
                    <a:lnTo>
                      <a:pt x="784" y="495"/>
                    </a:lnTo>
                    <a:lnTo>
                      <a:pt x="788" y="486"/>
                    </a:lnTo>
                    <a:lnTo>
                      <a:pt x="788" y="474"/>
                    </a:lnTo>
                    <a:lnTo>
                      <a:pt x="786" y="456"/>
                    </a:lnTo>
                    <a:lnTo>
                      <a:pt x="781" y="436"/>
                    </a:lnTo>
                    <a:lnTo>
                      <a:pt x="778" y="423"/>
                    </a:lnTo>
                    <a:lnTo>
                      <a:pt x="771" y="438"/>
                    </a:lnTo>
                    <a:lnTo>
                      <a:pt x="764" y="452"/>
                    </a:lnTo>
                    <a:lnTo>
                      <a:pt x="758" y="469"/>
                    </a:lnTo>
                    <a:lnTo>
                      <a:pt x="757" y="480"/>
                    </a:lnTo>
                    <a:lnTo>
                      <a:pt x="758" y="489"/>
                    </a:lnTo>
                    <a:lnTo>
                      <a:pt x="758" y="496"/>
                    </a:lnTo>
                    <a:lnTo>
                      <a:pt x="756" y="501"/>
                    </a:lnTo>
                    <a:lnTo>
                      <a:pt x="750" y="505"/>
                    </a:lnTo>
                    <a:lnTo>
                      <a:pt x="744" y="509"/>
                    </a:lnTo>
                    <a:lnTo>
                      <a:pt x="739" y="514"/>
                    </a:lnTo>
                    <a:lnTo>
                      <a:pt x="734" y="521"/>
                    </a:lnTo>
                    <a:lnTo>
                      <a:pt x="730" y="529"/>
                    </a:lnTo>
                    <a:lnTo>
                      <a:pt x="725" y="529"/>
                    </a:lnTo>
                    <a:lnTo>
                      <a:pt x="720" y="529"/>
                    </a:lnTo>
                    <a:lnTo>
                      <a:pt x="715" y="531"/>
                    </a:lnTo>
                    <a:lnTo>
                      <a:pt x="708" y="531"/>
                    </a:lnTo>
                    <a:lnTo>
                      <a:pt x="701" y="531"/>
                    </a:lnTo>
                    <a:lnTo>
                      <a:pt x="694" y="531"/>
                    </a:lnTo>
                    <a:lnTo>
                      <a:pt x="686" y="531"/>
                    </a:lnTo>
                    <a:lnTo>
                      <a:pt x="679" y="529"/>
                    </a:lnTo>
                    <a:lnTo>
                      <a:pt x="688" y="518"/>
                    </a:lnTo>
                    <a:lnTo>
                      <a:pt x="696" y="506"/>
                    </a:lnTo>
                    <a:lnTo>
                      <a:pt x="703" y="496"/>
                    </a:lnTo>
                    <a:lnTo>
                      <a:pt x="709" y="483"/>
                    </a:lnTo>
                    <a:lnTo>
                      <a:pt x="711" y="467"/>
                    </a:lnTo>
                    <a:lnTo>
                      <a:pt x="712" y="446"/>
                    </a:lnTo>
                    <a:lnTo>
                      <a:pt x="711" y="425"/>
                    </a:lnTo>
                    <a:lnTo>
                      <a:pt x="709" y="408"/>
                    </a:lnTo>
                    <a:lnTo>
                      <a:pt x="703" y="395"/>
                    </a:lnTo>
                    <a:lnTo>
                      <a:pt x="695" y="380"/>
                    </a:lnTo>
                    <a:lnTo>
                      <a:pt x="686" y="364"/>
                    </a:lnTo>
                    <a:lnTo>
                      <a:pt x="684" y="347"/>
                    </a:lnTo>
                    <a:lnTo>
                      <a:pt x="672" y="353"/>
                    </a:lnTo>
                    <a:lnTo>
                      <a:pt x="658" y="357"/>
                    </a:lnTo>
                    <a:lnTo>
                      <a:pt x="642" y="361"/>
                    </a:lnTo>
                    <a:lnTo>
                      <a:pt x="625" y="364"/>
                    </a:lnTo>
                    <a:lnTo>
                      <a:pt x="608" y="366"/>
                    </a:lnTo>
                    <a:lnTo>
                      <a:pt x="590" y="369"/>
                    </a:lnTo>
                    <a:lnTo>
                      <a:pt x="573" y="369"/>
                    </a:lnTo>
                    <a:lnTo>
                      <a:pt x="557" y="369"/>
                    </a:lnTo>
                    <a:lnTo>
                      <a:pt x="541" y="367"/>
                    </a:lnTo>
                    <a:lnTo>
                      <a:pt x="522" y="364"/>
                    </a:lnTo>
                    <a:lnTo>
                      <a:pt x="502" y="361"/>
                    </a:lnTo>
                    <a:lnTo>
                      <a:pt x="482" y="357"/>
                    </a:lnTo>
                    <a:lnTo>
                      <a:pt x="464" y="355"/>
                    </a:lnTo>
                    <a:lnTo>
                      <a:pt x="447" y="353"/>
                    </a:lnTo>
                    <a:lnTo>
                      <a:pt x="433" y="354"/>
                    </a:lnTo>
                    <a:lnTo>
                      <a:pt x="424" y="356"/>
                    </a:lnTo>
                    <a:lnTo>
                      <a:pt x="413" y="367"/>
                    </a:lnTo>
                    <a:lnTo>
                      <a:pt x="409" y="380"/>
                    </a:lnTo>
                    <a:lnTo>
                      <a:pt x="407" y="395"/>
                    </a:lnTo>
                    <a:lnTo>
                      <a:pt x="407" y="408"/>
                    </a:lnTo>
                    <a:lnTo>
                      <a:pt x="410" y="423"/>
                    </a:lnTo>
                    <a:lnTo>
                      <a:pt x="415" y="441"/>
                    </a:lnTo>
                    <a:lnTo>
                      <a:pt x="421" y="463"/>
                    </a:lnTo>
                    <a:lnTo>
                      <a:pt x="424" y="486"/>
                    </a:lnTo>
                    <a:lnTo>
                      <a:pt x="415" y="483"/>
                    </a:lnTo>
                    <a:lnTo>
                      <a:pt x="406" y="488"/>
                    </a:lnTo>
                    <a:lnTo>
                      <a:pt x="398" y="497"/>
                    </a:lnTo>
                    <a:lnTo>
                      <a:pt x="392" y="509"/>
                    </a:lnTo>
                    <a:lnTo>
                      <a:pt x="386" y="505"/>
                    </a:lnTo>
                    <a:lnTo>
                      <a:pt x="380" y="506"/>
                    </a:lnTo>
                    <a:lnTo>
                      <a:pt x="374" y="512"/>
                    </a:lnTo>
                    <a:lnTo>
                      <a:pt x="371" y="519"/>
                    </a:lnTo>
                    <a:lnTo>
                      <a:pt x="365" y="524"/>
                    </a:lnTo>
                    <a:lnTo>
                      <a:pt x="357" y="526"/>
                    </a:lnTo>
                    <a:lnTo>
                      <a:pt x="348" y="527"/>
                    </a:lnTo>
                    <a:lnTo>
                      <a:pt x="340" y="527"/>
                    </a:lnTo>
                    <a:lnTo>
                      <a:pt x="331" y="527"/>
                    </a:lnTo>
                    <a:lnTo>
                      <a:pt x="325" y="525"/>
                    </a:lnTo>
                    <a:lnTo>
                      <a:pt x="321" y="521"/>
                    </a:lnTo>
                    <a:lnTo>
                      <a:pt x="321" y="518"/>
                    </a:lnTo>
                    <a:lnTo>
                      <a:pt x="314" y="520"/>
                    </a:lnTo>
                    <a:lnTo>
                      <a:pt x="308" y="521"/>
                    </a:lnTo>
                    <a:lnTo>
                      <a:pt x="304" y="521"/>
                    </a:lnTo>
                    <a:lnTo>
                      <a:pt x="302" y="518"/>
                    </a:lnTo>
                    <a:lnTo>
                      <a:pt x="312" y="509"/>
                    </a:lnTo>
                    <a:lnTo>
                      <a:pt x="320" y="500"/>
                    </a:lnTo>
                    <a:lnTo>
                      <a:pt x="327" y="492"/>
                    </a:lnTo>
                    <a:lnTo>
                      <a:pt x="333" y="483"/>
                    </a:lnTo>
                    <a:lnTo>
                      <a:pt x="336" y="477"/>
                    </a:lnTo>
                    <a:lnTo>
                      <a:pt x="338" y="469"/>
                    </a:lnTo>
                    <a:lnTo>
                      <a:pt x="341" y="459"/>
                    </a:lnTo>
                    <a:lnTo>
                      <a:pt x="342" y="450"/>
                    </a:lnTo>
                    <a:lnTo>
                      <a:pt x="338" y="429"/>
                    </a:lnTo>
                    <a:lnTo>
                      <a:pt x="328" y="410"/>
                    </a:lnTo>
                    <a:lnTo>
                      <a:pt x="318" y="392"/>
                    </a:lnTo>
                    <a:lnTo>
                      <a:pt x="314" y="377"/>
                    </a:lnTo>
                    <a:lnTo>
                      <a:pt x="310" y="381"/>
                    </a:lnTo>
                    <a:lnTo>
                      <a:pt x="304" y="386"/>
                    </a:lnTo>
                    <a:lnTo>
                      <a:pt x="297" y="390"/>
                    </a:lnTo>
                    <a:lnTo>
                      <a:pt x="289" y="395"/>
                    </a:lnTo>
                    <a:lnTo>
                      <a:pt x="281" y="400"/>
                    </a:lnTo>
                    <a:lnTo>
                      <a:pt x="273" y="402"/>
                    </a:lnTo>
                    <a:lnTo>
                      <a:pt x="266" y="404"/>
                    </a:lnTo>
                    <a:lnTo>
                      <a:pt x="260" y="404"/>
                    </a:lnTo>
                    <a:lnTo>
                      <a:pt x="257" y="412"/>
                    </a:lnTo>
                    <a:lnTo>
                      <a:pt x="251" y="420"/>
                    </a:lnTo>
                    <a:lnTo>
                      <a:pt x="242" y="429"/>
                    </a:lnTo>
                    <a:lnTo>
                      <a:pt x="230" y="440"/>
                    </a:lnTo>
                    <a:lnTo>
                      <a:pt x="219" y="449"/>
                    </a:lnTo>
                    <a:lnTo>
                      <a:pt x="206" y="457"/>
                    </a:lnTo>
                    <a:lnTo>
                      <a:pt x="196" y="464"/>
                    </a:lnTo>
                    <a:lnTo>
                      <a:pt x="187" y="469"/>
                    </a:lnTo>
                    <a:lnTo>
                      <a:pt x="175" y="466"/>
                    </a:lnTo>
                    <a:lnTo>
                      <a:pt x="165" y="467"/>
                    </a:lnTo>
                    <a:lnTo>
                      <a:pt x="155" y="470"/>
                    </a:lnTo>
                    <a:lnTo>
                      <a:pt x="147" y="473"/>
                    </a:lnTo>
                    <a:lnTo>
                      <a:pt x="139" y="478"/>
                    </a:lnTo>
                    <a:lnTo>
                      <a:pt x="132" y="483"/>
                    </a:lnTo>
                    <a:lnTo>
                      <a:pt x="127" y="489"/>
                    </a:lnTo>
                    <a:lnTo>
                      <a:pt x="121" y="494"/>
                    </a:lnTo>
                    <a:lnTo>
                      <a:pt x="121" y="490"/>
                    </a:lnTo>
                    <a:lnTo>
                      <a:pt x="120" y="487"/>
                    </a:lnTo>
                    <a:lnTo>
                      <a:pt x="117" y="486"/>
                    </a:lnTo>
                    <a:lnTo>
                      <a:pt x="113" y="486"/>
                    </a:lnTo>
                    <a:lnTo>
                      <a:pt x="106" y="489"/>
                    </a:lnTo>
                    <a:lnTo>
                      <a:pt x="98" y="493"/>
                    </a:lnTo>
                    <a:lnTo>
                      <a:pt x="90" y="497"/>
                    </a:lnTo>
                    <a:lnTo>
                      <a:pt x="83" y="501"/>
                    </a:lnTo>
                    <a:lnTo>
                      <a:pt x="78" y="500"/>
                    </a:lnTo>
                    <a:lnTo>
                      <a:pt x="73" y="498"/>
                    </a:lnTo>
                    <a:lnTo>
                      <a:pt x="66" y="495"/>
                    </a:lnTo>
                    <a:lnTo>
                      <a:pt x="59" y="492"/>
                    </a:lnTo>
                    <a:lnTo>
                      <a:pt x="51" y="487"/>
                    </a:lnTo>
                    <a:lnTo>
                      <a:pt x="45" y="482"/>
                    </a:lnTo>
                    <a:lnTo>
                      <a:pt x="40" y="479"/>
                    </a:lnTo>
                    <a:lnTo>
                      <a:pt x="37" y="475"/>
                    </a:lnTo>
                    <a:lnTo>
                      <a:pt x="43" y="471"/>
                    </a:lnTo>
                    <a:lnTo>
                      <a:pt x="48" y="465"/>
                    </a:lnTo>
                    <a:lnTo>
                      <a:pt x="52" y="461"/>
                    </a:lnTo>
                    <a:lnTo>
                      <a:pt x="55" y="455"/>
                    </a:lnTo>
                    <a:lnTo>
                      <a:pt x="58" y="448"/>
                    </a:lnTo>
                    <a:lnTo>
                      <a:pt x="58" y="440"/>
                    </a:lnTo>
                    <a:lnTo>
                      <a:pt x="59" y="432"/>
                    </a:lnTo>
                    <a:lnTo>
                      <a:pt x="65" y="425"/>
                    </a:lnTo>
                    <a:lnTo>
                      <a:pt x="74" y="416"/>
                    </a:lnTo>
                    <a:lnTo>
                      <a:pt x="83" y="401"/>
                    </a:lnTo>
                    <a:lnTo>
                      <a:pt x="86" y="385"/>
                    </a:lnTo>
                    <a:lnTo>
                      <a:pt x="81" y="371"/>
                    </a:lnTo>
                    <a:lnTo>
                      <a:pt x="74" y="366"/>
                    </a:lnTo>
                    <a:lnTo>
                      <a:pt x="67" y="364"/>
                    </a:lnTo>
                    <a:lnTo>
                      <a:pt x="59" y="365"/>
                    </a:lnTo>
                    <a:lnTo>
                      <a:pt x="52" y="367"/>
                    </a:lnTo>
                    <a:lnTo>
                      <a:pt x="44" y="372"/>
                    </a:lnTo>
                    <a:lnTo>
                      <a:pt x="38" y="378"/>
                    </a:lnTo>
                    <a:lnTo>
                      <a:pt x="32" y="384"/>
                    </a:lnTo>
                    <a:lnTo>
                      <a:pt x="28" y="389"/>
                    </a:lnTo>
                    <a:lnTo>
                      <a:pt x="21" y="380"/>
                    </a:lnTo>
                    <a:lnTo>
                      <a:pt x="19" y="366"/>
                    </a:lnTo>
                    <a:lnTo>
                      <a:pt x="21" y="351"/>
                    </a:lnTo>
                    <a:lnTo>
                      <a:pt x="25" y="335"/>
                    </a:lnTo>
                    <a:lnTo>
                      <a:pt x="32" y="319"/>
                    </a:lnTo>
                    <a:lnTo>
                      <a:pt x="43" y="305"/>
                    </a:lnTo>
                    <a:lnTo>
                      <a:pt x="54" y="293"/>
                    </a:lnTo>
                    <a:lnTo>
                      <a:pt x="68" y="284"/>
                    </a:lnTo>
                    <a:close/>
                  </a:path>
                </a:pathLst>
              </a:custGeom>
              <a:solidFill>
                <a:srgbClr val="000000"/>
              </a:solidFill>
              <a:ln w="9525">
                <a:noFill/>
                <a:round/>
                <a:headEnd/>
                <a:tailEnd/>
              </a:ln>
            </p:spPr>
            <p:txBody>
              <a:bodyPr/>
              <a:lstStyle/>
              <a:p>
                <a:endParaRPr lang="fa-IR"/>
              </a:p>
            </p:txBody>
          </p:sp>
          <p:graphicFrame>
            <p:nvGraphicFramePr>
              <p:cNvPr id="10243" name="Object 121"/>
              <p:cNvGraphicFramePr>
                <a:graphicFrameLocks noChangeAspect="1"/>
              </p:cNvGraphicFramePr>
              <p:nvPr/>
            </p:nvGraphicFramePr>
            <p:xfrm>
              <a:off x="290" y="845"/>
              <a:ext cx="547" cy="607"/>
            </p:xfrm>
            <a:graphic>
              <a:graphicData uri="http://schemas.openxmlformats.org/presentationml/2006/ole">
                <mc:AlternateContent xmlns:mc="http://schemas.openxmlformats.org/markup-compatibility/2006">
                  <mc:Choice xmlns:v="urn:schemas-microsoft-com:vml" Requires="v">
                    <p:oleObj spid="_x0000_s10246" name="Clip" r:id="rId7" imgW="1151280" imgH="1279080" progId="">
                      <p:embed/>
                    </p:oleObj>
                  </mc:Choice>
                  <mc:Fallback>
                    <p:oleObj name="Clip" r:id="rId7" imgW="1151280" imgH="1279080" progId="">
                      <p:embed/>
                      <p:pic>
                        <p:nvPicPr>
                          <p:cNvPr id="0" name="Object 1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0" y="845"/>
                            <a:ext cx="547" cy="6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0242" name="Object 122"/>
            <p:cNvGraphicFramePr>
              <a:graphicFrameLocks noChangeAspect="1"/>
            </p:cNvGraphicFramePr>
            <p:nvPr/>
          </p:nvGraphicFramePr>
          <p:xfrm>
            <a:off x="1282" y="838"/>
            <a:ext cx="661" cy="367"/>
          </p:xfrm>
          <a:graphic>
            <a:graphicData uri="http://schemas.openxmlformats.org/presentationml/2006/ole">
              <mc:AlternateContent xmlns:mc="http://schemas.openxmlformats.org/markup-compatibility/2006">
                <mc:Choice xmlns:v="urn:schemas-microsoft-com:vml" Requires="v">
                  <p:oleObj spid="_x0000_s10247" name="Clip" r:id="rId9" imgW="1461240" imgH="811080" progId="">
                    <p:embed/>
                  </p:oleObj>
                </mc:Choice>
                <mc:Fallback>
                  <p:oleObj name="Clip" r:id="rId9" imgW="1461240" imgH="811080" progId="">
                    <p:embed/>
                    <p:pic>
                      <p:nvPicPr>
                        <p:cNvPr id="0" name="Object 1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2" y="838"/>
                          <a:ext cx="661" cy="3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0" name="Group 123"/>
          <p:cNvGrpSpPr>
            <a:grpSpLocks/>
          </p:cNvGrpSpPr>
          <p:nvPr/>
        </p:nvGrpSpPr>
        <p:grpSpPr bwMode="auto">
          <a:xfrm>
            <a:off x="4432300" y="1882775"/>
            <a:ext cx="3424238" cy="1627188"/>
            <a:chOff x="3025" y="1186"/>
            <a:chExt cx="2336" cy="1025"/>
          </a:xfrm>
        </p:grpSpPr>
        <p:sp>
          <p:nvSpPr>
            <p:cNvPr id="10385" name="Line 124"/>
            <p:cNvSpPr>
              <a:spLocks noChangeShapeType="1"/>
            </p:cNvSpPr>
            <p:nvPr/>
          </p:nvSpPr>
          <p:spPr bwMode="auto">
            <a:xfrm>
              <a:off x="3902" y="2115"/>
              <a:ext cx="680" cy="0"/>
            </a:xfrm>
            <a:prstGeom prst="line">
              <a:avLst/>
            </a:prstGeom>
            <a:noFill/>
            <a:ln w="25400">
              <a:solidFill>
                <a:srgbClr val="114FFB"/>
              </a:solidFill>
              <a:round/>
              <a:headEnd/>
              <a:tailEnd type="triangle" w="med" len="med"/>
            </a:ln>
          </p:spPr>
          <p:txBody>
            <a:bodyPr wrap="none" anchor="ctr"/>
            <a:lstStyle/>
            <a:p>
              <a:endParaRPr lang="fa-IR"/>
            </a:p>
          </p:txBody>
        </p:sp>
        <p:sp>
          <p:nvSpPr>
            <p:cNvPr id="10386" name="Line 125"/>
            <p:cNvSpPr>
              <a:spLocks noChangeShapeType="1"/>
            </p:cNvSpPr>
            <p:nvPr/>
          </p:nvSpPr>
          <p:spPr bwMode="auto">
            <a:xfrm flipH="1">
              <a:off x="3865" y="2211"/>
              <a:ext cx="712" cy="0"/>
            </a:xfrm>
            <a:prstGeom prst="line">
              <a:avLst/>
            </a:prstGeom>
            <a:noFill/>
            <a:ln w="25400">
              <a:solidFill>
                <a:srgbClr val="114FFB"/>
              </a:solidFill>
              <a:prstDash val="sysDot"/>
              <a:round/>
              <a:headEnd/>
              <a:tailEnd type="triangle" w="med" len="med"/>
            </a:ln>
          </p:spPr>
          <p:txBody>
            <a:bodyPr wrap="none" anchor="ctr"/>
            <a:lstStyle/>
            <a:p>
              <a:endParaRPr lang="fa-IR"/>
            </a:p>
          </p:txBody>
        </p:sp>
        <p:sp>
          <p:nvSpPr>
            <p:cNvPr id="10387" name="Line 126"/>
            <p:cNvSpPr>
              <a:spLocks noChangeShapeType="1"/>
            </p:cNvSpPr>
            <p:nvPr/>
          </p:nvSpPr>
          <p:spPr bwMode="auto">
            <a:xfrm flipV="1">
              <a:off x="3025" y="1186"/>
              <a:ext cx="432" cy="549"/>
            </a:xfrm>
            <a:prstGeom prst="line">
              <a:avLst/>
            </a:prstGeom>
            <a:noFill/>
            <a:ln w="25400">
              <a:solidFill>
                <a:srgbClr val="114FFB"/>
              </a:solidFill>
              <a:round/>
              <a:headEnd/>
              <a:tailEnd type="triangle" w="med" len="med"/>
            </a:ln>
          </p:spPr>
          <p:txBody>
            <a:bodyPr wrap="none" anchor="ctr"/>
            <a:lstStyle/>
            <a:p>
              <a:endParaRPr lang="fa-IR"/>
            </a:p>
          </p:txBody>
        </p:sp>
        <p:sp>
          <p:nvSpPr>
            <p:cNvPr id="10388" name="Line 127"/>
            <p:cNvSpPr>
              <a:spLocks noChangeShapeType="1"/>
            </p:cNvSpPr>
            <p:nvPr/>
          </p:nvSpPr>
          <p:spPr bwMode="auto">
            <a:xfrm flipH="1">
              <a:off x="3070" y="1280"/>
              <a:ext cx="463" cy="517"/>
            </a:xfrm>
            <a:prstGeom prst="line">
              <a:avLst/>
            </a:prstGeom>
            <a:noFill/>
            <a:ln w="25400">
              <a:solidFill>
                <a:srgbClr val="114FFB"/>
              </a:solidFill>
              <a:prstDash val="sysDot"/>
              <a:round/>
              <a:headEnd/>
              <a:tailEnd type="triangle" w="med" len="med"/>
            </a:ln>
          </p:spPr>
          <p:txBody>
            <a:bodyPr wrap="none" anchor="ctr"/>
            <a:lstStyle/>
            <a:p>
              <a:endParaRPr lang="fa-IR"/>
            </a:p>
          </p:txBody>
        </p:sp>
        <p:sp>
          <p:nvSpPr>
            <p:cNvPr id="10389" name="Line 128"/>
            <p:cNvSpPr>
              <a:spLocks noChangeShapeType="1"/>
            </p:cNvSpPr>
            <p:nvPr/>
          </p:nvSpPr>
          <p:spPr bwMode="auto">
            <a:xfrm>
              <a:off x="4860" y="1245"/>
              <a:ext cx="501" cy="451"/>
            </a:xfrm>
            <a:prstGeom prst="line">
              <a:avLst/>
            </a:prstGeom>
            <a:noFill/>
            <a:ln w="25400">
              <a:solidFill>
                <a:srgbClr val="114FFB"/>
              </a:solidFill>
              <a:round/>
              <a:headEnd/>
              <a:tailEnd type="triangle" w="med" len="med"/>
            </a:ln>
          </p:spPr>
          <p:txBody>
            <a:bodyPr wrap="none" anchor="ctr"/>
            <a:lstStyle/>
            <a:p>
              <a:endParaRPr lang="fa-IR"/>
            </a:p>
          </p:txBody>
        </p:sp>
        <p:sp>
          <p:nvSpPr>
            <p:cNvPr id="10390" name="Line 129"/>
            <p:cNvSpPr>
              <a:spLocks noChangeShapeType="1"/>
            </p:cNvSpPr>
            <p:nvPr/>
          </p:nvSpPr>
          <p:spPr bwMode="auto">
            <a:xfrm flipH="1" flipV="1">
              <a:off x="4764" y="1287"/>
              <a:ext cx="533" cy="482"/>
            </a:xfrm>
            <a:prstGeom prst="line">
              <a:avLst/>
            </a:prstGeom>
            <a:noFill/>
            <a:ln w="25400">
              <a:solidFill>
                <a:srgbClr val="114FFB"/>
              </a:solidFill>
              <a:prstDash val="sysDot"/>
              <a:round/>
              <a:headEnd/>
              <a:tailEnd type="triangle" w="med" len="med"/>
            </a:ln>
          </p:spPr>
          <p:txBody>
            <a:bodyPr wrap="none" anchor="ctr"/>
            <a:lstStyle/>
            <a:p>
              <a:endParaRPr lang="fa-IR"/>
            </a:p>
          </p:txBody>
        </p:sp>
      </p:grpSp>
      <p:grpSp>
        <p:nvGrpSpPr>
          <p:cNvPr id="31" name="Group 130"/>
          <p:cNvGrpSpPr>
            <a:grpSpLocks/>
          </p:cNvGrpSpPr>
          <p:nvPr/>
        </p:nvGrpSpPr>
        <p:grpSpPr bwMode="auto">
          <a:xfrm>
            <a:off x="93663" y="3770313"/>
            <a:ext cx="3408362" cy="2627312"/>
            <a:chOff x="64" y="2375"/>
            <a:chExt cx="2326" cy="1655"/>
          </a:xfrm>
        </p:grpSpPr>
        <p:sp>
          <p:nvSpPr>
            <p:cNvPr id="10252" name="Rectangle 131"/>
            <p:cNvSpPr>
              <a:spLocks noChangeArrowheads="1"/>
            </p:cNvSpPr>
            <p:nvPr/>
          </p:nvSpPr>
          <p:spPr bwMode="auto">
            <a:xfrm>
              <a:off x="64" y="2866"/>
              <a:ext cx="1954" cy="1162"/>
            </a:xfrm>
            <a:prstGeom prst="rect">
              <a:avLst/>
            </a:prstGeom>
            <a:noFill/>
            <a:ln w="12700">
              <a:solidFill>
                <a:srgbClr val="114FFB"/>
              </a:solidFill>
              <a:miter lim="800000"/>
              <a:headEnd/>
              <a:tailEnd/>
            </a:ln>
          </p:spPr>
          <p:txBody>
            <a:bodyPr wrap="none" anchor="ctr"/>
            <a:lstStyle/>
            <a:p>
              <a:endParaRPr lang="en-US"/>
            </a:p>
          </p:txBody>
        </p:sp>
        <p:grpSp>
          <p:nvGrpSpPr>
            <p:cNvPr id="10380" name="Group 132"/>
            <p:cNvGrpSpPr>
              <a:grpSpLocks/>
            </p:cNvGrpSpPr>
            <p:nvPr/>
          </p:nvGrpSpPr>
          <p:grpSpPr bwMode="auto">
            <a:xfrm>
              <a:off x="132" y="3259"/>
              <a:ext cx="651" cy="481"/>
              <a:chOff x="132" y="3259"/>
              <a:chExt cx="651" cy="481"/>
            </a:xfrm>
          </p:grpSpPr>
          <p:sp>
            <p:nvSpPr>
              <p:cNvPr id="10374" name="Freeform 133"/>
              <p:cNvSpPr>
                <a:spLocks/>
              </p:cNvSpPr>
              <p:nvPr/>
            </p:nvSpPr>
            <p:spPr bwMode="auto">
              <a:xfrm>
                <a:off x="719" y="3351"/>
                <a:ext cx="64" cy="292"/>
              </a:xfrm>
              <a:custGeom>
                <a:avLst/>
                <a:gdLst>
                  <a:gd name="T0" fmla="*/ 0 w 64"/>
                  <a:gd name="T1" fmla="*/ 0 h 292"/>
                  <a:gd name="T2" fmla="*/ 14 w 64"/>
                  <a:gd name="T3" fmla="*/ 6 h 292"/>
                  <a:gd name="T4" fmla="*/ 24 w 64"/>
                  <a:gd name="T5" fmla="*/ 15 h 292"/>
                  <a:gd name="T6" fmla="*/ 31 w 64"/>
                  <a:gd name="T7" fmla="*/ 23 h 292"/>
                  <a:gd name="T8" fmla="*/ 39 w 64"/>
                  <a:gd name="T9" fmla="*/ 36 h 292"/>
                  <a:gd name="T10" fmla="*/ 47 w 64"/>
                  <a:gd name="T11" fmla="*/ 52 h 292"/>
                  <a:gd name="T12" fmla="*/ 53 w 64"/>
                  <a:gd name="T13" fmla="*/ 69 h 292"/>
                  <a:gd name="T14" fmla="*/ 56 w 64"/>
                  <a:gd name="T15" fmla="*/ 91 h 292"/>
                  <a:gd name="T16" fmla="*/ 56 w 64"/>
                  <a:gd name="T17" fmla="*/ 120 h 292"/>
                  <a:gd name="T18" fmla="*/ 56 w 64"/>
                  <a:gd name="T19" fmla="*/ 169 h 292"/>
                  <a:gd name="T20" fmla="*/ 56 w 64"/>
                  <a:gd name="T21" fmla="*/ 212 h 292"/>
                  <a:gd name="T22" fmla="*/ 55 w 64"/>
                  <a:gd name="T23" fmla="*/ 235 h 292"/>
                  <a:gd name="T24" fmla="*/ 53 w 64"/>
                  <a:gd name="T25" fmla="*/ 249 h 292"/>
                  <a:gd name="T26" fmla="*/ 53 w 64"/>
                  <a:gd name="T27" fmla="*/ 264 h 292"/>
                  <a:gd name="T28" fmla="*/ 57 w 64"/>
                  <a:gd name="T29" fmla="*/ 271 h 292"/>
                  <a:gd name="T30" fmla="*/ 63 w 64"/>
                  <a:gd name="T31" fmla="*/ 282 h 292"/>
                  <a:gd name="T32" fmla="*/ 53 w 64"/>
                  <a:gd name="T33" fmla="*/ 273 h 292"/>
                  <a:gd name="T34" fmla="*/ 48 w 64"/>
                  <a:gd name="T35" fmla="*/ 268 h 292"/>
                  <a:gd name="T36" fmla="*/ 52 w 64"/>
                  <a:gd name="T37" fmla="*/ 285 h 292"/>
                  <a:gd name="T38" fmla="*/ 56 w 64"/>
                  <a:gd name="T39" fmla="*/ 291 h 292"/>
                  <a:gd name="T40" fmla="*/ 43 w 64"/>
                  <a:gd name="T41" fmla="*/ 278 h 292"/>
                  <a:gd name="T42" fmla="*/ 31 w 64"/>
                  <a:gd name="T43" fmla="*/ 262 h 292"/>
                  <a:gd name="T44" fmla="*/ 23 w 64"/>
                  <a:gd name="T45" fmla="*/ 243 h 292"/>
                  <a:gd name="T46" fmla="*/ 21 w 64"/>
                  <a:gd name="T47" fmla="*/ 222 h 292"/>
                  <a:gd name="T48" fmla="*/ 19 w 64"/>
                  <a:gd name="T49" fmla="*/ 193 h 292"/>
                  <a:gd name="T50" fmla="*/ 19 w 64"/>
                  <a:gd name="T51" fmla="*/ 156 h 292"/>
                  <a:gd name="T52" fmla="*/ 20 w 64"/>
                  <a:gd name="T53" fmla="*/ 129 h 292"/>
                  <a:gd name="T54" fmla="*/ 17 w 64"/>
                  <a:gd name="T55" fmla="*/ 108 h 292"/>
                  <a:gd name="T56" fmla="*/ 21 w 64"/>
                  <a:gd name="T57" fmla="*/ 65 h 292"/>
                  <a:gd name="T58" fmla="*/ 17 w 64"/>
                  <a:gd name="T59" fmla="*/ 28 h 292"/>
                  <a:gd name="T60" fmla="*/ 15 w 64"/>
                  <a:gd name="T61" fmla="*/ 20 h 292"/>
                  <a:gd name="T62" fmla="*/ 0 w 64"/>
                  <a:gd name="T63" fmla="*/ 0 h 2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292"/>
                  <a:gd name="T98" fmla="*/ 64 w 64"/>
                  <a:gd name="T99" fmla="*/ 292 h 2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292">
                    <a:moveTo>
                      <a:pt x="0" y="0"/>
                    </a:moveTo>
                    <a:lnTo>
                      <a:pt x="14" y="6"/>
                    </a:lnTo>
                    <a:lnTo>
                      <a:pt x="24" y="15"/>
                    </a:lnTo>
                    <a:lnTo>
                      <a:pt x="31" y="23"/>
                    </a:lnTo>
                    <a:lnTo>
                      <a:pt x="39" y="36"/>
                    </a:lnTo>
                    <a:lnTo>
                      <a:pt x="47" y="52"/>
                    </a:lnTo>
                    <a:lnTo>
                      <a:pt x="53" y="69"/>
                    </a:lnTo>
                    <a:lnTo>
                      <a:pt x="56" y="91"/>
                    </a:lnTo>
                    <a:lnTo>
                      <a:pt x="56" y="120"/>
                    </a:lnTo>
                    <a:lnTo>
                      <a:pt x="56" y="169"/>
                    </a:lnTo>
                    <a:lnTo>
                      <a:pt x="56" y="212"/>
                    </a:lnTo>
                    <a:lnTo>
                      <a:pt x="55" y="235"/>
                    </a:lnTo>
                    <a:lnTo>
                      <a:pt x="53" y="249"/>
                    </a:lnTo>
                    <a:lnTo>
                      <a:pt x="53" y="264"/>
                    </a:lnTo>
                    <a:lnTo>
                      <a:pt x="57" y="271"/>
                    </a:lnTo>
                    <a:lnTo>
                      <a:pt x="63" y="282"/>
                    </a:lnTo>
                    <a:lnTo>
                      <a:pt x="53" y="273"/>
                    </a:lnTo>
                    <a:lnTo>
                      <a:pt x="48" y="268"/>
                    </a:lnTo>
                    <a:lnTo>
                      <a:pt x="52" y="285"/>
                    </a:lnTo>
                    <a:lnTo>
                      <a:pt x="56" y="291"/>
                    </a:lnTo>
                    <a:lnTo>
                      <a:pt x="43" y="278"/>
                    </a:lnTo>
                    <a:lnTo>
                      <a:pt x="31" y="262"/>
                    </a:lnTo>
                    <a:lnTo>
                      <a:pt x="23" y="243"/>
                    </a:lnTo>
                    <a:lnTo>
                      <a:pt x="21" y="222"/>
                    </a:lnTo>
                    <a:lnTo>
                      <a:pt x="19" y="193"/>
                    </a:lnTo>
                    <a:lnTo>
                      <a:pt x="19" y="156"/>
                    </a:lnTo>
                    <a:lnTo>
                      <a:pt x="20" y="129"/>
                    </a:lnTo>
                    <a:lnTo>
                      <a:pt x="17" y="108"/>
                    </a:lnTo>
                    <a:lnTo>
                      <a:pt x="21" y="65"/>
                    </a:lnTo>
                    <a:lnTo>
                      <a:pt x="17" y="28"/>
                    </a:lnTo>
                    <a:lnTo>
                      <a:pt x="15" y="20"/>
                    </a:lnTo>
                    <a:lnTo>
                      <a:pt x="0" y="0"/>
                    </a:lnTo>
                  </a:path>
                </a:pathLst>
              </a:custGeom>
              <a:solidFill>
                <a:srgbClr val="000000"/>
              </a:solidFill>
              <a:ln w="12700" cap="rnd">
                <a:solidFill>
                  <a:srgbClr val="000000"/>
                </a:solidFill>
                <a:round/>
                <a:headEnd/>
                <a:tailEnd/>
              </a:ln>
            </p:spPr>
            <p:txBody>
              <a:bodyPr/>
              <a:lstStyle/>
              <a:p>
                <a:endParaRPr lang="fa-IR"/>
              </a:p>
            </p:txBody>
          </p:sp>
          <p:sp>
            <p:nvSpPr>
              <p:cNvPr id="10375" name="Freeform 134"/>
              <p:cNvSpPr>
                <a:spLocks/>
              </p:cNvSpPr>
              <p:nvPr/>
            </p:nvSpPr>
            <p:spPr bwMode="auto">
              <a:xfrm>
                <a:off x="396" y="3525"/>
                <a:ext cx="63" cy="204"/>
              </a:xfrm>
              <a:custGeom>
                <a:avLst/>
                <a:gdLst>
                  <a:gd name="T0" fmla="*/ 41 w 63"/>
                  <a:gd name="T1" fmla="*/ 0 h 204"/>
                  <a:gd name="T2" fmla="*/ 42 w 63"/>
                  <a:gd name="T3" fmla="*/ 33 h 204"/>
                  <a:gd name="T4" fmla="*/ 45 w 63"/>
                  <a:gd name="T5" fmla="*/ 65 h 204"/>
                  <a:gd name="T6" fmla="*/ 46 w 63"/>
                  <a:gd name="T7" fmla="*/ 87 h 204"/>
                  <a:gd name="T8" fmla="*/ 45 w 63"/>
                  <a:gd name="T9" fmla="*/ 99 h 204"/>
                  <a:gd name="T10" fmla="*/ 46 w 63"/>
                  <a:gd name="T11" fmla="*/ 106 h 204"/>
                  <a:gd name="T12" fmla="*/ 50 w 63"/>
                  <a:gd name="T13" fmla="*/ 126 h 204"/>
                  <a:gd name="T14" fmla="*/ 56 w 63"/>
                  <a:gd name="T15" fmla="*/ 142 h 204"/>
                  <a:gd name="T16" fmla="*/ 59 w 63"/>
                  <a:gd name="T17" fmla="*/ 157 h 204"/>
                  <a:gd name="T18" fmla="*/ 61 w 63"/>
                  <a:gd name="T19" fmla="*/ 162 h 204"/>
                  <a:gd name="T20" fmla="*/ 56 w 63"/>
                  <a:gd name="T21" fmla="*/ 166 h 204"/>
                  <a:gd name="T22" fmla="*/ 56 w 63"/>
                  <a:gd name="T23" fmla="*/ 175 h 204"/>
                  <a:gd name="T24" fmla="*/ 60 w 63"/>
                  <a:gd name="T25" fmla="*/ 184 h 204"/>
                  <a:gd name="T26" fmla="*/ 62 w 63"/>
                  <a:gd name="T27" fmla="*/ 190 h 204"/>
                  <a:gd name="T28" fmla="*/ 61 w 63"/>
                  <a:gd name="T29" fmla="*/ 197 h 204"/>
                  <a:gd name="T30" fmla="*/ 57 w 63"/>
                  <a:gd name="T31" fmla="*/ 203 h 204"/>
                  <a:gd name="T32" fmla="*/ 24 w 63"/>
                  <a:gd name="T33" fmla="*/ 203 h 204"/>
                  <a:gd name="T34" fmla="*/ 30 w 63"/>
                  <a:gd name="T35" fmla="*/ 188 h 204"/>
                  <a:gd name="T36" fmla="*/ 34 w 63"/>
                  <a:gd name="T37" fmla="*/ 183 h 204"/>
                  <a:gd name="T38" fmla="*/ 38 w 63"/>
                  <a:gd name="T39" fmla="*/ 178 h 204"/>
                  <a:gd name="T40" fmla="*/ 39 w 63"/>
                  <a:gd name="T41" fmla="*/ 165 h 204"/>
                  <a:gd name="T42" fmla="*/ 35 w 63"/>
                  <a:gd name="T43" fmla="*/ 157 h 204"/>
                  <a:gd name="T44" fmla="*/ 36 w 63"/>
                  <a:gd name="T45" fmla="*/ 146 h 204"/>
                  <a:gd name="T46" fmla="*/ 34 w 63"/>
                  <a:gd name="T47" fmla="*/ 133 h 204"/>
                  <a:gd name="T48" fmla="*/ 28 w 63"/>
                  <a:gd name="T49" fmla="*/ 112 h 204"/>
                  <a:gd name="T50" fmla="*/ 22 w 63"/>
                  <a:gd name="T51" fmla="*/ 98 h 204"/>
                  <a:gd name="T52" fmla="*/ 17 w 63"/>
                  <a:gd name="T53" fmla="*/ 84 h 204"/>
                  <a:gd name="T54" fmla="*/ 12 w 63"/>
                  <a:gd name="T55" fmla="*/ 66 h 204"/>
                  <a:gd name="T56" fmla="*/ 3 w 63"/>
                  <a:gd name="T57" fmla="*/ 23 h 204"/>
                  <a:gd name="T58" fmla="*/ 0 w 63"/>
                  <a:gd name="T59" fmla="*/ 1 h 204"/>
                  <a:gd name="T60" fmla="*/ 41 w 63"/>
                  <a:gd name="T61" fmla="*/ 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3"/>
                  <a:gd name="T94" fmla="*/ 0 h 204"/>
                  <a:gd name="T95" fmla="*/ 63 w 63"/>
                  <a:gd name="T96" fmla="*/ 204 h 20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3" h="204">
                    <a:moveTo>
                      <a:pt x="41" y="0"/>
                    </a:moveTo>
                    <a:lnTo>
                      <a:pt x="42" y="33"/>
                    </a:lnTo>
                    <a:lnTo>
                      <a:pt x="45" y="65"/>
                    </a:lnTo>
                    <a:lnTo>
                      <a:pt x="46" y="87"/>
                    </a:lnTo>
                    <a:lnTo>
                      <a:pt x="45" y="99"/>
                    </a:lnTo>
                    <a:lnTo>
                      <a:pt x="46" y="106"/>
                    </a:lnTo>
                    <a:lnTo>
                      <a:pt x="50" y="126"/>
                    </a:lnTo>
                    <a:lnTo>
                      <a:pt x="56" y="142"/>
                    </a:lnTo>
                    <a:lnTo>
                      <a:pt x="59" y="157"/>
                    </a:lnTo>
                    <a:lnTo>
                      <a:pt x="61" y="162"/>
                    </a:lnTo>
                    <a:lnTo>
                      <a:pt x="56" y="166"/>
                    </a:lnTo>
                    <a:lnTo>
                      <a:pt x="56" y="175"/>
                    </a:lnTo>
                    <a:lnTo>
                      <a:pt x="60" y="184"/>
                    </a:lnTo>
                    <a:lnTo>
                      <a:pt x="62" y="190"/>
                    </a:lnTo>
                    <a:lnTo>
                      <a:pt x="61" y="197"/>
                    </a:lnTo>
                    <a:lnTo>
                      <a:pt x="57" y="203"/>
                    </a:lnTo>
                    <a:lnTo>
                      <a:pt x="24" y="203"/>
                    </a:lnTo>
                    <a:lnTo>
                      <a:pt x="30" y="188"/>
                    </a:lnTo>
                    <a:lnTo>
                      <a:pt x="34" y="183"/>
                    </a:lnTo>
                    <a:lnTo>
                      <a:pt x="38" y="178"/>
                    </a:lnTo>
                    <a:lnTo>
                      <a:pt x="39" y="165"/>
                    </a:lnTo>
                    <a:lnTo>
                      <a:pt x="35" y="157"/>
                    </a:lnTo>
                    <a:lnTo>
                      <a:pt x="36" y="146"/>
                    </a:lnTo>
                    <a:lnTo>
                      <a:pt x="34" y="133"/>
                    </a:lnTo>
                    <a:lnTo>
                      <a:pt x="28" y="112"/>
                    </a:lnTo>
                    <a:lnTo>
                      <a:pt x="22" y="98"/>
                    </a:lnTo>
                    <a:lnTo>
                      <a:pt x="17" y="84"/>
                    </a:lnTo>
                    <a:lnTo>
                      <a:pt x="12" y="66"/>
                    </a:lnTo>
                    <a:lnTo>
                      <a:pt x="3" y="23"/>
                    </a:lnTo>
                    <a:lnTo>
                      <a:pt x="0" y="1"/>
                    </a:lnTo>
                    <a:lnTo>
                      <a:pt x="41" y="0"/>
                    </a:lnTo>
                  </a:path>
                </a:pathLst>
              </a:custGeom>
              <a:solidFill>
                <a:srgbClr val="000000"/>
              </a:solidFill>
              <a:ln w="12700" cap="rnd">
                <a:solidFill>
                  <a:srgbClr val="000000"/>
                </a:solidFill>
                <a:round/>
                <a:headEnd/>
                <a:tailEnd/>
              </a:ln>
            </p:spPr>
            <p:txBody>
              <a:bodyPr/>
              <a:lstStyle/>
              <a:p>
                <a:endParaRPr lang="fa-IR"/>
              </a:p>
            </p:txBody>
          </p:sp>
          <p:sp>
            <p:nvSpPr>
              <p:cNvPr id="10376" name="Freeform 135"/>
              <p:cNvSpPr>
                <a:spLocks/>
              </p:cNvSpPr>
              <p:nvPr/>
            </p:nvSpPr>
            <p:spPr bwMode="auto">
              <a:xfrm>
                <a:off x="635" y="3466"/>
                <a:ext cx="92" cy="269"/>
              </a:xfrm>
              <a:custGeom>
                <a:avLst/>
                <a:gdLst>
                  <a:gd name="T0" fmla="*/ 30 w 92"/>
                  <a:gd name="T1" fmla="*/ 78 h 269"/>
                  <a:gd name="T2" fmla="*/ 38 w 92"/>
                  <a:gd name="T3" fmla="*/ 104 h 269"/>
                  <a:gd name="T4" fmla="*/ 42 w 92"/>
                  <a:gd name="T5" fmla="*/ 126 h 269"/>
                  <a:gd name="T6" fmla="*/ 49 w 92"/>
                  <a:gd name="T7" fmla="*/ 147 h 269"/>
                  <a:gd name="T8" fmla="*/ 52 w 92"/>
                  <a:gd name="T9" fmla="*/ 163 h 269"/>
                  <a:gd name="T10" fmla="*/ 47 w 92"/>
                  <a:gd name="T11" fmla="*/ 182 h 269"/>
                  <a:gd name="T12" fmla="*/ 43 w 92"/>
                  <a:gd name="T13" fmla="*/ 207 h 269"/>
                  <a:gd name="T14" fmla="*/ 37 w 92"/>
                  <a:gd name="T15" fmla="*/ 221 h 269"/>
                  <a:gd name="T16" fmla="*/ 33 w 92"/>
                  <a:gd name="T17" fmla="*/ 234 h 269"/>
                  <a:gd name="T18" fmla="*/ 28 w 92"/>
                  <a:gd name="T19" fmla="*/ 244 h 269"/>
                  <a:gd name="T20" fmla="*/ 22 w 92"/>
                  <a:gd name="T21" fmla="*/ 253 h 269"/>
                  <a:gd name="T22" fmla="*/ 17 w 92"/>
                  <a:gd name="T23" fmla="*/ 264 h 269"/>
                  <a:gd name="T24" fmla="*/ 15 w 92"/>
                  <a:gd name="T25" fmla="*/ 268 h 269"/>
                  <a:gd name="T26" fmla="*/ 52 w 92"/>
                  <a:gd name="T27" fmla="*/ 268 h 269"/>
                  <a:gd name="T28" fmla="*/ 51 w 92"/>
                  <a:gd name="T29" fmla="*/ 254 h 269"/>
                  <a:gd name="T30" fmla="*/ 45 w 92"/>
                  <a:gd name="T31" fmla="*/ 244 h 269"/>
                  <a:gd name="T32" fmla="*/ 50 w 92"/>
                  <a:gd name="T33" fmla="*/ 235 h 269"/>
                  <a:gd name="T34" fmla="*/ 56 w 92"/>
                  <a:gd name="T35" fmla="*/ 228 h 269"/>
                  <a:gd name="T36" fmla="*/ 64 w 92"/>
                  <a:gd name="T37" fmla="*/ 222 h 269"/>
                  <a:gd name="T38" fmla="*/ 66 w 92"/>
                  <a:gd name="T39" fmla="*/ 213 h 269"/>
                  <a:gd name="T40" fmla="*/ 66 w 92"/>
                  <a:gd name="T41" fmla="*/ 200 h 269"/>
                  <a:gd name="T42" fmla="*/ 71 w 92"/>
                  <a:gd name="T43" fmla="*/ 171 h 269"/>
                  <a:gd name="T44" fmla="*/ 73 w 92"/>
                  <a:gd name="T45" fmla="*/ 143 h 269"/>
                  <a:gd name="T46" fmla="*/ 76 w 92"/>
                  <a:gd name="T47" fmla="*/ 122 h 269"/>
                  <a:gd name="T48" fmla="*/ 82 w 92"/>
                  <a:gd name="T49" fmla="*/ 114 h 269"/>
                  <a:gd name="T50" fmla="*/ 72 w 92"/>
                  <a:gd name="T51" fmla="*/ 89 h 269"/>
                  <a:gd name="T52" fmla="*/ 68 w 92"/>
                  <a:gd name="T53" fmla="*/ 61 h 269"/>
                  <a:gd name="T54" fmla="*/ 71 w 92"/>
                  <a:gd name="T55" fmla="*/ 43 h 269"/>
                  <a:gd name="T56" fmla="*/ 83 w 92"/>
                  <a:gd name="T57" fmla="*/ 21 h 269"/>
                  <a:gd name="T58" fmla="*/ 91 w 92"/>
                  <a:gd name="T59" fmla="*/ 0 h 269"/>
                  <a:gd name="T60" fmla="*/ 0 w 92"/>
                  <a:gd name="T61" fmla="*/ 0 h 269"/>
                  <a:gd name="T62" fmla="*/ 2 w 92"/>
                  <a:gd name="T63" fmla="*/ 15 h 269"/>
                  <a:gd name="T64" fmla="*/ 9 w 92"/>
                  <a:gd name="T65" fmla="*/ 39 h 269"/>
                  <a:gd name="T66" fmla="*/ 19 w 92"/>
                  <a:gd name="T67" fmla="*/ 48 h 269"/>
                  <a:gd name="T68" fmla="*/ 30 w 92"/>
                  <a:gd name="T69" fmla="*/ 78 h 2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269"/>
                  <a:gd name="T107" fmla="*/ 92 w 92"/>
                  <a:gd name="T108" fmla="*/ 269 h 26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269">
                    <a:moveTo>
                      <a:pt x="30" y="78"/>
                    </a:moveTo>
                    <a:lnTo>
                      <a:pt x="38" y="104"/>
                    </a:lnTo>
                    <a:lnTo>
                      <a:pt x="42" y="126"/>
                    </a:lnTo>
                    <a:lnTo>
                      <a:pt x="49" y="147"/>
                    </a:lnTo>
                    <a:lnTo>
                      <a:pt x="52" y="163"/>
                    </a:lnTo>
                    <a:lnTo>
                      <a:pt x="47" y="182"/>
                    </a:lnTo>
                    <a:lnTo>
                      <a:pt x="43" y="207"/>
                    </a:lnTo>
                    <a:lnTo>
                      <a:pt x="37" y="221"/>
                    </a:lnTo>
                    <a:lnTo>
                      <a:pt x="33" y="234"/>
                    </a:lnTo>
                    <a:lnTo>
                      <a:pt x="28" y="244"/>
                    </a:lnTo>
                    <a:lnTo>
                      <a:pt x="22" y="253"/>
                    </a:lnTo>
                    <a:lnTo>
                      <a:pt x="17" y="264"/>
                    </a:lnTo>
                    <a:lnTo>
                      <a:pt x="15" y="268"/>
                    </a:lnTo>
                    <a:lnTo>
                      <a:pt x="52" y="268"/>
                    </a:lnTo>
                    <a:lnTo>
                      <a:pt x="51" y="254"/>
                    </a:lnTo>
                    <a:lnTo>
                      <a:pt x="45" y="244"/>
                    </a:lnTo>
                    <a:lnTo>
                      <a:pt x="50" y="235"/>
                    </a:lnTo>
                    <a:lnTo>
                      <a:pt x="56" y="228"/>
                    </a:lnTo>
                    <a:lnTo>
                      <a:pt x="64" y="222"/>
                    </a:lnTo>
                    <a:lnTo>
                      <a:pt x="66" y="213"/>
                    </a:lnTo>
                    <a:lnTo>
                      <a:pt x="66" y="200"/>
                    </a:lnTo>
                    <a:lnTo>
                      <a:pt x="71" y="171"/>
                    </a:lnTo>
                    <a:lnTo>
                      <a:pt x="73" y="143"/>
                    </a:lnTo>
                    <a:lnTo>
                      <a:pt x="76" y="122"/>
                    </a:lnTo>
                    <a:lnTo>
                      <a:pt x="82" y="114"/>
                    </a:lnTo>
                    <a:lnTo>
                      <a:pt x="72" y="89"/>
                    </a:lnTo>
                    <a:lnTo>
                      <a:pt x="68" y="61"/>
                    </a:lnTo>
                    <a:lnTo>
                      <a:pt x="71" y="43"/>
                    </a:lnTo>
                    <a:lnTo>
                      <a:pt x="83" y="21"/>
                    </a:lnTo>
                    <a:lnTo>
                      <a:pt x="91" y="0"/>
                    </a:lnTo>
                    <a:lnTo>
                      <a:pt x="0" y="0"/>
                    </a:lnTo>
                    <a:lnTo>
                      <a:pt x="2" y="15"/>
                    </a:lnTo>
                    <a:lnTo>
                      <a:pt x="9" y="39"/>
                    </a:lnTo>
                    <a:lnTo>
                      <a:pt x="19" y="48"/>
                    </a:lnTo>
                    <a:lnTo>
                      <a:pt x="30" y="78"/>
                    </a:lnTo>
                  </a:path>
                </a:pathLst>
              </a:custGeom>
              <a:solidFill>
                <a:srgbClr val="000000"/>
              </a:solidFill>
              <a:ln w="12700" cap="rnd">
                <a:solidFill>
                  <a:srgbClr val="000000"/>
                </a:solidFill>
                <a:round/>
                <a:headEnd/>
                <a:tailEnd/>
              </a:ln>
            </p:spPr>
            <p:txBody>
              <a:bodyPr/>
              <a:lstStyle/>
              <a:p>
                <a:endParaRPr lang="fa-IR"/>
              </a:p>
            </p:txBody>
          </p:sp>
          <p:sp>
            <p:nvSpPr>
              <p:cNvPr id="10377" name="Freeform 136"/>
              <p:cNvSpPr>
                <a:spLocks/>
              </p:cNvSpPr>
              <p:nvPr/>
            </p:nvSpPr>
            <p:spPr bwMode="auto">
              <a:xfrm>
                <a:off x="132" y="3259"/>
                <a:ext cx="615" cy="481"/>
              </a:xfrm>
              <a:custGeom>
                <a:avLst/>
                <a:gdLst>
                  <a:gd name="T0" fmla="*/ 579 w 615"/>
                  <a:gd name="T1" fmla="*/ 88 h 481"/>
                  <a:gd name="T2" fmla="*/ 542 w 615"/>
                  <a:gd name="T3" fmla="*/ 74 h 481"/>
                  <a:gd name="T4" fmla="*/ 507 w 615"/>
                  <a:gd name="T5" fmla="*/ 69 h 481"/>
                  <a:gd name="T6" fmla="*/ 475 w 615"/>
                  <a:gd name="T7" fmla="*/ 72 h 481"/>
                  <a:gd name="T8" fmla="*/ 444 w 615"/>
                  <a:gd name="T9" fmla="*/ 81 h 481"/>
                  <a:gd name="T10" fmla="*/ 396 w 615"/>
                  <a:gd name="T11" fmla="*/ 98 h 481"/>
                  <a:gd name="T12" fmla="*/ 360 w 615"/>
                  <a:gd name="T13" fmla="*/ 105 h 481"/>
                  <a:gd name="T14" fmla="*/ 329 w 615"/>
                  <a:gd name="T15" fmla="*/ 99 h 481"/>
                  <a:gd name="T16" fmla="*/ 289 w 615"/>
                  <a:gd name="T17" fmla="*/ 86 h 481"/>
                  <a:gd name="T18" fmla="*/ 251 w 615"/>
                  <a:gd name="T19" fmla="*/ 76 h 481"/>
                  <a:gd name="T20" fmla="*/ 208 w 615"/>
                  <a:gd name="T21" fmla="*/ 58 h 481"/>
                  <a:gd name="T22" fmla="*/ 175 w 615"/>
                  <a:gd name="T23" fmla="*/ 46 h 481"/>
                  <a:gd name="T24" fmla="*/ 127 w 615"/>
                  <a:gd name="T25" fmla="*/ 33 h 481"/>
                  <a:gd name="T26" fmla="*/ 80 w 615"/>
                  <a:gd name="T27" fmla="*/ 12 h 481"/>
                  <a:gd name="T28" fmla="*/ 69 w 615"/>
                  <a:gd name="T29" fmla="*/ 6 h 481"/>
                  <a:gd name="T30" fmla="*/ 78 w 615"/>
                  <a:gd name="T31" fmla="*/ 24 h 481"/>
                  <a:gd name="T32" fmla="*/ 65 w 615"/>
                  <a:gd name="T33" fmla="*/ 29 h 481"/>
                  <a:gd name="T34" fmla="*/ 56 w 615"/>
                  <a:gd name="T35" fmla="*/ 50 h 481"/>
                  <a:gd name="T36" fmla="*/ 44 w 615"/>
                  <a:gd name="T37" fmla="*/ 62 h 481"/>
                  <a:gd name="T38" fmla="*/ 33 w 615"/>
                  <a:gd name="T39" fmla="*/ 84 h 481"/>
                  <a:gd name="T40" fmla="*/ 1 w 615"/>
                  <a:gd name="T41" fmla="*/ 115 h 481"/>
                  <a:gd name="T42" fmla="*/ 5 w 615"/>
                  <a:gd name="T43" fmla="*/ 133 h 481"/>
                  <a:gd name="T44" fmla="*/ 13 w 615"/>
                  <a:gd name="T45" fmla="*/ 146 h 481"/>
                  <a:gd name="T46" fmla="*/ 29 w 615"/>
                  <a:gd name="T47" fmla="*/ 148 h 481"/>
                  <a:gd name="T48" fmla="*/ 39 w 615"/>
                  <a:gd name="T49" fmla="*/ 138 h 481"/>
                  <a:gd name="T50" fmla="*/ 60 w 615"/>
                  <a:gd name="T51" fmla="*/ 127 h 481"/>
                  <a:gd name="T52" fmla="*/ 81 w 615"/>
                  <a:gd name="T53" fmla="*/ 121 h 481"/>
                  <a:gd name="T54" fmla="*/ 99 w 615"/>
                  <a:gd name="T55" fmla="*/ 115 h 481"/>
                  <a:gd name="T56" fmla="*/ 110 w 615"/>
                  <a:gd name="T57" fmla="*/ 103 h 481"/>
                  <a:gd name="T58" fmla="*/ 149 w 615"/>
                  <a:gd name="T59" fmla="*/ 128 h 481"/>
                  <a:gd name="T60" fmla="*/ 181 w 615"/>
                  <a:gd name="T61" fmla="*/ 167 h 481"/>
                  <a:gd name="T62" fmla="*/ 194 w 615"/>
                  <a:gd name="T63" fmla="*/ 198 h 481"/>
                  <a:gd name="T64" fmla="*/ 210 w 615"/>
                  <a:gd name="T65" fmla="*/ 235 h 481"/>
                  <a:gd name="T66" fmla="*/ 231 w 615"/>
                  <a:gd name="T67" fmla="*/ 273 h 481"/>
                  <a:gd name="T68" fmla="*/ 252 w 615"/>
                  <a:gd name="T69" fmla="*/ 323 h 481"/>
                  <a:gd name="T70" fmla="*/ 264 w 615"/>
                  <a:gd name="T71" fmla="*/ 397 h 481"/>
                  <a:gd name="T72" fmla="*/ 260 w 615"/>
                  <a:gd name="T73" fmla="*/ 450 h 481"/>
                  <a:gd name="T74" fmla="*/ 240 w 615"/>
                  <a:gd name="T75" fmla="*/ 475 h 481"/>
                  <a:gd name="T76" fmla="*/ 278 w 615"/>
                  <a:gd name="T77" fmla="*/ 462 h 481"/>
                  <a:gd name="T78" fmla="*/ 277 w 615"/>
                  <a:gd name="T79" fmla="*/ 448 h 481"/>
                  <a:gd name="T80" fmla="*/ 286 w 615"/>
                  <a:gd name="T81" fmla="*/ 421 h 481"/>
                  <a:gd name="T82" fmla="*/ 280 w 615"/>
                  <a:gd name="T83" fmla="*/ 373 h 481"/>
                  <a:gd name="T84" fmla="*/ 291 w 615"/>
                  <a:gd name="T85" fmla="*/ 271 h 481"/>
                  <a:gd name="T86" fmla="*/ 404 w 615"/>
                  <a:gd name="T87" fmla="*/ 254 h 481"/>
                  <a:gd name="T88" fmla="*/ 484 w 615"/>
                  <a:gd name="T89" fmla="*/ 220 h 481"/>
                  <a:gd name="T90" fmla="*/ 505 w 615"/>
                  <a:gd name="T91" fmla="*/ 247 h 481"/>
                  <a:gd name="T92" fmla="*/ 530 w 615"/>
                  <a:gd name="T93" fmla="*/ 296 h 481"/>
                  <a:gd name="T94" fmla="*/ 563 w 615"/>
                  <a:gd name="T95" fmla="*/ 349 h 481"/>
                  <a:gd name="T96" fmla="*/ 569 w 615"/>
                  <a:gd name="T97" fmla="*/ 439 h 481"/>
                  <a:gd name="T98" fmla="*/ 544 w 615"/>
                  <a:gd name="T99" fmla="*/ 480 h 481"/>
                  <a:gd name="T100" fmla="*/ 582 w 615"/>
                  <a:gd name="T101" fmla="*/ 462 h 481"/>
                  <a:gd name="T102" fmla="*/ 595 w 615"/>
                  <a:gd name="T103" fmla="*/ 441 h 481"/>
                  <a:gd name="T104" fmla="*/ 592 w 615"/>
                  <a:gd name="T105" fmla="*/ 401 h 481"/>
                  <a:gd name="T106" fmla="*/ 595 w 615"/>
                  <a:gd name="T107" fmla="*/ 332 h 481"/>
                  <a:gd name="T108" fmla="*/ 576 w 615"/>
                  <a:gd name="T109" fmla="*/ 292 h 481"/>
                  <a:gd name="T110" fmla="*/ 576 w 615"/>
                  <a:gd name="T111" fmla="*/ 260 h 481"/>
                  <a:gd name="T112" fmla="*/ 603 w 615"/>
                  <a:gd name="T113" fmla="*/ 214 h 481"/>
                  <a:gd name="T114" fmla="*/ 612 w 615"/>
                  <a:gd name="T115" fmla="*/ 176 h 481"/>
                  <a:gd name="T116" fmla="*/ 611 w 615"/>
                  <a:gd name="T117" fmla="*/ 121 h 4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15"/>
                  <a:gd name="T178" fmla="*/ 0 h 481"/>
                  <a:gd name="T179" fmla="*/ 615 w 615"/>
                  <a:gd name="T180" fmla="*/ 481 h 48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15" h="481">
                    <a:moveTo>
                      <a:pt x="597" y="100"/>
                    </a:moveTo>
                    <a:lnTo>
                      <a:pt x="588" y="93"/>
                    </a:lnTo>
                    <a:lnTo>
                      <a:pt x="579" y="88"/>
                    </a:lnTo>
                    <a:lnTo>
                      <a:pt x="567" y="82"/>
                    </a:lnTo>
                    <a:lnTo>
                      <a:pt x="555" y="78"/>
                    </a:lnTo>
                    <a:lnTo>
                      <a:pt x="542" y="74"/>
                    </a:lnTo>
                    <a:lnTo>
                      <a:pt x="529" y="72"/>
                    </a:lnTo>
                    <a:lnTo>
                      <a:pt x="518" y="70"/>
                    </a:lnTo>
                    <a:lnTo>
                      <a:pt x="507" y="69"/>
                    </a:lnTo>
                    <a:lnTo>
                      <a:pt x="495" y="69"/>
                    </a:lnTo>
                    <a:lnTo>
                      <a:pt x="483" y="70"/>
                    </a:lnTo>
                    <a:lnTo>
                      <a:pt x="475" y="72"/>
                    </a:lnTo>
                    <a:lnTo>
                      <a:pt x="465" y="75"/>
                    </a:lnTo>
                    <a:lnTo>
                      <a:pt x="454" y="78"/>
                    </a:lnTo>
                    <a:lnTo>
                      <a:pt x="444" y="81"/>
                    </a:lnTo>
                    <a:lnTo>
                      <a:pt x="428" y="87"/>
                    </a:lnTo>
                    <a:lnTo>
                      <a:pt x="416" y="91"/>
                    </a:lnTo>
                    <a:lnTo>
                      <a:pt x="396" y="98"/>
                    </a:lnTo>
                    <a:lnTo>
                      <a:pt x="385" y="102"/>
                    </a:lnTo>
                    <a:lnTo>
                      <a:pt x="375" y="103"/>
                    </a:lnTo>
                    <a:lnTo>
                      <a:pt x="360" y="105"/>
                    </a:lnTo>
                    <a:lnTo>
                      <a:pt x="349" y="104"/>
                    </a:lnTo>
                    <a:lnTo>
                      <a:pt x="339" y="102"/>
                    </a:lnTo>
                    <a:lnTo>
                      <a:pt x="329" y="99"/>
                    </a:lnTo>
                    <a:lnTo>
                      <a:pt x="316" y="96"/>
                    </a:lnTo>
                    <a:lnTo>
                      <a:pt x="304" y="92"/>
                    </a:lnTo>
                    <a:lnTo>
                      <a:pt x="289" y="86"/>
                    </a:lnTo>
                    <a:lnTo>
                      <a:pt x="273" y="82"/>
                    </a:lnTo>
                    <a:lnTo>
                      <a:pt x="263" y="79"/>
                    </a:lnTo>
                    <a:lnTo>
                      <a:pt x="251" y="76"/>
                    </a:lnTo>
                    <a:lnTo>
                      <a:pt x="240" y="72"/>
                    </a:lnTo>
                    <a:lnTo>
                      <a:pt x="223" y="65"/>
                    </a:lnTo>
                    <a:lnTo>
                      <a:pt x="208" y="58"/>
                    </a:lnTo>
                    <a:lnTo>
                      <a:pt x="195" y="53"/>
                    </a:lnTo>
                    <a:lnTo>
                      <a:pt x="186" y="49"/>
                    </a:lnTo>
                    <a:lnTo>
                      <a:pt x="175" y="46"/>
                    </a:lnTo>
                    <a:lnTo>
                      <a:pt x="156" y="42"/>
                    </a:lnTo>
                    <a:lnTo>
                      <a:pt x="141" y="37"/>
                    </a:lnTo>
                    <a:lnTo>
                      <a:pt x="127" y="33"/>
                    </a:lnTo>
                    <a:lnTo>
                      <a:pt x="110" y="29"/>
                    </a:lnTo>
                    <a:lnTo>
                      <a:pt x="99" y="26"/>
                    </a:lnTo>
                    <a:lnTo>
                      <a:pt x="80" y="12"/>
                    </a:lnTo>
                    <a:lnTo>
                      <a:pt x="73" y="6"/>
                    </a:lnTo>
                    <a:lnTo>
                      <a:pt x="70" y="0"/>
                    </a:lnTo>
                    <a:lnTo>
                      <a:pt x="69" y="6"/>
                    </a:lnTo>
                    <a:lnTo>
                      <a:pt x="71" y="11"/>
                    </a:lnTo>
                    <a:lnTo>
                      <a:pt x="74" y="17"/>
                    </a:lnTo>
                    <a:lnTo>
                      <a:pt x="78" y="24"/>
                    </a:lnTo>
                    <a:lnTo>
                      <a:pt x="72" y="26"/>
                    </a:lnTo>
                    <a:lnTo>
                      <a:pt x="68" y="26"/>
                    </a:lnTo>
                    <a:lnTo>
                      <a:pt x="65" y="29"/>
                    </a:lnTo>
                    <a:lnTo>
                      <a:pt x="62" y="36"/>
                    </a:lnTo>
                    <a:lnTo>
                      <a:pt x="60" y="43"/>
                    </a:lnTo>
                    <a:lnTo>
                      <a:pt x="56" y="50"/>
                    </a:lnTo>
                    <a:lnTo>
                      <a:pt x="52" y="55"/>
                    </a:lnTo>
                    <a:lnTo>
                      <a:pt x="48" y="58"/>
                    </a:lnTo>
                    <a:lnTo>
                      <a:pt x="44" y="62"/>
                    </a:lnTo>
                    <a:lnTo>
                      <a:pt x="39" y="71"/>
                    </a:lnTo>
                    <a:lnTo>
                      <a:pt x="37" y="78"/>
                    </a:lnTo>
                    <a:lnTo>
                      <a:pt x="33" y="84"/>
                    </a:lnTo>
                    <a:lnTo>
                      <a:pt x="23" y="92"/>
                    </a:lnTo>
                    <a:lnTo>
                      <a:pt x="12" y="103"/>
                    </a:lnTo>
                    <a:lnTo>
                      <a:pt x="1" y="115"/>
                    </a:lnTo>
                    <a:lnTo>
                      <a:pt x="0" y="123"/>
                    </a:lnTo>
                    <a:lnTo>
                      <a:pt x="4" y="129"/>
                    </a:lnTo>
                    <a:lnTo>
                      <a:pt x="5" y="133"/>
                    </a:lnTo>
                    <a:lnTo>
                      <a:pt x="4" y="139"/>
                    </a:lnTo>
                    <a:lnTo>
                      <a:pt x="8" y="143"/>
                    </a:lnTo>
                    <a:lnTo>
                      <a:pt x="13" y="146"/>
                    </a:lnTo>
                    <a:lnTo>
                      <a:pt x="19" y="148"/>
                    </a:lnTo>
                    <a:lnTo>
                      <a:pt x="25" y="149"/>
                    </a:lnTo>
                    <a:lnTo>
                      <a:pt x="29" y="148"/>
                    </a:lnTo>
                    <a:lnTo>
                      <a:pt x="34" y="146"/>
                    </a:lnTo>
                    <a:lnTo>
                      <a:pt x="38" y="142"/>
                    </a:lnTo>
                    <a:lnTo>
                      <a:pt x="39" y="138"/>
                    </a:lnTo>
                    <a:lnTo>
                      <a:pt x="47" y="135"/>
                    </a:lnTo>
                    <a:lnTo>
                      <a:pt x="54" y="131"/>
                    </a:lnTo>
                    <a:lnTo>
                      <a:pt x="60" y="127"/>
                    </a:lnTo>
                    <a:lnTo>
                      <a:pt x="69" y="121"/>
                    </a:lnTo>
                    <a:lnTo>
                      <a:pt x="76" y="121"/>
                    </a:lnTo>
                    <a:lnTo>
                      <a:pt x="81" y="121"/>
                    </a:lnTo>
                    <a:lnTo>
                      <a:pt x="88" y="120"/>
                    </a:lnTo>
                    <a:lnTo>
                      <a:pt x="93" y="117"/>
                    </a:lnTo>
                    <a:lnTo>
                      <a:pt x="99" y="115"/>
                    </a:lnTo>
                    <a:lnTo>
                      <a:pt x="104" y="111"/>
                    </a:lnTo>
                    <a:lnTo>
                      <a:pt x="108" y="108"/>
                    </a:lnTo>
                    <a:lnTo>
                      <a:pt x="110" y="103"/>
                    </a:lnTo>
                    <a:lnTo>
                      <a:pt x="120" y="106"/>
                    </a:lnTo>
                    <a:lnTo>
                      <a:pt x="135" y="112"/>
                    </a:lnTo>
                    <a:lnTo>
                      <a:pt x="149" y="128"/>
                    </a:lnTo>
                    <a:lnTo>
                      <a:pt x="159" y="143"/>
                    </a:lnTo>
                    <a:lnTo>
                      <a:pt x="169" y="157"/>
                    </a:lnTo>
                    <a:lnTo>
                      <a:pt x="181" y="167"/>
                    </a:lnTo>
                    <a:lnTo>
                      <a:pt x="188" y="176"/>
                    </a:lnTo>
                    <a:lnTo>
                      <a:pt x="189" y="186"/>
                    </a:lnTo>
                    <a:lnTo>
                      <a:pt x="194" y="198"/>
                    </a:lnTo>
                    <a:lnTo>
                      <a:pt x="197" y="212"/>
                    </a:lnTo>
                    <a:lnTo>
                      <a:pt x="203" y="221"/>
                    </a:lnTo>
                    <a:lnTo>
                      <a:pt x="210" y="235"/>
                    </a:lnTo>
                    <a:lnTo>
                      <a:pt x="223" y="253"/>
                    </a:lnTo>
                    <a:lnTo>
                      <a:pt x="228" y="265"/>
                    </a:lnTo>
                    <a:lnTo>
                      <a:pt x="231" y="273"/>
                    </a:lnTo>
                    <a:lnTo>
                      <a:pt x="235" y="283"/>
                    </a:lnTo>
                    <a:lnTo>
                      <a:pt x="243" y="300"/>
                    </a:lnTo>
                    <a:lnTo>
                      <a:pt x="252" y="323"/>
                    </a:lnTo>
                    <a:lnTo>
                      <a:pt x="257" y="355"/>
                    </a:lnTo>
                    <a:lnTo>
                      <a:pt x="261" y="371"/>
                    </a:lnTo>
                    <a:lnTo>
                      <a:pt x="264" y="397"/>
                    </a:lnTo>
                    <a:lnTo>
                      <a:pt x="266" y="425"/>
                    </a:lnTo>
                    <a:lnTo>
                      <a:pt x="264" y="441"/>
                    </a:lnTo>
                    <a:lnTo>
                      <a:pt x="260" y="450"/>
                    </a:lnTo>
                    <a:lnTo>
                      <a:pt x="251" y="454"/>
                    </a:lnTo>
                    <a:lnTo>
                      <a:pt x="246" y="462"/>
                    </a:lnTo>
                    <a:lnTo>
                      <a:pt x="240" y="475"/>
                    </a:lnTo>
                    <a:lnTo>
                      <a:pt x="269" y="475"/>
                    </a:lnTo>
                    <a:lnTo>
                      <a:pt x="272" y="464"/>
                    </a:lnTo>
                    <a:lnTo>
                      <a:pt x="278" y="462"/>
                    </a:lnTo>
                    <a:lnTo>
                      <a:pt x="280" y="458"/>
                    </a:lnTo>
                    <a:lnTo>
                      <a:pt x="281" y="453"/>
                    </a:lnTo>
                    <a:lnTo>
                      <a:pt x="277" y="448"/>
                    </a:lnTo>
                    <a:lnTo>
                      <a:pt x="283" y="436"/>
                    </a:lnTo>
                    <a:lnTo>
                      <a:pt x="287" y="430"/>
                    </a:lnTo>
                    <a:lnTo>
                      <a:pt x="286" y="421"/>
                    </a:lnTo>
                    <a:lnTo>
                      <a:pt x="282" y="407"/>
                    </a:lnTo>
                    <a:lnTo>
                      <a:pt x="280" y="391"/>
                    </a:lnTo>
                    <a:lnTo>
                      <a:pt x="280" y="373"/>
                    </a:lnTo>
                    <a:lnTo>
                      <a:pt x="282" y="343"/>
                    </a:lnTo>
                    <a:lnTo>
                      <a:pt x="287" y="304"/>
                    </a:lnTo>
                    <a:lnTo>
                      <a:pt x="291" y="271"/>
                    </a:lnTo>
                    <a:lnTo>
                      <a:pt x="324" y="268"/>
                    </a:lnTo>
                    <a:lnTo>
                      <a:pt x="368" y="260"/>
                    </a:lnTo>
                    <a:lnTo>
                      <a:pt x="404" y="254"/>
                    </a:lnTo>
                    <a:lnTo>
                      <a:pt x="434" y="244"/>
                    </a:lnTo>
                    <a:lnTo>
                      <a:pt x="465" y="230"/>
                    </a:lnTo>
                    <a:lnTo>
                      <a:pt x="484" y="220"/>
                    </a:lnTo>
                    <a:lnTo>
                      <a:pt x="498" y="225"/>
                    </a:lnTo>
                    <a:lnTo>
                      <a:pt x="498" y="235"/>
                    </a:lnTo>
                    <a:lnTo>
                      <a:pt x="505" y="247"/>
                    </a:lnTo>
                    <a:lnTo>
                      <a:pt x="519" y="262"/>
                    </a:lnTo>
                    <a:lnTo>
                      <a:pt x="524" y="278"/>
                    </a:lnTo>
                    <a:lnTo>
                      <a:pt x="530" y="296"/>
                    </a:lnTo>
                    <a:lnTo>
                      <a:pt x="544" y="324"/>
                    </a:lnTo>
                    <a:lnTo>
                      <a:pt x="555" y="342"/>
                    </a:lnTo>
                    <a:lnTo>
                      <a:pt x="563" y="349"/>
                    </a:lnTo>
                    <a:lnTo>
                      <a:pt x="564" y="379"/>
                    </a:lnTo>
                    <a:lnTo>
                      <a:pt x="569" y="419"/>
                    </a:lnTo>
                    <a:lnTo>
                      <a:pt x="569" y="439"/>
                    </a:lnTo>
                    <a:lnTo>
                      <a:pt x="563" y="453"/>
                    </a:lnTo>
                    <a:lnTo>
                      <a:pt x="551" y="469"/>
                    </a:lnTo>
                    <a:lnTo>
                      <a:pt x="544" y="480"/>
                    </a:lnTo>
                    <a:lnTo>
                      <a:pt x="585" y="480"/>
                    </a:lnTo>
                    <a:lnTo>
                      <a:pt x="587" y="470"/>
                    </a:lnTo>
                    <a:lnTo>
                      <a:pt x="582" y="462"/>
                    </a:lnTo>
                    <a:lnTo>
                      <a:pt x="583" y="453"/>
                    </a:lnTo>
                    <a:lnTo>
                      <a:pt x="588" y="447"/>
                    </a:lnTo>
                    <a:lnTo>
                      <a:pt x="595" y="441"/>
                    </a:lnTo>
                    <a:lnTo>
                      <a:pt x="596" y="429"/>
                    </a:lnTo>
                    <a:lnTo>
                      <a:pt x="594" y="422"/>
                    </a:lnTo>
                    <a:lnTo>
                      <a:pt x="592" y="401"/>
                    </a:lnTo>
                    <a:lnTo>
                      <a:pt x="591" y="371"/>
                    </a:lnTo>
                    <a:lnTo>
                      <a:pt x="591" y="349"/>
                    </a:lnTo>
                    <a:lnTo>
                      <a:pt x="595" y="332"/>
                    </a:lnTo>
                    <a:lnTo>
                      <a:pt x="596" y="318"/>
                    </a:lnTo>
                    <a:lnTo>
                      <a:pt x="583" y="305"/>
                    </a:lnTo>
                    <a:lnTo>
                      <a:pt x="576" y="292"/>
                    </a:lnTo>
                    <a:lnTo>
                      <a:pt x="575" y="278"/>
                    </a:lnTo>
                    <a:lnTo>
                      <a:pt x="575" y="267"/>
                    </a:lnTo>
                    <a:lnTo>
                      <a:pt x="576" y="260"/>
                    </a:lnTo>
                    <a:lnTo>
                      <a:pt x="586" y="247"/>
                    </a:lnTo>
                    <a:lnTo>
                      <a:pt x="597" y="231"/>
                    </a:lnTo>
                    <a:lnTo>
                      <a:pt x="603" y="214"/>
                    </a:lnTo>
                    <a:lnTo>
                      <a:pt x="604" y="208"/>
                    </a:lnTo>
                    <a:lnTo>
                      <a:pt x="608" y="195"/>
                    </a:lnTo>
                    <a:lnTo>
                      <a:pt x="612" y="176"/>
                    </a:lnTo>
                    <a:lnTo>
                      <a:pt x="613" y="146"/>
                    </a:lnTo>
                    <a:lnTo>
                      <a:pt x="614" y="136"/>
                    </a:lnTo>
                    <a:lnTo>
                      <a:pt x="611" y="121"/>
                    </a:lnTo>
                    <a:lnTo>
                      <a:pt x="606" y="111"/>
                    </a:lnTo>
                    <a:lnTo>
                      <a:pt x="597" y="100"/>
                    </a:lnTo>
                  </a:path>
                </a:pathLst>
              </a:custGeom>
              <a:solidFill>
                <a:srgbClr val="000000"/>
              </a:solidFill>
              <a:ln w="12700" cap="rnd">
                <a:solidFill>
                  <a:srgbClr val="000000"/>
                </a:solidFill>
                <a:round/>
                <a:headEnd/>
                <a:tailEnd/>
              </a:ln>
            </p:spPr>
            <p:txBody>
              <a:bodyPr/>
              <a:lstStyle/>
              <a:p>
                <a:endParaRPr lang="fa-IR"/>
              </a:p>
            </p:txBody>
          </p:sp>
          <p:sp>
            <p:nvSpPr>
              <p:cNvPr id="10378" name="Freeform 137"/>
              <p:cNvSpPr>
                <a:spLocks/>
              </p:cNvSpPr>
              <p:nvPr/>
            </p:nvSpPr>
            <p:spPr bwMode="auto">
              <a:xfrm>
                <a:off x="231" y="3285"/>
                <a:ext cx="160" cy="120"/>
              </a:xfrm>
              <a:custGeom>
                <a:avLst/>
                <a:gdLst>
                  <a:gd name="T0" fmla="*/ 0 w 160"/>
                  <a:gd name="T1" fmla="*/ 0 h 120"/>
                  <a:gd name="T2" fmla="*/ 5 w 160"/>
                  <a:gd name="T3" fmla="*/ 6 h 120"/>
                  <a:gd name="T4" fmla="*/ 9 w 160"/>
                  <a:gd name="T5" fmla="*/ 13 h 120"/>
                  <a:gd name="T6" fmla="*/ 11 w 160"/>
                  <a:gd name="T7" fmla="*/ 20 h 120"/>
                  <a:gd name="T8" fmla="*/ 12 w 160"/>
                  <a:gd name="T9" fmla="*/ 29 h 120"/>
                  <a:gd name="T10" fmla="*/ 13 w 160"/>
                  <a:gd name="T11" fmla="*/ 37 h 120"/>
                  <a:gd name="T12" fmla="*/ 13 w 160"/>
                  <a:gd name="T13" fmla="*/ 44 h 120"/>
                  <a:gd name="T14" fmla="*/ 13 w 160"/>
                  <a:gd name="T15" fmla="*/ 50 h 120"/>
                  <a:gd name="T16" fmla="*/ 13 w 160"/>
                  <a:gd name="T17" fmla="*/ 57 h 120"/>
                  <a:gd name="T18" fmla="*/ 16 w 160"/>
                  <a:gd name="T19" fmla="*/ 62 h 120"/>
                  <a:gd name="T20" fmla="*/ 18 w 160"/>
                  <a:gd name="T21" fmla="*/ 66 h 120"/>
                  <a:gd name="T22" fmla="*/ 22 w 160"/>
                  <a:gd name="T23" fmla="*/ 70 h 120"/>
                  <a:gd name="T24" fmla="*/ 28 w 160"/>
                  <a:gd name="T25" fmla="*/ 74 h 120"/>
                  <a:gd name="T26" fmla="*/ 45 w 160"/>
                  <a:gd name="T27" fmla="*/ 81 h 120"/>
                  <a:gd name="T28" fmla="*/ 67 w 160"/>
                  <a:gd name="T29" fmla="*/ 88 h 120"/>
                  <a:gd name="T30" fmla="*/ 69 w 160"/>
                  <a:gd name="T31" fmla="*/ 71 h 120"/>
                  <a:gd name="T32" fmla="*/ 77 w 160"/>
                  <a:gd name="T33" fmla="*/ 90 h 120"/>
                  <a:gd name="T34" fmla="*/ 86 w 160"/>
                  <a:gd name="T35" fmla="*/ 96 h 120"/>
                  <a:gd name="T36" fmla="*/ 87 w 160"/>
                  <a:gd name="T37" fmla="*/ 80 h 120"/>
                  <a:gd name="T38" fmla="*/ 93 w 160"/>
                  <a:gd name="T39" fmla="*/ 98 h 120"/>
                  <a:gd name="T40" fmla="*/ 107 w 160"/>
                  <a:gd name="T41" fmla="*/ 106 h 120"/>
                  <a:gd name="T42" fmla="*/ 126 w 160"/>
                  <a:gd name="T43" fmla="*/ 113 h 120"/>
                  <a:gd name="T44" fmla="*/ 123 w 160"/>
                  <a:gd name="T45" fmla="*/ 88 h 120"/>
                  <a:gd name="T46" fmla="*/ 135 w 160"/>
                  <a:gd name="T47" fmla="*/ 116 h 120"/>
                  <a:gd name="T48" fmla="*/ 155 w 160"/>
                  <a:gd name="T49" fmla="*/ 119 h 120"/>
                  <a:gd name="T50" fmla="*/ 159 w 160"/>
                  <a:gd name="T51" fmla="*/ 119 h 120"/>
                  <a:gd name="T52" fmla="*/ 158 w 160"/>
                  <a:gd name="T53" fmla="*/ 115 h 120"/>
                  <a:gd name="T54" fmla="*/ 150 w 160"/>
                  <a:gd name="T55" fmla="*/ 108 h 120"/>
                  <a:gd name="T56" fmla="*/ 144 w 160"/>
                  <a:gd name="T57" fmla="*/ 98 h 120"/>
                  <a:gd name="T58" fmla="*/ 140 w 160"/>
                  <a:gd name="T59" fmla="*/ 86 h 120"/>
                  <a:gd name="T60" fmla="*/ 139 w 160"/>
                  <a:gd name="T61" fmla="*/ 76 h 120"/>
                  <a:gd name="T62" fmla="*/ 138 w 160"/>
                  <a:gd name="T63" fmla="*/ 64 h 120"/>
                  <a:gd name="T64" fmla="*/ 139 w 160"/>
                  <a:gd name="T65" fmla="*/ 56 h 120"/>
                  <a:gd name="T66" fmla="*/ 137 w 160"/>
                  <a:gd name="T67" fmla="*/ 49 h 120"/>
                  <a:gd name="T68" fmla="*/ 135 w 160"/>
                  <a:gd name="T69" fmla="*/ 45 h 120"/>
                  <a:gd name="T70" fmla="*/ 128 w 160"/>
                  <a:gd name="T71" fmla="*/ 41 h 120"/>
                  <a:gd name="T72" fmla="*/ 117 w 160"/>
                  <a:gd name="T73" fmla="*/ 37 h 120"/>
                  <a:gd name="T74" fmla="*/ 107 w 160"/>
                  <a:gd name="T75" fmla="*/ 31 h 120"/>
                  <a:gd name="T76" fmla="*/ 94 w 160"/>
                  <a:gd name="T77" fmla="*/ 26 h 120"/>
                  <a:gd name="T78" fmla="*/ 86 w 160"/>
                  <a:gd name="T79" fmla="*/ 23 h 120"/>
                  <a:gd name="T80" fmla="*/ 76 w 160"/>
                  <a:gd name="T81" fmla="*/ 20 h 120"/>
                  <a:gd name="T82" fmla="*/ 66 w 160"/>
                  <a:gd name="T83" fmla="*/ 18 h 120"/>
                  <a:gd name="T84" fmla="*/ 54 w 160"/>
                  <a:gd name="T85" fmla="*/ 16 h 120"/>
                  <a:gd name="T86" fmla="*/ 40 w 160"/>
                  <a:gd name="T87" fmla="*/ 11 h 120"/>
                  <a:gd name="T88" fmla="*/ 21 w 160"/>
                  <a:gd name="T89" fmla="*/ 5 h 120"/>
                  <a:gd name="T90" fmla="*/ 0 w 160"/>
                  <a:gd name="T91" fmla="*/ 0 h 1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0"/>
                  <a:gd name="T139" fmla="*/ 0 h 120"/>
                  <a:gd name="T140" fmla="*/ 160 w 160"/>
                  <a:gd name="T141" fmla="*/ 120 h 1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0" h="120">
                    <a:moveTo>
                      <a:pt x="0" y="0"/>
                    </a:moveTo>
                    <a:lnTo>
                      <a:pt x="5" y="6"/>
                    </a:lnTo>
                    <a:lnTo>
                      <a:pt x="9" y="13"/>
                    </a:lnTo>
                    <a:lnTo>
                      <a:pt x="11" y="20"/>
                    </a:lnTo>
                    <a:lnTo>
                      <a:pt x="12" y="29"/>
                    </a:lnTo>
                    <a:lnTo>
                      <a:pt x="13" y="37"/>
                    </a:lnTo>
                    <a:lnTo>
                      <a:pt x="13" y="44"/>
                    </a:lnTo>
                    <a:lnTo>
                      <a:pt x="13" y="50"/>
                    </a:lnTo>
                    <a:lnTo>
                      <a:pt x="13" y="57"/>
                    </a:lnTo>
                    <a:lnTo>
                      <a:pt x="16" y="62"/>
                    </a:lnTo>
                    <a:lnTo>
                      <a:pt x="18" y="66"/>
                    </a:lnTo>
                    <a:lnTo>
                      <a:pt x="22" y="70"/>
                    </a:lnTo>
                    <a:lnTo>
                      <a:pt x="28" y="74"/>
                    </a:lnTo>
                    <a:lnTo>
                      <a:pt x="45" y="81"/>
                    </a:lnTo>
                    <a:lnTo>
                      <a:pt x="67" y="88"/>
                    </a:lnTo>
                    <a:lnTo>
                      <a:pt x="69" y="71"/>
                    </a:lnTo>
                    <a:lnTo>
                      <a:pt x="77" y="90"/>
                    </a:lnTo>
                    <a:lnTo>
                      <a:pt x="86" y="96"/>
                    </a:lnTo>
                    <a:lnTo>
                      <a:pt x="87" y="80"/>
                    </a:lnTo>
                    <a:lnTo>
                      <a:pt x="93" y="98"/>
                    </a:lnTo>
                    <a:lnTo>
                      <a:pt x="107" y="106"/>
                    </a:lnTo>
                    <a:lnTo>
                      <a:pt x="126" y="113"/>
                    </a:lnTo>
                    <a:lnTo>
                      <a:pt x="123" y="88"/>
                    </a:lnTo>
                    <a:lnTo>
                      <a:pt x="135" y="116"/>
                    </a:lnTo>
                    <a:lnTo>
                      <a:pt x="155" y="119"/>
                    </a:lnTo>
                    <a:lnTo>
                      <a:pt x="159" y="119"/>
                    </a:lnTo>
                    <a:lnTo>
                      <a:pt x="158" y="115"/>
                    </a:lnTo>
                    <a:lnTo>
                      <a:pt x="150" y="108"/>
                    </a:lnTo>
                    <a:lnTo>
                      <a:pt x="144" y="98"/>
                    </a:lnTo>
                    <a:lnTo>
                      <a:pt x="140" y="86"/>
                    </a:lnTo>
                    <a:lnTo>
                      <a:pt x="139" y="76"/>
                    </a:lnTo>
                    <a:lnTo>
                      <a:pt x="138" y="64"/>
                    </a:lnTo>
                    <a:lnTo>
                      <a:pt x="139" y="56"/>
                    </a:lnTo>
                    <a:lnTo>
                      <a:pt x="137" y="49"/>
                    </a:lnTo>
                    <a:lnTo>
                      <a:pt x="135" y="45"/>
                    </a:lnTo>
                    <a:lnTo>
                      <a:pt x="128" y="41"/>
                    </a:lnTo>
                    <a:lnTo>
                      <a:pt x="117" y="37"/>
                    </a:lnTo>
                    <a:lnTo>
                      <a:pt x="107" y="31"/>
                    </a:lnTo>
                    <a:lnTo>
                      <a:pt x="94" y="26"/>
                    </a:lnTo>
                    <a:lnTo>
                      <a:pt x="86" y="23"/>
                    </a:lnTo>
                    <a:lnTo>
                      <a:pt x="76" y="20"/>
                    </a:lnTo>
                    <a:lnTo>
                      <a:pt x="66" y="18"/>
                    </a:lnTo>
                    <a:lnTo>
                      <a:pt x="54" y="16"/>
                    </a:lnTo>
                    <a:lnTo>
                      <a:pt x="40" y="11"/>
                    </a:lnTo>
                    <a:lnTo>
                      <a:pt x="21" y="5"/>
                    </a:lnTo>
                    <a:lnTo>
                      <a:pt x="0" y="0"/>
                    </a:lnTo>
                  </a:path>
                </a:pathLst>
              </a:custGeom>
              <a:solidFill>
                <a:srgbClr val="000000"/>
              </a:solidFill>
              <a:ln w="12700" cap="rnd">
                <a:solidFill>
                  <a:srgbClr val="000000"/>
                </a:solidFill>
                <a:round/>
                <a:headEnd/>
                <a:tailEnd/>
              </a:ln>
            </p:spPr>
            <p:txBody>
              <a:bodyPr/>
              <a:lstStyle/>
              <a:p>
                <a:endParaRPr lang="fa-IR"/>
              </a:p>
            </p:txBody>
          </p:sp>
          <p:sp>
            <p:nvSpPr>
              <p:cNvPr id="10379" name="Freeform 138"/>
              <p:cNvSpPr>
                <a:spLocks/>
              </p:cNvSpPr>
              <p:nvPr/>
            </p:nvSpPr>
            <p:spPr bwMode="auto">
              <a:xfrm>
                <a:off x="192" y="3282"/>
                <a:ext cx="21" cy="35"/>
              </a:xfrm>
              <a:custGeom>
                <a:avLst/>
                <a:gdLst>
                  <a:gd name="T0" fmla="*/ 17 w 21"/>
                  <a:gd name="T1" fmla="*/ 0 h 35"/>
                  <a:gd name="T2" fmla="*/ 14 w 21"/>
                  <a:gd name="T3" fmla="*/ 0 h 35"/>
                  <a:gd name="T4" fmla="*/ 9 w 21"/>
                  <a:gd name="T5" fmla="*/ 1 h 35"/>
                  <a:gd name="T6" fmla="*/ 5 w 21"/>
                  <a:gd name="T7" fmla="*/ 3 h 35"/>
                  <a:gd name="T8" fmla="*/ 2 w 21"/>
                  <a:gd name="T9" fmla="*/ 5 h 35"/>
                  <a:gd name="T10" fmla="*/ 1 w 21"/>
                  <a:gd name="T11" fmla="*/ 8 h 35"/>
                  <a:gd name="T12" fmla="*/ 0 w 21"/>
                  <a:gd name="T13" fmla="*/ 12 h 35"/>
                  <a:gd name="T14" fmla="*/ 0 w 21"/>
                  <a:gd name="T15" fmla="*/ 16 h 35"/>
                  <a:gd name="T16" fmla="*/ 1 w 21"/>
                  <a:gd name="T17" fmla="*/ 22 h 35"/>
                  <a:gd name="T18" fmla="*/ 3 w 21"/>
                  <a:gd name="T19" fmla="*/ 26 h 35"/>
                  <a:gd name="T20" fmla="*/ 8 w 21"/>
                  <a:gd name="T21" fmla="*/ 31 h 35"/>
                  <a:gd name="T22" fmla="*/ 12 w 21"/>
                  <a:gd name="T23" fmla="*/ 34 h 35"/>
                  <a:gd name="T24" fmla="*/ 9 w 21"/>
                  <a:gd name="T25" fmla="*/ 27 h 35"/>
                  <a:gd name="T26" fmla="*/ 8 w 21"/>
                  <a:gd name="T27" fmla="*/ 19 h 35"/>
                  <a:gd name="T28" fmla="*/ 8 w 21"/>
                  <a:gd name="T29" fmla="*/ 14 h 35"/>
                  <a:gd name="T30" fmla="*/ 10 w 21"/>
                  <a:gd name="T31" fmla="*/ 10 h 35"/>
                  <a:gd name="T32" fmla="*/ 14 w 21"/>
                  <a:gd name="T33" fmla="*/ 18 h 35"/>
                  <a:gd name="T34" fmla="*/ 17 w 21"/>
                  <a:gd name="T35" fmla="*/ 19 h 35"/>
                  <a:gd name="T36" fmla="*/ 20 w 21"/>
                  <a:gd name="T37" fmla="*/ 21 h 35"/>
                  <a:gd name="T38" fmla="*/ 16 w 21"/>
                  <a:gd name="T39" fmla="*/ 13 h 35"/>
                  <a:gd name="T40" fmla="*/ 18 w 21"/>
                  <a:gd name="T41" fmla="*/ 1 h 35"/>
                  <a:gd name="T42" fmla="*/ 17 w 21"/>
                  <a:gd name="T43" fmla="*/ 0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
                  <a:gd name="T67" fmla="*/ 0 h 35"/>
                  <a:gd name="T68" fmla="*/ 21 w 21"/>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 h="35">
                    <a:moveTo>
                      <a:pt x="17" y="0"/>
                    </a:moveTo>
                    <a:lnTo>
                      <a:pt x="14" y="0"/>
                    </a:lnTo>
                    <a:lnTo>
                      <a:pt x="9" y="1"/>
                    </a:lnTo>
                    <a:lnTo>
                      <a:pt x="5" y="3"/>
                    </a:lnTo>
                    <a:lnTo>
                      <a:pt x="2" y="5"/>
                    </a:lnTo>
                    <a:lnTo>
                      <a:pt x="1" y="8"/>
                    </a:lnTo>
                    <a:lnTo>
                      <a:pt x="0" y="12"/>
                    </a:lnTo>
                    <a:lnTo>
                      <a:pt x="0" y="16"/>
                    </a:lnTo>
                    <a:lnTo>
                      <a:pt x="1" y="22"/>
                    </a:lnTo>
                    <a:lnTo>
                      <a:pt x="3" y="26"/>
                    </a:lnTo>
                    <a:lnTo>
                      <a:pt x="8" y="31"/>
                    </a:lnTo>
                    <a:lnTo>
                      <a:pt x="12" y="34"/>
                    </a:lnTo>
                    <a:lnTo>
                      <a:pt x="9" y="27"/>
                    </a:lnTo>
                    <a:lnTo>
                      <a:pt x="8" y="19"/>
                    </a:lnTo>
                    <a:lnTo>
                      <a:pt x="8" y="14"/>
                    </a:lnTo>
                    <a:lnTo>
                      <a:pt x="10" y="10"/>
                    </a:lnTo>
                    <a:lnTo>
                      <a:pt x="14" y="18"/>
                    </a:lnTo>
                    <a:lnTo>
                      <a:pt x="17" y="19"/>
                    </a:lnTo>
                    <a:lnTo>
                      <a:pt x="20" y="21"/>
                    </a:lnTo>
                    <a:lnTo>
                      <a:pt x="16" y="13"/>
                    </a:lnTo>
                    <a:lnTo>
                      <a:pt x="18" y="1"/>
                    </a:lnTo>
                    <a:lnTo>
                      <a:pt x="17" y="0"/>
                    </a:lnTo>
                  </a:path>
                </a:pathLst>
              </a:custGeom>
              <a:solidFill>
                <a:srgbClr val="000000"/>
              </a:solidFill>
              <a:ln w="12700" cap="rnd">
                <a:solidFill>
                  <a:srgbClr val="000000"/>
                </a:solidFill>
                <a:round/>
                <a:headEnd/>
                <a:tailEnd/>
              </a:ln>
            </p:spPr>
            <p:txBody>
              <a:bodyPr/>
              <a:lstStyle/>
              <a:p>
                <a:endParaRPr lang="fa-IR"/>
              </a:p>
            </p:txBody>
          </p:sp>
          <p:grpSp>
            <p:nvGrpSpPr>
              <p:cNvPr id="10391" name="Group 139"/>
              <p:cNvGrpSpPr>
                <a:grpSpLocks/>
              </p:cNvGrpSpPr>
              <p:nvPr/>
            </p:nvGrpSpPr>
            <p:grpSpPr bwMode="auto">
              <a:xfrm>
                <a:off x="187" y="3320"/>
                <a:ext cx="17" cy="10"/>
                <a:chOff x="187" y="3320"/>
                <a:chExt cx="17" cy="10"/>
              </a:xfrm>
            </p:grpSpPr>
            <p:sp>
              <p:nvSpPr>
                <p:cNvPr id="10383" name="Freeform 140"/>
                <p:cNvSpPr>
                  <a:spLocks/>
                </p:cNvSpPr>
                <p:nvPr/>
              </p:nvSpPr>
              <p:spPr bwMode="auto">
                <a:xfrm>
                  <a:off x="187" y="3321"/>
                  <a:ext cx="17" cy="9"/>
                </a:xfrm>
                <a:custGeom>
                  <a:avLst/>
                  <a:gdLst>
                    <a:gd name="T0" fmla="*/ 0 w 17"/>
                    <a:gd name="T1" fmla="*/ 4 h 9"/>
                    <a:gd name="T2" fmla="*/ 2 w 17"/>
                    <a:gd name="T3" fmla="*/ 2 h 9"/>
                    <a:gd name="T4" fmla="*/ 6 w 17"/>
                    <a:gd name="T5" fmla="*/ 0 h 9"/>
                    <a:gd name="T6" fmla="*/ 9 w 17"/>
                    <a:gd name="T7" fmla="*/ 1 h 9"/>
                    <a:gd name="T8" fmla="*/ 12 w 17"/>
                    <a:gd name="T9" fmla="*/ 2 h 9"/>
                    <a:gd name="T10" fmla="*/ 16 w 17"/>
                    <a:gd name="T11" fmla="*/ 4 h 9"/>
                    <a:gd name="T12" fmla="*/ 13 w 17"/>
                    <a:gd name="T13" fmla="*/ 6 h 9"/>
                    <a:gd name="T14" fmla="*/ 11 w 17"/>
                    <a:gd name="T15" fmla="*/ 8 h 9"/>
                    <a:gd name="T16" fmla="*/ 7 w 17"/>
                    <a:gd name="T17" fmla="*/ 8 h 9"/>
                    <a:gd name="T18" fmla="*/ 4 w 17"/>
                    <a:gd name="T19" fmla="*/ 7 h 9"/>
                    <a:gd name="T20" fmla="*/ 2 w 17"/>
                    <a:gd name="T21" fmla="*/ 6 h 9"/>
                    <a:gd name="T22" fmla="*/ 0 w 17"/>
                    <a:gd name="T23" fmla="*/ 4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9"/>
                    <a:gd name="T38" fmla="*/ 17 w 17"/>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9">
                      <a:moveTo>
                        <a:pt x="0" y="4"/>
                      </a:moveTo>
                      <a:lnTo>
                        <a:pt x="2" y="2"/>
                      </a:lnTo>
                      <a:lnTo>
                        <a:pt x="6" y="0"/>
                      </a:lnTo>
                      <a:lnTo>
                        <a:pt x="9" y="1"/>
                      </a:lnTo>
                      <a:lnTo>
                        <a:pt x="12" y="2"/>
                      </a:lnTo>
                      <a:lnTo>
                        <a:pt x="16" y="4"/>
                      </a:lnTo>
                      <a:lnTo>
                        <a:pt x="13" y="6"/>
                      </a:lnTo>
                      <a:lnTo>
                        <a:pt x="11" y="8"/>
                      </a:lnTo>
                      <a:lnTo>
                        <a:pt x="7" y="8"/>
                      </a:lnTo>
                      <a:lnTo>
                        <a:pt x="4" y="7"/>
                      </a:lnTo>
                      <a:lnTo>
                        <a:pt x="2" y="6"/>
                      </a:lnTo>
                      <a:lnTo>
                        <a:pt x="0" y="4"/>
                      </a:lnTo>
                    </a:path>
                  </a:pathLst>
                </a:custGeom>
                <a:solidFill>
                  <a:srgbClr val="000000"/>
                </a:solidFill>
                <a:ln w="12700" cap="rnd">
                  <a:solidFill>
                    <a:srgbClr val="000000"/>
                  </a:solidFill>
                  <a:round/>
                  <a:headEnd/>
                  <a:tailEnd/>
                </a:ln>
              </p:spPr>
              <p:txBody>
                <a:bodyPr/>
                <a:lstStyle/>
                <a:p>
                  <a:endParaRPr lang="fa-IR"/>
                </a:p>
              </p:txBody>
            </p:sp>
            <p:sp>
              <p:nvSpPr>
                <p:cNvPr id="10384" name="Oval 141"/>
                <p:cNvSpPr>
                  <a:spLocks noChangeArrowheads="1"/>
                </p:cNvSpPr>
                <p:nvPr/>
              </p:nvSpPr>
              <p:spPr bwMode="auto">
                <a:xfrm>
                  <a:off x="195" y="3320"/>
                  <a:ext cx="2" cy="1"/>
                </a:xfrm>
                <a:prstGeom prst="ellipse">
                  <a:avLst/>
                </a:prstGeom>
                <a:solidFill>
                  <a:srgbClr val="000000"/>
                </a:solidFill>
                <a:ln w="12700">
                  <a:noFill/>
                  <a:round/>
                  <a:headEnd/>
                  <a:tailEnd/>
                </a:ln>
              </p:spPr>
              <p:txBody>
                <a:bodyPr wrap="none" anchor="ctr"/>
                <a:lstStyle/>
                <a:p>
                  <a:endParaRPr lang="en-US"/>
                </a:p>
              </p:txBody>
            </p:sp>
          </p:grpSp>
          <p:sp>
            <p:nvSpPr>
              <p:cNvPr id="10381" name="Freeform 142"/>
              <p:cNvSpPr>
                <a:spLocks/>
              </p:cNvSpPr>
              <p:nvPr/>
            </p:nvSpPr>
            <p:spPr bwMode="auto">
              <a:xfrm>
                <a:off x="146" y="337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
                  <a:gd name="T40" fmla="*/ 0 h 1"/>
                  <a:gd name="T41" fmla="*/ 1 w 1"/>
                  <a:gd name="T42" fmla="*/ 1 h 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 h="1">
                    <a:moveTo>
                      <a:pt x="0" y="0"/>
                    </a:moveTo>
                    <a:lnTo>
                      <a:pt x="0" y="0"/>
                    </a:lnTo>
                  </a:path>
                </a:pathLst>
              </a:custGeom>
              <a:solidFill>
                <a:srgbClr val="000000"/>
              </a:solidFill>
              <a:ln w="12700" cap="rnd">
                <a:noFill/>
                <a:round/>
                <a:headEnd/>
                <a:tailEnd/>
              </a:ln>
            </p:spPr>
            <p:txBody>
              <a:bodyPr/>
              <a:lstStyle/>
              <a:p>
                <a:endParaRPr lang="fa-IR"/>
              </a:p>
            </p:txBody>
          </p:sp>
          <p:sp>
            <p:nvSpPr>
              <p:cNvPr id="10382" name="Freeform 143"/>
              <p:cNvSpPr>
                <a:spLocks/>
              </p:cNvSpPr>
              <p:nvPr/>
            </p:nvSpPr>
            <p:spPr bwMode="auto">
              <a:xfrm>
                <a:off x="148" y="3393"/>
                <a:ext cx="15" cy="13"/>
              </a:xfrm>
              <a:custGeom>
                <a:avLst/>
                <a:gdLst>
                  <a:gd name="T0" fmla="*/ 14 w 15"/>
                  <a:gd name="T1" fmla="*/ 0 h 13"/>
                  <a:gd name="T2" fmla="*/ 8 w 15"/>
                  <a:gd name="T3" fmla="*/ 4 h 13"/>
                  <a:gd name="T4" fmla="*/ 4 w 15"/>
                  <a:gd name="T5" fmla="*/ 9 h 13"/>
                  <a:gd name="T6" fmla="*/ 0 w 15"/>
                  <a:gd name="T7" fmla="*/ 12 h 13"/>
                  <a:gd name="T8" fmla="*/ 0 60000 65536"/>
                  <a:gd name="T9" fmla="*/ 0 60000 65536"/>
                  <a:gd name="T10" fmla="*/ 0 60000 65536"/>
                  <a:gd name="T11" fmla="*/ 0 60000 65536"/>
                  <a:gd name="T12" fmla="*/ 0 w 15"/>
                  <a:gd name="T13" fmla="*/ 0 h 13"/>
                  <a:gd name="T14" fmla="*/ 15 w 15"/>
                  <a:gd name="T15" fmla="*/ 13 h 13"/>
                </a:gdLst>
                <a:ahLst/>
                <a:cxnLst>
                  <a:cxn ang="T8">
                    <a:pos x="T0" y="T1"/>
                  </a:cxn>
                  <a:cxn ang="T9">
                    <a:pos x="T2" y="T3"/>
                  </a:cxn>
                  <a:cxn ang="T10">
                    <a:pos x="T4" y="T5"/>
                  </a:cxn>
                  <a:cxn ang="T11">
                    <a:pos x="T6" y="T7"/>
                  </a:cxn>
                </a:cxnLst>
                <a:rect l="T12" t="T13" r="T14" b="T15"/>
                <a:pathLst>
                  <a:path w="15" h="13">
                    <a:moveTo>
                      <a:pt x="14" y="0"/>
                    </a:moveTo>
                    <a:lnTo>
                      <a:pt x="8" y="4"/>
                    </a:lnTo>
                    <a:lnTo>
                      <a:pt x="4" y="9"/>
                    </a:lnTo>
                    <a:lnTo>
                      <a:pt x="0" y="12"/>
                    </a:lnTo>
                  </a:path>
                </a:pathLst>
              </a:custGeom>
              <a:solidFill>
                <a:srgbClr val="000000"/>
              </a:solidFill>
              <a:ln w="12700" cap="rnd">
                <a:solidFill>
                  <a:srgbClr val="000000"/>
                </a:solidFill>
                <a:round/>
                <a:headEnd/>
                <a:tailEnd/>
              </a:ln>
            </p:spPr>
            <p:txBody>
              <a:bodyPr/>
              <a:lstStyle/>
              <a:p>
                <a:endParaRPr lang="fa-IR"/>
              </a:p>
            </p:txBody>
          </p:sp>
        </p:grpSp>
        <p:sp>
          <p:nvSpPr>
            <p:cNvPr id="10254" name="Arc 144"/>
            <p:cNvSpPr>
              <a:spLocks/>
            </p:cNvSpPr>
            <p:nvPr/>
          </p:nvSpPr>
          <p:spPr bwMode="auto">
            <a:xfrm>
              <a:off x="501" y="3249"/>
              <a:ext cx="532" cy="11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cap="rnd">
              <a:solidFill>
                <a:srgbClr val="114FFB"/>
              </a:solidFill>
              <a:prstDash val="sysDot"/>
              <a:round/>
              <a:headEnd/>
              <a:tailEnd type="triangle" w="med" len="med"/>
            </a:ln>
          </p:spPr>
          <p:txBody>
            <a:bodyPr wrap="none" anchor="ctr"/>
            <a:lstStyle/>
            <a:p>
              <a:endParaRPr lang="fa-IR"/>
            </a:p>
          </p:txBody>
        </p:sp>
        <p:sp>
          <p:nvSpPr>
            <p:cNvPr id="10255" name="Line 145"/>
            <p:cNvSpPr>
              <a:spLocks noChangeShapeType="1"/>
            </p:cNvSpPr>
            <p:nvPr/>
          </p:nvSpPr>
          <p:spPr bwMode="auto">
            <a:xfrm flipH="1">
              <a:off x="1807" y="2375"/>
              <a:ext cx="313" cy="164"/>
            </a:xfrm>
            <a:prstGeom prst="line">
              <a:avLst/>
            </a:prstGeom>
            <a:noFill/>
            <a:ln w="25400">
              <a:solidFill>
                <a:srgbClr val="114FFB"/>
              </a:solidFill>
              <a:round/>
              <a:headEnd/>
              <a:tailEnd type="triangle" w="med" len="med"/>
            </a:ln>
          </p:spPr>
          <p:txBody>
            <a:bodyPr wrap="none" anchor="ctr"/>
            <a:lstStyle/>
            <a:p>
              <a:endParaRPr lang="fa-IR"/>
            </a:p>
          </p:txBody>
        </p:sp>
        <p:sp>
          <p:nvSpPr>
            <p:cNvPr id="10256" name="Line 146"/>
            <p:cNvSpPr>
              <a:spLocks noChangeShapeType="1"/>
            </p:cNvSpPr>
            <p:nvPr/>
          </p:nvSpPr>
          <p:spPr bwMode="auto">
            <a:xfrm flipH="1">
              <a:off x="1885" y="2516"/>
              <a:ext cx="313" cy="164"/>
            </a:xfrm>
            <a:prstGeom prst="line">
              <a:avLst/>
            </a:prstGeom>
            <a:noFill/>
            <a:ln w="25400">
              <a:solidFill>
                <a:srgbClr val="114FFB"/>
              </a:solidFill>
              <a:round/>
              <a:headEnd/>
              <a:tailEnd type="triangle" w="med" len="med"/>
            </a:ln>
          </p:spPr>
          <p:txBody>
            <a:bodyPr wrap="none" anchor="ctr"/>
            <a:lstStyle/>
            <a:p>
              <a:endParaRPr lang="fa-IR"/>
            </a:p>
          </p:txBody>
        </p:sp>
        <p:sp>
          <p:nvSpPr>
            <p:cNvPr id="10257" name="Line 147"/>
            <p:cNvSpPr>
              <a:spLocks noChangeShapeType="1"/>
            </p:cNvSpPr>
            <p:nvPr/>
          </p:nvSpPr>
          <p:spPr bwMode="auto">
            <a:xfrm flipH="1">
              <a:off x="1972" y="2666"/>
              <a:ext cx="313" cy="164"/>
            </a:xfrm>
            <a:prstGeom prst="line">
              <a:avLst/>
            </a:prstGeom>
            <a:noFill/>
            <a:ln w="25400">
              <a:solidFill>
                <a:srgbClr val="114FFB"/>
              </a:solidFill>
              <a:round/>
              <a:headEnd/>
              <a:tailEnd type="triangle" w="med" len="med"/>
            </a:ln>
          </p:spPr>
          <p:txBody>
            <a:bodyPr wrap="none" anchor="ctr"/>
            <a:lstStyle/>
            <a:p>
              <a:endParaRPr lang="fa-IR"/>
            </a:p>
          </p:txBody>
        </p:sp>
        <p:sp>
          <p:nvSpPr>
            <p:cNvPr id="10258" name="Line 148"/>
            <p:cNvSpPr>
              <a:spLocks noChangeShapeType="1"/>
            </p:cNvSpPr>
            <p:nvPr/>
          </p:nvSpPr>
          <p:spPr bwMode="auto">
            <a:xfrm flipH="1">
              <a:off x="2077" y="2798"/>
              <a:ext cx="313" cy="164"/>
            </a:xfrm>
            <a:prstGeom prst="line">
              <a:avLst/>
            </a:prstGeom>
            <a:noFill/>
            <a:ln w="25400">
              <a:solidFill>
                <a:srgbClr val="114FFB"/>
              </a:solidFill>
              <a:round/>
              <a:headEnd/>
              <a:tailEnd type="triangle" w="med" len="med"/>
            </a:ln>
          </p:spPr>
          <p:txBody>
            <a:bodyPr wrap="none" anchor="ctr"/>
            <a:lstStyle/>
            <a:p>
              <a:endParaRPr lang="fa-IR"/>
            </a:p>
          </p:txBody>
        </p:sp>
        <p:grpSp>
          <p:nvGrpSpPr>
            <p:cNvPr id="10393" name="Group 149"/>
            <p:cNvGrpSpPr>
              <a:grpSpLocks/>
            </p:cNvGrpSpPr>
            <p:nvPr/>
          </p:nvGrpSpPr>
          <p:grpSpPr bwMode="auto">
            <a:xfrm>
              <a:off x="1140" y="2892"/>
              <a:ext cx="824" cy="1138"/>
              <a:chOff x="2707" y="1592"/>
              <a:chExt cx="824" cy="1138"/>
            </a:xfrm>
          </p:grpSpPr>
          <p:sp>
            <p:nvSpPr>
              <p:cNvPr id="10260" name="Freeform 150"/>
              <p:cNvSpPr>
                <a:spLocks/>
              </p:cNvSpPr>
              <p:nvPr/>
            </p:nvSpPr>
            <p:spPr bwMode="auto">
              <a:xfrm>
                <a:off x="2982" y="2168"/>
                <a:ext cx="60" cy="59"/>
              </a:xfrm>
              <a:custGeom>
                <a:avLst/>
                <a:gdLst>
                  <a:gd name="T0" fmla="*/ 0 w 121"/>
                  <a:gd name="T1" fmla="*/ 1 h 117"/>
                  <a:gd name="T2" fmla="*/ 0 w 121"/>
                  <a:gd name="T3" fmla="*/ 1 h 117"/>
                  <a:gd name="T4" fmla="*/ 0 w 121"/>
                  <a:gd name="T5" fmla="*/ 1 h 117"/>
                  <a:gd name="T6" fmla="*/ 0 w 121"/>
                  <a:gd name="T7" fmla="*/ 1 h 117"/>
                  <a:gd name="T8" fmla="*/ 0 w 121"/>
                  <a:gd name="T9" fmla="*/ 1 h 117"/>
                  <a:gd name="T10" fmla="*/ 0 w 121"/>
                  <a:gd name="T11" fmla="*/ 1 h 117"/>
                  <a:gd name="T12" fmla="*/ 0 w 121"/>
                  <a:gd name="T13" fmla="*/ 0 h 117"/>
                  <a:gd name="T14" fmla="*/ 0 w 121"/>
                  <a:gd name="T15" fmla="*/ 0 h 117"/>
                  <a:gd name="T16" fmla="*/ 0 w 121"/>
                  <a:gd name="T17" fmla="*/ 1 h 117"/>
                  <a:gd name="T18" fmla="*/ 0 w 121"/>
                  <a:gd name="T19" fmla="*/ 1 h 117"/>
                  <a:gd name="T20" fmla="*/ 0 w 121"/>
                  <a:gd name="T21" fmla="*/ 1 h 117"/>
                  <a:gd name="T22" fmla="*/ 0 w 121"/>
                  <a:gd name="T23" fmla="*/ 1 h 117"/>
                  <a:gd name="T24" fmla="*/ 0 w 121"/>
                  <a:gd name="T25" fmla="*/ 1 h 117"/>
                  <a:gd name="T26" fmla="*/ 0 w 121"/>
                  <a:gd name="T27" fmla="*/ 1 h 117"/>
                  <a:gd name="T28" fmla="*/ 0 w 121"/>
                  <a:gd name="T29" fmla="*/ 1 h 117"/>
                  <a:gd name="T30" fmla="*/ 0 w 121"/>
                  <a:gd name="T31" fmla="*/ 1 h 117"/>
                  <a:gd name="T32" fmla="*/ 0 w 121"/>
                  <a:gd name="T33" fmla="*/ 1 h 117"/>
                  <a:gd name="T34" fmla="*/ 0 w 121"/>
                  <a:gd name="T35" fmla="*/ 1 h 117"/>
                  <a:gd name="T36" fmla="*/ 0 w 121"/>
                  <a:gd name="T37" fmla="*/ 1 h 117"/>
                  <a:gd name="T38" fmla="*/ 0 w 121"/>
                  <a:gd name="T39" fmla="*/ 1 h 117"/>
                  <a:gd name="T40" fmla="*/ 0 w 121"/>
                  <a:gd name="T41" fmla="*/ 1 h 117"/>
                  <a:gd name="T42" fmla="*/ 0 w 121"/>
                  <a:gd name="T43" fmla="*/ 1 h 117"/>
                  <a:gd name="T44" fmla="*/ 0 w 121"/>
                  <a:gd name="T45" fmla="*/ 1 h 117"/>
                  <a:gd name="T46" fmla="*/ 0 w 121"/>
                  <a:gd name="T47" fmla="*/ 1 h 117"/>
                  <a:gd name="T48" fmla="*/ 0 w 121"/>
                  <a:gd name="T49" fmla="*/ 1 h 117"/>
                  <a:gd name="T50" fmla="*/ 0 w 121"/>
                  <a:gd name="T51" fmla="*/ 1 h 117"/>
                  <a:gd name="T52" fmla="*/ 0 w 121"/>
                  <a:gd name="T53" fmla="*/ 1 h 117"/>
                  <a:gd name="T54" fmla="*/ 0 w 121"/>
                  <a:gd name="T55" fmla="*/ 1 h 117"/>
                  <a:gd name="T56" fmla="*/ 0 w 121"/>
                  <a:gd name="T57" fmla="*/ 1 h 117"/>
                  <a:gd name="T58" fmla="*/ 0 w 121"/>
                  <a:gd name="T59" fmla="*/ 1 h 117"/>
                  <a:gd name="T60" fmla="*/ 0 w 121"/>
                  <a:gd name="T61" fmla="*/ 1 h 117"/>
                  <a:gd name="T62" fmla="*/ 0 w 121"/>
                  <a:gd name="T63" fmla="*/ 1 h 117"/>
                  <a:gd name="T64" fmla="*/ 0 w 121"/>
                  <a:gd name="T65" fmla="*/ 1 h 117"/>
                  <a:gd name="T66" fmla="*/ 0 w 121"/>
                  <a:gd name="T67" fmla="*/ 1 h 117"/>
                  <a:gd name="T68" fmla="*/ 0 w 121"/>
                  <a:gd name="T69" fmla="*/ 1 h 117"/>
                  <a:gd name="T70" fmla="*/ 0 w 121"/>
                  <a:gd name="T71" fmla="*/ 1 h 117"/>
                  <a:gd name="T72" fmla="*/ 0 w 121"/>
                  <a:gd name="T73" fmla="*/ 1 h 117"/>
                  <a:gd name="T74" fmla="*/ 0 w 121"/>
                  <a:gd name="T75" fmla="*/ 1 h 117"/>
                  <a:gd name="T76" fmla="*/ 0 w 121"/>
                  <a:gd name="T77" fmla="*/ 1 h 117"/>
                  <a:gd name="T78" fmla="*/ 0 w 121"/>
                  <a:gd name="T79" fmla="*/ 1 h 117"/>
                  <a:gd name="T80" fmla="*/ 0 w 121"/>
                  <a:gd name="T81" fmla="*/ 1 h 117"/>
                  <a:gd name="T82" fmla="*/ 0 w 121"/>
                  <a:gd name="T83" fmla="*/ 1 h 117"/>
                  <a:gd name="T84" fmla="*/ 0 w 121"/>
                  <a:gd name="T85" fmla="*/ 1 h 117"/>
                  <a:gd name="T86" fmla="*/ 0 w 121"/>
                  <a:gd name="T87" fmla="*/ 1 h 117"/>
                  <a:gd name="T88" fmla="*/ 0 w 121"/>
                  <a:gd name="T89" fmla="*/ 1 h 117"/>
                  <a:gd name="T90" fmla="*/ 0 w 121"/>
                  <a:gd name="T91" fmla="*/ 1 h 117"/>
                  <a:gd name="T92" fmla="*/ 0 w 121"/>
                  <a:gd name="T93" fmla="*/ 1 h 117"/>
                  <a:gd name="T94" fmla="*/ 0 w 121"/>
                  <a:gd name="T95" fmla="*/ 1 h 117"/>
                  <a:gd name="T96" fmla="*/ 0 w 121"/>
                  <a:gd name="T97" fmla="*/ 1 h 117"/>
                  <a:gd name="T98" fmla="*/ 0 w 121"/>
                  <a:gd name="T99" fmla="*/ 1 h 117"/>
                  <a:gd name="T100" fmla="*/ 0 w 121"/>
                  <a:gd name="T101" fmla="*/ 1 h 117"/>
                  <a:gd name="T102" fmla="*/ 0 w 121"/>
                  <a:gd name="T103" fmla="*/ 1 h 117"/>
                  <a:gd name="T104" fmla="*/ 0 w 121"/>
                  <a:gd name="T105" fmla="*/ 1 h 1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1"/>
                  <a:gd name="T160" fmla="*/ 0 h 117"/>
                  <a:gd name="T161" fmla="*/ 121 w 121"/>
                  <a:gd name="T162" fmla="*/ 117 h 11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1" h="117">
                    <a:moveTo>
                      <a:pt x="114" y="26"/>
                    </a:moveTo>
                    <a:lnTo>
                      <a:pt x="118" y="23"/>
                    </a:lnTo>
                    <a:lnTo>
                      <a:pt x="121" y="18"/>
                    </a:lnTo>
                    <a:lnTo>
                      <a:pt x="121" y="13"/>
                    </a:lnTo>
                    <a:lnTo>
                      <a:pt x="120" y="7"/>
                    </a:lnTo>
                    <a:lnTo>
                      <a:pt x="116" y="2"/>
                    </a:lnTo>
                    <a:lnTo>
                      <a:pt x="110" y="0"/>
                    </a:lnTo>
                    <a:lnTo>
                      <a:pt x="106" y="0"/>
                    </a:lnTo>
                    <a:lnTo>
                      <a:pt x="100" y="1"/>
                    </a:lnTo>
                    <a:lnTo>
                      <a:pt x="94" y="3"/>
                    </a:lnTo>
                    <a:lnTo>
                      <a:pt x="84" y="6"/>
                    </a:lnTo>
                    <a:lnTo>
                      <a:pt x="69" y="9"/>
                    </a:lnTo>
                    <a:lnTo>
                      <a:pt x="52" y="13"/>
                    </a:lnTo>
                    <a:lnTo>
                      <a:pt x="35" y="17"/>
                    </a:lnTo>
                    <a:lnTo>
                      <a:pt x="20" y="19"/>
                    </a:lnTo>
                    <a:lnTo>
                      <a:pt x="10" y="23"/>
                    </a:lnTo>
                    <a:lnTo>
                      <a:pt x="5" y="24"/>
                    </a:lnTo>
                    <a:lnTo>
                      <a:pt x="3" y="26"/>
                    </a:lnTo>
                    <a:lnTo>
                      <a:pt x="1" y="29"/>
                    </a:lnTo>
                    <a:lnTo>
                      <a:pt x="0" y="32"/>
                    </a:lnTo>
                    <a:lnTo>
                      <a:pt x="0" y="38"/>
                    </a:lnTo>
                    <a:lnTo>
                      <a:pt x="2" y="52"/>
                    </a:lnTo>
                    <a:lnTo>
                      <a:pt x="3" y="67"/>
                    </a:lnTo>
                    <a:lnTo>
                      <a:pt x="4" y="81"/>
                    </a:lnTo>
                    <a:lnTo>
                      <a:pt x="7" y="89"/>
                    </a:lnTo>
                    <a:lnTo>
                      <a:pt x="9" y="92"/>
                    </a:lnTo>
                    <a:lnTo>
                      <a:pt x="14" y="97"/>
                    </a:lnTo>
                    <a:lnTo>
                      <a:pt x="20" y="101"/>
                    </a:lnTo>
                    <a:lnTo>
                      <a:pt x="27" y="107"/>
                    </a:lnTo>
                    <a:lnTo>
                      <a:pt x="34" y="112"/>
                    </a:lnTo>
                    <a:lnTo>
                      <a:pt x="40" y="115"/>
                    </a:lnTo>
                    <a:lnTo>
                      <a:pt x="45" y="117"/>
                    </a:lnTo>
                    <a:lnTo>
                      <a:pt x="47" y="117"/>
                    </a:lnTo>
                    <a:lnTo>
                      <a:pt x="48" y="114"/>
                    </a:lnTo>
                    <a:lnTo>
                      <a:pt x="48" y="109"/>
                    </a:lnTo>
                    <a:lnTo>
                      <a:pt x="46" y="105"/>
                    </a:lnTo>
                    <a:lnTo>
                      <a:pt x="45" y="101"/>
                    </a:lnTo>
                    <a:lnTo>
                      <a:pt x="41" y="97"/>
                    </a:lnTo>
                    <a:lnTo>
                      <a:pt x="37" y="90"/>
                    </a:lnTo>
                    <a:lnTo>
                      <a:pt x="33" y="83"/>
                    </a:lnTo>
                    <a:lnTo>
                      <a:pt x="33" y="78"/>
                    </a:lnTo>
                    <a:lnTo>
                      <a:pt x="34" y="74"/>
                    </a:lnTo>
                    <a:lnTo>
                      <a:pt x="37" y="69"/>
                    </a:lnTo>
                    <a:lnTo>
                      <a:pt x="39" y="64"/>
                    </a:lnTo>
                    <a:lnTo>
                      <a:pt x="43" y="62"/>
                    </a:lnTo>
                    <a:lnTo>
                      <a:pt x="48" y="61"/>
                    </a:lnTo>
                    <a:lnTo>
                      <a:pt x="56" y="57"/>
                    </a:lnTo>
                    <a:lnTo>
                      <a:pt x="67" y="53"/>
                    </a:lnTo>
                    <a:lnTo>
                      <a:pt x="77" y="47"/>
                    </a:lnTo>
                    <a:lnTo>
                      <a:pt x="88" y="40"/>
                    </a:lnTo>
                    <a:lnTo>
                      <a:pt x="99" y="34"/>
                    </a:lnTo>
                    <a:lnTo>
                      <a:pt x="108" y="30"/>
                    </a:lnTo>
                    <a:lnTo>
                      <a:pt x="114" y="26"/>
                    </a:lnTo>
                    <a:close/>
                  </a:path>
                </a:pathLst>
              </a:custGeom>
              <a:solidFill>
                <a:srgbClr val="000000"/>
              </a:solidFill>
              <a:ln w="9525">
                <a:noFill/>
                <a:round/>
                <a:headEnd/>
                <a:tailEnd/>
              </a:ln>
            </p:spPr>
            <p:txBody>
              <a:bodyPr/>
              <a:lstStyle/>
              <a:p>
                <a:endParaRPr lang="fa-IR"/>
              </a:p>
            </p:txBody>
          </p:sp>
          <p:sp>
            <p:nvSpPr>
              <p:cNvPr id="10261" name="Freeform 151"/>
              <p:cNvSpPr>
                <a:spLocks/>
              </p:cNvSpPr>
              <p:nvPr/>
            </p:nvSpPr>
            <p:spPr bwMode="auto">
              <a:xfrm>
                <a:off x="3029" y="2168"/>
                <a:ext cx="13" cy="15"/>
              </a:xfrm>
              <a:custGeom>
                <a:avLst/>
                <a:gdLst>
                  <a:gd name="T0" fmla="*/ 0 w 28"/>
                  <a:gd name="T1" fmla="*/ 1 h 29"/>
                  <a:gd name="T2" fmla="*/ 0 w 28"/>
                  <a:gd name="T3" fmla="*/ 1 h 29"/>
                  <a:gd name="T4" fmla="*/ 0 w 28"/>
                  <a:gd name="T5" fmla="*/ 1 h 29"/>
                  <a:gd name="T6" fmla="*/ 0 w 28"/>
                  <a:gd name="T7" fmla="*/ 1 h 29"/>
                  <a:gd name="T8" fmla="*/ 0 w 28"/>
                  <a:gd name="T9" fmla="*/ 1 h 29"/>
                  <a:gd name="T10" fmla="*/ 0 w 28"/>
                  <a:gd name="T11" fmla="*/ 0 h 29"/>
                  <a:gd name="T12" fmla="*/ 0 w 28"/>
                  <a:gd name="T13" fmla="*/ 0 h 29"/>
                  <a:gd name="T14" fmla="*/ 0 w 28"/>
                  <a:gd name="T15" fmla="*/ 1 h 29"/>
                  <a:gd name="T16" fmla="*/ 0 w 28"/>
                  <a:gd name="T17" fmla="*/ 1 h 29"/>
                  <a:gd name="T18" fmla="*/ 0 w 28"/>
                  <a:gd name="T19" fmla="*/ 1 h 29"/>
                  <a:gd name="T20" fmla="*/ 0 w 28"/>
                  <a:gd name="T21" fmla="*/ 1 h 29"/>
                  <a:gd name="T22" fmla="*/ 0 w 28"/>
                  <a:gd name="T23" fmla="*/ 1 h 29"/>
                  <a:gd name="T24" fmla="*/ 0 w 28"/>
                  <a:gd name="T25" fmla="*/ 1 h 29"/>
                  <a:gd name="T26" fmla="*/ 0 w 28"/>
                  <a:gd name="T27" fmla="*/ 1 h 29"/>
                  <a:gd name="T28" fmla="*/ 0 w 28"/>
                  <a:gd name="T29" fmla="*/ 1 h 29"/>
                  <a:gd name="T30" fmla="*/ 0 w 28"/>
                  <a:gd name="T31" fmla="*/ 1 h 29"/>
                  <a:gd name="T32" fmla="*/ 0 w 28"/>
                  <a:gd name="T33" fmla="*/ 1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9"/>
                  <a:gd name="T53" fmla="*/ 28 w 28"/>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9">
                    <a:moveTo>
                      <a:pt x="1" y="22"/>
                    </a:moveTo>
                    <a:lnTo>
                      <a:pt x="0" y="16"/>
                    </a:lnTo>
                    <a:lnTo>
                      <a:pt x="0" y="10"/>
                    </a:lnTo>
                    <a:lnTo>
                      <a:pt x="2" y="6"/>
                    </a:lnTo>
                    <a:lnTo>
                      <a:pt x="7" y="1"/>
                    </a:lnTo>
                    <a:lnTo>
                      <a:pt x="13" y="0"/>
                    </a:lnTo>
                    <a:lnTo>
                      <a:pt x="17" y="0"/>
                    </a:lnTo>
                    <a:lnTo>
                      <a:pt x="23" y="2"/>
                    </a:lnTo>
                    <a:lnTo>
                      <a:pt x="27" y="7"/>
                    </a:lnTo>
                    <a:lnTo>
                      <a:pt x="28" y="13"/>
                    </a:lnTo>
                    <a:lnTo>
                      <a:pt x="28" y="18"/>
                    </a:lnTo>
                    <a:lnTo>
                      <a:pt x="25" y="23"/>
                    </a:lnTo>
                    <a:lnTo>
                      <a:pt x="21" y="26"/>
                    </a:lnTo>
                    <a:lnTo>
                      <a:pt x="15" y="29"/>
                    </a:lnTo>
                    <a:lnTo>
                      <a:pt x="10" y="29"/>
                    </a:lnTo>
                    <a:lnTo>
                      <a:pt x="6" y="26"/>
                    </a:lnTo>
                    <a:lnTo>
                      <a:pt x="1" y="22"/>
                    </a:lnTo>
                    <a:close/>
                  </a:path>
                </a:pathLst>
              </a:custGeom>
              <a:solidFill>
                <a:srgbClr val="000000"/>
              </a:solidFill>
              <a:ln w="9525">
                <a:noFill/>
                <a:round/>
                <a:headEnd/>
                <a:tailEnd/>
              </a:ln>
            </p:spPr>
            <p:txBody>
              <a:bodyPr/>
              <a:lstStyle/>
              <a:p>
                <a:endParaRPr lang="fa-IR"/>
              </a:p>
            </p:txBody>
          </p:sp>
          <p:sp>
            <p:nvSpPr>
              <p:cNvPr id="10262" name="Freeform 152"/>
              <p:cNvSpPr>
                <a:spLocks/>
              </p:cNvSpPr>
              <p:nvPr/>
            </p:nvSpPr>
            <p:spPr bwMode="auto">
              <a:xfrm>
                <a:off x="3029" y="2168"/>
                <a:ext cx="13" cy="15"/>
              </a:xfrm>
              <a:custGeom>
                <a:avLst/>
                <a:gdLst>
                  <a:gd name="T0" fmla="*/ 0 w 28"/>
                  <a:gd name="T1" fmla="*/ 1 h 29"/>
                  <a:gd name="T2" fmla="*/ 0 w 28"/>
                  <a:gd name="T3" fmla="*/ 1 h 29"/>
                  <a:gd name="T4" fmla="*/ 0 w 28"/>
                  <a:gd name="T5" fmla="*/ 1 h 29"/>
                  <a:gd name="T6" fmla="*/ 0 w 28"/>
                  <a:gd name="T7" fmla="*/ 1 h 29"/>
                  <a:gd name="T8" fmla="*/ 0 w 28"/>
                  <a:gd name="T9" fmla="*/ 1 h 29"/>
                  <a:gd name="T10" fmla="*/ 0 w 28"/>
                  <a:gd name="T11" fmla="*/ 1 h 29"/>
                  <a:gd name="T12" fmla="*/ 0 w 28"/>
                  <a:gd name="T13" fmla="*/ 1 h 29"/>
                  <a:gd name="T14" fmla="*/ 0 w 28"/>
                  <a:gd name="T15" fmla="*/ 0 h 29"/>
                  <a:gd name="T16" fmla="*/ 0 w 28"/>
                  <a:gd name="T17" fmla="*/ 0 h 29"/>
                  <a:gd name="T18" fmla="*/ 0 w 28"/>
                  <a:gd name="T19" fmla="*/ 1 h 29"/>
                  <a:gd name="T20" fmla="*/ 0 w 28"/>
                  <a:gd name="T21" fmla="*/ 1 h 29"/>
                  <a:gd name="T22" fmla="*/ 0 w 28"/>
                  <a:gd name="T23" fmla="*/ 1 h 29"/>
                  <a:gd name="T24" fmla="*/ 0 w 28"/>
                  <a:gd name="T25" fmla="*/ 1 h 29"/>
                  <a:gd name="T26" fmla="*/ 0 w 28"/>
                  <a:gd name="T27" fmla="*/ 1 h 29"/>
                  <a:gd name="T28" fmla="*/ 0 w 28"/>
                  <a:gd name="T29" fmla="*/ 1 h 29"/>
                  <a:gd name="T30" fmla="*/ 0 w 28"/>
                  <a:gd name="T31" fmla="*/ 1 h 29"/>
                  <a:gd name="T32" fmla="*/ 0 w 28"/>
                  <a:gd name="T33" fmla="*/ 1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9"/>
                  <a:gd name="T53" fmla="*/ 28 w 28"/>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9">
                    <a:moveTo>
                      <a:pt x="9" y="28"/>
                    </a:moveTo>
                    <a:lnTo>
                      <a:pt x="5" y="25"/>
                    </a:lnTo>
                    <a:lnTo>
                      <a:pt x="1" y="21"/>
                    </a:lnTo>
                    <a:lnTo>
                      <a:pt x="0" y="16"/>
                    </a:lnTo>
                    <a:lnTo>
                      <a:pt x="0" y="10"/>
                    </a:lnTo>
                    <a:lnTo>
                      <a:pt x="2" y="4"/>
                    </a:lnTo>
                    <a:lnTo>
                      <a:pt x="7" y="1"/>
                    </a:lnTo>
                    <a:lnTo>
                      <a:pt x="13" y="0"/>
                    </a:lnTo>
                    <a:lnTo>
                      <a:pt x="18" y="0"/>
                    </a:lnTo>
                    <a:lnTo>
                      <a:pt x="23" y="2"/>
                    </a:lnTo>
                    <a:lnTo>
                      <a:pt x="27" y="7"/>
                    </a:lnTo>
                    <a:lnTo>
                      <a:pt x="28" y="13"/>
                    </a:lnTo>
                    <a:lnTo>
                      <a:pt x="28" y="18"/>
                    </a:lnTo>
                    <a:lnTo>
                      <a:pt x="25" y="23"/>
                    </a:lnTo>
                    <a:lnTo>
                      <a:pt x="21" y="26"/>
                    </a:lnTo>
                    <a:lnTo>
                      <a:pt x="15" y="29"/>
                    </a:lnTo>
                    <a:lnTo>
                      <a:pt x="9" y="28"/>
                    </a:lnTo>
                    <a:close/>
                  </a:path>
                </a:pathLst>
              </a:custGeom>
              <a:solidFill>
                <a:srgbClr val="000000"/>
              </a:solidFill>
              <a:ln w="9525">
                <a:noFill/>
                <a:round/>
                <a:headEnd/>
                <a:tailEnd/>
              </a:ln>
            </p:spPr>
            <p:txBody>
              <a:bodyPr/>
              <a:lstStyle/>
              <a:p>
                <a:endParaRPr lang="fa-IR"/>
              </a:p>
            </p:txBody>
          </p:sp>
          <p:sp>
            <p:nvSpPr>
              <p:cNvPr id="10263" name="Freeform 153"/>
              <p:cNvSpPr>
                <a:spLocks/>
              </p:cNvSpPr>
              <p:nvPr/>
            </p:nvSpPr>
            <p:spPr bwMode="auto">
              <a:xfrm>
                <a:off x="3029" y="1842"/>
                <a:ext cx="138" cy="341"/>
              </a:xfrm>
              <a:custGeom>
                <a:avLst/>
                <a:gdLst>
                  <a:gd name="T0" fmla="*/ 0 w 278"/>
                  <a:gd name="T1" fmla="*/ 1 h 682"/>
                  <a:gd name="T2" fmla="*/ 0 w 278"/>
                  <a:gd name="T3" fmla="*/ 1 h 682"/>
                  <a:gd name="T4" fmla="*/ 0 w 278"/>
                  <a:gd name="T5" fmla="*/ 1 h 682"/>
                  <a:gd name="T6" fmla="*/ 0 w 278"/>
                  <a:gd name="T7" fmla="*/ 1 h 682"/>
                  <a:gd name="T8" fmla="*/ 0 w 278"/>
                  <a:gd name="T9" fmla="*/ 1 h 682"/>
                  <a:gd name="T10" fmla="*/ 0 w 278"/>
                  <a:gd name="T11" fmla="*/ 1 h 682"/>
                  <a:gd name="T12" fmla="*/ 0 w 278"/>
                  <a:gd name="T13" fmla="*/ 1 h 682"/>
                  <a:gd name="T14" fmla="*/ 0 w 278"/>
                  <a:gd name="T15" fmla="*/ 1 h 682"/>
                  <a:gd name="T16" fmla="*/ 0 w 278"/>
                  <a:gd name="T17" fmla="*/ 1 h 682"/>
                  <a:gd name="T18" fmla="*/ 0 w 278"/>
                  <a:gd name="T19" fmla="*/ 1 h 682"/>
                  <a:gd name="T20" fmla="*/ 0 w 278"/>
                  <a:gd name="T21" fmla="*/ 1 h 682"/>
                  <a:gd name="T22" fmla="*/ 0 w 278"/>
                  <a:gd name="T23" fmla="*/ 1 h 682"/>
                  <a:gd name="T24" fmla="*/ 0 w 278"/>
                  <a:gd name="T25" fmla="*/ 1 h 682"/>
                  <a:gd name="T26" fmla="*/ 0 w 278"/>
                  <a:gd name="T27" fmla="*/ 1 h 682"/>
                  <a:gd name="T28" fmla="*/ 0 w 278"/>
                  <a:gd name="T29" fmla="*/ 1 h 682"/>
                  <a:gd name="T30" fmla="*/ 0 w 278"/>
                  <a:gd name="T31" fmla="*/ 1 h 682"/>
                  <a:gd name="T32" fmla="*/ 0 w 278"/>
                  <a:gd name="T33" fmla="*/ 1 h 682"/>
                  <a:gd name="T34" fmla="*/ 0 w 278"/>
                  <a:gd name="T35" fmla="*/ 1 h 682"/>
                  <a:gd name="T36" fmla="*/ 0 w 278"/>
                  <a:gd name="T37" fmla="*/ 1 h 682"/>
                  <a:gd name="T38" fmla="*/ 0 w 278"/>
                  <a:gd name="T39" fmla="*/ 0 h 682"/>
                  <a:gd name="T40" fmla="*/ 0 w 278"/>
                  <a:gd name="T41" fmla="*/ 1 h 682"/>
                  <a:gd name="T42" fmla="*/ 0 w 278"/>
                  <a:gd name="T43" fmla="*/ 1 h 682"/>
                  <a:gd name="T44" fmla="*/ 0 w 278"/>
                  <a:gd name="T45" fmla="*/ 1 h 682"/>
                  <a:gd name="T46" fmla="*/ 0 w 278"/>
                  <a:gd name="T47" fmla="*/ 1 h 682"/>
                  <a:gd name="T48" fmla="*/ 0 w 278"/>
                  <a:gd name="T49" fmla="*/ 1 h 682"/>
                  <a:gd name="T50" fmla="*/ 0 w 278"/>
                  <a:gd name="T51" fmla="*/ 1 h 682"/>
                  <a:gd name="T52" fmla="*/ 0 w 278"/>
                  <a:gd name="T53" fmla="*/ 1 h 682"/>
                  <a:gd name="T54" fmla="*/ 0 w 278"/>
                  <a:gd name="T55" fmla="*/ 1 h 682"/>
                  <a:gd name="T56" fmla="*/ 0 w 278"/>
                  <a:gd name="T57" fmla="*/ 1 h 682"/>
                  <a:gd name="T58" fmla="*/ 0 w 278"/>
                  <a:gd name="T59" fmla="*/ 1 h 682"/>
                  <a:gd name="T60" fmla="*/ 0 w 278"/>
                  <a:gd name="T61" fmla="*/ 1 h 682"/>
                  <a:gd name="T62" fmla="*/ 0 w 278"/>
                  <a:gd name="T63" fmla="*/ 1 h 682"/>
                  <a:gd name="T64" fmla="*/ 0 w 278"/>
                  <a:gd name="T65" fmla="*/ 1 h 682"/>
                  <a:gd name="T66" fmla="*/ 0 w 278"/>
                  <a:gd name="T67" fmla="*/ 1 h 682"/>
                  <a:gd name="T68" fmla="*/ 0 w 278"/>
                  <a:gd name="T69" fmla="*/ 1 h 682"/>
                  <a:gd name="T70" fmla="*/ 0 w 278"/>
                  <a:gd name="T71" fmla="*/ 1 h 682"/>
                  <a:gd name="T72" fmla="*/ 0 w 278"/>
                  <a:gd name="T73" fmla="*/ 1 h 682"/>
                  <a:gd name="T74" fmla="*/ 0 w 278"/>
                  <a:gd name="T75" fmla="*/ 1 h 68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8"/>
                  <a:gd name="T115" fmla="*/ 0 h 682"/>
                  <a:gd name="T116" fmla="*/ 278 w 278"/>
                  <a:gd name="T117" fmla="*/ 682 h 68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8" h="682">
                    <a:moveTo>
                      <a:pt x="28" y="671"/>
                    </a:moveTo>
                    <a:lnTo>
                      <a:pt x="25" y="676"/>
                    </a:lnTo>
                    <a:lnTo>
                      <a:pt x="21" y="679"/>
                    </a:lnTo>
                    <a:lnTo>
                      <a:pt x="15" y="682"/>
                    </a:lnTo>
                    <a:lnTo>
                      <a:pt x="9" y="681"/>
                    </a:lnTo>
                    <a:lnTo>
                      <a:pt x="5" y="678"/>
                    </a:lnTo>
                    <a:lnTo>
                      <a:pt x="1" y="674"/>
                    </a:lnTo>
                    <a:lnTo>
                      <a:pt x="0" y="669"/>
                    </a:lnTo>
                    <a:lnTo>
                      <a:pt x="0" y="663"/>
                    </a:lnTo>
                    <a:lnTo>
                      <a:pt x="14" y="622"/>
                    </a:lnTo>
                    <a:lnTo>
                      <a:pt x="27" y="580"/>
                    </a:lnTo>
                    <a:lnTo>
                      <a:pt x="37" y="541"/>
                    </a:lnTo>
                    <a:lnTo>
                      <a:pt x="45" y="505"/>
                    </a:lnTo>
                    <a:lnTo>
                      <a:pt x="52" y="475"/>
                    </a:lnTo>
                    <a:lnTo>
                      <a:pt x="56" y="450"/>
                    </a:lnTo>
                    <a:lnTo>
                      <a:pt x="60" y="433"/>
                    </a:lnTo>
                    <a:lnTo>
                      <a:pt x="62" y="424"/>
                    </a:lnTo>
                    <a:lnTo>
                      <a:pt x="67" y="410"/>
                    </a:lnTo>
                    <a:lnTo>
                      <a:pt x="74" y="395"/>
                    </a:lnTo>
                    <a:lnTo>
                      <a:pt x="81" y="381"/>
                    </a:lnTo>
                    <a:lnTo>
                      <a:pt x="88" y="367"/>
                    </a:lnTo>
                    <a:lnTo>
                      <a:pt x="94" y="354"/>
                    </a:lnTo>
                    <a:lnTo>
                      <a:pt x="101" y="344"/>
                    </a:lnTo>
                    <a:lnTo>
                      <a:pt x="106" y="335"/>
                    </a:lnTo>
                    <a:lnTo>
                      <a:pt x="109" y="327"/>
                    </a:lnTo>
                    <a:lnTo>
                      <a:pt x="114" y="313"/>
                    </a:lnTo>
                    <a:lnTo>
                      <a:pt x="121" y="288"/>
                    </a:lnTo>
                    <a:lnTo>
                      <a:pt x="130" y="254"/>
                    </a:lnTo>
                    <a:lnTo>
                      <a:pt x="141" y="216"/>
                    </a:lnTo>
                    <a:lnTo>
                      <a:pt x="151" y="179"/>
                    </a:lnTo>
                    <a:lnTo>
                      <a:pt x="160" y="146"/>
                    </a:lnTo>
                    <a:lnTo>
                      <a:pt x="166" y="121"/>
                    </a:lnTo>
                    <a:lnTo>
                      <a:pt x="168" y="107"/>
                    </a:lnTo>
                    <a:lnTo>
                      <a:pt x="169" y="85"/>
                    </a:lnTo>
                    <a:lnTo>
                      <a:pt x="172" y="64"/>
                    </a:lnTo>
                    <a:lnTo>
                      <a:pt x="175" y="43"/>
                    </a:lnTo>
                    <a:lnTo>
                      <a:pt x="181" y="26"/>
                    </a:lnTo>
                    <a:lnTo>
                      <a:pt x="189" y="12"/>
                    </a:lnTo>
                    <a:lnTo>
                      <a:pt x="199" y="3"/>
                    </a:lnTo>
                    <a:lnTo>
                      <a:pt x="214" y="0"/>
                    </a:lnTo>
                    <a:lnTo>
                      <a:pt x="232" y="2"/>
                    </a:lnTo>
                    <a:lnTo>
                      <a:pt x="244" y="8"/>
                    </a:lnTo>
                    <a:lnTo>
                      <a:pt x="256" y="16"/>
                    </a:lnTo>
                    <a:lnTo>
                      <a:pt x="265" y="26"/>
                    </a:lnTo>
                    <a:lnTo>
                      <a:pt x="271" y="38"/>
                    </a:lnTo>
                    <a:lnTo>
                      <a:pt x="275" y="50"/>
                    </a:lnTo>
                    <a:lnTo>
                      <a:pt x="278" y="63"/>
                    </a:lnTo>
                    <a:lnTo>
                      <a:pt x="276" y="77"/>
                    </a:lnTo>
                    <a:lnTo>
                      <a:pt x="274" y="89"/>
                    </a:lnTo>
                    <a:lnTo>
                      <a:pt x="271" y="99"/>
                    </a:lnTo>
                    <a:lnTo>
                      <a:pt x="264" y="116"/>
                    </a:lnTo>
                    <a:lnTo>
                      <a:pt x="253" y="141"/>
                    </a:lnTo>
                    <a:lnTo>
                      <a:pt x="242" y="170"/>
                    </a:lnTo>
                    <a:lnTo>
                      <a:pt x="229" y="202"/>
                    </a:lnTo>
                    <a:lnTo>
                      <a:pt x="217" y="233"/>
                    </a:lnTo>
                    <a:lnTo>
                      <a:pt x="206" y="263"/>
                    </a:lnTo>
                    <a:lnTo>
                      <a:pt x="197" y="290"/>
                    </a:lnTo>
                    <a:lnTo>
                      <a:pt x="188" y="327"/>
                    </a:lnTo>
                    <a:lnTo>
                      <a:pt x="180" y="364"/>
                    </a:lnTo>
                    <a:lnTo>
                      <a:pt x="174" y="395"/>
                    </a:lnTo>
                    <a:lnTo>
                      <a:pt x="169" y="418"/>
                    </a:lnTo>
                    <a:lnTo>
                      <a:pt x="162" y="436"/>
                    </a:lnTo>
                    <a:lnTo>
                      <a:pt x="152" y="456"/>
                    </a:lnTo>
                    <a:lnTo>
                      <a:pt x="142" y="477"/>
                    </a:lnTo>
                    <a:lnTo>
                      <a:pt x="130" y="496"/>
                    </a:lnTo>
                    <a:lnTo>
                      <a:pt x="117" y="515"/>
                    </a:lnTo>
                    <a:lnTo>
                      <a:pt x="107" y="531"/>
                    </a:lnTo>
                    <a:lnTo>
                      <a:pt x="99" y="543"/>
                    </a:lnTo>
                    <a:lnTo>
                      <a:pt x="93" y="554"/>
                    </a:lnTo>
                    <a:lnTo>
                      <a:pt x="86" y="566"/>
                    </a:lnTo>
                    <a:lnTo>
                      <a:pt x="77" y="583"/>
                    </a:lnTo>
                    <a:lnTo>
                      <a:pt x="67" y="602"/>
                    </a:lnTo>
                    <a:lnTo>
                      <a:pt x="56" y="621"/>
                    </a:lnTo>
                    <a:lnTo>
                      <a:pt x="46" y="639"/>
                    </a:lnTo>
                    <a:lnTo>
                      <a:pt x="37" y="654"/>
                    </a:lnTo>
                    <a:lnTo>
                      <a:pt x="31" y="666"/>
                    </a:lnTo>
                    <a:lnTo>
                      <a:pt x="28" y="671"/>
                    </a:lnTo>
                    <a:close/>
                  </a:path>
                </a:pathLst>
              </a:custGeom>
              <a:solidFill>
                <a:srgbClr val="000000"/>
              </a:solidFill>
              <a:ln w="9525">
                <a:noFill/>
                <a:round/>
                <a:headEnd/>
                <a:tailEnd/>
              </a:ln>
            </p:spPr>
            <p:txBody>
              <a:bodyPr/>
              <a:lstStyle/>
              <a:p>
                <a:endParaRPr lang="fa-IR"/>
              </a:p>
            </p:txBody>
          </p:sp>
          <p:sp>
            <p:nvSpPr>
              <p:cNvPr id="10264" name="Freeform 154"/>
              <p:cNvSpPr>
                <a:spLocks/>
              </p:cNvSpPr>
              <p:nvPr/>
            </p:nvSpPr>
            <p:spPr bwMode="auto">
              <a:xfrm>
                <a:off x="3134" y="1855"/>
                <a:ext cx="14" cy="14"/>
              </a:xfrm>
              <a:custGeom>
                <a:avLst/>
                <a:gdLst>
                  <a:gd name="T0" fmla="*/ 1 w 26"/>
                  <a:gd name="T1" fmla="*/ 0 h 29"/>
                  <a:gd name="T2" fmla="*/ 1 w 26"/>
                  <a:gd name="T3" fmla="*/ 0 h 29"/>
                  <a:gd name="T4" fmla="*/ 1 w 26"/>
                  <a:gd name="T5" fmla="*/ 0 h 29"/>
                  <a:gd name="T6" fmla="*/ 0 w 26"/>
                  <a:gd name="T7" fmla="*/ 0 h 29"/>
                  <a:gd name="T8" fmla="*/ 0 w 26"/>
                  <a:gd name="T9" fmla="*/ 0 h 29"/>
                  <a:gd name="T10" fmla="*/ 1 w 26"/>
                  <a:gd name="T11" fmla="*/ 0 h 29"/>
                  <a:gd name="T12" fmla="*/ 1 w 26"/>
                  <a:gd name="T13" fmla="*/ 0 h 29"/>
                  <a:gd name="T14" fmla="*/ 1 w 26"/>
                  <a:gd name="T15" fmla="*/ 0 h 29"/>
                  <a:gd name="T16" fmla="*/ 1 w 26"/>
                  <a:gd name="T17" fmla="*/ 0 h 29"/>
                  <a:gd name="T18" fmla="*/ 1 w 26"/>
                  <a:gd name="T19" fmla="*/ 0 h 29"/>
                  <a:gd name="T20" fmla="*/ 1 w 26"/>
                  <a:gd name="T21" fmla="*/ 0 h 29"/>
                  <a:gd name="T22" fmla="*/ 1 w 26"/>
                  <a:gd name="T23" fmla="*/ 0 h 29"/>
                  <a:gd name="T24" fmla="*/ 1 w 26"/>
                  <a:gd name="T25" fmla="*/ 0 h 29"/>
                  <a:gd name="T26" fmla="*/ 1 w 26"/>
                  <a:gd name="T27" fmla="*/ 0 h 29"/>
                  <a:gd name="T28" fmla="*/ 1 w 26"/>
                  <a:gd name="T29" fmla="*/ 0 h 29"/>
                  <a:gd name="T30" fmla="*/ 1 w 26"/>
                  <a:gd name="T31" fmla="*/ 0 h 29"/>
                  <a:gd name="T32" fmla="*/ 1 w 26"/>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9"/>
                  <a:gd name="T53" fmla="*/ 26 w 26"/>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9">
                    <a:moveTo>
                      <a:pt x="9" y="29"/>
                    </a:moveTo>
                    <a:lnTo>
                      <a:pt x="5" y="27"/>
                    </a:lnTo>
                    <a:lnTo>
                      <a:pt x="1" y="22"/>
                    </a:lnTo>
                    <a:lnTo>
                      <a:pt x="0" y="16"/>
                    </a:lnTo>
                    <a:lnTo>
                      <a:pt x="0" y="10"/>
                    </a:lnTo>
                    <a:lnTo>
                      <a:pt x="2" y="6"/>
                    </a:lnTo>
                    <a:lnTo>
                      <a:pt x="7" y="2"/>
                    </a:lnTo>
                    <a:lnTo>
                      <a:pt x="11" y="0"/>
                    </a:lnTo>
                    <a:lnTo>
                      <a:pt x="17" y="1"/>
                    </a:lnTo>
                    <a:lnTo>
                      <a:pt x="22" y="4"/>
                    </a:lnTo>
                    <a:lnTo>
                      <a:pt x="25" y="8"/>
                    </a:lnTo>
                    <a:lnTo>
                      <a:pt x="26" y="13"/>
                    </a:lnTo>
                    <a:lnTo>
                      <a:pt x="26" y="19"/>
                    </a:lnTo>
                    <a:lnTo>
                      <a:pt x="24" y="24"/>
                    </a:lnTo>
                    <a:lnTo>
                      <a:pt x="20" y="28"/>
                    </a:lnTo>
                    <a:lnTo>
                      <a:pt x="15" y="29"/>
                    </a:lnTo>
                    <a:lnTo>
                      <a:pt x="9" y="29"/>
                    </a:lnTo>
                    <a:close/>
                  </a:path>
                </a:pathLst>
              </a:custGeom>
              <a:solidFill>
                <a:srgbClr val="000000"/>
              </a:solidFill>
              <a:ln w="9525">
                <a:noFill/>
                <a:round/>
                <a:headEnd/>
                <a:tailEnd/>
              </a:ln>
            </p:spPr>
            <p:txBody>
              <a:bodyPr/>
              <a:lstStyle/>
              <a:p>
                <a:endParaRPr lang="fa-IR"/>
              </a:p>
            </p:txBody>
          </p:sp>
          <p:sp>
            <p:nvSpPr>
              <p:cNvPr id="10265" name="Freeform 155"/>
              <p:cNvSpPr>
                <a:spLocks/>
              </p:cNvSpPr>
              <p:nvPr/>
            </p:nvSpPr>
            <p:spPr bwMode="auto">
              <a:xfrm>
                <a:off x="3031" y="1835"/>
                <a:ext cx="140" cy="336"/>
              </a:xfrm>
              <a:custGeom>
                <a:avLst/>
                <a:gdLst>
                  <a:gd name="T0" fmla="*/ 0 w 281"/>
                  <a:gd name="T1" fmla="*/ 0 h 673"/>
                  <a:gd name="T2" fmla="*/ 0 w 281"/>
                  <a:gd name="T3" fmla="*/ 0 h 673"/>
                  <a:gd name="T4" fmla="*/ 0 w 281"/>
                  <a:gd name="T5" fmla="*/ 0 h 673"/>
                  <a:gd name="T6" fmla="*/ 0 w 281"/>
                  <a:gd name="T7" fmla="*/ 0 h 673"/>
                  <a:gd name="T8" fmla="*/ 0 w 281"/>
                  <a:gd name="T9" fmla="*/ 0 h 673"/>
                  <a:gd name="T10" fmla="*/ 0 w 281"/>
                  <a:gd name="T11" fmla="*/ 0 h 673"/>
                  <a:gd name="T12" fmla="*/ 0 w 281"/>
                  <a:gd name="T13" fmla="*/ 0 h 673"/>
                  <a:gd name="T14" fmla="*/ 0 w 281"/>
                  <a:gd name="T15" fmla="*/ 0 h 673"/>
                  <a:gd name="T16" fmla="*/ 0 w 281"/>
                  <a:gd name="T17" fmla="*/ 0 h 673"/>
                  <a:gd name="T18" fmla="*/ 0 w 281"/>
                  <a:gd name="T19" fmla="*/ 0 h 673"/>
                  <a:gd name="T20" fmla="*/ 0 w 281"/>
                  <a:gd name="T21" fmla="*/ 0 h 673"/>
                  <a:gd name="T22" fmla="*/ 0 w 281"/>
                  <a:gd name="T23" fmla="*/ 0 h 673"/>
                  <a:gd name="T24" fmla="*/ 0 w 281"/>
                  <a:gd name="T25" fmla="*/ 0 h 673"/>
                  <a:gd name="T26" fmla="*/ 0 w 281"/>
                  <a:gd name="T27" fmla="*/ 0 h 673"/>
                  <a:gd name="T28" fmla="*/ 0 w 281"/>
                  <a:gd name="T29" fmla="*/ 0 h 673"/>
                  <a:gd name="T30" fmla="*/ 0 w 281"/>
                  <a:gd name="T31" fmla="*/ 0 h 673"/>
                  <a:gd name="T32" fmla="*/ 0 w 281"/>
                  <a:gd name="T33" fmla="*/ 0 h 673"/>
                  <a:gd name="T34" fmla="*/ 0 w 281"/>
                  <a:gd name="T35" fmla="*/ 0 h 673"/>
                  <a:gd name="T36" fmla="*/ 0 w 281"/>
                  <a:gd name="T37" fmla="*/ 0 h 673"/>
                  <a:gd name="T38" fmla="*/ 0 w 281"/>
                  <a:gd name="T39" fmla="*/ 0 h 673"/>
                  <a:gd name="T40" fmla="*/ 0 w 281"/>
                  <a:gd name="T41" fmla="*/ 0 h 673"/>
                  <a:gd name="T42" fmla="*/ 0 w 281"/>
                  <a:gd name="T43" fmla="*/ 0 h 673"/>
                  <a:gd name="T44" fmla="*/ 0 w 281"/>
                  <a:gd name="T45" fmla="*/ 0 h 673"/>
                  <a:gd name="T46" fmla="*/ 0 w 281"/>
                  <a:gd name="T47" fmla="*/ 0 h 673"/>
                  <a:gd name="T48" fmla="*/ 0 w 281"/>
                  <a:gd name="T49" fmla="*/ 0 h 673"/>
                  <a:gd name="T50" fmla="*/ 0 w 281"/>
                  <a:gd name="T51" fmla="*/ 0 h 673"/>
                  <a:gd name="T52" fmla="*/ 0 w 281"/>
                  <a:gd name="T53" fmla="*/ 0 h 673"/>
                  <a:gd name="T54" fmla="*/ 0 w 281"/>
                  <a:gd name="T55" fmla="*/ 0 h 673"/>
                  <a:gd name="T56" fmla="*/ 0 w 281"/>
                  <a:gd name="T57" fmla="*/ 0 h 673"/>
                  <a:gd name="T58" fmla="*/ 0 w 281"/>
                  <a:gd name="T59" fmla="*/ 0 h 673"/>
                  <a:gd name="T60" fmla="*/ 0 w 281"/>
                  <a:gd name="T61" fmla="*/ 0 h 673"/>
                  <a:gd name="T62" fmla="*/ 0 w 281"/>
                  <a:gd name="T63" fmla="*/ 0 h 673"/>
                  <a:gd name="T64" fmla="*/ 0 w 281"/>
                  <a:gd name="T65" fmla="*/ 0 h 673"/>
                  <a:gd name="T66" fmla="*/ 0 w 281"/>
                  <a:gd name="T67" fmla="*/ 0 h 673"/>
                  <a:gd name="T68" fmla="*/ 0 w 281"/>
                  <a:gd name="T69" fmla="*/ 0 h 673"/>
                  <a:gd name="T70" fmla="*/ 0 w 281"/>
                  <a:gd name="T71" fmla="*/ 0 h 673"/>
                  <a:gd name="T72" fmla="*/ 0 w 281"/>
                  <a:gd name="T73" fmla="*/ 0 h 673"/>
                  <a:gd name="T74" fmla="*/ 0 w 281"/>
                  <a:gd name="T75" fmla="*/ 0 h 673"/>
                  <a:gd name="T76" fmla="*/ 0 w 281"/>
                  <a:gd name="T77" fmla="*/ 0 h 673"/>
                  <a:gd name="T78" fmla="*/ 0 w 281"/>
                  <a:gd name="T79" fmla="*/ 0 h 673"/>
                  <a:gd name="T80" fmla="*/ 0 w 281"/>
                  <a:gd name="T81" fmla="*/ 0 h 673"/>
                  <a:gd name="T82" fmla="*/ 0 w 281"/>
                  <a:gd name="T83" fmla="*/ 0 h 673"/>
                  <a:gd name="T84" fmla="*/ 0 w 281"/>
                  <a:gd name="T85" fmla="*/ 0 h 673"/>
                  <a:gd name="T86" fmla="*/ 0 w 281"/>
                  <a:gd name="T87" fmla="*/ 0 h 673"/>
                  <a:gd name="T88" fmla="*/ 0 w 281"/>
                  <a:gd name="T89" fmla="*/ 0 h 673"/>
                  <a:gd name="T90" fmla="*/ 0 w 281"/>
                  <a:gd name="T91" fmla="*/ 0 h 673"/>
                  <a:gd name="T92" fmla="*/ 0 w 281"/>
                  <a:gd name="T93" fmla="*/ 0 h 673"/>
                  <a:gd name="T94" fmla="*/ 0 w 281"/>
                  <a:gd name="T95" fmla="*/ 0 h 673"/>
                  <a:gd name="T96" fmla="*/ 0 w 281"/>
                  <a:gd name="T97" fmla="*/ 0 h 673"/>
                  <a:gd name="T98" fmla="*/ 0 w 281"/>
                  <a:gd name="T99" fmla="*/ 0 h 673"/>
                  <a:gd name="T100" fmla="*/ 0 w 281"/>
                  <a:gd name="T101" fmla="*/ 0 h 673"/>
                  <a:gd name="T102" fmla="*/ 0 w 281"/>
                  <a:gd name="T103" fmla="*/ 0 h 6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1"/>
                  <a:gd name="T157" fmla="*/ 0 h 673"/>
                  <a:gd name="T158" fmla="*/ 281 w 281"/>
                  <a:gd name="T159" fmla="*/ 673 h 6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1" h="673">
                    <a:moveTo>
                      <a:pt x="180" y="14"/>
                    </a:moveTo>
                    <a:lnTo>
                      <a:pt x="175" y="32"/>
                    </a:lnTo>
                    <a:lnTo>
                      <a:pt x="168" y="56"/>
                    </a:lnTo>
                    <a:lnTo>
                      <a:pt x="161" y="79"/>
                    </a:lnTo>
                    <a:lnTo>
                      <a:pt x="155" y="93"/>
                    </a:lnTo>
                    <a:lnTo>
                      <a:pt x="153" y="101"/>
                    </a:lnTo>
                    <a:lnTo>
                      <a:pt x="151" y="114"/>
                    </a:lnTo>
                    <a:lnTo>
                      <a:pt x="149" y="128"/>
                    </a:lnTo>
                    <a:lnTo>
                      <a:pt x="149" y="140"/>
                    </a:lnTo>
                    <a:lnTo>
                      <a:pt x="148" y="154"/>
                    </a:lnTo>
                    <a:lnTo>
                      <a:pt x="146" y="168"/>
                    </a:lnTo>
                    <a:lnTo>
                      <a:pt x="142" y="179"/>
                    </a:lnTo>
                    <a:lnTo>
                      <a:pt x="139" y="188"/>
                    </a:lnTo>
                    <a:lnTo>
                      <a:pt x="137" y="198"/>
                    </a:lnTo>
                    <a:lnTo>
                      <a:pt x="132" y="216"/>
                    </a:lnTo>
                    <a:lnTo>
                      <a:pt x="126" y="238"/>
                    </a:lnTo>
                    <a:lnTo>
                      <a:pt x="119" y="259"/>
                    </a:lnTo>
                    <a:lnTo>
                      <a:pt x="115" y="275"/>
                    </a:lnTo>
                    <a:lnTo>
                      <a:pt x="112" y="290"/>
                    </a:lnTo>
                    <a:lnTo>
                      <a:pt x="111" y="300"/>
                    </a:lnTo>
                    <a:lnTo>
                      <a:pt x="110" y="306"/>
                    </a:lnTo>
                    <a:lnTo>
                      <a:pt x="108" y="309"/>
                    </a:lnTo>
                    <a:lnTo>
                      <a:pt x="103" y="314"/>
                    </a:lnTo>
                    <a:lnTo>
                      <a:pt x="98" y="321"/>
                    </a:lnTo>
                    <a:lnTo>
                      <a:pt x="91" y="330"/>
                    </a:lnTo>
                    <a:lnTo>
                      <a:pt x="85" y="341"/>
                    </a:lnTo>
                    <a:lnTo>
                      <a:pt x="79" y="351"/>
                    </a:lnTo>
                    <a:lnTo>
                      <a:pt x="76" y="360"/>
                    </a:lnTo>
                    <a:lnTo>
                      <a:pt x="73" y="368"/>
                    </a:lnTo>
                    <a:lnTo>
                      <a:pt x="69" y="387"/>
                    </a:lnTo>
                    <a:lnTo>
                      <a:pt x="61" y="409"/>
                    </a:lnTo>
                    <a:lnTo>
                      <a:pt x="51" y="432"/>
                    </a:lnTo>
                    <a:lnTo>
                      <a:pt x="45" y="453"/>
                    </a:lnTo>
                    <a:lnTo>
                      <a:pt x="39" y="480"/>
                    </a:lnTo>
                    <a:lnTo>
                      <a:pt x="31" y="517"/>
                    </a:lnTo>
                    <a:lnTo>
                      <a:pt x="24" y="552"/>
                    </a:lnTo>
                    <a:lnTo>
                      <a:pt x="17" y="571"/>
                    </a:lnTo>
                    <a:lnTo>
                      <a:pt x="12" y="580"/>
                    </a:lnTo>
                    <a:lnTo>
                      <a:pt x="7" y="591"/>
                    </a:lnTo>
                    <a:lnTo>
                      <a:pt x="4" y="600"/>
                    </a:lnTo>
                    <a:lnTo>
                      <a:pt x="5" y="608"/>
                    </a:lnTo>
                    <a:lnTo>
                      <a:pt x="7" y="617"/>
                    </a:lnTo>
                    <a:lnTo>
                      <a:pt x="4" y="629"/>
                    </a:lnTo>
                    <a:lnTo>
                      <a:pt x="2" y="642"/>
                    </a:lnTo>
                    <a:lnTo>
                      <a:pt x="0" y="650"/>
                    </a:lnTo>
                    <a:lnTo>
                      <a:pt x="0" y="653"/>
                    </a:lnTo>
                    <a:lnTo>
                      <a:pt x="3" y="656"/>
                    </a:lnTo>
                    <a:lnTo>
                      <a:pt x="8" y="660"/>
                    </a:lnTo>
                    <a:lnTo>
                      <a:pt x="12" y="665"/>
                    </a:lnTo>
                    <a:lnTo>
                      <a:pt x="19" y="668"/>
                    </a:lnTo>
                    <a:lnTo>
                      <a:pt x="25" y="670"/>
                    </a:lnTo>
                    <a:lnTo>
                      <a:pt x="31" y="673"/>
                    </a:lnTo>
                    <a:lnTo>
                      <a:pt x="35" y="673"/>
                    </a:lnTo>
                    <a:lnTo>
                      <a:pt x="45" y="668"/>
                    </a:lnTo>
                    <a:lnTo>
                      <a:pt x="54" y="656"/>
                    </a:lnTo>
                    <a:lnTo>
                      <a:pt x="61" y="644"/>
                    </a:lnTo>
                    <a:lnTo>
                      <a:pt x="65" y="632"/>
                    </a:lnTo>
                    <a:lnTo>
                      <a:pt x="68" y="629"/>
                    </a:lnTo>
                    <a:lnTo>
                      <a:pt x="71" y="624"/>
                    </a:lnTo>
                    <a:lnTo>
                      <a:pt x="77" y="621"/>
                    </a:lnTo>
                    <a:lnTo>
                      <a:pt x="81" y="616"/>
                    </a:lnTo>
                    <a:lnTo>
                      <a:pt x="87" y="613"/>
                    </a:lnTo>
                    <a:lnTo>
                      <a:pt x="93" y="610"/>
                    </a:lnTo>
                    <a:lnTo>
                      <a:pt x="99" y="607"/>
                    </a:lnTo>
                    <a:lnTo>
                      <a:pt x="103" y="606"/>
                    </a:lnTo>
                    <a:lnTo>
                      <a:pt x="108" y="603"/>
                    </a:lnTo>
                    <a:lnTo>
                      <a:pt x="112" y="598"/>
                    </a:lnTo>
                    <a:lnTo>
                      <a:pt x="118" y="590"/>
                    </a:lnTo>
                    <a:lnTo>
                      <a:pt x="123" y="580"/>
                    </a:lnTo>
                    <a:lnTo>
                      <a:pt x="129" y="571"/>
                    </a:lnTo>
                    <a:lnTo>
                      <a:pt x="132" y="563"/>
                    </a:lnTo>
                    <a:lnTo>
                      <a:pt x="136" y="555"/>
                    </a:lnTo>
                    <a:lnTo>
                      <a:pt x="138" y="549"/>
                    </a:lnTo>
                    <a:lnTo>
                      <a:pt x="140" y="541"/>
                    </a:lnTo>
                    <a:lnTo>
                      <a:pt x="146" y="527"/>
                    </a:lnTo>
                    <a:lnTo>
                      <a:pt x="153" y="510"/>
                    </a:lnTo>
                    <a:lnTo>
                      <a:pt x="161" y="491"/>
                    </a:lnTo>
                    <a:lnTo>
                      <a:pt x="169" y="471"/>
                    </a:lnTo>
                    <a:lnTo>
                      <a:pt x="177" y="454"/>
                    </a:lnTo>
                    <a:lnTo>
                      <a:pt x="184" y="440"/>
                    </a:lnTo>
                    <a:lnTo>
                      <a:pt x="189" y="432"/>
                    </a:lnTo>
                    <a:lnTo>
                      <a:pt x="194" y="418"/>
                    </a:lnTo>
                    <a:lnTo>
                      <a:pt x="199" y="398"/>
                    </a:lnTo>
                    <a:lnTo>
                      <a:pt x="200" y="377"/>
                    </a:lnTo>
                    <a:lnTo>
                      <a:pt x="200" y="358"/>
                    </a:lnTo>
                    <a:lnTo>
                      <a:pt x="201" y="341"/>
                    </a:lnTo>
                    <a:lnTo>
                      <a:pt x="207" y="324"/>
                    </a:lnTo>
                    <a:lnTo>
                      <a:pt x="215" y="307"/>
                    </a:lnTo>
                    <a:lnTo>
                      <a:pt x="221" y="295"/>
                    </a:lnTo>
                    <a:lnTo>
                      <a:pt x="225" y="283"/>
                    </a:lnTo>
                    <a:lnTo>
                      <a:pt x="235" y="261"/>
                    </a:lnTo>
                    <a:lnTo>
                      <a:pt x="245" y="230"/>
                    </a:lnTo>
                    <a:lnTo>
                      <a:pt x="256" y="194"/>
                    </a:lnTo>
                    <a:lnTo>
                      <a:pt x="267" y="158"/>
                    </a:lnTo>
                    <a:lnTo>
                      <a:pt x="275" y="123"/>
                    </a:lnTo>
                    <a:lnTo>
                      <a:pt x="281" y="94"/>
                    </a:lnTo>
                    <a:lnTo>
                      <a:pt x="281" y="73"/>
                    </a:lnTo>
                    <a:lnTo>
                      <a:pt x="277" y="57"/>
                    </a:lnTo>
                    <a:lnTo>
                      <a:pt x="270" y="41"/>
                    </a:lnTo>
                    <a:lnTo>
                      <a:pt x="262" y="25"/>
                    </a:lnTo>
                    <a:lnTo>
                      <a:pt x="251" y="12"/>
                    </a:lnTo>
                    <a:lnTo>
                      <a:pt x="237" y="3"/>
                    </a:lnTo>
                    <a:lnTo>
                      <a:pt x="220" y="0"/>
                    </a:lnTo>
                    <a:lnTo>
                      <a:pt x="201" y="2"/>
                    </a:lnTo>
                    <a:lnTo>
                      <a:pt x="180" y="14"/>
                    </a:lnTo>
                    <a:close/>
                  </a:path>
                </a:pathLst>
              </a:custGeom>
              <a:solidFill>
                <a:srgbClr val="000000"/>
              </a:solidFill>
              <a:ln w="9525">
                <a:noFill/>
                <a:round/>
                <a:headEnd/>
                <a:tailEnd/>
              </a:ln>
            </p:spPr>
            <p:txBody>
              <a:bodyPr/>
              <a:lstStyle/>
              <a:p>
                <a:endParaRPr lang="fa-IR"/>
              </a:p>
            </p:txBody>
          </p:sp>
          <p:sp>
            <p:nvSpPr>
              <p:cNvPr id="10266" name="Freeform 156"/>
              <p:cNvSpPr>
                <a:spLocks/>
              </p:cNvSpPr>
              <p:nvPr/>
            </p:nvSpPr>
            <p:spPr bwMode="auto">
              <a:xfrm>
                <a:off x="3104" y="1905"/>
                <a:ext cx="58" cy="29"/>
              </a:xfrm>
              <a:custGeom>
                <a:avLst/>
                <a:gdLst>
                  <a:gd name="T0" fmla="*/ 1 w 115"/>
                  <a:gd name="T1" fmla="*/ 0 h 59"/>
                  <a:gd name="T2" fmla="*/ 1 w 115"/>
                  <a:gd name="T3" fmla="*/ 0 h 59"/>
                  <a:gd name="T4" fmla="*/ 1 w 115"/>
                  <a:gd name="T5" fmla="*/ 0 h 59"/>
                  <a:gd name="T6" fmla="*/ 1 w 115"/>
                  <a:gd name="T7" fmla="*/ 0 h 59"/>
                  <a:gd name="T8" fmla="*/ 1 w 115"/>
                  <a:gd name="T9" fmla="*/ 0 h 59"/>
                  <a:gd name="T10" fmla="*/ 1 w 115"/>
                  <a:gd name="T11" fmla="*/ 0 h 59"/>
                  <a:gd name="T12" fmla="*/ 1 w 115"/>
                  <a:gd name="T13" fmla="*/ 0 h 59"/>
                  <a:gd name="T14" fmla="*/ 1 w 115"/>
                  <a:gd name="T15" fmla="*/ 0 h 59"/>
                  <a:gd name="T16" fmla="*/ 1 w 115"/>
                  <a:gd name="T17" fmla="*/ 0 h 59"/>
                  <a:gd name="T18" fmla="*/ 1 w 115"/>
                  <a:gd name="T19" fmla="*/ 0 h 59"/>
                  <a:gd name="T20" fmla="*/ 1 w 115"/>
                  <a:gd name="T21" fmla="*/ 0 h 59"/>
                  <a:gd name="T22" fmla="*/ 1 w 115"/>
                  <a:gd name="T23" fmla="*/ 0 h 59"/>
                  <a:gd name="T24" fmla="*/ 1 w 115"/>
                  <a:gd name="T25" fmla="*/ 0 h 59"/>
                  <a:gd name="T26" fmla="*/ 1 w 115"/>
                  <a:gd name="T27" fmla="*/ 0 h 59"/>
                  <a:gd name="T28" fmla="*/ 1 w 115"/>
                  <a:gd name="T29" fmla="*/ 0 h 59"/>
                  <a:gd name="T30" fmla="*/ 1 w 115"/>
                  <a:gd name="T31" fmla="*/ 0 h 59"/>
                  <a:gd name="T32" fmla="*/ 1 w 115"/>
                  <a:gd name="T33" fmla="*/ 0 h 59"/>
                  <a:gd name="T34" fmla="*/ 0 w 115"/>
                  <a:gd name="T35" fmla="*/ 0 h 59"/>
                  <a:gd name="T36" fmla="*/ 1 w 115"/>
                  <a:gd name="T37" fmla="*/ 0 h 59"/>
                  <a:gd name="T38" fmla="*/ 1 w 115"/>
                  <a:gd name="T39" fmla="*/ 0 h 59"/>
                  <a:gd name="T40" fmla="*/ 1 w 115"/>
                  <a:gd name="T41" fmla="*/ 0 h 59"/>
                  <a:gd name="T42" fmla="*/ 1 w 115"/>
                  <a:gd name="T43" fmla="*/ 0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5"/>
                  <a:gd name="T67" fmla="*/ 0 h 59"/>
                  <a:gd name="T68" fmla="*/ 115 w 115"/>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5" h="59">
                    <a:moveTo>
                      <a:pt x="3" y="1"/>
                    </a:moveTo>
                    <a:lnTo>
                      <a:pt x="13" y="0"/>
                    </a:lnTo>
                    <a:lnTo>
                      <a:pt x="25" y="0"/>
                    </a:lnTo>
                    <a:lnTo>
                      <a:pt x="39" y="1"/>
                    </a:lnTo>
                    <a:lnTo>
                      <a:pt x="56" y="5"/>
                    </a:lnTo>
                    <a:lnTo>
                      <a:pt x="72" y="9"/>
                    </a:lnTo>
                    <a:lnTo>
                      <a:pt x="89" y="16"/>
                    </a:lnTo>
                    <a:lnTo>
                      <a:pt x="104" y="27"/>
                    </a:lnTo>
                    <a:lnTo>
                      <a:pt x="115" y="39"/>
                    </a:lnTo>
                    <a:lnTo>
                      <a:pt x="109" y="59"/>
                    </a:lnTo>
                    <a:lnTo>
                      <a:pt x="97" y="50"/>
                    </a:lnTo>
                    <a:lnTo>
                      <a:pt x="84" y="43"/>
                    </a:lnTo>
                    <a:lnTo>
                      <a:pt x="69" y="36"/>
                    </a:lnTo>
                    <a:lnTo>
                      <a:pt x="55" y="30"/>
                    </a:lnTo>
                    <a:lnTo>
                      <a:pt x="40" y="27"/>
                    </a:lnTo>
                    <a:lnTo>
                      <a:pt x="25" y="26"/>
                    </a:lnTo>
                    <a:lnTo>
                      <a:pt x="13" y="27"/>
                    </a:lnTo>
                    <a:lnTo>
                      <a:pt x="0" y="31"/>
                    </a:lnTo>
                    <a:lnTo>
                      <a:pt x="2" y="23"/>
                    </a:lnTo>
                    <a:lnTo>
                      <a:pt x="3" y="15"/>
                    </a:lnTo>
                    <a:lnTo>
                      <a:pt x="3" y="8"/>
                    </a:lnTo>
                    <a:lnTo>
                      <a:pt x="3" y="1"/>
                    </a:lnTo>
                    <a:close/>
                  </a:path>
                </a:pathLst>
              </a:custGeom>
              <a:solidFill>
                <a:srgbClr val="000000"/>
              </a:solidFill>
              <a:ln w="9525">
                <a:noFill/>
                <a:round/>
                <a:headEnd/>
                <a:tailEnd/>
              </a:ln>
            </p:spPr>
            <p:txBody>
              <a:bodyPr/>
              <a:lstStyle/>
              <a:p>
                <a:endParaRPr lang="fa-IR"/>
              </a:p>
            </p:txBody>
          </p:sp>
          <p:sp>
            <p:nvSpPr>
              <p:cNvPr id="10267" name="Freeform 157"/>
              <p:cNvSpPr>
                <a:spLocks/>
              </p:cNvSpPr>
              <p:nvPr/>
            </p:nvSpPr>
            <p:spPr bwMode="auto">
              <a:xfrm>
                <a:off x="3096" y="1931"/>
                <a:ext cx="57" cy="29"/>
              </a:xfrm>
              <a:custGeom>
                <a:avLst/>
                <a:gdLst>
                  <a:gd name="T0" fmla="*/ 0 w 115"/>
                  <a:gd name="T1" fmla="*/ 1 h 58"/>
                  <a:gd name="T2" fmla="*/ 0 w 115"/>
                  <a:gd name="T3" fmla="*/ 0 h 58"/>
                  <a:gd name="T4" fmla="*/ 0 w 115"/>
                  <a:gd name="T5" fmla="*/ 0 h 58"/>
                  <a:gd name="T6" fmla="*/ 0 w 115"/>
                  <a:gd name="T7" fmla="*/ 1 h 58"/>
                  <a:gd name="T8" fmla="*/ 0 w 115"/>
                  <a:gd name="T9" fmla="*/ 1 h 58"/>
                  <a:gd name="T10" fmla="*/ 0 w 115"/>
                  <a:gd name="T11" fmla="*/ 1 h 58"/>
                  <a:gd name="T12" fmla="*/ 0 w 115"/>
                  <a:gd name="T13" fmla="*/ 1 h 58"/>
                  <a:gd name="T14" fmla="*/ 0 w 115"/>
                  <a:gd name="T15" fmla="*/ 1 h 58"/>
                  <a:gd name="T16" fmla="*/ 0 w 115"/>
                  <a:gd name="T17" fmla="*/ 1 h 58"/>
                  <a:gd name="T18" fmla="*/ 0 w 115"/>
                  <a:gd name="T19" fmla="*/ 1 h 58"/>
                  <a:gd name="T20" fmla="*/ 0 w 115"/>
                  <a:gd name="T21" fmla="*/ 1 h 58"/>
                  <a:gd name="T22" fmla="*/ 0 w 115"/>
                  <a:gd name="T23" fmla="*/ 1 h 58"/>
                  <a:gd name="T24" fmla="*/ 0 w 115"/>
                  <a:gd name="T25" fmla="*/ 1 h 58"/>
                  <a:gd name="T26" fmla="*/ 0 w 115"/>
                  <a:gd name="T27" fmla="*/ 1 h 58"/>
                  <a:gd name="T28" fmla="*/ 0 w 115"/>
                  <a:gd name="T29" fmla="*/ 1 h 58"/>
                  <a:gd name="T30" fmla="*/ 0 w 115"/>
                  <a:gd name="T31" fmla="*/ 1 h 58"/>
                  <a:gd name="T32" fmla="*/ 0 w 115"/>
                  <a:gd name="T33" fmla="*/ 1 h 58"/>
                  <a:gd name="T34" fmla="*/ 0 w 115"/>
                  <a:gd name="T35" fmla="*/ 1 h 58"/>
                  <a:gd name="T36" fmla="*/ 0 w 115"/>
                  <a:gd name="T37" fmla="*/ 1 h 58"/>
                  <a:gd name="T38" fmla="*/ 0 w 115"/>
                  <a:gd name="T39" fmla="*/ 1 h 58"/>
                  <a:gd name="T40" fmla="*/ 0 w 115"/>
                  <a:gd name="T41" fmla="*/ 1 h 58"/>
                  <a:gd name="T42" fmla="*/ 0 w 115"/>
                  <a:gd name="T43" fmla="*/ 1 h 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5"/>
                  <a:gd name="T67" fmla="*/ 0 h 58"/>
                  <a:gd name="T68" fmla="*/ 115 w 115"/>
                  <a:gd name="T69" fmla="*/ 58 h 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5" h="58">
                    <a:moveTo>
                      <a:pt x="8" y="1"/>
                    </a:moveTo>
                    <a:lnTo>
                      <a:pt x="16" y="0"/>
                    </a:lnTo>
                    <a:lnTo>
                      <a:pt x="27" y="0"/>
                    </a:lnTo>
                    <a:lnTo>
                      <a:pt x="42" y="1"/>
                    </a:lnTo>
                    <a:lnTo>
                      <a:pt x="57" y="5"/>
                    </a:lnTo>
                    <a:lnTo>
                      <a:pt x="73" y="9"/>
                    </a:lnTo>
                    <a:lnTo>
                      <a:pt x="88" y="16"/>
                    </a:lnTo>
                    <a:lnTo>
                      <a:pt x="103" y="26"/>
                    </a:lnTo>
                    <a:lnTo>
                      <a:pt x="115" y="38"/>
                    </a:lnTo>
                    <a:lnTo>
                      <a:pt x="108" y="58"/>
                    </a:lnTo>
                    <a:lnTo>
                      <a:pt x="97" y="50"/>
                    </a:lnTo>
                    <a:lnTo>
                      <a:pt x="83" y="42"/>
                    </a:lnTo>
                    <a:lnTo>
                      <a:pt x="69" y="35"/>
                    </a:lnTo>
                    <a:lnTo>
                      <a:pt x="54" y="30"/>
                    </a:lnTo>
                    <a:lnTo>
                      <a:pt x="40" y="27"/>
                    </a:lnTo>
                    <a:lnTo>
                      <a:pt x="25" y="26"/>
                    </a:lnTo>
                    <a:lnTo>
                      <a:pt x="12" y="27"/>
                    </a:lnTo>
                    <a:lnTo>
                      <a:pt x="0" y="30"/>
                    </a:lnTo>
                    <a:lnTo>
                      <a:pt x="2" y="22"/>
                    </a:lnTo>
                    <a:lnTo>
                      <a:pt x="4" y="14"/>
                    </a:lnTo>
                    <a:lnTo>
                      <a:pt x="6" y="7"/>
                    </a:lnTo>
                    <a:lnTo>
                      <a:pt x="8" y="1"/>
                    </a:lnTo>
                    <a:close/>
                  </a:path>
                </a:pathLst>
              </a:custGeom>
              <a:solidFill>
                <a:srgbClr val="000000"/>
              </a:solidFill>
              <a:ln w="9525">
                <a:noFill/>
                <a:round/>
                <a:headEnd/>
                <a:tailEnd/>
              </a:ln>
            </p:spPr>
            <p:txBody>
              <a:bodyPr/>
              <a:lstStyle/>
              <a:p>
                <a:endParaRPr lang="fa-IR"/>
              </a:p>
            </p:txBody>
          </p:sp>
          <p:sp>
            <p:nvSpPr>
              <p:cNvPr id="10268" name="Freeform 158"/>
              <p:cNvSpPr>
                <a:spLocks/>
              </p:cNvSpPr>
              <p:nvPr/>
            </p:nvSpPr>
            <p:spPr bwMode="auto">
              <a:xfrm>
                <a:off x="3171" y="1660"/>
                <a:ext cx="103" cy="185"/>
              </a:xfrm>
              <a:custGeom>
                <a:avLst/>
                <a:gdLst>
                  <a:gd name="T0" fmla="*/ 1 w 206"/>
                  <a:gd name="T1" fmla="*/ 1 h 368"/>
                  <a:gd name="T2" fmla="*/ 1 w 206"/>
                  <a:gd name="T3" fmla="*/ 1 h 368"/>
                  <a:gd name="T4" fmla="*/ 1 w 206"/>
                  <a:gd name="T5" fmla="*/ 1 h 368"/>
                  <a:gd name="T6" fmla="*/ 1 w 206"/>
                  <a:gd name="T7" fmla="*/ 1 h 368"/>
                  <a:gd name="T8" fmla="*/ 1 w 206"/>
                  <a:gd name="T9" fmla="*/ 1 h 368"/>
                  <a:gd name="T10" fmla="*/ 1 w 206"/>
                  <a:gd name="T11" fmla="*/ 1 h 368"/>
                  <a:gd name="T12" fmla="*/ 1 w 206"/>
                  <a:gd name="T13" fmla="*/ 1 h 368"/>
                  <a:gd name="T14" fmla="*/ 1 w 206"/>
                  <a:gd name="T15" fmla="*/ 1 h 368"/>
                  <a:gd name="T16" fmla="*/ 1 w 206"/>
                  <a:gd name="T17" fmla="*/ 1 h 368"/>
                  <a:gd name="T18" fmla="*/ 1 w 206"/>
                  <a:gd name="T19" fmla="*/ 1 h 368"/>
                  <a:gd name="T20" fmla="*/ 1 w 206"/>
                  <a:gd name="T21" fmla="*/ 1 h 368"/>
                  <a:gd name="T22" fmla="*/ 1 w 206"/>
                  <a:gd name="T23" fmla="*/ 1 h 368"/>
                  <a:gd name="T24" fmla="*/ 1 w 206"/>
                  <a:gd name="T25" fmla="*/ 1 h 368"/>
                  <a:gd name="T26" fmla="*/ 1 w 206"/>
                  <a:gd name="T27" fmla="*/ 1 h 368"/>
                  <a:gd name="T28" fmla="*/ 1 w 206"/>
                  <a:gd name="T29" fmla="*/ 1 h 368"/>
                  <a:gd name="T30" fmla="*/ 1 w 206"/>
                  <a:gd name="T31" fmla="*/ 1 h 368"/>
                  <a:gd name="T32" fmla="*/ 1 w 206"/>
                  <a:gd name="T33" fmla="*/ 1 h 368"/>
                  <a:gd name="T34" fmla="*/ 1 w 206"/>
                  <a:gd name="T35" fmla="*/ 1 h 368"/>
                  <a:gd name="T36" fmla="*/ 1 w 206"/>
                  <a:gd name="T37" fmla="*/ 1 h 368"/>
                  <a:gd name="T38" fmla="*/ 1 w 206"/>
                  <a:gd name="T39" fmla="*/ 1 h 368"/>
                  <a:gd name="T40" fmla="*/ 1 w 206"/>
                  <a:gd name="T41" fmla="*/ 1 h 368"/>
                  <a:gd name="T42" fmla="*/ 1 w 206"/>
                  <a:gd name="T43" fmla="*/ 1 h 368"/>
                  <a:gd name="T44" fmla="*/ 1 w 206"/>
                  <a:gd name="T45" fmla="*/ 1 h 368"/>
                  <a:gd name="T46" fmla="*/ 1 w 206"/>
                  <a:gd name="T47" fmla="*/ 1 h 368"/>
                  <a:gd name="T48" fmla="*/ 1 w 206"/>
                  <a:gd name="T49" fmla="*/ 1 h 368"/>
                  <a:gd name="T50" fmla="*/ 1 w 206"/>
                  <a:gd name="T51" fmla="*/ 1 h 368"/>
                  <a:gd name="T52" fmla="*/ 1 w 206"/>
                  <a:gd name="T53" fmla="*/ 1 h 368"/>
                  <a:gd name="T54" fmla="*/ 1 w 206"/>
                  <a:gd name="T55" fmla="*/ 1 h 368"/>
                  <a:gd name="T56" fmla="*/ 1 w 206"/>
                  <a:gd name="T57" fmla="*/ 1 h 368"/>
                  <a:gd name="T58" fmla="*/ 1 w 206"/>
                  <a:gd name="T59" fmla="*/ 1 h 368"/>
                  <a:gd name="T60" fmla="*/ 1 w 206"/>
                  <a:gd name="T61" fmla="*/ 1 h 368"/>
                  <a:gd name="T62" fmla="*/ 1 w 206"/>
                  <a:gd name="T63" fmla="*/ 1 h 368"/>
                  <a:gd name="T64" fmla="*/ 1 w 206"/>
                  <a:gd name="T65" fmla="*/ 1 h 368"/>
                  <a:gd name="T66" fmla="*/ 1 w 206"/>
                  <a:gd name="T67" fmla="*/ 1 h 3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6"/>
                  <a:gd name="T103" fmla="*/ 0 h 368"/>
                  <a:gd name="T104" fmla="*/ 206 w 206"/>
                  <a:gd name="T105" fmla="*/ 368 h 3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6" h="368">
                    <a:moveTo>
                      <a:pt x="186" y="28"/>
                    </a:moveTo>
                    <a:lnTo>
                      <a:pt x="171" y="15"/>
                    </a:lnTo>
                    <a:lnTo>
                      <a:pt x="155" y="5"/>
                    </a:lnTo>
                    <a:lnTo>
                      <a:pt x="138" y="1"/>
                    </a:lnTo>
                    <a:lnTo>
                      <a:pt x="120" y="0"/>
                    </a:lnTo>
                    <a:lnTo>
                      <a:pt x="102" y="2"/>
                    </a:lnTo>
                    <a:lnTo>
                      <a:pt x="84" y="10"/>
                    </a:lnTo>
                    <a:lnTo>
                      <a:pt x="66" y="20"/>
                    </a:lnTo>
                    <a:lnTo>
                      <a:pt x="50" y="37"/>
                    </a:lnTo>
                    <a:lnTo>
                      <a:pt x="42" y="47"/>
                    </a:lnTo>
                    <a:lnTo>
                      <a:pt x="35" y="57"/>
                    </a:lnTo>
                    <a:lnTo>
                      <a:pt x="29" y="65"/>
                    </a:lnTo>
                    <a:lnTo>
                      <a:pt x="27" y="71"/>
                    </a:lnTo>
                    <a:lnTo>
                      <a:pt x="26" y="76"/>
                    </a:lnTo>
                    <a:lnTo>
                      <a:pt x="23" y="81"/>
                    </a:lnTo>
                    <a:lnTo>
                      <a:pt x="19" y="87"/>
                    </a:lnTo>
                    <a:lnTo>
                      <a:pt x="14" y="94"/>
                    </a:lnTo>
                    <a:lnTo>
                      <a:pt x="12" y="100"/>
                    </a:lnTo>
                    <a:lnTo>
                      <a:pt x="11" y="106"/>
                    </a:lnTo>
                    <a:lnTo>
                      <a:pt x="10" y="111"/>
                    </a:lnTo>
                    <a:lnTo>
                      <a:pt x="11" y="117"/>
                    </a:lnTo>
                    <a:lnTo>
                      <a:pt x="12" y="119"/>
                    </a:lnTo>
                    <a:lnTo>
                      <a:pt x="12" y="122"/>
                    </a:lnTo>
                    <a:lnTo>
                      <a:pt x="12" y="125"/>
                    </a:lnTo>
                    <a:lnTo>
                      <a:pt x="10" y="129"/>
                    </a:lnTo>
                    <a:lnTo>
                      <a:pt x="8" y="133"/>
                    </a:lnTo>
                    <a:lnTo>
                      <a:pt x="4" y="139"/>
                    </a:lnTo>
                    <a:lnTo>
                      <a:pt x="1" y="149"/>
                    </a:lnTo>
                    <a:lnTo>
                      <a:pt x="0" y="161"/>
                    </a:lnTo>
                    <a:lnTo>
                      <a:pt x="1" y="174"/>
                    </a:lnTo>
                    <a:lnTo>
                      <a:pt x="2" y="187"/>
                    </a:lnTo>
                    <a:lnTo>
                      <a:pt x="4" y="200"/>
                    </a:lnTo>
                    <a:lnTo>
                      <a:pt x="5" y="209"/>
                    </a:lnTo>
                    <a:lnTo>
                      <a:pt x="6" y="215"/>
                    </a:lnTo>
                    <a:lnTo>
                      <a:pt x="6" y="221"/>
                    </a:lnTo>
                    <a:lnTo>
                      <a:pt x="6" y="225"/>
                    </a:lnTo>
                    <a:lnTo>
                      <a:pt x="6" y="231"/>
                    </a:lnTo>
                    <a:lnTo>
                      <a:pt x="8" y="238"/>
                    </a:lnTo>
                    <a:lnTo>
                      <a:pt x="11" y="247"/>
                    </a:lnTo>
                    <a:lnTo>
                      <a:pt x="20" y="257"/>
                    </a:lnTo>
                    <a:lnTo>
                      <a:pt x="38" y="262"/>
                    </a:lnTo>
                    <a:lnTo>
                      <a:pt x="38" y="287"/>
                    </a:lnTo>
                    <a:lnTo>
                      <a:pt x="41" y="313"/>
                    </a:lnTo>
                    <a:lnTo>
                      <a:pt x="50" y="340"/>
                    </a:lnTo>
                    <a:lnTo>
                      <a:pt x="66" y="361"/>
                    </a:lnTo>
                    <a:lnTo>
                      <a:pt x="73" y="365"/>
                    </a:lnTo>
                    <a:lnTo>
                      <a:pt x="80" y="368"/>
                    </a:lnTo>
                    <a:lnTo>
                      <a:pt x="89" y="368"/>
                    </a:lnTo>
                    <a:lnTo>
                      <a:pt x="99" y="367"/>
                    </a:lnTo>
                    <a:lnTo>
                      <a:pt x="107" y="365"/>
                    </a:lnTo>
                    <a:lnTo>
                      <a:pt x="115" y="359"/>
                    </a:lnTo>
                    <a:lnTo>
                      <a:pt x="120" y="352"/>
                    </a:lnTo>
                    <a:lnTo>
                      <a:pt x="125" y="343"/>
                    </a:lnTo>
                    <a:lnTo>
                      <a:pt x="130" y="320"/>
                    </a:lnTo>
                    <a:lnTo>
                      <a:pt x="132" y="296"/>
                    </a:lnTo>
                    <a:lnTo>
                      <a:pt x="133" y="273"/>
                    </a:lnTo>
                    <a:lnTo>
                      <a:pt x="139" y="253"/>
                    </a:lnTo>
                    <a:lnTo>
                      <a:pt x="145" y="242"/>
                    </a:lnTo>
                    <a:lnTo>
                      <a:pt x="150" y="230"/>
                    </a:lnTo>
                    <a:lnTo>
                      <a:pt x="158" y="219"/>
                    </a:lnTo>
                    <a:lnTo>
                      <a:pt x="167" y="207"/>
                    </a:lnTo>
                    <a:lnTo>
                      <a:pt x="173" y="196"/>
                    </a:lnTo>
                    <a:lnTo>
                      <a:pt x="181" y="183"/>
                    </a:lnTo>
                    <a:lnTo>
                      <a:pt x="187" y="169"/>
                    </a:lnTo>
                    <a:lnTo>
                      <a:pt x="193" y="154"/>
                    </a:lnTo>
                    <a:lnTo>
                      <a:pt x="201" y="123"/>
                    </a:lnTo>
                    <a:lnTo>
                      <a:pt x="206" y="88"/>
                    </a:lnTo>
                    <a:lnTo>
                      <a:pt x="201" y="56"/>
                    </a:lnTo>
                    <a:lnTo>
                      <a:pt x="186" y="28"/>
                    </a:lnTo>
                    <a:close/>
                  </a:path>
                </a:pathLst>
              </a:custGeom>
              <a:solidFill>
                <a:srgbClr val="000000"/>
              </a:solidFill>
              <a:ln w="9525">
                <a:noFill/>
                <a:round/>
                <a:headEnd/>
                <a:tailEnd/>
              </a:ln>
            </p:spPr>
            <p:txBody>
              <a:bodyPr/>
              <a:lstStyle/>
              <a:p>
                <a:endParaRPr lang="fa-IR"/>
              </a:p>
            </p:txBody>
          </p:sp>
          <p:sp>
            <p:nvSpPr>
              <p:cNvPr id="10269" name="Freeform 159"/>
              <p:cNvSpPr>
                <a:spLocks/>
              </p:cNvSpPr>
              <p:nvPr/>
            </p:nvSpPr>
            <p:spPr bwMode="auto">
              <a:xfrm>
                <a:off x="3235" y="1682"/>
                <a:ext cx="15" cy="14"/>
              </a:xfrm>
              <a:custGeom>
                <a:avLst/>
                <a:gdLst>
                  <a:gd name="T0" fmla="*/ 1 w 28"/>
                  <a:gd name="T1" fmla="*/ 1 h 28"/>
                  <a:gd name="T2" fmla="*/ 1 w 28"/>
                  <a:gd name="T3" fmla="*/ 1 h 28"/>
                  <a:gd name="T4" fmla="*/ 1 w 28"/>
                  <a:gd name="T5" fmla="*/ 1 h 28"/>
                  <a:gd name="T6" fmla="*/ 0 w 28"/>
                  <a:gd name="T7" fmla="*/ 1 h 28"/>
                  <a:gd name="T8" fmla="*/ 0 w 28"/>
                  <a:gd name="T9" fmla="*/ 1 h 28"/>
                  <a:gd name="T10" fmla="*/ 1 w 28"/>
                  <a:gd name="T11" fmla="*/ 1 h 28"/>
                  <a:gd name="T12" fmla="*/ 1 w 28"/>
                  <a:gd name="T13" fmla="*/ 1 h 28"/>
                  <a:gd name="T14" fmla="*/ 1 w 28"/>
                  <a:gd name="T15" fmla="*/ 0 h 28"/>
                  <a:gd name="T16" fmla="*/ 1 w 28"/>
                  <a:gd name="T17" fmla="*/ 0 h 28"/>
                  <a:gd name="T18" fmla="*/ 1 w 28"/>
                  <a:gd name="T19" fmla="*/ 1 h 28"/>
                  <a:gd name="T20" fmla="*/ 1 w 28"/>
                  <a:gd name="T21" fmla="*/ 1 h 28"/>
                  <a:gd name="T22" fmla="*/ 1 w 28"/>
                  <a:gd name="T23" fmla="*/ 1 h 28"/>
                  <a:gd name="T24" fmla="*/ 1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0" y="28"/>
                    </a:moveTo>
                    <a:lnTo>
                      <a:pt x="5" y="26"/>
                    </a:lnTo>
                    <a:lnTo>
                      <a:pt x="2" y="21"/>
                    </a:lnTo>
                    <a:lnTo>
                      <a:pt x="0" y="17"/>
                    </a:lnTo>
                    <a:lnTo>
                      <a:pt x="0" y="11"/>
                    </a:lnTo>
                    <a:lnTo>
                      <a:pt x="2" y="5"/>
                    </a:lnTo>
                    <a:lnTo>
                      <a:pt x="6" y="2"/>
                    </a:lnTo>
                    <a:lnTo>
                      <a:pt x="12" y="0"/>
                    </a:lnTo>
                    <a:lnTo>
                      <a:pt x="18" y="0"/>
                    </a:lnTo>
                    <a:lnTo>
                      <a:pt x="23" y="3"/>
                    </a:lnTo>
                    <a:lnTo>
                      <a:pt x="26" y="7"/>
                    </a:lnTo>
                    <a:lnTo>
                      <a:pt x="28" y="12"/>
                    </a:lnTo>
                    <a:lnTo>
                      <a:pt x="28" y="18"/>
                    </a:lnTo>
                    <a:lnTo>
                      <a:pt x="26" y="23"/>
                    </a:lnTo>
                    <a:lnTo>
                      <a:pt x="21" y="27"/>
                    </a:lnTo>
                    <a:lnTo>
                      <a:pt x="16" y="28"/>
                    </a:lnTo>
                    <a:lnTo>
                      <a:pt x="10" y="28"/>
                    </a:lnTo>
                    <a:close/>
                  </a:path>
                </a:pathLst>
              </a:custGeom>
              <a:solidFill>
                <a:srgbClr val="000000"/>
              </a:solidFill>
              <a:ln w="9525">
                <a:noFill/>
                <a:round/>
                <a:headEnd/>
                <a:tailEnd/>
              </a:ln>
            </p:spPr>
            <p:txBody>
              <a:bodyPr/>
              <a:lstStyle/>
              <a:p>
                <a:endParaRPr lang="fa-IR"/>
              </a:p>
            </p:txBody>
          </p:sp>
          <p:sp>
            <p:nvSpPr>
              <p:cNvPr id="10270" name="Freeform 160"/>
              <p:cNvSpPr>
                <a:spLocks/>
              </p:cNvSpPr>
              <p:nvPr/>
            </p:nvSpPr>
            <p:spPr bwMode="auto">
              <a:xfrm>
                <a:off x="3206" y="1817"/>
                <a:ext cx="14" cy="14"/>
              </a:xfrm>
              <a:custGeom>
                <a:avLst/>
                <a:gdLst>
                  <a:gd name="T0" fmla="*/ 1 w 28"/>
                  <a:gd name="T1" fmla="*/ 0 h 29"/>
                  <a:gd name="T2" fmla="*/ 1 w 28"/>
                  <a:gd name="T3" fmla="*/ 0 h 29"/>
                  <a:gd name="T4" fmla="*/ 1 w 28"/>
                  <a:gd name="T5" fmla="*/ 0 h 29"/>
                  <a:gd name="T6" fmla="*/ 0 w 28"/>
                  <a:gd name="T7" fmla="*/ 0 h 29"/>
                  <a:gd name="T8" fmla="*/ 0 w 28"/>
                  <a:gd name="T9" fmla="*/ 0 h 29"/>
                  <a:gd name="T10" fmla="*/ 1 w 28"/>
                  <a:gd name="T11" fmla="*/ 0 h 29"/>
                  <a:gd name="T12" fmla="*/ 1 w 28"/>
                  <a:gd name="T13" fmla="*/ 0 h 29"/>
                  <a:gd name="T14" fmla="*/ 1 w 28"/>
                  <a:gd name="T15" fmla="*/ 0 h 29"/>
                  <a:gd name="T16" fmla="*/ 1 w 28"/>
                  <a:gd name="T17" fmla="*/ 0 h 29"/>
                  <a:gd name="T18" fmla="*/ 1 w 28"/>
                  <a:gd name="T19" fmla="*/ 0 h 29"/>
                  <a:gd name="T20" fmla="*/ 1 w 28"/>
                  <a:gd name="T21" fmla="*/ 0 h 29"/>
                  <a:gd name="T22" fmla="*/ 1 w 28"/>
                  <a:gd name="T23" fmla="*/ 0 h 29"/>
                  <a:gd name="T24" fmla="*/ 1 w 28"/>
                  <a:gd name="T25" fmla="*/ 0 h 29"/>
                  <a:gd name="T26" fmla="*/ 1 w 28"/>
                  <a:gd name="T27" fmla="*/ 0 h 29"/>
                  <a:gd name="T28" fmla="*/ 1 w 28"/>
                  <a:gd name="T29" fmla="*/ 0 h 29"/>
                  <a:gd name="T30" fmla="*/ 1 w 28"/>
                  <a:gd name="T31" fmla="*/ 0 h 29"/>
                  <a:gd name="T32" fmla="*/ 1 w 28"/>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9"/>
                  <a:gd name="T53" fmla="*/ 28 w 28"/>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9">
                    <a:moveTo>
                      <a:pt x="10" y="29"/>
                    </a:moveTo>
                    <a:lnTo>
                      <a:pt x="5" y="27"/>
                    </a:lnTo>
                    <a:lnTo>
                      <a:pt x="1" y="22"/>
                    </a:lnTo>
                    <a:lnTo>
                      <a:pt x="0" y="16"/>
                    </a:lnTo>
                    <a:lnTo>
                      <a:pt x="0" y="10"/>
                    </a:lnTo>
                    <a:lnTo>
                      <a:pt x="2" y="6"/>
                    </a:lnTo>
                    <a:lnTo>
                      <a:pt x="7" y="2"/>
                    </a:lnTo>
                    <a:lnTo>
                      <a:pt x="11" y="0"/>
                    </a:lnTo>
                    <a:lnTo>
                      <a:pt x="17" y="0"/>
                    </a:lnTo>
                    <a:lnTo>
                      <a:pt x="23" y="2"/>
                    </a:lnTo>
                    <a:lnTo>
                      <a:pt x="26" y="7"/>
                    </a:lnTo>
                    <a:lnTo>
                      <a:pt x="28" y="13"/>
                    </a:lnTo>
                    <a:lnTo>
                      <a:pt x="28" y="18"/>
                    </a:lnTo>
                    <a:lnTo>
                      <a:pt x="25" y="23"/>
                    </a:lnTo>
                    <a:lnTo>
                      <a:pt x="22" y="27"/>
                    </a:lnTo>
                    <a:lnTo>
                      <a:pt x="16" y="29"/>
                    </a:lnTo>
                    <a:lnTo>
                      <a:pt x="10" y="29"/>
                    </a:lnTo>
                    <a:close/>
                  </a:path>
                </a:pathLst>
              </a:custGeom>
              <a:solidFill>
                <a:srgbClr val="000000"/>
              </a:solidFill>
              <a:ln w="9525">
                <a:noFill/>
                <a:round/>
                <a:headEnd/>
                <a:tailEnd/>
              </a:ln>
            </p:spPr>
            <p:txBody>
              <a:bodyPr/>
              <a:lstStyle/>
              <a:p>
                <a:endParaRPr lang="fa-IR"/>
              </a:p>
            </p:txBody>
          </p:sp>
          <p:sp>
            <p:nvSpPr>
              <p:cNvPr id="10271" name="Freeform 161"/>
              <p:cNvSpPr>
                <a:spLocks/>
              </p:cNvSpPr>
              <p:nvPr/>
            </p:nvSpPr>
            <p:spPr bwMode="auto">
              <a:xfrm>
                <a:off x="3190" y="1791"/>
                <a:ext cx="16" cy="2"/>
              </a:xfrm>
              <a:custGeom>
                <a:avLst/>
                <a:gdLst>
                  <a:gd name="T0" fmla="*/ 0 w 33"/>
                  <a:gd name="T1" fmla="*/ 0 h 5"/>
                  <a:gd name="T2" fmla="*/ 0 w 33"/>
                  <a:gd name="T3" fmla="*/ 0 h 5"/>
                  <a:gd name="T4" fmla="*/ 0 w 33"/>
                  <a:gd name="T5" fmla="*/ 0 h 5"/>
                  <a:gd name="T6" fmla="*/ 0 w 33"/>
                  <a:gd name="T7" fmla="*/ 0 h 5"/>
                  <a:gd name="T8" fmla="*/ 0 w 33"/>
                  <a:gd name="T9" fmla="*/ 0 h 5"/>
                  <a:gd name="T10" fmla="*/ 0 w 33"/>
                  <a:gd name="T11" fmla="*/ 0 h 5"/>
                  <a:gd name="T12" fmla="*/ 0 w 33"/>
                  <a:gd name="T13" fmla="*/ 0 h 5"/>
                  <a:gd name="T14" fmla="*/ 0 w 33"/>
                  <a:gd name="T15" fmla="*/ 0 h 5"/>
                  <a:gd name="T16" fmla="*/ 0 w 33"/>
                  <a:gd name="T17" fmla="*/ 0 h 5"/>
                  <a:gd name="T18" fmla="*/ 0 w 33"/>
                  <a:gd name="T19" fmla="*/ 0 h 5"/>
                  <a:gd name="T20" fmla="*/ 0 w 33"/>
                  <a:gd name="T21" fmla="*/ 0 h 5"/>
                  <a:gd name="T22" fmla="*/ 0 w 33"/>
                  <a:gd name="T23" fmla="*/ 0 h 5"/>
                  <a:gd name="T24" fmla="*/ 0 w 33"/>
                  <a:gd name="T25" fmla="*/ 0 h 5"/>
                  <a:gd name="T26" fmla="*/ 0 w 33"/>
                  <a:gd name="T27" fmla="*/ 0 h 5"/>
                  <a:gd name="T28" fmla="*/ 0 w 33"/>
                  <a:gd name="T29" fmla="*/ 0 h 5"/>
                  <a:gd name="T30" fmla="*/ 0 w 33"/>
                  <a:gd name="T31" fmla="*/ 0 h 5"/>
                  <a:gd name="T32" fmla="*/ 0 w 33"/>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5"/>
                  <a:gd name="T53" fmla="*/ 33 w 33"/>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5">
                    <a:moveTo>
                      <a:pt x="0" y="2"/>
                    </a:moveTo>
                    <a:lnTo>
                      <a:pt x="8" y="2"/>
                    </a:lnTo>
                    <a:lnTo>
                      <a:pt x="17" y="2"/>
                    </a:lnTo>
                    <a:lnTo>
                      <a:pt x="25" y="2"/>
                    </a:lnTo>
                    <a:lnTo>
                      <a:pt x="29" y="1"/>
                    </a:lnTo>
                    <a:lnTo>
                      <a:pt x="32" y="0"/>
                    </a:lnTo>
                    <a:lnTo>
                      <a:pt x="33" y="1"/>
                    </a:lnTo>
                    <a:lnTo>
                      <a:pt x="33" y="2"/>
                    </a:lnTo>
                    <a:lnTo>
                      <a:pt x="32" y="3"/>
                    </a:lnTo>
                    <a:lnTo>
                      <a:pt x="26" y="3"/>
                    </a:lnTo>
                    <a:lnTo>
                      <a:pt x="18" y="5"/>
                    </a:lnTo>
                    <a:lnTo>
                      <a:pt x="8" y="5"/>
                    </a:lnTo>
                    <a:lnTo>
                      <a:pt x="0" y="5"/>
                    </a:lnTo>
                    <a:lnTo>
                      <a:pt x="0" y="3"/>
                    </a:lnTo>
                    <a:lnTo>
                      <a:pt x="0" y="2"/>
                    </a:lnTo>
                    <a:close/>
                  </a:path>
                </a:pathLst>
              </a:custGeom>
              <a:solidFill>
                <a:srgbClr val="000000"/>
              </a:solidFill>
              <a:ln w="9525">
                <a:noFill/>
                <a:round/>
                <a:headEnd/>
                <a:tailEnd/>
              </a:ln>
            </p:spPr>
            <p:txBody>
              <a:bodyPr/>
              <a:lstStyle/>
              <a:p>
                <a:endParaRPr lang="fa-IR"/>
              </a:p>
            </p:txBody>
          </p:sp>
          <p:sp>
            <p:nvSpPr>
              <p:cNvPr id="10272" name="Freeform 162"/>
              <p:cNvSpPr>
                <a:spLocks/>
              </p:cNvSpPr>
              <p:nvPr/>
            </p:nvSpPr>
            <p:spPr bwMode="auto">
              <a:xfrm>
                <a:off x="3178" y="1752"/>
                <a:ext cx="24" cy="20"/>
              </a:xfrm>
              <a:custGeom>
                <a:avLst/>
                <a:gdLst>
                  <a:gd name="T0" fmla="*/ 0 w 50"/>
                  <a:gd name="T1" fmla="*/ 1 h 40"/>
                  <a:gd name="T2" fmla="*/ 0 w 50"/>
                  <a:gd name="T3" fmla="*/ 1 h 40"/>
                  <a:gd name="T4" fmla="*/ 0 w 50"/>
                  <a:gd name="T5" fmla="*/ 1 h 40"/>
                  <a:gd name="T6" fmla="*/ 0 w 50"/>
                  <a:gd name="T7" fmla="*/ 1 h 40"/>
                  <a:gd name="T8" fmla="*/ 0 w 50"/>
                  <a:gd name="T9" fmla="*/ 1 h 40"/>
                  <a:gd name="T10" fmla="*/ 0 w 50"/>
                  <a:gd name="T11" fmla="*/ 1 h 40"/>
                  <a:gd name="T12" fmla="*/ 0 w 50"/>
                  <a:gd name="T13" fmla="*/ 1 h 40"/>
                  <a:gd name="T14" fmla="*/ 0 w 50"/>
                  <a:gd name="T15" fmla="*/ 0 h 40"/>
                  <a:gd name="T16" fmla="*/ 0 w 50"/>
                  <a:gd name="T17" fmla="*/ 0 h 40"/>
                  <a:gd name="T18" fmla="*/ 0 w 50"/>
                  <a:gd name="T19" fmla="*/ 1 h 40"/>
                  <a:gd name="T20" fmla="*/ 0 w 50"/>
                  <a:gd name="T21" fmla="*/ 1 h 40"/>
                  <a:gd name="T22" fmla="*/ 0 w 50"/>
                  <a:gd name="T23" fmla="*/ 1 h 40"/>
                  <a:gd name="T24" fmla="*/ 0 w 50"/>
                  <a:gd name="T25" fmla="*/ 1 h 40"/>
                  <a:gd name="T26" fmla="*/ 0 w 50"/>
                  <a:gd name="T27" fmla="*/ 1 h 40"/>
                  <a:gd name="T28" fmla="*/ 0 w 50"/>
                  <a:gd name="T29" fmla="*/ 1 h 40"/>
                  <a:gd name="T30" fmla="*/ 0 w 50"/>
                  <a:gd name="T31" fmla="*/ 1 h 40"/>
                  <a:gd name="T32" fmla="*/ 0 w 50"/>
                  <a:gd name="T33" fmla="*/ 1 h 40"/>
                  <a:gd name="T34" fmla="*/ 0 w 50"/>
                  <a:gd name="T35" fmla="*/ 1 h 40"/>
                  <a:gd name="T36" fmla="*/ 0 w 50"/>
                  <a:gd name="T37" fmla="*/ 1 h 40"/>
                  <a:gd name="T38" fmla="*/ 0 w 50"/>
                  <a:gd name="T39" fmla="*/ 1 h 40"/>
                  <a:gd name="T40" fmla="*/ 0 w 50"/>
                  <a:gd name="T41" fmla="*/ 1 h 40"/>
                  <a:gd name="T42" fmla="*/ 0 w 50"/>
                  <a:gd name="T43" fmla="*/ 1 h 40"/>
                  <a:gd name="T44" fmla="*/ 0 w 50"/>
                  <a:gd name="T45" fmla="*/ 1 h 40"/>
                  <a:gd name="T46" fmla="*/ 0 w 50"/>
                  <a:gd name="T47" fmla="*/ 1 h 40"/>
                  <a:gd name="T48" fmla="*/ 0 w 50"/>
                  <a:gd name="T49" fmla="*/ 1 h 40"/>
                  <a:gd name="T50" fmla="*/ 0 w 50"/>
                  <a:gd name="T51" fmla="*/ 1 h 40"/>
                  <a:gd name="T52" fmla="*/ 0 w 50"/>
                  <a:gd name="T53" fmla="*/ 1 h 40"/>
                  <a:gd name="T54" fmla="*/ 0 w 50"/>
                  <a:gd name="T55" fmla="*/ 1 h 40"/>
                  <a:gd name="T56" fmla="*/ 0 w 50"/>
                  <a:gd name="T57" fmla="*/ 1 h 40"/>
                  <a:gd name="T58" fmla="*/ 0 w 50"/>
                  <a:gd name="T59" fmla="*/ 1 h 40"/>
                  <a:gd name="T60" fmla="*/ 0 w 50"/>
                  <a:gd name="T61" fmla="*/ 1 h 40"/>
                  <a:gd name="T62" fmla="*/ 0 w 50"/>
                  <a:gd name="T63" fmla="*/ 1 h 40"/>
                  <a:gd name="T64" fmla="*/ 0 w 50"/>
                  <a:gd name="T65" fmla="*/ 1 h 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0"/>
                  <a:gd name="T100" fmla="*/ 0 h 40"/>
                  <a:gd name="T101" fmla="*/ 50 w 50"/>
                  <a:gd name="T102" fmla="*/ 40 h 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0" h="40">
                    <a:moveTo>
                      <a:pt x="46" y="18"/>
                    </a:moveTo>
                    <a:lnTo>
                      <a:pt x="41" y="15"/>
                    </a:lnTo>
                    <a:lnTo>
                      <a:pt x="36" y="11"/>
                    </a:lnTo>
                    <a:lnTo>
                      <a:pt x="30" y="7"/>
                    </a:lnTo>
                    <a:lnTo>
                      <a:pt x="25" y="4"/>
                    </a:lnTo>
                    <a:lnTo>
                      <a:pt x="18" y="2"/>
                    </a:lnTo>
                    <a:lnTo>
                      <a:pt x="12" y="1"/>
                    </a:lnTo>
                    <a:lnTo>
                      <a:pt x="8" y="0"/>
                    </a:lnTo>
                    <a:lnTo>
                      <a:pt x="6" y="0"/>
                    </a:lnTo>
                    <a:lnTo>
                      <a:pt x="4" y="1"/>
                    </a:lnTo>
                    <a:lnTo>
                      <a:pt x="1" y="2"/>
                    </a:lnTo>
                    <a:lnTo>
                      <a:pt x="0" y="4"/>
                    </a:lnTo>
                    <a:lnTo>
                      <a:pt x="1" y="7"/>
                    </a:lnTo>
                    <a:lnTo>
                      <a:pt x="3" y="8"/>
                    </a:lnTo>
                    <a:lnTo>
                      <a:pt x="4" y="9"/>
                    </a:lnTo>
                    <a:lnTo>
                      <a:pt x="3" y="11"/>
                    </a:lnTo>
                    <a:lnTo>
                      <a:pt x="1" y="15"/>
                    </a:lnTo>
                    <a:lnTo>
                      <a:pt x="1" y="21"/>
                    </a:lnTo>
                    <a:lnTo>
                      <a:pt x="3" y="27"/>
                    </a:lnTo>
                    <a:lnTo>
                      <a:pt x="6" y="34"/>
                    </a:lnTo>
                    <a:lnTo>
                      <a:pt x="11" y="39"/>
                    </a:lnTo>
                    <a:lnTo>
                      <a:pt x="18" y="40"/>
                    </a:lnTo>
                    <a:lnTo>
                      <a:pt x="26" y="39"/>
                    </a:lnTo>
                    <a:lnTo>
                      <a:pt x="31" y="36"/>
                    </a:lnTo>
                    <a:lnTo>
                      <a:pt x="36" y="32"/>
                    </a:lnTo>
                    <a:lnTo>
                      <a:pt x="39" y="30"/>
                    </a:lnTo>
                    <a:lnTo>
                      <a:pt x="43" y="27"/>
                    </a:lnTo>
                    <a:lnTo>
                      <a:pt x="45" y="26"/>
                    </a:lnTo>
                    <a:lnTo>
                      <a:pt x="48" y="25"/>
                    </a:lnTo>
                    <a:lnTo>
                      <a:pt x="49" y="24"/>
                    </a:lnTo>
                    <a:lnTo>
                      <a:pt x="50" y="23"/>
                    </a:lnTo>
                    <a:lnTo>
                      <a:pt x="49" y="21"/>
                    </a:lnTo>
                    <a:lnTo>
                      <a:pt x="46" y="18"/>
                    </a:lnTo>
                    <a:close/>
                  </a:path>
                </a:pathLst>
              </a:custGeom>
              <a:solidFill>
                <a:srgbClr val="000000"/>
              </a:solidFill>
              <a:ln w="9525">
                <a:noFill/>
                <a:round/>
                <a:headEnd/>
                <a:tailEnd/>
              </a:ln>
            </p:spPr>
            <p:txBody>
              <a:bodyPr/>
              <a:lstStyle/>
              <a:p>
                <a:endParaRPr lang="fa-IR"/>
              </a:p>
            </p:txBody>
          </p:sp>
          <p:sp>
            <p:nvSpPr>
              <p:cNvPr id="10273" name="Freeform 163"/>
              <p:cNvSpPr>
                <a:spLocks/>
              </p:cNvSpPr>
              <p:nvPr/>
            </p:nvSpPr>
            <p:spPr bwMode="auto">
              <a:xfrm>
                <a:off x="3181" y="1755"/>
                <a:ext cx="19" cy="11"/>
              </a:xfrm>
              <a:custGeom>
                <a:avLst/>
                <a:gdLst>
                  <a:gd name="T0" fmla="*/ 1 w 38"/>
                  <a:gd name="T1" fmla="*/ 1 h 20"/>
                  <a:gd name="T2" fmla="*/ 1 w 38"/>
                  <a:gd name="T3" fmla="*/ 1 h 20"/>
                  <a:gd name="T4" fmla="*/ 1 w 38"/>
                  <a:gd name="T5" fmla="*/ 1 h 20"/>
                  <a:gd name="T6" fmla="*/ 1 w 38"/>
                  <a:gd name="T7" fmla="*/ 1 h 20"/>
                  <a:gd name="T8" fmla="*/ 1 w 38"/>
                  <a:gd name="T9" fmla="*/ 1 h 20"/>
                  <a:gd name="T10" fmla="*/ 1 w 38"/>
                  <a:gd name="T11" fmla="*/ 1 h 20"/>
                  <a:gd name="T12" fmla="*/ 1 w 38"/>
                  <a:gd name="T13" fmla="*/ 1 h 20"/>
                  <a:gd name="T14" fmla="*/ 1 w 38"/>
                  <a:gd name="T15" fmla="*/ 0 h 20"/>
                  <a:gd name="T16" fmla="*/ 0 w 38"/>
                  <a:gd name="T17" fmla="*/ 1 h 20"/>
                  <a:gd name="T18" fmla="*/ 0 w 38"/>
                  <a:gd name="T19" fmla="*/ 1 h 20"/>
                  <a:gd name="T20" fmla="*/ 0 w 38"/>
                  <a:gd name="T21" fmla="*/ 1 h 20"/>
                  <a:gd name="T22" fmla="*/ 0 w 38"/>
                  <a:gd name="T23" fmla="*/ 1 h 20"/>
                  <a:gd name="T24" fmla="*/ 1 w 38"/>
                  <a:gd name="T25" fmla="*/ 1 h 20"/>
                  <a:gd name="T26" fmla="*/ 1 w 38"/>
                  <a:gd name="T27" fmla="*/ 1 h 20"/>
                  <a:gd name="T28" fmla="*/ 1 w 38"/>
                  <a:gd name="T29" fmla="*/ 1 h 20"/>
                  <a:gd name="T30" fmla="*/ 1 w 38"/>
                  <a:gd name="T31" fmla="*/ 1 h 20"/>
                  <a:gd name="T32" fmla="*/ 1 w 38"/>
                  <a:gd name="T33" fmla="*/ 1 h 20"/>
                  <a:gd name="T34" fmla="*/ 1 w 38"/>
                  <a:gd name="T35" fmla="*/ 1 h 20"/>
                  <a:gd name="T36" fmla="*/ 1 w 38"/>
                  <a:gd name="T37" fmla="*/ 1 h 20"/>
                  <a:gd name="T38" fmla="*/ 1 w 38"/>
                  <a:gd name="T39" fmla="*/ 1 h 20"/>
                  <a:gd name="T40" fmla="*/ 1 w 38"/>
                  <a:gd name="T41" fmla="*/ 1 h 20"/>
                  <a:gd name="T42" fmla="*/ 1 w 38"/>
                  <a:gd name="T43" fmla="*/ 1 h 20"/>
                  <a:gd name="T44" fmla="*/ 1 w 38"/>
                  <a:gd name="T45" fmla="*/ 1 h 20"/>
                  <a:gd name="T46" fmla="*/ 1 w 38"/>
                  <a:gd name="T47" fmla="*/ 1 h 20"/>
                  <a:gd name="T48" fmla="*/ 1 w 38"/>
                  <a:gd name="T49" fmla="*/ 1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20"/>
                  <a:gd name="T77" fmla="*/ 38 w 38"/>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20">
                    <a:moveTo>
                      <a:pt x="36" y="14"/>
                    </a:moveTo>
                    <a:lnTo>
                      <a:pt x="31" y="10"/>
                    </a:lnTo>
                    <a:lnTo>
                      <a:pt x="25" y="8"/>
                    </a:lnTo>
                    <a:lnTo>
                      <a:pt x="20" y="4"/>
                    </a:lnTo>
                    <a:lnTo>
                      <a:pt x="13" y="3"/>
                    </a:lnTo>
                    <a:lnTo>
                      <a:pt x="8" y="2"/>
                    </a:lnTo>
                    <a:lnTo>
                      <a:pt x="5" y="1"/>
                    </a:lnTo>
                    <a:lnTo>
                      <a:pt x="1" y="0"/>
                    </a:lnTo>
                    <a:lnTo>
                      <a:pt x="0" y="2"/>
                    </a:lnTo>
                    <a:lnTo>
                      <a:pt x="0" y="6"/>
                    </a:lnTo>
                    <a:lnTo>
                      <a:pt x="0" y="9"/>
                    </a:lnTo>
                    <a:lnTo>
                      <a:pt x="0" y="14"/>
                    </a:lnTo>
                    <a:lnTo>
                      <a:pt x="4" y="17"/>
                    </a:lnTo>
                    <a:lnTo>
                      <a:pt x="7" y="19"/>
                    </a:lnTo>
                    <a:lnTo>
                      <a:pt x="12" y="20"/>
                    </a:lnTo>
                    <a:lnTo>
                      <a:pt x="17" y="20"/>
                    </a:lnTo>
                    <a:lnTo>
                      <a:pt x="22" y="20"/>
                    </a:lnTo>
                    <a:lnTo>
                      <a:pt x="27" y="19"/>
                    </a:lnTo>
                    <a:lnTo>
                      <a:pt x="31" y="18"/>
                    </a:lnTo>
                    <a:lnTo>
                      <a:pt x="35" y="17"/>
                    </a:lnTo>
                    <a:lnTo>
                      <a:pt x="36" y="17"/>
                    </a:lnTo>
                    <a:lnTo>
                      <a:pt x="37" y="16"/>
                    </a:lnTo>
                    <a:lnTo>
                      <a:pt x="38" y="16"/>
                    </a:lnTo>
                    <a:lnTo>
                      <a:pt x="37" y="15"/>
                    </a:lnTo>
                    <a:lnTo>
                      <a:pt x="36" y="14"/>
                    </a:lnTo>
                    <a:close/>
                  </a:path>
                </a:pathLst>
              </a:custGeom>
              <a:solidFill>
                <a:srgbClr val="000000"/>
              </a:solidFill>
              <a:ln w="9525">
                <a:noFill/>
                <a:round/>
                <a:headEnd/>
                <a:tailEnd/>
              </a:ln>
            </p:spPr>
            <p:txBody>
              <a:bodyPr/>
              <a:lstStyle/>
              <a:p>
                <a:endParaRPr lang="fa-IR"/>
              </a:p>
            </p:txBody>
          </p:sp>
          <p:sp>
            <p:nvSpPr>
              <p:cNvPr id="10274" name="Freeform 164"/>
              <p:cNvSpPr>
                <a:spLocks/>
              </p:cNvSpPr>
              <p:nvPr/>
            </p:nvSpPr>
            <p:spPr bwMode="auto">
              <a:xfrm>
                <a:off x="3181" y="1740"/>
                <a:ext cx="12" cy="7"/>
              </a:xfrm>
              <a:custGeom>
                <a:avLst/>
                <a:gdLst>
                  <a:gd name="T0" fmla="*/ 0 w 25"/>
                  <a:gd name="T1" fmla="*/ 1 h 13"/>
                  <a:gd name="T2" fmla="*/ 0 w 25"/>
                  <a:gd name="T3" fmla="*/ 1 h 13"/>
                  <a:gd name="T4" fmla="*/ 0 w 25"/>
                  <a:gd name="T5" fmla="*/ 1 h 13"/>
                  <a:gd name="T6" fmla="*/ 0 w 25"/>
                  <a:gd name="T7" fmla="*/ 1 h 13"/>
                  <a:gd name="T8" fmla="*/ 0 w 25"/>
                  <a:gd name="T9" fmla="*/ 1 h 13"/>
                  <a:gd name="T10" fmla="*/ 0 w 25"/>
                  <a:gd name="T11" fmla="*/ 1 h 13"/>
                  <a:gd name="T12" fmla="*/ 0 w 25"/>
                  <a:gd name="T13" fmla="*/ 1 h 13"/>
                  <a:gd name="T14" fmla="*/ 0 w 25"/>
                  <a:gd name="T15" fmla="*/ 1 h 13"/>
                  <a:gd name="T16" fmla="*/ 0 w 25"/>
                  <a:gd name="T17" fmla="*/ 1 h 13"/>
                  <a:gd name="T18" fmla="*/ 0 w 25"/>
                  <a:gd name="T19" fmla="*/ 1 h 13"/>
                  <a:gd name="T20" fmla="*/ 0 w 25"/>
                  <a:gd name="T21" fmla="*/ 0 h 13"/>
                  <a:gd name="T22" fmla="*/ 0 w 25"/>
                  <a:gd name="T23" fmla="*/ 0 h 13"/>
                  <a:gd name="T24" fmla="*/ 0 w 25"/>
                  <a:gd name="T25" fmla="*/ 1 h 13"/>
                  <a:gd name="T26" fmla="*/ 0 w 25"/>
                  <a:gd name="T27" fmla="*/ 1 h 13"/>
                  <a:gd name="T28" fmla="*/ 0 w 25"/>
                  <a:gd name="T29" fmla="*/ 1 h 13"/>
                  <a:gd name="T30" fmla="*/ 0 w 25"/>
                  <a:gd name="T31" fmla="*/ 1 h 13"/>
                  <a:gd name="T32" fmla="*/ 0 w 25"/>
                  <a:gd name="T33" fmla="*/ 1 h 13"/>
                  <a:gd name="T34" fmla="*/ 0 w 25"/>
                  <a:gd name="T35" fmla="*/ 1 h 13"/>
                  <a:gd name="T36" fmla="*/ 0 w 25"/>
                  <a:gd name="T37" fmla="*/ 1 h 13"/>
                  <a:gd name="T38" fmla="*/ 0 w 25"/>
                  <a:gd name="T39" fmla="*/ 1 h 13"/>
                  <a:gd name="T40" fmla="*/ 0 w 25"/>
                  <a:gd name="T41" fmla="*/ 1 h 13"/>
                  <a:gd name="T42" fmla="*/ 0 w 25"/>
                  <a:gd name="T43" fmla="*/ 1 h 13"/>
                  <a:gd name="T44" fmla="*/ 0 w 25"/>
                  <a:gd name="T45" fmla="*/ 1 h 13"/>
                  <a:gd name="T46" fmla="*/ 0 w 25"/>
                  <a:gd name="T47" fmla="*/ 1 h 13"/>
                  <a:gd name="T48" fmla="*/ 0 w 25"/>
                  <a:gd name="T49" fmla="*/ 1 h 13"/>
                  <a:gd name="T50" fmla="*/ 0 w 25"/>
                  <a:gd name="T51" fmla="*/ 1 h 13"/>
                  <a:gd name="T52" fmla="*/ 0 w 25"/>
                  <a:gd name="T53" fmla="*/ 1 h 13"/>
                  <a:gd name="T54" fmla="*/ 0 w 25"/>
                  <a:gd name="T55" fmla="*/ 1 h 13"/>
                  <a:gd name="T56" fmla="*/ 0 w 25"/>
                  <a:gd name="T57" fmla="*/ 1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
                  <a:gd name="T88" fmla="*/ 0 h 13"/>
                  <a:gd name="T89" fmla="*/ 25 w 25"/>
                  <a:gd name="T90" fmla="*/ 13 h 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 h="13">
                    <a:moveTo>
                      <a:pt x="25" y="12"/>
                    </a:moveTo>
                    <a:lnTo>
                      <a:pt x="24" y="10"/>
                    </a:lnTo>
                    <a:lnTo>
                      <a:pt x="21" y="9"/>
                    </a:lnTo>
                    <a:lnTo>
                      <a:pt x="19" y="9"/>
                    </a:lnTo>
                    <a:lnTo>
                      <a:pt x="15" y="10"/>
                    </a:lnTo>
                    <a:lnTo>
                      <a:pt x="12" y="10"/>
                    </a:lnTo>
                    <a:lnTo>
                      <a:pt x="8" y="9"/>
                    </a:lnTo>
                    <a:lnTo>
                      <a:pt x="5" y="7"/>
                    </a:lnTo>
                    <a:lnTo>
                      <a:pt x="4" y="4"/>
                    </a:lnTo>
                    <a:lnTo>
                      <a:pt x="4" y="1"/>
                    </a:lnTo>
                    <a:lnTo>
                      <a:pt x="2" y="0"/>
                    </a:lnTo>
                    <a:lnTo>
                      <a:pt x="0" y="0"/>
                    </a:lnTo>
                    <a:lnTo>
                      <a:pt x="0" y="2"/>
                    </a:lnTo>
                    <a:lnTo>
                      <a:pt x="1" y="5"/>
                    </a:lnTo>
                    <a:lnTo>
                      <a:pt x="2" y="8"/>
                    </a:lnTo>
                    <a:lnTo>
                      <a:pt x="4" y="9"/>
                    </a:lnTo>
                    <a:lnTo>
                      <a:pt x="6" y="10"/>
                    </a:lnTo>
                    <a:lnTo>
                      <a:pt x="9" y="11"/>
                    </a:lnTo>
                    <a:lnTo>
                      <a:pt x="13" y="11"/>
                    </a:lnTo>
                    <a:lnTo>
                      <a:pt x="16" y="11"/>
                    </a:lnTo>
                    <a:lnTo>
                      <a:pt x="19" y="11"/>
                    </a:lnTo>
                    <a:lnTo>
                      <a:pt x="20" y="11"/>
                    </a:lnTo>
                    <a:lnTo>
                      <a:pt x="21" y="12"/>
                    </a:lnTo>
                    <a:lnTo>
                      <a:pt x="22" y="12"/>
                    </a:lnTo>
                    <a:lnTo>
                      <a:pt x="22" y="13"/>
                    </a:lnTo>
                    <a:lnTo>
                      <a:pt x="24" y="13"/>
                    </a:lnTo>
                    <a:lnTo>
                      <a:pt x="25" y="13"/>
                    </a:lnTo>
                    <a:lnTo>
                      <a:pt x="25" y="12"/>
                    </a:lnTo>
                    <a:close/>
                  </a:path>
                </a:pathLst>
              </a:custGeom>
              <a:solidFill>
                <a:srgbClr val="000000"/>
              </a:solidFill>
              <a:ln w="9525">
                <a:noFill/>
                <a:round/>
                <a:headEnd/>
                <a:tailEnd/>
              </a:ln>
            </p:spPr>
            <p:txBody>
              <a:bodyPr/>
              <a:lstStyle/>
              <a:p>
                <a:endParaRPr lang="fa-IR"/>
              </a:p>
            </p:txBody>
          </p:sp>
          <p:sp>
            <p:nvSpPr>
              <p:cNvPr id="10275" name="Freeform 165"/>
              <p:cNvSpPr>
                <a:spLocks/>
              </p:cNvSpPr>
              <p:nvPr/>
            </p:nvSpPr>
            <p:spPr bwMode="auto">
              <a:xfrm>
                <a:off x="3199" y="1727"/>
                <a:ext cx="22" cy="6"/>
              </a:xfrm>
              <a:custGeom>
                <a:avLst/>
                <a:gdLst>
                  <a:gd name="T0" fmla="*/ 1 w 44"/>
                  <a:gd name="T1" fmla="*/ 0 h 13"/>
                  <a:gd name="T2" fmla="*/ 1 w 44"/>
                  <a:gd name="T3" fmla="*/ 0 h 13"/>
                  <a:gd name="T4" fmla="*/ 1 w 44"/>
                  <a:gd name="T5" fmla="*/ 0 h 13"/>
                  <a:gd name="T6" fmla="*/ 1 w 44"/>
                  <a:gd name="T7" fmla="*/ 0 h 13"/>
                  <a:gd name="T8" fmla="*/ 1 w 44"/>
                  <a:gd name="T9" fmla="*/ 0 h 13"/>
                  <a:gd name="T10" fmla="*/ 1 w 44"/>
                  <a:gd name="T11" fmla="*/ 0 h 13"/>
                  <a:gd name="T12" fmla="*/ 1 w 44"/>
                  <a:gd name="T13" fmla="*/ 0 h 13"/>
                  <a:gd name="T14" fmla="*/ 1 w 44"/>
                  <a:gd name="T15" fmla="*/ 0 h 13"/>
                  <a:gd name="T16" fmla="*/ 1 w 44"/>
                  <a:gd name="T17" fmla="*/ 0 h 13"/>
                  <a:gd name="T18" fmla="*/ 1 w 44"/>
                  <a:gd name="T19" fmla="*/ 0 h 13"/>
                  <a:gd name="T20" fmla="*/ 1 w 44"/>
                  <a:gd name="T21" fmla="*/ 0 h 13"/>
                  <a:gd name="T22" fmla="*/ 1 w 44"/>
                  <a:gd name="T23" fmla="*/ 0 h 13"/>
                  <a:gd name="T24" fmla="*/ 1 w 44"/>
                  <a:gd name="T25" fmla="*/ 0 h 13"/>
                  <a:gd name="T26" fmla="*/ 1 w 44"/>
                  <a:gd name="T27" fmla="*/ 0 h 13"/>
                  <a:gd name="T28" fmla="*/ 1 w 44"/>
                  <a:gd name="T29" fmla="*/ 0 h 13"/>
                  <a:gd name="T30" fmla="*/ 1 w 44"/>
                  <a:gd name="T31" fmla="*/ 0 h 13"/>
                  <a:gd name="T32" fmla="*/ 1 w 44"/>
                  <a:gd name="T33" fmla="*/ 0 h 13"/>
                  <a:gd name="T34" fmla="*/ 1 w 44"/>
                  <a:gd name="T35" fmla="*/ 0 h 13"/>
                  <a:gd name="T36" fmla="*/ 1 w 44"/>
                  <a:gd name="T37" fmla="*/ 0 h 13"/>
                  <a:gd name="T38" fmla="*/ 1 w 44"/>
                  <a:gd name="T39" fmla="*/ 0 h 13"/>
                  <a:gd name="T40" fmla="*/ 1 w 44"/>
                  <a:gd name="T41" fmla="*/ 0 h 13"/>
                  <a:gd name="T42" fmla="*/ 1 w 44"/>
                  <a:gd name="T43" fmla="*/ 0 h 13"/>
                  <a:gd name="T44" fmla="*/ 1 w 44"/>
                  <a:gd name="T45" fmla="*/ 0 h 13"/>
                  <a:gd name="T46" fmla="*/ 1 w 44"/>
                  <a:gd name="T47" fmla="*/ 0 h 13"/>
                  <a:gd name="T48" fmla="*/ 1 w 44"/>
                  <a:gd name="T49" fmla="*/ 0 h 13"/>
                  <a:gd name="T50" fmla="*/ 1 w 44"/>
                  <a:gd name="T51" fmla="*/ 0 h 13"/>
                  <a:gd name="T52" fmla="*/ 0 w 44"/>
                  <a:gd name="T53" fmla="*/ 0 h 13"/>
                  <a:gd name="T54" fmla="*/ 0 w 44"/>
                  <a:gd name="T55" fmla="*/ 0 h 13"/>
                  <a:gd name="T56" fmla="*/ 1 w 44"/>
                  <a:gd name="T57" fmla="*/ 0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4"/>
                  <a:gd name="T88" fmla="*/ 0 h 13"/>
                  <a:gd name="T89" fmla="*/ 44 w 44"/>
                  <a:gd name="T90" fmla="*/ 13 h 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4" h="13">
                    <a:moveTo>
                      <a:pt x="3" y="3"/>
                    </a:moveTo>
                    <a:lnTo>
                      <a:pt x="9" y="0"/>
                    </a:lnTo>
                    <a:lnTo>
                      <a:pt x="15" y="0"/>
                    </a:lnTo>
                    <a:lnTo>
                      <a:pt x="21" y="1"/>
                    </a:lnTo>
                    <a:lnTo>
                      <a:pt x="26" y="5"/>
                    </a:lnTo>
                    <a:lnTo>
                      <a:pt x="30" y="7"/>
                    </a:lnTo>
                    <a:lnTo>
                      <a:pt x="35" y="8"/>
                    </a:lnTo>
                    <a:lnTo>
                      <a:pt x="39" y="10"/>
                    </a:lnTo>
                    <a:lnTo>
                      <a:pt x="41" y="11"/>
                    </a:lnTo>
                    <a:lnTo>
                      <a:pt x="43" y="11"/>
                    </a:lnTo>
                    <a:lnTo>
                      <a:pt x="44" y="12"/>
                    </a:lnTo>
                    <a:lnTo>
                      <a:pt x="44" y="13"/>
                    </a:lnTo>
                    <a:lnTo>
                      <a:pt x="40" y="13"/>
                    </a:lnTo>
                    <a:lnTo>
                      <a:pt x="36" y="12"/>
                    </a:lnTo>
                    <a:lnTo>
                      <a:pt x="31" y="12"/>
                    </a:lnTo>
                    <a:lnTo>
                      <a:pt x="28" y="12"/>
                    </a:lnTo>
                    <a:lnTo>
                      <a:pt x="24" y="12"/>
                    </a:lnTo>
                    <a:lnTo>
                      <a:pt x="22" y="13"/>
                    </a:lnTo>
                    <a:lnTo>
                      <a:pt x="20" y="13"/>
                    </a:lnTo>
                    <a:lnTo>
                      <a:pt x="16" y="12"/>
                    </a:lnTo>
                    <a:lnTo>
                      <a:pt x="14" y="11"/>
                    </a:lnTo>
                    <a:lnTo>
                      <a:pt x="11" y="10"/>
                    </a:lnTo>
                    <a:lnTo>
                      <a:pt x="9" y="7"/>
                    </a:lnTo>
                    <a:lnTo>
                      <a:pt x="6" y="7"/>
                    </a:lnTo>
                    <a:lnTo>
                      <a:pt x="2" y="7"/>
                    </a:lnTo>
                    <a:lnTo>
                      <a:pt x="1" y="7"/>
                    </a:lnTo>
                    <a:lnTo>
                      <a:pt x="0" y="6"/>
                    </a:lnTo>
                    <a:lnTo>
                      <a:pt x="0" y="4"/>
                    </a:lnTo>
                    <a:lnTo>
                      <a:pt x="3" y="3"/>
                    </a:lnTo>
                    <a:close/>
                  </a:path>
                </a:pathLst>
              </a:custGeom>
              <a:solidFill>
                <a:srgbClr val="000000"/>
              </a:solidFill>
              <a:ln w="9525">
                <a:noFill/>
                <a:round/>
                <a:headEnd/>
                <a:tailEnd/>
              </a:ln>
            </p:spPr>
            <p:txBody>
              <a:bodyPr/>
              <a:lstStyle/>
              <a:p>
                <a:endParaRPr lang="fa-IR"/>
              </a:p>
            </p:txBody>
          </p:sp>
          <p:sp>
            <p:nvSpPr>
              <p:cNvPr id="10276" name="Freeform 166"/>
              <p:cNvSpPr>
                <a:spLocks/>
              </p:cNvSpPr>
              <p:nvPr/>
            </p:nvSpPr>
            <p:spPr bwMode="auto">
              <a:xfrm>
                <a:off x="3177" y="1720"/>
                <a:ext cx="11" cy="7"/>
              </a:xfrm>
              <a:custGeom>
                <a:avLst/>
                <a:gdLst>
                  <a:gd name="T0" fmla="*/ 1 w 22"/>
                  <a:gd name="T1" fmla="*/ 1 h 14"/>
                  <a:gd name="T2" fmla="*/ 1 w 22"/>
                  <a:gd name="T3" fmla="*/ 1 h 14"/>
                  <a:gd name="T4" fmla="*/ 1 w 22"/>
                  <a:gd name="T5" fmla="*/ 0 h 14"/>
                  <a:gd name="T6" fmla="*/ 0 w 22"/>
                  <a:gd name="T7" fmla="*/ 0 h 14"/>
                  <a:gd name="T8" fmla="*/ 0 w 22"/>
                  <a:gd name="T9" fmla="*/ 0 h 14"/>
                  <a:gd name="T10" fmla="*/ 0 w 22"/>
                  <a:gd name="T11" fmla="*/ 1 h 14"/>
                  <a:gd name="T12" fmla="*/ 0 w 22"/>
                  <a:gd name="T13" fmla="*/ 1 h 14"/>
                  <a:gd name="T14" fmla="*/ 0 w 22"/>
                  <a:gd name="T15" fmla="*/ 1 h 14"/>
                  <a:gd name="T16" fmla="*/ 0 w 22"/>
                  <a:gd name="T17" fmla="*/ 1 h 14"/>
                  <a:gd name="T18" fmla="*/ 1 w 22"/>
                  <a:gd name="T19" fmla="*/ 1 h 14"/>
                  <a:gd name="T20" fmla="*/ 1 w 22"/>
                  <a:gd name="T21" fmla="*/ 1 h 14"/>
                  <a:gd name="T22" fmla="*/ 1 w 22"/>
                  <a:gd name="T23" fmla="*/ 1 h 14"/>
                  <a:gd name="T24" fmla="*/ 1 w 22"/>
                  <a:gd name="T25" fmla="*/ 1 h 14"/>
                  <a:gd name="T26" fmla="*/ 1 w 22"/>
                  <a:gd name="T27" fmla="*/ 1 h 14"/>
                  <a:gd name="T28" fmla="*/ 1 w 22"/>
                  <a:gd name="T29" fmla="*/ 1 h 14"/>
                  <a:gd name="T30" fmla="*/ 1 w 22"/>
                  <a:gd name="T31" fmla="*/ 1 h 14"/>
                  <a:gd name="T32" fmla="*/ 1 w 22"/>
                  <a:gd name="T33" fmla="*/ 1 h 14"/>
                  <a:gd name="T34" fmla="*/ 1 w 22"/>
                  <a:gd name="T35" fmla="*/ 1 h 14"/>
                  <a:gd name="T36" fmla="*/ 1 w 22"/>
                  <a:gd name="T37" fmla="*/ 1 h 14"/>
                  <a:gd name="T38" fmla="*/ 1 w 22"/>
                  <a:gd name="T39" fmla="*/ 1 h 14"/>
                  <a:gd name="T40" fmla="*/ 1 w 22"/>
                  <a:gd name="T41" fmla="*/ 1 h 14"/>
                  <a:gd name="T42" fmla="*/ 1 w 22"/>
                  <a:gd name="T43" fmla="*/ 1 h 14"/>
                  <a:gd name="T44" fmla="*/ 1 w 22"/>
                  <a:gd name="T45" fmla="*/ 1 h 14"/>
                  <a:gd name="T46" fmla="*/ 1 w 22"/>
                  <a:gd name="T47" fmla="*/ 1 h 14"/>
                  <a:gd name="T48" fmla="*/ 1 w 22"/>
                  <a:gd name="T49" fmla="*/ 1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14"/>
                  <a:gd name="T77" fmla="*/ 22 w 22"/>
                  <a:gd name="T78" fmla="*/ 14 h 1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14">
                    <a:moveTo>
                      <a:pt x="5" y="2"/>
                    </a:moveTo>
                    <a:lnTo>
                      <a:pt x="2" y="2"/>
                    </a:lnTo>
                    <a:lnTo>
                      <a:pt x="1" y="0"/>
                    </a:lnTo>
                    <a:lnTo>
                      <a:pt x="0" y="0"/>
                    </a:lnTo>
                    <a:lnTo>
                      <a:pt x="0" y="2"/>
                    </a:lnTo>
                    <a:lnTo>
                      <a:pt x="0" y="4"/>
                    </a:lnTo>
                    <a:lnTo>
                      <a:pt x="0" y="5"/>
                    </a:lnTo>
                    <a:lnTo>
                      <a:pt x="0" y="6"/>
                    </a:lnTo>
                    <a:lnTo>
                      <a:pt x="1" y="7"/>
                    </a:lnTo>
                    <a:lnTo>
                      <a:pt x="4" y="7"/>
                    </a:lnTo>
                    <a:lnTo>
                      <a:pt x="5" y="9"/>
                    </a:lnTo>
                    <a:lnTo>
                      <a:pt x="6" y="10"/>
                    </a:lnTo>
                    <a:lnTo>
                      <a:pt x="8" y="11"/>
                    </a:lnTo>
                    <a:lnTo>
                      <a:pt x="12" y="12"/>
                    </a:lnTo>
                    <a:lnTo>
                      <a:pt x="14" y="14"/>
                    </a:lnTo>
                    <a:lnTo>
                      <a:pt x="16" y="14"/>
                    </a:lnTo>
                    <a:lnTo>
                      <a:pt x="19" y="13"/>
                    </a:lnTo>
                    <a:lnTo>
                      <a:pt x="21" y="12"/>
                    </a:lnTo>
                    <a:lnTo>
                      <a:pt x="22" y="10"/>
                    </a:lnTo>
                    <a:lnTo>
                      <a:pt x="20" y="6"/>
                    </a:lnTo>
                    <a:lnTo>
                      <a:pt x="16" y="4"/>
                    </a:lnTo>
                    <a:lnTo>
                      <a:pt x="13" y="2"/>
                    </a:lnTo>
                    <a:lnTo>
                      <a:pt x="9" y="2"/>
                    </a:lnTo>
                    <a:lnTo>
                      <a:pt x="5" y="2"/>
                    </a:lnTo>
                    <a:close/>
                  </a:path>
                </a:pathLst>
              </a:custGeom>
              <a:solidFill>
                <a:srgbClr val="000000"/>
              </a:solidFill>
              <a:ln w="9525">
                <a:noFill/>
                <a:round/>
                <a:headEnd/>
                <a:tailEnd/>
              </a:ln>
            </p:spPr>
            <p:txBody>
              <a:bodyPr/>
              <a:lstStyle/>
              <a:p>
                <a:endParaRPr lang="fa-IR"/>
              </a:p>
            </p:txBody>
          </p:sp>
          <p:sp>
            <p:nvSpPr>
              <p:cNvPr id="10277" name="Freeform 167"/>
              <p:cNvSpPr>
                <a:spLocks/>
              </p:cNvSpPr>
              <p:nvPr/>
            </p:nvSpPr>
            <p:spPr bwMode="auto">
              <a:xfrm>
                <a:off x="3177" y="1708"/>
                <a:ext cx="11" cy="7"/>
              </a:xfrm>
              <a:custGeom>
                <a:avLst/>
                <a:gdLst>
                  <a:gd name="T0" fmla="*/ 0 w 23"/>
                  <a:gd name="T1" fmla="*/ 0 h 15"/>
                  <a:gd name="T2" fmla="*/ 0 w 23"/>
                  <a:gd name="T3" fmla="*/ 0 h 15"/>
                  <a:gd name="T4" fmla="*/ 0 w 23"/>
                  <a:gd name="T5" fmla="*/ 0 h 15"/>
                  <a:gd name="T6" fmla="*/ 0 w 23"/>
                  <a:gd name="T7" fmla="*/ 0 h 15"/>
                  <a:gd name="T8" fmla="*/ 0 w 23"/>
                  <a:gd name="T9" fmla="*/ 0 h 15"/>
                  <a:gd name="T10" fmla="*/ 0 w 23"/>
                  <a:gd name="T11" fmla="*/ 0 h 15"/>
                  <a:gd name="T12" fmla="*/ 0 w 23"/>
                  <a:gd name="T13" fmla="*/ 0 h 15"/>
                  <a:gd name="T14" fmla="*/ 0 w 23"/>
                  <a:gd name="T15" fmla="*/ 0 h 15"/>
                  <a:gd name="T16" fmla="*/ 0 w 23"/>
                  <a:gd name="T17" fmla="*/ 0 h 15"/>
                  <a:gd name="T18" fmla="*/ 0 w 23"/>
                  <a:gd name="T19" fmla="*/ 0 h 15"/>
                  <a:gd name="T20" fmla="*/ 0 w 23"/>
                  <a:gd name="T21" fmla="*/ 0 h 15"/>
                  <a:gd name="T22" fmla="*/ 0 w 23"/>
                  <a:gd name="T23" fmla="*/ 0 h 15"/>
                  <a:gd name="T24" fmla="*/ 0 w 23"/>
                  <a:gd name="T25" fmla="*/ 0 h 15"/>
                  <a:gd name="T26" fmla="*/ 0 w 23"/>
                  <a:gd name="T27" fmla="*/ 0 h 15"/>
                  <a:gd name="T28" fmla="*/ 0 w 23"/>
                  <a:gd name="T29" fmla="*/ 0 h 15"/>
                  <a:gd name="T30" fmla="*/ 0 w 23"/>
                  <a:gd name="T31" fmla="*/ 0 h 15"/>
                  <a:gd name="T32" fmla="*/ 0 w 23"/>
                  <a:gd name="T33" fmla="*/ 0 h 15"/>
                  <a:gd name="T34" fmla="*/ 0 w 23"/>
                  <a:gd name="T35" fmla="*/ 0 h 15"/>
                  <a:gd name="T36" fmla="*/ 0 w 23"/>
                  <a:gd name="T37" fmla="*/ 0 h 15"/>
                  <a:gd name="T38" fmla="*/ 0 w 23"/>
                  <a:gd name="T39" fmla="*/ 0 h 15"/>
                  <a:gd name="T40" fmla="*/ 0 w 23"/>
                  <a:gd name="T41" fmla="*/ 0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
                  <a:gd name="T64" fmla="*/ 0 h 15"/>
                  <a:gd name="T65" fmla="*/ 23 w 23"/>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 h="15">
                    <a:moveTo>
                      <a:pt x="22" y="13"/>
                    </a:moveTo>
                    <a:lnTo>
                      <a:pt x="18" y="7"/>
                    </a:lnTo>
                    <a:lnTo>
                      <a:pt x="14" y="2"/>
                    </a:lnTo>
                    <a:lnTo>
                      <a:pt x="8" y="0"/>
                    </a:lnTo>
                    <a:lnTo>
                      <a:pt x="3" y="0"/>
                    </a:lnTo>
                    <a:lnTo>
                      <a:pt x="2" y="2"/>
                    </a:lnTo>
                    <a:lnTo>
                      <a:pt x="1" y="5"/>
                    </a:lnTo>
                    <a:lnTo>
                      <a:pt x="0" y="7"/>
                    </a:lnTo>
                    <a:lnTo>
                      <a:pt x="0" y="9"/>
                    </a:lnTo>
                    <a:lnTo>
                      <a:pt x="3" y="8"/>
                    </a:lnTo>
                    <a:lnTo>
                      <a:pt x="8" y="7"/>
                    </a:lnTo>
                    <a:lnTo>
                      <a:pt x="12" y="7"/>
                    </a:lnTo>
                    <a:lnTo>
                      <a:pt x="15" y="8"/>
                    </a:lnTo>
                    <a:lnTo>
                      <a:pt x="17" y="9"/>
                    </a:lnTo>
                    <a:lnTo>
                      <a:pt x="18" y="10"/>
                    </a:lnTo>
                    <a:lnTo>
                      <a:pt x="20" y="13"/>
                    </a:lnTo>
                    <a:lnTo>
                      <a:pt x="21" y="14"/>
                    </a:lnTo>
                    <a:lnTo>
                      <a:pt x="21" y="15"/>
                    </a:lnTo>
                    <a:lnTo>
                      <a:pt x="22" y="15"/>
                    </a:lnTo>
                    <a:lnTo>
                      <a:pt x="23" y="15"/>
                    </a:lnTo>
                    <a:lnTo>
                      <a:pt x="22" y="13"/>
                    </a:lnTo>
                    <a:close/>
                  </a:path>
                </a:pathLst>
              </a:custGeom>
              <a:solidFill>
                <a:srgbClr val="000000"/>
              </a:solidFill>
              <a:ln w="9525">
                <a:noFill/>
                <a:round/>
                <a:headEnd/>
                <a:tailEnd/>
              </a:ln>
            </p:spPr>
            <p:txBody>
              <a:bodyPr/>
              <a:lstStyle/>
              <a:p>
                <a:endParaRPr lang="fa-IR"/>
              </a:p>
            </p:txBody>
          </p:sp>
          <p:sp>
            <p:nvSpPr>
              <p:cNvPr id="10278" name="Freeform 168"/>
              <p:cNvSpPr>
                <a:spLocks/>
              </p:cNvSpPr>
              <p:nvPr/>
            </p:nvSpPr>
            <p:spPr bwMode="auto">
              <a:xfrm>
                <a:off x="3202" y="1714"/>
                <a:ext cx="23" cy="13"/>
              </a:xfrm>
              <a:custGeom>
                <a:avLst/>
                <a:gdLst>
                  <a:gd name="T0" fmla="*/ 1 w 46"/>
                  <a:gd name="T1" fmla="*/ 1 h 25"/>
                  <a:gd name="T2" fmla="*/ 1 w 46"/>
                  <a:gd name="T3" fmla="*/ 1 h 25"/>
                  <a:gd name="T4" fmla="*/ 1 w 46"/>
                  <a:gd name="T5" fmla="*/ 1 h 25"/>
                  <a:gd name="T6" fmla="*/ 1 w 46"/>
                  <a:gd name="T7" fmla="*/ 1 h 25"/>
                  <a:gd name="T8" fmla="*/ 1 w 46"/>
                  <a:gd name="T9" fmla="*/ 1 h 25"/>
                  <a:gd name="T10" fmla="*/ 1 w 46"/>
                  <a:gd name="T11" fmla="*/ 1 h 25"/>
                  <a:gd name="T12" fmla="*/ 1 w 46"/>
                  <a:gd name="T13" fmla="*/ 1 h 25"/>
                  <a:gd name="T14" fmla="*/ 1 w 46"/>
                  <a:gd name="T15" fmla="*/ 1 h 25"/>
                  <a:gd name="T16" fmla="*/ 1 w 46"/>
                  <a:gd name="T17" fmla="*/ 1 h 25"/>
                  <a:gd name="T18" fmla="*/ 1 w 46"/>
                  <a:gd name="T19" fmla="*/ 1 h 25"/>
                  <a:gd name="T20" fmla="*/ 1 w 46"/>
                  <a:gd name="T21" fmla="*/ 1 h 25"/>
                  <a:gd name="T22" fmla="*/ 1 w 46"/>
                  <a:gd name="T23" fmla="*/ 0 h 25"/>
                  <a:gd name="T24" fmla="*/ 1 w 46"/>
                  <a:gd name="T25" fmla="*/ 1 h 25"/>
                  <a:gd name="T26" fmla="*/ 1 w 46"/>
                  <a:gd name="T27" fmla="*/ 1 h 25"/>
                  <a:gd name="T28" fmla="*/ 1 w 46"/>
                  <a:gd name="T29" fmla="*/ 1 h 25"/>
                  <a:gd name="T30" fmla="*/ 0 w 46"/>
                  <a:gd name="T31" fmla="*/ 1 h 25"/>
                  <a:gd name="T32" fmla="*/ 0 w 46"/>
                  <a:gd name="T33" fmla="*/ 1 h 25"/>
                  <a:gd name="T34" fmla="*/ 1 w 46"/>
                  <a:gd name="T35" fmla="*/ 1 h 25"/>
                  <a:gd name="T36" fmla="*/ 1 w 46"/>
                  <a:gd name="T37" fmla="*/ 1 h 25"/>
                  <a:gd name="T38" fmla="*/ 1 w 46"/>
                  <a:gd name="T39" fmla="*/ 1 h 25"/>
                  <a:gd name="T40" fmla="*/ 1 w 46"/>
                  <a:gd name="T41" fmla="*/ 1 h 25"/>
                  <a:gd name="T42" fmla="*/ 1 w 46"/>
                  <a:gd name="T43" fmla="*/ 1 h 25"/>
                  <a:gd name="T44" fmla="*/ 1 w 46"/>
                  <a:gd name="T45" fmla="*/ 1 h 25"/>
                  <a:gd name="T46" fmla="*/ 1 w 46"/>
                  <a:gd name="T47" fmla="*/ 1 h 25"/>
                  <a:gd name="T48" fmla="*/ 1 w 46"/>
                  <a:gd name="T49" fmla="*/ 1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25"/>
                  <a:gd name="T77" fmla="*/ 46 w 46"/>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25">
                    <a:moveTo>
                      <a:pt x="39" y="18"/>
                    </a:moveTo>
                    <a:lnTo>
                      <a:pt x="42" y="23"/>
                    </a:lnTo>
                    <a:lnTo>
                      <a:pt x="45" y="25"/>
                    </a:lnTo>
                    <a:lnTo>
                      <a:pt x="46" y="25"/>
                    </a:lnTo>
                    <a:lnTo>
                      <a:pt x="45" y="23"/>
                    </a:lnTo>
                    <a:lnTo>
                      <a:pt x="42" y="19"/>
                    </a:lnTo>
                    <a:lnTo>
                      <a:pt x="38" y="15"/>
                    </a:lnTo>
                    <a:lnTo>
                      <a:pt x="34" y="10"/>
                    </a:lnTo>
                    <a:lnTo>
                      <a:pt x="31" y="7"/>
                    </a:lnTo>
                    <a:lnTo>
                      <a:pt x="26" y="3"/>
                    </a:lnTo>
                    <a:lnTo>
                      <a:pt x="19" y="1"/>
                    </a:lnTo>
                    <a:lnTo>
                      <a:pt x="11" y="0"/>
                    </a:lnTo>
                    <a:lnTo>
                      <a:pt x="4" y="1"/>
                    </a:lnTo>
                    <a:lnTo>
                      <a:pt x="2" y="2"/>
                    </a:lnTo>
                    <a:lnTo>
                      <a:pt x="1" y="4"/>
                    </a:lnTo>
                    <a:lnTo>
                      <a:pt x="0" y="6"/>
                    </a:lnTo>
                    <a:lnTo>
                      <a:pt x="1" y="6"/>
                    </a:lnTo>
                    <a:lnTo>
                      <a:pt x="2" y="6"/>
                    </a:lnTo>
                    <a:lnTo>
                      <a:pt x="4" y="6"/>
                    </a:lnTo>
                    <a:lnTo>
                      <a:pt x="6" y="6"/>
                    </a:lnTo>
                    <a:lnTo>
                      <a:pt x="13" y="6"/>
                    </a:lnTo>
                    <a:lnTo>
                      <a:pt x="21" y="7"/>
                    </a:lnTo>
                    <a:lnTo>
                      <a:pt x="31" y="11"/>
                    </a:lnTo>
                    <a:lnTo>
                      <a:pt x="39" y="18"/>
                    </a:lnTo>
                    <a:close/>
                  </a:path>
                </a:pathLst>
              </a:custGeom>
              <a:solidFill>
                <a:srgbClr val="000000"/>
              </a:solidFill>
              <a:ln w="9525">
                <a:noFill/>
                <a:round/>
                <a:headEnd/>
                <a:tailEnd/>
              </a:ln>
            </p:spPr>
            <p:txBody>
              <a:bodyPr/>
              <a:lstStyle/>
              <a:p>
                <a:endParaRPr lang="fa-IR"/>
              </a:p>
            </p:txBody>
          </p:sp>
          <p:sp>
            <p:nvSpPr>
              <p:cNvPr id="10279" name="Freeform 169"/>
              <p:cNvSpPr>
                <a:spLocks/>
              </p:cNvSpPr>
              <p:nvPr/>
            </p:nvSpPr>
            <p:spPr bwMode="auto">
              <a:xfrm>
                <a:off x="3235" y="1682"/>
                <a:ext cx="15" cy="14"/>
              </a:xfrm>
              <a:custGeom>
                <a:avLst/>
                <a:gdLst>
                  <a:gd name="T0" fmla="*/ 1 w 28"/>
                  <a:gd name="T1" fmla="*/ 1 h 28"/>
                  <a:gd name="T2" fmla="*/ 1 w 28"/>
                  <a:gd name="T3" fmla="*/ 1 h 28"/>
                  <a:gd name="T4" fmla="*/ 1 w 28"/>
                  <a:gd name="T5" fmla="*/ 1 h 28"/>
                  <a:gd name="T6" fmla="*/ 0 w 28"/>
                  <a:gd name="T7" fmla="*/ 1 h 28"/>
                  <a:gd name="T8" fmla="*/ 0 w 28"/>
                  <a:gd name="T9" fmla="*/ 1 h 28"/>
                  <a:gd name="T10" fmla="*/ 1 w 28"/>
                  <a:gd name="T11" fmla="*/ 1 h 28"/>
                  <a:gd name="T12" fmla="*/ 1 w 28"/>
                  <a:gd name="T13" fmla="*/ 1 h 28"/>
                  <a:gd name="T14" fmla="*/ 1 w 28"/>
                  <a:gd name="T15" fmla="*/ 0 h 28"/>
                  <a:gd name="T16" fmla="*/ 1 w 28"/>
                  <a:gd name="T17" fmla="*/ 0 h 28"/>
                  <a:gd name="T18" fmla="*/ 1 w 28"/>
                  <a:gd name="T19" fmla="*/ 1 h 28"/>
                  <a:gd name="T20" fmla="*/ 1 w 28"/>
                  <a:gd name="T21" fmla="*/ 1 h 28"/>
                  <a:gd name="T22" fmla="*/ 1 w 28"/>
                  <a:gd name="T23" fmla="*/ 1 h 28"/>
                  <a:gd name="T24" fmla="*/ 1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1" y="28"/>
                    </a:moveTo>
                    <a:lnTo>
                      <a:pt x="6" y="26"/>
                    </a:lnTo>
                    <a:lnTo>
                      <a:pt x="2" y="22"/>
                    </a:lnTo>
                    <a:lnTo>
                      <a:pt x="0" y="18"/>
                    </a:lnTo>
                    <a:lnTo>
                      <a:pt x="0" y="12"/>
                    </a:lnTo>
                    <a:lnTo>
                      <a:pt x="2" y="6"/>
                    </a:lnTo>
                    <a:lnTo>
                      <a:pt x="5" y="3"/>
                    </a:lnTo>
                    <a:lnTo>
                      <a:pt x="10" y="0"/>
                    </a:lnTo>
                    <a:lnTo>
                      <a:pt x="16" y="0"/>
                    </a:lnTo>
                    <a:lnTo>
                      <a:pt x="21" y="3"/>
                    </a:lnTo>
                    <a:lnTo>
                      <a:pt x="26" y="6"/>
                    </a:lnTo>
                    <a:lnTo>
                      <a:pt x="28" y="11"/>
                    </a:lnTo>
                    <a:lnTo>
                      <a:pt x="28" y="17"/>
                    </a:lnTo>
                    <a:lnTo>
                      <a:pt x="26" y="22"/>
                    </a:lnTo>
                    <a:lnTo>
                      <a:pt x="23" y="26"/>
                    </a:lnTo>
                    <a:lnTo>
                      <a:pt x="17" y="28"/>
                    </a:lnTo>
                    <a:lnTo>
                      <a:pt x="11" y="28"/>
                    </a:lnTo>
                    <a:close/>
                  </a:path>
                </a:pathLst>
              </a:custGeom>
              <a:solidFill>
                <a:srgbClr val="000000"/>
              </a:solidFill>
              <a:ln w="9525">
                <a:noFill/>
                <a:round/>
                <a:headEnd/>
                <a:tailEnd/>
              </a:ln>
            </p:spPr>
            <p:txBody>
              <a:bodyPr/>
              <a:lstStyle/>
              <a:p>
                <a:endParaRPr lang="fa-IR"/>
              </a:p>
            </p:txBody>
          </p:sp>
          <p:sp>
            <p:nvSpPr>
              <p:cNvPr id="10280" name="Freeform 170"/>
              <p:cNvSpPr>
                <a:spLocks/>
              </p:cNvSpPr>
              <p:nvPr/>
            </p:nvSpPr>
            <p:spPr bwMode="auto">
              <a:xfrm>
                <a:off x="3172" y="1652"/>
                <a:ext cx="115" cy="136"/>
              </a:xfrm>
              <a:custGeom>
                <a:avLst/>
                <a:gdLst>
                  <a:gd name="T0" fmla="*/ 1 w 230"/>
                  <a:gd name="T1" fmla="*/ 1 h 271"/>
                  <a:gd name="T2" fmla="*/ 1 w 230"/>
                  <a:gd name="T3" fmla="*/ 1 h 271"/>
                  <a:gd name="T4" fmla="*/ 0 w 230"/>
                  <a:gd name="T5" fmla="*/ 1 h 271"/>
                  <a:gd name="T6" fmla="*/ 1 w 230"/>
                  <a:gd name="T7" fmla="*/ 1 h 271"/>
                  <a:gd name="T8" fmla="*/ 1 w 230"/>
                  <a:gd name="T9" fmla="*/ 1 h 271"/>
                  <a:gd name="T10" fmla="*/ 1 w 230"/>
                  <a:gd name="T11" fmla="*/ 1 h 271"/>
                  <a:gd name="T12" fmla="*/ 1 w 230"/>
                  <a:gd name="T13" fmla="*/ 1 h 271"/>
                  <a:gd name="T14" fmla="*/ 1 w 230"/>
                  <a:gd name="T15" fmla="*/ 1 h 271"/>
                  <a:gd name="T16" fmla="*/ 1 w 230"/>
                  <a:gd name="T17" fmla="*/ 1 h 271"/>
                  <a:gd name="T18" fmla="*/ 1 w 230"/>
                  <a:gd name="T19" fmla="*/ 1 h 271"/>
                  <a:gd name="T20" fmla="*/ 1 w 230"/>
                  <a:gd name="T21" fmla="*/ 0 h 271"/>
                  <a:gd name="T22" fmla="*/ 1 w 230"/>
                  <a:gd name="T23" fmla="*/ 1 h 271"/>
                  <a:gd name="T24" fmla="*/ 1 w 230"/>
                  <a:gd name="T25" fmla="*/ 1 h 271"/>
                  <a:gd name="T26" fmla="*/ 1 w 230"/>
                  <a:gd name="T27" fmla="*/ 1 h 271"/>
                  <a:gd name="T28" fmla="*/ 1 w 230"/>
                  <a:gd name="T29" fmla="*/ 1 h 271"/>
                  <a:gd name="T30" fmla="*/ 1 w 230"/>
                  <a:gd name="T31" fmla="*/ 1 h 271"/>
                  <a:gd name="T32" fmla="*/ 1 w 230"/>
                  <a:gd name="T33" fmla="*/ 1 h 271"/>
                  <a:gd name="T34" fmla="*/ 1 w 230"/>
                  <a:gd name="T35" fmla="*/ 1 h 271"/>
                  <a:gd name="T36" fmla="*/ 1 w 230"/>
                  <a:gd name="T37" fmla="*/ 1 h 271"/>
                  <a:gd name="T38" fmla="*/ 1 w 230"/>
                  <a:gd name="T39" fmla="*/ 1 h 271"/>
                  <a:gd name="T40" fmla="*/ 1 w 230"/>
                  <a:gd name="T41" fmla="*/ 1 h 271"/>
                  <a:gd name="T42" fmla="*/ 1 w 230"/>
                  <a:gd name="T43" fmla="*/ 1 h 271"/>
                  <a:gd name="T44" fmla="*/ 1 w 230"/>
                  <a:gd name="T45" fmla="*/ 1 h 271"/>
                  <a:gd name="T46" fmla="*/ 1 w 230"/>
                  <a:gd name="T47" fmla="*/ 1 h 271"/>
                  <a:gd name="T48" fmla="*/ 1 w 230"/>
                  <a:gd name="T49" fmla="*/ 1 h 271"/>
                  <a:gd name="T50" fmla="*/ 1 w 230"/>
                  <a:gd name="T51" fmla="*/ 1 h 271"/>
                  <a:gd name="T52" fmla="*/ 1 w 230"/>
                  <a:gd name="T53" fmla="*/ 1 h 271"/>
                  <a:gd name="T54" fmla="*/ 1 w 230"/>
                  <a:gd name="T55" fmla="*/ 1 h 271"/>
                  <a:gd name="T56" fmla="*/ 1 w 230"/>
                  <a:gd name="T57" fmla="*/ 1 h 271"/>
                  <a:gd name="T58" fmla="*/ 1 w 230"/>
                  <a:gd name="T59" fmla="*/ 1 h 271"/>
                  <a:gd name="T60" fmla="*/ 1 w 230"/>
                  <a:gd name="T61" fmla="*/ 1 h 271"/>
                  <a:gd name="T62" fmla="*/ 1 w 230"/>
                  <a:gd name="T63" fmla="*/ 1 h 271"/>
                  <a:gd name="T64" fmla="*/ 1 w 230"/>
                  <a:gd name="T65" fmla="*/ 1 h 271"/>
                  <a:gd name="T66" fmla="*/ 1 w 230"/>
                  <a:gd name="T67" fmla="*/ 1 h 271"/>
                  <a:gd name="T68" fmla="*/ 1 w 230"/>
                  <a:gd name="T69" fmla="*/ 1 h 271"/>
                  <a:gd name="T70" fmla="*/ 1 w 230"/>
                  <a:gd name="T71" fmla="*/ 1 h 271"/>
                  <a:gd name="T72" fmla="*/ 1 w 230"/>
                  <a:gd name="T73" fmla="*/ 1 h 271"/>
                  <a:gd name="T74" fmla="*/ 1 w 230"/>
                  <a:gd name="T75" fmla="*/ 1 h 271"/>
                  <a:gd name="T76" fmla="*/ 1 w 230"/>
                  <a:gd name="T77" fmla="*/ 1 h 271"/>
                  <a:gd name="T78" fmla="*/ 1 w 230"/>
                  <a:gd name="T79" fmla="*/ 1 h 271"/>
                  <a:gd name="T80" fmla="*/ 1 w 230"/>
                  <a:gd name="T81" fmla="*/ 1 h 271"/>
                  <a:gd name="T82" fmla="*/ 1 w 230"/>
                  <a:gd name="T83" fmla="*/ 1 h 271"/>
                  <a:gd name="T84" fmla="*/ 1 w 230"/>
                  <a:gd name="T85" fmla="*/ 1 h 271"/>
                  <a:gd name="T86" fmla="*/ 1 w 230"/>
                  <a:gd name="T87" fmla="*/ 1 h 271"/>
                  <a:gd name="T88" fmla="*/ 1 w 230"/>
                  <a:gd name="T89" fmla="*/ 1 h 271"/>
                  <a:gd name="T90" fmla="*/ 1 w 230"/>
                  <a:gd name="T91" fmla="*/ 1 h 271"/>
                  <a:gd name="T92" fmla="*/ 1 w 230"/>
                  <a:gd name="T93" fmla="*/ 1 h 271"/>
                  <a:gd name="T94" fmla="*/ 1 w 230"/>
                  <a:gd name="T95" fmla="*/ 1 h 271"/>
                  <a:gd name="T96" fmla="*/ 1 w 230"/>
                  <a:gd name="T97" fmla="*/ 1 h 271"/>
                  <a:gd name="T98" fmla="*/ 1 w 230"/>
                  <a:gd name="T99" fmla="*/ 1 h 271"/>
                  <a:gd name="T100" fmla="*/ 1 w 230"/>
                  <a:gd name="T101" fmla="*/ 1 h 271"/>
                  <a:gd name="T102" fmla="*/ 1 w 230"/>
                  <a:gd name="T103" fmla="*/ 1 h 271"/>
                  <a:gd name="T104" fmla="*/ 1 w 230"/>
                  <a:gd name="T105" fmla="*/ 1 h 271"/>
                  <a:gd name="T106" fmla="*/ 1 w 230"/>
                  <a:gd name="T107" fmla="*/ 1 h 271"/>
                  <a:gd name="T108" fmla="*/ 1 w 230"/>
                  <a:gd name="T109" fmla="*/ 1 h 271"/>
                  <a:gd name="T110" fmla="*/ 1 w 230"/>
                  <a:gd name="T111" fmla="*/ 1 h 271"/>
                  <a:gd name="T112" fmla="*/ 1 w 230"/>
                  <a:gd name="T113" fmla="*/ 1 h 271"/>
                  <a:gd name="T114" fmla="*/ 1 w 230"/>
                  <a:gd name="T115" fmla="*/ 1 h 271"/>
                  <a:gd name="T116" fmla="*/ 1 w 230"/>
                  <a:gd name="T117" fmla="*/ 1 h 271"/>
                  <a:gd name="T118" fmla="*/ 1 w 230"/>
                  <a:gd name="T119" fmla="*/ 1 h 271"/>
                  <a:gd name="T120" fmla="*/ 1 w 230"/>
                  <a:gd name="T121" fmla="*/ 1 h 271"/>
                  <a:gd name="T122" fmla="*/ 1 w 230"/>
                  <a:gd name="T123" fmla="*/ 1 h 2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
                  <a:gd name="T187" fmla="*/ 0 h 271"/>
                  <a:gd name="T188" fmla="*/ 230 w 230"/>
                  <a:gd name="T189" fmla="*/ 271 h 27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 h="271">
                    <a:moveTo>
                      <a:pt x="11" y="111"/>
                    </a:moveTo>
                    <a:lnTo>
                      <a:pt x="8" y="104"/>
                    </a:lnTo>
                    <a:lnTo>
                      <a:pt x="4" y="94"/>
                    </a:lnTo>
                    <a:lnTo>
                      <a:pt x="2" y="84"/>
                    </a:lnTo>
                    <a:lnTo>
                      <a:pt x="0" y="77"/>
                    </a:lnTo>
                    <a:lnTo>
                      <a:pt x="0" y="70"/>
                    </a:lnTo>
                    <a:lnTo>
                      <a:pt x="2" y="61"/>
                    </a:lnTo>
                    <a:lnTo>
                      <a:pt x="8" y="50"/>
                    </a:lnTo>
                    <a:lnTo>
                      <a:pt x="15" y="41"/>
                    </a:lnTo>
                    <a:lnTo>
                      <a:pt x="23" y="34"/>
                    </a:lnTo>
                    <a:lnTo>
                      <a:pt x="29" y="27"/>
                    </a:lnTo>
                    <a:lnTo>
                      <a:pt x="32" y="20"/>
                    </a:lnTo>
                    <a:lnTo>
                      <a:pt x="34" y="14"/>
                    </a:lnTo>
                    <a:lnTo>
                      <a:pt x="38" y="12"/>
                    </a:lnTo>
                    <a:lnTo>
                      <a:pt x="46" y="10"/>
                    </a:lnTo>
                    <a:lnTo>
                      <a:pt x="56" y="8"/>
                    </a:lnTo>
                    <a:lnTo>
                      <a:pt x="68" y="5"/>
                    </a:lnTo>
                    <a:lnTo>
                      <a:pt x="79" y="4"/>
                    </a:lnTo>
                    <a:lnTo>
                      <a:pt x="91" y="2"/>
                    </a:lnTo>
                    <a:lnTo>
                      <a:pt x="101" y="1"/>
                    </a:lnTo>
                    <a:lnTo>
                      <a:pt x="107" y="0"/>
                    </a:lnTo>
                    <a:lnTo>
                      <a:pt x="113" y="0"/>
                    </a:lnTo>
                    <a:lnTo>
                      <a:pt x="118" y="1"/>
                    </a:lnTo>
                    <a:lnTo>
                      <a:pt x="127" y="2"/>
                    </a:lnTo>
                    <a:lnTo>
                      <a:pt x="136" y="4"/>
                    </a:lnTo>
                    <a:lnTo>
                      <a:pt x="144" y="8"/>
                    </a:lnTo>
                    <a:lnTo>
                      <a:pt x="152" y="10"/>
                    </a:lnTo>
                    <a:lnTo>
                      <a:pt x="160" y="13"/>
                    </a:lnTo>
                    <a:lnTo>
                      <a:pt x="167" y="17"/>
                    </a:lnTo>
                    <a:lnTo>
                      <a:pt x="174" y="19"/>
                    </a:lnTo>
                    <a:lnTo>
                      <a:pt x="181" y="21"/>
                    </a:lnTo>
                    <a:lnTo>
                      <a:pt x="189" y="25"/>
                    </a:lnTo>
                    <a:lnTo>
                      <a:pt x="197" y="29"/>
                    </a:lnTo>
                    <a:lnTo>
                      <a:pt x="204" y="35"/>
                    </a:lnTo>
                    <a:lnTo>
                      <a:pt x="211" y="43"/>
                    </a:lnTo>
                    <a:lnTo>
                      <a:pt x="215" y="54"/>
                    </a:lnTo>
                    <a:lnTo>
                      <a:pt x="218" y="67"/>
                    </a:lnTo>
                    <a:lnTo>
                      <a:pt x="220" y="85"/>
                    </a:lnTo>
                    <a:lnTo>
                      <a:pt x="221" y="100"/>
                    </a:lnTo>
                    <a:lnTo>
                      <a:pt x="224" y="112"/>
                    </a:lnTo>
                    <a:lnTo>
                      <a:pt x="228" y="123"/>
                    </a:lnTo>
                    <a:lnTo>
                      <a:pt x="230" y="135"/>
                    </a:lnTo>
                    <a:lnTo>
                      <a:pt x="230" y="152"/>
                    </a:lnTo>
                    <a:lnTo>
                      <a:pt x="227" y="165"/>
                    </a:lnTo>
                    <a:lnTo>
                      <a:pt x="221" y="175"/>
                    </a:lnTo>
                    <a:lnTo>
                      <a:pt x="214" y="180"/>
                    </a:lnTo>
                    <a:lnTo>
                      <a:pt x="207" y="186"/>
                    </a:lnTo>
                    <a:lnTo>
                      <a:pt x="200" y="194"/>
                    </a:lnTo>
                    <a:lnTo>
                      <a:pt x="194" y="205"/>
                    </a:lnTo>
                    <a:lnTo>
                      <a:pt x="189" y="216"/>
                    </a:lnTo>
                    <a:lnTo>
                      <a:pt x="182" y="226"/>
                    </a:lnTo>
                    <a:lnTo>
                      <a:pt x="176" y="235"/>
                    </a:lnTo>
                    <a:lnTo>
                      <a:pt x="169" y="239"/>
                    </a:lnTo>
                    <a:lnTo>
                      <a:pt x="163" y="245"/>
                    </a:lnTo>
                    <a:lnTo>
                      <a:pt x="156" y="252"/>
                    </a:lnTo>
                    <a:lnTo>
                      <a:pt x="152" y="260"/>
                    </a:lnTo>
                    <a:lnTo>
                      <a:pt x="150" y="266"/>
                    </a:lnTo>
                    <a:lnTo>
                      <a:pt x="147" y="269"/>
                    </a:lnTo>
                    <a:lnTo>
                      <a:pt x="144" y="271"/>
                    </a:lnTo>
                    <a:lnTo>
                      <a:pt x="140" y="269"/>
                    </a:lnTo>
                    <a:lnTo>
                      <a:pt x="140" y="260"/>
                    </a:lnTo>
                    <a:lnTo>
                      <a:pt x="141" y="248"/>
                    </a:lnTo>
                    <a:lnTo>
                      <a:pt x="144" y="239"/>
                    </a:lnTo>
                    <a:lnTo>
                      <a:pt x="146" y="233"/>
                    </a:lnTo>
                    <a:lnTo>
                      <a:pt x="150" y="231"/>
                    </a:lnTo>
                    <a:lnTo>
                      <a:pt x="155" y="228"/>
                    </a:lnTo>
                    <a:lnTo>
                      <a:pt x="162" y="218"/>
                    </a:lnTo>
                    <a:lnTo>
                      <a:pt x="169" y="207"/>
                    </a:lnTo>
                    <a:lnTo>
                      <a:pt x="174" y="192"/>
                    </a:lnTo>
                    <a:lnTo>
                      <a:pt x="173" y="179"/>
                    </a:lnTo>
                    <a:lnTo>
                      <a:pt x="168" y="173"/>
                    </a:lnTo>
                    <a:lnTo>
                      <a:pt x="162" y="171"/>
                    </a:lnTo>
                    <a:lnTo>
                      <a:pt x="158" y="173"/>
                    </a:lnTo>
                    <a:lnTo>
                      <a:pt x="155" y="176"/>
                    </a:lnTo>
                    <a:lnTo>
                      <a:pt x="153" y="177"/>
                    </a:lnTo>
                    <a:lnTo>
                      <a:pt x="152" y="175"/>
                    </a:lnTo>
                    <a:lnTo>
                      <a:pt x="152" y="168"/>
                    </a:lnTo>
                    <a:lnTo>
                      <a:pt x="150" y="156"/>
                    </a:lnTo>
                    <a:lnTo>
                      <a:pt x="144" y="145"/>
                    </a:lnTo>
                    <a:lnTo>
                      <a:pt x="135" y="133"/>
                    </a:lnTo>
                    <a:lnTo>
                      <a:pt x="125" y="123"/>
                    </a:lnTo>
                    <a:lnTo>
                      <a:pt x="118" y="117"/>
                    </a:lnTo>
                    <a:lnTo>
                      <a:pt x="112" y="112"/>
                    </a:lnTo>
                    <a:lnTo>
                      <a:pt x="105" y="109"/>
                    </a:lnTo>
                    <a:lnTo>
                      <a:pt x="98" y="106"/>
                    </a:lnTo>
                    <a:lnTo>
                      <a:pt x="91" y="102"/>
                    </a:lnTo>
                    <a:lnTo>
                      <a:pt x="85" y="99"/>
                    </a:lnTo>
                    <a:lnTo>
                      <a:pt x="80" y="95"/>
                    </a:lnTo>
                    <a:lnTo>
                      <a:pt x="76" y="92"/>
                    </a:lnTo>
                    <a:lnTo>
                      <a:pt x="72" y="88"/>
                    </a:lnTo>
                    <a:lnTo>
                      <a:pt x="72" y="89"/>
                    </a:lnTo>
                    <a:lnTo>
                      <a:pt x="72" y="93"/>
                    </a:lnTo>
                    <a:lnTo>
                      <a:pt x="75" y="95"/>
                    </a:lnTo>
                    <a:lnTo>
                      <a:pt x="80" y="102"/>
                    </a:lnTo>
                    <a:lnTo>
                      <a:pt x="85" y="107"/>
                    </a:lnTo>
                    <a:lnTo>
                      <a:pt x="90" y="111"/>
                    </a:lnTo>
                    <a:lnTo>
                      <a:pt x="95" y="115"/>
                    </a:lnTo>
                    <a:lnTo>
                      <a:pt x="99" y="116"/>
                    </a:lnTo>
                    <a:lnTo>
                      <a:pt x="100" y="117"/>
                    </a:lnTo>
                    <a:lnTo>
                      <a:pt x="98" y="118"/>
                    </a:lnTo>
                    <a:lnTo>
                      <a:pt x="93" y="118"/>
                    </a:lnTo>
                    <a:lnTo>
                      <a:pt x="90" y="118"/>
                    </a:lnTo>
                    <a:lnTo>
                      <a:pt x="85" y="118"/>
                    </a:lnTo>
                    <a:lnTo>
                      <a:pt x="79" y="118"/>
                    </a:lnTo>
                    <a:lnTo>
                      <a:pt x="72" y="118"/>
                    </a:lnTo>
                    <a:lnTo>
                      <a:pt x="65" y="117"/>
                    </a:lnTo>
                    <a:lnTo>
                      <a:pt x="59" y="116"/>
                    </a:lnTo>
                    <a:lnTo>
                      <a:pt x="53" y="115"/>
                    </a:lnTo>
                    <a:lnTo>
                      <a:pt x="48" y="112"/>
                    </a:lnTo>
                    <a:lnTo>
                      <a:pt x="44" y="110"/>
                    </a:lnTo>
                    <a:lnTo>
                      <a:pt x="38" y="107"/>
                    </a:lnTo>
                    <a:lnTo>
                      <a:pt x="33" y="104"/>
                    </a:lnTo>
                    <a:lnTo>
                      <a:pt x="29" y="101"/>
                    </a:lnTo>
                    <a:lnTo>
                      <a:pt x="24" y="97"/>
                    </a:lnTo>
                    <a:lnTo>
                      <a:pt x="19" y="94"/>
                    </a:lnTo>
                    <a:lnTo>
                      <a:pt x="16" y="91"/>
                    </a:lnTo>
                    <a:lnTo>
                      <a:pt x="14" y="87"/>
                    </a:lnTo>
                    <a:lnTo>
                      <a:pt x="15" y="94"/>
                    </a:lnTo>
                    <a:lnTo>
                      <a:pt x="15" y="101"/>
                    </a:lnTo>
                    <a:lnTo>
                      <a:pt x="15" y="108"/>
                    </a:lnTo>
                    <a:lnTo>
                      <a:pt x="16" y="111"/>
                    </a:lnTo>
                    <a:lnTo>
                      <a:pt x="16" y="114"/>
                    </a:lnTo>
                    <a:lnTo>
                      <a:pt x="16" y="115"/>
                    </a:lnTo>
                    <a:lnTo>
                      <a:pt x="14" y="115"/>
                    </a:lnTo>
                    <a:lnTo>
                      <a:pt x="11" y="111"/>
                    </a:lnTo>
                    <a:close/>
                  </a:path>
                </a:pathLst>
              </a:custGeom>
              <a:solidFill>
                <a:srgbClr val="000000"/>
              </a:solidFill>
              <a:ln w="9525">
                <a:noFill/>
                <a:round/>
                <a:headEnd/>
                <a:tailEnd/>
              </a:ln>
            </p:spPr>
            <p:txBody>
              <a:bodyPr/>
              <a:lstStyle/>
              <a:p>
                <a:endParaRPr lang="fa-IR"/>
              </a:p>
            </p:txBody>
          </p:sp>
          <p:sp>
            <p:nvSpPr>
              <p:cNvPr id="10281" name="Freeform 171"/>
              <p:cNvSpPr>
                <a:spLocks/>
              </p:cNvSpPr>
              <p:nvPr/>
            </p:nvSpPr>
            <p:spPr bwMode="auto">
              <a:xfrm>
                <a:off x="3162" y="1709"/>
                <a:ext cx="98" cy="40"/>
              </a:xfrm>
              <a:custGeom>
                <a:avLst/>
                <a:gdLst>
                  <a:gd name="T0" fmla="*/ 1 w 196"/>
                  <a:gd name="T1" fmla="*/ 0 h 81"/>
                  <a:gd name="T2" fmla="*/ 1 w 196"/>
                  <a:gd name="T3" fmla="*/ 0 h 81"/>
                  <a:gd name="T4" fmla="*/ 1 w 196"/>
                  <a:gd name="T5" fmla="*/ 0 h 81"/>
                  <a:gd name="T6" fmla="*/ 1 w 196"/>
                  <a:gd name="T7" fmla="*/ 0 h 81"/>
                  <a:gd name="T8" fmla="*/ 1 w 196"/>
                  <a:gd name="T9" fmla="*/ 0 h 81"/>
                  <a:gd name="T10" fmla="*/ 1 w 196"/>
                  <a:gd name="T11" fmla="*/ 0 h 81"/>
                  <a:gd name="T12" fmla="*/ 1 w 196"/>
                  <a:gd name="T13" fmla="*/ 0 h 81"/>
                  <a:gd name="T14" fmla="*/ 1 w 196"/>
                  <a:gd name="T15" fmla="*/ 0 h 81"/>
                  <a:gd name="T16" fmla="*/ 1 w 196"/>
                  <a:gd name="T17" fmla="*/ 0 h 81"/>
                  <a:gd name="T18" fmla="*/ 1 w 196"/>
                  <a:gd name="T19" fmla="*/ 0 h 81"/>
                  <a:gd name="T20" fmla="*/ 1 w 196"/>
                  <a:gd name="T21" fmla="*/ 0 h 81"/>
                  <a:gd name="T22" fmla="*/ 1 w 196"/>
                  <a:gd name="T23" fmla="*/ 0 h 81"/>
                  <a:gd name="T24" fmla="*/ 1 w 196"/>
                  <a:gd name="T25" fmla="*/ 0 h 81"/>
                  <a:gd name="T26" fmla="*/ 1 w 196"/>
                  <a:gd name="T27" fmla="*/ 0 h 81"/>
                  <a:gd name="T28" fmla="*/ 1 w 196"/>
                  <a:gd name="T29" fmla="*/ 0 h 81"/>
                  <a:gd name="T30" fmla="*/ 1 w 196"/>
                  <a:gd name="T31" fmla="*/ 0 h 81"/>
                  <a:gd name="T32" fmla="*/ 1 w 196"/>
                  <a:gd name="T33" fmla="*/ 0 h 81"/>
                  <a:gd name="T34" fmla="*/ 1 w 196"/>
                  <a:gd name="T35" fmla="*/ 0 h 81"/>
                  <a:gd name="T36" fmla="*/ 1 w 196"/>
                  <a:gd name="T37" fmla="*/ 0 h 81"/>
                  <a:gd name="T38" fmla="*/ 1 w 196"/>
                  <a:gd name="T39" fmla="*/ 0 h 81"/>
                  <a:gd name="T40" fmla="*/ 1 w 196"/>
                  <a:gd name="T41" fmla="*/ 0 h 81"/>
                  <a:gd name="T42" fmla="*/ 1 w 196"/>
                  <a:gd name="T43" fmla="*/ 0 h 81"/>
                  <a:gd name="T44" fmla="*/ 1 w 196"/>
                  <a:gd name="T45" fmla="*/ 0 h 81"/>
                  <a:gd name="T46" fmla="*/ 1 w 196"/>
                  <a:gd name="T47" fmla="*/ 0 h 81"/>
                  <a:gd name="T48" fmla="*/ 1 w 196"/>
                  <a:gd name="T49" fmla="*/ 0 h 81"/>
                  <a:gd name="T50" fmla="*/ 1 w 196"/>
                  <a:gd name="T51" fmla="*/ 0 h 81"/>
                  <a:gd name="T52" fmla="*/ 1 w 196"/>
                  <a:gd name="T53" fmla="*/ 0 h 81"/>
                  <a:gd name="T54" fmla="*/ 1 w 196"/>
                  <a:gd name="T55" fmla="*/ 0 h 81"/>
                  <a:gd name="T56" fmla="*/ 1 w 196"/>
                  <a:gd name="T57" fmla="*/ 0 h 81"/>
                  <a:gd name="T58" fmla="*/ 0 w 196"/>
                  <a:gd name="T59" fmla="*/ 0 h 81"/>
                  <a:gd name="T60" fmla="*/ 1 w 196"/>
                  <a:gd name="T61" fmla="*/ 0 h 81"/>
                  <a:gd name="T62" fmla="*/ 1 w 196"/>
                  <a:gd name="T63" fmla="*/ 0 h 81"/>
                  <a:gd name="T64" fmla="*/ 1 w 196"/>
                  <a:gd name="T65" fmla="*/ 0 h 81"/>
                  <a:gd name="T66" fmla="*/ 1 w 196"/>
                  <a:gd name="T67" fmla="*/ 0 h 81"/>
                  <a:gd name="T68" fmla="*/ 1 w 196"/>
                  <a:gd name="T69" fmla="*/ 0 h 81"/>
                  <a:gd name="T70" fmla="*/ 1 w 196"/>
                  <a:gd name="T71" fmla="*/ 0 h 81"/>
                  <a:gd name="T72" fmla="*/ 1 w 196"/>
                  <a:gd name="T73" fmla="*/ 0 h 81"/>
                  <a:gd name="T74" fmla="*/ 1 w 196"/>
                  <a:gd name="T75" fmla="*/ 0 h 81"/>
                  <a:gd name="T76" fmla="*/ 1 w 196"/>
                  <a:gd name="T77" fmla="*/ 0 h 81"/>
                  <a:gd name="T78" fmla="*/ 1 w 196"/>
                  <a:gd name="T79" fmla="*/ 0 h 81"/>
                  <a:gd name="T80" fmla="*/ 1 w 196"/>
                  <a:gd name="T81" fmla="*/ 0 h 81"/>
                  <a:gd name="T82" fmla="*/ 1 w 196"/>
                  <a:gd name="T83" fmla="*/ 0 h 81"/>
                  <a:gd name="T84" fmla="*/ 1 w 196"/>
                  <a:gd name="T85" fmla="*/ 0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81"/>
                  <a:gd name="T131" fmla="*/ 196 w 196"/>
                  <a:gd name="T132" fmla="*/ 81 h 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81">
                    <a:moveTo>
                      <a:pt x="70" y="19"/>
                    </a:moveTo>
                    <a:lnTo>
                      <a:pt x="76" y="18"/>
                    </a:lnTo>
                    <a:lnTo>
                      <a:pt x="83" y="17"/>
                    </a:lnTo>
                    <a:lnTo>
                      <a:pt x="90" y="17"/>
                    </a:lnTo>
                    <a:lnTo>
                      <a:pt x="99" y="18"/>
                    </a:lnTo>
                    <a:lnTo>
                      <a:pt x="109" y="19"/>
                    </a:lnTo>
                    <a:lnTo>
                      <a:pt x="119" y="21"/>
                    </a:lnTo>
                    <a:lnTo>
                      <a:pt x="128" y="23"/>
                    </a:lnTo>
                    <a:lnTo>
                      <a:pt x="138" y="27"/>
                    </a:lnTo>
                    <a:lnTo>
                      <a:pt x="136" y="34"/>
                    </a:lnTo>
                    <a:lnTo>
                      <a:pt x="132" y="32"/>
                    </a:lnTo>
                    <a:lnTo>
                      <a:pt x="125" y="29"/>
                    </a:lnTo>
                    <a:lnTo>
                      <a:pt x="117" y="27"/>
                    </a:lnTo>
                    <a:lnTo>
                      <a:pt x="107" y="25"/>
                    </a:lnTo>
                    <a:lnTo>
                      <a:pt x="98" y="23"/>
                    </a:lnTo>
                    <a:lnTo>
                      <a:pt x="89" y="22"/>
                    </a:lnTo>
                    <a:lnTo>
                      <a:pt x="81" y="22"/>
                    </a:lnTo>
                    <a:lnTo>
                      <a:pt x="74" y="23"/>
                    </a:lnTo>
                    <a:lnTo>
                      <a:pt x="72" y="26"/>
                    </a:lnTo>
                    <a:lnTo>
                      <a:pt x="72" y="28"/>
                    </a:lnTo>
                    <a:lnTo>
                      <a:pt x="72" y="33"/>
                    </a:lnTo>
                    <a:lnTo>
                      <a:pt x="72" y="36"/>
                    </a:lnTo>
                    <a:lnTo>
                      <a:pt x="72" y="42"/>
                    </a:lnTo>
                    <a:lnTo>
                      <a:pt x="73" y="50"/>
                    </a:lnTo>
                    <a:lnTo>
                      <a:pt x="75" y="60"/>
                    </a:lnTo>
                    <a:lnTo>
                      <a:pt x="82" y="67"/>
                    </a:lnTo>
                    <a:lnTo>
                      <a:pt x="87" y="71"/>
                    </a:lnTo>
                    <a:lnTo>
                      <a:pt x="91" y="73"/>
                    </a:lnTo>
                    <a:lnTo>
                      <a:pt x="97" y="74"/>
                    </a:lnTo>
                    <a:lnTo>
                      <a:pt x="104" y="75"/>
                    </a:lnTo>
                    <a:lnTo>
                      <a:pt x="110" y="75"/>
                    </a:lnTo>
                    <a:lnTo>
                      <a:pt x="115" y="74"/>
                    </a:lnTo>
                    <a:lnTo>
                      <a:pt x="120" y="72"/>
                    </a:lnTo>
                    <a:lnTo>
                      <a:pt x="125" y="67"/>
                    </a:lnTo>
                    <a:lnTo>
                      <a:pt x="129" y="59"/>
                    </a:lnTo>
                    <a:lnTo>
                      <a:pt x="134" y="50"/>
                    </a:lnTo>
                    <a:lnTo>
                      <a:pt x="136" y="42"/>
                    </a:lnTo>
                    <a:lnTo>
                      <a:pt x="136" y="34"/>
                    </a:lnTo>
                    <a:lnTo>
                      <a:pt x="138" y="27"/>
                    </a:lnTo>
                    <a:lnTo>
                      <a:pt x="142" y="29"/>
                    </a:lnTo>
                    <a:lnTo>
                      <a:pt x="148" y="34"/>
                    </a:lnTo>
                    <a:lnTo>
                      <a:pt x="155" y="38"/>
                    </a:lnTo>
                    <a:lnTo>
                      <a:pt x="164" y="43"/>
                    </a:lnTo>
                    <a:lnTo>
                      <a:pt x="172" y="49"/>
                    </a:lnTo>
                    <a:lnTo>
                      <a:pt x="180" y="55"/>
                    </a:lnTo>
                    <a:lnTo>
                      <a:pt x="187" y="59"/>
                    </a:lnTo>
                    <a:lnTo>
                      <a:pt x="193" y="64"/>
                    </a:lnTo>
                    <a:lnTo>
                      <a:pt x="196" y="68"/>
                    </a:lnTo>
                    <a:lnTo>
                      <a:pt x="196" y="72"/>
                    </a:lnTo>
                    <a:lnTo>
                      <a:pt x="193" y="73"/>
                    </a:lnTo>
                    <a:lnTo>
                      <a:pt x="188" y="71"/>
                    </a:lnTo>
                    <a:lnTo>
                      <a:pt x="185" y="68"/>
                    </a:lnTo>
                    <a:lnTo>
                      <a:pt x="179" y="65"/>
                    </a:lnTo>
                    <a:lnTo>
                      <a:pt x="172" y="60"/>
                    </a:lnTo>
                    <a:lnTo>
                      <a:pt x="164" y="56"/>
                    </a:lnTo>
                    <a:lnTo>
                      <a:pt x="157" y="51"/>
                    </a:lnTo>
                    <a:lnTo>
                      <a:pt x="150" y="48"/>
                    </a:lnTo>
                    <a:lnTo>
                      <a:pt x="145" y="44"/>
                    </a:lnTo>
                    <a:lnTo>
                      <a:pt x="143" y="43"/>
                    </a:lnTo>
                    <a:lnTo>
                      <a:pt x="142" y="49"/>
                    </a:lnTo>
                    <a:lnTo>
                      <a:pt x="138" y="57"/>
                    </a:lnTo>
                    <a:lnTo>
                      <a:pt x="134" y="65"/>
                    </a:lnTo>
                    <a:lnTo>
                      <a:pt x="132" y="71"/>
                    </a:lnTo>
                    <a:lnTo>
                      <a:pt x="129" y="74"/>
                    </a:lnTo>
                    <a:lnTo>
                      <a:pt x="125" y="78"/>
                    </a:lnTo>
                    <a:lnTo>
                      <a:pt x="120" y="80"/>
                    </a:lnTo>
                    <a:lnTo>
                      <a:pt x="114" y="80"/>
                    </a:lnTo>
                    <a:lnTo>
                      <a:pt x="107" y="81"/>
                    </a:lnTo>
                    <a:lnTo>
                      <a:pt x="99" y="80"/>
                    </a:lnTo>
                    <a:lnTo>
                      <a:pt x="91" y="79"/>
                    </a:lnTo>
                    <a:lnTo>
                      <a:pt x="82" y="76"/>
                    </a:lnTo>
                    <a:lnTo>
                      <a:pt x="74" y="70"/>
                    </a:lnTo>
                    <a:lnTo>
                      <a:pt x="69" y="58"/>
                    </a:lnTo>
                    <a:lnTo>
                      <a:pt x="66" y="45"/>
                    </a:lnTo>
                    <a:lnTo>
                      <a:pt x="66" y="36"/>
                    </a:lnTo>
                    <a:lnTo>
                      <a:pt x="65" y="30"/>
                    </a:lnTo>
                    <a:lnTo>
                      <a:pt x="62" y="27"/>
                    </a:lnTo>
                    <a:lnTo>
                      <a:pt x="59" y="27"/>
                    </a:lnTo>
                    <a:lnTo>
                      <a:pt x="56" y="32"/>
                    </a:lnTo>
                    <a:lnTo>
                      <a:pt x="52" y="38"/>
                    </a:lnTo>
                    <a:lnTo>
                      <a:pt x="47" y="45"/>
                    </a:lnTo>
                    <a:lnTo>
                      <a:pt x="43" y="52"/>
                    </a:lnTo>
                    <a:lnTo>
                      <a:pt x="39" y="57"/>
                    </a:lnTo>
                    <a:lnTo>
                      <a:pt x="35" y="58"/>
                    </a:lnTo>
                    <a:lnTo>
                      <a:pt x="27" y="58"/>
                    </a:lnTo>
                    <a:lnTo>
                      <a:pt x="18" y="57"/>
                    </a:lnTo>
                    <a:lnTo>
                      <a:pt x="9" y="53"/>
                    </a:lnTo>
                    <a:lnTo>
                      <a:pt x="5" y="47"/>
                    </a:lnTo>
                    <a:lnTo>
                      <a:pt x="1" y="37"/>
                    </a:lnTo>
                    <a:lnTo>
                      <a:pt x="0" y="25"/>
                    </a:lnTo>
                    <a:lnTo>
                      <a:pt x="4" y="11"/>
                    </a:lnTo>
                    <a:lnTo>
                      <a:pt x="6" y="6"/>
                    </a:lnTo>
                    <a:lnTo>
                      <a:pt x="8" y="3"/>
                    </a:lnTo>
                    <a:lnTo>
                      <a:pt x="11" y="0"/>
                    </a:lnTo>
                    <a:lnTo>
                      <a:pt x="12" y="0"/>
                    </a:lnTo>
                    <a:lnTo>
                      <a:pt x="9" y="6"/>
                    </a:lnTo>
                    <a:lnTo>
                      <a:pt x="8" y="12"/>
                    </a:lnTo>
                    <a:lnTo>
                      <a:pt x="7" y="22"/>
                    </a:lnTo>
                    <a:lnTo>
                      <a:pt x="8" y="35"/>
                    </a:lnTo>
                    <a:lnTo>
                      <a:pt x="11" y="44"/>
                    </a:lnTo>
                    <a:lnTo>
                      <a:pt x="18" y="50"/>
                    </a:lnTo>
                    <a:lnTo>
                      <a:pt x="24" y="52"/>
                    </a:lnTo>
                    <a:lnTo>
                      <a:pt x="30" y="52"/>
                    </a:lnTo>
                    <a:lnTo>
                      <a:pt x="35" y="51"/>
                    </a:lnTo>
                    <a:lnTo>
                      <a:pt x="39" y="48"/>
                    </a:lnTo>
                    <a:lnTo>
                      <a:pt x="44" y="41"/>
                    </a:lnTo>
                    <a:lnTo>
                      <a:pt x="49" y="33"/>
                    </a:lnTo>
                    <a:lnTo>
                      <a:pt x="51" y="23"/>
                    </a:lnTo>
                    <a:lnTo>
                      <a:pt x="50" y="21"/>
                    </a:lnTo>
                    <a:lnTo>
                      <a:pt x="46" y="18"/>
                    </a:lnTo>
                    <a:lnTo>
                      <a:pt x="42" y="15"/>
                    </a:lnTo>
                    <a:lnTo>
                      <a:pt x="35" y="12"/>
                    </a:lnTo>
                    <a:lnTo>
                      <a:pt x="28" y="10"/>
                    </a:lnTo>
                    <a:lnTo>
                      <a:pt x="21" y="7"/>
                    </a:lnTo>
                    <a:lnTo>
                      <a:pt x="14" y="6"/>
                    </a:lnTo>
                    <a:lnTo>
                      <a:pt x="9" y="6"/>
                    </a:lnTo>
                    <a:lnTo>
                      <a:pt x="12" y="0"/>
                    </a:lnTo>
                    <a:lnTo>
                      <a:pt x="14" y="0"/>
                    </a:lnTo>
                    <a:lnTo>
                      <a:pt x="19" y="2"/>
                    </a:lnTo>
                    <a:lnTo>
                      <a:pt x="24" y="3"/>
                    </a:lnTo>
                    <a:lnTo>
                      <a:pt x="30" y="5"/>
                    </a:lnTo>
                    <a:lnTo>
                      <a:pt x="37" y="7"/>
                    </a:lnTo>
                    <a:lnTo>
                      <a:pt x="43" y="10"/>
                    </a:lnTo>
                    <a:lnTo>
                      <a:pt x="49" y="12"/>
                    </a:lnTo>
                    <a:lnTo>
                      <a:pt x="53" y="14"/>
                    </a:lnTo>
                    <a:lnTo>
                      <a:pt x="57" y="17"/>
                    </a:lnTo>
                    <a:lnTo>
                      <a:pt x="60" y="18"/>
                    </a:lnTo>
                    <a:lnTo>
                      <a:pt x="66" y="19"/>
                    </a:lnTo>
                    <a:lnTo>
                      <a:pt x="70" y="19"/>
                    </a:lnTo>
                    <a:close/>
                  </a:path>
                </a:pathLst>
              </a:custGeom>
              <a:solidFill>
                <a:srgbClr val="000000"/>
              </a:solidFill>
              <a:ln w="9525">
                <a:noFill/>
                <a:round/>
                <a:headEnd/>
                <a:tailEnd/>
              </a:ln>
            </p:spPr>
            <p:txBody>
              <a:bodyPr/>
              <a:lstStyle/>
              <a:p>
                <a:endParaRPr lang="fa-IR"/>
              </a:p>
            </p:txBody>
          </p:sp>
          <p:sp>
            <p:nvSpPr>
              <p:cNvPr id="10282" name="Freeform 172"/>
              <p:cNvSpPr>
                <a:spLocks/>
              </p:cNvSpPr>
              <p:nvPr/>
            </p:nvSpPr>
            <p:spPr bwMode="auto">
              <a:xfrm>
                <a:off x="3121" y="2103"/>
                <a:ext cx="93" cy="565"/>
              </a:xfrm>
              <a:custGeom>
                <a:avLst/>
                <a:gdLst>
                  <a:gd name="T0" fmla="*/ 0 w 187"/>
                  <a:gd name="T1" fmla="*/ 1 h 1129"/>
                  <a:gd name="T2" fmla="*/ 0 w 187"/>
                  <a:gd name="T3" fmla="*/ 1 h 1129"/>
                  <a:gd name="T4" fmla="*/ 0 w 187"/>
                  <a:gd name="T5" fmla="*/ 1 h 1129"/>
                  <a:gd name="T6" fmla="*/ 0 w 187"/>
                  <a:gd name="T7" fmla="*/ 1 h 1129"/>
                  <a:gd name="T8" fmla="*/ 0 w 187"/>
                  <a:gd name="T9" fmla="*/ 1 h 1129"/>
                  <a:gd name="T10" fmla="*/ 0 w 187"/>
                  <a:gd name="T11" fmla="*/ 1 h 1129"/>
                  <a:gd name="T12" fmla="*/ 0 w 187"/>
                  <a:gd name="T13" fmla="*/ 1 h 1129"/>
                  <a:gd name="T14" fmla="*/ 0 w 187"/>
                  <a:gd name="T15" fmla="*/ 1 h 1129"/>
                  <a:gd name="T16" fmla="*/ 0 w 187"/>
                  <a:gd name="T17" fmla="*/ 1 h 1129"/>
                  <a:gd name="T18" fmla="*/ 0 w 187"/>
                  <a:gd name="T19" fmla="*/ 1 h 1129"/>
                  <a:gd name="T20" fmla="*/ 0 w 187"/>
                  <a:gd name="T21" fmla="*/ 1 h 1129"/>
                  <a:gd name="T22" fmla="*/ 0 w 187"/>
                  <a:gd name="T23" fmla="*/ 1 h 1129"/>
                  <a:gd name="T24" fmla="*/ 0 w 187"/>
                  <a:gd name="T25" fmla="*/ 1 h 1129"/>
                  <a:gd name="T26" fmla="*/ 0 w 187"/>
                  <a:gd name="T27" fmla="*/ 1 h 1129"/>
                  <a:gd name="T28" fmla="*/ 0 w 187"/>
                  <a:gd name="T29" fmla="*/ 1 h 1129"/>
                  <a:gd name="T30" fmla="*/ 0 w 187"/>
                  <a:gd name="T31" fmla="*/ 1 h 1129"/>
                  <a:gd name="T32" fmla="*/ 0 w 187"/>
                  <a:gd name="T33" fmla="*/ 1 h 1129"/>
                  <a:gd name="T34" fmla="*/ 0 w 187"/>
                  <a:gd name="T35" fmla="*/ 1 h 1129"/>
                  <a:gd name="T36" fmla="*/ 0 w 187"/>
                  <a:gd name="T37" fmla="*/ 1 h 1129"/>
                  <a:gd name="T38" fmla="*/ 0 w 187"/>
                  <a:gd name="T39" fmla="*/ 1 h 1129"/>
                  <a:gd name="T40" fmla="*/ 0 w 187"/>
                  <a:gd name="T41" fmla="*/ 1 h 1129"/>
                  <a:gd name="T42" fmla="*/ 0 w 187"/>
                  <a:gd name="T43" fmla="*/ 1 h 1129"/>
                  <a:gd name="T44" fmla="*/ 0 w 187"/>
                  <a:gd name="T45" fmla="*/ 1 h 1129"/>
                  <a:gd name="T46" fmla="*/ 0 w 187"/>
                  <a:gd name="T47" fmla="*/ 1 h 1129"/>
                  <a:gd name="T48" fmla="*/ 0 w 187"/>
                  <a:gd name="T49" fmla="*/ 1 h 1129"/>
                  <a:gd name="T50" fmla="*/ 0 w 187"/>
                  <a:gd name="T51" fmla="*/ 1 h 1129"/>
                  <a:gd name="T52" fmla="*/ 0 w 187"/>
                  <a:gd name="T53" fmla="*/ 1 h 1129"/>
                  <a:gd name="T54" fmla="*/ 0 w 187"/>
                  <a:gd name="T55" fmla="*/ 1 h 1129"/>
                  <a:gd name="T56" fmla="*/ 0 w 187"/>
                  <a:gd name="T57" fmla="*/ 1 h 1129"/>
                  <a:gd name="T58" fmla="*/ 0 w 187"/>
                  <a:gd name="T59" fmla="*/ 1 h 1129"/>
                  <a:gd name="T60" fmla="*/ 0 w 187"/>
                  <a:gd name="T61" fmla="*/ 1 h 1129"/>
                  <a:gd name="T62" fmla="*/ 0 w 187"/>
                  <a:gd name="T63" fmla="*/ 1 h 1129"/>
                  <a:gd name="T64" fmla="*/ 0 w 187"/>
                  <a:gd name="T65" fmla="*/ 1 h 1129"/>
                  <a:gd name="T66" fmla="*/ 0 w 187"/>
                  <a:gd name="T67" fmla="*/ 1 h 1129"/>
                  <a:gd name="T68" fmla="*/ 0 w 187"/>
                  <a:gd name="T69" fmla="*/ 1 h 1129"/>
                  <a:gd name="T70" fmla="*/ 0 w 187"/>
                  <a:gd name="T71" fmla="*/ 1 h 1129"/>
                  <a:gd name="T72" fmla="*/ 0 w 187"/>
                  <a:gd name="T73" fmla="*/ 1 h 1129"/>
                  <a:gd name="T74" fmla="*/ 0 w 187"/>
                  <a:gd name="T75" fmla="*/ 1 h 1129"/>
                  <a:gd name="T76" fmla="*/ 0 w 187"/>
                  <a:gd name="T77" fmla="*/ 0 h 1129"/>
                  <a:gd name="T78" fmla="*/ 0 w 187"/>
                  <a:gd name="T79" fmla="*/ 1 h 1129"/>
                  <a:gd name="T80" fmla="*/ 0 w 187"/>
                  <a:gd name="T81" fmla="*/ 1 h 1129"/>
                  <a:gd name="T82" fmla="*/ 0 w 187"/>
                  <a:gd name="T83" fmla="*/ 1 h 1129"/>
                  <a:gd name="T84" fmla="*/ 0 w 187"/>
                  <a:gd name="T85" fmla="*/ 1 h 1129"/>
                  <a:gd name="T86" fmla="*/ 0 w 187"/>
                  <a:gd name="T87" fmla="*/ 1 h 11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7"/>
                  <a:gd name="T133" fmla="*/ 0 h 1129"/>
                  <a:gd name="T134" fmla="*/ 187 w 187"/>
                  <a:gd name="T135" fmla="*/ 1129 h 11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7" h="1129">
                    <a:moveTo>
                      <a:pt x="179" y="96"/>
                    </a:moveTo>
                    <a:lnTo>
                      <a:pt x="182" y="132"/>
                    </a:lnTo>
                    <a:lnTo>
                      <a:pt x="185" y="174"/>
                    </a:lnTo>
                    <a:lnTo>
                      <a:pt x="187" y="214"/>
                    </a:lnTo>
                    <a:lnTo>
                      <a:pt x="186" y="244"/>
                    </a:lnTo>
                    <a:lnTo>
                      <a:pt x="182" y="264"/>
                    </a:lnTo>
                    <a:lnTo>
                      <a:pt x="177" y="297"/>
                    </a:lnTo>
                    <a:lnTo>
                      <a:pt x="170" y="337"/>
                    </a:lnTo>
                    <a:lnTo>
                      <a:pt x="162" y="381"/>
                    </a:lnTo>
                    <a:lnTo>
                      <a:pt x="153" y="425"/>
                    </a:lnTo>
                    <a:lnTo>
                      <a:pt x="147" y="463"/>
                    </a:lnTo>
                    <a:lnTo>
                      <a:pt x="142" y="490"/>
                    </a:lnTo>
                    <a:lnTo>
                      <a:pt x="140" y="504"/>
                    </a:lnTo>
                    <a:lnTo>
                      <a:pt x="139" y="523"/>
                    </a:lnTo>
                    <a:lnTo>
                      <a:pt x="133" y="554"/>
                    </a:lnTo>
                    <a:lnTo>
                      <a:pt x="124" y="588"/>
                    </a:lnTo>
                    <a:lnTo>
                      <a:pt x="113" y="615"/>
                    </a:lnTo>
                    <a:lnTo>
                      <a:pt x="105" y="631"/>
                    </a:lnTo>
                    <a:lnTo>
                      <a:pt x="102" y="644"/>
                    </a:lnTo>
                    <a:lnTo>
                      <a:pt x="101" y="655"/>
                    </a:lnTo>
                    <a:lnTo>
                      <a:pt x="101" y="666"/>
                    </a:lnTo>
                    <a:lnTo>
                      <a:pt x="102" y="686"/>
                    </a:lnTo>
                    <a:lnTo>
                      <a:pt x="104" y="723"/>
                    </a:lnTo>
                    <a:lnTo>
                      <a:pt x="104" y="766"/>
                    </a:lnTo>
                    <a:lnTo>
                      <a:pt x="101" y="802"/>
                    </a:lnTo>
                    <a:lnTo>
                      <a:pt x="97" y="820"/>
                    </a:lnTo>
                    <a:lnTo>
                      <a:pt x="91" y="845"/>
                    </a:lnTo>
                    <a:lnTo>
                      <a:pt x="84" y="876"/>
                    </a:lnTo>
                    <a:lnTo>
                      <a:pt x="77" y="910"/>
                    </a:lnTo>
                    <a:lnTo>
                      <a:pt x="71" y="947"/>
                    </a:lnTo>
                    <a:lnTo>
                      <a:pt x="66" y="981"/>
                    </a:lnTo>
                    <a:lnTo>
                      <a:pt x="63" y="1015"/>
                    </a:lnTo>
                    <a:lnTo>
                      <a:pt x="64" y="1044"/>
                    </a:lnTo>
                    <a:lnTo>
                      <a:pt x="65" y="1062"/>
                    </a:lnTo>
                    <a:lnTo>
                      <a:pt x="65" y="1083"/>
                    </a:lnTo>
                    <a:lnTo>
                      <a:pt x="63" y="1100"/>
                    </a:lnTo>
                    <a:lnTo>
                      <a:pt x="58" y="1113"/>
                    </a:lnTo>
                    <a:lnTo>
                      <a:pt x="49" y="1123"/>
                    </a:lnTo>
                    <a:lnTo>
                      <a:pt x="42" y="1128"/>
                    </a:lnTo>
                    <a:lnTo>
                      <a:pt x="35" y="1129"/>
                    </a:lnTo>
                    <a:lnTo>
                      <a:pt x="29" y="1125"/>
                    </a:lnTo>
                    <a:lnTo>
                      <a:pt x="19" y="1116"/>
                    </a:lnTo>
                    <a:lnTo>
                      <a:pt x="14" y="1105"/>
                    </a:lnTo>
                    <a:lnTo>
                      <a:pt x="14" y="1093"/>
                    </a:lnTo>
                    <a:lnTo>
                      <a:pt x="15" y="1080"/>
                    </a:lnTo>
                    <a:lnTo>
                      <a:pt x="18" y="1064"/>
                    </a:lnTo>
                    <a:lnTo>
                      <a:pt x="21" y="1045"/>
                    </a:lnTo>
                    <a:lnTo>
                      <a:pt x="22" y="1026"/>
                    </a:lnTo>
                    <a:lnTo>
                      <a:pt x="22" y="1014"/>
                    </a:lnTo>
                    <a:lnTo>
                      <a:pt x="18" y="969"/>
                    </a:lnTo>
                    <a:lnTo>
                      <a:pt x="8" y="894"/>
                    </a:lnTo>
                    <a:lnTo>
                      <a:pt x="0" y="812"/>
                    </a:lnTo>
                    <a:lnTo>
                      <a:pt x="1" y="745"/>
                    </a:lnTo>
                    <a:lnTo>
                      <a:pt x="4" y="732"/>
                    </a:lnTo>
                    <a:lnTo>
                      <a:pt x="8" y="716"/>
                    </a:lnTo>
                    <a:lnTo>
                      <a:pt x="14" y="699"/>
                    </a:lnTo>
                    <a:lnTo>
                      <a:pt x="20" y="681"/>
                    </a:lnTo>
                    <a:lnTo>
                      <a:pt x="26" y="663"/>
                    </a:lnTo>
                    <a:lnTo>
                      <a:pt x="30" y="647"/>
                    </a:lnTo>
                    <a:lnTo>
                      <a:pt x="35" y="636"/>
                    </a:lnTo>
                    <a:lnTo>
                      <a:pt x="37" y="629"/>
                    </a:lnTo>
                    <a:lnTo>
                      <a:pt x="42" y="595"/>
                    </a:lnTo>
                    <a:lnTo>
                      <a:pt x="41" y="552"/>
                    </a:lnTo>
                    <a:lnTo>
                      <a:pt x="36" y="501"/>
                    </a:lnTo>
                    <a:lnTo>
                      <a:pt x="29" y="448"/>
                    </a:lnTo>
                    <a:lnTo>
                      <a:pt x="20" y="394"/>
                    </a:lnTo>
                    <a:lnTo>
                      <a:pt x="12" y="343"/>
                    </a:lnTo>
                    <a:lnTo>
                      <a:pt x="6" y="298"/>
                    </a:lnTo>
                    <a:lnTo>
                      <a:pt x="3" y="262"/>
                    </a:lnTo>
                    <a:lnTo>
                      <a:pt x="3" y="211"/>
                    </a:lnTo>
                    <a:lnTo>
                      <a:pt x="7" y="144"/>
                    </a:lnTo>
                    <a:lnTo>
                      <a:pt x="16" y="80"/>
                    </a:lnTo>
                    <a:lnTo>
                      <a:pt x="31" y="35"/>
                    </a:lnTo>
                    <a:lnTo>
                      <a:pt x="41" y="22"/>
                    </a:lnTo>
                    <a:lnTo>
                      <a:pt x="49" y="12"/>
                    </a:lnTo>
                    <a:lnTo>
                      <a:pt x="58" y="5"/>
                    </a:lnTo>
                    <a:lnTo>
                      <a:pt x="67" y="1"/>
                    </a:lnTo>
                    <a:lnTo>
                      <a:pt x="77" y="0"/>
                    </a:lnTo>
                    <a:lnTo>
                      <a:pt x="88" y="1"/>
                    </a:lnTo>
                    <a:lnTo>
                      <a:pt x="99" y="4"/>
                    </a:lnTo>
                    <a:lnTo>
                      <a:pt x="111" y="10"/>
                    </a:lnTo>
                    <a:lnTo>
                      <a:pt x="122" y="17"/>
                    </a:lnTo>
                    <a:lnTo>
                      <a:pt x="133" y="24"/>
                    </a:lnTo>
                    <a:lnTo>
                      <a:pt x="144" y="33"/>
                    </a:lnTo>
                    <a:lnTo>
                      <a:pt x="153" y="42"/>
                    </a:lnTo>
                    <a:lnTo>
                      <a:pt x="163" y="54"/>
                    </a:lnTo>
                    <a:lnTo>
                      <a:pt x="171" y="66"/>
                    </a:lnTo>
                    <a:lnTo>
                      <a:pt x="175" y="80"/>
                    </a:lnTo>
                    <a:lnTo>
                      <a:pt x="179" y="96"/>
                    </a:lnTo>
                    <a:close/>
                  </a:path>
                </a:pathLst>
              </a:custGeom>
              <a:solidFill>
                <a:srgbClr val="000000"/>
              </a:solidFill>
              <a:ln w="9525">
                <a:noFill/>
                <a:round/>
                <a:headEnd/>
                <a:tailEnd/>
              </a:ln>
            </p:spPr>
            <p:txBody>
              <a:bodyPr/>
              <a:lstStyle/>
              <a:p>
                <a:endParaRPr lang="fa-IR"/>
              </a:p>
            </p:txBody>
          </p:sp>
          <p:sp>
            <p:nvSpPr>
              <p:cNvPr id="10283" name="Freeform 173"/>
              <p:cNvSpPr>
                <a:spLocks/>
              </p:cNvSpPr>
              <p:nvPr/>
            </p:nvSpPr>
            <p:spPr bwMode="auto">
              <a:xfrm>
                <a:off x="3146" y="2147"/>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26" y="23"/>
                    </a:moveTo>
                    <a:lnTo>
                      <a:pt x="29" y="17"/>
                    </a:lnTo>
                    <a:lnTo>
                      <a:pt x="29" y="12"/>
                    </a:lnTo>
                    <a:lnTo>
                      <a:pt x="26" y="7"/>
                    </a:lnTo>
                    <a:lnTo>
                      <a:pt x="23" y="2"/>
                    </a:lnTo>
                    <a:lnTo>
                      <a:pt x="17" y="0"/>
                    </a:lnTo>
                    <a:lnTo>
                      <a:pt x="12" y="0"/>
                    </a:lnTo>
                    <a:lnTo>
                      <a:pt x="7" y="2"/>
                    </a:lnTo>
                    <a:lnTo>
                      <a:pt x="2" y="6"/>
                    </a:lnTo>
                    <a:lnTo>
                      <a:pt x="0" y="12"/>
                    </a:lnTo>
                    <a:lnTo>
                      <a:pt x="0" y="17"/>
                    </a:lnTo>
                    <a:lnTo>
                      <a:pt x="2" y="22"/>
                    </a:lnTo>
                    <a:lnTo>
                      <a:pt x="6" y="27"/>
                    </a:lnTo>
                    <a:lnTo>
                      <a:pt x="12" y="29"/>
                    </a:lnTo>
                    <a:lnTo>
                      <a:pt x="17" y="29"/>
                    </a:lnTo>
                    <a:lnTo>
                      <a:pt x="22" y="27"/>
                    </a:lnTo>
                    <a:lnTo>
                      <a:pt x="26" y="23"/>
                    </a:lnTo>
                    <a:close/>
                  </a:path>
                </a:pathLst>
              </a:custGeom>
              <a:solidFill>
                <a:srgbClr val="000000"/>
              </a:solidFill>
              <a:ln w="9525">
                <a:noFill/>
                <a:round/>
                <a:headEnd/>
                <a:tailEnd/>
              </a:ln>
            </p:spPr>
            <p:txBody>
              <a:bodyPr/>
              <a:lstStyle/>
              <a:p>
                <a:endParaRPr lang="fa-IR"/>
              </a:p>
            </p:txBody>
          </p:sp>
          <p:sp>
            <p:nvSpPr>
              <p:cNvPr id="10284" name="Freeform 174"/>
              <p:cNvSpPr>
                <a:spLocks/>
              </p:cNvSpPr>
              <p:nvPr/>
            </p:nvSpPr>
            <p:spPr bwMode="auto">
              <a:xfrm>
                <a:off x="3133" y="2640"/>
                <a:ext cx="14" cy="13"/>
              </a:xfrm>
              <a:custGeom>
                <a:avLst/>
                <a:gdLst>
                  <a:gd name="T0" fmla="*/ 1 w 28"/>
                  <a:gd name="T1" fmla="*/ 0 h 28"/>
                  <a:gd name="T2" fmla="*/ 1 w 28"/>
                  <a:gd name="T3" fmla="*/ 0 h 28"/>
                  <a:gd name="T4" fmla="*/ 1 w 28"/>
                  <a:gd name="T5" fmla="*/ 0 h 28"/>
                  <a:gd name="T6" fmla="*/ 1 w 28"/>
                  <a:gd name="T7" fmla="*/ 0 h 28"/>
                  <a:gd name="T8" fmla="*/ 1 w 28"/>
                  <a:gd name="T9" fmla="*/ 0 h 28"/>
                  <a:gd name="T10" fmla="*/ 1 w 28"/>
                  <a:gd name="T11" fmla="*/ 0 h 28"/>
                  <a:gd name="T12" fmla="*/ 1 w 28"/>
                  <a:gd name="T13" fmla="*/ 0 h 28"/>
                  <a:gd name="T14" fmla="*/ 1 w 28"/>
                  <a:gd name="T15" fmla="*/ 0 h 28"/>
                  <a:gd name="T16" fmla="*/ 1 w 28"/>
                  <a:gd name="T17" fmla="*/ 0 h 28"/>
                  <a:gd name="T18" fmla="*/ 0 w 28"/>
                  <a:gd name="T19" fmla="*/ 0 h 28"/>
                  <a:gd name="T20" fmla="*/ 0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26" y="22"/>
                    </a:moveTo>
                    <a:lnTo>
                      <a:pt x="28" y="16"/>
                    </a:lnTo>
                    <a:lnTo>
                      <a:pt x="28" y="11"/>
                    </a:lnTo>
                    <a:lnTo>
                      <a:pt x="26" y="6"/>
                    </a:lnTo>
                    <a:lnTo>
                      <a:pt x="22" y="3"/>
                    </a:lnTo>
                    <a:lnTo>
                      <a:pt x="17" y="0"/>
                    </a:lnTo>
                    <a:lnTo>
                      <a:pt x="12" y="0"/>
                    </a:lnTo>
                    <a:lnTo>
                      <a:pt x="7" y="1"/>
                    </a:lnTo>
                    <a:lnTo>
                      <a:pt x="3" y="6"/>
                    </a:lnTo>
                    <a:lnTo>
                      <a:pt x="0" y="12"/>
                    </a:lnTo>
                    <a:lnTo>
                      <a:pt x="0" y="18"/>
                    </a:lnTo>
                    <a:lnTo>
                      <a:pt x="3" y="22"/>
                    </a:lnTo>
                    <a:lnTo>
                      <a:pt x="7" y="26"/>
                    </a:lnTo>
                    <a:lnTo>
                      <a:pt x="12" y="28"/>
                    </a:lnTo>
                    <a:lnTo>
                      <a:pt x="17" y="28"/>
                    </a:lnTo>
                    <a:lnTo>
                      <a:pt x="22" y="27"/>
                    </a:lnTo>
                    <a:lnTo>
                      <a:pt x="26" y="22"/>
                    </a:lnTo>
                    <a:close/>
                  </a:path>
                </a:pathLst>
              </a:custGeom>
              <a:solidFill>
                <a:srgbClr val="000000"/>
              </a:solidFill>
              <a:ln w="9525">
                <a:noFill/>
                <a:round/>
                <a:headEnd/>
                <a:tailEnd/>
              </a:ln>
            </p:spPr>
            <p:txBody>
              <a:bodyPr/>
              <a:lstStyle/>
              <a:p>
                <a:endParaRPr lang="fa-IR"/>
              </a:p>
            </p:txBody>
          </p:sp>
          <p:sp>
            <p:nvSpPr>
              <p:cNvPr id="10285" name="Freeform 175"/>
              <p:cNvSpPr>
                <a:spLocks/>
              </p:cNvSpPr>
              <p:nvPr/>
            </p:nvSpPr>
            <p:spPr bwMode="auto">
              <a:xfrm>
                <a:off x="3112" y="2629"/>
                <a:ext cx="40" cy="94"/>
              </a:xfrm>
              <a:custGeom>
                <a:avLst/>
                <a:gdLst>
                  <a:gd name="T0" fmla="*/ 1 w 80"/>
                  <a:gd name="T1" fmla="*/ 0 h 188"/>
                  <a:gd name="T2" fmla="*/ 1 w 80"/>
                  <a:gd name="T3" fmla="*/ 1 h 188"/>
                  <a:gd name="T4" fmla="*/ 1 w 80"/>
                  <a:gd name="T5" fmla="*/ 1 h 188"/>
                  <a:gd name="T6" fmla="*/ 1 w 80"/>
                  <a:gd name="T7" fmla="*/ 1 h 188"/>
                  <a:gd name="T8" fmla="*/ 1 w 80"/>
                  <a:gd name="T9" fmla="*/ 1 h 188"/>
                  <a:gd name="T10" fmla="*/ 1 w 80"/>
                  <a:gd name="T11" fmla="*/ 1 h 188"/>
                  <a:gd name="T12" fmla="*/ 1 w 80"/>
                  <a:gd name="T13" fmla="*/ 1 h 188"/>
                  <a:gd name="T14" fmla="*/ 1 w 80"/>
                  <a:gd name="T15" fmla="*/ 1 h 188"/>
                  <a:gd name="T16" fmla="*/ 1 w 80"/>
                  <a:gd name="T17" fmla="*/ 1 h 188"/>
                  <a:gd name="T18" fmla="*/ 1 w 80"/>
                  <a:gd name="T19" fmla="*/ 1 h 188"/>
                  <a:gd name="T20" fmla="*/ 1 w 80"/>
                  <a:gd name="T21" fmla="*/ 1 h 188"/>
                  <a:gd name="T22" fmla="*/ 1 w 80"/>
                  <a:gd name="T23" fmla="*/ 1 h 188"/>
                  <a:gd name="T24" fmla="*/ 1 w 80"/>
                  <a:gd name="T25" fmla="*/ 1 h 188"/>
                  <a:gd name="T26" fmla="*/ 1 w 80"/>
                  <a:gd name="T27" fmla="*/ 1 h 188"/>
                  <a:gd name="T28" fmla="*/ 1 w 80"/>
                  <a:gd name="T29" fmla="*/ 1 h 188"/>
                  <a:gd name="T30" fmla="*/ 1 w 80"/>
                  <a:gd name="T31" fmla="*/ 1 h 188"/>
                  <a:gd name="T32" fmla="*/ 1 w 80"/>
                  <a:gd name="T33" fmla="*/ 1 h 188"/>
                  <a:gd name="T34" fmla="*/ 1 w 80"/>
                  <a:gd name="T35" fmla="*/ 1 h 188"/>
                  <a:gd name="T36" fmla="*/ 1 w 80"/>
                  <a:gd name="T37" fmla="*/ 1 h 188"/>
                  <a:gd name="T38" fmla="*/ 1 w 80"/>
                  <a:gd name="T39" fmla="*/ 1 h 188"/>
                  <a:gd name="T40" fmla="*/ 0 w 80"/>
                  <a:gd name="T41" fmla="*/ 1 h 188"/>
                  <a:gd name="T42" fmla="*/ 1 w 80"/>
                  <a:gd name="T43" fmla="*/ 1 h 188"/>
                  <a:gd name="T44" fmla="*/ 1 w 80"/>
                  <a:gd name="T45" fmla="*/ 1 h 188"/>
                  <a:gd name="T46" fmla="*/ 1 w 80"/>
                  <a:gd name="T47" fmla="*/ 1 h 188"/>
                  <a:gd name="T48" fmla="*/ 1 w 80"/>
                  <a:gd name="T49" fmla="*/ 1 h 188"/>
                  <a:gd name="T50" fmla="*/ 1 w 80"/>
                  <a:gd name="T51" fmla="*/ 1 h 188"/>
                  <a:gd name="T52" fmla="*/ 1 w 80"/>
                  <a:gd name="T53" fmla="*/ 1 h 188"/>
                  <a:gd name="T54" fmla="*/ 1 w 80"/>
                  <a:gd name="T55" fmla="*/ 1 h 188"/>
                  <a:gd name="T56" fmla="*/ 1 w 80"/>
                  <a:gd name="T57" fmla="*/ 0 h 1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
                  <a:gd name="T88" fmla="*/ 0 h 188"/>
                  <a:gd name="T89" fmla="*/ 80 w 80"/>
                  <a:gd name="T90" fmla="*/ 188 h 18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 h="188">
                    <a:moveTo>
                      <a:pt x="55" y="0"/>
                    </a:moveTo>
                    <a:lnTo>
                      <a:pt x="63" y="2"/>
                    </a:lnTo>
                    <a:lnTo>
                      <a:pt x="71" y="7"/>
                    </a:lnTo>
                    <a:lnTo>
                      <a:pt x="77" y="14"/>
                    </a:lnTo>
                    <a:lnTo>
                      <a:pt x="80" y="25"/>
                    </a:lnTo>
                    <a:lnTo>
                      <a:pt x="80" y="49"/>
                    </a:lnTo>
                    <a:lnTo>
                      <a:pt x="78" y="88"/>
                    </a:lnTo>
                    <a:lnTo>
                      <a:pt x="76" y="126"/>
                    </a:lnTo>
                    <a:lnTo>
                      <a:pt x="73" y="148"/>
                    </a:lnTo>
                    <a:lnTo>
                      <a:pt x="70" y="153"/>
                    </a:lnTo>
                    <a:lnTo>
                      <a:pt x="67" y="158"/>
                    </a:lnTo>
                    <a:lnTo>
                      <a:pt x="63" y="165"/>
                    </a:lnTo>
                    <a:lnTo>
                      <a:pt x="60" y="171"/>
                    </a:lnTo>
                    <a:lnTo>
                      <a:pt x="54" y="178"/>
                    </a:lnTo>
                    <a:lnTo>
                      <a:pt x="47" y="182"/>
                    </a:lnTo>
                    <a:lnTo>
                      <a:pt x="39" y="187"/>
                    </a:lnTo>
                    <a:lnTo>
                      <a:pt x="29" y="188"/>
                    </a:lnTo>
                    <a:lnTo>
                      <a:pt x="20" y="185"/>
                    </a:lnTo>
                    <a:lnTo>
                      <a:pt x="10" y="177"/>
                    </a:lnTo>
                    <a:lnTo>
                      <a:pt x="3" y="165"/>
                    </a:lnTo>
                    <a:lnTo>
                      <a:pt x="0" y="155"/>
                    </a:lnTo>
                    <a:lnTo>
                      <a:pt x="2" y="138"/>
                    </a:lnTo>
                    <a:lnTo>
                      <a:pt x="9" y="110"/>
                    </a:lnTo>
                    <a:lnTo>
                      <a:pt x="18" y="80"/>
                    </a:lnTo>
                    <a:lnTo>
                      <a:pt x="25" y="55"/>
                    </a:lnTo>
                    <a:lnTo>
                      <a:pt x="30" y="35"/>
                    </a:lnTo>
                    <a:lnTo>
                      <a:pt x="36" y="18"/>
                    </a:lnTo>
                    <a:lnTo>
                      <a:pt x="43" y="5"/>
                    </a:lnTo>
                    <a:lnTo>
                      <a:pt x="55" y="0"/>
                    </a:lnTo>
                    <a:close/>
                  </a:path>
                </a:pathLst>
              </a:custGeom>
              <a:solidFill>
                <a:srgbClr val="000000"/>
              </a:solidFill>
              <a:ln w="9525">
                <a:noFill/>
                <a:round/>
                <a:headEnd/>
                <a:tailEnd/>
              </a:ln>
            </p:spPr>
            <p:txBody>
              <a:bodyPr/>
              <a:lstStyle/>
              <a:p>
                <a:endParaRPr lang="fa-IR"/>
              </a:p>
            </p:txBody>
          </p:sp>
          <p:sp>
            <p:nvSpPr>
              <p:cNvPr id="10286" name="Freeform 176"/>
              <p:cNvSpPr>
                <a:spLocks/>
              </p:cNvSpPr>
              <p:nvPr/>
            </p:nvSpPr>
            <p:spPr bwMode="auto">
              <a:xfrm>
                <a:off x="3133" y="2639"/>
                <a:ext cx="14" cy="15"/>
              </a:xfrm>
              <a:custGeom>
                <a:avLst/>
                <a:gdLst>
                  <a:gd name="T0" fmla="*/ 1 w 28"/>
                  <a:gd name="T1" fmla="*/ 1 h 30"/>
                  <a:gd name="T2" fmla="*/ 1 w 28"/>
                  <a:gd name="T3" fmla="*/ 1 h 30"/>
                  <a:gd name="T4" fmla="*/ 1 w 28"/>
                  <a:gd name="T5" fmla="*/ 1 h 30"/>
                  <a:gd name="T6" fmla="*/ 1 w 28"/>
                  <a:gd name="T7" fmla="*/ 1 h 30"/>
                  <a:gd name="T8" fmla="*/ 0 w 28"/>
                  <a:gd name="T9" fmla="*/ 1 h 30"/>
                  <a:gd name="T10" fmla="*/ 1 w 28"/>
                  <a:gd name="T11" fmla="*/ 1 h 30"/>
                  <a:gd name="T12" fmla="*/ 1 w 28"/>
                  <a:gd name="T13" fmla="*/ 1 h 30"/>
                  <a:gd name="T14" fmla="*/ 1 w 28"/>
                  <a:gd name="T15" fmla="*/ 1 h 30"/>
                  <a:gd name="T16" fmla="*/ 1 w 28"/>
                  <a:gd name="T17" fmla="*/ 0 h 30"/>
                  <a:gd name="T18" fmla="*/ 1 w 28"/>
                  <a:gd name="T19" fmla="*/ 1 h 30"/>
                  <a:gd name="T20" fmla="*/ 1 w 28"/>
                  <a:gd name="T21" fmla="*/ 1 h 30"/>
                  <a:gd name="T22" fmla="*/ 1 w 28"/>
                  <a:gd name="T23" fmla="*/ 1 h 30"/>
                  <a:gd name="T24" fmla="*/ 1 w 28"/>
                  <a:gd name="T25" fmla="*/ 1 h 30"/>
                  <a:gd name="T26" fmla="*/ 1 w 28"/>
                  <a:gd name="T27" fmla="*/ 1 h 30"/>
                  <a:gd name="T28" fmla="*/ 1 w 28"/>
                  <a:gd name="T29" fmla="*/ 1 h 30"/>
                  <a:gd name="T30" fmla="*/ 1 w 28"/>
                  <a:gd name="T31" fmla="*/ 1 h 30"/>
                  <a:gd name="T32" fmla="*/ 1 w 28"/>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30"/>
                  <a:gd name="T53" fmla="*/ 28 w 28"/>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30">
                    <a:moveTo>
                      <a:pt x="14" y="30"/>
                    </a:moveTo>
                    <a:lnTo>
                      <a:pt x="10" y="29"/>
                    </a:lnTo>
                    <a:lnTo>
                      <a:pt x="5" y="27"/>
                    </a:lnTo>
                    <a:lnTo>
                      <a:pt x="2" y="22"/>
                    </a:lnTo>
                    <a:lnTo>
                      <a:pt x="0" y="16"/>
                    </a:lnTo>
                    <a:lnTo>
                      <a:pt x="2" y="11"/>
                    </a:lnTo>
                    <a:lnTo>
                      <a:pt x="4" y="6"/>
                    </a:lnTo>
                    <a:lnTo>
                      <a:pt x="9" y="2"/>
                    </a:lnTo>
                    <a:lnTo>
                      <a:pt x="14" y="0"/>
                    </a:lnTo>
                    <a:lnTo>
                      <a:pt x="19" y="1"/>
                    </a:lnTo>
                    <a:lnTo>
                      <a:pt x="24" y="4"/>
                    </a:lnTo>
                    <a:lnTo>
                      <a:pt x="27" y="8"/>
                    </a:lnTo>
                    <a:lnTo>
                      <a:pt x="28" y="14"/>
                    </a:lnTo>
                    <a:lnTo>
                      <a:pt x="28" y="20"/>
                    </a:lnTo>
                    <a:lnTo>
                      <a:pt x="25" y="24"/>
                    </a:lnTo>
                    <a:lnTo>
                      <a:pt x="20" y="28"/>
                    </a:lnTo>
                    <a:lnTo>
                      <a:pt x="14" y="30"/>
                    </a:lnTo>
                    <a:close/>
                  </a:path>
                </a:pathLst>
              </a:custGeom>
              <a:solidFill>
                <a:srgbClr val="000000"/>
              </a:solidFill>
              <a:ln w="9525">
                <a:noFill/>
                <a:round/>
                <a:headEnd/>
                <a:tailEnd/>
              </a:ln>
            </p:spPr>
            <p:txBody>
              <a:bodyPr/>
              <a:lstStyle/>
              <a:p>
                <a:endParaRPr lang="fa-IR"/>
              </a:p>
            </p:txBody>
          </p:sp>
          <p:sp>
            <p:nvSpPr>
              <p:cNvPr id="10287" name="Freeform 177"/>
              <p:cNvSpPr>
                <a:spLocks/>
              </p:cNvSpPr>
              <p:nvPr/>
            </p:nvSpPr>
            <p:spPr bwMode="auto">
              <a:xfrm>
                <a:off x="3106" y="2633"/>
                <a:ext cx="54" cy="93"/>
              </a:xfrm>
              <a:custGeom>
                <a:avLst/>
                <a:gdLst>
                  <a:gd name="T0" fmla="*/ 0 w 109"/>
                  <a:gd name="T1" fmla="*/ 1 h 184"/>
                  <a:gd name="T2" fmla="*/ 0 w 109"/>
                  <a:gd name="T3" fmla="*/ 1 h 184"/>
                  <a:gd name="T4" fmla="*/ 0 w 109"/>
                  <a:gd name="T5" fmla="*/ 1 h 184"/>
                  <a:gd name="T6" fmla="*/ 0 w 109"/>
                  <a:gd name="T7" fmla="*/ 1 h 184"/>
                  <a:gd name="T8" fmla="*/ 0 w 109"/>
                  <a:gd name="T9" fmla="*/ 1 h 184"/>
                  <a:gd name="T10" fmla="*/ 0 w 109"/>
                  <a:gd name="T11" fmla="*/ 1 h 184"/>
                  <a:gd name="T12" fmla="*/ 0 w 109"/>
                  <a:gd name="T13" fmla="*/ 1 h 184"/>
                  <a:gd name="T14" fmla="*/ 0 w 109"/>
                  <a:gd name="T15" fmla="*/ 1 h 184"/>
                  <a:gd name="T16" fmla="*/ 0 w 109"/>
                  <a:gd name="T17" fmla="*/ 1 h 184"/>
                  <a:gd name="T18" fmla="*/ 0 w 109"/>
                  <a:gd name="T19" fmla="*/ 1 h 184"/>
                  <a:gd name="T20" fmla="*/ 0 w 109"/>
                  <a:gd name="T21" fmla="*/ 1 h 184"/>
                  <a:gd name="T22" fmla="*/ 0 w 109"/>
                  <a:gd name="T23" fmla="*/ 1 h 184"/>
                  <a:gd name="T24" fmla="*/ 0 w 109"/>
                  <a:gd name="T25" fmla="*/ 1 h 184"/>
                  <a:gd name="T26" fmla="*/ 0 w 109"/>
                  <a:gd name="T27" fmla="*/ 1 h 184"/>
                  <a:gd name="T28" fmla="*/ 0 w 109"/>
                  <a:gd name="T29" fmla="*/ 1 h 184"/>
                  <a:gd name="T30" fmla="*/ 0 w 109"/>
                  <a:gd name="T31" fmla="*/ 1 h 184"/>
                  <a:gd name="T32" fmla="*/ 0 w 109"/>
                  <a:gd name="T33" fmla="*/ 1 h 184"/>
                  <a:gd name="T34" fmla="*/ 0 w 109"/>
                  <a:gd name="T35" fmla="*/ 1 h 184"/>
                  <a:gd name="T36" fmla="*/ 0 w 109"/>
                  <a:gd name="T37" fmla="*/ 1 h 184"/>
                  <a:gd name="T38" fmla="*/ 0 w 109"/>
                  <a:gd name="T39" fmla="*/ 1 h 184"/>
                  <a:gd name="T40" fmla="*/ 0 w 109"/>
                  <a:gd name="T41" fmla="*/ 1 h 184"/>
                  <a:gd name="T42" fmla="*/ 0 w 109"/>
                  <a:gd name="T43" fmla="*/ 1 h 184"/>
                  <a:gd name="T44" fmla="*/ 0 w 109"/>
                  <a:gd name="T45" fmla="*/ 1 h 184"/>
                  <a:gd name="T46" fmla="*/ 0 w 109"/>
                  <a:gd name="T47" fmla="*/ 1 h 184"/>
                  <a:gd name="T48" fmla="*/ 0 w 109"/>
                  <a:gd name="T49" fmla="*/ 0 h 184"/>
                  <a:gd name="T50" fmla="*/ 0 w 109"/>
                  <a:gd name="T51" fmla="*/ 1 h 184"/>
                  <a:gd name="T52" fmla="*/ 0 w 109"/>
                  <a:gd name="T53" fmla="*/ 1 h 184"/>
                  <a:gd name="T54" fmla="*/ 0 w 109"/>
                  <a:gd name="T55" fmla="*/ 1 h 184"/>
                  <a:gd name="T56" fmla="*/ 0 w 109"/>
                  <a:gd name="T57" fmla="*/ 1 h 184"/>
                  <a:gd name="T58" fmla="*/ 0 w 109"/>
                  <a:gd name="T59" fmla="*/ 1 h 184"/>
                  <a:gd name="T60" fmla="*/ 0 w 109"/>
                  <a:gd name="T61" fmla="*/ 1 h 184"/>
                  <a:gd name="T62" fmla="*/ 0 w 109"/>
                  <a:gd name="T63" fmla="*/ 1 h 184"/>
                  <a:gd name="T64" fmla="*/ 0 w 109"/>
                  <a:gd name="T65" fmla="*/ 1 h 184"/>
                  <a:gd name="T66" fmla="*/ 0 w 109"/>
                  <a:gd name="T67" fmla="*/ 1 h 184"/>
                  <a:gd name="T68" fmla="*/ 0 w 109"/>
                  <a:gd name="T69" fmla="*/ 1 h 184"/>
                  <a:gd name="T70" fmla="*/ 0 w 109"/>
                  <a:gd name="T71" fmla="*/ 1 h 184"/>
                  <a:gd name="T72" fmla="*/ 0 w 109"/>
                  <a:gd name="T73" fmla="*/ 1 h 184"/>
                  <a:gd name="T74" fmla="*/ 0 w 109"/>
                  <a:gd name="T75" fmla="*/ 1 h 184"/>
                  <a:gd name="T76" fmla="*/ 0 w 109"/>
                  <a:gd name="T77" fmla="*/ 1 h 184"/>
                  <a:gd name="T78" fmla="*/ 0 w 109"/>
                  <a:gd name="T79" fmla="*/ 1 h 184"/>
                  <a:gd name="T80" fmla="*/ 0 w 109"/>
                  <a:gd name="T81" fmla="*/ 1 h 1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9"/>
                  <a:gd name="T124" fmla="*/ 0 h 184"/>
                  <a:gd name="T125" fmla="*/ 109 w 109"/>
                  <a:gd name="T126" fmla="*/ 184 h 18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9" h="184">
                    <a:moveTo>
                      <a:pt x="3" y="149"/>
                    </a:moveTo>
                    <a:lnTo>
                      <a:pt x="0" y="159"/>
                    </a:lnTo>
                    <a:lnTo>
                      <a:pt x="0" y="168"/>
                    </a:lnTo>
                    <a:lnTo>
                      <a:pt x="5" y="176"/>
                    </a:lnTo>
                    <a:lnTo>
                      <a:pt x="14" y="181"/>
                    </a:lnTo>
                    <a:lnTo>
                      <a:pt x="22" y="182"/>
                    </a:lnTo>
                    <a:lnTo>
                      <a:pt x="31" y="183"/>
                    </a:lnTo>
                    <a:lnTo>
                      <a:pt x="41" y="184"/>
                    </a:lnTo>
                    <a:lnTo>
                      <a:pt x="51" y="183"/>
                    </a:lnTo>
                    <a:lnTo>
                      <a:pt x="61" y="181"/>
                    </a:lnTo>
                    <a:lnTo>
                      <a:pt x="72" y="176"/>
                    </a:lnTo>
                    <a:lnTo>
                      <a:pt x="81" y="169"/>
                    </a:lnTo>
                    <a:lnTo>
                      <a:pt x="89" y="158"/>
                    </a:lnTo>
                    <a:lnTo>
                      <a:pt x="98" y="132"/>
                    </a:lnTo>
                    <a:lnTo>
                      <a:pt x="99" y="111"/>
                    </a:lnTo>
                    <a:lnTo>
                      <a:pt x="98" y="94"/>
                    </a:lnTo>
                    <a:lnTo>
                      <a:pt x="99" y="81"/>
                    </a:lnTo>
                    <a:lnTo>
                      <a:pt x="103" y="70"/>
                    </a:lnTo>
                    <a:lnTo>
                      <a:pt x="106" y="58"/>
                    </a:lnTo>
                    <a:lnTo>
                      <a:pt x="109" y="48"/>
                    </a:lnTo>
                    <a:lnTo>
                      <a:pt x="109" y="38"/>
                    </a:lnTo>
                    <a:lnTo>
                      <a:pt x="106" y="27"/>
                    </a:lnTo>
                    <a:lnTo>
                      <a:pt x="102" y="17"/>
                    </a:lnTo>
                    <a:lnTo>
                      <a:pt x="98" y="7"/>
                    </a:lnTo>
                    <a:lnTo>
                      <a:pt x="95" y="0"/>
                    </a:lnTo>
                    <a:lnTo>
                      <a:pt x="89" y="8"/>
                    </a:lnTo>
                    <a:lnTo>
                      <a:pt x="82" y="16"/>
                    </a:lnTo>
                    <a:lnTo>
                      <a:pt x="75" y="22"/>
                    </a:lnTo>
                    <a:lnTo>
                      <a:pt x="68" y="26"/>
                    </a:lnTo>
                    <a:lnTo>
                      <a:pt x="60" y="30"/>
                    </a:lnTo>
                    <a:lnTo>
                      <a:pt x="52" y="30"/>
                    </a:lnTo>
                    <a:lnTo>
                      <a:pt x="44" y="28"/>
                    </a:lnTo>
                    <a:lnTo>
                      <a:pt x="37" y="24"/>
                    </a:lnTo>
                    <a:lnTo>
                      <a:pt x="35" y="34"/>
                    </a:lnTo>
                    <a:lnTo>
                      <a:pt x="30" y="50"/>
                    </a:lnTo>
                    <a:lnTo>
                      <a:pt x="26" y="70"/>
                    </a:lnTo>
                    <a:lnTo>
                      <a:pt x="20" y="90"/>
                    </a:lnTo>
                    <a:lnTo>
                      <a:pt x="14" y="110"/>
                    </a:lnTo>
                    <a:lnTo>
                      <a:pt x="8" y="129"/>
                    </a:lnTo>
                    <a:lnTo>
                      <a:pt x="5" y="141"/>
                    </a:lnTo>
                    <a:lnTo>
                      <a:pt x="3" y="149"/>
                    </a:lnTo>
                    <a:close/>
                  </a:path>
                </a:pathLst>
              </a:custGeom>
              <a:solidFill>
                <a:srgbClr val="000000"/>
              </a:solidFill>
              <a:ln w="9525">
                <a:noFill/>
                <a:round/>
                <a:headEnd/>
                <a:tailEnd/>
              </a:ln>
            </p:spPr>
            <p:txBody>
              <a:bodyPr/>
              <a:lstStyle/>
              <a:p>
                <a:endParaRPr lang="fa-IR"/>
              </a:p>
            </p:txBody>
          </p:sp>
          <p:sp>
            <p:nvSpPr>
              <p:cNvPr id="10288" name="Freeform 178"/>
              <p:cNvSpPr>
                <a:spLocks/>
              </p:cNvSpPr>
              <p:nvPr/>
            </p:nvSpPr>
            <p:spPr bwMode="auto">
              <a:xfrm>
                <a:off x="3106" y="2652"/>
                <a:ext cx="55" cy="78"/>
              </a:xfrm>
              <a:custGeom>
                <a:avLst/>
                <a:gdLst>
                  <a:gd name="T0" fmla="*/ 0 w 111"/>
                  <a:gd name="T1" fmla="*/ 1 h 154"/>
                  <a:gd name="T2" fmla="*/ 0 w 111"/>
                  <a:gd name="T3" fmla="*/ 1 h 154"/>
                  <a:gd name="T4" fmla="*/ 0 w 111"/>
                  <a:gd name="T5" fmla="*/ 1 h 154"/>
                  <a:gd name="T6" fmla="*/ 0 w 111"/>
                  <a:gd name="T7" fmla="*/ 1 h 154"/>
                  <a:gd name="T8" fmla="*/ 0 w 111"/>
                  <a:gd name="T9" fmla="*/ 1 h 154"/>
                  <a:gd name="T10" fmla="*/ 0 w 111"/>
                  <a:gd name="T11" fmla="*/ 1 h 154"/>
                  <a:gd name="T12" fmla="*/ 0 w 111"/>
                  <a:gd name="T13" fmla="*/ 1 h 154"/>
                  <a:gd name="T14" fmla="*/ 0 w 111"/>
                  <a:gd name="T15" fmla="*/ 1 h 154"/>
                  <a:gd name="T16" fmla="*/ 0 w 111"/>
                  <a:gd name="T17" fmla="*/ 1 h 154"/>
                  <a:gd name="T18" fmla="*/ 0 w 111"/>
                  <a:gd name="T19" fmla="*/ 1 h 154"/>
                  <a:gd name="T20" fmla="*/ 0 w 111"/>
                  <a:gd name="T21" fmla="*/ 1 h 154"/>
                  <a:gd name="T22" fmla="*/ 0 w 111"/>
                  <a:gd name="T23" fmla="*/ 1 h 154"/>
                  <a:gd name="T24" fmla="*/ 0 w 111"/>
                  <a:gd name="T25" fmla="*/ 1 h 154"/>
                  <a:gd name="T26" fmla="*/ 0 w 111"/>
                  <a:gd name="T27" fmla="*/ 1 h 154"/>
                  <a:gd name="T28" fmla="*/ 0 w 111"/>
                  <a:gd name="T29" fmla="*/ 1 h 154"/>
                  <a:gd name="T30" fmla="*/ 0 w 111"/>
                  <a:gd name="T31" fmla="*/ 1 h 154"/>
                  <a:gd name="T32" fmla="*/ 0 w 111"/>
                  <a:gd name="T33" fmla="*/ 1 h 154"/>
                  <a:gd name="T34" fmla="*/ 0 w 111"/>
                  <a:gd name="T35" fmla="*/ 1 h 154"/>
                  <a:gd name="T36" fmla="*/ 0 w 111"/>
                  <a:gd name="T37" fmla="*/ 1 h 154"/>
                  <a:gd name="T38" fmla="*/ 0 w 111"/>
                  <a:gd name="T39" fmla="*/ 1 h 154"/>
                  <a:gd name="T40" fmla="*/ 0 w 111"/>
                  <a:gd name="T41" fmla="*/ 0 h 154"/>
                  <a:gd name="T42" fmla="*/ 0 w 111"/>
                  <a:gd name="T43" fmla="*/ 1 h 154"/>
                  <a:gd name="T44" fmla="*/ 0 w 111"/>
                  <a:gd name="T45" fmla="*/ 1 h 154"/>
                  <a:gd name="T46" fmla="*/ 0 w 111"/>
                  <a:gd name="T47" fmla="*/ 1 h 154"/>
                  <a:gd name="T48" fmla="*/ 0 w 111"/>
                  <a:gd name="T49" fmla="*/ 1 h 154"/>
                  <a:gd name="T50" fmla="*/ 0 w 111"/>
                  <a:gd name="T51" fmla="*/ 1 h 154"/>
                  <a:gd name="T52" fmla="*/ 0 w 111"/>
                  <a:gd name="T53" fmla="*/ 1 h 154"/>
                  <a:gd name="T54" fmla="*/ 0 w 111"/>
                  <a:gd name="T55" fmla="*/ 1 h 154"/>
                  <a:gd name="T56" fmla="*/ 0 w 111"/>
                  <a:gd name="T57" fmla="*/ 1 h 154"/>
                  <a:gd name="T58" fmla="*/ 0 w 111"/>
                  <a:gd name="T59" fmla="*/ 1 h 154"/>
                  <a:gd name="T60" fmla="*/ 0 w 111"/>
                  <a:gd name="T61" fmla="*/ 1 h 154"/>
                  <a:gd name="T62" fmla="*/ 0 w 111"/>
                  <a:gd name="T63" fmla="*/ 1 h 154"/>
                  <a:gd name="T64" fmla="*/ 0 w 111"/>
                  <a:gd name="T65" fmla="*/ 1 h 154"/>
                  <a:gd name="T66" fmla="*/ 0 w 111"/>
                  <a:gd name="T67" fmla="*/ 1 h 154"/>
                  <a:gd name="T68" fmla="*/ 0 w 111"/>
                  <a:gd name="T69" fmla="*/ 1 h 154"/>
                  <a:gd name="T70" fmla="*/ 0 w 111"/>
                  <a:gd name="T71" fmla="*/ 1 h 154"/>
                  <a:gd name="T72" fmla="*/ 0 w 111"/>
                  <a:gd name="T73" fmla="*/ 1 h 154"/>
                  <a:gd name="T74" fmla="*/ 0 w 111"/>
                  <a:gd name="T75" fmla="*/ 1 h 154"/>
                  <a:gd name="T76" fmla="*/ 0 w 111"/>
                  <a:gd name="T77" fmla="*/ 1 h 154"/>
                  <a:gd name="T78" fmla="*/ 0 w 111"/>
                  <a:gd name="T79" fmla="*/ 1 h 154"/>
                  <a:gd name="T80" fmla="*/ 0 w 111"/>
                  <a:gd name="T81" fmla="*/ 1 h 154"/>
                  <a:gd name="T82" fmla="*/ 0 w 111"/>
                  <a:gd name="T83" fmla="*/ 1 h 154"/>
                  <a:gd name="T84" fmla="*/ 0 w 111"/>
                  <a:gd name="T85" fmla="*/ 1 h 154"/>
                  <a:gd name="T86" fmla="*/ 0 w 111"/>
                  <a:gd name="T87" fmla="*/ 1 h 154"/>
                  <a:gd name="T88" fmla="*/ 0 w 111"/>
                  <a:gd name="T89" fmla="*/ 1 h 1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154"/>
                  <a:gd name="T137" fmla="*/ 111 w 111"/>
                  <a:gd name="T138" fmla="*/ 154 h 1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154">
                    <a:moveTo>
                      <a:pt x="3" y="111"/>
                    </a:moveTo>
                    <a:lnTo>
                      <a:pt x="0" y="121"/>
                    </a:lnTo>
                    <a:lnTo>
                      <a:pt x="0" y="130"/>
                    </a:lnTo>
                    <a:lnTo>
                      <a:pt x="5" y="138"/>
                    </a:lnTo>
                    <a:lnTo>
                      <a:pt x="14" y="143"/>
                    </a:lnTo>
                    <a:lnTo>
                      <a:pt x="22" y="144"/>
                    </a:lnTo>
                    <a:lnTo>
                      <a:pt x="31" y="145"/>
                    </a:lnTo>
                    <a:lnTo>
                      <a:pt x="41" y="146"/>
                    </a:lnTo>
                    <a:lnTo>
                      <a:pt x="51" y="145"/>
                    </a:lnTo>
                    <a:lnTo>
                      <a:pt x="61" y="143"/>
                    </a:lnTo>
                    <a:lnTo>
                      <a:pt x="72" y="138"/>
                    </a:lnTo>
                    <a:lnTo>
                      <a:pt x="81" y="131"/>
                    </a:lnTo>
                    <a:lnTo>
                      <a:pt x="89" y="120"/>
                    </a:lnTo>
                    <a:lnTo>
                      <a:pt x="98" y="94"/>
                    </a:lnTo>
                    <a:lnTo>
                      <a:pt x="99" y="73"/>
                    </a:lnTo>
                    <a:lnTo>
                      <a:pt x="98" y="56"/>
                    </a:lnTo>
                    <a:lnTo>
                      <a:pt x="99" y="43"/>
                    </a:lnTo>
                    <a:lnTo>
                      <a:pt x="103" y="32"/>
                    </a:lnTo>
                    <a:lnTo>
                      <a:pt x="106" y="20"/>
                    </a:lnTo>
                    <a:lnTo>
                      <a:pt x="109" y="10"/>
                    </a:lnTo>
                    <a:lnTo>
                      <a:pt x="109" y="0"/>
                    </a:lnTo>
                    <a:lnTo>
                      <a:pt x="111" y="7"/>
                    </a:lnTo>
                    <a:lnTo>
                      <a:pt x="111" y="15"/>
                    </a:lnTo>
                    <a:lnTo>
                      <a:pt x="111" y="22"/>
                    </a:lnTo>
                    <a:lnTo>
                      <a:pt x="110" y="27"/>
                    </a:lnTo>
                    <a:lnTo>
                      <a:pt x="109" y="33"/>
                    </a:lnTo>
                    <a:lnTo>
                      <a:pt x="106" y="40"/>
                    </a:lnTo>
                    <a:lnTo>
                      <a:pt x="104" y="47"/>
                    </a:lnTo>
                    <a:lnTo>
                      <a:pt x="103" y="54"/>
                    </a:lnTo>
                    <a:lnTo>
                      <a:pt x="103" y="68"/>
                    </a:lnTo>
                    <a:lnTo>
                      <a:pt x="103" y="90"/>
                    </a:lnTo>
                    <a:lnTo>
                      <a:pt x="101" y="113"/>
                    </a:lnTo>
                    <a:lnTo>
                      <a:pt x="93" y="130"/>
                    </a:lnTo>
                    <a:lnTo>
                      <a:pt x="87" y="136"/>
                    </a:lnTo>
                    <a:lnTo>
                      <a:pt x="81" y="141"/>
                    </a:lnTo>
                    <a:lnTo>
                      <a:pt x="74" y="146"/>
                    </a:lnTo>
                    <a:lnTo>
                      <a:pt x="67" y="149"/>
                    </a:lnTo>
                    <a:lnTo>
                      <a:pt x="57" y="153"/>
                    </a:lnTo>
                    <a:lnTo>
                      <a:pt x="45" y="154"/>
                    </a:lnTo>
                    <a:lnTo>
                      <a:pt x="29" y="153"/>
                    </a:lnTo>
                    <a:lnTo>
                      <a:pt x="11" y="151"/>
                    </a:lnTo>
                    <a:lnTo>
                      <a:pt x="5" y="147"/>
                    </a:lnTo>
                    <a:lnTo>
                      <a:pt x="2" y="140"/>
                    </a:lnTo>
                    <a:lnTo>
                      <a:pt x="0" y="129"/>
                    </a:lnTo>
                    <a:lnTo>
                      <a:pt x="3" y="111"/>
                    </a:lnTo>
                    <a:close/>
                  </a:path>
                </a:pathLst>
              </a:custGeom>
              <a:solidFill>
                <a:srgbClr val="000000"/>
              </a:solidFill>
              <a:ln w="9525">
                <a:noFill/>
                <a:round/>
                <a:headEnd/>
                <a:tailEnd/>
              </a:ln>
            </p:spPr>
            <p:txBody>
              <a:bodyPr/>
              <a:lstStyle/>
              <a:p>
                <a:endParaRPr lang="fa-IR"/>
              </a:p>
            </p:txBody>
          </p:sp>
          <p:sp>
            <p:nvSpPr>
              <p:cNvPr id="10289" name="Freeform 179"/>
              <p:cNvSpPr>
                <a:spLocks/>
              </p:cNvSpPr>
              <p:nvPr/>
            </p:nvSpPr>
            <p:spPr bwMode="auto">
              <a:xfrm>
                <a:off x="3124" y="2667"/>
                <a:ext cx="17" cy="8"/>
              </a:xfrm>
              <a:custGeom>
                <a:avLst/>
                <a:gdLst>
                  <a:gd name="T0" fmla="*/ 0 w 36"/>
                  <a:gd name="T1" fmla="*/ 0 h 18"/>
                  <a:gd name="T2" fmla="*/ 0 w 36"/>
                  <a:gd name="T3" fmla="*/ 0 h 18"/>
                  <a:gd name="T4" fmla="*/ 0 w 36"/>
                  <a:gd name="T5" fmla="*/ 0 h 18"/>
                  <a:gd name="T6" fmla="*/ 0 w 36"/>
                  <a:gd name="T7" fmla="*/ 0 h 18"/>
                  <a:gd name="T8" fmla="*/ 0 w 36"/>
                  <a:gd name="T9" fmla="*/ 0 h 18"/>
                  <a:gd name="T10" fmla="*/ 0 w 36"/>
                  <a:gd name="T11" fmla="*/ 0 h 18"/>
                  <a:gd name="T12" fmla="*/ 0 w 36"/>
                  <a:gd name="T13" fmla="*/ 0 h 18"/>
                  <a:gd name="T14" fmla="*/ 0 w 36"/>
                  <a:gd name="T15" fmla="*/ 0 h 18"/>
                  <a:gd name="T16" fmla="*/ 0 w 36"/>
                  <a:gd name="T17" fmla="*/ 0 h 18"/>
                  <a:gd name="T18" fmla="*/ 0 w 36"/>
                  <a:gd name="T19" fmla="*/ 0 h 18"/>
                  <a:gd name="T20" fmla="*/ 0 w 36"/>
                  <a:gd name="T21" fmla="*/ 0 h 18"/>
                  <a:gd name="T22" fmla="*/ 0 w 36"/>
                  <a:gd name="T23" fmla="*/ 0 h 18"/>
                  <a:gd name="T24" fmla="*/ 0 w 36"/>
                  <a:gd name="T25" fmla="*/ 0 h 18"/>
                  <a:gd name="T26" fmla="*/ 0 w 36"/>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18"/>
                  <a:gd name="T44" fmla="*/ 36 w 36"/>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18">
                    <a:moveTo>
                      <a:pt x="35" y="3"/>
                    </a:moveTo>
                    <a:lnTo>
                      <a:pt x="27" y="0"/>
                    </a:lnTo>
                    <a:lnTo>
                      <a:pt x="16" y="0"/>
                    </a:lnTo>
                    <a:lnTo>
                      <a:pt x="8" y="3"/>
                    </a:lnTo>
                    <a:lnTo>
                      <a:pt x="2" y="6"/>
                    </a:lnTo>
                    <a:lnTo>
                      <a:pt x="0" y="11"/>
                    </a:lnTo>
                    <a:lnTo>
                      <a:pt x="0" y="14"/>
                    </a:lnTo>
                    <a:lnTo>
                      <a:pt x="0" y="17"/>
                    </a:lnTo>
                    <a:lnTo>
                      <a:pt x="0" y="18"/>
                    </a:lnTo>
                    <a:lnTo>
                      <a:pt x="32" y="18"/>
                    </a:lnTo>
                    <a:lnTo>
                      <a:pt x="33" y="15"/>
                    </a:lnTo>
                    <a:lnTo>
                      <a:pt x="35" y="12"/>
                    </a:lnTo>
                    <a:lnTo>
                      <a:pt x="36" y="6"/>
                    </a:lnTo>
                    <a:lnTo>
                      <a:pt x="35" y="3"/>
                    </a:lnTo>
                    <a:close/>
                  </a:path>
                </a:pathLst>
              </a:custGeom>
              <a:solidFill>
                <a:srgbClr val="000000"/>
              </a:solidFill>
              <a:ln w="9525">
                <a:noFill/>
                <a:round/>
                <a:headEnd/>
                <a:tailEnd/>
              </a:ln>
            </p:spPr>
            <p:txBody>
              <a:bodyPr/>
              <a:lstStyle/>
              <a:p>
                <a:endParaRPr lang="fa-IR"/>
              </a:p>
            </p:txBody>
          </p:sp>
          <p:sp>
            <p:nvSpPr>
              <p:cNvPr id="10290" name="Freeform 180"/>
              <p:cNvSpPr>
                <a:spLocks/>
              </p:cNvSpPr>
              <p:nvPr/>
            </p:nvSpPr>
            <p:spPr bwMode="auto">
              <a:xfrm>
                <a:off x="3120" y="2682"/>
                <a:ext cx="18" cy="9"/>
              </a:xfrm>
              <a:custGeom>
                <a:avLst/>
                <a:gdLst>
                  <a:gd name="T0" fmla="*/ 0 w 37"/>
                  <a:gd name="T1" fmla="*/ 1 h 17"/>
                  <a:gd name="T2" fmla="*/ 0 w 37"/>
                  <a:gd name="T3" fmla="*/ 1 h 17"/>
                  <a:gd name="T4" fmla="*/ 0 w 37"/>
                  <a:gd name="T5" fmla="*/ 0 h 17"/>
                  <a:gd name="T6" fmla="*/ 0 w 37"/>
                  <a:gd name="T7" fmla="*/ 0 h 17"/>
                  <a:gd name="T8" fmla="*/ 0 w 37"/>
                  <a:gd name="T9" fmla="*/ 0 h 17"/>
                  <a:gd name="T10" fmla="*/ 0 w 37"/>
                  <a:gd name="T11" fmla="*/ 1 h 17"/>
                  <a:gd name="T12" fmla="*/ 0 w 37"/>
                  <a:gd name="T13" fmla="*/ 1 h 17"/>
                  <a:gd name="T14" fmla="*/ 0 w 37"/>
                  <a:gd name="T15" fmla="*/ 1 h 17"/>
                  <a:gd name="T16" fmla="*/ 0 w 37"/>
                  <a:gd name="T17" fmla="*/ 1 h 17"/>
                  <a:gd name="T18" fmla="*/ 0 w 37"/>
                  <a:gd name="T19" fmla="*/ 1 h 17"/>
                  <a:gd name="T20" fmla="*/ 0 w 37"/>
                  <a:gd name="T21" fmla="*/ 1 h 17"/>
                  <a:gd name="T22" fmla="*/ 0 w 37"/>
                  <a:gd name="T23" fmla="*/ 1 h 17"/>
                  <a:gd name="T24" fmla="*/ 0 w 37"/>
                  <a:gd name="T25" fmla="*/ 1 h 17"/>
                  <a:gd name="T26" fmla="*/ 0 w 37"/>
                  <a:gd name="T27" fmla="*/ 1 h 17"/>
                  <a:gd name="T28" fmla="*/ 0 w 37"/>
                  <a:gd name="T29" fmla="*/ 1 h 17"/>
                  <a:gd name="T30" fmla="*/ 0 w 37"/>
                  <a:gd name="T31" fmla="*/ 1 h 17"/>
                  <a:gd name="T32" fmla="*/ 0 w 37"/>
                  <a:gd name="T33" fmla="*/ 1 h 17"/>
                  <a:gd name="T34" fmla="*/ 0 w 37"/>
                  <a:gd name="T35" fmla="*/ 1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
                  <a:gd name="T55" fmla="*/ 0 h 17"/>
                  <a:gd name="T56" fmla="*/ 37 w 37"/>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 h="17">
                    <a:moveTo>
                      <a:pt x="36" y="2"/>
                    </a:moveTo>
                    <a:lnTo>
                      <a:pt x="31" y="1"/>
                    </a:lnTo>
                    <a:lnTo>
                      <a:pt x="26" y="0"/>
                    </a:lnTo>
                    <a:lnTo>
                      <a:pt x="21" y="0"/>
                    </a:lnTo>
                    <a:lnTo>
                      <a:pt x="16" y="0"/>
                    </a:lnTo>
                    <a:lnTo>
                      <a:pt x="10" y="1"/>
                    </a:lnTo>
                    <a:lnTo>
                      <a:pt x="7" y="2"/>
                    </a:lnTo>
                    <a:lnTo>
                      <a:pt x="3" y="3"/>
                    </a:lnTo>
                    <a:lnTo>
                      <a:pt x="1" y="5"/>
                    </a:lnTo>
                    <a:lnTo>
                      <a:pt x="0" y="10"/>
                    </a:lnTo>
                    <a:lnTo>
                      <a:pt x="0" y="13"/>
                    </a:lnTo>
                    <a:lnTo>
                      <a:pt x="0" y="16"/>
                    </a:lnTo>
                    <a:lnTo>
                      <a:pt x="0" y="17"/>
                    </a:lnTo>
                    <a:lnTo>
                      <a:pt x="33" y="17"/>
                    </a:lnTo>
                    <a:lnTo>
                      <a:pt x="35" y="15"/>
                    </a:lnTo>
                    <a:lnTo>
                      <a:pt x="36" y="11"/>
                    </a:lnTo>
                    <a:lnTo>
                      <a:pt x="37" y="5"/>
                    </a:lnTo>
                    <a:lnTo>
                      <a:pt x="36" y="2"/>
                    </a:lnTo>
                    <a:close/>
                  </a:path>
                </a:pathLst>
              </a:custGeom>
              <a:solidFill>
                <a:srgbClr val="000000"/>
              </a:solidFill>
              <a:ln w="9525">
                <a:noFill/>
                <a:round/>
                <a:headEnd/>
                <a:tailEnd/>
              </a:ln>
            </p:spPr>
            <p:txBody>
              <a:bodyPr/>
              <a:lstStyle/>
              <a:p>
                <a:endParaRPr lang="fa-IR"/>
              </a:p>
            </p:txBody>
          </p:sp>
          <p:sp>
            <p:nvSpPr>
              <p:cNvPr id="10291" name="Freeform 181"/>
              <p:cNvSpPr>
                <a:spLocks/>
              </p:cNvSpPr>
              <p:nvPr/>
            </p:nvSpPr>
            <p:spPr bwMode="auto">
              <a:xfrm>
                <a:off x="3105" y="2099"/>
                <a:ext cx="115" cy="569"/>
              </a:xfrm>
              <a:custGeom>
                <a:avLst/>
                <a:gdLst>
                  <a:gd name="T0" fmla="*/ 1 w 229"/>
                  <a:gd name="T1" fmla="*/ 0 h 1140"/>
                  <a:gd name="T2" fmla="*/ 1 w 229"/>
                  <a:gd name="T3" fmla="*/ 0 h 1140"/>
                  <a:gd name="T4" fmla="*/ 1 w 229"/>
                  <a:gd name="T5" fmla="*/ 0 h 1140"/>
                  <a:gd name="T6" fmla="*/ 1 w 229"/>
                  <a:gd name="T7" fmla="*/ 0 h 1140"/>
                  <a:gd name="T8" fmla="*/ 1 w 229"/>
                  <a:gd name="T9" fmla="*/ 0 h 1140"/>
                  <a:gd name="T10" fmla="*/ 1 w 229"/>
                  <a:gd name="T11" fmla="*/ 0 h 1140"/>
                  <a:gd name="T12" fmla="*/ 1 w 229"/>
                  <a:gd name="T13" fmla="*/ 0 h 1140"/>
                  <a:gd name="T14" fmla="*/ 1 w 229"/>
                  <a:gd name="T15" fmla="*/ 0 h 1140"/>
                  <a:gd name="T16" fmla="*/ 1 w 229"/>
                  <a:gd name="T17" fmla="*/ 0 h 1140"/>
                  <a:gd name="T18" fmla="*/ 1 w 229"/>
                  <a:gd name="T19" fmla="*/ 0 h 1140"/>
                  <a:gd name="T20" fmla="*/ 1 w 229"/>
                  <a:gd name="T21" fmla="*/ 0 h 1140"/>
                  <a:gd name="T22" fmla="*/ 1 w 229"/>
                  <a:gd name="T23" fmla="*/ 0 h 1140"/>
                  <a:gd name="T24" fmla="*/ 1 w 229"/>
                  <a:gd name="T25" fmla="*/ 0 h 1140"/>
                  <a:gd name="T26" fmla="*/ 1 w 229"/>
                  <a:gd name="T27" fmla="*/ 0 h 1140"/>
                  <a:gd name="T28" fmla="*/ 1 w 229"/>
                  <a:gd name="T29" fmla="*/ 0 h 1140"/>
                  <a:gd name="T30" fmla="*/ 1 w 229"/>
                  <a:gd name="T31" fmla="*/ 0 h 1140"/>
                  <a:gd name="T32" fmla="*/ 1 w 229"/>
                  <a:gd name="T33" fmla="*/ 0 h 1140"/>
                  <a:gd name="T34" fmla="*/ 1 w 229"/>
                  <a:gd name="T35" fmla="*/ 0 h 1140"/>
                  <a:gd name="T36" fmla="*/ 1 w 229"/>
                  <a:gd name="T37" fmla="*/ 0 h 1140"/>
                  <a:gd name="T38" fmla="*/ 1 w 229"/>
                  <a:gd name="T39" fmla="*/ 0 h 1140"/>
                  <a:gd name="T40" fmla="*/ 1 w 229"/>
                  <a:gd name="T41" fmla="*/ 0 h 1140"/>
                  <a:gd name="T42" fmla="*/ 1 w 229"/>
                  <a:gd name="T43" fmla="*/ 0 h 1140"/>
                  <a:gd name="T44" fmla="*/ 1 w 229"/>
                  <a:gd name="T45" fmla="*/ 0 h 1140"/>
                  <a:gd name="T46" fmla="*/ 1 w 229"/>
                  <a:gd name="T47" fmla="*/ 0 h 1140"/>
                  <a:gd name="T48" fmla="*/ 1 w 229"/>
                  <a:gd name="T49" fmla="*/ 0 h 1140"/>
                  <a:gd name="T50" fmla="*/ 1 w 229"/>
                  <a:gd name="T51" fmla="*/ 0 h 1140"/>
                  <a:gd name="T52" fmla="*/ 1 w 229"/>
                  <a:gd name="T53" fmla="*/ 0 h 1140"/>
                  <a:gd name="T54" fmla="*/ 1 w 229"/>
                  <a:gd name="T55" fmla="*/ 0 h 1140"/>
                  <a:gd name="T56" fmla="*/ 1 w 229"/>
                  <a:gd name="T57" fmla="*/ 0 h 1140"/>
                  <a:gd name="T58" fmla="*/ 1 w 229"/>
                  <a:gd name="T59" fmla="*/ 0 h 1140"/>
                  <a:gd name="T60" fmla="*/ 1 w 229"/>
                  <a:gd name="T61" fmla="*/ 0 h 1140"/>
                  <a:gd name="T62" fmla="*/ 1 w 229"/>
                  <a:gd name="T63" fmla="*/ 0 h 1140"/>
                  <a:gd name="T64" fmla="*/ 1 w 229"/>
                  <a:gd name="T65" fmla="*/ 0 h 1140"/>
                  <a:gd name="T66" fmla="*/ 1 w 229"/>
                  <a:gd name="T67" fmla="*/ 0 h 1140"/>
                  <a:gd name="T68" fmla="*/ 1 w 229"/>
                  <a:gd name="T69" fmla="*/ 0 h 1140"/>
                  <a:gd name="T70" fmla="*/ 1 w 229"/>
                  <a:gd name="T71" fmla="*/ 0 h 1140"/>
                  <a:gd name="T72" fmla="*/ 1 w 229"/>
                  <a:gd name="T73" fmla="*/ 0 h 1140"/>
                  <a:gd name="T74" fmla="*/ 1 w 229"/>
                  <a:gd name="T75" fmla="*/ 0 h 1140"/>
                  <a:gd name="T76" fmla="*/ 1 w 229"/>
                  <a:gd name="T77" fmla="*/ 0 h 1140"/>
                  <a:gd name="T78" fmla="*/ 1 w 229"/>
                  <a:gd name="T79" fmla="*/ 0 h 1140"/>
                  <a:gd name="T80" fmla="*/ 1 w 229"/>
                  <a:gd name="T81" fmla="*/ 0 h 1140"/>
                  <a:gd name="T82" fmla="*/ 1 w 229"/>
                  <a:gd name="T83" fmla="*/ 0 h 1140"/>
                  <a:gd name="T84" fmla="*/ 1 w 229"/>
                  <a:gd name="T85" fmla="*/ 0 h 1140"/>
                  <a:gd name="T86" fmla="*/ 1 w 229"/>
                  <a:gd name="T87" fmla="*/ 0 h 1140"/>
                  <a:gd name="T88" fmla="*/ 1 w 229"/>
                  <a:gd name="T89" fmla="*/ 0 h 1140"/>
                  <a:gd name="T90" fmla="*/ 1 w 229"/>
                  <a:gd name="T91" fmla="*/ 0 h 1140"/>
                  <a:gd name="T92" fmla="*/ 1 w 229"/>
                  <a:gd name="T93" fmla="*/ 0 h 1140"/>
                  <a:gd name="T94" fmla="*/ 1 w 229"/>
                  <a:gd name="T95" fmla="*/ 0 h 1140"/>
                  <a:gd name="T96" fmla="*/ 0 w 229"/>
                  <a:gd name="T97" fmla="*/ 0 h 1140"/>
                  <a:gd name="T98" fmla="*/ 1 w 229"/>
                  <a:gd name="T99" fmla="*/ 0 h 1140"/>
                  <a:gd name="T100" fmla="*/ 1 w 229"/>
                  <a:gd name="T101" fmla="*/ 0 h 1140"/>
                  <a:gd name="T102" fmla="*/ 1 w 229"/>
                  <a:gd name="T103" fmla="*/ 0 h 11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9"/>
                  <a:gd name="T157" fmla="*/ 0 h 1140"/>
                  <a:gd name="T158" fmla="*/ 229 w 229"/>
                  <a:gd name="T159" fmla="*/ 1140 h 114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9" h="1140">
                    <a:moveTo>
                      <a:pt x="32" y="1073"/>
                    </a:moveTo>
                    <a:lnTo>
                      <a:pt x="34" y="1079"/>
                    </a:lnTo>
                    <a:lnTo>
                      <a:pt x="34" y="1086"/>
                    </a:lnTo>
                    <a:lnTo>
                      <a:pt x="35" y="1095"/>
                    </a:lnTo>
                    <a:lnTo>
                      <a:pt x="37" y="1104"/>
                    </a:lnTo>
                    <a:lnTo>
                      <a:pt x="42" y="1113"/>
                    </a:lnTo>
                    <a:lnTo>
                      <a:pt x="51" y="1122"/>
                    </a:lnTo>
                    <a:lnTo>
                      <a:pt x="64" y="1130"/>
                    </a:lnTo>
                    <a:lnTo>
                      <a:pt x="83" y="1136"/>
                    </a:lnTo>
                    <a:lnTo>
                      <a:pt x="88" y="1138"/>
                    </a:lnTo>
                    <a:lnTo>
                      <a:pt x="94" y="1139"/>
                    </a:lnTo>
                    <a:lnTo>
                      <a:pt x="98" y="1140"/>
                    </a:lnTo>
                    <a:lnTo>
                      <a:pt x="104" y="1140"/>
                    </a:lnTo>
                    <a:lnTo>
                      <a:pt x="110" y="1140"/>
                    </a:lnTo>
                    <a:lnTo>
                      <a:pt x="115" y="1139"/>
                    </a:lnTo>
                    <a:lnTo>
                      <a:pt x="120" y="1135"/>
                    </a:lnTo>
                    <a:lnTo>
                      <a:pt x="125" y="1132"/>
                    </a:lnTo>
                    <a:lnTo>
                      <a:pt x="133" y="1119"/>
                    </a:lnTo>
                    <a:lnTo>
                      <a:pt x="142" y="1103"/>
                    </a:lnTo>
                    <a:lnTo>
                      <a:pt x="149" y="1087"/>
                    </a:lnTo>
                    <a:lnTo>
                      <a:pt x="151" y="1072"/>
                    </a:lnTo>
                    <a:lnTo>
                      <a:pt x="150" y="1035"/>
                    </a:lnTo>
                    <a:lnTo>
                      <a:pt x="149" y="967"/>
                    </a:lnTo>
                    <a:lnTo>
                      <a:pt x="148" y="895"/>
                    </a:lnTo>
                    <a:lnTo>
                      <a:pt x="149" y="843"/>
                    </a:lnTo>
                    <a:lnTo>
                      <a:pt x="150" y="814"/>
                    </a:lnTo>
                    <a:lnTo>
                      <a:pt x="152" y="785"/>
                    </a:lnTo>
                    <a:lnTo>
                      <a:pt x="156" y="761"/>
                    </a:lnTo>
                    <a:lnTo>
                      <a:pt x="160" y="741"/>
                    </a:lnTo>
                    <a:lnTo>
                      <a:pt x="160" y="724"/>
                    </a:lnTo>
                    <a:lnTo>
                      <a:pt x="155" y="704"/>
                    </a:lnTo>
                    <a:lnTo>
                      <a:pt x="149" y="686"/>
                    </a:lnTo>
                    <a:lnTo>
                      <a:pt x="150" y="669"/>
                    </a:lnTo>
                    <a:lnTo>
                      <a:pt x="158" y="651"/>
                    </a:lnTo>
                    <a:lnTo>
                      <a:pt x="166" y="632"/>
                    </a:lnTo>
                    <a:lnTo>
                      <a:pt x="172" y="610"/>
                    </a:lnTo>
                    <a:lnTo>
                      <a:pt x="174" y="589"/>
                    </a:lnTo>
                    <a:lnTo>
                      <a:pt x="175" y="566"/>
                    </a:lnTo>
                    <a:lnTo>
                      <a:pt x="179" y="539"/>
                    </a:lnTo>
                    <a:lnTo>
                      <a:pt x="183" y="510"/>
                    </a:lnTo>
                    <a:lnTo>
                      <a:pt x="190" y="484"/>
                    </a:lnTo>
                    <a:lnTo>
                      <a:pt x="195" y="465"/>
                    </a:lnTo>
                    <a:lnTo>
                      <a:pt x="202" y="433"/>
                    </a:lnTo>
                    <a:lnTo>
                      <a:pt x="208" y="391"/>
                    </a:lnTo>
                    <a:lnTo>
                      <a:pt x="214" y="345"/>
                    </a:lnTo>
                    <a:lnTo>
                      <a:pt x="220" y="298"/>
                    </a:lnTo>
                    <a:lnTo>
                      <a:pt x="225" y="255"/>
                    </a:lnTo>
                    <a:lnTo>
                      <a:pt x="228" y="221"/>
                    </a:lnTo>
                    <a:lnTo>
                      <a:pt x="229" y="199"/>
                    </a:lnTo>
                    <a:lnTo>
                      <a:pt x="229" y="158"/>
                    </a:lnTo>
                    <a:lnTo>
                      <a:pt x="226" y="121"/>
                    </a:lnTo>
                    <a:lnTo>
                      <a:pt x="221" y="87"/>
                    </a:lnTo>
                    <a:lnTo>
                      <a:pt x="211" y="58"/>
                    </a:lnTo>
                    <a:lnTo>
                      <a:pt x="197" y="34"/>
                    </a:lnTo>
                    <a:lnTo>
                      <a:pt x="175" y="15"/>
                    </a:lnTo>
                    <a:lnTo>
                      <a:pt x="146" y="4"/>
                    </a:lnTo>
                    <a:lnTo>
                      <a:pt x="110" y="0"/>
                    </a:lnTo>
                    <a:lnTo>
                      <a:pt x="91" y="4"/>
                    </a:lnTo>
                    <a:lnTo>
                      <a:pt x="76" y="12"/>
                    </a:lnTo>
                    <a:lnTo>
                      <a:pt x="65" y="25"/>
                    </a:lnTo>
                    <a:lnTo>
                      <a:pt x="54" y="42"/>
                    </a:lnTo>
                    <a:lnTo>
                      <a:pt x="47" y="62"/>
                    </a:lnTo>
                    <a:lnTo>
                      <a:pt x="42" y="85"/>
                    </a:lnTo>
                    <a:lnTo>
                      <a:pt x="37" y="108"/>
                    </a:lnTo>
                    <a:lnTo>
                      <a:pt x="35" y="133"/>
                    </a:lnTo>
                    <a:lnTo>
                      <a:pt x="32" y="153"/>
                    </a:lnTo>
                    <a:lnTo>
                      <a:pt x="29" y="185"/>
                    </a:lnTo>
                    <a:lnTo>
                      <a:pt x="27" y="221"/>
                    </a:lnTo>
                    <a:lnTo>
                      <a:pt x="26" y="247"/>
                    </a:lnTo>
                    <a:lnTo>
                      <a:pt x="27" y="272"/>
                    </a:lnTo>
                    <a:lnTo>
                      <a:pt x="28" y="307"/>
                    </a:lnTo>
                    <a:lnTo>
                      <a:pt x="29" y="341"/>
                    </a:lnTo>
                    <a:lnTo>
                      <a:pt x="28" y="367"/>
                    </a:lnTo>
                    <a:lnTo>
                      <a:pt x="26" y="385"/>
                    </a:lnTo>
                    <a:lnTo>
                      <a:pt x="26" y="406"/>
                    </a:lnTo>
                    <a:lnTo>
                      <a:pt x="27" y="427"/>
                    </a:lnTo>
                    <a:lnTo>
                      <a:pt x="30" y="446"/>
                    </a:lnTo>
                    <a:lnTo>
                      <a:pt x="36" y="468"/>
                    </a:lnTo>
                    <a:lnTo>
                      <a:pt x="39" y="495"/>
                    </a:lnTo>
                    <a:lnTo>
                      <a:pt x="41" y="520"/>
                    </a:lnTo>
                    <a:lnTo>
                      <a:pt x="38" y="539"/>
                    </a:lnTo>
                    <a:lnTo>
                      <a:pt x="36" y="553"/>
                    </a:lnTo>
                    <a:lnTo>
                      <a:pt x="34" y="568"/>
                    </a:lnTo>
                    <a:lnTo>
                      <a:pt x="32" y="583"/>
                    </a:lnTo>
                    <a:lnTo>
                      <a:pt x="35" y="594"/>
                    </a:lnTo>
                    <a:lnTo>
                      <a:pt x="37" y="604"/>
                    </a:lnTo>
                    <a:lnTo>
                      <a:pt x="36" y="616"/>
                    </a:lnTo>
                    <a:lnTo>
                      <a:pt x="31" y="627"/>
                    </a:lnTo>
                    <a:lnTo>
                      <a:pt x="26" y="633"/>
                    </a:lnTo>
                    <a:lnTo>
                      <a:pt x="20" y="638"/>
                    </a:lnTo>
                    <a:lnTo>
                      <a:pt x="16" y="646"/>
                    </a:lnTo>
                    <a:lnTo>
                      <a:pt x="15" y="657"/>
                    </a:lnTo>
                    <a:lnTo>
                      <a:pt x="15" y="670"/>
                    </a:lnTo>
                    <a:lnTo>
                      <a:pt x="14" y="703"/>
                    </a:lnTo>
                    <a:lnTo>
                      <a:pt x="9" y="761"/>
                    </a:lnTo>
                    <a:lnTo>
                      <a:pt x="4" y="823"/>
                    </a:lnTo>
                    <a:lnTo>
                      <a:pt x="0" y="869"/>
                    </a:lnTo>
                    <a:lnTo>
                      <a:pt x="0" y="900"/>
                    </a:lnTo>
                    <a:lnTo>
                      <a:pt x="4" y="933"/>
                    </a:lnTo>
                    <a:lnTo>
                      <a:pt x="7" y="964"/>
                    </a:lnTo>
                    <a:lnTo>
                      <a:pt x="13" y="994"/>
                    </a:lnTo>
                    <a:lnTo>
                      <a:pt x="20" y="1021"/>
                    </a:lnTo>
                    <a:lnTo>
                      <a:pt x="26" y="1044"/>
                    </a:lnTo>
                    <a:lnTo>
                      <a:pt x="30" y="1062"/>
                    </a:lnTo>
                    <a:lnTo>
                      <a:pt x="32" y="1073"/>
                    </a:lnTo>
                    <a:close/>
                  </a:path>
                </a:pathLst>
              </a:custGeom>
              <a:solidFill>
                <a:srgbClr val="000000"/>
              </a:solidFill>
              <a:ln w="9525">
                <a:noFill/>
                <a:round/>
                <a:headEnd/>
                <a:tailEnd/>
              </a:ln>
            </p:spPr>
            <p:txBody>
              <a:bodyPr/>
              <a:lstStyle/>
              <a:p>
                <a:endParaRPr lang="fa-IR"/>
              </a:p>
            </p:txBody>
          </p:sp>
          <p:sp>
            <p:nvSpPr>
              <p:cNvPr id="10292" name="Freeform 182"/>
              <p:cNvSpPr>
                <a:spLocks/>
              </p:cNvSpPr>
              <p:nvPr/>
            </p:nvSpPr>
            <p:spPr bwMode="auto">
              <a:xfrm>
                <a:off x="3204" y="2111"/>
                <a:ext cx="98" cy="464"/>
              </a:xfrm>
              <a:custGeom>
                <a:avLst/>
                <a:gdLst>
                  <a:gd name="T0" fmla="*/ 1 w 196"/>
                  <a:gd name="T1" fmla="*/ 1 h 926"/>
                  <a:gd name="T2" fmla="*/ 1 w 196"/>
                  <a:gd name="T3" fmla="*/ 1 h 926"/>
                  <a:gd name="T4" fmla="*/ 1 w 196"/>
                  <a:gd name="T5" fmla="*/ 1 h 926"/>
                  <a:gd name="T6" fmla="*/ 1 w 196"/>
                  <a:gd name="T7" fmla="*/ 1 h 926"/>
                  <a:gd name="T8" fmla="*/ 1 w 196"/>
                  <a:gd name="T9" fmla="*/ 1 h 926"/>
                  <a:gd name="T10" fmla="*/ 1 w 196"/>
                  <a:gd name="T11" fmla="*/ 1 h 926"/>
                  <a:gd name="T12" fmla="*/ 1 w 196"/>
                  <a:gd name="T13" fmla="*/ 1 h 926"/>
                  <a:gd name="T14" fmla="*/ 1 w 196"/>
                  <a:gd name="T15" fmla="*/ 1 h 926"/>
                  <a:gd name="T16" fmla="*/ 1 w 196"/>
                  <a:gd name="T17" fmla="*/ 1 h 926"/>
                  <a:gd name="T18" fmla="*/ 1 w 196"/>
                  <a:gd name="T19" fmla="*/ 1 h 926"/>
                  <a:gd name="T20" fmla="*/ 1 w 196"/>
                  <a:gd name="T21" fmla="*/ 1 h 926"/>
                  <a:gd name="T22" fmla="*/ 1 w 196"/>
                  <a:gd name="T23" fmla="*/ 1 h 926"/>
                  <a:gd name="T24" fmla="*/ 1 w 196"/>
                  <a:gd name="T25" fmla="*/ 1 h 926"/>
                  <a:gd name="T26" fmla="*/ 1 w 196"/>
                  <a:gd name="T27" fmla="*/ 1 h 926"/>
                  <a:gd name="T28" fmla="*/ 1 w 196"/>
                  <a:gd name="T29" fmla="*/ 1 h 926"/>
                  <a:gd name="T30" fmla="*/ 1 w 196"/>
                  <a:gd name="T31" fmla="*/ 1 h 926"/>
                  <a:gd name="T32" fmla="*/ 1 w 196"/>
                  <a:gd name="T33" fmla="*/ 1 h 926"/>
                  <a:gd name="T34" fmla="*/ 1 w 196"/>
                  <a:gd name="T35" fmla="*/ 1 h 926"/>
                  <a:gd name="T36" fmla="*/ 1 w 196"/>
                  <a:gd name="T37" fmla="*/ 1 h 926"/>
                  <a:gd name="T38" fmla="*/ 1 w 196"/>
                  <a:gd name="T39" fmla="*/ 1 h 926"/>
                  <a:gd name="T40" fmla="*/ 1 w 196"/>
                  <a:gd name="T41" fmla="*/ 1 h 926"/>
                  <a:gd name="T42" fmla="*/ 1 w 196"/>
                  <a:gd name="T43" fmla="*/ 1 h 926"/>
                  <a:gd name="T44" fmla="*/ 1 w 196"/>
                  <a:gd name="T45" fmla="*/ 1 h 926"/>
                  <a:gd name="T46" fmla="*/ 1 w 196"/>
                  <a:gd name="T47" fmla="*/ 1 h 926"/>
                  <a:gd name="T48" fmla="*/ 1 w 196"/>
                  <a:gd name="T49" fmla="*/ 1 h 926"/>
                  <a:gd name="T50" fmla="*/ 1 w 196"/>
                  <a:gd name="T51" fmla="*/ 1 h 926"/>
                  <a:gd name="T52" fmla="*/ 1 w 196"/>
                  <a:gd name="T53" fmla="*/ 1 h 926"/>
                  <a:gd name="T54" fmla="*/ 1 w 196"/>
                  <a:gd name="T55" fmla="*/ 1 h 926"/>
                  <a:gd name="T56" fmla="*/ 1 w 196"/>
                  <a:gd name="T57" fmla="*/ 1 h 926"/>
                  <a:gd name="T58" fmla="*/ 1 w 196"/>
                  <a:gd name="T59" fmla="*/ 1 h 926"/>
                  <a:gd name="T60" fmla="*/ 1 w 196"/>
                  <a:gd name="T61" fmla="*/ 0 h 926"/>
                  <a:gd name="T62" fmla="*/ 1 w 196"/>
                  <a:gd name="T63" fmla="*/ 1 h 926"/>
                  <a:gd name="T64" fmla="*/ 1 w 196"/>
                  <a:gd name="T65" fmla="*/ 1 h 926"/>
                  <a:gd name="T66" fmla="*/ 1 w 196"/>
                  <a:gd name="T67" fmla="*/ 1 h 9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96"/>
                  <a:gd name="T103" fmla="*/ 0 h 926"/>
                  <a:gd name="T104" fmla="*/ 196 w 196"/>
                  <a:gd name="T105" fmla="*/ 926 h 9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96" h="926">
                    <a:moveTo>
                      <a:pt x="190" y="86"/>
                    </a:moveTo>
                    <a:lnTo>
                      <a:pt x="196" y="148"/>
                    </a:lnTo>
                    <a:lnTo>
                      <a:pt x="189" y="213"/>
                    </a:lnTo>
                    <a:lnTo>
                      <a:pt x="174" y="280"/>
                    </a:lnTo>
                    <a:lnTo>
                      <a:pt x="154" y="344"/>
                    </a:lnTo>
                    <a:lnTo>
                      <a:pt x="132" y="405"/>
                    </a:lnTo>
                    <a:lnTo>
                      <a:pt x="114" y="461"/>
                    </a:lnTo>
                    <a:lnTo>
                      <a:pt x="103" y="508"/>
                    </a:lnTo>
                    <a:lnTo>
                      <a:pt x="103" y="545"/>
                    </a:lnTo>
                    <a:lnTo>
                      <a:pt x="105" y="562"/>
                    </a:lnTo>
                    <a:lnTo>
                      <a:pt x="107" y="594"/>
                    </a:lnTo>
                    <a:lnTo>
                      <a:pt x="110" y="633"/>
                    </a:lnTo>
                    <a:lnTo>
                      <a:pt x="109" y="672"/>
                    </a:lnTo>
                    <a:lnTo>
                      <a:pt x="103" y="712"/>
                    </a:lnTo>
                    <a:lnTo>
                      <a:pt x="95" y="764"/>
                    </a:lnTo>
                    <a:lnTo>
                      <a:pt x="87" y="826"/>
                    </a:lnTo>
                    <a:lnTo>
                      <a:pt x="87" y="898"/>
                    </a:lnTo>
                    <a:lnTo>
                      <a:pt x="86" y="909"/>
                    </a:lnTo>
                    <a:lnTo>
                      <a:pt x="82" y="917"/>
                    </a:lnTo>
                    <a:lnTo>
                      <a:pt x="77" y="923"/>
                    </a:lnTo>
                    <a:lnTo>
                      <a:pt x="72" y="926"/>
                    </a:lnTo>
                    <a:lnTo>
                      <a:pt x="65" y="925"/>
                    </a:lnTo>
                    <a:lnTo>
                      <a:pt x="59" y="922"/>
                    </a:lnTo>
                    <a:lnTo>
                      <a:pt x="53" y="913"/>
                    </a:lnTo>
                    <a:lnTo>
                      <a:pt x="50" y="901"/>
                    </a:lnTo>
                    <a:lnTo>
                      <a:pt x="46" y="877"/>
                    </a:lnTo>
                    <a:lnTo>
                      <a:pt x="42" y="843"/>
                    </a:lnTo>
                    <a:lnTo>
                      <a:pt x="37" y="811"/>
                    </a:lnTo>
                    <a:lnTo>
                      <a:pt x="33" y="787"/>
                    </a:lnTo>
                    <a:lnTo>
                      <a:pt x="26" y="759"/>
                    </a:lnTo>
                    <a:lnTo>
                      <a:pt x="15" y="716"/>
                    </a:lnTo>
                    <a:lnTo>
                      <a:pt x="5" y="673"/>
                    </a:lnTo>
                    <a:lnTo>
                      <a:pt x="0" y="639"/>
                    </a:lnTo>
                    <a:lnTo>
                      <a:pt x="4" y="612"/>
                    </a:lnTo>
                    <a:lnTo>
                      <a:pt x="8" y="579"/>
                    </a:lnTo>
                    <a:lnTo>
                      <a:pt x="13" y="552"/>
                    </a:lnTo>
                    <a:lnTo>
                      <a:pt x="14" y="534"/>
                    </a:lnTo>
                    <a:lnTo>
                      <a:pt x="11" y="519"/>
                    </a:lnTo>
                    <a:lnTo>
                      <a:pt x="7" y="496"/>
                    </a:lnTo>
                    <a:lnTo>
                      <a:pt x="5" y="473"/>
                    </a:lnTo>
                    <a:lnTo>
                      <a:pt x="5" y="457"/>
                    </a:lnTo>
                    <a:lnTo>
                      <a:pt x="7" y="448"/>
                    </a:lnTo>
                    <a:lnTo>
                      <a:pt x="10" y="441"/>
                    </a:lnTo>
                    <a:lnTo>
                      <a:pt x="11" y="435"/>
                    </a:lnTo>
                    <a:lnTo>
                      <a:pt x="12" y="430"/>
                    </a:lnTo>
                    <a:lnTo>
                      <a:pt x="13" y="402"/>
                    </a:lnTo>
                    <a:lnTo>
                      <a:pt x="11" y="362"/>
                    </a:lnTo>
                    <a:lnTo>
                      <a:pt x="8" y="312"/>
                    </a:lnTo>
                    <a:lnTo>
                      <a:pt x="6" y="257"/>
                    </a:lnTo>
                    <a:lnTo>
                      <a:pt x="5" y="201"/>
                    </a:lnTo>
                    <a:lnTo>
                      <a:pt x="8" y="148"/>
                    </a:lnTo>
                    <a:lnTo>
                      <a:pt x="15" y="102"/>
                    </a:lnTo>
                    <a:lnTo>
                      <a:pt x="28" y="68"/>
                    </a:lnTo>
                    <a:lnTo>
                      <a:pt x="35" y="56"/>
                    </a:lnTo>
                    <a:lnTo>
                      <a:pt x="43" y="46"/>
                    </a:lnTo>
                    <a:lnTo>
                      <a:pt x="52" y="36"/>
                    </a:lnTo>
                    <a:lnTo>
                      <a:pt x="61" y="26"/>
                    </a:lnTo>
                    <a:lnTo>
                      <a:pt x="72" y="18"/>
                    </a:lnTo>
                    <a:lnTo>
                      <a:pt x="83" y="11"/>
                    </a:lnTo>
                    <a:lnTo>
                      <a:pt x="95" y="6"/>
                    </a:lnTo>
                    <a:lnTo>
                      <a:pt x="106" y="1"/>
                    </a:lnTo>
                    <a:lnTo>
                      <a:pt x="117" y="0"/>
                    </a:lnTo>
                    <a:lnTo>
                      <a:pt x="129" y="2"/>
                    </a:lnTo>
                    <a:lnTo>
                      <a:pt x="141" y="9"/>
                    </a:lnTo>
                    <a:lnTo>
                      <a:pt x="154" y="18"/>
                    </a:lnTo>
                    <a:lnTo>
                      <a:pt x="165" y="31"/>
                    </a:lnTo>
                    <a:lnTo>
                      <a:pt x="175" y="47"/>
                    </a:lnTo>
                    <a:lnTo>
                      <a:pt x="185" y="65"/>
                    </a:lnTo>
                    <a:lnTo>
                      <a:pt x="190" y="86"/>
                    </a:lnTo>
                    <a:close/>
                  </a:path>
                </a:pathLst>
              </a:custGeom>
              <a:solidFill>
                <a:srgbClr val="000000"/>
              </a:solidFill>
              <a:ln w="9525">
                <a:noFill/>
                <a:round/>
                <a:headEnd/>
                <a:tailEnd/>
              </a:ln>
            </p:spPr>
            <p:txBody>
              <a:bodyPr/>
              <a:lstStyle/>
              <a:p>
                <a:endParaRPr lang="fa-IR"/>
              </a:p>
            </p:txBody>
          </p:sp>
          <p:sp>
            <p:nvSpPr>
              <p:cNvPr id="10293" name="Freeform 183"/>
              <p:cNvSpPr>
                <a:spLocks/>
              </p:cNvSpPr>
              <p:nvPr/>
            </p:nvSpPr>
            <p:spPr bwMode="auto">
              <a:xfrm>
                <a:off x="3229" y="2555"/>
                <a:ext cx="14" cy="14"/>
              </a:xfrm>
              <a:custGeom>
                <a:avLst/>
                <a:gdLst>
                  <a:gd name="T0" fmla="*/ 0 w 28"/>
                  <a:gd name="T1" fmla="*/ 0 h 29"/>
                  <a:gd name="T2" fmla="*/ 0 w 28"/>
                  <a:gd name="T3" fmla="*/ 0 h 29"/>
                  <a:gd name="T4" fmla="*/ 1 w 28"/>
                  <a:gd name="T5" fmla="*/ 0 h 29"/>
                  <a:gd name="T6" fmla="*/ 1 w 28"/>
                  <a:gd name="T7" fmla="*/ 0 h 29"/>
                  <a:gd name="T8" fmla="*/ 1 w 28"/>
                  <a:gd name="T9" fmla="*/ 0 h 29"/>
                  <a:gd name="T10" fmla="*/ 1 w 28"/>
                  <a:gd name="T11" fmla="*/ 0 h 29"/>
                  <a:gd name="T12" fmla="*/ 1 w 28"/>
                  <a:gd name="T13" fmla="*/ 0 h 29"/>
                  <a:gd name="T14" fmla="*/ 1 w 28"/>
                  <a:gd name="T15" fmla="*/ 0 h 29"/>
                  <a:gd name="T16" fmla="*/ 1 w 28"/>
                  <a:gd name="T17" fmla="*/ 0 h 29"/>
                  <a:gd name="T18" fmla="*/ 1 w 28"/>
                  <a:gd name="T19" fmla="*/ 0 h 29"/>
                  <a:gd name="T20" fmla="*/ 1 w 28"/>
                  <a:gd name="T21" fmla="*/ 0 h 29"/>
                  <a:gd name="T22" fmla="*/ 1 w 28"/>
                  <a:gd name="T23" fmla="*/ 0 h 29"/>
                  <a:gd name="T24" fmla="*/ 1 w 28"/>
                  <a:gd name="T25" fmla="*/ 0 h 29"/>
                  <a:gd name="T26" fmla="*/ 1 w 28"/>
                  <a:gd name="T27" fmla="*/ 0 h 29"/>
                  <a:gd name="T28" fmla="*/ 1 w 28"/>
                  <a:gd name="T29" fmla="*/ 0 h 29"/>
                  <a:gd name="T30" fmla="*/ 1 w 28"/>
                  <a:gd name="T31" fmla="*/ 0 h 29"/>
                  <a:gd name="T32" fmla="*/ 0 w 28"/>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9"/>
                  <a:gd name="T53" fmla="*/ 28 w 28"/>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9">
                    <a:moveTo>
                      <a:pt x="0" y="17"/>
                    </a:moveTo>
                    <a:lnTo>
                      <a:pt x="0" y="11"/>
                    </a:lnTo>
                    <a:lnTo>
                      <a:pt x="2" y="7"/>
                    </a:lnTo>
                    <a:lnTo>
                      <a:pt x="6" y="2"/>
                    </a:lnTo>
                    <a:lnTo>
                      <a:pt x="10" y="0"/>
                    </a:lnTo>
                    <a:lnTo>
                      <a:pt x="16" y="0"/>
                    </a:lnTo>
                    <a:lnTo>
                      <a:pt x="22" y="2"/>
                    </a:lnTo>
                    <a:lnTo>
                      <a:pt x="25" y="6"/>
                    </a:lnTo>
                    <a:lnTo>
                      <a:pt x="28" y="11"/>
                    </a:lnTo>
                    <a:lnTo>
                      <a:pt x="28" y="17"/>
                    </a:lnTo>
                    <a:lnTo>
                      <a:pt x="26" y="22"/>
                    </a:lnTo>
                    <a:lnTo>
                      <a:pt x="23" y="26"/>
                    </a:lnTo>
                    <a:lnTo>
                      <a:pt x="17" y="29"/>
                    </a:lnTo>
                    <a:lnTo>
                      <a:pt x="12" y="29"/>
                    </a:lnTo>
                    <a:lnTo>
                      <a:pt x="6" y="26"/>
                    </a:lnTo>
                    <a:lnTo>
                      <a:pt x="2" y="23"/>
                    </a:lnTo>
                    <a:lnTo>
                      <a:pt x="0" y="17"/>
                    </a:lnTo>
                    <a:close/>
                  </a:path>
                </a:pathLst>
              </a:custGeom>
              <a:solidFill>
                <a:srgbClr val="000000"/>
              </a:solidFill>
              <a:ln w="9525">
                <a:noFill/>
                <a:round/>
                <a:headEnd/>
                <a:tailEnd/>
              </a:ln>
            </p:spPr>
            <p:txBody>
              <a:bodyPr/>
              <a:lstStyle/>
              <a:p>
                <a:endParaRPr lang="fa-IR"/>
              </a:p>
            </p:txBody>
          </p:sp>
          <p:sp>
            <p:nvSpPr>
              <p:cNvPr id="10294" name="Freeform 184"/>
              <p:cNvSpPr>
                <a:spLocks/>
              </p:cNvSpPr>
              <p:nvPr/>
            </p:nvSpPr>
            <p:spPr bwMode="auto">
              <a:xfrm>
                <a:off x="3270" y="2145"/>
                <a:ext cx="15" cy="14"/>
              </a:xfrm>
              <a:custGeom>
                <a:avLst/>
                <a:gdLst>
                  <a:gd name="T0" fmla="*/ 0 w 29"/>
                  <a:gd name="T1" fmla="*/ 1 h 27"/>
                  <a:gd name="T2" fmla="*/ 0 w 29"/>
                  <a:gd name="T3" fmla="*/ 1 h 27"/>
                  <a:gd name="T4" fmla="*/ 1 w 29"/>
                  <a:gd name="T5" fmla="*/ 1 h 27"/>
                  <a:gd name="T6" fmla="*/ 1 w 29"/>
                  <a:gd name="T7" fmla="*/ 1 h 27"/>
                  <a:gd name="T8" fmla="*/ 1 w 29"/>
                  <a:gd name="T9" fmla="*/ 0 h 27"/>
                  <a:gd name="T10" fmla="*/ 1 w 29"/>
                  <a:gd name="T11" fmla="*/ 0 h 27"/>
                  <a:gd name="T12" fmla="*/ 1 w 29"/>
                  <a:gd name="T13" fmla="*/ 1 h 27"/>
                  <a:gd name="T14" fmla="*/ 1 w 29"/>
                  <a:gd name="T15" fmla="*/ 1 h 27"/>
                  <a:gd name="T16" fmla="*/ 1 w 29"/>
                  <a:gd name="T17" fmla="*/ 1 h 27"/>
                  <a:gd name="T18" fmla="*/ 1 w 29"/>
                  <a:gd name="T19" fmla="*/ 1 h 27"/>
                  <a:gd name="T20" fmla="*/ 1 w 29"/>
                  <a:gd name="T21" fmla="*/ 1 h 27"/>
                  <a:gd name="T22" fmla="*/ 1 w 29"/>
                  <a:gd name="T23" fmla="*/ 1 h 27"/>
                  <a:gd name="T24" fmla="*/ 1 w 29"/>
                  <a:gd name="T25" fmla="*/ 1 h 27"/>
                  <a:gd name="T26" fmla="*/ 1 w 29"/>
                  <a:gd name="T27" fmla="*/ 1 h 27"/>
                  <a:gd name="T28" fmla="*/ 1 w 29"/>
                  <a:gd name="T29" fmla="*/ 1 h 27"/>
                  <a:gd name="T30" fmla="*/ 1 w 29"/>
                  <a:gd name="T31" fmla="*/ 1 h 27"/>
                  <a:gd name="T32" fmla="*/ 0 w 29"/>
                  <a:gd name="T33" fmla="*/ 1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7"/>
                  <a:gd name="T53" fmla="*/ 29 w 29"/>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7">
                    <a:moveTo>
                      <a:pt x="0" y="17"/>
                    </a:moveTo>
                    <a:lnTo>
                      <a:pt x="0" y="11"/>
                    </a:lnTo>
                    <a:lnTo>
                      <a:pt x="2" y="6"/>
                    </a:lnTo>
                    <a:lnTo>
                      <a:pt x="6" y="2"/>
                    </a:lnTo>
                    <a:lnTo>
                      <a:pt x="11" y="0"/>
                    </a:lnTo>
                    <a:lnTo>
                      <a:pt x="17" y="0"/>
                    </a:lnTo>
                    <a:lnTo>
                      <a:pt x="22" y="1"/>
                    </a:lnTo>
                    <a:lnTo>
                      <a:pt x="26" y="4"/>
                    </a:lnTo>
                    <a:lnTo>
                      <a:pt x="29" y="10"/>
                    </a:lnTo>
                    <a:lnTo>
                      <a:pt x="29" y="16"/>
                    </a:lnTo>
                    <a:lnTo>
                      <a:pt x="27" y="22"/>
                    </a:lnTo>
                    <a:lnTo>
                      <a:pt x="23" y="25"/>
                    </a:lnTo>
                    <a:lnTo>
                      <a:pt x="18" y="27"/>
                    </a:lnTo>
                    <a:lnTo>
                      <a:pt x="12" y="27"/>
                    </a:lnTo>
                    <a:lnTo>
                      <a:pt x="7" y="26"/>
                    </a:lnTo>
                    <a:lnTo>
                      <a:pt x="2" y="23"/>
                    </a:lnTo>
                    <a:lnTo>
                      <a:pt x="0" y="17"/>
                    </a:lnTo>
                    <a:close/>
                  </a:path>
                </a:pathLst>
              </a:custGeom>
              <a:solidFill>
                <a:srgbClr val="000000"/>
              </a:solidFill>
              <a:ln w="9525">
                <a:noFill/>
                <a:round/>
                <a:headEnd/>
                <a:tailEnd/>
              </a:ln>
            </p:spPr>
            <p:txBody>
              <a:bodyPr/>
              <a:lstStyle/>
              <a:p>
                <a:endParaRPr lang="fa-IR"/>
              </a:p>
            </p:txBody>
          </p:sp>
          <p:sp>
            <p:nvSpPr>
              <p:cNvPr id="10295" name="Freeform 185"/>
              <p:cNvSpPr>
                <a:spLocks/>
              </p:cNvSpPr>
              <p:nvPr/>
            </p:nvSpPr>
            <p:spPr bwMode="auto">
              <a:xfrm>
                <a:off x="3224" y="2545"/>
                <a:ext cx="41" cy="93"/>
              </a:xfrm>
              <a:custGeom>
                <a:avLst/>
                <a:gdLst>
                  <a:gd name="T0" fmla="*/ 1 w 80"/>
                  <a:gd name="T1" fmla="*/ 0 h 187"/>
                  <a:gd name="T2" fmla="*/ 1 w 80"/>
                  <a:gd name="T3" fmla="*/ 0 h 187"/>
                  <a:gd name="T4" fmla="*/ 1 w 80"/>
                  <a:gd name="T5" fmla="*/ 0 h 187"/>
                  <a:gd name="T6" fmla="*/ 1 w 80"/>
                  <a:gd name="T7" fmla="*/ 0 h 187"/>
                  <a:gd name="T8" fmla="*/ 0 w 80"/>
                  <a:gd name="T9" fmla="*/ 0 h 187"/>
                  <a:gd name="T10" fmla="*/ 0 w 80"/>
                  <a:gd name="T11" fmla="*/ 0 h 187"/>
                  <a:gd name="T12" fmla="*/ 1 w 80"/>
                  <a:gd name="T13" fmla="*/ 0 h 187"/>
                  <a:gd name="T14" fmla="*/ 1 w 80"/>
                  <a:gd name="T15" fmla="*/ 0 h 187"/>
                  <a:gd name="T16" fmla="*/ 1 w 80"/>
                  <a:gd name="T17" fmla="*/ 0 h 187"/>
                  <a:gd name="T18" fmla="*/ 1 w 80"/>
                  <a:gd name="T19" fmla="*/ 0 h 187"/>
                  <a:gd name="T20" fmla="*/ 1 w 80"/>
                  <a:gd name="T21" fmla="*/ 0 h 187"/>
                  <a:gd name="T22" fmla="*/ 1 w 80"/>
                  <a:gd name="T23" fmla="*/ 0 h 187"/>
                  <a:gd name="T24" fmla="*/ 1 w 80"/>
                  <a:gd name="T25" fmla="*/ 0 h 187"/>
                  <a:gd name="T26" fmla="*/ 1 w 80"/>
                  <a:gd name="T27" fmla="*/ 0 h 187"/>
                  <a:gd name="T28" fmla="*/ 1 w 80"/>
                  <a:gd name="T29" fmla="*/ 0 h 187"/>
                  <a:gd name="T30" fmla="*/ 1 w 80"/>
                  <a:gd name="T31" fmla="*/ 0 h 187"/>
                  <a:gd name="T32" fmla="*/ 1 w 80"/>
                  <a:gd name="T33" fmla="*/ 0 h 187"/>
                  <a:gd name="T34" fmla="*/ 1 w 80"/>
                  <a:gd name="T35" fmla="*/ 0 h 187"/>
                  <a:gd name="T36" fmla="*/ 1 w 80"/>
                  <a:gd name="T37" fmla="*/ 0 h 187"/>
                  <a:gd name="T38" fmla="*/ 1 w 80"/>
                  <a:gd name="T39" fmla="*/ 0 h 187"/>
                  <a:gd name="T40" fmla="*/ 1 w 80"/>
                  <a:gd name="T41" fmla="*/ 0 h 187"/>
                  <a:gd name="T42" fmla="*/ 1 w 80"/>
                  <a:gd name="T43" fmla="*/ 0 h 187"/>
                  <a:gd name="T44" fmla="*/ 1 w 80"/>
                  <a:gd name="T45" fmla="*/ 0 h 187"/>
                  <a:gd name="T46" fmla="*/ 1 w 80"/>
                  <a:gd name="T47" fmla="*/ 0 h 187"/>
                  <a:gd name="T48" fmla="*/ 1 w 80"/>
                  <a:gd name="T49" fmla="*/ 0 h 187"/>
                  <a:gd name="T50" fmla="*/ 1 w 80"/>
                  <a:gd name="T51" fmla="*/ 0 h 187"/>
                  <a:gd name="T52" fmla="*/ 1 w 80"/>
                  <a:gd name="T53" fmla="*/ 0 h 187"/>
                  <a:gd name="T54" fmla="*/ 1 w 80"/>
                  <a:gd name="T55" fmla="*/ 0 h 187"/>
                  <a:gd name="T56" fmla="*/ 1 w 80"/>
                  <a:gd name="T57" fmla="*/ 0 h 18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
                  <a:gd name="T88" fmla="*/ 0 h 187"/>
                  <a:gd name="T89" fmla="*/ 80 w 80"/>
                  <a:gd name="T90" fmla="*/ 187 h 18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 h="187">
                    <a:moveTo>
                      <a:pt x="23" y="0"/>
                    </a:moveTo>
                    <a:lnTo>
                      <a:pt x="16" y="1"/>
                    </a:lnTo>
                    <a:lnTo>
                      <a:pt x="8" y="6"/>
                    </a:lnTo>
                    <a:lnTo>
                      <a:pt x="2" y="14"/>
                    </a:lnTo>
                    <a:lnTo>
                      <a:pt x="0" y="24"/>
                    </a:lnTo>
                    <a:lnTo>
                      <a:pt x="0" y="49"/>
                    </a:lnTo>
                    <a:lnTo>
                      <a:pt x="1" y="88"/>
                    </a:lnTo>
                    <a:lnTo>
                      <a:pt x="3" y="126"/>
                    </a:lnTo>
                    <a:lnTo>
                      <a:pt x="7" y="148"/>
                    </a:lnTo>
                    <a:lnTo>
                      <a:pt x="9" y="152"/>
                    </a:lnTo>
                    <a:lnTo>
                      <a:pt x="12" y="158"/>
                    </a:lnTo>
                    <a:lnTo>
                      <a:pt x="16" y="164"/>
                    </a:lnTo>
                    <a:lnTo>
                      <a:pt x="20" y="171"/>
                    </a:lnTo>
                    <a:lnTo>
                      <a:pt x="26" y="177"/>
                    </a:lnTo>
                    <a:lnTo>
                      <a:pt x="33" y="182"/>
                    </a:lnTo>
                    <a:lnTo>
                      <a:pt x="41" y="186"/>
                    </a:lnTo>
                    <a:lnTo>
                      <a:pt x="51" y="187"/>
                    </a:lnTo>
                    <a:lnTo>
                      <a:pt x="61" y="183"/>
                    </a:lnTo>
                    <a:lnTo>
                      <a:pt x="70" y="175"/>
                    </a:lnTo>
                    <a:lnTo>
                      <a:pt x="78" y="164"/>
                    </a:lnTo>
                    <a:lnTo>
                      <a:pt x="80" y="153"/>
                    </a:lnTo>
                    <a:lnTo>
                      <a:pt x="78" y="136"/>
                    </a:lnTo>
                    <a:lnTo>
                      <a:pt x="71" y="109"/>
                    </a:lnTo>
                    <a:lnTo>
                      <a:pt x="62" y="79"/>
                    </a:lnTo>
                    <a:lnTo>
                      <a:pt x="55" y="53"/>
                    </a:lnTo>
                    <a:lnTo>
                      <a:pt x="49" y="34"/>
                    </a:lnTo>
                    <a:lnTo>
                      <a:pt x="45" y="16"/>
                    </a:lnTo>
                    <a:lnTo>
                      <a:pt x="35" y="5"/>
                    </a:lnTo>
                    <a:lnTo>
                      <a:pt x="23" y="0"/>
                    </a:lnTo>
                    <a:close/>
                  </a:path>
                </a:pathLst>
              </a:custGeom>
              <a:solidFill>
                <a:srgbClr val="000000"/>
              </a:solidFill>
              <a:ln w="9525">
                <a:noFill/>
                <a:round/>
                <a:headEnd/>
                <a:tailEnd/>
              </a:ln>
            </p:spPr>
            <p:txBody>
              <a:bodyPr/>
              <a:lstStyle/>
              <a:p>
                <a:endParaRPr lang="fa-IR"/>
              </a:p>
            </p:txBody>
          </p:sp>
          <p:sp>
            <p:nvSpPr>
              <p:cNvPr id="10296" name="Freeform 186"/>
              <p:cNvSpPr>
                <a:spLocks/>
              </p:cNvSpPr>
              <p:nvPr/>
            </p:nvSpPr>
            <p:spPr bwMode="auto">
              <a:xfrm>
                <a:off x="3229" y="2555"/>
                <a:ext cx="15" cy="14"/>
              </a:xfrm>
              <a:custGeom>
                <a:avLst/>
                <a:gdLst>
                  <a:gd name="T0" fmla="*/ 1 w 29"/>
                  <a:gd name="T1" fmla="*/ 0 h 29"/>
                  <a:gd name="T2" fmla="*/ 1 w 29"/>
                  <a:gd name="T3" fmla="*/ 0 h 29"/>
                  <a:gd name="T4" fmla="*/ 1 w 29"/>
                  <a:gd name="T5" fmla="*/ 0 h 29"/>
                  <a:gd name="T6" fmla="*/ 1 w 29"/>
                  <a:gd name="T7" fmla="*/ 0 h 29"/>
                  <a:gd name="T8" fmla="*/ 1 w 29"/>
                  <a:gd name="T9" fmla="*/ 0 h 29"/>
                  <a:gd name="T10" fmla="*/ 1 w 29"/>
                  <a:gd name="T11" fmla="*/ 0 h 29"/>
                  <a:gd name="T12" fmla="*/ 1 w 29"/>
                  <a:gd name="T13" fmla="*/ 0 h 29"/>
                  <a:gd name="T14" fmla="*/ 1 w 29"/>
                  <a:gd name="T15" fmla="*/ 0 h 29"/>
                  <a:gd name="T16" fmla="*/ 1 w 29"/>
                  <a:gd name="T17" fmla="*/ 0 h 29"/>
                  <a:gd name="T18" fmla="*/ 1 w 29"/>
                  <a:gd name="T19" fmla="*/ 0 h 29"/>
                  <a:gd name="T20" fmla="*/ 1 w 29"/>
                  <a:gd name="T21" fmla="*/ 0 h 29"/>
                  <a:gd name="T22" fmla="*/ 1 w 29"/>
                  <a:gd name="T23" fmla="*/ 0 h 29"/>
                  <a:gd name="T24" fmla="*/ 0 w 29"/>
                  <a:gd name="T25" fmla="*/ 0 h 29"/>
                  <a:gd name="T26" fmla="*/ 0 w 29"/>
                  <a:gd name="T27" fmla="*/ 0 h 29"/>
                  <a:gd name="T28" fmla="*/ 1 w 29"/>
                  <a:gd name="T29" fmla="*/ 0 h 29"/>
                  <a:gd name="T30" fmla="*/ 1 w 29"/>
                  <a:gd name="T31" fmla="*/ 0 h 29"/>
                  <a:gd name="T32" fmla="*/ 1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4" y="29"/>
                    </a:moveTo>
                    <a:lnTo>
                      <a:pt x="20" y="28"/>
                    </a:lnTo>
                    <a:lnTo>
                      <a:pt x="24" y="25"/>
                    </a:lnTo>
                    <a:lnTo>
                      <a:pt x="28" y="21"/>
                    </a:lnTo>
                    <a:lnTo>
                      <a:pt x="29" y="15"/>
                    </a:lnTo>
                    <a:lnTo>
                      <a:pt x="28" y="9"/>
                    </a:lnTo>
                    <a:lnTo>
                      <a:pt x="25" y="5"/>
                    </a:lnTo>
                    <a:lnTo>
                      <a:pt x="21" y="1"/>
                    </a:lnTo>
                    <a:lnTo>
                      <a:pt x="15" y="0"/>
                    </a:lnTo>
                    <a:lnTo>
                      <a:pt x="9" y="0"/>
                    </a:lnTo>
                    <a:lnTo>
                      <a:pt x="5" y="3"/>
                    </a:lnTo>
                    <a:lnTo>
                      <a:pt x="1" y="8"/>
                    </a:lnTo>
                    <a:lnTo>
                      <a:pt x="0" y="14"/>
                    </a:lnTo>
                    <a:lnTo>
                      <a:pt x="0" y="20"/>
                    </a:lnTo>
                    <a:lnTo>
                      <a:pt x="3" y="24"/>
                    </a:lnTo>
                    <a:lnTo>
                      <a:pt x="8" y="28"/>
                    </a:lnTo>
                    <a:lnTo>
                      <a:pt x="14" y="29"/>
                    </a:lnTo>
                    <a:close/>
                  </a:path>
                </a:pathLst>
              </a:custGeom>
              <a:solidFill>
                <a:srgbClr val="000000"/>
              </a:solidFill>
              <a:ln w="9525">
                <a:noFill/>
                <a:round/>
                <a:headEnd/>
                <a:tailEnd/>
              </a:ln>
            </p:spPr>
            <p:txBody>
              <a:bodyPr/>
              <a:lstStyle/>
              <a:p>
                <a:endParaRPr lang="fa-IR"/>
              </a:p>
            </p:txBody>
          </p:sp>
          <p:sp>
            <p:nvSpPr>
              <p:cNvPr id="10297" name="Freeform 187"/>
              <p:cNvSpPr>
                <a:spLocks/>
              </p:cNvSpPr>
              <p:nvPr/>
            </p:nvSpPr>
            <p:spPr bwMode="auto">
              <a:xfrm>
                <a:off x="3218" y="2555"/>
                <a:ext cx="55" cy="88"/>
              </a:xfrm>
              <a:custGeom>
                <a:avLst/>
                <a:gdLst>
                  <a:gd name="T0" fmla="*/ 0 w 111"/>
                  <a:gd name="T1" fmla="*/ 1 h 175"/>
                  <a:gd name="T2" fmla="*/ 0 w 111"/>
                  <a:gd name="T3" fmla="*/ 1 h 175"/>
                  <a:gd name="T4" fmla="*/ 0 w 111"/>
                  <a:gd name="T5" fmla="*/ 1 h 175"/>
                  <a:gd name="T6" fmla="*/ 0 w 111"/>
                  <a:gd name="T7" fmla="*/ 1 h 175"/>
                  <a:gd name="T8" fmla="*/ 0 w 111"/>
                  <a:gd name="T9" fmla="*/ 1 h 175"/>
                  <a:gd name="T10" fmla="*/ 0 w 111"/>
                  <a:gd name="T11" fmla="*/ 1 h 175"/>
                  <a:gd name="T12" fmla="*/ 0 w 111"/>
                  <a:gd name="T13" fmla="*/ 1 h 175"/>
                  <a:gd name="T14" fmla="*/ 0 w 111"/>
                  <a:gd name="T15" fmla="*/ 1 h 175"/>
                  <a:gd name="T16" fmla="*/ 0 w 111"/>
                  <a:gd name="T17" fmla="*/ 1 h 175"/>
                  <a:gd name="T18" fmla="*/ 0 w 111"/>
                  <a:gd name="T19" fmla="*/ 1 h 175"/>
                  <a:gd name="T20" fmla="*/ 0 w 111"/>
                  <a:gd name="T21" fmla="*/ 1 h 175"/>
                  <a:gd name="T22" fmla="*/ 0 w 111"/>
                  <a:gd name="T23" fmla="*/ 1 h 175"/>
                  <a:gd name="T24" fmla="*/ 0 w 111"/>
                  <a:gd name="T25" fmla="*/ 1 h 175"/>
                  <a:gd name="T26" fmla="*/ 0 w 111"/>
                  <a:gd name="T27" fmla="*/ 1 h 175"/>
                  <a:gd name="T28" fmla="*/ 0 w 111"/>
                  <a:gd name="T29" fmla="*/ 1 h 175"/>
                  <a:gd name="T30" fmla="*/ 0 w 111"/>
                  <a:gd name="T31" fmla="*/ 1 h 175"/>
                  <a:gd name="T32" fmla="*/ 0 w 111"/>
                  <a:gd name="T33" fmla="*/ 1 h 175"/>
                  <a:gd name="T34" fmla="*/ 0 w 111"/>
                  <a:gd name="T35" fmla="*/ 1 h 175"/>
                  <a:gd name="T36" fmla="*/ 0 w 111"/>
                  <a:gd name="T37" fmla="*/ 1 h 175"/>
                  <a:gd name="T38" fmla="*/ 0 w 111"/>
                  <a:gd name="T39" fmla="*/ 1 h 175"/>
                  <a:gd name="T40" fmla="*/ 0 w 111"/>
                  <a:gd name="T41" fmla="*/ 1 h 175"/>
                  <a:gd name="T42" fmla="*/ 0 w 111"/>
                  <a:gd name="T43" fmla="*/ 1 h 175"/>
                  <a:gd name="T44" fmla="*/ 0 w 111"/>
                  <a:gd name="T45" fmla="*/ 1 h 175"/>
                  <a:gd name="T46" fmla="*/ 0 w 111"/>
                  <a:gd name="T47" fmla="*/ 1 h 175"/>
                  <a:gd name="T48" fmla="*/ 0 w 111"/>
                  <a:gd name="T49" fmla="*/ 0 h 175"/>
                  <a:gd name="T50" fmla="*/ 0 w 111"/>
                  <a:gd name="T51" fmla="*/ 1 h 175"/>
                  <a:gd name="T52" fmla="*/ 0 w 111"/>
                  <a:gd name="T53" fmla="*/ 1 h 175"/>
                  <a:gd name="T54" fmla="*/ 0 w 111"/>
                  <a:gd name="T55" fmla="*/ 1 h 175"/>
                  <a:gd name="T56" fmla="*/ 0 w 111"/>
                  <a:gd name="T57" fmla="*/ 1 h 175"/>
                  <a:gd name="T58" fmla="*/ 0 w 111"/>
                  <a:gd name="T59" fmla="*/ 1 h 175"/>
                  <a:gd name="T60" fmla="*/ 0 w 111"/>
                  <a:gd name="T61" fmla="*/ 1 h 175"/>
                  <a:gd name="T62" fmla="*/ 0 w 111"/>
                  <a:gd name="T63" fmla="*/ 1 h 175"/>
                  <a:gd name="T64" fmla="*/ 0 w 111"/>
                  <a:gd name="T65" fmla="*/ 1 h 175"/>
                  <a:gd name="T66" fmla="*/ 0 w 111"/>
                  <a:gd name="T67" fmla="*/ 1 h 175"/>
                  <a:gd name="T68" fmla="*/ 0 w 111"/>
                  <a:gd name="T69" fmla="*/ 1 h 175"/>
                  <a:gd name="T70" fmla="*/ 0 w 111"/>
                  <a:gd name="T71" fmla="*/ 1 h 175"/>
                  <a:gd name="T72" fmla="*/ 0 w 111"/>
                  <a:gd name="T73" fmla="*/ 1 h 175"/>
                  <a:gd name="T74" fmla="*/ 0 w 111"/>
                  <a:gd name="T75" fmla="*/ 1 h 175"/>
                  <a:gd name="T76" fmla="*/ 0 w 111"/>
                  <a:gd name="T77" fmla="*/ 1 h 175"/>
                  <a:gd name="T78" fmla="*/ 0 w 111"/>
                  <a:gd name="T79" fmla="*/ 1 h 175"/>
                  <a:gd name="T80" fmla="*/ 0 w 111"/>
                  <a:gd name="T81" fmla="*/ 1 h 1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1"/>
                  <a:gd name="T124" fmla="*/ 0 h 175"/>
                  <a:gd name="T125" fmla="*/ 111 w 111"/>
                  <a:gd name="T126" fmla="*/ 175 h 1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1" h="175">
                    <a:moveTo>
                      <a:pt x="107" y="138"/>
                    </a:moveTo>
                    <a:lnTo>
                      <a:pt x="111" y="146"/>
                    </a:lnTo>
                    <a:lnTo>
                      <a:pt x="111" y="156"/>
                    </a:lnTo>
                    <a:lnTo>
                      <a:pt x="108" y="164"/>
                    </a:lnTo>
                    <a:lnTo>
                      <a:pt x="99" y="169"/>
                    </a:lnTo>
                    <a:lnTo>
                      <a:pt x="92" y="172"/>
                    </a:lnTo>
                    <a:lnTo>
                      <a:pt x="85" y="174"/>
                    </a:lnTo>
                    <a:lnTo>
                      <a:pt x="76" y="175"/>
                    </a:lnTo>
                    <a:lnTo>
                      <a:pt x="67" y="175"/>
                    </a:lnTo>
                    <a:lnTo>
                      <a:pt x="56" y="174"/>
                    </a:lnTo>
                    <a:lnTo>
                      <a:pt x="47" y="170"/>
                    </a:lnTo>
                    <a:lnTo>
                      <a:pt x="38" y="165"/>
                    </a:lnTo>
                    <a:lnTo>
                      <a:pt x="30" y="154"/>
                    </a:lnTo>
                    <a:lnTo>
                      <a:pt x="20" y="131"/>
                    </a:lnTo>
                    <a:lnTo>
                      <a:pt x="16" y="111"/>
                    </a:lnTo>
                    <a:lnTo>
                      <a:pt x="15" y="93"/>
                    </a:lnTo>
                    <a:lnTo>
                      <a:pt x="13" y="81"/>
                    </a:lnTo>
                    <a:lnTo>
                      <a:pt x="8" y="70"/>
                    </a:lnTo>
                    <a:lnTo>
                      <a:pt x="5" y="60"/>
                    </a:lnTo>
                    <a:lnTo>
                      <a:pt x="1" y="50"/>
                    </a:lnTo>
                    <a:lnTo>
                      <a:pt x="0" y="39"/>
                    </a:lnTo>
                    <a:lnTo>
                      <a:pt x="1" y="29"/>
                    </a:lnTo>
                    <a:lnTo>
                      <a:pt x="3" y="18"/>
                    </a:lnTo>
                    <a:lnTo>
                      <a:pt x="7" y="8"/>
                    </a:lnTo>
                    <a:lnTo>
                      <a:pt x="9" y="0"/>
                    </a:lnTo>
                    <a:lnTo>
                      <a:pt x="15" y="8"/>
                    </a:lnTo>
                    <a:lnTo>
                      <a:pt x="22" y="15"/>
                    </a:lnTo>
                    <a:lnTo>
                      <a:pt x="29" y="21"/>
                    </a:lnTo>
                    <a:lnTo>
                      <a:pt x="37" y="24"/>
                    </a:lnTo>
                    <a:lnTo>
                      <a:pt x="44" y="26"/>
                    </a:lnTo>
                    <a:lnTo>
                      <a:pt x="52" y="26"/>
                    </a:lnTo>
                    <a:lnTo>
                      <a:pt x="59" y="23"/>
                    </a:lnTo>
                    <a:lnTo>
                      <a:pt x="64" y="18"/>
                    </a:lnTo>
                    <a:lnTo>
                      <a:pt x="68" y="29"/>
                    </a:lnTo>
                    <a:lnTo>
                      <a:pt x="73" y="44"/>
                    </a:lnTo>
                    <a:lnTo>
                      <a:pt x="78" y="62"/>
                    </a:lnTo>
                    <a:lnTo>
                      <a:pt x="86" y="82"/>
                    </a:lnTo>
                    <a:lnTo>
                      <a:pt x="93" y="100"/>
                    </a:lnTo>
                    <a:lnTo>
                      <a:pt x="99" y="117"/>
                    </a:lnTo>
                    <a:lnTo>
                      <a:pt x="104" y="131"/>
                    </a:lnTo>
                    <a:lnTo>
                      <a:pt x="107" y="138"/>
                    </a:lnTo>
                    <a:close/>
                  </a:path>
                </a:pathLst>
              </a:custGeom>
              <a:solidFill>
                <a:srgbClr val="000000"/>
              </a:solidFill>
              <a:ln w="9525">
                <a:noFill/>
                <a:round/>
                <a:headEnd/>
                <a:tailEnd/>
              </a:ln>
            </p:spPr>
            <p:txBody>
              <a:bodyPr/>
              <a:lstStyle/>
              <a:p>
                <a:endParaRPr lang="fa-IR"/>
              </a:p>
            </p:txBody>
          </p:sp>
          <p:sp>
            <p:nvSpPr>
              <p:cNvPr id="10298" name="Freeform 188"/>
              <p:cNvSpPr>
                <a:spLocks/>
              </p:cNvSpPr>
              <p:nvPr/>
            </p:nvSpPr>
            <p:spPr bwMode="auto">
              <a:xfrm>
                <a:off x="3217" y="2575"/>
                <a:ext cx="56" cy="72"/>
              </a:xfrm>
              <a:custGeom>
                <a:avLst/>
                <a:gdLst>
                  <a:gd name="T0" fmla="*/ 1 w 112"/>
                  <a:gd name="T1" fmla="*/ 1 h 144"/>
                  <a:gd name="T2" fmla="*/ 1 w 112"/>
                  <a:gd name="T3" fmla="*/ 1 h 144"/>
                  <a:gd name="T4" fmla="*/ 1 w 112"/>
                  <a:gd name="T5" fmla="*/ 1 h 144"/>
                  <a:gd name="T6" fmla="*/ 1 w 112"/>
                  <a:gd name="T7" fmla="*/ 1 h 144"/>
                  <a:gd name="T8" fmla="*/ 1 w 112"/>
                  <a:gd name="T9" fmla="*/ 1 h 144"/>
                  <a:gd name="T10" fmla="*/ 1 w 112"/>
                  <a:gd name="T11" fmla="*/ 1 h 144"/>
                  <a:gd name="T12" fmla="*/ 1 w 112"/>
                  <a:gd name="T13" fmla="*/ 1 h 144"/>
                  <a:gd name="T14" fmla="*/ 1 w 112"/>
                  <a:gd name="T15" fmla="*/ 1 h 144"/>
                  <a:gd name="T16" fmla="*/ 1 w 112"/>
                  <a:gd name="T17" fmla="*/ 1 h 144"/>
                  <a:gd name="T18" fmla="*/ 1 w 112"/>
                  <a:gd name="T19" fmla="*/ 1 h 144"/>
                  <a:gd name="T20" fmla="*/ 1 w 112"/>
                  <a:gd name="T21" fmla="*/ 1 h 144"/>
                  <a:gd name="T22" fmla="*/ 1 w 112"/>
                  <a:gd name="T23" fmla="*/ 1 h 144"/>
                  <a:gd name="T24" fmla="*/ 1 w 112"/>
                  <a:gd name="T25" fmla="*/ 1 h 144"/>
                  <a:gd name="T26" fmla="*/ 1 w 112"/>
                  <a:gd name="T27" fmla="*/ 1 h 144"/>
                  <a:gd name="T28" fmla="*/ 1 w 112"/>
                  <a:gd name="T29" fmla="*/ 1 h 144"/>
                  <a:gd name="T30" fmla="*/ 1 w 112"/>
                  <a:gd name="T31" fmla="*/ 1 h 144"/>
                  <a:gd name="T32" fmla="*/ 1 w 112"/>
                  <a:gd name="T33" fmla="*/ 1 h 144"/>
                  <a:gd name="T34" fmla="*/ 1 w 112"/>
                  <a:gd name="T35" fmla="*/ 1 h 144"/>
                  <a:gd name="T36" fmla="*/ 1 w 112"/>
                  <a:gd name="T37" fmla="*/ 1 h 144"/>
                  <a:gd name="T38" fmla="*/ 1 w 112"/>
                  <a:gd name="T39" fmla="*/ 1 h 144"/>
                  <a:gd name="T40" fmla="*/ 1 w 112"/>
                  <a:gd name="T41" fmla="*/ 0 h 144"/>
                  <a:gd name="T42" fmla="*/ 0 w 112"/>
                  <a:gd name="T43" fmla="*/ 1 h 144"/>
                  <a:gd name="T44" fmla="*/ 0 w 112"/>
                  <a:gd name="T45" fmla="*/ 1 h 144"/>
                  <a:gd name="T46" fmla="*/ 1 w 112"/>
                  <a:gd name="T47" fmla="*/ 1 h 144"/>
                  <a:gd name="T48" fmla="*/ 1 w 112"/>
                  <a:gd name="T49" fmla="*/ 1 h 144"/>
                  <a:gd name="T50" fmla="*/ 1 w 112"/>
                  <a:gd name="T51" fmla="*/ 1 h 144"/>
                  <a:gd name="T52" fmla="*/ 1 w 112"/>
                  <a:gd name="T53" fmla="*/ 1 h 144"/>
                  <a:gd name="T54" fmla="*/ 1 w 112"/>
                  <a:gd name="T55" fmla="*/ 1 h 144"/>
                  <a:gd name="T56" fmla="*/ 1 w 112"/>
                  <a:gd name="T57" fmla="*/ 1 h 144"/>
                  <a:gd name="T58" fmla="*/ 1 w 112"/>
                  <a:gd name="T59" fmla="*/ 1 h 144"/>
                  <a:gd name="T60" fmla="*/ 1 w 112"/>
                  <a:gd name="T61" fmla="*/ 1 h 144"/>
                  <a:gd name="T62" fmla="*/ 1 w 112"/>
                  <a:gd name="T63" fmla="*/ 1 h 144"/>
                  <a:gd name="T64" fmla="*/ 1 w 112"/>
                  <a:gd name="T65" fmla="*/ 1 h 144"/>
                  <a:gd name="T66" fmla="*/ 1 w 112"/>
                  <a:gd name="T67" fmla="*/ 1 h 144"/>
                  <a:gd name="T68" fmla="*/ 1 w 112"/>
                  <a:gd name="T69" fmla="*/ 1 h 144"/>
                  <a:gd name="T70" fmla="*/ 1 w 112"/>
                  <a:gd name="T71" fmla="*/ 1 h 144"/>
                  <a:gd name="T72" fmla="*/ 1 w 112"/>
                  <a:gd name="T73" fmla="*/ 1 h 144"/>
                  <a:gd name="T74" fmla="*/ 1 w 112"/>
                  <a:gd name="T75" fmla="*/ 1 h 144"/>
                  <a:gd name="T76" fmla="*/ 1 w 112"/>
                  <a:gd name="T77" fmla="*/ 1 h 144"/>
                  <a:gd name="T78" fmla="*/ 1 w 112"/>
                  <a:gd name="T79" fmla="*/ 1 h 144"/>
                  <a:gd name="T80" fmla="*/ 1 w 112"/>
                  <a:gd name="T81" fmla="*/ 1 h 144"/>
                  <a:gd name="T82" fmla="*/ 1 w 112"/>
                  <a:gd name="T83" fmla="*/ 1 h 144"/>
                  <a:gd name="T84" fmla="*/ 1 w 112"/>
                  <a:gd name="T85" fmla="*/ 1 h 144"/>
                  <a:gd name="T86" fmla="*/ 1 w 112"/>
                  <a:gd name="T87" fmla="*/ 1 h 144"/>
                  <a:gd name="T88" fmla="*/ 1 w 112"/>
                  <a:gd name="T89" fmla="*/ 1 h 1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2"/>
                  <a:gd name="T136" fmla="*/ 0 h 144"/>
                  <a:gd name="T137" fmla="*/ 112 w 112"/>
                  <a:gd name="T138" fmla="*/ 144 h 1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2" h="144">
                    <a:moveTo>
                      <a:pt x="108" y="99"/>
                    </a:moveTo>
                    <a:lnTo>
                      <a:pt x="112" y="107"/>
                    </a:lnTo>
                    <a:lnTo>
                      <a:pt x="112" y="117"/>
                    </a:lnTo>
                    <a:lnTo>
                      <a:pt x="109" y="125"/>
                    </a:lnTo>
                    <a:lnTo>
                      <a:pt x="100" y="130"/>
                    </a:lnTo>
                    <a:lnTo>
                      <a:pt x="93" y="133"/>
                    </a:lnTo>
                    <a:lnTo>
                      <a:pt x="86" y="135"/>
                    </a:lnTo>
                    <a:lnTo>
                      <a:pt x="77" y="136"/>
                    </a:lnTo>
                    <a:lnTo>
                      <a:pt x="68" y="136"/>
                    </a:lnTo>
                    <a:lnTo>
                      <a:pt x="57" y="135"/>
                    </a:lnTo>
                    <a:lnTo>
                      <a:pt x="48" y="131"/>
                    </a:lnTo>
                    <a:lnTo>
                      <a:pt x="39" y="126"/>
                    </a:lnTo>
                    <a:lnTo>
                      <a:pt x="31" y="115"/>
                    </a:lnTo>
                    <a:lnTo>
                      <a:pt x="21" y="92"/>
                    </a:lnTo>
                    <a:lnTo>
                      <a:pt x="17" y="72"/>
                    </a:lnTo>
                    <a:lnTo>
                      <a:pt x="16" y="54"/>
                    </a:lnTo>
                    <a:lnTo>
                      <a:pt x="14" y="42"/>
                    </a:lnTo>
                    <a:lnTo>
                      <a:pt x="9" y="31"/>
                    </a:lnTo>
                    <a:lnTo>
                      <a:pt x="6" y="21"/>
                    </a:lnTo>
                    <a:lnTo>
                      <a:pt x="2" y="11"/>
                    </a:lnTo>
                    <a:lnTo>
                      <a:pt x="1" y="0"/>
                    </a:lnTo>
                    <a:lnTo>
                      <a:pt x="0" y="8"/>
                    </a:lnTo>
                    <a:lnTo>
                      <a:pt x="0" y="15"/>
                    </a:lnTo>
                    <a:lnTo>
                      <a:pt x="1" y="22"/>
                    </a:lnTo>
                    <a:lnTo>
                      <a:pt x="2" y="28"/>
                    </a:lnTo>
                    <a:lnTo>
                      <a:pt x="4" y="34"/>
                    </a:lnTo>
                    <a:lnTo>
                      <a:pt x="7" y="39"/>
                    </a:lnTo>
                    <a:lnTo>
                      <a:pt x="10" y="46"/>
                    </a:lnTo>
                    <a:lnTo>
                      <a:pt x="11" y="53"/>
                    </a:lnTo>
                    <a:lnTo>
                      <a:pt x="12" y="66"/>
                    </a:lnTo>
                    <a:lnTo>
                      <a:pt x="15" y="88"/>
                    </a:lnTo>
                    <a:lnTo>
                      <a:pt x="18" y="110"/>
                    </a:lnTo>
                    <a:lnTo>
                      <a:pt x="27" y="126"/>
                    </a:lnTo>
                    <a:lnTo>
                      <a:pt x="33" y="130"/>
                    </a:lnTo>
                    <a:lnTo>
                      <a:pt x="39" y="136"/>
                    </a:lnTo>
                    <a:lnTo>
                      <a:pt x="46" y="140"/>
                    </a:lnTo>
                    <a:lnTo>
                      <a:pt x="53" y="143"/>
                    </a:lnTo>
                    <a:lnTo>
                      <a:pt x="62" y="144"/>
                    </a:lnTo>
                    <a:lnTo>
                      <a:pt x="74" y="144"/>
                    </a:lnTo>
                    <a:lnTo>
                      <a:pt x="87" y="142"/>
                    </a:lnTo>
                    <a:lnTo>
                      <a:pt x="103" y="137"/>
                    </a:lnTo>
                    <a:lnTo>
                      <a:pt x="109" y="134"/>
                    </a:lnTo>
                    <a:lnTo>
                      <a:pt x="112" y="127"/>
                    </a:lnTo>
                    <a:lnTo>
                      <a:pt x="112" y="115"/>
                    </a:lnTo>
                    <a:lnTo>
                      <a:pt x="108" y="99"/>
                    </a:lnTo>
                    <a:close/>
                  </a:path>
                </a:pathLst>
              </a:custGeom>
              <a:solidFill>
                <a:srgbClr val="000000"/>
              </a:solidFill>
              <a:ln w="9525">
                <a:noFill/>
                <a:round/>
                <a:headEnd/>
                <a:tailEnd/>
              </a:ln>
            </p:spPr>
            <p:txBody>
              <a:bodyPr/>
              <a:lstStyle/>
              <a:p>
                <a:endParaRPr lang="fa-IR"/>
              </a:p>
            </p:txBody>
          </p:sp>
          <p:sp>
            <p:nvSpPr>
              <p:cNvPr id="10299" name="Freeform 189"/>
              <p:cNvSpPr>
                <a:spLocks/>
              </p:cNvSpPr>
              <p:nvPr/>
            </p:nvSpPr>
            <p:spPr bwMode="auto">
              <a:xfrm>
                <a:off x="3236" y="2586"/>
                <a:ext cx="17" cy="9"/>
              </a:xfrm>
              <a:custGeom>
                <a:avLst/>
                <a:gdLst>
                  <a:gd name="T0" fmla="*/ 0 w 33"/>
                  <a:gd name="T1" fmla="*/ 1 h 17"/>
                  <a:gd name="T2" fmla="*/ 1 w 33"/>
                  <a:gd name="T3" fmla="*/ 1 h 17"/>
                  <a:gd name="T4" fmla="*/ 1 w 33"/>
                  <a:gd name="T5" fmla="*/ 0 h 17"/>
                  <a:gd name="T6" fmla="*/ 1 w 33"/>
                  <a:gd name="T7" fmla="*/ 0 h 17"/>
                  <a:gd name="T8" fmla="*/ 1 w 33"/>
                  <a:gd name="T9" fmla="*/ 1 h 17"/>
                  <a:gd name="T10" fmla="*/ 1 w 33"/>
                  <a:gd name="T11" fmla="*/ 1 h 17"/>
                  <a:gd name="T12" fmla="*/ 1 w 33"/>
                  <a:gd name="T13" fmla="*/ 1 h 17"/>
                  <a:gd name="T14" fmla="*/ 1 w 33"/>
                  <a:gd name="T15" fmla="*/ 1 h 17"/>
                  <a:gd name="T16" fmla="*/ 1 w 33"/>
                  <a:gd name="T17" fmla="*/ 1 h 17"/>
                  <a:gd name="T18" fmla="*/ 1 w 33"/>
                  <a:gd name="T19" fmla="*/ 1 h 17"/>
                  <a:gd name="T20" fmla="*/ 1 w 33"/>
                  <a:gd name="T21" fmla="*/ 1 h 17"/>
                  <a:gd name="T22" fmla="*/ 1 w 33"/>
                  <a:gd name="T23" fmla="*/ 1 h 17"/>
                  <a:gd name="T24" fmla="*/ 0 w 33"/>
                  <a:gd name="T25" fmla="*/ 1 h 17"/>
                  <a:gd name="T26" fmla="*/ 0 w 33"/>
                  <a:gd name="T27" fmla="*/ 1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17"/>
                  <a:gd name="T44" fmla="*/ 33 w 33"/>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17">
                    <a:moveTo>
                      <a:pt x="0" y="5"/>
                    </a:moveTo>
                    <a:lnTo>
                      <a:pt x="8" y="1"/>
                    </a:lnTo>
                    <a:lnTo>
                      <a:pt x="17" y="0"/>
                    </a:lnTo>
                    <a:lnTo>
                      <a:pt x="26" y="0"/>
                    </a:lnTo>
                    <a:lnTo>
                      <a:pt x="31" y="4"/>
                    </a:lnTo>
                    <a:lnTo>
                      <a:pt x="33" y="8"/>
                    </a:lnTo>
                    <a:lnTo>
                      <a:pt x="33" y="12"/>
                    </a:lnTo>
                    <a:lnTo>
                      <a:pt x="33" y="14"/>
                    </a:lnTo>
                    <a:lnTo>
                      <a:pt x="33" y="15"/>
                    </a:lnTo>
                    <a:lnTo>
                      <a:pt x="3" y="17"/>
                    </a:lnTo>
                    <a:lnTo>
                      <a:pt x="2" y="16"/>
                    </a:lnTo>
                    <a:lnTo>
                      <a:pt x="1" y="12"/>
                    </a:lnTo>
                    <a:lnTo>
                      <a:pt x="0" y="8"/>
                    </a:lnTo>
                    <a:lnTo>
                      <a:pt x="0" y="5"/>
                    </a:lnTo>
                    <a:close/>
                  </a:path>
                </a:pathLst>
              </a:custGeom>
              <a:solidFill>
                <a:srgbClr val="000000"/>
              </a:solidFill>
              <a:ln w="9525">
                <a:noFill/>
                <a:round/>
                <a:headEnd/>
                <a:tailEnd/>
              </a:ln>
            </p:spPr>
            <p:txBody>
              <a:bodyPr/>
              <a:lstStyle/>
              <a:p>
                <a:endParaRPr lang="fa-IR"/>
              </a:p>
            </p:txBody>
          </p:sp>
          <p:sp>
            <p:nvSpPr>
              <p:cNvPr id="10300" name="Freeform 190"/>
              <p:cNvSpPr>
                <a:spLocks/>
              </p:cNvSpPr>
              <p:nvPr/>
            </p:nvSpPr>
            <p:spPr bwMode="auto">
              <a:xfrm>
                <a:off x="3242" y="2600"/>
                <a:ext cx="16" cy="10"/>
              </a:xfrm>
              <a:custGeom>
                <a:avLst/>
                <a:gdLst>
                  <a:gd name="T0" fmla="*/ 0 w 34"/>
                  <a:gd name="T1" fmla="*/ 1 h 18"/>
                  <a:gd name="T2" fmla="*/ 0 w 34"/>
                  <a:gd name="T3" fmla="*/ 1 h 18"/>
                  <a:gd name="T4" fmla="*/ 0 w 34"/>
                  <a:gd name="T5" fmla="*/ 0 h 18"/>
                  <a:gd name="T6" fmla="*/ 0 w 34"/>
                  <a:gd name="T7" fmla="*/ 1 h 18"/>
                  <a:gd name="T8" fmla="*/ 0 w 34"/>
                  <a:gd name="T9" fmla="*/ 1 h 18"/>
                  <a:gd name="T10" fmla="*/ 0 w 34"/>
                  <a:gd name="T11" fmla="*/ 1 h 18"/>
                  <a:gd name="T12" fmla="*/ 0 w 34"/>
                  <a:gd name="T13" fmla="*/ 1 h 18"/>
                  <a:gd name="T14" fmla="*/ 0 w 34"/>
                  <a:gd name="T15" fmla="*/ 1 h 18"/>
                  <a:gd name="T16" fmla="*/ 0 w 34"/>
                  <a:gd name="T17" fmla="*/ 1 h 18"/>
                  <a:gd name="T18" fmla="*/ 0 w 34"/>
                  <a:gd name="T19" fmla="*/ 1 h 18"/>
                  <a:gd name="T20" fmla="*/ 0 w 34"/>
                  <a:gd name="T21" fmla="*/ 1 h 18"/>
                  <a:gd name="T22" fmla="*/ 0 w 34"/>
                  <a:gd name="T23" fmla="*/ 1 h 18"/>
                  <a:gd name="T24" fmla="*/ 0 w 34"/>
                  <a:gd name="T25" fmla="*/ 1 h 18"/>
                  <a:gd name="T26" fmla="*/ 0 w 34"/>
                  <a:gd name="T27" fmla="*/ 1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18"/>
                  <a:gd name="T44" fmla="*/ 34 w 34"/>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18">
                    <a:moveTo>
                      <a:pt x="0" y="5"/>
                    </a:moveTo>
                    <a:lnTo>
                      <a:pt x="8" y="2"/>
                    </a:lnTo>
                    <a:lnTo>
                      <a:pt x="17" y="0"/>
                    </a:lnTo>
                    <a:lnTo>
                      <a:pt x="27" y="1"/>
                    </a:lnTo>
                    <a:lnTo>
                      <a:pt x="31" y="3"/>
                    </a:lnTo>
                    <a:lnTo>
                      <a:pt x="34" y="8"/>
                    </a:lnTo>
                    <a:lnTo>
                      <a:pt x="34" y="12"/>
                    </a:lnTo>
                    <a:lnTo>
                      <a:pt x="34" y="14"/>
                    </a:lnTo>
                    <a:lnTo>
                      <a:pt x="34" y="15"/>
                    </a:lnTo>
                    <a:lnTo>
                      <a:pt x="5" y="18"/>
                    </a:lnTo>
                    <a:lnTo>
                      <a:pt x="4" y="17"/>
                    </a:lnTo>
                    <a:lnTo>
                      <a:pt x="1" y="13"/>
                    </a:lnTo>
                    <a:lnTo>
                      <a:pt x="0" y="8"/>
                    </a:lnTo>
                    <a:lnTo>
                      <a:pt x="0" y="5"/>
                    </a:lnTo>
                    <a:close/>
                  </a:path>
                </a:pathLst>
              </a:custGeom>
              <a:solidFill>
                <a:srgbClr val="000000"/>
              </a:solidFill>
              <a:ln w="9525">
                <a:noFill/>
                <a:round/>
                <a:headEnd/>
                <a:tailEnd/>
              </a:ln>
            </p:spPr>
            <p:txBody>
              <a:bodyPr/>
              <a:lstStyle/>
              <a:p>
                <a:endParaRPr lang="fa-IR"/>
              </a:p>
            </p:txBody>
          </p:sp>
          <p:sp>
            <p:nvSpPr>
              <p:cNvPr id="10301" name="Freeform 191"/>
              <p:cNvSpPr>
                <a:spLocks/>
              </p:cNvSpPr>
              <p:nvPr/>
            </p:nvSpPr>
            <p:spPr bwMode="auto">
              <a:xfrm>
                <a:off x="3194" y="2109"/>
                <a:ext cx="110" cy="477"/>
              </a:xfrm>
              <a:custGeom>
                <a:avLst/>
                <a:gdLst>
                  <a:gd name="T0" fmla="*/ 0 w 221"/>
                  <a:gd name="T1" fmla="*/ 1 h 954"/>
                  <a:gd name="T2" fmla="*/ 0 w 221"/>
                  <a:gd name="T3" fmla="*/ 1 h 954"/>
                  <a:gd name="T4" fmla="*/ 0 w 221"/>
                  <a:gd name="T5" fmla="*/ 1 h 954"/>
                  <a:gd name="T6" fmla="*/ 0 w 221"/>
                  <a:gd name="T7" fmla="*/ 1 h 954"/>
                  <a:gd name="T8" fmla="*/ 0 w 221"/>
                  <a:gd name="T9" fmla="*/ 1 h 954"/>
                  <a:gd name="T10" fmla="*/ 0 w 221"/>
                  <a:gd name="T11" fmla="*/ 1 h 954"/>
                  <a:gd name="T12" fmla="*/ 0 w 221"/>
                  <a:gd name="T13" fmla="*/ 1 h 954"/>
                  <a:gd name="T14" fmla="*/ 0 w 221"/>
                  <a:gd name="T15" fmla="*/ 1 h 954"/>
                  <a:gd name="T16" fmla="*/ 0 w 221"/>
                  <a:gd name="T17" fmla="*/ 1 h 954"/>
                  <a:gd name="T18" fmla="*/ 0 w 221"/>
                  <a:gd name="T19" fmla="*/ 1 h 954"/>
                  <a:gd name="T20" fmla="*/ 0 w 221"/>
                  <a:gd name="T21" fmla="*/ 1 h 954"/>
                  <a:gd name="T22" fmla="*/ 0 w 221"/>
                  <a:gd name="T23" fmla="*/ 1 h 954"/>
                  <a:gd name="T24" fmla="*/ 0 w 221"/>
                  <a:gd name="T25" fmla="*/ 1 h 954"/>
                  <a:gd name="T26" fmla="*/ 0 w 221"/>
                  <a:gd name="T27" fmla="*/ 1 h 954"/>
                  <a:gd name="T28" fmla="*/ 0 w 221"/>
                  <a:gd name="T29" fmla="*/ 1 h 954"/>
                  <a:gd name="T30" fmla="*/ 0 w 221"/>
                  <a:gd name="T31" fmla="*/ 1 h 954"/>
                  <a:gd name="T32" fmla="*/ 0 w 221"/>
                  <a:gd name="T33" fmla="*/ 1 h 954"/>
                  <a:gd name="T34" fmla="*/ 0 w 221"/>
                  <a:gd name="T35" fmla="*/ 1 h 954"/>
                  <a:gd name="T36" fmla="*/ 0 w 221"/>
                  <a:gd name="T37" fmla="*/ 1 h 954"/>
                  <a:gd name="T38" fmla="*/ 0 w 221"/>
                  <a:gd name="T39" fmla="*/ 1 h 954"/>
                  <a:gd name="T40" fmla="*/ 0 w 221"/>
                  <a:gd name="T41" fmla="*/ 1 h 954"/>
                  <a:gd name="T42" fmla="*/ 0 w 221"/>
                  <a:gd name="T43" fmla="*/ 1 h 954"/>
                  <a:gd name="T44" fmla="*/ 0 w 221"/>
                  <a:gd name="T45" fmla="*/ 1 h 954"/>
                  <a:gd name="T46" fmla="*/ 0 w 221"/>
                  <a:gd name="T47" fmla="*/ 1 h 954"/>
                  <a:gd name="T48" fmla="*/ 0 w 221"/>
                  <a:gd name="T49" fmla="*/ 1 h 954"/>
                  <a:gd name="T50" fmla="*/ 0 w 221"/>
                  <a:gd name="T51" fmla="*/ 1 h 954"/>
                  <a:gd name="T52" fmla="*/ 0 w 221"/>
                  <a:gd name="T53" fmla="*/ 1 h 954"/>
                  <a:gd name="T54" fmla="*/ 0 w 221"/>
                  <a:gd name="T55" fmla="*/ 1 h 954"/>
                  <a:gd name="T56" fmla="*/ 0 w 221"/>
                  <a:gd name="T57" fmla="*/ 1 h 954"/>
                  <a:gd name="T58" fmla="*/ 0 w 221"/>
                  <a:gd name="T59" fmla="*/ 1 h 954"/>
                  <a:gd name="T60" fmla="*/ 0 w 221"/>
                  <a:gd name="T61" fmla="*/ 1 h 954"/>
                  <a:gd name="T62" fmla="*/ 0 w 221"/>
                  <a:gd name="T63" fmla="*/ 1 h 954"/>
                  <a:gd name="T64" fmla="*/ 0 w 221"/>
                  <a:gd name="T65" fmla="*/ 1 h 954"/>
                  <a:gd name="T66" fmla="*/ 0 w 221"/>
                  <a:gd name="T67" fmla="*/ 1 h 954"/>
                  <a:gd name="T68" fmla="*/ 0 w 221"/>
                  <a:gd name="T69" fmla="*/ 1 h 954"/>
                  <a:gd name="T70" fmla="*/ 0 w 221"/>
                  <a:gd name="T71" fmla="*/ 1 h 954"/>
                  <a:gd name="T72" fmla="*/ 0 w 221"/>
                  <a:gd name="T73" fmla="*/ 1 h 954"/>
                  <a:gd name="T74" fmla="*/ 0 w 221"/>
                  <a:gd name="T75" fmla="*/ 1 h 954"/>
                  <a:gd name="T76" fmla="*/ 0 w 221"/>
                  <a:gd name="T77" fmla="*/ 1 h 954"/>
                  <a:gd name="T78" fmla="*/ 0 w 221"/>
                  <a:gd name="T79" fmla="*/ 1 h 954"/>
                  <a:gd name="T80" fmla="*/ 0 w 221"/>
                  <a:gd name="T81" fmla="*/ 1 h 954"/>
                  <a:gd name="T82" fmla="*/ 0 w 221"/>
                  <a:gd name="T83" fmla="*/ 1 h 954"/>
                  <a:gd name="T84" fmla="*/ 0 w 221"/>
                  <a:gd name="T85" fmla="*/ 1 h 954"/>
                  <a:gd name="T86" fmla="*/ 0 w 221"/>
                  <a:gd name="T87" fmla="*/ 1 h 954"/>
                  <a:gd name="T88" fmla="*/ 0 w 221"/>
                  <a:gd name="T89" fmla="*/ 1 h 954"/>
                  <a:gd name="T90" fmla="*/ 0 w 221"/>
                  <a:gd name="T91" fmla="*/ 1 h 954"/>
                  <a:gd name="T92" fmla="*/ 0 w 221"/>
                  <a:gd name="T93" fmla="*/ 1 h 954"/>
                  <a:gd name="T94" fmla="*/ 0 w 221"/>
                  <a:gd name="T95" fmla="*/ 1 h 954"/>
                  <a:gd name="T96" fmla="*/ 0 w 221"/>
                  <a:gd name="T97" fmla="*/ 1 h 954"/>
                  <a:gd name="T98" fmla="*/ 0 w 221"/>
                  <a:gd name="T99" fmla="*/ 1 h 9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21"/>
                  <a:gd name="T151" fmla="*/ 0 h 954"/>
                  <a:gd name="T152" fmla="*/ 221 w 221"/>
                  <a:gd name="T153" fmla="*/ 954 h 95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21" h="954">
                    <a:moveTo>
                      <a:pt x="23" y="878"/>
                    </a:moveTo>
                    <a:lnTo>
                      <a:pt x="27" y="887"/>
                    </a:lnTo>
                    <a:lnTo>
                      <a:pt x="34" y="899"/>
                    </a:lnTo>
                    <a:lnTo>
                      <a:pt x="42" y="912"/>
                    </a:lnTo>
                    <a:lnTo>
                      <a:pt x="53" y="924"/>
                    </a:lnTo>
                    <a:lnTo>
                      <a:pt x="64" y="936"/>
                    </a:lnTo>
                    <a:lnTo>
                      <a:pt x="77" y="946"/>
                    </a:lnTo>
                    <a:lnTo>
                      <a:pt x="92" y="952"/>
                    </a:lnTo>
                    <a:lnTo>
                      <a:pt x="108" y="954"/>
                    </a:lnTo>
                    <a:lnTo>
                      <a:pt x="122" y="953"/>
                    </a:lnTo>
                    <a:lnTo>
                      <a:pt x="132" y="950"/>
                    </a:lnTo>
                    <a:lnTo>
                      <a:pt x="138" y="945"/>
                    </a:lnTo>
                    <a:lnTo>
                      <a:pt x="141" y="940"/>
                    </a:lnTo>
                    <a:lnTo>
                      <a:pt x="142" y="935"/>
                    </a:lnTo>
                    <a:lnTo>
                      <a:pt x="141" y="928"/>
                    </a:lnTo>
                    <a:lnTo>
                      <a:pt x="141" y="922"/>
                    </a:lnTo>
                    <a:lnTo>
                      <a:pt x="140" y="916"/>
                    </a:lnTo>
                    <a:lnTo>
                      <a:pt x="140" y="903"/>
                    </a:lnTo>
                    <a:lnTo>
                      <a:pt x="138" y="891"/>
                    </a:lnTo>
                    <a:lnTo>
                      <a:pt x="134" y="879"/>
                    </a:lnTo>
                    <a:lnTo>
                      <a:pt x="130" y="872"/>
                    </a:lnTo>
                    <a:lnTo>
                      <a:pt x="125" y="867"/>
                    </a:lnTo>
                    <a:lnTo>
                      <a:pt x="124" y="856"/>
                    </a:lnTo>
                    <a:lnTo>
                      <a:pt x="124" y="845"/>
                    </a:lnTo>
                    <a:lnTo>
                      <a:pt x="126" y="833"/>
                    </a:lnTo>
                    <a:lnTo>
                      <a:pt x="130" y="823"/>
                    </a:lnTo>
                    <a:lnTo>
                      <a:pt x="133" y="810"/>
                    </a:lnTo>
                    <a:lnTo>
                      <a:pt x="137" y="794"/>
                    </a:lnTo>
                    <a:lnTo>
                      <a:pt x="141" y="774"/>
                    </a:lnTo>
                    <a:lnTo>
                      <a:pt x="148" y="743"/>
                    </a:lnTo>
                    <a:lnTo>
                      <a:pt x="156" y="703"/>
                    </a:lnTo>
                    <a:lnTo>
                      <a:pt x="161" y="666"/>
                    </a:lnTo>
                    <a:lnTo>
                      <a:pt x="159" y="648"/>
                    </a:lnTo>
                    <a:lnTo>
                      <a:pt x="153" y="637"/>
                    </a:lnTo>
                    <a:lnTo>
                      <a:pt x="148" y="619"/>
                    </a:lnTo>
                    <a:lnTo>
                      <a:pt x="147" y="598"/>
                    </a:lnTo>
                    <a:lnTo>
                      <a:pt x="148" y="581"/>
                    </a:lnTo>
                    <a:lnTo>
                      <a:pt x="146" y="569"/>
                    </a:lnTo>
                    <a:lnTo>
                      <a:pt x="141" y="561"/>
                    </a:lnTo>
                    <a:lnTo>
                      <a:pt x="138" y="553"/>
                    </a:lnTo>
                    <a:lnTo>
                      <a:pt x="141" y="545"/>
                    </a:lnTo>
                    <a:lnTo>
                      <a:pt x="148" y="536"/>
                    </a:lnTo>
                    <a:lnTo>
                      <a:pt x="153" y="528"/>
                    </a:lnTo>
                    <a:lnTo>
                      <a:pt x="154" y="520"/>
                    </a:lnTo>
                    <a:lnTo>
                      <a:pt x="152" y="514"/>
                    </a:lnTo>
                    <a:lnTo>
                      <a:pt x="147" y="507"/>
                    </a:lnTo>
                    <a:lnTo>
                      <a:pt x="145" y="497"/>
                    </a:lnTo>
                    <a:lnTo>
                      <a:pt x="146" y="484"/>
                    </a:lnTo>
                    <a:lnTo>
                      <a:pt x="156" y="469"/>
                    </a:lnTo>
                    <a:lnTo>
                      <a:pt x="168" y="453"/>
                    </a:lnTo>
                    <a:lnTo>
                      <a:pt x="176" y="436"/>
                    </a:lnTo>
                    <a:lnTo>
                      <a:pt x="179" y="418"/>
                    </a:lnTo>
                    <a:lnTo>
                      <a:pt x="179" y="406"/>
                    </a:lnTo>
                    <a:lnTo>
                      <a:pt x="180" y="387"/>
                    </a:lnTo>
                    <a:lnTo>
                      <a:pt x="184" y="360"/>
                    </a:lnTo>
                    <a:lnTo>
                      <a:pt x="188" y="331"/>
                    </a:lnTo>
                    <a:lnTo>
                      <a:pt x="194" y="307"/>
                    </a:lnTo>
                    <a:lnTo>
                      <a:pt x="202" y="278"/>
                    </a:lnTo>
                    <a:lnTo>
                      <a:pt x="212" y="234"/>
                    </a:lnTo>
                    <a:lnTo>
                      <a:pt x="220" y="182"/>
                    </a:lnTo>
                    <a:lnTo>
                      <a:pt x="221" y="133"/>
                    </a:lnTo>
                    <a:lnTo>
                      <a:pt x="217" y="100"/>
                    </a:lnTo>
                    <a:lnTo>
                      <a:pt x="210" y="73"/>
                    </a:lnTo>
                    <a:lnTo>
                      <a:pt x="202" y="50"/>
                    </a:lnTo>
                    <a:lnTo>
                      <a:pt x="193" y="31"/>
                    </a:lnTo>
                    <a:lnTo>
                      <a:pt x="180" y="17"/>
                    </a:lnTo>
                    <a:lnTo>
                      <a:pt x="167" y="8"/>
                    </a:lnTo>
                    <a:lnTo>
                      <a:pt x="150" y="2"/>
                    </a:lnTo>
                    <a:lnTo>
                      <a:pt x="132" y="0"/>
                    </a:lnTo>
                    <a:lnTo>
                      <a:pt x="101" y="5"/>
                    </a:lnTo>
                    <a:lnTo>
                      <a:pt x="76" y="16"/>
                    </a:lnTo>
                    <a:lnTo>
                      <a:pt x="56" y="36"/>
                    </a:lnTo>
                    <a:lnTo>
                      <a:pt x="41" y="61"/>
                    </a:lnTo>
                    <a:lnTo>
                      <a:pt x="30" y="94"/>
                    </a:lnTo>
                    <a:lnTo>
                      <a:pt x="23" y="130"/>
                    </a:lnTo>
                    <a:lnTo>
                      <a:pt x="19" y="173"/>
                    </a:lnTo>
                    <a:lnTo>
                      <a:pt x="18" y="220"/>
                    </a:lnTo>
                    <a:lnTo>
                      <a:pt x="18" y="263"/>
                    </a:lnTo>
                    <a:lnTo>
                      <a:pt x="19" y="342"/>
                    </a:lnTo>
                    <a:lnTo>
                      <a:pt x="19" y="422"/>
                    </a:lnTo>
                    <a:lnTo>
                      <a:pt x="19" y="465"/>
                    </a:lnTo>
                    <a:lnTo>
                      <a:pt x="17" y="479"/>
                    </a:lnTo>
                    <a:lnTo>
                      <a:pt x="15" y="497"/>
                    </a:lnTo>
                    <a:lnTo>
                      <a:pt x="15" y="512"/>
                    </a:lnTo>
                    <a:lnTo>
                      <a:pt x="19" y="520"/>
                    </a:lnTo>
                    <a:lnTo>
                      <a:pt x="24" y="527"/>
                    </a:lnTo>
                    <a:lnTo>
                      <a:pt x="24" y="537"/>
                    </a:lnTo>
                    <a:lnTo>
                      <a:pt x="20" y="549"/>
                    </a:lnTo>
                    <a:lnTo>
                      <a:pt x="15" y="558"/>
                    </a:lnTo>
                    <a:lnTo>
                      <a:pt x="9" y="572"/>
                    </a:lnTo>
                    <a:lnTo>
                      <a:pt x="5" y="596"/>
                    </a:lnTo>
                    <a:lnTo>
                      <a:pt x="2" y="622"/>
                    </a:lnTo>
                    <a:lnTo>
                      <a:pt x="0" y="647"/>
                    </a:lnTo>
                    <a:lnTo>
                      <a:pt x="1" y="672"/>
                    </a:lnTo>
                    <a:lnTo>
                      <a:pt x="5" y="701"/>
                    </a:lnTo>
                    <a:lnTo>
                      <a:pt x="12" y="730"/>
                    </a:lnTo>
                    <a:lnTo>
                      <a:pt x="18" y="754"/>
                    </a:lnTo>
                    <a:lnTo>
                      <a:pt x="19" y="784"/>
                    </a:lnTo>
                    <a:lnTo>
                      <a:pt x="20" y="823"/>
                    </a:lnTo>
                    <a:lnTo>
                      <a:pt x="20" y="859"/>
                    </a:lnTo>
                    <a:lnTo>
                      <a:pt x="23" y="878"/>
                    </a:lnTo>
                    <a:close/>
                  </a:path>
                </a:pathLst>
              </a:custGeom>
              <a:solidFill>
                <a:srgbClr val="000000"/>
              </a:solidFill>
              <a:ln w="9525">
                <a:noFill/>
                <a:round/>
                <a:headEnd/>
                <a:tailEnd/>
              </a:ln>
            </p:spPr>
            <p:txBody>
              <a:bodyPr/>
              <a:lstStyle/>
              <a:p>
                <a:endParaRPr lang="fa-IR"/>
              </a:p>
            </p:txBody>
          </p:sp>
          <p:sp>
            <p:nvSpPr>
              <p:cNvPr id="10302" name="Freeform 192"/>
              <p:cNvSpPr>
                <a:spLocks/>
              </p:cNvSpPr>
              <p:nvPr/>
            </p:nvSpPr>
            <p:spPr bwMode="auto">
              <a:xfrm>
                <a:off x="3436" y="2069"/>
                <a:ext cx="95" cy="40"/>
              </a:xfrm>
              <a:custGeom>
                <a:avLst/>
                <a:gdLst>
                  <a:gd name="T0" fmla="*/ 1 w 189"/>
                  <a:gd name="T1" fmla="*/ 1 h 79"/>
                  <a:gd name="T2" fmla="*/ 0 w 189"/>
                  <a:gd name="T3" fmla="*/ 1 h 79"/>
                  <a:gd name="T4" fmla="*/ 1 w 189"/>
                  <a:gd name="T5" fmla="*/ 1 h 79"/>
                  <a:gd name="T6" fmla="*/ 1 w 189"/>
                  <a:gd name="T7" fmla="*/ 1 h 79"/>
                  <a:gd name="T8" fmla="*/ 1 w 189"/>
                  <a:gd name="T9" fmla="*/ 1 h 79"/>
                  <a:gd name="T10" fmla="*/ 1 w 189"/>
                  <a:gd name="T11" fmla="*/ 1 h 79"/>
                  <a:gd name="T12" fmla="*/ 1 w 189"/>
                  <a:gd name="T13" fmla="*/ 1 h 79"/>
                  <a:gd name="T14" fmla="*/ 1 w 189"/>
                  <a:gd name="T15" fmla="*/ 0 h 79"/>
                  <a:gd name="T16" fmla="*/ 1 w 189"/>
                  <a:gd name="T17" fmla="*/ 1 h 79"/>
                  <a:gd name="T18" fmla="*/ 1 w 189"/>
                  <a:gd name="T19" fmla="*/ 1 h 79"/>
                  <a:gd name="T20" fmla="*/ 1 w 189"/>
                  <a:gd name="T21" fmla="*/ 1 h 79"/>
                  <a:gd name="T22" fmla="*/ 1 w 189"/>
                  <a:gd name="T23" fmla="*/ 1 h 79"/>
                  <a:gd name="T24" fmla="*/ 1 w 189"/>
                  <a:gd name="T25" fmla="*/ 1 h 79"/>
                  <a:gd name="T26" fmla="*/ 1 w 189"/>
                  <a:gd name="T27" fmla="*/ 1 h 79"/>
                  <a:gd name="T28" fmla="*/ 1 w 189"/>
                  <a:gd name="T29" fmla="*/ 1 h 79"/>
                  <a:gd name="T30" fmla="*/ 1 w 189"/>
                  <a:gd name="T31" fmla="*/ 1 h 79"/>
                  <a:gd name="T32" fmla="*/ 1 w 189"/>
                  <a:gd name="T33" fmla="*/ 1 h 79"/>
                  <a:gd name="T34" fmla="*/ 1 w 189"/>
                  <a:gd name="T35" fmla="*/ 1 h 79"/>
                  <a:gd name="T36" fmla="*/ 1 w 189"/>
                  <a:gd name="T37" fmla="*/ 1 h 79"/>
                  <a:gd name="T38" fmla="*/ 1 w 189"/>
                  <a:gd name="T39" fmla="*/ 1 h 79"/>
                  <a:gd name="T40" fmla="*/ 1 w 189"/>
                  <a:gd name="T41" fmla="*/ 1 h 79"/>
                  <a:gd name="T42" fmla="*/ 1 w 189"/>
                  <a:gd name="T43" fmla="*/ 1 h 79"/>
                  <a:gd name="T44" fmla="*/ 1 w 189"/>
                  <a:gd name="T45" fmla="*/ 1 h 79"/>
                  <a:gd name="T46" fmla="*/ 1 w 189"/>
                  <a:gd name="T47" fmla="*/ 1 h 79"/>
                  <a:gd name="T48" fmla="*/ 1 w 189"/>
                  <a:gd name="T49" fmla="*/ 1 h 79"/>
                  <a:gd name="T50" fmla="*/ 1 w 189"/>
                  <a:gd name="T51" fmla="*/ 1 h 79"/>
                  <a:gd name="T52" fmla="*/ 1 w 189"/>
                  <a:gd name="T53" fmla="*/ 1 h 79"/>
                  <a:gd name="T54" fmla="*/ 1 w 189"/>
                  <a:gd name="T55" fmla="*/ 1 h 79"/>
                  <a:gd name="T56" fmla="*/ 1 w 189"/>
                  <a:gd name="T57" fmla="*/ 1 h 79"/>
                  <a:gd name="T58" fmla="*/ 1 w 189"/>
                  <a:gd name="T59" fmla="*/ 1 h 79"/>
                  <a:gd name="T60" fmla="*/ 1 w 189"/>
                  <a:gd name="T61" fmla="*/ 1 h 79"/>
                  <a:gd name="T62" fmla="*/ 1 w 189"/>
                  <a:gd name="T63" fmla="*/ 1 h 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
                  <a:gd name="T97" fmla="*/ 0 h 79"/>
                  <a:gd name="T98" fmla="*/ 189 w 189"/>
                  <a:gd name="T99" fmla="*/ 79 h 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 h="79">
                    <a:moveTo>
                      <a:pt x="12" y="35"/>
                    </a:moveTo>
                    <a:lnTo>
                      <a:pt x="6" y="33"/>
                    </a:lnTo>
                    <a:lnTo>
                      <a:pt x="3" y="28"/>
                    </a:lnTo>
                    <a:lnTo>
                      <a:pt x="0" y="24"/>
                    </a:lnTo>
                    <a:lnTo>
                      <a:pt x="0" y="18"/>
                    </a:lnTo>
                    <a:lnTo>
                      <a:pt x="3" y="12"/>
                    </a:lnTo>
                    <a:lnTo>
                      <a:pt x="6" y="9"/>
                    </a:lnTo>
                    <a:lnTo>
                      <a:pt x="12" y="6"/>
                    </a:lnTo>
                    <a:lnTo>
                      <a:pt x="18" y="6"/>
                    </a:lnTo>
                    <a:lnTo>
                      <a:pt x="24" y="6"/>
                    </a:lnTo>
                    <a:lnTo>
                      <a:pt x="35" y="5"/>
                    </a:lnTo>
                    <a:lnTo>
                      <a:pt x="51" y="4"/>
                    </a:lnTo>
                    <a:lnTo>
                      <a:pt x="68" y="2"/>
                    </a:lnTo>
                    <a:lnTo>
                      <a:pt x="85" y="1"/>
                    </a:lnTo>
                    <a:lnTo>
                      <a:pt x="101" y="0"/>
                    </a:lnTo>
                    <a:lnTo>
                      <a:pt x="112" y="0"/>
                    </a:lnTo>
                    <a:lnTo>
                      <a:pt x="118" y="1"/>
                    </a:lnTo>
                    <a:lnTo>
                      <a:pt x="121" y="3"/>
                    </a:lnTo>
                    <a:lnTo>
                      <a:pt x="127" y="5"/>
                    </a:lnTo>
                    <a:lnTo>
                      <a:pt x="133" y="9"/>
                    </a:lnTo>
                    <a:lnTo>
                      <a:pt x="140" y="12"/>
                    </a:lnTo>
                    <a:lnTo>
                      <a:pt x="147" y="16"/>
                    </a:lnTo>
                    <a:lnTo>
                      <a:pt x="154" y="19"/>
                    </a:lnTo>
                    <a:lnTo>
                      <a:pt x="158" y="21"/>
                    </a:lnTo>
                    <a:lnTo>
                      <a:pt x="162" y="23"/>
                    </a:lnTo>
                    <a:lnTo>
                      <a:pt x="166" y="25"/>
                    </a:lnTo>
                    <a:lnTo>
                      <a:pt x="170" y="27"/>
                    </a:lnTo>
                    <a:lnTo>
                      <a:pt x="173" y="31"/>
                    </a:lnTo>
                    <a:lnTo>
                      <a:pt x="176" y="35"/>
                    </a:lnTo>
                    <a:lnTo>
                      <a:pt x="180" y="44"/>
                    </a:lnTo>
                    <a:lnTo>
                      <a:pt x="186" y="58"/>
                    </a:lnTo>
                    <a:lnTo>
                      <a:pt x="189" y="71"/>
                    </a:lnTo>
                    <a:lnTo>
                      <a:pt x="188" y="78"/>
                    </a:lnTo>
                    <a:lnTo>
                      <a:pt x="184" y="79"/>
                    </a:lnTo>
                    <a:lnTo>
                      <a:pt x="179" y="77"/>
                    </a:lnTo>
                    <a:lnTo>
                      <a:pt x="174" y="73"/>
                    </a:lnTo>
                    <a:lnTo>
                      <a:pt x="171" y="70"/>
                    </a:lnTo>
                    <a:lnTo>
                      <a:pt x="166" y="66"/>
                    </a:lnTo>
                    <a:lnTo>
                      <a:pt x="161" y="61"/>
                    </a:lnTo>
                    <a:lnTo>
                      <a:pt x="155" y="55"/>
                    </a:lnTo>
                    <a:lnTo>
                      <a:pt x="151" y="53"/>
                    </a:lnTo>
                    <a:lnTo>
                      <a:pt x="149" y="51"/>
                    </a:lnTo>
                    <a:lnTo>
                      <a:pt x="144" y="50"/>
                    </a:lnTo>
                    <a:lnTo>
                      <a:pt x="139" y="49"/>
                    </a:lnTo>
                    <a:lnTo>
                      <a:pt x="132" y="48"/>
                    </a:lnTo>
                    <a:lnTo>
                      <a:pt x="126" y="47"/>
                    </a:lnTo>
                    <a:lnTo>
                      <a:pt x="119" y="46"/>
                    </a:lnTo>
                    <a:lnTo>
                      <a:pt x="113" y="44"/>
                    </a:lnTo>
                    <a:lnTo>
                      <a:pt x="109" y="44"/>
                    </a:lnTo>
                    <a:lnTo>
                      <a:pt x="104" y="46"/>
                    </a:lnTo>
                    <a:lnTo>
                      <a:pt x="97" y="46"/>
                    </a:lnTo>
                    <a:lnTo>
                      <a:pt x="89" y="47"/>
                    </a:lnTo>
                    <a:lnTo>
                      <a:pt x="80" y="47"/>
                    </a:lnTo>
                    <a:lnTo>
                      <a:pt x="72" y="47"/>
                    </a:lnTo>
                    <a:lnTo>
                      <a:pt x="64" y="47"/>
                    </a:lnTo>
                    <a:lnTo>
                      <a:pt x="57" y="47"/>
                    </a:lnTo>
                    <a:lnTo>
                      <a:pt x="52" y="46"/>
                    </a:lnTo>
                    <a:lnTo>
                      <a:pt x="48" y="44"/>
                    </a:lnTo>
                    <a:lnTo>
                      <a:pt x="43" y="43"/>
                    </a:lnTo>
                    <a:lnTo>
                      <a:pt x="36" y="41"/>
                    </a:lnTo>
                    <a:lnTo>
                      <a:pt x="30" y="40"/>
                    </a:lnTo>
                    <a:lnTo>
                      <a:pt x="25" y="38"/>
                    </a:lnTo>
                    <a:lnTo>
                      <a:pt x="19" y="36"/>
                    </a:lnTo>
                    <a:lnTo>
                      <a:pt x="14" y="35"/>
                    </a:lnTo>
                    <a:lnTo>
                      <a:pt x="12" y="35"/>
                    </a:lnTo>
                    <a:close/>
                  </a:path>
                </a:pathLst>
              </a:custGeom>
              <a:solidFill>
                <a:srgbClr val="000000"/>
              </a:solidFill>
              <a:ln w="9525">
                <a:noFill/>
                <a:round/>
                <a:headEnd/>
                <a:tailEnd/>
              </a:ln>
            </p:spPr>
            <p:txBody>
              <a:bodyPr/>
              <a:lstStyle/>
              <a:p>
                <a:endParaRPr lang="fa-IR"/>
              </a:p>
            </p:txBody>
          </p:sp>
          <p:sp>
            <p:nvSpPr>
              <p:cNvPr id="10303" name="Freeform 193"/>
              <p:cNvSpPr>
                <a:spLocks/>
              </p:cNvSpPr>
              <p:nvPr/>
            </p:nvSpPr>
            <p:spPr bwMode="auto">
              <a:xfrm>
                <a:off x="3437" y="2072"/>
                <a:ext cx="14" cy="15"/>
              </a:xfrm>
              <a:custGeom>
                <a:avLst/>
                <a:gdLst>
                  <a:gd name="T0" fmla="*/ 1 w 27"/>
                  <a:gd name="T1" fmla="*/ 1 h 29"/>
                  <a:gd name="T2" fmla="*/ 1 w 27"/>
                  <a:gd name="T3" fmla="*/ 1 h 29"/>
                  <a:gd name="T4" fmla="*/ 1 w 27"/>
                  <a:gd name="T5" fmla="*/ 1 h 29"/>
                  <a:gd name="T6" fmla="*/ 1 w 27"/>
                  <a:gd name="T7" fmla="*/ 1 h 29"/>
                  <a:gd name="T8" fmla="*/ 1 w 27"/>
                  <a:gd name="T9" fmla="*/ 0 h 29"/>
                  <a:gd name="T10" fmla="*/ 1 w 27"/>
                  <a:gd name="T11" fmla="*/ 0 h 29"/>
                  <a:gd name="T12" fmla="*/ 1 w 27"/>
                  <a:gd name="T13" fmla="*/ 1 h 29"/>
                  <a:gd name="T14" fmla="*/ 1 w 27"/>
                  <a:gd name="T15" fmla="*/ 1 h 29"/>
                  <a:gd name="T16" fmla="*/ 0 w 27"/>
                  <a:gd name="T17" fmla="*/ 1 h 29"/>
                  <a:gd name="T18" fmla="*/ 0 w 27"/>
                  <a:gd name="T19" fmla="*/ 1 h 29"/>
                  <a:gd name="T20" fmla="*/ 1 w 27"/>
                  <a:gd name="T21" fmla="*/ 1 h 29"/>
                  <a:gd name="T22" fmla="*/ 1 w 27"/>
                  <a:gd name="T23" fmla="*/ 1 h 29"/>
                  <a:gd name="T24" fmla="*/ 1 w 27"/>
                  <a:gd name="T25" fmla="*/ 1 h 29"/>
                  <a:gd name="T26" fmla="*/ 1 w 27"/>
                  <a:gd name="T27" fmla="*/ 1 h 29"/>
                  <a:gd name="T28" fmla="*/ 1 w 27"/>
                  <a:gd name="T29" fmla="*/ 1 h 29"/>
                  <a:gd name="T30" fmla="*/ 1 w 27"/>
                  <a:gd name="T31" fmla="*/ 1 h 29"/>
                  <a:gd name="T32" fmla="*/ 1 w 27"/>
                  <a:gd name="T33" fmla="*/ 1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9"/>
                  <a:gd name="T53" fmla="*/ 27 w 27"/>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9">
                    <a:moveTo>
                      <a:pt x="27" y="18"/>
                    </a:moveTo>
                    <a:lnTo>
                      <a:pt x="27" y="12"/>
                    </a:lnTo>
                    <a:lnTo>
                      <a:pt x="25" y="6"/>
                    </a:lnTo>
                    <a:lnTo>
                      <a:pt x="22" y="3"/>
                    </a:lnTo>
                    <a:lnTo>
                      <a:pt x="16" y="0"/>
                    </a:lnTo>
                    <a:lnTo>
                      <a:pt x="10" y="0"/>
                    </a:lnTo>
                    <a:lnTo>
                      <a:pt x="5" y="3"/>
                    </a:lnTo>
                    <a:lnTo>
                      <a:pt x="2" y="6"/>
                    </a:lnTo>
                    <a:lnTo>
                      <a:pt x="0" y="12"/>
                    </a:lnTo>
                    <a:lnTo>
                      <a:pt x="0" y="18"/>
                    </a:lnTo>
                    <a:lnTo>
                      <a:pt x="2" y="22"/>
                    </a:lnTo>
                    <a:lnTo>
                      <a:pt x="5" y="27"/>
                    </a:lnTo>
                    <a:lnTo>
                      <a:pt x="11" y="29"/>
                    </a:lnTo>
                    <a:lnTo>
                      <a:pt x="17" y="29"/>
                    </a:lnTo>
                    <a:lnTo>
                      <a:pt x="22" y="27"/>
                    </a:lnTo>
                    <a:lnTo>
                      <a:pt x="25" y="22"/>
                    </a:lnTo>
                    <a:lnTo>
                      <a:pt x="27" y="18"/>
                    </a:lnTo>
                    <a:close/>
                  </a:path>
                </a:pathLst>
              </a:custGeom>
              <a:solidFill>
                <a:srgbClr val="000000"/>
              </a:solidFill>
              <a:ln w="9525">
                <a:noFill/>
                <a:round/>
                <a:headEnd/>
                <a:tailEnd/>
              </a:ln>
            </p:spPr>
            <p:txBody>
              <a:bodyPr/>
              <a:lstStyle/>
              <a:p>
                <a:endParaRPr lang="fa-IR"/>
              </a:p>
            </p:txBody>
          </p:sp>
          <p:sp>
            <p:nvSpPr>
              <p:cNvPr id="10304" name="Freeform 194"/>
              <p:cNvSpPr>
                <a:spLocks/>
              </p:cNvSpPr>
              <p:nvPr/>
            </p:nvSpPr>
            <p:spPr bwMode="auto">
              <a:xfrm>
                <a:off x="3262" y="1833"/>
                <a:ext cx="189" cy="254"/>
              </a:xfrm>
              <a:custGeom>
                <a:avLst/>
                <a:gdLst>
                  <a:gd name="T0" fmla="*/ 1 w 377"/>
                  <a:gd name="T1" fmla="*/ 1 h 508"/>
                  <a:gd name="T2" fmla="*/ 1 w 377"/>
                  <a:gd name="T3" fmla="*/ 1 h 508"/>
                  <a:gd name="T4" fmla="*/ 1 w 377"/>
                  <a:gd name="T5" fmla="*/ 1 h 508"/>
                  <a:gd name="T6" fmla="*/ 1 w 377"/>
                  <a:gd name="T7" fmla="*/ 1 h 508"/>
                  <a:gd name="T8" fmla="*/ 1 w 377"/>
                  <a:gd name="T9" fmla="*/ 1 h 508"/>
                  <a:gd name="T10" fmla="*/ 1 w 377"/>
                  <a:gd name="T11" fmla="*/ 1 h 508"/>
                  <a:gd name="T12" fmla="*/ 1 w 377"/>
                  <a:gd name="T13" fmla="*/ 1 h 508"/>
                  <a:gd name="T14" fmla="*/ 1 w 377"/>
                  <a:gd name="T15" fmla="*/ 1 h 508"/>
                  <a:gd name="T16" fmla="*/ 1 w 377"/>
                  <a:gd name="T17" fmla="*/ 1 h 508"/>
                  <a:gd name="T18" fmla="*/ 1 w 377"/>
                  <a:gd name="T19" fmla="*/ 1 h 508"/>
                  <a:gd name="T20" fmla="*/ 1 w 377"/>
                  <a:gd name="T21" fmla="*/ 1 h 508"/>
                  <a:gd name="T22" fmla="*/ 1 w 377"/>
                  <a:gd name="T23" fmla="*/ 1 h 508"/>
                  <a:gd name="T24" fmla="*/ 0 w 377"/>
                  <a:gd name="T25" fmla="*/ 1 h 508"/>
                  <a:gd name="T26" fmla="*/ 1 w 377"/>
                  <a:gd name="T27" fmla="*/ 1 h 508"/>
                  <a:gd name="T28" fmla="*/ 1 w 377"/>
                  <a:gd name="T29" fmla="*/ 0 h 508"/>
                  <a:gd name="T30" fmla="*/ 1 w 377"/>
                  <a:gd name="T31" fmla="*/ 1 h 508"/>
                  <a:gd name="T32" fmla="*/ 1 w 377"/>
                  <a:gd name="T33" fmla="*/ 1 h 508"/>
                  <a:gd name="T34" fmla="*/ 1 w 377"/>
                  <a:gd name="T35" fmla="*/ 1 h 508"/>
                  <a:gd name="T36" fmla="*/ 1 w 377"/>
                  <a:gd name="T37" fmla="*/ 1 h 508"/>
                  <a:gd name="T38" fmla="*/ 1 w 377"/>
                  <a:gd name="T39" fmla="*/ 1 h 508"/>
                  <a:gd name="T40" fmla="*/ 1 w 377"/>
                  <a:gd name="T41" fmla="*/ 1 h 508"/>
                  <a:gd name="T42" fmla="*/ 1 w 377"/>
                  <a:gd name="T43" fmla="*/ 1 h 508"/>
                  <a:gd name="T44" fmla="*/ 1 w 377"/>
                  <a:gd name="T45" fmla="*/ 1 h 508"/>
                  <a:gd name="T46" fmla="*/ 1 w 377"/>
                  <a:gd name="T47" fmla="*/ 1 h 508"/>
                  <a:gd name="T48" fmla="*/ 1 w 377"/>
                  <a:gd name="T49" fmla="*/ 1 h 508"/>
                  <a:gd name="T50" fmla="*/ 1 w 377"/>
                  <a:gd name="T51" fmla="*/ 1 h 508"/>
                  <a:gd name="T52" fmla="*/ 1 w 377"/>
                  <a:gd name="T53" fmla="*/ 1 h 508"/>
                  <a:gd name="T54" fmla="*/ 1 w 377"/>
                  <a:gd name="T55" fmla="*/ 1 h 508"/>
                  <a:gd name="T56" fmla="*/ 1 w 377"/>
                  <a:gd name="T57" fmla="*/ 1 h 508"/>
                  <a:gd name="T58" fmla="*/ 1 w 377"/>
                  <a:gd name="T59" fmla="*/ 1 h 508"/>
                  <a:gd name="T60" fmla="*/ 1 w 377"/>
                  <a:gd name="T61" fmla="*/ 1 h 508"/>
                  <a:gd name="T62" fmla="*/ 1 w 377"/>
                  <a:gd name="T63" fmla="*/ 1 h 508"/>
                  <a:gd name="T64" fmla="*/ 1 w 377"/>
                  <a:gd name="T65" fmla="*/ 1 h 508"/>
                  <a:gd name="T66" fmla="*/ 1 w 377"/>
                  <a:gd name="T67" fmla="*/ 1 h 508"/>
                  <a:gd name="T68" fmla="*/ 1 w 377"/>
                  <a:gd name="T69" fmla="*/ 1 h 508"/>
                  <a:gd name="T70" fmla="*/ 1 w 377"/>
                  <a:gd name="T71" fmla="*/ 1 h 508"/>
                  <a:gd name="T72" fmla="*/ 1 w 377"/>
                  <a:gd name="T73" fmla="*/ 1 h 508"/>
                  <a:gd name="T74" fmla="*/ 1 w 377"/>
                  <a:gd name="T75" fmla="*/ 1 h 508"/>
                  <a:gd name="T76" fmla="*/ 1 w 377"/>
                  <a:gd name="T77" fmla="*/ 1 h 508"/>
                  <a:gd name="T78" fmla="*/ 1 w 377"/>
                  <a:gd name="T79" fmla="*/ 1 h 508"/>
                  <a:gd name="T80" fmla="*/ 1 w 377"/>
                  <a:gd name="T81" fmla="*/ 1 h 508"/>
                  <a:gd name="T82" fmla="*/ 1 w 377"/>
                  <a:gd name="T83" fmla="*/ 1 h 508"/>
                  <a:gd name="T84" fmla="*/ 1 w 377"/>
                  <a:gd name="T85" fmla="*/ 1 h 508"/>
                  <a:gd name="T86" fmla="*/ 1 w 377"/>
                  <a:gd name="T87" fmla="*/ 1 h 5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7"/>
                  <a:gd name="T133" fmla="*/ 0 h 508"/>
                  <a:gd name="T134" fmla="*/ 377 w 377"/>
                  <a:gd name="T135" fmla="*/ 508 h 5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7" h="508">
                    <a:moveTo>
                      <a:pt x="180" y="434"/>
                    </a:moveTo>
                    <a:lnTo>
                      <a:pt x="171" y="427"/>
                    </a:lnTo>
                    <a:lnTo>
                      <a:pt x="160" y="419"/>
                    </a:lnTo>
                    <a:lnTo>
                      <a:pt x="147" y="408"/>
                    </a:lnTo>
                    <a:lnTo>
                      <a:pt x="134" y="398"/>
                    </a:lnTo>
                    <a:lnTo>
                      <a:pt x="121" y="389"/>
                    </a:lnTo>
                    <a:lnTo>
                      <a:pt x="109" y="381"/>
                    </a:lnTo>
                    <a:lnTo>
                      <a:pt x="100" y="374"/>
                    </a:lnTo>
                    <a:lnTo>
                      <a:pt x="94" y="370"/>
                    </a:lnTo>
                    <a:lnTo>
                      <a:pt x="86" y="366"/>
                    </a:lnTo>
                    <a:lnTo>
                      <a:pt x="80" y="361"/>
                    </a:lnTo>
                    <a:lnTo>
                      <a:pt x="76" y="354"/>
                    </a:lnTo>
                    <a:lnTo>
                      <a:pt x="73" y="346"/>
                    </a:lnTo>
                    <a:lnTo>
                      <a:pt x="68" y="328"/>
                    </a:lnTo>
                    <a:lnTo>
                      <a:pt x="58" y="298"/>
                    </a:lnTo>
                    <a:lnTo>
                      <a:pt x="47" y="268"/>
                    </a:lnTo>
                    <a:lnTo>
                      <a:pt x="40" y="245"/>
                    </a:lnTo>
                    <a:lnTo>
                      <a:pt x="37" y="232"/>
                    </a:lnTo>
                    <a:lnTo>
                      <a:pt x="32" y="211"/>
                    </a:lnTo>
                    <a:lnTo>
                      <a:pt x="26" y="185"/>
                    </a:lnTo>
                    <a:lnTo>
                      <a:pt x="20" y="156"/>
                    </a:lnTo>
                    <a:lnTo>
                      <a:pt x="13" y="127"/>
                    </a:lnTo>
                    <a:lnTo>
                      <a:pt x="9" y="103"/>
                    </a:lnTo>
                    <a:lnTo>
                      <a:pt x="4" y="83"/>
                    </a:lnTo>
                    <a:lnTo>
                      <a:pt x="2" y="74"/>
                    </a:lnTo>
                    <a:lnTo>
                      <a:pt x="0" y="46"/>
                    </a:lnTo>
                    <a:lnTo>
                      <a:pt x="7" y="26"/>
                    </a:lnTo>
                    <a:lnTo>
                      <a:pt x="20" y="10"/>
                    </a:lnTo>
                    <a:lnTo>
                      <a:pt x="39" y="1"/>
                    </a:lnTo>
                    <a:lnTo>
                      <a:pt x="60" y="0"/>
                    </a:lnTo>
                    <a:lnTo>
                      <a:pt x="79" y="7"/>
                    </a:lnTo>
                    <a:lnTo>
                      <a:pt x="96" y="22"/>
                    </a:lnTo>
                    <a:lnTo>
                      <a:pt x="108" y="45"/>
                    </a:lnTo>
                    <a:lnTo>
                      <a:pt x="113" y="71"/>
                    </a:lnTo>
                    <a:lnTo>
                      <a:pt x="115" y="97"/>
                    </a:lnTo>
                    <a:lnTo>
                      <a:pt x="118" y="126"/>
                    </a:lnTo>
                    <a:lnTo>
                      <a:pt x="124" y="159"/>
                    </a:lnTo>
                    <a:lnTo>
                      <a:pt x="132" y="200"/>
                    </a:lnTo>
                    <a:lnTo>
                      <a:pt x="138" y="242"/>
                    </a:lnTo>
                    <a:lnTo>
                      <a:pt x="141" y="278"/>
                    </a:lnTo>
                    <a:lnTo>
                      <a:pt x="144" y="298"/>
                    </a:lnTo>
                    <a:lnTo>
                      <a:pt x="146" y="304"/>
                    </a:lnTo>
                    <a:lnTo>
                      <a:pt x="148" y="310"/>
                    </a:lnTo>
                    <a:lnTo>
                      <a:pt x="152" y="315"/>
                    </a:lnTo>
                    <a:lnTo>
                      <a:pt x="156" y="318"/>
                    </a:lnTo>
                    <a:lnTo>
                      <a:pt x="160" y="319"/>
                    </a:lnTo>
                    <a:lnTo>
                      <a:pt x="166" y="323"/>
                    </a:lnTo>
                    <a:lnTo>
                      <a:pt x="172" y="326"/>
                    </a:lnTo>
                    <a:lnTo>
                      <a:pt x="180" y="332"/>
                    </a:lnTo>
                    <a:lnTo>
                      <a:pt x="190" y="339"/>
                    </a:lnTo>
                    <a:lnTo>
                      <a:pt x="199" y="346"/>
                    </a:lnTo>
                    <a:lnTo>
                      <a:pt x="209" y="355"/>
                    </a:lnTo>
                    <a:lnTo>
                      <a:pt x="221" y="366"/>
                    </a:lnTo>
                    <a:lnTo>
                      <a:pt x="233" y="377"/>
                    </a:lnTo>
                    <a:lnTo>
                      <a:pt x="247" y="389"/>
                    </a:lnTo>
                    <a:lnTo>
                      <a:pt x="262" y="401"/>
                    </a:lnTo>
                    <a:lnTo>
                      <a:pt x="278" y="414"/>
                    </a:lnTo>
                    <a:lnTo>
                      <a:pt x="295" y="425"/>
                    </a:lnTo>
                    <a:lnTo>
                      <a:pt x="309" y="437"/>
                    </a:lnTo>
                    <a:lnTo>
                      <a:pt x="324" y="447"/>
                    </a:lnTo>
                    <a:lnTo>
                      <a:pt x="337" y="455"/>
                    </a:lnTo>
                    <a:lnTo>
                      <a:pt x="342" y="458"/>
                    </a:lnTo>
                    <a:lnTo>
                      <a:pt x="346" y="461"/>
                    </a:lnTo>
                    <a:lnTo>
                      <a:pt x="352" y="465"/>
                    </a:lnTo>
                    <a:lnTo>
                      <a:pt x="357" y="468"/>
                    </a:lnTo>
                    <a:lnTo>
                      <a:pt x="361" y="470"/>
                    </a:lnTo>
                    <a:lnTo>
                      <a:pt x="366" y="474"/>
                    </a:lnTo>
                    <a:lnTo>
                      <a:pt x="369" y="476"/>
                    </a:lnTo>
                    <a:lnTo>
                      <a:pt x="372" y="477"/>
                    </a:lnTo>
                    <a:lnTo>
                      <a:pt x="373" y="480"/>
                    </a:lnTo>
                    <a:lnTo>
                      <a:pt x="375" y="483"/>
                    </a:lnTo>
                    <a:lnTo>
                      <a:pt x="376" y="485"/>
                    </a:lnTo>
                    <a:lnTo>
                      <a:pt x="377" y="489"/>
                    </a:lnTo>
                    <a:lnTo>
                      <a:pt x="377" y="495"/>
                    </a:lnTo>
                    <a:lnTo>
                      <a:pt x="376" y="500"/>
                    </a:lnTo>
                    <a:lnTo>
                      <a:pt x="373" y="505"/>
                    </a:lnTo>
                    <a:lnTo>
                      <a:pt x="368" y="507"/>
                    </a:lnTo>
                    <a:lnTo>
                      <a:pt x="366" y="508"/>
                    </a:lnTo>
                    <a:lnTo>
                      <a:pt x="362" y="508"/>
                    </a:lnTo>
                    <a:lnTo>
                      <a:pt x="360" y="507"/>
                    </a:lnTo>
                    <a:lnTo>
                      <a:pt x="358" y="506"/>
                    </a:lnTo>
                    <a:lnTo>
                      <a:pt x="351" y="504"/>
                    </a:lnTo>
                    <a:lnTo>
                      <a:pt x="338" y="500"/>
                    </a:lnTo>
                    <a:lnTo>
                      <a:pt x="319" y="495"/>
                    </a:lnTo>
                    <a:lnTo>
                      <a:pt x="296" y="487"/>
                    </a:lnTo>
                    <a:lnTo>
                      <a:pt x="269" y="477"/>
                    </a:lnTo>
                    <a:lnTo>
                      <a:pt x="240" y="466"/>
                    </a:lnTo>
                    <a:lnTo>
                      <a:pt x="210" y="451"/>
                    </a:lnTo>
                    <a:lnTo>
                      <a:pt x="180" y="434"/>
                    </a:lnTo>
                    <a:close/>
                  </a:path>
                </a:pathLst>
              </a:custGeom>
              <a:solidFill>
                <a:srgbClr val="000000"/>
              </a:solidFill>
              <a:ln w="9525">
                <a:noFill/>
                <a:round/>
                <a:headEnd/>
                <a:tailEnd/>
              </a:ln>
            </p:spPr>
            <p:txBody>
              <a:bodyPr/>
              <a:lstStyle/>
              <a:p>
                <a:endParaRPr lang="fa-IR"/>
              </a:p>
            </p:txBody>
          </p:sp>
          <p:sp>
            <p:nvSpPr>
              <p:cNvPr id="10305" name="Freeform 195"/>
              <p:cNvSpPr>
                <a:spLocks/>
              </p:cNvSpPr>
              <p:nvPr/>
            </p:nvSpPr>
            <p:spPr bwMode="auto">
              <a:xfrm>
                <a:off x="3437" y="2072"/>
                <a:ext cx="14" cy="15"/>
              </a:xfrm>
              <a:custGeom>
                <a:avLst/>
                <a:gdLst>
                  <a:gd name="T0" fmla="*/ 1 w 27"/>
                  <a:gd name="T1" fmla="*/ 1 h 29"/>
                  <a:gd name="T2" fmla="*/ 1 w 27"/>
                  <a:gd name="T3" fmla="*/ 1 h 29"/>
                  <a:gd name="T4" fmla="*/ 1 w 27"/>
                  <a:gd name="T5" fmla="*/ 1 h 29"/>
                  <a:gd name="T6" fmla="*/ 1 w 27"/>
                  <a:gd name="T7" fmla="*/ 1 h 29"/>
                  <a:gd name="T8" fmla="*/ 1 w 27"/>
                  <a:gd name="T9" fmla="*/ 1 h 29"/>
                  <a:gd name="T10" fmla="*/ 1 w 27"/>
                  <a:gd name="T11" fmla="*/ 1 h 29"/>
                  <a:gd name="T12" fmla="*/ 1 w 27"/>
                  <a:gd name="T13" fmla="*/ 1 h 29"/>
                  <a:gd name="T14" fmla="*/ 1 w 27"/>
                  <a:gd name="T15" fmla="*/ 0 h 29"/>
                  <a:gd name="T16" fmla="*/ 1 w 27"/>
                  <a:gd name="T17" fmla="*/ 0 h 29"/>
                  <a:gd name="T18" fmla="*/ 1 w 27"/>
                  <a:gd name="T19" fmla="*/ 1 h 29"/>
                  <a:gd name="T20" fmla="*/ 1 w 27"/>
                  <a:gd name="T21" fmla="*/ 1 h 29"/>
                  <a:gd name="T22" fmla="*/ 0 w 27"/>
                  <a:gd name="T23" fmla="*/ 1 h 29"/>
                  <a:gd name="T24" fmla="*/ 0 w 27"/>
                  <a:gd name="T25" fmla="*/ 1 h 29"/>
                  <a:gd name="T26" fmla="*/ 1 w 27"/>
                  <a:gd name="T27" fmla="*/ 1 h 29"/>
                  <a:gd name="T28" fmla="*/ 1 w 27"/>
                  <a:gd name="T29" fmla="*/ 1 h 29"/>
                  <a:gd name="T30" fmla="*/ 1 w 27"/>
                  <a:gd name="T31" fmla="*/ 1 h 29"/>
                  <a:gd name="T32" fmla="*/ 1 w 27"/>
                  <a:gd name="T33" fmla="*/ 1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9"/>
                  <a:gd name="T53" fmla="*/ 27 w 27"/>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9">
                    <a:moveTo>
                      <a:pt x="18" y="28"/>
                    </a:moveTo>
                    <a:lnTo>
                      <a:pt x="23" y="26"/>
                    </a:lnTo>
                    <a:lnTo>
                      <a:pt x="26" y="21"/>
                    </a:lnTo>
                    <a:lnTo>
                      <a:pt x="27" y="17"/>
                    </a:lnTo>
                    <a:lnTo>
                      <a:pt x="27" y="11"/>
                    </a:lnTo>
                    <a:lnTo>
                      <a:pt x="25" y="5"/>
                    </a:lnTo>
                    <a:lnTo>
                      <a:pt x="20" y="2"/>
                    </a:lnTo>
                    <a:lnTo>
                      <a:pt x="15" y="0"/>
                    </a:lnTo>
                    <a:lnTo>
                      <a:pt x="9" y="0"/>
                    </a:lnTo>
                    <a:lnTo>
                      <a:pt x="4" y="3"/>
                    </a:lnTo>
                    <a:lnTo>
                      <a:pt x="1" y="7"/>
                    </a:lnTo>
                    <a:lnTo>
                      <a:pt x="0" y="13"/>
                    </a:lnTo>
                    <a:lnTo>
                      <a:pt x="0" y="19"/>
                    </a:lnTo>
                    <a:lnTo>
                      <a:pt x="2" y="23"/>
                    </a:lnTo>
                    <a:lnTo>
                      <a:pt x="7" y="27"/>
                    </a:lnTo>
                    <a:lnTo>
                      <a:pt x="12" y="29"/>
                    </a:lnTo>
                    <a:lnTo>
                      <a:pt x="18" y="28"/>
                    </a:lnTo>
                    <a:close/>
                  </a:path>
                </a:pathLst>
              </a:custGeom>
              <a:solidFill>
                <a:srgbClr val="000000"/>
              </a:solidFill>
              <a:ln w="9525">
                <a:noFill/>
                <a:round/>
                <a:headEnd/>
                <a:tailEnd/>
              </a:ln>
            </p:spPr>
            <p:txBody>
              <a:bodyPr/>
              <a:lstStyle/>
              <a:p>
                <a:endParaRPr lang="fa-IR"/>
              </a:p>
            </p:txBody>
          </p:sp>
          <p:sp>
            <p:nvSpPr>
              <p:cNvPr id="10306" name="Freeform 196"/>
              <p:cNvSpPr>
                <a:spLocks/>
              </p:cNvSpPr>
              <p:nvPr/>
            </p:nvSpPr>
            <p:spPr bwMode="auto">
              <a:xfrm>
                <a:off x="3280" y="1853"/>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9" y="29"/>
                    </a:moveTo>
                    <a:lnTo>
                      <a:pt x="24" y="27"/>
                    </a:lnTo>
                    <a:lnTo>
                      <a:pt x="28" y="22"/>
                    </a:lnTo>
                    <a:lnTo>
                      <a:pt x="29" y="17"/>
                    </a:lnTo>
                    <a:lnTo>
                      <a:pt x="29" y="11"/>
                    </a:lnTo>
                    <a:lnTo>
                      <a:pt x="27" y="5"/>
                    </a:lnTo>
                    <a:lnTo>
                      <a:pt x="22" y="2"/>
                    </a:lnTo>
                    <a:lnTo>
                      <a:pt x="16" y="0"/>
                    </a:lnTo>
                    <a:lnTo>
                      <a:pt x="11" y="0"/>
                    </a:lnTo>
                    <a:lnTo>
                      <a:pt x="6" y="3"/>
                    </a:lnTo>
                    <a:lnTo>
                      <a:pt x="3" y="7"/>
                    </a:lnTo>
                    <a:lnTo>
                      <a:pt x="0" y="13"/>
                    </a:lnTo>
                    <a:lnTo>
                      <a:pt x="1" y="19"/>
                    </a:lnTo>
                    <a:lnTo>
                      <a:pt x="4" y="25"/>
                    </a:lnTo>
                    <a:lnTo>
                      <a:pt x="8" y="28"/>
                    </a:lnTo>
                    <a:lnTo>
                      <a:pt x="13" y="29"/>
                    </a:lnTo>
                    <a:lnTo>
                      <a:pt x="19" y="29"/>
                    </a:lnTo>
                    <a:close/>
                  </a:path>
                </a:pathLst>
              </a:custGeom>
              <a:solidFill>
                <a:srgbClr val="000000"/>
              </a:solidFill>
              <a:ln w="9525">
                <a:noFill/>
                <a:round/>
                <a:headEnd/>
                <a:tailEnd/>
              </a:ln>
            </p:spPr>
            <p:txBody>
              <a:bodyPr/>
              <a:lstStyle/>
              <a:p>
                <a:endParaRPr lang="fa-IR"/>
              </a:p>
            </p:txBody>
          </p:sp>
          <p:sp>
            <p:nvSpPr>
              <p:cNvPr id="10307" name="Freeform 197"/>
              <p:cNvSpPr>
                <a:spLocks/>
              </p:cNvSpPr>
              <p:nvPr/>
            </p:nvSpPr>
            <p:spPr bwMode="auto">
              <a:xfrm>
                <a:off x="3258" y="1831"/>
                <a:ext cx="194" cy="257"/>
              </a:xfrm>
              <a:custGeom>
                <a:avLst/>
                <a:gdLst>
                  <a:gd name="T0" fmla="*/ 1 w 388"/>
                  <a:gd name="T1" fmla="*/ 1 h 514"/>
                  <a:gd name="T2" fmla="*/ 1 w 388"/>
                  <a:gd name="T3" fmla="*/ 1 h 514"/>
                  <a:gd name="T4" fmla="*/ 1 w 388"/>
                  <a:gd name="T5" fmla="*/ 1 h 514"/>
                  <a:gd name="T6" fmla="*/ 1 w 388"/>
                  <a:gd name="T7" fmla="*/ 1 h 514"/>
                  <a:gd name="T8" fmla="*/ 1 w 388"/>
                  <a:gd name="T9" fmla="*/ 0 h 514"/>
                  <a:gd name="T10" fmla="*/ 1 w 388"/>
                  <a:gd name="T11" fmla="*/ 1 h 514"/>
                  <a:gd name="T12" fmla="*/ 1 w 388"/>
                  <a:gd name="T13" fmla="*/ 1 h 514"/>
                  <a:gd name="T14" fmla="*/ 1 w 388"/>
                  <a:gd name="T15" fmla="*/ 1 h 514"/>
                  <a:gd name="T16" fmla="*/ 1 w 388"/>
                  <a:gd name="T17" fmla="*/ 1 h 514"/>
                  <a:gd name="T18" fmla="*/ 1 w 388"/>
                  <a:gd name="T19" fmla="*/ 1 h 514"/>
                  <a:gd name="T20" fmla="*/ 1 w 388"/>
                  <a:gd name="T21" fmla="*/ 1 h 514"/>
                  <a:gd name="T22" fmla="*/ 1 w 388"/>
                  <a:gd name="T23" fmla="*/ 1 h 514"/>
                  <a:gd name="T24" fmla="*/ 1 w 388"/>
                  <a:gd name="T25" fmla="*/ 1 h 514"/>
                  <a:gd name="T26" fmla="*/ 1 w 388"/>
                  <a:gd name="T27" fmla="*/ 1 h 514"/>
                  <a:gd name="T28" fmla="*/ 1 w 388"/>
                  <a:gd name="T29" fmla="*/ 1 h 514"/>
                  <a:gd name="T30" fmla="*/ 1 w 388"/>
                  <a:gd name="T31" fmla="*/ 1 h 514"/>
                  <a:gd name="T32" fmla="*/ 1 w 388"/>
                  <a:gd name="T33" fmla="*/ 1 h 514"/>
                  <a:gd name="T34" fmla="*/ 1 w 388"/>
                  <a:gd name="T35" fmla="*/ 1 h 514"/>
                  <a:gd name="T36" fmla="*/ 1 w 388"/>
                  <a:gd name="T37" fmla="*/ 1 h 514"/>
                  <a:gd name="T38" fmla="*/ 1 w 388"/>
                  <a:gd name="T39" fmla="*/ 1 h 514"/>
                  <a:gd name="T40" fmla="*/ 1 w 388"/>
                  <a:gd name="T41" fmla="*/ 1 h 514"/>
                  <a:gd name="T42" fmla="*/ 1 w 388"/>
                  <a:gd name="T43" fmla="*/ 1 h 514"/>
                  <a:gd name="T44" fmla="*/ 1 w 388"/>
                  <a:gd name="T45" fmla="*/ 1 h 514"/>
                  <a:gd name="T46" fmla="*/ 1 w 388"/>
                  <a:gd name="T47" fmla="*/ 1 h 514"/>
                  <a:gd name="T48" fmla="*/ 1 w 388"/>
                  <a:gd name="T49" fmla="*/ 1 h 514"/>
                  <a:gd name="T50" fmla="*/ 1 w 388"/>
                  <a:gd name="T51" fmla="*/ 1 h 514"/>
                  <a:gd name="T52" fmla="*/ 1 w 388"/>
                  <a:gd name="T53" fmla="*/ 1 h 514"/>
                  <a:gd name="T54" fmla="*/ 1 w 388"/>
                  <a:gd name="T55" fmla="*/ 1 h 514"/>
                  <a:gd name="T56" fmla="*/ 1 w 388"/>
                  <a:gd name="T57" fmla="*/ 1 h 514"/>
                  <a:gd name="T58" fmla="*/ 1 w 388"/>
                  <a:gd name="T59" fmla="*/ 1 h 514"/>
                  <a:gd name="T60" fmla="*/ 1 w 388"/>
                  <a:gd name="T61" fmla="*/ 1 h 514"/>
                  <a:gd name="T62" fmla="*/ 1 w 388"/>
                  <a:gd name="T63" fmla="*/ 1 h 514"/>
                  <a:gd name="T64" fmla="*/ 1 w 388"/>
                  <a:gd name="T65" fmla="*/ 1 h 514"/>
                  <a:gd name="T66" fmla="*/ 1 w 388"/>
                  <a:gd name="T67" fmla="*/ 1 h 514"/>
                  <a:gd name="T68" fmla="*/ 1 w 388"/>
                  <a:gd name="T69" fmla="*/ 1 h 514"/>
                  <a:gd name="T70" fmla="*/ 1 w 388"/>
                  <a:gd name="T71" fmla="*/ 1 h 514"/>
                  <a:gd name="T72" fmla="*/ 1 w 388"/>
                  <a:gd name="T73" fmla="*/ 1 h 514"/>
                  <a:gd name="T74" fmla="*/ 1 w 388"/>
                  <a:gd name="T75" fmla="*/ 1 h 514"/>
                  <a:gd name="T76" fmla="*/ 1 w 388"/>
                  <a:gd name="T77" fmla="*/ 1 h 514"/>
                  <a:gd name="T78" fmla="*/ 1 w 388"/>
                  <a:gd name="T79" fmla="*/ 1 h 514"/>
                  <a:gd name="T80" fmla="*/ 1 w 388"/>
                  <a:gd name="T81" fmla="*/ 1 h 514"/>
                  <a:gd name="T82" fmla="*/ 1 w 388"/>
                  <a:gd name="T83" fmla="*/ 1 h 514"/>
                  <a:gd name="T84" fmla="*/ 1 w 388"/>
                  <a:gd name="T85" fmla="*/ 1 h 514"/>
                  <a:gd name="T86" fmla="*/ 1 w 388"/>
                  <a:gd name="T87" fmla="*/ 1 h 514"/>
                  <a:gd name="T88" fmla="*/ 1 w 388"/>
                  <a:gd name="T89" fmla="*/ 1 h 514"/>
                  <a:gd name="T90" fmla="*/ 1 w 388"/>
                  <a:gd name="T91" fmla="*/ 1 h 514"/>
                  <a:gd name="T92" fmla="*/ 1 w 388"/>
                  <a:gd name="T93" fmla="*/ 1 h 514"/>
                  <a:gd name="T94" fmla="*/ 1 w 388"/>
                  <a:gd name="T95" fmla="*/ 1 h 514"/>
                  <a:gd name="T96" fmla="*/ 1 w 388"/>
                  <a:gd name="T97" fmla="*/ 1 h 514"/>
                  <a:gd name="T98" fmla="*/ 1 w 388"/>
                  <a:gd name="T99" fmla="*/ 1 h 514"/>
                  <a:gd name="T100" fmla="*/ 1 w 388"/>
                  <a:gd name="T101" fmla="*/ 1 h 514"/>
                  <a:gd name="T102" fmla="*/ 1 w 388"/>
                  <a:gd name="T103" fmla="*/ 1 h 514"/>
                  <a:gd name="T104" fmla="*/ 1 w 388"/>
                  <a:gd name="T105" fmla="*/ 1 h 514"/>
                  <a:gd name="T106" fmla="*/ 1 w 388"/>
                  <a:gd name="T107" fmla="*/ 1 h 514"/>
                  <a:gd name="T108" fmla="*/ 1 w 388"/>
                  <a:gd name="T109" fmla="*/ 1 h 514"/>
                  <a:gd name="T110" fmla="*/ 1 w 388"/>
                  <a:gd name="T111" fmla="*/ 1 h 514"/>
                  <a:gd name="T112" fmla="*/ 1 w 388"/>
                  <a:gd name="T113" fmla="*/ 1 h 514"/>
                  <a:gd name="T114" fmla="*/ 1 w 388"/>
                  <a:gd name="T115" fmla="*/ 1 h 5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88"/>
                  <a:gd name="T175" fmla="*/ 0 h 514"/>
                  <a:gd name="T176" fmla="*/ 388 w 388"/>
                  <a:gd name="T177" fmla="*/ 514 h 5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88" h="514">
                    <a:moveTo>
                      <a:pt x="127" y="41"/>
                    </a:moveTo>
                    <a:lnTo>
                      <a:pt x="123" y="37"/>
                    </a:lnTo>
                    <a:lnTo>
                      <a:pt x="117" y="31"/>
                    </a:lnTo>
                    <a:lnTo>
                      <a:pt x="111" y="25"/>
                    </a:lnTo>
                    <a:lnTo>
                      <a:pt x="103" y="19"/>
                    </a:lnTo>
                    <a:lnTo>
                      <a:pt x="95" y="14"/>
                    </a:lnTo>
                    <a:lnTo>
                      <a:pt x="86" y="8"/>
                    </a:lnTo>
                    <a:lnTo>
                      <a:pt x="76" y="4"/>
                    </a:lnTo>
                    <a:lnTo>
                      <a:pt x="65" y="1"/>
                    </a:lnTo>
                    <a:lnTo>
                      <a:pt x="54" y="0"/>
                    </a:lnTo>
                    <a:lnTo>
                      <a:pt x="42" y="2"/>
                    </a:lnTo>
                    <a:lnTo>
                      <a:pt x="32" y="5"/>
                    </a:lnTo>
                    <a:lnTo>
                      <a:pt x="21" y="11"/>
                    </a:lnTo>
                    <a:lnTo>
                      <a:pt x="13" y="18"/>
                    </a:lnTo>
                    <a:lnTo>
                      <a:pt x="6" y="27"/>
                    </a:lnTo>
                    <a:lnTo>
                      <a:pt x="2" y="38"/>
                    </a:lnTo>
                    <a:lnTo>
                      <a:pt x="0" y="50"/>
                    </a:lnTo>
                    <a:lnTo>
                      <a:pt x="1" y="69"/>
                    </a:lnTo>
                    <a:lnTo>
                      <a:pt x="4" y="94"/>
                    </a:lnTo>
                    <a:lnTo>
                      <a:pt x="10" y="124"/>
                    </a:lnTo>
                    <a:lnTo>
                      <a:pt x="17" y="158"/>
                    </a:lnTo>
                    <a:lnTo>
                      <a:pt x="25" y="190"/>
                    </a:lnTo>
                    <a:lnTo>
                      <a:pt x="33" y="220"/>
                    </a:lnTo>
                    <a:lnTo>
                      <a:pt x="39" y="245"/>
                    </a:lnTo>
                    <a:lnTo>
                      <a:pt x="45" y="262"/>
                    </a:lnTo>
                    <a:lnTo>
                      <a:pt x="49" y="276"/>
                    </a:lnTo>
                    <a:lnTo>
                      <a:pt x="54" y="293"/>
                    </a:lnTo>
                    <a:lnTo>
                      <a:pt x="58" y="311"/>
                    </a:lnTo>
                    <a:lnTo>
                      <a:pt x="64" y="329"/>
                    </a:lnTo>
                    <a:lnTo>
                      <a:pt x="71" y="346"/>
                    </a:lnTo>
                    <a:lnTo>
                      <a:pt x="78" y="361"/>
                    </a:lnTo>
                    <a:lnTo>
                      <a:pt x="87" y="374"/>
                    </a:lnTo>
                    <a:lnTo>
                      <a:pt x="99" y="381"/>
                    </a:lnTo>
                    <a:lnTo>
                      <a:pt x="102" y="386"/>
                    </a:lnTo>
                    <a:lnTo>
                      <a:pt x="106" y="393"/>
                    </a:lnTo>
                    <a:lnTo>
                      <a:pt x="109" y="402"/>
                    </a:lnTo>
                    <a:lnTo>
                      <a:pt x="116" y="409"/>
                    </a:lnTo>
                    <a:lnTo>
                      <a:pt x="124" y="413"/>
                    </a:lnTo>
                    <a:lnTo>
                      <a:pt x="132" y="417"/>
                    </a:lnTo>
                    <a:lnTo>
                      <a:pt x="139" y="420"/>
                    </a:lnTo>
                    <a:lnTo>
                      <a:pt x="142" y="424"/>
                    </a:lnTo>
                    <a:lnTo>
                      <a:pt x="145" y="426"/>
                    </a:lnTo>
                    <a:lnTo>
                      <a:pt x="148" y="431"/>
                    </a:lnTo>
                    <a:lnTo>
                      <a:pt x="154" y="435"/>
                    </a:lnTo>
                    <a:lnTo>
                      <a:pt x="161" y="441"/>
                    </a:lnTo>
                    <a:lnTo>
                      <a:pt x="168" y="447"/>
                    </a:lnTo>
                    <a:lnTo>
                      <a:pt x="176" y="451"/>
                    </a:lnTo>
                    <a:lnTo>
                      <a:pt x="184" y="455"/>
                    </a:lnTo>
                    <a:lnTo>
                      <a:pt x="193" y="457"/>
                    </a:lnTo>
                    <a:lnTo>
                      <a:pt x="201" y="459"/>
                    </a:lnTo>
                    <a:lnTo>
                      <a:pt x="208" y="464"/>
                    </a:lnTo>
                    <a:lnTo>
                      <a:pt x="214" y="471"/>
                    </a:lnTo>
                    <a:lnTo>
                      <a:pt x="220" y="478"/>
                    </a:lnTo>
                    <a:lnTo>
                      <a:pt x="226" y="485"/>
                    </a:lnTo>
                    <a:lnTo>
                      <a:pt x="235" y="491"/>
                    </a:lnTo>
                    <a:lnTo>
                      <a:pt x="244" y="495"/>
                    </a:lnTo>
                    <a:lnTo>
                      <a:pt x="255" y="496"/>
                    </a:lnTo>
                    <a:lnTo>
                      <a:pt x="267" y="496"/>
                    </a:lnTo>
                    <a:lnTo>
                      <a:pt x="277" y="496"/>
                    </a:lnTo>
                    <a:lnTo>
                      <a:pt x="284" y="495"/>
                    </a:lnTo>
                    <a:lnTo>
                      <a:pt x="291" y="495"/>
                    </a:lnTo>
                    <a:lnTo>
                      <a:pt x="296" y="494"/>
                    </a:lnTo>
                    <a:lnTo>
                      <a:pt x="300" y="494"/>
                    </a:lnTo>
                    <a:lnTo>
                      <a:pt x="304" y="494"/>
                    </a:lnTo>
                    <a:lnTo>
                      <a:pt x="307" y="494"/>
                    </a:lnTo>
                    <a:lnTo>
                      <a:pt x="312" y="495"/>
                    </a:lnTo>
                    <a:lnTo>
                      <a:pt x="319" y="497"/>
                    </a:lnTo>
                    <a:lnTo>
                      <a:pt x="327" y="501"/>
                    </a:lnTo>
                    <a:lnTo>
                      <a:pt x="335" y="504"/>
                    </a:lnTo>
                    <a:lnTo>
                      <a:pt x="343" y="508"/>
                    </a:lnTo>
                    <a:lnTo>
                      <a:pt x="351" y="510"/>
                    </a:lnTo>
                    <a:lnTo>
                      <a:pt x="357" y="512"/>
                    </a:lnTo>
                    <a:lnTo>
                      <a:pt x="361" y="514"/>
                    </a:lnTo>
                    <a:lnTo>
                      <a:pt x="365" y="502"/>
                    </a:lnTo>
                    <a:lnTo>
                      <a:pt x="370" y="492"/>
                    </a:lnTo>
                    <a:lnTo>
                      <a:pt x="376" y="485"/>
                    </a:lnTo>
                    <a:lnTo>
                      <a:pt x="383" y="481"/>
                    </a:lnTo>
                    <a:lnTo>
                      <a:pt x="388" y="478"/>
                    </a:lnTo>
                    <a:lnTo>
                      <a:pt x="388" y="473"/>
                    </a:lnTo>
                    <a:lnTo>
                      <a:pt x="381" y="466"/>
                    </a:lnTo>
                    <a:lnTo>
                      <a:pt x="372" y="459"/>
                    </a:lnTo>
                    <a:lnTo>
                      <a:pt x="366" y="455"/>
                    </a:lnTo>
                    <a:lnTo>
                      <a:pt x="360" y="450"/>
                    </a:lnTo>
                    <a:lnTo>
                      <a:pt x="355" y="444"/>
                    </a:lnTo>
                    <a:lnTo>
                      <a:pt x="350" y="439"/>
                    </a:lnTo>
                    <a:lnTo>
                      <a:pt x="345" y="433"/>
                    </a:lnTo>
                    <a:lnTo>
                      <a:pt x="339" y="427"/>
                    </a:lnTo>
                    <a:lnTo>
                      <a:pt x="335" y="420"/>
                    </a:lnTo>
                    <a:lnTo>
                      <a:pt x="329" y="414"/>
                    </a:lnTo>
                    <a:lnTo>
                      <a:pt x="321" y="406"/>
                    </a:lnTo>
                    <a:lnTo>
                      <a:pt x="308" y="395"/>
                    </a:lnTo>
                    <a:lnTo>
                      <a:pt x="293" y="381"/>
                    </a:lnTo>
                    <a:lnTo>
                      <a:pt x="277" y="367"/>
                    </a:lnTo>
                    <a:lnTo>
                      <a:pt x="260" y="353"/>
                    </a:lnTo>
                    <a:lnTo>
                      <a:pt x="245" y="342"/>
                    </a:lnTo>
                    <a:lnTo>
                      <a:pt x="232" y="334"/>
                    </a:lnTo>
                    <a:lnTo>
                      <a:pt x="223" y="329"/>
                    </a:lnTo>
                    <a:lnTo>
                      <a:pt x="213" y="325"/>
                    </a:lnTo>
                    <a:lnTo>
                      <a:pt x="207" y="318"/>
                    </a:lnTo>
                    <a:lnTo>
                      <a:pt x="202" y="308"/>
                    </a:lnTo>
                    <a:lnTo>
                      <a:pt x="198" y="298"/>
                    </a:lnTo>
                    <a:lnTo>
                      <a:pt x="193" y="281"/>
                    </a:lnTo>
                    <a:lnTo>
                      <a:pt x="187" y="258"/>
                    </a:lnTo>
                    <a:lnTo>
                      <a:pt x="183" y="234"/>
                    </a:lnTo>
                    <a:lnTo>
                      <a:pt x="180" y="215"/>
                    </a:lnTo>
                    <a:lnTo>
                      <a:pt x="176" y="198"/>
                    </a:lnTo>
                    <a:lnTo>
                      <a:pt x="170" y="179"/>
                    </a:lnTo>
                    <a:lnTo>
                      <a:pt x="162" y="162"/>
                    </a:lnTo>
                    <a:lnTo>
                      <a:pt x="156" y="148"/>
                    </a:lnTo>
                    <a:lnTo>
                      <a:pt x="153" y="138"/>
                    </a:lnTo>
                    <a:lnTo>
                      <a:pt x="152" y="129"/>
                    </a:lnTo>
                    <a:lnTo>
                      <a:pt x="152" y="120"/>
                    </a:lnTo>
                    <a:lnTo>
                      <a:pt x="149" y="110"/>
                    </a:lnTo>
                    <a:lnTo>
                      <a:pt x="146" y="95"/>
                    </a:lnTo>
                    <a:lnTo>
                      <a:pt x="140" y="73"/>
                    </a:lnTo>
                    <a:lnTo>
                      <a:pt x="133" y="54"/>
                    </a:lnTo>
                    <a:lnTo>
                      <a:pt x="127" y="41"/>
                    </a:lnTo>
                    <a:close/>
                  </a:path>
                </a:pathLst>
              </a:custGeom>
              <a:solidFill>
                <a:srgbClr val="000000"/>
              </a:solidFill>
              <a:ln w="9525">
                <a:noFill/>
                <a:round/>
                <a:headEnd/>
                <a:tailEnd/>
              </a:ln>
            </p:spPr>
            <p:txBody>
              <a:bodyPr/>
              <a:lstStyle/>
              <a:p>
                <a:endParaRPr lang="fa-IR"/>
              </a:p>
            </p:txBody>
          </p:sp>
          <p:sp>
            <p:nvSpPr>
              <p:cNvPr id="10308" name="Freeform 198"/>
              <p:cNvSpPr>
                <a:spLocks/>
              </p:cNvSpPr>
              <p:nvPr/>
            </p:nvSpPr>
            <p:spPr bwMode="auto">
              <a:xfrm>
                <a:off x="3268" y="1897"/>
                <a:ext cx="70" cy="25"/>
              </a:xfrm>
              <a:custGeom>
                <a:avLst/>
                <a:gdLst>
                  <a:gd name="T0" fmla="*/ 0 w 141"/>
                  <a:gd name="T1" fmla="*/ 0 h 52"/>
                  <a:gd name="T2" fmla="*/ 0 w 141"/>
                  <a:gd name="T3" fmla="*/ 0 h 52"/>
                  <a:gd name="T4" fmla="*/ 0 w 141"/>
                  <a:gd name="T5" fmla="*/ 0 h 52"/>
                  <a:gd name="T6" fmla="*/ 0 w 141"/>
                  <a:gd name="T7" fmla="*/ 0 h 52"/>
                  <a:gd name="T8" fmla="*/ 0 w 141"/>
                  <a:gd name="T9" fmla="*/ 0 h 52"/>
                  <a:gd name="T10" fmla="*/ 0 w 141"/>
                  <a:gd name="T11" fmla="*/ 0 h 52"/>
                  <a:gd name="T12" fmla="*/ 0 w 141"/>
                  <a:gd name="T13" fmla="*/ 0 h 52"/>
                  <a:gd name="T14" fmla="*/ 0 w 141"/>
                  <a:gd name="T15" fmla="*/ 0 h 52"/>
                  <a:gd name="T16" fmla="*/ 0 w 141"/>
                  <a:gd name="T17" fmla="*/ 0 h 52"/>
                  <a:gd name="T18" fmla="*/ 0 w 141"/>
                  <a:gd name="T19" fmla="*/ 0 h 52"/>
                  <a:gd name="T20" fmla="*/ 0 w 141"/>
                  <a:gd name="T21" fmla="*/ 0 h 52"/>
                  <a:gd name="T22" fmla="*/ 0 w 141"/>
                  <a:gd name="T23" fmla="*/ 0 h 52"/>
                  <a:gd name="T24" fmla="*/ 0 w 141"/>
                  <a:gd name="T25" fmla="*/ 0 h 52"/>
                  <a:gd name="T26" fmla="*/ 0 w 141"/>
                  <a:gd name="T27" fmla="*/ 0 h 52"/>
                  <a:gd name="T28" fmla="*/ 0 w 141"/>
                  <a:gd name="T29" fmla="*/ 0 h 52"/>
                  <a:gd name="T30" fmla="*/ 0 w 141"/>
                  <a:gd name="T31" fmla="*/ 0 h 52"/>
                  <a:gd name="T32" fmla="*/ 0 w 141"/>
                  <a:gd name="T33" fmla="*/ 0 h 52"/>
                  <a:gd name="T34" fmla="*/ 0 w 141"/>
                  <a:gd name="T35" fmla="*/ 0 h 52"/>
                  <a:gd name="T36" fmla="*/ 0 w 141"/>
                  <a:gd name="T37" fmla="*/ 0 h 52"/>
                  <a:gd name="T38" fmla="*/ 0 w 141"/>
                  <a:gd name="T39" fmla="*/ 0 h 52"/>
                  <a:gd name="T40" fmla="*/ 0 w 141"/>
                  <a:gd name="T41" fmla="*/ 0 h 52"/>
                  <a:gd name="T42" fmla="*/ 0 w 141"/>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1"/>
                  <a:gd name="T67" fmla="*/ 0 h 52"/>
                  <a:gd name="T68" fmla="*/ 141 w 141"/>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1" h="52">
                    <a:moveTo>
                      <a:pt x="135" y="0"/>
                    </a:moveTo>
                    <a:lnTo>
                      <a:pt x="124" y="8"/>
                    </a:lnTo>
                    <a:lnTo>
                      <a:pt x="111" y="14"/>
                    </a:lnTo>
                    <a:lnTo>
                      <a:pt x="94" y="20"/>
                    </a:lnTo>
                    <a:lnTo>
                      <a:pt x="76" y="23"/>
                    </a:lnTo>
                    <a:lnTo>
                      <a:pt x="56" y="25"/>
                    </a:lnTo>
                    <a:lnTo>
                      <a:pt x="37" y="25"/>
                    </a:lnTo>
                    <a:lnTo>
                      <a:pt x="17" y="25"/>
                    </a:lnTo>
                    <a:lnTo>
                      <a:pt x="0" y="23"/>
                    </a:lnTo>
                    <a:lnTo>
                      <a:pt x="3" y="44"/>
                    </a:lnTo>
                    <a:lnTo>
                      <a:pt x="23" y="50"/>
                    </a:lnTo>
                    <a:lnTo>
                      <a:pt x="44" y="52"/>
                    </a:lnTo>
                    <a:lnTo>
                      <a:pt x="66" y="52"/>
                    </a:lnTo>
                    <a:lnTo>
                      <a:pt x="86" y="48"/>
                    </a:lnTo>
                    <a:lnTo>
                      <a:pt x="105" y="45"/>
                    </a:lnTo>
                    <a:lnTo>
                      <a:pt x="121" y="38"/>
                    </a:lnTo>
                    <a:lnTo>
                      <a:pt x="132" y="31"/>
                    </a:lnTo>
                    <a:lnTo>
                      <a:pt x="141" y="23"/>
                    </a:lnTo>
                    <a:lnTo>
                      <a:pt x="138" y="16"/>
                    </a:lnTo>
                    <a:lnTo>
                      <a:pt x="136" y="9"/>
                    </a:lnTo>
                    <a:lnTo>
                      <a:pt x="135" y="5"/>
                    </a:lnTo>
                    <a:lnTo>
                      <a:pt x="135" y="0"/>
                    </a:lnTo>
                    <a:close/>
                  </a:path>
                </a:pathLst>
              </a:custGeom>
              <a:solidFill>
                <a:srgbClr val="000000"/>
              </a:solidFill>
              <a:ln w="9525">
                <a:noFill/>
                <a:round/>
                <a:headEnd/>
                <a:tailEnd/>
              </a:ln>
            </p:spPr>
            <p:txBody>
              <a:bodyPr/>
              <a:lstStyle/>
              <a:p>
                <a:endParaRPr lang="fa-IR"/>
              </a:p>
            </p:txBody>
          </p:sp>
          <p:sp>
            <p:nvSpPr>
              <p:cNvPr id="10309" name="Freeform 199"/>
              <p:cNvSpPr>
                <a:spLocks/>
              </p:cNvSpPr>
              <p:nvPr/>
            </p:nvSpPr>
            <p:spPr bwMode="auto">
              <a:xfrm>
                <a:off x="3273" y="1921"/>
                <a:ext cx="75" cy="27"/>
              </a:xfrm>
              <a:custGeom>
                <a:avLst/>
                <a:gdLst>
                  <a:gd name="T0" fmla="*/ 1 w 148"/>
                  <a:gd name="T1" fmla="*/ 0 h 53"/>
                  <a:gd name="T2" fmla="*/ 1 w 148"/>
                  <a:gd name="T3" fmla="*/ 1 h 53"/>
                  <a:gd name="T4" fmla="*/ 1 w 148"/>
                  <a:gd name="T5" fmla="*/ 1 h 53"/>
                  <a:gd name="T6" fmla="*/ 1 w 148"/>
                  <a:gd name="T7" fmla="*/ 1 h 53"/>
                  <a:gd name="T8" fmla="*/ 1 w 148"/>
                  <a:gd name="T9" fmla="*/ 1 h 53"/>
                  <a:gd name="T10" fmla="*/ 1 w 148"/>
                  <a:gd name="T11" fmla="*/ 1 h 53"/>
                  <a:gd name="T12" fmla="*/ 1 w 148"/>
                  <a:gd name="T13" fmla="*/ 1 h 53"/>
                  <a:gd name="T14" fmla="*/ 1 w 148"/>
                  <a:gd name="T15" fmla="*/ 1 h 53"/>
                  <a:gd name="T16" fmla="*/ 0 w 148"/>
                  <a:gd name="T17" fmla="*/ 1 h 53"/>
                  <a:gd name="T18" fmla="*/ 1 w 148"/>
                  <a:gd name="T19" fmla="*/ 1 h 53"/>
                  <a:gd name="T20" fmla="*/ 1 w 148"/>
                  <a:gd name="T21" fmla="*/ 1 h 53"/>
                  <a:gd name="T22" fmla="*/ 1 w 148"/>
                  <a:gd name="T23" fmla="*/ 1 h 53"/>
                  <a:gd name="T24" fmla="*/ 1 w 148"/>
                  <a:gd name="T25" fmla="*/ 1 h 53"/>
                  <a:gd name="T26" fmla="*/ 1 w 148"/>
                  <a:gd name="T27" fmla="*/ 1 h 53"/>
                  <a:gd name="T28" fmla="*/ 1 w 148"/>
                  <a:gd name="T29" fmla="*/ 1 h 53"/>
                  <a:gd name="T30" fmla="*/ 1 w 148"/>
                  <a:gd name="T31" fmla="*/ 1 h 53"/>
                  <a:gd name="T32" fmla="*/ 1 w 148"/>
                  <a:gd name="T33" fmla="*/ 1 h 53"/>
                  <a:gd name="T34" fmla="*/ 1 w 148"/>
                  <a:gd name="T35" fmla="*/ 1 h 53"/>
                  <a:gd name="T36" fmla="*/ 1 w 148"/>
                  <a:gd name="T37" fmla="*/ 1 h 53"/>
                  <a:gd name="T38" fmla="*/ 1 w 148"/>
                  <a:gd name="T39" fmla="*/ 1 h 53"/>
                  <a:gd name="T40" fmla="*/ 1 w 148"/>
                  <a:gd name="T41" fmla="*/ 1 h 53"/>
                  <a:gd name="T42" fmla="*/ 1 w 148"/>
                  <a:gd name="T43" fmla="*/ 0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
                  <a:gd name="T67" fmla="*/ 0 h 53"/>
                  <a:gd name="T68" fmla="*/ 148 w 148"/>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 h="53">
                    <a:moveTo>
                      <a:pt x="140" y="0"/>
                    </a:moveTo>
                    <a:lnTo>
                      <a:pt x="130" y="6"/>
                    </a:lnTo>
                    <a:lnTo>
                      <a:pt x="115" y="13"/>
                    </a:lnTo>
                    <a:lnTo>
                      <a:pt x="97" y="18"/>
                    </a:lnTo>
                    <a:lnTo>
                      <a:pt x="78" y="23"/>
                    </a:lnTo>
                    <a:lnTo>
                      <a:pt x="57" y="25"/>
                    </a:lnTo>
                    <a:lnTo>
                      <a:pt x="36" y="26"/>
                    </a:lnTo>
                    <a:lnTo>
                      <a:pt x="17" y="26"/>
                    </a:lnTo>
                    <a:lnTo>
                      <a:pt x="0" y="24"/>
                    </a:lnTo>
                    <a:lnTo>
                      <a:pt x="4" y="45"/>
                    </a:lnTo>
                    <a:lnTo>
                      <a:pt x="24" y="50"/>
                    </a:lnTo>
                    <a:lnTo>
                      <a:pt x="46" y="53"/>
                    </a:lnTo>
                    <a:lnTo>
                      <a:pt x="67" y="53"/>
                    </a:lnTo>
                    <a:lnTo>
                      <a:pt x="89" y="49"/>
                    </a:lnTo>
                    <a:lnTo>
                      <a:pt x="110" y="45"/>
                    </a:lnTo>
                    <a:lnTo>
                      <a:pt x="126" y="39"/>
                    </a:lnTo>
                    <a:lnTo>
                      <a:pt x="140" y="32"/>
                    </a:lnTo>
                    <a:lnTo>
                      <a:pt x="148" y="24"/>
                    </a:lnTo>
                    <a:lnTo>
                      <a:pt x="145" y="16"/>
                    </a:lnTo>
                    <a:lnTo>
                      <a:pt x="142" y="9"/>
                    </a:lnTo>
                    <a:lnTo>
                      <a:pt x="141" y="3"/>
                    </a:lnTo>
                    <a:lnTo>
                      <a:pt x="140" y="0"/>
                    </a:lnTo>
                    <a:close/>
                  </a:path>
                </a:pathLst>
              </a:custGeom>
              <a:solidFill>
                <a:srgbClr val="000000"/>
              </a:solidFill>
              <a:ln w="9525">
                <a:noFill/>
                <a:round/>
                <a:headEnd/>
                <a:tailEnd/>
              </a:ln>
            </p:spPr>
            <p:txBody>
              <a:bodyPr/>
              <a:lstStyle/>
              <a:p>
                <a:endParaRPr lang="fa-IR"/>
              </a:p>
            </p:txBody>
          </p:sp>
          <p:sp>
            <p:nvSpPr>
              <p:cNvPr id="10310" name="Freeform 200"/>
              <p:cNvSpPr>
                <a:spLocks/>
              </p:cNvSpPr>
              <p:nvPr/>
            </p:nvSpPr>
            <p:spPr bwMode="auto">
              <a:xfrm>
                <a:off x="3206" y="1817"/>
                <a:ext cx="15" cy="14"/>
              </a:xfrm>
              <a:custGeom>
                <a:avLst/>
                <a:gdLst>
                  <a:gd name="T0" fmla="*/ 1 w 30"/>
                  <a:gd name="T1" fmla="*/ 0 h 29"/>
                  <a:gd name="T2" fmla="*/ 1 w 30"/>
                  <a:gd name="T3" fmla="*/ 0 h 29"/>
                  <a:gd name="T4" fmla="*/ 1 w 30"/>
                  <a:gd name="T5" fmla="*/ 0 h 29"/>
                  <a:gd name="T6" fmla="*/ 1 w 30"/>
                  <a:gd name="T7" fmla="*/ 0 h 29"/>
                  <a:gd name="T8" fmla="*/ 1 w 30"/>
                  <a:gd name="T9" fmla="*/ 0 h 29"/>
                  <a:gd name="T10" fmla="*/ 1 w 30"/>
                  <a:gd name="T11" fmla="*/ 0 h 29"/>
                  <a:gd name="T12" fmla="*/ 1 w 30"/>
                  <a:gd name="T13" fmla="*/ 0 h 29"/>
                  <a:gd name="T14" fmla="*/ 1 w 30"/>
                  <a:gd name="T15" fmla="*/ 0 h 29"/>
                  <a:gd name="T16" fmla="*/ 1 w 30"/>
                  <a:gd name="T17" fmla="*/ 0 h 29"/>
                  <a:gd name="T18" fmla="*/ 1 w 30"/>
                  <a:gd name="T19" fmla="*/ 0 h 29"/>
                  <a:gd name="T20" fmla="*/ 1 w 30"/>
                  <a:gd name="T21" fmla="*/ 0 h 29"/>
                  <a:gd name="T22" fmla="*/ 1 w 30"/>
                  <a:gd name="T23" fmla="*/ 0 h 29"/>
                  <a:gd name="T24" fmla="*/ 0 w 30"/>
                  <a:gd name="T25" fmla="*/ 0 h 29"/>
                  <a:gd name="T26" fmla="*/ 1 w 30"/>
                  <a:gd name="T27" fmla="*/ 0 h 29"/>
                  <a:gd name="T28" fmla="*/ 1 w 30"/>
                  <a:gd name="T29" fmla="*/ 0 h 29"/>
                  <a:gd name="T30" fmla="*/ 1 w 30"/>
                  <a:gd name="T31" fmla="*/ 0 h 29"/>
                  <a:gd name="T32" fmla="*/ 1 w 30"/>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29"/>
                  <a:gd name="T53" fmla="*/ 30 w 30"/>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29">
                    <a:moveTo>
                      <a:pt x="15" y="29"/>
                    </a:moveTo>
                    <a:lnTo>
                      <a:pt x="21" y="28"/>
                    </a:lnTo>
                    <a:lnTo>
                      <a:pt x="25" y="25"/>
                    </a:lnTo>
                    <a:lnTo>
                      <a:pt x="29" y="21"/>
                    </a:lnTo>
                    <a:lnTo>
                      <a:pt x="30" y="15"/>
                    </a:lnTo>
                    <a:lnTo>
                      <a:pt x="29" y="9"/>
                    </a:lnTo>
                    <a:lnTo>
                      <a:pt x="25" y="5"/>
                    </a:lnTo>
                    <a:lnTo>
                      <a:pt x="21" y="1"/>
                    </a:lnTo>
                    <a:lnTo>
                      <a:pt x="15" y="0"/>
                    </a:lnTo>
                    <a:lnTo>
                      <a:pt x="9" y="1"/>
                    </a:lnTo>
                    <a:lnTo>
                      <a:pt x="4" y="5"/>
                    </a:lnTo>
                    <a:lnTo>
                      <a:pt x="1" y="9"/>
                    </a:lnTo>
                    <a:lnTo>
                      <a:pt x="0" y="15"/>
                    </a:lnTo>
                    <a:lnTo>
                      <a:pt x="1" y="21"/>
                    </a:lnTo>
                    <a:lnTo>
                      <a:pt x="4" y="25"/>
                    </a:lnTo>
                    <a:lnTo>
                      <a:pt x="9" y="28"/>
                    </a:lnTo>
                    <a:lnTo>
                      <a:pt x="15" y="29"/>
                    </a:lnTo>
                    <a:close/>
                  </a:path>
                </a:pathLst>
              </a:custGeom>
              <a:solidFill>
                <a:srgbClr val="000000"/>
              </a:solidFill>
              <a:ln w="9525">
                <a:noFill/>
                <a:round/>
                <a:headEnd/>
                <a:tailEnd/>
              </a:ln>
            </p:spPr>
            <p:txBody>
              <a:bodyPr/>
              <a:lstStyle/>
              <a:p>
                <a:endParaRPr lang="fa-IR"/>
              </a:p>
            </p:txBody>
          </p:sp>
          <p:sp>
            <p:nvSpPr>
              <p:cNvPr id="10311" name="Freeform 201"/>
              <p:cNvSpPr>
                <a:spLocks/>
              </p:cNvSpPr>
              <p:nvPr/>
            </p:nvSpPr>
            <p:spPr bwMode="auto">
              <a:xfrm>
                <a:off x="3134" y="1855"/>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4" y="29"/>
                    </a:moveTo>
                    <a:lnTo>
                      <a:pt x="19" y="28"/>
                    </a:lnTo>
                    <a:lnTo>
                      <a:pt x="24" y="25"/>
                    </a:lnTo>
                    <a:lnTo>
                      <a:pt x="27" y="21"/>
                    </a:lnTo>
                    <a:lnTo>
                      <a:pt x="29" y="15"/>
                    </a:lnTo>
                    <a:lnTo>
                      <a:pt x="27" y="9"/>
                    </a:lnTo>
                    <a:lnTo>
                      <a:pt x="24" y="5"/>
                    </a:lnTo>
                    <a:lnTo>
                      <a:pt x="19" y="1"/>
                    </a:lnTo>
                    <a:lnTo>
                      <a:pt x="14" y="0"/>
                    </a:lnTo>
                    <a:lnTo>
                      <a:pt x="9" y="1"/>
                    </a:lnTo>
                    <a:lnTo>
                      <a:pt x="4" y="5"/>
                    </a:lnTo>
                    <a:lnTo>
                      <a:pt x="1" y="9"/>
                    </a:lnTo>
                    <a:lnTo>
                      <a:pt x="0" y="15"/>
                    </a:lnTo>
                    <a:lnTo>
                      <a:pt x="1" y="21"/>
                    </a:lnTo>
                    <a:lnTo>
                      <a:pt x="4" y="25"/>
                    </a:lnTo>
                    <a:lnTo>
                      <a:pt x="9" y="28"/>
                    </a:lnTo>
                    <a:lnTo>
                      <a:pt x="14" y="29"/>
                    </a:lnTo>
                    <a:close/>
                  </a:path>
                </a:pathLst>
              </a:custGeom>
              <a:solidFill>
                <a:srgbClr val="000000"/>
              </a:solidFill>
              <a:ln w="9525">
                <a:noFill/>
                <a:round/>
                <a:headEnd/>
                <a:tailEnd/>
              </a:ln>
            </p:spPr>
            <p:txBody>
              <a:bodyPr/>
              <a:lstStyle/>
              <a:p>
                <a:endParaRPr lang="fa-IR"/>
              </a:p>
            </p:txBody>
          </p:sp>
          <p:sp>
            <p:nvSpPr>
              <p:cNvPr id="10312" name="Freeform 202"/>
              <p:cNvSpPr>
                <a:spLocks/>
              </p:cNvSpPr>
              <p:nvPr/>
            </p:nvSpPr>
            <p:spPr bwMode="auto">
              <a:xfrm>
                <a:off x="3146" y="2147"/>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4" y="29"/>
                    </a:moveTo>
                    <a:lnTo>
                      <a:pt x="20" y="28"/>
                    </a:lnTo>
                    <a:lnTo>
                      <a:pt x="24" y="24"/>
                    </a:lnTo>
                    <a:lnTo>
                      <a:pt x="28" y="20"/>
                    </a:lnTo>
                    <a:lnTo>
                      <a:pt x="29" y="14"/>
                    </a:lnTo>
                    <a:lnTo>
                      <a:pt x="28" y="9"/>
                    </a:lnTo>
                    <a:lnTo>
                      <a:pt x="24" y="5"/>
                    </a:lnTo>
                    <a:lnTo>
                      <a:pt x="20" y="1"/>
                    </a:lnTo>
                    <a:lnTo>
                      <a:pt x="15" y="0"/>
                    </a:lnTo>
                    <a:lnTo>
                      <a:pt x="9" y="1"/>
                    </a:lnTo>
                    <a:lnTo>
                      <a:pt x="5" y="5"/>
                    </a:lnTo>
                    <a:lnTo>
                      <a:pt x="1" y="9"/>
                    </a:lnTo>
                    <a:lnTo>
                      <a:pt x="0" y="14"/>
                    </a:lnTo>
                    <a:lnTo>
                      <a:pt x="1" y="20"/>
                    </a:lnTo>
                    <a:lnTo>
                      <a:pt x="5" y="24"/>
                    </a:lnTo>
                    <a:lnTo>
                      <a:pt x="9" y="28"/>
                    </a:lnTo>
                    <a:lnTo>
                      <a:pt x="14" y="29"/>
                    </a:lnTo>
                    <a:close/>
                  </a:path>
                </a:pathLst>
              </a:custGeom>
              <a:solidFill>
                <a:srgbClr val="000000"/>
              </a:solidFill>
              <a:ln w="9525">
                <a:noFill/>
                <a:round/>
                <a:headEnd/>
                <a:tailEnd/>
              </a:ln>
            </p:spPr>
            <p:txBody>
              <a:bodyPr/>
              <a:lstStyle/>
              <a:p>
                <a:endParaRPr lang="fa-IR"/>
              </a:p>
            </p:txBody>
          </p:sp>
          <p:sp>
            <p:nvSpPr>
              <p:cNvPr id="10313" name="Freeform 203"/>
              <p:cNvSpPr>
                <a:spLocks/>
              </p:cNvSpPr>
              <p:nvPr/>
            </p:nvSpPr>
            <p:spPr bwMode="auto">
              <a:xfrm>
                <a:off x="3122" y="1805"/>
                <a:ext cx="188" cy="374"/>
              </a:xfrm>
              <a:custGeom>
                <a:avLst/>
                <a:gdLst>
                  <a:gd name="T0" fmla="*/ 1 w 374"/>
                  <a:gd name="T1" fmla="*/ 0 h 749"/>
                  <a:gd name="T2" fmla="*/ 1 w 374"/>
                  <a:gd name="T3" fmla="*/ 0 h 749"/>
                  <a:gd name="T4" fmla="*/ 1 w 374"/>
                  <a:gd name="T5" fmla="*/ 0 h 749"/>
                  <a:gd name="T6" fmla="*/ 1 w 374"/>
                  <a:gd name="T7" fmla="*/ 0 h 749"/>
                  <a:gd name="T8" fmla="*/ 1 w 374"/>
                  <a:gd name="T9" fmla="*/ 0 h 749"/>
                  <a:gd name="T10" fmla="*/ 1 w 374"/>
                  <a:gd name="T11" fmla="*/ 0 h 749"/>
                  <a:gd name="T12" fmla="*/ 1 w 374"/>
                  <a:gd name="T13" fmla="*/ 0 h 749"/>
                  <a:gd name="T14" fmla="*/ 1 w 374"/>
                  <a:gd name="T15" fmla="*/ 0 h 749"/>
                  <a:gd name="T16" fmla="*/ 1 w 374"/>
                  <a:gd name="T17" fmla="*/ 0 h 749"/>
                  <a:gd name="T18" fmla="*/ 1 w 374"/>
                  <a:gd name="T19" fmla="*/ 0 h 749"/>
                  <a:gd name="T20" fmla="*/ 1 w 374"/>
                  <a:gd name="T21" fmla="*/ 0 h 749"/>
                  <a:gd name="T22" fmla="*/ 1 w 374"/>
                  <a:gd name="T23" fmla="*/ 0 h 749"/>
                  <a:gd name="T24" fmla="*/ 1 w 374"/>
                  <a:gd name="T25" fmla="*/ 0 h 749"/>
                  <a:gd name="T26" fmla="*/ 1 w 374"/>
                  <a:gd name="T27" fmla="*/ 0 h 749"/>
                  <a:gd name="T28" fmla="*/ 1 w 374"/>
                  <a:gd name="T29" fmla="*/ 0 h 749"/>
                  <a:gd name="T30" fmla="*/ 1 w 374"/>
                  <a:gd name="T31" fmla="*/ 0 h 749"/>
                  <a:gd name="T32" fmla="*/ 1 w 374"/>
                  <a:gd name="T33" fmla="*/ 0 h 749"/>
                  <a:gd name="T34" fmla="*/ 1 w 374"/>
                  <a:gd name="T35" fmla="*/ 0 h 749"/>
                  <a:gd name="T36" fmla="*/ 1 w 374"/>
                  <a:gd name="T37" fmla="*/ 0 h 749"/>
                  <a:gd name="T38" fmla="*/ 1 w 374"/>
                  <a:gd name="T39" fmla="*/ 0 h 749"/>
                  <a:gd name="T40" fmla="*/ 1 w 374"/>
                  <a:gd name="T41" fmla="*/ 0 h 749"/>
                  <a:gd name="T42" fmla="*/ 1 w 374"/>
                  <a:gd name="T43" fmla="*/ 0 h 749"/>
                  <a:gd name="T44" fmla="*/ 1 w 374"/>
                  <a:gd name="T45" fmla="*/ 0 h 749"/>
                  <a:gd name="T46" fmla="*/ 1 w 374"/>
                  <a:gd name="T47" fmla="*/ 0 h 749"/>
                  <a:gd name="T48" fmla="*/ 1 w 374"/>
                  <a:gd name="T49" fmla="*/ 0 h 749"/>
                  <a:gd name="T50" fmla="*/ 1 w 374"/>
                  <a:gd name="T51" fmla="*/ 0 h 749"/>
                  <a:gd name="T52" fmla="*/ 1 w 374"/>
                  <a:gd name="T53" fmla="*/ 0 h 749"/>
                  <a:gd name="T54" fmla="*/ 1 w 374"/>
                  <a:gd name="T55" fmla="*/ 0 h 749"/>
                  <a:gd name="T56" fmla="*/ 1 w 374"/>
                  <a:gd name="T57" fmla="*/ 0 h 749"/>
                  <a:gd name="T58" fmla="*/ 1 w 374"/>
                  <a:gd name="T59" fmla="*/ 0 h 749"/>
                  <a:gd name="T60" fmla="*/ 1 w 374"/>
                  <a:gd name="T61" fmla="*/ 0 h 749"/>
                  <a:gd name="T62" fmla="*/ 1 w 374"/>
                  <a:gd name="T63" fmla="*/ 0 h 749"/>
                  <a:gd name="T64" fmla="*/ 1 w 374"/>
                  <a:gd name="T65" fmla="*/ 0 h 749"/>
                  <a:gd name="T66" fmla="*/ 1 w 374"/>
                  <a:gd name="T67" fmla="*/ 0 h 749"/>
                  <a:gd name="T68" fmla="*/ 1 w 374"/>
                  <a:gd name="T69" fmla="*/ 0 h 749"/>
                  <a:gd name="T70" fmla="*/ 1 w 374"/>
                  <a:gd name="T71" fmla="*/ 0 h 749"/>
                  <a:gd name="T72" fmla="*/ 1 w 374"/>
                  <a:gd name="T73" fmla="*/ 0 h 749"/>
                  <a:gd name="T74" fmla="*/ 1 w 374"/>
                  <a:gd name="T75" fmla="*/ 0 h 749"/>
                  <a:gd name="T76" fmla="*/ 1 w 374"/>
                  <a:gd name="T77" fmla="*/ 0 h 749"/>
                  <a:gd name="T78" fmla="*/ 1 w 374"/>
                  <a:gd name="T79" fmla="*/ 0 h 749"/>
                  <a:gd name="T80" fmla="*/ 1 w 374"/>
                  <a:gd name="T81" fmla="*/ 0 h 749"/>
                  <a:gd name="T82" fmla="*/ 1 w 374"/>
                  <a:gd name="T83" fmla="*/ 0 h 749"/>
                  <a:gd name="T84" fmla="*/ 1 w 374"/>
                  <a:gd name="T85" fmla="*/ 0 h 749"/>
                  <a:gd name="T86" fmla="*/ 1 w 374"/>
                  <a:gd name="T87" fmla="*/ 0 h 749"/>
                  <a:gd name="T88" fmla="*/ 1 w 374"/>
                  <a:gd name="T89" fmla="*/ 0 h 7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74"/>
                  <a:gd name="T136" fmla="*/ 0 h 749"/>
                  <a:gd name="T137" fmla="*/ 374 w 374"/>
                  <a:gd name="T138" fmla="*/ 749 h 74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74" h="749">
                    <a:moveTo>
                      <a:pt x="359" y="745"/>
                    </a:moveTo>
                    <a:lnTo>
                      <a:pt x="359" y="673"/>
                    </a:lnTo>
                    <a:lnTo>
                      <a:pt x="355" y="614"/>
                    </a:lnTo>
                    <a:lnTo>
                      <a:pt x="344" y="564"/>
                    </a:lnTo>
                    <a:lnTo>
                      <a:pt x="327" y="518"/>
                    </a:lnTo>
                    <a:lnTo>
                      <a:pt x="312" y="487"/>
                    </a:lnTo>
                    <a:lnTo>
                      <a:pt x="303" y="462"/>
                    </a:lnTo>
                    <a:lnTo>
                      <a:pt x="297" y="438"/>
                    </a:lnTo>
                    <a:lnTo>
                      <a:pt x="296" y="411"/>
                    </a:lnTo>
                    <a:lnTo>
                      <a:pt x="298" y="384"/>
                    </a:lnTo>
                    <a:lnTo>
                      <a:pt x="303" y="356"/>
                    </a:lnTo>
                    <a:lnTo>
                      <a:pt x="310" y="329"/>
                    </a:lnTo>
                    <a:lnTo>
                      <a:pt x="318" y="303"/>
                    </a:lnTo>
                    <a:lnTo>
                      <a:pt x="325" y="279"/>
                    </a:lnTo>
                    <a:lnTo>
                      <a:pt x="331" y="258"/>
                    </a:lnTo>
                    <a:lnTo>
                      <a:pt x="336" y="239"/>
                    </a:lnTo>
                    <a:lnTo>
                      <a:pt x="338" y="226"/>
                    </a:lnTo>
                    <a:lnTo>
                      <a:pt x="338" y="211"/>
                    </a:lnTo>
                    <a:lnTo>
                      <a:pt x="337" y="195"/>
                    </a:lnTo>
                    <a:lnTo>
                      <a:pt x="336" y="181"/>
                    </a:lnTo>
                    <a:lnTo>
                      <a:pt x="336" y="173"/>
                    </a:lnTo>
                    <a:lnTo>
                      <a:pt x="337" y="167"/>
                    </a:lnTo>
                    <a:lnTo>
                      <a:pt x="341" y="161"/>
                    </a:lnTo>
                    <a:lnTo>
                      <a:pt x="346" y="153"/>
                    </a:lnTo>
                    <a:lnTo>
                      <a:pt x="353" y="144"/>
                    </a:lnTo>
                    <a:lnTo>
                      <a:pt x="360" y="133"/>
                    </a:lnTo>
                    <a:lnTo>
                      <a:pt x="366" y="121"/>
                    </a:lnTo>
                    <a:lnTo>
                      <a:pt x="372" y="107"/>
                    </a:lnTo>
                    <a:lnTo>
                      <a:pt x="374" y="92"/>
                    </a:lnTo>
                    <a:lnTo>
                      <a:pt x="372" y="82"/>
                    </a:lnTo>
                    <a:lnTo>
                      <a:pt x="363" y="74"/>
                    </a:lnTo>
                    <a:lnTo>
                      <a:pt x="349" y="67"/>
                    </a:lnTo>
                    <a:lnTo>
                      <a:pt x="333" y="61"/>
                    </a:lnTo>
                    <a:lnTo>
                      <a:pt x="315" y="55"/>
                    </a:lnTo>
                    <a:lnTo>
                      <a:pt x="298" y="52"/>
                    </a:lnTo>
                    <a:lnTo>
                      <a:pt x="282" y="48"/>
                    </a:lnTo>
                    <a:lnTo>
                      <a:pt x="269" y="45"/>
                    </a:lnTo>
                    <a:lnTo>
                      <a:pt x="261" y="41"/>
                    </a:lnTo>
                    <a:lnTo>
                      <a:pt x="252" y="36"/>
                    </a:lnTo>
                    <a:lnTo>
                      <a:pt x="243" y="27"/>
                    </a:lnTo>
                    <a:lnTo>
                      <a:pt x="232" y="21"/>
                    </a:lnTo>
                    <a:lnTo>
                      <a:pt x="221" y="13"/>
                    </a:lnTo>
                    <a:lnTo>
                      <a:pt x="208" y="6"/>
                    </a:lnTo>
                    <a:lnTo>
                      <a:pt x="196" y="1"/>
                    </a:lnTo>
                    <a:lnTo>
                      <a:pt x="182" y="0"/>
                    </a:lnTo>
                    <a:lnTo>
                      <a:pt x="168" y="2"/>
                    </a:lnTo>
                    <a:lnTo>
                      <a:pt x="153" y="7"/>
                    </a:lnTo>
                    <a:lnTo>
                      <a:pt x="139" y="13"/>
                    </a:lnTo>
                    <a:lnTo>
                      <a:pt x="126" y="21"/>
                    </a:lnTo>
                    <a:lnTo>
                      <a:pt x="114" y="29"/>
                    </a:lnTo>
                    <a:lnTo>
                      <a:pt x="105" y="37"/>
                    </a:lnTo>
                    <a:lnTo>
                      <a:pt x="95" y="44"/>
                    </a:lnTo>
                    <a:lnTo>
                      <a:pt x="90" y="47"/>
                    </a:lnTo>
                    <a:lnTo>
                      <a:pt x="78" y="52"/>
                    </a:lnTo>
                    <a:lnTo>
                      <a:pt x="65" y="56"/>
                    </a:lnTo>
                    <a:lnTo>
                      <a:pt x="50" y="61"/>
                    </a:lnTo>
                    <a:lnTo>
                      <a:pt x="35" y="64"/>
                    </a:lnTo>
                    <a:lnTo>
                      <a:pt x="22" y="69"/>
                    </a:lnTo>
                    <a:lnTo>
                      <a:pt x="10" y="74"/>
                    </a:lnTo>
                    <a:lnTo>
                      <a:pt x="2" y="79"/>
                    </a:lnTo>
                    <a:lnTo>
                      <a:pt x="0" y="85"/>
                    </a:lnTo>
                    <a:lnTo>
                      <a:pt x="1" y="104"/>
                    </a:lnTo>
                    <a:lnTo>
                      <a:pt x="6" y="122"/>
                    </a:lnTo>
                    <a:lnTo>
                      <a:pt x="11" y="138"/>
                    </a:lnTo>
                    <a:lnTo>
                      <a:pt x="18" y="152"/>
                    </a:lnTo>
                    <a:lnTo>
                      <a:pt x="24" y="165"/>
                    </a:lnTo>
                    <a:lnTo>
                      <a:pt x="30" y="175"/>
                    </a:lnTo>
                    <a:lnTo>
                      <a:pt x="34" y="182"/>
                    </a:lnTo>
                    <a:lnTo>
                      <a:pt x="35" y="185"/>
                    </a:lnTo>
                    <a:lnTo>
                      <a:pt x="35" y="191"/>
                    </a:lnTo>
                    <a:lnTo>
                      <a:pt x="34" y="200"/>
                    </a:lnTo>
                    <a:lnTo>
                      <a:pt x="32" y="212"/>
                    </a:lnTo>
                    <a:lnTo>
                      <a:pt x="32" y="226"/>
                    </a:lnTo>
                    <a:lnTo>
                      <a:pt x="33" y="239"/>
                    </a:lnTo>
                    <a:lnTo>
                      <a:pt x="38" y="258"/>
                    </a:lnTo>
                    <a:lnTo>
                      <a:pt x="44" y="279"/>
                    </a:lnTo>
                    <a:lnTo>
                      <a:pt x="52" y="303"/>
                    </a:lnTo>
                    <a:lnTo>
                      <a:pt x="59" y="329"/>
                    </a:lnTo>
                    <a:lnTo>
                      <a:pt x="64" y="356"/>
                    </a:lnTo>
                    <a:lnTo>
                      <a:pt x="69" y="385"/>
                    </a:lnTo>
                    <a:lnTo>
                      <a:pt x="70" y="412"/>
                    </a:lnTo>
                    <a:lnTo>
                      <a:pt x="69" y="428"/>
                    </a:lnTo>
                    <a:lnTo>
                      <a:pt x="64" y="451"/>
                    </a:lnTo>
                    <a:lnTo>
                      <a:pt x="55" y="484"/>
                    </a:lnTo>
                    <a:lnTo>
                      <a:pt x="40" y="523"/>
                    </a:lnTo>
                    <a:lnTo>
                      <a:pt x="25" y="570"/>
                    </a:lnTo>
                    <a:lnTo>
                      <a:pt x="17" y="621"/>
                    </a:lnTo>
                    <a:lnTo>
                      <a:pt x="12" y="680"/>
                    </a:lnTo>
                    <a:lnTo>
                      <a:pt x="12" y="749"/>
                    </a:lnTo>
                    <a:lnTo>
                      <a:pt x="359" y="745"/>
                    </a:lnTo>
                    <a:close/>
                  </a:path>
                </a:pathLst>
              </a:custGeom>
              <a:solidFill>
                <a:srgbClr val="000000"/>
              </a:solidFill>
              <a:ln w="9525">
                <a:noFill/>
                <a:round/>
                <a:headEnd/>
                <a:tailEnd/>
              </a:ln>
            </p:spPr>
            <p:txBody>
              <a:bodyPr/>
              <a:lstStyle/>
              <a:p>
                <a:endParaRPr lang="fa-IR"/>
              </a:p>
            </p:txBody>
          </p:sp>
          <p:sp>
            <p:nvSpPr>
              <p:cNvPr id="10314" name="Freeform 204"/>
              <p:cNvSpPr>
                <a:spLocks/>
              </p:cNvSpPr>
              <p:nvPr/>
            </p:nvSpPr>
            <p:spPr bwMode="auto">
              <a:xfrm>
                <a:off x="3280" y="1853"/>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5" y="29"/>
                    </a:moveTo>
                    <a:lnTo>
                      <a:pt x="9" y="28"/>
                    </a:lnTo>
                    <a:lnTo>
                      <a:pt x="5" y="25"/>
                    </a:lnTo>
                    <a:lnTo>
                      <a:pt x="1" y="20"/>
                    </a:lnTo>
                    <a:lnTo>
                      <a:pt x="0" y="14"/>
                    </a:lnTo>
                    <a:lnTo>
                      <a:pt x="1" y="10"/>
                    </a:lnTo>
                    <a:lnTo>
                      <a:pt x="5" y="5"/>
                    </a:lnTo>
                    <a:lnTo>
                      <a:pt x="9" y="2"/>
                    </a:lnTo>
                    <a:lnTo>
                      <a:pt x="15" y="0"/>
                    </a:lnTo>
                    <a:lnTo>
                      <a:pt x="21" y="2"/>
                    </a:lnTo>
                    <a:lnTo>
                      <a:pt x="26" y="5"/>
                    </a:lnTo>
                    <a:lnTo>
                      <a:pt x="28" y="10"/>
                    </a:lnTo>
                    <a:lnTo>
                      <a:pt x="29" y="15"/>
                    </a:lnTo>
                    <a:lnTo>
                      <a:pt x="28" y="20"/>
                    </a:lnTo>
                    <a:lnTo>
                      <a:pt x="26" y="25"/>
                    </a:lnTo>
                    <a:lnTo>
                      <a:pt x="21" y="28"/>
                    </a:lnTo>
                    <a:lnTo>
                      <a:pt x="15" y="29"/>
                    </a:lnTo>
                    <a:close/>
                  </a:path>
                </a:pathLst>
              </a:custGeom>
              <a:solidFill>
                <a:srgbClr val="000000"/>
              </a:solidFill>
              <a:ln w="9525">
                <a:noFill/>
                <a:round/>
                <a:headEnd/>
                <a:tailEnd/>
              </a:ln>
            </p:spPr>
            <p:txBody>
              <a:bodyPr/>
              <a:lstStyle/>
              <a:p>
                <a:endParaRPr lang="fa-IR"/>
              </a:p>
            </p:txBody>
          </p:sp>
          <p:sp>
            <p:nvSpPr>
              <p:cNvPr id="10315" name="Freeform 205"/>
              <p:cNvSpPr>
                <a:spLocks/>
              </p:cNvSpPr>
              <p:nvPr/>
            </p:nvSpPr>
            <p:spPr bwMode="auto">
              <a:xfrm>
                <a:off x="3270" y="2145"/>
                <a:ext cx="15" cy="15"/>
              </a:xfrm>
              <a:custGeom>
                <a:avLst/>
                <a:gdLst>
                  <a:gd name="T0" fmla="*/ 1 w 29"/>
                  <a:gd name="T1" fmla="*/ 1 h 30"/>
                  <a:gd name="T2" fmla="*/ 1 w 29"/>
                  <a:gd name="T3" fmla="*/ 1 h 30"/>
                  <a:gd name="T4" fmla="*/ 1 w 29"/>
                  <a:gd name="T5" fmla="*/ 1 h 30"/>
                  <a:gd name="T6" fmla="*/ 1 w 29"/>
                  <a:gd name="T7" fmla="*/ 1 h 30"/>
                  <a:gd name="T8" fmla="*/ 0 w 29"/>
                  <a:gd name="T9" fmla="*/ 1 h 30"/>
                  <a:gd name="T10" fmla="*/ 1 w 29"/>
                  <a:gd name="T11" fmla="*/ 1 h 30"/>
                  <a:gd name="T12" fmla="*/ 1 w 29"/>
                  <a:gd name="T13" fmla="*/ 1 h 30"/>
                  <a:gd name="T14" fmla="*/ 1 w 29"/>
                  <a:gd name="T15" fmla="*/ 1 h 30"/>
                  <a:gd name="T16" fmla="*/ 1 w 29"/>
                  <a:gd name="T17" fmla="*/ 0 h 30"/>
                  <a:gd name="T18" fmla="*/ 1 w 29"/>
                  <a:gd name="T19" fmla="*/ 1 h 30"/>
                  <a:gd name="T20" fmla="*/ 1 w 29"/>
                  <a:gd name="T21" fmla="*/ 1 h 30"/>
                  <a:gd name="T22" fmla="*/ 1 w 29"/>
                  <a:gd name="T23" fmla="*/ 1 h 30"/>
                  <a:gd name="T24" fmla="*/ 1 w 29"/>
                  <a:gd name="T25" fmla="*/ 1 h 30"/>
                  <a:gd name="T26" fmla="*/ 1 w 29"/>
                  <a:gd name="T27" fmla="*/ 1 h 30"/>
                  <a:gd name="T28" fmla="*/ 1 w 29"/>
                  <a:gd name="T29" fmla="*/ 1 h 30"/>
                  <a:gd name="T30" fmla="*/ 1 w 29"/>
                  <a:gd name="T31" fmla="*/ 1 h 30"/>
                  <a:gd name="T32" fmla="*/ 1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15" y="30"/>
                    </a:moveTo>
                    <a:lnTo>
                      <a:pt x="9" y="28"/>
                    </a:lnTo>
                    <a:lnTo>
                      <a:pt x="4" y="25"/>
                    </a:lnTo>
                    <a:lnTo>
                      <a:pt x="1" y="20"/>
                    </a:lnTo>
                    <a:lnTo>
                      <a:pt x="0" y="15"/>
                    </a:lnTo>
                    <a:lnTo>
                      <a:pt x="1" y="9"/>
                    </a:lnTo>
                    <a:lnTo>
                      <a:pt x="4" y="4"/>
                    </a:lnTo>
                    <a:lnTo>
                      <a:pt x="9" y="1"/>
                    </a:lnTo>
                    <a:lnTo>
                      <a:pt x="15" y="0"/>
                    </a:lnTo>
                    <a:lnTo>
                      <a:pt x="21" y="1"/>
                    </a:lnTo>
                    <a:lnTo>
                      <a:pt x="25" y="4"/>
                    </a:lnTo>
                    <a:lnTo>
                      <a:pt x="27" y="9"/>
                    </a:lnTo>
                    <a:lnTo>
                      <a:pt x="29" y="15"/>
                    </a:lnTo>
                    <a:lnTo>
                      <a:pt x="27" y="20"/>
                    </a:lnTo>
                    <a:lnTo>
                      <a:pt x="25" y="25"/>
                    </a:lnTo>
                    <a:lnTo>
                      <a:pt x="21" y="28"/>
                    </a:lnTo>
                    <a:lnTo>
                      <a:pt x="15" y="30"/>
                    </a:lnTo>
                    <a:close/>
                  </a:path>
                </a:pathLst>
              </a:custGeom>
              <a:solidFill>
                <a:srgbClr val="000000"/>
              </a:solidFill>
              <a:ln w="9525">
                <a:noFill/>
                <a:round/>
                <a:headEnd/>
                <a:tailEnd/>
              </a:ln>
            </p:spPr>
            <p:txBody>
              <a:bodyPr/>
              <a:lstStyle/>
              <a:p>
                <a:endParaRPr lang="fa-IR"/>
              </a:p>
            </p:txBody>
          </p:sp>
          <p:sp>
            <p:nvSpPr>
              <p:cNvPr id="10316" name="Freeform 206"/>
              <p:cNvSpPr>
                <a:spLocks/>
              </p:cNvSpPr>
              <p:nvPr/>
            </p:nvSpPr>
            <p:spPr bwMode="auto">
              <a:xfrm>
                <a:off x="3118" y="1817"/>
                <a:ext cx="196" cy="367"/>
              </a:xfrm>
              <a:custGeom>
                <a:avLst/>
                <a:gdLst>
                  <a:gd name="T0" fmla="*/ 1 w 392"/>
                  <a:gd name="T1" fmla="*/ 1 h 734"/>
                  <a:gd name="T2" fmla="*/ 1 w 392"/>
                  <a:gd name="T3" fmla="*/ 1 h 734"/>
                  <a:gd name="T4" fmla="*/ 1 w 392"/>
                  <a:gd name="T5" fmla="*/ 1 h 734"/>
                  <a:gd name="T6" fmla="*/ 1 w 392"/>
                  <a:gd name="T7" fmla="*/ 1 h 734"/>
                  <a:gd name="T8" fmla="*/ 1 w 392"/>
                  <a:gd name="T9" fmla="*/ 1 h 734"/>
                  <a:gd name="T10" fmla="*/ 1 w 392"/>
                  <a:gd name="T11" fmla="*/ 1 h 734"/>
                  <a:gd name="T12" fmla="*/ 1 w 392"/>
                  <a:gd name="T13" fmla="*/ 1 h 734"/>
                  <a:gd name="T14" fmla="*/ 1 w 392"/>
                  <a:gd name="T15" fmla="*/ 1 h 734"/>
                  <a:gd name="T16" fmla="*/ 1 w 392"/>
                  <a:gd name="T17" fmla="*/ 1 h 734"/>
                  <a:gd name="T18" fmla="*/ 1 w 392"/>
                  <a:gd name="T19" fmla="*/ 1 h 734"/>
                  <a:gd name="T20" fmla="*/ 1 w 392"/>
                  <a:gd name="T21" fmla="*/ 1 h 734"/>
                  <a:gd name="T22" fmla="*/ 1 w 392"/>
                  <a:gd name="T23" fmla="*/ 1 h 734"/>
                  <a:gd name="T24" fmla="*/ 1 w 392"/>
                  <a:gd name="T25" fmla="*/ 1 h 734"/>
                  <a:gd name="T26" fmla="*/ 1 w 392"/>
                  <a:gd name="T27" fmla="*/ 1 h 734"/>
                  <a:gd name="T28" fmla="*/ 1 w 392"/>
                  <a:gd name="T29" fmla="*/ 1 h 734"/>
                  <a:gd name="T30" fmla="*/ 1 w 392"/>
                  <a:gd name="T31" fmla="*/ 1 h 734"/>
                  <a:gd name="T32" fmla="*/ 1 w 392"/>
                  <a:gd name="T33" fmla="*/ 1 h 734"/>
                  <a:gd name="T34" fmla="*/ 1 w 392"/>
                  <a:gd name="T35" fmla="*/ 1 h 734"/>
                  <a:gd name="T36" fmla="*/ 1 w 392"/>
                  <a:gd name="T37" fmla="*/ 0 h 734"/>
                  <a:gd name="T38" fmla="*/ 1 w 392"/>
                  <a:gd name="T39" fmla="*/ 1 h 734"/>
                  <a:gd name="T40" fmla="*/ 1 w 392"/>
                  <a:gd name="T41" fmla="*/ 1 h 734"/>
                  <a:gd name="T42" fmla="*/ 1 w 392"/>
                  <a:gd name="T43" fmla="*/ 1 h 734"/>
                  <a:gd name="T44" fmla="*/ 1 w 392"/>
                  <a:gd name="T45" fmla="*/ 1 h 734"/>
                  <a:gd name="T46" fmla="*/ 1 w 392"/>
                  <a:gd name="T47" fmla="*/ 1 h 734"/>
                  <a:gd name="T48" fmla="*/ 1 w 392"/>
                  <a:gd name="T49" fmla="*/ 1 h 734"/>
                  <a:gd name="T50" fmla="*/ 1 w 392"/>
                  <a:gd name="T51" fmla="*/ 1 h 734"/>
                  <a:gd name="T52" fmla="*/ 1 w 392"/>
                  <a:gd name="T53" fmla="*/ 1 h 734"/>
                  <a:gd name="T54" fmla="*/ 1 w 392"/>
                  <a:gd name="T55" fmla="*/ 1 h 734"/>
                  <a:gd name="T56" fmla="*/ 1 w 392"/>
                  <a:gd name="T57" fmla="*/ 1 h 734"/>
                  <a:gd name="T58" fmla="*/ 1 w 392"/>
                  <a:gd name="T59" fmla="*/ 1 h 734"/>
                  <a:gd name="T60" fmla="*/ 1 w 392"/>
                  <a:gd name="T61" fmla="*/ 1 h 734"/>
                  <a:gd name="T62" fmla="*/ 1 w 392"/>
                  <a:gd name="T63" fmla="*/ 1 h 734"/>
                  <a:gd name="T64" fmla="*/ 1 w 392"/>
                  <a:gd name="T65" fmla="*/ 1 h 734"/>
                  <a:gd name="T66" fmla="*/ 1 w 392"/>
                  <a:gd name="T67" fmla="*/ 1 h 734"/>
                  <a:gd name="T68" fmla="*/ 1 w 392"/>
                  <a:gd name="T69" fmla="*/ 1 h 734"/>
                  <a:gd name="T70" fmla="*/ 1 w 392"/>
                  <a:gd name="T71" fmla="*/ 1 h 734"/>
                  <a:gd name="T72" fmla="*/ 1 w 392"/>
                  <a:gd name="T73" fmla="*/ 1 h 734"/>
                  <a:gd name="T74" fmla="*/ 1 w 392"/>
                  <a:gd name="T75" fmla="*/ 1 h 734"/>
                  <a:gd name="T76" fmla="*/ 1 w 392"/>
                  <a:gd name="T77" fmla="*/ 1 h 734"/>
                  <a:gd name="T78" fmla="*/ 1 w 392"/>
                  <a:gd name="T79" fmla="*/ 1 h 734"/>
                  <a:gd name="T80" fmla="*/ 1 w 392"/>
                  <a:gd name="T81" fmla="*/ 1 h 734"/>
                  <a:gd name="T82" fmla="*/ 1 w 392"/>
                  <a:gd name="T83" fmla="*/ 1 h 734"/>
                  <a:gd name="T84" fmla="*/ 1 w 392"/>
                  <a:gd name="T85" fmla="*/ 1 h 73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92"/>
                  <a:gd name="T130" fmla="*/ 0 h 734"/>
                  <a:gd name="T131" fmla="*/ 392 w 392"/>
                  <a:gd name="T132" fmla="*/ 734 h 73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92" h="734">
                    <a:moveTo>
                      <a:pt x="1" y="722"/>
                    </a:moveTo>
                    <a:lnTo>
                      <a:pt x="8" y="724"/>
                    </a:lnTo>
                    <a:lnTo>
                      <a:pt x="20" y="726"/>
                    </a:lnTo>
                    <a:lnTo>
                      <a:pt x="40" y="727"/>
                    </a:lnTo>
                    <a:lnTo>
                      <a:pt x="65" y="728"/>
                    </a:lnTo>
                    <a:lnTo>
                      <a:pt x="94" y="731"/>
                    </a:lnTo>
                    <a:lnTo>
                      <a:pt x="125" y="732"/>
                    </a:lnTo>
                    <a:lnTo>
                      <a:pt x="158" y="733"/>
                    </a:lnTo>
                    <a:lnTo>
                      <a:pt x="193" y="733"/>
                    </a:lnTo>
                    <a:lnTo>
                      <a:pt x="228" y="734"/>
                    </a:lnTo>
                    <a:lnTo>
                      <a:pt x="261" y="734"/>
                    </a:lnTo>
                    <a:lnTo>
                      <a:pt x="292" y="734"/>
                    </a:lnTo>
                    <a:lnTo>
                      <a:pt x="320" y="734"/>
                    </a:lnTo>
                    <a:lnTo>
                      <a:pt x="343" y="734"/>
                    </a:lnTo>
                    <a:lnTo>
                      <a:pt x="361" y="733"/>
                    </a:lnTo>
                    <a:lnTo>
                      <a:pt x="374" y="732"/>
                    </a:lnTo>
                    <a:lnTo>
                      <a:pt x="378" y="729"/>
                    </a:lnTo>
                    <a:lnTo>
                      <a:pt x="380" y="717"/>
                    </a:lnTo>
                    <a:lnTo>
                      <a:pt x="377" y="699"/>
                    </a:lnTo>
                    <a:lnTo>
                      <a:pt x="375" y="683"/>
                    </a:lnTo>
                    <a:lnTo>
                      <a:pt x="376" y="674"/>
                    </a:lnTo>
                    <a:lnTo>
                      <a:pt x="381" y="667"/>
                    </a:lnTo>
                    <a:lnTo>
                      <a:pt x="385" y="654"/>
                    </a:lnTo>
                    <a:lnTo>
                      <a:pt x="390" y="639"/>
                    </a:lnTo>
                    <a:lnTo>
                      <a:pt x="392" y="625"/>
                    </a:lnTo>
                    <a:lnTo>
                      <a:pt x="391" y="593"/>
                    </a:lnTo>
                    <a:lnTo>
                      <a:pt x="385" y="540"/>
                    </a:lnTo>
                    <a:lnTo>
                      <a:pt x="378" y="485"/>
                    </a:lnTo>
                    <a:lnTo>
                      <a:pt x="374" y="442"/>
                    </a:lnTo>
                    <a:lnTo>
                      <a:pt x="374" y="415"/>
                    </a:lnTo>
                    <a:lnTo>
                      <a:pt x="376" y="392"/>
                    </a:lnTo>
                    <a:lnTo>
                      <a:pt x="376" y="372"/>
                    </a:lnTo>
                    <a:lnTo>
                      <a:pt x="373" y="355"/>
                    </a:lnTo>
                    <a:lnTo>
                      <a:pt x="367" y="333"/>
                    </a:lnTo>
                    <a:lnTo>
                      <a:pt x="360" y="304"/>
                    </a:lnTo>
                    <a:lnTo>
                      <a:pt x="355" y="277"/>
                    </a:lnTo>
                    <a:lnTo>
                      <a:pt x="357" y="256"/>
                    </a:lnTo>
                    <a:lnTo>
                      <a:pt x="361" y="241"/>
                    </a:lnTo>
                    <a:lnTo>
                      <a:pt x="367" y="224"/>
                    </a:lnTo>
                    <a:lnTo>
                      <a:pt x="372" y="205"/>
                    </a:lnTo>
                    <a:lnTo>
                      <a:pt x="373" y="186"/>
                    </a:lnTo>
                    <a:lnTo>
                      <a:pt x="374" y="173"/>
                    </a:lnTo>
                    <a:lnTo>
                      <a:pt x="377" y="156"/>
                    </a:lnTo>
                    <a:lnTo>
                      <a:pt x="382" y="135"/>
                    </a:lnTo>
                    <a:lnTo>
                      <a:pt x="387" y="112"/>
                    </a:lnTo>
                    <a:lnTo>
                      <a:pt x="390" y="90"/>
                    </a:lnTo>
                    <a:lnTo>
                      <a:pt x="391" y="70"/>
                    </a:lnTo>
                    <a:lnTo>
                      <a:pt x="390" y="55"/>
                    </a:lnTo>
                    <a:lnTo>
                      <a:pt x="383" y="45"/>
                    </a:lnTo>
                    <a:lnTo>
                      <a:pt x="373" y="39"/>
                    </a:lnTo>
                    <a:lnTo>
                      <a:pt x="359" y="33"/>
                    </a:lnTo>
                    <a:lnTo>
                      <a:pt x="344" y="28"/>
                    </a:lnTo>
                    <a:lnTo>
                      <a:pt x="328" y="22"/>
                    </a:lnTo>
                    <a:lnTo>
                      <a:pt x="313" y="17"/>
                    </a:lnTo>
                    <a:lnTo>
                      <a:pt x="299" y="12"/>
                    </a:lnTo>
                    <a:lnTo>
                      <a:pt x="289" y="6"/>
                    </a:lnTo>
                    <a:lnTo>
                      <a:pt x="283" y="0"/>
                    </a:lnTo>
                    <a:lnTo>
                      <a:pt x="283" y="17"/>
                    </a:lnTo>
                    <a:lnTo>
                      <a:pt x="283" y="36"/>
                    </a:lnTo>
                    <a:lnTo>
                      <a:pt x="283" y="50"/>
                    </a:lnTo>
                    <a:lnTo>
                      <a:pt x="281" y="55"/>
                    </a:lnTo>
                    <a:lnTo>
                      <a:pt x="278" y="54"/>
                    </a:lnTo>
                    <a:lnTo>
                      <a:pt x="275" y="50"/>
                    </a:lnTo>
                    <a:lnTo>
                      <a:pt x="271" y="45"/>
                    </a:lnTo>
                    <a:lnTo>
                      <a:pt x="267" y="38"/>
                    </a:lnTo>
                    <a:lnTo>
                      <a:pt x="262" y="33"/>
                    </a:lnTo>
                    <a:lnTo>
                      <a:pt x="256" y="29"/>
                    </a:lnTo>
                    <a:lnTo>
                      <a:pt x="251" y="28"/>
                    </a:lnTo>
                    <a:lnTo>
                      <a:pt x="245" y="29"/>
                    </a:lnTo>
                    <a:lnTo>
                      <a:pt x="238" y="32"/>
                    </a:lnTo>
                    <a:lnTo>
                      <a:pt x="229" y="35"/>
                    </a:lnTo>
                    <a:lnTo>
                      <a:pt x="217" y="37"/>
                    </a:lnTo>
                    <a:lnTo>
                      <a:pt x="206" y="38"/>
                    </a:lnTo>
                    <a:lnTo>
                      <a:pt x="194" y="38"/>
                    </a:lnTo>
                    <a:lnTo>
                      <a:pt x="182" y="37"/>
                    </a:lnTo>
                    <a:lnTo>
                      <a:pt x="170" y="33"/>
                    </a:lnTo>
                    <a:lnTo>
                      <a:pt x="160" y="29"/>
                    </a:lnTo>
                    <a:lnTo>
                      <a:pt x="153" y="35"/>
                    </a:lnTo>
                    <a:lnTo>
                      <a:pt x="145" y="45"/>
                    </a:lnTo>
                    <a:lnTo>
                      <a:pt x="138" y="54"/>
                    </a:lnTo>
                    <a:lnTo>
                      <a:pt x="133" y="58"/>
                    </a:lnTo>
                    <a:lnTo>
                      <a:pt x="130" y="51"/>
                    </a:lnTo>
                    <a:lnTo>
                      <a:pt x="127" y="35"/>
                    </a:lnTo>
                    <a:lnTo>
                      <a:pt x="125" y="16"/>
                    </a:lnTo>
                    <a:lnTo>
                      <a:pt x="125" y="1"/>
                    </a:lnTo>
                    <a:lnTo>
                      <a:pt x="118" y="5"/>
                    </a:lnTo>
                    <a:lnTo>
                      <a:pt x="110" y="8"/>
                    </a:lnTo>
                    <a:lnTo>
                      <a:pt x="100" y="10"/>
                    </a:lnTo>
                    <a:lnTo>
                      <a:pt x="89" y="14"/>
                    </a:lnTo>
                    <a:lnTo>
                      <a:pt x="79" y="16"/>
                    </a:lnTo>
                    <a:lnTo>
                      <a:pt x="70" y="20"/>
                    </a:lnTo>
                    <a:lnTo>
                      <a:pt x="62" y="22"/>
                    </a:lnTo>
                    <a:lnTo>
                      <a:pt x="56" y="25"/>
                    </a:lnTo>
                    <a:lnTo>
                      <a:pt x="50" y="29"/>
                    </a:lnTo>
                    <a:lnTo>
                      <a:pt x="43" y="31"/>
                    </a:lnTo>
                    <a:lnTo>
                      <a:pt x="36" y="35"/>
                    </a:lnTo>
                    <a:lnTo>
                      <a:pt x="28" y="38"/>
                    </a:lnTo>
                    <a:lnTo>
                      <a:pt x="20" y="42"/>
                    </a:lnTo>
                    <a:lnTo>
                      <a:pt x="13" y="45"/>
                    </a:lnTo>
                    <a:lnTo>
                      <a:pt x="9" y="48"/>
                    </a:lnTo>
                    <a:lnTo>
                      <a:pt x="5" y="53"/>
                    </a:lnTo>
                    <a:lnTo>
                      <a:pt x="2" y="69"/>
                    </a:lnTo>
                    <a:lnTo>
                      <a:pt x="0" y="100"/>
                    </a:lnTo>
                    <a:lnTo>
                      <a:pt x="3" y="141"/>
                    </a:lnTo>
                    <a:lnTo>
                      <a:pt x="15" y="184"/>
                    </a:lnTo>
                    <a:lnTo>
                      <a:pt x="28" y="230"/>
                    </a:lnTo>
                    <a:lnTo>
                      <a:pt x="38" y="274"/>
                    </a:lnTo>
                    <a:lnTo>
                      <a:pt x="43" y="312"/>
                    </a:lnTo>
                    <a:lnTo>
                      <a:pt x="44" y="336"/>
                    </a:lnTo>
                    <a:lnTo>
                      <a:pt x="46" y="353"/>
                    </a:lnTo>
                    <a:lnTo>
                      <a:pt x="48" y="368"/>
                    </a:lnTo>
                    <a:lnTo>
                      <a:pt x="48" y="383"/>
                    </a:lnTo>
                    <a:lnTo>
                      <a:pt x="42" y="395"/>
                    </a:lnTo>
                    <a:lnTo>
                      <a:pt x="32" y="410"/>
                    </a:lnTo>
                    <a:lnTo>
                      <a:pt x="23" y="429"/>
                    </a:lnTo>
                    <a:lnTo>
                      <a:pt x="16" y="448"/>
                    </a:lnTo>
                    <a:lnTo>
                      <a:pt x="15" y="468"/>
                    </a:lnTo>
                    <a:lnTo>
                      <a:pt x="16" y="486"/>
                    </a:lnTo>
                    <a:lnTo>
                      <a:pt x="13" y="504"/>
                    </a:lnTo>
                    <a:lnTo>
                      <a:pt x="10" y="521"/>
                    </a:lnTo>
                    <a:lnTo>
                      <a:pt x="5" y="533"/>
                    </a:lnTo>
                    <a:lnTo>
                      <a:pt x="2" y="544"/>
                    </a:lnTo>
                    <a:lnTo>
                      <a:pt x="1" y="552"/>
                    </a:lnTo>
                    <a:lnTo>
                      <a:pt x="3" y="560"/>
                    </a:lnTo>
                    <a:lnTo>
                      <a:pt x="10" y="569"/>
                    </a:lnTo>
                    <a:lnTo>
                      <a:pt x="12" y="598"/>
                    </a:lnTo>
                    <a:lnTo>
                      <a:pt x="8" y="649"/>
                    </a:lnTo>
                    <a:lnTo>
                      <a:pt x="1" y="698"/>
                    </a:lnTo>
                    <a:lnTo>
                      <a:pt x="1" y="722"/>
                    </a:lnTo>
                    <a:close/>
                  </a:path>
                </a:pathLst>
              </a:custGeom>
              <a:solidFill>
                <a:srgbClr val="000000"/>
              </a:solidFill>
              <a:ln w="9525">
                <a:noFill/>
                <a:round/>
                <a:headEnd/>
                <a:tailEnd/>
              </a:ln>
            </p:spPr>
            <p:txBody>
              <a:bodyPr/>
              <a:lstStyle/>
              <a:p>
                <a:endParaRPr lang="fa-IR"/>
              </a:p>
            </p:txBody>
          </p:sp>
          <p:sp>
            <p:nvSpPr>
              <p:cNvPr id="10317" name="Freeform 207"/>
              <p:cNvSpPr>
                <a:spLocks/>
              </p:cNvSpPr>
              <p:nvPr/>
            </p:nvSpPr>
            <p:spPr bwMode="auto">
              <a:xfrm>
                <a:off x="3181" y="1796"/>
                <a:ext cx="78" cy="50"/>
              </a:xfrm>
              <a:custGeom>
                <a:avLst/>
                <a:gdLst>
                  <a:gd name="T0" fmla="*/ 0 w 158"/>
                  <a:gd name="T1" fmla="*/ 1 h 99"/>
                  <a:gd name="T2" fmla="*/ 0 w 158"/>
                  <a:gd name="T3" fmla="*/ 1 h 99"/>
                  <a:gd name="T4" fmla="*/ 0 w 158"/>
                  <a:gd name="T5" fmla="*/ 1 h 99"/>
                  <a:gd name="T6" fmla="*/ 0 w 158"/>
                  <a:gd name="T7" fmla="*/ 1 h 99"/>
                  <a:gd name="T8" fmla="*/ 0 w 158"/>
                  <a:gd name="T9" fmla="*/ 1 h 99"/>
                  <a:gd name="T10" fmla="*/ 0 w 158"/>
                  <a:gd name="T11" fmla="*/ 1 h 99"/>
                  <a:gd name="T12" fmla="*/ 0 w 158"/>
                  <a:gd name="T13" fmla="*/ 1 h 99"/>
                  <a:gd name="T14" fmla="*/ 0 w 158"/>
                  <a:gd name="T15" fmla="*/ 1 h 99"/>
                  <a:gd name="T16" fmla="*/ 0 w 158"/>
                  <a:gd name="T17" fmla="*/ 1 h 99"/>
                  <a:gd name="T18" fmla="*/ 0 w 158"/>
                  <a:gd name="T19" fmla="*/ 1 h 99"/>
                  <a:gd name="T20" fmla="*/ 0 w 158"/>
                  <a:gd name="T21" fmla="*/ 1 h 99"/>
                  <a:gd name="T22" fmla="*/ 0 w 158"/>
                  <a:gd name="T23" fmla="*/ 1 h 99"/>
                  <a:gd name="T24" fmla="*/ 0 w 158"/>
                  <a:gd name="T25" fmla="*/ 1 h 99"/>
                  <a:gd name="T26" fmla="*/ 0 w 158"/>
                  <a:gd name="T27" fmla="*/ 1 h 99"/>
                  <a:gd name="T28" fmla="*/ 0 w 158"/>
                  <a:gd name="T29" fmla="*/ 1 h 99"/>
                  <a:gd name="T30" fmla="*/ 0 w 158"/>
                  <a:gd name="T31" fmla="*/ 1 h 99"/>
                  <a:gd name="T32" fmla="*/ 0 w 158"/>
                  <a:gd name="T33" fmla="*/ 1 h 99"/>
                  <a:gd name="T34" fmla="*/ 0 w 158"/>
                  <a:gd name="T35" fmla="*/ 1 h 99"/>
                  <a:gd name="T36" fmla="*/ 0 w 158"/>
                  <a:gd name="T37" fmla="*/ 1 h 99"/>
                  <a:gd name="T38" fmla="*/ 0 w 158"/>
                  <a:gd name="T39" fmla="*/ 1 h 99"/>
                  <a:gd name="T40" fmla="*/ 0 w 158"/>
                  <a:gd name="T41" fmla="*/ 1 h 99"/>
                  <a:gd name="T42" fmla="*/ 0 w 158"/>
                  <a:gd name="T43" fmla="*/ 1 h 99"/>
                  <a:gd name="T44" fmla="*/ 0 w 158"/>
                  <a:gd name="T45" fmla="*/ 1 h 99"/>
                  <a:gd name="T46" fmla="*/ 0 w 158"/>
                  <a:gd name="T47" fmla="*/ 1 h 99"/>
                  <a:gd name="T48" fmla="*/ 0 w 158"/>
                  <a:gd name="T49" fmla="*/ 1 h 99"/>
                  <a:gd name="T50" fmla="*/ 0 w 158"/>
                  <a:gd name="T51" fmla="*/ 1 h 99"/>
                  <a:gd name="T52" fmla="*/ 0 w 158"/>
                  <a:gd name="T53" fmla="*/ 1 h 99"/>
                  <a:gd name="T54" fmla="*/ 0 w 158"/>
                  <a:gd name="T55" fmla="*/ 1 h 99"/>
                  <a:gd name="T56" fmla="*/ 0 w 158"/>
                  <a:gd name="T57" fmla="*/ 1 h 99"/>
                  <a:gd name="T58" fmla="*/ 0 w 158"/>
                  <a:gd name="T59" fmla="*/ 1 h 99"/>
                  <a:gd name="T60" fmla="*/ 0 w 158"/>
                  <a:gd name="T61" fmla="*/ 1 h 99"/>
                  <a:gd name="T62" fmla="*/ 0 w 158"/>
                  <a:gd name="T63" fmla="*/ 1 h 99"/>
                  <a:gd name="T64" fmla="*/ 0 w 158"/>
                  <a:gd name="T65" fmla="*/ 1 h 99"/>
                  <a:gd name="T66" fmla="*/ 0 w 158"/>
                  <a:gd name="T67" fmla="*/ 1 h 99"/>
                  <a:gd name="T68" fmla="*/ 0 w 158"/>
                  <a:gd name="T69" fmla="*/ 1 h 99"/>
                  <a:gd name="T70" fmla="*/ 0 w 158"/>
                  <a:gd name="T71" fmla="*/ 0 h 99"/>
                  <a:gd name="T72" fmla="*/ 0 w 158"/>
                  <a:gd name="T73" fmla="*/ 0 h 99"/>
                  <a:gd name="T74" fmla="*/ 0 w 158"/>
                  <a:gd name="T75" fmla="*/ 1 h 99"/>
                  <a:gd name="T76" fmla="*/ 0 w 158"/>
                  <a:gd name="T77" fmla="*/ 1 h 99"/>
                  <a:gd name="T78" fmla="*/ 0 w 158"/>
                  <a:gd name="T79" fmla="*/ 1 h 99"/>
                  <a:gd name="T80" fmla="*/ 0 w 158"/>
                  <a:gd name="T81" fmla="*/ 1 h 99"/>
                  <a:gd name="T82" fmla="*/ 0 w 158"/>
                  <a:gd name="T83" fmla="*/ 1 h 99"/>
                  <a:gd name="T84" fmla="*/ 0 w 158"/>
                  <a:gd name="T85" fmla="*/ 1 h 99"/>
                  <a:gd name="T86" fmla="*/ 0 w 158"/>
                  <a:gd name="T87" fmla="*/ 1 h 99"/>
                  <a:gd name="T88" fmla="*/ 0 w 158"/>
                  <a:gd name="T89" fmla="*/ 1 h 99"/>
                  <a:gd name="T90" fmla="*/ 0 w 158"/>
                  <a:gd name="T91" fmla="*/ 1 h 99"/>
                  <a:gd name="T92" fmla="*/ 0 w 158"/>
                  <a:gd name="T93" fmla="*/ 1 h 99"/>
                  <a:gd name="T94" fmla="*/ 0 w 158"/>
                  <a:gd name="T95" fmla="*/ 1 h 99"/>
                  <a:gd name="T96" fmla="*/ 0 w 158"/>
                  <a:gd name="T97" fmla="*/ 1 h 99"/>
                  <a:gd name="T98" fmla="*/ 0 w 158"/>
                  <a:gd name="T99" fmla="*/ 1 h 99"/>
                  <a:gd name="T100" fmla="*/ 0 w 158"/>
                  <a:gd name="T101" fmla="*/ 1 h 99"/>
                  <a:gd name="T102" fmla="*/ 0 w 158"/>
                  <a:gd name="T103" fmla="*/ 1 h 99"/>
                  <a:gd name="T104" fmla="*/ 0 w 158"/>
                  <a:gd name="T105" fmla="*/ 1 h 99"/>
                  <a:gd name="T106" fmla="*/ 0 w 158"/>
                  <a:gd name="T107" fmla="*/ 1 h 99"/>
                  <a:gd name="T108" fmla="*/ 0 w 158"/>
                  <a:gd name="T109" fmla="*/ 1 h 99"/>
                  <a:gd name="T110" fmla="*/ 0 w 158"/>
                  <a:gd name="T111" fmla="*/ 1 h 99"/>
                  <a:gd name="T112" fmla="*/ 0 w 158"/>
                  <a:gd name="T113" fmla="*/ 1 h 99"/>
                  <a:gd name="T114" fmla="*/ 0 w 158"/>
                  <a:gd name="T115" fmla="*/ 1 h 99"/>
                  <a:gd name="T116" fmla="*/ 0 w 158"/>
                  <a:gd name="T117" fmla="*/ 1 h 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8"/>
                  <a:gd name="T178" fmla="*/ 0 h 99"/>
                  <a:gd name="T179" fmla="*/ 158 w 158"/>
                  <a:gd name="T180" fmla="*/ 99 h 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8" h="99">
                    <a:moveTo>
                      <a:pt x="0" y="42"/>
                    </a:moveTo>
                    <a:lnTo>
                      <a:pt x="0" y="57"/>
                    </a:lnTo>
                    <a:lnTo>
                      <a:pt x="2" y="76"/>
                    </a:lnTo>
                    <a:lnTo>
                      <a:pt x="5" y="92"/>
                    </a:lnTo>
                    <a:lnTo>
                      <a:pt x="8" y="99"/>
                    </a:lnTo>
                    <a:lnTo>
                      <a:pt x="13" y="95"/>
                    </a:lnTo>
                    <a:lnTo>
                      <a:pt x="20" y="86"/>
                    </a:lnTo>
                    <a:lnTo>
                      <a:pt x="28" y="76"/>
                    </a:lnTo>
                    <a:lnTo>
                      <a:pt x="35" y="70"/>
                    </a:lnTo>
                    <a:lnTo>
                      <a:pt x="45" y="74"/>
                    </a:lnTo>
                    <a:lnTo>
                      <a:pt x="57" y="78"/>
                    </a:lnTo>
                    <a:lnTo>
                      <a:pt x="69" y="79"/>
                    </a:lnTo>
                    <a:lnTo>
                      <a:pt x="81" y="79"/>
                    </a:lnTo>
                    <a:lnTo>
                      <a:pt x="92" y="78"/>
                    </a:lnTo>
                    <a:lnTo>
                      <a:pt x="104" y="76"/>
                    </a:lnTo>
                    <a:lnTo>
                      <a:pt x="113" y="73"/>
                    </a:lnTo>
                    <a:lnTo>
                      <a:pt x="120" y="70"/>
                    </a:lnTo>
                    <a:lnTo>
                      <a:pt x="126" y="69"/>
                    </a:lnTo>
                    <a:lnTo>
                      <a:pt x="131" y="70"/>
                    </a:lnTo>
                    <a:lnTo>
                      <a:pt x="137" y="74"/>
                    </a:lnTo>
                    <a:lnTo>
                      <a:pt x="142" y="79"/>
                    </a:lnTo>
                    <a:lnTo>
                      <a:pt x="146" y="86"/>
                    </a:lnTo>
                    <a:lnTo>
                      <a:pt x="150" y="91"/>
                    </a:lnTo>
                    <a:lnTo>
                      <a:pt x="153" y="95"/>
                    </a:lnTo>
                    <a:lnTo>
                      <a:pt x="156" y="96"/>
                    </a:lnTo>
                    <a:lnTo>
                      <a:pt x="158" y="91"/>
                    </a:lnTo>
                    <a:lnTo>
                      <a:pt x="158" y="77"/>
                    </a:lnTo>
                    <a:lnTo>
                      <a:pt x="158" y="58"/>
                    </a:lnTo>
                    <a:lnTo>
                      <a:pt x="158" y="41"/>
                    </a:lnTo>
                    <a:lnTo>
                      <a:pt x="152" y="35"/>
                    </a:lnTo>
                    <a:lnTo>
                      <a:pt x="145" y="28"/>
                    </a:lnTo>
                    <a:lnTo>
                      <a:pt x="139" y="21"/>
                    </a:lnTo>
                    <a:lnTo>
                      <a:pt x="134" y="15"/>
                    </a:lnTo>
                    <a:lnTo>
                      <a:pt x="128" y="8"/>
                    </a:lnTo>
                    <a:lnTo>
                      <a:pt x="123" y="3"/>
                    </a:lnTo>
                    <a:lnTo>
                      <a:pt x="121" y="0"/>
                    </a:lnTo>
                    <a:lnTo>
                      <a:pt x="119" y="0"/>
                    </a:lnTo>
                    <a:lnTo>
                      <a:pt x="115" y="6"/>
                    </a:lnTo>
                    <a:lnTo>
                      <a:pt x="110" y="20"/>
                    </a:lnTo>
                    <a:lnTo>
                      <a:pt x="101" y="35"/>
                    </a:lnTo>
                    <a:lnTo>
                      <a:pt x="93" y="46"/>
                    </a:lnTo>
                    <a:lnTo>
                      <a:pt x="93" y="69"/>
                    </a:lnTo>
                    <a:lnTo>
                      <a:pt x="72" y="69"/>
                    </a:lnTo>
                    <a:lnTo>
                      <a:pt x="72" y="66"/>
                    </a:lnTo>
                    <a:lnTo>
                      <a:pt x="72" y="59"/>
                    </a:lnTo>
                    <a:lnTo>
                      <a:pt x="72" y="54"/>
                    </a:lnTo>
                    <a:lnTo>
                      <a:pt x="72" y="51"/>
                    </a:lnTo>
                    <a:lnTo>
                      <a:pt x="70" y="50"/>
                    </a:lnTo>
                    <a:lnTo>
                      <a:pt x="66" y="48"/>
                    </a:lnTo>
                    <a:lnTo>
                      <a:pt x="59" y="43"/>
                    </a:lnTo>
                    <a:lnTo>
                      <a:pt x="51" y="36"/>
                    </a:lnTo>
                    <a:lnTo>
                      <a:pt x="42" y="30"/>
                    </a:lnTo>
                    <a:lnTo>
                      <a:pt x="32" y="23"/>
                    </a:lnTo>
                    <a:lnTo>
                      <a:pt x="25" y="13"/>
                    </a:lnTo>
                    <a:lnTo>
                      <a:pt x="20" y="5"/>
                    </a:lnTo>
                    <a:lnTo>
                      <a:pt x="14" y="9"/>
                    </a:lnTo>
                    <a:lnTo>
                      <a:pt x="8" y="18"/>
                    </a:lnTo>
                    <a:lnTo>
                      <a:pt x="4" y="31"/>
                    </a:lnTo>
                    <a:lnTo>
                      <a:pt x="0" y="42"/>
                    </a:lnTo>
                    <a:close/>
                  </a:path>
                </a:pathLst>
              </a:custGeom>
              <a:solidFill>
                <a:srgbClr val="000000"/>
              </a:solidFill>
              <a:ln w="9525">
                <a:noFill/>
                <a:round/>
                <a:headEnd/>
                <a:tailEnd/>
              </a:ln>
            </p:spPr>
            <p:txBody>
              <a:bodyPr/>
              <a:lstStyle/>
              <a:p>
                <a:endParaRPr lang="fa-IR"/>
              </a:p>
            </p:txBody>
          </p:sp>
          <p:sp>
            <p:nvSpPr>
              <p:cNvPr id="10318" name="Freeform 208"/>
              <p:cNvSpPr>
                <a:spLocks/>
              </p:cNvSpPr>
              <p:nvPr/>
            </p:nvSpPr>
            <p:spPr bwMode="auto">
              <a:xfrm>
                <a:off x="3127" y="1895"/>
                <a:ext cx="177" cy="33"/>
              </a:xfrm>
              <a:custGeom>
                <a:avLst/>
                <a:gdLst>
                  <a:gd name="T0" fmla="*/ 0 w 355"/>
                  <a:gd name="T1" fmla="*/ 1 h 66"/>
                  <a:gd name="T2" fmla="*/ 0 w 355"/>
                  <a:gd name="T3" fmla="*/ 1 h 66"/>
                  <a:gd name="T4" fmla="*/ 0 w 355"/>
                  <a:gd name="T5" fmla="*/ 1 h 66"/>
                  <a:gd name="T6" fmla="*/ 0 w 355"/>
                  <a:gd name="T7" fmla="*/ 1 h 66"/>
                  <a:gd name="T8" fmla="*/ 0 w 355"/>
                  <a:gd name="T9" fmla="*/ 1 h 66"/>
                  <a:gd name="T10" fmla="*/ 0 w 355"/>
                  <a:gd name="T11" fmla="*/ 1 h 66"/>
                  <a:gd name="T12" fmla="*/ 0 w 355"/>
                  <a:gd name="T13" fmla="*/ 0 h 66"/>
                  <a:gd name="T14" fmla="*/ 0 w 355"/>
                  <a:gd name="T15" fmla="*/ 0 h 66"/>
                  <a:gd name="T16" fmla="*/ 0 w 355"/>
                  <a:gd name="T17" fmla="*/ 1 h 66"/>
                  <a:gd name="T18" fmla="*/ 0 w 355"/>
                  <a:gd name="T19" fmla="*/ 1 h 66"/>
                  <a:gd name="T20" fmla="*/ 0 w 355"/>
                  <a:gd name="T21" fmla="*/ 1 h 66"/>
                  <a:gd name="T22" fmla="*/ 0 w 355"/>
                  <a:gd name="T23" fmla="*/ 1 h 66"/>
                  <a:gd name="T24" fmla="*/ 0 w 355"/>
                  <a:gd name="T25" fmla="*/ 1 h 66"/>
                  <a:gd name="T26" fmla="*/ 0 w 355"/>
                  <a:gd name="T27" fmla="*/ 1 h 66"/>
                  <a:gd name="T28" fmla="*/ 0 w 355"/>
                  <a:gd name="T29" fmla="*/ 1 h 66"/>
                  <a:gd name="T30" fmla="*/ 0 w 355"/>
                  <a:gd name="T31" fmla="*/ 1 h 66"/>
                  <a:gd name="T32" fmla="*/ 0 w 355"/>
                  <a:gd name="T33" fmla="*/ 1 h 66"/>
                  <a:gd name="T34" fmla="*/ 0 w 355"/>
                  <a:gd name="T35" fmla="*/ 1 h 66"/>
                  <a:gd name="T36" fmla="*/ 0 w 355"/>
                  <a:gd name="T37" fmla="*/ 1 h 66"/>
                  <a:gd name="T38" fmla="*/ 0 w 355"/>
                  <a:gd name="T39" fmla="*/ 1 h 66"/>
                  <a:gd name="T40" fmla="*/ 0 w 355"/>
                  <a:gd name="T41" fmla="*/ 1 h 66"/>
                  <a:gd name="T42" fmla="*/ 0 w 355"/>
                  <a:gd name="T43" fmla="*/ 1 h 66"/>
                  <a:gd name="T44" fmla="*/ 0 w 355"/>
                  <a:gd name="T45" fmla="*/ 1 h 66"/>
                  <a:gd name="T46" fmla="*/ 0 w 355"/>
                  <a:gd name="T47" fmla="*/ 1 h 66"/>
                  <a:gd name="T48" fmla="*/ 0 w 355"/>
                  <a:gd name="T49" fmla="*/ 1 h 66"/>
                  <a:gd name="T50" fmla="*/ 0 w 355"/>
                  <a:gd name="T51" fmla="*/ 1 h 66"/>
                  <a:gd name="T52" fmla="*/ 0 w 355"/>
                  <a:gd name="T53" fmla="*/ 1 h 66"/>
                  <a:gd name="T54" fmla="*/ 0 w 355"/>
                  <a:gd name="T55" fmla="*/ 1 h 66"/>
                  <a:gd name="T56" fmla="*/ 0 w 355"/>
                  <a:gd name="T57" fmla="*/ 1 h 66"/>
                  <a:gd name="T58" fmla="*/ 0 w 355"/>
                  <a:gd name="T59" fmla="*/ 1 h 66"/>
                  <a:gd name="T60" fmla="*/ 0 w 355"/>
                  <a:gd name="T61" fmla="*/ 1 h 66"/>
                  <a:gd name="T62" fmla="*/ 0 w 355"/>
                  <a:gd name="T63" fmla="*/ 1 h 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5"/>
                  <a:gd name="T97" fmla="*/ 0 h 66"/>
                  <a:gd name="T98" fmla="*/ 355 w 355"/>
                  <a:gd name="T99" fmla="*/ 66 h 6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5" h="66">
                    <a:moveTo>
                      <a:pt x="355" y="30"/>
                    </a:moveTo>
                    <a:lnTo>
                      <a:pt x="350" y="24"/>
                    </a:lnTo>
                    <a:lnTo>
                      <a:pt x="344" y="18"/>
                    </a:lnTo>
                    <a:lnTo>
                      <a:pt x="340" y="15"/>
                    </a:lnTo>
                    <a:lnTo>
                      <a:pt x="334" y="10"/>
                    </a:lnTo>
                    <a:lnTo>
                      <a:pt x="329" y="8"/>
                    </a:lnTo>
                    <a:lnTo>
                      <a:pt x="324" y="5"/>
                    </a:lnTo>
                    <a:lnTo>
                      <a:pt x="319" y="3"/>
                    </a:lnTo>
                    <a:lnTo>
                      <a:pt x="314" y="3"/>
                    </a:lnTo>
                    <a:lnTo>
                      <a:pt x="306" y="3"/>
                    </a:lnTo>
                    <a:lnTo>
                      <a:pt x="294" y="2"/>
                    </a:lnTo>
                    <a:lnTo>
                      <a:pt x="278" y="2"/>
                    </a:lnTo>
                    <a:lnTo>
                      <a:pt x="260" y="1"/>
                    </a:lnTo>
                    <a:lnTo>
                      <a:pt x="242" y="0"/>
                    </a:lnTo>
                    <a:lnTo>
                      <a:pt x="226" y="0"/>
                    </a:lnTo>
                    <a:lnTo>
                      <a:pt x="212" y="0"/>
                    </a:lnTo>
                    <a:lnTo>
                      <a:pt x="202" y="0"/>
                    </a:lnTo>
                    <a:lnTo>
                      <a:pt x="192" y="1"/>
                    </a:lnTo>
                    <a:lnTo>
                      <a:pt x="180" y="1"/>
                    </a:lnTo>
                    <a:lnTo>
                      <a:pt x="165" y="2"/>
                    </a:lnTo>
                    <a:lnTo>
                      <a:pt x="149" y="2"/>
                    </a:lnTo>
                    <a:lnTo>
                      <a:pt x="131" y="3"/>
                    </a:lnTo>
                    <a:lnTo>
                      <a:pt x="116" y="3"/>
                    </a:lnTo>
                    <a:lnTo>
                      <a:pt x="105" y="3"/>
                    </a:lnTo>
                    <a:lnTo>
                      <a:pt x="96" y="2"/>
                    </a:lnTo>
                    <a:lnTo>
                      <a:pt x="81" y="2"/>
                    </a:lnTo>
                    <a:lnTo>
                      <a:pt x="66" y="3"/>
                    </a:lnTo>
                    <a:lnTo>
                      <a:pt x="50" y="5"/>
                    </a:lnTo>
                    <a:lnTo>
                      <a:pt x="36" y="10"/>
                    </a:lnTo>
                    <a:lnTo>
                      <a:pt x="22" y="16"/>
                    </a:lnTo>
                    <a:lnTo>
                      <a:pt x="11" y="21"/>
                    </a:lnTo>
                    <a:lnTo>
                      <a:pt x="3" y="28"/>
                    </a:lnTo>
                    <a:lnTo>
                      <a:pt x="0" y="36"/>
                    </a:lnTo>
                    <a:lnTo>
                      <a:pt x="1" y="40"/>
                    </a:lnTo>
                    <a:lnTo>
                      <a:pt x="3" y="48"/>
                    </a:lnTo>
                    <a:lnTo>
                      <a:pt x="6" y="58"/>
                    </a:lnTo>
                    <a:lnTo>
                      <a:pt x="9" y="66"/>
                    </a:lnTo>
                    <a:lnTo>
                      <a:pt x="16" y="59"/>
                    </a:lnTo>
                    <a:lnTo>
                      <a:pt x="24" y="53"/>
                    </a:lnTo>
                    <a:lnTo>
                      <a:pt x="33" y="47"/>
                    </a:lnTo>
                    <a:lnTo>
                      <a:pt x="44" y="42"/>
                    </a:lnTo>
                    <a:lnTo>
                      <a:pt x="54" y="38"/>
                    </a:lnTo>
                    <a:lnTo>
                      <a:pt x="67" y="34"/>
                    </a:lnTo>
                    <a:lnTo>
                      <a:pt x="79" y="33"/>
                    </a:lnTo>
                    <a:lnTo>
                      <a:pt x="92" y="33"/>
                    </a:lnTo>
                    <a:lnTo>
                      <a:pt x="104" y="33"/>
                    </a:lnTo>
                    <a:lnTo>
                      <a:pt x="117" y="34"/>
                    </a:lnTo>
                    <a:lnTo>
                      <a:pt x="134" y="34"/>
                    </a:lnTo>
                    <a:lnTo>
                      <a:pt x="150" y="34"/>
                    </a:lnTo>
                    <a:lnTo>
                      <a:pt x="167" y="34"/>
                    </a:lnTo>
                    <a:lnTo>
                      <a:pt x="182" y="33"/>
                    </a:lnTo>
                    <a:lnTo>
                      <a:pt x="195" y="32"/>
                    </a:lnTo>
                    <a:lnTo>
                      <a:pt x="204" y="31"/>
                    </a:lnTo>
                    <a:lnTo>
                      <a:pt x="225" y="27"/>
                    </a:lnTo>
                    <a:lnTo>
                      <a:pt x="248" y="27"/>
                    </a:lnTo>
                    <a:lnTo>
                      <a:pt x="271" y="28"/>
                    </a:lnTo>
                    <a:lnTo>
                      <a:pt x="293" y="33"/>
                    </a:lnTo>
                    <a:lnTo>
                      <a:pt x="313" y="39"/>
                    </a:lnTo>
                    <a:lnTo>
                      <a:pt x="331" y="46"/>
                    </a:lnTo>
                    <a:lnTo>
                      <a:pt x="343" y="54"/>
                    </a:lnTo>
                    <a:lnTo>
                      <a:pt x="350" y="63"/>
                    </a:lnTo>
                    <a:lnTo>
                      <a:pt x="352" y="53"/>
                    </a:lnTo>
                    <a:lnTo>
                      <a:pt x="355" y="43"/>
                    </a:lnTo>
                    <a:lnTo>
                      <a:pt x="355" y="35"/>
                    </a:lnTo>
                    <a:lnTo>
                      <a:pt x="355" y="30"/>
                    </a:lnTo>
                    <a:close/>
                  </a:path>
                </a:pathLst>
              </a:custGeom>
              <a:solidFill>
                <a:srgbClr val="000000"/>
              </a:solidFill>
              <a:ln w="9525">
                <a:noFill/>
                <a:round/>
                <a:headEnd/>
                <a:tailEnd/>
              </a:ln>
            </p:spPr>
            <p:txBody>
              <a:bodyPr/>
              <a:lstStyle/>
              <a:p>
                <a:endParaRPr lang="fa-IR"/>
              </a:p>
            </p:txBody>
          </p:sp>
          <p:sp>
            <p:nvSpPr>
              <p:cNvPr id="10319" name="Freeform 209"/>
              <p:cNvSpPr>
                <a:spLocks/>
              </p:cNvSpPr>
              <p:nvPr/>
            </p:nvSpPr>
            <p:spPr bwMode="auto">
              <a:xfrm>
                <a:off x="3134" y="1924"/>
                <a:ext cx="165" cy="30"/>
              </a:xfrm>
              <a:custGeom>
                <a:avLst/>
                <a:gdLst>
                  <a:gd name="T0" fmla="*/ 1 w 330"/>
                  <a:gd name="T1" fmla="*/ 0 h 61"/>
                  <a:gd name="T2" fmla="*/ 1 w 330"/>
                  <a:gd name="T3" fmla="*/ 0 h 61"/>
                  <a:gd name="T4" fmla="*/ 1 w 330"/>
                  <a:gd name="T5" fmla="*/ 0 h 61"/>
                  <a:gd name="T6" fmla="*/ 1 w 330"/>
                  <a:gd name="T7" fmla="*/ 0 h 61"/>
                  <a:gd name="T8" fmla="*/ 1 w 330"/>
                  <a:gd name="T9" fmla="*/ 0 h 61"/>
                  <a:gd name="T10" fmla="*/ 1 w 330"/>
                  <a:gd name="T11" fmla="*/ 0 h 61"/>
                  <a:gd name="T12" fmla="*/ 1 w 330"/>
                  <a:gd name="T13" fmla="*/ 0 h 61"/>
                  <a:gd name="T14" fmla="*/ 1 w 330"/>
                  <a:gd name="T15" fmla="*/ 0 h 61"/>
                  <a:gd name="T16" fmla="*/ 1 w 330"/>
                  <a:gd name="T17" fmla="*/ 0 h 61"/>
                  <a:gd name="T18" fmla="*/ 1 w 330"/>
                  <a:gd name="T19" fmla="*/ 0 h 61"/>
                  <a:gd name="T20" fmla="*/ 1 w 330"/>
                  <a:gd name="T21" fmla="*/ 0 h 61"/>
                  <a:gd name="T22" fmla="*/ 1 w 330"/>
                  <a:gd name="T23" fmla="*/ 0 h 61"/>
                  <a:gd name="T24" fmla="*/ 1 w 330"/>
                  <a:gd name="T25" fmla="*/ 0 h 61"/>
                  <a:gd name="T26" fmla="*/ 1 w 330"/>
                  <a:gd name="T27" fmla="*/ 0 h 61"/>
                  <a:gd name="T28" fmla="*/ 1 w 330"/>
                  <a:gd name="T29" fmla="*/ 0 h 61"/>
                  <a:gd name="T30" fmla="*/ 1 w 330"/>
                  <a:gd name="T31" fmla="*/ 0 h 61"/>
                  <a:gd name="T32" fmla="*/ 1 w 330"/>
                  <a:gd name="T33" fmla="*/ 0 h 61"/>
                  <a:gd name="T34" fmla="*/ 1 w 330"/>
                  <a:gd name="T35" fmla="*/ 0 h 61"/>
                  <a:gd name="T36" fmla="*/ 1 w 330"/>
                  <a:gd name="T37" fmla="*/ 0 h 61"/>
                  <a:gd name="T38" fmla="*/ 1 w 330"/>
                  <a:gd name="T39" fmla="*/ 0 h 61"/>
                  <a:gd name="T40" fmla="*/ 1 w 330"/>
                  <a:gd name="T41" fmla="*/ 0 h 61"/>
                  <a:gd name="T42" fmla="*/ 1 w 330"/>
                  <a:gd name="T43" fmla="*/ 0 h 61"/>
                  <a:gd name="T44" fmla="*/ 1 w 330"/>
                  <a:gd name="T45" fmla="*/ 0 h 61"/>
                  <a:gd name="T46" fmla="*/ 1 w 330"/>
                  <a:gd name="T47" fmla="*/ 0 h 61"/>
                  <a:gd name="T48" fmla="*/ 0 w 330"/>
                  <a:gd name="T49" fmla="*/ 0 h 61"/>
                  <a:gd name="T50" fmla="*/ 1 w 330"/>
                  <a:gd name="T51" fmla="*/ 0 h 61"/>
                  <a:gd name="T52" fmla="*/ 1 w 330"/>
                  <a:gd name="T53" fmla="*/ 0 h 61"/>
                  <a:gd name="T54" fmla="*/ 1 w 330"/>
                  <a:gd name="T55" fmla="*/ 0 h 61"/>
                  <a:gd name="T56" fmla="*/ 1 w 330"/>
                  <a:gd name="T57" fmla="*/ 0 h 61"/>
                  <a:gd name="T58" fmla="*/ 1 w 330"/>
                  <a:gd name="T59" fmla="*/ 0 h 61"/>
                  <a:gd name="T60" fmla="*/ 1 w 330"/>
                  <a:gd name="T61" fmla="*/ 0 h 61"/>
                  <a:gd name="T62" fmla="*/ 1 w 330"/>
                  <a:gd name="T63" fmla="*/ 0 h 61"/>
                  <a:gd name="T64" fmla="*/ 1 w 330"/>
                  <a:gd name="T65" fmla="*/ 0 h 61"/>
                  <a:gd name="T66" fmla="*/ 1 w 330"/>
                  <a:gd name="T67" fmla="*/ 0 h 61"/>
                  <a:gd name="T68" fmla="*/ 1 w 330"/>
                  <a:gd name="T69" fmla="*/ 0 h 61"/>
                  <a:gd name="T70" fmla="*/ 1 w 330"/>
                  <a:gd name="T71" fmla="*/ 0 h 61"/>
                  <a:gd name="T72" fmla="*/ 1 w 330"/>
                  <a:gd name="T73" fmla="*/ 0 h 61"/>
                  <a:gd name="T74" fmla="*/ 1 w 330"/>
                  <a:gd name="T75" fmla="*/ 0 h 61"/>
                  <a:gd name="T76" fmla="*/ 1 w 330"/>
                  <a:gd name="T77" fmla="*/ 0 h 61"/>
                  <a:gd name="T78" fmla="*/ 1 w 330"/>
                  <a:gd name="T79" fmla="*/ 0 h 61"/>
                  <a:gd name="T80" fmla="*/ 1 w 330"/>
                  <a:gd name="T81" fmla="*/ 0 h 61"/>
                  <a:gd name="T82" fmla="*/ 1 w 330"/>
                  <a:gd name="T83" fmla="*/ 0 h 61"/>
                  <a:gd name="T84" fmla="*/ 1 w 330"/>
                  <a:gd name="T85" fmla="*/ 0 h 61"/>
                  <a:gd name="T86" fmla="*/ 1 w 330"/>
                  <a:gd name="T87" fmla="*/ 0 h 61"/>
                  <a:gd name="T88" fmla="*/ 1 w 330"/>
                  <a:gd name="T89" fmla="*/ 0 h 61"/>
                  <a:gd name="T90" fmla="*/ 1 w 330"/>
                  <a:gd name="T91" fmla="*/ 0 h 61"/>
                  <a:gd name="T92" fmla="*/ 1 w 330"/>
                  <a:gd name="T93" fmla="*/ 0 h 61"/>
                  <a:gd name="T94" fmla="*/ 1 w 330"/>
                  <a:gd name="T95" fmla="*/ 0 h 61"/>
                  <a:gd name="T96" fmla="*/ 1 w 330"/>
                  <a:gd name="T97" fmla="*/ 0 h 61"/>
                  <a:gd name="T98" fmla="*/ 1 w 330"/>
                  <a:gd name="T99" fmla="*/ 0 h 61"/>
                  <a:gd name="T100" fmla="*/ 1 w 330"/>
                  <a:gd name="T101" fmla="*/ 0 h 61"/>
                  <a:gd name="T102" fmla="*/ 1 w 330"/>
                  <a:gd name="T103" fmla="*/ 0 h 61"/>
                  <a:gd name="T104" fmla="*/ 1 w 330"/>
                  <a:gd name="T105" fmla="*/ 0 h 61"/>
                  <a:gd name="T106" fmla="*/ 1 w 330"/>
                  <a:gd name="T107" fmla="*/ 0 h 61"/>
                  <a:gd name="T108" fmla="*/ 1 w 330"/>
                  <a:gd name="T109" fmla="*/ 0 h 61"/>
                  <a:gd name="T110" fmla="*/ 1 w 330"/>
                  <a:gd name="T111" fmla="*/ 0 h 61"/>
                  <a:gd name="T112" fmla="*/ 1 w 330"/>
                  <a:gd name="T113" fmla="*/ 0 h 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0"/>
                  <a:gd name="T172" fmla="*/ 0 h 61"/>
                  <a:gd name="T173" fmla="*/ 330 w 330"/>
                  <a:gd name="T174" fmla="*/ 61 h 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0" h="61">
                    <a:moveTo>
                      <a:pt x="330" y="23"/>
                    </a:moveTo>
                    <a:lnTo>
                      <a:pt x="327" y="20"/>
                    </a:lnTo>
                    <a:lnTo>
                      <a:pt x="321" y="16"/>
                    </a:lnTo>
                    <a:lnTo>
                      <a:pt x="315" y="12"/>
                    </a:lnTo>
                    <a:lnTo>
                      <a:pt x="308" y="8"/>
                    </a:lnTo>
                    <a:lnTo>
                      <a:pt x="299" y="5"/>
                    </a:lnTo>
                    <a:lnTo>
                      <a:pt x="288" y="1"/>
                    </a:lnTo>
                    <a:lnTo>
                      <a:pt x="275" y="0"/>
                    </a:lnTo>
                    <a:lnTo>
                      <a:pt x="260" y="1"/>
                    </a:lnTo>
                    <a:lnTo>
                      <a:pt x="242" y="2"/>
                    </a:lnTo>
                    <a:lnTo>
                      <a:pt x="222" y="4"/>
                    </a:lnTo>
                    <a:lnTo>
                      <a:pt x="201" y="5"/>
                    </a:lnTo>
                    <a:lnTo>
                      <a:pt x="181" y="5"/>
                    </a:lnTo>
                    <a:lnTo>
                      <a:pt x="159" y="6"/>
                    </a:lnTo>
                    <a:lnTo>
                      <a:pt x="139" y="6"/>
                    </a:lnTo>
                    <a:lnTo>
                      <a:pt x="122" y="6"/>
                    </a:lnTo>
                    <a:lnTo>
                      <a:pt x="107" y="7"/>
                    </a:lnTo>
                    <a:lnTo>
                      <a:pt x="92" y="8"/>
                    </a:lnTo>
                    <a:lnTo>
                      <a:pt x="76" y="9"/>
                    </a:lnTo>
                    <a:lnTo>
                      <a:pt x="60" y="12"/>
                    </a:lnTo>
                    <a:lnTo>
                      <a:pt x="44" y="14"/>
                    </a:lnTo>
                    <a:lnTo>
                      <a:pt x="29" y="16"/>
                    </a:lnTo>
                    <a:lnTo>
                      <a:pt x="16" y="21"/>
                    </a:lnTo>
                    <a:lnTo>
                      <a:pt x="7" y="26"/>
                    </a:lnTo>
                    <a:lnTo>
                      <a:pt x="0" y="31"/>
                    </a:lnTo>
                    <a:lnTo>
                      <a:pt x="2" y="38"/>
                    </a:lnTo>
                    <a:lnTo>
                      <a:pt x="4" y="46"/>
                    </a:lnTo>
                    <a:lnTo>
                      <a:pt x="6" y="54"/>
                    </a:lnTo>
                    <a:lnTo>
                      <a:pt x="7" y="61"/>
                    </a:lnTo>
                    <a:lnTo>
                      <a:pt x="16" y="57"/>
                    </a:lnTo>
                    <a:lnTo>
                      <a:pt x="27" y="51"/>
                    </a:lnTo>
                    <a:lnTo>
                      <a:pt x="40" y="46"/>
                    </a:lnTo>
                    <a:lnTo>
                      <a:pt x="54" y="42"/>
                    </a:lnTo>
                    <a:lnTo>
                      <a:pt x="68" y="38"/>
                    </a:lnTo>
                    <a:lnTo>
                      <a:pt x="82" y="36"/>
                    </a:lnTo>
                    <a:lnTo>
                      <a:pt x="95" y="35"/>
                    </a:lnTo>
                    <a:lnTo>
                      <a:pt x="108" y="34"/>
                    </a:lnTo>
                    <a:lnTo>
                      <a:pt x="123" y="34"/>
                    </a:lnTo>
                    <a:lnTo>
                      <a:pt x="144" y="32"/>
                    </a:lnTo>
                    <a:lnTo>
                      <a:pt x="166" y="31"/>
                    </a:lnTo>
                    <a:lnTo>
                      <a:pt x="191" y="30"/>
                    </a:lnTo>
                    <a:lnTo>
                      <a:pt x="214" y="29"/>
                    </a:lnTo>
                    <a:lnTo>
                      <a:pt x="235" y="28"/>
                    </a:lnTo>
                    <a:lnTo>
                      <a:pt x="252" y="28"/>
                    </a:lnTo>
                    <a:lnTo>
                      <a:pt x="262" y="28"/>
                    </a:lnTo>
                    <a:lnTo>
                      <a:pt x="270" y="28"/>
                    </a:lnTo>
                    <a:lnTo>
                      <a:pt x="279" y="29"/>
                    </a:lnTo>
                    <a:lnTo>
                      <a:pt x="287" y="30"/>
                    </a:lnTo>
                    <a:lnTo>
                      <a:pt x="296" y="31"/>
                    </a:lnTo>
                    <a:lnTo>
                      <a:pt x="304" y="32"/>
                    </a:lnTo>
                    <a:lnTo>
                      <a:pt x="311" y="35"/>
                    </a:lnTo>
                    <a:lnTo>
                      <a:pt x="319" y="38"/>
                    </a:lnTo>
                    <a:lnTo>
                      <a:pt x="325" y="43"/>
                    </a:lnTo>
                    <a:lnTo>
                      <a:pt x="327" y="36"/>
                    </a:lnTo>
                    <a:lnTo>
                      <a:pt x="328" y="29"/>
                    </a:lnTo>
                    <a:lnTo>
                      <a:pt x="330" y="26"/>
                    </a:lnTo>
                    <a:lnTo>
                      <a:pt x="330" y="23"/>
                    </a:lnTo>
                    <a:close/>
                  </a:path>
                </a:pathLst>
              </a:custGeom>
              <a:solidFill>
                <a:srgbClr val="000000"/>
              </a:solidFill>
              <a:ln w="9525">
                <a:noFill/>
                <a:round/>
                <a:headEnd/>
                <a:tailEnd/>
              </a:ln>
            </p:spPr>
            <p:txBody>
              <a:bodyPr/>
              <a:lstStyle/>
              <a:p>
                <a:endParaRPr lang="fa-IR"/>
              </a:p>
            </p:txBody>
          </p:sp>
          <p:sp>
            <p:nvSpPr>
              <p:cNvPr id="10320" name="Freeform 210"/>
              <p:cNvSpPr>
                <a:spLocks/>
              </p:cNvSpPr>
              <p:nvPr/>
            </p:nvSpPr>
            <p:spPr bwMode="auto">
              <a:xfrm>
                <a:off x="2862" y="1592"/>
                <a:ext cx="116" cy="193"/>
              </a:xfrm>
              <a:custGeom>
                <a:avLst/>
                <a:gdLst>
                  <a:gd name="T0" fmla="*/ 0 w 233"/>
                  <a:gd name="T1" fmla="*/ 1 h 386"/>
                  <a:gd name="T2" fmla="*/ 0 w 233"/>
                  <a:gd name="T3" fmla="*/ 1 h 386"/>
                  <a:gd name="T4" fmla="*/ 0 w 233"/>
                  <a:gd name="T5" fmla="*/ 0 h 386"/>
                  <a:gd name="T6" fmla="*/ 0 w 233"/>
                  <a:gd name="T7" fmla="*/ 1 h 386"/>
                  <a:gd name="T8" fmla="*/ 0 w 233"/>
                  <a:gd name="T9" fmla="*/ 1 h 386"/>
                  <a:gd name="T10" fmla="*/ 0 w 233"/>
                  <a:gd name="T11" fmla="*/ 1 h 386"/>
                  <a:gd name="T12" fmla="*/ 0 w 233"/>
                  <a:gd name="T13" fmla="*/ 1 h 386"/>
                  <a:gd name="T14" fmla="*/ 0 w 233"/>
                  <a:gd name="T15" fmla="*/ 1 h 386"/>
                  <a:gd name="T16" fmla="*/ 0 w 233"/>
                  <a:gd name="T17" fmla="*/ 1 h 386"/>
                  <a:gd name="T18" fmla="*/ 0 w 233"/>
                  <a:gd name="T19" fmla="*/ 1 h 386"/>
                  <a:gd name="T20" fmla="*/ 0 w 233"/>
                  <a:gd name="T21" fmla="*/ 1 h 386"/>
                  <a:gd name="T22" fmla="*/ 0 w 233"/>
                  <a:gd name="T23" fmla="*/ 1 h 386"/>
                  <a:gd name="T24" fmla="*/ 0 w 233"/>
                  <a:gd name="T25" fmla="*/ 1 h 386"/>
                  <a:gd name="T26" fmla="*/ 0 w 233"/>
                  <a:gd name="T27" fmla="*/ 1 h 386"/>
                  <a:gd name="T28" fmla="*/ 0 w 233"/>
                  <a:gd name="T29" fmla="*/ 1 h 386"/>
                  <a:gd name="T30" fmla="*/ 0 w 233"/>
                  <a:gd name="T31" fmla="*/ 1 h 386"/>
                  <a:gd name="T32" fmla="*/ 0 w 233"/>
                  <a:gd name="T33" fmla="*/ 1 h 386"/>
                  <a:gd name="T34" fmla="*/ 0 w 233"/>
                  <a:gd name="T35" fmla="*/ 1 h 386"/>
                  <a:gd name="T36" fmla="*/ 0 w 233"/>
                  <a:gd name="T37" fmla="*/ 1 h 386"/>
                  <a:gd name="T38" fmla="*/ 0 w 233"/>
                  <a:gd name="T39" fmla="*/ 1 h 386"/>
                  <a:gd name="T40" fmla="*/ 0 w 233"/>
                  <a:gd name="T41" fmla="*/ 1 h 386"/>
                  <a:gd name="T42" fmla="*/ 0 w 233"/>
                  <a:gd name="T43" fmla="*/ 1 h 386"/>
                  <a:gd name="T44" fmla="*/ 0 w 233"/>
                  <a:gd name="T45" fmla="*/ 1 h 386"/>
                  <a:gd name="T46" fmla="*/ 0 w 233"/>
                  <a:gd name="T47" fmla="*/ 1 h 386"/>
                  <a:gd name="T48" fmla="*/ 0 w 233"/>
                  <a:gd name="T49" fmla="*/ 1 h 386"/>
                  <a:gd name="T50" fmla="*/ 0 w 233"/>
                  <a:gd name="T51" fmla="*/ 1 h 386"/>
                  <a:gd name="T52" fmla="*/ 0 w 233"/>
                  <a:gd name="T53" fmla="*/ 1 h 386"/>
                  <a:gd name="T54" fmla="*/ 0 w 233"/>
                  <a:gd name="T55" fmla="*/ 1 h 386"/>
                  <a:gd name="T56" fmla="*/ 0 w 233"/>
                  <a:gd name="T57" fmla="*/ 1 h 386"/>
                  <a:gd name="T58" fmla="*/ 0 w 233"/>
                  <a:gd name="T59" fmla="*/ 1 h 386"/>
                  <a:gd name="T60" fmla="*/ 0 w 233"/>
                  <a:gd name="T61" fmla="*/ 1 h 386"/>
                  <a:gd name="T62" fmla="*/ 0 w 233"/>
                  <a:gd name="T63" fmla="*/ 1 h 386"/>
                  <a:gd name="T64" fmla="*/ 0 w 233"/>
                  <a:gd name="T65" fmla="*/ 1 h 386"/>
                  <a:gd name="T66" fmla="*/ 0 w 233"/>
                  <a:gd name="T67" fmla="*/ 1 h 386"/>
                  <a:gd name="T68" fmla="*/ 0 w 233"/>
                  <a:gd name="T69" fmla="*/ 1 h 386"/>
                  <a:gd name="T70" fmla="*/ 0 w 233"/>
                  <a:gd name="T71" fmla="*/ 1 h 386"/>
                  <a:gd name="T72" fmla="*/ 0 w 233"/>
                  <a:gd name="T73" fmla="*/ 1 h 386"/>
                  <a:gd name="T74" fmla="*/ 0 w 233"/>
                  <a:gd name="T75" fmla="*/ 1 h 386"/>
                  <a:gd name="T76" fmla="*/ 0 w 233"/>
                  <a:gd name="T77" fmla="*/ 1 h 386"/>
                  <a:gd name="T78" fmla="*/ 0 w 233"/>
                  <a:gd name="T79" fmla="*/ 1 h 386"/>
                  <a:gd name="T80" fmla="*/ 0 w 233"/>
                  <a:gd name="T81" fmla="*/ 1 h 386"/>
                  <a:gd name="T82" fmla="*/ 0 w 233"/>
                  <a:gd name="T83" fmla="*/ 1 h 386"/>
                  <a:gd name="T84" fmla="*/ 0 w 233"/>
                  <a:gd name="T85" fmla="*/ 1 h 386"/>
                  <a:gd name="T86" fmla="*/ 0 w 233"/>
                  <a:gd name="T87" fmla="*/ 1 h 386"/>
                  <a:gd name="T88" fmla="*/ 0 w 233"/>
                  <a:gd name="T89" fmla="*/ 1 h 386"/>
                  <a:gd name="T90" fmla="*/ 0 w 233"/>
                  <a:gd name="T91" fmla="*/ 1 h 386"/>
                  <a:gd name="T92" fmla="*/ 0 w 233"/>
                  <a:gd name="T93" fmla="*/ 1 h 386"/>
                  <a:gd name="T94" fmla="*/ 0 w 233"/>
                  <a:gd name="T95" fmla="*/ 1 h 386"/>
                  <a:gd name="T96" fmla="*/ 0 w 233"/>
                  <a:gd name="T97" fmla="*/ 1 h 386"/>
                  <a:gd name="T98" fmla="*/ 0 w 233"/>
                  <a:gd name="T99" fmla="*/ 1 h 386"/>
                  <a:gd name="T100" fmla="*/ 0 w 233"/>
                  <a:gd name="T101" fmla="*/ 1 h 386"/>
                  <a:gd name="T102" fmla="*/ 0 w 233"/>
                  <a:gd name="T103" fmla="*/ 1 h 38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
                  <a:gd name="T157" fmla="*/ 0 h 386"/>
                  <a:gd name="T158" fmla="*/ 233 w 233"/>
                  <a:gd name="T159" fmla="*/ 386 h 38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 h="386">
                    <a:moveTo>
                      <a:pt x="44" y="20"/>
                    </a:moveTo>
                    <a:lnTo>
                      <a:pt x="55" y="12"/>
                    </a:lnTo>
                    <a:lnTo>
                      <a:pt x="68" y="7"/>
                    </a:lnTo>
                    <a:lnTo>
                      <a:pt x="81" y="2"/>
                    </a:lnTo>
                    <a:lnTo>
                      <a:pt x="96" y="0"/>
                    </a:lnTo>
                    <a:lnTo>
                      <a:pt x="113" y="0"/>
                    </a:lnTo>
                    <a:lnTo>
                      <a:pt x="130" y="4"/>
                    </a:lnTo>
                    <a:lnTo>
                      <a:pt x="150" y="11"/>
                    </a:lnTo>
                    <a:lnTo>
                      <a:pt x="172" y="23"/>
                    </a:lnTo>
                    <a:lnTo>
                      <a:pt x="182" y="28"/>
                    </a:lnTo>
                    <a:lnTo>
                      <a:pt x="191" y="35"/>
                    </a:lnTo>
                    <a:lnTo>
                      <a:pt x="201" y="43"/>
                    </a:lnTo>
                    <a:lnTo>
                      <a:pt x="209" y="53"/>
                    </a:lnTo>
                    <a:lnTo>
                      <a:pt x="214" y="63"/>
                    </a:lnTo>
                    <a:lnTo>
                      <a:pt x="219" y="75"/>
                    </a:lnTo>
                    <a:lnTo>
                      <a:pt x="222" y="88"/>
                    </a:lnTo>
                    <a:lnTo>
                      <a:pt x="224" y="103"/>
                    </a:lnTo>
                    <a:lnTo>
                      <a:pt x="224" y="114"/>
                    </a:lnTo>
                    <a:lnTo>
                      <a:pt x="224" y="125"/>
                    </a:lnTo>
                    <a:lnTo>
                      <a:pt x="224" y="137"/>
                    </a:lnTo>
                    <a:lnTo>
                      <a:pt x="221" y="145"/>
                    </a:lnTo>
                    <a:lnTo>
                      <a:pt x="219" y="151"/>
                    </a:lnTo>
                    <a:lnTo>
                      <a:pt x="218" y="156"/>
                    </a:lnTo>
                    <a:lnTo>
                      <a:pt x="218" y="162"/>
                    </a:lnTo>
                    <a:lnTo>
                      <a:pt x="219" y="168"/>
                    </a:lnTo>
                    <a:lnTo>
                      <a:pt x="222" y="176"/>
                    </a:lnTo>
                    <a:lnTo>
                      <a:pt x="227" y="186"/>
                    </a:lnTo>
                    <a:lnTo>
                      <a:pt x="232" y="197"/>
                    </a:lnTo>
                    <a:lnTo>
                      <a:pt x="233" y="201"/>
                    </a:lnTo>
                    <a:lnTo>
                      <a:pt x="233" y="205"/>
                    </a:lnTo>
                    <a:lnTo>
                      <a:pt x="233" y="208"/>
                    </a:lnTo>
                    <a:lnTo>
                      <a:pt x="231" y="212"/>
                    </a:lnTo>
                    <a:lnTo>
                      <a:pt x="228" y="214"/>
                    </a:lnTo>
                    <a:lnTo>
                      <a:pt x="226" y="215"/>
                    </a:lnTo>
                    <a:lnTo>
                      <a:pt x="222" y="215"/>
                    </a:lnTo>
                    <a:lnTo>
                      <a:pt x="220" y="215"/>
                    </a:lnTo>
                    <a:lnTo>
                      <a:pt x="217" y="215"/>
                    </a:lnTo>
                    <a:lnTo>
                      <a:pt x="214" y="216"/>
                    </a:lnTo>
                    <a:lnTo>
                      <a:pt x="213" y="217"/>
                    </a:lnTo>
                    <a:lnTo>
                      <a:pt x="212" y="221"/>
                    </a:lnTo>
                    <a:lnTo>
                      <a:pt x="213" y="224"/>
                    </a:lnTo>
                    <a:lnTo>
                      <a:pt x="214" y="227"/>
                    </a:lnTo>
                    <a:lnTo>
                      <a:pt x="214" y="229"/>
                    </a:lnTo>
                    <a:lnTo>
                      <a:pt x="214" y="230"/>
                    </a:lnTo>
                    <a:lnTo>
                      <a:pt x="213" y="232"/>
                    </a:lnTo>
                    <a:lnTo>
                      <a:pt x="211" y="235"/>
                    </a:lnTo>
                    <a:lnTo>
                      <a:pt x="209" y="235"/>
                    </a:lnTo>
                    <a:lnTo>
                      <a:pt x="206" y="235"/>
                    </a:lnTo>
                    <a:lnTo>
                      <a:pt x="203" y="234"/>
                    </a:lnTo>
                    <a:lnTo>
                      <a:pt x="196" y="231"/>
                    </a:lnTo>
                    <a:lnTo>
                      <a:pt x="188" y="230"/>
                    </a:lnTo>
                    <a:lnTo>
                      <a:pt x="181" y="229"/>
                    </a:lnTo>
                    <a:lnTo>
                      <a:pt x="178" y="229"/>
                    </a:lnTo>
                    <a:lnTo>
                      <a:pt x="176" y="230"/>
                    </a:lnTo>
                    <a:lnTo>
                      <a:pt x="174" y="231"/>
                    </a:lnTo>
                    <a:lnTo>
                      <a:pt x="174" y="234"/>
                    </a:lnTo>
                    <a:lnTo>
                      <a:pt x="174" y="235"/>
                    </a:lnTo>
                    <a:lnTo>
                      <a:pt x="179" y="237"/>
                    </a:lnTo>
                    <a:lnTo>
                      <a:pt x="186" y="240"/>
                    </a:lnTo>
                    <a:lnTo>
                      <a:pt x="192" y="244"/>
                    </a:lnTo>
                    <a:lnTo>
                      <a:pt x="197" y="246"/>
                    </a:lnTo>
                    <a:lnTo>
                      <a:pt x="199" y="250"/>
                    </a:lnTo>
                    <a:lnTo>
                      <a:pt x="202" y="253"/>
                    </a:lnTo>
                    <a:lnTo>
                      <a:pt x="202" y="258"/>
                    </a:lnTo>
                    <a:lnTo>
                      <a:pt x="199" y="260"/>
                    </a:lnTo>
                    <a:lnTo>
                      <a:pt x="195" y="262"/>
                    </a:lnTo>
                    <a:lnTo>
                      <a:pt x="192" y="266"/>
                    </a:lnTo>
                    <a:lnTo>
                      <a:pt x="191" y="269"/>
                    </a:lnTo>
                    <a:lnTo>
                      <a:pt x="191" y="274"/>
                    </a:lnTo>
                    <a:lnTo>
                      <a:pt x="191" y="283"/>
                    </a:lnTo>
                    <a:lnTo>
                      <a:pt x="187" y="293"/>
                    </a:lnTo>
                    <a:lnTo>
                      <a:pt x="178" y="300"/>
                    </a:lnTo>
                    <a:lnTo>
                      <a:pt x="163" y="302"/>
                    </a:lnTo>
                    <a:lnTo>
                      <a:pt x="156" y="300"/>
                    </a:lnTo>
                    <a:lnTo>
                      <a:pt x="151" y="298"/>
                    </a:lnTo>
                    <a:lnTo>
                      <a:pt x="146" y="297"/>
                    </a:lnTo>
                    <a:lnTo>
                      <a:pt x="144" y="297"/>
                    </a:lnTo>
                    <a:lnTo>
                      <a:pt x="142" y="297"/>
                    </a:lnTo>
                    <a:lnTo>
                      <a:pt x="140" y="298"/>
                    </a:lnTo>
                    <a:lnTo>
                      <a:pt x="137" y="300"/>
                    </a:lnTo>
                    <a:lnTo>
                      <a:pt x="136" y="303"/>
                    </a:lnTo>
                    <a:lnTo>
                      <a:pt x="130" y="318"/>
                    </a:lnTo>
                    <a:lnTo>
                      <a:pt x="123" y="334"/>
                    </a:lnTo>
                    <a:lnTo>
                      <a:pt x="114" y="349"/>
                    </a:lnTo>
                    <a:lnTo>
                      <a:pt x="103" y="363"/>
                    </a:lnTo>
                    <a:lnTo>
                      <a:pt x="90" y="374"/>
                    </a:lnTo>
                    <a:lnTo>
                      <a:pt x="75" y="382"/>
                    </a:lnTo>
                    <a:lnTo>
                      <a:pt x="58" y="386"/>
                    </a:lnTo>
                    <a:lnTo>
                      <a:pt x="39" y="382"/>
                    </a:lnTo>
                    <a:lnTo>
                      <a:pt x="22" y="373"/>
                    </a:lnTo>
                    <a:lnTo>
                      <a:pt x="13" y="358"/>
                    </a:lnTo>
                    <a:lnTo>
                      <a:pt x="11" y="338"/>
                    </a:lnTo>
                    <a:lnTo>
                      <a:pt x="12" y="317"/>
                    </a:lnTo>
                    <a:lnTo>
                      <a:pt x="17" y="289"/>
                    </a:lnTo>
                    <a:lnTo>
                      <a:pt x="24" y="258"/>
                    </a:lnTo>
                    <a:lnTo>
                      <a:pt x="28" y="230"/>
                    </a:lnTo>
                    <a:lnTo>
                      <a:pt x="25" y="209"/>
                    </a:lnTo>
                    <a:lnTo>
                      <a:pt x="15" y="189"/>
                    </a:lnTo>
                    <a:lnTo>
                      <a:pt x="7" y="166"/>
                    </a:lnTo>
                    <a:lnTo>
                      <a:pt x="1" y="141"/>
                    </a:lnTo>
                    <a:lnTo>
                      <a:pt x="0" y="116"/>
                    </a:lnTo>
                    <a:lnTo>
                      <a:pt x="2" y="91"/>
                    </a:lnTo>
                    <a:lnTo>
                      <a:pt x="9" y="65"/>
                    </a:lnTo>
                    <a:lnTo>
                      <a:pt x="23" y="42"/>
                    </a:lnTo>
                    <a:lnTo>
                      <a:pt x="44" y="20"/>
                    </a:lnTo>
                    <a:close/>
                  </a:path>
                </a:pathLst>
              </a:custGeom>
              <a:solidFill>
                <a:srgbClr val="000000"/>
              </a:solidFill>
              <a:ln w="9525">
                <a:noFill/>
                <a:round/>
                <a:headEnd/>
                <a:tailEnd/>
              </a:ln>
            </p:spPr>
            <p:txBody>
              <a:bodyPr/>
              <a:lstStyle/>
              <a:p>
                <a:endParaRPr lang="fa-IR"/>
              </a:p>
            </p:txBody>
          </p:sp>
          <p:sp>
            <p:nvSpPr>
              <p:cNvPr id="10321" name="Freeform 211"/>
              <p:cNvSpPr>
                <a:spLocks/>
              </p:cNvSpPr>
              <p:nvPr/>
            </p:nvSpPr>
            <p:spPr bwMode="auto">
              <a:xfrm>
                <a:off x="2885" y="1756"/>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0 h 28"/>
                  <a:gd name="T20" fmla="*/ 1 w 28"/>
                  <a:gd name="T21" fmla="*/ 1 h 28"/>
                  <a:gd name="T22" fmla="*/ 1 w 28"/>
                  <a:gd name="T23" fmla="*/ 1 h 28"/>
                  <a:gd name="T24" fmla="*/ 0 w 28"/>
                  <a:gd name="T25" fmla="*/ 1 h 28"/>
                  <a:gd name="T26" fmla="*/ 0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1" y="28"/>
                    </a:moveTo>
                    <a:lnTo>
                      <a:pt x="16" y="28"/>
                    </a:lnTo>
                    <a:lnTo>
                      <a:pt x="22" y="26"/>
                    </a:lnTo>
                    <a:lnTo>
                      <a:pt x="26" y="23"/>
                    </a:lnTo>
                    <a:lnTo>
                      <a:pt x="28" y="17"/>
                    </a:lnTo>
                    <a:lnTo>
                      <a:pt x="28" y="11"/>
                    </a:lnTo>
                    <a:lnTo>
                      <a:pt x="27" y="7"/>
                    </a:lnTo>
                    <a:lnTo>
                      <a:pt x="23" y="2"/>
                    </a:lnTo>
                    <a:lnTo>
                      <a:pt x="19" y="0"/>
                    </a:lnTo>
                    <a:lnTo>
                      <a:pt x="13" y="0"/>
                    </a:lnTo>
                    <a:lnTo>
                      <a:pt x="7" y="1"/>
                    </a:lnTo>
                    <a:lnTo>
                      <a:pt x="3" y="5"/>
                    </a:lnTo>
                    <a:lnTo>
                      <a:pt x="0" y="10"/>
                    </a:lnTo>
                    <a:lnTo>
                      <a:pt x="0" y="16"/>
                    </a:lnTo>
                    <a:lnTo>
                      <a:pt x="1" y="21"/>
                    </a:lnTo>
                    <a:lnTo>
                      <a:pt x="5" y="25"/>
                    </a:lnTo>
                    <a:lnTo>
                      <a:pt x="11" y="28"/>
                    </a:lnTo>
                    <a:close/>
                  </a:path>
                </a:pathLst>
              </a:custGeom>
              <a:solidFill>
                <a:srgbClr val="000000"/>
              </a:solidFill>
              <a:ln w="9525">
                <a:noFill/>
                <a:round/>
                <a:headEnd/>
                <a:tailEnd/>
              </a:ln>
            </p:spPr>
            <p:txBody>
              <a:bodyPr/>
              <a:lstStyle/>
              <a:p>
                <a:endParaRPr lang="fa-IR"/>
              </a:p>
            </p:txBody>
          </p:sp>
          <p:sp>
            <p:nvSpPr>
              <p:cNvPr id="10322" name="Freeform 212"/>
              <p:cNvSpPr>
                <a:spLocks/>
              </p:cNvSpPr>
              <p:nvPr/>
            </p:nvSpPr>
            <p:spPr bwMode="auto">
              <a:xfrm>
                <a:off x="2878" y="1637"/>
                <a:ext cx="14" cy="15"/>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0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1" y="28"/>
                    </a:moveTo>
                    <a:lnTo>
                      <a:pt x="16" y="28"/>
                    </a:lnTo>
                    <a:lnTo>
                      <a:pt x="22" y="26"/>
                    </a:lnTo>
                    <a:lnTo>
                      <a:pt x="27" y="23"/>
                    </a:lnTo>
                    <a:lnTo>
                      <a:pt x="29" y="18"/>
                    </a:lnTo>
                    <a:lnTo>
                      <a:pt x="29" y="12"/>
                    </a:lnTo>
                    <a:lnTo>
                      <a:pt x="28" y="6"/>
                    </a:lnTo>
                    <a:lnTo>
                      <a:pt x="24" y="2"/>
                    </a:lnTo>
                    <a:lnTo>
                      <a:pt x="19" y="0"/>
                    </a:lnTo>
                    <a:lnTo>
                      <a:pt x="13" y="0"/>
                    </a:lnTo>
                    <a:lnTo>
                      <a:pt x="7" y="1"/>
                    </a:lnTo>
                    <a:lnTo>
                      <a:pt x="3" y="4"/>
                    </a:lnTo>
                    <a:lnTo>
                      <a:pt x="0" y="10"/>
                    </a:lnTo>
                    <a:lnTo>
                      <a:pt x="0" y="16"/>
                    </a:lnTo>
                    <a:lnTo>
                      <a:pt x="3" y="21"/>
                    </a:lnTo>
                    <a:lnTo>
                      <a:pt x="6" y="26"/>
                    </a:lnTo>
                    <a:lnTo>
                      <a:pt x="11" y="28"/>
                    </a:lnTo>
                    <a:close/>
                  </a:path>
                </a:pathLst>
              </a:custGeom>
              <a:solidFill>
                <a:srgbClr val="000000"/>
              </a:solidFill>
              <a:ln w="9525">
                <a:noFill/>
                <a:round/>
                <a:headEnd/>
                <a:tailEnd/>
              </a:ln>
            </p:spPr>
            <p:txBody>
              <a:bodyPr/>
              <a:lstStyle/>
              <a:p>
                <a:endParaRPr lang="fa-IR"/>
              </a:p>
            </p:txBody>
          </p:sp>
          <p:sp>
            <p:nvSpPr>
              <p:cNvPr id="10323" name="Freeform 213"/>
              <p:cNvSpPr>
                <a:spLocks/>
              </p:cNvSpPr>
              <p:nvPr/>
            </p:nvSpPr>
            <p:spPr bwMode="auto">
              <a:xfrm>
                <a:off x="2949" y="1707"/>
                <a:ext cx="14" cy="9"/>
              </a:xfrm>
              <a:custGeom>
                <a:avLst/>
                <a:gdLst>
                  <a:gd name="T0" fmla="*/ 0 w 29"/>
                  <a:gd name="T1" fmla="*/ 1 h 17"/>
                  <a:gd name="T2" fmla="*/ 0 w 29"/>
                  <a:gd name="T3" fmla="*/ 1 h 17"/>
                  <a:gd name="T4" fmla="*/ 0 w 29"/>
                  <a:gd name="T5" fmla="*/ 1 h 17"/>
                  <a:gd name="T6" fmla="*/ 0 w 29"/>
                  <a:gd name="T7" fmla="*/ 1 h 17"/>
                  <a:gd name="T8" fmla="*/ 0 w 29"/>
                  <a:gd name="T9" fmla="*/ 1 h 17"/>
                  <a:gd name="T10" fmla="*/ 0 w 29"/>
                  <a:gd name="T11" fmla="*/ 1 h 17"/>
                  <a:gd name="T12" fmla="*/ 0 w 29"/>
                  <a:gd name="T13" fmla="*/ 1 h 17"/>
                  <a:gd name="T14" fmla="*/ 0 w 29"/>
                  <a:gd name="T15" fmla="*/ 1 h 17"/>
                  <a:gd name="T16" fmla="*/ 0 w 29"/>
                  <a:gd name="T17" fmla="*/ 0 h 17"/>
                  <a:gd name="T18" fmla="*/ 0 w 29"/>
                  <a:gd name="T19" fmla="*/ 0 h 17"/>
                  <a:gd name="T20" fmla="*/ 0 w 29"/>
                  <a:gd name="T21" fmla="*/ 1 h 17"/>
                  <a:gd name="T22" fmla="*/ 0 w 29"/>
                  <a:gd name="T23" fmla="*/ 1 h 17"/>
                  <a:gd name="T24" fmla="*/ 0 w 29"/>
                  <a:gd name="T25" fmla="*/ 1 h 17"/>
                  <a:gd name="T26" fmla="*/ 0 w 29"/>
                  <a:gd name="T27" fmla="*/ 1 h 17"/>
                  <a:gd name="T28" fmla="*/ 0 w 29"/>
                  <a:gd name="T29" fmla="*/ 1 h 17"/>
                  <a:gd name="T30" fmla="*/ 0 w 29"/>
                  <a:gd name="T31" fmla="*/ 1 h 17"/>
                  <a:gd name="T32" fmla="*/ 0 w 29"/>
                  <a:gd name="T33" fmla="*/ 1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7"/>
                  <a:gd name="T53" fmla="*/ 29 w 29"/>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7">
                    <a:moveTo>
                      <a:pt x="23" y="17"/>
                    </a:moveTo>
                    <a:lnTo>
                      <a:pt x="18" y="15"/>
                    </a:lnTo>
                    <a:lnTo>
                      <a:pt x="12" y="11"/>
                    </a:lnTo>
                    <a:lnTo>
                      <a:pt x="5" y="8"/>
                    </a:lnTo>
                    <a:lnTo>
                      <a:pt x="0" y="6"/>
                    </a:lnTo>
                    <a:lnTo>
                      <a:pt x="0" y="5"/>
                    </a:lnTo>
                    <a:lnTo>
                      <a:pt x="0" y="2"/>
                    </a:lnTo>
                    <a:lnTo>
                      <a:pt x="2" y="1"/>
                    </a:lnTo>
                    <a:lnTo>
                      <a:pt x="4" y="0"/>
                    </a:lnTo>
                    <a:lnTo>
                      <a:pt x="7" y="0"/>
                    </a:lnTo>
                    <a:lnTo>
                      <a:pt x="14" y="1"/>
                    </a:lnTo>
                    <a:lnTo>
                      <a:pt x="22" y="2"/>
                    </a:lnTo>
                    <a:lnTo>
                      <a:pt x="29" y="5"/>
                    </a:lnTo>
                    <a:lnTo>
                      <a:pt x="28" y="9"/>
                    </a:lnTo>
                    <a:lnTo>
                      <a:pt x="27" y="13"/>
                    </a:lnTo>
                    <a:lnTo>
                      <a:pt x="24" y="16"/>
                    </a:lnTo>
                    <a:lnTo>
                      <a:pt x="23" y="17"/>
                    </a:lnTo>
                    <a:close/>
                  </a:path>
                </a:pathLst>
              </a:custGeom>
              <a:solidFill>
                <a:srgbClr val="000000"/>
              </a:solidFill>
              <a:ln w="9525">
                <a:noFill/>
                <a:round/>
                <a:headEnd/>
                <a:tailEnd/>
              </a:ln>
            </p:spPr>
            <p:txBody>
              <a:bodyPr/>
              <a:lstStyle/>
              <a:p>
                <a:endParaRPr lang="fa-IR"/>
              </a:p>
            </p:txBody>
          </p:sp>
          <p:sp>
            <p:nvSpPr>
              <p:cNvPr id="10324" name="Freeform 214"/>
              <p:cNvSpPr>
                <a:spLocks/>
              </p:cNvSpPr>
              <p:nvPr/>
            </p:nvSpPr>
            <p:spPr bwMode="auto">
              <a:xfrm>
                <a:off x="2947" y="1657"/>
                <a:ext cx="23" cy="7"/>
              </a:xfrm>
              <a:custGeom>
                <a:avLst/>
                <a:gdLst>
                  <a:gd name="T0" fmla="*/ 1 w 46"/>
                  <a:gd name="T1" fmla="*/ 1 h 14"/>
                  <a:gd name="T2" fmla="*/ 0 w 46"/>
                  <a:gd name="T3" fmla="*/ 1 h 14"/>
                  <a:gd name="T4" fmla="*/ 0 w 46"/>
                  <a:gd name="T5" fmla="*/ 1 h 14"/>
                  <a:gd name="T6" fmla="*/ 0 w 46"/>
                  <a:gd name="T7" fmla="*/ 1 h 14"/>
                  <a:gd name="T8" fmla="*/ 1 w 46"/>
                  <a:gd name="T9" fmla="*/ 1 h 14"/>
                  <a:gd name="T10" fmla="*/ 1 w 46"/>
                  <a:gd name="T11" fmla="*/ 1 h 14"/>
                  <a:gd name="T12" fmla="*/ 1 w 46"/>
                  <a:gd name="T13" fmla="*/ 1 h 14"/>
                  <a:gd name="T14" fmla="*/ 1 w 46"/>
                  <a:gd name="T15" fmla="*/ 1 h 14"/>
                  <a:gd name="T16" fmla="*/ 1 w 46"/>
                  <a:gd name="T17" fmla="*/ 1 h 14"/>
                  <a:gd name="T18" fmla="*/ 1 w 46"/>
                  <a:gd name="T19" fmla="*/ 0 h 14"/>
                  <a:gd name="T20" fmla="*/ 1 w 46"/>
                  <a:gd name="T21" fmla="*/ 1 h 14"/>
                  <a:gd name="T22" fmla="*/ 1 w 46"/>
                  <a:gd name="T23" fmla="*/ 1 h 14"/>
                  <a:gd name="T24" fmla="*/ 1 w 46"/>
                  <a:gd name="T25" fmla="*/ 1 h 14"/>
                  <a:gd name="T26" fmla="*/ 1 w 46"/>
                  <a:gd name="T27" fmla="*/ 1 h 14"/>
                  <a:gd name="T28" fmla="*/ 1 w 46"/>
                  <a:gd name="T29" fmla="*/ 1 h 14"/>
                  <a:gd name="T30" fmla="*/ 1 w 46"/>
                  <a:gd name="T31" fmla="*/ 1 h 14"/>
                  <a:gd name="T32" fmla="*/ 1 w 46"/>
                  <a:gd name="T33" fmla="*/ 1 h 14"/>
                  <a:gd name="T34" fmla="*/ 1 w 46"/>
                  <a:gd name="T35" fmla="*/ 1 h 14"/>
                  <a:gd name="T36" fmla="*/ 1 w 46"/>
                  <a:gd name="T37" fmla="*/ 1 h 14"/>
                  <a:gd name="T38" fmla="*/ 1 w 46"/>
                  <a:gd name="T39" fmla="*/ 1 h 14"/>
                  <a:gd name="T40" fmla="*/ 1 w 46"/>
                  <a:gd name="T41" fmla="*/ 1 h 14"/>
                  <a:gd name="T42" fmla="*/ 1 w 46"/>
                  <a:gd name="T43" fmla="*/ 1 h 14"/>
                  <a:gd name="T44" fmla="*/ 1 w 46"/>
                  <a:gd name="T45" fmla="*/ 1 h 14"/>
                  <a:gd name="T46" fmla="*/ 1 w 46"/>
                  <a:gd name="T47" fmla="*/ 1 h 14"/>
                  <a:gd name="T48" fmla="*/ 1 w 46"/>
                  <a:gd name="T49" fmla="*/ 1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14"/>
                  <a:gd name="T77" fmla="*/ 46 w 46"/>
                  <a:gd name="T78" fmla="*/ 14 h 1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14">
                    <a:moveTo>
                      <a:pt x="3" y="11"/>
                    </a:moveTo>
                    <a:lnTo>
                      <a:pt x="0" y="13"/>
                    </a:lnTo>
                    <a:lnTo>
                      <a:pt x="0" y="11"/>
                    </a:lnTo>
                    <a:lnTo>
                      <a:pt x="0" y="10"/>
                    </a:lnTo>
                    <a:lnTo>
                      <a:pt x="2" y="9"/>
                    </a:lnTo>
                    <a:lnTo>
                      <a:pt x="5" y="8"/>
                    </a:lnTo>
                    <a:lnTo>
                      <a:pt x="9" y="6"/>
                    </a:lnTo>
                    <a:lnTo>
                      <a:pt x="15" y="3"/>
                    </a:lnTo>
                    <a:lnTo>
                      <a:pt x="21" y="1"/>
                    </a:lnTo>
                    <a:lnTo>
                      <a:pt x="31" y="0"/>
                    </a:lnTo>
                    <a:lnTo>
                      <a:pt x="38" y="1"/>
                    </a:lnTo>
                    <a:lnTo>
                      <a:pt x="42" y="4"/>
                    </a:lnTo>
                    <a:lnTo>
                      <a:pt x="46" y="8"/>
                    </a:lnTo>
                    <a:lnTo>
                      <a:pt x="46" y="9"/>
                    </a:lnTo>
                    <a:lnTo>
                      <a:pt x="45" y="11"/>
                    </a:lnTo>
                    <a:lnTo>
                      <a:pt x="42" y="13"/>
                    </a:lnTo>
                    <a:lnTo>
                      <a:pt x="41" y="14"/>
                    </a:lnTo>
                    <a:lnTo>
                      <a:pt x="39" y="14"/>
                    </a:lnTo>
                    <a:lnTo>
                      <a:pt x="38" y="11"/>
                    </a:lnTo>
                    <a:lnTo>
                      <a:pt x="36" y="10"/>
                    </a:lnTo>
                    <a:lnTo>
                      <a:pt x="35" y="10"/>
                    </a:lnTo>
                    <a:lnTo>
                      <a:pt x="30" y="8"/>
                    </a:lnTo>
                    <a:lnTo>
                      <a:pt x="23" y="7"/>
                    </a:lnTo>
                    <a:lnTo>
                      <a:pt x="13" y="8"/>
                    </a:lnTo>
                    <a:lnTo>
                      <a:pt x="3" y="11"/>
                    </a:lnTo>
                    <a:close/>
                  </a:path>
                </a:pathLst>
              </a:custGeom>
              <a:solidFill>
                <a:srgbClr val="000000"/>
              </a:solidFill>
              <a:ln w="9525">
                <a:noFill/>
                <a:round/>
                <a:headEnd/>
                <a:tailEnd/>
              </a:ln>
            </p:spPr>
            <p:txBody>
              <a:bodyPr/>
              <a:lstStyle/>
              <a:p>
                <a:endParaRPr lang="fa-IR"/>
              </a:p>
            </p:txBody>
          </p:sp>
          <p:sp>
            <p:nvSpPr>
              <p:cNvPr id="10325" name="Freeform 215"/>
              <p:cNvSpPr>
                <a:spLocks/>
              </p:cNvSpPr>
              <p:nvPr/>
            </p:nvSpPr>
            <p:spPr bwMode="auto">
              <a:xfrm>
                <a:off x="2950" y="1671"/>
                <a:ext cx="15" cy="7"/>
              </a:xfrm>
              <a:custGeom>
                <a:avLst/>
                <a:gdLst>
                  <a:gd name="T0" fmla="*/ 0 w 31"/>
                  <a:gd name="T1" fmla="*/ 1 h 13"/>
                  <a:gd name="T2" fmla="*/ 0 w 31"/>
                  <a:gd name="T3" fmla="*/ 1 h 13"/>
                  <a:gd name="T4" fmla="*/ 0 w 31"/>
                  <a:gd name="T5" fmla="*/ 1 h 13"/>
                  <a:gd name="T6" fmla="*/ 0 w 31"/>
                  <a:gd name="T7" fmla="*/ 1 h 13"/>
                  <a:gd name="T8" fmla="*/ 0 w 31"/>
                  <a:gd name="T9" fmla="*/ 0 h 13"/>
                  <a:gd name="T10" fmla="*/ 0 w 31"/>
                  <a:gd name="T11" fmla="*/ 0 h 13"/>
                  <a:gd name="T12" fmla="*/ 0 w 31"/>
                  <a:gd name="T13" fmla="*/ 0 h 13"/>
                  <a:gd name="T14" fmla="*/ 0 w 31"/>
                  <a:gd name="T15" fmla="*/ 0 h 13"/>
                  <a:gd name="T16" fmla="*/ 0 w 31"/>
                  <a:gd name="T17" fmla="*/ 0 h 13"/>
                  <a:gd name="T18" fmla="*/ 0 w 31"/>
                  <a:gd name="T19" fmla="*/ 1 h 13"/>
                  <a:gd name="T20" fmla="*/ 0 w 31"/>
                  <a:gd name="T21" fmla="*/ 1 h 13"/>
                  <a:gd name="T22" fmla="*/ 0 w 31"/>
                  <a:gd name="T23" fmla="*/ 1 h 13"/>
                  <a:gd name="T24" fmla="*/ 0 w 31"/>
                  <a:gd name="T25" fmla="*/ 1 h 13"/>
                  <a:gd name="T26" fmla="*/ 0 w 31"/>
                  <a:gd name="T27" fmla="*/ 1 h 13"/>
                  <a:gd name="T28" fmla="*/ 0 w 31"/>
                  <a:gd name="T29" fmla="*/ 1 h 13"/>
                  <a:gd name="T30" fmla="*/ 0 w 31"/>
                  <a:gd name="T31" fmla="*/ 1 h 13"/>
                  <a:gd name="T32" fmla="*/ 0 w 31"/>
                  <a:gd name="T33" fmla="*/ 1 h 13"/>
                  <a:gd name="T34" fmla="*/ 0 w 31"/>
                  <a:gd name="T35" fmla="*/ 1 h 13"/>
                  <a:gd name="T36" fmla="*/ 0 w 31"/>
                  <a:gd name="T37" fmla="*/ 1 h 13"/>
                  <a:gd name="T38" fmla="*/ 0 w 31"/>
                  <a:gd name="T39" fmla="*/ 1 h 13"/>
                  <a:gd name="T40" fmla="*/ 0 w 31"/>
                  <a:gd name="T41" fmla="*/ 1 h 13"/>
                  <a:gd name="T42" fmla="*/ 0 w 31"/>
                  <a:gd name="T43" fmla="*/ 1 h 13"/>
                  <a:gd name="T44" fmla="*/ 0 w 31"/>
                  <a:gd name="T45" fmla="*/ 1 h 13"/>
                  <a:gd name="T46" fmla="*/ 0 w 31"/>
                  <a:gd name="T47" fmla="*/ 1 h 13"/>
                  <a:gd name="T48" fmla="*/ 0 w 31"/>
                  <a:gd name="T49" fmla="*/ 1 h 13"/>
                  <a:gd name="T50" fmla="*/ 0 w 31"/>
                  <a:gd name="T51" fmla="*/ 1 h 13"/>
                  <a:gd name="T52" fmla="*/ 0 w 31"/>
                  <a:gd name="T53" fmla="*/ 1 h 13"/>
                  <a:gd name="T54" fmla="*/ 0 w 31"/>
                  <a:gd name="T55" fmla="*/ 1 h 13"/>
                  <a:gd name="T56" fmla="*/ 0 w 31"/>
                  <a:gd name="T57" fmla="*/ 1 h 13"/>
                  <a:gd name="T58" fmla="*/ 0 w 31"/>
                  <a:gd name="T59" fmla="*/ 1 h 13"/>
                  <a:gd name="T60" fmla="*/ 0 w 31"/>
                  <a:gd name="T61" fmla="*/ 1 h 13"/>
                  <a:gd name="T62" fmla="*/ 0 w 31"/>
                  <a:gd name="T63" fmla="*/ 1 h 13"/>
                  <a:gd name="T64" fmla="*/ 0 w 31"/>
                  <a:gd name="T65" fmla="*/ 1 h 13"/>
                  <a:gd name="T66" fmla="*/ 0 w 31"/>
                  <a:gd name="T67" fmla="*/ 1 h 13"/>
                  <a:gd name="T68" fmla="*/ 0 w 31"/>
                  <a:gd name="T69" fmla="*/ 1 h 13"/>
                  <a:gd name="T70" fmla="*/ 0 w 31"/>
                  <a:gd name="T71" fmla="*/ 1 h 13"/>
                  <a:gd name="T72" fmla="*/ 0 w 31"/>
                  <a:gd name="T73" fmla="*/ 1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
                  <a:gd name="T112" fmla="*/ 0 h 13"/>
                  <a:gd name="T113" fmla="*/ 31 w 31"/>
                  <a:gd name="T114" fmla="*/ 13 h 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 h="13">
                    <a:moveTo>
                      <a:pt x="11" y="2"/>
                    </a:moveTo>
                    <a:lnTo>
                      <a:pt x="13" y="2"/>
                    </a:lnTo>
                    <a:lnTo>
                      <a:pt x="17" y="2"/>
                    </a:lnTo>
                    <a:lnTo>
                      <a:pt x="22" y="1"/>
                    </a:lnTo>
                    <a:lnTo>
                      <a:pt x="27" y="0"/>
                    </a:lnTo>
                    <a:lnTo>
                      <a:pt x="28" y="0"/>
                    </a:lnTo>
                    <a:lnTo>
                      <a:pt x="30" y="0"/>
                    </a:lnTo>
                    <a:lnTo>
                      <a:pt x="31" y="0"/>
                    </a:lnTo>
                    <a:lnTo>
                      <a:pt x="31" y="1"/>
                    </a:lnTo>
                    <a:lnTo>
                      <a:pt x="30" y="2"/>
                    </a:lnTo>
                    <a:lnTo>
                      <a:pt x="28" y="4"/>
                    </a:lnTo>
                    <a:lnTo>
                      <a:pt x="24" y="5"/>
                    </a:lnTo>
                    <a:lnTo>
                      <a:pt x="23" y="8"/>
                    </a:lnTo>
                    <a:lnTo>
                      <a:pt x="23" y="9"/>
                    </a:lnTo>
                    <a:lnTo>
                      <a:pt x="23" y="11"/>
                    </a:lnTo>
                    <a:lnTo>
                      <a:pt x="23" y="12"/>
                    </a:lnTo>
                    <a:lnTo>
                      <a:pt x="24" y="13"/>
                    </a:lnTo>
                    <a:lnTo>
                      <a:pt x="23" y="13"/>
                    </a:lnTo>
                    <a:lnTo>
                      <a:pt x="22" y="12"/>
                    </a:lnTo>
                    <a:lnTo>
                      <a:pt x="20" y="11"/>
                    </a:lnTo>
                    <a:lnTo>
                      <a:pt x="15" y="9"/>
                    </a:lnTo>
                    <a:lnTo>
                      <a:pt x="11" y="8"/>
                    </a:lnTo>
                    <a:lnTo>
                      <a:pt x="7" y="6"/>
                    </a:lnTo>
                    <a:lnTo>
                      <a:pt x="5" y="6"/>
                    </a:lnTo>
                    <a:lnTo>
                      <a:pt x="4" y="5"/>
                    </a:lnTo>
                    <a:lnTo>
                      <a:pt x="3" y="4"/>
                    </a:lnTo>
                    <a:lnTo>
                      <a:pt x="1" y="3"/>
                    </a:lnTo>
                    <a:lnTo>
                      <a:pt x="0" y="2"/>
                    </a:lnTo>
                    <a:lnTo>
                      <a:pt x="0" y="1"/>
                    </a:lnTo>
                    <a:lnTo>
                      <a:pt x="1" y="1"/>
                    </a:lnTo>
                    <a:lnTo>
                      <a:pt x="4" y="1"/>
                    </a:lnTo>
                    <a:lnTo>
                      <a:pt x="6" y="2"/>
                    </a:lnTo>
                    <a:lnTo>
                      <a:pt x="8" y="2"/>
                    </a:lnTo>
                    <a:lnTo>
                      <a:pt x="9" y="2"/>
                    </a:lnTo>
                    <a:lnTo>
                      <a:pt x="11" y="2"/>
                    </a:lnTo>
                    <a:close/>
                  </a:path>
                </a:pathLst>
              </a:custGeom>
              <a:solidFill>
                <a:srgbClr val="000000"/>
              </a:solidFill>
              <a:ln w="9525">
                <a:noFill/>
                <a:round/>
                <a:headEnd/>
                <a:tailEnd/>
              </a:ln>
            </p:spPr>
            <p:txBody>
              <a:bodyPr/>
              <a:lstStyle/>
              <a:p>
                <a:endParaRPr lang="fa-IR"/>
              </a:p>
            </p:txBody>
          </p:sp>
          <p:sp>
            <p:nvSpPr>
              <p:cNvPr id="10326" name="Freeform 216"/>
              <p:cNvSpPr>
                <a:spLocks/>
              </p:cNvSpPr>
              <p:nvPr/>
            </p:nvSpPr>
            <p:spPr bwMode="auto">
              <a:xfrm>
                <a:off x="2961" y="1661"/>
                <a:ext cx="11" cy="30"/>
              </a:xfrm>
              <a:custGeom>
                <a:avLst/>
                <a:gdLst>
                  <a:gd name="T0" fmla="*/ 1 w 22"/>
                  <a:gd name="T1" fmla="*/ 1 h 59"/>
                  <a:gd name="T2" fmla="*/ 1 w 22"/>
                  <a:gd name="T3" fmla="*/ 1 h 59"/>
                  <a:gd name="T4" fmla="*/ 1 w 22"/>
                  <a:gd name="T5" fmla="*/ 1 h 59"/>
                  <a:gd name="T6" fmla="*/ 1 w 22"/>
                  <a:gd name="T7" fmla="*/ 1 h 59"/>
                  <a:gd name="T8" fmla="*/ 1 w 22"/>
                  <a:gd name="T9" fmla="*/ 1 h 59"/>
                  <a:gd name="T10" fmla="*/ 1 w 22"/>
                  <a:gd name="T11" fmla="*/ 1 h 59"/>
                  <a:gd name="T12" fmla="*/ 1 w 22"/>
                  <a:gd name="T13" fmla="*/ 1 h 59"/>
                  <a:gd name="T14" fmla="*/ 1 w 22"/>
                  <a:gd name="T15" fmla="*/ 1 h 59"/>
                  <a:gd name="T16" fmla="*/ 1 w 22"/>
                  <a:gd name="T17" fmla="*/ 1 h 59"/>
                  <a:gd name="T18" fmla="*/ 1 w 22"/>
                  <a:gd name="T19" fmla="*/ 1 h 59"/>
                  <a:gd name="T20" fmla="*/ 1 w 22"/>
                  <a:gd name="T21" fmla="*/ 0 h 59"/>
                  <a:gd name="T22" fmla="*/ 1 w 22"/>
                  <a:gd name="T23" fmla="*/ 1 h 59"/>
                  <a:gd name="T24" fmla="*/ 1 w 22"/>
                  <a:gd name="T25" fmla="*/ 1 h 59"/>
                  <a:gd name="T26" fmla="*/ 1 w 22"/>
                  <a:gd name="T27" fmla="*/ 1 h 59"/>
                  <a:gd name="T28" fmla="*/ 1 w 22"/>
                  <a:gd name="T29" fmla="*/ 1 h 59"/>
                  <a:gd name="T30" fmla="*/ 1 w 22"/>
                  <a:gd name="T31" fmla="*/ 1 h 59"/>
                  <a:gd name="T32" fmla="*/ 1 w 22"/>
                  <a:gd name="T33" fmla="*/ 1 h 59"/>
                  <a:gd name="T34" fmla="*/ 1 w 22"/>
                  <a:gd name="T35" fmla="*/ 1 h 59"/>
                  <a:gd name="T36" fmla="*/ 1 w 22"/>
                  <a:gd name="T37" fmla="*/ 1 h 59"/>
                  <a:gd name="T38" fmla="*/ 0 w 22"/>
                  <a:gd name="T39" fmla="*/ 1 h 59"/>
                  <a:gd name="T40" fmla="*/ 0 w 22"/>
                  <a:gd name="T41" fmla="*/ 1 h 59"/>
                  <a:gd name="T42" fmla="*/ 0 w 22"/>
                  <a:gd name="T43" fmla="*/ 1 h 59"/>
                  <a:gd name="T44" fmla="*/ 1 w 22"/>
                  <a:gd name="T45" fmla="*/ 1 h 59"/>
                  <a:gd name="T46" fmla="*/ 1 w 22"/>
                  <a:gd name="T47" fmla="*/ 1 h 59"/>
                  <a:gd name="T48" fmla="*/ 1 w 22"/>
                  <a:gd name="T49" fmla="*/ 1 h 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59"/>
                  <a:gd name="T77" fmla="*/ 22 w 22"/>
                  <a:gd name="T78" fmla="*/ 59 h 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59">
                    <a:moveTo>
                      <a:pt x="5" y="33"/>
                    </a:moveTo>
                    <a:lnTo>
                      <a:pt x="5" y="30"/>
                    </a:lnTo>
                    <a:lnTo>
                      <a:pt x="6" y="26"/>
                    </a:lnTo>
                    <a:lnTo>
                      <a:pt x="6" y="24"/>
                    </a:lnTo>
                    <a:lnTo>
                      <a:pt x="7" y="23"/>
                    </a:lnTo>
                    <a:lnTo>
                      <a:pt x="8" y="20"/>
                    </a:lnTo>
                    <a:lnTo>
                      <a:pt x="9" y="15"/>
                    </a:lnTo>
                    <a:lnTo>
                      <a:pt x="12" y="9"/>
                    </a:lnTo>
                    <a:lnTo>
                      <a:pt x="13" y="5"/>
                    </a:lnTo>
                    <a:lnTo>
                      <a:pt x="15" y="1"/>
                    </a:lnTo>
                    <a:lnTo>
                      <a:pt x="19" y="0"/>
                    </a:lnTo>
                    <a:lnTo>
                      <a:pt x="22" y="2"/>
                    </a:lnTo>
                    <a:lnTo>
                      <a:pt x="22" y="7"/>
                    </a:lnTo>
                    <a:lnTo>
                      <a:pt x="20" y="17"/>
                    </a:lnTo>
                    <a:lnTo>
                      <a:pt x="16" y="31"/>
                    </a:lnTo>
                    <a:lnTo>
                      <a:pt x="12" y="45"/>
                    </a:lnTo>
                    <a:lnTo>
                      <a:pt x="9" y="54"/>
                    </a:lnTo>
                    <a:lnTo>
                      <a:pt x="7" y="58"/>
                    </a:lnTo>
                    <a:lnTo>
                      <a:pt x="4" y="59"/>
                    </a:lnTo>
                    <a:lnTo>
                      <a:pt x="0" y="56"/>
                    </a:lnTo>
                    <a:lnTo>
                      <a:pt x="0" y="51"/>
                    </a:lnTo>
                    <a:lnTo>
                      <a:pt x="0" y="47"/>
                    </a:lnTo>
                    <a:lnTo>
                      <a:pt x="1" y="43"/>
                    </a:lnTo>
                    <a:lnTo>
                      <a:pt x="4" y="38"/>
                    </a:lnTo>
                    <a:lnTo>
                      <a:pt x="5" y="33"/>
                    </a:lnTo>
                    <a:close/>
                  </a:path>
                </a:pathLst>
              </a:custGeom>
              <a:solidFill>
                <a:srgbClr val="000000"/>
              </a:solidFill>
              <a:ln w="9525">
                <a:noFill/>
                <a:round/>
                <a:headEnd/>
                <a:tailEnd/>
              </a:ln>
            </p:spPr>
            <p:txBody>
              <a:bodyPr/>
              <a:lstStyle/>
              <a:p>
                <a:endParaRPr lang="fa-IR"/>
              </a:p>
            </p:txBody>
          </p:sp>
          <p:sp>
            <p:nvSpPr>
              <p:cNvPr id="10327" name="Freeform 217"/>
              <p:cNvSpPr>
                <a:spLocks/>
              </p:cNvSpPr>
              <p:nvPr/>
            </p:nvSpPr>
            <p:spPr bwMode="auto">
              <a:xfrm>
                <a:off x="2905" y="1659"/>
                <a:ext cx="60" cy="19"/>
              </a:xfrm>
              <a:custGeom>
                <a:avLst/>
                <a:gdLst>
                  <a:gd name="T0" fmla="*/ 1 w 118"/>
                  <a:gd name="T1" fmla="*/ 0 h 39"/>
                  <a:gd name="T2" fmla="*/ 1 w 118"/>
                  <a:gd name="T3" fmla="*/ 0 h 39"/>
                  <a:gd name="T4" fmla="*/ 1 w 118"/>
                  <a:gd name="T5" fmla="*/ 0 h 39"/>
                  <a:gd name="T6" fmla="*/ 1 w 118"/>
                  <a:gd name="T7" fmla="*/ 0 h 39"/>
                  <a:gd name="T8" fmla="*/ 1 w 118"/>
                  <a:gd name="T9" fmla="*/ 0 h 39"/>
                  <a:gd name="T10" fmla="*/ 1 w 118"/>
                  <a:gd name="T11" fmla="*/ 0 h 39"/>
                  <a:gd name="T12" fmla="*/ 1 w 118"/>
                  <a:gd name="T13" fmla="*/ 0 h 39"/>
                  <a:gd name="T14" fmla="*/ 1 w 118"/>
                  <a:gd name="T15" fmla="*/ 0 h 39"/>
                  <a:gd name="T16" fmla="*/ 1 w 118"/>
                  <a:gd name="T17" fmla="*/ 0 h 39"/>
                  <a:gd name="T18" fmla="*/ 1 w 118"/>
                  <a:gd name="T19" fmla="*/ 0 h 39"/>
                  <a:gd name="T20" fmla="*/ 1 w 118"/>
                  <a:gd name="T21" fmla="*/ 0 h 39"/>
                  <a:gd name="T22" fmla="*/ 1 w 118"/>
                  <a:gd name="T23" fmla="*/ 0 h 39"/>
                  <a:gd name="T24" fmla="*/ 1 w 118"/>
                  <a:gd name="T25" fmla="*/ 0 h 39"/>
                  <a:gd name="T26" fmla="*/ 1 w 118"/>
                  <a:gd name="T27" fmla="*/ 0 h 39"/>
                  <a:gd name="T28" fmla="*/ 0 w 118"/>
                  <a:gd name="T29" fmla="*/ 0 h 39"/>
                  <a:gd name="T30" fmla="*/ 0 w 118"/>
                  <a:gd name="T31" fmla="*/ 0 h 39"/>
                  <a:gd name="T32" fmla="*/ 1 w 118"/>
                  <a:gd name="T33" fmla="*/ 0 h 39"/>
                  <a:gd name="T34" fmla="*/ 1 w 118"/>
                  <a:gd name="T35" fmla="*/ 0 h 39"/>
                  <a:gd name="T36" fmla="*/ 1 w 118"/>
                  <a:gd name="T37" fmla="*/ 0 h 39"/>
                  <a:gd name="T38" fmla="*/ 1 w 118"/>
                  <a:gd name="T39" fmla="*/ 0 h 39"/>
                  <a:gd name="T40" fmla="*/ 1 w 118"/>
                  <a:gd name="T41" fmla="*/ 0 h 39"/>
                  <a:gd name="T42" fmla="*/ 1 w 118"/>
                  <a:gd name="T43" fmla="*/ 0 h 39"/>
                  <a:gd name="T44" fmla="*/ 1 w 118"/>
                  <a:gd name="T45" fmla="*/ 0 h 39"/>
                  <a:gd name="T46" fmla="*/ 1 w 118"/>
                  <a:gd name="T47" fmla="*/ 0 h 39"/>
                  <a:gd name="T48" fmla="*/ 1 w 118"/>
                  <a:gd name="T49" fmla="*/ 0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8"/>
                  <a:gd name="T76" fmla="*/ 0 h 39"/>
                  <a:gd name="T77" fmla="*/ 118 w 118"/>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8" h="39">
                    <a:moveTo>
                      <a:pt x="116" y="39"/>
                    </a:moveTo>
                    <a:lnTo>
                      <a:pt x="116" y="36"/>
                    </a:lnTo>
                    <a:lnTo>
                      <a:pt x="117" y="32"/>
                    </a:lnTo>
                    <a:lnTo>
                      <a:pt x="117" y="30"/>
                    </a:lnTo>
                    <a:lnTo>
                      <a:pt x="118" y="29"/>
                    </a:lnTo>
                    <a:lnTo>
                      <a:pt x="111" y="27"/>
                    </a:lnTo>
                    <a:lnTo>
                      <a:pt x="99" y="24"/>
                    </a:lnTo>
                    <a:lnTo>
                      <a:pt x="81" y="20"/>
                    </a:lnTo>
                    <a:lnTo>
                      <a:pt x="62" y="14"/>
                    </a:lnTo>
                    <a:lnTo>
                      <a:pt x="42" y="9"/>
                    </a:lnTo>
                    <a:lnTo>
                      <a:pt x="25" y="5"/>
                    </a:lnTo>
                    <a:lnTo>
                      <a:pt x="12" y="2"/>
                    </a:lnTo>
                    <a:lnTo>
                      <a:pt x="5" y="0"/>
                    </a:lnTo>
                    <a:lnTo>
                      <a:pt x="2" y="1"/>
                    </a:lnTo>
                    <a:lnTo>
                      <a:pt x="0" y="4"/>
                    </a:lnTo>
                    <a:lnTo>
                      <a:pt x="0" y="8"/>
                    </a:lnTo>
                    <a:lnTo>
                      <a:pt x="3" y="11"/>
                    </a:lnTo>
                    <a:lnTo>
                      <a:pt x="11" y="13"/>
                    </a:lnTo>
                    <a:lnTo>
                      <a:pt x="24" y="16"/>
                    </a:lnTo>
                    <a:lnTo>
                      <a:pt x="40" y="20"/>
                    </a:lnTo>
                    <a:lnTo>
                      <a:pt x="58" y="24"/>
                    </a:lnTo>
                    <a:lnTo>
                      <a:pt x="77" y="29"/>
                    </a:lnTo>
                    <a:lnTo>
                      <a:pt x="93" y="34"/>
                    </a:lnTo>
                    <a:lnTo>
                      <a:pt x="107" y="37"/>
                    </a:lnTo>
                    <a:lnTo>
                      <a:pt x="116" y="39"/>
                    </a:lnTo>
                    <a:close/>
                  </a:path>
                </a:pathLst>
              </a:custGeom>
              <a:solidFill>
                <a:srgbClr val="000000"/>
              </a:solidFill>
              <a:ln w="9525">
                <a:noFill/>
                <a:round/>
                <a:headEnd/>
                <a:tailEnd/>
              </a:ln>
            </p:spPr>
            <p:txBody>
              <a:bodyPr/>
              <a:lstStyle/>
              <a:p>
                <a:endParaRPr lang="fa-IR"/>
              </a:p>
            </p:txBody>
          </p:sp>
          <p:sp>
            <p:nvSpPr>
              <p:cNvPr id="10328" name="Freeform 218"/>
              <p:cNvSpPr>
                <a:spLocks/>
              </p:cNvSpPr>
              <p:nvPr/>
            </p:nvSpPr>
            <p:spPr bwMode="auto">
              <a:xfrm>
                <a:off x="2946" y="1699"/>
                <a:ext cx="24" cy="15"/>
              </a:xfrm>
              <a:custGeom>
                <a:avLst/>
                <a:gdLst>
                  <a:gd name="T0" fmla="*/ 0 w 50"/>
                  <a:gd name="T1" fmla="*/ 1 h 30"/>
                  <a:gd name="T2" fmla="*/ 0 w 50"/>
                  <a:gd name="T3" fmla="*/ 1 h 30"/>
                  <a:gd name="T4" fmla="*/ 0 w 50"/>
                  <a:gd name="T5" fmla="*/ 1 h 30"/>
                  <a:gd name="T6" fmla="*/ 0 w 50"/>
                  <a:gd name="T7" fmla="*/ 1 h 30"/>
                  <a:gd name="T8" fmla="*/ 0 w 50"/>
                  <a:gd name="T9" fmla="*/ 1 h 30"/>
                  <a:gd name="T10" fmla="*/ 0 w 50"/>
                  <a:gd name="T11" fmla="*/ 1 h 30"/>
                  <a:gd name="T12" fmla="*/ 0 w 50"/>
                  <a:gd name="T13" fmla="*/ 1 h 30"/>
                  <a:gd name="T14" fmla="*/ 0 w 50"/>
                  <a:gd name="T15" fmla="*/ 1 h 30"/>
                  <a:gd name="T16" fmla="*/ 0 w 50"/>
                  <a:gd name="T17" fmla="*/ 1 h 30"/>
                  <a:gd name="T18" fmla="*/ 0 w 50"/>
                  <a:gd name="T19" fmla="*/ 1 h 30"/>
                  <a:gd name="T20" fmla="*/ 0 w 50"/>
                  <a:gd name="T21" fmla="*/ 1 h 30"/>
                  <a:gd name="T22" fmla="*/ 0 w 50"/>
                  <a:gd name="T23" fmla="*/ 1 h 30"/>
                  <a:gd name="T24" fmla="*/ 0 w 50"/>
                  <a:gd name="T25" fmla="*/ 1 h 30"/>
                  <a:gd name="T26" fmla="*/ 0 w 50"/>
                  <a:gd name="T27" fmla="*/ 1 h 30"/>
                  <a:gd name="T28" fmla="*/ 0 w 50"/>
                  <a:gd name="T29" fmla="*/ 1 h 30"/>
                  <a:gd name="T30" fmla="*/ 0 w 50"/>
                  <a:gd name="T31" fmla="*/ 1 h 30"/>
                  <a:gd name="T32" fmla="*/ 0 w 50"/>
                  <a:gd name="T33" fmla="*/ 1 h 30"/>
                  <a:gd name="T34" fmla="*/ 0 w 50"/>
                  <a:gd name="T35" fmla="*/ 1 h 30"/>
                  <a:gd name="T36" fmla="*/ 0 w 50"/>
                  <a:gd name="T37" fmla="*/ 0 h 30"/>
                  <a:gd name="T38" fmla="*/ 0 w 50"/>
                  <a:gd name="T39" fmla="*/ 0 h 30"/>
                  <a:gd name="T40" fmla="*/ 0 w 50"/>
                  <a:gd name="T41" fmla="*/ 0 h 30"/>
                  <a:gd name="T42" fmla="*/ 0 w 50"/>
                  <a:gd name="T43" fmla="*/ 1 h 30"/>
                  <a:gd name="T44" fmla="*/ 0 w 50"/>
                  <a:gd name="T45" fmla="*/ 1 h 30"/>
                  <a:gd name="T46" fmla="*/ 0 w 50"/>
                  <a:gd name="T47" fmla="*/ 1 h 30"/>
                  <a:gd name="T48" fmla="*/ 0 w 50"/>
                  <a:gd name="T49" fmla="*/ 1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30"/>
                  <a:gd name="T77" fmla="*/ 50 w 50"/>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30">
                    <a:moveTo>
                      <a:pt x="7" y="3"/>
                    </a:moveTo>
                    <a:lnTo>
                      <a:pt x="2" y="6"/>
                    </a:lnTo>
                    <a:lnTo>
                      <a:pt x="0" y="10"/>
                    </a:lnTo>
                    <a:lnTo>
                      <a:pt x="1" y="14"/>
                    </a:lnTo>
                    <a:lnTo>
                      <a:pt x="8" y="16"/>
                    </a:lnTo>
                    <a:lnTo>
                      <a:pt x="17" y="17"/>
                    </a:lnTo>
                    <a:lnTo>
                      <a:pt x="25" y="19"/>
                    </a:lnTo>
                    <a:lnTo>
                      <a:pt x="34" y="23"/>
                    </a:lnTo>
                    <a:lnTo>
                      <a:pt x="38" y="27"/>
                    </a:lnTo>
                    <a:lnTo>
                      <a:pt x="42" y="30"/>
                    </a:lnTo>
                    <a:lnTo>
                      <a:pt x="44" y="30"/>
                    </a:lnTo>
                    <a:lnTo>
                      <a:pt x="46" y="26"/>
                    </a:lnTo>
                    <a:lnTo>
                      <a:pt x="49" y="22"/>
                    </a:lnTo>
                    <a:lnTo>
                      <a:pt x="50" y="16"/>
                    </a:lnTo>
                    <a:lnTo>
                      <a:pt x="50" y="9"/>
                    </a:lnTo>
                    <a:lnTo>
                      <a:pt x="47" y="4"/>
                    </a:lnTo>
                    <a:lnTo>
                      <a:pt x="43" y="1"/>
                    </a:lnTo>
                    <a:lnTo>
                      <a:pt x="39" y="1"/>
                    </a:lnTo>
                    <a:lnTo>
                      <a:pt x="35" y="0"/>
                    </a:lnTo>
                    <a:lnTo>
                      <a:pt x="30" y="0"/>
                    </a:lnTo>
                    <a:lnTo>
                      <a:pt x="25" y="0"/>
                    </a:lnTo>
                    <a:lnTo>
                      <a:pt x="21" y="1"/>
                    </a:lnTo>
                    <a:lnTo>
                      <a:pt x="16" y="1"/>
                    </a:lnTo>
                    <a:lnTo>
                      <a:pt x="12" y="2"/>
                    </a:lnTo>
                    <a:lnTo>
                      <a:pt x="7" y="3"/>
                    </a:lnTo>
                    <a:close/>
                  </a:path>
                </a:pathLst>
              </a:custGeom>
              <a:solidFill>
                <a:srgbClr val="000000"/>
              </a:solidFill>
              <a:ln w="9525">
                <a:noFill/>
                <a:round/>
                <a:headEnd/>
                <a:tailEnd/>
              </a:ln>
            </p:spPr>
            <p:txBody>
              <a:bodyPr/>
              <a:lstStyle/>
              <a:p>
                <a:endParaRPr lang="fa-IR"/>
              </a:p>
            </p:txBody>
          </p:sp>
          <p:sp>
            <p:nvSpPr>
              <p:cNvPr id="10329" name="Freeform 219"/>
              <p:cNvSpPr>
                <a:spLocks/>
              </p:cNvSpPr>
              <p:nvPr/>
            </p:nvSpPr>
            <p:spPr bwMode="auto">
              <a:xfrm>
                <a:off x="2878" y="1637"/>
                <a:ext cx="14" cy="15"/>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0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1" y="27"/>
                    </a:moveTo>
                    <a:lnTo>
                      <a:pt x="16" y="28"/>
                    </a:lnTo>
                    <a:lnTo>
                      <a:pt x="22" y="26"/>
                    </a:lnTo>
                    <a:lnTo>
                      <a:pt x="27" y="23"/>
                    </a:lnTo>
                    <a:lnTo>
                      <a:pt x="29" y="18"/>
                    </a:lnTo>
                    <a:lnTo>
                      <a:pt x="29" y="12"/>
                    </a:lnTo>
                    <a:lnTo>
                      <a:pt x="28" y="6"/>
                    </a:lnTo>
                    <a:lnTo>
                      <a:pt x="24" y="2"/>
                    </a:lnTo>
                    <a:lnTo>
                      <a:pt x="19" y="0"/>
                    </a:lnTo>
                    <a:lnTo>
                      <a:pt x="13" y="0"/>
                    </a:lnTo>
                    <a:lnTo>
                      <a:pt x="8" y="1"/>
                    </a:lnTo>
                    <a:lnTo>
                      <a:pt x="4" y="4"/>
                    </a:lnTo>
                    <a:lnTo>
                      <a:pt x="1" y="10"/>
                    </a:lnTo>
                    <a:lnTo>
                      <a:pt x="0" y="16"/>
                    </a:lnTo>
                    <a:lnTo>
                      <a:pt x="3" y="20"/>
                    </a:lnTo>
                    <a:lnTo>
                      <a:pt x="6" y="25"/>
                    </a:lnTo>
                    <a:lnTo>
                      <a:pt x="11" y="27"/>
                    </a:lnTo>
                    <a:close/>
                  </a:path>
                </a:pathLst>
              </a:custGeom>
              <a:solidFill>
                <a:srgbClr val="000000"/>
              </a:solidFill>
              <a:ln w="9525">
                <a:noFill/>
                <a:round/>
                <a:headEnd/>
                <a:tailEnd/>
              </a:ln>
            </p:spPr>
            <p:txBody>
              <a:bodyPr/>
              <a:lstStyle/>
              <a:p>
                <a:endParaRPr lang="fa-IR"/>
              </a:p>
            </p:txBody>
          </p:sp>
          <p:sp>
            <p:nvSpPr>
              <p:cNvPr id="10330" name="Freeform 220"/>
              <p:cNvSpPr>
                <a:spLocks/>
              </p:cNvSpPr>
              <p:nvPr/>
            </p:nvSpPr>
            <p:spPr bwMode="auto">
              <a:xfrm>
                <a:off x="2855" y="1618"/>
                <a:ext cx="66" cy="89"/>
              </a:xfrm>
              <a:custGeom>
                <a:avLst/>
                <a:gdLst>
                  <a:gd name="T0" fmla="*/ 0 w 134"/>
                  <a:gd name="T1" fmla="*/ 1 h 177"/>
                  <a:gd name="T2" fmla="*/ 0 w 134"/>
                  <a:gd name="T3" fmla="*/ 1 h 177"/>
                  <a:gd name="T4" fmla="*/ 0 w 134"/>
                  <a:gd name="T5" fmla="*/ 1 h 177"/>
                  <a:gd name="T6" fmla="*/ 0 w 134"/>
                  <a:gd name="T7" fmla="*/ 1 h 177"/>
                  <a:gd name="T8" fmla="*/ 0 w 134"/>
                  <a:gd name="T9" fmla="*/ 1 h 177"/>
                  <a:gd name="T10" fmla="*/ 0 w 134"/>
                  <a:gd name="T11" fmla="*/ 1 h 177"/>
                  <a:gd name="T12" fmla="*/ 0 w 134"/>
                  <a:gd name="T13" fmla="*/ 1 h 177"/>
                  <a:gd name="T14" fmla="*/ 0 w 134"/>
                  <a:gd name="T15" fmla="*/ 1 h 177"/>
                  <a:gd name="T16" fmla="*/ 0 w 134"/>
                  <a:gd name="T17" fmla="*/ 1 h 177"/>
                  <a:gd name="T18" fmla="*/ 0 w 134"/>
                  <a:gd name="T19" fmla="*/ 1 h 177"/>
                  <a:gd name="T20" fmla="*/ 0 w 134"/>
                  <a:gd name="T21" fmla="*/ 1 h 177"/>
                  <a:gd name="T22" fmla="*/ 0 w 134"/>
                  <a:gd name="T23" fmla="*/ 1 h 177"/>
                  <a:gd name="T24" fmla="*/ 0 w 134"/>
                  <a:gd name="T25" fmla="*/ 1 h 177"/>
                  <a:gd name="T26" fmla="*/ 0 w 134"/>
                  <a:gd name="T27" fmla="*/ 1 h 177"/>
                  <a:gd name="T28" fmla="*/ 0 w 134"/>
                  <a:gd name="T29" fmla="*/ 1 h 177"/>
                  <a:gd name="T30" fmla="*/ 0 w 134"/>
                  <a:gd name="T31" fmla="*/ 1 h 177"/>
                  <a:gd name="T32" fmla="*/ 0 w 134"/>
                  <a:gd name="T33" fmla="*/ 1 h 177"/>
                  <a:gd name="T34" fmla="*/ 0 w 134"/>
                  <a:gd name="T35" fmla="*/ 1 h 177"/>
                  <a:gd name="T36" fmla="*/ 0 w 134"/>
                  <a:gd name="T37" fmla="*/ 1 h 177"/>
                  <a:gd name="T38" fmla="*/ 0 w 134"/>
                  <a:gd name="T39" fmla="*/ 1 h 177"/>
                  <a:gd name="T40" fmla="*/ 0 w 134"/>
                  <a:gd name="T41" fmla="*/ 1 h 177"/>
                  <a:gd name="T42" fmla="*/ 0 w 134"/>
                  <a:gd name="T43" fmla="*/ 1 h 177"/>
                  <a:gd name="T44" fmla="*/ 0 w 134"/>
                  <a:gd name="T45" fmla="*/ 1 h 177"/>
                  <a:gd name="T46" fmla="*/ 0 w 134"/>
                  <a:gd name="T47" fmla="*/ 1 h 177"/>
                  <a:gd name="T48" fmla="*/ 0 w 134"/>
                  <a:gd name="T49" fmla="*/ 1 h 177"/>
                  <a:gd name="T50" fmla="*/ 0 w 134"/>
                  <a:gd name="T51" fmla="*/ 1 h 177"/>
                  <a:gd name="T52" fmla="*/ 0 w 134"/>
                  <a:gd name="T53" fmla="*/ 1 h 177"/>
                  <a:gd name="T54" fmla="*/ 0 w 134"/>
                  <a:gd name="T55" fmla="*/ 1 h 177"/>
                  <a:gd name="T56" fmla="*/ 0 w 134"/>
                  <a:gd name="T57" fmla="*/ 1 h 177"/>
                  <a:gd name="T58" fmla="*/ 0 w 134"/>
                  <a:gd name="T59" fmla="*/ 1 h 177"/>
                  <a:gd name="T60" fmla="*/ 0 w 134"/>
                  <a:gd name="T61" fmla="*/ 1 h 177"/>
                  <a:gd name="T62" fmla="*/ 0 w 134"/>
                  <a:gd name="T63" fmla="*/ 1 h 177"/>
                  <a:gd name="T64" fmla="*/ 0 w 134"/>
                  <a:gd name="T65" fmla="*/ 1 h 177"/>
                  <a:gd name="T66" fmla="*/ 0 w 134"/>
                  <a:gd name="T67" fmla="*/ 1 h 177"/>
                  <a:gd name="T68" fmla="*/ 0 w 134"/>
                  <a:gd name="T69" fmla="*/ 1 h 177"/>
                  <a:gd name="T70" fmla="*/ 0 w 134"/>
                  <a:gd name="T71" fmla="*/ 1 h 177"/>
                  <a:gd name="T72" fmla="*/ 0 w 134"/>
                  <a:gd name="T73" fmla="*/ 1 h 177"/>
                  <a:gd name="T74" fmla="*/ 0 w 134"/>
                  <a:gd name="T75" fmla="*/ 1 h 177"/>
                  <a:gd name="T76" fmla="*/ 0 w 134"/>
                  <a:gd name="T77" fmla="*/ 1 h 177"/>
                  <a:gd name="T78" fmla="*/ 0 w 134"/>
                  <a:gd name="T79" fmla="*/ 1 h 177"/>
                  <a:gd name="T80" fmla="*/ 0 w 134"/>
                  <a:gd name="T81" fmla="*/ 1 h 177"/>
                  <a:gd name="T82" fmla="*/ 0 w 134"/>
                  <a:gd name="T83" fmla="*/ 1 h 177"/>
                  <a:gd name="T84" fmla="*/ 0 w 134"/>
                  <a:gd name="T85" fmla="*/ 1 h 177"/>
                  <a:gd name="T86" fmla="*/ 0 w 134"/>
                  <a:gd name="T87" fmla="*/ 1 h 177"/>
                  <a:gd name="T88" fmla="*/ 0 w 134"/>
                  <a:gd name="T89" fmla="*/ 1 h 177"/>
                  <a:gd name="T90" fmla="*/ 0 w 134"/>
                  <a:gd name="T91" fmla="*/ 1 h 177"/>
                  <a:gd name="T92" fmla="*/ 0 w 134"/>
                  <a:gd name="T93" fmla="*/ 1 h 177"/>
                  <a:gd name="T94" fmla="*/ 0 w 134"/>
                  <a:gd name="T95" fmla="*/ 1 h 177"/>
                  <a:gd name="T96" fmla="*/ 0 w 134"/>
                  <a:gd name="T97" fmla="*/ 1 h 177"/>
                  <a:gd name="T98" fmla="*/ 0 w 134"/>
                  <a:gd name="T99" fmla="*/ 1 h 177"/>
                  <a:gd name="T100" fmla="*/ 0 w 134"/>
                  <a:gd name="T101" fmla="*/ 1 h 177"/>
                  <a:gd name="T102" fmla="*/ 0 w 134"/>
                  <a:gd name="T103" fmla="*/ 1 h 177"/>
                  <a:gd name="T104" fmla="*/ 0 w 134"/>
                  <a:gd name="T105" fmla="*/ 1 h 177"/>
                  <a:gd name="T106" fmla="*/ 0 w 134"/>
                  <a:gd name="T107" fmla="*/ 1 h 177"/>
                  <a:gd name="T108" fmla="*/ 0 w 134"/>
                  <a:gd name="T109" fmla="*/ 1 h 177"/>
                  <a:gd name="T110" fmla="*/ 0 w 134"/>
                  <a:gd name="T111" fmla="*/ 0 h 177"/>
                  <a:gd name="T112" fmla="*/ 0 w 134"/>
                  <a:gd name="T113" fmla="*/ 1 h 1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4"/>
                  <a:gd name="T172" fmla="*/ 0 h 177"/>
                  <a:gd name="T173" fmla="*/ 134 w 134"/>
                  <a:gd name="T174" fmla="*/ 177 h 1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4" h="177">
                    <a:moveTo>
                      <a:pt x="29" y="3"/>
                    </a:moveTo>
                    <a:lnTo>
                      <a:pt x="19" y="11"/>
                    </a:lnTo>
                    <a:lnTo>
                      <a:pt x="12" y="23"/>
                    </a:lnTo>
                    <a:lnTo>
                      <a:pt x="6" y="36"/>
                    </a:lnTo>
                    <a:lnTo>
                      <a:pt x="2" y="53"/>
                    </a:lnTo>
                    <a:lnTo>
                      <a:pt x="0" y="69"/>
                    </a:lnTo>
                    <a:lnTo>
                      <a:pt x="1" y="84"/>
                    </a:lnTo>
                    <a:lnTo>
                      <a:pt x="4" y="99"/>
                    </a:lnTo>
                    <a:lnTo>
                      <a:pt x="9" y="111"/>
                    </a:lnTo>
                    <a:lnTo>
                      <a:pt x="20" y="131"/>
                    </a:lnTo>
                    <a:lnTo>
                      <a:pt x="26" y="146"/>
                    </a:lnTo>
                    <a:lnTo>
                      <a:pt x="29" y="155"/>
                    </a:lnTo>
                    <a:lnTo>
                      <a:pt x="30" y="163"/>
                    </a:lnTo>
                    <a:lnTo>
                      <a:pt x="30" y="169"/>
                    </a:lnTo>
                    <a:lnTo>
                      <a:pt x="31" y="175"/>
                    </a:lnTo>
                    <a:lnTo>
                      <a:pt x="34" y="177"/>
                    </a:lnTo>
                    <a:lnTo>
                      <a:pt x="43" y="175"/>
                    </a:lnTo>
                    <a:lnTo>
                      <a:pt x="50" y="171"/>
                    </a:lnTo>
                    <a:lnTo>
                      <a:pt x="57" y="169"/>
                    </a:lnTo>
                    <a:lnTo>
                      <a:pt x="62" y="167"/>
                    </a:lnTo>
                    <a:lnTo>
                      <a:pt x="67" y="164"/>
                    </a:lnTo>
                    <a:lnTo>
                      <a:pt x="70" y="163"/>
                    </a:lnTo>
                    <a:lnTo>
                      <a:pt x="73" y="160"/>
                    </a:lnTo>
                    <a:lnTo>
                      <a:pt x="74" y="155"/>
                    </a:lnTo>
                    <a:lnTo>
                      <a:pt x="73" y="148"/>
                    </a:lnTo>
                    <a:lnTo>
                      <a:pt x="70" y="138"/>
                    </a:lnTo>
                    <a:lnTo>
                      <a:pt x="69" y="125"/>
                    </a:lnTo>
                    <a:lnTo>
                      <a:pt x="72" y="112"/>
                    </a:lnTo>
                    <a:lnTo>
                      <a:pt x="78" y="103"/>
                    </a:lnTo>
                    <a:lnTo>
                      <a:pt x="88" y="100"/>
                    </a:lnTo>
                    <a:lnTo>
                      <a:pt x="98" y="102"/>
                    </a:lnTo>
                    <a:lnTo>
                      <a:pt x="106" y="109"/>
                    </a:lnTo>
                    <a:lnTo>
                      <a:pt x="107" y="119"/>
                    </a:lnTo>
                    <a:lnTo>
                      <a:pt x="107" y="126"/>
                    </a:lnTo>
                    <a:lnTo>
                      <a:pt x="112" y="130"/>
                    </a:lnTo>
                    <a:lnTo>
                      <a:pt x="117" y="131"/>
                    </a:lnTo>
                    <a:lnTo>
                      <a:pt x="122" y="126"/>
                    </a:lnTo>
                    <a:lnTo>
                      <a:pt x="128" y="115"/>
                    </a:lnTo>
                    <a:lnTo>
                      <a:pt x="133" y="97"/>
                    </a:lnTo>
                    <a:lnTo>
                      <a:pt x="134" y="78"/>
                    </a:lnTo>
                    <a:lnTo>
                      <a:pt x="129" y="62"/>
                    </a:lnTo>
                    <a:lnTo>
                      <a:pt x="123" y="57"/>
                    </a:lnTo>
                    <a:lnTo>
                      <a:pt x="114" y="51"/>
                    </a:lnTo>
                    <a:lnTo>
                      <a:pt x="104" y="47"/>
                    </a:lnTo>
                    <a:lnTo>
                      <a:pt x="92" y="41"/>
                    </a:lnTo>
                    <a:lnTo>
                      <a:pt x="80" y="36"/>
                    </a:lnTo>
                    <a:lnTo>
                      <a:pt x="68" y="33"/>
                    </a:lnTo>
                    <a:lnTo>
                      <a:pt x="59" y="28"/>
                    </a:lnTo>
                    <a:lnTo>
                      <a:pt x="52" y="25"/>
                    </a:lnTo>
                    <a:lnTo>
                      <a:pt x="45" y="20"/>
                    </a:lnTo>
                    <a:lnTo>
                      <a:pt x="40" y="17"/>
                    </a:lnTo>
                    <a:lnTo>
                      <a:pt x="37" y="12"/>
                    </a:lnTo>
                    <a:lnTo>
                      <a:pt x="37" y="9"/>
                    </a:lnTo>
                    <a:lnTo>
                      <a:pt x="39" y="4"/>
                    </a:lnTo>
                    <a:lnTo>
                      <a:pt x="39" y="1"/>
                    </a:lnTo>
                    <a:lnTo>
                      <a:pt x="37" y="0"/>
                    </a:lnTo>
                    <a:lnTo>
                      <a:pt x="29" y="3"/>
                    </a:lnTo>
                    <a:close/>
                  </a:path>
                </a:pathLst>
              </a:custGeom>
              <a:solidFill>
                <a:srgbClr val="000000"/>
              </a:solidFill>
              <a:ln w="9525">
                <a:noFill/>
                <a:round/>
                <a:headEnd/>
                <a:tailEnd/>
              </a:ln>
            </p:spPr>
            <p:txBody>
              <a:bodyPr/>
              <a:lstStyle/>
              <a:p>
                <a:endParaRPr lang="fa-IR"/>
              </a:p>
            </p:txBody>
          </p:sp>
          <p:sp>
            <p:nvSpPr>
              <p:cNvPr id="10331" name="Freeform 221"/>
              <p:cNvSpPr>
                <a:spLocks/>
              </p:cNvSpPr>
              <p:nvPr/>
            </p:nvSpPr>
            <p:spPr bwMode="auto">
              <a:xfrm>
                <a:off x="2855" y="2090"/>
                <a:ext cx="128" cy="557"/>
              </a:xfrm>
              <a:custGeom>
                <a:avLst/>
                <a:gdLst>
                  <a:gd name="T0" fmla="*/ 1 w 256"/>
                  <a:gd name="T1" fmla="*/ 0 h 1115"/>
                  <a:gd name="T2" fmla="*/ 1 w 256"/>
                  <a:gd name="T3" fmla="*/ 0 h 1115"/>
                  <a:gd name="T4" fmla="*/ 1 w 256"/>
                  <a:gd name="T5" fmla="*/ 0 h 1115"/>
                  <a:gd name="T6" fmla="*/ 1 w 256"/>
                  <a:gd name="T7" fmla="*/ 0 h 1115"/>
                  <a:gd name="T8" fmla="*/ 1 w 256"/>
                  <a:gd name="T9" fmla="*/ 0 h 1115"/>
                  <a:gd name="T10" fmla="*/ 1 w 256"/>
                  <a:gd name="T11" fmla="*/ 0 h 1115"/>
                  <a:gd name="T12" fmla="*/ 1 w 256"/>
                  <a:gd name="T13" fmla="*/ 0 h 1115"/>
                  <a:gd name="T14" fmla="*/ 1 w 256"/>
                  <a:gd name="T15" fmla="*/ 0 h 1115"/>
                  <a:gd name="T16" fmla="*/ 1 w 256"/>
                  <a:gd name="T17" fmla="*/ 0 h 1115"/>
                  <a:gd name="T18" fmla="*/ 1 w 256"/>
                  <a:gd name="T19" fmla="*/ 0 h 1115"/>
                  <a:gd name="T20" fmla="*/ 1 w 256"/>
                  <a:gd name="T21" fmla="*/ 0 h 1115"/>
                  <a:gd name="T22" fmla="*/ 1 w 256"/>
                  <a:gd name="T23" fmla="*/ 0 h 1115"/>
                  <a:gd name="T24" fmla="*/ 1 w 256"/>
                  <a:gd name="T25" fmla="*/ 0 h 1115"/>
                  <a:gd name="T26" fmla="*/ 1 w 256"/>
                  <a:gd name="T27" fmla="*/ 0 h 1115"/>
                  <a:gd name="T28" fmla="*/ 1 w 256"/>
                  <a:gd name="T29" fmla="*/ 0 h 1115"/>
                  <a:gd name="T30" fmla="*/ 1 w 256"/>
                  <a:gd name="T31" fmla="*/ 0 h 1115"/>
                  <a:gd name="T32" fmla="*/ 1 w 256"/>
                  <a:gd name="T33" fmla="*/ 0 h 1115"/>
                  <a:gd name="T34" fmla="*/ 1 w 256"/>
                  <a:gd name="T35" fmla="*/ 0 h 1115"/>
                  <a:gd name="T36" fmla="*/ 1 w 256"/>
                  <a:gd name="T37" fmla="*/ 0 h 1115"/>
                  <a:gd name="T38" fmla="*/ 1 w 256"/>
                  <a:gd name="T39" fmla="*/ 0 h 1115"/>
                  <a:gd name="T40" fmla="*/ 1 w 256"/>
                  <a:gd name="T41" fmla="*/ 0 h 1115"/>
                  <a:gd name="T42" fmla="*/ 1 w 256"/>
                  <a:gd name="T43" fmla="*/ 0 h 1115"/>
                  <a:gd name="T44" fmla="*/ 1 w 256"/>
                  <a:gd name="T45" fmla="*/ 0 h 1115"/>
                  <a:gd name="T46" fmla="*/ 1 w 256"/>
                  <a:gd name="T47" fmla="*/ 0 h 1115"/>
                  <a:gd name="T48" fmla="*/ 1 w 256"/>
                  <a:gd name="T49" fmla="*/ 0 h 1115"/>
                  <a:gd name="T50" fmla="*/ 1 w 256"/>
                  <a:gd name="T51" fmla="*/ 0 h 1115"/>
                  <a:gd name="T52" fmla="*/ 0 w 256"/>
                  <a:gd name="T53" fmla="*/ 0 h 1115"/>
                  <a:gd name="T54" fmla="*/ 1 w 256"/>
                  <a:gd name="T55" fmla="*/ 0 h 1115"/>
                  <a:gd name="T56" fmla="*/ 1 w 256"/>
                  <a:gd name="T57" fmla="*/ 0 h 1115"/>
                  <a:gd name="T58" fmla="*/ 1 w 256"/>
                  <a:gd name="T59" fmla="*/ 0 h 1115"/>
                  <a:gd name="T60" fmla="*/ 1 w 256"/>
                  <a:gd name="T61" fmla="*/ 0 h 1115"/>
                  <a:gd name="T62" fmla="*/ 1 w 256"/>
                  <a:gd name="T63" fmla="*/ 0 h 1115"/>
                  <a:gd name="T64" fmla="*/ 1 w 256"/>
                  <a:gd name="T65" fmla="*/ 0 h 1115"/>
                  <a:gd name="T66" fmla="*/ 1 w 256"/>
                  <a:gd name="T67" fmla="*/ 0 h 1115"/>
                  <a:gd name="T68" fmla="*/ 1 w 256"/>
                  <a:gd name="T69" fmla="*/ 0 h 1115"/>
                  <a:gd name="T70" fmla="*/ 1 w 256"/>
                  <a:gd name="T71" fmla="*/ 0 h 1115"/>
                  <a:gd name="T72" fmla="*/ 1 w 256"/>
                  <a:gd name="T73" fmla="*/ 0 h 1115"/>
                  <a:gd name="T74" fmla="*/ 1 w 256"/>
                  <a:gd name="T75" fmla="*/ 0 h 1115"/>
                  <a:gd name="T76" fmla="*/ 1 w 256"/>
                  <a:gd name="T77" fmla="*/ 0 h 1115"/>
                  <a:gd name="T78" fmla="*/ 1 w 256"/>
                  <a:gd name="T79" fmla="*/ 0 h 1115"/>
                  <a:gd name="T80" fmla="*/ 1 w 256"/>
                  <a:gd name="T81" fmla="*/ 0 h 1115"/>
                  <a:gd name="T82" fmla="*/ 1 w 256"/>
                  <a:gd name="T83" fmla="*/ 0 h 1115"/>
                  <a:gd name="T84" fmla="*/ 1 w 256"/>
                  <a:gd name="T85" fmla="*/ 0 h 1115"/>
                  <a:gd name="T86" fmla="*/ 1 w 256"/>
                  <a:gd name="T87" fmla="*/ 0 h 1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6"/>
                  <a:gd name="T133" fmla="*/ 0 h 1115"/>
                  <a:gd name="T134" fmla="*/ 256 w 256"/>
                  <a:gd name="T135" fmla="*/ 1115 h 1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6" h="1115">
                    <a:moveTo>
                      <a:pt x="125" y="5"/>
                    </a:moveTo>
                    <a:lnTo>
                      <a:pt x="142" y="1"/>
                    </a:lnTo>
                    <a:lnTo>
                      <a:pt x="160" y="0"/>
                    </a:lnTo>
                    <a:lnTo>
                      <a:pt x="179" y="3"/>
                    </a:lnTo>
                    <a:lnTo>
                      <a:pt x="197" y="10"/>
                    </a:lnTo>
                    <a:lnTo>
                      <a:pt x="215" y="21"/>
                    </a:lnTo>
                    <a:lnTo>
                      <a:pt x="230" y="35"/>
                    </a:lnTo>
                    <a:lnTo>
                      <a:pt x="241" y="53"/>
                    </a:lnTo>
                    <a:lnTo>
                      <a:pt x="250" y="75"/>
                    </a:lnTo>
                    <a:lnTo>
                      <a:pt x="256" y="123"/>
                    </a:lnTo>
                    <a:lnTo>
                      <a:pt x="254" y="177"/>
                    </a:lnTo>
                    <a:lnTo>
                      <a:pt x="246" y="229"/>
                    </a:lnTo>
                    <a:lnTo>
                      <a:pt x="239" y="266"/>
                    </a:lnTo>
                    <a:lnTo>
                      <a:pt x="234" y="282"/>
                    </a:lnTo>
                    <a:lnTo>
                      <a:pt x="226" y="306"/>
                    </a:lnTo>
                    <a:lnTo>
                      <a:pt x="217" y="334"/>
                    </a:lnTo>
                    <a:lnTo>
                      <a:pt x="206" y="364"/>
                    </a:lnTo>
                    <a:lnTo>
                      <a:pt x="195" y="394"/>
                    </a:lnTo>
                    <a:lnTo>
                      <a:pt x="186" y="421"/>
                    </a:lnTo>
                    <a:lnTo>
                      <a:pt x="178" y="444"/>
                    </a:lnTo>
                    <a:lnTo>
                      <a:pt x="172" y="459"/>
                    </a:lnTo>
                    <a:lnTo>
                      <a:pt x="163" y="491"/>
                    </a:lnTo>
                    <a:lnTo>
                      <a:pt x="152" y="535"/>
                    </a:lnTo>
                    <a:lnTo>
                      <a:pt x="144" y="577"/>
                    </a:lnTo>
                    <a:lnTo>
                      <a:pt x="140" y="604"/>
                    </a:lnTo>
                    <a:lnTo>
                      <a:pt x="142" y="629"/>
                    </a:lnTo>
                    <a:lnTo>
                      <a:pt x="147" y="668"/>
                    </a:lnTo>
                    <a:lnTo>
                      <a:pt x="150" y="711"/>
                    </a:lnTo>
                    <a:lnTo>
                      <a:pt x="150" y="743"/>
                    </a:lnTo>
                    <a:lnTo>
                      <a:pt x="148" y="758"/>
                    </a:lnTo>
                    <a:lnTo>
                      <a:pt x="143" y="779"/>
                    </a:lnTo>
                    <a:lnTo>
                      <a:pt x="137" y="803"/>
                    </a:lnTo>
                    <a:lnTo>
                      <a:pt x="129" y="831"/>
                    </a:lnTo>
                    <a:lnTo>
                      <a:pt x="120" y="860"/>
                    </a:lnTo>
                    <a:lnTo>
                      <a:pt x="111" y="888"/>
                    </a:lnTo>
                    <a:lnTo>
                      <a:pt x="101" y="916"/>
                    </a:lnTo>
                    <a:lnTo>
                      <a:pt x="89" y="940"/>
                    </a:lnTo>
                    <a:lnTo>
                      <a:pt x="79" y="962"/>
                    </a:lnTo>
                    <a:lnTo>
                      <a:pt x="71" y="984"/>
                    </a:lnTo>
                    <a:lnTo>
                      <a:pt x="65" y="1004"/>
                    </a:lnTo>
                    <a:lnTo>
                      <a:pt x="60" y="1022"/>
                    </a:lnTo>
                    <a:lnTo>
                      <a:pt x="56" y="1038"/>
                    </a:lnTo>
                    <a:lnTo>
                      <a:pt x="53" y="1053"/>
                    </a:lnTo>
                    <a:lnTo>
                      <a:pt x="50" y="1066"/>
                    </a:lnTo>
                    <a:lnTo>
                      <a:pt x="48" y="1076"/>
                    </a:lnTo>
                    <a:lnTo>
                      <a:pt x="42" y="1092"/>
                    </a:lnTo>
                    <a:lnTo>
                      <a:pt x="35" y="1106"/>
                    </a:lnTo>
                    <a:lnTo>
                      <a:pt x="28" y="1114"/>
                    </a:lnTo>
                    <a:lnTo>
                      <a:pt x="22" y="1115"/>
                    </a:lnTo>
                    <a:lnTo>
                      <a:pt x="16" y="1111"/>
                    </a:lnTo>
                    <a:lnTo>
                      <a:pt x="12" y="1103"/>
                    </a:lnTo>
                    <a:lnTo>
                      <a:pt x="7" y="1092"/>
                    </a:lnTo>
                    <a:lnTo>
                      <a:pt x="3" y="1081"/>
                    </a:lnTo>
                    <a:lnTo>
                      <a:pt x="0" y="1066"/>
                    </a:lnTo>
                    <a:lnTo>
                      <a:pt x="1" y="1047"/>
                    </a:lnTo>
                    <a:lnTo>
                      <a:pt x="4" y="1028"/>
                    </a:lnTo>
                    <a:lnTo>
                      <a:pt x="7" y="1010"/>
                    </a:lnTo>
                    <a:lnTo>
                      <a:pt x="13" y="982"/>
                    </a:lnTo>
                    <a:lnTo>
                      <a:pt x="20" y="934"/>
                    </a:lnTo>
                    <a:lnTo>
                      <a:pt x="25" y="885"/>
                    </a:lnTo>
                    <a:lnTo>
                      <a:pt x="26" y="851"/>
                    </a:lnTo>
                    <a:lnTo>
                      <a:pt x="22" y="828"/>
                    </a:lnTo>
                    <a:lnTo>
                      <a:pt x="20" y="801"/>
                    </a:lnTo>
                    <a:lnTo>
                      <a:pt x="18" y="773"/>
                    </a:lnTo>
                    <a:lnTo>
                      <a:pt x="20" y="749"/>
                    </a:lnTo>
                    <a:lnTo>
                      <a:pt x="27" y="716"/>
                    </a:lnTo>
                    <a:lnTo>
                      <a:pt x="34" y="671"/>
                    </a:lnTo>
                    <a:lnTo>
                      <a:pt x="41" y="629"/>
                    </a:lnTo>
                    <a:lnTo>
                      <a:pt x="45" y="605"/>
                    </a:lnTo>
                    <a:lnTo>
                      <a:pt x="42" y="574"/>
                    </a:lnTo>
                    <a:lnTo>
                      <a:pt x="41" y="539"/>
                    </a:lnTo>
                    <a:lnTo>
                      <a:pt x="39" y="509"/>
                    </a:lnTo>
                    <a:lnTo>
                      <a:pt x="42" y="489"/>
                    </a:lnTo>
                    <a:lnTo>
                      <a:pt x="46" y="475"/>
                    </a:lnTo>
                    <a:lnTo>
                      <a:pt x="50" y="461"/>
                    </a:lnTo>
                    <a:lnTo>
                      <a:pt x="52" y="447"/>
                    </a:lnTo>
                    <a:lnTo>
                      <a:pt x="53" y="434"/>
                    </a:lnTo>
                    <a:lnTo>
                      <a:pt x="50" y="387"/>
                    </a:lnTo>
                    <a:lnTo>
                      <a:pt x="44" y="295"/>
                    </a:lnTo>
                    <a:lnTo>
                      <a:pt x="39" y="199"/>
                    </a:lnTo>
                    <a:lnTo>
                      <a:pt x="42" y="138"/>
                    </a:lnTo>
                    <a:lnTo>
                      <a:pt x="50" y="107"/>
                    </a:lnTo>
                    <a:lnTo>
                      <a:pt x="60" y="82"/>
                    </a:lnTo>
                    <a:lnTo>
                      <a:pt x="71" y="60"/>
                    </a:lnTo>
                    <a:lnTo>
                      <a:pt x="82" y="41"/>
                    </a:lnTo>
                    <a:lnTo>
                      <a:pt x="94" y="28"/>
                    </a:lnTo>
                    <a:lnTo>
                      <a:pt x="105" y="16"/>
                    </a:lnTo>
                    <a:lnTo>
                      <a:pt x="116" y="9"/>
                    </a:lnTo>
                    <a:lnTo>
                      <a:pt x="125" y="5"/>
                    </a:lnTo>
                    <a:close/>
                  </a:path>
                </a:pathLst>
              </a:custGeom>
              <a:solidFill>
                <a:srgbClr val="000000"/>
              </a:solidFill>
              <a:ln w="9525">
                <a:noFill/>
                <a:round/>
                <a:headEnd/>
                <a:tailEnd/>
              </a:ln>
            </p:spPr>
            <p:txBody>
              <a:bodyPr/>
              <a:lstStyle/>
              <a:p>
                <a:endParaRPr lang="fa-IR"/>
              </a:p>
            </p:txBody>
          </p:sp>
          <p:sp>
            <p:nvSpPr>
              <p:cNvPr id="10332" name="Freeform 222"/>
              <p:cNvSpPr>
                <a:spLocks/>
              </p:cNvSpPr>
              <p:nvPr/>
            </p:nvSpPr>
            <p:spPr bwMode="auto">
              <a:xfrm>
                <a:off x="2933" y="2123"/>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0" y="18"/>
                    </a:moveTo>
                    <a:lnTo>
                      <a:pt x="0" y="13"/>
                    </a:lnTo>
                    <a:lnTo>
                      <a:pt x="1" y="8"/>
                    </a:lnTo>
                    <a:lnTo>
                      <a:pt x="4" y="3"/>
                    </a:lnTo>
                    <a:lnTo>
                      <a:pt x="10" y="1"/>
                    </a:lnTo>
                    <a:lnTo>
                      <a:pt x="16" y="0"/>
                    </a:lnTo>
                    <a:lnTo>
                      <a:pt x="21" y="2"/>
                    </a:lnTo>
                    <a:lnTo>
                      <a:pt x="25" y="6"/>
                    </a:lnTo>
                    <a:lnTo>
                      <a:pt x="27" y="10"/>
                    </a:lnTo>
                    <a:lnTo>
                      <a:pt x="29" y="16"/>
                    </a:lnTo>
                    <a:lnTo>
                      <a:pt x="27" y="22"/>
                    </a:lnTo>
                    <a:lnTo>
                      <a:pt x="24" y="26"/>
                    </a:lnTo>
                    <a:lnTo>
                      <a:pt x="18" y="29"/>
                    </a:lnTo>
                    <a:lnTo>
                      <a:pt x="12" y="29"/>
                    </a:lnTo>
                    <a:lnTo>
                      <a:pt x="7" y="27"/>
                    </a:lnTo>
                    <a:lnTo>
                      <a:pt x="2" y="24"/>
                    </a:lnTo>
                    <a:lnTo>
                      <a:pt x="0" y="18"/>
                    </a:lnTo>
                    <a:close/>
                  </a:path>
                </a:pathLst>
              </a:custGeom>
              <a:solidFill>
                <a:srgbClr val="000000"/>
              </a:solidFill>
              <a:ln w="9525">
                <a:noFill/>
                <a:round/>
                <a:headEnd/>
                <a:tailEnd/>
              </a:ln>
            </p:spPr>
            <p:txBody>
              <a:bodyPr/>
              <a:lstStyle/>
              <a:p>
                <a:endParaRPr lang="fa-IR"/>
              </a:p>
            </p:txBody>
          </p:sp>
          <p:sp>
            <p:nvSpPr>
              <p:cNvPr id="10333" name="Freeform 223"/>
              <p:cNvSpPr>
                <a:spLocks/>
              </p:cNvSpPr>
              <p:nvPr/>
            </p:nvSpPr>
            <p:spPr bwMode="auto">
              <a:xfrm>
                <a:off x="2860" y="2610"/>
                <a:ext cx="14" cy="15"/>
              </a:xfrm>
              <a:custGeom>
                <a:avLst/>
                <a:gdLst>
                  <a:gd name="T0" fmla="*/ 0 w 28"/>
                  <a:gd name="T1" fmla="*/ 1 h 28"/>
                  <a:gd name="T2" fmla="*/ 0 w 28"/>
                  <a:gd name="T3" fmla="*/ 1 h 28"/>
                  <a:gd name="T4" fmla="*/ 1 w 28"/>
                  <a:gd name="T5" fmla="*/ 1 h 28"/>
                  <a:gd name="T6" fmla="*/ 1 w 28"/>
                  <a:gd name="T7" fmla="*/ 1 h 28"/>
                  <a:gd name="T8" fmla="*/ 1 w 28"/>
                  <a:gd name="T9" fmla="*/ 0 h 28"/>
                  <a:gd name="T10" fmla="*/ 1 w 28"/>
                  <a:gd name="T11" fmla="*/ 0 h 28"/>
                  <a:gd name="T12" fmla="*/ 1 w 28"/>
                  <a:gd name="T13" fmla="*/ 1 h 28"/>
                  <a:gd name="T14" fmla="*/ 1 w 28"/>
                  <a:gd name="T15" fmla="*/ 1 h 28"/>
                  <a:gd name="T16" fmla="*/ 1 w 28"/>
                  <a:gd name="T17" fmla="*/ 1 h 28"/>
                  <a:gd name="T18" fmla="*/ 1 w 28"/>
                  <a:gd name="T19" fmla="*/ 1 h 28"/>
                  <a:gd name="T20" fmla="*/ 1 w 28"/>
                  <a:gd name="T21" fmla="*/ 1 h 28"/>
                  <a:gd name="T22" fmla="*/ 1 w 28"/>
                  <a:gd name="T23" fmla="*/ 1 h 28"/>
                  <a:gd name="T24" fmla="*/ 1 w 28"/>
                  <a:gd name="T25" fmla="*/ 1 h 28"/>
                  <a:gd name="T26" fmla="*/ 1 w 28"/>
                  <a:gd name="T27" fmla="*/ 1 h 28"/>
                  <a:gd name="T28" fmla="*/ 1 w 28"/>
                  <a:gd name="T29" fmla="*/ 1 h 28"/>
                  <a:gd name="T30" fmla="*/ 1 w 28"/>
                  <a:gd name="T31" fmla="*/ 1 h 28"/>
                  <a:gd name="T32" fmla="*/ 0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0" y="18"/>
                    </a:moveTo>
                    <a:lnTo>
                      <a:pt x="0" y="12"/>
                    </a:lnTo>
                    <a:lnTo>
                      <a:pt x="1" y="6"/>
                    </a:lnTo>
                    <a:lnTo>
                      <a:pt x="4" y="2"/>
                    </a:lnTo>
                    <a:lnTo>
                      <a:pt x="10" y="0"/>
                    </a:lnTo>
                    <a:lnTo>
                      <a:pt x="16" y="0"/>
                    </a:lnTo>
                    <a:lnTo>
                      <a:pt x="20" y="1"/>
                    </a:lnTo>
                    <a:lnTo>
                      <a:pt x="25" y="4"/>
                    </a:lnTo>
                    <a:lnTo>
                      <a:pt x="27" y="10"/>
                    </a:lnTo>
                    <a:lnTo>
                      <a:pt x="28" y="16"/>
                    </a:lnTo>
                    <a:lnTo>
                      <a:pt x="26" y="20"/>
                    </a:lnTo>
                    <a:lnTo>
                      <a:pt x="23" y="25"/>
                    </a:lnTo>
                    <a:lnTo>
                      <a:pt x="18" y="27"/>
                    </a:lnTo>
                    <a:lnTo>
                      <a:pt x="12" y="28"/>
                    </a:lnTo>
                    <a:lnTo>
                      <a:pt x="6" y="26"/>
                    </a:lnTo>
                    <a:lnTo>
                      <a:pt x="2" y="23"/>
                    </a:lnTo>
                    <a:lnTo>
                      <a:pt x="0" y="18"/>
                    </a:lnTo>
                    <a:close/>
                  </a:path>
                </a:pathLst>
              </a:custGeom>
              <a:solidFill>
                <a:srgbClr val="000000"/>
              </a:solidFill>
              <a:ln w="9525">
                <a:noFill/>
                <a:round/>
                <a:headEnd/>
                <a:tailEnd/>
              </a:ln>
            </p:spPr>
            <p:txBody>
              <a:bodyPr/>
              <a:lstStyle/>
              <a:p>
                <a:endParaRPr lang="fa-IR"/>
              </a:p>
            </p:txBody>
          </p:sp>
          <p:sp>
            <p:nvSpPr>
              <p:cNvPr id="10334" name="Freeform 224"/>
              <p:cNvSpPr>
                <a:spLocks/>
              </p:cNvSpPr>
              <p:nvPr/>
            </p:nvSpPr>
            <p:spPr bwMode="auto">
              <a:xfrm>
                <a:off x="2842" y="2595"/>
                <a:ext cx="91" cy="90"/>
              </a:xfrm>
              <a:custGeom>
                <a:avLst/>
                <a:gdLst>
                  <a:gd name="T0" fmla="*/ 1 w 181"/>
                  <a:gd name="T1" fmla="*/ 0 h 181"/>
                  <a:gd name="T2" fmla="*/ 1 w 181"/>
                  <a:gd name="T3" fmla="*/ 0 h 181"/>
                  <a:gd name="T4" fmla="*/ 1 w 181"/>
                  <a:gd name="T5" fmla="*/ 0 h 181"/>
                  <a:gd name="T6" fmla="*/ 1 w 181"/>
                  <a:gd name="T7" fmla="*/ 0 h 181"/>
                  <a:gd name="T8" fmla="*/ 1 w 181"/>
                  <a:gd name="T9" fmla="*/ 0 h 181"/>
                  <a:gd name="T10" fmla="*/ 0 w 181"/>
                  <a:gd name="T11" fmla="*/ 0 h 181"/>
                  <a:gd name="T12" fmla="*/ 1 w 181"/>
                  <a:gd name="T13" fmla="*/ 0 h 181"/>
                  <a:gd name="T14" fmla="*/ 1 w 181"/>
                  <a:gd name="T15" fmla="*/ 0 h 181"/>
                  <a:gd name="T16" fmla="*/ 1 w 181"/>
                  <a:gd name="T17" fmla="*/ 0 h 181"/>
                  <a:gd name="T18" fmla="*/ 1 w 181"/>
                  <a:gd name="T19" fmla="*/ 0 h 181"/>
                  <a:gd name="T20" fmla="*/ 1 w 181"/>
                  <a:gd name="T21" fmla="*/ 0 h 181"/>
                  <a:gd name="T22" fmla="*/ 1 w 181"/>
                  <a:gd name="T23" fmla="*/ 0 h 181"/>
                  <a:gd name="T24" fmla="*/ 1 w 181"/>
                  <a:gd name="T25" fmla="*/ 0 h 181"/>
                  <a:gd name="T26" fmla="*/ 1 w 181"/>
                  <a:gd name="T27" fmla="*/ 0 h 181"/>
                  <a:gd name="T28" fmla="*/ 1 w 181"/>
                  <a:gd name="T29" fmla="*/ 0 h 181"/>
                  <a:gd name="T30" fmla="*/ 1 w 181"/>
                  <a:gd name="T31" fmla="*/ 0 h 181"/>
                  <a:gd name="T32" fmla="*/ 1 w 181"/>
                  <a:gd name="T33" fmla="*/ 0 h 181"/>
                  <a:gd name="T34" fmla="*/ 1 w 181"/>
                  <a:gd name="T35" fmla="*/ 0 h 181"/>
                  <a:gd name="T36" fmla="*/ 1 w 181"/>
                  <a:gd name="T37" fmla="*/ 0 h 181"/>
                  <a:gd name="T38" fmla="*/ 1 w 181"/>
                  <a:gd name="T39" fmla="*/ 0 h 181"/>
                  <a:gd name="T40" fmla="*/ 1 w 181"/>
                  <a:gd name="T41" fmla="*/ 0 h 181"/>
                  <a:gd name="T42" fmla="*/ 1 w 181"/>
                  <a:gd name="T43" fmla="*/ 0 h 181"/>
                  <a:gd name="T44" fmla="*/ 1 w 181"/>
                  <a:gd name="T45" fmla="*/ 0 h 181"/>
                  <a:gd name="T46" fmla="*/ 1 w 181"/>
                  <a:gd name="T47" fmla="*/ 0 h 181"/>
                  <a:gd name="T48" fmla="*/ 1 w 181"/>
                  <a:gd name="T49" fmla="*/ 0 h 181"/>
                  <a:gd name="T50" fmla="*/ 1 w 181"/>
                  <a:gd name="T51" fmla="*/ 0 h 181"/>
                  <a:gd name="T52" fmla="*/ 1 w 181"/>
                  <a:gd name="T53" fmla="*/ 0 h 181"/>
                  <a:gd name="T54" fmla="*/ 1 w 181"/>
                  <a:gd name="T55" fmla="*/ 0 h 181"/>
                  <a:gd name="T56" fmla="*/ 1 w 181"/>
                  <a:gd name="T57" fmla="*/ 0 h 181"/>
                  <a:gd name="T58" fmla="*/ 1 w 181"/>
                  <a:gd name="T59" fmla="*/ 0 h 181"/>
                  <a:gd name="T60" fmla="*/ 1 w 181"/>
                  <a:gd name="T61" fmla="*/ 0 h 181"/>
                  <a:gd name="T62" fmla="*/ 1 w 181"/>
                  <a:gd name="T63" fmla="*/ 0 h 1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1"/>
                  <a:gd name="T97" fmla="*/ 0 h 181"/>
                  <a:gd name="T98" fmla="*/ 181 w 181"/>
                  <a:gd name="T99" fmla="*/ 181 h 1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1" h="181">
                    <a:moveTo>
                      <a:pt x="58" y="0"/>
                    </a:moveTo>
                    <a:lnTo>
                      <a:pt x="50" y="3"/>
                    </a:lnTo>
                    <a:lnTo>
                      <a:pt x="40" y="9"/>
                    </a:lnTo>
                    <a:lnTo>
                      <a:pt x="31" y="17"/>
                    </a:lnTo>
                    <a:lnTo>
                      <a:pt x="25" y="25"/>
                    </a:lnTo>
                    <a:lnTo>
                      <a:pt x="22" y="34"/>
                    </a:lnTo>
                    <a:lnTo>
                      <a:pt x="20" y="42"/>
                    </a:lnTo>
                    <a:lnTo>
                      <a:pt x="17" y="50"/>
                    </a:lnTo>
                    <a:lnTo>
                      <a:pt x="13" y="58"/>
                    </a:lnTo>
                    <a:lnTo>
                      <a:pt x="7" y="71"/>
                    </a:lnTo>
                    <a:lnTo>
                      <a:pt x="2" y="87"/>
                    </a:lnTo>
                    <a:lnTo>
                      <a:pt x="0" y="101"/>
                    </a:lnTo>
                    <a:lnTo>
                      <a:pt x="5" y="110"/>
                    </a:lnTo>
                    <a:lnTo>
                      <a:pt x="9" y="111"/>
                    </a:lnTo>
                    <a:lnTo>
                      <a:pt x="15" y="113"/>
                    </a:lnTo>
                    <a:lnTo>
                      <a:pt x="20" y="115"/>
                    </a:lnTo>
                    <a:lnTo>
                      <a:pt x="24" y="117"/>
                    </a:lnTo>
                    <a:lnTo>
                      <a:pt x="29" y="119"/>
                    </a:lnTo>
                    <a:lnTo>
                      <a:pt x="32" y="121"/>
                    </a:lnTo>
                    <a:lnTo>
                      <a:pt x="37" y="125"/>
                    </a:lnTo>
                    <a:lnTo>
                      <a:pt x="41" y="128"/>
                    </a:lnTo>
                    <a:lnTo>
                      <a:pt x="47" y="133"/>
                    </a:lnTo>
                    <a:lnTo>
                      <a:pt x="54" y="141"/>
                    </a:lnTo>
                    <a:lnTo>
                      <a:pt x="63" y="149"/>
                    </a:lnTo>
                    <a:lnTo>
                      <a:pt x="73" y="158"/>
                    </a:lnTo>
                    <a:lnTo>
                      <a:pt x="83" y="166"/>
                    </a:lnTo>
                    <a:lnTo>
                      <a:pt x="93" y="173"/>
                    </a:lnTo>
                    <a:lnTo>
                      <a:pt x="102" y="179"/>
                    </a:lnTo>
                    <a:lnTo>
                      <a:pt x="113" y="181"/>
                    </a:lnTo>
                    <a:lnTo>
                      <a:pt x="122" y="181"/>
                    </a:lnTo>
                    <a:lnTo>
                      <a:pt x="132" y="181"/>
                    </a:lnTo>
                    <a:lnTo>
                      <a:pt x="143" y="181"/>
                    </a:lnTo>
                    <a:lnTo>
                      <a:pt x="153" y="180"/>
                    </a:lnTo>
                    <a:lnTo>
                      <a:pt x="162" y="179"/>
                    </a:lnTo>
                    <a:lnTo>
                      <a:pt x="169" y="177"/>
                    </a:lnTo>
                    <a:lnTo>
                      <a:pt x="175" y="174"/>
                    </a:lnTo>
                    <a:lnTo>
                      <a:pt x="179" y="172"/>
                    </a:lnTo>
                    <a:lnTo>
                      <a:pt x="181" y="165"/>
                    </a:lnTo>
                    <a:lnTo>
                      <a:pt x="179" y="157"/>
                    </a:lnTo>
                    <a:lnTo>
                      <a:pt x="174" y="149"/>
                    </a:lnTo>
                    <a:lnTo>
                      <a:pt x="170" y="142"/>
                    </a:lnTo>
                    <a:lnTo>
                      <a:pt x="168" y="139"/>
                    </a:lnTo>
                    <a:lnTo>
                      <a:pt x="164" y="135"/>
                    </a:lnTo>
                    <a:lnTo>
                      <a:pt x="160" y="131"/>
                    </a:lnTo>
                    <a:lnTo>
                      <a:pt x="154" y="126"/>
                    </a:lnTo>
                    <a:lnTo>
                      <a:pt x="150" y="121"/>
                    </a:lnTo>
                    <a:lnTo>
                      <a:pt x="144" y="117"/>
                    </a:lnTo>
                    <a:lnTo>
                      <a:pt x="139" y="113"/>
                    </a:lnTo>
                    <a:lnTo>
                      <a:pt x="135" y="110"/>
                    </a:lnTo>
                    <a:lnTo>
                      <a:pt x="129" y="105"/>
                    </a:lnTo>
                    <a:lnTo>
                      <a:pt x="122" y="101"/>
                    </a:lnTo>
                    <a:lnTo>
                      <a:pt x="115" y="96"/>
                    </a:lnTo>
                    <a:lnTo>
                      <a:pt x="108" y="90"/>
                    </a:lnTo>
                    <a:lnTo>
                      <a:pt x="102" y="85"/>
                    </a:lnTo>
                    <a:lnTo>
                      <a:pt x="98" y="79"/>
                    </a:lnTo>
                    <a:lnTo>
                      <a:pt x="94" y="74"/>
                    </a:lnTo>
                    <a:lnTo>
                      <a:pt x="92" y="70"/>
                    </a:lnTo>
                    <a:lnTo>
                      <a:pt x="90" y="63"/>
                    </a:lnTo>
                    <a:lnTo>
                      <a:pt x="88" y="55"/>
                    </a:lnTo>
                    <a:lnTo>
                      <a:pt x="85" y="43"/>
                    </a:lnTo>
                    <a:lnTo>
                      <a:pt x="82" y="32"/>
                    </a:lnTo>
                    <a:lnTo>
                      <a:pt x="77" y="21"/>
                    </a:lnTo>
                    <a:lnTo>
                      <a:pt x="71" y="12"/>
                    </a:lnTo>
                    <a:lnTo>
                      <a:pt x="66" y="4"/>
                    </a:lnTo>
                    <a:lnTo>
                      <a:pt x="58" y="0"/>
                    </a:lnTo>
                    <a:close/>
                  </a:path>
                </a:pathLst>
              </a:custGeom>
              <a:solidFill>
                <a:srgbClr val="000000"/>
              </a:solidFill>
              <a:ln w="9525">
                <a:noFill/>
                <a:round/>
                <a:headEnd/>
                <a:tailEnd/>
              </a:ln>
            </p:spPr>
            <p:txBody>
              <a:bodyPr/>
              <a:lstStyle/>
              <a:p>
                <a:endParaRPr lang="fa-IR"/>
              </a:p>
            </p:txBody>
          </p:sp>
          <p:sp>
            <p:nvSpPr>
              <p:cNvPr id="10335" name="Freeform 225"/>
              <p:cNvSpPr>
                <a:spLocks/>
              </p:cNvSpPr>
              <p:nvPr/>
            </p:nvSpPr>
            <p:spPr bwMode="auto">
              <a:xfrm>
                <a:off x="2860" y="2610"/>
                <a:ext cx="14" cy="15"/>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0 h 28"/>
                  <a:gd name="T20" fmla="*/ 1 w 28"/>
                  <a:gd name="T21" fmla="*/ 1 h 28"/>
                  <a:gd name="T22" fmla="*/ 1 w 28"/>
                  <a:gd name="T23" fmla="*/ 1 h 28"/>
                  <a:gd name="T24" fmla="*/ 0 w 28"/>
                  <a:gd name="T25" fmla="*/ 1 h 28"/>
                  <a:gd name="T26" fmla="*/ 0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2" y="28"/>
                    </a:moveTo>
                    <a:lnTo>
                      <a:pt x="18" y="27"/>
                    </a:lnTo>
                    <a:lnTo>
                      <a:pt x="23" y="25"/>
                    </a:lnTo>
                    <a:lnTo>
                      <a:pt x="26" y="20"/>
                    </a:lnTo>
                    <a:lnTo>
                      <a:pt x="28" y="15"/>
                    </a:lnTo>
                    <a:lnTo>
                      <a:pt x="27" y="9"/>
                    </a:lnTo>
                    <a:lnTo>
                      <a:pt x="25" y="4"/>
                    </a:lnTo>
                    <a:lnTo>
                      <a:pt x="20" y="1"/>
                    </a:lnTo>
                    <a:lnTo>
                      <a:pt x="15" y="0"/>
                    </a:lnTo>
                    <a:lnTo>
                      <a:pt x="9" y="0"/>
                    </a:lnTo>
                    <a:lnTo>
                      <a:pt x="4" y="2"/>
                    </a:lnTo>
                    <a:lnTo>
                      <a:pt x="1" y="6"/>
                    </a:lnTo>
                    <a:lnTo>
                      <a:pt x="0" y="12"/>
                    </a:lnTo>
                    <a:lnTo>
                      <a:pt x="0" y="18"/>
                    </a:lnTo>
                    <a:lnTo>
                      <a:pt x="3" y="23"/>
                    </a:lnTo>
                    <a:lnTo>
                      <a:pt x="8" y="26"/>
                    </a:lnTo>
                    <a:lnTo>
                      <a:pt x="12" y="28"/>
                    </a:lnTo>
                    <a:close/>
                  </a:path>
                </a:pathLst>
              </a:custGeom>
              <a:solidFill>
                <a:srgbClr val="000000"/>
              </a:solidFill>
              <a:ln w="9525">
                <a:noFill/>
                <a:round/>
                <a:headEnd/>
                <a:tailEnd/>
              </a:ln>
            </p:spPr>
            <p:txBody>
              <a:bodyPr/>
              <a:lstStyle/>
              <a:p>
                <a:endParaRPr lang="fa-IR"/>
              </a:p>
            </p:txBody>
          </p:sp>
          <p:sp>
            <p:nvSpPr>
              <p:cNvPr id="10336" name="Freeform 226"/>
              <p:cNvSpPr>
                <a:spLocks/>
              </p:cNvSpPr>
              <p:nvPr/>
            </p:nvSpPr>
            <p:spPr bwMode="auto">
              <a:xfrm>
                <a:off x="2841" y="2613"/>
                <a:ext cx="95" cy="77"/>
              </a:xfrm>
              <a:custGeom>
                <a:avLst/>
                <a:gdLst>
                  <a:gd name="T0" fmla="*/ 0 w 191"/>
                  <a:gd name="T1" fmla="*/ 0 h 154"/>
                  <a:gd name="T2" fmla="*/ 0 w 191"/>
                  <a:gd name="T3" fmla="*/ 1 h 154"/>
                  <a:gd name="T4" fmla="*/ 0 w 191"/>
                  <a:gd name="T5" fmla="*/ 1 h 154"/>
                  <a:gd name="T6" fmla="*/ 0 w 191"/>
                  <a:gd name="T7" fmla="*/ 1 h 154"/>
                  <a:gd name="T8" fmla="*/ 0 w 191"/>
                  <a:gd name="T9" fmla="*/ 1 h 154"/>
                  <a:gd name="T10" fmla="*/ 0 w 191"/>
                  <a:gd name="T11" fmla="*/ 1 h 154"/>
                  <a:gd name="T12" fmla="*/ 0 w 191"/>
                  <a:gd name="T13" fmla="*/ 1 h 154"/>
                  <a:gd name="T14" fmla="*/ 0 w 191"/>
                  <a:gd name="T15" fmla="*/ 1 h 154"/>
                  <a:gd name="T16" fmla="*/ 0 w 191"/>
                  <a:gd name="T17" fmla="*/ 1 h 154"/>
                  <a:gd name="T18" fmla="*/ 0 w 191"/>
                  <a:gd name="T19" fmla="*/ 1 h 154"/>
                  <a:gd name="T20" fmla="*/ 0 w 191"/>
                  <a:gd name="T21" fmla="*/ 1 h 154"/>
                  <a:gd name="T22" fmla="*/ 0 w 191"/>
                  <a:gd name="T23" fmla="*/ 1 h 154"/>
                  <a:gd name="T24" fmla="*/ 0 w 191"/>
                  <a:gd name="T25" fmla="*/ 1 h 154"/>
                  <a:gd name="T26" fmla="*/ 0 w 191"/>
                  <a:gd name="T27" fmla="*/ 1 h 154"/>
                  <a:gd name="T28" fmla="*/ 0 w 191"/>
                  <a:gd name="T29" fmla="*/ 1 h 154"/>
                  <a:gd name="T30" fmla="*/ 0 w 191"/>
                  <a:gd name="T31" fmla="*/ 1 h 154"/>
                  <a:gd name="T32" fmla="*/ 0 w 191"/>
                  <a:gd name="T33" fmla="*/ 1 h 154"/>
                  <a:gd name="T34" fmla="*/ 0 w 191"/>
                  <a:gd name="T35" fmla="*/ 1 h 154"/>
                  <a:gd name="T36" fmla="*/ 0 w 191"/>
                  <a:gd name="T37" fmla="*/ 1 h 154"/>
                  <a:gd name="T38" fmla="*/ 0 w 191"/>
                  <a:gd name="T39" fmla="*/ 1 h 154"/>
                  <a:gd name="T40" fmla="*/ 0 w 191"/>
                  <a:gd name="T41" fmla="*/ 1 h 154"/>
                  <a:gd name="T42" fmla="*/ 0 w 191"/>
                  <a:gd name="T43" fmla="*/ 1 h 154"/>
                  <a:gd name="T44" fmla="*/ 0 w 191"/>
                  <a:gd name="T45" fmla="*/ 1 h 154"/>
                  <a:gd name="T46" fmla="*/ 0 w 191"/>
                  <a:gd name="T47" fmla="*/ 1 h 154"/>
                  <a:gd name="T48" fmla="*/ 0 w 191"/>
                  <a:gd name="T49" fmla="*/ 1 h 154"/>
                  <a:gd name="T50" fmla="*/ 0 w 191"/>
                  <a:gd name="T51" fmla="*/ 1 h 154"/>
                  <a:gd name="T52" fmla="*/ 0 w 191"/>
                  <a:gd name="T53" fmla="*/ 1 h 154"/>
                  <a:gd name="T54" fmla="*/ 0 w 191"/>
                  <a:gd name="T55" fmla="*/ 1 h 154"/>
                  <a:gd name="T56" fmla="*/ 0 w 191"/>
                  <a:gd name="T57" fmla="*/ 1 h 154"/>
                  <a:gd name="T58" fmla="*/ 0 w 191"/>
                  <a:gd name="T59" fmla="*/ 1 h 154"/>
                  <a:gd name="T60" fmla="*/ 0 w 191"/>
                  <a:gd name="T61" fmla="*/ 1 h 154"/>
                  <a:gd name="T62" fmla="*/ 0 w 191"/>
                  <a:gd name="T63" fmla="*/ 1 h 154"/>
                  <a:gd name="T64" fmla="*/ 0 w 191"/>
                  <a:gd name="T65" fmla="*/ 1 h 154"/>
                  <a:gd name="T66" fmla="*/ 0 w 191"/>
                  <a:gd name="T67" fmla="*/ 1 h 154"/>
                  <a:gd name="T68" fmla="*/ 0 w 191"/>
                  <a:gd name="T69" fmla="*/ 1 h 154"/>
                  <a:gd name="T70" fmla="*/ 0 w 191"/>
                  <a:gd name="T71" fmla="*/ 1 h 154"/>
                  <a:gd name="T72" fmla="*/ 0 w 191"/>
                  <a:gd name="T73" fmla="*/ 1 h 154"/>
                  <a:gd name="T74" fmla="*/ 0 w 191"/>
                  <a:gd name="T75" fmla="*/ 1 h 154"/>
                  <a:gd name="T76" fmla="*/ 0 w 191"/>
                  <a:gd name="T77" fmla="*/ 1 h 154"/>
                  <a:gd name="T78" fmla="*/ 0 w 191"/>
                  <a:gd name="T79" fmla="*/ 1 h 154"/>
                  <a:gd name="T80" fmla="*/ 0 w 191"/>
                  <a:gd name="T81" fmla="*/ 1 h 154"/>
                  <a:gd name="T82" fmla="*/ 0 w 191"/>
                  <a:gd name="T83" fmla="*/ 1 h 154"/>
                  <a:gd name="T84" fmla="*/ 0 w 191"/>
                  <a:gd name="T85" fmla="*/ 1 h 154"/>
                  <a:gd name="T86" fmla="*/ 0 w 191"/>
                  <a:gd name="T87" fmla="*/ 1 h 154"/>
                  <a:gd name="T88" fmla="*/ 0 w 191"/>
                  <a:gd name="T89" fmla="*/ 1 h 154"/>
                  <a:gd name="T90" fmla="*/ 0 w 191"/>
                  <a:gd name="T91" fmla="*/ 1 h 154"/>
                  <a:gd name="T92" fmla="*/ 0 w 191"/>
                  <a:gd name="T93" fmla="*/ 1 h 154"/>
                  <a:gd name="T94" fmla="*/ 0 w 191"/>
                  <a:gd name="T95" fmla="*/ 1 h 154"/>
                  <a:gd name="T96" fmla="*/ 0 w 191"/>
                  <a:gd name="T97" fmla="*/ 1 h 154"/>
                  <a:gd name="T98" fmla="*/ 0 w 191"/>
                  <a:gd name="T99" fmla="*/ 1 h 154"/>
                  <a:gd name="T100" fmla="*/ 0 w 191"/>
                  <a:gd name="T101" fmla="*/ 1 h 154"/>
                  <a:gd name="T102" fmla="*/ 0 w 191"/>
                  <a:gd name="T103" fmla="*/ 1 h 154"/>
                  <a:gd name="T104" fmla="*/ 0 w 191"/>
                  <a:gd name="T105" fmla="*/ 0 h 15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1"/>
                  <a:gd name="T160" fmla="*/ 0 h 154"/>
                  <a:gd name="T161" fmla="*/ 191 w 191"/>
                  <a:gd name="T162" fmla="*/ 154 h 15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1" h="154">
                    <a:moveTo>
                      <a:pt x="18" y="0"/>
                    </a:moveTo>
                    <a:lnTo>
                      <a:pt x="11" y="18"/>
                    </a:lnTo>
                    <a:lnTo>
                      <a:pt x="4" y="38"/>
                    </a:lnTo>
                    <a:lnTo>
                      <a:pt x="0" y="57"/>
                    </a:lnTo>
                    <a:lnTo>
                      <a:pt x="1" y="71"/>
                    </a:lnTo>
                    <a:lnTo>
                      <a:pt x="4" y="74"/>
                    </a:lnTo>
                    <a:lnTo>
                      <a:pt x="8" y="78"/>
                    </a:lnTo>
                    <a:lnTo>
                      <a:pt x="13" y="81"/>
                    </a:lnTo>
                    <a:lnTo>
                      <a:pt x="19" y="83"/>
                    </a:lnTo>
                    <a:lnTo>
                      <a:pt x="25" y="87"/>
                    </a:lnTo>
                    <a:lnTo>
                      <a:pt x="31" y="89"/>
                    </a:lnTo>
                    <a:lnTo>
                      <a:pt x="38" y="93"/>
                    </a:lnTo>
                    <a:lnTo>
                      <a:pt x="42" y="97"/>
                    </a:lnTo>
                    <a:lnTo>
                      <a:pt x="48" y="103"/>
                    </a:lnTo>
                    <a:lnTo>
                      <a:pt x="55" y="111"/>
                    </a:lnTo>
                    <a:lnTo>
                      <a:pt x="65" y="120"/>
                    </a:lnTo>
                    <a:lnTo>
                      <a:pt x="76" y="129"/>
                    </a:lnTo>
                    <a:lnTo>
                      <a:pt x="86" y="139"/>
                    </a:lnTo>
                    <a:lnTo>
                      <a:pt x="97" y="146"/>
                    </a:lnTo>
                    <a:lnTo>
                      <a:pt x="109" y="151"/>
                    </a:lnTo>
                    <a:lnTo>
                      <a:pt x="119" y="154"/>
                    </a:lnTo>
                    <a:lnTo>
                      <a:pt x="130" y="154"/>
                    </a:lnTo>
                    <a:lnTo>
                      <a:pt x="142" y="154"/>
                    </a:lnTo>
                    <a:lnTo>
                      <a:pt x="154" y="152"/>
                    </a:lnTo>
                    <a:lnTo>
                      <a:pt x="165" y="151"/>
                    </a:lnTo>
                    <a:lnTo>
                      <a:pt x="176" y="149"/>
                    </a:lnTo>
                    <a:lnTo>
                      <a:pt x="184" y="146"/>
                    </a:lnTo>
                    <a:lnTo>
                      <a:pt x="190" y="141"/>
                    </a:lnTo>
                    <a:lnTo>
                      <a:pt x="191" y="135"/>
                    </a:lnTo>
                    <a:lnTo>
                      <a:pt x="187" y="120"/>
                    </a:lnTo>
                    <a:lnTo>
                      <a:pt x="180" y="106"/>
                    </a:lnTo>
                    <a:lnTo>
                      <a:pt x="173" y="95"/>
                    </a:lnTo>
                    <a:lnTo>
                      <a:pt x="165" y="88"/>
                    </a:lnTo>
                    <a:lnTo>
                      <a:pt x="161" y="84"/>
                    </a:lnTo>
                    <a:lnTo>
                      <a:pt x="154" y="80"/>
                    </a:lnTo>
                    <a:lnTo>
                      <a:pt x="145" y="73"/>
                    </a:lnTo>
                    <a:lnTo>
                      <a:pt x="135" y="66"/>
                    </a:lnTo>
                    <a:lnTo>
                      <a:pt x="126" y="59"/>
                    </a:lnTo>
                    <a:lnTo>
                      <a:pt x="118" y="52"/>
                    </a:lnTo>
                    <a:lnTo>
                      <a:pt x="112" y="46"/>
                    </a:lnTo>
                    <a:lnTo>
                      <a:pt x="108" y="41"/>
                    </a:lnTo>
                    <a:lnTo>
                      <a:pt x="103" y="33"/>
                    </a:lnTo>
                    <a:lnTo>
                      <a:pt x="101" y="28"/>
                    </a:lnTo>
                    <a:lnTo>
                      <a:pt x="99" y="25"/>
                    </a:lnTo>
                    <a:lnTo>
                      <a:pt x="99" y="23"/>
                    </a:lnTo>
                    <a:lnTo>
                      <a:pt x="92" y="29"/>
                    </a:lnTo>
                    <a:lnTo>
                      <a:pt x="84" y="33"/>
                    </a:lnTo>
                    <a:lnTo>
                      <a:pt x="74" y="34"/>
                    </a:lnTo>
                    <a:lnTo>
                      <a:pt x="64" y="34"/>
                    </a:lnTo>
                    <a:lnTo>
                      <a:pt x="54" y="30"/>
                    </a:lnTo>
                    <a:lnTo>
                      <a:pt x="42" y="23"/>
                    </a:lnTo>
                    <a:lnTo>
                      <a:pt x="29" y="14"/>
                    </a:lnTo>
                    <a:lnTo>
                      <a:pt x="18" y="0"/>
                    </a:lnTo>
                    <a:close/>
                  </a:path>
                </a:pathLst>
              </a:custGeom>
              <a:solidFill>
                <a:srgbClr val="000000"/>
              </a:solidFill>
              <a:ln w="9525">
                <a:noFill/>
                <a:round/>
                <a:headEnd/>
                <a:tailEnd/>
              </a:ln>
            </p:spPr>
            <p:txBody>
              <a:bodyPr/>
              <a:lstStyle/>
              <a:p>
                <a:endParaRPr lang="fa-IR"/>
              </a:p>
            </p:txBody>
          </p:sp>
          <p:sp>
            <p:nvSpPr>
              <p:cNvPr id="10337" name="Freeform 227"/>
              <p:cNvSpPr>
                <a:spLocks/>
              </p:cNvSpPr>
              <p:nvPr/>
            </p:nvSpPr>
            <p:spPr bwMode="auto">
              <a:xfrm>
                <a:off x="2841" y="2648"/>
                <a:ext cx="96" cy="47"/>
              </a:xfrm>
              <a:custGeom>
                <a:avLst/>
                <a:gdLst>
                  <a:gd name="T0" fmla="*/ 1 w 191"/>
                  <a:gd name="T1" fmla="*/ 1 h 93"/>
                  <a:gd name="T2" fmla="*/ 1 w 191"/>
                  <a:gd name="T3" fmla="*/ 1 h 93"/>
                  <a:gd name="T4" fmla="*/ 1 w 191"/>
                  <a:gd name="T5" fmla="*/ 1 h 93"/>
                  <a:gd name="T6" fmla="*/ 1 w 191"/>
                  <a:gd name="T7" fmla="*/ 1 h 93"/>
                  <a:gd name="T8" fmla="*/ 1 w 191"/>
                  <a:gd name="T9" fmla="*/ 1 h 93"/>
                  <a:gd name="T10" fmla="*/ 1 w 191"/>
                  <a:gd name="T11" fmla="*/ 1 h 93"/>
                  <a:gd name="T12" fmla="*/ 1 w 191"/>
                  <a:gd name="T13" fmla="*/ 1 h 93"/>
                  <a:gd name="T14" fmla="*/ 1 w 191"/>
                  <a:gd name="T15" fmla="*/ 1 h 93"/>
                  <a:gd name="T16" fmla="*/ 1 w 191"/>
                  <a:gd name="T17" fmla="*/ 1 h 93"/>
                  <a:gd name="T18" fmla="*/ 1 w 191"/>
                  <a:gd name="T19" fmla="*/ 1 h 93"/>
                  <a:gd name="T20" fmla="*/ 1 w 191"/>
                  <a:gd name="T21" fmla="*/ 1 h 93"/>
                  <a:gd name="T22" fmla="*/ 1 w 191"/>
                  <a:gd name="T23" fmla="*/ 1 h 93"/>
                  <a:gd name="T24" fmla="*/ 1 w 191"/>
                  <a:gd name="T25" fmla="*/ 1 h 93"/>
                  <a:gd name="T26" fmla="*/ 1 w 191"/>
                  <a:gd name="T27" fmla="*/ 1 h 93"/>
                  <a:gd name="T28" fmla="*/ 1 w 191"/>
                  <a:gd name="T29" fmla="*/ 1 h 93"/>
                  <a:gd name="T30" fmla="*/ 1 w 191"/>
                  <a:gd name="T31" fmla="*/ 1 h 93"/>
                  <a:gd name="T32" fmla="*/ 1 w 191"/>
                  <a:gd name="T33" fmla="*/ 1 h 93"/>
                  <a:gd name="T34" fmla="*/ 1 w 191"/>
                  <a:gd name="T35" fmla="*/ 1 h 93"/>
                  <a:gd name="T36" fmla="*/ 1 w 191"/>
                  <a:gd name="T37" fmla="*/ 1 h 93"/>
                  <a:gd name="T38" fmla="*/ 1 w 191"/>
                  <a:gd name="T39" fmla="*/ 1 h 93"/>
                  <a:gd name="T40" fmla="*/ 1 w 191"/>
                  <a:gd name="T41" fmla="*/ 1 h 93"/>
                  <a:gd name="T42" fmla="*/ 1 w 191"/>
                  <a:gd name="T43" fmla="*/ 1 h 93"/>
                  <a:gd name="T44" fmla="*/ 1 w 191"/>
                  <a:gd name="T45" fmla="*/ 1 h 93"/>
                  <a:gd name="T46" fmla="*/ 1 w 191"/>
                  <a:gd name="T47" fmla="*/ 1 h 93"/>
                  <a:gd name="T48" fmla="*/ 0 w 191"/>
                  <a:gd name="T49" fmla="*/ 0 h 93"/>
                  <a:gd name="T50" fmla="*/ 0 w 191"/>
                  <a:gd name="T51" fmla="*/ 1 h 93"/>
                  <a:gd name="T52" fmla="*/ 0 w 191"/>
                  <a:gd name="T53" fmla="*/ 1 h 93"/>
                  <a:gd name="T54" fmla="*/ 1 w 191"/>
                  <a:gd name="T55" fmla="*/ 1 h 93"/>
                  <a:gd name="T56" fmla="*/ 1 w 191"/>
                  <a:gd name="T57" fmla="*/ 1 h 93"/>
                  <a:gd name="T58" fmla="*/ 1 w 191"/>
                  <a:gd name="T59" fmla="*/ 1 h 93"/>
                  <a:gd name="T60" fmla="*/ 1 w 191"/>
                  <a:gd name="T61" fmla="*/ 1 h 93"/>
                  <a:gd name="T62" fmla="*/ 1 w 191"/>
                  <a:gd name="T63" fmla="*/ 1 h 93"/>
                  <a:gd name="T64" fmla="*/ 1 w 191"/>
                  <a:gd name="T65" fmla="*/ 1 h 93"/>
                  <a:gd name="T66" fmla="*/ 1 w 191"/>
                  <a:gd name="T67" fmla="*/ 1 h 93"/>
                  <a:gd name="T68" fmla="*/ 1 w 191"/>
                  <a:gd name="T69" fmla="*/ 1 h 93"/>
                  <a:gd name="T70" fmla="*/ 1 w 191"/>
                  <a:gd name="T71" fmla="*/ 1 h 93"/>
                  <a:gd name="T72" fmla="*/ 1 w 191"/>
                  <a:gd name="T73" fmla="*/ 1 h 93"/>
                  <a:gd name="T74" fmla="*/ 1 w 191"/>
                  <a:gd name="T75" fmla="*/ 1 h 93"/>
                  <a:gd name="T76" fmla="*/ 1 w 191"/>
                  <a:gd name="T77" fmla="*/ 1 h 93"/>
                  <a:gd name="T78" fmla="*/ 1 w 191"/>
                  <a:gd name="T79" fmla="*/ 1 h 93"/>
                  <a:gd name="T80" fmla="*/ 1 w 191"/>
                  <a:gd name="T81" fmla="*/ 1 h 93"/>
                  <a:gd name="T82" fmla="*/ 1 w 191"/>
                  <a:gd name="T83" fmla="*/ 1 h 93"/>
                  <a:gd name="T84" fmla="*/ 1 w 191"/>
                  <a:gd name="T85" fmla="*/ 1 h 93"/>
                  <a:gd name="T86" fmla="*/ 1 w 191"/>
                  <a:gd name="T87" fmla="*/ 1 h 93"/>
                  <a:gd name="T88" fmla="*/ 1 w 191"/>
                  <a:gd name="T89" fmla="*/ 1 h 93"/>
                  <a:gd name="T90" fmla="*/ 1 w 191"/>
                  <a:gd name="T91" fmla="*/ 1 h 93"/>
                  <a:gd name="T92" fmla="*/ 1 w 191"/>
                  <a:gd name="T93" fmla="*/ 1 h 93"/>
                  <a:gd name="T94" fmla="*/ 1 w 191"/>
                  <a:gd name="T95" fmla="*/ 1 h 93"/>
                  <a:gd name="T96" fmla="*/ 1 w 191"/>
                  <a:gd name="T97" fmla="*/ 1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1"/>
                  <a:gd name="T148" fmla="*/ 0 h 93"/>
                  <a:gd name="T149" fmla="*/ 191 w 1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1" h="93">
                    <a:moveTo>
                      <a:pt x="190" y="64"/>
                    </a:moveTo>
                    <a:lnTo>
                      <a:pt x="189" y="70"/>
                    </a:lnTo>
                    <a:lnTo>
                      <a:pt x="183" y="75"/>
                    </a:lnTo>
                    <a:lnTo>
                      <a:pt x="175" y="78"/>
                    </a:lnTo>
                    <a:lnTo>
                      <a:pt x="164" y="80"/>
                    </a:lnTo>
                    <a:lnTo>
                      <a:pt x="153" y="81"/>
                    </a:lnTo>
                    <a:lnTo>
                      <a:pt x="141" y="83"/>
                    </a:lnTo>
                    <a:lnTo>
                      <a:pt x="129" y="83"/>
                    </a:lnTo>
                    <a:lnTo>
                      <a:pt x="118" y="83"/>
                    </a:lnTo>
                    <a:lnTo>
                      <a:pt x="108" y="80"/>
                    </a:lnTo>
                    <a:lnTo>
                      <a:pt x="96" y="75"/>
                    </a:lnTo>
                    <a:lnTo>
                      <a:pt x="85" y="68"/>
                    </a:lnTo>
                    <a:lnTo>
                      <a:pt x="75" y="58"/>
                    </a:lnTo>
                    <a:lnTo>
                      <a:pt x="64" y="49"/>
                    </a:lnTo>
                    <a:lnTo>
                      <a:pt x="54" y="40"/>
                    </a:lnTo>
                    <a:lnTo>
                      <a:pt x="47" y="32"/>
                    </a:lnTo>
                    <a:lnTo>
                      <a:pt x="41" y="26"/>
                    </a:lnTo>
                    <a:lnTo>
                      <a:pt x="37" y="22"/>
                    </a:lnTo>
                    <a:lnTo>
                      <a:pt x="30" y="18"/>
                    </a:lnTo>
                    <a:lnTo>
                      <a:pt x="24" y="16"/>
                    </a:lnTo>
                    <a:lnTo>
                      <a:pt x="18" y="12"/>
                    </a:lnTo>
                    <a:lnTo>
                      <a:pt x="12" y="10"/>
                    </a:lnTo>
                    <a:lnTo>
                      <a:pt x="7" y="7"/>
                    </a:lnTo>
                    <a:lnTo>
                      <a:pt x="3" y="3"/>
                    </a:lnTo>
                    <a:lnTo>
                      <a:pt x="0" y="0"/>
                    </a:lnTo>
                    <a:lnTo>
                      <a:pt x="0" y="3"/>
                    </a:lnTo>
                    <a:lnTo>
                      <a:pt x="0" y="5"/>
                    </a:lnTo>
                    <a:lnTo>
                      <a:pt x="1" y="9"/>
                    </a:lnTo>
                    <a:lnTo>
                      <a:pt x="3" y="12"/>
                    </a:lnTo>
                    <a:lnTo>
                      <a:pt x="8" y="16"/>
                    </a:lnTo>
                    <a:lnTo>
                      <a:pt x="15" y="20"/>
                    </a:lnTo>
                    <a:lnTo>
                      <a:pt x="24" y="26"/>
                    </a:lnTo>
                    <a:lnTo>
                      <a:pt x="37" y="32"/>
                    </a:lnTo>
                    <a:lnTo>
                      <a:pt x="41" y="35"/>
                    </a:lnTo>
                    <a:lnTo>
                      <a:pt x="48" y="42"/>
                    </a:lnTo>
                    <a:lnTo>
                      <a:pt x="58" y="51"/>
                    </a:lnTo>
                    <a:lnTo>
                      <a:pt x="70" y="63"/>
                    </a:lnTo>
                    <a:lnTo>
                      <a:pt x="83" y="73"/>
                    </a:lnTo>
                    <a:lnTo>
                      <a:pt x="95" y="84"/>
                    </a:lnTo>
                    <a:lnTo>
                      <a:pt x="107" y="91"/>
                    </a:lnTo>
                    <a:lnTo>
                      <a:pt x="118" y="93"/>
                    </a:lnTo>
                    <a:lnTo>
                      <a:pt x="130" y="93"/>
                    </a:lnTo>
                    <a:lnTo>
                      <a:pt x="143" y="93"/>
                    </a:lnTo>
                    <a:lnTo>
                      <a:pt x="155" y="92"/>
                    </a:lnTo>
                    <a:lnTo>
                      <a:pt x="168" y="89"/>
                    </a:lnTo>
                    <a:lnTo>
                      <a:pt x="178" y="86"/>
                    </a:lnTo>
                    <a:lnTo>
                      <a:pt x="186" y="80"/>
                    </a:lnTo>
                    <a:lnTo>
                      <a:pt x="191" y="73"/>
                    </a:lnTo>
                    <a:lnTo>
                      <a:pt x="190" y="64"/>
                    </a:lnTo>
                    <a:close/>
                  </a:path>
                </a:pathLst>
              </a:custGeom>
              <a:solidFill>
                <a:srgbClr val="000000"/>
              </a:solidFill>
              <a:ln w="9525">
                <a:noFill/>
                <a:round/>
                <a:headEnd/>
                <a:tailEnd/>
              </a:ln>
            </p:spPr>
            <p:txBody>
              <a:bodyPr/>
              <a:lstStyle/>
              <a:p>
                <a:endParaRPr lang="fa-IR"/>
              </a:p>
            </p:txBody>
          </p:sp>
          <p:sp>
            <p:nvSpPr>
              <p:cNvPr id="10338" name="Freeform 228"/>
              <p:cNvSpPr>
                <a:spLocks/>
              </p:cNvSpPr>
              <p:nvPr/>
            </p:nvSpPr>
            <p:spPr bwMode="auto">
              <a:xfrm>
                <a:off x="2893" y="2646"/>
                <a:ext cx="19" cy="10"/>
              </a:xfrm>
              <a:custGeom>
                <a:avLst/>
                <a:gdLst>
                  <a:gd name="T0" fmla="*/ 1 w 38"/>
                  <a:gd name="T1" fmla="*/ 0 h 21"/>
                  <a:gd name="T2" fmla="*/ 1 w 38"/>
                  <a:gd name="T3" fmla="*/ 0 h 21"/>
                  <a:gd name="T4" fmla="*/ 1 w 38"/>
                  <a:gd name="T5" fmla="*/ 0 h 21"/>
                  <a:gd name="T6" fmla="*/ 1 w 38"/>
                  <a:gd name="T7" fmla="*/ 0 h 21"/>
                  <a:gd name="T8" fmla="*/ 1 w 38"/>
                  <a:gd name="T9" fmla="*/ 0 h 21"/>
                  <a:gd name="T10" fmla="*/ 1 w 38"/>
                  <a:gd name="T11" fmla="*/ 0 h 21"/>
                  <a:gd name="T12" fmla="*/ 1 w 38"/>
                  <a:gd name="T13" fmla="*/ 0 h 21"/>
                  <a:gd name="T14" fmla="*/ 1 w 38"/>
                  <a:gd name="T15" fmla="*/ 0 h 21"/>
                  <a:gd name="T16" fmla="*/ 1 w 38"/>
                  <a:gd name="T17" fmla="*/ 0 h 21"/>
                  <a:gd name="T18" fmla="*/ 0 w 38"/>
                  <a:gd name="T19" fmla="*/ 0 h 21"/>
                  <a:gd name="T20" fmla="*/ 1 w 38"/>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21"/>
                  <a:gd name="T35" fmla="*/ 38 w 38"/>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21">
                    <a:moveTo>
                      <a:pt x="11" y="21"/>
                    </a:moveTo>
                    <a:lnTo>
                      <a:pt x="18" y="15"/>
                    </a:lnTo>
                    <a:lnTo>
                      <a:pt x="25" y="12"/>
                    </a:lnTo>
                    <a:lnTo>
                      <a:pt x="31" y="10"/>
                    </a:lnTo>
                    <a:lnTo>
                      <a:pt x="38" y="9"/>
                    </a:lnTo>
                    <a:lnTo>
                      <a:pt x="26" y="0"/>
                    </a:lnTo>
                    <a:lnTo>
                      <a:pt x="23" y="1"/>
                    </a:lnTo>
                    <a:lnTo>
                      <a:pt x="16" y="2"/>
                    </a:lnTo>
                    <a:lnTo>
                      <a:pt x="7" y="5"/>
                    </a:lnTo>
                    <a:lnTo>
                      <a:pt x="0" y="8"/>
                    </a:lnTo>
                    <a:lnTo>
                      <a:pt x="11" y="21"/>
                    </a:lnTo>
                    <a:close/>
                  </a:path>
                </a:pathLst>
              </a:custGeom>
              <a:solidFill>
                <a:srgbClr val="000000"/>
              </a:solidFill>
              <a:ln w="9525">
                <a:noFill/>
                <a:round/>
                <a:headEnd/>
                <a:tailEnd/>
              </a:ln>
            </p:spPr>
            <p:txBody>
              <a:bodyPr/>
              <a:lstStyle/>
              <a:p>
                <a:endParaRPr lang="fa-IR"/>
              </a:p>
            </p:txBody>
          </p:sp>
          <p:sp>
            <p:nvSpPr>
              <p:cNvPr id="10339" name="Freeform 229"/>
              <p:cNvSpPr>
                <a:spLocks/>
              </p:cNvSpPr>
              <p:nvPr/>
            </p:nvSpPr>
            <p:spPr bwMode="auto">
              <a:xfrm>
                <a:off x="2882" y="2636"/>
                <a:ext cx="19" cy="10"/>
              </a:xfrm>
              <a:custGeom>
                <a:avLst/>
                <a:gdLst>
                  <a:gd name="T0" fmla="*/ 1 w 38"/>
                  <a:gd name="T1" fmla="*/ 1 h 20"/>
                  <a:gd name="T2" fmla="*/ 1 w 38"/>
                  <a:gd name="T3" fmla="*/ 1 h 20"/>
                  <a:gd name="T4" fmla="*/ 1 w 38"/>
                  <a:gd name="T5" fmla="*/ 1 h 20"/>
                  <a:gd name="T6" fmla="*/ 1 w 38"/>
                  <a:gd name="T7" fmla="*/ 1 h 20"/>
                  <a:gd name="T8" fmla="*/ 1 w 38"/>
                  <a:gd name="T9" fmla="*/ 1 h 20"/>
                  <a:gd name="T10" fmla="*/ 1 w 38"/>
                  <a:gd name="T11" fmla="*/ 0 h 20"/>
                  <a:gd name="T12" fmla="*/ 1 w 38"/>
                  <a:gd name="T13" fmla="*/ 0 h 20"/>
                  <a:gd name="T14" fmla="*/ 1 w 38"/>
                  <a:gd name="T15" fmla="*/ 1 h 20"/>
                  <a:gd name="T16" fmla="*/ 1 w 38"/>
                  <a:gd name="T17" fmla="*/ 1 h 20"/>
                  <a:gd name="T18" fmla="*/ 0 w 38"/>
                  <a:gd name="T19" fmla="*/ 1 h 20"/>
                  <a:gd name="T20" fmla="*/ 1 w 38"/>
                  <a:gd name="T21" fmla="*/ 1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20"/>
                  <a:gd name="T35" fmla="*/ 38 w 38"/>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20">
                    <a:moveTo>
                      <a:pt x="10" y="20"/>
                    </a:moveTo>
                    <a:lnTo>
                      <a:pt x="18" y="15"/>
                    </a:lnTo>
                    <a:lnTo>
                      <a:pt x="25" y="12"/>
                    </a:lnTo>
                    <a:lnTo>
                      <a:pt x="32" y="10"/>
                    </a:lnTo>
                    <a:lnTo>
                      <a:pt x="38" y="10"/>
                    </a:lnTo>
                    <a:lnTo>
                      <a:pt x="25" y="0"/>
                    </a:lnTo>
                    <a:lnTo>
                      <a:pt x="22" y="0"/>
                    </a:lnTo>
                    <a:lnTo>
                      <a:pt x="15" y="3"/>
                    </a:lnTo>
                    <a:lnTo>
                      <a:pt x="7" y="5"/>
                    </a:lnTo>
                    <a:lnTo>
                      <a:pt x="0" y="8"/>
                    </a:lnTo>
                    <a:lnTo>
                      <a:pt x="10" y="20"/>
                    </a:lnTo>
                    <a:close/>
                  </a:path>
                </a:pathLst>
              </a:custGeom>
              <a:solidFill>
                <a:srgbClr val="000000"/>
              </a:solidFill>
              <a:ln w="9525">
                <a:noFill/>
                <a:round/>
                <a:headEnd/>
                <a:tailEnd/>
              </a:ln>
            </p:spPr>
            <p:txBody>
              <a:bodyPr/>
              <a:lstStyle/>
              <a:p>
                <a:endParaRPr lang="fa-IR"/>
              </a:p>
            </p:txBody>
          </p:sp>
          <p:sp>
            <p:nvSpPr>
              <p:cNvPr id="10340" name="Freeform 230"/>
              <p:cNvSpPr>
                <a:spLocks/>
              </p:cNvSpPr>
              <p:nvPr/>
            </p:nvSpPr>
            <p:spPr bwMode="auto">
              <a:xfrm>
                <a:off x="2841" y="2084"/>
                <a:ext cx="145" cy="557"/>
              </a:xfrm>
              <a:custGeom>
                <a:avLst/>
                <a:gdLst>
                  <a:gd name="T0" fmla="*/ 1 w 290"/>
                  <a:gd name="T1" fmla="*/ 0 h 1115"/>
                  <a:gd name="T2" fmla="*/ 1 w 290"/>
                  <a:gd name="T3" fmla="*/ 0 h 1115"/>
                  <a:gd name="T4" fmla="*/ 1 w 290"/>
                  <a:gd name="T5" fmla="*/ 0 h 1115"/>
                  <a:gd name="T6" fmla="*/ 1 w 290"/>
                  <a:gd name="T7" fmla="*/ 0 h 1115"/>
                  <a:gd name="T8" fmla="*/ 1 w 290"/>
                  <a:gd name="T9" fmla="*/ 0 h 1115"/>
                  <a:gd name="T10" fmla="*/ 1 w 290"/>
                  <a:gd name="T11" fmla="*/ 0 h 1115"/>
                  <a:gd name="T12" fmla="*/ 1 w 290"/>
                  <a:gd name="T13" fmla="*/ 0 h 1115"/>
                  <a:gd name="T14" fmla="*/ 1 w 290"/>
                  <a:gd name="T15" fmla="*/ 0 h 1115"/>
                  <a:gd name="T16" fmla="*/ 1 w 290"/>
                  <a:gd name="T17" fmla="*/ 0 h 1115"/>
                  <a:gd name="T18" fmla="*/ 1 w 290"/>
                  <a:gd name="T19" fmla="*/ 0 h 1115"/>
                  <a:gd name="T20" fmla="*/ 1 w 290"/>
                  <a:gd name="T21" fmla="*/ 0 h 1115"/>
                  <a:gd name="T22" fmla="*/ 1 w 290"/>
                  <a:gd name="T23" fmla="*/ 0 h 1115"/>
                  <a:gd name="T24" fmla="*/ 1 w 290"/>
                  <a:gd name="T25" fmla="*/ 0 h 1115"/>
                  <a:gd name="T26" fmla="*/ 1 w 290"/>
                  <a:gd name="T27" fmla="*/ 0 h 1115"/>
                  <a:gd name="T28" fmla="*/ 1 w 290"/>
                  <a:gd name="T29" fmla="*/ 0 h 1115"/>
                  <a:gd name="T30" fmla="*/ 1 w 290"/>
                  <a:gd name="T31" fmla="*/ 0 h 1115"/>
                  <a:gd name="T32" fmla="*/ 1 w 290"/>
                  <a:gd name="T33" fmla="*/ 0 h 1115"/>
                  <a:gd name="T34" fmla="*/ 1 w 290"/>
                  <a:gd name="T35" fmla="*/ 0 h 1115"/>
                  <a:gd name="T36" fmla="*/ 1 w 290"/>
                  <a:gd name="T37" fmla="*/ 0 h 1115"/>
                  <a:gd name="T38" fmla="*/ 1 w 290"/>
                  <a:gd name="T39" fmla="*/ 0 h 1115"/>
                  <a:gd name="T40" fmla="*/ 1 w 290"/>
                  <a:gd name="T41" fmla="*/ 0 h 1115"/>
                  <a:gd name="T42" fmla="*/ 1 w 290"/>
                  <a:gd name="T43" fmla="*/ 0 h 1115"/>
                  <a:gd name="T44" fmla="*/ 1 w 290"/>
                  <a:gd name="T45" fmla="*/ 0 h 1115"/>
                  <a:gd name="T46" fmla="*/ 1 w 290"/>
                  <a:gd name="T47" fmla="*/ 0 h 1115"/>
                  <a:gd name="T48" fmla="*/ 1 w 290"/>
                  <a:gd name="T49" fmla="*/ 0 h 1115"/>
                  <a:gd name="T50" fmla="*/ 1 w 290"/>
                  <a:gd name="T51" fmla="*/ 0 h 1115"/>
                  <a:gd name="T52" fmla="*/ 1 w 290"/>
                  <a:gd name="T53" fmla="*/ 0 h 1115"/>
                  <a:gd name="T54" fmla="*/ 1 w 290"/>
                  <a:gd name="T55" fmla="*/ 0 h 1115"/>
                  <a:gd name="T56" fmla="*/ 1 w 290"/>
                  <a:gd name="T57" fmla="*/ 0 h 1115"/>
                  <a:gd name="T58" fmla="*/ 1 w 290"/>
                  <a:gd name="T59" fmla="*/ 0 h 1115"/>
                  <a:gd name="T60" fmla="*/ 1 w 290"/>
                  <a:gd name="T61" fmla="*/ 0 h 1115"/>
                  <a:gd name="T62" fmla="*/ 1 w 290"/>
                  <a:gd name="T63" fmla="*/ 0 h 1115"/>
                  <a:gd name="T64" fmla="*/ 1 w 290"/>
                  <a:gd name="T65" fmla="*/ 0 h 1115"/>
                  <a:gd name="T66" fmla="*/ 1 w 290"/>
                  <a:gd name="T67" fmla="*/ 0 h 1115"/>
                  <a:gd name="T68" fmla="*/ 1 w 290"/>
                  <a:gd name="T69" fmla="*/ 0 h 1115"/>
                  <a:gd name="T70" fmla="*/ 1 w 290"/>
                  <a:gd name="T71" fmla="*/ 0 h 1115"/>
                  <a:gd name="T72" fmla="*/ 1 w 290"/>
                  <a:gd name="T73" fmla="*/ 0 h 1115"/>
                  <a:gd name="T74" fmla="*/ 1 w 290"/>
                  <a:gd name="T75" fmla="*/ 0 h 1115"/>
                  <a:gd name="T76" fmla="*/ 1 w 290"/>
                  <a:gd name="T77" fmla="*/ 0 h 1115"/>
                  <a:gd name="T78" fmla="*/ 1 w 290"/>
                  <a:gd name="T79" fmla="*/ 0 h 1115"/>
                  <a:gd name="T80" fmla="*/ 1 w 290"/>
                  <a:gd name="T81" fmla="*/ 0 h 1115"/>
                  <a:gd name="T82" fmla="*/ 1 w 290"/>
                  <a:gd name="T83" fmla="*/ 0 h 1115"/>
                  <a:gd name="T84" fmla="*/ 1 w 290"/>
                  <a:gd name="T85" fmla="*/ 0 h 1115"/>
                  <a:gd name="T86" fmla="*/ 1 w 290"/>
                  <a:gd name="T87" fmla="*/ 0 h 1115"/>
                  <a:gd name="T88" fmla="*/ 1 w 290"/>
                  <a:gd name="T89" fmla="*/ 0 h 1115"/>
                  <a:gd name="T90" fmla="*/ 1 w 290"/>
                  <a:gd name="T91" fmla="*/ 0 h 1115"/>
                  <a:gd name="T92" fmla="*/ 1 w 290"/>
                  <a:gd name="T93" fmla="*/ 0 h 1115"/>
                  <a:gd name="T94" fmla="*/ 0 w 290"/>
                  <a:gd name="T95" fmla="*/ 0 h 11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0"/>
                  <a:gd name="T145" fmla="*/ 0 h 1115"/>
                  <a:gd name="T146" fmla="*/ 290 w 290"/>
                  <a:gd name="T147" fmla="*/ 1115 h 11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0" h="1115">
                    <a:moveTo>
                      <a:pt x="2" y="1059"/>
                    </a:moveTo>
                    <a:lnTo>
                      <a:pt x="5" y="1064"/>
                    </a:lnTo>
                    <a:lnTo>
                      <a:pt x="12" y="1073"/>
                    </a:lnTo>
                    <a:lnTo>
                      <a:pt x="23" y="1085"/>
                    </a:lnTo>
                    <a:lnTo>
                      <a:pt x="35" y="1096"/>
                    </a:lnTo>
                    <a:lnTo>
                      <a:pt x="51" y="1107"/>
                    </a:lnTo>
                    <a:lnTo>
                      <a:pt x="70" y="1113"/>
                    </a:lnTo>
                    <a:lnTo>
                      <a:pt x="93" y="1115"/>
                    </a:lnTo>
                    <a:lnTo>
                      <a:pt x="119" y="1109"/>
                    </a:lnTo>
                    <a:lnTo>
                      <a:pt x="123" y="1082"/>
                    </a:lnTo>
                    <a:lnTo>
                      <a:pt x="130" y="1046"/>
                    </a:lnTo>
                    <a:lnTo>
                      <a:pt x="138" y="1005"/>
                    </a:lnTo>
                    <a:lnTo>
                      <a:pt x="147" y="971"/>
                    </a:lnTo>
                    <a:lnTo>
                      <a:pt x="153" y="954"/>
                    </a:lnTo>
                    <a:lnTo>
                      <a:pt x="160" y="935"/>
                    </a:lnTo>
                    <a:lnTo>
                      <a:pt x="165" y="914"/>
                    </a:lnTo>
                    <a:lnTo>
                      <a:pt x="172" y="893"/>
                    </a:lnTo>
                    <a:lnTo>
                      <a:pt x="178" y="872"/>
                    </a:lnTo>
                    <a:lnTo>
                      <a:pt x="183" y="850"/>
                    </a:lnTo>
                    <a:lnTo>
                      <a:pt x="185" y="829"/>
                    </a:lnTo>
                    <a:lnTo>
                      <a:pt x="186" y="809"/>
                    </a:lnTo>
                    <a:lnTo>
                      <a:pt x="187" y="777"/>
                    </a:lnTo>
                    <a:lnTo>
                      <a:pt x="191" y="753"/>
                    </a:lnTo>
                    <a:lnTo>
                      <a:pt x="194" y="734"/>
                    </a:lnTo>
                    <a:lnTo>
                      <a:pt x="198" y="721"/>
                    </a:lnTo>
                    <a:lnTo>
                      <a:pt x="199" y="708"/>
                    </a:lnTo>
                    <a:lnTo>
                      <a:pt x="195" y="692"/>
                    </a:lnTo>
                    <a:lnTo>
                      <a:pt x="190" y="675"/>
                    </a:lnTo>
                    <a:lnTo>
                      <a:pt x="186" y="656"/>
                    </a:lnTo>
                    <a:lnTo>
                      <a:pt x="186" y="640"/>
                    </a:lnTo>
                    <a:lnTo>
                      <a:pt x="191" y="626"/>
                    </a:lnTo>
                    <a:lnTo>
                      <a:pt x="199" y="616"/>
                    </a:lnTo>
                    <a:lnTo>
                      <a:pt x="208" y="607"/>
                    </a:lnTo>
                    <a:lnTo>
                      <a:pt x="215" y="592"/>
                    </a:lnTo>
                    <a:lnTo>
                      <a:pt x="220" y="567"/>
                    </a:lnTo>
                    <a:lnTo>
                      <a:pt x="221" y="539"/>
                    </a:lnTo>
                    <a:lnTo>
                      <a:pt x="220" y="510"/>
                    </a:lnTo>
                    <a:lnTo>
                      <a:pt x="221" y="494"/>
                    </a:lnTo>
                    <a:lnTo>
                      <a:pt x="223" y="477"/>
                    </a:lnTo>
                    <a:lnTo>
                      <a:pt x="228" y="459"/>
                    </a:lnTo>
                    <a:lnTo>
                      <a:pt x="233" y="442"/>
                    </a:lnTo>
                    <a:lnTo>
                      <a:pt x="239" y="426"/>
                    </a:lnTo>
                    <a:lnTo>
                      <a:pt x="245" y="411"/>
                    </a:lnTo>
                    <a:lnTo>
                      <a:pt x="251" y="399"/>
                    </a:lnTo>
                    <a:lnTo>
                      <a:pt x="256" y="390"/>
                    </a:lnTo>
                    <a:lnTo>
                      <a:pt x="261" y="376"/>
                    </a:lnTo>
                    <a:lnTo>
                      <a:pt x="267" y="351"/>
                    </a:lnTo>
                    <a:lnTo>
                      <a:pt x="274" y="316"/>
                    </a:lnTo>
                    <a:lnTo>
                      <a:pt x="279" y="277"/>
                    </a:lnTo>
                    <a:lnTo>
                      <a:pt x="284" y="234"/>
                    </a:lnTo>
                    <a:lnTo>
                      <a:pt x="287" y="193"/>
                    </a:lnTo>
                    <a:lnTo>
                      <a:pt x="290" y="155"/>
                    </a:lnTo>
                    <a:lnTo>
                      <a:pt x="289" y="124"/>
                    </a:lnTo>
                    <a:lnTo>
                      <a:pt x="284" y="93"/>
                    </a:lnTo>
                    <a:lnTo>
                      <a:pt x="276" y="66"/>
                    </a:lnTo>
                    <a:lnTo>
                      <a:pt x="264" y="44"/>
                    </a:lnTo>
                    <a:lnTo>
                      <a:pt x="249" y="27"/>
                    </a:lnTo>
                    <a:lnTo>
                      <a:pt x="233" y="13"/>
                    </a:lnTo>
                    <a:lnTo>
                      <a:pt x="216" y="5"/>
                    </a:lnTo>
                    <a:lnTo>
                      <a:pt x="198" y="0"/>
                    </a:lnTo>
                    <a:lnTo>
                      <a:pt x="178" y="0"/>
                    </a:lnTo>
                    <a:lnTo>
                      <a:pt x="158" y="4"/>
                    </a:lnTo>
                    <a:lnTo>
                      <a:pt x="140" y="12"/>
                    </a:lnTo>
                    <a:lnTo>
                      <a:pt x="122" y="25"/>
                    </a:lnTo>
                    <a:lnTo>
                      <a:pt x="105" y="41"/>
                    </a:lnTo>
                    <a:lnTo>
                      <a:pt x="92" y="62"/>
                    </a:lnTo>
                    <a:lnTo>
                      <a:pt x="79" y="86"/>
                    </a:lnTo>
                    <a:lnTo>
                      <a:pt x="71" y="115"/>
                    </a:lnTo>
                    <a:lnTo>
                      <a:pt x="65" y="147"/>
                    </a:lnTo>
                    <a:lnTo>
                      <a:pt x="61" y="210"/>
                    </a:lnTo>
                    <a:lnTo>
                      <a:pt x="61" y="276"/>
                    </a:lnTo>
                    <a:lnTo>
                      <a:pt x="62" y="333"/>
                    </a:lnTo>
                    <a:lnTo>
                      <a:pt x="64" y="369"/>
                    </a:lnTo>
                    <a:lnTo>
                      <a:pt x="65" y="392"/>
                    </a:lnTo>
                    <a:lnTo>
                      <a:pt x="65" y="416"/>
                    </a:lnTo>
                    <a:lnTo>
                      <a:pt x="63" y="443"/>
                    </a:lnTo>
                    <a:lnTo>
                      <a:pt x="58" y="471"/>
                    </a:lnTo>
                    <a:lnTo>
                      <a:pt x="53" y="501"/>
                    </a:lnTo>
                    <a:lnTo>
                      <a:pt x="49" y="530"/>
                    </a:lnTo>
                    <a:lnTo>
                      <a:pt x="48" y="558"/>
                    </a:lnTo>
                    <a:lnTo>
                      <a:pt x="50" y="583"/>
                    </a:lnTo>
                    <a:lnTo>
                      <a:pt x="51" y="602"/>
                    </a:lnTo>
                    <a:lnTo>
                      <a:pt x="51" y="616"/>
                    </a:lnTo>
                    <a:lnTo>
                      <a:pt x="48" y="630"/>
                    </a:lnTo>
                    <a:lnTo>
                      <a:pt x="42" y="648"/>
                    </a:lnTo>
                    <a:lnTo>
                      <a:pt x="36" y="675"/>
                    </a:lnTo>
                    <a:lnTo>
                      <a:pt x="32" y="706"/>
                    </a:lnTo>
                    <a:lnTo>
                      <a:pt x="31" y="739"/>
                    </a:lnTo>
                    <a:lnTo>
                      <a:pt x="32" y="772"/>
                    </a:lnTo>
                    <a:lnTo>
                      <a:pt x="32" y="813"/>
                    </a:lnTo>
                    <a:lnTo>
                      <a:pt x="27" y="862"/>
                    </a:lnTo>
                    <a:lnTo>
                      <a:pt x="21" y="911"/>
                    </a:lnTo>
                    <a:lnTo>
                      <a:pt x="14" y="945"/>
                    </a:lnTo>
                    <a:lnTo>
                      <a:pt x="8" y="974"/>
                    </a:lnTo>
                    <a:lnTo>
                      <a:pt x="2" y="1006"/>
                    </a:lnTo>
                    <a:lnTo>
                      <a:pt x="0" y="1036"/>
                    </a:lnTo>
                    <a:lnTo>
                      <a:pt x="2" y="1059"/>
                    </a:lnTo>
                    <a:close/>
                  </a:path>
                </a:pathLst>
              </a:custGeom>
              <a:solidFill>
                <a:srgbClr val="000000"/>
              </a:solidFill>
              <a:ln w="9525">
                <a:noFill/>
                <a:round/>
                <a:headEnd/>
                <a:tailEnd/>
              </a:ln>
            </p:spPr>
            <p:txBody>
              <a:bodyPr/>
              <a:lstStyle/>
              <a:p>
                <a:endParaRPr lang="fa-IR"/>
              </a:p>
            </p:txBody>
          </p:sp>
          <p:sp>
            <p:nvSpPr>
              <p:cNvPr id="10341" name="Freeform 231"/>
              <p:cNvSpPr>
                <a:spLocks/>
              </p:cNvSpPr>
              <p:nvPr/>
            </p:nvSpPr>
            <p:spPr bwMode="auto">
              <a:xfrm>
                <a:off x="2761" y="2095"/>
                <a:ext cx="125" cy="509"/>
              </a:xfrm>
              <a:custGeom>
                <a:avLst/>
                <a:gdLst>
                  <a:gd name="T0" fmla="*/ 1 w 250"/>
                  <a:gd name="T1" fmla="*/ 1 h 1017"/>
                  <a:gd name="T2" fmla="*/ 1 w 250"/>
                  <a:gd name="T3" fmla="*/ 1 h 1017"/>
                  <a:gd name="T4" fmla="*/ 1 w 250"/>
                  <a:gd name="T5" fmla="*/ 1 h 1017"/>
                  <a:gd name="T6" fmla="*/ 1 w 250"/>
                  <a:gd name="T7" fmla="*/ 1 h 1017"/>
                  <a:gd name="T8" fmla="*/ 1 w 250"/>
                  <a:gd name="T9" fmla="*/ 1 h 1017"/>
                  <a:gd name="T10" fmla="*/ 1 w 250"/>
                  <a:gd name="T11" fmla="*/ 1 h 1017"/>
                  <a:gd name="T12" fmla="*/ 1 w 250"/>
                  <a:gd name="T13" fmla="*/ 1 h 1017"/>
                  <a:gd name="T14" fmla="*/ 1 w 250"/>
                  <a:gd name="T15" fmla="*/ 1 h 1017"/>
                  <a:gd name="T16" fmla="*/ 1 w 250"/>
                  <a:gd name="T17" fmla="*/ 1 h 1017"/>
                  <a:gd name="T18" fmla="*/ 1 w 250"/>
                  <a:gd name="T19" fmla="*/ 1 h 1017"/>
                  <a:gd name="T20" fmla="*/ 1 w 250"/>
                  <a:gd name="T21" fmla="*/ 1 h 1017"/>
                  <a:gd name="T22" fmla="*/ 1 w 250"/>
                  <a:gd name="T23" fmla="*/ 1 h 1017"/>
                  <a:gd name="T24" fmla="*/ 1 w 250"/>
                  <a:gd name="T25" fmla="*/ 1 h 1017"/>
                  <a:gd name="T26" fmla="*/ 1 w 250"/>
                  <a:gd name="T27" fmla="*/ 1 h 1017"/>
                  <a:gd name="T28" fmla="*/ 1 w 250"/>
                  <a:gd name="T29" fmla="*/ 1 h 1017"/>
                  <a:gd name="T30" fmla="*/ 1 w 250"/>
                  <a:gd name="T31" fmla="*/ 1 h 1017"/>
                  <a:gd name="T32" fmla="*/ 1 w 250"/>
                  <a:gd name="T33" fmla="*/ 1 h 1017"/>
                  <a:gd name="T34" fmla="*/ 1 w 250"/>
                  <a:gd name="T35" fmla="*/ 1 h 1017"/>
                  <a:gd name="T36" fmla="*/ 1 w 250"/>
                  <a:gd name="T37" fmla="*/ 1 h 1017"/>
                  <a:gd name="T38" fmla="*/ 1 w 250"/>
                  <a:gd name="T39" fmla="*/ 1 h 1017"/>
                  <a:gd name="T40" fmla="*/ 1 w 250"/>
                  <a:gd name="T41" fmla="*/ 1 h 1017"/>
                  <a:gd name="T42" fmla="*/ 1 w 250"/>
                  <a:gd name="T43" fmla="*/ 1 h 1017"/>
                  <a:gd name="T44" fmla="*/ 1 w 250"/>
                  <a:gd name="T45" fmla="*/ 1 h 1017"/>
                  <a:gd name="T46" fmla="*/ 1 w 250"/>
                  <a:gd name="T47" fmla="*/ 1 h 1017"/>
                  <a:gd name="T48" fmla="*/ 1 w 250"/>
                  <a:gd name="T49" fmla="*/ 1 h 1017"/>
                  <a:gd name="T50" fmla="*/ 1 w 250"/>
                  <a:gd name="T51" fmla="*/ 1 h 1017"/>
                  <a:gd name="T52" fmla="*/ 1 w 250"/>
                  <a:gd name="T53" fmla="*/ 1 h 1017"/>
                  <a:gd name="T54" fmla="*/ 1 w 250"/>
                  <a:gd name="T55" fmla="*/ 1 h 1017"/>
                  <a:gd name="T56" fmla="*/ 1 w 250"/>
                  <a:gd name="T57" fmla="*/ 1 h 1017"/>
                  <a:gd name="T58" fmla="*/ 1 w 250"/>
                  <a:gd name="T59" fmla="*/ 1 h 1017"/>
                  <a:gd name="T60" fmla="*/ 1 w 250"/>
                  <a:gd name="T61" fmla="*/ 1 h 1017"/>
                  <a:gd name="T62" fmla="*/ 1 w 250"/>
                  <a:gd name="T63" fmla="*/ 1 h 1017"/>
                  <a:gd name="T64" fmla="*/ 0 w 250"/>
                  <a:gd name="T65" fmla="*/ 1 h 1017"/>
                  <a:gd name="T66" fmla="*/ 1 w 250"/>
                  <a:gd name="T67" fmla="*/ 1 h 1017"/>
                  <a:gd name="T68" fmla="*/ 1 w 250"/>
                  <a:gd name="T69" fmla="*/ 1 h 1017"/>
                  <a:gd name="T70" fmla="*/ 1 w 250"/>
                  <a:gd name="T71" fmla="*/ 1 h 1017"/>
                  <a:gd name="T72" fmla="*/ 1 w 250"/>
                  <a:gd name="T73" fmla="*/ 1 h 1017"/>
                  <a:gd name="T74" fmla="*/ 1 w 250"/>
                  <a:gd name="T75" fmla="*/ 1 h 1017"/>
                  <a:gd name="T76" fmla="*/ 1 w 250"/>
                  <a:gd name="T77" fmla="*/ 1 h 1017"/>
                  <a:gd name="T78" fmla="*/ 1 w 250"/>
                  <a:gd name="T79" fmla="*/ 1 h 1017"/>
                  <a:gd name="T80" fmla="*/ 1 w 250"/>
                  <a:gd name="T81" fmla="*/ 1 h 1017"/>
                  <a:gd name="T82" fmla="*/ 1 w 250"/>
                  <a:gd name="T83" fmla="*/ 1 h 1017"/>
                  <a:gd name="T84" fmla="*/ 1 w 250"/>
                  <a:gd name="T85" fmla="*/ 1 h 1017"/>
                  <a:gd name="T86" fmla="*/ 1 w 250"/>
                  <a:gd name="T87" fmla="*/ 0 h 10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0"/>
                  <a:gd name="T133" fmla="*/ 0 h 1017"/>
                  <a:gd name="T134" fmla="*/ 250 w 250"/>
                  <a:gd name="T135" fmla="*/ 1017 h 10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0" h="1017">
                    <a:moveTo>
                      <a:pt x="197" y="6"/>
                    </a:moveTo>
                    <a:lnTo>
                      <a:pt x="204" y="10"/>
                    </a:lnTo>
                    <a:lnTo>
                      <a:pt x="210" y="16"/>
                    </a:lnTo>
                    <a:lnTo>
                      <a:pt x="217" y="24"/>
                    </a:lnTo>
                    <a:lnTo>
                      <a:pt x="224" y="33"/>
                    </a:lnTo>
                    <a:lnTo>
                      <a:pt x="230" y="43"/>
                    </a:lnTo>
                    <a:lnTo>
                      <a:pt x="235" y="54"/>
                    </a:lnTo>
                    <a:lnTo>
                      <a:pt x="240" y="64"/>
                    </a:lnTo>
                    <a:lnTo>
                      <a:pt x="245" y="73"/>
                    </a:lnTo>
                    <a:lnTo>
                      <a:pt x="249" y="94"/>
                    </a:lnTo>
                    <a:lnTo>
                      <a:pt x="250" y="121"/>
                    </a:lnTo>
                    <a:lnTo>
                      <a:pt x="249" y="150"/>
                    </a:lnTo>
                    <a:lnTo>
                      <a:pt x="245" y="182"/>
                    </a:lnTo>
                    <a:lnTo>
                      <a:pt x="239" y="214"/>
                    </a:lnTo>
                    <a:lnTo>
                      <a:pt x="232" y="244"/>
                    </a:lnTo>
                    <a:lnTo>
                      <a:pt x="226" y="273"/>
                    </a:lnTo>
                    <a:lnTo>
                      <a:pt x="220" y="297"/>
                    </a:lnTo>
                    <a:lnTo>
                      <a:pt x="216" y="316"/>
                    </a:lnTo>
                    <a:lnTo>
                      <a:pt x="210" y="334"/>
                    </a:lnTo>
                    <a:lnTo>
                      <a:pt x="205" y="349"/>
                    </a:lnTo>
                    <a:lnTo>
                      <a:pt x="200" y="361"/>
                    </a:lnTo>
                    <a:lnTo>
                      <a:pt x="195" y="373"/>
                    </a:lnTo>
                    <a:lnTo>
                      <a:pt x="190" y="384"/>
                    </a:lnTo>
                    <a:lnTo>
                      <a:pt x="186" y="395"/>
                    </a:lnTo>
                    <a:lnTo>
                      <a:pt x="181" y="406"/>
                    </a:lnTo>
                    <a:lnTo>
                      <a:pt x="175" y="427"/>
                    </a:lnTo>
                    <a:lnTo>
                      <a:pt x="174" y="447"/>
                    </a:lnTo>
                    <a:lnTo>
                      <a:pt x="173" y="466"/>
                    </a:lnTo>
                    <a:lnTo>
                      <a:pt x="171" y="490"/>
                    </a:lnTo>
                    <a:lnTo>
                      <a:pt x="167" y="504"/>
                    </a:lnTo>
                    <a:lnTo>
                      <a:pt x="164" y="517"/>
                    </a:lnTo>
                    <a:lnTo>
                      <a:pt x="159" y="528"/>
                    </a:lnTo>
                    <a:lnTo>
                      <a:pt x="154" y="540"/>
                    </a:lnTo>
                    <a:lnTo>
                      <a:pt x="148" y="551"/>
                    </a:lnTo>
                    <a:lnTo>
                      <a:pt x="142" y="561"/>
                    </a:lnTo>
                    <a:lnTo>
                      <a:pt x="137" y="569"/>
                    </a:lnTo>
                    <a:lnTo>
                      <a:pt x="134" y="576"/>
                    </a:lnTo>
                    <a:lnTo>
                      <a:pt x="129" y="589"/>
                    </a:lnTo>
                    <a:lnTo>
                      <a:pt x="129" y="609"/>
                    </a:lnTo>
                    <a:lnTo>
                      <a:pt x="129" y="631"/>
                    </a:lnTo>
                    <a:lnTo>
                      <a:pt x="132" y="655"/>
                    </a:lnTo>
                    <a:lnTo>
                      <a:pt x="132" y="668"/>
                    </a:lnTo>
                    <a:lnTo>
                      <a:pt x="128" y="684"/>
                    </a:lnTo>
                    <a:lnTo>
                      <a:pt x="124" y="700"/>
                    </a:lnTo>
                    <a:lnTo>
                      <a:pt x="118" y="718"/>
                    </a:lnTo>
                    <a:lnTo>
                      <a:pt x="111" y="738"/>
                    </a:lnTo>
                    <a:lnTo>
                      <a:pt x="103" y="758"/>
                    </a:lnTo>
                    <a:lnTo>
                      <a:pt x="96" y="778"/>
                    </a:lnTo>
                    <a:lnTo>
                      <a:pt x="88" y="798"/>
                    </a:lnTo>
                    <a:lnTo>
                      <a:pt x="76" y="848"/>
                    </a:lnTo>
                    <a:lnTo>
                      <a:pt x="70" y="905"/>
                    </a:lnTo>
                    <a:lnTo>
                      <a:pt x="65" y="956"/>
                    </a:lnTo>
                    <a:lnTo>
                      <a:pt x="61" y="983"/>
                    </a:lnTo>
                    <a:lnTo>
                      <a:pt x="56" y="995"/>
                    </a:lnTo>
                    <a:lnTo>
                      <a:pt x="50" y="1005"/>
                    </a:lnTo>
                    <a:lnTo>
                      <a:pt x="44" y="1013"/>
                    </a:lnTo>
                    <a:lnTo>
                      <a:pt x="37" y="1017"/>
                    </a:lnTo>
                    <a:lnTo>
                      <a:pt x="29" y="1011"/>
                    </a:lnTo>
                    <a:lnTo>
                      <a:pt x="20" y="996"/>
                    </a:lnTo>
                    <a:lnTo>
                      <a:pt x="12" y="975"/>
                    </a:lnTo>
                    <a:lnTo>
                      <a:pt x="8" y="955"/>
                    </a:lnTo>
                    <a:lnTo>
                      <a:pt x="11" y="929"/>
                    </a:lnTo>
                    <a:lnTo>
                      <a:pt x="13" y="892"/>
                    </a:lnTo>
                    <a:lnTo>
                      <a:pt x="13" y="846"/>
                    </a:lnTo>
                    <a:lnTo>
                      <a:pt x="7" y="793"/>
                    </a:lnTo>
                    <a:lnTo>
                      <a:pt x="0" y="742"/>
                    </a:lnTo>
                    <a:lnTo>
                      <a:pt x="0" y="695"/>
                    </a:lnTo>
                    <a:lnTo>
                      <a:pt x="4" y="656"/>
                    </a:lnTo>
                    <a:lnTo>
                      <a:pt x="10" y="623"/>
                    </a:lnTo>
                    <a:lnTo>
                      <a:pt x="14" y="607"/>
                    </a:lnTo>
                    <a:lnTo>
                      <a:pt x="19" y="589"/>
                    </a:lnTo>
                    <a:lnTo>
                      <a:pt x="25" y="571"/>
                    </a:lnTo>
                    <a:lnTo>
                      <a:pt x="30" y="553"/>
                    </a:lnTo>
                    <a:lnTo>
                      <a:pt x="36" y="536"/>
                    </a:lnTo>
                    <a:lnTo>
                      <a:pt x="42" y="521"/>
                    </a:lnTo>
                    <a:lnTo>
                      <a:pt x="45" y="510"/>
                    </a:lnTo>
                    <a:lnTo>
                      <a:pt x="48" y="502"/>
                    </a:lnTo>
                    <a:lnTo>
                      <a:pt x="48" y="449"/>
                    </a:lnTo>
                    <a:lnTo>
                      <a:pt x="42" y="347"/>
                    </a:lnTo>
                    <a:lnTo>
                      <a:pt x="40" y="225"/>
                    </a:lnTo>
                    <a:lnTo>
                      <a:pt x="51" y="109"/>
                    </a:lnTo>
                    <a:lnTo>
                      <a:pt x="56" y="88"/>
                    </a:lnTo>
                    <a:lnTo>
                      <a:pt x="63" y="68"/>
                    </a:lnTo>
                    <a:lnTo>
                      <a:pt x="73" y="46"/>
                    </a:lnTo>
                    <a:lnTo>
                      <a:pt x="87" y="27"/>
                    </a:lnTo>
                    <a:lnTo>
                      <a:pt x="106" y="12"/>
                    </a:lnTo>
                    <a:lnTo>
                      <a:pt x="131" y="2"/>
                    </a:lnTo>
                    <a:lnTo>
                      <a:pt x="161" y="0"/>
                    </a:lnTo>
                    <a:lnTo>
                      <a:pt x="197" y="6"/>
                    </a:lnTo>
                    <a:close/>
                  </a:path>
                </a:pathLst>
              </a:custGeom>
              <a:solidFill>
                <a:srgbClr val="000000"/>
              </a:solidFill>
              <a:ln w="9525">
                <a:noFill/>
                <a:round/>
                <a:headEnd/>
                <a:tailEnd/>
              </a:ln>
            </p:spPr>
            <p:txBody>
              <a:bodyPr/>
              <a:lstStyle/>
              <a:p>
                <a:endParaRPr lang="fa-IR"/>
              </a:p>
            </p:txBody>
          </p:sp>
          <p:sp>
            <p:nvSpPr>
              <p:cNvPr id="10342" name="Freeform 232"/>
              <p:cNvSpPr>
                <a:spLocks/>
              </p:cNvSpPr>
              <p:nvPr/>
            </p:nvSpPr>
            <p:spPr bwMode="auto">
              <a:xfrm>
                <a:off x="2771" y="2574"/>
                <a:ext cx="15" cy="15"/>
              </a:xfrm>
              <a:custGeom>
                <a:avLst/>
                <a:gdLst>
                  <a:gd name="T0" fmla="*/ 1 w 30"/>
                  <a:gd name="T1" fmla="*/ 1 h 30"/>
                  <a:gd name="T2" fmla="*/ 1 w 30"/>
                  <a:gd name="T3" fmla="*/ 1 h 30"/>
                  <a:gd name="T4" fmla="*/ 1 w 30"/>
                  <a:gd name="T5" fmla="*/ 1 h 30"/>
                  <a:gd name="T6" fmla="*/ 1 w 30"/>
                  <a:gd name="T7" fmla="*/ 1 h 30"/>
                  <a:gd name="T8" fmla="*/ 1 w 30"/>
                  <a:gd name="T9" fmla="*/ 1 h 30"/>
                  <a:gd name="T10" fmla="*/ 1 w 30"/>
                  <a:gd name="T11" fmla="*/ 0 h 30"/>
                  <a:gd name="T12" fmla="*/ 1 w 30"/>
                  <a:gd name="T13" fmla="*/ 1 h 30"/>
                  <a:gd name="T14" fmla="*/ 1 w 30"/>
                  <a:gd name="T15" fmla="*/ 1 h 30"/>
                  <a:gd name="T16" fmla="*/ 1 w 30"/>
                  <a:gd name="T17" fmla="*/ 1 h 30"/>
                  <a:gd name="T18" fmla="*/ 0 w 30"/>
                  <a:gd name="T19" fmla="*/ 1 h 30"/>
                  <a:gd name="T20" fmla="*/ 1 w 30"/>
                  <a:gd name="T21" fmla="*/ 1 h 30"/>
                  <a:gd name="T22" fmla="*/ 1 w 30"/>
                  <a:gd name="T23" fmla="*/ 1 h 30"/>
                  <a:gd name="T24" fmla="*/ 1 w 30"/>
                  <a:gd name="T25" fmla="*/ 1 h 30"/>
                  <a:gd name="T26" fmla="*/ 1 w 30"/>
                  <a:gd name="T27" fmla="*/ 1 h 30"/>
                  <a:gd name="T28" fmla="*/ 1 w 30"/>
                  <a:gd name="T29" fmla="*/ 1 h 30"/>
                  <a:gd name="T30" fmla="*/ 1 w 30"/>
                  <a:gd name="T31" fmla="*/ 1 h 30"/>
                  <a:gd name="T32" fmla="*/ 1 w 30"/>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30"/>
                  <a:gd name="T53" fmla="*/ 30 w 3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30">
                    <a:moveTo>
                      <a:pt x="29" y="21"/>
                    </a:moveTo>
                    <a:lnTo>
                      <a:pt x="30" y="15"/>
                    </a:lnTo>
                    <a:lnTo>
                      <a:pt x="29" y="9"/>
                    </a:lnTo>
                    <a:lnTo>
                      <a:pt x="25" y="5"/>
                    </a:lnTo>
                    <a:lnTo>
                      <a:pt x="21" y="1"/>
                    </a:lnTo>
                    <a:lnTo>
                      <a:pt x="15" y="0"/>
                    </a:lnTo>
                    <a:lnTo>
                      <a:pt x="9" y="1"/>
                    </a:lnTo>
                    <a:lnTo>
                      <a:pt x="5" y="5"/>
                    </a:lnTo>
                    <a:lnTo>
                      <a:pt x="1" y="9"/>
                    </a:lnTo>
                    <a:lnTo>
                      <a:pt x="0" y="15"/>
                    </a:lnTo>
                    <a:lnTo>
                      <a:pt x="2" y="21"/>
                    </a:lnTo>
                    <a:lnTo>
                      <a:pt x="5" y="25"/>
                    </a:lnTo>
                    <a:lnTo>
                      <a:pt x="9" y="29"/>
                    </a:lnTo>
                    <a:lnTo>
                      <a:pt x="15" y="30"/>
                    </a:lnTo>
                    <a:lnTo>
                      <a:pt x="21" y="28"/>
                    </a:lnTo>
                    <a:lnTo>
                      <a:pt x="25" y="25"/>
                    </a:lnTo>
                    <a:lnTo>
                      <a:pt x="29" y="21"/>
                    </a:lnTo>
                    <a:close/>
                  </a:path>
                </a:pathLst>
              </a:custGeom>
              <a:solidFill>
                <a:srgbClr val="000000"/>
              </a:solidFill>
              <a:ln w="9525">
                <a:noFill/>
                <a:round/>
                <a:headEnd/>
                <a:tailEnd/>
              </a:ln>
            </p:spPr>
            <p:txBody>
              <a:bodyPr/>
              <a:lstStyle/>
              <a:p>
                <a:endParaRPr lang="fa-IR"/>
              </a:p>
            </p:txBody>
          </p:sp>
          <p:sp>
            <p:nvSpPr>
              <p:cNvPr id="10343" name="Freeform 233"/>
              <p:cNvSpPr>
                <a:spLocks/>
              </p:cNvSpPr>
              <p:nvPr/>
            </p:nvSpPr>
            <p:spPr bwMode="auto">
              <a:xfrm>
                <a:off x="2823" y="2122"/>
                <a:ext cx="15" cy="15"/>
              </a:xfrm>
              <a:custGeom>
                <a:avLst/>
                <a:gdLst>
                  <a:gd name="T0" fmla="*/ 1 w 30"/>
                  <a:gd name="T1" fmla="*/ 1 h 28"/>
                  <a:gd name="T2" fmla="*/ 1 w 30"/>
                  <a:gd name="T3" fmla="*/ 1 h 28"/>
                  <a:gd name="T4" fmla="*/ 1 w 30"/>
                  <a:gd name="T5" fmla="*/ 1 h 28"/>
                  <a:gd name="T6" fmla="*/ 1 w 30"/>
                  <a:gd name="T7" fmla="*/ 1 h 28"/>
                  <a:gd name="T8" fmla="*/ 1 w 30"/>
                  <a:gd name="T9" fmla="*/ 1 h 28"/>
                  <a:gd name="T10" fmla="*/ 1 w 30"/>
                  <a:gd name="T11" fmla="*/ 0 h 28"/>
                  <a:gd name="T12" fmla="*/ 1 w 30"/>
                  <a:gd name="T13" fmla="*/ 1 h 28"/>
                  <a:gd name="T14" fmla="*/ 1 w 30"/>
                  <a:gd name="T15" fmla="*/ 1 h 28"/>
                  <a:gd name="T16" fmla="*/ 1 w 30"/>
                  <a:gd name="T17" fmla="*/ 1 h 28"/>
                  <a:gd name="T18" fmla="*/ 0 w 30"/>
                  <a:gd name="T19" fmla="*/ 1 h 28"/>
                  <a:gd name="T20" fmla="*/ 1 w 30"/>
                  <a:gd name="T21" fmla="*/ 1 h 28"/>
                  <a:gd name="T22" fmla="*/ 1 w 30"/>
                  <a:gd name="T23" fmla="*/ 1 h 28"/>
                  <a:gd name="T24" fmla="*/ 1 w 30"/>
                  <a:gd name="T25" fmla="*/ 1 h 28"/>
                  <a:gd name="T26" fmla="*/ 1 w 30"/>
                  <a:gd name="T27" fmla="*/ 1 h 28"/>
                  <a:gd name="T28" fmla="*/ 1 w 30"/>
                  <a:gd name="T29" fmla="*/ 1 h 28"/>
                  <a:gd name="T30" fmla="*/ 1 w 30"/>
                  <a:gd name="T31" fmla="*/ 1 h 28"/>
                  <a:gd name="T32" fmla="*/ 1 w 30"/>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28"/>
                  <a:gd name="T53" fmla="*/ 30 w 30"/>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28">
                    <a:moveTo>
                      <a:pt x="29" y="19"/>
                    </a:moveTo>
                    <a:lnTo>
                      <a:pt x="30" y="14"/>
                    </a:lnTo>
                    <a:lnTo>
                      <a:pt x="29" y="8"/>
                    </a:lnTo>
                    <a:lnTo>
                      <a:pt x="25" y="3"/>
                    </a:lnTo>
                    <a:lnTo>
                      <a:pt x="21" y="1"/>
                    </a:lnTo>
                    <a:lnTo>
                      <a:pt x="15" y="0"/>
                    </a:lnTo>
                    <a:lnTo>
                      <a:pt x="9" y="1"/>
                    </a:lnTo>
                    <a:lnTo>
                      <a:pt x="4" y="3"/>
                    </a:lnTo>
                    <a:lnTo>
                      <a:pt x="1" y="8"/>
                    </a:lnTo>
                    <a:lnTo>
                      <a:pt x="0" y="14"/>
                    </a:lnTo>
                    <a:lnTo>
                      <a:pt x="2" y="19"/>
                    </a:lnTo>
                    <a:lnTo>
                      <a:pt x="4" y="24"/>
                    </a:lnTo>
                    <a:lnTo>
                      <a:pt x="9" y="27"/>
                    </a:lnTo>
                    <a:lnTo>
                      <a:pt x="15" y="28"/>
                    </a:lnTo>
                    <a:lnTo>
                      <a:pt x="21" y="27"/>
                    </a:lnTo>
                    <a:lnTo>
                      <a:pt x="25" y="24"/>
                    </a:lnTo>
                    <a:lnTo>
                      <a:pt x="29" y="19"/>
                    </a:lnTo>
                    <a:close/>
                  </a:path>
                </a:pathLst>
              </a:custGeom>
              <a:solidFill>
                <a:srgbClr val="000000"/>
              </a:solidFill>
              <a:ln w="9525">
                <a:noFill/>
                <a:round/>
                <a:headEnd/>
                <a:tailEnd/>
              </a:ln>
            </p:spPr>
            <p:txBody>
              <a:bodyPr/>
              <a:lstStyle/>
              <a:p>
                <a:endParaRPr lang="fa-IR"/>
              </a:p>
            </p:txBody>
          </p:sp>
          <p:sp>
            <p:nvSpPr>
              <p:cNvPr id="10344" name="Freeform 234"/>
              <p:cNvSpPr>
                <a:spLocks/>
              </p:cNvSpPr>
              <p:nvPr/>
            </p:nvSpPr>
            <p:spPr bwMode="auto">
              <a:xfrm>
                <a:off x="2741" y="2549"/>
                <a:ext cx="60" cy="104"/>
              </a:xfrm>
              <a:custGeom>
                <a:avLst/>
                <a:gdLst>
                  <a:gd name="T0" fmla="*/ 0 w 121"/>
                  <a:gd name="T1" fmla="*/ 0 h 209"/>
                  <a:gd name="T2" fmla="*/ 0 w 121"/>
                  <a:gd name="T3" fmla="*/ 0 h 209"/>
                  <a:gd name="T4" fmla="*/ 0 w 121"/>
                  <a:gd name="T5" fmla="*/ 0 h 209"/>
                  <a:gd name="T6" fmla="*/ 0 w 121"/>
                  <a:gd name="T7" fmla="*/ 0 h 209"/>
                  <a:gd name="T8" fmla="*/ 0 w 121"/>
                  <a:gd name="T9" fmla="*/ 0 h 209"/>
                  <a:gd name="T10" fmla="*/ 0 w 121"/>
                  <a:gd name="T11" fmla="*/ 0 h 209"/>
                  <a:gd name="T12" fmla="*/ 0 w 121"/>
                  <a:gd name="T13" fmla="*/ 0 h 209"/>
                  <a:gd name="T14" fmla="*/ 0 w 121"/>
                  <a:gd name="T15" fmla="*/ 0 h 209"/>
                  <a:gd name="T16" fmla="*/ 0 w 121"/>
                  <a:gd name="T17" fmla="*/ 0 h 209"/>
                  <a:gd name="T18" fmla="*/ 0 w 121"/>
                  <a:gd name="T19" fmla="*/ 0 h 209"/>
                  <a:gd name="T20" fmla="*/ 0 w 121"/>
                  <a:gd name="T21" fmla="*/ 0 h 209"/>
                  <a:gd name="T22" fmla="*/ 0 w 121"/>
                  <a:gd name="T23" fmla="*/ 0 h 209"/>
                  <a:gd name="T24" fmla="*/ 0 w 121"/>
                  <a:gd name="T25" fmla="*/ 0 h 209"/>
                  <a:gd name="T26" fmla="*/ 0 w 121"/>
                  <a:gd name="T27" fmla="*/ 0 h 209"/>
                  <a:gd name="T28" fmla="*/ 0 w 121"/>
                  <a:gd name="T29" fmla="*/ 0 h 209"/>
                  <a:gd name="T30" fmla="*/ 0 w 121"/>
                  <a:gd name="T31" fmla="*/ 0 h 209"/>
                  <a:gd name="T32" fmla="*/ 0 w 121"/>
                  <a:gd name="T33" fmla="*/ 0 h 209"/>
                  <a:gd name="T34" fmla="*/ 0 w 121"/>
                  <a:gd name="T35" fmla="*/ 0 h 209"/>
                  <a:gd name="T36" fmla="*/ 0 w 121"/>
                  <a:gd name="T37" fmla="*/ 0 h 209"/>
                  <a:gd name="T38" fmla="*/ 0 w 121"/>
                  <a:gd name="T39" fmla="*/ 0 h 209"/>
                  <a:gd name="T40" fmla="*/ 0 w 121"/>
                  <a:gd name="T41" fmla="*/ 0 h 209"/>
                  <a:gd name="T42" fmla="*/ 0 w 121"/>
                  <a:gd name="T43" fmla="*/ 0 h 209"/>
                  <a:gd name="T44" fmla="*/ 0 w 121"/>
                  <a:gd name="T45" fmla="*/ 0 h 209"/>
                  <a:gd name="T46" fmla="*/ 0 w 121"/>
                  <a:gd name="T47" fmla="*/ 0 h 209"/>
                  <a:gd name="T48" fmla="*/ 0 w 121"/>
                  <a:gd name="T49" fmla="*/ 0 h 209"/>
                  <a:gd name="T50" fmla="*/ 0 w 121"/>
                  <a:gd name="T51" fmla="*/ 0 h 209"/>
                  <a:gd name="T52" fmla="*/ 0 w 121"/>
                  <a:gd name="T53" fmla="*/ 0 h 209"/>
                  <a:gd name="T54" fmla="*/ 0 w 121"/>
                  <a:gd name="T55" fmla="*/ 0 h 209"/>
                  <a:gd name="T56" fmla="*/ 0 w 121"/>
                  <a:gd name="T57" fmla="*/ 0 h 209"/>
                  <a:gd name="T58" fmla="*/ 0 w 121"/>
                  <a:gd name="T59" fmla="*/ 0 h 209"/>
                  <a:gd name="T60" fmla="*/ 0 w 121"/>
                  <a:gd name="T61" fmla="*/ 0 h 209"/>
                  <a:gd name="T62" fmla="*/ 0 w 121"/>
                  <a:gd name="T63" fmla="*/ 0 h 209"/>
                  <a:gd name="T64" fmla="*/ 0 w 121"/>
                  <a:gd name="T65" fmla="*/ 0 h 209"/>
                  <a:gd name="T66" fmla="*/ 0 w 121"/>
                  <a:gd name="T67" fmla="*/ 0 h 209"/>
                  <a:gd name="T68" fmla="*/ 0 w 121"/>
                  <a:gd name="T69" fmla="*/ 0 h 209"/>
                  <a:gd name="T70" fmla="*/ 0 w 121"/>
                  <a:gd name="T71" fmla="*/ 0 h 209"/>
                  <a:gd name="T72" fmla="*/ 0 w 121"/>
                  <a:gd name="T73" fmla="*/ 0 h 209"/>
                  <a:gd name="T74" fmla="*/ 0 w 121"/>
                  <a:gd name="T75" fmla="*/ 0 h 209"/>
                  <a:gd name="T76" fmla="*/ 0 w 121"/>
                  <a:gd name="T77" fmla="*/ 0 h 209"/>
                  <a:gd name="T78" fmla="*/ 0 w 121"/>
                  <a:gd name="T79" fmla="*/ 0 h 209"/>
                  <a:gd name="T80" fmla="*/ 0 w 121"/>
                  <a:gd name="T81" fmla="*/ 0 h 209"/>
                  <a:gd name="T82" fmla="*/ 0 w 121"/>
                  <a:gd name="T83" fmla="*/ 0 h 209"/>
                  <a:gd name="T84" fmla="*/ 0 w 121"/>
                  <a:gd name="T85" fmla="*/ 0 h 209"/>
                  <a:gd name="T86" fmla="*/ 0 w 121"/>
                  <a:gd name="T87" fmla="*/ 0 h 209"/>
                  <a:gd name="T88" fmla="*/ 0 w 121"/>
                  <a:gd name="T89" fmla="*/ 0 h 209"/>
                  <a:gd name="T90" fmla="*/ 0 w 121"/>
                  <a:gd name="T91" fmla="*/ 0 h 209"/>
                  <a:gd name="T92" fmla="*/ 0 w 121"/>
                  <a:gd name="T93" fmla="*/ 0 h 209"/>
                  <a:gd name="T94" fmla="*/ 0 w 121"/>
                  <a:gd name="T95" fmla="*/ 0 h 209"/>
                  <a:gd name="T96" fmla="*/ 0 w 121"/>
                  <a:gd name="T97" fmla="*/ 0 h 209"/>
                  <a:gd name="T98" fmla="*/ 0 w 121"/>
                  <a:gd name="T99" fmla="*/ 0 h 209"/>
                  <a:gd name="T100" fmla="*/ 0 w 121"/>
                  <a:gd name="T101" fmla="*/ 0 h 209"/>
                  <a:gd name="T102" fmla="*/ 0 w 121"/>
                  <a:gd name="T103" fmla="*/ 0 h 209"/>
                  <a:gd name="T104" fmla="*/ 0 w 121"/>
                  <a:gd name="T105" fmla="*/ 0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1"/>
                  <a:gd name="T160" fmla="*/ 0 h 209"/>
                  <a:gd name="T161" fmla="*/ 121 w 121"/>
                  <a:gd name="T162" fmla="*/ 209 h 2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1" h="209">
                    <a:moveTo>
                      <a:pt x="85" y="0"/>
                    </a:moveTo>
                    <a:lnTo>
                      <a:pt x="81" y="2"/>
                    </a:lnTo>
                    <a:lnTo>
                      <a:pt x="75" y="4"/>
                    </a:lnTo>
                    <a:lnTo>
                      <a:pt x="69" y="10"/>
                    </a:lnTo>
                    <a:lnTo>
                      <a:pt x="63" y="15"/>
                    </a:lnTo>
                    <a:lnTo>
                      <a:pt x="59" y="23"/>
                    </a:lnTo>
                    <a:lnTo>
                      <a:pt x="54" y="30"/>
                    </a:lnTo>
                    <a:lnTo>
                      <a:pt x="51" y="38"/>
                    </a:lnTo>
                    <a:lnTo>
                      <a:pt x="50" y="47"/>
                    </a:lnTo>
                    <a:lnTo>
                      <a:pt x="48" y="59"/>
                    </a:lnTo>
                    <a:lnTo>
                      <a:pt x="46" y="71"/>
                    </a:lnTo>
                    <a:lnTo>
                      <a:pt x="43" y="82"/>
                    </a:lnTo>
                    <a:lnTo>
                      <a:pt x="38" y="91"/>
                    </a:lnTo>
                    <a:lnTo>
                      <a:pt x="35" y="100"/>
                    </a:lnTo>
                    <a:lnTo>
                      <a:pt x="29" y="112"/>
                    </a:lnTo>
                    <a:lnTo>
                      <a:pt x="22" y="128"/>
                    </a:lnTo>
                    <a:lnTo>
                      <a:pt x="15" y="146"/>
                    </a:lnTo>
                    <a:lnTo>
                      <a:pt x="8" y="163"/>
                    </a:lnTo>
                    <a:lnTo>
                      <a:pt x="2" y="178"/>
                    </a:lnTo>
                    <a:lnTo>
                      <a:pt x="0" y="189"/>
                    </a:lnTo>
                    <a:lnTo>
                      <a:pt x="0" y="195"/>
                    </a:lnTo>
                    <a:lnTo>
                      <a:pt x="2" y="197"/>
                    </a:lnTo>
                    <a:lnTo>
                      <a:pt x="7" y="200"/>
                    </a:lnTo>
                    <a:lnTo>
                      <a:pt x="13" y="202"/>
                    </a:lnTo>
                    <a:lnTo>
                      <a:pt x="19" y="203"/>
                    </a:lnTo>
                    <a:lnTo>
                      <a:pt x="24" y="206"/>
                    </a:lnTo>
                    <a:lnTo>
                      <a:pt x="31" y="207"/>
                    </a:lnTo>
                    <a:lnTo>
                      <a:pt x="37" y="208"/>
                    </a:lnTo>
                    <a:lnTo>
                      <a:pt x="42" y="209"/>
                    </a:lnTo>
                    <a:lnTo>
                      <a:pt x="46" y="209"/>
                    </a:lnTo>
                    <a:lnTo>
                      <a:pt x="52" y="208"/>
                    </a:lnTo>
                    <a:lnTo>
                      <a:pt x="59" y="206"/>
                    </a:lnTo>
                    <a:lnTo>
                      <a:pt x="65" y="203"/>
                    </a:lnTo>
                    <a:lnTo>
                      <a:pt x="72" y="200"/>
                    </a:lnTo>
                    <a:lnTo>
                      <a:pt x="77" y="196"/>
                    </a:lnTo>
                    <a:lnTo>
                      <a:pt x="82" y="192"/>
                    </a:lnTo>
                    <a:lnTo>
                      <a:pt x="85" y="186"/>
                    </a:lnTo>
                    <a:lnTo>
                      <a:pt x="95" y="165"/>
                    </a:lnTo>
                    <a:lnTo>
                      <a:pt x="99" y="142"/>
                    </a:lnTo>
                    <a:lnTo>
                      <a:pt x="101" y="123"/>
                    </a:lnTo>
                    <a:lnTo>
                      <a:pt x="104" y="111"/>
                    </a:lnTo>
                    <a:lnTo>
                      <a:pt x="108" y="103"/>
                    </a:lnTo>
                    <a:lnTo>
                      <a:pt x="114" y="90"/>
                    </a:lnTo>
                    <a:lnTo>
                      <a:pt x="120" y="79"/>
                    </a:lnTo>
                    <a:lnTo>
                      <a:pt x="121" y="70"/>
                    </a:lnTo>
                    <a:lnTo>
                      <a:pt x="118" y="62"/>
                    </a:lnTo>
                    <a:lnTo>
                      <a:pt x="112" y="50"/>
                    </a:lnTo>
                    <a:lnTo>
                      <a:pt x="106" y="37"/>
                    </a:lnTo>
                    <a:lnTo>
                      <a:pt x="101" y="27"/>
                    </a:lnTo>
                    <a:lnTo>
                      <a:pt x="99" y="17"/>
                    </a:lnTo>
                    <a:lnTo>
                      <a:pt x="97" y="9"/>
                    </a:lnTo>
                    <a:lnTo>
                      <a:pt x="92" y="3"/>
                    </a:lnTo>
                    <a:lnTo>
                      <a:pt x="85" y="0"/>
                    </a:lnTo>
                    <a:close/>
                  </a:path>
                </a:pathLst>
              </a:custGeom>
              <a:solidFill>
                <a:srgbClr val="000000"/>
              </a:solidFill>
              <a:ln w="9525">
                <a:noFill/>
                <a:round/>
                <a:headEnd/>
                <a:tailEnd/>
              </a:ln>
            </p:spPr>
            <p:txBody>
              <a:bodyPr/>
              <a:lstStyle/>
              <a:p>
                <a:endParaRPr lang="fa-IR"/>
              </a:p>
            </p:txBody>
          </p:sp>
          <p:sp>
            <p:nvSpPr>
              <p:cNvPr id="10345" name="Freeform 235"/>
              <p:cNvSpPr>
                <a:spLocks/>
              </p:cNvSpPr>
              <p:nvPr/>
            </p:nvSpPr>
            <p:spPr bwMode="auto">
              <a:xfrm>
                <a:off x="2771" y="2574"/>
                <a:ext cx="14" cy="15"/>
              </a:xfrm>
              <a:custGeom>
                <a:avLst/>
                <a:gdLst>
                  <a:gd name="T0" fmla="*/ 0 w 29"/>
                  <a:gd name="T1" fmla="*/ 1 h 30"/>
                  <a:gd name="T2" fmla="*/ 0 w 29"/>
                  <a:gd name="T3" fmla="*/ 1 h 30"/>
                  <a:gd name="T4" fmla="*/ 0 w 29"/>
                  <a:gd name="T5" fmla="*/ 1 h 30"/>
                  <a:gd name="T6" fmla="*/ 0 w 29"/>
                  <a:gd name="T7" fmla="*/ 1 h 30"/>
                  <a:gd name="T8" fmla="*/ 0 w 29"/>
                  <a:gd name="T9" fmla="*/ 1 h 30"/>
                  <a:gd name="T10" fmla="*/ 0 w 29"/>
                  <a:gd name="T11" fmla="*/ 1 h 30"/>
                  <a:gd name="T12" fmla="*/ 0 w 29"/>
                  <a:gd name="T13" fmla="*/ 1 h 30"/>
                  <a:gd name="T14" fmla="*/ 0 w 29"/>
                  <a:gd name="T15" fmla="*/ 1 h 30"/>
                  <a:gd name="T16" fmla="*/ 0 w 29"/>
                  <a:gd name="T17" fmla="*/ 0 h 30"/>
                  <a:gd name="T18" fmla="*/ 0 w 29"/>
                  <a:gd name="T19" fmla="*/ 1 h 30"/>
                  <a:gd name="T20" fmla="*/ 0 w 29"/>
                  <a:gd name="T21" fmla="*/ 1 h 30"/>
                  <a:gd name="T22" fmla="*/ 0 w 29"/>
                  <a:gd name="T23" fmla="*/ 1 h 30"/>
                  <a:gd name="T24" fmla="*/ 0 w 29"/>
                  <a:gd name="T25" fmla="*/ 1 h 30"/>
                  <a:gd name="T26" fmla="*/ 0 w 29"/>
                  <a:gd name="T27" fmla="*/ 1 h 30"/>
                  <a:gd name="T28" fmla="*/ 0 w 29"/>
                  <a:gd name="T29" fmla="*/ 1 h 30"/>
                  <a:gd name="T30" fmla="*/ 0 w 29"/>
                  <a:gd name="T31" fmla="*/ 1 h 30"/>
                  <a:gd name="T32" fmla="*/ 0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14" y="30"/>
                    </a:moveTo>
                    <a:lnTo>
                      <a:pt x="20" y="29"/>
                    </a:lnTo>
                    <a:lnTo>
                      <a:pt x="24" y="26"/>
                    </a:lnTo>
                    <a:lnTo>
                      <a:pt x="28" y="22"/>
                    </a:lnTo>
                    <a:lnTo>
                      <a:pt x="29" y="16"/>
                    </a:lnTo>
                    <a:lnTo>
                      <a:pt x="29" y="10"/>
                    </a:lnTo>
                    <a:lnTo>
                      <a:pt x="25" y="6"/>
                    </a:lnTo>
                    <a:lnTo>
                      <a:pt x="21" y="2"/>
                    </a:lnTo>
                    <a:lnTo>
                      <a:pt x="16" y="0"/>
                    </a:lnTo>
                    <a:lnTo>
                      <a:pt x="11" y="1"/>
                    </a:lnTo>
                    <a:lnTo>
                      <a:pt x="6" y="3"/>
                    </a:lnTo>
                    <a:lnTo>
                      <a:pt x="2" y="8"/>
                    </a:lnTo>
                    <a:lnTo>
                      <a:pt x="0" y="14"/>
                    </a:lnTo>
                    <a:lnTo>
                      <a:pt x="1" y="20"/>
                    </a:lnTo>
                    <a:lnTo>
                      <a:pt x="4" y="24"/>
                    </a:lnTo>
                    <a:lnTo>
                      <a:pt x="8" y="28"/>
                    </a:lnTo>
                    <a:lnTo>
                      <a:pt x="14" y="30"/>
                    </a:lnTo>
                    <a:close/>
                  </a:path>
                </a:pathLst>
              </a:custGeom>
              <a:solidFill>
                <a:srgbClr val="000000"/>
              </a:solidFill>
              <a:ln w="9525">
                <a:noFill/>
                <a:round/>
                <a:headEnd/>
                <a:tailEnd/>
              </a:ln>
            </p:spPr>
            <p:txBody>
              <a:bodyPr/>
              <a:lstStyle/>
              <a:p>
                <a:endParaRPr lang="fa-IR"/>
              </a:p>
            </p:txBody>
          </p:sp>
          <p:sp>
            <p:nvSpPr>
              <p:cNvPr id="10346" name="Freeform 236"/>
              <p:cNvSpPr>
                <a:spLocks/>
              </p:cNvSpPr>
              <p:nvPr/>
            </p:nvSpPr>
            <p:spPr bwMode="auto">
              <a:xfrm>
                <a:off x="2738" y="2563"/>
                <a:ext cx="64" cy="93"/>
              </a:xfrm>
              <a:custGeom>
                <a:avLst/>
                <a:gdLst>
                  <a:gd name="T0" fmla="*/ 1 w 127"/>
                  <a:gd name="T1" fmla="*/ 1 h 186"/>
                  <a:gd name="T2" fmla="*/ 1 w 127"/>
                  <a:gd name="T3" fmla="*/ 1 h 186"/>
                  <a:gd name="T4" fmla="*/ 0 w 127"/>
                  <a:gd name="T5" fmla="*/ 1 h 186"/>
                  <a:gd name="T6" fmla="*/ 1 w 127"/>
                  <a:gd name="T7" fmla="*/ 1 h 186"/>
                  <a:gd name="T8" fmla="*/ 1 w 127"/>
                  <a:gd name="T9" fmla="*/ 1 h 186"/>
                  <a:gd name="T10" fmla="*/ 1 w 127"/>
                  <a:gd name="T11" fmla="*/ 1 h 186"/>
                  <a:gd name="T12" fmla="*/ 1 w 127"/>
                  <a:gd name="T13" fmla="*/ 1 h 186"/>
                  <a:gd name="T14" fmla="*/ 1 w 127"/>
                  <a:gd name="T15" fmla="*/ 1 h 186"/>
                  <a:gd name="T16" fmla="*/ 1 w 127"/>
                  <a:gd name="T17" fmla="*/ 1 h 186"/>
                  <a:gd name="T18" fmla="*/ 1 w 127"/>
                  <a:gd name="T19" fmla="*/ 1 h 186"/>
                  <a:gd name="T20" fmla="*/ 1 w 127"/>
                  <a:gd name="T21" fmla="*/ 1 h 186"/>
                  <a:gd name="T22" fmla="*/ 1 w 127"/>
                  <a:gd name="T23" fmla="*/ 1 h 186"/>
                  <a:gd name="T24" fmla="*/ 1 w 127"/>
                  <a:gd name="T25" fmla="*/ 1 h 186"/>
                  <a:gd name="T26" fmla="*/ 1 w 127"/>
                  <a:gd name="T27" fmla="*/ 1 h 186"/>
                  <a:gd name="T28" fmla="*/ 1 w 127"/>
                  <a:gd name="T29" fmla="*/ 1 h 186"/>
                  <a:gd name="T30" fmla="*/ 1 w 127"/>
                  <a:gd name="T31" fmla="*/ 1 h 186"/>
                  <a:gd name="T32" fmla="*/ 1 w 127"/>
                  <a:gd name="T33" fmla="*/ 1 h 186"/>
                  <a:gd name="T34" fmla="*/ 1 w 127"/>
                  <a:gd name="T35" fmla="*/ 1 h 186"/>
                  <a:gd name="T36" fmla="*/ 1 w 127"/>
                  <a:gd name="T37" fmla="*/ 1 h 186"/>
                  <a:gd name="T38" fmla="*/ 1 w 127"/>
                  <a:gd name="T39" fmla="*/ 1 h 186"/>
                  <a:gd name="T40" fmla="*/ 1 w 127"/>
                  <a:gd name="T41" fmla="*/ 1 h 186"/>
                  <a:gd name="T42" fmla="*/ 1 w 127"/>
                  <a:gd name="T43" fmla="*/ 1 h 186"/>
                  <a:gd name="T44" fmla="*/ 1 w 127"/>
                  <a:gd name="T45" fmla="*/ 1 h 186"/>
                  <a:gd name="T46" fmla="*/ 1 w 127"/>
                  <a:gd name="T47" fmla="*/ 1 h 186"/>
                  <a:gd name="T48" fmla="*/ 1 w 127"/>
                  <a:gd name="T49" fmla="*/ 0 h 186"/>
                  <a:gd name="T50" fmla="*/ 1 w 127"/>
                  <a:gd name="T51" fmla="*/ 1 h 186"/>
                  <a:gd name="T52" fmla="*/ 1 w 127"/>
                  <a:gd name="T53" fmla="*/ 1 h 186"/>
                  <a:gd name="T54" fmla="*/ 1 w 127"/>
                  <a:gd name="T55" fmla="*/ 1 h 186"/>
                  <a:gd name="T56" fmla="*/ 1 w 127"/>
                  <a:gd name="T57" fmla="*/ 1 h 186"/>
                  <a:gd name="T58" fmla="*/ 1 w 127"/>
                  <a:gd name="T59" fmla="*/ 1 h 186"/>
                  <a:gd name="T60" fmla="*/ 1 w 127"/>
                  <a:gd name="T61" fmla="*/ 1 h 186"/>
                  <a:gd name="T62" fmla="*/ 1 w 127"/>
                  <a:gd name="T63" fmla="*/ 1 h 186"/>
                  <a:gd name="T64" fmla="*/ 1 w 127"/>
                  <a:gd name="T65" fmla="*/ 1 h 186"/>
                  <a:gd name="T66" fmla="*/ 1 w 127"/>
                  <a:gd name="T67" fmla="*/ 1 h 186"/>
                  <a:gd name="T68" fmla="*/ 1 w 127"/>
                  <a:gd name="T69" fmla="*/ 1 h 186"/>
                  <a:gd name="T70" fmla="*/ 1 w 127"/>
                  <a:gd name="T71" fmla="*/ 1 h 186"/>
                  <a:gd name="T72" fmla="*/ 1 w 127"/>
                  <a:gd name="T73" fmla="*/ 1 h 186"/>
                  <a:gd name="T74" fmla="*/ 1 w 127"/>
                  <a:gd name="T75" fmla="*/ 1 h 186"/>
                  <a:gd name="T76" fmla="*/ 1 w 127"/>
                  <a:gd name="T77" fmla="*/ 1 h 186"/>
                  <a:gd name="T78" fmla="*/ 1 w 127"/>
                  <a:gd name="T79" fmla="*/ 1 h 186"/>
                  <a:gd name="T80" fmla="*/ 1 w 127"/>
                  <a:gd name="T81" fmla="*/ 1 h 1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
                  <a:gd name="T124" fmla="*/ 0 h 186"/>
                  <a:gd name="T125" fmla="*/ 127 w 127"/>
                  <a:gd name="T126" fmla="*/ 186 h 1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 h="186">
                    <a:moveTo>
                      <a:pt x="4" y="145"/>
                    </a:moveTo>
                    <a:lnTo>
                      <a:pt x="1" y="154"/>
                    </a:lnTo>
                    <a:lnTo>
                      <a:pt x="0" y="164"/>
                    </a:lnTo>
                    <a:lnTo>
                      <a:pt x="3" y="173"/>
                    </a:lnTo>
                    <a:lnTo>
                      <a:pt x="13" y="179"/>
                    </a:lnTo>
                    <a:lnTo>
                      <a:pt x="20" y="181"/>
                    </a:lnTo>
                    <a:lnTo>
                      <a:pt x="29" y="183"/>
                    </a:lnTo>
                    <a:lnTo>
                      <a:pt x="40" y="184"/>
                    </a:lnTo>
                    <a:lnTo>
                      <a:pt x="51" y="186"/>
                    </a:lnTo>
                    <a:lnTo>
                      <a:pt x="63" y="184"/>
                    </a:lnTo>
                    <a:lnTo>
                      <a:pt x="73" y="180"/>
                    </a:lnTo>
                    <a:lnTo>
                      <a:pt x="85" y="173"/>
                    </a:lnTo>
                    <a:lnTo>
                      <a:pt x="94" y="163"/>
                    </a:lnTo>
                    <a:lnTo>
                      <a:pt x="105" y="138"/>
                    </a:lnTo>
                    <a:lnTo>
                      <a:pt x="110" y="116"/>
                    </a:lnTo>
                    <a:lnTo>
                      <a:pt x="110" y="98"/>
                    </a:lnTo>
                    <a:lnTo>
                      <a:pt x="112" y="84"/>
                    </a:lnTo>
                    <a:lnTo>
                      <a:pt x="117" y="73"/>
                    </a:lnTo>
                    <a:lnTo>
                      <a:pt x="123" y="62"/>
                    </a:lnTo>
                    <a:lnTo>
                      <a:pt x="126" y="52"/>
                    </a:lnTo>
                    <a:lnTo>
                      <a:pt x="127" y="42"/>
                    </a:lnTo>
                    <a:lnTo>
                      <a:pt x="125" y="30"/>
                    </a:lnTo>
                    <a:lnTo>
                      <a:pt x="123" y="19"/>
                    </a:lnTo>
                    <a:lnTo>
                      <a:pt x="119" y="8"/>
                    </a:lnTo>
                    <a:lnTo>
                      <a:pt x="117" y="0"/>
                    </a:lnTo>
                    <a:lnTo>
                      <a:pt x="110" y="8"/>
                    </a:lnTo>
                    <a:lnTo>
                      <a:pt x="103" y="15"/>
                    </a:lnTo>
                    <a:lnTo>
                      <a:pt x="94" y="21"/>
                    </a:lnTo>
                    <a:lnTo>
                      <a:pt x="86" y="25"/>
                    </a:lnTo>
                    <a:lnTo>
                      <a:pt x="77" y="27"/>
                    </a:lnTo>
                    <a:lnTo>
                      <a:pt x="69" y="27"/>
                    </a:lnTo>
                    <a:lnTo>
                      <a:pt x="59" y="24"/>
                    </a:lnTo>
                    <a:lnTo>
                      <a:pt x="52" y="20"/>
                    </a:lnTo>
                    <a:lnTo>
                      <a:pt x="49" y="30"/>
                    </a:lnTo>
                    <a:lnTo>
                      <a:pt x="43" y="45"/>
                    </a:lnTo>
                    <a:lnTo>
                      <a:pt x="36" y="65"/>
                    </a:lnTo>
                    <a:lnTo>
                      <a:pt x="28" y="85"/>
                    </a:lnTo>
                    <a:lnTo>
                      <a:pt x="20" y="105"/>
                    </a:lnTo>
                    <a:lnTo>
                      <a:pt x="13" y="123"/>
                    </a:lnTo>
                    <a:lnTo>
                      <a:pt x="8" y="137"/>
                    </a:lnTo>
                    <a:lnTo>
                      <a:pt x="4" y="145"/>
                    </a:lnTo>
                    <a:close/>
                  </a:path>
                </a:pathLst>
              </a:custGeom>
              <a:solidFill>
                <a:srgbClr val="000000"/>
              </a:solidFill>
              <a:ln w="9525">
                <a:noFill/>
                <a:round/>
                <a:headEnd/>
                <a:tailEnd/>
              </a:ln>
            </p:spPr>
            <p:txBody>
              <a:bodyPr/>
              <a:lstStyle/>
              <a:p>
                <a:endParaRPr lang="fa-IR"/>
              </a:p>
            </p:txBody>
          </p:sp>
          <p:sp>
            <p:nvSpPr>
              <p:cNvPr id="10347" name="Freeform 237"/>
              <p:cNvSpPr>
                <a:spLocks/>
              </p:cNvSpPr>
              <p:nvPr/>
            </p:nvSpPr>
            <p:spPr bwMode="auto">
              <a:xfrm>
                <a:off x="2738" y="2584"/>
                <a:ext cx="65" cy="76"/>
              </a:xfrm>
              <a:custGeom>
                <a:avLst/>
                <a:gdLst>
                  <a:gd name="T0" fmla="*/ 1 w 129"/>
                  <a:gd name="T1" fmla="*/ 1 h 152"/>
                  <a:gd name="T2" fmla="*/ 1 w 129"/>
                  <a:gd name="T3" fmla="*/ 1 h 152"/>
                  <a:gd name="T4" fmla="*/ 0 w 129"/>
                  <a:gd name="T5" fmla="*/ 1 h 152"/>
                  <a:gd name="T6" fmla="*/ 1 w 129"/>
                  <a:gd name="T7" fmla="*/ 1 h 152"/>
                  <a:gd name="T8" fmla="*/ 1 w 129"/>
                  <a:gd name="T9" fmla="*/ 1 h 152"/>
                  <a:gd name="T10" fmla="*/ 1 w 129"/>
                  <a:gd name="T11" fmla="*/ 1 h 152"/>
                  <a:gd name="T12" fmla="*/ 1 w 129"/>
                  <a:gd name="T13" fmla="*/ 1 h 152"/>
                  <a:gd name="T14" fmla="*/ 1 w 129"/>
                  <a:gd name="T15" fmla="*/ 1 h 152"/>
                  <a:gd name="T16" fmla="*/ 1 w 129"/>
                  <a:gd name="T17" fmla="*/ 1 h 152"/>
                  <a:gd name="T18" fmla="*/ 1 w 129"/>
                  <a:gd name="T19" fmla="*/ 1 h 152"/>
                  <a:gd name="T20" fmla="*/ 1 w 129"/>
                  <a:gd name="T21" fmla="*/ 1 h 152"/>
                  <a:gd name="T22" fmla="*/ 1 w 129"/>
                  <a:gd name="T23" fmla="*/ 1 h 152"/>
                  <a:gd name="T24" fmla="*/ 1 w 129"/>
                  <a:gd name="T25" fmla="*/ 1 h 152"/>
                  <a:gd name="T26" fmla="*/ 1 w 129"/>
                  <a:gd name="T27" fmla="*/ 1 h 152"/>
                  <a:gd name="T28" fmla="*/ 1 w 129"/>
                  <a:gd name="T29" fmla="*/ 1 h 152"/>
                  <a:gd name="T30" fmla="*/ 1 w 129"/>
                  <a:gd name="T31" fmla="*/ 1 h 152"/>
                  <a:gd name="T32" fmla="*/ 1 w 129"/>
                  <a:gd name="T33" fmla="*/ 1 h 152"/>
                  <a:gd name="T34" fmla="*/ 1 w 129"/>
                  <a:gd name="T35" fmla="*/ 1 h 152"/>
                  <a:gd name="T36" fmla="*/ 1 w 129"/>
                  <a:gd name="T37" fmla="*/ 1 h 152"/>
                  <a:gd name="T38" fmla="*/ 1 w 129"/>
                  <a:gd name="T39" fmla="*/ 1 h 152"/>
                  <a:gd name="T40" fmla="*/ 1 w 129"/>
                  <a:gd name="T41" fmla="*/ 0 h 152"/>
                  <a:gd name="T42" fmla="*/ 1 w 129"/>
                  <a:gd name="T43" fmla="*/ 1 h 152"/>
                  <a:gd name="T44" fmla="*/ 1 w 129"/>
                  <a:gd name="T45" fmla="*/ 1 h 152"/>
                  <a:gd name="T46" fmla="*/ 1 w 129"/>
                  <a:gd name="T47" fmla="*/ 1 h 152"/>
                  <a:gd name="T48" fmla="*/ 1 w 129"/>
                  <a:gd name="T49" fmla="*/ 1 h 152"/>
                  <a:gd name="T50" fmla="*/ 1 w 129"/>
                  <a:gd name="T51" fmla="*/ 1 h 152"/>
                  <a:gd name="T52" fmla="*/ 1 w 129"/>
                  <a:gd name="T53" fmla="*/ 1 h 152"/>
                  <a:gd name="T54" fmla="*/ 1 w 129"/>
                  <a:gd name="T55" fmla="*/ 1 h 152"/>
                  <a:gd name="T56" fmla="*/ 1 w 129"/>
                  <a:gd name="T57" fmla="*/ 1 h 152"/>
                  <a:gd name="T58" fmla="*/ 1 w 129"/>
                  <a:gd name="T59" fmla="*/ 1 h 152"/>
                  <a:gd name="T60" fmla="*/ 1 w 129"/>
                  <a:gd name="T61" fmla="*/ 1 h 152"/>
                  <a:gd name="T62" fmla="*/ 1 w 129"/>
                  <a:gd name="T63" fmla="*/ 1 h 152"/>
                  <a:gd name="T64" fmla="*/ 1 w 129"/>
                  <a:gd name="T65" fmla="*/ 1 h 152"/>
                  <a:gd name="T66" fmla="*/ 1 w 129"/>
                  <a:gd name="T67" fmla="*/ 1 h 152"/>
                  <a:gd name="T68" fmla="*/ 1 w 129"/>
                  <a:gd name="T69" fmla="*/ 1 h 152"/>
                  <a:gd name="T70" fmla="*/ 1 w 129"/>
                  <a:gd name="T71" fmla="*/ 1 h 152"/>
                  <a:gd name="T72" fmla="*/ 1 w 129"/>
                  <a:gd name="T73" fmla="*/ 1 h 152"/>
                  <a:gd name="T74" fmla="*/ 1 w 129"/>
                  <a:gd name="T75" fmla="*/ 1 h 152"/>
                  <a:gd name="T76" fmla="*/ 1 w 129"/>
                  <a:gd name="T77" fmla="*/ 1 h 152"/>
                  <a:gd name="T78" fmla="*/ 1 w 129"/>
                  <a:gd name="T79" fmla="*/ 1 h 152"/>
                  <a:gd name="T80" fmla="*/ 1 w 129"/>
                  <a:gd name="T81" fmla="*/ 1 h 152"/>
                  <a:gd name="T82" fmla="*/ 1 w 129"/>
                  <a:gd name="T83" fmla="*/ 1 h 152"/>
                  <a:gd name="T84" fmla="*/ 0 w 129"/>
                  <a:gd name="T85" fmla="*/ 1 h 152"/>
                  <a:gd name="T86" fmla="*/ 0 w 129"/>
                  <a:gd name="T87" fmla="*/ 1 h 152"/>
                  <a:gd name="T88" fmla="*/ 1 w 129"/>
                  <a:gd name="T89" fmla="*/ 1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52"/>
                  <a:gd name="T137" fmla="*/ 129 w 129"/>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52">
                    <a:moveTo>
                      <a:pt x="4" y="103"/>
                    </a:moveTo>
                    <a:lnTo>
                      <a:pt x="1" y="112"/>
                    </a:lnTo>
                    <a:lnTo>
                      <a:pt x="0" y="122"/>
                    </a:lnTo>
                    <a:lnTo>
                      <a:pt x="3" y="131"/>
                    </a:lnTo>
                    <a:lnTo>
                      <a:pt x="13" y="137"/>
                    </a:lnTo>
                    <a:lnTo>
                      <a:pt x="20" y="139"/>
                    </a:lnTo>
                    <a:lnTo>
                      <a:pt x="29" y="141"/>
                    </a:lnTo>
                    <a:lnTo>
                      <a:pt x="40" y="142"/>
                    </a:lnTo>
                    <a:lnTo>
                      <a:pt x="51" y="144"/>
                    </a:lnTo>
                    <a:lnTo>
                      <a:pt x="63" y="142"/>
                    </a:lnTo>
                    <a:lnTo>
                      <a:pt x="73" y="138"/>
                    </a:lnTo>
                    <a:lnTo>
                      <a:pt x="85" y="131"/>
                    </a:lnTo>
                    <a:lnTo>
                      <a:pt x="94" y="121"/>
                    </a:lnTo>
                    <a:lnTo>
                      <a:pt x="105" y="96"/>
                    </a:lnTo>
                    <a:lnTo>
                      <a:pt x="110" y="74"/>
                    </a:lnTo>
                    <a:lnTo>
                      <a:pt x="110" y="56"/>
                    </a:lnTo>
                    <a:lnTo>
                      <a:pt x="112" y="42"/>
                    </a:lnTo>
                    <a:lnTo>
                      <a:pt x="117" y="31"/>
                    </a:lnTo>
                    <a:lnTo>
                      <a:pt x="123" y="20"/>
                    </a:lnTo>
                    <a:lnTo>
                      <a:pt x="126" y="10"/>
                    </a:lnTo>
                    <a:lnTo>
                      <a:pt x="127" y="0"/>
                    </a:lnTo>
                    <a:lnTo>
                      <a:pt x="129" y="8"/>
                    </a:lnTo>
                    <a:lnTo>
                      <a:pt x="129" y="15"/>
                    </a:lnTo>
                    <a:lnTo>
                      <a:pt x="127" y="21"/>
                    </a:lnTo>
                    <a:lnTo>
                      <a:pt x="126" y="27"/>
                    </a:lnTo>
                    <a:lnTo>
                      <a:pt x="124" y="33"/>
                    </a:lnTo>
                    <a:lnTo>
                      <a:pt x="120" y="40"/>
                    </a:lnTo>
                    <a:lnTo>
                      <a:pt x="118" y="48"/>
                    </a:lnTo>
                    <a:lnTo>
                      <a:pt x="116" y="55"/>
                    </a:lnTo>
                    <a:lnTo>
                      <a:pt x="115" y="69"/>
                    </a:lnTo>
                    <a:lnTo>
                      <a:pt x="112" y="91"/>
                    </a:lnTo>
                    <a:lnTo>
                      <a:pt x="107" y="115"/>
                    </a:lnTo>
                    <a:lnTo>
                      <a:pt x="96" y="131"/>
                    </a:lnTo>
                    <a:lnTo>
                      <a:pt x="89" y="137"/>
                    </a:lnTo>
                    <a:lnTo>
                      <a:pt x="84" y="141"/>
                    </a:lnTo>
                    <a:lnTo>
                      <a:pt x="76" y="146"/>
                    </a:lnTo>
                    <a:lnTo>
                      <a:pt x="67" y="149"/>
                    </a:lnTo>
                    <a:lnTo>
                      <a:pt x="57" y="152"/>
                    </a:lnTo>
                    <a:lnTo>
                      <a:pt x="43" y="151"/>
                    </a:lnTo>
                    <a:lnTo>
                      <a:pt x="28" y="148"/>
                    </a:lnTo>
                    <a:lnTo>
                      <a:pt x="9" y="144"/>
                    </a:lnTo>
                    <a:lnTo>
                      <a:pt x="3" y="140"/>
                    </a:lnTo>
                    <a:lnTo>
                      <a:pt x="0" y="132"/>
                    </a:lnTo>
                    <a:lnTo>
                      <a:pt x="0" y="121"/>
                    </a:lnTo>
                    <a:lnTo>
                      <a:pt x="4" y="103"/>
                    </a:lnTo>
                    <a:close/>
                  </a:path>
                </a:pathLst>
              </a:custGeom>
              <a:solidFill>
                <a:srgbClr val="000000"/>
              </a:solidFill>
              <a:ln w="9525">
                <a:noFill/>
                <a:round/>
                <a:headEnd/>
                <a:tailEnd/>
              </a:ln>
            </p:spPr>
            <p:txBody>
              <a:bodyPr/>
              <a:lstStyle/>
              <a:p>
                <a:endParaRPr lang="fa-IR"/>
              </a:p>
            </p:txBody>
          </p:sp>
          <p:sp>
            <p:nvSpPr>
              <p:cNvPr id="10348" name="Freeform 238"/>
              <p:cNvSpPr>
                <a:spLocks/>
              </p:cNvSpPr>
              <p:nvPr/>
            </p:nvSpPr>
            <p:spPr bwMode="auto">
              <a:xfrm>
                <a:off x="2761" y="2595"/>
                <a:ext cx="20" cy="10"/>
              </a:xfrm>
              <a:custGeom>
                <a:avLst/>
                <a:gdLst>
                  <a:gd name="T0" fmla="*/ 1 w 39"/>
                  <a:gd name="T1" fmla="*/ 1 h 19"/>
                  <a:gd name="T2" fmla="*/ 1 w 39"/>
                  <a:gd name="T3" fmla="*/ 1 h 19"/>
                  <a:gd name="T4" fmla="*/ 1 w 39"/>
                  <a:gd name="T5" fmla="*/ 1 h 19"/>
                  <a:gd name="T6" fmla="*/ 1 w 39"/>
                  <a:gd name="T7" fmla="*/ 1 h 19"/>
                  <a:gd name="T8" fmla="*/ 1 w 39"/>
                  <a:gd name="T9" fmla="*/ 0 h 19"/>
                  <a:gd name="T10" fmla="*/ 1 w 39"/>
                  <a:gd name="T11" fmla="*/ 0 h 19"/>
                  <a:gd name="T12" fmla="*/ 1 w 39"/>
                  <a:gd name="T13" fmla="*/ 0 h 19"/>
                  <a:gd name="T14" fmla="*/ 1 w 39"/>
                  <a:gd name="T15" fmla="*/ 1 h 19"/>
                  <a:gd name="T16" fmla="*/ 1 w 39"/>
                  <a:gd name="T17" fmla="*/ 1 h 19"/>
                  <a:gd name="T18" fmla="*/ 1 w 39"/>
                  <a:gd name="T19" fmla="*/ 1 h 19"/>
                  <a:gd name="T20" fmla="*/ 0 w 39"/>
                  <a:gd name="T21" fmla="*/ 1 h 19"/>
                  <a:gd name="T22" fmla="*/ 0 w 39"/>
                  <a:gd name="T23" fmla="*/ 1 h 19"/>
                  <a:gd name="T24" fmla="*/ 0 w 39"/>
                  <a:gd name="T25" fmla="*/ 1 h 19"/>
                  <a:gd name="T26" fmla="*/ 1 w 39"/>
                  <a:gd name="T27" fmla="*/ 1 h 19"/>
                  <a:gd name="T28" fmla="*/ 1 w 39"/>
                  <a:gd name="T29" fmla="*/ 1 h 19"/>
                  <a:gd name="T30" fmla="*/ 1 w 39"/>
                  <a:gd name="T31" fmla="*/ 1 h 19"/>
                  <a:gd name="T32" fmla="*/ 1 w 39"/>
                  <a:gd name="T33" fmla="*/ 1 h 19"/>
                  <a:gd name="T34" fmla="*/ 1 w 39"/>
                  <a:gd name="T35" fmla="*/ 1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
                  <a:gd name="T55" fmla="*/ 0 h 19"/>
                  <a:gd name="T56" fmla="*/ 39 w 3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 h="19">
                    <a:moveTo>
                      <a:pt x="39" y="4"/>
                    </a:moveTo>
                    <a:lnTo>
                      <a:pt x="34" y="3"/>
                    </a:lnTo>
                    <a:lnTo>
                      <a:pt x="30" y="1"/>
                    </a:lnTo>
                    <a:lnTo>
                      <a:pt x="24" y="1"/>
                    </a:lnTo>
                    <a:lnTo>
                      <a:pt x="19" y="0"/>
                    </a:lnTo>
                    <a:lnTo>
                      <a:pt x="13" y="0"/>
                    </a:lnTo>
                    <a:lnTo>
                      <a:pt x="9" y="0"/>
                    </a:lnTo>
                    <a:lnTo>
                      <a:pt x="5" y="1"/>
                    </a:lnTo>
                    <a:lnTo>
                      <a:pt x="3" y="3"/>
                    </a:lnTo>
                    <a:lnTo>
                      <a:pt x="1" y="8"/>
                    </a:lnTo>
                    <a:lnTo>
                      <a:pt x="0" y="12"/>
                    </a:lnTo>
                    <a:lnTo>
                      <a:pt x="0" y="15"/>
                    </a:lnTo>
                    <a:lnTo>
                      <a:pt x="0" y="16"/>
                    </a:lnTo>
                    <a:lnTo>
                      <a:pt x="34" y="19"/>
                    </a:lnTo>
                    <a:lnTo>
                      <a:pt x="35" y="17"/>
                    </a:lnTo>
                    <a:lnTo>
                      <a:pt x="38" y="13"/>
                    </a:lnTo>
                    <a:lnTo>
                      <a:pt x="39" y="8"/>
                    </a:lnTo>
                    <a:lnTo>
                      <a:pt x="39" y="4"/>
                    </a:lnTo>
                    <a:close/>
                  </a:path>
                </a:pathLst>
              </a:custGeom>
              <a:solidFill>
                <a:srgbClr val="000000"/>
              </a:solidFill>
              <a:ln w="9525">
                <a:noFill/>
                <a:round/>
                <a:headEnd/>
                <a:tailEnd/>
              </a:ln>
            </p:spPr>
            <p:txBody>
              <a:bodyPr/>
              <a:lstStyle/>
              <a:p>
                <a:endParaRPr lang="fa-IR"/>
              </a:p>
            </p:txBody>
          </p:sp>
          <p:sp>
            <p:nvSpPr>
              <p:cNvPr id="10349" name="Freeform 239"/>
              <p:cNvSpPr>
                <a:spLocks/>
              </p:cNvSpPr>
              <p:nvPr/>
            </p:nvSpPr>
            <p:spPr bwMode="auto">
              <a:xfrm>
                <a:off x="2756" y="2611"/>
                <a:ext cx="19" cy="10"/>
              </a:xfrm>
              <a:custGeom>
                <a:avLst/>
                <a:gdLst>
                  <a:gd name="T0" fmla="*/ 0 w 39"/>
                  <a:gd name="T1" fmla="*/ 1 h 19"/>
                  <a:gd name="T2" fmla="*/ 0 w 39"/>
                  <a:gd name="T3" fmla="*/ 1 h 19"/>
                  <a:gd name="T4" fmla="*/ 0 w 39"/>
                  <a:gd name="T5" fmla="*/ 1 h 19"/>
                  <a:gd name="T6" fmla="*/ 0 w 39"/>
                  <a:gd name="T7" fmla="*/ 1 h 19"/>
                  <a:gd name="T8" fmla="*/ 0 w 39"/>
                  <a:gd name="T9" fmla="*/ 0 h 19"/>
                  <a:gd name="T10" fmla="*/ 0 w 39"/>
                  <a:gd name="T11" fmla="*/ 0 h 19"/>
                  <a:gd name="T12" fmla="*/ 0 w 39"/>
                  <a:gd name="T13" fmla="*/ 1 h 19"/>
                  <a:gd name="T14" fmla="*/ 0 w 39"/>
                  <a:gd name="T15" fmla="*/ 1 h 19"/>
                  <a:gd name="T16" fmla="*/ 0 w 39"/>
                  <a:gd name="T17" fmla="*/ 1 h 19"/>
                  <a:gd name="T18" fmla="*/ 0 w 39"/>
                  <a:gd name="T19" fmla="*/ 1 h 19"/>
                  <a:gd name="T20" fmla="*/ 0 w 39"/>
                  <a:gd name="T21" fmla="*/ 1 h 19"/>
                  <a:gd name="T22" fmla="*/ 0 w 39"/>
                  <a:gd name="T23" fmla="*/ 1 h 19"/>
                  <a:gd name="T24" fmla="*/ 0 w 39"/>
                  <a:gd name="T25" fmla="*/ 1 h 19"/>
                  <a:gd name="T26" fmla="*/ 0 w 39"/>
                  <a:gd name="T27" fmla="*/ 1 h 19"/>
                  <a:gd name="T28" fmla="*/ 0 w 39"/>
                  <a:gd name="T29" fmla="*/ 1 h 19"/>
                  <a:gd name="T30" fmla="*/ 0 w 39"/>
                  <a:gd name="T31" fmla="*/ 1 h 19"/>
                  <a:gd name="T32" fmla="*/ 0 w 39"/>
                  <a:gd name="T33" fmla="*/ 1 h 19"/>
                  <a:gd name="T34" fmla="*/ 0 w 39"/>
                  <a:gd name="T35" fmla="*/ 1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
                  <a:gd name="T55" fmla="*/ 0 h 19"/>
                  <a:gd name="T56" fmla="*/ 39 w 3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 h="19">
                    <a:moveTo>
                      <a:pt x="38" y="4"/>
                    </a:moveTo>
                    <a:lnTo>
                      <a:pt x="33" y="3"/>
                    </a:lnTo>
                    <a:lnTo>
                      <a:pt x="29" y="1"/>
                    </a:lnTo>
                    <a:lnTo>
                      <a:pt x="23" y="1"/>
                    </a:lnTo>
                    <a:lnTo>
                      <a:pt x="18" y="0"/>
                    </a:lnTo>
                    <a:lnTo>
                      <a:pt x="13" y="0"/>
                    </a:lnTo>
                    <a:lnTo>
                      <a:pt x="9" y="1"/>
                    </a:lnTo>
                    <a:lnTo>
                      <a:pt x="6" y="2"/>
                    </a:lnTo>
                    <a:lnTo>
                      <a:pt x="4" y="4"/>
                    </a:lnTo>
                    <a:lnTo>
                      <a:pt x="1" y="9"/>
                    </a:lnTo>
                    <a:lnTo>
                      <a:pt x="0" y="12"/>
                    </a:lnTo>
                    <a:lnTo>
                      <a:pt x="0" y="15"/>
                    </a:lnTo>
                    <a:lnTo>
                      <a:pt x="0" y="16"/>
                    </a:lnTo>
                    <a:lnTo>
                      <a:pt x="35" y="19"/>
                    </a:lnTo>
                    <a:lnTo>
                      <a:pt x="36" y="17"/>
                    </a:lnTo>
                    <a:lnTo>
                      <a:pt x="38" y="14"/>
                    </a:lnTo>
                    <a:lnTo>
                      <a:pt x="39" y="8"/>
                    </a:lnTo>
                    <a:lnTo>
                      <a:pt x="38" y="4"/>
                    </a:lnTo>
                    <a:close/>
                  </a:path>
                </a:pathLst>
              </a:custGeom>
              <a:solidFill>
                <a:srgbClr val="000000"/>
              </a:solidFill>
              <a:ln w="9525">
                <a:noFill/>
                <a:round/>
                <a:headEnd/>
                <a:tailEnd/>
              </a:ln>
            </p:spPr>
            <p:txBody>
              <a:bodyPr/>
              <a:lstStyle/>
              <a:p>
                <a:endParaRPr lang="fa-IR"/>
              </a:p>
            </p:txBody>
          </p:sp>
          <p:sp>
            <p:nvSpPr>
              <p:cNvPr id="10350" name="Freeform 240"/>
              <p:cNvSpPr>
                <a:spLocks/>
              </p:cNvSpPr>
              <p:nvPr/>
            </p:nvSpPr>
            <p:spPr bwMode="auto">
              <a:xfrm>
                <a:off x="2738" y="2089"/>
                <a:ext cx="151" cy="499"/>
              </a:xfrm>
              <a:custGeom>
                <a:avLst/>
                <a:gdLst>
                  <a:gd name="T0" fmla="*/ 1 w 301"/>
                  <a:gd name="T1" fmla="*/ 1 h 998"/>
                  <a:gd name="T2" fmla="*/ 1 w 301"/>
                  <a:gd name="T3" fmla="*/ 1 h 998"/>
                  <a:gd name="T4" fmla="*/ 1 w 301"/>
                  <a:gd name="T5" fmla="*/ 1 h 998"/>
                  <a:gd name="T6" fmla="*/ 1 w 301"/>
                  <a:gd name="T7" fmla="*/ 1 h 998"/>
                  <a:gd name="T8" fmla="*/ 1 w 301"/>
                  <a:gd name="T9" fmla="*/ 1 h 998"/>
                  <a:gd name="T10" fmla="*/ 1 w 301"/>
                  <a:gd name="T11" fmla="*/ 1 h 998"/>
                  <a:gd name="T12" fmla="*/ 1 w 301"/>
                  <a:gd name="T13" fmla="*/ 1 h 998"/>
                  <a:gd name="T14" fmla="*/ 1 w 301"/>
                  <a:gd name="T15" fmla="*/ 1 h 998"/>
                  <a:gd name="T16" fmla="*/ 1 w 301"/>
                  <a:gd name="T17" fmla="*/ 1 h 998"/>
                  <a:gd name="T18" fmla="*/ 1 w 301"/>
                  <a:gd name="T19" fmla="*/ 1 h 998"/>
                  <a:gd name="T20" fmla="*/ 1 w 301"/>
                  <a:gd name="T21" fmla="*/ 1 h 998"/>
                  <a:gd name="T22" fmla="*/ 1 w 301"/>
                  <a:gd name="T23" fmla="*/ 1 h 998"/>
                  <a:gd name="T24" fmla="*/ 1 w 301"/>
                  <a:gd name="T25" fmla="*/ 1 h 998"/>
                  <a:gd name="T26" fmla="*/ 1 w 301"/>
                  <a:gd name="T27" fmla="*/ 1 h 998"/>
                  <a:gd name="T28" fmla="*/ 1 w 301"/>
                  <a:gd name="T29" fmla="*/ 1 h 998"/>
                  <a:gd name="T30" fmla="*/ 1 w 301"/>
                  <a:gd name="T31" fmla="*/ 1 h 998"/>
                  <a:gd name="T32" fmla="*/ 1 w 301"/>
                  <a:gd name="T33" fmla="*/ 1 h 998"/>
                  <a:gd name="T34" fmla="*/ 1 w 301"/>
                  <a:gd name="T35" fmla="*/ 1 h 998"/>
                  <a:gd name="T36" fmla="*/ 1 w 301"/>
                  <a:gd name="T37" fmla="*/ 1 h 998"/>
                  <a:gd name="T38" fmla="*/ 1 w 301"/>
                  <a:gd name="T39" fmla="*/ 1 h 998"/>
                  <a:gd name="T40" fmla="*/ 1 w 301"/>
                  <a:gd name="T41" fmla="*/ 1 h 998"/>
                  <a:gd name="T42" fmla="*/ 1 w 301"/>
                  <a:gd name="T43" fmla="*/ 1 h 998"/>
                  <a:gd name="T44" fmla="*/ 1 w 301"/>
                  <a:gd name="T45" fmla="*/ 1 h 998"/>
                  <a:gd name="T46" fmla="*/ 1 w 301"/>
                  <a:gd name="T47" fmla="*/ 1 h 998"/>
                  <a:gd name="T48" fmla="*/ 1 w 301"/>
                  <a:gd name="T49" fmla="*/ 0 h 998"/>
                  <a:gd name="T50" fmla="*/ 1 w 301"/>
                  <a:gd name="T51" fmla="*/ 1 h 998"/>
                  <a:gd name="T52" fmla="*/ 1 w 301"/>
                  <a:gd name="T53" fmla="*/ 1 h 998"/>
                  <a:gd name="T54" fmla="*/ 1 w 301"/>
                  <a:gd name="T55" fmla="*/ 1 h 998"/>
                  <a:gd name="T56" fmla="*/ 1 w 301"/>
                  <a:gd name="T57" fmla="*/ 1 h 998"/>
                  <a:gd name="T58" fmla="*/ 1 w 301"/>
                  <a:gd name="T59" fmla="*/ 1 h 998"/>
                  <a:gd name="T60" fmla="*/ 1 w 301"/>
                  <a:gd name="T61" fmla="*/ 1 h 998"/>
                  <a:gd name="T62" fmla="*/ 1 w 301"/>
                  <a:gd name="T63" fmla="*/ 1 h 998"/>
                  <a:gd name="T64" fmla="*/ 1 w 301"/>
                  <a:gd name="T65" fmla="*/ 1 h 998"/>
                  <a:gd name="T66" fmla="*/ 1 w 301"/>
                  <a:gd name="T67" fmla="*/ 1 h 998"/>
                  <a:gd name="T68" fmla="*/ 1 w 301"/>
                  <a:gd name="T69" fmla="*/ 1 h 998"/>
                  <a:gd name="T70" fmla="*/ 1 w 301"/>
                  <a:gd name="T71" fmla="*/ 1 h 998"/>
                  <a:gd name="T72" fmla="*/ 1 w 301"/>
                  <a:gd name="T73" fmla="*/ 1 h 998"/>
                  <a:gd name="T74" fmla="*/ 1 w 301"/>
                  <a:gd name="T75" fmla="*/ 1 h 998"/>
                  <a:gd name="T76" fmla="*/ 1 w 301"/>
                  <a:gd name="T77" fmla="*/ 1 h 998"/>
                  <a:gd name="T78" fmla="*/ 1 w 301"/>
                  <a:gd name="T79" fmla="*/ 1 h 998"/>
                  <a:gd name="T80" fmla="*/ 1 w 301"/>
                  <a:gd name="T81" fmla="*/ 1 h 998"/>
                  <a:gd name="T82" fmla="*/ 0 w 301"/>
                  <a:gd name="T83" fmla="*/ 1 h 998"/>
                  <a:gd name="T84" fmla="*/ 1 w 301"/>
                  <a:gd name="T85" fmla="*/ 1 h 998"/>
                  <a:gd name="T86" fmla="*/ 1 w 301"/>
                  <a:gd name="T87" fmla="*/ 1 h 9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1"/>
                  <a:gd name="T133" fmla="*/ 0 h 998"/>
                  <a:gd name="T134" fmla="*/ 301 w 301"/>
                  <a:gd name="T135" fmla="*/ 998 h 9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1" h="998">
                    <a:moveTo>
                      <a:pt x="13" y="964"/>
                    </a:moveTo>
                    <a:lnTo>
                      <a:pt x="16" y="969"/>
                    </a:lnTo>
                    <a:lnTo>
                      <a:pt x="23" y="978"/>
                    </a:lnTo>
                    <a:lnTo>
                      <a:pt x="35" y="987"/>
                    </a:lnTo>
                    <a:lnTo>
                      <a:pt x="50" y="994"/>
                    </a:lnTo>
                    <a:lnTo>
                      <a:pt x="67" y="998"/>
                    </a:lnTo>
                    <a:lnTo>
                      <a:pt x="87" y="995"/>
                    </a:lnTo>
                    <a:lnTo>
                      <a:pt x="107" y="983"/>
                    </a:lnTo>
                    <a:lnTo>
                      <a:pt x="126" y="960"/>
                    </a:lnTo>
                    <a:lnTo>
                      <a:pt x="131" y="952"/>
                    </a:lnTo>
                    <a:lnTo>
                      <a:pt x="137" y="941"/>
                    </a:lnTo>
                    <a:lnTo>
                      <a:pt x="140" y="931"/>
                    </a:lnTo>
                    <a:lnTo>
                      <a:pt x="142" y="924"/>
                    </a:lnTo>
                    <a:lnTo>
                      <a:pt x="146" y="900"/>
                    </a:lnTo>
                    <a:lnTo>
                      <a:pt x="155" y="850"/>
                    </a:lnTo>
                    <a:lnTo>
                      <a:pt x="164" y="799"/>
                    </a:lnTo>
                    <a:lnTo>
                      <a:pt x="171" y="766"/>
                    </a:lnTo>
                    <a:lnTo>
                      <a:pt x="177" y="744"/>
                    </a:lnTo>
                    <a:lnTo>
                      <a:pt x="180" y="714"/>
                    </a:lnTo>
                    <a:lnTo>
                      <a:pt x="183" y="683"/>
                    </a:lnTo>
                    <a:lnTo>
                      <a:pt x="181" y="657"/>
                    </a:lnTo>
                    <a:lnTo>
                      <a:pt x="179" y="638"/>
                    </a:lnTo>
                    <a:lnTo>
                      <a:pt x="179" y="624"/>
                    </a:lnTo>
                    <a:lnTo>
                      <a:pt x="181" y="613"/>
                    </a:lnTo>
                    <a:lnTo>
                      <a:pt x="186" y="604"/>
                    </a:lnTo>
                    <a:lnTo>
                      <a:pt x="193" y="592"/>
                    </a:lnTo>
                    <a:lnTo>
                      <a:pt x="203" y="575"/>
                    </a:lnTo>
                    <a:lnTo>
                      <a:pt x="213" y="552"/>
                    </a:lnTo>
                    <a:lnTo>
                      <a:pt x="218" y="523"/>
                    </a:lnTo>
                    <a:lnTo>
                      <a:pt x="224" y="488"/>
                    </a:lnTo>
                    <a:lnTo>
                      <a:pt x="231" y="455"/>
                    </a:lnTo>
                    <a:lnTo>
                      <a:pt x="239" y="426"/>
                    </a:lnTo>
                    <a:lnTo>
                      <a:pt x="245" y="404"/>
                    </a:lnTo>
                    <a:lnTo>
                      <a:pt x="249" y="389"/>
                    </a:lnTo>
                    <a:lnTo>
                      <a:pt x="256" y="365"/>
                    </a:lnTo>
                    <a:lnTo>
                      <a:pt x="267" y="333"/>
                    </a:lnTo>
                    <a:lnTo>
                      <a:pt x="277" y="295"/>
                    </a:lnTo>
                    <a:lnTo>
                      <a:pt x="287" y="253"/>
                    </a:lnTo>
                    <a:lnTo>
                      <a:pt x="296" y="211"/>
                    </a:lnTo>
                    <a:lnTo>
                      <a:pt x="301" y="169"/>
                    </a:lnTo>
                    <a:lnTo>
                      <a:pt x="301" y="130"/>
                    </a:lnTo>
                    <a:lnTo>
                      <a:pt x="298" y="101"/>
                    </a:lnTo>
                    <a:lnTo>
                      <a:pt x="291" y="76"/>
                    </a:lnTo>
                    <a:lnTo>
                      <a:pt x="281" y="55"/>
                    </a:lnTo>
                    <a:lnTo>
                      <a:pt x="268" y="37"/>
                    </a:lnTo>
                    <a:lnTo>
                      <a:pt x="253" y="22"/>
                    </a:lnTo>
                    <a:lnTo>
                      <a:pt x="238" y="10"/>
                    </a:lnTo>
                    <a:lnTo>
                      <a:pt x="221" y="3"/>
                    </a:lnTo>
                    <a:lnTo>
                      <a:pt x="202" y="0"/>
                    </a:lnTo>
                    <a:lnTo>
                      <a:pt x="185" y="0"/>
                    </a:lnTo>
                    <a:lnTo>
                      <a:pt x="168" y="3"/>
                    </a:lnTo>
                    <a:lnTo>
                      <a:pt x="150" y="11"/>
                    </a:lnTo>
                    <a:lnTo>
                      <a:pt x="134" y="22"/>
                    </a:lnTo>
                    <a:lnTo>
                      <a:pt x="120" y="38"/>
                    </a:lnTo>
                    <a:lnTo>
                      <a:pt x="109" y="57"/>
                    </a:lnTo>
                    <a:lnTo>
                      <a:pt x="100" y="81"/>
                    </a:lnTo>
                    <a:lnTo>
                      <a:pt x="93" y="108"/>
                    </a:lnTo>
                    <a:lnTo>
                      <a:pt x="82" y="168"/>
                    </a:lnTo>
                    <a:lnTo>
                      <a:pt x="76" y="211"/>
                    </a:lnTo>
                    <a:lnTo>
                      <a:pt x="71" y="243"/>
                    </a:lnTo>
                    <a:lnTo>
                      <a:pt x="70" y="271"/>
                    </a:lnTo>
                    <a:lnTo>
                      <a:pt x="71" y="305"/>
                    </a:lnTo>
                    <a:lnTo>
                      <a:pt x="70" y="347"/>
                    </a:lnTo>
                    <a:lnTo>
                      <a:pt x="69" y="384"/>
                    </a:lnTo>
                    <a:lnTo>
                      <a:pt x="66" y="405"/>
                    </a:lnTo>
                    <a:lnTo>
                      <a:pt x="61" y="423"/>
                    </a:lnTo>
                    <a:lnTo>
                      <a:pt x="54" y="448"/>
                    </a:lnTo>
                    <a:lnTo>
                      <a:pt x="50" y="473"/>
                    </a:lnTo>
                    <a:lnTo>
                      <a:pt x="54" y="492"/>
                    </a:lnTo>
                    <a:lnTo>
                      <a:pt x="61" y="508"/>
                    </a:lnTo>
                    <a:lnTo>
                      <a:pt x="63" y="529"/>
                    </a:lnTo>
                    <a:lnTo>
                      <a:pt x="62" y="547"/>
                    </a:lnTo>
                    <a:lnTo>
                      <a:pt x="54" y="559"/>
                    </a:lnTo>
                    <a:lnTo>
                      <a:pt x="44" y="564"/>
                    </a:lnTo>
                    <a:lnTo>
                      <a:pt x="40" y="571"/>
                    </a:lnTo>
                    <a:lnTo>
                      <a:pt x="36" y="581"/>
                    </a:lnTo>
                    <a:lnTo>
                      <a:pt x="35" y="591"/>
                    </a:lnTo>
                    <a:lnTo>
                      <a:pt x="34" y="608"/>
                    </a:lnTo>
                    <a:lnTo>
                      <a:pt x="29" y="632"/>
                    </a:lnTo>
                    <a:lnTo>
                      <a:pt x="23" y="659"/>
                    </a:lnTo>
                    <a:lnTo>
                      <a:pt x="16" y="682"/>
                    </a:lnTo>
                    <a:lnTo>
                      <a:pt x="8" y="706"/>
                    </a:lnTo>
                    <a:lnTo>
                      <a:pt x="2" y="737"/>
                    </a:lnTo>
                    <a:lnTo>
                      <a:pt x="0" y="775"/>
                    </a:lnTo>
                    <a:lnTo>
                      <a:pt x="4" y="817"/>
                    </a:lnTo>
                    <a:lnTo>
                      <a:pt x="11" y="857"/>
                    </a:lnTo>
                    <a:lnTo>
                      <a:pt x="16" y="895"/>
                    </a:lnTo>
                    <a:lnTo>
                      <a:pt x="17" y="930"/>
                    </a:lnTo>
                    <a:lnTo>
                      <a:pt x="13" y="964"/>
                    </a:lnTo>
                    <a:close/>
                  </a:path>
                </a:pathLst>
              </a:custGeom>
              <a:solidFill>
                <a:srgbClr val="000000"/>
              </a:solidFill>
              <a:ln w="9525">
                <a:noFill/>
                <a:round/>
                <a:headEnd/>
                <a:tailEnd/>
              </a:ln>
            </p:spPr>
            <p:txBody>
              <a:bodyPr/>
              <a:lstStyle/>
              <a:p>
                <a:endParaRPr lang="fa-IR"/>
              </a:p>
            </p:txBody>
          </p:sp>
          <p:sp>
            <p:nvSpPr>
              <p:cNvPr id="10351" name="Freeform 241"/>
              <p:cNvSpPr>
                <a:spLocks/>
              </p:cNvSpPr>
              <p:nvPr/>
            </p:nvSpPr>
            <p:spPr bwMode="auto">
              <a:xfrm>
                <a:off x="2775" y="1747"/>
                <a:ext cx="230" cy="411"/>
              </a:xfrm>
              <a:custGeom>
                <a:avLst/>
                <a:gdLst>
                  <a:gd name="T0" fmla="*/ 0 w 461"/>
                  <a:gd name="T1" fmla="*/ 0 h 823"/>
                  <a:gd name="T2" fmla="*/ 0 w 461"/>
                  <a:gd name="T3" fmla="*/ 0 h 823"/>
                  <a:gd name="T4" fmla="*/ 0 w 461"/>
                  <a:gd name="T5" fmla="*/ 0 h 823"/>
                  <a:gd name="T6" fmla="*/ 0 w 461"/>
                  <a:gd name="T7" fmla="*/ 0 h 823"/>
                  <a:gd name="T8" fmla="*/ 0 w 461"/>
                  <a:gd name="T9" fmla="*/ 0 h 823"/>
                  <a:gd name="T10" fmla="*/ 0 w 461"/>
                  <a:gd name="T11" fmla="*/ 0 h 823"/>
                  <a:gd name="T12" fmla="*/ 0 w 461"/>
                  <a:gd name="T13" fmla="*/ 0 h 823"/>
                  <a:gd name="T14" fmla="*/ 0 w 461"/>
                  <a:gd name="T15" fmla="*/ 0 h 823"/>
                  <a:gd name="T16" fmla="*/ 0 w 461"/>
                  <a:gd name="T17" fmla="*/ 0 h 823"/>
                  <a:gd name="T18" fmla="*/ 0 w 461"/>
                  <a:gd name="T19" fmla="*/ 0 h 823"/>
                  <a:gd name="T20" fmla="*/ 0 w 461"/>
                  <a:gd name="T21" fmla="*/ 0 h 823"/>
                  <a:gd name="T22" fmla="*/ 0 w 461"/>
                  <a:gd name="T23" fmla="*/ 0 h 823"/>
                  <a:gd name="T24" fmla="*/ 0 w 461"/>
                  <a:gd name="T25" fmla="*/ 0 h 823"/>
                  <a:gd name="T26" fmla="*/ 0 w 461"/>
                  <a:gd name="T27" fmla="*/ 0 h 823"/>
                  <a:gd name="T28" fmla="*/ 0 w 461"/>
                  <a:gd name="T29" fmla="*/ 0 h 823"/>
                  <a:gd name="T30" fmla="*/ 0 w 461"/>
                  <a:gd name="T31" fmla="*/ 0 h 823"/>
                  <a:gd name="T32" fmla="*/ 0 w 461"/>
                  <a:gd name="T33" fmla="*/ 0 h 823"/>
                  <a:gd name="T34" fmla="*/ 0 w 461"/>
                  <a:gd name="T35" fmla="*/ 0 h 823"/>
                  <a:gd name="T36" fmla="*/ 0 w 461"/>
                  <a:gd name="T37" fmla="*/ 0 h 823"/>
                  <a:gd name="T38" fmla="*/ 0 w 461"/>
                  <a:gd name="T39" fmla="*/ 0 h 823"/>
                  <a:gd name="T40" fmla="*/ 0 w 461"/>
                  <a:gd name="T41" fmla="*/ 0 h 823"/>
                  <a:gd name="T42" fmla="*/ 0 w 461"/>
                  <a:gd name="T43" fmla="*/ 0 h 823"/>
                  <a:gd name="T44" fmla="*/ 0 w 461"/>
                  <a:gd name="T45" fmla="*/ 0 h 823"/>
                  <a:gd name="T46" fmla="*/ 0 w 461"/>
                  <a:gd name="T47" fmla="*/ 0 h 823"/>
                  <a:gd name="T48" fmla="*/ 0 w 461"/>
                  <a:gd name="T49" fmla="*/ 0 h 823"/>
                  <a:gd name="T50" fmla="*/ 0 w 461"/>
                  <a:gd name="T51" fmla="*/ 0 h 823"/>
                  <a:gd name="T52" fmla="*/ 0 w 461"/>
                  <a:gd name="T53" fmla="*/ 0 h 823"/>
                  <a:gd name="T54" fmla="*/ 0 w 461"/>
                  <a:gd name="T55" fmla="*/ 0 h 823"/>
                  <a:gd name="T56" fmla="*/ 0 w 461"/>
                  <a:gd name="T57" fmla="*/ 0 h 823"/>
                  <a:gd name="T58" fmla="*/ 0 w 461"/>
                  <a:gd name="T59" fmla="*/ 0 h 823"/>
                  <a:gd name="T60" fmla="*/ 0 w 461"/>
                  <a:gd name="T61" fmla="*/ 0 h 823"/>
                  <a:gd name="T62" fmla="*/ 0 w 461"/>
                  <a:gd name="T63" fmla="*/ 0 h 823"/>
                  <a:gd name="T64" fmla="*/ 0 w 461"/>
                  <a:gd name="T65" fmla="*/ 0 h 823"/>
                  <a:gd name="T66" fmla="*/ 0 w 461"/>
                  <a:gd name="T67" fmla="*/ 0 h 823"/>
                  <a:gd name="T68" fmla="*/ 0 w 461"/>
                  <a:gd name="T69" fmla="*/ 0 h 823"/>
                  <a:gd name="T70" fmla="*/ 0 w 461"/>
                  <a:gd name="T71" fmla="*/ 0 h 823"/>
                  <a:gd name="T72" fmla="*/ 0 w 461"/>
                  <a:gd name="T73" fmla="*/ 0 h 823"/>
                  <a:gd name="T74" fmla="*/ 0 w 461"/>
                  <a:gd name="T75" fmla="*/ 0 h 823"/>
                  <a:gd name="T76" fmla="*/ 0 w 461"/>
                  <a:gd name="T77" fmla="*/ 0 h 823"/>
                  <a:gd name="T78" fmla="*/ 0 w 461"/>
                  <a:gd name="T79" fmla="*/ 0 h 823"/>
                  <a:gd name="T80" fmla="*/ 0 w 461"/>
                  <a:gd name="T81" fmla="*/ 0 h 823"/>
                  <a:gd name="T82" fmla="*/ 0 w 461"/>
                  <a:gd name="T83" fmla="*/ 0 h 823"/>
                  <a:gd name="T84" fmla="*/ 0 w 461"/>
                  <a:gd name="T85" fmla="*/ 0 h 823"/>
                  <a:gd name="T86" fmla="*/ 0 w 461"/>
                  <a:gd name="T87" fmla="*/ 0 h 823"/>
                  <a:gd name="T88" fmla="*/ 0 w 461"/>
                  <a:gd name="T89" fmla="*/ 0 h 823"/>
                  <a:gd name="T90" fmla="*/ 0 w 461"/>
                  <a:gd name="T91" fmla="*/ 0 h 823"/>
                  <a:gd name="T92" fmla="*/ 0 w 461"/>
                  <a:gd name="T93" fmla="*/ 0 h 823"/>
                  <a:gd name="T94" fmla="*/ 0 w 461"/>
                  <a:gd name="T95" fmla="*/ 0 h 823"/>
                  <a:gd name="T96" fmla="*/ 0 w 461"/>
                  <a:gd name="T97" fmla="*/ 0 h 82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61"/>
                  <a:gd name="T148" fmla="*/ 0 h 823"/>
                  <a:gd name="T149" fmla="*/ 461 w 461"/>
                  <a:gd name="T150" fmla="*/ 823 h 82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61" h="823">
                    <a:moveTo>
                      <a:pt x="235" y="0"/>
                    </a:moveTo>
                    <a:lnTo>
                      <a:pt x="226" y="0"/>
                    </a:lnTo>
                    <a:lnTo>
                      <a:pt x="218" y="2"/>
                    </a:lnTo>
                    <a:lnTo>
                      <a:pt x="209" y="3"/>
                    </a:lnTo>
                    <a:lnTo>
                      <a:pt x="201" y="5"/>
                    </a:lnTo>
                    <a:lnTo>
                      <a:pt x="193" y="7"/>
                    </a:lnTo>
                    <a:lnTo>
                      <a:pt x="186" y="12"/>
                    </a:lnTo>
                    <a:lnTo>
                      <a:pt x="178" y="17"/>
                    </a:lnTo>
                    <a:lnTo>
                      <a:pt x="171" y="24"/>
                    </a:lnTo>
                    <a:lnTo>
                      <a:pt x="161" y="28"/>
                    </a:lnTo>
                    <a:lnTo>
                      <a:pt x="151" y="34"/>
                    </a:lnTo>
                    <a:lnTo>
                      <a:pt x="138" y="41"/>
                    </a:lnTo>
                    <a:lnTo>
                      <a:pt x="126" y="48"/>
                    </a:lnTo>
                    <a:lnTo>
                      <a:pt x="114" y="55"/>
                    </a:lnTo>
                    <a:lnTo>
                      <a:pt x="103" y="62"/>
                    </a:lnTo>
                    <a:lnTo>
                      <a:pt x="95" y="67"/>
                    </a:lnTo>
                    <a:lnTo>
                      <a:pt x="88" y="71"/>
                    </a:lnTo>
                    <a:lnTo>
                      <a:pt x="82" y="74"/>
                    </a:lnTo>
                    <a:lnTo>
                      <a:pt x="73" y="77"/>
                    </a:lnTo>
                    <a:lnTo>
                      <a:pt x="64" y="79"/>
                    </a:lnTo>
                    <a:lnTo>
                      <a:pt x="53" y="81"/>
                    </a:lnTo>
                    <a:lnTo>
                      <a:pt x="44" y="83"/>
                    </a:lnTo>
                    <a:lnTo>
                      <a:pt x="34" y="88"/>
                    </a:lnTo>
                    <a:lnTo>
                      <a:pt x="26" y="94"/>
                    </a:lnTo>
                    <a:lnTo>
                      <a:pt x="19" y="102"/>
                    </a:lnTo>
                    <a:lnTo>
                      <a:pt x="9" y="120"/>
                    </a:lnTo>
                    <a:lnTo>
                      <a:pt x="3" y="140"/>
                    </a:lnTo>
                    <a:lnTo>
                      <a:pt x="0" y="162"/>
                    </a:lnTo>
                    <a:lnTo>
                      <a:pt x="4" y="185"/>
                    </a:lnTo>
                    <a:lnTo>
                      <a:pt x="9" y="211"/>
                    </a:lnTo>
                    <a:lnTo>
                      <a:pt x="15" y="240"/>
                    </a:lnTo>
                    <a:lnTo>
                      <a:pt x="20" y="263"/>
                    </a:lnTo>
                    <a:lnTo>
                      <a:pt x="24" y="278"/>
                    </a:lnTo>
                    <a:lnTo>
                      <a:pt x="32" y="292"/>
                    </a:lnTo>
                    <a:lnTo>
                      <a:pt x="39" y="307"/>
                    </a:lnTo>
                    <a:lnTo>
                      <a:pt x="46" y="323"/>
                    </a:lnTo>
                    <a:lnTo>
                      <a:pt x="52" y="339"/>
                    </a:lnTo>
                    <a:lnTo>
                      <a:pt x="57" y="355"/>
                    </a:lnTo>
                    <a:lnTo>
                      <a:pt x="60" y="370"/>
                    </a:lnTo>
                    <a:lnTo>
                      <a:pt x="62" y="384"/>
                    </a:lnTo>
                    <a:lnTo>
                      <a:pt x="64" y="398"/>
                    </a:lnTo>
                    <a:lnTo>
                      <a:pt x="64" y="434"/>
                    </a:lnTo>
                    <a:lnTo>
                      <a:pt x="64" y="465"/>
                    </a:lnTo>
                    <a:lnTo>
                      <a:pt x="65" y="491"/>
                    </a:lnTo>
                    <a:lnTo>
                      <a:pt x="67" y="514"/>
                    </a:lnTo>
                    <a:lnTo>
                      <a:pt x="68" y="536"/>
                    </a:lnTo>
                    <a:lnTo>
                      <a:pt x="67" y="557"/>
                    </a:lnTo>
                    <a:lnTo>
                      <a:pt x="64" y="577"/>
                    </a:lnTo>
                    <a:lnTo>
                      <a:pt x="59" y="596"/>
                    </a:lnTo>
                    <a:lnTo>
                      <a:pt x="53" y="615"/>
                    </a:lnTo>
                    <a:lnTo>
                      <a:pt x="47" y="633"/>
                    </a:lnTo>
                    <a:lnTo>
                      <a:pt x="43" y="653"/>
                    </a:lnTo>
                    <a:lnTo>
                      <a:pt x="39" y="676"/>
                    </a:lnTo>
                    <a:lnTo>
                      <a:pt x="37" y="708"/>
                    </a:lnTo>
                    <a:lnTo>
                      <a:pt x="34" y="746"/>
                    </a:lnTo>
                    <a:lnTo>
                      <a:pt x="30" y="778"/>
                    </a:lnTo>
                    <a:lnTo>
                      <a:pt x="31" y="792"/>
                    </a:lnTo>
                    <a:lnTo>
                      <a:pt x="42" y="795"/>
                    </a:lnTo>
                    <a:lnTo>
                      <a:pt x="53" y="800"/>
                    </a:lnTo>
                    <a:lnTo>
                      <a:pt x="66" y="806"/>
                    </a:lnTo>
                    <a:lnTo>
                      <a:pt x="80" y="810"/>
                    </a:lnTo>
                    <a:lnTo>
                      <a:pt x="96" y="815"/>
                    </a:lnTo>
                    <a:lnTo>
                      <a:pt x="112" y="819"/>
                    </a:lnTo>
                    <a:lnTo>
                      <a:pt x="129" y="822"/>
                    </a:lnTo>
                    <a:lnTo>
                      <a:pt x="148" y="823"/>
                    </a:lnTo>
                    <a:lnTo>
                      <a:pt x="158" y="823"/>
                    </a:lnTo>
                    <a:lnTo>
                      <a:pt x="168" y="823"/>
                    </a:lnTo>
                    <a:lnTo>
                      <a:pt x="180" y="822"/>
                    </a:lnTo>
                    <a:lnTo>
                      <a:pt x="193" y="822"/>
                    </a:lnTo>
                    <a:lnTo>
                      <a:pt x="205" y="821"/>
                    </a:lnTo>
                    <a:lnTo>
                      <a:pt x="218" y="821"/>
                    </a:lnTo>
                    <a:lnTo>
                      <a:pt x="232" y="820"/>
                    </a:lnTo>
                    <a:lnTo>
                      <a:pt x="244" y="819"/>
                    </a:lnTo>
                    <a:lnTo>
                      <a:pt x="258" y="819"/>
                    </a:lnTo>
                    <a:lnTo>
                      <a:pt x="271" y="817"/>
                    </a:lnTo>
                    <a:lnTo>
                      <a:pt x="282" y="817"/>
                    </a:lnTo>
                    <a:lnTo>
                      <a:pt x="295" y="816"/>
                    </a:lnTo>
                    <a:lnTo>
                      <a:pt x="305" y="816"/>
                    </a:lnTo>
                    <a:lnTo>
                      <a:pt x="316" y="815"/>
                    </a:lnTo>
                    <a:lnTo>
                      <a:pt x="324" y="815"/>
                    </a:lnTo>
                    <a:lnTo>
                      <a:pt x="332" y="815"/>
                    </a:lnTo>
                    <a:lnTo>
                      <a:pt x="347" y="815"/>
                    </a:lnTo>
                    <a:lnTo>
                      <a:pt x="362" y="815"/>
                    </a:lnTo>
                    <a:lnTo>
                      <a:pt x="376" y="813"/>
                    </a:lnTo>
                    <a:lnTo>
                      <a:pt x="390" y="812"/>
                    </a:lnTo>
                    <a:lnTo>
                      <a:pt x="401" y="809"/>
                    </a:lnTo>
                    <a:lnTo>
                      <a:pt x="410" y="807"/>
                    </a:lnTo>
                    <a:lnTo>
                      <a:pt x="416" y="804"/>
                    </a:lnTo>
                    <a:lnTo>
                      <a:pt x="418" y="800"/>
                    </a:lnTo>
                    <a:lnTo>
                      <a:pt x="418" y="779"/>
                    </a:lnTo>
                    <a:lnTo>
                      <a:pt x="417" y="738"/>
                    </a:lnTo>
                    <a:lnTo>
                      <a:pt x="415" y="693"/>
                    </a:lnTo>
                    <a:lnTo>
                      <a:pt x="409" y="656"/>
                    </a:lnTo>
                    <a:lnTo>
                      <a:pt x="401" y="632"/>
                    </a:lnTo>
                    <a:lnTo>
                      <a:pt x="395" y="611"/>
                    </a:lnTo>
                    <a:lnTo>
                      <a:pt x="391" y="594"/>
                    </a:lnTo>
                    <a:lnTo>
                      <a:pt x="388" y="580"/>
                    </a:lnTo>
                    <a:lnTo>
                      <a:pt x="390" y="556"/>
                    </a:lnTo>
                    <a:lnTo>
                      <a:pt x="392" y="514"/>
                    </a:lnTo>
                    <a:lnTo>
                      <a:pt x="394" y="472"/>
                    </a:lnTo>
                    <a:lnTo>
                      <a:pt x="395" y="442"/>
                    </a:lnTo>
                    <a:lnTo>
                      <a:pt x="399" y="419"/>
                    </a:lnTo>
                    <a:lnTo>
                      <a:pt x="405" y="390"/>
                    </a:lnTo>
                    <a:lnTo>
                      <a:pt x="411" y="362"/>
                    </a:lnTo>
                    <a:lnTo>
                      <a:pt x="419" y="340"/>
                    </a:lnTo>
                    <a:lnTo>
                      <a:pt x="424" y="322"/>
                    </a:lnTo>
                    <a:lnTo>
                      <a:pt x="429" y="303"/>
                    </a:lnTo>
                    <a:lnTo>
                      <a:pt x="433" y="284"/>
                    </a:lnTo>
                    <a:lnTo>
                      <a:pt x="439" y="264"/>
                    </a:lnTo>
                    <a:lnTo>
                      <a:pt x="446" y="244"/>
                    </a:lnTo>
                    <a:lnTo>
                      <a:pt x="453" y="222"/>
                    </a:lnTo>
                    <a:lnTo>
                      <a:pt x="457" y="200"/>
                    </a:lnTo>
                    <a:lnTo>
                      <a:pt x="460" y="180"/>
                    </a:lnTo>
                    <a:lnTo>
                      <a:pt x="461" y="159"/>
                    </a:lnTo>
                    <a:lnTo>
                      <a:pt x="461" y="136"/>
                    </a:lnTo>
                    <a:lnTo>
                      <a:pt x="459" y="117"/>
                    </a:lnTo>
                    <a:lnTo>
                      <a:pt x="455" y="106"/>
                    </a:lnTo>
                    <a:lnTo>
                      <a:pt x="452" y="104"/>
                    </a:lnTo>
                    <a:lnTo>
                      <a:pt x="448" y="101"/>
                    </a:lnTo>
                    <a:lnTo>
                      <a:pt x="443" y="97"/>
                    </a:lnTo>
                    <a:lnTo>
                      <a:pt x="437" y="93"/>
                    </a:lnTo>
                    <a:lnTo>
                      <a:pt x="430" y="89"/>
                    </a:lnTo>
                    <a:lnTo>
                      <a:pt x="424" y="87"/>
                    </a:lnTo>
                    <a:lnTo>
                      <a:pt x="418" y="85"/>
                    </a:lnTo>
                    <a:lnTo>
                      <a:pt x="413" y="83"/>
                    </a:lnTo>
                    <a:lnTo>
                      <a:pt x="407" y="82"/>
                    </a:lnTo>
                    <a:lnTo>
                      <a:pt x="401" y="81"/>
                    </a:lnTo>
                    <a:lnTo>
                      <a:pt x="396" y="79"/>
                    </a:lnTo>
                    <a:lnTo>
                      <a:pt x="391" y="75"/>
                    </a:lnTo>
                    <a:lnTo>
                      <a:pt x="385" y="73"/>
                    </a:lnTo>
                    <a:lnTo>
                      <a:pt x="380" y="70"/>
                    </a:lnTo>
                    <a:lnTo>
                      <a:pt x="377" y="67"/>
                    </a:lnTo>
                    <a:lnTo>
                      <a:pt x="373" y="65"/>
                    </a:lnTo>
                    <a:lnTo>
                      <a:pt x="370" y="62"/>
                    </a:lnTo>
                    <a:lnTo>
                      <a:pt x="363" y="58"/>
                    </a:lnTo>
                    <a:lnTo>
                      <a:pt x="356" y="53"/>
                    </a:lnTo>
                    <a:lnTo>
                      <a:pt x="347" y="48"/>
                    </a:lnTo>
                    <a:lnTo>
                      <a:pt x="339" y="43"/>
                    </a:lnTo>
                    <a:lnTo>
                      <a:pt x="331" y="40"/>
                    </a:lnTo>
                    <a:lnTo>
                      <a:pt x="325" y="36"/>
                    </a:lnTo>
                    <a:lnTo>
                      <a:pt x="320" y="35"/>
                    </a:lnTo>
                    <a:lnTo>
                      <a:pt x="317" y="33"/>
                    </a:lnTo>
                    <a:lnTo>
                      <a:pt x="311" y="29"/>
                    </a:lnTo>
                    <a:lnTo>
                      <a:pt x="305" y="24"/>
                    </a:lnTo>
                    <a:lnTo>
                      <a:pt x="296" y="18"/>
                    </a:lnTo>
                    <a:lnTo>
                      <a:pt x="286" y="12"/>
                    </a:lnTo>
                    <a:lnTo>
                      <a:pt x="272" y="6"/>
                    </a:lnTo>
                    <a:lnTo>
                      <a:pt x="255" y="3"/>
                    </a:lnTo>
                    <a:lnTo>
                      <a:pt x="235" y="0"/>
                    </a:lnTo>
                    <a:close/>
                  </a:path>
                </a:pathLst>
              </a:custGeom>
              <a:solidFill>
                <a:srgbClr val="000000"/>
              </a:solidFill>
              <a:ln w="9525">
                <a:noFill/>
                <a:round/>
                <a:headEnd/>
                <a:tailEnd/>
              </a:ln>
            </p:spPr>
            <p:txBody>
              <a:bodyPr/>
              <a:lstStyle/>
              <a:p>
                <a:endParaRPr lang="fa-IR"/>
              </a:p>
            </p:txBody>
          </p:sp>
          <p:sp>
            <p:nvSpPr>
              <p:cNvPr id="10352" name="Freeform 242"/>
              <p:cNvSpPr>
                <a:spLocks/>
              </p:cNvSpPr>
              <p:nvPr/>
            </p:nvSpPr>
            <p:spPr bwMode="auto">
              <a:xfrm>
                <a:off x="2885" y="1755"/>
                <a:ext cx="15" cy="15"/>
              </a:xfrm>
              <a:custGeom>
                <a:avLst/>
                <a:gdLst>
                  <a:gd name="T0" fmla="*/ 1 w 29"/>
                  <a:gd name="T1" fmla="*/ 1 h 29"/>
                  <a:gd name="T2" fmla="*/ 1 w 29"/>
                  <a:gd name="T3" fmla="*/ 1 h 29"/>
                  <a:gd name="T4" fmla="*/ 1 w 29"/>
                  <a:gd name="T5" fmla="*/ 1 h 29"/>
                  <a:gd name="T6" fmla="*/ 1 w 29"/>
                  <a:gd name="T7" fmla="*/ 1 h 29"/>
                  <a:gd name="T8" fmla="*/ 1 w 29"/>
                  <a:gd name="T9" fmla="*/ 1 h 29"/>
                  <a:gd name="T10" fmla="*/ 1 w 29"/>
                  <a:gd name="T11" fmla="*/ 1 h 29"/>
                  <a:gd name="T12" fmla="*/ 1 w 29"/>
                  <a:gd name="T13" fmla="*/ 1 h 29"/>
                  <a:gd name="T14" fmla="*/ 1 w 29"/>
                  <a:gd name="T15" fmla="*/ 1 h 29"/>
                  <a:gd name="T16" fmla="*/ 1 w 29"/>
                  <a:gd name="T17" fmla="*/ 0 h 29"/>
                  <a:gd name="T18" fmla="*/ 1 w 29"/>
                  <a:gd name="T19" fmla="*/ 1 h 29"/>
                  <a:gd name="T20" fmla="*/ 1 w 29"/>
                  <a:gd name="T21" fmla="*/ 1 h 29"/>
                  <a:gd name="T22" fmla="*/ 1 w 29"/>
                  <a:gd name="T23" fmla="*/ 1 h 29"/>
                  <a:gd name="T24" fmla="*/ 0 w 29"/>
                  <a:gd name="T25" fmla="*/ 1 h 29"/>
                  <a:gd name="T26" fmla="*/ 1 w 29"/>
                  <a:gd name="T27" fmla="*/ 1 h 29"/>
                  <a:gd name="T28" fmla="*/ 1 w 29"/>
                  <a:gd name="T29" fmla="*/ 1 h 29"/>
                  <a:gd name="T30" fmla="*/ 1 w 29"/>
                  <a:gd name="T31" fmla="*/ 1 h 29"/>
                  <a:gd name="T32" fmla="*/ 1 w 29"/>
                  <a:gd name="T33" fmla="*/ 1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4" y="29"/>
                    </a:moveTo>
                    <a:lnTo>
                      <a:pt x="20" y="29"/>
                    </a:lnTo>
                    <a:lnTo>
                      <a:pt x="24" y="25"/>
                    </a:lnTo>
                    <a:lnTo>
                      <a:pt x="28" y="20"/>
                    </a:lnTo>
                    <a:lnTo>
                      <a:pt x="29" y="15"/>
                    </a:lnTo>
                    <a:lnTo>
                      <a:pt x="28" y="9"/>
                    </a:lnTo>
                    <a:lnTo>
                      <a:pt x="24" y="4"/>
                    </a:lnTo>
                    <a:lnTo>
                      <a:pt x="20" y="1"/>
                    </a:lnTo>
                    <a:lnTo>
                      <a:pt x="14" y="0"/>
                    </a:lnTo>
                    <a:lnTo>
                      <a:pt x="8" y="1"/>
                    </a:lnTo>
                    <a:lnTo>
                      <a:pt x="4" y="4"/>
                    </a:lnTo>
                    <a:lnTo>
                      <a:pt x="1" y="9"/>
                    </a:lnTo>
                    <a:lnTo>
                      <a:pt x="0" y="15"/>
                    </a:lnTo>
                    <a:lnTo>
                      <a:pt x="1" y="20"/>
                    </a:lnTo>
                    <a:lnTo>
                      <a:pt x="4" y="25"/>
                    </a:lnTo>
                    <a:lnTo>
                      <a:pt x="8" y="27"/>
                    </a:lnTo>
                    <a:lnTo>
                      <a:pt x="14" y="29"/>
                    </a:lnTo>
                    <a:close/>
                  </a:path>
                </a:pathLst>
              </a:custGeom>
              <a:solidFill>
                <a:srgbClr val="000000"/>
              </a:solidFill>
              <a:ln w="9525">
                <a:noFill/>
                <a:round/>
                <a:headEnd/>
                <a:tailEnd/>
              </a:ln>
            </p:spPr>
            <p:txBody>
              <a:bodyPr/>
              <a:lstStyle/>
              <a:p>
                <a:endParaRPr lang="fa-IR"/>
              </a:p>
            </p:txBody>
          </p:sp>
          <p:sp>
            <p:nvSpPr>
              <p:cNvPr id="10353" name="Freeform 243"/>
              <p:cNvSpPr>
                <a:spLocks/>
              </p:cNvSpPr>
              <p:nvPr/>
            </p:nvSpPr>
            <p:spPr bwMode="auto">
              <a:xfrm>
                <a:off x="2787" y="1816"/>
                <a:ext cx="14" cy="15"/>
              </a:xfrm>
              <a:custGeom>
                <a:avLst/>
                <a:gdLst>
                  <a:gd name="T0" fmla="*/ 0 w 29"/>
                  <a:gd name="T1" fmla="*/ 1 h 30"/>
                  <a:gd name="T2" fmla="*/ 0 w 29"/>
                  <a:gd name="T3" fmla="*/ 1 h 30"/>
                  <a:gd name="T4" fmla="*/ 0 w 29"/>
                  <a:gd name="T5" fmla="*/ 1 h 30"/>
                  <a:gd name="T6" fmla="*/ 0 w 29"/>
                  <a:gd name="T7" fmla="*/ 1 h 30"/>
                  <a:gd name="T8" fmla="*/ 0 w 29"/>
                  <a:gd name="T9" fmla="*/ 1 h 30"/>
                  <a:gd name="T10" fmla="*/ 0 w 29"/>
                  <a:gd name="T11" fmla="*/ 1 h 30"/>
                  <a:gd name="T12" fmla="*/ 0 w 29"/>
                  <a:gd name="T13" fmla="*/ 1 h 30"/>
                  <a:gd name="T14" fmla="*/ 0 w 29"/>
                  <a:gd name="T15" fmla="*/ 1 h 30"/>
                  <a:gd name="T16" fmla="*/ 0 w 29"/>
                  <a:gd name="T17" fmla="*/ 0 h 30"/>
                  <a:gd name="T18" fmla="*/ 0 w 29"/>
                  <a:gd name="T19" fmla="*/ 1 h 30"/>
                  <a:gd name="T20" fmla="*/ 0 w 29"/>
                  <a:gd name="T21" fmla="*/ 1 h 30"/>
                  <a:gd name="T22" fmla="*/ 0 w 29"/>
                  <a:gd name="T23" fmla="*/ 1 h 30"/>
                  <a:gd name="T24" fmla="*/ 0 w 29"/>
                  <a:gd name="T25" fmla="*/ 1 h 30"/>
                  <a:gd name="T26" fmla="*/ 0 w 29"/>
                  <a:gd name="T27" fmla="*/ 1 h 30"/>
                  <a:gd name="T28" fmla="*/ 0 w 29"/>
                  <a:gd name="T29" fmla="*/ 1 h 30"/>
                  <a:gd name="T30" fmla="*/ 0 w 29"/>
                  <a:gd name="T31" fmla="*/ 1 h 30"/>
                  <a:gd name="T32" fmla="*/ 0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14" y="30"/>
                    </a:moveTo>
                    <a:lnTo>
                      <a:pt x="20" y="29"/>
                    </a:lnTo>
                    <a:lnTo>
                      <a:pt x="24" y="25"/>
                    </a:lnTo>
                    <a:lnTo>
                      <a:pt x="28" y="21"/>
                    </a:lnTo>
                    <a:lnTo>
                      <a:pt x="29" y="15"/>
                    </a:lnTo>
                    <a:lnTo>
                      <a:pt x="28" y="9"/>
                    </a:lnTo>
                    <a:lnTo>
                      <a:pt x="24" y="4"/>
                    </a:lnTo>
                    <a:lnTo>
                      <a:pt x="20" y="1"/>
                    </a:lnTo>
                    <a:lnTo>
                      <a:pt x="14" y="0"/>
                    </a:lnTo>
                    <a:lnTo>
                      <a:pt x="8" y="1"/>
                    </a:lnTo>
                    <a:lnTo>
                      <a:pt x="4" y="4"/>
                    </a:lnTo>
                    <a:lnTo>
                      <a:pt x="1" y="9"/>
                    </a:lnTo>
                    <a:lnTo>
                      <a:pt x="0" y="15"/>
                    </a:lnTo>
                    <a:lnTo>
                      <a:pt x="1" y="21"/>
                    </a:lnTo>
                    <a:lnTo>
                      <a:pt x="4" y="25"/>
                    </a:lnTo>
                    <a:lnTo>
                      <a:pt x="8" y="29"/>
                    </a:lnTo>
                    <a:lnTo>
                      <a:pt x="14" y="30"/>
                    </a:lnTo>
                    <a:close/>
                  </a:path>
                </a:pathLst>
              </a:custGeom>
              <a:solidFill>
                <a:srgbClr val="000000"/>
              </a:solidFill>
              <a:ln w="9525">
                <a:noFill/>
                <a:round/>
                <a:headEnd/>
                <a:tailEnd/>
              </a:ln>
            </p:spPr>
            <p:txBody>
              <a:bodyPr/>
              <a:lstStyle/>
              <a:p>
                <a:endParaRPr lang="fa-IR"/>
              </a:p>
            </p:txBody>
          </p:sp>
          <p:sp>
            <p:nvSpPr>
              <p:cNvPr id="10354" name="Freeform 244"/>
              <p:cNvSpPr>
                <a:spLocks/>
              </p:cNvSpPr>
              <p:nvPr/>
            </p:nvSpPr>
            <p:spPr bwMode="auto">
              <a:xfrm>
                <a:off x="2984" y="1818"/>
                <a:ext cx="15" cy="15"/>
              </a:xfrm>
              <a:custGeom>
                <a:avLst/>
                <a:gdLst>
                  <a:gd name="T0" fmla="*/ 1 w 29"/>
                  <a:gd name="T1" fmla="*/ 1 h 30"/>
                  <a:gd name="T2" fmla="*/ 1 w 29"/>
                  <a:gd name="T3" fmla="*/ 1 h 30"/>
                  <a:gd name="T4" fmla="*/ 1 w 29"/>
                  <a:gd name="T5" fmla="*/ 1 h 30"/>
                  <a:gd name="T6" fmla="*/ 1 w 29"/>
                  <a:gd name="T7" fmla="*/ 1 h 30"/>
                  <a:gd name="T8" fmla="*/ 1 w 29"/>
                  <a:gd name="T9" fmla="*/ 1 h 30"/>
                  <a:gd name="T10" fmla="*/ 1 w 29"/>
                  <a:gd name="T11" fmla="*/ 1 h 30"/>
                  <a:gd name="T12" fmla="*/ 1 w 29"/>
                  <a:gd name="T13" fmla="*/ 1 h 30"/>
                  <a:gd name="T14" fmla="*/ 1 w 29"/>
                  <a:gd name="T15" fmla="*/ 1 h 30"/>
                  <a:gd name="T16" fmla="*/ 1 w 29"/>
                  <a:gd name="T17" fmla="*/ 0 h 30"/>
                  <a:gd name="T18" fmla="*/ 1 w 29"/>
                  <a:gd name="T19" fmla="*/ 1 h 30"/>
                  <a:gd name="T20" fmla="*/ 1 w 29"/>
                  <a:gd name="T21" fmla="*/ 1 h 30"/>
                  <a:gd name="T22" fmla="*/ 1 w 29"/>
                  <a:gd name="T23" fmla="*/ 1 h 30"/>
                  <a:gd name="T24" fmla="*/ 0 w 29"/>
                  <a:gd name="T25" fmla="*/ 1 h 30"/>
                  <a:gd name="T26" fmla="*/ 1 w 29"/>
                  <a:gd name="T27" fmla="*/ 1 h 30"/>
                  <a:gd name="T28" fmla="*/ 1 w 29"/>
                  <a:gd name="T29" fmla="*/ 1 h 30"/>
                  <a:gd name="T30" fmla="*/ 1 w 29"/>
                  <a:gd name="T31" fmla="*/ 1 h 30"/>
                  <a:gd name="T32" fmla="*/ 1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15" y="30"/>
                    </a:moveTo>
                    <a:lnTo>
                      <a:pt x="20" y="29"/>
                    </a:lnTo>
                    <a:lnTo>
                      <a:pt x="25" y="26"/>
                    </a:lnTo>
                    <a:lnTo>
                      <a:pt x="28" y="21"/>
                    </a:lnTo>
                    <a:lnTo>
                      <a:pt x="29" y="15"/>
                    </a:lnTo>
                    <a:lnTo>
                      <a:pt x="28" y="9"/>
                    </a:lnTo>
                    <a:lnTo>
                      <a:pt x="26" y="5"/>
                    </a:lnTo>
                    <a:lnTo>
                      <a:pt x="21" y="1"/>
                    </a:lnTo>
                    <a:lnTo>
                      <a:pt x="15" y="0"/>
                    </a:lnTo>
                    <a:lnTo>
                      <a:pt x="10" y="1"/>
                    </a:lnTo>
                    <a:lnTo>
                      <a:pt x="5" y="5"/>
                    </a:lnTo>
                    <a:lnTo>
                      <a:pt x="1" y="9"/>
                    </a:lnTo>
                    <a:lnTo>
                      <a:pt x="0" y="15"/>
                    </a:lnTo>
                    <a:lnTo>
                      <a:pt x="1" y="21"/>
                    </a:lnTo>
                    <a:lnTo>
                      <a:pt x="5" y="26"/>
                    </a:lnTo>
                    <a:lnTo>
                      <a:pt x="10" y="29"/>
                    </a:lnTo>
                    <a:lnTo>
                      <a:pt x="15" y="30"/>
                    </a:lnTo>
                    <a:close/>
                  </a:path>
                </a:pathLst>
              </a:custGeom>
              <a:solidFill>
                <a:srgbClr val="000000"/>
              </a:solidFill>
              <a:ln w="9525">
                <a:noFill/>
                <a:round/>
                <a:headEnd/>
                <a:tailEnd/>
              </a:ln>
            </p:spPr>
            <p:txBody>
              <a:bodyPr/>
              <a:lstStyle/>
              <a:p>
                <a:endParaRPr lang="fa-IR"/>
              </a:p>
            </p:txBody>
          </p:sp>
          <p:sp>
            <p:nvSpPr>
              <p:cNvPr id="10355" name="Freeform 245"/>
              <p:cNvSpPr>
                <a:spLocks/>
              </p:cNvSpPr>
              <p:nvPr/>
            </p:nvSpPr>
            <p:spPr bwMode="auto">
              <a:xfrm>
                <a:off x="2823" y="2122"/>
                <a:ext cx="15" cy="15"/>
              </a:xfrm>
              <a:custGeom>
                <a:avLst/>
                <a:gdLst>
                  <a:gd name="T0" fmla="*/ 1 w 29"/>
                  <a:gd name="T1" fmla="*/ 1 h 28"/>
                  <a:gd name="T2" fmla="*/ 1 w 29"/>
                  <a:gd name="T3" fmla="*/ 1 h 28"/>
                  <a:gd name="T4" fmla="*/ 1 w 29"/>
                  <a:gd name="T5" fmla="*/ 1 h 28"/>
                  <a:gd name="T6" fmla="*/ 1 w 29"/>
                  <a:gd name="T7" fmla="*/ 1 h 28"/>
                  <a:gd name="T8" fmla="*/ 1 w 29"/>
                  <a:gd name="T9" fmla="*/ 1 h 28"/>
                  <a:gd name="T10" fmla="*/ 1 w 29"/>
                  <a:gd name="T11" fmla="*/ 1 h 28"/>
                  <a:gd name="T12" fmla="*/ 1 w 29"/>
                  <a:gd name="T13" fmla="*/ 1 h 28"/>
                  <a:gd name="T14" fmla="*/ 1 w 29"/>
                  <a:gd name="T15" fmla="*/ 1 h 28"/>
                  <a:gd name="T16" fmla="*/ 1 w 29"/>
                  <a:gd name="T17" fmla="*/ 0 h 28"/>
                  <a:gd name="T18" fmla="*/ 1 w 29"/>
                  <a:gd name="T19" fmla="*/ 1 h 28"/>
                  <a:gd name="T20" fmla="*/ 1 w 29"/>
                  <a:gd name="T21" fmla="*/ 1 h 28"/>
                  <a:gd name="T22" fmla="*/ 1 w 29"/>
                  <a:gd name="T23" fmla="*/ 1 h 28"/>
                  <a:gd name="T24" fmla="*/ 0 w 29"/>
                  <a:gd name="T25" fmla="*/ 1 h 28"/>
                  <a:gd name="T26" fmla="*/ 0 w 29"/>
                  <a:gd name="T27" fmla="*/ 1 h 28"/>
                  <a:gd name="T28" fmla="*/ 1 w 29"/>
                  <a:gd name="T29" fmla="*/ 1 h 28"/>
                  <a:gd name="T30" fmla="*/ 1 w 29"/>
                  <a:gd name="T31" fmla="*/ 1 h 28"/>
                  <a:gd name="T32" fmla="*/ 1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20" y="27"/>
                    </a:lnTo>
                    <a:lnTo>
                      <a:pt x="24" y="24"/>
                    </a:lnTo>
                    <a:lnTo>
                      <a:pt x="28" y="19"/>
                    </a:lnTo>
                    <a:lnTo>
                      <a:pt x="29" y="14"/>
                    </a:lnTo>
                    <a:lnTo>
                      <a:pt x="28" y="9"/>
                    </a:lnTo>
                    <a:lnTo>
                      <a:pt x="24" y="4"/>
                    </a:lnTo>
                    <a:lnTo>
                      <a:pt x="20" y="1"/>
                    </a:lnTo>
                    <a:lnTo>
                      <a:pt x="14" y="0"/>
                    </a:lnTo>
                    <a:lnTo>
                      <a:pt x="8" y="1"/>
                    </a:lnTo>
                    <a:lnTo>
                      <a:pt x="3" y="3"/>
                    </a:lnTo>
                    <a:lnTo>
                      <a:pt x="1" y="8"/>
                    </a:lnTo>
                    <a:lnTo>
                      <a:pt x="0" y="14"/>
                    </a:lnTo>
                    <a:lnTo>
                      <a:pt x="0" y="19"/>
                    </a:lnTo>
                    <a:lnTo>
                      <a:pt x="3" y="24"/>
                    </a:lnTo>
                    <a:lnTo>
                      <a:pt x="8" y="27"/>
                    </a:lnTo>
                    <a:lnTo>
                      <a:pt x="14" y="28"/>
                    </a:lnTo>
                    <a:close/>
                  </a:path>
                </a:pathLst>
              </a:custGeom>
              <a:solidFill>
                <a:srgbClr val="000000"/>
              </a:solidFill>
              <a:ln w="9525">
                <a:noFill/>
                <a:round/>
                <a:headEnd/>
                <a:tailEnd/>
              </a:ln>
            </p:spPr>
            <p:txBody>
              <a:bodyPr/>
              <a:lstStyle/>
              <a:p>
                <a:endParaRPr lang="fa-IR"/>
              </a:p>
            </p:txBody>
          </p:sp>
          <p:sp>
            <p:nvSpPr>
              <p:cNvPr id="10356" name="Freeform 246"/>
              <p:cNvSpPr>
                <a:spLocks/>
              </p:cNvSpPr>
              <p:nvPr/>
            </p:nvSpPr>
            <p:spPr bwMode="auto">
              <a:xfrm>
                <a:off x="2933" y="2123"/>
                <a:ext cx="14"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4" y="29"/>
                    </a:moveTo>
                    <a:lnTo>
                      <a:pt x="19" y="27"/>
                    </a:lnTo>
                    <a:lnTo>
                      <a:pt x="24" y="25"/>
                    </a:lnTo>
                    <a:lnTo>
                      <a:pt x="27" y="21"/>
                    </a:lnTo>
                    <a:lnTo>
                      <a:pt x="29" y="15"/>
                    </a:lnTo>
                    <a:lnTo>
                      <a:pt x="27" y="9"/>
                    </a:lnTo>
                    <a:lnTo>
                      <a:pt x="25" y="4"/>
                    </a:lnTo>
                    <a:lnTo>
                      <a:pt x="21" y="1"/>
                    </a:lnTo>
                    <a:lnTo>
                      <a:pt x="15" y="0"/>
                    </a:lnTo>
                    <a:lnTo>
                      <a:pt x="9" y="1"/>
                    </a:lnTo>
                    <a:lnTo>
                      <a:pt x="4" y="3"/>
                    </a:lnTo>
                    <a:lnTo>
                      <a:pt x="1" y="8"/>
                    </a:lnTo>
                    <a:lnTo>
                      <a:pt x="0" y="14"/>
                    </a:lnTo>
                    <a:lnTo>
                      <a:pt x="1" y="19"/>
                    </a:lnTo>
                    <a:lnTo>
                      <a:pt x="3" y="24"/>
                    </a:lnTo>
                    <a:lnTo>
                      <a:pt x="8" y="27"/>
                    </a:lnTo>
                    <a:lnTo>
                      <a:pt x="14" y="29"/>
                    </a:lnTo>
                    <a:close/>
                  </a:path>
                </a:pathLst>
              </a:custGeom>
              <a:solidFill>
                <a:srgbClr val="000000"/>
              </a:solidFill>
              <a:ln w="9525">
                <a:noFill/>
                <a:round/>
                <a:headEnd/>
                <a:tailEnd/>
              </a:ln>
            </p:spPr>
            <p:txBody>
              <a:bodyPr/>
              <a:lstStyle/>
              <a:p>
                <a:endParaRPr lang="fa-IR"/>
              </a:p>
            </p:txBody>
          </p:sp>
          <p:sp>
            <p:nvSpPr>
              <p:cNvPr id="10357" name="Freeform 247"/>
              <p:cNvSpPr>
                <a:spLocks/>
              </p:cNvSpPr>
              <p:nvPr/>
            </p:nvSpPr>
            <p:spPr bwMode="auto">
              <a:xfrm>
                <a:off x="2762" y="1764"/>
                <a:ext cx="253" cy="399"/>
              </a:xfrm>
              <a:custGeom>
                <a:avLst/>
                <a:gdLst>
                  <a:gd name="T0" fmla="*/ 1 w 505"/>
                  <a:gd name="T1" fmla="*/ 1 h 797"/>
                  <a:gd name="T2" fmla="*/ 1 w 505"/>
                  <a:gd name="T3" fmla="*/ 1 h 797"/>
                  <a:gd name="T4" fmla="*/ 1 w 505"/>
                  <a:gd name="T5" fmla="*/ 1 h 797"/>
                  <a:gd name="T6" fmla="*/ 1 w 505"/>
                  <a:gd name="T7" fmla="*/ 1 h 797"/>
                  <a:gd name="T8" fmla="*/ 1 w 505"/>
                  <a:gd name="T9" fmla="*/ 1 h 797"/>
                  <a:gd name="T10" fmla="*/ 1 w 505"/>
                  <a:gd name="T11" fmla="*/ 1 h 797"/>
                  <a:gd name="T12" fmla="*/ 1 w 505"/>
                  <a:gd name="T13" fmla="*/ 1 h 797"/>
                  <a:gd name="T14" fmla="*/ 1 w 505"/>
                  <a:gd name="T15" fmla="*/ 1 h 797"/>
                  <a:gd name="T16" fmla="*/ 1 w 505"/>
                  <a:gd name="T17" fmla="*/ 1 h 797"/>
                  <a:gd name="T18" fmla="*/ 1 w 505"/>
                  <a:gd name="T19" fmla="*/ 1 h 797"/>
                  <a:gd name="T20" fmla="*/ 1 w 505"/>
                  <a:gd name="T21" fmla="*/ 1 h 797"/>
                  <a:gd name="T22" fmla="*/ 1 w 505"/>
                  <a:gd name="T23" fmla="*/ 1 h 797"/>
                  <a:gd name="T24" fmla="*/ 1 w 505"/>
                  <a:gd name="T25" fmla="*/ 1 h 797"/>
                  <a:gd name="T26" fmla="*/ 1 w 505"/>
                  <a:gd name="T27" fmla="*/ 1 h 797"/>
                  <a:gd name="T28" fmla="*/ 1 w 505"/>
                  <a:gd name="T29" fmla="*/ 1 h 797"/>
                  <a:gd name="T30" fmla="*/ 1 w 505"/>
                  <a:gd name="T31" fmla="*/ 1 h 797"/>
                  <a:gd name="T32" fmla="*/ 1 w 505"/>
                  <a:gd name="T33" fmla="*/ 1 h 797"/>
                  <a:gd name="T34" fmla="*/ 1 w 505"/>
                  <a:gd name="T35" fmla="*/ 1 h 797"/>
                  <a:gd name="T36" fmla="*/ 1 w 505"/>
                  <a:gd name="T37" fmla="*/ 1 h 797"/>
                  <a:gd name="T38" fmla="*/ 1 w 505"/>
                  <a:gd name="T39" fmla="*/ 1 h 797"/>
                  <a:gd name="T40" fmla="*/ 1 w 505"/>
                  <a:gd name="T41" fmla="*/ 1 h 797"/>
                  <a:gd name="T42" fmla="*/ 1 w 505"/>
                  <a:gd name="T43" fmla="*/ 1 h 797"/>
                  <a:gd name="T44" fmla="*/ 1 w 505"/>
                  <a:gd name="T45" fmla="*/ 1 h 797"/>
                  <a:gd name="T46" fmla="*/ 1 w 505"/>
                  <a:gd name="T47" fmla="*/ 1 h 797"/>
                  <a:gd name="T48" fmla="*/ 1 w 505"/>
                  <a:gd name="T49" fmla="*/ 1 h 797"/>
                  <a:gd name="T50" fmla="*/ 1 w 505"/>
                  <a:gd name="T51" fmla="*/ 1 h 797"/>
                  <a:gd name="T52" fmla="*/ 1 w 505"/>
                  <a:gd name="T53" fmla="*/ 1 h 797"/>
                  <a:gd name="T54" fmla="*/ 1 w 505"/>
                  <a:gd name="T55" fmla="*/ 1 h 797"/>
                  <a:gd name="T56" fmla="*/ 1 w 505"/>
                  <a:gd name="T57" fmla="*/ 1 h 797"/>
                  <a:gd name="T58" fmla="*/ 1 w 505"/>
                  <a:gd name="T59" fmla="*/ 1 h 797"/>
                  <a:gd name="T60" fmla="*/ 1 w 505"/>
                  <a:gd name="T61" fmla="*/ 1 h 797"/>
                  <a:gd name="T62" fmla="*/ 1 w 505"/>
                  <a:gd name="T63" fmla="*/ 1 h 797"/>
                  <a:gd name="T64" fmla="*/ 1 w 505"/>
                  <a:gd name="T65" fmla="*/ 1 h 797"/>
                  <a:gd name="T66" fmla="*/ 1 w 505"/>
                  <a:gd name="T67" fmla="*/ 1 h 797"/>
                  <a:gd name="T68" fmla="*/ 0 w 505"/>
                  <a:gd name="T69" fmla="*/ 1 h 797"/>
                  <a:gd name="T70" fmla="*/ 1 w 505"/>
                  <a:gd name="T71" fmla="*/ 1 h 797"/>
                  <a:gd name="T72" fmla="*/ 1 w 505"/>
                  <a:gd name="T73" fmla="*/ 1 h 797"/>
                  <a:gd name="T74" fmla="*/ 1 w 505"/>
                  <a:gd name="T75" fmla="*/ 1 h 797"/>
                  <a:gd name="T76" fmla="*/ 1 w 505"/>
                  <a:gd name="T77" fmla="*/ 1 h 797"/>
                  <a:gd name="T78" fmla="*/ 1 w 505"/>
                  <a:gd name="T79" fmla="*/ 1 h 797"/>
                  <a:gd name="T80" fmla="*/ 1 w 505"/>
                  <a:gd name="T81" fmla="*/ 1 h 797"/>
                  <a:gd name="T82" fmla="*/ 1 w 505"/>
                  <a:gd name="T83" fmla="*/ 1 h 797"/>
                  <a:gd name="T84" fmla="*/ 1 w 505"/>
                  <a:gd name="T85" fmla="*/ 1 h 797"/>
                  <a:gd name="T86" fmla="*/ 1 w 505"/>
                  <a:gd name="T87" fmla="*/ 1 h 797"/>
                  <a:gd name="T88" fmla="*/ 1 w 505"/>
                  <a:gd name="T89" fmla="*/ 1 h 797"/>
                  <a:gd name="T90" fmla="*/ 1 w 505"/>
                  <a:gd name="T91" fmla="*/ 1 h 797"/>
                  <a:gd name="T92" fmla="*/ 1 w 505"/>
                  <a:gd name="T93" fmla="*/ 1 h 797"/>
                  <a:gd name="T94" fmla="*/ 1 w 505"/>
                  <a:gd name="T95" fmla="*/ 1 h 797"/>
                  <a:gd name="T96" fmla="*/ 1 w 505"/>
                  <a:gd name="T97" fmla="*/ 1 h 797"/>
                  <a:gd name="T98" fmla="*/ 1 w 505"/>
                  <a:gd name="T99" fmla="*/ 1 h 797"/>
                  <a:gd name="T100" fmla="*/ 1 w 505"/>
                  <a:gd name="T101" fmla="*/ 1 h 797"/>
                  <a:gd name="T102" fmla="*/ 1 w 505"/>
                  <a:gd name="T103" fmla="*/ 1 h 797"/>
                  <a:gd name="T104" fmla="*/ 1 w 505"/>
                  <a:gd name="T105" fmla="*/ 1 h 797"/>
                  <a:gd name="T106" fmla="*/ 1 w 505"/>
                  <a:gd name="T107" fmla="*/ 1 h 797"/>
                  <a:gd name="T108" fmla="*/ 1 w 505"/>
                  <a:gd name="T109" fmla="*/ 1 h 797"/>
                  <a:gd name="T110" fmla="*/ 1 w 505"/>
                  <a:gd name="T111" fmla="*/ 1 h 797"/>
                  <a:gd name="T112" fmla="*/ 1 w 505"/>
                  <a:gd name="T113" fmla="*/ 1 h 797"/>
                  <a:gd name="T114" fmla="*/ 1 w 505"/>
                  <a:gd name="T115" fmla="*/ 1 h 797"/>
                  <a:gd name="T116" fmla="*/ 1 w 505"/>
                  <a:gd name="T117" fmla="*/ 1 h 797"/>
                  <a:gd name="T118" fmla="*/ 1 w 505"/>
                  <a:gd name="T119" fmla="*/ 1 h 7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5"/>
                  <a:gd name="T181" fmla="*/ 0 h 797"/>
                  <a:gd name="T182" fmla="*/ 505 w 505"/>
                  <a:gd name="T183" fmla="*/ 797 h 7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5" h="797">
                    <a:moveTo>
                      <a:pt x="454" y="769"/>
                    </a:moveTo>
                    <a:lnTo>
                      <a:pt x="454" y="754"/>
                    </a:lnTo>
                    <a:lnTo>
                      <a:pt x="452" y="728"/>
                    </a:lnTo>
                    <a:lnTo>
                      <a:pt x="450" y="703"/>
                    </a:lnTo>
                    <a:lnTo>
                      <a:pt x="450" y="688"/>
                    </a:lnTo>
                    <a:lnTo>
                      <a:pt x="451" y="682"/>
                    </a:lnTo>
                    <a:lnTo>
                      <a:pt x="454" y="678"/>
                    </a:lnTo>
                    <a:lnTo>
                      <a:pt x="456" y="674"/>
                    </a:lnTo>
                    <a:lnTo>
                      <a:pt x="460" y="668"/>
                    </a:lnTo>
                    <a:lnTo>
                      <a:pt x="463" y="656"/>
                    </a:lnTo>
                    <a:lnTo>
                      <a:pt x="462" y="633"/>
                    </a:lnTo>
                    <a:lnTo>
                      <a:pt x="458" y="607"/>
                    </a:lnTo>
                    <a:lnTo>
                      <a:pt x="452" y="581"/>
                    </a:lnTo>
                    <a:lnTo>
                      <a:pt x="445" y="559"/>
                    </a:lnTo>
                    <a:lnTo>
                      <a:pt x="440" y="538"/>
                    </a:lnTo>
                    <a:lnTo>
                      <a:pt x="435" y="520"/>
                    </a:lnTo>
                    <a:lnTo>
                      <a:pt x="436" y="499"/>
                    </a:lnTo>
                    <a:lnTo>
                      <a:pt x="440" y="462"/>
                    </a:lnTo>
                    <a:lnTo>
                      <a:pt x="441" y="407"/>
                    </a:lnTo>
                    <a:lnTo>
                      <a:pt x="443" y="351"/>
                    </a:lnTo>
                    <a:lnTo>
                      <a:pt x="449" y="317"/>
                    </a:lnTo>
                    <a:lnTo>
                      <a:pt x="454" y="303"/>
                    </a:lnTo>
                    <a:lnTo>
                      <a:pt x="462" y="283"/>
                    </a:lnTo>
                    <a:lnTo>
                      <a:pt x="471" y="259"/>
                    </a:lnTo>
                    <a:lnTo>
                      <a:pt x="480" y="232"/>
                    </a:lnTo>
                    <a:lnTo>
                      <a:pt x="489" y="204"/>
                    </a:lnTo>
                    <a:lnTo>
                      <a:pt x="497" y="179"/>
                    </a:lnTo>
                    <a:lnTo>
                      <a:pt x="503" y="157"/>
                    </a:lnTo>
                    <a:lnTo>
                      <a:pt x="505" y="142"/>
                    </a:lnTo>
                    <a:lnTo>
                      <a:pt x="505" y="118"/>
                    </a:lnTo>
                    <a:lnTo>
                      <a:pt x="503" y="92"/>
                    </a:lnTo>
                    <a:lnTo>
                      <a:pt x="496" y="69"/>
                    </a:lnTo>
                    <a:lnTo>
                      <a:pt x="482" y="53"/>
                    </a:lnTo>
                    <a:lnTo>
                      <a:pt x="471" y="47"/>
                    </a:lnTo>
                    <a:lnTo>
                      <a:pt x="455" y="40"/>
                    </a:lnTo>
                    <a:lnTo>
                      <a:pt x="435" y="33"/>
                    </a:lnTo>
                    <a:lnTo>
                      <a:pt x="413" y="27"/>
                    </a:lnTo>
                    <a:lnTo>
                      <a:pt x="392" y="18"/>
                    </a:lnTo>
                    <a:lnTo>
                      <a:pt x="373" y="12"/>
                    </a:lnTo>
                    <a:lnTo>
                      <a:pt x="357" y="6"/>
                    </a:lnTo>
                    <a:lnTo>
                      <a:pt x="346" y="0"/>
                    </a:lnTo>
                    <a:lnTo>
                      <a:pt x="334" y="8"/>
                    </a:lnTo>
                    <a:lnTo>
                      <a:pt x="315" y="17"/>
                    </a:lnTo>
                    <a:lnTo>
                      <a:pt x="293" y="24"/>
                    </a:lnTo>
                    <a:lnTo>
                      <a:pt x="269" y="29"/>
                    </a:lnTo>
                    <a:lnTo>
                      <a:pt x="243" y="30"/>
                    </a:lnTo>
                    <a:lnTo>
                      <a:pt x="216" y="25"/>
                    </a:lnTo>
                    <a:lnTo>
                      <a:pt x="191" y="16"/>
                    </a:lnTo>
                    <a:lnTo>
                      <a:pt x="167" y="0"/>
                    </a:lnTo>
                    <a:lnTo>
                      <a:pt x="156" y="1"/>
                    </a:lnTo>
                    <a:lnTo>
                      <a:pt x="144" y="5"/>
                    </a:lnTo>
                    <a:lnTo>
                      <a:pt x="131" y="8"/>
                    </a:lnTo>
                    <a:lnTo>
                      <a:pt x="118" y="13"/>
                    </a:lnTo>
                    <a:lnTo>
                      <a:pt x="106" y="18"/>
                    </a:lnTo>
                    <a:lnTo>
                      <a:pt x="95" y="23"/>
                    </a:lnTo>
                    <a:lnTo>
                      <a:pt x="85" y="28"/>
                    </a:lnTo>
                    <a:lnTo>
                      <a:pt x="78" y="32"/>
                    </a:lnTo>
                    <a:lnTo>
                      <a:pt x="71" y="36"/>
                    </a:lnTo>
                    <a:lnTo>
                      <a:pt x="63" y="39"/>
                    </a:lnTo>
                    <a:lnTo>
                      <a:pt x="55" y="42"/>
                    </a:lnTo>
                    <a:lnTo>
                      <a:pt x="46" y="45"/>
                    </a:lnTo>
                    <a:lnTo>
                      <a:pt x="38" y="50"/>
                    </a:lnTo>
                    <a:lnTo>
                      <a:pt x="30" y="54"/>
                    </a:lnTo>
                    <a:lnTo>
                      <a:pt x="23" y="60"/>
                    </a:lnTo>
                    <a:lnTo>
                      <a:pt x="17" y="68"/>
                    </a:lnTo>
                    <a:lnTo>
                      <a:pt x="12" y="78"/>
                    </a:lnTo>
                    <a:lnTo>
                      <a:pt x="7" y="91"/>
                    </a:lnTo>
                    <a:lnTo>
                      <a:pt x="2" y="107"/>
                    </a:lnTo>
                    <a:lnTo>
                      <a:pt x="0" y="127"/>
                    </a:lnTo>
                    <a:lnTo>
                      <a:pt x="0" y="151"/>
                    </a:lnTo>
                    <a:lnTo>
                      <a:pt x="2" y="179"/>
                    </a:lnTo>
                    <a:lnTo>
                      <a:pt x="10" y="212"/>
                    </a:lnTo>
                    <a:lnTo>
                      <a:pt x="23" y="249"/>
                    </a:lnTo>
                    <a:lnTo>
                      <a:pt x="37" y="286"/>
                    </a:lnTo>
                    <a:lnTo>
                      <a:pt x="46" y="316"/>
                    </a:lnTo>
                    <a:lnTo>
                      <a:pt x="52" y="340"/>
                    </a:lnTo>
                    <a:lnTo>
                      <a:pt x="55" y="361"/>
                    </a:lnTo>
                    <a:lnTo>
                      <a:pt x="55" y="377"/>
                    </a:lnTo>
                    <a:lnTo>
                      <a:pt x="55" y="389"/>
                    </a:lnTo>
                    <a:lnTo>
                      <a:pt x="54" y="400"/>
                    </a:lnTo>
                    <a:lnTo>
                      <a:pt x="52" y="410"/>
                    </a:lnTo>
                    <a:lnTo>
                      <a:pt x="49" y="430"/>
                    </a:lnTo>
                    <a:lnTo>
                      <a:pt x="49" y="448"/>
                    </a:lnTo>
                    <a:lnTo>
                      <a:pt x="50" y="467"/>
                    </a:lnTo>
                    <a:lnTo>
                      <a:pt x="54" y="484"/>
                    </a:lnTo>
                    <a:lnTo>
                      <a:pt x="55" y="507"/>
                    </a:lnTo>
                    <a:lnTo>
                      <a:pt x="52" y="537"/>
                    </a:lnTo>
                    <a:lnTo>
                      <a:pt x="45" y="568"/>
                    </a:lnTo>
                    <a:lnTo>
                      <a:pt x="38" y="592"/>
                    </a:lnTo>
                    <a:lnTo>
                      <a:pt x="34" y="601"/>
                    </a:lnTo>
                    <a:lnTo>
                      <a:pt x="30" y="611"/>
                    </a:lnTo>
                    <a:lnTo>
                      <a:pt x="26" y="620"/>
                    </a:lnTo>
                    <a:lnTo>
                      <a:pt x="25" y="629"/>
                    </a:lnTo>
                    <a:lnTo>
                      <a:pt x="25" y="638"/>
                    </a:lnTo>
                    <a:lnTo>
                      <a:pt x="29" y="648"/>
                    </a:lnTo>
                    <a:lnTo>
                      <a:pt x="35" y="656"/>
                    </a:lnTo>
                    <a:lnTo>
                      <a:pt x="47" y="665"/>
                    </a:lnTo>
                    <a:lnTo>
                      <a:pt x="43" y="688"/>
                    </a:lnTo>
                    <a:lnTo>
                      <a:pt x="39" y="717"/>
                    </a:lnTo>
                    <a:lnTo>
                      <a:pt x="37" y="743"/>
                    </a:lnTo>
                    <a:lnTo>
                      <a:pt x="38" y="759"/>
                    </a:lnTo>
                    <a:lnTo>
                      <a:pt x="47" y="769"/>
                    </a:lnTo>
                    <a:lnTo>
                      <a:pt x="62" y="777"/>
                    </a:lnTo>
                    <a:lnTo>
                      <a:pt x="83" y="782"/>
                    </a:lnTo>
                    <a:lnTo>
                      <a:pt x="107" y="788"/>
                    </a:lnTo>
                    <a:lnTo>
                      <a:pt x="134" y="792"/>
                    </a:lnTo>
                    <a:lnTo>
                      <a:pt x="164" y="795"/>
                    </a:lnTo>
                    <a:lnTo>
                      <a:pt x="197" y="796"/>
                    </a:lnTo>
                    <a:lnTo>
                      <a:pt x="230" y="797"/>
                    </a:lnTo>
                    <a:lnTo>
                      <a:pt x="263" y="797"/>
                    </a:lnTo>
                    <a:lnTo>
                      <a:pt x="297" y="797"/>
                    </a:lnTo>
                    <a:lnTo>
                      <a:pt x="328" y="795"/>
                    </a:lnTo>
                    <a:lnTo>
                      <a:pt x="357" y="794"/>
                    </a:lnTo>
                    <a:lnTo>
                      <a:pt x="383" y="790"/>
                    </a:lnTo>
                    <a:lnTo>
                      <a:pt x="405" y="787"/>
                    </a:lnTo>
                    <a:lnTo>
                      <a:pt x="424" y="784"/>
                    </a:lnTo>
                    <a:lnTo>
                      <a:pt x="435" y="779"/>
                    </a:lnTo>
                    <a:lnTo>
                      <a:pt x="441" y="777"/>
                    </a:lnTo>
                    <a:lnTo>
                      <a:pt x="447" y="774"/>
                    </a:lnTo>
                    <a:lnTo>
                      <a:pt x="451" y="772"/>
                    </a:lnTo>
                    <a:lnTo>
                      <a:pt x="454" y="769"/>
                    </a:lnTo>
                    <a:close/>
                  </a:path>
                </a:pathLst>
              </a:custGeom>
              <a:solidFill>
                <a:srgbClr val="000000"/>
              </a:solidFill>
              <a:ln w="9525">
                <a:noFill/>
                <a:round/>
                <a:headEnd/>
                <a:tailEnd/>
              </a:ln>
            </p:spPr>
            <p:txBody>
              <a:bodyPr/>
              <a:lstStyle/>
              <a:p>
                <a:endParaRPr lang="fa-IR"/>
              </a:p>
            </p:txBody>
          </p:sp>
          <p:sp>
            <p:nvSpPr>
              <p:cNvPr id="10358" name="Freeform 248"/>
              <p:cNvSpPr>
                <a:spLocks/>
              </p:cNvSpPr>
              <p:nvPr/>
            </p:nvSpPr>
            <p:spPr bwMode="auto">
              <a:xfrm>
                <a:off x="2762" y="1764"/>
                <a:ext cx="253" cy="124"/>
              </a:xfrm>
              <a:custGeom>
                <a:avLst/>
                <a:gdLst>
                  <a:gd name="T0" fmla="*/ 1 w 505"/>
                  <a:gd name="T1" fmla="*/ 0 h 249"/>
                  <a:gd name="T2" fmla="*/ 1 w 505"/>
                  <a:gd name="T3" fmla="*/ 0 h 249"/>
                  <a:gd name="T4" fmla="*/ 1 w 505"/>
                  <a:gd name="T5" fmla="*/ 0 h 249"/>
                  <a:gd name="T6" fmla="*/ 1 w 505"/>
                  <a:gd name="T7" fmla="*/ 0 h 249"/>
                  <a:gd name="T8" fmla="*/ 1 w 505"/>
                  <a:gd name="T9" fmla="*/ 0 h 249"/>
                  <a:gd name="T10" fmla="*/ 1 w 505"/>
                  <a:gd name="T11" fmla="*/ 0 h 249"/>
                  <a:gd name="T12" fmla="*/ 1 w 505"/>
                  <a:gd name="T13" fmla="*/ 0 h 249"/>
                  <a:gd name="T14" fmla="*/ 1 w 505"/>
                  <a:gd name="T15" fmla="*/ 0 h 249"/>
                  <a:gd name="T16" fmla="*/ 1 w 505"/>
                  <a:gd name="T17" fmla="*/ 0 h 249"/>
                  <a:gd name="T18" fmla="*/ 1 w 505"/>
                  <a:gd name="T19" fmla="*/ 0 h 249"/>
                  <a:gd name="T20" fmla="*/ 1 w 505"/>
                  <a:gd name="T21" fmla="*/ 0 h 249"/>
                  <a:gd name="T22" fmla="*/ 1 w 505"/>
                  <a:gd name="T23" fmla="*/ 0 h 249"/>
                  <a:gd name="T24" fmla="*/ 1 w 505"/>
                  <a:gd name="T25" fmla="*/ 0 h 249"/>
                  <a:gd name="T26" fmla="*/ 1 w 505"/>
                  <a:gd name="T27" fmla="*/ 0 h 249"/>
                  <a:gd name="T28" fmla="*/ 1 w 505"/>
                  <a:gd name="T29" fmla="*/ 0 h 249"/>
                  <a:gd name="T30" fmla="*/ 1 w 505"/>
                  <a:gd name="T31" fmla="*/ 0 h 249"/>
                  <a:gd name="T32" fmla="*/ 1 w 505"/>
                  <a:gd name="T33" fmla="*/ 0 h 249"/>
                  <a:gd name="T34" fmla="*/ 1 w 505"/>
                  <a:gd name="T35" fmla="*/ 0 h 249"/>
                  <a:gd name="T36" fmla="*/ 1 w 505"/>
                  <a:gd name="T37" fmla="*/ 0 h 249"/>
                  <a:gd name="T38" fmla="*/ 1 w 505"/>
                  <a:gd name="T39" fmla="*/ 0 h 249"/>
                  <a:gd name="T40" fmla="*/ 1 w 505"/>
                  <a:gd name="T41" fmla="*/ 0 h 249"/>
                  <a:gd name="T42" fmla="*/ 1 w 505"/>
                  <a:gd name="T43" fmla="*/ 0 h 249"/>
                  <a:gd name="T44" fmla="*/ 0 w 505"/>
                  <a:gd name="T45" fmla="*/ 0 h 249"/>
                  <a:gd name="T46" fmla="*/ 1 w 505"/>
                  <a:gd name="T47" fmla="*/ 0 h 249"/>
                  <a:gd name="T48" fmla="*/ 1 w 505"/>
                  <a:gd name="T49" fmla="*/ 0 h 249"/>
                  <a:gd name="T50" fmla="*/ 1 w 505"/>
                  <a:gd name="T51" fmla="*/ 0 h 249"/>
                  <a:gd name="T52" fmla="*/ 1 w 505"/>
                  <a:gd name="T53" fmla="*/ 0 h 249"/>
                  <a:gd name="T54" fmla="*/ 1 w 505"/>
                  <a:gd name="T55" fmla="*/ 0 h 249"/>
                  <a:gd name="T56" fmla="*/ 1 w 505"/>
                  <a:gd name="T57" fmla="*/ 0 h 249"/>
                  <a:gd name="T58" fmla="*/ 1 w 505"/>
                  <a:gd name="T59" fmla="*/ 0 h 249"/>
                  <a:gd name="T60" fmla="*/ 1 w 505"/>
                  <a:gd name="T61" fmla="*/ 0 h 249"/>
                  <a:gd name="T62" fmla="*/ 1 w 505"/>
                  <a:gd name="T63" fmla="*/ 0 h 249"/>
                  <a:gd name="T64" fmla="*/ 1 w 505"/>
                  <a:gd name="T65" fmla="*/ 0 h 249"/>
                  <a:gd name="T66" fmla="*/ 1 w 505"/>
                  <a:gd name="T67" fmla="*/ 0 h 249"/>
                  <a:gd name="T68" fmla="*/ 1 w 505"/>
                  <a:gd name="T69" fmla="*/ 0 h 249"/>
                  <a:gd name="T70" fmla="*/ 1 w 505"/>
                  <a:gd name="T71" fmla="*/ 0 h 249"/>
                  <a:gd name="T72" fmla="*/ 1 w 505"/>
                  <a:gd name="T73" fmla="*/ 0 h 249"/>
                  <a:gd name="T74" fmla="*/ 1 w 505"/>
                  <a:gd name="T75" fmla="*/ 0 h 249"/>
                  <a:gd name="T76" fmla="*/ 1 w 505"/>
                  <a:gd name="T77" fmla="*/ 0 h 249"/>
                  <a:gd name="T78" fmla="*/ 1 w 505"/>
                  <a:gd name="T79" fmla="*/ 0 h 24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5"/>
                  <a:gd name="T121" fmla="*/ 0 h 249"/>
                  <a:gd name="T122" fmla="*/ 505 w 505"/>
                  <a:gd name="T123" fmla="*/ 249 h 24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5" h="249">
                    <a:moveTo>
                      <a:pt x="480" y="232"/>
                    </a:moveTo>
                    <a:lnTo>
                      <a:pt x="489" y="204"/>
                    </a:lnTo>
                    <a:lnTo>
                      <a:pt x="497" y="179"/>
                    </a:lnTo>
                    <a:lnTo>
                      <a:pt x="503" y="157"/>
                    </a:lnTo>
                    <a:lnTo>
                      <a:pt x="505" y="142"/>
                    </a:lnTo>
                    <a:lnTo>
                      <a:pt x="505" y="118"/>
                    </a:lnTo>
                    <a:lnTo>
                      <a:pt x="503" y="92"/>
                    </a:lnTo>
                    <a:lnTo>
                      <a:pt x="496" y="69"/>
                    </a:lnTo>
                    <a:lnTo>
                      <a:pt x="482" y="53"/>
                    </a:lnTo>
                    <a:lnTo>
                      <a:pt x="471" y="47"/>
                    </a:lnTo>
                    <a:lnTo>
                      <a:pt x="455" y="40"/>
                    </a:lnTo>
                    <a:lnTo>
                      <a:pt x="435" y="33"/>
                    </a:lnTo>
                    <a:lnTo>
                      <a:pt x="413" y="27"/>
                    </a:lnTo>
                    <a:lnTo>
                      <a:pt x="392" y="18"/>
                    </a:lnTo>
                    <a:lnTo>
                      <a:pt x="373" y="12"/>
                    </a:lnTo>
                    <a:lnTo>
                      <a:pt x="357" y="6"/>
                    </a:lnTo>
                    <a:lnTo>
                      <a:pt x="346" y="0"/>
                    </a:lnTo>
                    <a:lnTo>
                      <a:pt x="334" y="8"/>
                    </a:lnTo>
                    <a:lnTo>
                      <a:pt x="315" y="17"/>
                    </a:lnTo>
                    <a:lnTo>
                      <a:pt x="293" y="24"/>
                    </a:lnTo>
                    <a:lnTo>
                      <a:pt x="269" y="29"/>
                    </a:lnTo>
                    <a:lnTo>
                      <a:pt x="243" y="30"/>
                    </a:lnTo>
                    <a:lnTo>
                      <a:pt x="216" y="25"/>
                    </a:lnTo>
                    <a:lnTo>
                      <a:pt x="191" y="16"/>
                    </a:lnTo>
                    <a:lnTo>
                      <a:pt x="167" y="0"/>
                    </a:lnTo>
                    <a:lnTo>
                      <a:pt x="156" y="1"/>
                    </a:lnTo>
                    <a:lnTo>
                      <a:pt x="144" y="5"/>
                    </a:lnTo>
                    <a:lnTo>
                      <a:pt x="131" y="8"/>
                    </a:lnTo>
                    <a:lnTo>
                      <a:pt x="118" y="13"/>
                    </a:lnTo>
                    <a:lnTo>
                      <a:pt x="106" y="18"/>
                    </a:lnTo>
                    <a:lnTo>
                      <a:pt x="95" y="23"/>
                    </a:lnTo>
                    <a:lnTo>
                      <a:pt x="85" y="28"/>
                    </a:lnTo>
                    <a:lnTo>
                      <a:pt x="78" y="32"/>
                    </a:lnTo>
                    <a:lnTo>
                      <a:pt x="71" y="36"/>
                    </a:lnTo>
                    <a:lnTo>
                      <a:pt x="63" y="39"/>
                    </a:lnTo>
                    <a:lnTo>
                      <a:pt x="55" y="42"/>
                    </a:lnTo>
                    <a:lnTo>
                      <a:pt x="46" y="45"/>
                    </a:lnTo>
                    <a:lnTo>
                      <a:pt x="38" y="50"/>
                    </a:lnTo>
                    <a:lnTo>
                      <a:pt x="30" y="54"/>
                    </a:lnTo>
                    <a:lnTo>
                      <a:pt x="23" y="60"/>
                    </a:lnTo>
                    <a:lnTo>
                      <a:pt x="17" y="68"/>
                    </a:lnTo>
                    <a:lnTo>
                      <a:pt x="12" y="78"/>
                    </a:lnTo>
                    <a:lnTo>
                      <a:pt x="7" y="91"/>
                    </a:lnTo>
                    <a:lnTo>
                      <a:pt x="2" y="107"/>
                    </a:lnTo>
                    <a:lnTo>
                      <a:pt x="0" y="127"/>
                    </a:lnTo>
                    <a:lnTo>
                      <a:pt x="0" y="151"/>
                    </a:lnTo>
                    <a:lnTo>
                      <a:pt x="2" y="179"/>
                    </a:lnTo>
                    <a:lnTo>
                      <a:pt x="10" y="212"/>
                    </a:lnTo>
                    <a:lnTo>
                      <a:pt x="23" y="249"/>
                    </a:lnTo>
                    <a:lnTo>
                      <a:pt x="35" y="243"/>
                    </a:lnTo>
                    <a:lnTo>
                      <a:pt x="50" y="236"/>
                    </a:lnTo>
                    <a:lnTo>
                      <a:pt x="65" y="232"/>
                    </a:lnTo>
                    <a:lnTo>
                      <a:pt x="82" y="226"/>
                    </a:lnTo>
                    <a:lnTo>
                      <a:pt x="99" y="221"/>
                    </a:lnTo>
                    <a:lnTo>
                      <a:pt x="115" y="217"/>
                    </a:lnTo>
                    <a:lnTo>
                      <a:pt x="133" y="213"/>
                    </a:lnTo>
                    <a:lnTo>
                      <a:pt x="151" y="210"/>
                    </a:lnTo>
                    <a:lnTo>
                      <a:pt x="168" y="206"/>
                    </a:lnTo>
                    <a:lnTo>
                      <a:pt x="185" y="204"/>
                    </a:lnTo>
                    <a:lnTo>
                      <a:pt x="201" y="202"/>
                    </a:lnTo>
                    <a:lnTo>
                      <a:pt x="217" y="199"/>
                    </a:lnTo>
                    <a:lnTo>
                      <a:pt x="234" y="198"/>
                    </a:lnTo>
                    <a:lnTo>
                      <a:pt x="247" y="197"/>
                    </a:lnTo>
                    <a:lnTo>
                      <a:pt x="261" y="196"/>
                    </a:lnTo>
                    <a:lnTo>
                      <a:pt x="273" y="196"/>
                    </a:lnTo>
                    <a:lnTo>
                      <a:pt x="284" y="196"/>
                    </a:lnTo>
                    <a:lnTo>
                      <a:pt x="298" y="197"/>
                    </a:lnTo>
                    <a:lnTo>
                      <a:pt x="311" y="198"/>
                    </a:lnTo>
                    <a:lnTo>
                      <a:pt x="326" y="199"/>
                    </a:lnTo>
                    <a:lnTo>
                      <a:pt x="341" y="202"/>
                    </a:lnTo>
                    <a:lnTo>
                      <a:pt x="356" y="203"/>
                    </a:lnTo>
                    <a:lnTo>
                      <a:pt x="371" y="205"/>
                    </a:lnTo>
                    <a:lnTo>
                      <a:pt x="386" y="209"/>
                    </a:lnTo>
                    <a:lnTo>
                      <a:pt x="399" y="211"/>
                    </a:lnTo>
                    <a:lnTo>
                      <a:pt x="414" y="213"/>
                    </a:lnTo>
                    <a:lnTo>
                      <a:pt x="427" y="217"/>
                    </a:lnTo>
                    <a:lnTo>
                      <a:pt x="440" y="220"/>
                    </a:lnTo>
                    <a:lnTo>
                      <a:pt x="452" y="222"/>
                    </a:lnTo>
                    <a:lnTo>
                      <a:pt x="463" y="226"/>
                    </a:lnTo>
                    <a:lnTo>
                      <a:pt x="472" y="229"/>
                    </a:lnTo>
                    <a:lnTo>
                      <a:pt x="480" y="232"/>
                    </a:lnTo>
                    <a:close/>
                  </a:path>
                </a:pathLst>
              </a:custGeom>
              <a:solidFill>
                <a:srgbClr val="000000"/>
              </a:solidFill>
              <a:ln w="9525">
                <a:noFill/>
                <a:round/>
                <a:headEnd/>
                <a:tailEnd/>
              </a:ln>
            </p:spPr>
            <p:txBody>
              <a:bodyPr/>
              <a:lstStyle/>
              <a:p>
                <a:endParaRPr lang="fa-IR"/>
              </a:p>
            </p:txBody>
          </p:sp>
          <p:sp>
            <p:nvSpPr>
              <p:cNvPr id="10359" name="Freeform 249"/>
              <p:cNvSpPr>
                <a:spLocks/>
              </p:cNvSpPr>
              <p:nvPr/>
            </p:nvSpPr>
            <p:spPr bwMode="auto">
              <a:xfrm>
                <a:off x="2844" y="1731"/>
                <a:ext cx="91" cy="48"/>
              </a:xfrm>
              <a:custGeom>
                <a:avLst/>
                <a:gdLst>
                  <a:gd name="T0" fmla="*/ 1 w 182"/>
                  <a:gd name="T1" fmla="*/ 0 h 97"/>
                  <a:gd name="T2" fmla="*/ 1 w 182"/>
                  <a:gd name="T3" fmla="*/ 0 h 97"/>
                  <a:gd name="T4" fmla="*/ 1 w 182"/>
                  <a:gd name="T5" fmla="*/ 0 h 97"/>
                  <a:gd name="T6" fmla="*/ 1 w 182"/>
                  <a:gd name="T7" fmla="*/ 0 h 97"/>
                  <a:gd name="T8" fmla="*/ 1 w 182"/>
                  <a:gd name="T9" fmla="*/ 0 h 97"/>
                  <a:gd name="T10" fmla="*/ 1 w 182"/>
                  <a:gd name="T11" fmla="*/ 0 h 97"/>
                  <a:gd name="T12" fmla="*/ 1 w 182"/>
                  <a:gd name="T13" fmla="*/ 0 h 97"/>
                  <a:gd name="T14" fmla="*/ 1 w 182"/>
                  <a:gd name="T15" fmla="*/ 0 h 97"/>
                  <a:gd name="T16" fmla="*/ 1 w 182"/>
                  <a:gd name="T17" fmla="*/ 0 h 97"/>
                  <a:gd name="T18" fmla="*/ 1 w 182"/>
                  <a:gd name="T19" fmla="*/ 0 h 97"/>
                  <a:gd name="T20" fmla="*/ 1 w 182"/>
                  <a:gd name="T21" fmla="*/ 0 h 97"/>
                  <a:gd name="T22" fmla="*/ 1 w 182"/>
                  <a:gd name="T23" fmla="*/ 0 h 97"/>
                  <a:gd name="T24" fmla="*/ 1 w 182"/>
                  <a:gd name="T25" fmla="*/ 0 h 97"/>
                  <a:gd name="T26" fmla="*/ 1 w 182"/>
                  <a:gd name="T27" fmla="*/ 0 h 97"/>
                  <a:gd name="T28" fmla="*/ 1 w 182"/>
                  <a:gd name="T29" fmla="*/ 0 h 97"/>
                  <a:gd name="T30" fmla="*/ 1 w 182"/>
                  <a:gd name="T31" fmla="*/ 0 h 97"/>
                  <a:gd name="T32" fmla="*/ 1 w 182"/>
                  <a:gd name="T33" fmla="*/ 0 h 97"/>
                  <a:gd name="T34" fmla="*/ 1 w 182"/>
                  <a:gd name="T35" fmla="*/ 0 h 97"/>
                  <a:gd name="T36" fmla="*/ 1 w 182"/>
                  <a:gd name="T37" fmla="*/ 0 h 97"/>
                  <a:gd name="T38" fmla="*/ 1 w 182"/>
                  <a:gd name="T39" fmla="*/ 0 h 97"/>
                  <a:gd name="T40" fmla="*/ 1 w 182"/>
                  <a:gd name="T41" fmla="*/ 0 h 97"/>
                  <a:gd name="T42" fmla="*/ 1 w 182"/>
                  <a:gd name="T43" fmla="*/ 0 h 97"/>
                  <a:gd name="T44" fmla="*/ 1 w 182"/>
                  <a:gd name="T45" fmla="*/ 0 h 97"/>
                  <a:gd name="T46" fmla="*/ 1 w 182"/>
                  <a:gd name="T47" fmla="*/ 0 h 97"/>
                  <a:gd name="T48" fmla="*/ 1 w 182"/>
                  <a:gd name="T49" fmla="*/ 0 h 97"/>
                  <a:gd name="T50" fmla="*/ 1 w 182"/>
                  <a:gd name="T51" fmla="*/ 0 h 97"/>
                  <a:gd name="T52" fmla="*/ 1 w 182"/>
                  <a:gd name="T53" fmla="*/ 0 h 97"/>
                  <a:gd name="T54" fmla="*/ 1 w 182"/>
                  <a:gd name="T55" fmla="*/ 0 h 97"/>
                  <a:gd name="T56" fmla="*/ 1 w 182"/>
                  <a:gd name="T57" fmla="*/ 0 h 97"/>
                  <a:gd name="T58" fmla="*/ 1 w 182"/>
                  <a:gd name="T59" fmla="*/ 0 h 97"/>
                  <a:gd name="T60" fmla="*/ 1 w 182"/>
                  <a:gd name="T61" fmla="*/ 0 h 97"/>
                  <a:gd name="T62" fmla="*/ 1 w 182"/>
                  <a:gd name="T63" fmla="*/ 0 h 97"/>
                  <a:gd name="T64" fmla="*/ 1 w 182"/>
                  <a:gd name="T65" fmla="*/ 0 h 97"/>
                  <a:gd name="T66" fmla="*/ 1 w 182"/>
                  <a:gd name="T67" fmla="*/ 0 h 97"/>
                  <a:gd name="T68" fmla="*/ 1 w 182"/>
                  <a:gd name="T69" fmla="*/ 0 h 97"/>
                  <a:gd name="T70" fmla="*/ 0 w 182"/>
                  <a:gd name="T71" fmla="*/ 0 h 97"/>
                  <a:gd name="T72" fmla="*/ 1 w 182"/>
                  <a:gd name="T73" fmla="*/ 0 h 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2"/>
                  <a:gd name="T112" fmla="*/ 0 h 97"/>
                  <a:gd name="T113" fmla="*/ 182 w 182"/>
                  <a:gd name="T114" fmla="*/ 97 h 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2" h="97">
                    <a:moveTo>
                      <a:pt x="3" y="67"/>
                    </a:moveTo>
                    <a:lnTo>
                      <a:pt x="27" y="83"/>
                    </a:lnTo>
                    <a:lnTo>
                      <a:pt x="52" y="92"/>
                    </a:lnTo>
                    <a:lnTo>
                      <a:pt x="79" y="97"/>
                    </a:lnTo>
                    <a:lnTo>
                      <a:pt x="105" y="96"/>
                    </a:lnTo>
                    <a:lnTo>
                      <a:pt x="129" y="91"/>
                    </a:lnTo>
                    <a:lnTo>
                      <a:pt x="151" y="84"/>
                    </a:lnTo>
                    <a:lnTo>
                      <a:pt x="170" y="75"/>
                    </a:lnTo>
                    <a:lnTo>
                      <a:pt x="182" y="67"/>
                    </a:lnTo>
                    <a:lnTo>
                      <a:pt x="180" y="60"/>
                    </a:lnTo>
                    <a:lnTo>
                      <a:pt x="178" y="53"/>
                    </a:lnTo>
                    <a:lnTo>
                      <a:pt x="177" y="49"/>
                    </a:lnTo>
                    <a:lnTo>
                      <a:pt x="177" y="45"/>
                    </a:lnTo>
                    <a:lnTo>
                      <a:pt x="177" y="42"/>
                    </a:lnTo>
                    <a:lnTo>
                      <a:pt x="174" y="39"/>
                    </a:lnTo>
                    <a:lnTo>
                      <a:pt x="170" y="38"/>
                    </a:lnTo>
                    <a:lnTo>
                      <a:pt x="163" y="39"/>
                    </a:lnTo>
                    <a:lnTo>
                      <a:pt x="156" y="39"/>
                    </a:lnTo>
                    <a:lnTo>
                      <a:pt x="143" y="38"/>
                    </a:lnTo>
                    <a:lnTo>
                      <a:pt x="128" y="36"/>
                    </a:lnTo>
                    <a:lnTo>
                      <a:pt x="111" y="32"/>
                    </a:lnTo>
                    <a:lnTo>
                      <a:pt x="93" y="28"/>
                    </a:lnTo>
                    <a:lnTo>
                      <a:pt x="76" y="21"/>
                    </a:lnTo>
                    <a:lnTo>
                      <a:pt x="63" y="13"/>
                    </a:lnTo>
                    <a:lnTo>
                      <a:pt x="53" y="3"/>
                    </a:lnTo>
                    <a:lnTo>
                      <a:pt x="50" y="0"/>
                    </a:lnTo>
                    <a:lnTo>
                      <a:pt x="45" y="1"/>
                    </a:lnTo>
                    <a:lnTo>
                      <a:pt x="40" y="5"/>
                    </a:lnTo>
                    <a:lnTo>
                      <a:pt x="36" y="12"/>
                    </a:lnTo>
                    <a:lnTo>
                      <a:pt x="34" y="21"/>
                    </a:lnTo>
                    <a:lnTo>
                      <a:pt x="29" y="31"/>
                    </a:lnTo>
                    <a:lnTo>
                      <a:pt x="25" y="39"/>
                    </a:lnTo>
                    <a:lnTo>
                      <a:pt x="18" y="45"/>
                    </a:lnTo>
                    <a:lnTo>
                      <a:pt x="11" y="50"/>
                    </a:lnTo>
                    <a:lnTo>
                      <a:pt x="4" y="56"/>
                    </a:lnTo>
                    <a:lnTo>
                      <a:pt x="0" y="61"/>
                    </a:lnTo>
                    <a:lnTo>
                      <a:pt x="3" y="67"/>
                    </a:lnTo>
                    <a:close/>
                  </a:path>
                </a:pathLst>
              </a:custGeom>
              <a:solidFill>
                <a:srgbClr val="000000"/>
              </a:solidFill>
              <a:ln w="9525">
                <a:noFill/>
                <a:round/>
                <a:headEnd/>
                <a:tailEnd/>
              </a:ln>
            </p:spPr>
            <p:txBody>
              <a:bodyPr/>
              <a:lstStyle/>
              <a:p>
                <a:endParaRPr lang="fa-IR"/>
              </a:p>
            </p:txBody>
          </p:sp>
          <p:sp>
            <p:nvSpPr>
              <p:cNvPr id="10360" name="Freeform 250"/>
              <p:cNvSpPr>
                <a:spLocks/>
              </p:cNvSpPr>
              <p:nvPr/>
            </p:nvSpPr>
            <p:spPr bwMode="auto">
              <a:xfrm>
                <a:off x="2996" y="2144"/>
                <a:ext cx="57" cy="76"/>
              </a:xfrm>
              <a:custGeom>
                <a:avLst/>
                <a:gdLst>
                  <a:gd name="T0" fmla="*/ 1 w 114"/>
                  <a:gd name="T1" fmla="*/ 1 h 151"/>
                  <a:gd name="T2" fmla="*/ 1 w 114"/>
                  <a:gd name="T3" fmla="*/ 0 h 151"/>
                  <a:gd name="T4" fmla="*/ 1 w 114"/>
                  <a:gd name="T5" fmla="*/ 0 h 151"/>
                  <a:gd name="T6" fmla="*/ 1 w 114"/>
                  <a:gd name="T7" fmla="*/ 1 h 151"/>
                  <a:gd name="T8" fmla="*/ 1 w 114"/>
                  <a:gd name="T9" fmla="*/ 1 h 151"/>
                  <a:gd name="T10" fmla="*/ 1 w 114"/>
                  <a:gd name="T11" fmla="*/ 1 h 151"/>
                  <a:gd name="T12" fmla="*/ 1 w 114"/>
                  <a:gd name="T13" fmla="*/ 1 h 151"/>
                  <a:gd name="T14" fmla="*/ 1 w 114"/>
                  <a:gd name="T15" fmla="*/ 1 h 151"/>
                  <a:gd name="T16" fmla="*/ 1 w 114"/>
                  <a:gd name="T17" fmla="*/ 1 h 151"/>
                  <a:gd name="T18" fmla="*/ 1 w 114"/>
                  <a:gd name="T19" fmla="*/ 1 h 151"/>
                  <a:gd name="T20" fmla="*/ 1 w 114"/>
                  <a:gd name="T21" fmla="*/ 1 h 151"/>
                  <a:gd name="T22" fmla="*/ 1 w 114"/>
                  <a:gd name="T23" fmla="*/ 1 h 151"/>
                  <a:gd name="T24" fmla="*/ 1 w 114"/>
                  <a:gd name="T25" fmla="*/ 1 h 151"/>
                  <a:gd name="T26" fmla="*/ 1 w 114"/>
                  <a:gd name="T27" fmla="*/ 1 h 151"/>
                  <a:gd name="T28" fmla="*/ 1 w 114"/>
                  <a:gd name="T29" fmla="*/ 1 h 151"/>
                  <a:gd name="T30" fmla="*/ 1 w 114"/>
                  <a:gd name="T31" fmla="*/ 1 h 151"/>
                  <a:gd name="T32" fmla="*/ 1 w 114"/>
                  <a:gd name="T33" fmla="*/ 1 h 151"/>
                  <a:gd name="T34" fmla="*/ 1 w 114"/>
                  <a:gd name="T35" fmla="*/ 1 h 151"/>
                  <a:gd name="T36" fmla="*/ 1 w 114"/>
                  <a:gd name="T37" fmla="*/ 1 h 151"/>
                  <a:gd name="T38" fmla="*/ 1 w 114"/>
                  <a:gd name="T39" fmla="*/ 1 h 151"/>
                  <a:gd name="T40" fmla="*/ 1 w 114"/>
                  <a:gd name="T41" fmla="*/ 1 h 151"/>
                  <a:gd name="T42" fmla="*/ 1 w 114"/>
                  <a:gd name="T43" fmla="*/ 1 h 151"/>
                  <a:gd name="T44" fmla="*/ 1 w 114"/>
                  <a:gd name="T45" fmla="*/ 1 h 151"/>
                  <a:gd name="T46" fmla="*/ 1 w 114"/>
                  <a:gd name="T47" fmla="*/ 1 h 151"/>
                  <a:gd name="T48" fmla="*/ 1 w 114"/>
                  <a:gd name="T49" fmla="*/ 1 h 151"/>
                  <a:gd name="T50" fmla="*/ 1 w 114"/>
                  <a:gd name="T51" fmla="*/ 1 h 151"/>
                  <a:gd name="T52" fmla="*/ 1 w 114"/>
                  <a:gd name="T53" fmla="*/ 1 h 151"/>
                  <a:gd name="T54" fmla="*/ 1 w 114"/>
                  <a:gd name="T55" fmla="*/ 1 h 151"/>
                  <a:gd name="T56" fmla="*/ 0 w 114"/>
                  <a:gd name="T57" fmla="*/ 1 h 151"/>
                  <a:gd name="T58" fmla="*/ 1 w 114"/>
                  <a:gd name="T59" fmla="*/ 1 h 151"/>
                  <a:gd name="T60" fmla="*/ 1 w 114"/>
                  <a:gd name="T61" fmla="*/ 1 h 151"/>
                  <a:gd name="T62" fmla="*/ 1 w 114"/>
                  <a:gd name="T63" fmla="*/ 1 h 151"/>
                  <a:gd name="T64" fmla="*/ 1 w 114"/>
                  <a:gd name="T65" fmla="*/ 1 h 151"/>
                  <a:gd name="T66" fmla="*/ 1 w 114"/>
                  <a:gd name="T67" fmla="*/ 1 h 151"/>
                  <a:gd name="T68" fmla="*/ 1 w 114"/>
                  <a:gd name="T69" fmla="*/ 1 h 151"/>
                  <a:gd name="T70" fmla="*/ 1 w 114"/>
                  <a:gd name="T71" fmla="*/ 1 h 151"/>
                  <a:gd name="T72" fmla="*/ 1 w 114"/>
                  <a:gd name="T73" fmla="*/ 1 h 15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4"/>
                  <a:gd name="T112" fmla="*/ 0 h 151"/>
                  <a:gd name="T113" fmla="*/ 114 w 114"/>
                  <a:gd name="T114" fmla="*/ 151 h 15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4" h="151">
                    <a:moveTo>
                      <a:pt x="22" y="3"/>
                    </a:moveTo>
                    <a:lnTo>
                      <a:pt x="30" y="0"/>
                    </a:lnTo>
                    <a:lnTo>
                      <a:pt x="38" y="0"/>
                    </a:lnTo>
                    <a:lnTo>
                      <a:pt x="45" y="4"/>
                    </a:lnTo>
                    <a:lnTo>
                      <a:pt x="51" y="11"/>
                    </a:lnTo>
                    <a:lnTo>
                      <a:pt x="57" y="20"/>
                    </a:lnTo>
                    <a:lnTo>
                      <a:pt x="63" y="34"/>
                    </a:lnTo>
                    <a:lnTo>
                      <a:pt x="69" y="48"/>
                    </a:lnTo>
                    <a:lnTo>
                      <a:pt x="75" y="60"/>
                    </a:lnTo>
                    <a:lnTo>
                      <a:pt x="82" y="73"/>
                    </a:lnTo>
                    <a:lnTo>
                      <a:pt x="90" y="88"/>
                    </a:lnTo>
                    <a:lnTo>
                      <a:pt x="98" y="103"/>
                    </a:lnTo>
                    <a:lnTo>
                      <a:pt x="103" y="111"/>
                    </a:lnTo>
                    <a:lnTo>
                      <a:pt x="107" y="117"/>
                    </a:lnTo>
                    <a:lnTo>
                      <a:pt x="113" y="125"/>
                    </a:lnTo>
                    <a:lnTo>
                      <a:pt x="114" y="132"/>
                    </a:lnTo>
                    <a:lnTo>
                      <a:pt x="109" y="139"/>
                    </a:lnTo>
                    <a:lnTo>
                      <a:pt x="101" y="142"/>
                    </a:lnTo>
                    <a:lnTo>
                      <a:pt x="89" y="144"/>
                    </a:lnTo>
                    <a:lnTo>
                      <a:pt x="75" y="147"/>
                    </a:lnTo>
                    <a:lnTo>
                      <a:pt x="60" y="149"/>
                    </a:lnTo>
                    <a:lnTo>
                      <a:pt x="44" y="150"/>
                    </a:lnTo>
                    <a:lnTo>
                      <a:pt x="31" y="151"/>
                    </a:lnTo>
                    <a:lnTo>
                      <a:pt x="20" y="150"/>
                    </a:lnTo>
                    <a:lnTo>
                      <a:pt x="14" y="149"/>
                    </a:lnTo>
                    <a:lnTo>
                      <a:pt x="8" y="144"/>
                    </a:lnTo>
                    <a:lnTo>
                      <a:pt x="4" y="139"/>
                    </a:lnTo>
                    <a:lnTo>
                      <a:pt x="2" y="132"/>
                    </a:lnTo>
                    <a:lnTo>
                      <a:pt x="0" y="124"/>
                    </a:lnTo>
                    <a:lnTo>
                      <a:pt x="2" y="106"/>
                    </a:lnTo>
                    <a:lnTo>
                      <a:pt x="5" y="77"/>
                    </a:lnTo>
                    <a:lnTo>
                      <a:pt x="7" y="47"/>
                    </a:lnTo>
                    <a:lnTo>
                      <a:pt x="8" y="29"/>
                    </a:lnTo>
                    <a:lnTo>
                      <a:pt x="10" y="22"/>
                    </a:lnTo>
                    <a:lnTo>
                      <a:pt x="13" y="14"/>
                    </a:lnTo>
                    <a:lnTo>
                      <a:pt x="16" y="7"/>
                    </a:lnTo>
                    <a:lnTo>
                      <a:pt x="22" y="3"/>
                    </a:lnTo>
                    <a:close/>
                  </a:path>
                </a:pathLst>
              </a:custGeom>
              <a:solidFill>
                <a:srgbClr val="000000"/>
              </a:solidFill>
              <a:ln w="9525">
                <a:noFill/>
                <a:round/>
                <a:headEnd/>
                <a:tailEnd/>
              </a:ln>
            </p:spPr>
            <p:txBody>
              <a:bodyPr/>
              <a:lstStyle/>
              <a:p>
                <a:endParaRPr lang="fa-IR"/>
              </a:p>
            </p:txBody>
          </p:sp>
          <p:sp>
            <p:nvSpPr>
              <p:cNvPr id="10361" name="Freeform 251"/>
              <p:cNvSpPr>
                <a:spLocks/>
              </p:cNvSpPr>
              <p:nvPr/>
            </p:nvSpPr>
            <p:spPr bwMode="auto">
              <a:xfrm>
                <a:off x="3005" y="2147"/>
                <a:ext cx="14" cy="14"/>
              </a:xfrm>
              <a:custGeom>
                <a:avLst/>
                <a:gdLst>
                  <a:gd name="T0" fmla="*/ 1 w 27"/>
                  <a:gd name="T1" fmla="*/ 0 h 29"/>
                  <a:gd name="T2" fmla="*/ 1 w 27"/>
                  <a:gd name="T3" fmla="*/ 0 h 29"/>
                  <a:gd name="T4" fmla="*/ 1 w 27"/>
                  <a:gd name="T5" fmla="*/ 0 h 29"/>
                  <a:gd name="T6" fmla="*/ 1 w 27"/>
                  <a:gd name="T7" fmla="*/ 0 h 29"/>
                  <a:gd name="T8" fmla="*/ 1 w 27"/>
                  <a:gd name="T9" fmla="*/ 0 h 29"/>
                  <a:gd name="T10" fmla="*/ 0 w 27"/>
                  <a:gd name="T11" fmla="*/ 0 h 29"/>
                  <a:gd name="T12" fmla="*/ 0 w 27"/>
                  <a:gd name="T13" fmla="*/ 0 h 29"/>
                  <a:gd name="T14" fmla="*/ 1 w 27"/>
                  <a:gd name="T15" fmla="*/ 0 h 29"/>
                  <a:gd name="T16" fmla="*/ 1 w 27"/>
                  <a:gd name="T17" fmla="*/ 0 h 29"/>
                  <a:gd name="T18" fmla="*/ 1 w 27"/>
                  <a:gd name="T19" fmla="*/ 0 h 29"/>
                  <a:gd name="T20" fmla="*/ 1 w 27"/>
                  <a:gd name="T21" fmla="*/ 0 h 29"/>
                  <a:gd name="T22" fmla="*/ 1 w 27"/>
                  <a:gd name="T23" fmla="*/ 0 h 29"/>
                  <a:gd name="T24" fmla="*/ 1 w 27"/>
                  <a:gd name="T25" fmla="*/ 0 h 29"/>
                  <a:gd name="T26" fmla="*/ 1 w 27"/>
                  <a:gd name="T27" fmla="*/ 0 h 29"/>
                  <a:gd name="T28" fmla="*/ 1 w 27"/>
                  <a:gd name="T29" fmla="*/ 0 h 29"/>
                  <a:gd name="T30" fmla="*/ 1 w 27"/>
                  <a:gd name="T31" fmla="*/ 0 h 29"/>
                  <a:gd name="T32" fmla="*/ 1 w 27"/>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9"/>
                  <a:gd name="T53" fmla="*/ 27 w 27"/>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9">
                    <a:moveTo>
                      <a:pt x="21" y="27"/>
                    </a:moveTo>
                    <a:lnTo>
                      <a:pt x="15" y="29"/>
                    </a:lnTo>
                    <a:lnTo>
                      <a:pt x="10" y="29"/>
                    </a:lnTo>
                    <a:lnTo>
                      <a:pt x="6" y="27"/>
                    </a:lnTo>
                    <a:lnTo>
                      <a:pt x="1" y="22"/>
                    </a:lnTo>
                    <a:lnTo>
                      <a:pt x="0" y="16"/>
                    </a:lnTo>
                    <a:lnTo>
                      <a:pt x="0" y="10"/>
                    </a:lnTo>
                    <a:lnTo>
                      <a:pt x="2" y="6"/>
                    </a:lnTo>
                    <a:lnTo>
                      <a:pt x="7" y="2"/>
                    </a:lnTo>
                    <a:lnTo>
                      <a:pt x="12" y="0"/>
                    </a:lnTo>
                    <a:lnTo>
                      <a:pt x="17" y="0"/>
                    </a:lnTo>
                    <a:lnTo>
                      <a:pt x="23" y="2"/>
                    </a:lnTo>
                    <a:lnTo>
                      <a:pt x="26" y="7"/>
                    </a:lnTo>
                    <a:lnTo>
                      <a:pt x="27" y="13"/>
                    </a:lnTo>
                    <a:lnTo>
                      <a:pt x="27" y="19"/>
                    </a:lnTo>
                    <a:lnTo>
                      <a:pt x="25" y="23"/>
                    </a:lnTo>
                    <a:lnTo>
                      <a:pt x="21" y="27"/>
                    </a:lnTo>
                    <a:close/>
                  </a:path>
                </a:pathLst>
              </a:custGeom>
              <a:solidFill>
                <a:srgbClr val="000000"/>
              </a:solidFill>
              <a:ln w="9525">
                <a:noFill/>
                <a:round/>
                <a:headEnd/>
                <a:tailEnd/>
              </a:ln>
            </p:spPr>
            <p:txBody>
              <a:bodyPr/>
              <a:lstStyle/>
              <a:p>
                <a:endParaRPr lang="fa-IR"/>
              </a:p>
            </p:txBody>
          </p:sp>
          <p:sp>
            <p:nvSpPr>
              <p:cNvPr id="10362" name="Freeform 252"/>
              <p:cNvSpPr>
                <a:spLocks/>
              </p:cNvSpPr>
              <p:nvPr/>
            </p:nvSpPr>
            <p:spPr bwMode="auto">
              <a:xfrm>
                <a:off x="2952" y="1792"/>
                <a:ext cx="104" cy="371"/>
              </a:xfrm>
              <a:custGeom>
                <a:avLst/>
                <a:gdLst>
                  <a:gd name="T0" fmla="*/ 1 w 206"/>
                  <a:gd name="T1" fmla="*/ 0 h 742"/>
                  <a:gd name="T2" fmla="*/ 1 w 206"/>
                  <a:gd name="T3" fmla="*/ 1 h 742"/>
                  <a:gd name="T4" fmla="*/ 1 w 206"/>
                  <a:gd name="T5" fmla="*/ 1 h 742"/>
                  <a:gd name="T6" fmla="*/ 1 w 206"/>
                  <a:gd name="T7" fmla="*/ 1 h 742"/>
                  <a:gd name="T8" fmla="*/ 1 w 206"/>
                  <a:gd name="T9" fmla="*/ 1 h 742"/>
                  <a:gd name="T10" fmla="*/ 1 w 206"/>
                  <a:gd name="T11" fmla="*/ 1 h 742"/>
                  <a:gd name="T12" fmla="*/ 1 w 206"/>
                  <a:gd name="T13" fmla="*/ 1 h 742"/>
                  <a:gd name="T14" fmla="*/ 1 w 206"/>
                  <a:gd name="T15" fmla="*/ 1 h 742"/>
                  <a:gd name="T16" fmla="*/ 1 w 206"/>
                  <a:gd name="T17" fmla="*/ 1 h 742"/>
                  <a:gd name="T18" fmla="*/ 1 w 206"/>
                  <a:gd name="T19" fmla="*/ 1 h 742"/>
                  <a:gd name="T20" fmla="*/ 1 w 206"/>
                  <a:gd name="T21" fmla="*/ 1 h 742"/>
                  <a:gd name="T22" fmla="*/ 1 w 206"/>
                  <a:gd name="T23" fmla="*/ 1 h 742"/>
                  <a:gd name="T24" fmla="*/ 1 w 206"/>
                  <a:gd name="T25" fmla="*/ 1 h 742"/>
                  <a:gd name="T26" fmla="*/ 1 w 206"/>
                  <a:gd name="T27" fmla="*/ 1 h 742"/>
                  <a:gd name="T28" fmla="*/ 1 w 206"/>
                  <a:gd name="T29" fmla="*/ 1 h 742"/>
                  <a:gd name="T30" fmla="*/ 1 w 206"/>
                  <a:gd name="T31" fmla="*/ 1 h 742"/>
                  <a:gd name="T32" fmla="*/ 1 w 206"/>
                  <a:gd name="T33" fmla="*/ 1 h 742"/>
                  <a:gd name="T34" fmla="*/ 1 w 206"/>
                  <a:gd name="T35" fmla="*/ 1 h 742"/>
                  <a:gd name="T36" fmla="*/ 1 w 206"/>
                  <a:gd name="T37" fmla="*/ 1 h 742"/>
                  <a:gd name="T38" fmla="*/ 1 w 206"/>
                  <a:gd name="T39" fmla="*/ 1 h 742"/>
                  <a:gd name="T40" fmla="*/ 1 w 206"/>
                  <a:gd name="T41" fmla="*/ 1 h 742"/>
                  <a:gd name="T42" fmla="*/ 1 w 206"/>
                  <a:gd name="T43" fmla="*/ 1 h 742"/>
                  <a:gd name="T44" fmla="*/ 1 w 206"/>
                  <a:gd name="T45" fmla="*/ 1 h 742"/>
                  <a:gd name="T46" fmla="*/ 1 w 206"/>
                  <a:gd name="T47" fmla="*/ 1 h 742"/>
                  <a:gd name="T48" fmla="*/ 1 w 206"/>
                  <a:gd name="T49" fmla="*/ 1 h 742"/>
                  <a:gd name="T50" fmla="*/ 1 w 206"/>
                  <a:gd name="T51" fmla="*/ 1 h 742"/>
                  <a:gd name="T52" fmla="*/ 1 w 206"/>
                  <a:gd name="T53" fmla="*/ 1 h 742"/>
                  <a:gd name="T54" fmla="*/ 1 w 206"/>
                  <a:gd name="T55" fmla="*/ 1 h 742"/>
                  <a:gd name="T56" fmla="*/ 1 w 206"/>
                  <a:gd name="T57" fmla="*/ 1 h 742"/>
                  <a:gd name="T58" fmla="*/ 1 w 206"/>
                  <a:gd name="T59" fmla="*/ 1 h 742"/>
                  <a:gd name="T60" fmla="*/ 1 w 206"/>
                  <a:gd name="T61" fmla="*/ 1 h 742"/>
                  <a:gd name="T62" fmla="*/ 1 w 206"/>
                  <a:gd name="T63" fmla="*/ 1 h 742"/>
                  <a:gd name="T64" fmla="*/ 1 w 206"/>
                  <a:gd name="T65" fmla="*/ 1 h 742"/>
                  <a:gd name="T66" fmla="*/ 1 w 206"/>
                  <a:gd name="T67" fmla="*/ 1 h 742"/>
                  <a:gd name="T68" fmla="*/ 1 w 206"/>
                  <a:gd name="T69" fmla="*/ 1 h 742"/>
                  <a:gd name="T70" fmla="*/ 1 w 206"/>
                  <a:gd name="T71" fmla="*/ 1 h 742"/>
                  <a:gd name="T72" fmla="*/ 1 w 206"/>
                  <a:gd name="T73" fmla="*/ 1 h 742"/>
                  <a:gd name="T74" fmla="*/ 1 w 206"/>
                  <a:gd name="T75" fmla="*/ 1 h 742"/>
                  <a:gd name="T76" fmla="*/ 1 w 206"/>
                  <a:gd name="T77" fmla="*/ 1 h 742"/>
                  <a:gd name="T78" fmla="*/ 1 w 206"/>
                  <a:gd name="T79" fmla="*/ 1 h 7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6"/>
                  <a:gd name="T121" fmla="*/ 0 h 742"/>
                  <a:gd name="T122" fmla="*/ 206 w 206"/>
                  <a:gd name="T123" fmla="*/ 742 h 74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6" h="742">
                    <a:moveTo>
                      <a:pt x="51" y="3"/>
                    </a:moveTo>
                    <a:lnTo>
                      <a:pt x="66" y="0"/>
                    </a:lnTo>
                    <a:lnTo>
                      <a:pt x="81" y="1"/>
                    </a:lnTo>
                    <a:lnTo>
                      <a:pt x="94" y="5"/>
                    </a:lnTo>
                    <a:lnTo>
                      <a:pt x="108" y="13"/>
                    </a:lnTo>
                    <a:lnTo>
                      <a:pt x="120" y="25"/>
                    </a:lnTo>
                    <a:lnTo>
                      <a:pt x="130" y="42"/>
                    </a:lnTo>
                    <a:lnTo>
                      <a:pt x="139" y="65"/>
                    </a:lnTo>
                    <a:lnTo>
                      <a:pt x="145" y="94"/>
                    </a:lnTo>
                    <a:lnTo>
                      <a:pt x="150" y="118"/>
                    </a:lnTo>
                    <a:lnTo>
                      <a:pt x="154" y="140"/>
                    </a:lnTo>
                    <a:lnTo>
                      <a:pt x="160" y="159"/>
                    </a:lnTo>
                    <a:lnTo>
                      <a:pt x="164" y="174"/>
                    </a:lnTo>
                    <a:lnTo>
                      <a:pt x="167" y="186"/>
                    </a:lnTo>
                    <a:lnTo>
                      <a:pt x="172" y="204"/>
                    </a:lnTo>
                    <a:lnTo>
                      <a:pt x="177" y="227"/>
                    </a:lnTo>
                    <a:lnTo>
                      <a:pt x="183" y="254"/>
                    </a:lnTo>
                    <a:lnTo>
                      <a:pt x="189" y="279"/>
                    </a:lnTo>
                    <a:lnTo>
                      <a:pt x="193" y="301"/>
                    </a:lnTo>
                    <a:lnTo>
                      <a:pt x="197" y="318"/>
                    </a:lnTo>
                    <a:lnTo>
                      <a:pt x="198" y="328"/>
                    </a:lnTo>
                    <a:lnTo>
                      <a:pt x="199" y="338"/>
                    </a:lnTo>
                    <a:lnTo>
                      <a:pt x="203" y="351"/>
                    </a:lnTo>
                    <a:lnTo>
                      <a:pt x="204" y="363"/>
                    </a:lnTo>
                    <a:lnTo>
                      <a:pt x="204" y="377"/>
                    </a:lnTo>
                    <a:lnTo>
                      <a:pt x="203" y="394"/>
                    </a:lnTo>
                    <a:lnTo>
                      <a:pt x="203" y="416"/>
                    </a:lnTo>
                    <a:lnTo>
                      <a:pt x="203" y="439"/>
                    </a:lnTo>
                    <a:lnTo>
                      <a:pt x="204" y="462"/>
                    </a:lnTo>
                    <a:lnTo>
                      <a:pt x="205" y="485"/>
                    </a:lnTo>
                    <a:lnTo>
                      <a:pt x="206" y="513"/>
                    </a:lnTo>
                    <a:lnTo>
                      <a:pt x="204" y="546"/>
                    </a:lnTo>
                    <a:lnTo>
                      <a:pt x="195" y="582"/>
                    </a:lnTo>
                    <a:lnTo>
                      <a:pt x="188" y="602"/>
                    </a:lnTo>
                    <a:lnTo>
                      <a:pt x="179" y="624"/>
                    </a:lnTo>
                    <a:lnTo>
                      <a:pt x="170" y="647"/>
                    </a:lnTo>
                    <a:lnTo>
                      <a:pt x="161" y="667"/>
                    </a:lnTo>
                    <a:lnTo>
                      <a:pt x="153" y="688"/>
                    </a:lnTo>
                    <a:lnTo>
                      <a:pt x="147" y="705"/>
                    </a:lnTo>
                    <a:lnTo>
                      <a:pt x="142" y="718"/>
                    </a:lnTo>
                    <a:lnTo>
                      <a:pt x="138" y="726"/>
                    </a:lnTo>
                    <a:lnTo>
                      <a:pt x="134" y="734"/>
                    </a:lnTo>
                    <a:lnTo>
                      <a:pt x="128" y="739"/>
                    </a:lnTo>
                    <a:lnTo>
                      <a:pt x="121" y="741"/>
                    </a:lnTo>
                    <a:lnTo>
                      <a:pt x="114" y="742"/>
                    </a:lnTo>
                    <a:lnTo>
                      <a:pt x="108" y="740"/>
                    </a:lnTo>
                    <a:lnTo>
                      <a:pt x="102" y="735"/>
                    </a:lnTo>
                    <a:lnTo>
                      <a:pt x="100" y="729"/>
                    </a:lnTo>
                    <a:lnTo>
                      <a:pt x="99" y="720"/>
                    </a:lnTo>
                    <a:lnTo>
                      <a:pt x="101" y="664"/>
                    </a:lnTo>
                    <a:lnTo>
                      <a:pt x="100" y="605"/>
                    </a:lnTo>
                    <a:lnTo>
                      <a:pt x="98" y="552"/>
                    </a:lnTo>
                    <a:lnTo>
                      <a:pt x="94" y="512"/>
                    </a:lnTo>
                    <a:lnTo>
                      <a:pt x="94" y="478"/>
                    </a:lnTo>
                    <a:lnTo>
                      <a:pt x="99" y="457"/>
                    </a:lnTo>
                    <a:lnTo>
                      <a:pt x="105" y="440"/>
                    </a:lnTo>
                    <a:lnTo>
                      <a:pt x="111" y="422"/>
                    </a:lnTo>
                    <a:lnTo>
                      <a:pt x="113" y="404"/>
                    </a:lnTo>
                    <a:lnTo>
                      <a:pt x="113" y="391"/>
                    </a:lnTo>
                    <a:lnTo>
                      <a:pt x="109" y="378"/>
                    </a:lnTo>
                    <a:lnTo>
                      <a:pt x="105" y="367"/>
                    </a:lnTo>
                    <a:lnTo>
                      <a:pt x="99" y="352"/>
                    </a:lnTo>
                    <a:lnTo>
                      <a:pt x="91" y="334"/>
                    </a:lnTo>
                    <a:lnTo>
                      <a:pt x="83" y="316"/>
                    </a:lnTo>
                    <a:lnTo>
                      <a:pt x="73" y="296"/>
                    </a:lnTo>
                    <a:lnTo>
                      <a:pt x="61" y="264"/>
                    </a:lnTo>
                    <a:lnTo>
                      <a:pt x="52" y="226"/>
                    </a:lnTo>
                    <a:lnTo>
                      <a:pt x="45" y="195"/>
                    </a:lnTo>
                    <a:lnTo>
                      <a:pt x="39" y="177"/>
                    </a:lnTo>
                    <a:lnTo>
                      <a:pt x="32" y="167"/>
                    </a:lnTo>
                    <a:lnTo>
                      <a:pt x="23" y="154"/>
                    </a:lnTo>
                    <a:lnTo>
                      <a:pt x="13" y="137"/>
                    </a:lnTo>
                    <a:lnTo>
                      <a:pt x="6" y="118"/>
                    </a:lnTo>
                    <a:lnTo>
                      <a:pt x="2" y="96"/>
                    </a:lnTo>
                    <a:lnTo>
                      <a:pt x="0" y="75"/>
                    </a:lnTo>
                    <a:lnTo>
                      <a:pt x="2" y="57"/>
                    </a:lnTo>
                    <a:lnTo>
                      <a:pt x="6" y="41"/>
                    </a:lnTo>
                    <a:lnTo>
                      <a:pt x="13" y="28"/>
                    </a:lnTo>
                    <a:lnTo>
                      <a:pt x="22" y="16"/>
                    </a:lnTo>
                    <a:lnTo>
                      <a:pt x="35" y="8"/>
                    </a:lnTo>
                    <a:lnTo>
                      <a:pt x="51" y="3"/>
                    </a:lnTo>
                    <a:close/>
                  </a:path>
                </a:pathLst>
              </a:custGeom>
              <a:solidFill>
                <a:srgbClr val="000000"/>
              </a:solidFill>
              <a:ln w="9525">
                <a:noFill/>
                <a:round/>
                <a:headEnd/>
                <a:tailEnd/>
              </a:ln>
            </p:spPr>
            <p:txBody>
              <a:bodyPr/>
              <a:lstStyle/>
              <a:p>
                <a:endParaRPr lang="fa-IR"/>
              </a:p>
            </p:txBody>
          </p:sp>
          <p:sp>
            <p:nvSpPr>
              <p:cNvPr id="10363" name="Freeform 253"/>
              <p:cNvSpPr>
                <a:spLocks/>
              </p:cNvSpPr>
              <p:nvPr/>
            </p:nvSpPr>
            <p:spPr bwMode="auto">
              <a:xfrm>
                <a:off x="3005" y="2147"/>
                <a:ext cx="14" cy="14"/>
              </a:xfrm>
              <a:custGeom>
                <a:avLst/>
                <a:gdLst>
                  <a:gd name="T0" fmla="*/ 1 w 27"/>
                  <a:gd name="T1" fmla="*/ 0 h 29"/>
                  <a:gd name="T2" fmla="*/ 1 w 27"/>
                  <a:gd name="T3" fmla="*/ 0 h 29"/>
                  <a:gd name="T4" fmla="*/ 1 w 27"/>
                  <a:gd name="T5" fmla="*/ 0 h 29"/>
                  <a:gd name="T6" fmla="*/ 1 w 27"/>
                  <a:gd name="T7" fmla="*/ 0 h 29"/>
                  <a:gd name="T8" fmla="*/ 0 w 27"/>
                  <a:gd name="T9" fmla="*/ 0 h 29"/>
                  <a:gd name="T10" fmla="*/ 0 w 27"/>
                  <a:gd name="T11" fmla="*/ 0 h 29"/>
                  <a:gd name="T12" fmla="*/ 1 w 27"/>
                  <a:gd name="T13" fmla="*/ 0 h 29"/>
                  <a:gd name="T14" fmla="*/ 1 w 27"/>
                  <a:gd name="T15" fmla="*/ 0 h 29"/>
                  <a:gd name="T16" fmla="*/ 1 w 27"/>
                  <a:gd name="T17" fmla="*/ 0 h 29"/>
                  <a:gd name="T18" fmla="*/ 1 w 27"/>
                  <a:gd name="T19" fmla="*/ 0 h 29"/>
                  <a:gd name="T20" fmla="*/ 1 w 27"/>
                  <a:gd name="T21" fmla="*/ 0 h 29"/>
                  <a:gd name="T22" fmla="*/ 1 w 27"/>
                  <a:gd name="T23" fmla="*/ 0 h 29"/>
                  <a:gd name="T24" fmla="*/ 1 w 27"/>
                  <a:gd name="T25" fmla="*/ 0 h 29"/>
                  <a:gd name="T26" fmla="*/ 1 w 27"/>
                  <a:gd name="T27" fmla="*/ 0 h 29"/>
                  <a:gd name="T28" fmla="*/ 1 w 27"/>
                  <a:gd name="T29" fmla="*/ 0 h 29"/>
                  <a:gd name="T30" fmla="*/ 1 w 27"/>
                  <a:gd name="T31" fmla="*/ 0 h 29"/>
                  <a:gd name="T32" fmla="*/ 1 w 27"/>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9"/>
                  <a:gd name="T53" fmla="*/ 27 w 27"/>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9">
                    <a:moveTo>
                      <a:pt x="17" y="29"/>
                    </a:moveTo>
                    <a:lnTo>
                      <a:pt x="11" y="29"/>
                    </a:lnTo>
                    <a:lnTo>
                      <a:pt x="6" y="27"/>
                    </a:lnTo>
                    <a:lnTo>
                      <a:pt x="2" y="23"/>
                    </a:lnTo>
                    <a:lnTo>
                      <a:pt x="0" y="17"/>
                    </a:lnTo>
                    <a:lnTo>
                      <a:pt x="0" y="12"/>
                    </a:lnTo>
                    <a:lnTo>
                      <a:pt x="1" y="7"/>
                    </a:lnTo>
                    <a:lnTo>
                      <a:pt x="4" y="2"/>
                    </a:lnTo>
                    <a:lnTo>
                      <a:pt x="10" y="0"/>
                    </a:lnTo>
                    <a:lnTo>
                      <a:pt x="16" y="0"/>
                    </a:lnTo>
                    <a:lnTo>
                      <a:pt x="22" y="2"/>
                    </a:lnTo>
                    <a:lnTo>
                      <a:pt x="25" y="6"/>
                    </a:lnTo>
                    <a:lnTo>
                      <a:pt x="27" y="12"/>
                    </a:lnTo>
                    <a:lnTo>
                      <a:pt x="27" y="17"/>
                    </a:lnTo>
                    <a:lnTo>
                      <a:pt x="26" y="22"/>
                    </a:lnTo>
                    <a:lnTo>
                      <a:pt x="23" y="27"/>
                    </a:lnTo>
                    <a:lnTo>
                      <a:pt x="17" y="29"/>
                    </a:lnTo>
                    <a:close/>
                  </a:path>
                </a:pathLst>
              </a:custGeom>
              <a:solidFill>
                <a:srgbClr val="000000"/>
              </a:solidFill>
              <a:ln w="9525">
                <a:noFill/>
                <a:round/>
                <a:headEnd/>
                <a:tailEnd/>
              </a:ln>
            </p:spPr>
            <p:txBody>
              <a:bodyPr/>
              <a:lstStyle/>
              <a:p>
                <a:endParaRPr lang="fa-IR"/>
              </a:p>
            </p:txBody>
          </p:sp>
          <p:sp>
            <p:nvSpPr>
              <p:cNvPr id="10364" name="Freeform 254"/>
              <p:cNvSpPr>
                <a:spLocks/>
              </p:cNvSpPr>
              <p:nvPr/>
            </p:nvSpPr>
            <p:spPr bwMode="auto">
              <a:xfrm>
                <a:off x="2984" y="1818"/>
                <a:ext cx="15" cy="14"/>
              </a:xfrm>
              <a:custGeom>
                <a:avLst/>
                <a:gdLst>
                  <a:gd name="T0" fmla="*/ 1 w 29"/>
                  <a:gd name="T1" fmla="*/ 1 h 28"/>
                  <a:gd name="T2" fmla="*/ 1 w 29"/>
                  <a:gd name="T3" fmla="*/ 1 h 28"/>
                  <a:gd name="T4" fmla="*/ 1 w 29"/>
                  <a:gd name="T5" fmla="*/ 1 h 28"/>
                  <a:gd name="T6" fmla="*/ 1 w 29"/>
                  <a:gd name="T7" fmla="*/ 1 h 28"/>
                  <a:gd name="T8" fmla="*/ 0 w 29"/>
                  <a:gd name="T9" fmla="*/ 1 h 28"/>
                  <a:gd name="T10" fmla="*/ 0 w 29"/>
                  <a:gd name="T11" fmla="*/ 1 h 28"/>
                  <a:gd name="T12" fmla="*/ 1 w 29"/>
                  <a:gd name="T13" fmla="*/ 1 h 28"/>
                  <a:gd name="T14" fmla="*/ 1 w 29"/>
                  <a:gd name="T15" fmla="*/ 1 h 28"/>
                  <a:gd name="T16" fmla="*/ 1 w 29"/>
                  <a:gd name="T17" fmla="*/ 0 h 28"/>
                  <a:gd name="T18" fmla="*/ 1 w 29"/>
                  <a:gd name="T19" fmla="*/ 0 h 28"/>
                  <a:gd name="T20" fmla="*/ 1 w 29"/>
                  <a:gd name="T21" fmla="*/ 1 h 28"/>
                  <a:gd name="T22" fmla="*/ 1 w 29"/>
                  <a:gd name="T23" fmla="*/ 1 h 28"/>
                  <a:gd name="T24" fmla="*/ 1 w 29"/>
                  <a:gd name="T25" fmla="*/ 1 h 28"/>
                  <a:gd name="T26" fmla="*/ 1 w 29"/>
                  <a:gd name="T27" fmla="*/ 1 h 28"/>
                  <a:gd name="T28" fmla="*/ 1 w 29"/>
                  <a:gd name="T29" fmla="*/ 1 h 28"/>
                  <a:gd name="T30" fmla="*/ 1 w 29"/>
                  <a:gd name="T31" fmla="*/ 1 h 28"/>
                  <a:gd name="T32" fmla="*/ 1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8" y="28"/>
                    </a:moveTo>
                    <a:lnTo>
                      <a:pt x="12" y="28"/>
                    </a:lnTo>
                    <a:lnTo>
                      <a:pt x="7" y="27"/>
                    </a:lnTo>
                    <a:lnTo>
                      <a:pt x="3" y="23"/>
                    </a:lnTo>
                    <a:lnTo>
                      <a:pt x="0" y="18"/>
                    </a:lnTo>
                    <a:lnTo>
                      <a:pt x="0" y="12"/>
                    </a:lnTo>
                    <a:lnTo>
                      <a:pt x="3" y="6"/>
                    </a:lnTo>
                    <a:lnTo>
                      <a:pt x="6" y="3"/>
                    </a:lnTo>
                    <a:lnTo>
                      <a:pt x="12" y="0"/>
                    </a:lnTo>
                    <a:lnTo>
                      <a:pt x="18" y="0"/>
                    </a:lnTo>
                    <a:lnTo>
                      <a:pt x="22" y="1"/>
                    </a:lnTo>
                    <a:lnTo>
                      <a:pt x="27" y="5"/>
                    </a:lnTo>
                    <a:lnTo>
                      <a:pt x="29" y="11"/>
                    </a:lnTo>
                    <a:lnTo>
                      <a:pt x="29" y="16"/>
                    </a:lnTo>
                    <a:lnTo>
                      <a:pt x="27" y="22"/>
                    </a:lnTo>
                    <a:lnTo>
                      <a:pt x="23" y="26"/>
                    </a:lnTo>
                    <a:lnTo>
                      <a:pt x="18" y="28"/>
                    </a:lnTo>
                    <a:close/>
                  </a:path>
                </a:pathLst>
              </a:custGeom>
              <a:solidFill>
                <a:srgbClr val="000000"/>
              </a:solidFill>
              <a:ln w="9525">
                <a:noFill/>
                <a:round/>
                <a:headEnd/>
                <a:tailEnd/>
              </a:ln>
            </p:spPr>
            <p:txBody>
              <a:bodyPr/>
              <a:lstStyle/>
              <a:p>
                <a:endParaRPr lang="fa-IR"/>
              </a:p>
            </p:txBody>
          </p:sp>
          <p:sp>
            <p:nvSpPr>
              <p:cNvPr id="10365" name="Freeform 255"/>
              <p:cNvSpPr>
                <a:spLocks/>
              </p:cNvSpPr>
              <p:nvPr/>
            </p:nvSpPr>
            <p:spPr bwMode="auto">
              <a:xfrm>
                <a:off x="2942" y="1787"/>
                <a:ext cx="116" cy="379"/>
              </a:xfrm>
              <a:custGeom>
                <a:avLst/>
                <a:gdLst>
                  <a:gd name="T0" fmla="*/ 0 w 234"/>
                  <a:gd name="T1" fmla="*/ 1 h 758"/>
                  <a:gd name="T2" fmla="*/ 0 w 234"/>
                  <a:gd name="T3" fmla="*/ 1 h 758"/>
                  <a:gd name="T4" fmla="*/ 0 w 234"/>
                  <a:gd name="T5" fmla="*/ 1 h 758"/>
                  <a:gd name="T6" fmla="*/ 0 w 234"/>
                  <a:gd name="T7" fmla="*/ 1 h 758"/>
                  <a:gd name="T8" fmla="*/ 0 w 234"/>
                  <a:gd name="T9" fmla="*/ 1 h 758"/>
                  <a:gd name="T10" fmla="*/ 0 w 234"/>
                  <a:gd name="T11" fmla="*/ 1 h 758"/>
                  <a:gd name="T12" fmla="*/ 0 w 234"/>
                  <a:gd name="T13" fmla="*/ 1 h 758"/>
                  <a:gd name="T14" fmla="*/ 0 w 234"/>
                  <a:gd name="T15" fmla="*/ 1 h 758"/>
                  <a:gd name="T16" fmla="*/ 0 w 234"/>
                  <a:gd name="T17" fmla="*/ 1 h 758"/>
                  <a:gd name="T18" fmla="*/ 0 w 234"/>
                  <a:gd name="T19" fmla="*/ 1 h 758"/>
                  <a:gd name="T20" fmla="*/ 0 w 234"/>
                  <a:gd name="T21" fmla="*/ 1 h 758"/>
                  <a:gd name="T22" fmla="*/ 0 w 234"/>
                  <a:gd name="T23" fmla="*/ 1 h 758"/>
                  <a:gd name="T24" fmla="*/ 0 w 234"/>
                  <a:gd name="T25" fmla="*/ 1 h 758"/>
                  <a:gd name="T26" fmla="*/ 0 w 234"/>
                  <a:gd name="T27" fmla="*/ 1 h 758"/>
                  <a:gd name="T28" fmla="*/ 0 w 234"/>
                  <a:gd name="T29" fmla="*/ 1 h 758"/>
                  <a:gd name="T30" fmla="*/ 0 w 234"/>
                  <a:gd name="T31" fmla="*/ 1 h 758"/>
                  <a:gd name="T32" fmla="*/ 0 w 234"/>
                  <a:gd name="T33" fmla="*/ 1 h 758"/>
                  <a:gd name="T34" fmla="*/ 0 w 234"/>
                  <a:gd name="T35" fmla="*/ 1 h 758"/>
                  <a:gd name="T36" fmla="*/ 0 w 234"/>
                  <a:gd name="T37" fmla="*/ 1 h 758"/>
                  <a:gd name="T38" fmla="*/ 0 w 234"/>
                  <a:gd name="T39" fmla="*/ 1 h 758"/>
                  <a:gd name="T40" fmla="*/ 0 w 234"/>
                  <a:gd name="T41" fmla="*/ 1 h 758"/>
                  <a:gd name="T42" fmla="*/ 0 w 234"/>
                  <a:gd name="T43" fmla="*/ 1 h 758"/>
                  <a:gd name="T44" fmla="*/ 0 w 234"/>
                  <a:gd name="T45" fmla="*/ 1 h 758"/>
                  <a:gd name="T46" fmla="*/ 0 w 234"/>
                  <a:gd name="T47" fmla="*/ 1 h 758"/>
                  <a:gd name="T48" fmla="*/ 0 w 234"/>
                  <a:gd name="T49" fmla="*/ 1 h 758"/>
                  <a:gd name="T50" fmla="*/ 0 w 234"/>
                  <a:gd name="T51" fmla="*/ 1 h 758"/>
                  <a:gd name="T52" fmla="*/ 0 w 234"/>
                  <a:gd name="T53" fmla="*/ 1 h 758"/>
                  <a:gd name="T54" fmla="*/ 0 w 234"/>
                  <a:gd name="T55" fmla="*/ 1 h 758"/>
                  <a:gd name="T56" fmla="*/ 0 w 234"/>
                  <a:gd name="T57" fmla="*/ 1 h 758"/>
                  <a:gd name="T58" fmla="*/ 0 w 234"/>
                  <a:gd name="T59" fmla="*/ 1 h 758"/>
                  <a:gd name="T60" fmla="*/ 0 w 234"/>
                  <a:gd name="T61" fmla="*/ 1 h 758"/>
                  <a:gd name="T62" fmla="*/ 0 w 234"/>
                  <a:gd name="T63" fmla="*/ 1 h 758"/>
                  <a:gd name="T64" fmla="*/ 0 w 234"/>
                  <a:gd name="T65" fmla="*/ 1 h 758"/>
                  <a:gd name="T66" fmla="*/ 0 w 234"/>
                  <a:gd name="T67" fmla="*/ 1 h 758"/>
                  <a:gd name="T68" fmla="*/ 0 w 234"/>
                  <a:gd name="T69" fmla="*/ 1 h 758"/>
                  <a:gd name="T70" fmla="*/ 0 w 234"/>
                  <a:gd name="T71" fmla="*/ 1 h 758"/>
                  <a:gd name="T72" fmla="*/ 0 w 234"/>
                  <a:gd name="T73" fmla="*/ 1 h 758"/>
                  <a:gd name="T74" fmla="*/ 0 w 234"/>
                  <a:gd name="T75" fmla="*/ 1 h 758"/>
                  <a:gd name="T76" fmla="*/ 0 w 234"/>
                  <a:gd name="T77" fmla="*/ 1 h 758"/>
                  <a:gd name="T78" fmla="*/ 0 w 234"/>
                  <a:gd name="T79" fmla="*/ 1 h 758"/>
                  <a:gd name="T80" fmla="*/ 0 w 234"/>
                  <a:gd name="T81" fmla="*/ 1 h 758"/>
                  <a:gd name="T82" fmla="*/ 0 w 234"/>
                  <a:gd name="T83" fmla="*/ 1 h 758"/>
                  <a:gd name="T84" fmla="*/ 0 w 234"/>
                  <a:gd name="T85" fmla="*/ 1 h 758"/>
                  <a:gd name="T86" fmla="*/ 0 w 234"/>
                  <a:gd name="T87" fmla="*/ 1 h 758"/>
                  <a:gd name="T88" fmla="*/ 0 w 234"/>
                  <a:gd name="T89" fmla="*/ 1 h 758"/>
                  <a:gd name="T90" fmla="*/ 0 w 234"/>
                  <a:gd name="T91" fmla="*/ 1 h 758"/>
                  <a:gd name="T92" fmla="*/ 0 w 234"/>
                  <a:gd name="T93" fmla="*/ 1 h 758"/>
                  <a:gd name="T94" fmla="*/ 0 w 234"/>
                  <a:gd name="T95" fmla="*/ 1 h 75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4"/>
                  <a:gd name="T145" fmla="*/ 0 h 758"/>
                  <a:gd name="T146" fmla="*/ 234 w 234"/>
                  <a:gd name="T147" fmla="*/ 758 h 75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4" h="758">
                    <a:moveTo>
                      <a:pt x="187" y="159"/>
                    </a:moveTo>
                    <a:lnTo>
                      <a:pt x="184" y="148"/>
                    </a:lnTo>
                    <a:lnTo>
                      <a:pt x="181" y="131"/>
                    </a:lnTo>
                    <a:lnTo>
                      <a:pt x="177" y="111"/>
                    </a:lnTo>
                    <a:lnTo>
                      <a:pt x="173" y="89"/>
                    </a:lnTo>
                    <a:lnTo>
                      <a:pt x="167" y="66"/>
                    </a:lnTo>
                    <a:lnTo>
                      <a:pt x="158" y="44"/>
                    </a:lnTo>
                    <a:lnTo>
                      <a:pt x="145" y="25"/>
                    </a:lnTo>
                    <a:lnTo>
                      <a:pt x="130" y="12"/>
                    </a:lnTo>
                    <a:lnTo>
                      <a:pt x="111" y="4"/>
                    </a:lnTo>
                    <a:lnTo>
                      <a:pt x="89" y="0"/>
                    </a:lnTo>
                    <a:lnTo>
                      <a:pt x="67" y="1"/>
                    </a:lnTo>
                    <a:lnTo>
                      <a:pt x="46" y="7"/>
                    </a:lnTo>
                    <a:lnTo>
                      <a:pt x="27" y="19"/>
                    </a:lnTo>
                    <a:lnTo>
                      <a:pt x="12" y="34"/>
                    </a:lnTo>
                    <a:lnTo>
                      <a:pt x="2" y="54"/>
                    </a:lnTo>
                    <a:lnTo>
                      <a:pt x="0" y="81"/>
                    </a:lnTo>
                    <a:lnTo>
                      <a:pt x="2" y="106"/>
                    </a:lnTo>
                    <a:lnTo>
                      <a:pt x="6" y="125"/>
                    </a:lnTo>
                    <a:lnTo>
                      <a:pt x="12" y="138"/>
                    </a:lnTo>
                    <a:lnTo>
                      <a:pt x="17" y="149"/>
                    </a:lnTo>
                    <a:lnTo>
                      <a:pt x="24" y="157"/>
                    </a:lnTo>
                    <a:lnTo>
                      <a:pt x="30" y="165"/>
                    </a:lnTo>
                    <a:lnTo>
                      <a:pt x="36" y="174"/>
                    </a:lnTo>
                    <a:lnTo>
                      <a:pt x="42" y="186"/>
                    </a:lnTo>
                    <a:lnTo>
                      <a:pt x="46" y="201"/>
                    </a:lnTo>
                    <a:lnTo>
                      <a:pt x="52" y="219"/>
                    </a:lnTo>
                    <a:lnTo>
                      <a:pt x="57" y="237"/>
                    </a:lnTo>
                    <a:lnTo>
                      <a:pt x="63" y="257"/>
                    </a:lnTo>
                    <a:lnTo>
                      <a:pt x="69" y="275"/>
                    </a:lnTo>
                    <a:lnTo>
                      <a:pt x="74" y="293"/>
                    </a:lnTo>
                    <a:lnTo>
                      <a:pt x="80" y="307"/>
                    </a:lnTo>
                    <a:lnTo>
                      <a:pt x="84" y="317"/>
                    </a:lnTo>
                    <a:lnTo>
                      <a:pt x="91" y="338"/>
                    </a:lnTo>
                    <a:lnTo>
                      <a:pt x="93" y="363"/>
                    </a:lnTo>
                    <a:lnTo>
                      <a:pt x="96" y="386"/>
                    </a:lnTo>
                    <a:lnTo>
                      <a:pt x="99" y="403"/>
                    </a:lnTo>
                    <a:lnTo>
                      <a:pt x="104" y="416"/>
                    </a:lnTo>
                    <a:lnTo>
                      <a:pt x="105" y="431"/>
                    </a:lnTo>
                    <a:lnTo>
                      <a:pt x="104" y="446"/>
                    </a:lnTo>
                    <a:lnTo>
                      <a:pt x="99" y="463"/>
                    </a:lnTo>
                    <a:lnTo>
                      <a:pt x="95" y="486"/>
                    </a:lnTo>
                    <a:lnTo>
                      <a:pt x="92" y="515"/>
                    </a:lnTo>
                    <a:lnTo>
                      <a:pt x="92" y="543"/>
                    </a:lnTo>
                    <a:lnTo>
                      <a:pt x="92" y="564"/>
                    </a:lnTo>
                    <a:lnTo>
                      <a:pt x="93" y="589"/>
                    </a:lnTo>
                    <a:lnTo>
                      <a:pt x="95" y="626"/>
                    </a:lnTo>
                    <a:lnTo>
                      <a:pt x="97" y="661"/>
                    </a:lnTo>
                    <a:lnTo>
                      <a:pt x="100" y="678"/>
                    </a:lnTo>
                    <a:lnTo>
                      <a:pt x="106" y="680"/>
                    </a:lnTo>
                    <a:lnTo>
                      <a:pt x="111" y="683"/>
                    </a:lnTo>
                    <a:lnTo>
                      <a:pt x="114" y="689"/>
                    </a:lnTo>
                    <a:lnTo>
                      <a:pt x="116" y="694"/>
                    </a:lnTo>
                    <a:lnTo>
                      <a:pt x="116" y="704"/>
                    </a:lnTo>
                    <a:lnTo>
                      <a:pt x="115" y="719"/>
                    </a:lnTo>
                    <a:lnTo>
                      <a:pt x="114" y="734"/>
                    </a:lnTo>
                    <a:lnTo>
                      <a:pt x="113" y="744"/>
                    </a:lnTo>
                    <a:lnTo>
                      <a:pt x="115" y="748"/>
                    </a:lnTo>
                    <a:lnTo>
                      <a:pt x="121" y="751"/>
                    </a:lnTo>
                    <a:lnTo>
                      <a:pt x="129" y="755"/>
                    </a:lnTo>
                    <a:lnTo>
                      <a:pt x="139" y="757"/>
                    </a:lnTo>
                    <a:lnTo>
                      <a:pt x="150" y="758"/>
                    </a:lnTo>
                    <a:lnTo>
                      <a:pt x="159" y="757"/>
                    </a:lnTo>
                    <a:lnTo>
                      <a:pt x="167" y="754"/>
                    </a:lnTo>
                    <a:lnTo>
                      <a:pt x="173" y="748"/>
                    </a:lnTo>
                    <a:lnTo>
                      <a:pt x="179" y="732"/>
                    </a:lnTo>
                    <a:lnTo>
                      <a:pt x="182" y="717"/>
                    </a:lnTo>
                    <a:lnTo>
                      <a:pt x="184" y="703"/>
                    </a:lnTo>
                    <a:lnTo>
                      <a:pt x="188" y="693"/>
                    </a:lnTo>
                    <a:lnTo>
                      <a:pt x="191" y="689"/>
                    </a:lnTo>
                    <a:lnTo>
                      <a:pt x="196" y="686"/>
                    </a:lnTo>
                    <a:lnTo>
                      <a:pt x="203" y="683"/>
                    </a:lnTo>
                    <a:lnTo>
                      <a:pt x="209" y="680"/>
                    </a:lnTo>
                    <a:lnTo>
                      <a:pt x="215" y="676"/>
                    </a:lnTo>
                    <a:lnTo>
                      <a:pt x="220" y="672"/>
                    </a:lnTo>
                    <a:lnTo>
                      <a:pt x="225" y="666"/>
                    </a:lnTo>
                    <a:lnTo>
                      <a:pt x="227" y="658"/>
                    </a:lnTo>
                    <a:lnTo>
                      <a:pt x="229" y="628"/>
                    </a:lnTo>
                    <a:lnTo>
                      <a:pt x="233" y="584"/>
                    </a:lnTo>
                    <a:lnTo>
                      <a:pt x="234" y="537"/>
                    </a:lnTo>
                    <a:lnTo>
                      <a:pt x="234" y="500"/>
                    </a:lnTo>
                    <a:lnTo>
                      <a:pt x="232" y="471"/>
                    </a:lnTo>
                    <a:lnTo>
                      <a:pt x="230" y="443"/>
                    </a:lnTo>
                    <a:lnTo>
                      <a:pt x="229" y="416"/>
                    </a:lnTo>
                    <a:lnTo>
                      <a:pt x="228" y="396"/>
                    </a:lnTo>
                    <a:lnTo>
                      <a:pt x="228" y="378"/>
                    </a:lnTo>
                    <a:lnTo>
                      <a:pt x="228" y="354"/>
                    </a:lnTo>
                    <a:lnTo>
                      <a:pt x="226" y="328"/>
                    </a:lnTo>
                    <a:lnTo>
                      <a:pt x="222" y="305"/>
                    </a:lnTo>
                    <a:lnTo>
                      <a:pt x="219" y="292"/>
                    </a:lnTo>
                    <a:lnTo>
                      <a:pt x="215" y="272"/>
                    </a:lnTo>
                    <a:lnTo>
                      <a:pt x="210" y="250"/>
                    </a:lnTo>
                    <a:lnTo>
                      <a:pt x="204" y="227"/>
                    </a:lnTo>
                    <a:lnTo>
                      <a:pt x="198" y="204"/>
                    </a:lnTo>
                    <a:lnTo>
                      <a:pt x="194" y="184"/>
                    </a:lnTo>
                    <a:lnTo>
                      <a:pt x="189" y="168"/>
                    </a:lnTo>
                    <a:lnTo>
                      <a:pt x="187" y="159"/>
                    </a:lnTo>
                    <a:close/>
                  </a:path>
                </a:pathLst>
              </a:custGeom>
              <a:solidFill>
                <a:srgbClr val="000000"/>
              </a:solidFill>
              <a:ln w="9525">
                <a:noFill/>
                <a:round/>
                <a:headEnd/>
                <a:tailEnd/>
              </a:ln>
            </p:spPr>
            <p:txBody>
              <a:bodyPr/>
              <a:lstStyle/>
              <a:p>
                <a:endParaRPr lang="fa-IR"/>
              </a:p>
            </p:txBody>
          </p:sp>
          <p:sp>
            <p:nvSpPr>
              <p:cNvPr id="10366" name="Freeform 256"/>
              <p:cNvSpPr>
                <a:spLocks/>
              </p:cNvSpPr>
              <p:nvPr/>
            </p:nvSpPr>
            <p:spPr bwMode="auto">
              <a:xfrm>
                <a:off x="2942" y="1787"/>
                <a:ext cx="93" cy="95"/>
              </a:xfrm>
              <a:custGeom>
                <a:avLst/>
                <a:gdLst>
                  <a:gd name="T0" fmla="*/ 0 w 187"/>
                  <a:gd name="T1" fmla="*/ 1 h 189"/>
                  <a:gd name="T2" fmla="*/ 0 w 187"/>
                  <a:gd name="T3" fmla="*/ 1 h 189"/>
                  <a:gd name="T4" fmla="*/ 0 w 187"/>
                  <a:gd name="T5" fmla="*/ 1 h 189"/>
                  <a:gd name="T6" fmla="*/ 0 w 187"/>
                  <a:gd name="T7" fmla="*/ 1 h 189"/>
                  <a:gd name="T8" fmla="*/ 0 w 187"/>
                  <a:gd name="T9" fmla="*/ 1 h 189"/>
                  <a:gd name="T10" fmla="*/ 0 w 187"/>
                  <a:gd name="T11" fmla="*/ 1 h 189"/>
                  <a:gd name="T12" fmla="*/ 0 w 187"/>
                  <a:gd name="T13" fmla="*/ 1 h 189"/>
                  <a:gd name="T14" fmla="*/ 0 w 187"/>
                  <a:gd name="T15" fmla="*/ 1 h 189"/>
                  <a:gd name="T16" fmla="*/ 0 w 187"/>
                  <a:gd name="T17" fmla="*/ 1 h 189"/>
                  <a:gd name="T18" fmla="*/ 0 w 187"/>
                  <a:gd name="T19" fmla="*/ 1 h 189"/>
                  <a:gd name="T20" fmla="*/ 0 w 187"/>
                  <a:gd name="T21" fmla="*/ 1 h 189"/>
                  <a:gd name="T22" fmla="*/ 0 w 187"/>
                  <a:gd name="T23" fmla="*/ 1 h 189"/>
                  <a:gd name="T24" fmla="*/ 0 w 187"/>
                  <a:gd name="T25" fmla="*/ 1 h 189"/>
                  <a:gd name="T26" fmla="*/ 0 w 187"/>
                  <a:gd name="T27" fmla="*/ 1 h 189"/>
                  <a:gd name="T28" fmla="*/ 0 w 187"/>
                  <a:gd name="T29" fmla="*/ 0 h 189"/>
                  <a:gd name="T30" fmla="*/ 0 w 187"/>
                  <a:gd name="T31" fmla="*/ 1 h 189"/>
                  <a:gd name="T32" fmla="*/ 0 w 187"/>
                  <a:gd name="T33" fmla="*/ 1 h 189"/>
                  <a:gd name="T34" fmla="*/ 0 w 187"/>
                  <a:gd name="T35" fmla="*/ 1 h 189"/>
                  <a:gd name="T36" fmla="*/ 0 w 187"/>
                  <a:gd name="T37" fmla="*/ 1 h 189"/>
                  <a:gd name="T38" fmla="*/ 0 w 187"/>
                  <a:gd name="T39" fmla="*/ 1 h 189"/>
                  <a:gd name="T40" fmla="*/ 0 w 187"/>
                  <a:gd name="T41" fmla="*/ 1 h 189"/>
                  <a:gd name="T42" fmla="*/ 0 w 187"/>
                  <a:gd name="T43" fmla="*/ 1 h 189"/>
                  <a:gd name="T44" fmla="*/ 0 w 187"/>
                  <a:gd name="T45" fmla="*/ 1 h 189"/>
                  <a:gd name="T46" fmla="*/ 0 w 187"/>
                  <a:gd name="T47" fmla="*/ 1 h 189"/>
                  <a:gd name="T48" fmla="*/ 0 w 187"/>
                  <a:gd name="T49" fmla="*/ 1 h 189"/>
                  <a:gd name="T50" fmla="*/ 0 w 187"/>
                  <a:gd name="T51" fmla="*/ 1 h 189"/>
                  <a:gd name="T52" fmla="*/ 0 w 187"/>
                  <a:gd name="T53" fmla="*/ 1 h 189"/>
                  <a:gd name="T54" fmla="*/ 0 w 187"/>
                  <a:gd name="T55" fmla="*/ 1 h 189"/>
                  <a:gd name="T56" fmla="*/ 0 w 187"/>
                  <a:gd name="T57" fmla="*/ 1 h 189"/>
                  <a:gd name="T58" fmla="*/ 0 w 187"/>
                  <a:gd name="T59" fmla="*/ 1 h 189"/>
                  <a:gd name="T60" fmla="*/ 0 w 187"/>
                  <a:gd name="T61" fmla="*/ 1 h 189"/>
                  <a:gd name="T62" fmla="*/ 0 w 187"/>
                  <a:gd name="T63" fmla="*/ 1 h 189"/>
                  <a:gd name="T64" fmla="*/ 0 w 187"/>
                  <a:gd name="T65" fmla="*/ 1 h 189"/>
                  <a:gd name="T66" fmla="*/ 0 w 187"/>
                  <a:gd name="T67" fmla="*/ 1 h 189"/>
                  <a:gd name="T68" fmla="*/ 0 w 187"/>
                  <a:gd name="T69" fmla="*/ 1 h 189"/>
                  <a:gd name="T70" fmla="*/ 0 w 187"/>
                  <a:gd name="T71" fmla="*/ 1 h 189"/>
                  <a:gd name="T72" fmla="*/ 0 w 187"/>
                  <a:gd name="T73" fmla="*/ 1 h 189"/>
                  <a:gd name="T74" fmla="*/ 0 w 187"/>
                  <a:gd name="T75" fmla="*/ 1 h 189"/>
                  <a:gd name="T76" fmla="*/ 0 w 187"/>
                  <a:gd name="T77" fmla="*/ 1 h 189"/>
                  <a:gd name="T78" fmla="*/ 0 w 187"/>
                  <a:gd name="T79" fmla="*/ 1 h 189"/>
                  <a:gd name="T80" fmla="*/ 0 w 187"/>
                  <a:gd name="T81" fmla="*/ 1 h 1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189"/>
                  <a:gd name="T125" fmla="*/ 187 w 187"/>
                  <a:gd name="T126" fmla="*/ 189 h 1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189">
                    <a:moveTo>
                      <a:pt x="42" y="186"/>
                    </a:moveTo>
                    <a:lnTo>
                      <a:pt x="36" y="174"/>
                    </a:lnTo>
                    <a:lnTo>
                      <a:pt x="30" y="165"/>
                    </a:lnTo>
                    <a:lnTo>
                      <a:pt x="24" y="157"/>
                    </a:lnTo>
                    <a:lnTo>
                      <a:pt x="17" y="149"/>
                    </a:lnTo>
                    <a:lnTo>
                      <a:pt x="12" y="138"/>
                    </a:lnTo>
                    <a:lnTo>
                      <a:pt x="6" y="125"/>
                    </a:lnTo>
                    <a:lnTo>
                      <a:pt x="2" y="106"/>
                    </a:lnTo>
                    <a:lnTo>
                      <a:pt x="0" y="81"/>
                    </a:lnTo>
                    <a:lnTo>
                      <a:pt x="2" y="54"/>
                    </a:lnTo>
                    <a:lnTo>
                      <a:pt x="12" y="34"/>
                    </a:lnTo>
                    <a:lnTo>
                      <a:pt x="27" y="19"/>
                    </a:lnTo>
                    <a:lnTo>
                      <a:pt x="46" y="7"/>
                    </a:lnTo>
                    <a:lnTo>
                      <a:pt x="67" y="1"/>
                    </a:lnTo>
                    <a:lnTo>
                      <a:pt x="89" y="0"/>
                    </a:lnTo>
                    <a:lnTo>
                      <a:pt x="111" y="4"/>
                    </a:lnTo>
                    <a:lnTo>
                      <a:pt x="130" y="12"/>
                    </a:lnTo>
                    <a:lnTo>
                      <a:pt x="145" y="25"/>
                    </a:lnTo>
                    <a:lnTo>
                      <a:pt x="158" y="44"/>
                    </a:lnTo>
                    <a:lnTo>
                      <a:pt x="167" y="66"/>
                    </a:lnTo>
                    <a:lnTo>
                      <a:pt x="173" y="89"/>
                    </a:lnTo>
                    <a:lnTo>
                      <a:pt x="177" y="111"/>
                    </a:lnTo>
                    <a:lnTo>
                      <a:pt x="181" y="131"/>
                    </a:lnTo>
                    <a:lnTo>
                      <a:pt x="184" y="148"/>
                    </a:lnTo>
                    <a:lnTo>
                      <a:pt x="187" y="159"/>
                    </a:lnTo>
                    <a:lnTo>
                      <a:pt x="180" y="157"/>
                    </a:lnTo>
                    <a:lnTo>
                      <a:pt x="172" y="155"/>
                    </a:lnTo>
                    <a:lnTo>
                      <a:pt x="164" y="155"/>
                    </a:lnTo>
                    <a:lnTo>
                      <a:pt x="157" y="155"/>
                    </a:lnTo>
                    <a:lnTo>
                      <a:pt x="149" y="156"/>
                    </a:lnTo>
                    <a:lnTo>
                      <a:pt x="141" y="158"/>
                    </a:lnTo>
                    <a:lnTo>
                      <a:pt x="135" y="160"/>
                    </a:lnTo>
                    <a:lnTo>
                      <a:pt x="129" y="164"/>
                    </a:lnTo>
                    <a:lnTo>
                      <a:pt x="122" y="168"/>
                    </a:lnTo>
                    <a:lnTo>
                      <a:pt x="113" y="173"/>
                    </a:lnTo>
                    <a:lnTo>
                      <a:pt x="101" y="179"/>
                    </a:lnTo>
                    <a:lnTo>
                      <a:pt x="89" y="183"/>
                    </a:lnTo>
                    <a:lnTo>
                      <a:pt x="76" y="187"/>
                    </a:lnTo>
                    <a:lnTo>
                      <a:pt x="63" y="189"/>
                    </a:lnTo>
                    <a:lnTo>
                      <a:pt x="52" y="189"/>
                    </a:lnTo>
                    <a:lnTo>
                      <a:pt x="42" y="186"/>
                    </a:lnTo>
                    <a:close/>
                  </a:path>
                </a:pathLst>
              </a:custGeom>
              <a:solidFill>
                <a:srgbClr val="000000"/>
              </a:solidFill>
              <a:ln w="9525">
                <a:noFill/>
                <a:round/>
                <a:headEnd/>
                <a:tailEnd/>
              </a:ln>
            </p:spPr>
            <p:txBody>
              <a:bodyPr/>
              <a:lstStyle/>
              <a:p>
                <a:endParaRPr lang="fa-IR"/>
              </a:p>
            </p:txBody>
          </p:sp>
          <p:sp>
            <p:nvSpPr>
              <p:cNvPr id="10367" name="Freeform 257"/>
              <p:cNvSpPr>
                <a:spLocks/>
              </p:cNvSpPr>
              <p:nvPr/>
            </p:nvSpPr>
            <p:spPr bwMode="auto">
              <a:xfrm>
                <a:off x="2743" y="2138"/>
                <a:ext cx="53" cy="118"/>
              </a:xfrm>
              <a:custGeom>
                <a:avLst/>
                <a:gdLst>
                  <a:gd name="T0" fmla="*/ 0 w 107"/>
                  <a:gd name="T1" fmla="*/ 1 h 236"/>
                  <a:gd name="T2" fmla="*/ 0 w 107"/>
                  <a:gd name="T3" fmla="*/ 1 h 236"/>
                  <a:gd name="T4" fmla="*/ 0 w 107"/>
                  <a:gd name="T5" fmla="*/ 1 h 236"/>
                  <a:gd name="T6" fmla="*/ 0 w 107"/>
                  <a:gd name="T7" fmla="*/ 1 h 236"/>
                  <a:gd name="T8" fmla="*/ 0 w 107"/>
                  <a:gd name="T9" fmla="*/ 1 h 236"/>
                  <a:gd name="T10" fmla="*/ 0 w 107"/>
                  <a:gd name="T11" fmla="*/ 1 h 236"/>
                  <a:gd name="T12" fmla="*/ 0 w 107"/>
                  <a:gd name="T13" fmla="*/ 1 h 236"/>
                  <a:gd name="T14" fmla="*/ 0 w 107"/>
                  <a:gd name="T15" fmla="*/ 1 h 236"/>
                  <a:gd name="T16" fmla="*/ 0 w 107"/>
                  <a:gd name="T17" fmla="*/ 1 h 236"/>
                  <a:gd name="T18" fmla="*/ 0 w 107"/>
                  <a:gd name="T19" fmla="*/ 1 h 236"/>
                  <a:gd name="T20" fmla="*/ 0 w 107"/>
                  <a:gd name="T21" fmla="*/ 1 h 236"/>
                  <a:gd name="T22" fmla="*/ 0 w 107"/>
                  <a:gd name="T23" fmla="*/ 1 h 236"/>
                  <a:gd name="T24" fmla="*/ 0 w 107"/>
                  <a:gd name="T25" fmla="*/ 1 h 236"/>
                  <a:gd name="T26" fmla="*/ 0 w 107"/>
                  <a:gd name="T27" fmla="*/ 1 h 236"/>
                  <a:gd name="T28" fmla="*/ 0 w 107"/>
                  <a:gd name="T29" fmla="*/ 1 h 236"/>
                  <a:gd name="T30" fmla="*/ 0 w 107"/>
                  <a:gd name="T31" fmla="*/ 1 h 236"/>
                  <a:gd name="T32" fmla="*/ 0 w 107"/>
                  <a:gd name="T33" fmla="*/ 1 h 236"/>
                  <a:gd name="T34" fmla="*/ 0 w 107"/>
                  <a:gd name="T35" fmla="*/ 1 h 236"/>
                  <a:gd name="T36" fmla="*/ 0 w 107"/>
                  <a:gd name="T37" fmla="*/ 1 h 236"/>
                  <a:gd name="T38" fmla="*/ 0 w 107"/>
                  <a:gd name="T39" fmla="*/ 1 h 236"/>
                  <a:gd name="T40" fmla="*/ 0 w 107"/>
                  <a:gd name="T41" fmla="*/ 1 h 236"/>
                  <a:gd name="T42" fmla="*/ 0 w 107"/>
                  <a:gd name="T43" fmla="*/ 1 h 236"/>
                  <a:gd name="T44" fmla="*/ 0 w 107"/>
                  <a:gd name="T45" fmla="*/ 1 h 236"/>
                  <a:gd name="T46" fmla="*/ 0 w 107"/>
                  <a:gd name="T47" fmla="*/ 1 h 236"/>
                  <a:gd name="T48" fmla="*/ 0 w 107"/>
                  <a:gd name="T49" fmla="*/ 1 h 236"/>
                  <a:gd name="T50" fmla="*/ 0 w 107"/>
                  <a:gd name="T51" fmla="*/ 1 h 236"/>
                  <a:gd name="T52" fmla="*/ 0 w 107"/>
                  <a:gd name="T53" fmla="*/ 1 h 236"/>
                  <a:gd name="T54" fmla="*/ 0 w 107"/>
                  <a:gd name="T55" fmla="*/ 1 h 236"/>
                  <a:gd name="T56" fmla="*/ 0 w 107"/>
                  <a:gd name="T57" fmla="*/ 1 h 236"/>
                  <a:gd name="T58" fmla="*/ 0 w 107"/>
                  <a:gd name="T59" fmla="*/ 1 h 236"/>
                  <a:gd name="T60" fmla="*/ 0 w 107"/>
                  <a:gd name="T61" fmla="*/ 1 h 236"/>
                  <a:gd name="T62" fmla="*/ 0 w 107"/>
                  <a:gd name="T63" fmla="*/ 1 h 236"/>
                  <a:gd name="T64" fmla="*/ 0 w 107"/>
                  <a:gd name="T65" fmla="*/ 1 h 236"/>
                  <a:gd name="T66" fmla="*/ 0 w 107"/>
                  <a:gd name="T67" fmla="*/ 1 h 236"/>
                  <a:gd name="T68" fmla="*/ 0 w 107"/>
                  <a:gd name="T69" fmla="*/ 1 h 236"/>
                  <a:gd name="T70" fmla="*/ 0 w 107"/>
                  <a:gd name="T71" fmla="*/ 1 h 236"/>
                  <a:gd name="T72" fmla="*/ 0 w 107"/>
                  <a:gd name="T73" fmla="*/ 1 h 236"/>
                  <a:gd name="T74" fmla="*/ 0 w 107"/>
                  <a:gd name="T75" fmla="*/ 1 h 236"/>
                  <a:gd name="T76" fmla="*/ 0 w 107"/>
                  <a:gd name="T77" fmla="*/ 1 h 236"/>
                  <a:gd name="T78" fmla="*/ 0 w 107"/>
                  <a:gd name="T79" fmla="*/ 1 h 2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7"/>
                  <a:gd name="T121" fmla="*/ 0 h 236"/>
                  <a:gd name="T122" fmla="*/ 107 w 107"/>
                  <a:gd name="T123" fmla="*/ 236 h 2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7" h="236">
                    <a:moveTo>
                      <a:pt x="33" y="0"/>
                    </a:moveTo>
                    <a:lnTo>
                      <a:pt x="24" y="1"/>
                    </a:lnTo>
                    <a:lnTo>
                      <a:pt x="17" y="4"/>
                    </a:lnTo>
                    <a:lnTo>
                      <a:pt x="11" y="10"/>
                    </a:lnTo>
                    <a:lnTo>
                      <a:pt x="10" y="19"/>
                    </a:lnTo>
                    <a:lnTo>
                      <a:pt x="10" y="27"/>
                    </a:lnTo>
                    <a:lnTo>
                      <a:pt x="10" y="34"/>
                    </a:lnTo>
                    <a:lnTo>
                      <a:pt x="10" y="40"/>
                    </a:lnTo>
                    <a:lnTo>
                      <a:pt x="9" y="48"/>
                    </a:lnTo>
                    <a:lnTo>
                      <a:pt x="5" y="61"/>
                    </a:lnTo>
                    <a:lnTo>
                      <a:pt x="3" y="77"/>
                    </a:lnTo>
                    <a:lnTo>
                      <a:pt x="1" y="95"/>
                    </a:lnTo>
                    <a:lnTo>
                      <a:pt x="0" y="113"/>
                    </a:lnTo>
                    <a:lnTo>
                      <a:pt x="0" y="127"/>
                    </a:lnTo>
                    <a:lnTo>
                      <a:pt x="0" y="139"/>
                    </a:lnTo>
                    <a:lnTo>
                      <a:pt x="0" y="151"/>
                    </a:lnTo>
                    <a:lnTo>
                      <a:pt x="3" y="159"/>
                    </a:lnTo>
                    <a:lnTo>
                      <a:pt x="8" y="166"/>
                    </a:lnTo>
                    <a:lnTo>
                      <a:pt x="10" y="174"/>
                    </a:lnTo>
                    <a:lnTo>
                      <a:pt x="11" y="182"/>
                    </a:lnTo>
                    <a:lnTo>
                      <a:pt x="11" y="189"/>
                    </a:lnTo>
                    <a:lnTo>
                      <a:pt x="12" y="193"/>
                    </a:lnTo>
                    <a:lnTo>
                      <a:pt x="15" y="199"/>
                    </a:lnTo>
                    <a:lnTo>
                      <a:pt x="18" y="204"/>
                    </a:lnTo>
                    <a:lnTo>
                      <a:pt x="24" y="207"/>
                    </a:lnTo>
                    <a:lnTo>
                      <a:pt x="30" y="209"/>
                    </a:lnTo>
                    <a:lnTo>
                      <a:pt x="38" y="214"/>
                    </a:lnTo>
                    <a:lnTo>
                      <a:pt x="48" y="219"/>
                    </a:lnTo>
                    <a:lnTo>
                      <a:pt x="58" y="224"/>
                    </a:lnTo>
                    <a:lnTo>
                      <a:pt x="69" y="230"/>
                    </a:lnTo>
                    <a:lnTo>
                      <a:pt x="78" y="234"/>
                    </a:lnTo>
                    <a:lnTo>
                      <a:pt x="85" y="236"/>
                    </a:lnTo>
                    <a:lnTo>
                      <a:pt x="87" y="236"/>
                    </a:lnTo>
                    <a:lnTo>
                      <a:pt x="87" y="230"/>
                    </a:lnTo>
                    <a:lnTo>
                      <a:pt x="86" y="223"/>
                    </a:lnTo>
                    <a:lnTo>
                      <a:pt x="83" y="216"/>
                    </a:lnTo>
                    <a:lnTo>
                      <a:pt x="77" y="208"/>
                    </a:lnTo>
                    <a:lnTo>
                      <a:pt x="72" y="200"/>
                    </a:lnTo>
                    <a:lnTo>
                      <a:pt x="67" y="193"/>
                    </a:lnTo>
                    <a:lnTo>
                      <a:pt x="61" y="186"/>
                    </a:lnTo>
                    <a:lnTo>
                      <a:pt x="56" y="180"/>
                    </a:lnTo>
                    <a:lnTo>
                      <a:pt x="54" y="170"/>
                    </a:lnTo>
                    <a:lnTo>
                      <a:pt x="54" y="159"/>
                    </a:lnTo>
                    <a:lnTo>
                      <a:pt x="55" y="146"/>
                    </a:lnTo>
                    <a:lnTo>
                      <a:pt x="54" y="136"/>
                    </a:lnTo>
                    <a:lnTo>
                      <a:pt x="54" y="129"/>
                    </a:lnTo>
                    <a:lnTo>
                      <a:pt x="55" y="125"/>
                    </a:lnTo>
                    <a:lnTo>
                      <a:pt x="58" y="124"/>
                    </a:lnTo>
                    <a:lnTo>
                      <a:pt x="62" y="125"/>
                    </a:lnTo>
                    <a:lnTo>
                      <a:pt x="67" y="130"/>
                    </a:lnTo>
                    <a:lnTo>
                      <a:pt x="72" y="135"/>
                    </a:lnTo>
                    <a:lnTo>
                      <a:pt x="77" y="139"/>
                    </a:lnTo>
                    <a:lnTo>
                      <a:pt x="80" y="145"/>
                    </a:lnTo>
                    <a:lnTo>
                      <a:pt x="85" y="152"/>
                    </a:lnTo>
                    <a:lnTo>
                      <a:pt x="93" y="160"/>
                    </a:lnTo>
                    <a:lnTo>
                      <a:pt x="101" y="165"/>
                    </a:lnTo>
                    <a:lnTo>
                      <a:pt x="106" y="165"/>
                    </a:lnTo>
                    <a:lnTo>
                      <a:pt x="107" y="159"/>
                    </a:lnTo>
                    <a:lnTo>
                      <a:pt x="105" y="148"/>
                    </a:lnTo>
                    <a:lnTo>
                      <a:pt x="102" y="138"/>
                    </a:lnTo>
                    <a:lnTo>
                      <a:pt x="100" y="130"/>
                    </a:lnTo>
                    <a:lnTo>
                      <a:pt x="99" y="124"/>
                    </a:lnTo>
                    <a:lnTo>
                      <a:pt x="96" y="117"/>
                    </a:lnTo>
                    <a:lnTo>
                      <a:pt x="93" y="112"/>
                    </a:lnTo>
                    <a:lnTo>
                      <a:pt x="88" y="106"/>
                    </a:lnTo>
                    <a:lnTo>
                      <a:pt x="85" y="99"/>
                    </a:lnTo>
                    <a:lnTo>
                      <a:pt x="81" y="91"/>
                    </a:lnTo>
                    <a:lnTo>
                      <a:pt x="78" y="80"/>
                    </a:lnTo>
                    <a:lnTo>
                      <a:pt x="77" y="72"/>
                    </a:lnTo>
                    <a:lnTo>
                      <a:pt x="75" y="65"/>
                    </a:lnTo>
                    <a:lnTo>
                      <a:pt x="71" y="59"/>
                    </a:lnTo>
                    <a:lnTo>
                      <a:pt x="65" y="50"/>
                    </a:lnTo>
                    <a:lnTo>
                      <a:pt x="60" y="42"/>
                    </a:lnTo>
                    <a:lnTo>
                      <a:pt x="55" y="33"/>
                    </a:lnTo>
                    <a:lnTo>
                      <a:pt x="52" y="26"/>
                    </a:lnTo>
                    <a:lnTo>
                      <a:pt x="50" y="21"/>
                    </a:lnTo>
                    <a:lnTo>
                      <a:pt x="49" y="16"/>
                    </a:lnTo>
                    <a:lnTo>
                      <a:pt x="48" y="11"/>
                    </a:lnTo>
                    <a:lnTo>
                      <a:pt x="45" y="7"/>
                    </a:lnTo>
                    <a:lnTo>
                      <a:pt x="40" y="2"/>
                    </a:lnTo>
                    <a:lnTo>
                      <a:pt x="33" y="0"/>
                    </a:lnTo>
                    <a:close/>
                  </a:path>
                </a:pathLst>
              </a:custGeom>
              <a:solidFill>
                <a:srgbClr val="000000"/>
              </a:solidFill>
              <a:ln w="9525">
                <a:noFill/>
                <a:round/>
                <a:headEnd/>
                <a:tailEnd/>
              </a:ln>
            </p:spPr>
            <p:txBody>
              <a:bodyPr/>
              <a:lstStyle/>
              <a:p>
                <a:endParaRPr lang="fa-IR"/>
              </a:p>
            </p:txBody>
          </p:sp>
          <p:sp>
            <p:nvSpPr>
              <p:cNvPr id="10368" name="Freeform 258"/>
              <p:cNvSpPr>
                <a:spLocks/>
              </p:cNvSpPr>
              <p:nvPr/>
            </p:nvSpPr>
            <p:spPr bwMode="auto">
              <a:xfrm>
                <a:off x="2750" y="2140"/>
                <a:ext cx="14" cy="14"/>
              </a:xfrm>
              <a:custGeom>
                <a:avLst/>
                <a:gdLst>
                  <a:gd name="T0" fmla="*/ 1 w 28"/>
                  <a:gd name="T1" fmla="*/ 0 h 29"/>
                  <a:gd name="T2" fmla="*/ 1 w 28"/>
                  <a:gd name="T3" fmla="*/ 0 h 29"/>
                  <a:gd name="T4" fmla="*/ 1 w 28"/>
                  <a:gd name="T5" fmla="*/ 0 h 29"/>
                  <a:gd name="T6" fmla="*/ 1 w 28"/>
                  <a:gd name="T7" fmla="*/ 0 h 29"/>
                  <a:gd name="T8" fmla="*/ 1 w 28"/>
                  <a:gd name="T9" fmla="*/ 0 h 29"/>
                  <a:gd name="T10" fmla="*/ 1 w 28"/>
                  <a:gd name="T11" fmla="*/ 0 h 29"/>
                  <a:gd name="T12" fmla="*/ 1 w 28"/>
                  <a:gd name="T13" fmla="*/ 0 h 29"/>
                  <a:gd name="T14" fmla="*/ 1 w 28"/>
                  <a:gd name="T15" fmla="*/ 0 h 29"/>
                  <a:gd name="T16" fmla="*/ 1 w 28"/>
                  <a:gd name="T17" fmla="*/ 0 h 29"/>
                  <a:gd name="T18" fmla="*/ 1 w 28"/>
                  <a:gd name="T19" fmla="*/ 0 h 29"/>
                  <a:gd name="T20" fmla="*/ 1 w 28"/>
                  <a:gd name="T21" fmla="*/ 0 h 29"/>
                  <a:gd name="T22" fmla="*/ 1 w 28"/>
                  <a:gd name="T23" fmla="*/ 0 h 29"/>
                  <a:gd name="T24" fmla="*/ 0 w 28"/>
                  <a:gd name="T25" fmla="*/ 0 h 29"/>
                  <a:gd name="T26" fmla="*/ 0 w 28"/>
                  <a:gd name="T27" fmla="*/ 0 h 29"/>
                  <a:gd name="T28" fmla="*/ 1 w 28"/>
                  <a:gd name="T29" fmla="*/ 0 h 29"/>
                  <a:gd name="T30" fmla="*/ 1 w 28"/>
                  <a:gd name="T31" fmla="*/ 0 h 29"/>
                  <a:gd name="T32" fmla="*/ 1 w 28"/>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9"/>
                  <a:gd name="T53" fmla="*/ 28 w 28"/>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9">
                    <a:moveTo>
                      <a:pt x="12" y="29"/>
                    </a:moveTo>
                    <a:lnTo>
                      <a:pt x="18" y="29"/>
                    </a:lnTo>
                    <a:lnTo>
                      <a:pt x="23" y="26"/>
                    </a:lnTo>
                    <a:lnTo>
                      <a:pt x="26" y="22"/>
                    </a:lnTo>
                    <a:lnTo>
                      <a:pt x="28" y="16"/>
                    </a:lnTo>
                    <a:lnTo>
                      <a:pt x="27" y="11"/>
                    </a:lnTo>
                    <a:lnTo>
                      <a:pt x="25" y="6"/>
                    </a:lnTo>
                    <a:lnTo>
                      <a:pt x="20" y="3"/>
                    </a:lnTo>
                    <a:lnTo>
                      <a:pt x="15" y="0"/>
                    </a:lnTo>
                    <a:lnTo>
                      <a:pt x="9" y="1"/>
                    </a:lnTo>
                    <a:lnTo>
                      <a:pt x="4" y="4"/>
                    </a:lnTo>
                    <a:lnTo>
                      <a:pt x="1" y="8"/>
                    </a:lnTo>
                    <a:lnTo>
                      <a:pt x="0" y="14"/>
                    </a:lnTo>
                    <a:lnTo>
                      <a:pt x="0" y="20"/>
                    </a:lnTo>
                    <a:lnTo>
                      <a:pt x="3" y="24"/>
                    </a:lnTo>
                    <a:lnTo>
                      <a:pt x="6" y="28"/>
                    </a:lnTo>
                    <a:lnTo>
                      <a:pt x="12" y="29"/>
                    </a:lnTo>
                    <a:close/>
                  </a:path>
                </a:pathLst>
              </a:custGeom>
              <a:solidFill>
                <a:srgbClr val="000000"/>
              </a:solidFill>
              <a:ln w="9525">
                <a:noFill/>
                <a:round/>
                <a:headEnd/>
                <a:tailEnd/>
              </a:ln>
            </p:spPr>
            <p:txBody>
              <a:bodyPr/>
              <a:lstStyle/>
              <a:p>
                <a:endParaRPr lang="fa-IR"/>
              </a:p>
            </p:txBody>
          </p:sp>
          <p:sp>
            <p:nvSpPr>
              <p:cNvPr id="10369" name="Freeform 259"/>
              <p:cNvSpPr>
                <a:spLocks/>
              </p:cNvSpPr>
              <p:nvPr/>
            </p:nvSpPr>
            <p:spPr bwMode="auto">
              <a:xfrm>
                <a:off x="2719" y="1786"/>
                <a:ext cx="114" cy="370"/>
              </a:xfrm>
              <a:custGeom>
                <a:avLst/>
                <a:gdLst>
                  <a:gd name="T0" fmla="*/ 1 w 228"/>
                  <a:gd name="T1" fmla="*/ 0 h 739"/>
                  <a:gd name="T2" fmla="*/ 1 w 228"/>
                  <a:gd name="T3" fmla="*/ 1 h 739"/>
                  <a:gd name="T4" fmla="*/ 1 w 228"/>
                  <a:gd name="T5" fmla="*/ 1 h 739"/>
                  <a:gd name="T6" fmla="*/ 1 w 228"/>
                  <a:gd name="T7" fmla="*/ 1 h 739"/>
                  <a:gd name="T8" fmla="*/ 1 w 228"/>
                  <a:gd name="T9" fmla="*/ 1 h 739"/>
                  <a:gd name="T10" fmla="*/ 1 w 228"/>
                  <a:gd name="T11" fmla="*/ 1 h 739"/>
                  <a:gd name="T12" fmla="*/ 1 w 228"/>
                  <a:gd name="T13" fmla="*/ 1 h 739"/>
                  <a:gd name="T14" fmla="*/ 1 w 228"/>
                  <a:gd name="T15" fmla="*/ 1 h 739"/>
                  <a:gd name="T16" fmla="*/ 1 w 228"/>
                  <a:gd name="T17" fmla="*/ 1 h 739"/>
                  <a:gd name="T18" fmla="*/ 1 w 228"/>
                  <a:gd name="T19" fmla="*/ 1 h 739"/>
                  <a:gd name="T20" fmla="*/ 1 w 228"/>
                  <a:gd name="T21" fmla="*/ 1 h 739"/>
                  <a:gd name="T22" fmla="*/ 1 w 228"/>
                  <a:gd name="T23" fmla="*/ 1 h 739"/>
                  <a:gd name="T24" fmla="*/ 1 w 228"/>
                  <a:gd name="T25" fmla="*/ 1 h 739"/>
                  <a:gd name="T26" fmla="*/ 1 w 228"/>
                  <a:gd name="T27" fmla="*/ 1 h 739"/>
                  <a:gd name="T28" fmla="*/ 1 w 228"/>
                  <a:gd name="T29" fmla="*/ 1 h 739"/>
                  <a:gd name="T30" fmla="*/ 0 w 228"/>
                  <a:gd name="T31" fmla="*/ 1 h 739"/>
                  <a:gd name="T32" fmla="*/ 1 w 228"/>
                  <a:gd name="T33" fmla="*/ 1 h 739"/>
                  <a:gd name="T34" fmla="*/ 1 w 228"/>
                  <a:gd name="T35" fmla="*/ 1 h 739"/>
                  <a:gd name="T36" fmla="*/ 1 w 228"/>
                  <a:gd name="T37" fmla="*/ 1 h 739"/>
                  <a:gd name="T38" fmla="*/ 1 w 228"/>
                  <a:gd name="T39" fmla="*/ 1 h 739"/>
                  <a:gd name="T40" fmla="*/ 1 w 228"/>
                  <a:gd name="T41" fmla="*/ 1 h 739"/>
                  <a:gd name="T42" fmla="*/ 1 w 228"/>
                  <a:gd name="T43" fmla="*/ 1 h 739"/>
                  <a:gd name="T44" fmla="*/ 1 w 228"/>
                  <a:gd name="T45" fmla="*/ 1 h 739"/>
                  <a:gd name="T46" fmla="*/ 1 w 228"/>
                  <a:gd name="T47" fmla="*/ 1 h 739"/>
                  <a:gd name="T48" fmla="*/ 1 w 228"/>
                  <a:gd name="T49" fmla="*/ 1 h 739"/>
                  <a:gd name="T50" fmla="*/ 1 w 228"/>
                  <a:gd name="T51" fmla="*/ 1 h 739"/>
                  <a:gd name="T52" fmla="*/ 1 w 228"/>
                  <a:gd name="T53" fmla="*/ 1 h 739"/>
                  <a:gd name="T54" fmla="*/ 1 w 228"/>
                  <a:gd name="T55" fmla="*/ 1 h 739"/>
                  <a:gd name="T56" fmla="*/ 1 w 228"/>
                  <a:gd name="T57" fmla="*/ 1 h 739"/>
                  <a:gd name="T58" fmla="*/ 1 w 228"/>
                  <a:gd name="T59" fmla="*/ 1 h 739"/>
                  <a:gd name="T60" fmla="*/ 1 w 228"/>
                  <a:gd name="T61" fmla="*/ 1 h 739"/>
                  <a:gd name="T62" fmla="*/ 1 w 228"/>
                  <a:gd name="T63" fmla="*/ 1 h 739"/>
                  <a:gd name="T64" fmla="*/ 1 w 228"/>
                  <a:gd name="T65" fmla="*/ 1 h 739"/>
                  <a:gd name="T66" fmla="*/ 1 w 228"/>
                  <a:gd name="T67" fmla="*/ 1 h 739"/>
                  <a:gd name="T68" fmla="*/ 1 w 228"/>
                  <a:gd name="T69" fmla="*/ 1 h 739"/>
                  <a:gd name="T70" fmla="*/ 1 w 228"/>
                  <a:gd name="T71" fmla="*/ 1 h 739"/>
                  <a:gd name="T72" fmla="*/ 1 w 228"/>
                  <a:gd name="T73" fmla="*/ 1 h 739"/>
                  <a:gd name="T74" fmla="*/ 1 w 228"/>
                  <a:gd name="T75" fmla="*/ 1 h 739"/>
                  <a:gd name="T76" fmla="*/ 1 w 228"/>
                  <a:gd name="T77" fmla="*/ 1 h 739"/>
                  <a:gd name="T78" fmla="*/ 1 w 228"/>
                  <a:gd name="T79" fmla="*/ 1 h 739"/>
                  <a:gd name="T80" fmla="*/ 1 w 228"/>
                  <a:gd name="T81" fmla="*/ 1 h 739"/>
                  <a:gd name="T82" fmla="*/ 1 w 228"/>
                  <a:gd name="T83" fmla="*/ 1 h 739"/>
                  <a:gd name="T84" fmla="*/ 1 w 228"/>
                  <a:gd name="T85" fmla="*/ 1 h 739"/>
                  <a:gd name="T86" fmla="*/ 1 w 228"/>
                  <a:gd name="T87" fmla="*/ 1 h 739"/>
                  <a:gd name="T88" fmla="*/ 1 w 228"/>
                  <a:gd name="T89" fmla="*/ 1 h 739"/>
                  <a:gd name="T90" fmla="*/ 1 w 228"/>
                  <a:gd name="T91" fmla="*/ 1 h 73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8"/>
                  <a:gd name="T139" fmla="*/ 0 h 739"/>
                  <a:gd name="T140" fmla="*/ 228 w 228"/>
                  <a:gd name="T141" fmla="*/ 739 h 73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8" h="739">
                    <a:moveTo>
                      <a:pt x="181" y="3"/>
                    </a:moveTo>
                    <a:lnTo>
                      <a:pt x="166" y="0"/>
                    </a:lnTo>
                    <a:lnTo>
                      <a:pt x="151" y="0"/>
                    </a:lnTo>
                    <a:lnTo>
                      <a:pt x="137" y="3"/>
                    </a:lnTo>
                    <a:lnTo>
                      <a:pt x="124" y="10"/>
                    </a:lnTo>
                    <a:lnTo>
                      <a:pt x="111" y="22"/>
                    </a:lnTo>
                    <a:lnTo>
                      <a:pt x="99" y="39"/>
                    </a:lnTo>
                    <a:lnTo>
                      <a:pt x="90" y="61"/>
                    </a:lnTo>
                    <a:lnTo>
                      <a:pt x="82" y="90"/>
                    </a:lnTo>
                    <a:lnTo>
                      <a:pt x="76" y="113"/>
                    </a:lnTo>
                    <a:lnTo>
                      <a:pt x="71" y="135"/>
                    </a:lnTo>
                    <a:lnTo>
                      <a:pt x="65" y="154"/>
                    </a:lnTo>
                    <a:lnTo>
                      <a:pt x="59" y="169"/>
                    </a:lnTo>
                    <a:lnTo>
                      <a:pt x="56" y="181"/>
                    </a:lnTo>
                    <a:lnTo>
                      <a:pt x="50" y="199"/>
                    </a:lnTo>
                    <a:lnTo>
                      <a:pt x="43" y="222"/>
                    </a:lnTo>
                    <a:lnTo>
                      <a:pt x="36" y="248"/>
                    </a:lnTo>
                    <a:lnTo>
                      <a:pt x="29" y="273"/>
                    </a:lnTo>
                    <a:lnTo>
                      <a:pt x="23" y="295"/>
                    </a:lnTo>
                    <a:lnTo>
                      <a:pt x="19" y="312"/>
                    </a:lnTo>
                    <a:lnTo>
                      <a:pt x="18" y="321"/>
                    </a:lnTo>
                    <a:lnTo>
                      <a:pt x="15" y="332"/>
                    </a:lnTo>
                    <a:lnTo>
                      <a:pt x="12" y="343"/>
                    </a:lnTo>
                    <a:lnTo>
                      <a:pt x="10" y="356"/>
                    </a:lnTo>
                    <a:lnTo>
                      <a:pt x="10" y="370"/>
                    </a:lnTo>
                    <a:lnTo>
                      <a:pt x="11" y="387"/>
                    </a:lnTo>
                    <a:lnTo>
                      <a:pt x="10" y="409"/>
                    </a:lnTo>
                    <a:lnTo>
                      <a:pt x="7" y="432"/>
                    </a:lnTo>
                    <a:lnTo>
                      <a:pt x="5" y="455"/>
                    </a:lnTo>
                    <a:lnTo>
                      <a:pt x="3" y="478"/>
                    </a:lnTo>
                    <a:lnTo>
                      <a:pt x="0" y="506"/>
                    </a:lnTo>
                    <a:lnTo>
                      <a:pt x="0" y="538"/>
                    </a:lnTo>
                    <a:lnTo>
                      <a:pt x="8" y="575"/>
                    </a:lnTo>
                    <a:lnTo>
                      <a:pt x="15" y="596"/>
                    </a:lnTo>
                    <a:lnTo>
                      <a:pt x="22" y="618"/>
                    </a:lnTo>
                    <a:lnTo>
                      <a:pt x="29" y="641"/>
                    </a:lnTo>
                    <a:lnTo>
                      <a:pt x="37" y="662"/>
                    </a:lnTo>
                    <a:lnTo>
                      <a:pt x="44" y="683"/>
                    </a:lnTo>
                    <a:lnTo>
                      <a:pt x="50" y="700"/>
                    </a:lnTo>
                    <a:lnTo>
                      <a:pt x="54" y="714"/>
                    </a:lnTo>
                    <a:lnTo>
                      <a:pt x="57" y="722"/>
                    </a:lnTo>
                    <a:lnTo>
                      <a:pt x="61" y="730"/>
                    </a:lnTo>
                    <a:lnTo>
                      <a:pt x="66" y="735"/>
                    </a:lnTo>
                    <a:lnTo>
                      <a:pt x="73" y="739"/>
                    </a:lnTo>
                    <a:lnTo>
                      <a:pt x="80" y="739"/>
                    </a:lnTo>
                    <a:lnTo>
                      <a:pt x="87" y="736"/>
                    </a:lnTo>
                    <a:lnTo>
                      <a:pt x="92" y="733"/>
                    </a:lnTo>
                    <a:lnTo>
                      <a:pt x="96" y="726"/>
                    </a:lnTo>
                    <a:lnTo>
                      <a:pt x="97" y="718"/>
                    </a:lnTo>
                    <a:lnTo>
                      <a:pt x="97" y="661"/>
                    </a:lnTo>
                    <a:lnTo>
                      <a:pt x="102" y="604"/>
                    </a:lnTo>
                    <a:lnTo>
                      <a:pt x="107" y="550"/>
                    </a:lnTo>
                    <a:lnTo>
                      <a:pt x="112" y="510"/>
                    </a:lnTo>
                    <a:lnTo>
                      <a:pt x="114" y="477"/>
                    </a:lnTo>
                    <a:lnTo>
                      <a:pt x="111" y="455"/>
                    </a:lnTo>
                    <a:lnTo>
                      <a:pt x="104" y="438"/>
                    </a:lnTo>
                    <a:lnTo>
                      <a:pt x="99" y="419"/>
                    </a:lnTo>
                    <a:lnTo>
                      <a:pt x="98" y="401"/>
                    </a:lnTo>
                    <a:lnTo>
                      <a:pt x="99" y="387"/>
                    </a:lnTo>
                    <a:lnTo>
                      <a:pt x="103" y="376"/>
                    </a:lnTo>
                    <a:lnTo>
                      <a:pt x="109" y="364"/>
                    </a:lnTo>
                    <a:lnTo>
                      <a:pt x="112" y="357"/>
                    </a:lnTo>
                    <a:lnTo>
                      <a:pt x="116" y="350"/>
                    </a:lnTo>
                    <a:lnTo>
                      <a:pt x="119" y="342"/>
                    </a:lnTo>
                    <a:lnTo>
                      <a:pt x="124" y="333"/>
                    </a:lnTo>
                    <a:lnTo>
                      <a:pt x="128" y="325"/>
                    </a:lnTo>
                    <a:lnTo>
                      <a:pt x="134" y="316"/>
                    </a:lnTo>
                    <a:lnTo>
                      <a:pt x="139" y="306"/>
                    </a:lnTo>
                    <a:lnTo>
                      <a:pt x="144" y="296"/>
                    </a:lnTo>
                    <a:lnTo>
                      <a:pt x="151" y="281"/>
                    </a:lnTo>
                    <a:lnTo>
                      <a:pt x="158" y="264"/>
                    </a:lnTo>
                    <a:lnTo>
                      <a:pt x="164" y="245"/>
                    </a:lnTo>
                    <a:lnTo>
                      <a:pt x="170" y="227"/>
                    </a:lnTo>
                    <a:lnTo>
                      <a:pt x="173" y="210"/>
                    </a:lnTo>
                    <a:lnTo>
                      <a:pt x="178" y="195"/>
                    </a:lnTo>
                    <a:lnTo>
                      <a:pt x="181" y="184"/>
                    </a:lnTo>
                    <a:lnTo>
                      <a:pt x="183" y="177"/>
                    </a:lnTo>
                    <a:lnTo>
                      <a:pt x="187" y="173"/>
                    </a:lnTo>
                    <a:lnTo>
                      <a:pt x="192" y="168"/>
                    </a:lnTo>
                    <a:lnTo>
                      <a:pt x="196" y="162"/>
                    </a:lnTo>
                    <a:lnTo>
                      <a:pt x="202" y="156"/>
                    </a:lnTo>
                    <a:lnTo>
                      <a:pt x="207" y="149"/>
                    </a:lnTo>
                    <a:lnTo>
                      <a:pt x="212" y="141"/>
                    </a:lnTo>
                    <a:lnTo>
                      <a:pt x="217" y="131"/>
                    </a:lnTo>
                    <a:lnTo>
                      <a:pt x="220" y="121"/>
                    </a:lnTo>
                    <a:lnTo>
                      <a:pt x="225" y="99"/>
                    </a:lnTo>
                    <a:lnTo>
                      <a:pt x="228" y="78"/>
                    </a:lnTo>
                    <a:lnTo>
                      <a:pt x="227" y="61"/>
                    </a:lnTo>
                    <a:lnTo>
                      <a:pt x="225" y="45"/>
                    </a:lnTo>
                    <a:lnTo>
                      <a:pt x="218" y="31"/>
                    </a:lnTo>
                    <a:lnTo>
                      <a:pt x="209" y="20"/>
                    </a:lnTo>
                    <a:lnTo>
                      <a:pt x="197" y="10"/>
                    </a:lnTo>
                    <a:lnTo>
                      <a:pt x="181" y="3"/>
                    </a:lnTo>
                    <a:close/>
                  </a:path>
                </a:pathLst>
              </a:custGeom>
              <a:solidFill>
                <a:srgbClr val="000000"/>
              </a:solidFill>
              <a:ln w="9525">
                <a:noFill/>
                <a:round/>
                <a:headEnd/>
                <a:tailEnd/>
              </a:ln>
            </p:spPr>
            <p:txBody>
              <a:bodyPr/>
              <a:lstStyle/>
              <a:p>
                <a:endParaRPr lang="fa-IR"/>
              </a:p>
            </p:txBody>
          </p:sp>
          <p:sp>
            <p:nvSpPr>
              <p:cNvPr id="10370" name="Freeform 260"/>
              <p:cNvSpPr>
                <a:spLocks/>
              </p:cNvSpPr>
              <p:nvPr/>
            </p:nvSpPr>
            <p:spPr bwMode="auto">
              <a:xfrm>
                <a:off x="2750" y="2140"/>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0 h 28"/>
                  <a:gd name="T20" fmla="*/ 1 w 28"/>
                  <a:gd name="T21" fmla="*/ 1 h 28"/>
                  <a:gd name="T22" fmla="*/ 1 w 28"/>
                  <a:gd name="T23" fmla="*/ 1 h 28"/>
                  <a:gd name="T24" fmla="*/ 0 w 28"/>
                  <a:gd name="T25" fmla="*/ 1 h 28"/>
                  <a:gd name="T26" fmla="*/ 0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0" y="28"/>
                    </a:moveTo>
                    <a:lnTo>
                      <a:pt x="16" y="28"/>
                    </a:lnTo>
                    <a:lnTo>
                      <a:pt x="21" y="27"/>
                    </a:lnTo>
                    <a:lnTo>
                      <a:pt x="26" y="23"/>
                    </a:lnTo>
                    <a:lnTo>
                      <a:pt x="28" y="18"/>
                    </a:lnTo>
                    <a:lnTo>
                      <a:pt x="28" y="12"/>
                    </a:lnTo>
                    <a:lnTo>
                      <a:pt x="26" y="7"/>
                    </a:lnTo>
                    <a:lnTo>
                      <a:pt x="23" y="3"/>
                    </a:lnTo>
                    <a:lnTo>
                      <a:pt x="18" y="0"/>
                    </a:lnTo>
                    <a:lnTo>
                      <a:pt x="12" y="0"/>
                    </a:lnTo>
                    <a:lnTo>
                      <a:pt x="6" y="2"/>
                    </a:lnTo>
                    <a:lnTo>
                      <a:pt x="2" y="5"/>
                    </a:lnTo>
                    <a:lnTo>
                      <a:pt x="0" y="11"/>
                    </a:lnTo>
                    <a:lnTo>
                      <a:pt x="0" y="17"/>
                    </a:lnTo>
                    <a:lnTo>
                      <a:pt x="1" y="21"/>
                    </a:lnTo>
                    <a:lnTo>
                      <a:pt x="4" y="26"/>
                    </a:lnTo>
                    <a:lnTo>
                      <a:pt x="10" y="28"/>
                    </a:lnTo>
                    <a:close/>
                  </a:path>
                </a:pathLst>
              </a:custGeom>
              <a:solidFill>
                <a:srgbClr val="000000"/>
              </a:solidFill>
              <a:ln w="9525">
                <a:noFill/>
                <a:round/>
                <a:headEnd/>
                <a:tailEnd/>
              </a:ln>
            </p:spPr>
            <p:txBody>
              <a:bodyPr/>
              <a:lstStyle/>
              <a:p>
                <a:endParaRPr lang="fa-IR"/>
              </a:p>
            </p:txBody>
          </p:sp>
          <p:sp>
            <p:nvSpPr>
              <p:cNvPr id="10371" name="Freeform 261"/>
              <p:cNvSpPr>
                <a:spLocks/>
              </p:cNvSpPr>
              <p:nvPr/>
            </p:nvSpPr>
            <p:spPr bwMode="auto">
              <a:xfrm>
                <a:off x="2787" y="1817"/>
                <a:ext cx="13" cy="14"/>
              </a:xfrm>
              <a:custGeom>
                <a:avLst/>
                <a:gdLst>
                  <a:gd name="T0" fmla="*/ 0 w 28"/>
                  <a:gd name="T1" fmla="*/ 1 h 28"/>
                  <a:gd name="T2" fmla="*/ 0 w 28"/>
                  <a:gd name="T3" fmla="*/ 1 h 28"/>
                  <a:gd name="T4" fmla="*/ 0 w 28"/>
                  <a:gd name="T5" fmla="*/ 1 h 28"/>
                  <a:gd name="T6" fmla="*/ 0 w 28"/>
                  <a:gd name="T7" fmla="*/ 1 h 28"/>
                  <a:gd name="T8" fmla="*/ 0 w 28"/>
                  <a:gd name="T9" fmla="*/ 1 h 28"/>
                  <a:gd name="T10" fmla="*/ 0 w 28"/>
                  <a:gd name="T11" fmla="*/ 1 h 28"/>
                  <a:gd name="T12" fmla="*/ 0 w 28"/>
                  <a:gd name="T13" fmla="*/ 1 h 28"/>
                  <a:gd name="T14" fmla="*/ 0 w 28"/>
                  <a:gd name="T15" fmla="*/ 1 h 28"/>
                  <a:gd name="T16" fmla="*/ 0 w 28"/>
                  <a:gd name="T17" fmla="*/ 0 h 28"/>
                  <a:gd name="T18" fmla="*/ 0 w 28"/>
                  <a:gd name="T19" fmla="*/ 0 h 28"/>
                  <a:gd name="T20" fmla="*/ 0 w 28"/>
                  <a:gd name="T21" fmla="*/ 1 h 28"/>
                  <a:gd name="T22" fmla="*/ 0 w 28"/>
                  <a:gd name="T23" fmla="*/ 1 h 28"/>
                  <a:gd name="T24" fmla="*/ 0 w 28"/>
                  <a:gd name="T25" fmla="*/ 1 h 28"/>
                  <a:gd name="T26" fmla="*/ 0 w 28"/>
                  <a:gd name="T27" fmla="*/ 1 h 28"/>
                  <a:gd name="T28" fmla="*/ 0 w 28"/>
                  <a:gd name="T29" fmla="*/ 1 h 28"/>
                  <a:gd name="T30" fmla="*/ 0 w 28"/>
                  <a:gd name="T31" fmla="*/ 1 h 28"/>
                  <a:gd name="T32" fmla="*/ 0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1" y="28"/>
                    </a:moveTo>
                    <a:lnTo>
                      <a:pt x="16" y="28"/>
                    </a:lnTo>
                    <a:lnTo>
                      <a:pt x="21" y="27"/>
                    </a:lnTo>
                    <a:lnTo>
                      <a:pt x="26" y="23"/>
                    </a:lnTo>
                    <a:lnTo>
                      <a:pt x="28" y="17"/>
                    </a:lnTo>
                    <a:lnTo>
                      <a:pt x="28" y="12"/>
                    </a:lnTo>
                    <a:lnTo>
                      <a:pt x="27" y="7"/>
                    </a:lnTo>
                    <a:lnTo>
                      <a:pt x="23" y="2"/>
                    </a:lnTo>
                    <a:lnTo>
                      <a:pt x="19" y="0"/>
                    </a:lnTo>
                    <a:lnTo>
                      <a:pt x="13" y="0"/>
                    </a:lnTo>
                    <a:lnTo>
                      <a:pt x="7" y="1"/>
                    </a:lnTo>
                    <a:lnTo>
                      <a:pt x="3" y="5"/>
                    </a:lnTo>
                    <a:lnTo>
                      <a:pt x="0" y="10"/>
                    </a:lnTo>
                    <a:lnTo>
                      <a:pt x="0" y="16"/>
                    </a:lnTo>
                    <a:lnTo>
                      <a:pt x="1" y="21"/>
                    </a:lnTo>
                    <a:lnTo>
                      <a:pt x="5" y="25"/>
                    </a:lnTo>
                    <a:lnTo>
                      <a:pt x="11" y="28"/>
                    </a:lnTo>
                    <a:close/>
                  </a:path>
                </a:pathLst>
              </a:custGeom>
              <a:solidFill>
                <a:srgbClr val="000000"/>
              </a:solidFill>
              <a:ln w="9525">
                <a:noFill/>
                <a:round/>
                <a:headEnd/>
                <a:tailEnd/>
              </a:ln>
            </p:spPr>
            <p:txBody>
              <a:bodyPr/>
              <a:lstStyle/>
              <a:p>
                <a:endParaRPr lang="fa-IR"/>
              </a:p>
            </p:txBody>
          </p:sp>
          <p:sp>
            <p:nvSpPr>
              <p:cNvPr id="10372" name="Freeform 262"/>
              <p:cNvSpPr>
                <a:spLocks/>
              </p:cNvSpPr>
              <p:nvPr/>
            </p:nvSpPr>
            <p:spPr bwMode="auto">
              <a:xfrm>
                <a:off x="2707" y="1785"/>
                <a:ext cx="135" cy="374"/>
              </a:xfrm>
              <a:custGeom>
                <a:avLst/>
                <a:gdLst>
                  <a:gd name="T0" fmla="*/ 1 w 270"/>
                  <a:gd name="T1" fmla="*/ 1 h 747"/>
                  <a:gd name="T2" fmla="*/ 1 w 270"/>
                  <a:gd name="T3" fmla="*/ 1 h 747"/>
                  <a:gd name="T4" fmla="*/ 1 w 270"/>
                  <a:gd name="T5" fmla="*/ 1 h 747"/>
                  <a:gd name="T6" fmla="*/ 1 w 270"/>
                  <a:gd name="T7" fmla="*/ 1 h 747"/>
                  <a:gd name="T8" fmla="*/ 1 w 270"/>
                  <a:gd name="T9" fmla="*/ 1 h 747"/>
                  <a:gd name="T10" fmla="*/ 1 w 270"/>
                  <a:gd name="T11" fmla="*/ 1 h 747"/>
                  <a:gd name="T12" fmla="*/ 1 w 270"/>
                  <a:gd name="T13" fmla="*/ 1 h 747"/>
                  <a:gd name="T14" fmla="*/ 1 w 270"/>
                  <a:gd name="T15" fmla="*/ 1 h 747"/>
                  <a:gd name="T16" fmla="*/ 1 w 270"/>
                  <a:gd name="T17" fmla="*/ 1 h 747"/>
                  <a:gd name="T18" fmla="*/ 1 w 270"/>
                  <a:gd name="T19" fmla="*/ 1 h 747"/>
                  <a:gd name="T20" fmla="*/ 1 w 270"/>
                  <a:gd name="T21" fmla="*/ 1 h 747"/>
                  <a:gd name="T22" fmla="*/ 1 w 270"/>
                  <a:gd name="T23" fmla="*/ 1 h 747"/>
                  <a:gd name="T24" fmla="*/ 0 w 270"/>
                  <a:gd name="T25" fmla="*/ 1 h 747"/>
                  <a:gd name="T26" fmla="*/ 1 w 270"/>
                  <a:gd name="T27" fmla="*/ 1 h 747"/>
                  <a:gd name="T28" fmla="*/ 1 w 270"/>
                  <a:gd name="T29" fmla="*/ 1 h 747"/>
                  <a:gd name="T30" fmla="*/ 1 w 270"/>
                  <a:gd name="T31" fmla="*/ 1 h 747"/>
                  <a:gd name="T32" fmla="*/ 1 w 270"/>
                  <a:gd name="T33" fmla="*/ 1 h 747"/>
                  <a:gd name="T34" fmla="*/ 1 w 270"/>
                  <a:gd name="T35" fmla="*/ 1 h 747"/>
                  <a:gd name="T36" fmla="*/ 1 w 270"/>
                  <a:gd name="T37" fmla="*/ 1 h 747"/>
                  <a:gd name="T38" fmla="*/ 1 w 270"/>
                  <a:gd name="T39" fmla="*/ 1 h 747"/>
                  <a:gd name="T40" fmla="*/ 1 w 270"/>
                  <a:gd name="T41" fmla="*/ 1 h 747"/>
                  <a:gd name="T42" fmla="*/ 1 w 270"/>
                  <a:gd name="T43" fmla="*/ 1 h 747"/>
                  <a:gd name="T44" fmla="*/ 1 w 270"/>
                  <a:gd name="T45" fmla="*/ 1 h 747"/>
                  <a:gd name="T46" fmla="*/ 1 w 270"/>
                  <a:gd name="T47" fmla="*/ 1 h 747"/>
                  <a:gd name="T48" fmla="*/ 1 w 270"/>
                  <a:gd name="T49" fmla="*/ 1 h 747"/>
                  <a:gd name="T50" fmla="*/ 1 w 270"/>
                  <a:gd name="T51" fmla="*/ 1 h 747"/>
                  <a:gd name="T52" fmla="*/ 1 w 270"/>
                  <a:gd name="T53" fmla="*/ 1 h 747"/>
                  <a:gd name="T54" fmla="*/ 1 w 270"/>
                  <a:gd name="T55" fmla="*/ 1 h 747"/>
                  <a:gd name="T56" fmla="*/ 1 w 270"/>
                  <a:gd name="T57" fmla="*/ 1 h 747"/>
                  <a:gd name="T58" fmla="*/ 1 w 270"/>
                  <a:gd name="T59" fmla="*/ 1 h 747"/>
                  <a:gd name="T60" fmla="*/ 1 w 270"/>
                  <a:gd name="T61" fmla="*/ 1 h 747"/>
                  <a:gd name="T62" fmla="*/ 1 w 270"/>
                  <a:gd name="T63" fmla="*/ 1 h 747"/>
                  <a:gd name="T64" fmla="*/ 1 w 270"/>
                  <a:gd name="T65" fmla="*/ 1 h 747"/>
                  <a:gd name="T66" fmla="*/ 1 w 270"/>
                  <a:gd name="T67" fmla="*/ 1 h 747"/>
                  <a:gd name="T68" fmla="*/ 1 w 270"/>
                  <a:gd name="T69" fmla="*/ 1 h 747"/>
                  <a:gd name="T70" fmla="*/ 1 w 270"/>
                  <a:gd name="T71" fmla="*/ 1 h 747"/>
                  <a:gd name="T72" fmla="*/ 1 w 270"/>
                  <a:gd name="T73" fmla="*/ 1 h 747"/>
                  <a:gd name="T74" fmla="*/ 1 w 270"/>
                  <a:gd name="T75" fmla="*/ 1 h 747"/>
                  <a:gd name="T76" fmla="*/ 1 w 270"/>
                  <a:gd name="T77" fmla="*/ 1 h 747"/>
                  <a:gd name="T78" fmla="*/ 1 w 270"/>
                  <a:gd name="T79" fmla="*/ 1 h 747"/>
                  <a:gd name="T80" fmla="*/ 1 w 270"/>
                  <a:gd name="T81" fmla="*/ 1 h 747"/>
                  <a:gd name="T82" fmla="*/ 1 w 270"/>
                  <a:gd name="T83" fmla="*/ 1 h 747"/>
                  <a:gd name="T84" fmla="*/ 1 w 270"/>
                  <a:gd name="T85" fmla="*/ 1 h 747"/>
                  <a:gd name="T86" fmla="*/ 1 w 270"/>
                  <a:gd name="T87" fmla="*/ 1 h 747"/>
                  <a:gd name="T88" fmla="*/ 1 w 270"/>
                  <a:gd name="T89" fmla="*/ 1 h 747"/>
                  <a:gd name="T90" fmla="*/ 1 w 270"/>
                  <a:gd name="T91" fmla="*/ 1 h 747"/>
                  <a:gd name="T92" fmla="*/ 1 w 270"/>
                  <a:gd name="T93" fmla="*/ 0 h 747"/>
                  <a:gd name="T94" fmla="*/ 1 w 270"/>
                  <a:gd name="T95" fmla="*/ 1 h 74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0"/>
                  <a:gd name="T145" fmla="*/ 0 h 747"/>
                  <a:gd name="T146" fmla="*/ 270 w 270"/>
                  <a:gd name="T147" fmla="*/ 747 h 74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0" h="747">
                    <a:moveTo>
                      <a:pt x="132" y="17"/>
                    </a:moveTo>
                    <a:lnTo>
                      <a:pt x="121" y="25"/>
                    </a:lnTo>
                    <a:lnTo>
                      <a:pt x="112" y="35"/>
                    </a:lnTo>
                    <a:lnTo>
                      <a:pt x="102" y="47"/>
                    </a:lnTo>
                    <a:lnTo>
                      <a:pt x="92" y="62"/>
                    </a:lnTo>
                    <a:lnTo>
                      <a:pt x="83" y="80"/>
                    </a:lnTo>
                    <a:lnTo>
                      <a:pt x="75" y="102"/>
                    </a:lnTo>
                    <a:lnTo>
                      <a:pt x="67" y="127"/>
                    </a:lnTo>
                    <a:lnTo>
                      <a:pt x="60" y="156"/>
                    </a:lnTo>
                    <a:lnTo>
                      <a:pt x="56" y="175"/>
                    </a:lnTo>
                    <a:lnTo>
                      <a:pt x="48" y="200"/>
                    </a:lnTo>
                    <a:lnTo>
                      <a:pt x="42" y="224"/>
                    </a:lnTo>
                    <a:lnTo>
                      <a:pt x="39" y="241"/>
                    </a:lnTo>
                    <a:lnTo>
                      <a:pt x="41" y="252"/>
                    </a:lnTo>
                    <a:lnTo>
                      <a:pt x="41" y="261"/>
                    </a:lnTo>
                    <a:lnTo>
                      <a:pt x="38" y="269"/>
                    </a:lnTo>
                    <a:lnTo>
                      <a:pt x="35" y="281"/>
                    </a:lnTo>
                    <a:lnTo>
                      <a:pt x="27" y="300"/>
                    </a:lnTo>
                    <a:lnTo>
                      <a:pt x="18" y="321"/>
                    </a:lnTo>
                    <a:lnTo>
                      <a:pt x="12" y="343"/>
                    </a:lnTo>
                    <a:lnTo>
                      <a:pt x="11" y="359"/>
                    </a:lnTo>
                    <a:lnTo>
                      <a:pt x="12" y="376"/>
                    </a:lnTo>
                    <a:lnTo>
                      <a:pt x="11" y="396"/>
                    </a:lnTo>
                    <a:lnTo>
                      <a:pt x="8" y="417"/>
                    </a:lnTo>
                    <a:lnTo>
                      <a:pt x="4" y="434"/>
                    </a:lnTo>
                    <a:lnTo>
                      <a:pt x="0" y="453"/>
                    </a:lnTo>
                    <a:lnTo>
                      <a:pt x="0" y="480"/>
                    </a:lnTo>
                    <a:lnTo>
                      <a:pt x="3" y="508"/>
                    </a:lnTo>
                    <a:lnTo>
                      <a:pt x="8" y="533"/>
                    </a:lnTo>
                    <a:lnTo>
                      <a:pt x="15" y="562"/>
                    </a:lnTo>
                    <a:lnTo>
                      <a:pt x="21" y="597"/>
                    </a:lnTo>
                    <a:lnTo>
                      <a:pt x="26" y="633"/>
                    </a:lnTo>
                    <a:lnTo>
                      <a:pt x="27" y="660"/>
                    </a:lnTo>
                    <a:lnTo>
                      <a:pt x="28" y="669"/>
                    </a:lnTo>
                    <a:lnTo>
                      <a:pt x="31" y="677"/>
                    </a:lnTo>
                    <a:lnTo>
                      <a:pt x="35" y="684"/>
                    </a:lnTo>
                    <a:lnTo>
                      <a:pt x="41" y="690"/>
                    </a:lnTo>
                    <a:lnTo>
                      <a:pt x="48" y="694"/>
                    </a:lnTo>
                    <a:lnTo>
                      <a:pt x="54" y="697"/>
                    </a:lnTo>
                    <a:lnTo>
                      <a:pt x="60" y="698"/>
                    </a:lnTo>
                    <a:lnTo>
                      <a:pt x="67" y="698"/>
                    </a:lnTo>
                    <a:lnTo>
                      <a:pt x="69" y="712"/>
                    </a:lnTo>
                    <a:lnTo>
                      <a:pt x="72" y="728"/>
                    </a:lnTo>
                    <a:lnTo>
                      <a:pt x="76" y="740"/>
                    </a:lnTo>
                    <a:lnTo>
                      <a:pt x="83" y="746"/>
                    </a:lnTo>
                    <a:lnTo>
                      <a:pt x="88" y="746"/>
                    </a:lnTo>
                    <a:lnTo>
                      <a:pt x="94" y="746"/>
                    </a:lnTo>
                    <a:lnTo>
                      <a:pt x="99" y="747"/>
                    </a:lnTo>
                    <a:lnTo>
                      <a:pt x="105" y="746"/>
                    </a:lnTo>
                    <a:lnTo>
                      <a:pt x="112" y="746"/>
                    </a:lnTo>
                    <a:lnTo>
                      <a:pt x="118" y="744"/>
                    </a:lnTo>
                    <a:lnTo>
                      <a:pt x="122" y="742"/>
                    </a:lnTo>
                    <a:lnTo>
                      <a:pt x="126" y="737"/>
                    </a:lnTo>
                    <a:lnTo>
                      <a:pt x="130" y="722"/>
                    </a:lnTo>
                    <a:lnTo>
                      <a:pt x="133" y="705"/>
                    </a:lnTo>
                    <a:lnTo>
                      <a:pt x="134" y="690"/>
                    </a:lnTo>
                    <a:lnTo>
                      <a:pt x="134" y="683"/>
                    </a:lnTo>
                    <a:lnTo>
                      <a:pt x="142" y="669"/>
                    </a:lnTo>
                    <a:lnTo>
                      <a:pt x="148" y="650"/>
                    </a:lnTo>
                    <a:lnTo>
                      <a:pt x="153" y="632"/>
                    </a:lnTo>
                    <a:lnTo>
                      <a:pt x="157" y="612"/>
                    </a:lnTo>
                    <a:lnTo>
                      <a:pt x="157" y="587"/>
                    </a:lnTo>
                    <a:lnTo>
                      <a:pt x="155" y="553"/>
                    </a:lnTo>
                    <a:lnTo>
                      <a:pt x="151" y="521"/>
                    </a:lnTo>
                    <a:lnTo>
                      <a:pt x="147" y="502"/>
                    </a:lnTo>
                    <a:lnTo>
                      <a:pt x="143" y="489"/>
                    </a:lnTo>
                    <a:lnTo>
                      <a:pt x="140" y="475"/>
                    </a:lnTo>
                    <a:lnTo>
                      <a:pt x="139" y="459"/>
                    </a:lnTo>
                    <a:lnTo>
                      <a:pt x="140" y="443"/>
                    </a:lnTo>
                    <a:lnTo>
                      <a:pt x="141" y="424"/>
                    </a:lnTo>
                    <a:lnTo>
                      <a:pt x="141" y="398"/>
                    </a:lnTo>
                    <a:lnTo>
                      <a:pt x="143" y="375"/>
                    </a:lnTo>
                    <a:lnTo>
                      <a:pt x="149" y="357"/>
                    </a:lnTo>
                    <a:lnTo>
                      <a:pt x="155" y="347"/>
                    </a:lnTo>
                    <a:lnTo>
                      <a:pt x="162" y="331"/>
                    </a:lnTo>
                    <a:lnTo>
                      <a:pt x="171" y="312"/>
                    </a:lnTo>
                    <a:lnTo>
                      <a:pt x="181" y="290"/>
                    </a:lnTo>
                    <a:lnTo>
                      <a:pt x="190" y="267"/>
                    </a:lnTo>
                    <a:lnTo>
                      <a:pt x="201" y="244"/>
                    </a:lnTo>
                    <a:lnTo>
                      <a:pt x="209" y="222"/>
                    </a:lnTo>
                    <a:lnTo>
                      <a:pt x="216" y="203"/>
                    </a:lnTo>
                    <a:lnTo>
                      <a:pt x="223" y="186"/>
                    </a:lnTo>
                    <a:lnTo>
                      <a:pt x="232" y="169"/>
                    </a:lnTo>
                    <a:lnTo>
                      <a:pt x="242" y="150"/>
                    </a:lnTo>
                    <a:lnTo>
                      <a:pt x="253" y="132"/>
                    </a:lnTo>
                    <a:lnTo>
                      <a:pt x="261" y="114"/>
                    </a:lnTo>
                    <a:lnTo>
                      <a:pt x="268" y="95"/>
                    </a:lnTo>
                    <a:lnTo>
                      <a:pt x="270" y="77"/>
                    </a:lnTo>
                    <a:lnTo>
                      <a:pt x="269" y="58"/>
                    </a:lnTo>
                    <a:lnTo>
                      <a:pt x="262" y="41"/>
                    </a:lnTo>
                    <a:lnTo>
                      <a:pt x="249" y="25"/>
                    </a:lnTo>
                    <a:lnTo>
                      <a:pt x="234" y="13"/>
                    </a:lnTo>
                    <a:lnTo>
                      <a:pt x="216" y="4"/>
                    </a:lnTo>
                    <a:lnTo>
                      <a:pt x="195" y="0"/>
                    </a:lnTo>
                    <a:lnTo>
                      <a:pt x="173" y="0"/>
                    </a:lnTo>
                    <a:lnTo>
                      <a:pt x="152" y="5"/>
                    </a:lnTo>
                    <a:lnTo>
                      <a:pt x="132" y="17"/>
                    </a:lnTo>
                    <a:close/>
                  </a:path>
                </a:pathLst>
              </a:custGeom>
              <a:solidFill>
                <a:srgbClr val="000000"/>
              </a:solidFill>
              <a:ln w="9525">
                <a:noFill/>
                <a:round/>
                <a:headEnd/>
                <a:tailEnd/>
              </a:ln>
            </p:spPr>
            <p:txBody>
              <a:bodyPr/>
              <a:lstStyle/>
              <a:p>
                <a:endParaRPr lang="fa-IR"/>
              </a:p>
            </p:txBody>
          </p:sp>
          <p:sp>
            <p:nvSpPr>
              <p:cNvPr id="10373" name="Freeform 263"/>
              <p:cNvSpPr>
                <a:spLocks/>
              </p:cNvSpPr>
              <p:nvPr/>
            </p:nvSpPr>
            <p:spPr bwMode="auto">
              <a:xfrm>
                <a:off x="2737" y="1785"/>
                <a:ext cx="105" cy="102"/>
              </a:xfrm>
              <a:custGeom>
                <a:avLst/>
                <a:gdLst>
                  <a:gd name="T0" fmla="*/ 0 w 210"/>
                  <a:gd name="T1" fmla="*/ 1 h 203"/>
                  <a:gd name="T2" fmla="*/ 1 w 210"/>
                  <a:gd name="T3" fmla="*/ 1 h 203"/>
                  <a:gd name="T4" fmla="*/ 1 w 210"/>
                  <a:gd name="T5" fmla="*/ 1 h 203"/>
                  <a:gd name="T6" fmla="*/ 1 w 210"/>
                  <a:gd name="T7" fmla="*/ 1 h 203"/>
                  <a:gd name="T8" fmla="*/ 1 w 210"/>
                  <a:gd name="T9" fmla="*/ 1 h 203"/>
                  <a:gd name="T10" fmla="*/ 1 w 210"/>
                  <a:gd name="T11" fmla="*/ 1 h 203"/>
                  <a:gd name="T12" fmla="*/ 1 w 210"/>
                  <a:gd name="T13" fmla="*/ 1 h 203"/>
                  <a:gd name="T14" fmla="*/ 1 w 210"/>
                  <a:gd name="T15" fmla="*/ 1 h 203"/>
                  <a:gd name="T16" fmla="*/ 1 w 210"/>
                  <a:gd name="T17" fmla="*/ 1 h 203"/>
                  <a:gd name="T18" fmla="*/ 1 w 210"/>
                  <a:gd name="T19" fmla="*/ 1 h 203"/>
                  <a:gd name="T20" fmla="*/ 1 w 210"/>
                  <a:gd name="T21" fmla="*/ 0 h 203"/>
                  <a:gd name="T22" fmla="*/ 1 w 210"/>
                  <a:gd name="T23" fmla="*/ 0 h 203"/>
                  <a:gd name="T24" fmla="*/ 1 w 210"/>
                  <a:gd name="T25" fmla="*/ 1 h 203"/>
                  <a:gd name="T26" fmla="*/ 1 w 210"/>
                  <a:gd name="T27" fmla="*/ 1 h 203"/>
                  <a:gd name="T28" fmla="*/ 1 w 210"/>
                  <a:gd name="T29" fmla="*/ 1 h 203"/>
                  <a:gd name="T30" fmla="*/ 1 w 210"/>
                  <a:gd name="T31" fmla="*/ 1 h 203"/>
                  <a:gd name="T32" fmla="*/ 1 w 210"/>
                  <a:gd name="T33" fmla="*/ 1 h 203"/>
                  <a:gd name="T34" fmla="*/ 1 w 210"/>
                  <a:gd name="T35" fmla="*/ 1 h 203"/>
                  <a:gd name="T36" fmla="*/ 1 w 210"/>
                  <a:gd name="T37" fmla="*/ 1 h 203"/>
                  <a:gd name="T38" fmla="*/ 1 w 210"/>
                  <a:gd name="T39" fmla="*/ 1 h 203"/>
                  <a:gd name="T40" fmla="*/ 1 w 210"/>
                  <a:gd name="T41" fmla="*/ 1 h 203"/>
                  <a:gd name="T42" fmla="*/ 1 w 210"/>
                  <a:gd name="T43" fmla="*/ 1 h 203"/>
                  <a:gd name="T44" fmla="*/ 1 w 210"/>
                  <a:gd name="T45" fmla="*/ 1 h 203"/>
                  <a:gd name="T46" fmla="*/ 1 w 210"/>
                  <a:gd name="T47" fmla="*/ 1 h 203"/>
                  <a:gd name="T48" fmla="*/ 1 w 210"/>
                  <a:gd name="T49" fmla="*/ 1 h 203"/>
                  <a:gd name="T50" fmla="*/ 1 w 210"/>
                  <a:gd name="T51" fmla="*/ 1 h 203"/>
                  <a:gd name="T52" fmla="*/ 1 w 210"/>
                  <a:gd name="T53" fmla="*/ 1 h 203"/>
                  <a:gd name="T54" fmla="*/ 1 w 210"/>
                  <a:gd name="T55" fmla="*/ 1 h 203"/>
                  <a:gd name="T56" fmla="*/ 1 w 210"/>
                  <a:gd name="T57" fmla="*/ 1 h 203"/>
                  <a:gd name="T58" fmla="*/ 1 w 210"/>
                  <a:gd name="T59" fmla="*/ 1 h 203"/>
                  <a:gd name="T60" fmla="*/ 1 w 210"/>
                  <a:gd name="T61" fmla="*/ 1 h 203"/>
                  <a:gd name="T62" fmla="*/ 1 w 210"/>
                  <a:gd name="T63" fmla="*/ 1 h 203"/>
                  <a:gd name="T64" fmla="*/ 1 w 210"/>
                  <a:gd name="T65" fmla="*/ 1 h 203"/>
                  <a:gd name="T66" fmla="*/ 1 w 210"/>
                  <a:gd name="T67" fmla="*/ 1 h 203"/>
                  <a:gd name="T68" fmla="*/ 1 w 210"/>
                  <a:gd name="T69" fmla="*/ 1 h 203"/>
                  <a:gd name="T70" fmla="*/ 1 w 210"/>
                  <a:gd name="T71" fmla="*/ 1 h 203"/>
                  <a:gd name="T72" fmla="*/ 1 w 210"/>
                  <a:gd name="T73" fmla="*/ 1 h 203"/>
                  <a:gd name="T74" fmla="*/ 1 w 210"/>
                  <a:gd name="T75" fmla="*/ 1 h 203"/>
                  <a:gd name="T76" fmla="*/ 1 w 210"/>
                  <a:gd name="T77" fmla="*/ 1 h 203"/>
                  <a:gd name="T78" fmla="*/ 1 w 210"/>
                  <a:gd name="T79" fmla="*/ 1 h 203"/>
                  <a:gd name="T80" fmla="*/ 0 w 210"/>
                  <a:gd name="T81" fmla="*/ 1 h 2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0"/>
                  <a:gd name="T124" fmla="*/ 0 h 203"/>
                  <a:gd name="T125" fmla="*/ 210 w 210"/>
                  <a:gd name="T126" fmla="*/ 203 h 20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0" h="203">
                    <a:moveTo>
                      <a:pt x="0" y="156"/>
                    </a:moveTo>
                    <a:lnTo>
                      <a:pt x="7" y="127"/>
                    </a:lnTo>
                    <a:lnTo>
                      <a:pt x="15" y="102"/>
                    </a:lnTo>
                    <a:lnTo>
                      <a:pt x="23" y="80"/>
                    </a:lnTo>
                    <a:lnTo>
                      <a:pt x="32" y="62"/>
                    </a:lnTo>
                    <a:lnTo>
                      <a:pt x="42" y="47"/>
                    </a:lnTo>
                    <a:lnTo>
                      <a:pt x="52" y="35"/>
                    </a:lnTo>
                    <a:lnTo>
                      <a:pt x="61" y="25"/>
                    </a:lnTo>
                    <a:lnTo>
                      <a:pt x="72" y="17"/>
                    </a:lnTo>
                    <a:lnTo>
                      <a:pt x="92" y="5"/>
                    </a:lnTo>
                    <a:lnTo>
                      <a:pt x="113" y="0"/>
                    </a:lnTo>
                    <a:lnTo>
                      <a:pt x="135" y="0"/>
                    </a:lnTo>
                    <a:lnTo>
                      <a:pt x="156" y="4"/>
                    </a:lnTo>
                    <a:lnTo>
                      <a:pt x="174" y="13"/>
                    </a:lnTo>
                    <a:lnTo>
                      <a:pt x="189" y="25"/>
                    </a:lnTo>
                    <a:lnTo>
                      <a:pt x="202" y="41"/>
                    </a:lnTo>
                    <a:lnTo>
                      <a:pt x="209" y="58"/>
                    </a:lnTo>
                    <a:lnTo>
                      <a:pt x="210" y="77"/>
                    </a:lnTo>
                    <a:lnTo>
                      <a:pt x="208" y="95"/>
                    </a:lnTo>
                    <a:lnTo>
                      <a:pt x="201" y="114"/>
                    </a:lnTo>
                    <a:lnTo>
                      <a:pt x="193" y="132"/>
                    </a:lnTo>
                    <a:lnTo>
                      <a:pt x="182" y="150"/>
                    </a:lnTo>
                    <a:lnTo>
                      <a:pt x="172" y="169"/>
                    </a:lnTo>
                    <a:lnTo>
                      <a:pt x="163" y="186"/>
                    </a:lnTo>
                    <a:lnTo>
                      <a:pt x="156" y="203"/>
                    </a:lnTo>
                    <a:lnTo>
                      <a:pt x="145" y="201"/>
                    </a:lnTo>
                    <a:lnTo>
                      <a:pt x="134" y="199"/>
                    </a:lnTo>
                    <a:lnTo>
                      <a:pt x="123" y="197"/>
                    </a:lnTo>
                    <a:lnTo>
                      <a:pt x="113" y="194"/>
                    </a:lnTo>
                    <a:lnTo>
                      <a:pt x="104" y="191"/>
                    </a:lnTo>
                    <a:lnTo>
                      <a:pt x="96" y="188"/>
                    </a:lnTo>
                    <a:lnTo>
                      <a:pt x="89" y="185"/>
                    </a:lnTo>
                    <a:lnTo>
                      <a:pt x="83" y="182"/>
                    </a:lnTo>
                    <a:lnTo>
                      <a:pt x="77" y="177"/>
                    </a:lnTo>
                    <a:lnTo>
                      <a:pt x="69" y="170"/>
                    </a:lnTo>
                    <a:lnTo>
                      <a:pt x="59" y="162"/>
                    </a:lnTo>
                    <a:lnTo>
                      <a:pt x="47" y="155"/>
                    </a:lnTo>
                    <a:lnTo>
                      <a:pt x="35" y="150"/>
                    </a:lnTo>
                    <a:lnTo>
                      <a:pt x="22" y="148"/>
                    </a:lnTo>
                    <a:lnTo>
                      <a:pt x="11" y="149"/>
                    </a:lnTo>
                    <a:lnTo>
                      <a:pt x="0" y="156"/>
                    </a:lnTo>
                    <a:close/>
                  </a:path>
                </a:pathLst>
              </a:custGeom>
              <a:solidFill>
                <a:srgbClr val="000000"/>
              </a:solidFill>
              <a:ln w="9525">
                <a:noFill/>
                <a:round/>
                <a:headEnd/>
                <a:tailEnd/>
              </a:ln>
            </p:spPr>
            <p:txBody>
              <a:bodyPr/>
              <a:lstStyle/>
              <a:p>
                <a:endParaRPr lang="fa-IR"/>
              </a:p>
            </p:txBody>
          </p:sp>
        </p:grpSp>
      </p:gr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fig28_3"/>
          <p:cNvPicPr>
            <a:picLocks noGrp="1" noChangeAspect="1" noChangeArrowheads="1"/>
          </p:cNvPicPr>
          <p:nvPr>
            <p:ph idx="1"/>
          </p:nvPr>
        </p:nvPicPr>
        <p:blipFill>
          <a:blip r:embed="rId3" cstate="print"/>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28625" y="214313"/>
            <a:ext cx="8229600" cy="1000125"/>
          </a:xfrm>
        </p:spPr>
        <p:txBody>
          <a:bodyPr/>
          <a:lstStyle/>
          <a:p>
            <a:pPr eaLnBrk="1" hangingPunct="1"/>
            <a:r>
              <a:rPr lang="fa-IR" u="sng" smtClean="0">
                <a:solidFill>
                  <a:srgbClr val="C00000"/>
                </a:solidFill>
                <a:cs typeface="B Titr" pitchFamily="2" charset="-78"/>
              </a:rPr>
              <a:t>راه ها</a:t>
            </a:r>
            <a:r>
              <a:rPr lang="ar-SA" u="sng" smtClean="0">
                <a:solidFill>
                  <a:srgbClr val="C00000"/>
                </a:solidFill>
                <a:cs typeface="B Titr" pitchFamily="2" charset="-78"/>
              </a:rPr>
              <a:t>ي</a:t>
            </a:r>
            <a:r>
              <a:rPr lang="fa-IR" u="sng" smtClean="0">
                <a:solidFill>
                  <a:srgbClr val="C00000"/>
                </a:solidFill>
                <a:cs typeface="B Titr" pitchFamily="2" charset="-78"/>
              </a:rPr>
              <a:t> انتقال</a:t>
            </a:r>
            <a:endParaRPr lang="en-US" u="sng" smtClean="0">
              <a:solidFill>
                <a:srgbClr val="C00000"/>
              </a:solidFill>
              <a:cs typeface="B Titr" pitchFamily="2" charset="-78"/>
            </a:endParaRPr>
          </a:p>
        </p:txBody>
      </p:sp>
      <p:sp>
        <p:nvSpPr>
          <p:cNvPr id="53251" name="Rectangle 3"/>
          <p:cNvSpPr>
            <a:spLocks noGrp="1" noChangeArrowheads="1"/>
          </p:cNvSpPr>
          <p:nvPr>
            <p:ph type="body" sz="half" idx="1"/>
          </p:nvPr>
        </p:nvSpPr>
        <p:spPr>
          <a:xfrm>
            <a:off x="857250" y="1214438"/>
            <a:ext cx="7572375" cy="5643562"/>
          </a:xfrm>
        </p:spPr>
        <p:txBody>
          <a:bodyPr/>
          <a:lstStyle/>
          <a:p>
            <a:pPr eaLnBrk="1" hangingPunct="1">
              <a:lnSpc>
                <a:spcPct val="90000"/>
              </a:lnSpc>
              <a:buFont typeface="Wingdings" pitchFamily="2" charset="2"/>
              <a:buNone/>
            </a:pPr>
            <a:r>
              <a:rPr lang="fa-IR" sz="2400" b="1" dirty="0" smtClean="0">
                <a:cs typeface="B Titr" pitchFamily="2" charset="-78"/>
              </a:rPr>
              <a:t>1- تماس مستق</a:t>
            </a:r>
            <a:r>
              <a:rPr lang="ar-SA" sz="2400" b="1" dirty="0" smtClean="0">
                <a:cs typeface="B Titr" pitchFamily="2" charset="-78"/>
              </a:rPr>
              <a:t>ي</a:t>
            </a:r>
            <a:r>
              <a:rPr lang="fa-IR" sz="2400" b="1" dirty="0" smtClean="0">
                <a:cs typeface="B Titr" pitchFamily="2" charset="-78"/>
              </a:rPr>
              <a:t>م با پوست                                          </a:t>
            </a:r>
          </a:p>
          <a:p>
            <a:pPr eaLnBrk="1" hangingPunct="1">
              <a:lnSpc>
                <a:spcPct val="90000"/>
              </a:lnSpc>
              <a:buFont typeface="Wingdings" pitchFamily="2" charset="2"/>
              <a:buNone/>
            </a:pPr>
            <a:r>
              <a:rPr lang="fa-IR" sz="2400" b="1" dirty="0" smtClean="0">
                <a:cs typeface="B Titr" pitchFamily="2" charset="-78"/>
              </a:rPr>
              <a:t> 2- گوارش</a:t>
            </a:r>
          </a:p>
          <a:p>
            <a:pPr eaLnBrk="1" hangingPunct="1">
              <a:lnSpc>
                <a:spcPct val="90000"/>
              </a:lnSpc>
              <a:buFont typeface="Wingdings" pitchFamily="2" charset="2"/>
              <a:buNone/>
            </a:pPr>
            <a:r>
              <a:rPr lang="fa-IR" sz="2400" b="1" dirty="0" smtClean="0">
                <a:cs typeface="B Titr" pitchFamily="2" charset="-78"/>
              </a:rPr>
              <a:t> 3- چشم (کونژنکتيو)                                         </a:t>
            </a:r>
          </a:p>
          <a:p>
            <a:pPr eaLnBrk="1" hangingPunct="1">
              <a:lnSpc>
                <a:spcPct val="90000"/>
              </a:lnSpc>
              <a:buFont typeface="Wingdings" pitchFamily="2" charset="2"/>
              <a:buNone/>
            </a:pPr>
            <a:r>
              <a:rPr lang="fa-IR" sz="2400" b="1" dirty="0" smtClean="0">
                <a:cs typeface="B Titr" pitchFamily="2" charset="-78"/>
              </a:rPr>
              <a:t>4- تنفس                                                                 </a:t>
            </a:r>
          </a:p>
          <a:p>
            <a:pPr eaLnBrk="1" hangingPunct="1">
              <a:lnSpc>
                <a:spcPct val="90000"/>
              </a:lnSpc>
              <a:buFont typeface="Wingdings" pitchFamily="2" charset="2"/>
              <a:buNone/>
            </a:pPr>
            <a:r>
              <a:rPr lang="fa-IR" sz="2400" b="1" dirty="0" smtClean="0">
                <a:cs typeface="B Titr" pitchFamily="2" charset="-78"/>
              </a:rPr>
              <a:t>5- تزر</a:t>
            </a:r>
            <a:r>
              <a:rPr lang="ar-SA" sz="2400" b="1" dirty="0" smtClean="0">
                <a:cs typeface="B Titr" pitchFamily="2" charset="-78"/>
              </a:rPr>
              <a:t>ي</a:t>
            </a:r>
            <a:r>
              <a:rPr lang="fa-IR" sz="2400" b="1" dirty="0" smtClean="0">
                <a:cs typeface="B Titr" pitchFamily="2" charset="-78"/>
              </a:rPr>
              <a:t>ق تصادف</a:t>
            </a:r>
            <a:r>
              <a:rPr lang="ar-SA" sz="2400" b="1" dirty="0" smtClean="0">
                <a:cs typeface="B Titr" pitchFamily="2" charset="-78"/>
              </a:rPr>
              <a:t>ي</a:t>
            </a:r>
            <a:r>
              <a:rPr lang="fa-IR" sz="2400" b="1" dirty="0" smtClean="0">
                <a:cs typeface="B Titr" pitchFamily="2" charset="-78"/>
              </a:rPr>
              <a:t>                                                    </a:t>
            </a:r>
          </a:p>
          <a:p>
            <a:pPr eaLnBrk="1" hangingPunct="1">
              <a:lnSpc>
                <a:spcPct val="90000"/>
              </a:lnSpc>
              <a:buFont typeface="Wingdings" pitchFamily="2" charset="2"/>
              <a:buNone/>
            </a:pPr>
            <a:r>
              <a:rPr lang="fa-IR" sz="2400" b="1" dirty="0" smtClean="0">
                <a:cs typeface="B Titr" pitchFamily="2" charset="-78"/>
              </a:rPr>
              <a:t> 6- روش احتمال</a:t>
            </a:r>
            <a:r>
              <a:rPr lang="ar-SA" sz="2400" b="1" dirty="0" smtClean="0">
                <a:cs typeface="B Titr" pitchFamily="2" charset="-78"/>
              </a:rPr>
              <a:t>ي</a:t>
            </a:r>
            <a:r>
              <a:rPr lang="fa-IR" sz="2400" b="1" dirty="0" smtClean="0">
                <a:cs typeface="B Titr" pitchFamily="2" charset="-78"/>
              </a:rPr>
              <a:t> انتقال بوس</a:t>
            </a:r>
            <a:r>
              <a:rPr lang="ar-SA" sz="2400" b="1" dirty="0" smtClean="0">
                <a:cs typeface="B Titr" pitchFamily="2" charset="-78"/>
              </a:rPr>
              <a:t>ي</a:t>
            </a:r>
            <a:r>
              <a:rPr lang="fa-IR" sz="2400" b="1" dirty="0" smtClean="0">
                <a:cs typeface="B Titr" pitchFamily="2" charset="-78"/>
              </a:rPr>
              <a:t>له کنه ، مگس ، پشه        </a:t>
            </a:r>
          </a:p>
          <a:p>
            <a:pPr eaLnBrk="1" hangingPunct="1">
              <a:lnSpc>
                <a:spcPct val="90000"/>
              </a:lnSpc>
              <a:buFont typeface="Wingdings" pitchFamily="2" charset="2"/>
              <a:buNone/>
            </a:pPr>
            <a:r>
              <a:rPr lang="fa-IR" sz="2400" b="1" dirty="0" smtClean="0">
                <a:cs typeface="B Titr" pitchFamily="2" charset="-78"/>
              </a:rPr>
              <a:t>8- انتقال از انسان به انسان (استثنا ):          </a:t>
            </a:r>
          </a:p>
          <a:p>
            <a:pPr eaLnBrk="1" hangingPunct="1">
              <a:buFont typeface="Wingdings" pitchFamily="2" charset="2"/>
              <a:buNone/>
            </a:pPr>
            <a:r>
              <a:rPr lang="fa-IR" sz="2800" b="1" dirty="0" smtClean="0">
                <a:cs typeface="B Titr" pitchFamily="2" charset="-78"/>
              </a:rPr>
              <a:t> </a:t>
            </a:r>
            <a:r>
              <a:rPr lang="fa-IR" sz="2000" b="1" dirty="0" smtClean="0">
                <a:solidFill>
                  <a:srgbClr val="C00000"/>
                </a:solidFill>
                <a:cs typeface="B Titr" pitchFamily="2" charset="-78"/>
              </a:rPr>
              <a:t>            </a:t>
            </a:r>
            <a:endParaRPr lang="en-US" sz="2000" b="1" dirty="0" smtClean="0">
              <a:solidFill>
                <a:srgbClr val="C00000"/>
              </a:solidFill>
              <a:cs typeface="B Titr" pitchFamily="2" charset="-78"/>
            </a:endParaRPr>
          </a:p>
          <a:p>
            <a:pPr eaLnBrk="1" hangingPunct="1">
              <a:lnSpc>
                <a:spcPct val="90000"/>
              </a:lnSpc>
              <a:buFont typeface="Wingdings" pitchFamily="2" charset="2"/>
              <a:buNone/>
            </a:pPr>
            <a:endParaRPr lang="fa-IR" sz="2800" b="1" dirty="0" smtClean="0">
              <a:cs typeface="B Titr" pitchFamily="2" charset="-78"/>
            </a:endParaRPr>
          </a:p>
          <a:p>
            <a:pPr eaLnBrk="1" hangingPunct="1">
              <a:lnSpc>
                <a:spcPct val="90000"/>
              </a:lnSpc>
              <a:buFont typeface="Wingdings" pitchFamily="2" charset="2"/>
              <a:buNone/>
            </a:pPr>
            <a:endParaRPr lang="en-US" sz="2800" b="1" dirty="0" smtClean="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 from="(-#ppt_w/2)" to="(#ppt_x)" calcmode="lin" valueType="num">
                                      <p:cBhvr>
                                        <p:cTn id="7" dur="600" fill="hold">
                                          <p:stCondLst>
                                            <p:cond delay="0"/>
                                          </p:stCondLst>
                                        </p:cTn>
                                        <p:tgtEl>
                                          <p:spTgt spid="53250"/>
                                        </p:tgtEl>
                                        <p:attrNameLst>
                                          <p:attrName>ppt_x</p:attrName>
                                        </p:attrNameLst>
                                      </p:cBhvr>
                                    </p:anim>
                                    <p:anim from="0" to="-1.0" calcmode="lin" valueType="num">
                                      <p:cBhvr>
                                        <p:cTn id="8" dur="200" decel="50000" autoRev="1" fill="hold">
                                          <p:stCondLst>
                                            <p:cond delay="600"/>
                                          </p:stCondLst>
                                        </p:cTn>
                                        <p:tgtEl>
                                          <p:spTgt spid="53250"/>
                                        </p:tgtEl>
                                        <p:attrNameLst>
                                          <p:attrName>xshear</p:attrName>
                                        </p:attrNameLst>
                                      </p:cBhvr>
                                    </p:anim>
                                    <p:animScale>
                                      <p:cBhvr>
                                        <p:cTn id="9" dur="200" decel="100000" autoRev="1" fill="hold">
                                          <p:stCondLst>
                                            <p:cond delay="600"/>
                                          </p:stCondLst>
                                        </p:cTn>
                                        <p:tgtEl>
                                          <p:spTgt spid="53250"/>
                                        </p:tgtEl>
                                      </p:cBhvr>
                                      <p:from x="100000" y="100000"/>
                                      <p:to x="80000" y="100000"/>
                                    </p:animScale>
                                    <p:anim by="(#ppt_h/3+#ppt_w*0.1)" calcmode="lin" valueType="num">
                                      <p:cBhvr additive="sum">
                                        <p:cTn id="10" dur="200" decel="100000" autoRev="1" fill="hold">
                                          <p:stCondLst>
                                            <p:cond delay="600"/>
                                          </p:stCondLst>
                                        </p:cTn>
                                        <p:tgtEl>
                                          <p:spTgt spid="53250"/>
                                        </p:tgtEl>
                                        <p:attrNameLst>
                                          <p:attrName>ppt_x</p:attrName>
                                        </p:attrNameLst>
                                      </p:cBhvr>
                                    </p:anim>
                                  </p:childTnLst>
                                </p:cTn>
                              </p:par>
                            </p:childTnLst>
                          </p:cTn>
                        </p:par>
                        <p:par>
                          <p:cTn id="11" fill="hold" nodeType="afterGroup">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53251">
                                            <p:txEl>
                                              <p:pRg st="0" end="0"/>
                                            </p:txEl>
                                          </p:spTgt>
                                        </p:tgtEl>
                                        <p:attrNameLst>
                                          <p:attrName>style.visibility</p:attrName>
                                        </p:attrNameLst>
                                      </p:cBhvr>
                                      <p:to>
                                        <p:strVal val="visible"/>
                                      </p:to>
                                    </p:set>
                                    <p:anim calcmode="lin" valueType="num">
                                      <p:cBhvr>
                                        <p:cTn id="14" dur="500" fill="hold"/>
                                        <p:tgtEl>
                                          <p:spTgt spid="5325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3251">
                                            <p:txEl>
                                              <p:pRg st="0" end="0"/>
                                            </p:txEl>
                                          </p:spTgt>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53251">
                                            <p:txEl>
                                              <p:pRg st="1" end="1"/>
                                            </p:txEl>
                                          </p:spTgt>
                                        </p:tgtEl>
                                        <p:attrNameLst>
                                          <p:attrName>style.visibility</p:attrName>
                                        </p:attrNameLst>
                                      </p:cBhvr>
                                      <p:to>
                                        <p:strVal val="visible"/>
                                      </p:to>
                                    </p:set>
                                    <p:anim calcmode="lin" valueType="num">
                                      <p:cBhvr>
                                        <p:cTn id="19" dur="500" fill="hold"/>
                                        <p:tgtEl>
                                          <p:spTgt spid="5325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3251">
                                            <p:txEl>
                                              <p:pRg st="1" end="1"/>
                                            </p:txEl>
                                          </p:spTgt>
                                        </p:tgtEl>
                                        <p:attrNameLst>
                                          <p:attrName>ppt_h</p:attrName>
                                        </p:attrNameLst>
                                      </p:cBhvr>
                                      <p:tavLst>
                                        <p:tav tm="0">
                                          <p:val>
                                            <p:fltVal val="0"/>
                                          </p:val>
                                        </p:tav>
                                        <p:tav tm="100000">
                                          <p:val>
                                            <p:strVal val="#ppt_h"/>
                                          </p:val>
                                        </p:tav>
                                      </p:tavLst>
                                    </p:anim>
                                  </p:childTnLst>
                                </p:cTn>
                              </p:par>
                            </p:childTnLst>
                          </p:cTn>
                        </p:par>
                        <p:par>
                          <p:cTn id="21" fill="hold" nodeType="afterGroup">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53251">
                                            <p:txEl>
                                              <p:pRg st="2" end="2"/>
                                            </p:txEl>
                                          </p:spTgt>
                                        </p:tgtEl>
                                        <p:attrNameLst>
                                          <p:attrName>style.visibility</p:attrName>
                                        </p:attrNameLst>
                                      </p:cBhvr>
                                      <p:to>
                                        <p:strVal val="visible"/>
                                      </p:to>
                                    </p:set>
                                    <p:anim calcmode="lin" valueType="num">
                                      <p:cBhvr>
                                        <p:cTn id="24" dur="500" fill="hold"/>
                                        <p:tgtEl>
                                          <p:spTgt spid="53251">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53251">
                                            <p:txEl>
                                              <p:pRg st="2" end="2"/>
                                            </p:txEl>
                                          </p:spTgt>
                                        </p:tgtEl>
                                        <p:attrNameLst>
                                          <p:attrName>ppt_h</p:attrName>
                                        </p:attrNameLst>
                                      </p:cBhvr>
                                      <p:tavLst>
                                        <p:tav tm="0">
                                          <p:val>
                                            <p:fltVal val="0"/>
                                          </p:val>
                                        </p:tav>
                                        <p:tav tm="100000">
                                          <p:val>
                                            <p:strVal val="#ppt_h"/>
                                          </p:val>
                                        </p:tav>
                                      </p:tavLst>
                                    </p:anim>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53251">
                                            <p:txEl>
                                              <p:pRg st="3" end="3"/>
                                            </p:txEl>
                                          </p:spTgt>
                                        </p:tgtEl>
                                        <p:attrNameLst>
                                          <p:attrName>style.visibility</p:attrName>
                                        </p:attrNameLst>
                                      </p:cBhvr>
                                      <p:to>
                                        <p:strVal val="visible"/>
                                      </p:to>
                                    </p:set>
                                    <p:anim calcmode="lin" valueType="num">
                                      <p:cBhvr>
                                        <p:cTn id="29" dur="500" fill="hold"/>
                                        <p:tgtEl>
                                          <p:spTgt spid="53251">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53251">
                                            <p:txEl>
                                              <p:pRg st="3" end="3"/>
                                            </p:txEl>
                                          </p:spTgt>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53251">
                                            <p:txEl>
                                              <p:pRg st="4" end="4"/>
                                            </p:txEl>
                                          </p:spTgt>
                                        </p:tgtEl>
                                        <p:attrNameLst>
                                          <p:attrName>style.visibility</p:attrName>
                                        </p:attrNameLst>
                                      </p:cBhvr>
                                      <p:to>
                                        <p:strVal val="visible"/>
                                      </p:to>
                                    </p:set>
                                    <p:anim calcmode="lin" valueType="num">
                                      <p:cBhvr>
                                        <p:cTn id="34" dur="500" fill="hold"/>
                                        <p:tgtEl>
                                          <p:spTgt spid="53251">
                                            <p:txEl>
                                              <p:pRg st="4" end="4"/>
                                            </p:txEl>
                                          </p:spTgt>
                                        </p:tgtEl>
                                        <p:attrNameLst>
                                          <p:attrName>ppt_w</p:attrName>
                                        </p:attrNameLst>
                                      </p:cBhvr>
                                      <p:tavLst>
                                        <p:tav tm="0">
                                          <p:val>
                                            <p:fltVal val="0"/>
                                          </p:val>
                                        </p:tav>
                                        <p:tav tm="100000">
                                          <p:val>
                                            <p:strVal val="#ppt_w"/>
                                          </p:val>
                                        </p:tav>
                                      </p:tavLst>
                                    </p:anim>
                                    <p:anim calcmode="lin" valueType="num">
                                      <p:cBhvr>
                                        <p:cTn id="35" dur="500" fill="hold"/>
                                        <p:tgtEl>
                                          <p:spTgt spid="53251">
                                            <p:txEl>
                                              <p:pRg st="4" end="4"/>
                                            </p:txEl>
                                          </p:spTgt>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53251">
                                            <p:txEl>
                                              <p:pRg st="5" end="5"/>
                                            </p:txEl>
                                          </p:spTgt>
                                        </p:tgtEl>
                                        <p:attrNameLst>
                                          <p:attrName>style.visibility</p:attrName>
                                        </p:attrNameLst>
                                      </p:cBhvr>
                                      <p:to>
                                        <p:strVal val="visible"/>
                                      </p:to>
                                    </p:set>
                                    <p:anim calcmode="lin" valueType="num">
                                      <p:cBhvr>
                                        <p:cTn id="39" dur="500" fill="hold"/>
                                        <p:tgtEl>
                                          <p:spTgt spid="53251">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53251">
                                            <p:txEl>
                                              <p:pRg st="5" end="5"/>
                                            </p:txEl>
                                          </p:spTgt>
                                        </p:tgtEl>
                                        <p:attrNameLst>
                                          <p:attrName>ppt_h</p:attrName>
                                        </p:attrNameLst>
                                      </p:cBhvr>
                                      <p:tavLst>
                                        <p:tav tm="0">
                                          <p:val>
                                            <p:fltVal val="0"/>
                                          </p:val>
                                        </p:tav>
                                        <p:tav tm="100000">
                                          <p:val>
                                            <p:strVal val="#ppt_h"/>
                                          </p:val>
                                        </p:tav>
                                      </p:tavLst>
                                    </p:anim>
                                  </p:childTnLst>
                                </p:cTn>
                              </p:par>
                            </p:childTnLst>
                          </p:cTn>
                        </p:par>
                        <p:par>
                          <p:cTn id="41" fill="hold" nodeType="afterGroup">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53251">
                                            <p:txEl>
                                              <p:pRg st="6" end="6"/>
                                            </p:txEl>
                                          </p:spTgt>
                                        </p:tgtEl>
                                        <p:attrNameLst>
                                          <p:attrName>style.visibility</p:attrName>
                                        </p:attrNameLst>
                                      </p:cBhvr>
                                      <p:to>
                                        <p:strVal val="visible"/>
                                      </p:to>
                                    </p:set>
                                    <p:anim calcmode="lin" valueType="num">
                                      <p:cBhvr>
                                        <p:cTn id="44" dur="500" fill="hold"/>
                                        <p:tgtEl>
                                          <p:spTgt spid="53251">
                                            <p:txEl>
                                              <p:pRg st="6" end="6"/>
                                            </p:txEl>
                                          </p:spTgt>
                                        </p:tgtEl>
                                        <p:attrNameLst>
                                          <p:attrName>ppt_w</p:attrName>
                                        </p:attrNameLst>
                                      </p:cBhvr>
                                      <p:tavLst>
                                        <p:tav tm="0">
                                          <p:val>
                                            <p:fltVal val="0"/>
                                          </p:val>
                                        </p:tav>
                                        <p:tav tm="100000">
                                          <p:val>
                                            <p:strVal val="#ppt_w"/>
                                          </p:val>
                                        </p:tav>
                                      </p:tavLst>
                                    </p:anim>
                                    <p:anim calcmode="lin" valueType="num">
                                      <p:cBhvr>
                                        <p:cTn id="45" dur="500" fill="hold"/>
                                        <p:tgtEl>
                                          <p:spTgt spid="53251">
                                            <p:txEl>
                                              <p:pRg st="6" end="6"/>
                                            </p:txEl>
                                          </p:spTgt>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3" presetClass="entr" presetSubtype="16" fill="hold" grpId="0" nodeType="afterEffect">
                                  <p:stCondLst>
                                    <p:cond delay="0"/>
                                  </p:stCondLst>
                                  <p:childTnLst>
                                    <p:set>
                                      <p:cBhvr>
                                        <p:cTn id="48" dur="1" fill="hold">
                                          <p:stCondLst>
                                            <p:cond delay="0"/>
                                          </p:stCondLst>
                                        </p:cTn>
                                        <p:tgtEl>
                                          <p:spTgt spid="53251">
                                            <p:txEl>
                                              <p:pRg st="7" end="7"/>
                                            </p:txEl>
                                          </p:spTgt>
                                        </p:tgtEl>
                                        <p:attrNameLst>
                                          <p:attrName>style.visibility</p:attrName>
                                        </p:attrNameLst>
                                      </p:cBhvr>
                                      <p:to>
                                        <p:strVal val="visible"/>
                                      </p:to>
                                    </p:set>
                                    <p:anim calcmode="lin" valueType="num">
                                      <p:cBhvr>
                                        <p:cTn id="49" dur="500" fill="hold"/>
                                        <p:tgtEl>
                                          <p:spTgt spid="53251">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53251">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G:\Bimariha\zeonoze\zoo\Amuzeshe zoo.no zoo ostan 90.8.12.19\Amuzeshe zoo ostan col\malt\pic bruselos\;oij;iuh.jpg"/>
          <p:cNvPicPr>
            <a:picLocks noChangeAspect="1" noChangeArrowheads="1"/>
          </p:cNvPicPr>
          <p:nvPr/>
        </p:nvPicPr>
        <p:blipFill>
          <a:blip r:embed="rId2" cstate="print"/>
          <a:srcRect/>
          <a:stretch>
            <a:fillRect/>
          </a:stretch>
        </p:blipFill>
        <p:spPr bwMode="auto">
          <a:xfrm>
            <a:off x="0" y="3143250"/>
            <a:ext cx="4643438" cy="3714750"/>
          </a:xfrm>
          <a:prstGeom prst="rect">
            <a:avLst/>
          </a:prstGeom>
          <a:noFill/>
          <a:ln w="9525">
            <a:noFill/>
            <a:miter lim="800000"/>
            <a:headEnd/>
            <a:tailEnd/>
          </a:ln>
        </p:spPr>
      </p:pic>
      <p:pic>
        <p:nvPicPr>
          <p:cNvPr id="149507" name="Picture 3" descr="G:\Bimariha\zeonoze\zoo\Amuzeshe zoo.no zoo ostan 90.8.12.19\Amuzeshe zoo ostan col\malt\pic bruselos\pic\IMG_0264.jpg"/>
          <p:cNvPicPr>
            <a:picLocks noChangeAspect="1" noChangeArrowheads="1"/>
          </p:cNvPicPr>
          <p:nvPr/>
        </p:nvPicPr>
        <p:blipFill>
          <a:blip r:embed="rId3" cstate="print"/>
          <a:srcRect/>
          <a:stretch>
            <a:fillRect/>
          </a:stretch>
        </p:blipFill>
        <p:spPr bwMode="auto">
          <a:xfrm>
            <a:off x="4572000" y="3357563"/>
            <a:ext cx="4572000" cy="3500437"/>
          </a:xfrm>
          <a:prstGeom prst="rect">
            <a:avLst/>
          </a:prstGeom>
          <a:noFill/>
          <a:ln w="9525">
            <a:noFill/>
            <a:miter lim="800000"/>
            <a:headEnd/>
            <a:tailEnd/>
          </a:ln>
        </p:spPr>
      </p:pic>
      <p:pic>
        <p:nvPicPr>
          <p:cNvPr id="149508" name="Picture 4" descr="G:\Bimariha\zeonoze\zoo\Amuzeshe zoo.no zoo ostan 90.8.12.19\Amuzeshe zoo ostan col\malt\pic bruselos\pic\IMG_0257.jpg"/>
          <p:cNvPicPr>
            <a:picLocks noChangeAspect="1" noChangeArrowheads="1"/>
          </p:cNvPicPr>
          <p:nvPr/>
        </p:nvPicPr>
        <p:blipFill>
          <a:blip r:embed="rId4" cstate="print"/>
          <a:srcRect/>
          <a:stretch>
            <a:fillRect/>
          </a:stretch>
        </p:blipFill>
        <p:spPr bwMode="auto">
          <a:xfrm>
            <a:off x="0" y="0"/>
            <a:ext cx="4572000" cy="3214688"/>
          </a:xfrm>
          <a:prstGeom prst="rect">
            <a:avLst/>
          </a:prstGeom>
          <a:noFill/>
          <a:ln w="9525">
            <a:noFill/>
            <a:miter lim="800000"/>
            <a:headEnd/>
            <a:tailEnd/>
          </a:ln>
        </p:spPr>
      </p:pic>
      <p:pic>
        <p:nvPicPr>
          <p:cNvPr id="149509" name="Picture 6" descr="G:\Bimariha\zeonoze\zoo\Amuzeshe zoo.no zoo ostan 90.8.12.19\Amuzeshe zoo ostan col\malt\pic bruselos\ghkgk.jpg"/>
          <p:cNvPicPr>
            <a:picLocks noChangeAspect="1" noChangeArrowheads="1"/>
          </p:cNvPicPr>
          <p:nvPr/>
        </p:nvPicPr>
        <p:blipFill>
          <a:blip r:embed="rId5" cstate="print"/>
          <a:srcRect/>
          <a:stretch>
            <a:fillRect/>
          </a:stretch>
        </p:blipFill>
        <p:spPr bwMode="auto">
          <a:xfrm>
            <a:off x="4549775" y="0"/>
            <a:ext cx="4594225" cy="3357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pPr eaLnBrk="1" hangingPunct="1"/>
            <a:r>
              <a:rPr lang="fa-IR" smtClean="0">
                <a:cs typeface="B Titr" pitchFamily="2" charset="-78"/>
              </a:rPr>
              <a:t>اهميت بيماري بروسلوز</a:t>
            </a:r>
          </a:p>
        </p:txBody>
      </p:sp>
      <p:sp>
        <p:nvSpPr>
          <p:cNvPr id="151555" name="Content Placeholder 2"/>
          <p:cNvSpPr>
            <a:spLocks noGrp="1"/>
          </p:cNvSpPr>
          <p:nvPr>
            <p:ph idx="1"/>
          </p:nvPr>
        </p:nvSpPr>
        <p:spPr>
          <a:xfrm>
            <a:off x="457200" y="1600200"/>
            <a:ext cx="8229600" cy="4852988"/>
          </a:xfrm>
        </p:spPr>
        <p:txBody>
          <a:bodyPr/>
          <a:lstStyle/>
          <a:p>
            <a:pPr eaLnBrk="1" hangingPunct="1">
              <a:buFont typeface="Arial" pitchFamily="34" charset="0"/>
              <a:buNone/>
            </a:pPr>
            <a:r>
              <a:rPr lang="fa-IR" sz="2400" smtClean="0"/>
              <a:t> </a:t>
            </a:r>
            <a:r>
              <a:rPr lang="fa-IR" smtClean="0">
                <a:solidFill>
                  <a:srgbClr val="FF0000"/>
                </a:solidFill>
                <a:cs typeface="B Titr" pitchFamily="2" charset="-78"/>
              </a:rPr>
              <a:t>الف) اقتصادي:</a:t>
            </a:r>
            <a:endParaRPr lang="fa-IR" sz="2400" smtClean="0">
              <a:solidFill>
                <a:srgbClr val="FF0000"/>
              </a:solidFill>
              <a:cs typeface="B Titr" pitchFamily="2" charset="-78"/>
            </a:endParaRPr>
          </a:p>
          <a:p>
            <a:pPr eaLnBrk="1" hangingPunct="1">
              <a:buFont typeface="Arial" pitchFamily="34" charset="0"/>
              <a:buNone/>
            </a:pPr>
            <a:r>
              <a:rPr lang="fa-IR" sz="2400" smtClean="0">
                <a:cs typeface="B Titr" pitchFamily="2" charset="-78"/>
              </a:rPr>
              <a:t>        - كاهش توليد</a:t>
            </a:r>
          </a:p>
          <a:p>
            <a:pPr eaLnBrk="1" hangingPunct="1">
              <a:buFont typeface="Arial" pitchFamily="34" charset="0"/>
              <a:buNone/>
            </a:pPr>
            <a:r>
              <a:rPr lang="fa-IR" sz="2400" smtClean="0">
                <a:cs typeface="B Titr" pitchFamily="2" charset="-78"/>
              </a:rPr>
              <a:t>        - سقط جنين</a:t>
            </a:r>
          </a:p>
          <a:p>
            <a:pPr eaLnBrk="1" hangingPunct="1">
              <a:buFont typeface="Arial" pitchFamily="34" charset="0"/>
              <a:buNone/>
            </a:pPr>
            <a:r>
              <a:rPr lang="fa-IR" sz="2400" smtClean="0">
                <a:cs typeface="B Titr" pitchFamily="2" charset="-78"/>
              </a:rPr>
              <a:t>        - ناباروري</a:t>
            </a:r>
          </a:p>
          <a:p>
            <a:pPr eaLnBrk="1" hangingPunct="1">
              <a:buFont typeface="Arial" pitchFamily="34" charset="0"/>
              <a:buNone/>
            </a:pPr>
            <a:r>
              <a:rPr lang="fa-IR" sz="2400" smtClean="0">
                <a:cs typeface="B Titr" pitchFamily="2" charset="-78"/>
              </a:rPr>
              <a:t>        - حذف دام هاي مولد</a:t>
            </a:r>
          </a:p>
          <a:p>
            <a:pPr eaLnBrk="1" hangingPunct="1">
              <a:buFont typeface="Arial" pitchFamily="34" charset="0"/>
              <a:buNone/>
            </a:pPr>
            <a:endParaRPr lang="fa-IR" sz="2400" smtClean="0">
              <a:cs typeface="B Titr" pitchFamily="2" charset="-78"/>
            </a:endParaRPr>
          </a:p>
          <a:p>
            <a:pPr eaLnBrk="1" hangingPunct="1">
              <a:buFont typeface="Arial" pitchFamily="34" charset="0"/>
              <a:buNone/>
            </a:pPr>
            <a:r>
              <a:rPr lang="fa-IR" sz="2400" smtClean="0">
                <a:cs typeface="B Titr" pitchFamily="2" charset="-78"/>
              </a:rPr>
              <a:t> </a:t>
            </a:r>
            <a:r>
              <a:rPr lang="fa-IR" smtClean="0">
                <a:solidFill>
                  <a:srgbClr val="FF0000"/>
                </a:solidFill>
                <a:cs typeface="B Titr" pitchFamily="2" charset="-78"/>
              </a:rPr>
              <a:t>ب) بهداشتي:</a:t>
            </a:r>
            <a:endParaRPr lang="fa-IR" sz="2400" smtClean="0">
              <a:solidFill>
                <a:srgbClr val="FF0000"/>
              </a:solidFill>
              <a:cs typeface="B Titr" pitchFamily="2" charset="-78"/>
            </a:endParaRPr>
          </a:p>
          <a:p>
            <a:pPr eaLnBrk="1" hangingPunct="1">
              <a:buFont typeface="Arial" pitchFamily="34" charset="0"/>
              <a:buNone/>
            </a:pPr>
            <a:r>
              <a:rPr lang="fa-IR" sz="2400" smtClean="0">
                <a:cs typeface="B Titr" pitchFamily="2" charset="-78"/>
              </a:rPr>
              <a:t>       - تهديد سلامت جامعه</a:t>
            </a:r>
          </a:p>
          <a:p>
            <a:pPr eaLnBrk="1" hangingPunct="1">
              <a:buFont typeface="Arial" pitchFamily="34" charset="0"/>
              <a:buNone/>
            </a:pPr>
            <a:r>
              <a:rPr lang="fa-IR" sz="2400" smtClean="0">
                <a:cs typeface="B Titr" pitchFamily="2" charset="-78"/>
              </a:rPr>
              <a:t>       - حذف نيروي كار فعال </a:t>
            </a:r>
          </a:p>
          <a:p>
            <a:pPr eaLnBrk="1" hangingPunct="1">
              <a:buFont typeface="Arial" pitchFamily="34" charset="0"/>
              <a:buNone/>
            </a:pPr>
            <a:r>
              <a:rPr lang="fa-IR" sz="2400" smtClean="0">
                <a:cs typeface="B Titr" pitchFamily="2" charset="-78"/>
              </a:rPr>
              <a:t>       - افزايش هزينه هاي درمان </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3" descr="pe01561_"/>
          <p:cNvPicPr>
            <a:picLocks noChangeAspect="1" noChangeArrowheads="1"/>
          </p:cNvPicPr>
          <p:nvPr/>
        </p:nvPicPr>
        <p:blipFill>
          <a:blip r:embed="rId2" cstate="print"/>
          <a:srcRect/>
          <a:stretch>
            <a:fillRect/>
          </a:stretch>
        </p:blipFill>
        <p:spPr bwMode="auto">
          <a:xfrm>
            <a:off x="285750" y="3857625"/>
            <a:ext cx="4152900" cy="2755900"/>
          </a:xfrm>
          <a:prstGeom prst="rect">
            <a:avLst/>
          </a:prstGeom>
          <a:noFill/>
          <a:ln w="9525">
            <a:noFill/>
            <a:miter lim="800000"/>
            <a:headEnd/>
            <a:tailEnd/>
          </a:ln>
        </p:spPr>
      </p:pic>
      <p:sp>
        <p:nvSpPr>
          <p:cNvPr id="152579" name="Rectangle 2"/>
          <p:cNvSpPr>
            <a:spLocks noGrp="1" noChangeArrowheads="1"/>
          </p:cNvSpPr>
          <p:nvPr>
            <p:ph idx="1"/>
          </p:nvPr>
        </p:nvSpPr>
        <p:spPr>
          <a:xfrm>
            <a:off x="0" y="914400"/>
            <a:ext cx="9144000" cy="5943600"/>
          </a:xfrm>
        </p:spPr>
        <p:txBody>
          <a:bodyPr/>
          <a:lstStyle/>
          <a:p>
            <a:pPr eaLnBrk="1" hangingPunct="1">
              <a:buFontTx/>
              <a:buNone/>
            </a:pPr>
            <a:endParaRPr lang="en-US" sz="2800" smtClean="0">
              <a:latin typeface="B Tahoma" pitchFamily="34" charset="0"/>
              <a:cs typeface="B Titr" pitchFamily="2" charset="-78"/>
            </a:endParaRPr>
          </a:p>
          <a:p>
            <a:pPr lvl="1" eaLnBrk="1" hangingPunct="1">
              <a:buFont typeface="Wingdings" pitchFamily="2" charset="2"/>
              <a:buChar char="Ø"/>
            </a:pPr>
            <a:r>
              <a:rPr lang="fa-IR" sz="2400" smtClean="0">
                <a:latin typeface="B Tahoma" pitchFamily="34" charset="0"/>
                <a:cs typeface="B Titr" pitchFamily="2" charset="-78"/>
              </a:rPr>
              <a:t>وزارت بهداشت (معاونت سلامت ودارو و غذا)</a:t>
            </a:r>
            <a:endParaRPr lang="en-US" sz="2400" smtClean="0">
              <a:latin typeface="B Tahoma" pitchFamily="34" charset="0"/>
              <a:cs typeface="B Titr" pitchFamily="2" charset="-78"/>
            </a:endParaRPr>
          </a:p>
          <a:p>
            <a:pPr lvl="1" eaLnBrk="1" hangingPunct="1">
              <a:buFont typeface="Wingdings" pitchFamily="2" charset="2"/>
              <a:buChar char="Ø"/>
            </a:pPr>
            <a:r>
              <a:rPr lang="fa-IR" sz="2400" smtClean="0">
                <a:latin typeface="B Tahoma" pitchFamily="34" charset="0"/>
                <a:cs typeface="B Titr" pitchFamily="2" charset="-78"/>
              </a:rPr>
              <a:t>سازمان دامپزشکي کشور</a:t>
            </a:r>
            <a:endParaRPr lang="en-US" sz="2400" smtClean="0">
              <a:latin typeface="B Tahoma" pitchFamily="34" charset="0"/>
              <a:cs typeface="B Titr" pitchFamily="2" charset="-78"/>
            </a:endParaRPr>
          </a:p>
          <a:p>
            <a:pPr lvl="1" eaLnBrk="1" hangingPunct="1">
              <a:buFont typeface="Wingdings" pitchFamily="2" charset="2"/>
              <a:buChar char="Ø"/>
            </a:pPr>
            <a:r>
              <a:rPr lang="fa-IR" sz="2400" smtClean="0">
                <a:latin typeface="B Tahoma" pitchFamily="34" charset="0"/>
                <a:cs typeface="B Titr" pitchFamily="2" charset="-78"/>
              </a:rPr>
              <a:t>وزارت جهاد کشاورزي ( بخش هاي مربوط به دام )</a:t>
            </a:r>
          </a:p>
          <a:p>
            <a:pPr lvl="1" eaLnBrk="1" hangingPunct="1">
              <a:buFont typeface="Wingdings" pitchFamily="2" charset="2"/>
              <a:buChar char="Ø"/>
            </a:pPr>
            <a:r>
              <a:rPr lang="fa-IR" sz="2400" smtClean="0">
                <a:latin typeface="B Tahoma" pitchFamily="34" charset="0"/>
                <a:cs typeface="B Titr" pitchFamily="2" charset="-78"/>
              </a:rPr>
              <a:t>بيمارستان ها</a:t>
            </a:r>
          </a:p>
          <a:p>
            <a:pPr lvl="1" eaLnBrk="1" hangingPunct="1">
              <a:buFont typeface="Wingdings" pitchFamily="2" charset="2"/>
              <a:buChar char="Ø"/>
            </a:pPr>
            <a:r>
              <a:rPr lang="fa-IR" sz="2400" smtClean="0">
                <a:latin typeface="B Tahoma" pitchFamily="34" charset="0"/>
                <a:cs typeface="B Titr" pitchFamily="2" charset="-78"/>
              </a:rPr>
              <a:t>پزشکان عمومي ومتخصص</a:t>
            </a:r>
          </a:p>
          <a:p>
            <a:pPr lvl="1" eaLnBrk="1" hangingPunct="1">
              <a:buFont typeface="Wingdings" pitchFamily="2" charset="2"/>
              <a:buChar char="Ø"/>
            </a:pPr>
            <a:r>
              <a:rPr lang="fa-IR" sz="2400" smtClean="0">
                <a:latin typeface="B Tahoma" pitchFamily="34" charset="0"/>
                <a:cs typeface="B Titr" pitchFamily="2" charset="-78"/>
              </a:rPr>
              <a:t>آزمايشگاه ها</a:t>
            </a:r>
          </a:p>
          <a:p>
            <a:pPr lvl="1" eaLnBrk="1" hangingPunct="1">
              <a:buFont typeface="Wingdings" pitchFamily="2" charset="2"/>
              <a:buChar char="Ø"/>
            </a:pPr>
            <a:r>
              <a:rPr lang="fa-IR" sz="2400" smtClean="0">
                <a:latin typeface="B Tahoma" pitchFamily="34" charset="0"/>
                <a:cs typeface="B Titr" pitchFamily="2" charset="-78"/>
              </a:rPr>
              <a:t>وزارت آموزش و پرورش</a:t>
            </a:r>
          </a:p>
          <a:p>
            <a:pPr lvl="1" eaLnBrk="1" hangingPunct="1">
              <a:buFont typeface="Wingdings" pitchFamily="2" charset="2"/>
              <a:buChar char="Ø"/>
            </a:pPr>
            <a:r>
              <a:rPr lang="fa-IR" sz="2400" smtClean="0">
                <a:latin typeface="B Tahoma" pitchFamily="34" charset="0"/>
                <a:cs typeface="B Titr" pitchFamily="2" charset="-78"/>
              </a:rPr>
              <a:t>وزارت کشور</a:t>
            </a:r>
            <a:endParaRPr lang="en-US" sz="2000" smtClean="0">
              <a:latin typeface="B Tahoma" pitchFamily="34" charset="0"/>
              <a:cs typeface="B Titr" pitchFamily="2" charset="-78"/>
            </a:endParaRPr>
          </a:p>
          <a:p>
            <a:pPr lvl="1" eaLnBrk="1" hangingPunct="1">
              <a:buFontTx/>
              <a:buNone/>
            </a:pPr>
            <a:endParaRPr lang="en-US" sz="2000" smtClean="0">
              <a:latin typeface="B Tahoma" pitchFamily="34" charset="0"/>
              <a:cs typeface="B Titr" pitchFamily="2" charset="-78"/>
            </a:endParaRPr>
          </a:p>
        </p:txBody>
      </p:sp>
      <p:sp>
        <p:nvSpPr>
          <p:cNvPr id="39940" name="Slide Number Placeholder 5"/>
          <p:cNvSpPr>
            <a:spLocks noGrp="1"/>
          </p:cNvSpPr>
          <p:nvPr>
            <p:ph type="sldNum" sz="quarter" idx="12"/>
          </p:nvPr>
        </p:nvSpPr>
        <p:spPr/>
        <p:txBody>
          <a:bodyPr/>
          <a:lstStyle/>
          <a:p>
            <a:pPr>
              <a:defRPr/>
            </a:pPr>
            <a:fld id="{3C573ECC-1A54-4A38-86AD-FAE7B737CF4E}" type="slidenum">
              <a:rPr lang="en-US"/>
              <a:pPr>
                <a:defRPr/>
              </a:pPr>
              <a:t>89</a:t>
            </a:fld>
            <a:endParaRPr lang="en-US"/>
          </a:p>
        </p:txBody>
      </p:sp>
      <p:sp>
        <p:nvSpPr>
          <p:cNvPr id="152581" name="Text Box 4"/>
          <p:cNvSpPr txBox="1">
            <a:spLocks noChangeArrowheads="1"/>
          </p:cNvSpPr>
          <p:nvPr/>
        </p:nvSpPr>
        <p:spPr bwMode="auto">
          <a:xfrm>
            <a:off x="323850" y="260350"/>
            <a:ext cx="8424863" cy="708025"/>
          </a:xfrm>
          <a:prstGeom prst="rect">
            <a:avLst/>
          </a:prstGeom>
          <a:noFill/>
          <a:ln w="9525">
            <a:noFill/>
            <a:miter lim="800000"/>
            <a:headEnd/>
            <a:tailEnd/>
          </a:ln>
        </p:spPr>
        <p:txBody>
          <a:bodyPr>
            <a:spAutoFit/>
          </a:bodyPr>
          <a:lstStyle/>
          <a:p>
            <a:pPr algn="ctr">
              <a:spcBef>
                <a:spcPct val="20000"/>
              </a:spcBef>
              <a:buClr>
                <a:schemeClr val="hlink"/>
              </a:buClr>
              <a:buSzPct val="65000"/>
              <a:buFont typeface="Wingdings" pitchFamily="2" charset="2"/>
              <a:buNone/>
            </a:pPr>
            <a:r>
              <a:rPr lang="fa-IR" sz="4000">
                <a:solidFill>
                  <a:srgbClr val="C00000"/>
                </a:solidFill>
                <a:latin typeface="Times New Roman" pitchFamily="18" charset="0"/>
                <a:cs typeface="B Titr" pitchFamily="2" charset="-78"/>
              </a:rPr>
              <a:t>تلاش همگاني در مراقبت بيماري تب مالت</a:t>
            </a:r>
            <a:endParaRPr lang="en-US" sz="4000">
              <a:solidFill>
                <a:srgbClr val="C00000"/>
              </a:solidFill>
              <a:latin typeface="Times New Roman" pitchFamily="18" charset="0"/>
              <a:cs typeface="B Titr" pitchFamily="2" charset="-78"/>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4294967295"/>
          </p:nvPr>
        </p:nvSpPr>
        <p:spPr>
          <a:xfrm>
            <a:off x="0" y="571500"/>
            <a:ext cx="8748713" cy="4225925"/>
          </a:xfrm>
        </p:spPr>
        <p:txBody>
          <a:bodyPr/>
          <a:lstStyle/>
          <a:p>
            <a:pPr eaLnBrk="1" hangingPunct="1">
              <a:lnSpc>
                <a:spcPct val="150000"/>
              </a:lnSpc>
            </a:pPr>
            <a:r>
              <a:rPr lang="fa-IR" b="1" smtClean="0">
                <a:cs typeface="B Nazanin" pitchFamily="2" charset="-78"/>
              </a:rPr>
              <a:t>دانشمندان معتقدند خطرات ناشي از بيماري‌هاي انسان و دام روز به روز به هم نزديك مي‌شوند.</a:t>
            </a:r>
          </a:p>
          <a:p>
            <a:pPr eaLnBrk="1" hangingPunct="1">
              <a:lnSpc>
                <a:spcPct val="150000"/>
              </a:lnSpc>
            </a:pPr>
            <a:r>
              <a:rPr lang="fa-IR" b="1" smtClean="0">
                <a:cs typeface="B Nazanin" pitchFamily="2" charset="-78"/>
              </a:rPr>
              <a:t>ديواري را كه ديروز ميان اين دو وجود داشت روز به روز بيشتر فرو مي‌ريزد. </a:t>
            </a:r>
          </a:p>
          <a:p>
            <a:pPr eaLnBrk="1" hangingPunct="1">
              <a:lnSpc>
                <a:spcPct val="150000"/>
              </a:lnSpc>
            </a:pPr>
            <a:endParaRPr lang="fa-IR" b="1" smtClean="0">
              <a:cs typeface="B Nazanin" pitchFamily="2" charset="-78"/>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4"/>
          <p:cNvSpPr>
            <a:spLocks noGrp="1" noChangeArrowheads="1"/>
          </p:cNvSpPr>
          <p:nvPr>
            <p:ph type="title" idx="4294967295"/>
          </p:nvPr>
        </p:nvSpPr>
        <p:spPr>
          <a:xfrm>
            <a:off x="0" y="0"/>
            <a:ext cx="9144000" cy="6858000"/>
          </a:xfrm>
        </p:spPr>
        <p:txBody>
          <a:bodyPr/>
          <a:lstStyle/>
          <a:p>
            <a:pPr marL="898525" indent="-898525" algn="r" eaLnBrk="1" hangingPunct="1">
              <a:buFont typeface="Wingdings" pitchFamily="2" charset="2"/>
              <a:buNone/>
            </a:pPr>
            <a:r>
              <a:rPr lang="fa-IR" sz="3200" smtClean="0">
                <a:latin typeface="B Tahoma" pitchFamily="34" charset="0"/>
                <a:cs typeface="B Titr" pitchFamily="2" charset="-78"/>
              </a:rPr>
              <a:t>               عوامل اصلي که در اندميک ماندن اين  بيماري سهيم  مي باشند عبارتند از :</a:t>
            </a:r>
            <a:r>
              <a:rPr lang="fa-IR" sz="2800" smtClean="0">
                <a:solidFill>
                  <a:srgbClr val="C00000"/>
                </a:solidFill>
                <a:latin typeface="B Tahoma" pitchFamily="34" charset="0"/>
              </a:rPr>
              <a:t/>
            </a:r>
            <a:br>
              <a:rPr lang="fa-IR" sz="2800" smtClean="0">
                <a:solidFill>
                  <a:srgbClr val="C00000"/>
                </a:solidFill>
                <a:latin typeface="B Tahoma" pitchFamily="34" charset="0"/>
              </a:rPr>
            </a:br>
            <a:r>
              <a:rPr lang="fa-IR" sz="2000" smtClean="0">
                <a:solidFill>
                  <a:srgbClr val="C00000"/>
                </a:solidFill>
                <a:latin typeface="B Tahoma" pitchFamily="34" charset="0"/>
              </a:rPr>
              <a:t/>
            </a:r>
            <a:br>
              <a:rPr lang="fa-IR" sz="2000" smtClean="0">
                <a:solidFill>
                  <a:srgbClr val="C00000"/>
                </a:solidFill>
                <a:latin typeface="B Tahoma" pitchFamily="34" charset="0"/>
              </a:rPr>
            </a:br>
            <a:r>
              <a:rPr lang="fa-IR" sz="3200" smtClean="0">
                <a:latin typeface="B Tahoma" pitchFamily="34" charset="0"/>
                <a:cs typeface="B Mitra" pitchFamily="2" charset="-78"/>
              </a:rPr>
              <a:t>1-توسعه صنايع دامپروري  بدون استفاده از روشهاي علمي و مدرن</a:t>
            </a:r>
            <a:br>
              <a:rPr lang="fa-IR" sz="3200" smtClean="0">
                <a:latin typeface="B Tahoma" pitchFamily="34" charset="0"/>
                <a:cs typeface="B Mitra" pitchFamily="2" charset="-78"/>
              </a:rPr>
            </a:br>
            <a:r>
              <a:rPr lang="fa-IR" sz="3200" smtClean="0">
                <a:latin typeface="B Tahoma" pitchFamily="34" charset="0"/>
                <a:cs typeface="B Mitra" pitchFamily="2" charset="-78"/>
              </a:rPr>
              <a:t>2-تداوم روشهاي دامپروري سنتي</a:t>
            </a:r>
            <a:br>
              <a:rPr lang="fa-IR" sz="3200" smtClean="0">
                <a:latin typeface="B Tahoma" pitchFamily="34" charset="0"/>
                <a:cs typeface="B Mitra" pitchFamily="2" charset="-78"/>
              </a:rPr>
            </a:br>
            <a:r>
              <a:rPr lang="fa-IR" sz="3200" smtClean="0">
                <a:latin typeface="B Tahoma" pitchFamily="34" charset="0"/>
                <a:cs typeface="B Mitra" pitchFamily="2" charset="-78"/>
              </a:rPr>
              <a:t>3-عادات غذايي سنتي </a:t>
            </a:r>
            <a:br>
              <a:rPr lang="fa-IR" sz="3200" smtClean="0">
                <a:latin typeface="B Tahoma" pitchFamily="34" charset="0"/>
                <a:cs typeface="B Mitra" pitchFamily="2" charset="-78"/>
              </a:rPr>
            </a:br>
            <a:r>
              <a:rPr lang="fa-IR" sz="3200" smtClean="0">
                <a:latin typeface="B Tahoma" pitchFamily="34" charset="0"/>
                <a:cs typeface="B Mitra" pitchFamily="2" charset="-78"/>
              </a:rPr>
              <a:t>4-ناکافي بودن آگاهي در بهداشت فردي و محيط</a:t>
            </a:r>
            <a:br>
              <a:rPr lang="fa-IR" sz="3200" smtClean="0">
                <a:latin typeface="B Tahoma" pitchFamily="34" charset="0"/>
                <a:cs typeface="B Mitra" pitchFamily="2" charset="-78"/>
              </a:rPr>
            </a:br>
            <a:r>
              <a:rPr lang="fa-IR" sz="3200" smtClean="0">
                <a:latin typeface="B Tahoma" pitchFamily="34" charset="0"/>
                <a:cs typeface="B Mitra" pitchFamily="2" charset="-78"/>
              </a:rPr>
              <a:t>5-استانداردنبودن روشهاي جمع آوري و آماده  سازي شير</a:t>
            </a:r>
            <a:br>
              <a:rPr lang="fa-IR" sz="3200" smtClean="0">
                <a:latin typeface="B Tahoma" pitchFamily="34" charset="0"/>
                <a:cs typeface="B Mitra" pitchFamily="2" charset="-78"/>
              </a:rPr>
            </a:br>
            <a:r>
              <a:rPr lang="fa-IR" sz="3200" smtClean="0">
                <a:latin typeface="B Tahoma" pitchFamily="34" charset="0"/>
                <a:cs typeface="B Mitra" pitchFamily="2" charset="-78"/>
              </a:rPr>
              <a:t>6-جابجائي و حمل و نقل حيوانات</a:t>
            </a:r>
            <a:br>
              <a:rPr lang="fa-IR" sz="3200" smtClean="0">
                <a:latin typeface="B Tahoma" pitchFamily="34" charset="0"/>
                <a:cs typeface="B Mitra" pitchFamily="2" charset="-78"/>
              </a:rPr>
            </a:br>
            <a:r>
              <a:rPr lang="fa-IR" sz="3200" smtClean="0">
                <a:latin typeface="B Tahoma" pitchFamily="34" charset="0"/>
                <a:cs typeface="B Mitra" pitchFamily="2" charset="-78"/>
              </a:rPr>
              <a:t>7-ناکافي بودن پوشش کامل واکسيناسيون بر عليه بيماري در دام</a:t>
            </a:r>
            <a:r>
              <a:rPr lang="fa-IR" sz="2000" smtClean="0">
                <a:solidFill>
                  <a:srgbClr val="C00000"/>
                </a:solidFill>
                <a:latin typeface="B Tahoma" pitchFamily="34" charset="0"/>
              </a:rPr>
              <a:t/>
            </a:r>
            <a:br>
              <a:rPr lang="fa-IR" sz="2000" smtClean="0">
                <a:solidFill>
                  <a:srgbClr val="C00000"/>
                </a:solidFill>
                <a:latin typeface="B Tahoma" pitchFamily="34" charset="0"/>
              </a:rPr>
            </a:br>
            <a:endParaRPr lang="en-US" sz="2000" smtClean="0">
              <a:solidFill>
                <a:srgbClr val="C00000"/>
              </a:solidFill>
              <a:latin typeface="B 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642938" y="285750"/>
            <a:ext cx="8501062" cy="822325"/>
          </a:xfrm>
        </p:spPr>
        <p:txBody>
          <a:bodyPr anchor="t"/>
          <a:lstStyle/>
          <a:p>
            <a:pPr eaLnBrk="1" hangingPunct="1"/>
            <a:r>
              <a:rPr lang="fa-IR" sz="3600" smtClean="0">
                <a:latin typeface="B Tahoma" pitchFamily="34" charset="0"/>
                <a:cs typeface="B Titr" pitchFamily="2" charset="-78"/>
              </a:rPr>
              <a:t>روشهاي پيشگيري و کاهش بروز بيماری در انسان</a:t>
            </a:r>
            <a:endParaRPr lang="en-US" sz="3600" smtClean="0">
              <a:latin typeface="B Tahoma" pitchFamily="34" charset="0"/>
              <a:cs typeface="B Titr" pitchFamily="2" charset="-78"/>
            </a:endParaRPr>
          </a:p>
        </p:txBody>
      </p:sp>
      <p:sp>
        <p:nvSpPr>
          <p:cNvPr id="154627" name="Rectangle 3"/>
          <p:cNvSpPr>
            <a:spLocks noGrp="1" noChangeArrowheads="1"/>
          </p:cNvSpPr>
          <p:nvPr>
            <p:ph idx="1"/>
          </p:nvPr>
        </p:nvSpPr>
        <p:spPr>
          <a:xfrm>
            <a:off x="214313" y="1214438"/>
            <a:ext cx="8572500" cy="5214937"/>
          </a:xfrm>
        </p:spPr>
        <p:txBody>
          <a:bodyPr/>
          <a:lstStyle/>
          <a:p>
            <a:pPr eaLnBrk="1" hangingPunct="1"/>
            <a:r>
              <a:rPr lang="fa-IR" smtClean="0">
                <a:latin typeface="B Tahoma" pitchFamily="34" charset="0"/>
                <a:cs typeface="B Mitra" pitchFamily="2" charset="-78"/>
              </a:rPr>
              <a:t>آموزش بهداشت به منظور کاهش خطرات شغلي و بيماري هاي منتقله توسط محصولات لبني آلوده</a:t>
            </a:r>
          </a:p>
          <a:p>
            <a:pPr eaLnBrk="1" hangingPunct="1"/>
            <a:r>
              <a:rPr lang="fa-IR" smtClean="0">
                <a:latin typeface="B Tahoma" pitchFamily="34" charset="0"/>
                <a:cs typeface="B Mitra" pitchFamily="2" charset="-78"/>
              </a:rPr>
              <a:t>پاستوريزه کردن تمام محصولات دامي</a:t>
            </a:r>
          </a:p>
          <a:p>
            <a:pPr eaLnBrk="1" hangingPunct="1"/>
            <a:r>
              <a:rPr lang="fa-IR" smtClean="0">
                <a:latin typeface="B Tahoma" pitchFamily="34" charset="0"/>
                <a:cs typeface="B Mitra" pitchFamily="2" charset="-78"/>
              </a:rPr>
              <a:t>پيشگيري نهايي از آلودگي انسان باحذف عامل عفونت در بين حيوانات و دامها</a:t>
            </a:r>
          </a:p>
          <a:p>
            <a:pPr eaLnBrk="1" hangingPunct="1">
              <a:buFont typeface="Wingdings" pitchFamily="2" charset="2"/>
              <a:buNone/>
            </a:pPr>
            <a:r>
              <a:rPr lang="fa-IR" smtClean="0">
                <a:latin typeface="B Tahoma" pitchFamily="34" charset="0"/>
                <a:cs typeface="B Mitra" pitchFamily="2" charset="-78"/>
              </a:rPr>
              <a:t> اين کار از طريق واکسيناسيون تمام دامها( صنعتي</a:t>
            </a:r>
            <a:r>
              <a:rPr lang="fa-IR" sz="2400" smtClean="0"/>
              <a:t> – </a:t>
            </a:r>
            <a:r>
              <a:rPr lang="fa-IR" smtClean="0">
                <a:latin typeface="B Tahoma" pitchFamily="34" charset="0"/>
                <a:cs typeface="B Mitra" pitchFamily="2" charset="-78"/>
              </a:rPr>
              <a:t>نيمه صنعتي</a:t>
            </a:r>
            <a:r>
              <a:rPr lang="fa-IR" sz="2400" smtClean="0">
                <a:latin typeface="B Tahoma" pitchFamily="34" charset="0"/>
                <a:cs typeface="B Mitra" pitchFamily="2" charset="-78"/>
              </a:rPr>
              <a:t>- </a:t>
            </a:r>
            <a:r>
              <a:rPr lang="fa-IR" smtClean="0">
                <a:latin typeface="B Tahoma" pitchFamily="34" charset="0"/>
                <a:cs typeface="B Mitra" pitchFamily="2" charset="-78"/>
              </a:rPr>
              <a:t>سنتي) به منظور کاهش خطر سقط و افزايش ايمني، ذبح دامهاي آلوده و تفکيک دامها صورت مي گيرد.</a:t>
            </a:r>
            <a:endParaRPr lang="en-US" smtClean="0">
              <a:latin typeface="B Tahoma" pitchFamily="34" charset="0"/>
              <a:cs typeface="B Mitra" pitchFamily="2" charset="-78"/>
            </a:endParaRPr>
          </a:p>
        </p:txBody>
      </p:sp>
      <p:sp>
        <p:nvSpPr>
          <p:cNvPr id="20484" name="Slide Number Placeholder 5"/>
          <p:cNvSpPr>
            <a:spLocks noGrp="1"/>
          </p:cNvSpPr>
          <p:nvPr>
            <p:ph type="sldNum" sz="quarter" idx="12"/>
          </p:nvPr>
        </p:nvSpPr>
        <p:spPr/>
        <p:txBody>
          <a:bodyPr/>
          <a:lstStyle/>
          <a:p>
            <a:pPr>
              <a:defRPr/>
            </a:pPr>
            <a:fld id="{B9BEE16D-C336-480D-A2CB-6A3B4FA4D85F}" type="slidenum">
              <a:rPr lang="en-US" smtClean="0"/>
              <a:pPr>
                <a:defRPr/>
              </a:pPr>
              <a:t>91</a:t>
            </a:fld>
            <a:endParaRPr lang="en-US" smtClean="0"/>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a:xfrm>
            <a:off x="395288" y="404813"/>
            <a:ext cx="8229600" cy="1143000"/>
          </a:xfrm>
        </p:spPr>
        <p:txBody>
          <a:bodyPr/>
          <a:lstStyle/>
          <a:p>
            <a:pPr eaLnBrk="1" hangingPunct="1"/>
            <a:r>
              <a:rPr lang="fa-IR" sz="6000" smtClean="0">
                <a:cs typeface="B Titr" pitchFamily="2" charset="-78"/>
              </a:rPr>
              <a:t>بیماری توکسوپلاسموز</a:t>
            </a:r>
          </a:p>
        </p:txBody>
      </p:sp>
      <p:pic>
        <p:nvPicPr>
          <p:cNvPr id="155651" name="Picture 5" descr="G:\RYT NASHODEH\motofareghe\pic inttttn\CAT\emoti_cats_13.jpg"/>
          <p:cNvPicPr>
            <a:picLocks noChangeAspect="1" noChangeArrowheads="1"/>
          </p:cNvPicPr>
          <p:nvPr/>
        </p:nvPicPr>
        <p:blipFill>
          <a:blip r:embed="rId2" cstate="print"/>
          <a:srcRect/>
          <a:stretch>
            <a:fillRect/>
          </a:stretch>
        </p:blipFill>
        <p:spPr bwMode="auto">
          <a:xfrm>
            <a:off x="0" y="1557338"/>
            <a:ext cx="9144000" cy="5300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260350"/>
            <a:ext cx="8229600" cy="2930525"/>
          </a:xfrm>
        </p:spPr>
        <p:txBody>
          <a:bodyPr>
            <a:normAutofit fontScale="92500" lnSpcReduction="10000"/>
          </a:bodyPr>
          <a:lstStyle/>
          <a:p>
            <a:pPr eaLnBrk="1" hangingPunct="1">
              <a:defRPr/>
            </a:pPr>
            <a:r>
              <a:rPr lang="fa-IR" sz="3500" b="1" dirty="0">
                <a:solidFill>
                  <a:srgbClr val="C00000"/>
                </a:solidFill>
                <a:latin typeface="+mj-lt"/>
                <a:ea typeface="+mj-ea"/>
                <a:cs typeface="B Titr" pitchFamily="2" charset="-78"/>
              </a:rPr>
              <a:t>تعريف بيماري </a:t>
            </a:r>
            <a:r>
              <a:rPr lang="en-US" sz="3500" b="1" dirty="0">
                <a:solidFill>
                  <a:srgbClr val="C00000"/>
                </a:solidFill>
                <a:latin typeface="+mj-lt"/>
                <a:ea typeface="+mj-ea"/>
                <a:cs typeface="B Titr" pitchFamily="2" charset="-78"/>
              </a:rPr>
              <a:t>                                                     </a:t>
            </a:r>
            <a:r>
              <a:rPr lang="en-US" sz="3500" b="1" dirty="0" smtClean="0">
                <a:solidFill>
                  <a:srgbClr val="C00000"/>
                </a:solidFill>
                <a:latin typeface="+mj-lt"/>
                <a:ea typeface="+mj-ea"/>
                <a:cs typeface="B Titr" pitchFamily="2" charset="-78"/>
              </a:rPr>
              <a:t>:</a:t>
            </a:r>
            <a:endParaRPr lang="en-US" sz="3500" b="1" dirty="0">
              <a:solidFill>
                <a:srgbClr val="C00000"/>
              </a:solidFill>
              <a:latin typeface="+mj-lt"/>
              <a:ea typeface="+mj-ea"/>
              <a:cs typeface="B Titr" pitchFamily="2" charset="-78"/>
            </a:endParaRPr>
          </a:p>
          <a:p>
            <a:pPr algn="just" eaLnBrk="1" hangingPunct="1">
              <a:defRPr/>
            </a:pPr>
            <a:r>
              <a:rPr lang="fa-IR" sz="2600" b="1" dirty="0" smtClean="0">
                <a:cs typeface="B Mitra" pitchFamily="2" charset="-78"/>
              </a:rPr>
              <a:t>توكسوپلاسموز </a:t>
            </a:r>
            <a:r>
              <a:rPr lang="fa-IR" sz="2600" b="1" dirty="0">
                <a:cs typeface="B Mitra" pitchFamily="2" charset="-78"/>
              </a:rPr>
              <a:t>بيماري ناشي انگي ناشي از تك ياخته كوكسيديا است كه اين بيماري بين انسان و حيوان مشترك مي باشد. كه ابتلا به اين عفونت در اغلب موارد بدون نشانه يا تنها با تورم غدد لنفاوي ظاهر مي شود.شكل حاد ( شديد ) بيماري ممكن است با تب و بزرگي غدد لنفاوي همراه باشد . علايم مغزي ، ذات الريه ، ابتلاي عمومي ماهيچه ها و مرگ از نشانه هاي اشكال وخيم بيماري است كه بندرت ديده مي شود. توكسوپلاسموز مغزي يكي از بيماريهايي است كه در مبتلايان به ويروس ايدز ديده مي شود.</a:t>
            </a:r>
          </a:p>
        </p:txBody>
      </p:sp>
      <p:pic>
        <p:nvPicPr>
          <p:cNvPr id="156675" name="Picture 5" descr="C:\Documents and Settings\ramazanpor\My Documents\clip_image002.jpg"/>
          <p:cNvPicPr>
            <a:picLocks noChangeAspect="1" noChangeArrowheads="1"/>
          </p:cNvPicPr>
          <p:nvPr/>
        </p:nvPicPr>
        <p:blipFill>
          <a:blip r:embed="rId2" cstate="print"/>
          <a:srcRect/>
          <a:stretch>
            <a:fillRect/>
          </a:stretch>
        </p:blipFill>
        <p:spPr bwMode="auto">
          <a:xfrm>
            <a:off x="2195513" y="3141663"/>
            <a:ext cx="5113337" cy="371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3" descr="G:\Bimariha\zeonoze\zoo\Amuzeshe zoo.no zoo ostan 90.8.12.19\Amuzeshe zoo ostan col\toxoplasmos\pic toxo\Toxoplasmosis2.jpg"/>
          <p:cNvPicPr>
            <a:picLocks noChangeAspect="1" noChangeArrowheads="1"/>
          </p:cNvPicPr>
          <p:nvPr/>
        </p:nvPicPr>
        <p:blipFill>
          <a:blip r:embed="rId2" cstate="print"/>
          <a:srcRect/>
          <a:stretch>
            <a:fillRect/>
          </a:stretch>
        </p:blipFill>
        <p:spPr bwMode="auto">
          <a:xfrm>
            <a:off x="0" y="0"/>
            <a:ext cx="4505325" cy="6858000"/>
          </a:xfrm>
          <a:prstGeom prst="rect">
            <a:avLst/>
          </a:prstGeom>
          <a:noFill/>
          <a:ln w="9525">
            <a:noFill/>
            <a:miter lim="800000"/>
            <a:headEnd/>
            <a:tailEnd/>
          </a:ln>
        </p:spPr>
      </p:pic>
      <p:pic>
        <p:nvPicPr>
          <p:cNvPr id="157699" name="Picture 2" descr="G:\Bimariha\zeonoze\zoo\Amuzeshe zoo.no zoo ostan 90.8.12.19\Amuzeshe zoo ostan col\toxoplasmos\pic toxo\Toxoplasmosis1.jpg"/>
          <p:cNvPicPr>
            <a:picLocks noChangeAspect="1" noChangeArrowheads="1"/>
          </p:cNvPicPr>
          <p:nvPr/>
        </p:nvPicPr>
        <p:blipFill>
          <a:blip r:embed="rId3" cstate="print"/>
          <a:srcRect/>
          <a:stretch>
            <a:fillRect/>
          </a:stretch>
        </p:blipFill>
        <p:spPr bwMode="auto">
          <a:xfrm>
            <a:off x="4284663" y="0"/>
            <a:ext cx="48593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142875" y="285750"/>
            <a:ext cx="9001125" cy="6357938"/>
          </a:xfrm>
        </p:spPr>
        <p:txBody>
          <a:bodyPr/>
          <a:lstStyle/>
          <a:p>
            <a:pPr algn="ctr" eaLnBrk="1" hangingPunct="1">
              <a:buFontTx/>
              <a:buNone/>
            </a:pPr>
            <a:r>
              <a:rPr lang="fa-IR" sz="8800" b="1" smtClean="0">
                <a:cs typeface="B Titr" pitchFamily="2" charset="-78"/>
              </a:rPr>
              <a:t> </a:t>
            </a:r>
          </a:p>
          <a:p>
            <a:pPr algn="ctr" eaLnBrk="1" hangingPunct="1">
              <a:buFont typeface="Arial" pitchFamily="34" charset="0"/>
              <a:buNone/>
            </a:pPr>
            <a:r>
              <a:rPr lang="fa-IR" sz="8800" smtClean="0">
                <a:cs typeface="B Titr" pitchFamily="2" charset="-78"/>
              </a:rPr>
              <a:t>بيماري لپتوسپیروزیس</a:t>
            </a:r>
          </a:p>
          <a:p>
            <a:pPr algn="ctr" eaLnBrk="1" hangingPunct="1">
              <a:buFontTx/>
              <a:buNone/>
            </a:pPr>
            <a:endParaRPr lang="fa-IR" sz="8800" b="1" smtClean="0">
              <a:latin typeface="Times New Roman" pitchFamily="18" charset="0"/>
              <a:cs typeface="B Titr" pitchFamily="2" charset="-78"/>
            </a:endParaRPr>
          </a:p>
        </p:txBody>
      </p:sp>
      <p:pic>
        <p:nvPicPr>
          <p:cNvPr id="158723" name="Picture 2" descr="D:\Leptospirosis\bushehr82\28.jpg"/>
          <p:cNvPicPr>
            <a:picLocks noChangeAspect="1" noChangeArrowheads="1"/>
          </p:cNvPicPr>
          <p:nvPr/>
        </p:nvPicPr>
        <p:blipFill>
          <a:blip r:embed="rId3" cstate="print"/>
          <a:srcRect/>
          <a:stretch>
            <a:fillRect/>
          </a:stretch>
        </p:blipFill>
        <p:spPr bwMode="auto">
          <a:xfrm>
            <a:off x="2000250" y="3643313"/>
            <a:ext cx="5429250" cy="32146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2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gn="just" eaLnBrk="1" hangingPunct="1"/>
            <a:r>
              <a:rPr lang="en-US" smtClean="0">
                <a:cs typeface="Traditional Arabic" pitchFamily="18" charset="-78"/>
              </a:rPr>
              <a:t>               </a:t>
            </a:r>
            <a:r>
              <a:rPr lang="en-US" smtClean="0">
                <a:cs typeface="Titr" pitchFamily="2" charset="-78"/>
              </a:rPr>
              <a:t>  </a:t>
            </a:r>
            <a:r>
              <a:rPr lang="ar-SA" sz="4800" smtClean="0">
                <a:cs typeface="B Titr" pitchFamily="2" charset="-78"/>
              </a:rPr>
              <a:t>تعريف بيماري</a:t>
            </a:r>
            <a:r>
              <a:rPr lang="en-US" sz="3600" smtClean="0">
                <a:cs typeface="B Titr" pitchFamily="2" charset="-78"/>
              </a:rPr>
              <a:t> </a:t>
            </a:r>
            <a:endParaRPr lang="en-US" smtClean="0">
              <a:cs typeface="B Titr" pitchFamily="2" charset="-78"/>
            </a:endParaRPr>
          </a:p>
        </p:txBody>
      </p:sp>
      <p:sp>
        <p:nvSpPr>
          <p:cNvPr id="159747" name="Rectangle 3"/>
          <p:cNvSpPr>
            <a:spLocks noGrp="1" noChangeArrowheads="1"/>
          </p:cNvSpPr>
          <p:nvPr>
            <p:ph type="body" idx="1"/>
          </p:nvPr>
        </p:nvSpPr>
        <p:spPr>
          <a:xfrm>
            <a:off x="500063" y="1357313"/>
            <a:ext cx="8215312" cy="5214937"/>
          </a:xfrm>
        </p:spPr>
        <p:txBody>
          <a:bodyPr/>
          <a:lstStyle/>
          <a:p>
            <a:pPr algn="justLow" eaLnBrk="1" hangingPunct="1"/>
            <a:r>
              <a:rPr lang="ar-SA" sz="2400" b="1" smtClean="0">
                <a:cs typeface="B Mitra" pitchFamily="2" charset="-78"/>
              </a:rPr>
              <a:t>عفونت اسپيروكتي وقابل انتقال بين حيوان و انسان است كه بوسيله گونه هاي بيماريزاي لپتوسپيرا ايجاد مي شود . بيماري در تمام دنيا گسترش دارد و درمناطق گرمسيري و مناطق با بارندگي زياد و نقاطي كه سطح آبهاي زيرزميني بالا باشد بصورت آندميك وجود دارد</a:t>
            </a:r>
            <a:r>
              <a:rPr lang="en-US" sz="2400" b="1" smtClean="0">
                <a:cs typeface="B Mitra" pitchFamily="2" charset="-78"/>
              </a:rPr>
              <a:t>.</a:t>
            </a:r>
            <a:endParaRPr lang="fa-IR" sz="2400" b="1" smtClean="0">
              <a:cs typeface="B Mitra" pitchFamily="2" charset="-78"/>
            </a:endParaRPr>
          </a:p>
          <a:p>
            <a:pPr algn="justLow" eaLnBrk="1" hangingPunct="1">
              <a:buFont typeface="Arial" pitchFamily="34" charset="0"/>
              <a:buNone/>
            </a:pPr>
            <a:endParaRPr lang="en-US" sz="2400" b="1" smtClean="0">
              <a:cs typeface="B Mitra" pitchFamily="2" charset="-78"/>
            </a:endParaRPr>
          </a:p>
          <a:p>
            <a:pPr algn="justLow" eaLnBrk="1" hangingPunct="1"/>
            <a:r>
              <a:rPr lang="ar-SA" sz="2400" b="1" smtClean="0">
                <a:cs typeface="B Mitra" pitchFamily="2" charset="-78"/>
              </a:rPr>
              <a:t>بيماري عمدتا" دربرنجكاران - كارگران مزارع نيشكر - كشاورزان - كارگران فاضلاب و معادن  - ماهيگيران - دامداران و كارگران كشتار گاهها و همچنين افراديكه به تـــفريحات دردريا ( اسكي روي آب ، قايق سواري ، شنا ) مي پردازند بيشتر ديده مي شود بيماري به فرم هاي مختلف ازفرم بدون علامت تافرم هاي خفيف و شديد ( سندروم ويل ) تظاهر پيدا مي كند</a:t>
            </a:r>
            <a:r>
              <a:rPr lang="en-US" sz="2400" b="1" smtClean="0">
                <a:cs typeface="B Mitra" pitchFamily="2" charset="-78"/>
              </a:rPr>
              <a:t>.</a:t>
            </a:r>
          </a:p>
          <a:p>
            <a:pPr algn="justLow" eaLnBrk="1" hangingPunct="1"/>
            <a:endParaRPr lang="en-US" smtClean="0">
              <a:cs typeface="Arial" pitchFamily="34" charset="0"/>
            </a:endParaRPr>
          </a:p>
        </p:txBody>
      </p:sp>
    </p:spTree>
  </p:cSld>
  <p:clrMapOvr>
    <a:masterClrMapping/>
  </p:clrMapOvr>
  <p:transition spd="slow">
    <p:pull dir="lu"/>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lgn="just" eaLnBrk="1" hangingPunct="1"/>
            <a:r>
              <a:rPr lang="en-US" b="1" smtClean="0">
                <a:latin typeface="Titr" pitchFamily="2" charset="-78"/>
                <a:cs typeface="Titr" pitchFamily="2" charset="-78"/>
              </a:rPr>
              <a:t>                    </a:t>
            </a:r>
            <a:r>
              <a:rPr lang="ar-SA" b="1" smtClean="0">
                <a:latin typeface="Titr" pitchFamily="2" charset="-78"/>
                <a:cs typeface="B Titr" pitchFamily="2" charset="-78"/>
              </a:rPr>
              <a:t>راههاي انتقال</a:t>
            </a:r>
            <a:r>
              <a:rPr lang="en-US" b="1" smtClean="0">
                <a:latin typeface="Titr" pitchFamily="2" charset="-78"/>
                <a:cs typeface="B Titr" pitchFamily="2" charset="-78"/>
              </a:rPr>
              <a:t> </a:t>
            </a:r>
          </a:p>
        </p:txBody>
      </p:sp>
      <p:sp>
        <p:nvSpPr>
          <p:cNvPr id="160771" name="Rectangle 3"/>
          <p:cNvSpPr>
            <a:spLocks noGrp="1" noChangeArrowheads="1"/>
          </p:cNvSpPr>
          <p:nvPr>
            <p:ph type="body" idx="1"/>
          </p:nvPr>
        </p:nvSpPr>
        <p:spPr>
          <a:xfrm>
            <a:off x="381000" y="1828800"/>
            <a:ext cx="8382000" cy="4724400"/>
          </a:xfrm>
        </p:spPr>
        <p:txBody>
          <a:bodyPr/>
          <a:lstStyle/>
          <a:p>
            <a:pPr algn="just" eaLnBrk="1" hangingPunct="1"/>
            <a:r>
              <a:rPr lang="ar-SA" sz="2800" smtClean="0">
                <a:solidFill>
                  <a:srgbClr val="C00000"/>
                </a:solidFill>
                <a:latin typeface="Titr" pitchFamily="2" charset="-78"/>
                <a:cs typeface="B Titr" pitchFamily="2" charset="-78"/>
              </a:rPr>
              <a:t>دفع عامل بيماري</a:t>
            </a:r>
            <a:r>
              <a:rPr lang="en-US" sz="2800" smtClean="0">
                <a:solidFill>
                  <a:srgbClr val="C00000"/>
                </a:solidFill>
                <a:latin typeface="Titr" pitchFamily="2" charset="-78"/>
                <a:cs typeface="B Titr" pitchFamily="2" charset="-78"/>
              </a:rPr>
              <a:t> </a:t>
            </a:r>
            <a:r>
              <a:rPr lang="en-US" sz="2800" i="1" smtClean="0">
                <a:latin typeface="Titr" pitchFamily="2" charset="-78"/>
                <a:cs typeface="Titr" pitchFamily="2" charset="-78"/>
              </a:rPr>
              <a:t>:</a:t>
            </a:r>
          </a:p>
          <a:p>
            <a:pPr algn="just" eaLnBrk="1" hangingPunct="1"/>
            <a:r>
              <a:rPr lang="ar-SA" sz="2800" smtClean="0">
                <a:cs typeface="Titr" pitchFamily="2" charset="-78"/>
              </a:rPr>
              <a:t>عامل بيماري ازطريق ادرار يا جفت يا مايع آمنيوتيك حيوانات درمحيط پخش شده و براي هفته ها و ماهها زنده مي ماند</a:t>
            </a:r>
            <a:r>
              <a:rPr lang="en-US" sz="2800" smtClean="0">
                <a:cs typeface="Titr" pitchFamily="2" charset="-78"/>
              </a:rPr>
              <a:t>.</a:t>
            </a:r>
          </a:p>
          <a:p>
            <a:pPr algn="just" eaLnBrk="1" hangingPunct="1"/>
            <a:r>
              <a:rPr lang="ar-SA" sz="2800" smtClean="0">
                <a:solidFill>
                  <a:srgbClr val="C00000"/>
                </a:solidFill>
                <a:latin typeface="Titr" pitchFamily="2" charset="-78"/>
                <a:cs typeface="B Titr" pitchFamily="2" charset="-78"/>
              </a:rPr>
              <a:t>انتقال بيماري به انسان ازطريق</a:t>
            </a:r>
            <a:r>
              <a:rPr lang="en-US" sz="2800" smtClean="0">
                <a:solidFill>
                  <a:srgbClr val="C00000"/>
                </a:solidFill>
                <a:latin typeface="Titr" pitchFamily="2" charset="-78"/>
                <a:cs typeface="B Titr" pitchFamily="2" charset="-78"/>
              </a:rPr>
              <a:t> :</a:t>
            </a:r>
          </a:p>
          <a:p>
            <a:pPr algn="just" eaLnBrk="1" hangingPunct="1">
              <a:buFont typeface="Symbol" pitchFamily="18" charset="2"/>
              <a:buChar char="·"/>
            </a:pPr>
            <a:r>
              <a:rPr lang="en-US" sz="2800" smtClean="0">
                <a:cs typeface="Titr" pitchFamily="2" charset="-78"/>
              </a:rPr>
              <a:t> </a:t>
            </a:r>
            <a:r>
              <a:rPr lang="ar-SA" sz="2800" smtClean="0">
                <a:cs typeface="Titr" pitchFamily="2" charset="-78"/>
              </a:rPr>
              <a:t>تماس با آب و خاك آلوده ( بخصوص پوست خراشيده و غشاء مخاطي</a:t>
            </a:r>
            <a:endParaRPr lang="en-US" sz="2800" smtClean="0">
              <a:cs typeface="Titr" pitchFamily="2" charset="-78"/>
            </a:endParaRPr>
          </a:p>
          <a:p>
            <a:pPr algn="just" eaLnBrk="1" hangingPunct="1">
              <a:buFont typeface="Symbol" pitchFamily="18" charset="2"/>
              <a:buChar char="·"/>
            </a:pPr>
            <a:r>
              <a:rPr lang="ar-SA" sz="2800" smtClean="0">
                <a:cs typeface="Titr" pitchFamily="2" charset="-78"/>
              </a:rPr>
              <a:t>تماس مستقيم با خون يا بافت يا اعضاء حيوان آلوده</a:t>
            </a:r>
            <a:r>
              <a:rPr lang="en-US" sz="2800" smtClean="0">
                <a:cs typeface="Titr" pitchFamily="2" charset="-78"/>
              </a:rPr>
              <a:t> </a:t>
            </a:r>
          </a:p>
          <a:p>
            <a:pPr algn="just" eaLnBrk="1" hangingPunct="1">
              <a:buFont typeface="Symbol" pitchFamily="18" charset="2"/>
              <a:buChar char="·"/>
            </a:pPr>
            <a:r>
              <a:rPr lang="ar-SA" sz="2800" smtClean="0">
                <a:cs typeface="Titr" pitchFamily="2" charset="-78"/>
              </a:rPr>
              <a:t>خوردن آب آلوده هنگام شنا</a:t>
            </a:r>
            <a:endParaRPr lang="en-US" sz="2800" smtClean="0">
              <a:cs typeface="Titr" pitchFamily="2" charset="-78"/>
            </a:endParaRPr>
          </a:p>
          <a:p>
            <a:pPr algn="just" eaLnBrk="1" hangingPunct="1">
              <a:buFont typeface="Symbol" pitchFamily="18" charset="2"/>
              <a:buChar char="·"/>
            </a:pPr>
            <a:r>
              <a:rPr lang="ar-SA" sz="2800" smtClean="0">
                <a:cs typeface="Titr" pitchFamily="2" charset="-78"/>
              </a:rPr>
              <a:t>انتقال بيماري ازانسان به انسان نادراست</a:t>
            </a:r>
            <a:r>
              <a:rPr lang="en-US" sz="2800" smtClean="0">
                <a:cs typeface="Titr" pitchFamily="2" charset="-78"/>
              </a:rPr>
              <a:t>.</a:t>
            </a:r>
          </a:p>
          <a:p>
            <a:pPr eaLnBrk="1" hangingPunct="1"/>
            <a:endParaRPr lang="en-US" sz="2800" smtClean="0">
              <a:cs typeface="Arial" pitchFamily="34" charset="0"/>
            </a:endParaRPr>
          </a:p>
        </p:txBody>
      </p:sp>
    </p:spTree>
  </p:cSld>
  <p:clrMapOvr>
    <a:masterClrMapping/>
  </p:clrMapOvr>
  <p:transition spd="slow">
    <p:pull dir="l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ctrTitle"/>
          </p:nvPr>
        </p:nvSpPr>
        <p:spPr>
          <a:xfrm>
            <a:off x="685800" y="533400"/>
            <a:ext cx="7772400" cy="4572000"/>
          </a:xfrm>
        </p:spPr>
        <p:txBody>
          <a:bodyPr/>
          <a:lstStyle/>
          <a:p>
            <a:pPr algn="r" eaLnBrk="1" hangingPunct="1"/>
            <a:r>
              <a:rPr lang="fa-IR" smtClean="0">
                <a:solidFill>
                  <a:srgbClr val="FFFFCC"/>
                </a:solidFill>
                <a:cs typeface="Titr" pitchFamily="2" charset="-78"/>
              </a:rPr>
              <a:t> </a:t>
            </a:r>
            <a:endParaRPr lang="en-US" sz="2700" smtClean="0">
              <a:cs typeface="Times New Roman" pitchFamily="18" charset="0"/>
            </a:endParaRPr>
          </a:p>
        </p:txBody>
      </p:sp>
      <p:sp>
        <p:nvSpPr>
          <p:cNvPr id="161795" name="Subtitle 2"/>
          <p:cNvSpPr>
            <a:spLocks noGrp="1"/>
          </p:cNvSpPr>
          <p:nvPr>
            <p:ph type="subTitle" idx="1"/>
          </p:nvPr>
        </p:nvSpPr>
        <p:spPr>
          <a:xfrm>
            <a:off x="533400" y="304800"/>
            <a:ext cx="8610600" cy="6019800"/>
          </a:xfrm>
        </p:spPr>
        <p:txBody>
          <a:bodyPr>
            <a:normAutofit lnSpcReduction="10000"/>
          </a:bodyPr>
          <a:lstStyle/>
          <a:p>
            <a:pPr algn="r" eaLnBrk="1" hangingPunct="1">
              <a:lnSpc>
                <a:spcPct val="170000"/>
              </a:lnSpc>
              <a:buFontTx/>
              <a:buChar char="-"/>
            </a:pPr>
            <a:r>
              <a:rPr lang="ar-SA" sz="2800" b="1" smtClean="0">
                <a:solidFill>
                  <a:schemeClr val="tx1"/>
                </a:solidFill>
                <a:cs typeface="B Compset" pitchFamily="2" charset="-78"/>
              </a:rPr>
              <a:t>دراغلب مناطق گرمسيري اندميك است.</a:t>
            </a:r>
            <a:br>
              <a:rPr lang="ar-SA" sz="2800" b="1" smtClean="0">
                <a:solidFill>
                  <a:schemeClr val="tx1"/>
                </a:solidFill>
                <a:cs typeface="B Compset" pitchFamily="2" charset="-78"/>
              </a:rPr>
            </a:br>
            <a:r>
              <a:rPr lang="ar-SA" sz="2800" b="1" smtClean="0">
                <a:solidFill>
                  <a:schemeClr val="tx1"/>
                </a:solidFill>
                <a:cs typeface="B Compset" pitchFamily="2" charset="-78"/>
              </a:rPr>
              <a:t>- بدليل تظاهرات باليني غير اختصاصي ودر دسترس نبودن روشهاي تشخيص</a:t>
            </a:r>
            <a:r>
              <a:rPr lang="fa-IR" sz="2800" b="1" smtClean="0">
                <a:solidFill>
                  <a:schemeClr val="tx1"/>
                </a:solidFill>
                <a:cs typeface="B Compset" pitchFamily="2" charset="-78"/>
              </a:rPr>
              <a:t> </a:t>
            </a:r>
            <a:r>
              <a:rPr lang="ar-SA" sz="2800" b="1" smtClean="0">
                <a:solidFill>
                  <a:schemeClr val="tx1"/>
                </a:solidFill>
                <a:cs typeface="B Compset" pitchFamily="2" charset="-78"/>
              </a:rPr>
              <a:t>، اطلاعات قابل اعتمادي وجود ندارد.</a:t>
            </a:r>
            <a:br>
              <a:rPr lang="ar-SA" sz="2800" b="1" smtClean="0">
                <a:solidFill>
                  <a:schemeClr val="tx1"/>
                </a:solidFill>
                <a:cs typeface="B Compset" pitchFamily="2" charset="-78"/>
              </a:rPr>
            </a:br>
            <a:r>
              <a:rPr lang="ar-SA" sz="2800" b="1" smtClean="0">
                <a:solidFill>
                  <a:schemeClr val="tx1"/>
                </a:solidFill>
                <a:cs typeface="B Compset" pitchFamily="2" charset="-78"/>
              </a:rPr>
              <a:t> - در برخي كشورهاي گرمسيري آنتي  بادي در 80 درصد افراد مثبت</a:t>
            </a:r>
            <a:r>
              <a:rPr lang="fa-IR" sz="2800" b="1" smtClean="0">
                <a:solidFill>
                  <a:schemeClr val="tx1"/>
                </a:solidFill>
                <a:cs typeface="B Compset" pitchFamily="2" charset="-78"/>
              </a:rPr>
              <a:t> </a:t>
            </a:r>
            <a:r>
              <a:rPr lang="ar-SA" sz="2800" b="1" smtClean="0">
                <a:solidFill>
                  <a:schemeClr val="tx1"/>
                </a:solidFill>
                <a:cs typeface="B Compset" pitchFamily="2" charset="-78"/>
              </a:rPr>
              <a:t>مي باشد.</a:t>
            </a:r>
            <a:r>
              <a:rPr lang="en-US" sz="2800" b="1" smtClean="0">
                <a:solidFill>
                  <a:schemeClr val="tx1"/>
                </a:solidFill>
                <a:cs typeface="B Compset" pitchFamily="2" charset="-78"/>
              </a:rPr>
              <a:t> </a:t>
            </a:r>
            <a:endParaRPr lang="fa-IR" sz="2800" b="1" smtClean="0">
              <a:solidFill>
                <a:schemeClr val="tx1"/>
              </a:solidFill>
              <a:cs typeface="B Compset" pitchFamily="2" charset="-78"/>
            </a:endParaRPr>
          </a:p>
          <a:p>
            <a:pPr algn="r" eaLnBrk="1" hangingPunct="1">
              <a:lnSpc>
                <a:spcPct val="170000"/>
              </a:lnSpc>
            </a:pPr>
            <a:r>
              <a:rPr lang="en-US" sz="2800" b="1" smtClean="0">
                <a:solidFill>
                  <a:schemeClr val="tx1"/>
                </a:solidFill>
                <a:cs typeface="B Compset" pitchFamily="2" charset="-78"/>
              </a:rPr>
              <a:t> </a:t>
            </a:r>
            <a:r>
              <a:rPr lang="fa-IR" sz="2800" b="1" smtClean="0">
                <a:solidFill>
                  <a:schemeClr val="tx1"/>
                </a:solidFill>
                <a:cs typeface="B Compset" pitchFamily="2" charset="-78"/>
              </a:rPr>
              <a:t>- در موارد شدید تا 40 درصد موجب مرگ بیمار میگردد.</a:t>
            </a:r>
          </a:p>
          <a:p>
            <a:pPr algn="r" eaLnBrk="1" hangingPunct="1">
              <a:lnSpc>
                <a:spcPct val="170000"/>
              </a:lnSpc>
            </a:pPr>
            <a:r>
              <a:rPr lang="fa-IR" sz="2800" b="1" smtClean="0">
                <a:solidFill>
                  <a:schemeClr val="tx1"/>
                </a:solidFill>
                <a:cs typeface="B Compset" pitchFamily="2" charset="-78"/>
              </a:rPr>
              <a:t>- به عنوان یک بیماری شغلی مطرح است.</a:t>
            </a:r>
          </a:p>
          <a:p>
            <a:pPr algn="r" eaLnBrk="1" hangingPunct="1">
              <a:lnSpc>
                <a:spcPct val="170000"/>
              </a:lnSpc>
            </a:pPr>
            <a:r>
              <a:rPr lang="fa-IR" sz="2800" b="1" smtClean="0">
                <a:solidFill>
                  <a:schemeClr val="tx1"/>
                </a:solidFill>
                <a:cs typeface="B Compset" pitchFamily="2" charset="-78"/>
              </a:rPr>
              <a:t>- ضرر و زیان اقتصادی قابل توجه بدلیل تلفات دامی.</a:t>
            </a:r>
            <a:endParaRPr lang="en-US" sz="2800" b="1" smtClean="0">
              <a:solidFill>
                <a:schemeClr val="tx1"/>
              </a:solidFill>
              <a:cs typeface="B Compset" pitchFamily="2" charset="-78"/>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G:\Bimariha\zeonoze\zoo\Amuzeshe zoo.no zoo ostan 90.8.12.19\Amuzeshe zoo ostan col\leptospiroz\pic\Picture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498</TotalTime>
  <Words>3304</Words>
  <Application>Microsoft Office PowerPoint</Application>
  <PresentationFormat>On-screen Show (4:3)</PresentationFormat>
  <Paragraphs>338</Paragraphs>
  <Slides>118</Slides>
  <Notes>10</Notes>
  <HiddenSlides>0</HiddenSlides>
  <MMClips>0</MMClips>
  <ScaleCrop>false</ScaleCrop>
  <HeadingPairs>
    <vt:vector size="8" baseType="variant">
      <vt:variant>
        <vt:lpstr>Fonts Used</vt:lpstr>
      </vt:variant>
      <vt:variant>
        <vt:i4>21</vt:i4>
      </vt:variant>
      <vt:variant>
        <vt:lpstr>Theme</vt:lpstr>
      </vt:variant>
      <vt:variant>
        <vt:i4>1</vt:i4>
      </vt:variant>
      <vt:variant>
        <vt:lpstr>Embedded OLE Servers</vt:lpstr>
      </vt:variant>
      <vt:variant>
        <vt:i4>4</vt:i4>
      </vt:variant>
      <vt:variant>
        <vt:lpstr>Slide Titles</vt:lpstr>
      </vt:variant>
      <vt:variant>
        <vt:i4>118</vt:i4>
      </vt:variant>
    </vt:vector>
  </HeadingPairs>
  <TitlesOfParts>
    <vt:vector size="144" baseType="lpstr">
      <vt:lpstr>2  Lotus</vt:lpstr>
      <vt:lpstr>Arial</vt:lpstr>
      <vt:lpstr>Arial Black</vt:lpstr>
      <vt:lpstr>B Compset</vt:lpstr>
      <vt:lpstr>B Lotus</vt:lpstr>
      <vt:lpstr>B Mitra</vt:lpstr>
      <vt:lpstr>B Nazanin</vt:lpstr>
      <vt:lpstr>B Roya</vt:lpstr>
      <vt:lpstr>B Tahoma</vt:lpstr>
      <vt:lpstr>B Titr</vt:lpstr>
      <vt:lpstr>Calibri</vt:lpstr>
      <vt:lpstr>Comic Sans MS</vt:lpstr>
      <vt:lpstr>Franklin Gothic Medium</vt:lpstr>
      <vt:lpstr>IranNastaliq</vt:lpstr>
      <vt:lpstr>PosterBodoni BT</vt:lpstr>
      <vt:lpstr>Symbol</vt:lpstr>
      <vt:lpstr>Times New Roman</vt:lpstr>
      <vt:lpstr>Titr</vt:lpstr>
      <vt:lpstr>Traditional Arabic</vt:lpstr>
      <vt:lpstr>Wingdings</vt:lpstr>
      <vt:lpstr>Wingdings 2</vt:lpstr>
      <vt:lpstr>Office Theme</vt:lpstr>
      <vt:lpstr>Presentation</vt:lpstr>
      <vt:lpstr>QuickTime Picture</vt:lpstr>
      <vt:lpstr>Photo Editor Photo</vt:lpstr>
      <vt:lpstr>Clip</vt:lpstr>
      <vt:lpstr>PowerPoint Presentation</vt:lpstr>
      <vt:lpstr>   تعريف زئونوزها   </vt:lpstr>
      <vt:lpstr>1- بر اساس آخرین گزارش WHO ،  61% بیماری های عفونی و 75% بیماری های نوپدید زئونوز هستند. 2- وجود مخازن و ناقلین و عوامل بیماری زای متعدد. 3- خطر انتقال  بيمارستاني (تب خونريزي دهنده كريمه كنگو). 4- توانايي ايجاد اپيدمي (سالك، تب مالت).  5-وجود عوامل ايجاد كننده مختلف و تظاهرات باليني متعدد. 6-مرگ و مير 100% در برخي موارد (هاري، سياه زخم ريوي).  </vt:lpstr>
      <vt:lpstr>PowerPoint Presentation</vt:lpstr>
      <vt:lpstr>PowerPoint Presentation</vt:lpstr>
      <vt:lpstr>عرصه هاي نوينی در مشاركت بين نظام سلامت انسان و نظام سلامت حيوان می بایست باز شود.</vt:lpstr>
      <vt:lpstr>فاكتورهاي پيچيده‌اي در نوپديدي بيماريهاي مشترك تاثير گذار شده‌اند كه براي هيچكدام از آنها نمي‌توان يك نسخه ساده مبارزه درنظر گرفت و همگي با يكديگر در ارتباط هستند. </vt:lpstr>
      <vt:lpstr>فاكتورهايي همچون : </vt:lpstr>
      <vt:lpstr>PowerPoint Presentation</vt:lpstr>
      <vt:lpstr>PowerPoint Presentation</vt:lpstr>
      <vt:lpstr>PowerPoint Presentation</vt:lpstr>
      <vt:lpstr>بيماريهاي جديدي كه ناشي از دست اندازي بي محاباي بشر به مناطق بكر جهان است: </vt:lpstr>
      <vt:lpstr>PowerPoint Presentation</vt:lpstr>
      <vt:lpstr>PowerPoint Presentation</vt:lpstr>
      <vt:lpstr>عوامل تشدید کننده خطربيماري هاي زئونوز:</vt:lpstr>
      <vt:lpstr>بيماري هاي زئونوز و سلامت فردی:</vt:lpstr>
      <vt:lpstr>PowerPoint Presentation</vt:lpstr>
      <vt:lpstr>وضعیت بیماریهای قابل انتقال بین انسان و حیوان در کشورهای همسایه ایران</vt:lpstr>
      <vt:lpstr>مهمترین بیماری های قابل انتقال بين حيوان و انسان درکشور</vt:lpstr>
      <vt:lpstr>1- لپتوسپیروز                                          2- تب مالت 3- حیوان گزیدگی، هاری 4- تب خونریزی دهنده کریمه کنگو 5- کیست هیداتید 6- لیشمانیوز 7- تب دنگ 8- سیاه زخم</vt:lpstr>
      <vt:lpstr>PowerPoint Presentation</vt:lpstr>
      <vt:lpstr>انواع لیشمانیوز ها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نقشه شهرستانهای آلوده به سالک در استان اصفهان</vt:lpstr>
      <vt:lpstr>PowerPoint Presentation</vt:lpstr>
      <vt:lpstr>PowerPoint Presentation</vt:lpstr>
      <vt:lpstr>PowerPoint Presentation</vt:lpstr>
      <vt:lpstr>PowerPoint Presentation</vt:lpstr>
      <vt:lpstr>                     کالاآزار  - در ایران اندمیک است.  -همه استانها موارد آلوده اعلام نموده اند.  - در موارد علامت دار  بدون درمان 100% کشنده است.  - بیشتر در کودکان زیر 5 سال بروز می کند.</vt:lpstr>
      <vt:lpstr>PowerPoint Presentation</vt:lpstr>
      <vt:lpstr>PowerPoint Presentation</vt:lpstr>
      <vt:lpstr>PowerPoint Presentation</vt:lpstr>
      <vt:lpstr>کیست هیداتید</vt:lpstr>
      <vt:lpstr>PowerPoint Presentation</vt:lpstr>
      <vt:lpstr>PowerPoint Presentation</vt:lpstr>
      <vt:lpstr>حیوان گزیدگی و هاری</vt:lpstr>
      <vt:lpstr>PowerPoint Presentation</vt:lpstr>
      <vt:lpstr>اهمیت بیماری  هاری:</vt:lpstr>
      <vt:lpstr>PowerPoint Presentation</vt:lpstr>
      <vt:lpstr>PowerPoint Presentation</vt:lpstr>
      <vt:lpstr>PowerPoint Presentation</vt:lpstr>
      <vt:lpstr> كما و مرگ: بيمار دچار كما شده وبدليل نارسايي تنفسي و آپنه يا كلاپس قلبي عروقي فوت ميكند.</vt:lpstr>
      <vt:lpstr>PowerPoint Presentation</vt:lpstr>
      <vt:lpstr> تب خونريزي دهنده كريمه كنگو  </vt:lpstr>
      <vt:lpstr>PowerPoint Presentation</vt:lpstr>
      <vt:lpstr>تعریف مظنون: </vt:lpstr>
      <vt:lpstr>تعریف محتمل:</vt:lpstr>
      <vt:lpstr>تعریف قطعی: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تب دنگ DF  ، تب خونریزی دهنده دنگ DHF  و     سندروم شوک دنگ DSS</vt:lpstr>
      <vt:lpstr>PowerPoint Presentation</vt:lpstr>
      <vt:lpstr>PowerPoint Presentation</vt:lpstr>
      <vt:lpstr>PowerPoint Presentation</vt:lpstr>
      <vt:lpstr>PowerPoint Presentation</vt:lpstr>
      <vt:lpstr>اشکال بالینی سیاه زخم :</vt:lpstr>
      <vt:lpstr>PowerPoint Presentation</vt:lpstr>
      <vt:lpstr>تب مالت</vt:lpstr>
      <vt:lpstr>PowerPoint Presentation</vt:lpstr>
      <vt:lpstr>PowerPoint Presentation</vt:lpstr>
      <vt:lpstr>PowerPoint Presentation</vt:lpstr>
      <vt:lpstr>PowerPoint Presentation</vt:lpstr>
      <vt:lpstr>راه هاي انتقال</vt:lpstr>
      <vt:lpstr>PowerPoint Presentation</vt:lpstr>
      <vt:lpstr>اهميت بيماري بروسلوز</vt:lpstr>
      <vt:lpstr>PowerPoint Presentation</vt:lpstr>
      <vt:lpstr>               عوامل اصلي که در اندميک ماندن اين  بيماري سهيم  مي باشند عبارتند از :  1-توسعه صنايع دامپروري  بدون استفاده از روشهاي علمي و مدرن 2-تداوم روشهاي دامپروري سنتي 3-عادات غذايي سنتي  4-ناکافي بودن آگاهي در بهداشت فردي و محيط 5-استانداردنبودن روشهاي جمع آوري و آماده  سازي شير 6-جابجائي و حمل و نقل حيوانات 7-ناکافي بودن پوشش کامل واکسيناسيون بر عليه بيماري در دام </vt:lpstr>
      <vt:lpstr>روشهاي پيشگيري و کاهش بروز بيماری در انسان</vt:lpstr>
      <vt:lpstr>بیماری توکسوپلاسموز</vt:lpstr>
      <vt:lpstr>PowerPoint Presentation</vt:lpstr>
      <vt:lpstr>PowerPoint Presentation</vt:lpstr>
      <vt:lpstr>PowerPoint Presentation</vt:lpstr>
      <vt:lpstr>                 تعريف بيماري </vt:lpstr>
      <vt:lpstr>                    راههاي انتقال </vt:lpstr>
      <vt:lpstr> </vt:lpstr>
      <vt:lpstr>PowerPoint Presentation</vt:lpstr>
      <vt:lpstr>مشمشه</vt:lpstr>
      <vt:lpstr>PowerPoint Presentation</vt:lpstr>
      <vt:lpstr>زئونوز: </vt:lpstr>
      <vt:lpstr>پاتوژنز: </vt:lpstr>
      <vt:lpstr>علائم بالینی: </vt:lpstr>
      <vt:lpstr>فرم مزمن بیماری </vt:lpstr>
      <vt:lpstr>فرم مزمن بیماری </vt:lpstr>
      <vt:lpstr>PowerPoint Presentation</vt:lpstr>
      <vt:lpstr>فرم پوستی بیماری </vt:lpstr>
      <vt:lpstr>تست مالئین </vt:lpstr>
      <vt:lpstr>تست مثبت مالئین و پاسخ چشمی</vt:lpstr>
      <vt:lpstr>PowerPoint Presentation</vt:lpstr>
      <vt:lpstr>PowerPoint Presentation</vt:lpstr>
      <vt:lpstr>مشمشه انساني، بيماري ظاهراً از اسبي كه سبب مرگش مشخص نشده است؛ سرايت يافته است. عفونت در امتداد چشم تظاهر پيدا كرده و جراحات چشم را به وجود آورده و بعد از آن ترشحات بلغمي چركين و ( قرحه اي شكل گرفته است</vt:lpstr>
      <vt:lpstr>يكي از دانشجويان دانشكده دامپزشكي آلفر پاريس كه در سال 1836 به علت مشمشه فوت كرد.</vt:lpstr>
      <vt:lpstr>با توجه به موارد فوق همه       بیماری های زئونوز اهمیت دارند.</vt:lpstr>
      <vt:lpstr>اقدمات اساسی جهت کنترل بیماری های قابل انتقال بین انسان و حیوان</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ramazanpour</dc:creator>
  <cp:lastModifiedBy>NAJAFI</cp:lastModifiedBy>
  <cp:revision>25</cp:revision>
  <dcterms:created xsi:type="dcterms:W3CDTF">2014-07-26T08:01:11Z</dcterms:created>
  <dcterms:modified xsi:type="dcterms:W3CDTF">2023-05-07T10:23:30Z</dcterms:modified>
</cp:coreProperties>
</file>