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92" r:id="rId1"/>
    <p:sldMasterId id="2147483840" r:id="rId2"/>
    <p:sldMasterId id="2147483858" r:id="rId3"/>
  </p:sldMasterIdLst>
  <p:sldIdLst>
    <p:sldId id="258" r:id="rId4"/>
    <p:sldId id="262" r:id="rId5"/>
    <p:sldId id="261" r:id="rId6"/>
    <p:sldId id="263" r:id="rId7"/>
    <p:sldId id="264" r:id="rId8"/>
    <p:sldId id="266" r:id="rId9"/>
    <p:sldId id="265" r:id="rId10"/>
    <p:sldId id="267" r:id="rId11"/>
    <p:sldId id="272" r:id="rId12"/>
    <p:sldId id="273" r:id="rId13"/>
    <p:sldId id="274" r:id="rId14"/>
    <p:sldId id="278" r:id="rId15"/>
    <p:sldId id="275" r:id="rId16"/>
    <p:sldId id="276" r:id="rId17"/>
    <p:sldId id="277" r:id="rId18"/>
    <p:sldId id="279" r:id="rId19"/>
    <p:sldId id="268" r:id="rId20"/>
    <p:sldId id="280" r:id="rId21"/>
    <p:sldId id="281" r:id="rId22"/>
    <p:sldId id="283" r:id="rId23"/>
    <p:sldId id="284" r:id="rId24"/>
    <p:sldId id="285" r:id="rId25"/>
    <p:sldId id="286" r:id="rId26"/>
    <p:sldId id="269" r:id="rId27"/>
    <p:sldId id="287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8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03FCE02C-6EC6-4E09-BC2C-9FDED4DE236E}" type="datetimeFigureOut">
              <a:rPr lang="en-US" smtClean="0"/>
              <a:t>12/21/2022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25400" ty="6350" sx="71000" sy="71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7947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75A7A-4A9A-410F-B848-AB998ACC9419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905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F3E88-2D66-4D17-B0FA-EA13CB20B2FF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2765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CE02C-6EC6-4E09-BC2C-9FDED4DE236E}" type="datetimeFigureOut">
              <a:rPr lang="en-US" smtClean="0"/>
              <a:t>12/21/2022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3551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F36E1-9596-4E98-8786-4A17C5D29C65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6321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D1A55-63BC-4BA2-9538-7DDEADA10621}" type="datetimeFigureOut">
              <a:rPr lang="en-US" smtClean="0"/>
              <a:t>12/21/2022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5517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01ABB-8821-4BF5-97A9-E1A66ACAEAA9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5777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37B1C-D4A1-4A4F-A470-80868146AFC5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3411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1D1B9-F39E-471E-80A9-595CAA5664AD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8721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EABC-E2B9-4606-A74F-CB06AF596887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8964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850A0-01A3-4F4E-AA52-F716A9BFD4EB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72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F36E1-9596-4E98-8786-4A17C5D29C65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0702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11CCA-BB49-46C7-A0E2-F42339750F9A}" type="datetimeFigureOut">
              <a:rPr lang="en-US" smtClean="0"/>
              <a:t>12/21/2022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53926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05CAA-4E5A-4223-BD55-C5D2841AC9EF}" type="datetimeFigureOut">
              <a:rPr lang="en-US" smtClean="0"/>
              <a:t>12/21/2022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230154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05CAA-4E5A-4223-BD55-C5D2841AC9EF}" type="datetimeFigureOut">
              <a:rPr lang="en-US" smtClean="0"/>
              <a:t>12/21/2022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927031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05CAA-4E5A-4223-BD55-C5D2841AC9EF}" type="datetimeFigureOut">
              <a:rPr lang="en-US" smtClean="0"/>
              <a:t>12/21/2022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81383655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05CAA-4E5A-4223-BD55-C5D2841AC9EF}" type="datetimeFigureOut">
              <a:rPr lang="en-US" smtClean="0"/>
              <a:t>12/21/2022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876262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05CAA-4E5A-4223-BD55-C5D2841AC9EF}" type="datetimeFigureOut">
              <a:rPr lang="en-US" smtClean="0"/>
              <a:t>12/21/2022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160884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05CAA-4E5A-4223-BD55-C5D2841AC9EF}" type="datetimeFigureOut">
              <a:rPr lang="en-US" smtClean="0"/>
              <a:t>12/21/2022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210449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75A7A-4A9A-410F-B848-AB998ACC9419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1395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F3E88-2D66-4D17-B0FA-EA13CB20B2FF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5525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BA152-513F-4400-D37B-6000D01E43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C50D43-356D-DC14-ECF3-D43EB5BE81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7C21E-E9A6-F07C-F92B-2007D0FC0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CE02C-6EC6-4E09-BC2C-9FDED4DE236E}" type="datetimeFigureOut">
              <a:rPr lang="en-US" smtClean="0"/>
              <a:t>12/21/2022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1C36E-0F60-56C5-4896-F246240F8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68532-8BCB-E3FB-8FB6-CD4B21DFC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462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D1A55-63BC-4BA2-9538-7DDEADA10621}" type="datetimeFigureOut">
              <a:rPr lang="en-US" smtClean="0"/>
              <a:t>12/21/2022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25400" ty="6350" sx="71000" sy="71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88947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B8FAF-5C6C-A23D-FEF5-EA4F3322C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8E7917-F8F8-59CF-BCAA-61E9271629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8B66E-7527-EFE4-4CC9-8F2205174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F36E1-9596-4E98-8786-4A17C5D29C65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6E3065-192D-674F-0B01-833BB66F0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065EBE-D942-FA23-BBC2-B4E13759D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38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F6D88-B1F3-8BD1-619F-3A7BE8AB8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A862A-8A94-1F7E-2BEF-51FA8204BF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D0BAFD-4D23-AC84-D662-6FFB8C020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D1A55-63BC-4BA2-9538-7DDEADA10621}" type="datetimeFigureOut">
              <a:rPr lang="en-US" smtClean="0"/>
              <a:t>12/21/2022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C38D0C-EEDA-9AA6-6205-590D86B8D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2B5682-3C43-64C8-FFB9-8F849BB5A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1291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563E6-F278-C7CA-EEB4-256A684B4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DCDDF-B800-519E-E6A4-024C553023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7913A0-580F-E694-24DF-24478603C7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1809A1-53D2-DA37-0F24-70B61C8B2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01ABB-8821-4BF5-97A9-E1A66ACAEAA9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FC06B5-50E0-2C1B-7614-6AED0C500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5457B1-7BD2-FA43-9DC0-0FEDA3625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1940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1E67A9-EDCD-4B4F-3AF7-F8506895E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0C3477-FEB3-FEBE-26FC-85596C99D3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332EBF-C101-85C1-A0FD-27066EDB22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D2EED5-0457-FF33-4547-DD11CE1703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AA6649-EE30-508F-1CBC-AD83B7B1C0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8E13A4-32D8-193D-4B97-436A52AED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37B1C-D4A1-4A4F-A470-80868146AFC5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BA310A-2E3B-0DBD-B5E4-7AF13DD47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2D46DE-1776-0867-76BA-F3076B860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87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DF877-F30B-6AAA-CD1B-3ACE9B16C1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41F7ED-1BA8-EA9A-B79F-90861C0DD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1D1B9-F39E-471E-80A9-595CAA5664AD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57BF30-170F-4A28-69F8-FCFECE5C4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34DB84-9275-A010-A494-AFD767F45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6801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8535E-C980-BBC5-9E16-FB6C66C04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EABC-E2B9-4606-A74F-CB06AF596887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5C4C4A-80F5-39EE-031C-E76E6790A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56C0EF-B8C4-3490-AC9C-29A1EE321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6461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57118-422C-ED64-D2BA-52FECF956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66D8F0-A32F-4D50-355B-F46579637D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32AE2C-531A-4EA3-31B3-2F67D5C7CB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37A885-AD86-6A4C-9B6A-803DEB18E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850A0-01A3-4F4E-AA52-F716A9BFD4EB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97670A-0B52-DF57-9A3F-D6BE48227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55497B-A7B0-DB2D-250F-AF1A7B1B9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5783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97AF3-3EBE-ED97-7BFB-2F6D17F78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C976F9-6FC0-50A3-AFEA-E8A1F09E09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9FE692-1571-847A-C3D1-AA2A56A8FD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B21C9-CF55-46AD-ED36-9D327AA82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11CCA-BB49-46C7-A0E2-F42339750F9A}" type="datetimeFigureOut">
              <a:rPr lang="en-US" smtClean="0"/>
              <a:t>12/21/2022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B0E1F9-8B44-3292-292C-6BCC79D58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49B3FF-448C-41AA-EFC1-2462AF8AE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3114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C113F-FB08-4AA7-2B93-CD979F730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F3E0F1-16FB-801D-A896-ED909FB20C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B5428A-8B5D-8E24-A21E-51BD44BC6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75A7A-4A9A-410F-B848-AB998ACC9419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7365AA-57F8-486C-7FE3-AEE69319C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1631E8-01B2-4362-BEBC-C5FB4A306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28131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35C39E8-8501-F0EB-A21C-FCF9F4FF68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3F3105-B87D-64C8-61C9-D9AD217041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1B8475-128D-50C1-720E-EC0D8C0CA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F3E88-2D66-4D17-B0FA-EA13CB20B2FF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29C8CB-FCE7-BF7F-AF63-78C662DBD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523AAA-A565-4C1C-203D-F9572D6E1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027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01ABB-8821-4BF5-97A9-E1A66ACAEAA9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667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37B1C-D4A1-4A4F-A470-80868146AFC5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6271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1D1B9-F39E-471E-80A9-595CAA5664AD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311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EABC-E2B9-4606-A74F-CB06AF596887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965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850A0-01A3-4F4E-AA52-F716A9BFD4EB}" type="datetimeFigureOut">
              <a:rPr lang="en-US" smtClean="0"/>
              <a:pPr/>
              <a:t>12/21/2022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688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/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11CCA-BB49-46C7-A0E2-F42339750F9A}" type="datetimeFigureOut">
              <a:rPr lang="en-US" smtClean="0"/>
              <a:t>12/21/2022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1983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image" Target="../media/image7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17205CAA-4E5A-4223-BD55-C5D2841AC9EF}" type="datetimeFigureOut">
              <a:rPr lang="en-US" smtClean="0"/>
              <a:t>12/21/2022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58251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7205CAA-4E5A-4223-BD55-C5D2841AC9EF}" type="datetimeFigureOut">
              <a:rPr lang="en-US" smtClean="0"/>
              <a:t>12/21/2022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9329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  <p:sldLayoutId id="2147483855" r:id="rId15"/>
    <p:sldLayoutId id="2147483856" r:id="rId16"/>
    <p:sldLayoutId id="2147483857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0C16AB-ED1C-5407-1347-8D9AE88A3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4AC17C-77E1-A921-8A98-08352FA43A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C75B38-D5E8-66C3-1A08-D5386851F9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205CAA-4E5A-4223-BD55-C5D2841AC9EF}" type="datetimeFigureOut">
              <a:rPr lang="en-US" smtClean="0"/>
              <a:t>12/21/2022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A5E2FB-7392-956F-73A4-C939C5B253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A448EE-DD2D-70AC-B1C7-812FD75603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209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982" y="179363"/>
            <a:ext cx="8877993" cy="6786702"/>
          </a:xfrm>
        </p:spPr>
      </p:pic>
    </p:spTree>
    <p:extLst>
      <p:ext uri="{BB962C8B-B14F-4D97-AF65-F5344CB8AC3E}">
        <p14:creationId xmlns:p14="http://schemas.microsoft.com/office/powerpoint/2010/main" val="224092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CF91744-87B4-0630-158B-B233CE74A0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48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01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4A9154-B4B0-CCD2-F68C-35F1381372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924" y="0"/>
            <a:ext cx="5220069" cy="6909579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271969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2119396-5B0A-456B-C3F1-5D482977C0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Arrow: Striped Right 7">
            <a:extLst>
              <a:ext uri="{FF2B5EF4-FFF2-40B4-BE49-F238E27FC236}">
                <a16:creationId xmlns:a16="http://schemas.microsoft.com/office/drawing/2014/main" id="{0A86769F-1911-D804-EFE2-372949D824F3}"/>
              </a:ext>
            </a:extLst>
          </p:cNvPr>
          <p:cNvSpPr/>
          <p:nvPr/>
        </p:nvSpPr>
        <p:spPr>
          <a:xfrm rot="16200000">
            <a:off x="9847555" y="4117019"/>
            <a:ext cx="754602" cy="115853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0AA7F7B-9033-FDF3-9CB1-EDD9EAECECB6}"/>
              </a:ext>
            </a:extLst>
          </p:cNvPr>
          <p:cNvCxnSpPr/>
          <p:nvPr/>
        </p:nvCxnSpPr>
        <p:spPr>
          <a:xfrm flipH="1">
            <a:off x="9871969" y="1438183"/>
            <a:ext cx="1100831" cy="0"/>
          </a:xfrm>
          <a:prstGeom prst="line">
            <a:avLst/>
          </a:prstGeom>
          <a:ln w="57150"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032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0743021-5F50-BCEB-4344-01D26247F1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88FA983-BEC0-1774-2A91-3B0A52F569BC}"/>
              </a:ext>
            </a:extLst>
          </p:cNvPr>
          <p:cNvSpPr/>
          <p:nvPr/>
        </p:nvSpPr>
        <p:spPr>
          <a:xfrm>
            <a:off x="10493406" y="594803"/>
            <a:ext cx="1615736" cy="292963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D06DE55-7632-4889-356C-6B5FEA798124}"/>
              </a:ext>
            </a:extLst>
          </p:cNvPr>
          <p:cNvSpPr/>
          <p:nvPr/>
        </p:nvSpPr>
        <p:spPr>
          <a:xfrm>
            <a:off x="10576264" y="1093433"/>
            <a:ext cx="1615736" cy="292963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Striped Right 8">
            <a:extLst>
              <a:ext uri="{FF2B5EF4-FFF2-40B4-BE49-F238E27FC236}">
                <a16:creationId xmlns:a16="http://schemas.microsoft.com/office/drawing/2014/main" id="{EB694CFE-1549-C165-C067-8993571CDE8C}"/>
              </a:ext>
            </a:extLst>
          </p:cNvPr>
          <p:cNvSpPr/>
          <p:nvPr/>
        </p:nvSpPr>
        <p:spPr>
          <a:xfrm>
            <a:off x="9188388" y="3429000"/>
            <a:ext cx="967666" cy="772357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85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9DD275C7-1CA9-1F1C-FA8B-7B1B25D02A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FF3457A-87E9-56CC-EAA3-EF0598DADBB3}"/>
              </a:ext>
            </a:extLst>
          </p:cNvPr>
          <p:cNvSpPr/>
          <p:nvPr/>
        </p:nvSpPr>
        <p:spPr>
          <a:xfrm>
            <a:off x="10679837" y="972104"/>
            <a:ext cx="1411549" cy="221942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6D06F75-A6D5-C878-1D43-24FC01E85204}"/>
              </a:ext>
            </a:extLst>
          </p:cNvPr>
          <p:cNvCxnSpPr/>
          <p:nvPr/>
        </p:nvCxnSpPr>
        <p:spPr>
          <a:xfrm>
            <a:off x="10919533" y="1766656"/>
            <a:ext cx="117185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9C4990E4-4406-EF87-2F25-D8A38794C872}"/>
              </a:ext>
            </a:extLst>
          </p:cNvPr>
          <p:cNvSpPr/>
          <p:nvPr/>
        </p:nvSpPr>
        <p:spPr>
          <a:xfrm>
            <a:off x="2752078" y="3029504"/>
            <a:ext cx="1677880" cy="7989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79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79C4383-9847-E1E5-692F-A6968D9AFADD}"/>
              </a:ext>
            </a:extLst>
          </p:cNvPr>
          <p:cNvSpPr txBox="1"/>
          <p:nvPr/>
        </p:nvSpPr>
        <p:spPr>
          <a:xfrm>
            <a:off x="-55646" y="1318615"/>
            <a:ext cx="12055875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برای ثبت مرگ، فرد بایستی حتما درسامانه سیب ثبتنام باشد</a:t>
            </a:r>
            <a:r>
              <a:rPr lang="fa-I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.(یکی ازدلایل تفاوت آماری بین این سامانه وسامانه ثبت مرگ ومیر)</a:t>
            </a:r>
            <a:endParaRPr lang="fa-I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 ثبت فوت افراد هم درحالت تحت پوشش وهم درحالت مهمان درسامانه سیب امکانپذیر است.</a:t>
            </a:r>
          </a:p>
          <a:p>
            <a:pPr algn="r" rtl="1"/>
            <a:endParaRPr lang="fa-I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برای مشاهده لیست فوتی های </a:t>
            </a:r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ثبت شده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درهرپایگاه/خانه باید بانقش </a:t>
            </a:r>
            <a:r>
              <a:rPr lang="fa-IR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همان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 پایگاه/خانه(</a:t>
            </a:r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محل ثبت فوت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)وازمسیر گزارش ها&gt;وقایع ثبت شده&gt;مرگهای ثبت شده اقدام نمود.(امکان دسترسی </a:t>
            </a:r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تمامی کاربران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آن واحد) </a:t>
            </a:r>
          </a:p>
          <a:p>
            <a:pPr algn="r" rtl="1"/>
            <a:endParaRPr lang="fa-I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برای مشاهده لیست فوتی های هرپایگاه/خانه کافیست به فهرست افراد فوت شده همان پایگاه/خانه(محل تحت پوشش)واز مسیرثبتنام وسرشماری&gt;فهرست افرادفوت شده اقدام نمود.</a:t>
            </a:r>
          </a:p>
          <a:p>
            <a:pPr algn="r" rtl="1"/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         (امکان دسترسی </a:t>
            </a:r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تمامی کاربران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آن واحد)</a:t>
            </a:r>
          </a:p>
          <a:p>
            <a:endParaRPr lang="en-US" dirty="0"/>
          </a:p>
        </p:txBody>
      </p:sp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DF03B6D9-B10C-C506-D25F-7C867763B0A9}"/>
              </a:ext>
            </a:extLst>
          </p:cNvPr>
          <p:cNvSpPr/>
          <p:nvPr/>
        </p:nvSpPr>
        <p:spPr>
          <a:xfrm>
            <a:off x="8300621" y="246032"/>
            <a:ext cx="2143636" cy="8894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BADF9-7C18-BDCA-E504-9ADEB03D14C7}"/>
              </a:ext>
            </a:extLst>
          </p:cNvPr>
          <p:cNvSpPr txBox="1"/>
          <p:nvPr/>
        </p:nvSpPr>
        <p:spPr>
          <a:xfrm>
            <a:off x="8700114" y="429153"/>
            <a:ext cx="1602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نتیجه:</a:t>
            </a:r>
          </a:p>
        </p:txBody>
      </p:sp>
    </p:spTree>
    <p:extLst>
      <p:ext uri="{BB962C8B-B14F-4D97-AF65-F5344CB8AC3E}">
        <p14:creationId xmlns:p14="http://schemas.microsoft.com/office/powerpoint/2010/main" val="379478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870013" y="172873"/>
            <a:ext cx="9383696" cy="8894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64276" y="382627"/>
            <a:ext cx="9069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مشکل استعلام از ثبت احوال وحذف نام متوفی از فهرست خدمت گیرندگان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35125" y="1099629"/>
            <a:ext cx="8163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کاربر درفهرست خدمت گیرندگان فرد را جستجو کرده وپس ازانتخاب ایشان،فرم اطلاعاتی را بازمیکند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E991803-06A6-1E74-BBD6-38F6D08F7A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11" y="1699266"/>
            <a:ext cx="6073592" cy="50921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Arrow: Left 8">
            <a:extLst>
              <a:ext uri="{FF2B5EF4-FFF2-40B4-BE49-F238E27FC236}">
                <a16:creationId xmlns:a16="http://schemas.microsoft.com/office/drawing/2014/main" id="{830AF4DE-0A40-0C7E-D14F-F7D60321047F}"/>
              </a:ext>
            </a:extLst>
          </p:cNvPr>
          <p:cNvSpPr/>
          <p:nvPr/>
        </p:nvSpPr>
        <p:spPr>
          <a:xfrm>
            <a:off x="5816675" y="3604334"/>
            <a:ext cx="279325" cy="3018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EEE0D3C-4124-DBD0-D725-8276452557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7358" y="1699267"/>
            <a:ext cx="5777131" cy="50832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A8619392-E46E-4C06-E9F9-75F53AA2B259}"/>
              </a:ext>
            </a:extLst>
          </p:cNvPr>
          <p:cNvSpPr/>
          <p:nvPr/>
        </p:nvSpPr>
        <p:spPr>
          <a:xfrm>
            <a:off x="5954496" y="3771256"/>
            <a:ext cx="745724" cy="9481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82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444666" y="1115601"/>
            <a:ext cx="1176665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به هردلیلی مثلا اصلاح شماره تماس،نسبت به تغییر و استعلام اطلاعات فرد از ثبت احوال اقدام میکند</a:t>
            </a:r>
            <a:r>
              <a:rPr lang="fa-IR" dirty="0"/>
              <a:t>.</a:t>
            </a: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2791380E-697E-AAE1-710D-A5335B45A025}"/>
              </a:ext>
            </a:extLst>
          </p:cNvPr>
          <p:cNvSpPr/>
          <p:nvPr/>
        </p:nvSpPr>
        <p:spPr>
          <a:xfrm>
            <a:off x="870013" y="172873"/>
            <a:ext cx="9383696" cy="8894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A6CC7D-A566-491C-C87F-DF9E010399FD}"/>
              </a:ext>
            </a:extLst>
          </p:cNvPr>
          <p:cNvSpPr txBox="1"/>
          <p:nvPr/>
        </p:nvSpPr>
        <p:spPr>
          <a:xfrm>
            <a:off x="964276" y="382627"/>
            <a:ext cx="9069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مشکل استعلام از ثبت احوال وحذف نام متوفی از فهرست خدمت گیرندگان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6470C5-D18D-0E27-F41A-7905E2516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798" y="1686757"/>
            <a:ext cx="5504155" cy="4967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CC0A69A-4A1D-D8D7-A6E5-27683074EF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8416" y="1686757"/>
            <a:ext cx="5923583" cy="49672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Arrow: Right 10">
            <a:extLst>
              <a:ext uri="{FF2B5EF4-FFF2-40B4-BE49-F238E27FC236}">
                <a16:creationId xmlns:a16="http://schemas.microsoft.com/office/drawing/2014/main" id="{730F2D89-FF77-54BD-3D87-A850A1AE2C6F}"/>
              </a:ext>
            </a:extLst>
          </p:cNvPr>
          <p:cNvSpPr/>
          <p:nvPr/>
        </p:nvSpPr>
        <p:spPr>
          <a:xfrm>
            <a:off x="5663953" y="3817398"/>
            <a:ext cx="864096" cy="745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20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225689"/>
            <a:ext cx="1176665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پس ازآن اسم فرد از فهرست خدمت گیرندگان حذف می شود </a:t>
            </a: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2791380E-697E-AAE1-710D-A5335B45A025}"/>
              </a:ext>
            </a:extLst>
          </p:cNvPr>
          <p:cNvSpPr/>
          <p:nvPr/>
        </p:nvSpPr>
        <p:spPr>
          <a:xfrm>
            <a:off x="870013" y="172873"/>
            <a:ext cx="9383696" cy="8894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A6CC7D-A566-491C-C87F-DF9E010399FD}"/>
              </a:ext>
            </a:extLst>
          </p:cNvPr>
          <p:cNvSpPr txBox="1"/>
          <p:nvPr/>
        </p:nvSpPr>
        <p:spPr>
          <a:xfrm>
            <a:off x="964276" y="382627"/>
            <a:ext cx="9069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مشکل استعلام از ثبت احوال وحذف نام متوفی از فهرست خدمت گیرندگان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2755E2-3CA0-9961-4B16-BA6A4919C5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484" y="1712287"/>
            <a:ext cx="9238265" cy="48527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469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359061" y="387311"/>
            <a:ext cx="10094725" cy="78970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a-IR" dirty="0">
                <a:solidFill>
                  <a:schemeClr val="accent3">
                    <a:lumMod val="40000"/>
                    <a:lumOff val="60000"/>
                  </a:schemeClr>
                </a:solidFill>
                <a:cs typeface="2  Mitra" panose="00000400000000000000" pitchFamily="2" charset="-78"/>
              </a:rPr>
              <a:t>بررسی علل اختلاف آمار مرگ ومیرسامانه سیب و سامانه مرگ ومیر</a:t>
            </a:r>
            <a:endParaRPr lang="en-US" dirty="0">
              <a:solidFill>
                <a:schemeClr val="accent3">
                  <a:lumMod val="40000"/>
                  <a:lumOff val="60000"/>
                </a:schemeClr>
              </a:solidFill>
              <a:cs typeface="2  Mitra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33" y="2069117"/>
            <a:ext cx="5246865" cy="4232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757" y="2069117"/>
            <a:ext cx="6016880" cy="4232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3598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225689"/>
            <a:ext cx="117666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پیش از این در فهرست فوتی هاهم یافت نمیشد اما درآپدیت جدیدسامانه،اسامی این افراد درفهرست فوتی ها نمایش داده می شود ولی... </a:t>
            </a:r>
          </a:p>
          <a:p>
            <a:pPr algn="r" rtl="1"/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2791380E-697E-AAE1-710D-A5335B45A025}"/>
              </a:ext>
            </a:extLst>
          </p:cNvPr>
          <p:cNvSpPr/>
          <p:nvPr/>
        </p:nvSpPr>
        <p:spPr>
          <a:xfrm>
            <a:off x="870013" y="172873"/>
            <a:ext cx="9383696" cy="8894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A6CC7D-A566-491C-C87F-DF9E010399FD}"/>
              </a:ext>
            </a:extLst>
          </p:cNvPr>
          <p:cNvSpPr txBox="1"/>
          <p:nvPr/>
        </p:nvSpPr>
        <p:spPr>
          <a:xfrm>
            <a:off x="964276" y="382627"/>
            <a:ext cx="9069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مشکل استعلام از ثبت احوال وحذف نام متوفی از فهرست خدمت گیرندگان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EF6B53-675A-3C87-030E-C66F95319A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61902"/>
            <a:ext cx="12192000" cy="4723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DDFF9EA-C535-DFB8-234D-C93CEA406AA0}"/>
              </a:ext>
            </a:extLst>
          </p:cNvPr>
          <p:cNvSpPr/>
          <p:nvPr/>
        </p:nvSpPr>
        <p:spPr>
          <a:xfrm>
            <a:off x="1855433" y="4323513"/>
            <a:ext cx="4240567" cy="719004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10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3">
            <a:extLst>
              <a:ext uri="{FF2B5EF4-FFF2-40B4-BE49-F238E27FC236}">
                <a16:creationId xmlns:a16="http://schemas.microsoft.com/office/drawing/2014/main" id="{07420302-B4C7-ACC8-6F4F-A071C4E3263B}"/>
              </a:ext>
            </a:extLst>
          </p:cNvPr>
          <p:cNvSpPr/>
          <p:nvPr/>
        </p:nvSpPr>
        <p:spPr>
          <a:xfrm>
            <a:off x="870013" y="172873"/>
            <a:ext cx="9383696" cy="8894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65496E-2CA2-1EB7-DA73-BC57055734CB}"/>
              </a:ext>
            </a:extLst>
          </p:cNvPr>
          <p:cNvSpPr txBox="1"/>
          <p:nvPr/>
        </p:nvSpPr>
        <p:spPr>
          <a:xfrm>
            <a:off x="964276" y="382627"/>
            <a:ext cx="9069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مشکل استعلام از ثبت احوال وحذف نام متوفی از فهرست خدمت گیرندگان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AE7F6B-B5D7-DEF4-C5E1-B51365FCDFEE}"/>
              </a:ext>
            </a:extLst>
          </p:cNvPr>
          <p:cNvSpPr txBox="1"/>
          <p:nvPr/>
        </p:nvSpPr>
        <p:spPr>
          <a:xfrm>
            <a:off x="870013" y="1272089"/>
            <a:ext cx="9268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دراین مواقع  چنانچه با همان کاربری ازمسیرگزارشها&gt;وقایع ثبت شده&gt; مرگهای ثبت شده اقدام کنیم...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7E3183D-F264-CDB4-3DCC-676DB8EFCA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225" y="1792745"/>
            <a:ext cx="10555550" cy="49794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7711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3">
            <a:extLst>
              <a:ext uri="{FF2B5EF4-FFF2-40B4-BE49-F238E27FC236}">
                <a16:creationId xmlns:a16="http://schemas.microsoft.com/office/drawing/2014/main" id="{07420302-B4C7-ACC8-6F4F-A071C4E3263B}"/>
              </a:ext>
            </a:extLst>
          </p:cNvPr>
          <p:cNvSpPr/>
          <p:nvPr/>
        </p:nvSpPr>
        <p:spPr>
          <a:xfrm>
            <a:off x="870013" y="172873"/>
            <a:ext cx="9383696" cy="8894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65496E-2CA2-1EB7-DA73-BC57055734CB}"/>
              </a:ext>
            </a:extLst>
          </p:cNvPr>
          <p:cNvSpPr txBox="1"/>
          <p:nvPr/>
        </p:nvSpPr>
        <p:spPr>
          <a:xfrm>
            <a:off x="964276" y="382627"/>
            <a:ext cx="9069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مشکل استعلام از ثبت احوال وحذف نام متوفی از فهرست خدمت گیرندگان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AE7F6B-B5D7-DEF4-C5E1-B51365FCDFEE}"/>
              </a:ext>
            </a:extLst>
          </p:cNvPr>
          <p:cNvSpPr txBox="1"/>
          <p:nvPr/>
        </p:nvSpPr>
        <p:spPr>
          <a:xfrm>
            <a:off x="870013" y="1272089"/>
            <a:ext cx="9268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دراین لیست نام متوفی نمایش داده نمی شود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BE31C7-DE94-D5C8-53E7-B8E6FDE8E8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99" y="1775534"/>
            <a:ext cx="11975977" cy="49095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5031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3">
            <a:extLst>
              <a:ext uri="{FF2B5EF4-FFF2-40B4-BE49-F238E27FC236}">
                <a16:creationId xmlns:a16="http://schemas.microsoft.com/office/drawing/2014/main" id="{110E319E-9900-229D-023B-CEB4F2F8D89C}"/>
              </a:ext>
            </a:extLst>
          </p:cNvPr>
          <p:cNvSpPr/>
          <p:nvPr/>
        </p:nvSpPr>
        <p:spPr>
          <a:xfrm>
            <a:off x="8247358" y="246032"/>
            <a:ext cx="2143636" cy="8894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B12A06-1E96-BC76-ADAB-2DA1926D926B}"/>
              </a:ext>
            </a:extLst>
          </p:cNvPr>
          <p:cNvSpPr txBox="1"/>
          <p:nvPr/>
        </p:nvSpPr>
        <p:spPr>
          <a:xfrm>
            <a:off x="8646851" y="429153"/>
            <a:ext cx="1602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نتیجه: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1639C6-1A93-658C-28D8-268732D04B20}"/>
              </a:ext>
            </a:extLst>
          </p:cNvPr>
          <p:cNvSpPr txBox="1"/>
          <p:nvPr/>
        </p:nvSpPr>
        <p:spPr>
          <a:xfrm>
            <a:off x="1979724" y="1180888"/>
            <a:ext cx="7093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چنانچه دراثر استعلام از ثبت احوال،این امراتفاق افتاد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251FF907-E31D-6143-EC2D-3D6ECC74ED64}"/>
              </a:ext>
            </a:extLst>
          </p:cNvPr>
          <p:cNvSpPr/>
          <p:nvPr/>
        </p:nvSpPr>
        <p:spPr>
          <a:xfrm>
            <a:off x="5397623" y="1687947"/>
            <a:ext cx="1198486" cy="9587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07E99B-BB6D-B655-493E-AA34B720AF16}"/>
              </a:ext>
            </a:extLst>
          </p:cNvPr>
          <p:cNvSpPr txBox="1"/>
          <p:nvPr/>
        </p:nvSpPr>
        <p:spPr>
          <a:xfrm>
            <a:off x="3417903" y="2646736"/>
            <a:ext cx="4580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 rtl="1"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defRPr>
            </a:lvl1pPr>
          </a:lstStyle>
          <a:p>
            <a:r>
              <a:rPr lang="fa-IR" dirty="0"/>
              <a:t>برای مشاهده لیست اسامی این افراد</a:t>
            </a:r>
            <a:endParaRPr lang="en-US" dirty="0"/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F4BC4D31-CF01-3AC6-FC94-752804FAF9DC}"/>
              </a:ext>
            </a:extLst>
          </p:cNvPr>
          <p:cNvSpPr/>
          <p:nvPr/>
        </p:nvSpPr>
        <p:spPr>
          <a:xfrm>
            <a:off x="5319204" y="3108401"/>
            <a:ext cx="1198486" cy="9587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D195046-55AA-8032-0098-85F0B0521252}"/>
              </a:ext>
            </a:extLst>
          </p:cNvPr>
          <p:cNvSpPr txBox="1"/>
          <p:nvPr/>
        </p:nvSpPr>
        <p:spPr>
          <a:xfrm>
            <a:off x="3417903" y="4287914"/>
            <a:ext cx="7838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منوثبتنام وسرشماری&gt;فهرست افراد فوت شده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2017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30531" y="199506"/>
            <a:ext cx="8736677" cy="8894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512916" y="352228"/>
            <a:ext cx="7373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مرگهای زیر 5سال و نوزادی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512916" y="1496292"/>
            <a:ext cx="827116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نوزاد درفاصله 48ساعت پس از تولد فوت کرده</a:t>
            </a:r>
          </a:p>
          <a:p>
            <a:pPr algn="ctr"/>
            <a:endParaRPr lang="fa-IR" dirty="0"/>
          </a:p>
          <a:p>
            <a:pPr algn="ctr"/>
            <a:endParaRPr lang="fa-IR" dirty="0"/>
          </a:p>
          <a:p>
            <a:pPr algn="ctr"/>
            <a:endParaRPr lang="fa-IR" dirty="0"/>
          </a:p>
          <a:p>
            <a:pPr algn="ctr"/>
            <a:endParaRPr lang="fa-IR" dirty="0"/>
          </a:p>
          <a:p>
            <a:pPr algn="ctr"/>
            <a:r>
              <a:rPr lang="fa-IR" dirty="0"/>
              <a:t> </a:t>
            </a:r>
          </a:p>
          <a:p>
            <a:pPr algn="ctr"/>
            <a:endParaRPr lang="fa-IR" dirty="0"/>
          </a:p>
          <a:p>
            <a:pPr algn="ctr"/>
            <a:endParaRPr lang="fa-IR" dirty="0"/>
          </a:p>
          <a:p>
            <a:pPr algn="ctr"/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عدم ثبت فوت درسامانه سیب به علت عدم </a:t>
            </a:r>
            <a:r>
              <a:rPr lang="fa-I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مراجعه</a:t>
            </a:r>
          </a:p>
          <a:p>
            <a:pPr algn="ctr"/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(ازدیگردلایل مغایرت آمارمرگ ومیرسیب ب سامانه مرگ ومیر)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4588625" y="2193974"/>
            <a:ext cx="1820488" cy="17747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224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45A6645-2964-690E-CB8A-EAC3D987E7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515"/>
            <a:ext cx="12192000" cy="6932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45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52" y="1654234"/>
            <a:ext cx="5361710" cy="4131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1916084" y="210274"/>
            <a:ext cx="8188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ثبت مرگ درسامانه سیب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5527964" y="3025833"/>
            <a:ext cx="964276" cy="11305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742" y="1654234"/>
            <a:ext cx="5519651" cy="40957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3865418" y="918160"/>
            <a:ext cx="38072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00" dirty="0"/>
              <a:t>مروری اجمالی برثبت فوت درسیب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59760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87" y="1487979"/>
            <a:ext cx="5536275" cy="41314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1916084" y="210274"/>
            <a:ext cx="8188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ثبت مرگ درسامانه سیب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5710842" y="2926079"/>
            <a:ext cx="764771" cy="1130531"/>
          </a:xfrm>
          <a:prstGeom prst="rightArrow">
            <a:avLst>
              <a:gd name="adj1" fmla="val 50000"/>
              <a:gd name="adj2" fmla="val 652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239" y="1425633"/>
            <a:ext cx="5586153" cy="4131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62941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239" y="1425633"/>
            <a:ext cx="5586153" cy="4131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0" y="2099935"/>
            <a:ext cx="64647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ثبت اطلاعات مرگ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دراین فرم باتکمیل اطلاعات مربوط به</a:t>
            </a:r>
          </a:p>
          <a:p>
            <a:pPr algn="ctr" rtl="1"/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 </a:t>
            </a:r>
          </a:p>
          <a:p>
            <a:pPr marL="342900" indent="-342900" algn="ctr" rtl="1">
              <a:buFont typeface="Wingdings" panose="05000000000000000000" pitchFamily="2" charset="2"/>
              <a:buChar char="ü"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 تاریخ فوت</a:t>
            </a:r>
          </a:p>
          <a:p>
            <a:pPr marL="342900" indent="-342900" algn="ctr" rtl="1">
              <a:buFont typeface="Wingdings" panose="05000000000000000000" pitchFamily="2" charset="2"/>
              <a:buChar char="ü"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 محل فوت </a:t>
            </a:r>
          </a:p>
          <a:p>
            <a:pPr marL="342900" indent="-342900" algn="ctr" rtl="1">
              <a:buFont typeface="Wingdings" panose="05000000000000000000" pitchFamily="2" charset="2"/>
              <a:buChar char="ü"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علت اصلی وزمینه ای 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2700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2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7185" y="238729"/>
            <a:ext cx="9958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با ثبت مرگ، نام خدمت گیرنده از لیست </a:t>
            </a:r>
            <a:r>
              <a:rPr lang="fa-I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فهرست خدمت گیرندگان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حذف می گردد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8BAD25-8C36-3FF9-61DB-835A041B7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2874"/>
            <a:ext cx="12192000" cy="5655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846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140633" y="2327563"/>
            <a:ext cx="49876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مشاهده فهرست افراد فوت شده </a:t>
            </a:r>
            <a:r>
              <a:rPr lang="fa-IR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محل خدمت شما</a:t>
            </a:r>
          </a:p>
          <a:p>
            <a:pPr algn="r" rtl="1"/>
            <a:endParaRPr lang="fa-I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جستجو براساس فیلترهای مختلف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B88269-420D-3674-4765-E4BF02744DBF}"/>
              </a:ext>
            </a:extLst>
          </p:cNvPr>
          <p:cNvSpPr txBox="1"/>
          <p:nvPr/>
        </p:nvSpPr>
        <p:spPr>
          <a:xfrm>
            <a:off x="7140633" y="390616"/>
            <a:ext cx="3462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فهرست افرادفوت شده</a:t>
            </a:r>
            <a:endParaRPr 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27765F-EFE1-E6ED-8750-3985D35E4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31" y="204186"/>
            <a:ext cx="7076902" cy="64895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2964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179BCD-A1D8-8581-22F9-D3C726D6FE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26634"/>
            <a:ext cx="12192000" cy="685908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EF28594-34C7-1D9B-C35B-46EE29C6B410}"/>
              </a:ext>
            </a:extLst>
          </p:cNvPr>
          <p:cNvSpPr txBox="1"/>
          <p:nvPr/>
        </p:nvSpPr>
        <p:spPr>
          <a:xfrm>
            <a:off x="2370338" y="2940715"/>
            <a:ext cx="78309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آیا امکان ثبت مرگ افراد به </a:t>
            </a:r>
            <a:r>
              <a:rPr lang="fa-IR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صورت مهمان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  <a:p>
            <a:pPr algn="r" rtl="1"/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Mitra" panose="00000400000000000000" pitchFamily="2" charset="-78"/>
              </a:rPr>
              <a:t> وجود دارد؟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053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719E577-B03B-888A-B96B-F8CF3DFE93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427" y="17752"/>
            <a:ext cx="10875146" cy="34001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5F9EE26-BA61-1F33-7E43-B9EF3820A4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329" y="3417898"/>
            <a:ext cx="10704989" cy="34401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8701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A41AC481-B287-49C8-90EF-C669597D2D0A}"/>
    </a:ext>
  </a:extLst>
</a:theme>
</file>

<file path=ppt/theme/theme2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599</TotalTime>
  <Words>406</Words>
  <Application>Microsoft Office PowerPoint</Application>
  <PresentationFormat>Widescreen</PresentationFormat>
  <Paragraphs>80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7" baseType="lpstr">
      <vt:lpstr>2  Mitra</vt:lpstr>
      <vt:lpstr>Arial</vt:lpstr>
      <vt:lpstr>Calibri</vt:lpstr>
      <vt:lpstr>Calibri Light</vt:lpstr>
      <vt:lpstr>Century Gothic</vt:lpstr>
      <vt:lpstr>Tw Cen MT</vt:lpstr>
      <vt:lpstr>Tw Cen MT Condensed</vt:lpstr>
      <vt:lpstr>Wingdings</vt:lpstr>
      <vt:lpstr>Wingdings 3</vt:lpstr>
      <vt:lpstr>Integral</vt:lpstr>
      <vt:lpstr>Ion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A.R.I</dc:creator>
  <cp:lastModifiedBy>NP</cp:lastModifiedBy>
  <cp:revision>108</cp:revision>
  <dcterms:created xsi:type="dcterms:W3CDTF">2022-09-07T06:26:02Z</dcterms:created>
  <dcterms:modified xsi:type="dcterms:W3CDTF">2022-12-21T05:52:41Z</dcterms:modified>
</cp:coreProperties>
</file>