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68" r:id="rId5"/>
    <p:sldId id="258" r:id="rId6"/>
    <p:sldId id="259" r:id="rId7"/>
    <p:sldId id="260" r:id="rId8"/>
    <p:sldId id="261" r:id="rId9"/>
    <p:sldId id="269" r:id="rId10"/>
    <p:sldId id="278" r:id="rId11"/>
    <p:sldId id="280" r:id="rId12"/>
    <p:sldId id="277" r:id="rId13"/>
    <p:sldId id="271" r:id="rId14"/>
    <p:sldId id="272" r:id="rId15"/>
    <p:sldId id="273" r:id="rId16"/>
    <p:sldId id="274" r:id="rId17"/>
    <p:sldId id="275" r:id="rId18"/>
    <p:sldId id="276" r:id="rId19"/>
    <p:sldId id="265" r:id="rId20"/>
    <p:sldId id="266" r:id="rId21"/>
    <p:sldId id="281" r:id="rId22"/>
    <p:sldId id="27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'سنجش ها'!$B$1</c:f>
              <c:strCache>
                <c:ptCount val="1"/>
                <c:pt idx="0">
                  <c:v>تعداد کل جایگاههایی که سنجش ترکیبات آلی فرار را انجام داده‌اند * (صرفا سنجش های انجام شده به منظور محاسبه متوسط وزنی- زمانی مواجهه با ترکیبات آلی فرار(OEL-TWA) مورد تائید می باشد.)</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'سنجش ها'!$A$2:$A$30</c:f>
              <c:strCache>
                <c:ptCount val="29"/>
                <c:pt idx="1">
                  <c:v>اردستان</c:v>
                </c:pt>
                <c:pt idx="2">
                  <c:v>اصفهان 1</c:v>
                </c:pt>
                <c:pt idx="3">
                  <c:v>اصفهان 2</c:v>
                </c:pt>
                <c:pt idx="4">
                  <c:v>برخوار</c:v>
                </c:pt>
                <c:pt idx="5">
                  <c:v>بویین میاندشت</c:v>
                </c:pt>
                <c:pt idx="6">
                  <c:v>تیران</c:v>
                </c:pt>
                <c:pt idx="7">
                  <c:v>چادگان</c:v>
                </c:pt>
                <c:pt idx="8">
                  <c:v>خمینی شهر</c:v>
                </c:pt>
                <c:pt idx="9">
                  <c:v>خوانسار</c:v>
                </c:pt>
                <c:pt idx="10">
                  <c:v>خور</c:v>
                </c:pt>
                <c:pt idx="11">
                  <c:v>دهاقان</c:v>
                </c:pt>
                <c:pt idx="12">
                  <c:v>سمیرم</c:v>
                </c:pt>
                <c:pt idx="13">
                  <c:v>شاهین شهر</c:v>
                </c:pt>
                <c:pt idx="14">
                  <c:v>جرقویه</c:v>
                </c:pt>
                <c:pt idx="15">
                  <c:v>کوهپایه</c:v>
                </c:pt>
                <c:pt idx="16">
                  <c:v>هرند</c:v>
                </c:pt>
                <c:pt idx="17">
                  <c:v>ورزنه</c:v>
                </c:pt>
                <c:pt idx="18">
                  <c:v>شهرضا </c:v>
                </c:pt>
                <c:pt idx="19">
                  <c:v>فریدن</c:v>
                </c:pt>
                <c:pt idx="20">
                  <c:v>فریدونشهر</c:v>
                </c:pt>
                <c:pt idx="21">
                  <c:v>فلاورجان</c:v>
                </c:pt>
                <c:pt idx="22">
                  <c:v>گلپایگان</c:v>
                </c:pt>
                <c:pt idx="23">
                  <c:v>لنجان</c:v>
                </c:pt>
                <c:pt idx="24">
                  <c:v>مبارکه</c:v>
                </c:pt>
                <c:pt idx="25">
                  <c:v>نائین</c:v>
                </c:pt>
                <c:pt idx="26">
                  <c:v>نطنز</c:v>
                </c:pt>
                <c:pt idx="27">
                  <c:v>نجف آباد</c:v>
                </c:pt>
                <c:pt idx="28">
                  <c:v>استان</c:v>
                </c:pt>
              </c:strCache>
            </c:strRef>
          </c:cat>
          <c:val>
            <c:numRef>
              <c:f>'سنجش ها'!$B$2:$B$30</c:f>
              <c:numCache>
                <c:formatCode>General</c:formatCode>
                <c:ptCount val="29"/>
                <c:pt idx="1">
                  <c:v>0</c:v>
                </c:pt>
                <c:pt idx="2">
                  <c:v>2</c:v>
                </c:pt>
                <c:pt idx="3">
                  <c:v>15</c:v>
                </c:pt>
                <c:pt idx="4">
                  <c:v>2</c:v>
                </c:pt>
                <c:pt idx="5">
                  <c:v>3</c:v>
                </c:pt>
                <c:pt idx="6">
                  <c:v>4</c:v>
                </c:pt>
                <c:pt idx="7">
                  <c:v>0</c:v>
                </c:pt>
                <c:pt idx="8">
                  <c:v>10</c:v>
                </c:pt>
                <c:pt idx="9">
                  <c:v>1</c:v>
                </c:pt>
                <c:pt idx="10">
                  <c:v>0</c:v>
                </c:pt>
                <c:pt idx="11">
                  <c:v>0</c:v>
                </c:pt>
                <c:pt idx="12">
                  <c:v>3</c:v>
                </c:pt>
                <c:pt idx="13">
                  <c:v>7</c:v>
                </c:pt>
                <c:pt idx="14">
                  <c:v>0</c:v>
                </c:pt>
                <c:pt idx="15">
                  <c:v>0</c:v>
                </c:pt>
                <c:pt idx="16">
                  <c:v>0</c:v>
                </c:pt>
                <c:pt idx="17">
                  <c:v>0</c:v>
                </c:pt>
                <c:pt idx="18">
                  <c:v>3</c:v>
                </c:pt>
                <c:pt idx="19">
                  <c:v>1</c:v>
                </c:pt>
                <c:pt idx="20">
                  <c:v>0</c:v>
                </c:pt>
                <c:pt idx="21">
                  <c:v>6</c:v>
                </c:pt>
                <c:pt idx="22">
                  <c:v>4</c:v>
                </c:pt>
                <c:pt idx="23">
                  <c:v>3</c:v>
                </c:pt>
                <c:pt idx="24">
                  <c:v>0</c:v>
                </c:pt>
                <c:pt idx="25">
                  <c:v>0</c:v>
                </c:pt>
                <c:pt idx="26">
                  <c:v>1</c:v>
                </c:pt>
                <c:pt idx="27">
                  <c:v>6</c:v>
                </c:pt>
                <c:pt idx="28">
                  <c:v>71</c:v>
                </c:pt>
              </c:numCache>
            </c:numRef>
          </c:val>
          <c:extLst>
            <c:ext xmlns:c16="http://schemas.microsoft.com/office/drawing/2014/chart" uri="{C3380CC4-5D6E-409C-BE32-E72D297353CC}">
              <c16:uniqueId val="{00000000-0FCF-45DD-9725-9E92E2DB9536}"/>
            </c:ext>
          </c:extLst>
        </c:ser>
        <c:ser>
          <c:idx val="1"/>
          <c:order val="1"/>
          <c:tx>
            <c:strRef>
              <c:f>'سنجش ها'!$C$1</c:f>
              <c:strCache>
                <c:ptCount val="1"/>
                <c:pt idx="0">
                  <c:v>تعداد کل جایگاههای بنزین تحت پوشش * (موجود)</c:v>
                </c:pt>
              </c:strCache>
            </c:strRef>
          </c:tx>
          <c:spPr>
            <a:solidFill>
              <a:schemeClr val="accent2"/>
            </a:solidFill>
            <a:ln>
              <a:noFill/>
            </a:ln>
            <a:effectLst/>
            <a:sp3d/>
          </c:spPr>
          <c:invertIfNegative val="0"/>
          <c:dLbls>
            <c:dLbl>
              <c:idx val="28"/>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0FCF-45DD-9725-9E92E2DB9536}"/>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'سنجش ها'!$A$2:$A$30</c:f>
              <c:strCache>
                <c:ptCount val="29"/>
                <c:pt idx="1">
                  <c:v>اردستان</c:v>
                </c:pt>
                <c:pt idx="2">
                  <c:v>اصفهان 1</c:v>
                </c:pt>
                <c:pt idx="3">
                  <c:v>اصفهان 2</c:v>
                </c:pt>
                <c:pt idx="4">
                  <c:v>برخوار</c:v>
                </c:pt>
                <c:pt idx="5">
                  <c:v>بویین میاندشت</c:v>
                </c:pt>
                <c:pt idx="6">
                  <c:v>تیران</c:v>
                </c:pt>
                <c:pt idx="7">
                  <c:v>چادگان</c:v>
                </c:pt>
                <c:pt idx="8">
                  <c:v>خمینی شهر</c:v>
                </c:pt>
                <c:pt idx="9">
                  <c:v>خوانسار</c:v>
                </c:pt>
                <c:pt idx="10">
                  <c:v>خور</c:v>
                </c:pt>
                <c:pt idx="11">
                  <c:v>دهاقان</c:v>
                </c:pt>
                <c:pt idx="12">
                  <c:v>سمیرم</c:v>
                </c:pt>
                <c:pt idx="13">
                  <c:v>شاهین شهر</c:v>
                </c:pt>
                <c:pt idx="14">
                  <c:v>جرقویه</c:v>
                </c:pt>
                <c:pt idx="15">
                  <c:v>کوهپایه</c:v>
                </c:pt>
                <c:pt idx="16">
                  <c:v>هرند</c:v>
                </c:pt>
                <c:pt idx="17">
                  <c:v>ورزنه</c:v>
                </c:pt>
                <c:pt idx="18">
                  <c:v>شهرضا </c:v>
                </c:pt>
                <c:pt idx="19">
                  <c:v>فریدن</c:v>
                </c:pt>
                <c:pt idx="20">
                  <c:v>فریدونشهر</c:v>
                </c:pt>
                <c:pt idx="21">
                  <c:v>فلاورجان</c:v>
                </c:pt>
                <c:pt idx="22">
                  <c:v>گلپایگان</c:v>
                </c:pt>
                <c:pt idx="23">
                  <c:v>لنجان</c:v>
                </c:pt>
                <c:pt idx="24">
                  <c:v>مبارکه</c:v>
                </c:pt>
                <c:pt idx="25">
                  <c:v>نائین</c:v>
                </c:pt>
                <c:pt idx="26">
                  <c:v>نطنز</c:v>
                </c:pt>
                <c:pt idx="27">
                  <c:v>نجف آباد</c:v>
                </c:pt>
                <c:pt idx="28">
                  <c:v>استان</c:v>
                </c:pt>
              </c:strCache>
            </c:strRef>
          </c:cat>
          <c:val>
            <c:numRef>
              <c:f>'سنجش ها'!$C$2:$C$30</c:f>
              <c:numCache>
                <c:formatCode>General</c:formatCode>
                <c:ptCount val="29"/>
                <c:pt idx="1">
                  <c:v>11</c:v>
                </c:pt>
                <c:pt idx="2">
                  <c:v>28</c:v>
                </c:pt>
                <c:pt idx="3">
                  <c:v>42</c:v>
                </c:pt>
                <c:pt idx="4">
                  <c:v>9</c:v>
                </c:pt>
                <c:pt idx="5">
                  <c:v>3</c:v>
                </c:pt>
                <c:pt idx="6">
                  <c:v>7</c:v>
                </c:pt>
                <c:pt idx="7">
                  <c:v>2</c:v>
                </c:pt>
                <c:pt idx="8">
                  <c:v>15</c:v>
                </c:pt>
                <c:pt idx="9">
                  <c:v>2</c:v>
                </c:pt>
                <c:pt idx="10">
                  <c:v>4</c:v>
                </c:pt>
                <c:pt idx="11">
                  <c:v>5</c:v>
                </c:pt>
                <c:pt idx="12">
                  <c:v>8</c:v>
                </c:pt>
                <c:pt idx="13">
                  <c:v>19</c:v>
                </c:pt>
                <c:pt idx="14">
                  <c:v>6</c:v>
                </c:pt>
                <c:pt idx="15">
                  <c:v>4</c:v>
                </c:pt>
                <c:pt idx="16">
                  <c:v>4</c:v>
                </c:pt>
                <c:pt idx="17">
                  <c:v>1</c:v>
                </c:pt>
                <c:pt idx="18">
                  <c:v>12</c:v>
                </c:pt>
                <c:pt idx="19">
                  <c:v>6</c:v>
                </c:pt>
                <c:pt idx="20">
                  <c:v>3</c:v>
                </c:pt>
                <c:pt idx="21">
                  <c:v>12</c:v>
                </c:pt>
                <c:pt idx="22">
                  <c:v>9</c:v>
                </c:pt>
                <c:pt idx="23">
                  <c:v>14</c:v>
                </c:pt>
                <c:pt idx="24">
                  <c:v>13</c:v>
                </c:pt>
                <c:pt idx="25">
                  <c:v>14</c:v>
                </c:pt>
                <c:pt idx="26">
                  <c:v>5</c:v>
                </c:pt>
                <c:pt idx="27">
                  <c:v>15</c:v>
                </c:pt>
                <c:pt idx="28">
                  <c:v>273</c:v>
                </c:pt>
              </c:numCache>
            </c:numRef>
          </c:val>
          <c:extLst>
            <c:ext xmlns:c16="http://schemas.microsoft.com/office/drawing/2014/chart" uri="{C3380CC4-5D6E-409C-BE32-E72D297353CC}">
              <c16:uniqueId val="{00000001-0FCF-45DD-9725-9E92E2DB9536}"/>
            </c:ext>
          </c:extLst>
        </c:ser>
        <c:dLbls>
          <c:showLegendKey val="0"/>
          <c:showVal val="0"/>
          <c:showCatName val="0"/>
          <c:showSerName val="0"/>
          <c:showPercent val="0"/>
          <c:showBubbleSize val="0"/>
        </c:dLbls>
        <c:gapWidth val="150"/>
        <c:shape val="box"/>
        <c:axId val="1409679039"/>
        <c:axId val="1409680703"/>
        <c:axId val="0"/>
      </c:bar3DChart>
      <c:catAx>
        <c:axId val="140967903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409680703"/>
        <c:crosses val="autoZero"/>
        <c:auto val="1"/>
        <c:lblAlgn val="ctr"/>
        <c:lblOffset val="100"/>
        <c:noMultiLvlLbl val="0"/>
      </c:catAx>
      <c:valAx>
        <c:axId val="14096807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096790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'400'!$O$5</c:f>
              <c:strCache>
                <c:ptCount val="1"/>
                <c:pt idx="0">
                  <c:v>1402</c:v>
                </c:pt>
              </c:strCache>
            </c:strRef>
          </c:tx>
          <c:spPr>
            <a:solidFill>
              <a:schemeClr val="accent1"/>
            </a:solidFill>
            <a:ln>
              <a:noFill/>
            </a:ln>
            <a:effectLst/>
            <a:sp3d/>
          </c:spPr>
          <c:invertIfNegative val="0"/>
          <c:dLbls>
            <c:dLbl>
              <c:idx val="0"/>
              <c:layout>
                <c:manualLayout>
                  <c:x val="6.038647342995169E-3"/>
                  <c:y val="-3.79423524442366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05B-4B9A-BE02-C21538248CEB}"/>
                </c:ext>
              </c:extLst>
            </c:dLbl>
            <c:dLbl>
              <c:idx val="1"/>
              <c:layout>
                <c:manualLayout>
                  <c:x val="9.6618357487922267E-3"/>
                  <c:y val="-3.5023709948526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05B-4B9A-BE02-C21538248CEB}"/>
                </c:ext>
              </c:extLst>
            </c:dLbl>
            <c:spPr>
              <a:noFill/>
              <a:ln>
                <a:noFill/>
              </a:ln>
              <a:effectLst/>
            </c:spPr>
            <c:txPr>
              <a:bodyPr rot="0" spcFirstLastPara="1" vertOverflow="ellipsis" vert="horz" wrap="square" lIns="38100" tIns="19050" rIns="38100" bIns="19050" anchor="ctr" anchorCtr="0">
                <a:spAutoFit/>
              </a:bodyPr>
              <a:lstStyle/>
              <a:p>
                <a:pPr algn="ctr">
                  <a:defRPr lang="en-US"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'400'!$P$4:$S$4</c:f>
              <c:strCache>
                <c:ptCount val="4"/>
                <c:pt idx="0">
                  <c:v>بنزن</c:v>
                </c:pt>
                <c:pt idx="1">
                  <c:v>تولوئن</c:v>
                </c:pt>
                <c:pt idx="2">
                  <c:v>اتیل بنزن</c:v>
                </c:pt>
                <c:pt idx="3">
                  <c:v>زایلن</c:v>
                </c:pt>
              </c:strCache>
            </c:strRef>
          </c:cat>
          <c:val>
            <c:numRef>
              <c:f>'400'!$P$5:$S$5</c:f>
              <c:numCache>
                <c:formatCode>General</c:formatCode>
                <c:ptCount val="4"/>
                <c:pt idx="0">
                  <c:v>26</c:v>
                </c:pt>
                <c:pt idx="1">
                  <c:v>13</c:v>
                </c:pt>
                <c:pt idx="2">
                  <c:v>0</c:v>
                </c:pt>
                <c:pt idx="3">
                  <c:v>0</c:v>
                </c:pt>
              </c:numCache>
            </c:numRef>
          </c:val>
          <c:extLst>
            <c:ext xmlns:c16="http://schemas.microsoft.com/office/drawing/2014/chart" uri="{C3380CC4-5D6E-409C-BE32-E72D297353CC}">
              <c16:uniqueId val="{00000000-005B-4B9A-BE02-C21538248CEB}"/>
            </c:ext>
          </c:extLst>
        </c:ser>
        <c:ser>
          <c:idx val="1"/>
          <c:order val="1"/>
          <c:tx>
            <c:strRef>
              <c:f>'400'!$O$6</c:f>
              <c:strCache>
                <c:ptCount val="1"/>
                <c:pt idx="0">
                  <c:v>1401</c:v>
                </c:pt>
              </c:strCache>
            </c:strRef>
          </c:tx>
          <c:spPr>
            <a:solidFill>
              <a:schemeClr val="accent2"/>
            </a:solidFill>
            <a:ln>
              <a:noFill/>
            </a:ln>
            <a:effectLst/>
            <a:sp3d/>
          </c:spPr>
          <c:invertIfNegative val="0"/>
          <c:dLbls>
            <c:dLbl>
              <c:idx val="0"/>
              <c:layout>
                <c:manualLayout>
                  <c:x val="1.0869565217391261E-2"/>
                  <c:y val="-4.37796374356577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05B-4B9A-BE02-C21538248CEB}"/>
                </c:ext>
              </c:extLst>
            </c:dLbl>
            <c:dLbl>
              <c:idx val="1"/>
              <c:layout>
                <c:manualLayout>
                  <c:x val="1.2077294685990338E-2"/>
                  <c:y val="-6.42101349056314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05B-4B9A-BE02-C21538248CEB}"/>
                </c:ext>
              </c:extLst>
            </c:dLbl>
            <c:spPr>
              <a:noFill/>
              <a:ln>
                <a:noFill/>
              </a:ln>
              <a:effectLst/>
            </c:spPr>
            <c:txPr>
              <a:bodyPr rot="0" spcFirstLastPara="1" vertOverflow="ellipsis" vert="horz" wrap="square" lIns="38100" tIns="19050" rIns="38100" bIns="19050" anchor="ctr" anchorCtr="0">
                <a:spAutoFit/>
              </a:bodyPr>
              <a:lstStyle/>
              <a:p>
                <a:pPr algn="ctr">
                  <a:defRPr lang="en-US"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'400'!$P$4:$S$4</c:f>
              <c:strCache>
                <c:ptCount val="4"/>
                <c:pt idx="0">
                  <c:v>بنزن</c:v>
                </c:pt>
                <c:pt idx="1">
                  <c:v>تولوئن</c:v>
                </c:pt>
                <c:pt idx="2">
                  <c:v>اتیل بنزن</c:v>
                </c:pt>
                <c:pt idx="3">
                  <c:v>زایلن</c:v>
                </c:pt>
              </c:strCache>
            </c:strRef>
          </c:cat>
          <c:val>
            <c:numRef>
              <c:f>'400'!$P$6:$S$6</c:f>
              <c:numCache>
                <c:formatCode>General</c:formatCode>
                <c:ptCount val="4"/>
                <c:pt idx="0">
                  <c:v>6.25</c:v>
                </c:pt>
                <c:pt idx="1">
                  <c:v>6.25</c:v>
                </c:pt>
                <c:pt idx="2">
                  <c:v>0</c:v>
                </c:pt>
                <c:pt idx="3">
                  <c:v>0</c:v>
                </c:pt>
              </c:numCache>
            </c:numRef>
          </c:val>
          <c:extLst>
            <c:ext xmlns:c16="http://schemas.microsoft.com/office/drawing/2014/chart" uri="{C3380CC4-5D6E-409C-BE32-E72D297353CC}">
              <c16:uniqueId val="{00000001-005B-4B9A-BE02-C21538248CEB}"/>
            </c:ext>
          </c:extLst>
        </c:ser>
        <c:ser>
          <c:idx val="2"/>
          <c:order val="2"/>
          <c:tx>
            <c:strRef>
              <c:f>'400'!$O$7</c:f>
              <c:strCache>
                <c:ptCount val="1"/>
                <c:pt idx="0">
                  <c:v>1400</c:v>
                </c:pt>
              </c:strCache>
            </c:strRef>
          </c:tx>
          <c:spPr>
            <a:solidFill>
              <a:schemeClr val="accent3"/>
            </a:solidFill>
            <a:ln>
              <a:noFill/>
            </a:ln>
            <a:effectLst/>
            <a:sp3d/>
          </c:spPr>
          <c:invertIfNegative val="0"/>
          <c:dLbls>
            <c:dLbl>
              <c:idx val="0"/>
              <c:layout>
                <c:manualLayout>
                  <c:x val="9.6618357487922701E-3"/>
                  <c:y val="-2.33491399656841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05B-4B9A-BE02-C21538248CEB}"/>
                </c:ext>
              </c:extLst>
            </c:dLbl>
            <c:dLbl>
              <c:idx val="1"/>
              <c:layout>
                <c:manualLayout>
                  <c:x val="4.8309178743960466E-3"/>
                  <c:y val="-4.08609949399472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05B-4B9A-BE02-C21538248CEB}"/>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'400'!$P$4:$S$4</c:f>
              <c:strCache>
                <c:ptCount val="4"/>
                <c:pt idx="0">
                  <c:v>بنزن</c:v>
                </c:pt>
                <c:pt idx="1">
                  <c:v>تولوئن</c:v>
                </c:pt>
                <c:pt idx="2">
                  <c:v>اتیل بنزن</c:v>
                </c:pt>
                <c:pt idx="3">
                  <c:v>زایلن</c:v>
                </c:pt>
              </c:strCache>
            </c:strRef>
          </c:cat>
          <c:val>
            <c:numRef>
              <c:f>'400'!$P$7:$S$7</c:f>
              <c:numCache>
                <c:formatCode>General</c:formatCode>
                <c:ptCount val="4"/>
                <c:pt idx="0">
                  <c:v>7.1</c:v>
                </c:pt>
                <c:pt idx="1">
                  <c:v>7.1</c:v>
                </c:pt>
                <c:pt idx="2">
                  <c:v>0</c:v>
                </c:pt>
                <c:pt idx="3">
                  <c:v>0</c:v>
                </c:pt>
              </c:numCache>
            </c:numRef>
          </c:val>
          <c:extLst>
            <c:ext xmlns:c16="http://schemas.microsoft.com/office/drawing/2014/chart" uri="{C3380CC4-5D6E-409C-BE32-E72D297353CC}">
              <c16:uniqueId val="{00000002-005B-4B9A-BE02-C21538248CEB}"/>
            </c:ext>
          </c:extLst>
        </c:ser>
        <c:dLbls>
          <c:showLegendKey val="0"/>
          <c:showVal val="0"/>
          <c:showCatName val="0"/>
          <c:showSerName val="0"/>
          <c:showPercent val="0"/>
          <c:showBubbleSize val="0"/>
        </c:dLbls>
        <c:gapWidth val="150"/>
        <c:shape val="box"/>
        <c:axId val="893199296"/>
        <c:axId val="893199712"/>
        <c:axId val="0"/>
      </c:bar3DChart>
      <c:catAx>
        <c:axId val="8931992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2  Titr" panose="00000700000000000000" pitchFamily="2" charset="-78"/>
              </a:defRPr>
            </a:pPr>
            <a:endParaRPr lang="en-US"/>
          </a:p>
        </c:txPr>
        <c:crossAx val="893199712"/>
        <c:crosses val="autoZero"/>
        <c:auto val="1"/>
        <c:lblAlgn val="ctr"/>
        <c:lblOffset val="100"/>
        <c:noMultiLvlLbl val="0"/>
      </c:catAx>
      <c:valAx>
        <c:axId val="893199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93199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7BE11-0886-48AB-8999-F7E5F8DA47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E5DF46-3C76-4A62-BD1C-1A182AC0F3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78F298-B205-42E2-99BD-AE1C02418427}"/>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5" name="Footer Placeholder 4">
            <a:extLst>
              <a:ext uri="{FF2B5EF4-FFF2-40B4-BE49-F238E27FC236}">
                <a16:creationId xmlns:a16="http://schemas.microsoft.com/office/drawing/2014/main" id="{E989F8C5-7AEF-4F23-821A-5AA08FD157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BF9119-6D39-4411-88EE-11DCFD038AAB}"/>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1977150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840E5-596C-4DE4-844B-13AD7C5828E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6D3BCF-2B01-4C61-A691-BFEA4C1B60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665C5-B44D-4920-9D45-D35E632322C2}"/>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5" name="Footer Placeholder 4">
            <a:extLst>
              <a:ext uri="{FF2B5EF4-FFF2-40B4-BE49-F238E27FC236}">
                <a16:creationId xmlns:a16="http://schemas.microsoft.com/office/drawing/2014/main" id="{A04C0C22-D0DA-4AC6-9E67-AC5B2EECF1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A0F031-6975-4FE1-8940-B52E6665BFCE}"/>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576468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161281-A3D7-42DA-880C-5002956B0DC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A0A126-83E6-415B-A37B-25CB2C5A4C7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686E98-4ECC-4185-A10F-F0F27E46AA71}"/>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5" name="Footer Placeholder 4">
            <a:extLst>
              <a:ext uri="{FF2B5EF4-FFF2-40B4-BE49-F238E27FC236}">
                <a16:creationId xmlns:a16="http://schemas.microsoft.com/office/drawing/2014/main" id="{404F25C1-5017-446A-BCE0-A9C517F0DA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4991F7-AE05-4CB5-AC62-48E8C412471A}"/>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981347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D8B31-A8C4-48B8-8323-BFD20AA2DC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75378C-7710-4E69-B7EC-F88635F4E90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0461A7-0E9D-4B17-B14F-FB9930FB987A}"/>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5" name="Footer Placeholder 4">
            <a:extLst>
              <a:ext uri="{FF2B5EF4-FFF2-40B4-BE49-F238E27FC236}">
                <a16:creationId xmlns:a16="http://schemas.microsoft.com/office/drawing/2014/main" id="{0D10DB51-51BD-45E4-9B49-97F29AE862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899252-85BA-4575-A975-9A9FA2E868B4}"/>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3446411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D2C28-59E9-4F92-B8A3-34FEE43CA6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5F73C5A-FB99-4657-8731-3004A44BAA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265967-07E2-4C22-8FD1-A5F644AE6984}"/>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5" name="Footer Placeholder 4">
            <a:extLst>
              <a:ext uri="{FF2B5EF4-FFF2-40B4-BE49-F238E27FC236}">
                <a16:creationId xmlns:a16="http://schemas.microsoft.com/office/drawing/2014/main" id="{63572303-35E1-4EA8-BA5D-7FC43BA11D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E6ADD4-9D21-485D-B843-0B3243BFC526}"/>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2491745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9EE3A-610A-4188-8728-ACC44FA757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2AD3AE-D44F-4405-946E-5B855DAA887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ED22FA-BEEE-4371-B55C-8433FA8AB5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A8F61B-10FF-4AA7-A76F-5E83E54331A2}"/>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6" name="Footer Placeholder 5">
            <a:extLst>
              <a:ext uri="{FF2B5EF4-FFF2-40B4-BE49-F238E27FC236}">
                <a16:creationId xmlns:a16="http://schemas.microsoft.com/office/drawing/2014/main" id="{94E0B3EC-6E9E-4A53-A524-0E060309B8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A30A4-B10C-4407-B764-D260D39C3246}"/>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20327166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FC87-C91E-4F51-A7B0-47DEDF5A79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5321A5-8585-4B93-A1A0-040F5A470F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CDC831-3353-4287-B2F0-FC2699934B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FA12C67-D603-4F14-AC06-02EE26D95B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FCFF4C-A928-4D1F-BD66-B3417A3588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452BE5F-7715-4697-AB28-2C2F85C97BBA}"/>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8" name="Footer Placeholder 7">
            <a:extLst>
              <a:ext uri="{FF2B5EF4-FFF2-40B4-BE49-F238E27FC236}">
                <a16:creationId xmlns:a16="http://schemas.microsoft.com/office/drawing/2014/main" id="{939B6687-C519-4CCB-B5D5-56A1B4FED9B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E9AE594-4685-4F0E-82FF-4EBCBCD7F9FF}"/>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191832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4A6AE-25CA-4EC3-9AA8-B66B8AD0E2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1747004-4DB6-4342-8C28-7AE61C093738}"/>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4" name="Footer Placeholder 3">
            <a:extLst>
              <a:ext uri="{FF2B5EF4-FFF2-40B4-BE49-F238E27FC236}">
                <a16:creationId xmlns:a16="http://schemas.microsoft.com/office/drawing/2014/main" id="{7F4FF17E-C698-4D86-AA22-B272191747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B9BEA0F-B4BD-47D6-8E5B-B4C2C8D95F45}"/>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1921836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13DE1D-5E29-4025-9252-AB70E73C651E}"/>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3" name="Footer Placeholder 2">
            <a:extLst>
              <a:ext uri="{FF2B5EF4-FFF2-40B4-BE49-F238E27FC236}">
                <a16:creationId xmlns:a16="http://schemas.microsoft.com/office/drawing/2014/main" id="{8B89B70F-1C8F-45B3-B2BE-504E71631A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80F6FE9-2E02-4C9B-BB9B-E90F9C35FFD5}"/>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3327760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7A54E-997D-4B58-A88F-EE6E5736CF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87DBE9F-5F19-4F3D-9FAE-FF57BE9524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DFB87B-7A1F-4499-9515-C44FC916BA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CD1065-D03D-4434-8721-31B36F169E68}"/>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6" name="Footer Placeholder 5">
            <a:extLst>
              <a:ext uri="{FF2B5EF4-FFF2-40B4-BE49-F238E27FC236}">
                <a16:creationId xmlns:a16="http://schemas.microsoft.com/office/drawing/2014/main" id="{DDE1BC06-1FA0-4F17-9BB6-EAFD12BC13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40FA22-B8CC-44CD-96F0-B0C4250D1F36}"/>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3733295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D55FC-E62F-4FA3-BFA9-33E53F3CD5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799783-9744-412D-90C8-5BF8DCF5EB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5444DB-36EC-4371-B8F7-BD08EA4D51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E09041-9CC5-491F-BF8F-FE9876E44C27}"/>
              </a:ext>
            </a:extLst>
          </p:cNvPr>
          <p:cNvSpPr>
            <a:spLocks noGrp="1"/>
          </p:cNvSpPr>
          <p:nvPr>
            <p:ph type="dt" sz="half" idx="10"/>
          </p:nvPr>
        </p:nvSpPr>
        <p:spPr/>
        <p:txBody>
          <a:bodyPr/>
          <a:lstStyle/>
          <a:p>
            <a:fld id="{517794B3-3796-4614-8CB8-B81233620047}" type="datetimeFigureOut">
              <a:rPr lang="en-US" smtClean="0"/>
              <a:t>9/27/2024</a:t>
            </a:fld>
            <a:endParaRPr lang="en-US"/>
          </a:p>
        </p:txBody>
      </p:sp>
      <p:sp>
        <p:nvSpPr>
          <p:cNvPr id="6" name="Footer Placeholder 5">
            <a:extLst>
              <a:ext uri="{FF2B5EF4-FFF2-40B4-BE49-F238E27FC236}">
                <a16:creationId xmlns:a16="http://schemas.microsoft.com/office/drawing/2014/main" id="{556BF2A6-B842-4CF4-90F0-173FB92917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80AC76-EDFB-4DEB-B0C7-6C6B03EF7660}"/>
              </a:ext>
            </a:extLst>
          </p:cNvPr>
          <p:cNvSpPr>
            <a:spLocks noGrp="1"/>
          </p:cNvSpPr>
          <p:nvPr>
            <p:ph type="sldNum" sz="quarter" idx="12"/>
          </p:nvPr>
        </p:nvSpPr>
        <p:spPr/>
        <p:txBody>
          <a:bodyPr/>
          <a:lstStyle/>
          <a:p>
            <a:fld id="{83DDAAD8-2457-4608-B951-DE57F4B640E8}" type="slidenum">
              <a:rPr lang="en-US" smtClean="0"/>
              <a:t>‹#›</a:t>
            </a:fld>
            <a:endParaRPr lang="en-US"/>
          </a:p>
        </p:txBody>
      </p:sp>
    </p:spTree>
    <p:extLst>
      <p:ext uri="{BB962C8B-B14F-4D97-AF65-F5344CB8AC3E}">
        <p14:creationId xmlns:p14="http://schemas.microsoft.com/office/powerpoint/2010/main" val="2275620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A46908-A864-4D97-A2C2-F5D26929EB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6506B2-6CF2-4E0A-8E17-C5A18FF91E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9350B0-4C32-48AE-BD4D-D0D7861DAC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7794B3-3796-4614-8CB8-B81233620047}" type="datetimeFigureOut">
              <a:rPr lang="en-US" smtClean="0"/>
              <a:t>9/27/2024</a:t>
            </a:fld>
            <a:endParaRPr lang="en-US"/>
          </a:p>
        </p:txBody>
      </p:sp>
      <p:sp>
        <p:nvSpPr>
          <p:cNvPr id="5" name="Footer Placeholder 4">
            <a:extLst>
              <a:ext uri="{FF2B5EF4-FFF2-40B4-BE49-F238E27FC236}">
                <a16:creationId xmlns:a16="http://schemas.microsoft.com/office/drawing/2014/main" id="{D83FFADA-72B7-48B6-8990-57E9E36D68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EA56FFD-D783-48AE-8BB2-7DCE8E83A3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DDAAD8-2457-4608-B951-DE57F4B640E8}" type="slidenum">
              <a:rPr lang="en-US" smtClean="0"/>
              <a:t>‹#›</a:t>
            </a:fld>
            <a:endParaRPr lang="en-US"/>
          </a:p>
        </p:txBody>
      </p:sp>
    </p:spTree>
    <p:extLst>
      <p:ext uri="{BB962C8B-B14F-4D97-AF65-F5344CB8AC3E}">
        <p14:creationId xmlns:p14="http://schemas.microsoft.com/office/powerpoint/2010/main" val="1373055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CB825-2C2F-4C71-8AFD-1D5A61DAE9FA}"/>
              </a:ext>
            </a:extLst>
          </p:cNvPr>
          <p:cNvSpPr>
            <a:spLocks noGrp="1"/>
          </p:cNvSpPr>
          <p:nvPr>
            <p:ph type="ctrTitle"/>
          </p:nvPr>
        </p:nvSpPr>
        <p:spPr>
          <a:xfrm>
            <a:off x="0" y="1"/>
            <a:ext cx="12192000" cy="1427355"/>
          </a:xfrm>
        </p:spPr>
        <p:txBody>
          <a:bodyPr>
            <a:normAutofit/>
          </a:bodyPr>
          <a:lstStyle/>
          <a:p>
            <a:r>
              <a:rPr lang="fa-IR" sz="5400" dirty="0">
                <a:cs typeface="2  Titr" panose="00000700000000000000" pitchFamily="2" charset="-78"/>
              </a:rPr>
              <a:t>طرح </a:t>
            </a:r>
            <a:r>
              <a:rPr lang="fa-IR" sz="5400" dirty="0">
                <a:solidFill>
                  <a:srgbClr val="FF0000"/>
                </a:solidFill>
                <a:cs typeface="2  Titr" panose="00000700000000000000" pitchFamily="2" charset="-78"/>
              </a:rPr>
              <a:t>کهاب</a:t>
            </a:r>
            <a:r>
              <a:rPr lang="fa-IR" sz="5400" dirty="0">
                <a:cs typeface="2  Titr" panose="00000700000000000000" pitchFamily="2" charset="-78"/>
              </a:rPr>
              <a:t> (</a:t>
            </a:r>
            <a:r>
              <a:rPr lang="fa-IR" sz="5400" dirty="0">
                <a:solidFill>
                  <a:srgbClr val="FF0000"/>
                </a:solidFill>
                <a:cs typeface="2  Titr" panose="00000700000000000000" pitchFamily="2" charset="-78"/>
              </a:rPr>
              <a:t>ک</a:t>
            </a:r>
            <a:r>
              <a:rPr lang="fa-IR" sz="5400" dirty="0">
                <a:cs typeface="2  Titr" panose="00000700000000000000" pitchFamily="2" charset="-78"/>
              </a:rPr>
              <a:t>نترل، </a:t>
            </a:r>
            <a:r>
              <a:rPr lang="fa-IR" sz="5400" dirty="0">
                <a:solidFill>
                  <a:srgbClr val="FF0000"/>
                </a:solidFill>
                <a:cs typeface="2  Titr" panose="00000700000000000000" pitchFamily="2" charset="-78"/>
              </a:rPr>
              <a:t>ه</a:t>
            </a:r>
            <a:r>
              <a:rPr lang="fa-IR" sz="5400" dirty="0">
                <a:cs typeface="2  Titr" panose="00000700000000000000" pitchFamily="2" charset="-78"/>
              </a:rPr>
              <a:t>دایت، </a:t>
            </a:r>
            <a:r>
              <a:rPr lang="fa-IR" sz="5400" dirty="0">
                <a:solidFill>
                  <a:srgbClr val="FF0000"/>
                </a:solidFill>
                <a:cs typeface="2  Titr" panose="00000700000000000000" pitchFamily="2" charset="-78"/>
              </a:rPr>
              <a:t>ا</a:t>
            </a:r>
            <a:r>
              <a:rPr lang="fa-IR" sz="5400" dirty="0">
                <a:cs typeface="2  Titr" panose="00000700000000000000" pitchFamily="2" charset="-78"/>
              </a:rPr>
              <a:t>نتقال و </a:t>
            </a:r>
            <a:r>
              <a:rPr lang="fa-IR" sz="5400" dirty="0">
                <a:solidFill>
                  <a:srgbClr val="FF0000"/>
                </a:solidFill>
                <a:cs typeface="2  Titr" panose="00000700000000000000" pitchFamily="2" charset="-78"/>
              </a:rPr>
              <a:t>ب</a:t>
            </a:r>
            <a:r>
              <a:rPr lang="fa-IR" sz="5400" dirty="0">
                <a:cs typeface="2  Titr" panose="00000700000000000000" pitchFamily="2" charset="-78"/>
              </a:rPr>
              <a:t>ازیافت)</a:t>
            </a:r>
            <a:endParaRPr lang="en-US" sz="5400" dirty="0">
              <a:cs typeface="2  Titr" panose="00000700000000000000" pitchFamily="2" charset="-78"/>
            </a:endParaRPr>
          </a:p>
        </p:txBody>
      </p:sp>
      <p:sp>
        <p:nvSpPr>
          <p:cNvPr id="3" name="Subtitle 2">
            <a:extLst>
              <a:ext uri="{FF2B5EF4-FFF2-40B4-BE49-F238E27FC236}">
                <a16:creationId xmlns:a16="http://schemas.microsoft.com/office/drawing/2014/main" id="{3190C24B-8153-445B-BE6E-B42F2723B315}"/>
              </a:ext>
            </a:extLst>
          </p:cNvPr>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82044"/>
            <a:ext cx="12192000" cy="5295774"/>
          </a:xfrm>
          <a:prstGeom prst="rect">
            <a:avLst/>
          </a:prstGeom>
        </p:spPr>
      </p:pic>
      <p:sp>
        <p:nvSpPr>
          <p:cNvPr id="6" name="TextBox 5">
            <a:extLst>
              <a:ext uri="{FF2B5EF4-FFF2-40B4-BE49-F238E27FC236}">
                <a16:creationId xmlns:a16="http://schemas.microsoft.com/office/drawing/2014/main" id="{919F06FB-63DE-41A8-A277-F6222AF9C863}"/>
              </a:ext>
            </a:extLst>
          </p:cNvPr>
          <p:cNvSpPr txBox="1"/>
          <p:nvPr/>
        </p:nvSpPr>
        <p:spPr>
          <a:xfrm>
            <a:off x="-1" y="1682044"/>
            <a:ext cx="3793067" cy="1200329"/>
          </a:xfrm>
          <a:prstGeom prst="rect">
            <a:avLst/>
          </a:prstGeom>
          <a:noFill/>
        </p:spPr>
        <p:txBody>
          <a:bodyPr wrap="square">
            <a:spAutoFit/>
          </a:bodyPr>
          <a:lstStyle/>
          <a:p>
            <a:pPr algn="ctr">
              <a:spcBef>
                <a:spcPct val="0"/>
              </a:spcBef>
              <a:buFontTx/>
              <a:buNone/>
            </a:pPr>
            <a:r>
              <a:rPr lang="fa-IR" altLang="en-US" sz="2400" b="1" dirty="0">
                <a:latin typeface="Arial" panose="020B0604020202020204" pitchFamily="34" charset="0"/>
                <a:cs typeface="B Titr" panose="00000700000000000000" pitchFamily="2" charset="-78"/>
              </a:rPr>
              <a:t>مرکز بهداشت استان اصفهان </a:t>
            </a:r>
          </a:p>
          <a:p>
            <a:pPr algn="ctr">
              <a:spcBef>
                <a:spcPct val="0"/>
              </a:spcBef>
              <a:buFontTx/>
              <a:buNone/>
            </a:pPr>
            <a:r>
              <a:rPr lang="fa-IR" altLang="en-US" sz="2400" b="1" dirty="0">
                <a:latin typeface="Arial" panose="020B0604020202020204" pitchFamily="34" charset="0"/>
                <a:cs typeface="B Titr" panose="00000700000000000000" pitchFamily="2" charset="-78"/>
              </a:rPr>
              <a:t>گروه مهندسی بهداشت حرفه ای</a:t>
            </a:r>
          </a:p>
          <a:p>
            <a:pPr algn="ctr">
              <a:spcBef>
                <a:spcPct val="0"/>
              </a:spcBef>
              <a:buFontTx/>
              <a:buNone/>
            </a:pPr>
            <a:r>
              <a:rPr lang="fa-IR" altLang="en-US" sz="2400" b="1" dirty="0">
                <a:latin typeface="Arial" panose="020B0604020202020204" pitchFamily="34" charset="0"/>
                <a:cs typeface="B Titr" panose="00000700000000000000" pitchFamily="2" charset="-78"/>
              </a:rPr>
              <a:t> مهندس سمیه حسن پور</a:t>
            </a:r>
            <a:endParaRPr lang="en-US" sz="2400" dirty="0"/>
          </a:p>
        </p:txBody>
      </p:sp>
    </p:spTree>
    <p:extLst>
      <p:ext uri="{BB962C8B-B14F-4D97-AF65-F5344CB8AC3E}">
        <p14:creationId xmlns:p14="http://schemas.microsoft.com/office/powerpoint/2010/main" val="3446977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9B07D-62B1-4844-8043-37996E3D5561}"/>
              </a:ext>
            </a:extLst>
          </p:cNvPr>
          <p:cNvSpPr>
            <a:spLocks noGrp="1"/>
          </p:cNvSpPr>
          <p:nvPr>
            <p:ph type="title"/>
          </p:nvPr>
        </p:nvSpPr>
        <p:spPr/>
        <p:txBody>
          <a:bodyPr/>
          <a:lstStyle/>
          <a:p>
            <a:pPr algn="ctr"/>
            <a:r>
              <a:rPr lang="fa-IR" dirty="0">
                <a:solidFill>
                  <a:schemeClr val="accent1">
                    <a:lumMod val="75000"/>
                  </a:schemeClr>
                </a:solidFill>
                <a:cs typeface="2  Titr" panose="00000700000000000000" pitchFamily="2" charset="-78"/>
              </a:rPr>
              <a:t>وظایف وزارت بهداشت در خصوص طرح کهاب</a:t>
            </a:r>
            <a:endParaRPr lang="en-US" dirty="0">
              <a:solidFill>
                <a:schemeClr val="accent1">
                  <a:lumMod val="75000"/>
                </a:schemeClr>
              </a:solidFill>
              <a:cs typeface="2  Titr" panose="00000700000000000000" pitchFamily="2" charset="-78"/>
            </a:endParaRPr>
          </a:p>
        </p:txBody>
      </p:sp>
      <p:sp>
        <p:nvSpPr>
          <p:cNvPr id="3" name="Content Placeholder 2">
            <a:extLst>
              <a:ext uri="{FF2B5EF4-FFF2-40B4-BE49-F238E27FC236}">
                <a16:creationId xmlns:a16="http://schemas.microsoft.com/office/drawing/2014/main" id="{A975AF9B-5CE9-4779-952A-58CBAB7B3C8B}"/>
              </a:ext>
            </a:extLst>
          </p:cNvPr>
          <p:cNvSpPr>
            <a:spLocks noGrp="1"/>
          </p:cNvSpPr>
          <p:nvPr>
            <p:ph idx="1"/>
          </p:nvPr>
        </p:nvSpPr>
        <p:spPr>
          <a:xfrm>
            <a:off x="282222" y="1825625"/>
            <a:ext cx="11604978" cy="4351338"/>
          </a:xfrm>
        </p:spPr>
        <p:txBody>
          <a:bodyPr>
            <a:normAutofit/>
          </a:bodyPr>
          <a:lstStyle/>
          <a:p>
            <a:pPr algn="r" rtl="1"/>
            <a:r>
              <a:rPr lang="fa-IR" dirty="0">
                <a:cs typeface="B Zar" panose="00000400000000000000" pitchFamily="2" charset="-78"/>
              </a:rPr>
              <a:t>بازرسی از جایگاههای سوخت فعال و اعلام نواقص و صدور اخطاریه</a:t>
            </a:r>
          </a:p>
          <a:p>
            <a:pPr algn="r" rtl="1"/>
            <a:r>
              <a:rPr lang="fa-IR" dirty="0">
                <a:cs typeface="B Zar" panose="00000400000000000000" pitchFamily="2" charset="-78"/>
              </a:rPr>
              <a:t>پیگیری جهت اندازه گیری عوامل زیان آور (حداقل یک بار در طول اجرای طرح کهاب)</a:t>
            </a:r>
          </a:p>
          <a:p>
            <a:pPr algn="r" rtl="1"/>
            <a:r>
              <a:rPr lang="fa-IR" dirty="0">
                <a:cs typeface="B Zar" panose="00000400000000000000" pitchFamily="2" charset="-78"/>
              </a:rPr>
              <a:t>پیگیری جهت انجام پایش بیولوژیک</a:t>
            </a:r>
          </a:p>
          <a:p>
            <a:pPr algn="r" rtl="1"/>
            <a:r>
              <a:rPr lang="fa-IR" dirty="0">
                <a:cs typeface="B Zar" panose="00000400000000000000" pitchFamily="2" charset="-78"/>
              </a:rPr>
              <a:t>بررسی وضعیت بهداشتی تاسیسات</a:t>
            </a:r>
          </a:p>
          <a:p>
            <a:pPr algn="r" rtl="1"/>
            <a:r>
              <a:rPr lang="fa-IR" dirty="0">
                <a:cs typeface="B Zar" panose="00000400000000000000" pitchFamily="2" charset="-78"/>
              </a:rPr>
              <a:t>پیگیری انجام اقدامات کنترل مدیریتی</a:t>
            </a:r>
          </a:p>
          <a:p>
            <a:pPr algn="r" rtl="1"/>
            <a:r>
              <a:rPr lang="fa-IR" dirty="0">
                <a:cs typeface="B Zar" panose="00000400000000000000" pitchFamily="2" charset="-78"/>
              </a:rPr>
              <a:t>ارائه آموزش با محوریت مبانی بهداشت حرفه ای، عوامل زیان آور، لزوم استفاده از وسایل حفاظت فردی</a:t>
            </a:r>
          </a:p>
          <a:p>
            <a:pPr algn="r" rtl="1"/>
            <a:r>
              <a:rPr lang="fa-IR" dirty="0">
                <a:cs typeface="B Zar" panose="00000400000000000000" pitchFamily="2" charset="-78"/>
              </a:rPr>
              <a:t>پیگیری انجام معاینات سلامت شغلی کارکنان</a:t>
            </a:r>
          </a:p>
          <a:p>
            <a:pPr algn="r" rtl="1"/>
            <a:r>
              <a:rPr lang="fa-IR" dirty="0">
                <a:cs typeface="B Zar" panose="00000400000000000000" pitchFamily="2" charset="-78"/>
              </a:rPr>
              <a:t>معرفی کارفرمایان متخلف از مواد قانونی به مراجع قضایی</a:t>
            </a:r>
            <a:endParaRPr lang="en-US" dirty="0">
              <a:cs typeface="B Zar" panose="00000400000000000000" pitchFamily="2" charset="-78"/>
            </a:endParaRPr>
          </a:p>
        </p:txBody>
      </p:sp>
    </p:spTree>
    <p:extLst>
      <p:ext uri="{BB962C8B-B14F-4D97-AF65-F5344CB8AC3E}">
        <p14:creationId xmlns:p14="http://schemas.microsoft.com/office/powerpoint/2010/main" val="498916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6804B-7E82-407E-9775-F3A4A10C9E0C}"/>
              </a:ext>
            </a:extLst>
          </p:cNvPr>
          <p:cNvSpPr>
            <a:spLocks noGrp="1"/>
          </p:cNvSpPr>
          <p:nvPr>
            <p:ph type="title"/>
          </p:nvPr>
        </p:nvSpPr>
        <p:spPr>
          <a:xfrm>
            <a:off x="7924800" y="274814"/>
            <a:ext cx="4219717" cy="1768475"/>
          </a:xfrm>
        </p:spPr>
        <p:txBody>
          <a:bodyPr>
            <a:normAutofit/>
          </a:bodyPr>
          <a:lstStyle/>
          <a:p>
            <a:pPr algn="ctr" rtl="1"/>
            <a:r>
              <a:rPr lang="fa-IR" sz="3600" dirty="0">
                <a:solidFill>
                  <a:schemeClr val="accent1">
                    <a:lumMod val="75000"/>
                  </a:schemeClr>
                </a:solidFill>
                <a:cs typeface="2  Titr" panose="00000700000000000000" pitchFamily="2" charset="-78"/>
              </a:rPr>
              <a:t>تجهیزات حفاظت فردی مورد نیاز در جایگاههای سوخت</a:t>
            </a:r>
            <a:endParaRPr lang="en-US" sz="3600" dirty="0">
              <a:solidFill>
                <a:schemeClr val="accent1">
                  <a:lumMod val="75000"/>
                </a:schemeClr>
              </a:solidFill>
              <a:cs typeface="2  Titr" panose="00000700000000000000" pitchFamily="2" charset="-78"/>
            </a:endParaRPr>
          </a:p>
        </p:txBody>
      </p:sp>
      <p:pic>
        <p:nvPicPr>
          <p:cNvPr id="9" name="Content Placeholder 8">
            <a:extLst>
              <a:ext uri="{FF2B5EF4-FFF2-40B4-BE49-F238E27FC236}">
                <a16:creationId xmlns:a16="http://schemas.microsoft.com/office/drawing/2014/main" id="{D3470552-0701-41D2-95DC-EA229E6FBA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47832" y="2633572"/>
            <a:ext cx="4496685" cy="4351338"/>
          </a:xfrm>
        </p:spPr>
      </p:pic>
      <p:pic>
        <p:nvPicPr>
          <p:cNvPr id="11" name="Picture 10">
            <a:extLst>
              <a:ext uri="{FF2B5EF4-FFF2-40B4-BE49-F238E27FC236}">
                <a16:creationId xmlns:a16="http://schemas.microsoft.com/office/drawing/2014/main" id="{5E4440CC-2621-433F-A8CD-0D0BCB59E8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8771" y="3446670"/>
            <a:ext cx="4519061" cy="3038899"/>
          </a:xfrm>
          <a:prstGeom prst="rect">
            <a:avLst/>
          </a:prstGeom>
        </p:spPr>
      </p:pic>
      <p:pic>
        <p:nvPicPr>
          <p:cNvPr id="13" name="Picture 12">
            <a:extLst>
              <a:ext uri="{FF2B5EF4-FFF2-40B4-BE49-F238E27FC236}">
                <a16:creationId xmlns:a16="http://schemas.microsoft.com/office/drawing/2014/main" id="{B68CF1A4-7C25-45B5-A80F-2A23EE357B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09437"/>
            <a:ext cx="3100365" cy="3648563"/>
          </a:xfrm>
          <a:prstGeom prst="rect">
            <a:avLst/>
          </a:prstGeom>
        </p:spPr>
      </p:pic>
      <p:pic>
        <p:nvPicPr>
          <p:cNvPr id="6" name="Picture 5">
            <a:extLst>
              <a:ext uri="{FF2B5EF4-FFF2-40B4-BE49-F238E27FC236}">
                <a16:creationId xmlns:a16="http://schemas.microsoft.com/office/drawing/2014/main" id="{37AF6910-50BC-476C-8BC5-A325249E11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1844"/>
            <a:ext cx="3220516" cy="2550653"/>
          </a:xfrm>
          <a:prstGeom prst="rect">
            <a:avLst/>
          </a:prstGeom>
        </p:spPr>
      </p:pic>
      <p:pic>
        <p:nvPicPr>
          <p:cNvPr id="8" name="Picture 7">
            <a:extLst>
              <a:ext uri="{FF2B5EF4-FFF2-40B4-BE49-F238E27FC236}">
                <a16:creationId xmlns:a16="http://schemas.microsoft.com/office/drawing/2014/main" id="{EA5E7DC4-8CC7-4CE9-839C-7A94B68EFD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83758" y="104117"/>
            <a:ext cx="4188073" cy="2843212"/>
          </a:xfrm>
          <a:prstGeom prst="rect">
            <a:avLst/>
          </a:prstGeom>
        </p:spPr>
      </p:pic>
    </p:spTree>
    <p:extLst>
      <p:ext uri="{BB962C8B-B14F-4D97-AF65-F5344CB8AC3E}">
        <p14:creationId xmlns:p14="http://schemas.microsoft.com/office/powerpoint/2010/main" val="817573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1B8AE-32D0-486B-9BF5-E86F1BAB3626}"/>
              </a:ext>
            </a:extLst>
          </p:cNvPr>
          <p:cNvSpPr>
            <a:spLocks noGrp="1"/>
          </p:cNvSpPr>
          <p:nvPr>
            <p:ph type="title"/>
          </p:nvPr>
        </p:nvSpPr>
        <p:spPr/>
        <p:txBody>
          <a:bodyPr>
            <a:normAutofit/>
          </a:bodyPr>
          <a:lstStyle/>
          <a:p>
            <a:pPr algn="r" rtl="1"/>
            <a:r>
              <a:rPr lang="fa-IR" sz="4000" dirty="0">
                <a:solidFill>
                  <a:schemeClr val="accent1">
                    <a:lumMod val="75000"/>
                  </a:schemeClr>
                </a:solidFill>
                <a:cs typeface="2  Titr" panose="00000700000000000000" pitchFamily="2" charset="-78"/>
              </a:rPr>
              <a:t>حدود مجاز مواجهه و مبنای تعیین حدود مجاز برای </a:t>
            </a:r>
            <a:r>
              <a:rPr lang="en-US" sz="4000" dirty="0">
                <a:solidFill>
                  <a:schemeClr val="accent1">
                    <a:lumMod val="75000"/>
                  </a:schemeClr>
                </a:solidFill>
                <a:cs typeface="2  Titr" panose="00000700000000000000" pitchFamily="2" charset="-78"/>
              </a:rPr>
              <a:t>BTEX</a:t>
            </a:r>
          </a:p>
        </p:txBody>
      </p:sp>
      <p:pic>
        <p:nvPicPr>
          <p:cNvPr id="4" name="Picture 3">
            <a:extLst>
              <a:ext uri="{FF2B5EF4-FFF2-40B4-BE49-F238E27FC236}">
                <a16:creationId xmlns:a16="http://schemas.microsoft.com/office/drawing/2014/main" id="{D3D83A98-0AE1-45F4-8806-655960F74D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828" y="3494176"/>
            <a:ext cx="10569928" cy="552450"/>
          </a:xfrm>
          <a:prstGeom prst="rect">
            <a:avLst/>
          </a:prstGeom>
        </p:spPr>
      </p:pic>
      <p:pic>
        <p:nvPicPr>
          <p:cNvPr id="8" name="Picture 7">
            <a:extLst>
              <a:ext uri="{FF2B5EF4-FFF2-40B4-BE49-F238E27FC236}">
                <a16:creationId xmlns:a16="http://schemas.microsoft.com/office/drawing/2014/main" id="{C9FAFDF1-4CB9-49C8-9151-7CCDFF98CF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777" y="2966905"/>
            <a:ext cx="10555111" cy="438150"/>
          </a:xfrm>
          <a:prstGeom prst="rect">
            <a:avLst/>
          </a:prstGeom>
        </p:spPr>
      </p:pic>
      <p:pic>
        <p:nvPicPr>
          <p:cNvPr id="12" name="Picture 11">
            <a:extLst>
              <a:ext uri="{FF2B5EF4-FFF2-40B4-BE49-F238E27FC236}">
                <a16:creationId xmlns:a16="http://schemas.microsoft.com/office/drawing/2014/main" id="{A344C2C7-D397-4EDD-9048-C68D12C6B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467" y="1920962"/>
            <a:ext cx="10758311" cy="390525"/>
          </a:xfrm>
          <a:prstGeom prst="rect">
            <a:avLst/>
          </a:prstGeom>
        </p:spPr>
      </p:pic>
      <p:pic>
        <p:nvPicPr>
          <p:cNvPr id="14" name="Picture 13">
            <a:extLst>
              <a:ext uri="{FF2B5EF4-FFF2-40B4-BE49-F238E27FC236}">
                <a16:creationId xmlns:a16="http://schemas.microsoft.com/office/drawing/2014/main" id="{B0BC71F2-AC49-42AE-9F15-B415B0B130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467" y="2411149"/>
            <a:ext cx="10710333" cy="447675"/>
          </a:xfrm>
          <a:prstGeom prst="rect">
            <a:avLst/>
          </a:prstGeom>
        </p:spPr>
      </p:pic>
    </p:spTree>
    <p:extLst>
      <p:ext uri="{BB962C8B-B14F-4D97-AF65-F5344CB8AC3E}">
        <p14:creationId xmlns:p14="http://schemas.microsoft.com/office/powerpoint/2010/main" val="439676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solidFill>
                  <a:srgbClr val="7030A0"/>
                </a:solidFill>
                <a:cs typeface="B Zar" panose="00000400000000000000" pitchFamily="2" charset="-78"/>
              </a:rPr>
              <a:t>نمونه برداری از </a:t>
            </a:r>
            <a:r>
              <a:rPr lang="en-US" b="1" dirty="0">
                <a:solidFill>
                  <a:srgbClr val="7030A0"/>
                </a:solidFill>
                <a:cs typeface="B Zar" panose="00000400000000000000" pitchFamily="2" charset="-78"/>
              </a:rPr>
              <a:t>BTEX</a:t>
            </a:r>
          </a:p>
        </p:txBody>
      </p:sp>
      <p:sp>
        <p:nvSpPr>
          <p:cNvPr id="3" name="Content Placeholder 2"/>
          <p:cNvSpPr>
            <a:spLocks noGrp="1"/>
          </p:cNvSpPr>
          <p:nvPr>
            <p:ph idx="1"/>
          </p:nvPr>
        </p:nvSpPr>
        <p:spPr>
          <a:xfrm>
            <a:off x="529043" y="1786685"/>
            <a:ext cx="10515600" cy="4351338"/>
          </a:xfrm>
        </p:spPr>
        <p:txBody>
          <a:bodyPr>
            <a:normAutofit lnSpcReduction="10000"/>
          </a:bodyPr>
          <a:lstStyle/>
          <a:p>
            <a:pPr marL="0" indent="0" algn="just" rtl="1">
              <a:buNone/>
            </a:pPr>
            <a:r>
              <a:rPr lang="fa-IR" b="1" dirty="0">
                <a:solidFill>
                  <a:srgbClr val="0070C0"/>
                </a:solidFill>
                <a:latin typeface="Montserrat"/>
                <a:cs typeface="B Zar" panose="00000400000000000000" pitchFamily="2" charset="-78"/>
              </a:rPr>
              <a:t>روشهای نمونه برداری:</a:t>
            </a:r>
          </a:p>
          <a:p>
            <a:pPr marL="0" indent="0" algn="just">
              <a:buNone/>
            </a:pPr>
            <a:r>
              <a:rPr lang="en-US" dirty="0">
                <a:cs typeface="B Zar" panose="00000400000000000000" pitchFamily="2" charset="-78"/>
              </a:rPr>
              <a:t>NIOSH 1500, </a:t>
            </a:r>
            <a:r>
              <a:rPr lang="en-US" dirty="0">
                <a:solidFill>
                  <a:srgbClr val="FF0000"/>
                </a:solidFill>
                <a:cs typeface="B Zar" panose="00000400000000000000" pitchFamily="2" charset="-78"/>
              </a:rPr>
              <a:t>1501</a:t>
            </a:r>
            <a:r>
              <a:rPr lang="en-US" dirty="0">
                <a:cs typeface="B Zar" panose="00000400000000000000" pitchFamily="2" charset="-78"/>
              </a:rPr>
              <a:t>, 3700, 3800</a:t>
            </a:r>
          </a:p>
          <a:p>
            <a:pPr marL="0" indent="0" algn="just">
              <a:buNone/>
            </a:pPr>
            <a:r>
              <a:rPr lang="en-US" dirty="0">
                <a:cs typeface="B Zar" panose="00000400000000000000" pitchFamily="2" charset="-78"/>
              </a:rPr>
              <a:t>OSHA 12</a:t>
            </a:r>
          </a:p>
          <a:p>
            <a:pPr marL="0" indent="0" algn="just">
              <a:buNone/>
            </a:pPr>
            <a:r>
              <a:rPr lang="en-US" dirty="0">
                <a:cs typeface="B Zar" panose="00000400000000000000" pitchFamily="2" charset="-78"/>
              </a:rPr>
              <a:t>NIOSH 1500, </a:t>
            </a:r>
            <a:r>
              <a:rPr lang="en-US" dirty="0">
                <a:solidFill>
                  <a:srgbClr val="FF0000"/>
                </a:solidFill>
                <a:cs typeface="B Zar" panose="00000400000000000000" pitchFamily="2" charset="-78"/>
              </a:rPr>
              <a:t>1501</a:t>
            </a:r>
            <a:r>
              <a:rPr lang="en-US" dirty="0">
                <a:cs typeface="B Zar" panose="00000400000000000000" pitchFamily="2" charset="-78"/>
              </a:rPr>
              <a:t>, 3800</a:t>
            </a:r>
          </a:p>
          <a:p>
            <a:pPr marL="0" indent="0" algn="just">
              <a:buNone/>
            </a:pPr>
            <a:r>
              <a:rPr lang="en-US" dirty="0">
                <a:cs typeface="B Zar" panose="00000400000000000000" pitchFamily="2" charset="-78"/>
              </a:rPr>
              <a:t>OSHA 111</a:t>
            </a:r>
          </a:p>
          <a:p>
            <a:pPr marL="0" indent="0" algn="just">
              <a:buNone/>
            </a:pPr>
            <a:r>
              <a:rPr lang="en-US" dirty="0">
                <a:cs typeface="B Zar" panose="00000400000000000000" pitchFamily="2" charset="-78"/>
              </a:rPr>
              <a:t>NOSH </a:t>
            </a:r>
            <a:r>
              <a:rPr lang="en-US" dirty="0">
                <a:solidFill>
                  <a:srgbClr val="FF0000"/>
                </a:solidFill>
                <a:cs typeface="B Zar" panose="00000400000000000000" pitchFamily="2" charset="-78"/>
              </a:rPr>
              <a:t>1501</a:t>
            </a:r>
            <a:r>
              <a:rPr lang="en-US" dirty="0">
                <a:cs typeface="B Zar" panose="00000400000000000000" pitchFamily="2" charset="-78"/>
              </a:rPr>
              <a:t>, 3800</a:t>
            </a:r>
          </a:p>
          <a:p>
            <a:pPr marL="0" indent="0" algn="just">
              <a:buNone/>
            </a:pPr>
            <a:r>
              <a:rPr lang="en-US" dirty="0">
                <a:cs typeface="B Zar" panose="00000400000000000000" pitchFamily="2" charset="-78"/>
              </a:rPr>
              <a:t>OSHA 9, 89</a:t>
            </a:r>
          </a:p>
          <a:p>
            <a:pPr marL="0" indent="0" algn="just">
              <a:buNone/>
            </a:pPr>
            <a:r>
              <a:rPr lang="en-US" dirty="0">
                <a:cs typeface="B Zar" panose="00000400000000000000" pitchFamily="2" charset="-78"/>
              </a:rPr>
              <a:t>NIOSH </a:t>
            </a:r>
            <a:r>
              <a:rPr lang="en-US" dirty="0">
                <a:solidFill>
                  <a:srgbClr val="FF0000"/>
                </a:solidFill>
                <a:cs typeface="B Zar" panose="00000400000000000000" pitchFamily="2" charset="-78"/>
              </a:rPr>
              <a:t>1501</a:t>
            </a:r>
            <a:r>
              <a:rPr lang="en-US" dirty="0">
                <a:cs typeface="B Zar" panose="00000400000000000000" pitchFamily="2" charset="-78"/>
              </a:rPr>
              <a:t>, 3800</a:t>
            </a:r>
          </a:p>
          <a:p>
            <a:pPr marL="0" indent="0" algn="just">
              <a:buNone/>
            </a:pPr>
            <a:r>
              <a:rPr lang="en-US" dirty="0">
                <a:cs typeface="B Zar" panose="00000400000000000000" pitchFamily="2" charset="-78"/>
              </a:rPr>
              <a:t>OSHA 1002</a:t>
            </a:r>
          </a:p>
          <a:p>
            <a:pPr marL="0" indent="0" algn="just">
              <a:buNone/>
            </a:pPr>
            <a:endParaRPr lang="en-US" dirty="0">
              <a:cs typeface="B Zar" panose="00000400000000000000" pitchFamily="2" charset="-78"/>
            </a:endParaRPr>
          </a:p>
          <a:p>
            <a:pPr marL="0" indent="0" algn="just">
              <a:buNone/>
            </a:pPr>
            <a:endParaRPr lang="en-US" dirty="0">
              <a:cs typeface="B Zar" panose="00000400000000000000" pitchFamily="2" charset="-78"/>
            </a:endParaRPr>
          </a:p>
        </p:txBody>
      </p:sp>
      <p:sp>
        <p:nvSpPr>
          <p:cNvPr id="4" name="Right Brace 3"/>
          <p:cNvSpPr/>
          <p:nvPr/>
        </p:nvSpPr>
        <p:spPr>
          <a:xfrm>
            <a:off x="5460274" y="2338251"/>
            <a:ext cx="326571" cy="74458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ight Brace 4"/>
          <p:cNvSpPr/>
          <p:nvPr/>
        </p:nvSpPr>
        <p:spPr>
          <a:xfrm>
            <a:off x="5460273" y="3217771"/>
            <a:ext cx="326571" cy="74458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ight Brace 5"/>
          <p:cNvSpPr/>
          <p:nvPr/>
        </p:nvSpPr>
        <p:spPr>
          <a:xfrm>
            <a:off x="5460272" y="4103822"/>
            <a:ext cx="326571" cy="74458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ight Brace 6"/>
          <p:cNvSpPr/>
          <p:nvPr/>
        </p:nvSpPr>
        <p:spPr>
          <a:xfrm>
            <a:off x="5460272" y="5027679"/>
            <a:ext cx="326571" cy="74458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6400800" y="2525876"/>
            <a:ext cx="1476103" cy="369332"/>
          </a:xfrm>
          <a:prstGeom prst="rect">
            <a:avLst/>
          </a:prstGeom>
          <a:noFill/>
        </p:spPr>
        <p:txBody>
          <a:bodyPr wrap="square" rtlCol="0">
            <a:spAutoFit/>
          </a:bodyPr>
          <a:lstStyle/>
          <a:p>
            <a:pPr algn="ctr"/>
            <a:r>
              <a:rPr lang="fa-IR" b="1" dirty="0">
                <a:cs typeface="B Zar" panose="00000400000000000000" pitchFamily="2" charset="-78"/>
              </a:rPr>
              <a:t>بنزن</a:t>
            </a:r>
            <a:endParaRPr lang="en-US" b="1" dirty="0">
              <a:cs typeface="B Zar" panose="00000400000000000000" pitchFamily="2" charset="-78"/>
            </a:endParaRPr>
          </a:p>
        </p:txBody>
      </p:sp>
      <p:sp>
        <p:nvSpPr>
          <p:cNvPr id="9" name="TextBox 8"/>
          <p:cNvSpPr txBox="1"/>
          <p:nvPr/>
        </p:nvSpPr>
        <p:spPr>
          <a:xfrm>
            <a:off x="6400799" y="3405396"/>
            <a:ext cx="1476103" cy="369332"/>
          </a:xfrm>
          <a:prstGeom prst="rect">
            <a:avLst/>
          </a:prstGeom>
          <a:noFill/>
        </p:spPr>
        <p:txBody>
          <a:bodyPr wrap="square" rtlCol="0">
            <a:spAutoFit/>
          </a:bodyPr>
          <a:lstStyle/>
          <a:p>
            <a:pPr algn="ctr"/>
            <a:r>
              <a:rPr lang="fa-IR" b="1" dirty="0">
                <a:cs typeface="B Zar" panose="00000400000000000000" pitchFamily="2" charset="-78"/>
              </a:rPr>
              <a:t>تولوئن</a:t>
            </a:r>
            <a:endParaRPr lang="en-US" b="1" dirty="0">
              <a:cs typeface="B Zar" panose="00000400000000000000" pitchFamily="2" charset="-78"/>
            </a:endParaRPr>
          </a:p>
        </p:txBody>
      </p:sp>
      <p:sp>
        <p:nvSpPr>
          <p:cNvPr id="10" name="TextBox 9"/>
          <p:cNvSpPr txBox="1"/>
          <p:nvPr/>
        </p:nvSpPr>
        <p:spPr>
          <a:xfrm>
            <a:off x="6400799" y="4291447"/>
            <a:ext cx="1476103" cy="369332"/>
          </a:xfrm>
          <a:prstGeom prst="rect">
            <a:avLst/>
          </a:prstGeom>
          <a:noFill/>
        </p:spPr>
        <p:txBody>
          <a:bodyPr wrap="square" rtlCol="0">
            <a:spAutoFit/>
          </a:bodyPr>
          <a:lstStyle/>
          <a:p>
            <a:pPr algn="ctr"/>
            <a:r>
              <a:rPr lang="fa-IR" b="1" dirty="0">
                <a:cs typeface="B Zar" panose="00000400000000000000" pitchFamily="2" charset="-78"/>
              </a:rPr>
              <a:t>اتیل بنزن</a:t>
            </a:r>
            <a:endParaRPr lang="en-US" b="1" dirty="0">
              <a:cs typeface="B Zar" panose="00000400000000000000" pitchFamily="2" charset="-78"/>
            </a:endParaRPr>
          </a:p>
        </p:txBody>
      </p:sp>
      <p:sp>
        <p:nvSpPr>
          <p:cNvPr id="11" name="TextBox 10"/>
          <p:cNvSpPr txBox="1"/>
          <p:nvPr/>
        </p:nvSpPr>
        <p:spPr>
          <a:xfrm>
            <a:off x="6400798" y="5215304"/>
            <a:ext cx="1476103" cy="369332"/>
          </a:xfrm>
          <a:prstGeom prst="rect">
            <a:avLst/>
          </a:prstGeom>
          <a:noFill/>
        </p:spPr>
        <p:txBody>
          <a:bodyPr wrap="square" rtlCol="0">
            <a:spAutoFit/>
          </a:bodyPr>
          <a:lstStyle/>
          <a:p>
            <a:pPr algn="ctr"/>
            <a:r>
              <a:rPr lang="fa-IR" b="1" dirty="0">
                <a:cs typeface="B Zar" panose="00000400000000000000" pitchFamily="2" charset="-78"/>
              </a:rPr>
              <a:t>زایلن</a:t>
            </a:r>
            <a:endParaRPr lang="en-US" b="1" dirty="0">
              <a:cs typeface="B Zar" panose="00000400000000000000" pitchFamily="2" charset="-78"/>
            </a:endParaRPr>
          </a:p>
        </p:txBody>
      </p:sp>
    </p:spTree>
    <p:extLst>
      <p:ext uri="{BB962C8B-B14F-4D97-AF65-F5344CB8AC3E}">
        <p14:creationId xmlns:p14="http://schemas.microsoft.com/office/powerpoint/2010/main" val="3056360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7030A0"/>
                </a:solidFill>
                <a:cs typeface="B Zar" panose="00000400000000000000" pitchFamily="2" charset="-78"/>
              </a:rPr>
              <a:t>NIOSH 1501</a:t>
            </a:r>
          </a:p>
        </p:txBody>
      </p:sp>
      <p:sp>
        <p:nvSpPr>
          <p:cNvPr id="3" name="Content Placeholder 2"/>
          <p:cNvSpPr>
            <a:spLocks noGrp="1"/>
          </p:cNvSpPr>
          <p:nvPr>
            <p:ph idx="1"/>
          </p:nvPr>
        </p:nvSpPr>
        <p:spPr/>
        <p:txBody>
          <a:bodyPr/>
          <a:lstStyle/>
          <a:p>
            <a:pPr marL="0" indent="0" algn="just" rtl="1">
              <a:buNone/>
            </a:pPr>
            <a:r>
              <a:rPr lang="fa-IR" b="1" dirty="0">
                <a:solidFill>
                  <a:srgbClr val="0070C0"/>
                </a:solidFill>
                <a:cs typeface="B Zar" panose="00000400000000000000" pitchFamily="2" charset="-78"/>
              </a:rPr>
              <a:t>تجهیزات نمونه برداری:</a:t>
            </a:r>
          </a:p>
          <a:p>
            <a:pPr marL="0" indent="0" algn="just" rtl="1">
              <a:buNone/>
            </a:pPr>
            <a:endParaRPr lang="fa-IR" b="1" dirty="0">
              <a:solidFill>
                <a:srgbClr val="0070C0"/>
              </a:solidFill>
              <a:cs typeface="B Zar" panose="00000400000000000000" pitchFamily="2" charset="-78"/>
            </a:endParaRPr>
          </a:p>
          <a:p>
            <a:pPr marL="0" indent="0" algn="just" rtl="1">
              <a:buNone/>
            </a:pPr>
            <a:r>
              <a:rPr lang="fa-IR" dirty="0">
                <a:cs typeface="B Zar" panose="00000400000000000000" pitchFamily="2" charset="-78"/>
              </a:rPr>
              <a:t>1- جاذب زغال فعال پوسته نارگیل </a:t>
            </a:r>
            <a:r>
              <a:rPr lang="en-US" dirty="0">
                <a:cs typeface="B Zar" panose="00000400000000000000" pitchFamily="2" charset="-78"/>
              </a:rPr>
              <a:t>100mg/50mg</a:t>
            </a:r>
          </a:p>
          <a:p>
            <a:pPr marL="0" indent="0" algn="just" rtl="1">
              <a:buNone/>
            </a:pPr>
            <a:endParaRPr lang="en-US" dirty="0">
              <a:cs typeface="B Zar" panose="00000400000000000000" pitchFamily="2" charset="-78"/>
            </a:endParaRPr>
          </a:p>
          <a:p>
            <a:pPr marL="0" indent="0" algn="just" rtl="1">
              <a:buNone/>
            </a:pPr>
            <a:r>
              <a:rPr lang="fa-IR" dirty="0">
                <a:cs typeface="B Zar" panose="00000400000000000000" pitchFamily="2" charset="-78"/>
              </a:rPr>
              <a:t>2- پمپ نمونه برداری</a:t>
            </a:r>
            <a:r>
              <a:rPr lang="en-US" dirty="0">
                <a:cs typeface="B Zar" panose="00000400000000000000" pitchFamily="2" charset="-78"/>
              </a:rPr>
              <a:t> </a:t>
            </a:r>
            <a:r>
              <a:rPr lang="fa-IR" dirty="0">
                <a:cs typeface="B Zar" panose="00000400000000000000" pitchFamily="2" charset="-78"/>
              </a:rPr>
              <a:t>ترجیحاً </a:t>
            </a:r>
            <a:r>
              <a:rPr lang="en-US" dirty="0">
                <a:cs typeface="B Zar" panose="00000400000000000000" pitchFamily="2" charset="-78"/>
              </a:rPr>
              <a:t>Low Flow</a:t>
            </a:r>
            <a:r>
              <a:rPr lang="fa-IR" dirty="0">
                <a:cs typeface="B Zar" panose="00000400000000000000" pitchFamily="2" charset="-78"/>
              </a:rPr>
              <a:t>  </a:t>
            </a:r>
            <a:endParaRPr lang="en-US" dirty="0">
              <a:cs typeface="B Zar" panose="00000400000000000000" pitchFamily="2" charset="-78"/>
            </a:endParaRPr>
          </a:p>
          <a:p>
            <a:pPr marL="0" indent="0" algn="just" rtl="1">
              <a:buNone/>
            </a:pPr>
            <a:endParaRPr lang="en-US" dirty="0">
              <a:cs typeface="B Zar" panose="00000400000000000000" pitchFamily="2" charset="-78"/>
            </a:endParaRPr>
          </a:p>
          <a:p>
            <a:pPr marL="0" indent="0" algn="just" rtl="1">
              <a:buNone/>
            </a:pPr>
            <a:r>
              <a:rPr lang="fa-IR" dirty="0">
                <a:cs typeface="B Zar" panose="00000400000000000000" pitchFamily="2" charset="-78"/>
              </a:rPr>
              <a:t>3- متعلقات مربوط به نمونه برداری مثل گیره و شلنگ و...</a:t>
            </a:r>
          </a:p>
          <a:p>
            <a:pPr marL="0" indent="0" algn="just" rtl="1">
              <a:buNone/>
            </a:pPr>
            <a:endParaRPr lang="fa-IR" dirty="0">
              <a:cs typeface="B Zar" panose="00000400000000000000" pitchFamily="2" charset="-78"/>
            </a:endParaRPr>
          </a:p>
          <a:p>
            <a:pPr marL="0" indent="0" algn="just" rtl="1">
              <a:buNone/>
            </a:pPr>
            <a:endParaRPr lang="en-US" dirty="0">
              <a:cs typeface="B Zar"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1956" y="1690688"/>
            <a:ext cx="2495278" cy="249527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891847"/>
            <a:ext cx="2579235" cy="2579235"/>
          </a:xfrm>
          <a:prstGeom prst="rect">
            <a:avLst/>
          </a:prstGeom>
        </p:spPr>
      </p:pic>
    </p:spTree>
    <p:extLst>
      <p:ext uri="{BB962C8B-B14F-4D97-AF65-F5344CB8AC3E}">
        <p14:creationId xmlns:p14="http://schemas.microsoft.com/office/powerpoint/2010/main" val="2505660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7030A0"/>
                </a:solidFill>
                <a:cs typeface="B Zar" panose="00000400000000000000" pitchFamily="2" charset="-78"/>
              </a:rPr>
              <a:t>NIOSH 1501</a:t>
            </a:r>
          </a:p>
        </p:txBody>
      </p:sp>
      <p:sp>
        <p:nvSpPr>
          <p:cNvPr id="3" name="Content Placeholder 2"/>
          <p:cNvSpPr>
            <a:spLocks noGrp="1"/>
          </p:cNvSpPr>
          <p:nvPr>
            <p:ph idx="1"/>
          </p:nvPr>
        </p:nvSpPr>
        <p:spPr/>
        <p:txBody>
          <a:bodyPr/>
          <a:lstStyle/>
          <a:p>
            <a:pPr marL="0" indent="0" algn="just" rtl="1">
              <a:buNone/>
            </a:pPr>
            <a:endParaRPr lang="fa-IR" dirty="0">
              <a:cs typeface="B Zar" panose="00000400000000000000" pitchFamily="2" charset="-78"/>
            </a:endParaRPr>
          </a:p>
          <a:p>
            <a:pPr marL="0" indent="0" algn="just" rtl="1">
              <a:buNone/>
            </a:pPr>
            <a:endParaRPr lang="en-US" dirty="0">
              <a:cs typeface="B Zar" panose="00000400000000000000" pitchFamily="2" charset="-78"/>
            </a:endParaRPr>
          </a:p>
        </p:txBody>
      </p:sp>
      <p:pic>
        <p:nvPicPr>
          <p:cNvPr id="6" name="Picture 5"/>
          <p:cNvPicPr>
            <a:picLocks noChangeAspect="1"/>
          </p:cNvPicPr>
          <p:nvPr/>
        </p:nvPicPr>
        <p:blipFill>
          <a:blip r:embed="rId2"/>
          <a:stretch>
            <a:fillRect/>
          </a:stretch>
        </p:blipFill>
        <p:spPr>
          <a:xfrm>
            <a:off x="1414679" y="1367990"/>
            <a:ext cx="4145639" cy="2883658"/>
          </a:xfrm>
          <a:prstGeom prst="rect">
            <a:avLst/>
          </a:prstGeom>
        </p:spPr>
      </p:pic>
      <p:pic>
        <p:nvPicPr>
          <p:cNvPr id="8" name="Picture 7"/>
          <p:cNvPicPr>
            <a:picLocks noChangeAspect="1"/>
          </p:cNvPicPr>
          <p:nvPr/>
        </p:nvPicPr>
        <p:blipFill>
          <a:blip r:embed="rId3"/>
          <a:stretch>
            <a:fillRect/>
          </a:stretch>
        </p:blipFill>
        <p:spPr>
          <a:xfrm>
            <a:off x="5915561" y="1386280"/>
            <a:ext cx="3913971" cy="2865368"/>
          </a:xfrm>
          <a:prstGeom prst="rect">
            <a:avLst/>
          </a:prstGeom>
        </p:spPr>
      </p:pic>
      <p:pic>
        <p:nvPicPr>
          <p:cNvPr id="9"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199" y="4386585"/>
            <a:ext cx="2558143" cy="222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GV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9950839" y="3265715"/>
            <a:ext cx="1758204" cy="3343752"/>
          </a:xfrm>
          <a:prstGeom prst="rect">
            <a:avLst/>
          </a:prstGeom>
          <a:noFill/>
        </p:spPr>
      </p:pic>
    </p:spTree>
    <p:extLst>
      <p:ext uri="{BB962C8B-B14F-4D97-AF65-F5344CB8AC3E}">
        <p14:creationId xmlns:p14="http://schemas.microsoft.com/office/powerpoint/2010/main" val="1686506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7030A0"/>
                </a:solidFill>
                <a:cs typeface="B Zar" panose="00000400000000000000" pitchFamily="2" charset="-78"/>
              </a:rPr>
              <a:t>NIOSH 1501</a:t>
            </a:r>
          </a:p>
        </p:txBody>
      </p:sp>
      <p:sp>
        <p:nvSpPr>
          <p:cNvPr id="3" name="Content Placeholder 2"/>
          <p:cNvSpPr>
            <a:spLocks noGrp="1"/>
          </p:cNvSpPr>
          <p:nvPr>
            <p:ph idx="1"/>
          </p:nvPr>
        </p:nvSpPr>
        <p:spPr/>
        <p:txBody>
          <a:bodyPr/>
          <a:lstStyle/>
          <a:p>
            <a:pPr marL="0" indent="0" algn="just" rtl="1">
              <a:buNone/>
            </a:pPr>
            <a:r>
              <a:rPr lang="fa-IR" b="1" dirty="0">
                <a:solidFill>
                  <a:srgbClr val="0070C0"/>
                </a:solidFill>
                <a:cs typeface="B Zar" panose="00000400000000000000" pitchFamily="2" charset="-78"/>
              </a:rPr>
              <a:t>ملاحظات نمونه برداری:</a:t>
            </a:r>
          </a:p>
          <a:p>
            <a:pPr marL="0" indent="0" algn="just" rtl="1">
              <a:buNone/>
            </a:pPr>
            <a:endParaRPr lang="fa-IR" b="1" dirty="0">
              <a:solidFill>
                <a:srgbClr val="0070C0"/>
              </a:solidFill>
              <a:cs typeface="B Zar" panose="00000400000000000000" pitchFamily="2" charset="-78"/>
            </a:endParaRPr>
          </a:p>
          <a:p>
            <a:pPr marL="0" indent="0" algn="just" rtl="1">
              <a:buNone/>
            </a:pPr>
            <a:r>
              <a:rPr lang="fa-IR" dirty="0">
                <a:cs typeface="B Zar" panose="00000400000000000000" pitchFamily="2" charset="-78"/>
              </a:rPr>
              <a:t>1- دبی</a:t>
            </a:r>
          </a:p>
          <a:p>
            <a:pPr marL="0" indent="0" algn="just" rtl="1">
              <a:buNone/>
            </a:pPr>
            <a:r>
              <a:rPr lang="fa-IR" dirty="0">
                <a:cs typeface="B Zar" panose="00000400000000000000" pitchFamily="2" charset="-78"/>
              </a:rPr>
              <a:t>2- حجم</a:t>
            </a:r>
          </a:p>
          <a:p>
            <a:pPr marL="0" indent="0" algn="just" rtl="1">
              <a:buNone/>
            </a:pPr>
            <a:r>
              <a:rPr lang="fa-IR" dirty="0">
                <a:cs typeface="B Zar" panose="00000400000000000000" pitchFamily="2" charset="-78"/>
              </a:rPr>
              <a:t>3- مدت زمان نمونه برداری</a:t>
            </a:r>
          </a:p>
          <a:p>
            <a:pPr marL="0" indent="0" algn="just" rtl="1">
              <a:buNone/>
            </a:pPr>
            <a:r>
              <a:rPr lang="en-US" dirty="0">
                <a:cs typeface="B Zar" panose="00000400000000000000" pitchFamily="2" charset="-78"/>
              </a:rPr>
              <a:t> T=V/Q                        </a:t>
            </a:r>
          </a:p>
          <a:p>
            <a:pPr marL="0" indent="0" algn="just" rtl="1">
              <a:buNone/>
            </a:pPr>
            <a:r>
              <a:rPr lang="fa-IR" dirty="0">
                <a:cs typeface="B Zar" panose="00000400000000000000" pitchFamily="2" charset="-78"/>
              </a:rPr>
              <a:t>4- </a:t>
            </a:r>
            <a:r>
              <a:rPr lang="en-US" dirty="0">
                <a:cs typeface="B Zar" panose="00000400000000000000" pitchFamily="2" charset="-78"/>
              </a:rPr>
              <a:t>Breakthrough</a:t>
            </a:r>
          </a:p>
          <a:p>
            <a:pPr marL="0" indent="0" algn="just" rtl="1">
              <a:buNone/>
            </a:pPr>
            <a:endParaRPr lang="fa-IR" dirty="0">
              <a:cs typeface="B Zar" panose="00000400000000000000" pitchFamily="2" charset="-78"/>
            </a:endParaRPr>
          </a:p>
          <a:p>
            <a:pPr marL="0" indent="0" algn="just" rtl="1">
              <a:buNone/>
            </a:pPr>
            <a:endParaRPr lang="fa-IR" dirty="0">
              <a:cs typeface="B Zar" panose="00000400000000000000" pitchFamily="2" charset="-78"/>
            </a:endParaRPr>
          </a:p>
          <a:p>
            <a:pPr marL="0" indent="0" algn="just" rtl="1">
              <a:buNone/>
            </a:pPr>
            <a:endParaRPr lang="en-US" dirty="0">
              <a:cs typeface="B Zar"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246" y="2090057"/>
            <a:ext cx="7639050" cy="4441371"/>
          </a:xfrm>
          <a:prstGeom prst="rect">
            <a:avLst/>
          </a:prstGeom>
          <a:solidFill>
            <a:srgbClr val="FFFF00"/>
          </a:solidFill>
        </p:spPr>
      </p:pic>
    </p:spTree>
    <p:extLst>
      <p:ext uri="{BB962C8B-B14F-4D97-AF65-F5344CB8AC3E}">
        <p14:creationId xmlns:p14="http://schemas.microsoft.com/office/powerpoint/2010/main" val="2555215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7030A0"/>
                </a:solidFill>
                <a:cs typeface="B Zar" panose="00000400000000000000" pitchFamily="2" charset="-78"/>
              </a:rPr>
              <a:t>NIOSH 1501</a:t>
            </a:r>
          </a:p>
        </p:txBody>
      </p:sp>
      <p:sp>
        <p:nvSpPr>
          <p:cNvPr id="3" name="Content Placeholder 2"/>
          <p:cNvSpPr>
            <a:spLocks noGrp="1"/>
          </p:cNvSpPr>
          <p:nvPr>
            <p:ph idx="1"/>
          </p:nvPr>
        </p:nvSpPr>
        <p:spPr>
          <a:xfrm>
            <a:off x="7863296" y="1825625"/>
            <a:ext cx="3490504" cy="4351338"/>
          </a:xfrm>
        </p:spPr>
        <p:txBody>
          <a:bodyPr/>
          <a:lstStyle/>
          <a:p>
            <a:pPr marL="0" lvl="0" indent="0" algn="just" rtl="1">
              <a:buNone/>
            </a:pPr>
            <a:r>
              <a:rPr lang="fa-IR" b="1" dirty="0">
                <a:solidFill>
                  <a:srgbClr val="0070C0"/>
                </a:solidFill>
                <a:cs typeface="B Zar" panose="00000400000000000000" pitchFamily="2" charset="-78"/>
              </a:rPr>
              <a:t>مدت زمان نمونه برداری:</a:t>
            </a:r>
          </a:p>
          <a:p>
            <a:pPr marL="0" indent="0" rtl="1">
              <a:buNone/>
            </a:pPr>
            <a:r>
              <a:rPr lang="en-US" dirty="0">
                <a:solidFill>
                  <a:prstClr val="black"/>
                </a:solidFill>
                <a:cs typeface="B Zar" panose="00000400000000000000" pitchFamily="2" charset="-78"/>
              </a:rPr>
              <a:t>T=V/Q</a:t>
            </a:r>
          </a:p>
          <a:p>
            <a:pPr marL="0" indent="0" rtl="1">
              <a:buNone/>
            </a:pPr>
            <a:r>
              <a:rPr lang="en-US" b="1" dirty="0">
                <a:solidFill>
                  <a:prstClr val="black"/>
                </a:solidFill>
                <a:cs typeface="B Zar" panose="00000400000000000000" pitchFamily="2" charset="-78"/>
              </a:rPr>
              <a:t>T=8/0.2= 40 min</a:t>
            </a:r>
          </a:p>
          <a:p>
            <a:pPr marL="0" indent="0" rtl="1">
              <a:buNone/>
            </a:pPr>
            <a:r>
              <a:rPr lang="en-US" b="1" dirty="0">
                <a:solidFill>
                  <a:prstClr val="black"/>
                </a:solidFill>
                <a:cs typeface="B Zar" panose="00000400000000000000" pitchFamily="2" charset="-78"/>
              </a:rPr>
              <a:t>T= 8/0.1= 80 min </a:t>
            </a:r>
          </a:p>
          <a:p>
            <a:pPr marL="0" indent="0" rtl="1">
              <a:buNone/>
            </a:pPr>
            <a:r>
              <a:rPr lang="en-US" b="1" dirty="0">
                <a:solidFill>
                  <a:srgbClr val="FF0000"/>
                </a:solidFill>
                <a:cs typeface="B Zar" panose="00000400000000000000" pitchFamily="2" charset="-78"/>
              </a:rPr>
              <a:t>T= 8/0.05= 160 min</a:t>
            </a:r>
            <a:endParaRPr lang="fa-IR" b="1" dirty="0">
              <a:solidFill>
                <a:srgbClr val="FF0000"/>
              </a:solidFill>
              <a:cs typeface="B Zar" panose="00000400000000000000" pitchFamily="2" charset="-78"/>
            </a:endParaRPr>
          </a:p>
          <a:p>
            <a:pPr marL="0" indent="0" algn="just" rtl="1">
              <a:buNone/>
            </a:pPr>
            <a:endParaRPr lang="fa-IR" dirty="0">
              <a:cs typeface="B Zar" panose="00000400000000000000" pitchFamily="2" charset="-78"/>
            </a:endParaRPr>
          </a:p>
          <a:p>
            <a:pPr marL="0" indent="0" algn="just" rtl="1">
              <a:buNone/>
            </a:pPr>
            <a:endParaRPr lang="fa-IR" dirty="0">
              <a:cs typeface="B Zar" panose="00000400000000000000" pitchFamily="2" charset="-78"/>
            </a:endParaRPr>
          </a:p>
          <a:p>
            <a:pPr marL="0" indent="0" algn="just" rtl="1">
              <a:buNone/>
            </a:pPr>
            <a:endParaRPr lang="en-US" dirty="0">
              <a:cs typeface="B Zar"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246" y="2090057"/>
            <a:ext cx="7639050" cy="4441371"/>
          </a:xfrm>
          <a:prstGeom prst="rect">
            <a:avLst/>
          </a:prstGeom>
          <a:solidFill>
            <a:srgbClr val="FFFF00"/>
          </a:solidFill>
        </p:spPr>
      </p:pic>
    </p:spTree>
    <p:extLst>
      <p:ext uri="{BB962C8B-B14F-4D97-AF65-F5344CB8AC3E}">
        <p14:creationId xmlns:p14="http://schemas.microsoft.com/office/powerpoint/2010/main" val="794494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7030A0"/>
                </a:solidFill>
                <a:cs typeface="B Zar" panose="00000400000000000000" pitchFamily="2" charset="-78"/>
              </a:rPr>
              <a:t>NIOSH 1501</a:t>
            </a:r>
          </a:p>
        </p:txBody>
      </p:sp>
      <p:sp>
        <p:nvSpPr>
          <p:cNvPr id="3" name="Content Placeholder 2"/>
          <p:cNvSpPr>
            <a:spLocks noGrp="1"/>
          </p:cNvSpPr>
          <p:nvPr>
            <p:ph idx="1"/>
          </p:nvPr>
        </p:nvSpPr>
        <p:spPr>
          <a:xfrm>
            <a:off x="838200" y="1825625"/>
            <a:ext cx="10515600" cy="4351338"/>
          </a:xfrm>
        </p:spPr>
        <p:txBody>
          <a:bodyPr/>
          <a:lstStyle/>
          <a:p>
            <a:pPr marL="0" lvl="0" indent="0" algn="just" rtl="1">
              <a:buNone/>
            </a:pPr>
            <a:r>
              <a:rPr lang="fa-IR" b="1" dirty="0">
                <a:solidFill>
                  <a:srgbClr val="0070C0"/>
                </a:solidFill>
                <a:cs typeface="B Zar" panose="00000400000000000000" pitchFamily="2" charset="-78"/>
              </a:rPr>
              <a:t>مدت زمان نمونه برداری:</a:t>
            </a:r>
          </a:p>
          <a:p>
            <a:pPr marL="0" indent="0" rtl="1">
              <a:buNone/>
            </a:pPr>
            <a:r>
              <a:rPr lang="en-US" dirty="0">
                <a:solidFill>
                  <a:prstClr val="black"/>
                </a:solidFill>
                <a:cs typeface="B Zar" panose="00000400000000000000" pitchFamily="2" charset="-78"/>
              </a:rPr>
              <a:t>T=V/Q</a:t>
            </a:r>
          </a:p>
          <a:p>
            <a:pPr marL="0" indent="0" rtl="1">
              <a:buNone/>
            </a:pPr>
            <a:r>
              <a:rPr lang="en-US" b="1" dirty="0">
                <a:solidFill>
                  <a:prstClr val="black"/>
                </a:solidFill>
                <a:cs typeface="B Zar" panose="00000400000000000000" pitchFamily="2" charset="-78"/>
              </a:rPr>
              <a:t>T=8/0.2= 40 min</a:t>
            </a:r>
          </a:p>
          <a:p>
            <a:pPr marL="0" indent="0" rtl="1">
              <a:buNone/>
            </a:pPr>
            <a:r>
              <a:rPr lang="en-US" b="1" dirty="0">
                <a:solidFill>
                  <a:prstClr val="black"/>
                </a:solidFill>
                <a:cs typeface="B Zar" panose="00000400000000000000" pitchFamily="2" charset="-78"/>
              </a:rPr>
              <a:t>T= 8/0.1= 80 min </a:t>
            </a:r>
          </a:p>
          <a:p>
            <a:pPr marL="0" indent="0" rtl="1">
              <a:buNone/>
            </a:pPr>
            <a:r>
              <a:rPr lang="en-US" b="1" dirty="0">
                <a:solidFill>
                  <a:srgbClr val="FF0000"/>
                </a:solidFill>
                <a:cs typeface="B Zar" panose="00000400000000000000" pitchFamily="2" charset="-78"/>
              </a:rPr>
              <a:t>T= 8/0.05= 160 min</a:t>
            </a:r>
            <a:endParaRPr lang="fa-IR" b="1" dirty="0">
              <a:solidFill>
                <a:srgbClr val="FF0000"/>
              </a:solidFill>
              <a:cs typeface="B Zar" panose="00000400000000000000" pitchFamily="2" charset="-78"/>
            </a:endParaRPr>
          </a:p>
          <a:p>
            <a:pPr marL="0" indent="0" algn="just" rtl="1">
              <a:buNone/>
            </a:pPr>
            <a:r>
              <a:rPr lang="fa-IR" dirty="0">
                <a:cs typeface="B Zar" panose="00000400000000000000" pitchFamily="2" charset="-78"/>
              </a:rPr>
              <a:t>برای میزان مواجهه کاری 8 ساعت که 70 درصد آن می شود حدود 6 ساعت یا 360 دقیقه برای اندازه گیری و مقایسه با </a:t>
            </a:r>
            <a:r>
              <a:rPr lang="en-US" dirty="0">
                <a:cs typeface="B Zar" panose="00000400000000000000" pitchFamily="2" charset="-78"/>
              </a:rPr>
              <a:t>TWA</a:t>
            </a:r>
            <a:r>
              <a:rPr lang="fa-IR" dirty="0">
                <a:cs typeface="B Zar" panose="00000400000000000000" pitchFamily="2" charset="-78"/>
              </a:rPr>
              <a:t> نیاز به 5 نمونه با دبی </a:t>
            </a:r>
            <a:r>
              <a:rPr lang="en-US" dirty="0">
                <a:cs typeface="B Zar" panose="00000400000000000000" pitchFamily="2" charset="-78"/>
              </a:rPr>
              <a:t>0.1 l/min</a:t>
            </a:r>
            <a:r>
              <a:rPr lang="fa-IR" dirty="0">
                <a:cs typeface="B Zar" panose="00000400000000000000" pitchFamily="2" charset="-78"/>
              </a:rPr>
              <a:t> و یک نمونه 15 دقیقه ای جهت </a:t>
            </a:r>
            <a:r>
              <a:rPr lang="en-US" dirty="0">
                <a:cs typeface="B Zar" panose="00000400000000000000" pitchFamily="2" charset="-78"/>
              </a:rPr>
              <a:t>STEL</a:t>
            </a:r>
            <a:r>
              <a:rPr lang="fa-IR" dirty="0">
                <a:cs typeface="B Zar" panose="00000400000000000000" pitchFamily="2" charset="-78"/>
              </a:rPr>
              <a:t> آلاینده های بنزن و زایلن می باشد. چنانچه میزان مواجهه بیش از 8 ساعت باشد می توان از روش نماینده گیری به منظور کاهش هزینه ها استفاده کرد.</a:t>
            </a:r>
          </a:p>
          <a:p>
            <a:pPr marL="0" indent="0" algn="just" rtl="1">
              <a:buNone/>
            </a:pPr>
            <a:endParaRPr lang="fa-IR" dirty="0">
              <a:cs typeface="B Zar" panose="00000400000000000000" pitchFamily="2" charset="-78"/>
            </a:endParaRPr>
          </a:p>
          <a:p>
            <a:pPr marL="0" indent="0" algn="just" rtl="1">
              <a:buNone/>
            </a:pPr>
            <a:endParaRPr lang="en-US" dirty="0">
              <a:cs typeface="B Zar" panose="00000400000000000000" pitchFamily="2" charset="-78"/>
            </a:endParaRPr>
          </a:p>
        </p:txBody>
      </p:sp>
    </p:spTree>
    <p:extLst>
      <p:ext uri="{BB962C8B-B14F-4D97-AF65-F5344CB8AC3E}">
        <p14:creationId xmlns:p14="http://schemas.microsoft.com/office/powerpoint/2010/main" val="1568692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0956B-A643-45C0-948A-526C9F0A5F2C}"/>
              </a:ext>
            </a:extLst>
          </p:cNvPr>
          <p:cNvSpPr>
            <a:spLocks noGrp="1"/>
          </p:cNvSpPr>
          <p:nvPr>
            <p:ph type="title"/>
          </p:nvPr>
        </p:nvSpPr>
        <p:spPr>
          <a:xfrm>
            <a:off x="838200" y="365126"/>
            <a:ext cx="10515600" cy="820208"/>
          </a:xfrm>
        </p:spPr>
        <p:txBody>
          <a:bodyPr>
            <a:noAutofit/>
          </a:bodyPr>
          <a:lstStyle/>
          <a:p>
            <a:pPr algn="r" rtl="1"/>
            <a:r>
              <a:rPr lang="fa-IR" sz="2800" dirty="0">
                <a:cs typeface="2  Titr" panose="00000700000000000000" pitchFamily="2" charset="-78"/>
              </a:rPr>
              <a:t>تعداد کل جایگاهها و تعداد جایگاههای دارای اندازه گیری آلاینده های آلی </a:t>
            </a:r>
            <a:r>
              <a:rPr lang="en-US" sz="2800" dirty="0">
                <a:cs typeface="2  Titr" panose="00000700000000000000" pitchFamily="2" charset="-78"/>
              </a:rPr>
              <a:t>BTEX</a:t>
            </a:r>
          </a:p>
        </p:txBody>
      </p:sp>
      <p:graphicFrame>
        <p:nvGraphicFramePr>
          <p:cNvPr id="7" name="Content Placeholder 6">
            <a:extLst>
              <a:ext uri="{FF2B5EF4-FFF2-40B4-BE49-F238E27FC236}">
                <a16:creationId xmlns:a16="http://schemas.microsoft.com/office/drawing/2014/main" id="{B1C3DA72-5CAC-41F6-A786-C0319A149FC3}"/>
              </a:ext>
            </a:extLst>
          </p:cNvPr>
          <p:cNvGraphicFramePr>
            <a:graphicFrameLocks noGrp="1"/>
          </p:cNvGraphicFramePr>
          <p:nvPr>
            <p:ph idx="1"/>
            <p:extLst>
              <p:ext uri="{D42A27DB-BD31-4B8C-83A1-F6EECF244321}">
                <p14:modId xmlns:p14="http://schemas.microsoft.com/office/powerpoint/2010/main" val="1962341151"/>
              </p:ext>
            </p:extLst>
          </p:nvPr>
        </p:nvGraphicFramePr>
        <p:xfrm>
          <a:off x="0" y="1320800"/>
          <a:ext cx="12192000" cy="55371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72265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06900-BAED-4FCC-B561-F471A0B158DE}"/>
              </a:ext>
            </a:extLst>
          </p:cNvPr>
          <p:cNvSpPr>
            <a:spLocks noGrp="1"/>
          </p:cNvSpPr>
          <p:nvPr>
            <p:ph idx="1"/>
          </p:nvPr>
        </p:nvSpPr>
        <p:spPr>
          <a:xfrm>
            <a:off x="838200" y="756356"/>
            <a:ext cx="10515600" cy="5860874"/>
          </a:xfrm>
        </p:spPr>
        <p:txBody>
          <a:bodyPr>
            <a:normAutofit/>
          </a:bodyPr>
          <a:lstStyle/>
          <a:p>
            <a:pPr algn="just" rtl="1">
              <a:lnSpc>
                <a:spcPct val="110000"/>
              </a:lnSpc>
            </a:pPr>
            <a:r>
              <a:rPr lang="fa-IR" sz="1800" b="1" dirty="0">
                <a:cs typeface="B Zar" panose="00000400000000000000" pitchFamily="2" charset="-78"/>
              </a:rPr>
              <a:t>طرح کهاب در سال ۱۳۸۷ با دریافت مصوبه از هیات دولت به عنوان یک طرح ملی معرفی شد</a:t>
            </a:r>
          </a:p>
          <a:p>
            <a:pPr marL="0" indent="0" algn="just" rtl="1">
              <a:lnSpc>
                <a:spcPct val="110000"/>
              </a:lnSpc>
              <a:buNone/>
            </a:pPr>
            <a:r>
              <a:rPr lang="fa-IR" sz="1800" b="1" dirty="0">
                <a:solidFill>
                  <a:srgbClr val="FF0000"/>
                </a:solidFill>
                <a:cs typeface="B Zar" panose="00000400000000000000" pitchFamily="2" charset="-78"/>
              </a:rPr>
              <a:t>هدف</a:t>
            </a:r>
            <a:r>
              <a:rPr lang="fa-IR" sz="1800" b="1" dirty="0">
                <a:cs typeface="B Zar" panose="00000400000000000000" pitchFamily="2" charset="-78"/>
              </a:rPr>
              <a:t>: کاهش آلودگی هوا و انتشار هیدروکربن‌ های تبخیر شونده از سوخت بنزین در محیط زیست</a:t>
            </a:r>
          </a:p>
          <a:p>
            <a:pPr marL="0" indent="0" algn="just" rtl="1">
              <a:lnSpc>
                <a:spcPct val="110000"/>
              </a:lnSpc>
              <a:buNone/>
            </a:pPr>
            <a:r>
              <a:rPr lang="fa-IR" sz="1800" b="1" dirty="0">
                <a:cs typeface="B Zar" panose="00000400000000000000" pitchFamily="2" charset="-78"/>
              </a:rPr>
              <a:t>1. </a:t>
            </a:r>
            <a:r>
              <a:rPr lang="fa-IR" sz="1800" b="1" dirty="0">
                <a:solidFill>
                  <a:srgbClr val="FF0000"/>
                </a:solidFill>
                <a:cs typeface="2  Titr" panose="00000700000000000000" pitchFamily="2" charset="-78"/>
              </a:rPr>
              <a:t>کاهش آلودگی هوا</a:t>
            </a:r>
            <a:r>
              <a:rPr lang="fa-IR" sz="1800" b="1" dirty="0">
                <a:cs typeface="2  Titr" panose="00000700000000000000" pitchFamily="2" charset="-78"/>
              </a:rPr>
              <a:t>: </a:t>
            </a:r>
            <a:r>
              <a:rPr lang="fa-IR" sz="1800" b="1" dirty="0">
                <a:cs typeface="B Zar" panose="00000400000000000000" pitchFamily="2" charset="-78"/>
              </a:rPr>
              <a:t>طرح کهاب با کاهش تبخیر هیدروکربن‌های مضر از بنزین، به کاهش آلودگی هوا و بهبود کیفیت هوای محیط زیست کمک می ‌کند. این اقدام به حفظ سلامت افراد و کاهش بیماری‌ های تنفسی و عوارض جانبی مربوط به آلودگی هوا کمک می کند.</a:t>
            </a:r>
          </a:p>
          <a:p>
            <a:pPr marL="0" indent="0" algn="just" rtl="1">
              <a:lnSpc>
                <a:spcPct val="110000"/>
              </a:lnSpc>
              <a:buNone/>
            </a:pPr>
            <a:r>
              <a:rPr lang="fa-IR" sz="1800" b="1" dirty="0">
                <a:cs typeface="B Zar" panose="00000400000000000000" pitchFamily="2" charset="-78"/>
              </a:rPr>
              <a:t>2. </a:t>
            </a:r>
            <a:r>
              <a:rPr lang="fa-IR" sz="1800" b="1" dirty="0">
                <a:solidFill>
                  <a:srgbClr val="FF0000"/>
                </a:solidFill>
                <a:cs typeface="2  Titr" panose="00000700000000000000" pitchFamily="2" charset="-78"/>
              </a:rPr>
              <a:t>کاهش خطرات زیست محیطی: </a:t>
            </a:r>
            <a:r>
              <a:rPr lang="fa-IR" sz="1800" b="1" dirty="0">
                <a:cs typeface="B Zar" panose="00000400000000000000" pitchFamily="2" charset="-78"/>
              </a:rPr>
              <a:t>با کاهش تبخیر هیدروکربن‌ ها، خطرات زیست محیطی که ممکن است به دلیل آلودگی آب، خاک و هوا به وجود آیند، کاهش یابد. این مزیت باعث حفظ تعادل زیستی و حفاظت از محیط زیست می ‌شود.</a:t>
            </a:r>
          </a:p>
          <a:p>
            <a:pPr marL="0" indent="0" algn="just" rtl="1">
              <a:lnSpc>
                <a:spcPct val="110000"/>
              </a:lnSpc>
              <a:buNone/>
            </a:pPr>
            <a:r>
              <a:rPr lang="fa-IR" sz="1800" b="1" dirty="0">
                <a:cs typeface="B Zar" panose="00000400000000000000" pitchFamily="2" charset="-78"/>
              </a:rPr>
              <a:t>3. </a:t>
            </a:r>
            <a:r>
              <a:rPr lang="fa-IR" sz="1800" b="1" dirty="0">
                <a:solidFill>
                  <a:srgbClr val="FF0000"/>
                </a:solidFill>
                <a:cs typeface="2  Titr" panose="00000700000000000000" pitchFamily="2" charset="-78"/>
              </a:rPr>
              <a:t>کاهش خطرات حوادث و انفجار</a:t>
            </a:r>
            <a:r>
              <a:rPr lang="fa-IR" sz="1800" b="1" dirty="0">
                <a:cs typeface="B Zar" panose="00000400000000000000" pitchFamily="2" charset="-78"/>
              </a:rPr>
              <a:t>: هیدروکربن‌های تبخیر شونده از بنزین می‌ توانند خطرات حوادث و انفجار را افزایش دهند. با استفاده از طرح کهاب و کاهش تبخیر هیدروکربن‌ ها، خطرات احتمالی حوادث و انفجارها در جایگاه‌ های سوخت کاهش می ‌یابد.</a:t>
            </a:r>
          </a:p>
          <a:p>
            <a:pPr marL="0" indent="0" algn="just" rtl="1">
              <a:lnSpc>
                <a:spcPct val="110000"/>
              </a:lnSpc>
              <a:buNone/>
            </a:pPr>
            <a:r>
              <a:rPr lang="fa-IR" sz="1800" b="1" dirty="0">
                <a:cs typeface="B Zar" panose="00000400000000000000" pitchFamily="2" charset="-78"/>
              </a:rPr>
              <a:t>4. </a:t>
            </a:r>
            <a:r>
              <a:rPr lang="fa-IR" sz="1800" b="1" dirty="0">
                <a:solidFill>
                  <a:srgbClr val="FF0000"/>
                </a:solidFill>
                <a:cs typeface="2  Titr" panose="00000700000000000000" pitchFamily="2" charset="-78"/>
              </a:rPr>
              <a:t>صرفه‌جویی در منابع انرژی: </a:t>
            </a:r>
            <a:r>
              <a:rPr lang="fa-IR" sz="1800" b="1" dirty="0">
                <a:cs typeface="B Zar" panose="00000400000000000000" pitchFamily="2" charset="-78"/>
              </a:rPr>
              <a:t>با کاهش تبخیر هیدروکربن ‌ها، مصرف بنزین کاهش می ‌یابد و در نتیجه منابع ارزشمند انرژی صرفه‌ جویی می ‌شود. این مزیت می ‌تواند به بهره‌ وری انرژی و حفظ منابع طبیعی کمک کند.</a:t>
            </a:r>
          </a:p>
          <a:p>
            <a:pPr algn="just" rtl="1">
              <a:lnSpc>
                <a:spcPct val="110000"/>
              </a:lnSpc>
            </a:pPr>
            <a:endParaRPr lang="en-US" sz="2500" b="1" dirty="0">
              <a:cs typeface="2 Nazanin" panose="00000400000000000000" pitchFamily="2" charset="-78"/>
            </a:endParaRPr>
          </a:p>
        </p:txBody>
      </p:sp>
    </p:spTree>
    <p:extLst>
      <p:ext uri="{BB962C8B-B14F-4D97-AF65-F5344CB8AC3E}">
        <p14:creationId xmlns:p14="http://schemas.microsoft.com/office/powerpoint/2010/main" val="6568172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8F462-7030-412A-9C6B-0BFD6A625A28}"/>
              </a:ext>
            </a:extLst>
          </p:cNvPr>
          <p:cNvSpPr>
            <a:spLocks noGrp="1"/>
          </p:cNvSpPr>
          <p:nvPr>
            <p:ph type="title"/>
          </p:nvPr>
        </p:nvSpPr>
        <p:spPr/>
        <p:txBody>
          <a:bodyPr>
            <a:normAutofit/>
          </a:bodyPr>
          <a:lstStyle/>
          <a:p>
            <a:pPr algn="ctr" rtl="1"/>
            <a:r>
              <a:rPr lang="fa-IR" sz="2400" dirty="0">
                <a:cs typeface="2  Titr" panose="00000700000000000000" pitchFamily="2" charset="-78"/>
              </a:rPr>
              <a:t>درصد آلاینده های آلی </a:t>
            </a:r>
            <a:r>
              <a:rPr lang="en-US" sz="2400" dirty="0">
                <a:cs typeface="2  Titr" panose="00000700000000000000" pitchFamily="2" charset="-78"/>
              </a:rPr>
              <a:t>BTEX</a:t>
            </a:r>
            <a:r>
              <a:rPr lang="fa-IR" sz="2400" dirty="0">
                <a:cs typeface="2  Titr" panose="00000700000000000000" pitchFamily="2" charset="-78"/>
              </a:rPr>
              <a:t> بالاتر از حد مجاز در جایگاههای سوخت استان اصفهان</a:t>
            </a:r>
            <a:endParaRPr lang="en-US" sz="2400" dirty="0">
              <a:cs typeface="2  Titr" panose="00000700000000000000" pitchFamily="2" charset="-78"/>
            </a:endParaRPr>
          </a:p>
        </p:txBody>
      </p:sp>
      <p:graphicFrame>
        <p:nvGraphicFramePr>
          <p:cNvPr id="9" name="Content Placeholder 8">
            <a:extLst>
              <a:ext uri="{FF2B5EF4-FFF2-40B4-BE49-F238E27FC236}">
                <a16:creationId xmlns:a16="http://schemas.microsoft.com/office/drawing/2014/main" id="{9E007A9D-220E-42C9-A73A-0282A30F110E}"/>
              </a:ext>
            </a:extLst>
          </p:cNvPr>
          <p:cNvGraphicFramePr>
            <a:graphicFrameLocks noGrp="1"/>
          </p:cNvGraphicFramePr>
          <p:nvPr>
            <p:ph idx="1"/>
            <p:extLst>
              <p:ext uri="{D42A27DB-BD31-4B8C-83A1-F6EECF244321}">
                <p14:modId xmlns:p14="http://schemas.microsoft.com/office/powerpoint/2010/main" val="114743570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630564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160EE-8EE9-4FAA-B94C-92528C9F0260}"/>
              </a:ext>
            </a:extLst>
          </p:cNvPr>
          <p:cNvSpPr>
            <a:spLocks noGrp="1"/>
          </p:cNvSpPr>
          <p:nvPr>
            <p:ph type="title"/>
          </p:nvPr>
        </p:nvSpPr>
        <p:spPr/>
        <p:txBody>
          <a:bodyPr>
            <a:normAutofit/>
          </a:bodyPr>
          <a:lstStyle/>
          <a:p>
            <a:pPr algn="ctr" rtl="1"/>
            <a:r>
              <a:rPr lang="fa-IR" sz="3600" dirty="0">
                <a:cs typeface="2  Titr" panose="00000700000000000000" pitchFamily="2" charset="-78"/>
              </a:rPr>
              <a:t>دلایل بالا بودن غلظت آلاینده های آلی منتشر شده از بنزین</a:t>
            </a:r>
            <a:endParaRPr lang="en-US" sz="3600" dirty="0">
              <a:cs typeface="2  Titr" panose="00000700000000000000" pitchFamily="2" charset="-78"/>
            </a:endParaRPr>
          </a:p>
        </p:txBody>
      </p:sp>
      <p:sp>
        <p:nvSpPr>
          <p:cNvPr id="3" name="Content Placeholder 2">
            <a:extLst>
              <a:ext uri="{FF2B5EF4-FFF2-40B4-BE49-F238E27FC236}">
                <a16:creationId xmlns:a16="http://schemas.microsoft.com/office/drawing/2014/main" id="{2B4A0700-DE7F-456E-B404-378C93EBC471}"/>
              </a:ext>
            </a:extLst>
          </p:cNvPr>
          <p:cNvSpPr>
            <a:spLocks noGrp="1"/>
          </p:cNvSpPr>
          <p:nvPr>
            <p:ph idx="1"/>
          </p:nvPr>
        </p:nvSpPr>
        <p:spPr/>
        <p:txBody>
          <a:bodyPr/>
          <a:lstStyle/>
          <a:p>
            <a:pPr algn="r" rtl="1"/>
            <a:r>
              <a:rPr lang="fa-IR" dirty="0">
                <a:cs typeface="2  Titr" panose="00000700000000000000" pitchFamily="2" charset="-78"/>
              </a:rPr>
              <a:t>کیفیت بنزین</a:t>
            </a:r>
          </a:p>
          <a:p>
            <a:pPr algn="r" rtl="1"/>
            <a:r>
              <a:rPr lang="fa-IR" dirty="0">
                <a:cs typeface="2  Titr" panose="00000700000000000000" pitchFamily="2" charset="-78"/>
              </a:rPr>
              <a:t>عدم رعایت مدت زمان ماند بنزین در انبارهای نفت</a:t>
            </a:r>
          </a:p>
          <a:p>
            <a:pPr algn="r" rtl="1"/>
            <a:r>
              <a:rPr lang="fa-IR" dirty="0">
                <a:cs typeface="2  Titr" panose="00000700000000000000" pitchFamily="2" charset="-78"/>
              </a:rPr>
              <a:t>دمای بالای بنزین در زمان رسیدن به جایگاه </a:t>
            </a:r>
          </a:p>
          <a:p>
            <a:pPr algn="r" rtl="1"/>
            <a:r>
              <a:rPr lang="fa-IR" dirty="0">
                <a:cs typeface="2  Titr" panose="00000700000000000000" pitchFamily="2" charset="-78"/>
              </a:rPr>
              <a:t>عدم تجهیز نفتکش ها به سیستم جمع آوری گاز و بخارات</a:t>
            </a:r>
          </a:p>
          <a:p>
            <a:pPr algn="r" rtl="1"/>
            <a:r>
              <a:rPr lang="fa-IR" dirty="0">
                <a:cs typeface="2  Titr" panose="00000700000000000000" pitchFamily="2" charset="-78"/>
              </a:rPr>
              <a:t>عدم تکمیل کلیه مراحل طرح کهاب در جایگاهها</a:t>
            </a:r>
          </a:p>
          <a:p>
            <a:pPr algn="r" rtl="1"/>
            <a:endParaRPr lang="fa-IR" dirty="0"/>
          </a:p>
          <a:p>
            <a:pPr algn="r" rtl="1"/>
            <a:endParaRPr lang="en-US" dirty="0"/>
          </a:p>
        </p:txBody>
      </p:sp>
    </p:spTree>
    <p:extLst>
      <p:ext uri="{BB962C8B-B14F-4D97-AF65-F5344CB8AC3E}">
        <p14:creationId xmlns:p14="http://schemas.microsoft.com/office/powerpoint/2010/main" val="629553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5A7C8-74A3-4C85-82A5-4C416DE31D3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2713B5A0-8036-49F6-8446-A18322E60A2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44800" y="225778"/>
            <a:ext cx="5768621" cy="6479822"/>
          </a:xfrm>
        </p:spPr>
      </p:pic>
    </p:spTree>
    <p:extLst>
      <p:ext uri="{BB962C8B-B14F-4D97-AF65-F5344CB8AC3E}">
        <p14:creationId xmlns:p14="http://schemas.microsoft.com/office/powerpoint/2010/main" val="3110883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23D5E-AF40-43A9-8FE9-9B40ECFFA11F}"/>
              </a:ext>
            </a:extLst>
          </p:cNvPr>
          <p:cNvSpPr>
            <a:spLocks noGrp="1"/>
          </p:cNvSpPr>
          <p:nvPr>
            <p:ph type="title"/>
          </p:nvPr>
        </p:nvSpPr>
        <p:spPr/>
        <p:txBody>
          <a:bodyPr/>
          <a:lstStyle/>
          <a:p>
            <a:pPr algn="ctr"/>
            <a:r>
              <a:rPr lang="fa-IR" dirty="0">
                <a:cs typeface="2  Titr" panose="00000700000000000000" pitchFamily="2" charset="-78"/>
              </a:rPr>
              <a:t>اثرات نامطلوب بخارات بنزین</a:t>
            </a:r>
            <a:endParaRPr lang="en-US" dirty="0">
              <a:cs typeface="2  Titr" panose="00000700000000000000" pitchFamily="2" charset="-78"/>
            </a:endParaRPr>
          </a:p>
        </p:txBody>
      </p:sp>
      <p:sp>
        <p:nvSpPr>
          <p:cNvPr id="3" name="Content Placeholder 2">
            <a:extLst>
              <a:ext uri="{FF2B5EF4-FFF2-40B4-BE49-F238E27FC236}">
                <a16:creationId xmlns:a16="http://schemas.microsoft.com/office/drawing/2014/main" id="{D93D43D9-21C6-488A-BBD9-097F884E60AC}"/>
              </a:ext>
            </a:extLst>
          </p:cNvPr>
          <p:cNvSpPr>
            <a:spLocks noGrp="1"/>
          </p:cNvSpPr>
          <p:nvPr>
            <p:ph idx="1"/>
          </p:nvPr>
        </p:nvSpPr>
        <p:spPr>
          <a:xfrm>
            <a:off x="838200" y="1464910"/>
            <a:ext cx="10515600" cy="4529490"/>
          </a:xfrm>
        </p:spPr>
        <p:txBody>
          <a:bodyPr>
            <a:normAutofit fontScale="92500" lnSpcReduction="10000"/>
          </a:bodyPr>
          <a:lstStyle/>
          <a:p>
            <a:pPr algn="just" rtl="1">
              <a:lnSpc>
                <a:spcPct val="110000"/>
              </a:lnSpc>
            </a:pPr>
            <a:r>
              <a:rPr lang="fa-IR" sz="2000" dirty="0">
                <a:solidFill>
                  <a:srgbClr val="FF0000"/>
                </a:solidFill>
                <a:cs typeface="2  Titr" panose="00000700000000000000" pitchFamily="2" charset="-78"/>
              </a:rPr>
              <a:t>اثرات نامطلوب زيست محيطي </a:t>
            </a:r>
          </a:p>
          <a:p>
            <a:pPr algn="just" rtl="1">
              <a:lnSpc>
                <a:spcPct val="110000"/>
              </a:lnSpc>
            </a:pPr>
            <a:r>
              <a:rPr lang="fa-IR" sz="2000" dirty="0">
                <a:cs typeface="B Zar" panose="00000400000000000000" pitchFamily="2" charset="-78"/>
              </a:rPr>
              <a:t>ايجاد پديده مه دود فتوشيميايي همراه با كاهش ديد، توليد ذرات ريز دوده، ايجاد باران هاي اسيدي، فرسايش خاك و بناهاي قديمي، تخريب زيست بوم آبي و جنگلها، تغيير در اقليم جهاني، تخريب لايه ازن، گرمايش زمين، اثرات مخرب در سلول هاي گياهي و جانوري، تبخير آب درياها، ذوب شدن يخ هاي قطبي</a:t>
            </a:r>
          </a:p>
          <a:p>
            <a:pPr algn="just" rtl="1">
              <a:lnSpc>
                <a:spcPct val="110000"/>
              </a:lnSpc>
            </a:pPr>
            <a:r>
              <a:rPr lang="fa-IR" sz="2100" dirty="0">
                <a:solidFill>
                  <a:srgbClr val="FF0000"/>
                </a:solidFill>
                <a:cs typeface="2  Titr" panose="00000700000000000000" pitchFamily="2" charset="-78"/>
              </a:rPr>
              <a:t>اثرات نامطلوب فيزيولوژيكي</a:t>
            </a:r>
          </a:p>
          <a:p>
            <a:pPr algn="just" rtl="1">
              <a:lnSpc>
                <a:spcPct val="110000"/>
              </a:lnSpc>
            </a:pPr>
            <a:r>
              <a:rPr lang="fa-IR" sz="1400" dirty="0">
                <a:cs typeface="B Zar" panose="00000400000000000000" pitchFamily="2" charset="-78"/>
              </a:rPr>
              <a:t> </a:t>
            </a:r>
            <a:r>
              <a:rPr lang="fa-IR" sz="2000" dirty="0">
                <a:cs typeface="B Zar" panose="00000400000000000000" pitchFamily="2" charset="-78"/>
              </a:rPr>
              <a:t>تركيبات آلي فرار</a:t>
            </a:r>
            <a:r>
              <a:rPr lang="en-US" sz="2000" dirty="0">
                <a:cs typeface="B Zar" panose="00000400000000000000" pitchFamily="2" charset="-78"/>
              </a:rPr>
              <a:t>Compounds</a:t>
            </a:r>
            <a:r>
              <a:rPr lang="fa-IR" sz="2000" dirty="0">
                <a:cs typeface="B Zar" panose="00000400000000000000" pitchFamily="2" charset="-78"/>
              </a:rPr>
              <a:t> </a:t>
            </a:r>
            <a:r>
              <a:rPr lang="en-US" sz="2000" dirty="0">
                <a:cs typeface="B Zar" panose="00000400000000000000" pitchFamily="2" charset="-78"/>
              </a:rPr>
              <a:t>Volatile Organic</a:t>
            </a:r>
            <a:r>
              <a:rPr lang="fa-IR" sz="2000" dirty="0">
                <a:cs typeface="B Zar" panose="00000400000000000000" pitchFamily="2" charset="-78"/>
              </a:rPr>
              <a:t> يا به اختصار(</a:t>
            </a:r>
            <a:r>
              <a:rPr lang="en-US" sz="2000" dirty="0">
                <a:cs typeface="B Zar" panose="00000400000000000000" pitchFamily="2" charset="-78"/>
              </a:rPr>
              <a:t>VOC</a:t>
            </a:r>
            <a:r>
              <a:rPr lang="fa-IR" sz="2000" dirty="0">
                <a:cs typeface="B Zar" panose="00000400000000000000" pitchFamily="2" charset="-78"/>
              </a:rPr>
              <a:t>) ناشي از انتشار بخار بنزين براي سلامتي انسان ها مخاطراتي را ايجاد كرده است. اين اثرات را ميتوان به دو دسته تقسيم بندي كرد : </a:t>
            </a:r>
            <a:r>
              <a:rPr lang="fa-IR" sz="2000" dirty="0">
                <a:solidFill>
                  <a:srgbClr val="FF0000"/>
                </a:solidFill>
                <a:cs typeface="B Zar" panose="00000400000000000000" pitchFamily="2" charset="-78"/>
              </a:rPr>
              <a:t>اثرات زودگذر</a:t>
            </a:r>
            <a:r>
              <a:rPr lang="fa-IR" sz="2000" dirty="0">
                <a:cs typeface="B Zar" panose="00000400000000000000" pitchFamily="2" charset="-78"/>
              </a:rPr>
              <a:t>: شامل تحريك چشم و بيني و گلو، گيجي، سردرد، از دست دادن حافظه كوتاه مدت و </a:t>
            </a:r>
            <a:r>
              <a:rPr lang="fa-IR" sz="2000" dirty="0">
                <a:solidFill>
                  <a:srgbClr val="FF0000"/>
                </a:solidFill>
                <a:cs typeface="B Zar" panose="00000400000000000000" pitchFamily="2" charset="-78"/>
              </a:rPr>
              <a:t>اثرات مزمن</a:t>
            </a:r>
            <a:r>
              <a:rPr lang="fa-IR" sz="2000" dirty="0">
                <a:cs typeface="B Zar" panose="00000400000000000000" pitchFamily="2" charset="-78"/>
              </a:rPr>
              <a:t>: شامل سرطان زايي، جهش ژنتيكي، تولد نوزادان ناقص الخلقه، تاثير بر روي سيستم تنفسي و ...</a:t>
            </a:r>
          </a:p>
          <a:p>
            <a:pPr algn="just" rtl="1">
              <a:lnSpc>
                <a:spcPct val="110000"/>
              </a:lnSpc>
            </a:pPr>
            <a:r>
              <a:rPr lang="fa-IR" sz="2000" dirty="0">
                <a:solidFill>
                  <a:srgbClr val="FF0000"/>
                </a:solidFill>
                <a:cs typeface="B Zar" panose="00000400000000000000" pitchFamily="2" charset="-78"/>
              </a:rPr>
              <a:t> </a:t>
            </a:r>
            <a:r>
              <a:rPr lang="fa-IR" sz="2100" dirty="0">
                <a:solidFill>
                  <a:srgbClr val="FF0000"/>
                </a:solidFill>
                <a:cs typeface="2  Titr" panose="00000700000000000000" pitchFamily="2" charset="-78"/>
              </a:rPr>
              <a:t>اثرات نامطلوب اقتصادي</a:t>
            </a:r>
          </a:p>
          <a:p>
            <a:pPr algn="just" rtl="1">
              <a:lnSpc>
                <a:spcPct val="110000"/>
              </a:lnSpc>
            </a:pPr>
            <a:r>
              <a:rPr lang="fa-IR" sz="2000" dirty="0">
                <a:cs typeface="B Zar" panose="00000400000000000000" pitchFamily="2" charset="-78"/>
              </a:rPr>
              <a:t> اگر ميانگين مصرف روزانه بنزين كشور 80 ميليون ليتر در نظر گرفته شود با توجه به سه بار توليد بخار در طي مراحل بارگيري، دريافت و توزيع، حدود 240 هزارمترمكعب بخار بنزين در يك روز به هوا مي رود. ازهر 1000 ليتر بخار اشباع بنزين 1/5 ليتر مايع بنزين بدست مي آيد، لذا با اجراي كامل طرح كهاب مايع بدست آمده از اين ميزان بخار توليد شده، روزانه 360 هزار ليتر و سالانه بيش از يكصد ميليون ليتر بنزين استحصال شده به چرخه مصرف باز مي گردد . </a:t>
            </a:r>
            <a:endParaRPr lang="en-US" sz="2000" dirty="0">
              <a:cs typeface="B Zar" panose="00000400000000000000" pitchFamily="2" charset="-78"/>
            </a:endParaRPr>
          </a:p>
        </p:txBody>
      </p:sp>
    </p:spTree>
    <p:extLst>
      <p:ext uri="{BB962C8B-B14F-4D97-AF65-F5344CB8AC3E}">
        <p14:creationId xmlns:p14="http://schemas.microsoft.com/office/powerpoint/2010/main" val="1803182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47A40-921B-45FB-8B80-68DBDAFE410D}"/>
              </a:ext>
            </a:extLst>
          </p:cNvPr>
          <p:cNvSpPr>
            <a:spLocks noGrp="1"/>
          </p:cNvSpPr>
          <p:nvPr>
            <p:ph type="title"/>
          </p:nvPr>
        </p:nvSpPr>
        <p:spPr/>
        <p:txBody>
          <a:bodyPr>
            <a:normAutofit/>
          </a:bodyPr>
          <a:lstStyle/>
          <a:p>
            <a:pPr algn="r" rtl="1"/>
            <a:r>
              <a:rPr lang="fa-IR" sz="3600" dirty="0">
                <a:cs typeface="2  Titr" panose="00000700000000000000" pitchFamily="2" charset="-78"/>
              </a:rPr>
              <a:t>راهكارهاي عملي كاهش، هدايت، انتقال و بازيافت بخار بنزين </a:t>
            </a:r>
            <a:endParaRPr lang="en-US" sz="3600" dirty="0">
              <a:cs typeface="2  Titr" panose="00000700000000000000" pitchFamily="2" charset="-78"/>
            </a:endParaRPr>
          </a:p>
        </p:txBody>
      </p:sp>
      <p:sp>
        <p:nvSpPr>
          <p:cNvPr id="3" name="Content Placeholder 2">
            <a:extLst>
              <a:ext uri="{FF2B5EF4-FFF2-40B4-BE49-F238E27FC236}">
                <a16:creationId xmlns:a16="http://schemas.microsoft.com/office/drawing/2014/main" id="{16405D2F-B384-4D55-A158-B056E3DC5C50}"/>
              </a:ext>
            </a:extLst>
          </p:cNvPr>
          <p:cNvSpPr>
            <a:spLocks noGrp="1"/>
          </p:cNvSpPr>
          <p:nvPr>
            <p:ph idx="1"/>
          </p:nvPr>
        </p:nvSpPr>
        <p:spPr/>
        <p:txBody>
          <a:bodyPr/>
          <a:lstStyle/>
          <a:p>
            <a:pPr marL="0" indent="0" algn="just" rtl="1">
              <a:buNone/>
            </a:pPr>
            <a:r>
              <a:rPr lang="fa-IR" dirty="0"/>
              <a:t>• </a:t>
            </a:r>
            <a:r>
              <a:rPr lang="fa-IR" dirty="0">
                <a:cs typeface="2  Titr" panose="00000700000000000000" pitchFamily="2" charset="-78"/>
              </a:rPr>
              <a:t>فاز اول: جمع آوري بخار بنزين از جايگاه هاي سوختگيري</a:t>
            </a:r>
          </a:p>
          <a:p>
            <a:pPr marL="0" indent="0" algn="just" rtl="1">
              <a:buNone/>
            </a:pPr>
            <a:r>
              <a:rPr lang="fa-IR" dirty="0">
                <a:cs typeface="2  Titr" panose="00000700000000000000" pitchFamily="2" charset="-78"/>
              </a:rPr>
              <a:t>• فاز دوم: جمع آوري بخار بنزين از انبار هاي نفت </a:t>
            </a:r>
          </a:p>
          <a:p>
            <a:pPr marL="0" indent="0" algn="just" rtl="1">
              <a:buNone/>
            </a:pPr>
            <a:r>
              <a:rPr lang="fa-IR" dirty="0">
                <a:cs typeface="2  Titr" panose="00000700000000000000" pitchFamily="2" charset="-78"/>
              </a:rPr>
              <a:t>• فازسوم:</a:t>
            </a:r>
            <a:r>
              <a:rPr lang="fa-IR" sz="2200" dirty="0">
                <a:cs typeface="2  Titr" panose="00000700000000000000" pitchFamily="2" charset="-78"/>
              </a:rPr>
              <a:t> تبديل بخار بنزين جمع آوري شده به مايع با نصب سيستم هاي بازيافت بخار بنزين (</a:t>
            </a:r>
            <a:r>
              <a:rPr lang="en-US" sz="2200" dirty="0">
                <a:cs typeface="2  Titr" panose="00000700000000000000" pitchFamily="2" charset="-78"/>
              </a:rPr>
              <a:t>VRU</a:t>
            </a:r>
            <a:r>
              <a:rPr lang="fa-IR" sz="2200" dirty="0">
                <a:cs typeface="2  Titr" panose="00000700000000000000" pitchFamily="2" charset="-78"/>
              </a:rPr>
              <a:t>)</a:t>
            </a:r>
            <a:endParaRPr lang="en-US" sz="2200" dirty="0">
              <a:cs typeface="2  Titr" panose="00000700000000000000" pitchFamily="2" charset="-78"/>
            </a:endParaRPr>
          </a:p>
        </p:txBody>
      </p:sp>
    </p:spTree>
    <p:extLst>
      <p:ext uri="{BB962C8B-B14F-4D97-AF65-F5344CB8AC3E}">
        <p14:creationId xmlns:p14="http://schemas.microsoft.com/office/powerpoint/2010/main" val="148028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70D05-81B9-4B60-9C62-9E007689AEE8}"/>
              </a:ext>
            </a:extLst>
          </p:cNvPr>
          <p:cNvSpPr>
            <a:spLocks noGrp="1"/>
          </p:cNvSpPr>
          <p:nvPr>
            <p:ph type="title"/>
          </p:nvPr>
        </p:nvSpPr>
        <p:spPr/>
        <p:txBody>
          <a:bodyPr/>
          <a:lstStyle/>
          <a:p>
            <a:pPr algn="ctr" rtl="1"/>
            <a:r>
              <a:rPr lang="fa-IR" dirty="0">
                <a:cs typeface="2  Titr" panose="00000700000000000000" pitchFamily="2" charset="-78"/>
              </a:rPr>
              <a:t>فاز اول اجرای طرح کهاب</a:t>
            </a:r>
            <a:endParaRPr lang="en-US" dirty="0">
              <a:cs typeface="2  Titr" panose="00000700000000000000" pitchFamily="2" charset="-78"/>
            </a:endParaRPr>
          </a:p>
        </p:txBody>
      </p:sp>
      <p:sp>
        <p:nvSpPr>
          <p:cNvPr id="3" name="Content Placeholder 2">
            <a:extLst>
              <a:ext uri="{FF2B5EF4-FFF2-40B4-BE49-F238E27FC236}">
                <a16:creationId xmlns:a16="http://schemas.microsoft.com/office/drawing/2014/main" id="{FEE889DA-B40C-4DE2-A1E8-B7D69919BDC0}"/>
              </a:ext>
            </a:extLst>
          </p:cNvPr>
          <p:cNvSpPr>
            <a:spLocks noGrp="1"/>
          </p:cNvSpPr>
          <p:nvPr>
            <p:ph idx="1"/>
          </p:nvPr>
        </p:nvSpPr>
        <p:spPr>
          <a:xfrm>
            <a:off x="838199" y="1690688"/>
            <a:ext cx="10710333" cy="4351338"/>
          </a:xfrm>
        </p:spPr>
        <p:txBody>
          <a:bodyPr/>
          <a:lstStyle/>
          <a:p>
            <a:pPr algn="just" rtl="1">
              <a:buFont typeface="Arial" panose="020B0604020202020204" pitchFamily="34" charset="0"/>
              <a:buChar char="•"/>
            </a:pPr>
            <a:r>
              <a:rPr lang="fa-IR" sz="2400" dirty="0">
                <a:solidFill>
                  <a:srgbClr val="FF0000"/>
                </a:solidFill>
                <a:cs typeface="2  Titr" panose="00000700000000000000" pitchFamily="2" charset="-78"/>
              </a:rPr>
              <a:t>مرحله اول طرح کهاب: </a:t>
            </a:r>
            <a:r>
              <a:rPr lang="fa-IR" sz="2400" dirty="0">
                <a:cs typeface="B Zar" panose="00000400000000000000" pitchFamily="2" charset="-78"/>
              </a:rPr>
              <a:t>نصب تجهيزاتي در جايگاه ها به منظور كنترل و كاهش تبخير بنزين ازمخزن جايگاه و جمع آوري بخار بنزيني كه در طي عمليات تخليه توسط نفتكش به هوا منتشر مي گردد. (به دلیل پاره ای از موانع به طور کامل اجرا نگردید)</a:t>
            </a:r>
          </a:p>
          <a:p>
            <a:pPr algn="just" rtl="1">
              <a:buFont typeface="Arial" panose="020B0604020202020204" pitchFamily="34" charset="0"/>
              <a:buChar char="•"/>
            </a:pPr>
            <a:r>
              <a:rPr lang="fa-IR" sz="2400" dirty="0">
                <a:solidFill>
                  <a:srgbClr val="FF0000"/>
                </a:solidFill>
                <a:cs typeface="2  Titr" panose="00000700000000000000" pitchFamily="2" charset="-78"/>
              </a:rPr>
              <a:t>مرحله دوم طرح کهاب: </a:t>
            </a:r>
            <a:r>
              <a:rPr lang="fa-IR" sz="2400" dirty="0">
                <a:cs typeface="B Zar" panose="00000400000000000000" pitchFamily="2" charset="-78"/>
              </a:rPr>
              <a:t>نصب تجهيزات و ايجاد تغييراتي در ديسپنسرها جهت جمع آوري و هدايت بخار بنزيني كه حين سوختگيري خودروها از باك خارج شده </a:t>
            </a:r>
          </a:p>
          <a:p>
            <a:pPr algn="just" rtl="1">
              <a:buFont typeface="Arial" panose="020B0604020202020204" pitchFamily="34" charset="0"/>
              <a:buChar char="•"/>
            </a:pPr>
            <a:r>
              <a:rPr lang="fa-IR" sz="2400" dirty="0">
                <a:solidFill>
                  <a:srgbClr val="FF0000"/>
                </a:solidFill>
                <a:cs typeface="2  Titr" panose="00000700000000000000" pitchFamily="2" charset="-78"/>
              </a:rPr>
              <a:t>مرحله سوم طرح کهاب: </a:t>
            </a:r>
            <a:r>
              <a:rPr lang="fa-IR" sz="2400" dirty="0">
                <a:cs typeface="B Zar" panose="00000400000000000000" pitchFamily="2" charset="-78"/>
              </a:rPr>
              <a:t>انتقال بخارات بنزین جمع ‌آوری شده به سیستم بازیافت و تبدیل آن‌ ها به سوخت مایع.</a:t>
            </a:r>
          </a:p>
          <a:p>
            <a:pPr algn="r" rtl="1"/>
            <a:endParaRPr lang="en-US" dirty="0">
              <a:cs typeface="2  Badr" panose="00000400000000000000" pitchFamily="2" charset="-78"/>
            </a:endParaRPr>
          </a:p>
        </p:txBody>
      </p:sp>
      <p:pic>
        <p:nvPicPr>
          <p:cNvPr id="6" name="Picture 5">
            <a:extLst>
              <a:ext uri="{FF2B5EF4-FFF2-40B4-BE49-F238E27FC236}">
                <a16:creationId xmlns:a16="http://schemas.microsoft.com/office/drawing/2014/main" id="{DC2998D0-D317-4AA4-B9B6-EE854764C8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95509"/>
            <a:ext cx="6220178" cy="2762491"/>
          </a:xfrm>
          <a:prstGeom prst="rect">
            <a:avLst/>
          </a:prstGeom>
        </p:spPr>
      </p:pic>
    </p:spTree>
    <p:extLst>
      <p:ext uri="{BB962C8B-B14F-4D97-AF65-F5344CB8AC3E}">
        <p14:creationId xmlns:p14="http://schemas.microsoft.com/office/powerpoint/2010/main" val="1611223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50D45-4316-416E-9365-520E547507A5}"/>
              </a:ext>
            </a:extLst>
          </p:cNvPr>
          <p:cNvSpPr>
            <a:spLocks noGrp="1"/>
          </p:cNvSpPr>
          <p:nvPr>
            <p:ph type="title"/>
          </p:nvPr>
        </p:nvSpPr>
        <p:spPr>
          <a:xfrm>
            <a:off x="1374598" y="229481"/>
            <a:ext cx="10515600" cy="1325563"/>
          </a:xfrm>
        </p:spPr>
        <p:txBody>
          <a:bodyPr/>
          <a:lstStyle/>
          <a:p>
            <a:pPr algn="ctr"/>
            <a:r>
              <a:rPr lang="fa-IR" dirty="0">
                <a:solidFill>
                  <a:schemeClr val="accent1">
                    <a:lumMod val="75000"/>
                  </a:schemeClr>
                </a:solidFill>
                <a:cs typeface="2  Titr" panose="00000700000000000000" pitchFamily="2" charset="-78"/>
              </a:rPr>
              <a:t>مرحله اول</a:t>
            </a:r>
            <a:endParaRPr lang="en-US" dirty="0">
              <a:solidFill>
                <a:schemeClr val="accent1">
                  <a:lumMod val="75000"/>
                </a:schemeClr>
              </a:solidFill>
              <a:cs typeface="2  Titr" panose="00000700000000000000" pitchFamily="2" charset="-78"/>
            </a:endParaRPr>
          </a:p>
        </p:txBody>
      </p:sp>
      <p:sp>
        <p:nvSpPr>
          <p:cNvPr id="3" name="Content Placeholder 2">
            <a:extLst>
              <a:ext uri="{FF2B5EF4-FFF2-40B4-BE49-F238E27FC236}">
                <a16:creationId xmlns:a16="http://schemas.microsoft.com/office/drawing/2014/main" id="{D220B379-25E5-4447-B5B9-7B3631C103BF}"/>
              </a:ext>
            </a:extLst>
          </p:cNvPr>
          <p:cNvSpPr>
            <a:spLocks noGrp="1"/>
          </p:cNvSpPr>
          <p:nvPr>
            <p:ph idx="1"/>
          </p:nvPr>
        </p:nvSpPr>
        <p:spPr>
          <a:xfrm>
            <a:off x="838200" y="2084563"/>
            <a:ext cx="10515600" cy="4351338"/>
          </a:xfrm>
        </p:spPr>
        <p:txBody>
          <a:bodyPr>
            <a:normAutofit/>
          </a:bodyPr>
          <a:lstStyle/>
          <a:p>
            <a:pPr algn="just" rtl="1">
              <a:lnSpc>
                <a:spcPct val="100000"/>
              </a:lnSpc>
            </a:pPr>
            <a:r>
              <a:rPr lang="fa-IR" sz="1800" b="1" dirty="0">
                <a:cs typeface="B Zar" panose="00000400000000000000" pitchFamily="2" charset="-78"/>
              </a:rPr>
              <a:t>این مرحله از سایر مراحل ارجحیت بیشتری دارد.</a:t>
            </a:r>
          </a:p>
          <a:p>
            <a:pPr algn="just" rtl="1">
              <a:lnSpc>
                <a:spcPct val="100000"/>
              </a:lnSpc>
            </a:pPr>
            <a:r>
              <a:rPr lang="fa-IR" sz="1800" b="1" dirty="0">
                <a:cs typeface="B Zar" panose="00000400000000000000" pitchFamily="2" charset="-78"/>
              </a:rPr>
              <a:t>بیشترین مقدار بخار بنزین را جمع ‌آوری میکند.</a:t>
            </a:r>
          </a:p>
          <a:p>
            <a:pPr algn="just" rtl="1">
              <a:lnSpc>
                <a:spcPct val="100000"/>
              </a:lnSpc>
            </a:pPr>
            <a:r>
              <a:rPr lang="fa-IR" sz="1800" b="1" dirty="0">
                <a:cs typeface="B Zar" panose="00000400000000000000" pitchFamily="2" charset="-78"/>
              </a:rPr>
              <a:t>مخزن جایگاه از طریق یک لوله به تانکر متصل شده و بخارات بنزین تولید شده در مخزن جایگاه به تانکر حمل سوخت منتقل می ‌شوند تا به محل بارگیری تانکر منتقل شوند و در آنجا بازیافت شوند.</a:t>
            </a:r>
          </a:p>
          <a:p>
            <a:pPr algn="just" rtl="1">
              <a:lnSpc>
                <a:spcPct val="100000"/>
              </a:lnSpc>
            </a:pPr>
            <a:r>
              <a:rPr lang="fa-IR" sz="1800" b="1" dirty="0">
                <a:cs typeface="B Zar" panose="00000400000000000000" pitchFamily="2" charset="-78"/>
              </a:rPr>
              <a:t>با توجه به تخلیه تانکر فشار منفی کمی ایجاد می‌ شود و در مقابل، در مخزن جایگاه که در حال بارگیری است، فشار مثبت ایجاد می‌ شود. با توجه به تمایل سیال برای انتقال از منطقه با فشار مثبت به منطقه با فشار منفی، بخار بنزین از مخزن جایگاه به تانکر حمل سوخت منتقل می ‌شود. </a:t>
            </a:r>
            <a:endParaRPr lang="en-US" sz="1800" b="1" dirty="0">
              <a:cs typeface="B Zar" panose="00000400000000000000" pitchFamily="2" charset="-78"/>
            </a:endParaRPr>
          </a:p>
        </p:txBody>
      </p:sp>
      <p:pic>
        <p:nvPicPr>
          <p:cNvPr id="5" name="Picture 4">
            <a:extLst>
              <a:ext uri="{FF2B5EF4-FFF2-40B4-BE49-F238E27FC236}">
                <a16:creationId xmlns:a16="http://schemas.microsoft.com/office/drawing/2014/main" id="{D0037C10-E1A6-4B04-93C8-BFC85DA794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802" y="0"/>
            <a:ext cx="4933368" cy="2889778"/>
          </a:xfrm>
          <a:prstGeom prst="rect">
            <a:avLst/>
          </a:prstGeom>
        </p:spPr>
      </p:pic>
      <p:pic>
        <p:nvPicPr>
          <p:cNvPr id="6" name="Picture 5">
            <a:extLst>
              <a:ext uri="{FF2B5EF4-FFF2-40B4-BE49-F238E27FC236}">
                <a16:creationId xmlns:a16="http://schemas.microsoft.com/office/drawing/2014/main" id="{3C5874A4-0417-4FCA-ABA1-86F22047FF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880" y="4502152"/>
            <a:ext cx="2658530" cy="2053167"/>
          </a:xfrm>
          <a:prstGeom prst="rect">
            <a:avLst/>
          </a:prstGeom>
        </p:spPr>
      </p:pic>
      <p:pic>
        <p:nvPicPr>
          <p:cNvPr id="8" name="Picture 7">
            <a:extLst>
              <a:ext uri="{FF2B5EF4-FFF2-40B4-BE49-F238E27FC236}">
                <a16:creationId xmlns:a16="http://schemas.microsoft.com/office/drawing/2014/main" id="{12436497-86B7-4E42-BE06-CDE544B2E2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6398" y="4187648"/>
            <a:ext cx="3556000" cy="2667000"/>
          </a:xfrm>
          <a:prstGeom prst="rect">
            <a:avLst/>
          </a:prstGeom>
        </p:spPr>
      </p:pic>
      <p:pic>
        <p:nvPicPr>
          <p:cNvPr id="10" name="Picture 9">
            <a:extLst>
              <a:ext uri="{FF2B5EF4-FFF2-40B4-BE49-F238E27FC236}">
                <a16:creationId xmlns:a16="http://schemas.microsoft.com/office/drawing/2014/main" id="{799C7560-9DB7-4D62-BB18-4ACA2C6BDD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7113" y="4481688"/>
            <a:ext cx="3740385" cy="2372959"/>
          </a:xfrm>
          <a:prstGeom prst="rect">
            <a:avLst/>
          </a:prstGeom>
        </p:spPr>
      </p:pic>
    </p:spTree>
    <p:extLst>
      <p:ext uri="{BB962C8B-B14F-4D97-AF65-F5344CB8AC3E}">
        <p14:creationId xmlns:p14="http://schemas.microsoft.com/office/powerpoint/2010/main" val="2274811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6988A-51F9-432E-8A0B-E37718070A02}"/>
              </a:ext>
            </a:extLst>
          </p:cNvPr>
          <p:cNvSpPr>
            <a:spLocks noGrp="1"/>
          </p:cNvSpPr>
          <p:nvPr>
            <p:ph type="title"/>
          </p:nvPr>
        </p:nvSpPr>
        <p:spPr/>
        <p:txBody>
          <a:bodyPr/>
          <a:lstStyle/>
          <a:p>
            <a:pPr algn="ctr"/>
            <a:r>
              <a:rPr lang="fa-IR" dirty="0">
                <a:solidFill>
                  <a:schemeClr val="accent1">
                    <a:lumMod val="75000"/>
                  </a:schemeClr>
                </a:solidFill>
                <a:cs typeface="2  Titr" panose="00000700000000000000" pitchFamily="2" charset="-78"/>
              </a:rPr>
              <a:t>مرحله دوم</a:t>
            </a:r>
            <a:endParaRPr lang="en-US" dirty="0">
              <a:solidFill>
                <a:schemeClr val="accent1">
                  <a:lumMod val="75000"/>
                </a:schemeClr>
              </a:solidFill>
            </a:endParaRPr>
          </a:p>
        </p:txBody>
      </p:sp>
      <p:sp>
        <p:nvSpPr>
          <p:cNvPr id="3" name="Content Placeholder 2">
            <a:extLst>
              <a:ext uri="{FF2B5EF4-FFF2-40B4-BE49-F238E27FC236}">
                <a16:creationId xmlns:a16="http://schemas.microsoft.com/office/drawing/2014/main" id="{423E64A5-9D1A-4211-92F2-49B7517F5C0E}"/>
              </a:ext>
            </a:extLst>
          </p:cNvPr>
          <p:cNvSpPr>
            <a:spLocks noGrp="1"/>
          </p:cNvSpPr>
          <p:nvPr>
            <p:ph idx="1"/>
          </p:nvPr>
        </p:nvSpPr>
        <p:spPr/>
        <p:txBody>
          <a:bodyPr>
            <a:normAutofit/>
          </a:bodyPr>
          <a:lstStyle/>
          <a:p>
            <a:pPr algn="just" rtl="1"/>
            <a:r>
              <a:rPr lang="fa-IR" dirty="0">
                <a:cs typeface="B Zar" panose="00000400000000000000" pitchFamily="2" charset="-78"/>
              </a:rPr>
              <a:t>در مرحله دوم طرح کهاب، بخار بنزین تولید شده در باک خودرو ها در هنگام سوخت ‌گیری به مخزن جایگاه منتقل می‌ شود تا از آنجا به تانکر حمل سوخت یا سیستم بازیافت سوخت منتقل شود. در این مرحله، انتقال بخار سوخت نسبت به مرحله اول چالش ‌برانگیزتر است. زیرا باک خودرو ها به دلیل اندازه کوچک، فشار منفی کمتری تولید می ‌کنند و انتقال بخار بنزین نیز دشوارتر است. </a:t>
            </a:r>
            <a:endParaRPr lang="en-US" dirty="0">
              <a:cs typeface="B Zar" panose="00000400000000000000" pitchFamily="2" charset="-78"/>
            </a:endParaRPr>
          </a:p>
        </p:txBody>
      </p:sp>
      <p:pic>
        <p:nvPicPr>
          <p:cNvPr id="7" name="Picture 6">
            <a:extLst>
              <a:ext uri="{FF2B5EF4-FFF2-40B4-BE49-F238E27FC236}">
                <a16:creationId xmlns:a16="http://schemas.microsoft.com/office/drawing/2014/main" id="{B89A2DED-CC50-402A-9620-D95D215869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0797" y="3785333"/>
            <a:ext cx="3005429" cy="3127023"/>
          </a:xfrm>
          <a:prstGeom prst="rect">
            <a:avLst/>
          </a:prstGeom>
        </p:spPr>
      </p:pic>
      <p:pic>
        <p:nvPicPr>
          <p:cNvPr id="6" name="Picture 5">
            <a:extLst>
              <a:ext uri="{FF2B5EF4-FFF2-40B4-BE49-F238E27FC236}">
                <a16:creationId xmlns:a16="http://schemas.microsoft.com/office/drawing/2014/main" id="{C498538B-5DD2-4255-99EF-05F5E969F3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997846" y="3975304"/>
            <a:ext cx="3005431" cy="2747079"/>
          </a:xfrm>
          <a:prstGeom prst="rect">
            <a:avLst/>
          </a:prstGeom>
        </p:spPr>
      </p:pic>
      <p:pic>
        <p:nvPicPr>
          <p:cNvPr id="8" name="Picture 7">
            <a:extLst>
              <a:ext uri="{FF2B5EF4-FFF2-40B4-BE49-F238E27FC236}">
                <a16:creationId xmlns:a16="http://schemas.microsoft.com/office/drawing/2014/main" id="{7AC7BE32-36C7-4B3C-8B08-10DE256660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719351" y="3956168"/>
            <a:ext cx="3005430" cy="2798234"/>
          </a:xfrm>
          <a:prstGeom prst="rect">
            <a:avLst/>
          </a:prstGeom>
        </p:spPr>
      </p:pic>
      <p:pic>
        <p:nvPicPr>
          <p:cNvPr id="10" name="Picture 9">
            <a:extLst>
              <a:ext uri="{FF2B5EF4-FFF2-40B4-BE49-F238E27FC236}">
                <a16:creationId xmlns:a16="http://schemas.microsoft.com/office/drawing/2014/main" id="{6ABFA1ED-C1DE-45A6-B51C-6E793AF4DA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21183" y="3846130"/>
            <a:ext cx="3514606" cy="3011870"/>
          </a:xfrm>
          <a:prstGeom prst="rect">
            <a:avLst/>
          </a:prstGeom>
        </p:spPr>
      </p:pic>
    </p:spTree>
    <p:extLst>
      <p:ext uri="{BB962C8B-B14F-4D97-AF65-F5344CB8AC3E}">
        <p14:creationId xmlns:p14="http://schemas.microsoft.com/office/powerpoint/2010/main" val="3186578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47A3-E93F-4F6F-89F2-42082B17A2A9}"/>
              </a:ext>
            </a:extLst>
          </p:cNvPr>
          <p:cNvSpPr>
            <a:spLocks noGrp="1"/>
          </p:cNvSpPr>
          <p:nvPr>
            <p:ph type="title"/>
          </p:nvPr>
        </p:nvSpPr>
        <p:spPr/>
        <p:txBody>
          <a:bodyPr/>
          <a:lstStyle/>
          <a:p>
            <a:pPr algn="ctr"/>
            <a:r>
              <a:rPr lang="fa-IR" dirty="0">
                <a:solidFill>
                  <a:schemeClr val="accent1">
                    <a:lumMod val="75000"/>
                  </a:schemeClr>
                </a:solidFill>
                <a:cs typeface="2  Titr" panose="00000700000000000000" pitchFamily="2" charset="-78"/>
              </a:rPr>
              <a:t>مرحله سوم</a:t>
            </a:r>
            <a:endParaRPr lang="en-US" dirty="0">
              <a:solidFill>
                <a:schemeClr val="accent1">
                  <a:lumMod val="75000"/>
                </a:schemeClr>
              </a:solidFill>
            </a:endParaRPr>
          </a:p>
        </p:txBody>
      </p:sp>
      <p:sp>
        <p:nvSpPr>
          <p:cNvPr id="3" name="Content Placeholder 2">
            <a:extLst>
              <a:ext uri="{FF2B5EF4-FFF2-40B4-BE49-F238E27FC236}">
                <a16:creationId xmlns:a16="http://schemas.microsoft.com/office/drawing/2014/main" id="{70C8A518-A6E5-4E54-AFE6-1A0A090BF7C6}"/>
              </a:ext>
            </a:extLst>
          </p:cNvPr>
          <p:cNvSpPr>
            <a:spLocks noGrp="1"/>
          </p:cNvSpPr>
          <p:nvPr>
            <p:ph idx="1"/>
          </p:nvPr>
        </p:nvSpPr>
        <p:spPr>
          <a:xfrm>
            <a:off x="838200" y="1588558"/>
            <a:ext cx="10515600" cy="4351338"/>
          </a:xfrm>
        </p:spPr>
        <p:txBody>
          <a:bodyPr/>
          <a:lstStyle/>
          <a:p>
            <a:pPr algn="just" rtl="1"/>
            <a:r>
              <a:rPr lang="fa-IR" dirty="0">
                <a:cs typeface="B Zar" panose="00000400000000000000" pitchFamily="2" charset="-78"/>
              </a:rPr>
              <a:t>مرحله تبدیل بخارات بنزین جمع آوری شده به مایع</a:t>
            </a:r>
          </a:p>
          <a:p>
            <a:pPr algn="just" rtl="1"/>
            <a:r>
              <a:rPr lang="fa-IR" dirty="0">
                <a:cs typeface="B Zar" panose="00000400000000000000" pitchFamily="2" charset="-78"/>
              </a:rPr>
              <a:t>بازیافت بخار سوخت را می‌ توان به سه روش تبریدی، غشایی و جذبی انجام داد. این مرحله می ‌تواند در جایگاه انجام شود و تجهیزات سیستم بازیافتی در جایگاه نصب شود و بخارات جمع‌ آوری شده به آن هدایت شود. همچنین، می‌توان عملیات بازیافت را در خارج از جایگاه انجام داد و بخارات بنزین توسط تانکر به محل مورد نظر منتقل شوند.</a:t>
            </a:r>
            <a:endParaRPr lang="en-US" dirty="0">
              <a:cs typeface="B Zar" panose="00000400000000000000" pitchFamily="2" charset="-78"/>
            </a:endParaRPr>
          </a:p>
        </p:txBody>
      </p:sp>
      <p:pic>
        <p:nvPicPr>
          <p:cNvPr id="5" name="Picture 4">
            <a:extLst>
              <a:ext uri="{FF2B5EF4-FFF2-40B4-BE49-F238E27FC236}">
                <a16:creationId xmlns:a16="http://schemas.microsoft.com/office/drawing/2014/main" id="{3C3EC190-9CAA-4777-8156-30D012EFC5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810103" y="3565525"/>
            <a:ext cx="2918178" cy="3666772"/>
          </a:xfrm>
          <a:prstGeom prst="rect">
            <a:avLst/>
          </a:prstGeom>
        </p:spPr>
      </p:pic>
      <p:pic>
        <p:nvPicPr>
          <p:cNvPr id="6" name="Picture 5">
            <a:extLst>
              <a:ext uri="{FF2B5EF4-FFF2-40B4-BE49-F238E27FC236}">
                <a16:creationId xmlns:a16="http://schemas.microsoft.com/office/drawing/2014/main" id="{65C2C9C5-8C5B-4BEC-94D6-95C983CF4E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490" y="3939822"/>
            <a:ext cx="3845748" cy="2918178"/>
          </a:xfrm>
          <a:prstGeom prst="rect">
            <a:avLst/>
          </a:prstGeom>
        </p:spPr>
      </p:pic>
    </p:spTree>
    <p:extLst>
      <p:ext uri="{BB962C8B-B14F-4D97-AF65-F5344CB8AC3E}">
        <p14:creationId xmlns:p14="http://schemas.microsoft.com/office/powerpoint/2010/main" val="40211219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9619011-B5DF-4C98-830A-618621915E4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6667" y="315207"/>
            <a:ext cx="6300844" cy="6227586"/>
          </a:xfrm>
        </p:spPr>
      </p:pic>
      <p:sp>
        <p:nvSpPr>
          <p:cNvPr id="4" name="Title 1">
            <a:extLst>
              <a:ext uri="{FF2B5EF4-FFF2-40B4-BE49-F238E27FC236}">
                <a16:creationId xmlns:a16="http://schemas.microsoft.com/office/drawing/2014/main" id="{3D708BE0-5698-4322-8CA0-1E3D64AE938B}"/>
              </a:ext>
            </a:extLst>
          </p:cNvPr>
          <p:cNvSpPr txBox="1">
            <a:spLocks/>
          </p:cNvSpPr>
          <p:nvPr/>
        </p:nvSpPr>
        <p:spPr>
          <a:xfrm>
            <a:off x="7089422" y="464520"/>
            <a:ext cx="4937711" cy="30576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chemeClr val="accent1">
                    <a:lumMod val="75000"/>
                  </a:schemeClr>
                </a:solidFill>
                <a:cs typeface="2  Titr" panose="00000700000000000000" pitchFamily="2" charset="-78"/>
              </a:rPr>
              <a:t>وظایف وزارت بهداشت در خصوص طرح کهاب</a:t>
            </a:r>
            <a:endParaRPr lang="en-US" dirty="0">
              <a:solidFill>
                <a:schemeClr val="accent1">
                  <a:lumMod val="75000"/>
                </a:schemeClr>
              </a:solidFill>
              <a:cs typeface="2  Titr" panose="00000700000000000000" pitchFamily="2" charset="-78"/>
            </a:endParaRPr>
          </a:p>
        </p:txBody>
      </p:sp>
    </p:spTree>
    <p:extLst>
      <p:ext uri="{BB962C8B-B14F-4D97-AF65-F5344CB8AC3E}">
        <p14:creationId xmlns:p14="http://schemas.microsoft.com/office/powerpoint/2010/main" val="8658060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TotalTime>
  <Words>1369</Words>
  <Application>Microsoft Office PowerPoint</Application>
  <PresentationFormat>Widescreen</PresentationFormat>
  <Paragraphs>108</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Montserrat</vt:lpstr>
      <vt:lpstr>Office Theme</vt:lpstr>
      <vt:lpstr>طرح کهاب (کنترل، هدایت، انتقال و بازیافت)</vt:lpstr>
      <vt:lpstr>PowerPoint Presentation</vt:lpstr>
      <vt:lpstr>اثرات نامطلوب بخارات بنزین</vt:lpstr>
      <vt:lpstr>راهكارهاي عملي كاهش، هدايت، انتقال و بازيافت بخار بنزين </vt:lpstr>
      <vt:lpstr>فاز اول اجرای طرح کهاب</vt:lpstr>
      <vt:lpstr>مرحله اول</vt:lpstr>
      <vt:lpstr>مرحله دوم</vt:lpstr>
      <vt:lpstr>مرحله سوم</vt:lpstr>
      <vt:lpstr>PowerPoint Presentation</vt:lpstr>
      <vt:lpstr>وظایف وزارت بهداشت در خصوص طرح کهاب</vt:lpstr>
      <vt:lpstr>تجهیزات حفاظت فردی مورد نیاز در جایگاههای سوخت</vt:lpstr>
      <vt:lpstr>حدود مجاز مواجهه و مبنای تعیین حدود مجاز برای BTEX</vt:lpstr>
      <vt:lpstr>نمونه برداری از BTEX</vt:lpstr>
      <vt:lpstr>NIOSH 1501</vt:lpstr>
      <vt:lpstr>NIOSH 1501</vt:lpstr>
      <vt:lpstr>NIOSH 1501</vt:lpstr>
      <vt:lpstr>NIOSH 1501</vt:lpstr>
      <vt:lpstr>NIOSH 1501</vt:lpstr>
      <vt:lpstr>تعداد کل جایگاهها و تعداد جایگاههای دارای اندازه گیری آلاینده های آلی BTEX</vt:lpstr>
      <vt:lpstr>درصد آلاینده های آلی BTEX بالاتر از حد مجاز در جایگاههای سوخت استان اصفهان</vt:lpstr>
      <vt:lpstr>دلایل بالا بودن غلظت آلاینده های آلی منتشر شده از بنزین</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HASANPOOR</dc:creator>
  <cp:lastModifiedBy>User</cp:lastModifiedBy>
  <cp:revision>120</cp:revision>
  <dcterms:created xsi:type="dcterms:W3CDTF">2024-07-04T03:34:06Z</dcterms:created>
  <dcterms:modified xsi:type="dcterms:W3CDTF">2024-09-27T14:35:34Z</dcterms:modified>
</cp:coreProperties>
</file>