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2"/>
  </p:handoutMasterIdLst>
  <p:sldIdLst>
    <p:sldId id="256" r:id="rId2"/>
    <p:sldId id="379" r:id="rId3"/>
    <p:sldId id="359" r:id="rId4"/>
    <p:sldId id="381" r:id="rId5"/>
    <p:sldId id="360" r:id="rId6"/>
    <p:sldId id="282" r:id="rId7"/>
    <p:sldId id="283" r:id="rId8"/>
    <p:sldId id="289" r:id="rId9"/>
    <p:sldId id="284" r:id="rId10"/>
    <p:sldId id="290" r:id="rId11"/>
    <p:sldId id="291" r:id="rId12"/>
    <p:sldId id="292" r:id="rId13"/>
    <p:sldId id="295" r:id="rId14"/>
    <p:sldId id="296" r:id="rId15"/>
    <p:sldId id="297" r:id="rId16"/>
    <p:sldId id="298" r:id="rId17"/>
    <p:sldId id="300" r:id="rId18"/>
    <p:sldId id="301" r:id="rId19"/>
    <p:sldId id="358" r:id="rId20"/>
    <p:sldId id="308" r:id="rId21"/>
    <p:sldId id="309" r:id="rId22"/>
    <p:sldId id="299" r:id="rId23"/>
    <p:sldId id="304" r:id="rId24"/>
    <p:sldId id="293" r:id="rId25"/>
    <p:sldId id="376" r:id="rId26"/>
    <p:sldId id="307" r:id="rId27"/>
    <p:sldId id="305" r:id="rId28"/>
    <p:sldId id="377" r:id="rId29"/>
    <p:sldId id="306" r:id="rId30"/>
    <p:sldId id="294" r:id="rId31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7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FC2D3A56-0151-4D63-9AA1-91EAA48E6320}" type="datetimeFigureOut">
              <a:rPr lang="fa-IR" smtClean="0"/>
              <a:t>03/01/1444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1DD4C862-2126-4FC7-B05E-31AE99A19B9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71206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764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2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4A66AC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4A66AC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A66AC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684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105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4A66AC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4A66AC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7671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812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140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313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662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8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537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6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998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726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618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73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D46C6D-1BA8-4742-B9E7-BABF9FB7E5AD}" type="datetimeFigureOut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03/01/1444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3B99D-0315-4689-83DD-B9835E6AAAFA}" type="slidenum">
              <a:rPr kumimoji="0" lang="fa-IR" sz="900" b="0" i="0" u="none" strike="noStrike" kern="1200" cap="none" spc="0" normalizeH="0" baseline="0" noProof="0" smtClean="0">
                <a:ln>
                  <a:noFill/>
                </a:ln>
                <a:solidFill>
                  <a:srgbClr val="4A66AC"/>
                </a:solidFill>
                <a:effectLst/>
                <a:uLnTx/>
                <a:uFillTx/>
                <a:latin typeface="Trebuchet MS" panose="020B0603020202020204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900" b="0" i="0" u="none" strike="noStrike" kern="1200" cap="none" spc="0" normalizeH="0" baseline="0" noProof="0">
              <a:ln>
                <a:noFill/>
              </a:ln>
              <a:solidFill>
                <a:srgbClr val="4A66AC"/>
              </a:solidFill>
              <a:effectLst/>
              <a:uLnTx/>
              <a:uFillTx/>
              <a:latin typeface="Trebuchet MS" panose="020B0603020202020204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055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نحوه ثبت و گزارش گیری از سامانه</a:t>
            </a: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گروه سلامت روانی اجتماعی و اعتیاد</a:t>
            </a: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3579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71" y="174172"/>
            <a:ext cx="9535886" cy="1382486"/>
          </a:xfrm>
        </p:spPr>
        <p:txBody>
          <a:bodyPr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ارائه خدمت-فهرست مراقبت ها –ویزیت اول پزشک(شرح حال روانپزشکی)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10" t="8560" r="2534" b="5620"/>
          <a:stretch/>
        </p:blipFill>
        <p:spPr>
          <a:xfrm>
            <a:off x="293914" y="1556658"/>
            <a:ext cx="9568543" cy="510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4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14" y="141514"/>
            <a:ext cx="9851572" cy="1415143"/>
          </a:xfrm>
        </p:spPr>
        <p:txBody>
          <a:bodyPr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ارائه خدمت-فهرست مراقبت ها –ویزیت اول پزشک(شرح حال روانپزشکی)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545" t="7999" r="2376" b="7023"/>
          <a:stretch/>
        </p:blipFill>
        <p:spPr>
          <a:xfrm>
            <a:off x="217714" y="1415143"/>
            <a:ext cx="9579429" cy="532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9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9743"/>
            <a:ext cx="9274002" cy="1240971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ارائه خدمت-فهرست مراقبت ها –ویزیت اول پزشک(شرح حال روانپزشکی)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179" t="7438" r="2218" b="8145"/>
          <a:stretch/>
        </p:blipFill>
        <p:spPr>
          <a:xfrm>
            <a:off x="206829" y="1360714"/>
            <a:ext cx="9644742" cy="542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808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982200" cy="1110343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ارائه خدمت-فهرست مراقبت ها </a:t>
            </a:r>
            <a:r>
              <a:rPr lang="fa-IR" b="1" dirty="0" smtClean="0">
                <a:cs typeface="B Nazanin" panose="00000400000000000000" pitchFamily="2" charset="-78"/>
              </a:rPr>
              <a:t>–مراقبت دوره ای پزشک(شرح </a:t>
            </a:r>
            <a:r>
              <a:rPr lang="fa-IR" b="1" dirty="0">
                <a:cs typeface="B Nazanin" panose="00000400000000000000" pitchFamily="2" charset="-78"/>
              </a:rPr>
              <a:t>حال روانپزشکی)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95" t="7438" r="1587" b="6743"/>
          <a:stretch/>
        </p:blipFill>
        <p:spPr>
          <a:xfrm>
            <a:off x="163286" y="1469571"/>
            <a:ext cx="9818914" cy="527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006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1514"/>
            <a:ext cx="8596668" cy="870857"/>
          </a:xfrm>
        </p:spPr>
        <p:txBody>
          <a:bodyPr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ارائه خدمت-فهرست پیگیری ها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55" t="9121" r="1429" b="4779"/>
          <a:stretch/>
        </p:blipFill>
        <p:spPr>
          <a:xfrm>
            <a:off x="87086" y="892629"/>
            <a:ext cx="10091057" cy="576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60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63286"/>
            <a:ext cx="8596668" cy="859971"/>
          </a:xfrm>
        </p:spPr>
        <p:txBody>
          <a:bodyPr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ارائه خدمت-فهرست تماس ها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98" t="6876" r="1903" b="30302"/>
          <a:stretch/>
        </p:blipFill>
        <p:spPr>
          <a:xfrm>
            <a:off x="163286" y="1513114"/>
            <a:ext cx="10014857" cy="513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31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52400"/>
            <a:ext cx="8596668" cy="1055914"/>
          </a:xfrm>
        </p:spPr>
        <p:txBody>
          <a:bodyPr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ثبت وقایع-ثبت بیماری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26" t="8279" r="3001" b="18241"/>
          <a:stretch/>
        </p:blipFill>
        <p:spPr>
          <a:xfrm>
            <a:off x="283029" y="1121228"/>
            <a:ext cx="9503228" cy="573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33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ثبت وقایع-ثبت بیماری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11" t="8840" r="1745" b="17400"/>
          <a:stretch/>
        </p:blipFill>
        <p:spPr>
          <a:xfrm>
            <a:off x="1" y="1600200"/>
            <a:ext cx="1075508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617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95944"/>
            <a:ext cx="8596668" cy="1045028"/>
          </a:xfrm>
        </p:spPr>
        <p:txBody>
          <a:bodyPr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ثبت وقایع-ثبت مرگ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32" t="7439" r="640" b="16839"/>
          <a:stretch/>
        </p:blipFill>
        <p:spPr>
          <a:xfrm>
            <a:off x="130629" y="1393372"/>
            <a:ext cx="10134599" cy="54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0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658" t="11645" r="2535" b="8145"/>
          <a:stretch/>
        </p:blipFill>
        <p:spPr>
          <a:xfrm>
            <a:off x="457199" y="1930400"/>
            <a:ext cx="9241971" cy="480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79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72" y="631371"/>
            <a:ext cx="10450286" cy="903515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شرح وظایف </a:t>
            </a:r>
            <a:r>
              <a:rPr lang="fa-IR" sz="3600" b="1" dirty="0" smtClean="0">
                <a:solidFill>
                  <a:schemeClr val="accent1"/>
                </a:solidFill>
                <a:cs typeface="B Nazanin" panose="00000400000000000000" pitchFamily="2" charset="-78"/>
              </a:rPr>
              <a:t>پزشک در برنامه های سلامت روانی اجتماعی اعتیاد</a:t>
            </a:r>
            <a:endParaRPr lang="fa-IR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61457"/>
            <a:ext cx="10145486" cy="4800600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b="1" dirty="0" smtClean="0">
                <a:cs typeface="B Nazanin" panose="00000400000000000000" pitchFamily="2" charset="-78"/>
              </a:rPr>
              <a:t>ارزیابی اختلالات روان بر اساس رده سنی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b="1" dirty="0" smtClean="0">
                <a:cs typeface="B Nazanin" panose="00000400000000000000" pitchFamily="2" charset="-78"/>
              </a:rPr>
              <a:t>ویزیت اول پزشک(شرح حال روانپزشکی)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b="1" dirty="0" smtClean="0">
                <a:cs typeface="B Nazanin" panose="00000400000000000000" pitchFamily="2" charset="-78"/>
              </a:rPr>
              <a:t>مراقبت دوره ای پزشک(شرح حال روانپزشکی)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 smtClean="0">
                <a:cs typeface="B Nazanin" panose="00000400000000000000" pitchFamily="2" charset="-78"/>
              </a:rPr>
              <a:t>ارجاع موارد نیازمند به مداخلات سایکو اجوکیشن به روانشناس </a:t>
            </a:r>
            <a:r>
              <a:rPr lang="fa-IR" b="1" dirty="0">
                <a:cs typeface="B Nazanin" panose="00000400000000000000" pitchFamily="2" charset="-78"/>
              </a:rPr>
              <a:t>سلامت </a:t>
            </a:r>
            <a:r>
              <a:rPr lang="fa-IR" b="1" dirty="0" smtClean="0">
                <a:cs typeface="B Nazanin" panose="00000400000000000000" pitchFamily="2" charset="-78"/>
              </a:rPr>
              <a:t>روان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b="1" dirty="0" smtClean="0">
                <a:cs typeface="B Nazanin" panose="00000400000000000000" pitchFamily="2" charset="-78"/>
              </a:rPr>
              <a:t>شناسایی موارد اورژانس های ناشی از مصرف مواد  و اورژانس های روانپزشکی و انجام اقدامات لازم بر اساس بسته راهنمای ارزیابی و درمان سلامت روان ویژه پزشک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b="1" dirty="0" smtClean="0">
                <a:cs typeface="B Nazanin" panose="00000400000000000000" pitchFamily="2" charset="-78"/>
              </a:rPr>
              <a:t>ثبت بیماری ها</a:t>
            </a:r>
          </a:p>
          <a:p>
            <a:r>
              <a:rPr lang="fa-IR" b="1" dirty="0">
                <a:cs typeface="B Nazanin" panose="00000400000000000000" pitchFamily="2" charset="-78"/>
              </a:rPr>
              <a:t>مداخلات</a:t>
            </a:r>
          </a:p>
          <a:p>
            <a:r>
              <a:rPr lang="fa-IR" b="1" dirty="0">
                <a:cs typeface="B Nazanin" panose="00000400000000000000" pitchFamily="2" charset="-78"/>
              </a:rPr>
              <a:t>-اقدام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-بازخورد</a:t>
            </a:r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>
                <a:cs typeface="B Nazanin" panose="00000400000000000000" pitchFamily="2" charset="-78"/>
              </a:rPr>
              <a:t>-ساخت گزارش</a:t>
            </a:r>
          </a:p>
          <a:p>
            <a:pPr algn="r" rtl="1">
              <a:buFont typeface="Wingdings" panose="05000000000000000000" pitchFamily="2" charset="2"/>
              <a:buChar char="Ø"/>
            </a:pPr>
            <a:endParaRPr lang="fa-IR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44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71" y="185058"/>
            <a:ext cx="9557657" cy="1088572"/>
          </a:xfrm>
        </p:spPr>
        <p:txBody>
          <a:bodyPr>
            <a:normAutofit/>
          </a:bodyPr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گزارش ها-گزارش مراقبت ها-گزارش خدمات انجام شده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33" t="8560" r="1113" b="43482"/>
          <a:stretch/>
        </p:blipFill>
        <p:spPr>
          <a:xfrm>
            <a:off x="174171" y="1436914"/>
            <a:ext cx="9938658" cy="519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983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485" y="185057"/>
            <a:ext cx="9633857" cy="849086"/>
          </a:xfrm>
        </p:spPr>
        <p:txBody>
          <a:bodyPr/>
          <a:lstStyle/>
          <a:p>
            <a:r>
              <a:rPr lang="fa-IR" b="1" dirty="0">
                <a:cs typeface="B Nazanin" panose="00000400000000000000" pitchFamily="2" charset="-78"/>
              </a:rPr>
              <a:t>گزارش ها-گزارش مراقبت ها-گزارش خدمات انجام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12" t="7999" r="1903" b="30301"/>
          <a:stretch/>
        </p:blipFill>
        <p:spPr>
          <a:xfrm>
            <a:off x="130629" y="1219200"/>
            <a:ext cx="9906000" cy="53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479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17714"/>
            <a:ext cx="8596668" cy="968829"/>
          </a:xfrm>
        </p:spPr>
        <p:txBody>
          <a:bodyPr/>
          <a:lstStyle/>
          <a:p>
            <a:r>
              <a:rPr lang="fa-IR" b="1" dirty="0">
                <a:cs typeface="B Nazanin" panose="00000400000000000000" pitchFamily="2" charset="-78"/>
              </a:rPr>
              <a:t>گزارش ها-گزارش مراقبت </a:t>
            </a:r>
            <a:r>
              <a:rPr lang="fa-IR" b="1" dirty="0" smtClean="0">
                <a:cs typeface="B Nazanin" panose="00000400000000000000" pitchFamily="2" charset="-78"/>
              </a:rPr>
              <a:t>ها-گزارش اقدام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85" t="10243" r="3322" b="26094"/>
          <a:stretch/>
        </p:blipFill>
        <p:spPr>
          <a:xfrm>
            <a:off x="152401" y="1534886"/>
            <a:ext cx="9427028" cy="532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22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10145486" cy="1284514"/>
          </a:xfrm>
        </p:spPr>
        <p:txBody>
          <a:bodyPr/>
          <a:lstStyle/>
          <a:p>
            <a:r>
              <a:rPr lang="fa-IR" b="1" dirty="0">
                <a:cs typeface="B Nazanin" panose="00000400000000000000" pitchFamily="2" charset="-78"/>
              </a:rPr>
              <a:t>گزارش ها-گزارش مراقبت </a:t>
            </a:r>
            <a:r>
              <a:rPr lang="fa-IR" b="1" dirty="0" smtClean="0">
                <a:cs typeface="B Nazanin" panose="00000400000000000000" pitchFamily="2" charset="-78"/>
              </a:rPr>
              <a:t>ها-گزارش مراقبت های انجام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24" t="8279" r="1745" b="35069"/>
          <a:stretch/>
        </p:blipFill>
        <p:spPr>
          <a:xfrm>
            <a:off x="174171" y="1665514"/>
            <a:ext cx="9884229" cy="519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04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230086"/>
          </a:xfrm>
        </p:spPr>
        <p:txBody>
          <a:bodyPr>
            <a:normAutofit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گزارش ها-گزارش مراقبت </a:t>
            </a:r>
            <a:r>
              <a:rPr lang="fa-IR" b="1" dirty="0" smtClean="0">
                <a:cs typeface="B Nazanin" panose="00000400000000000000" pitchFamily="2" charset="-78"/>
              </a:rPr>
              <a:t>ها- </a:t>
            </a:r>
            <a:r>
              <a:rPr lang="fa-IR" b="1" dirty="0">
                <a:cs typeface="B Nazanin" panose="00000400000000000000" pitchFamily="2" charset="-78"/>
              </a:rPr>
              <a:t>مراقبت های انجام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20" t="8384" r="1587" b="10336"/>
          <a:stretch/>
        </p:blipFill>
        <p:spPr>
          <a:xfrm>
            <a:off x="195943" y="1393371"/>
            <a:ext cx="9633857" cy="513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84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10145486" cy="1284514"/>
          </a:xfrm>
        </p:spPr>
        <p:txBody>
          <a:bodyPr/>
          <a:lstStyle/>
          <a:p>
            <a:r>
              <a:rPr lang="fa-IR" b="1" dirty="0">
                <a:cs typeface="B Nazanin" panose="00000400000000000000" pitchFamily="2" charset="-78"/>
              </a:rPr>
              <a:t>گزارش ها-گزارش مراقبت </a:t>
            </a:r>
            <a:r>
              <a:rPr lang="fa-IR" b="1" dirty="0" smtClean="0">
                <a:cs typeface="B Nazanin" panose="00000400000000000000" pitchFamily="2" charset="-78"/>
              </a:rPr>
              <a:t>ها-گزارش مراقبت های انجام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24" t="8279" r="1745" b="35069"/>
          <a:stretch/>
        </p:blipFill>
        <p:spPr>
          <a:xfrm>
            <a:off x="174171" y="1665514"/>
            <a:ext cx="9884229" cy="519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5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28600"/>
            <a:ext cx="8596668" cy="1208314"/>
          </a:xfrm>
        </p:spPr>
        <p:txBody>
          <a:bodyPr/>
          <a:lstStyle/>
          <a:p>
            <a:r>
              <a:rPr lang="fa-IR" b="1" dirty="0">
                <a:cs typeface="B Nazanin" panose="00000400000000000000" pitchFamily="2" charset="-78"/>
              </a:rPr>
              <a:t>گزارش ها-گزارش مراقبت </a:t>
            </a:r>
            <a:r>
              <a:rPr lang="fa-IR" b="1" dirty="0" smtClean="0">
                <a:cs typeface="B Nazanin" panose="00000400000000000000" pitchFamily="2" charset="-78"/>
              </a:rPr>
              <a:t>ها-گزارش اقدام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78" t="7718" r="1271" b="30020"/>
          <a:stretch/>
        </p:blipFill>
        <p:spPr>
          <a:xfrm>
            <a:off x="1" y="2024743"/>
            <a:ext cx="9666514" cy="483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24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پیام ها(ارجاعات و بازخوردها)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24" t="4914" r="1429" b="13473"/>
          <a:stretch/>
        </p:blipFill>
        <p:spPr>
          <a:xfrm>
            <a:off x="677335" y="1556657"/>
            <a:ext cx="8684380" cy="504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19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50372"/>
            <a:ext cx="8596668" cy="990599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گزارش موارد خودکشی که توسط پزشک ویزیت شده اند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179" t="7438" r="5057" b="37592"/>
          <a:stretch/>
        </p:blipFill>
        <p:spPr>
          <a:xfrm>
            <a:off x="272143" y="1436914"/>
            <a:ext cx="9503228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945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74172"/>
            <a:ext cx="8596668" cy="1034142"/>
          </a:xfrm>
        </p:spPr>
        <p:txBody>
          <a:bodyPr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پیام ها(ارجاعات و بازخوردها)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39" t="7718" r="1429" b="8144"/>
          <a:stretch/>
        </p:blipFill>
        <p:spPr>
          <a:xfrm>
            <a:off x="130629" y="1502229"/>
            <a:ext cx="9525000" cy="515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55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ساخت گزارش بیماری</a:t>
            </a:r>
            <a:r>
              <a:rPr lang="fa-IR" b="1" dirty="0">
                <a:cs typeface="B Nazanin" panose="00000400000000000000" pitchFamily="2" charset="-78"/>
              </a:rPr>
              <a:t> ها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2519" t="7752" r="1402" b="8597"/>
          <a:stretch/>
        </p:blipFill>
        <p:spPr>
          <a:xfrm>
            <a:off x="677334" y="1730829"/>
            <a:ext cx="9108923" cy="504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4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52400"/>
            <a:ext cx="8596668" cy="1023257"/>
          </a:xfrm>
        </p:spPr>
        <p:txBody>
          <a:bodyPr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پیام ها(ارجاعات و بازخوردها)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71" t="8560" r="640" b="25533"/>
          <a:stretch/>
        </p:blipFill>
        <p:spPr>
          <a:xfrm>
            <a:off x="87086" y="1175656"/>
            <a:ext cx="9927771" cy="56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89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17714"/>
            <a:ext cx="8596668" cy="979715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ساخت گزارش</a:t>
            </a:r>
            <a:br>
              <a:rPr lang="fa-IR" b="1" dirty="0" smtClean="0">
                <a:cs typeface="B Nazanin" panose="00000400000000000000" pitchFamily="2" charset="-78"/>
              </a:rPr>
            </a:br>
            <a:r>
              <a:rPr lang="fa-IR" sz="2200" b="1" dirty="0">
                <a:cs typeface="B Nazanin" panose="00000400000000000000" pitchFamily="2" charset="-78"/>
              </a:rPr>
              <a:t>(دوقطبی،اضطرابی،افسردگی،صرع،عقب ماندگی ذهنی،سوء مصرف مواد،سوء </a:t>
            </a:r>
            <a:r>
              <a:rPr lang="fa-IR" sz="2200" b="1">
                <a:cs typeface="B Nazanin" panose="00000400000000000000" pitchFamily="2" charset="-78"/>
              </a:rPr>
              <a:t>مصرف </a:t>
            </a:r>
            <a:r>
              <a:rPr lang="fa-IR" sz="2200" b="1" smtClean="0">
                <a:cs typeface="B Nazanin" panose="00000400000000000000" pitchFamily="2" charset="-78"/>
              </a:rPr>
              <a:t>الکل</a:t>
            </a:r>
            <a:r>
              <a:rPr lang="fa-IR" b="1" smtClean="0">
                <a:cs typeface="B Nazanin" panose="00000400000000000000" pitchFamily="2" charset="-78"/>
              </a:rPr>
              <a:t>)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5" name="Content Placeholder 3"/>
          <p:cNvPicPr>
            <a:picLocks noGrp="1"/>
          </p:cNvPicPr>
          <p:nvPr>
            <p:ph idx="1"/>
          </p:nvPr>
        </p:nvPicPr>
        <p:blipFill rotWithShape="1">
          <a:blip r:embed="rId2"/>
          <a:srcRect l="42964" t="18585" r="25093" b="6864"/>
          <a:stretch/>
        </p:blipFill>
        <p:spPr>
          <a:xfrm>
            <a:off x="677334" y="1322024"/>
            <a:ext cx="7706502" cy="527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75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50371"/>
            <a:ext cx="8596668" cy="979715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ساخت گزارش بیماری </a:t>
            </a:r>
            <a:r>
              <a:rPr lang="fa-IR" b="1" dirty="0" smtClean="0">
                <a:cs typeface="B Nazanin" panose="00000400000000000000" pitchFamily="2" charset="-78"/>
              </a:rPr>
              <a:t>ها</a:t>
            </a:r>
            <a:br>
              <a:rPr lang="fa-IR" b="1" dirty="0" smtClean="0">
                <a:cs typeface="B Nazanin" panose="00000400000000000000" pitchFamily="2" charset="-78"/>
              </a:rPr>
            </a:br>
            <a:r>
              <a:rPr lang="fa-IR" sz="2000" b="1" dirty="0">
                <a:solidFill>
                  <a:srgbClr val="4A66AC"/>
                </a:solidFill>
                <a:cs typeface="B Nazanin" panose="00000400000000000000" pitchFamily="2" charset="-78"/>
              </a:rPr>
              <a:t>(دوقطبی،اضطرابی،افسردگی،صرع،عقب ماندگی ذهنی،سوء مصرف مواد،سوء مصرف الکل،دمانس)</a:t>
            </a:r>
            <a:r>
              <a:rPr lang="fa-IR" b="1" dirty="0" smtClean="0">
                <a:cs typeface="B Nazanin" panose="00000400000000000000" pitchFamily="2" charset="-78"/>
              </a:rPr>
              <a:t> 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60" t="7438" r="1429" b="4219"/>
          <a:stretch/>
        </p:blipFill>
        <p:spPr>
          <a:xfrm>
            <a:off x="544286" y="1578429"/>
            <a:ext cx="9285513" cy="517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2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 </a:t>
            </a:r>
            <a:r>
              <a:rPr lang="fa-IR" b="1" dirty="0" smtClean="0">
                <a:cs typeface="B Nazanin" panose="00000400000000000000" pitchFamily="2" charset="-78"/>
              </a:rPr>
              <a:t>ارائه خدمت-فهرست مراقبت ها 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386" t="8045" r="1745" b="3122"/>
          <a:stretch/>
        </p:blipFill>
        <p:spPr>
          <a:xfrm>
            <a:off x="261257" y="1600200"/>
            <a:ext cx="10602686" cy="512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4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6829"/>
            <a:ext cx="9633857" cy="1723571"/>
          </a:xfrm>
        </p:spPr>
        <p:txBody>
          <a:bodyPr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ارائه خدمت-فهرست مراقبت ها </a:t>
            </a:r>
            <a:r>
              <a:rPr lang="fa-IR" b="1" dirty="0" smtClean="0">
                <a:cs typeface="B Nazanin" panose="00000400000000000000" pitchFamily="2" charset="-78"/>
              </a:rPr>
              <a:t>–ویزیت اول پزشک(شرح حال روانپزشکی)</a:t>
            </a:r>
            <a:endParaRPr lang="fa-IR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82" t="6877" r="798" b="5901"/>
          <a:stretch/>
        </p:blipFill>
        <p:spPr>
          <a:xfrm>
            <a:off x="478971" y="1654630"/>
            <a:ext cx="9285515" cy="520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5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30630"/>
            <a:ext cx="8596668" cy="1371600"/>
          </a:xfrm>
        </p:spPr>
        <p:txBody>
          <a:bodyPr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ارائه خدمت-فهرست مراقبت ها –ویزیت اول پزشک(شرح حال روانپزشکی)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912" t="7158" r="1429" b="6182"/>
          <a:stretch/>
        </p:blipFill>
        <p:spPr>
          <a:xfrm>
            <a:off x="391887" y="1578430"/>
            <a:ext cx="9720943" cy="527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28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08858"/>
            <a:ext cx="9862457" cy="1513114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ارائه خدمت-فهرست مراقبت ها –ویزیت اول پزشک(شرح حال روانپزشکی)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599" t="7718" r="1113" b="3376"/>
          <a:stretch/>
        </p:blipFill>
        <p:spPr>
          <a:xfrm>
            <a:off x="217715" y="1480457"/>
            <a:ext cx="9644742" cy="529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1108</TotalTime>
  <Words>276</Words>
  <Application>Microsoft Office PowerPoint</Application>
  <PresentationFormat>Widescreen</PresentationFormat>
  <Paragraphs>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B Nazanin</vt:lpstr>
      <vt:lpstr>Calibri</vt:lpstr>
      <vt:lpstr>Tahoma</vt:lpstr>
      <vt:lpstr>Trebuchet MS</vt:lpstr>
      <vt:lpstr>Wingdings</vt:lpstr>
      <vt:lpstr>Wingdings 3</vt:lpstr>
      <vt:lpstr>Facet</vt:lpstr>
      <vt:lpstr>نحوه ثبت و گزارش گیری از سامانه</vt:lpstr>
      <vt:lpstr>شرح وظایف پزشک در برنامه های سلامت روانی اجتماعی اعتیاد</vt:lpstr>
      <vt:lpstr>ساخت گزارش بیماری ها </vt:lpstr>
      <vt:lpstr>ساخت گزارش (دوقطبی،اضطرابی،افسردگی،صرع،عقب ماندگی ذهنی،سوء مصرف مواد،سوء مصرف الکل)</vt:lpstr>
      <vt:lpstr>ساخت گزارش بیماری ها (دوقطبی،اضطرابی،افسردگی،صرع،عقب ماندگی ذهنی،سوء مصرف مواد،سوء مصرف الکل،دمانس) </vt:lpstr>
      <vt:lpstr> ارائه خدمت-فهرست مراقبت ها </vt:lpstr>
      <vt:lpstr>ارائه خدمت-فهرست مراقبت ها –ویزیت اول پزشک(شرح حال روانپزشکی)</vt:lpstr>
      <vt:lpstr>ارائه خدمت-فهرست مراقبت ها –ویزیت اول پزشک(شرح حال روانپزشکی)</vt:lpstr>
      <vt:lpstr>ارائه خدمت-فهرست مراقبت ها –ویزیت اول پزشک(شرح حال روانپزشکی)</vt:lpstr>
      <vt:lpstr>ارائه خدمت-فهرست مراقبت ها –ویزیت اول پزشک(شرح حال روانپزشکی)</vt:lpstr>
      <vt:lpstr>ارائه خدمت-فهرست مراقبت ها –ویزیت اول پزشک(شرح حال روانپزشکی)</vt:lpstr>
      <vt:lpstr>ارائه خدمت-فهرست مراقبت ها –ویزیت اول پزشک(شرح حال روانپزشکی)</vt:lpstr>
      <vt:lpstr>ارائه خدمت-فهرست مراقبت ها –مراقبت دوره ای پزشک(شرح حال روانپزشکی)</vt:lpstr>
      <vt:lpstr>ارائه خدمت-فهرست پیگیری ها</vt:lpstr>
      <vt:lpstr>ارائه خدمت-فهرست تماس ها</vt:lpstr>
      <vt:lpstr>ثبت وقایع-ثبت بیماری</vt:lpstr>
      <vt:lpstr>ثبت وقایع-ثبت بیماری</vt:lpstr>
      <vt:lpstr>ثبت وقایع-ثبت مرگ</vt:lpstr>
      <vt:lpstr>PowerPoint Presentation</vt:lpstr>
      <vt:lpstr>گزارش ها-گزارش مراقبت ها-گزارش خدمات انجام شده</vt:lpstr>
      <vt:lpstr>گزارش ها-گزارش مراقبت ها-گزارش خدمات انجام شده</vt:lpstr>
      <vt:lpstr>گزارش ها-گزارش مراقبت ها-گزارش اقدام ها</vt:lpstr>
      <vt:lpstr>گزارش ها-گزارش مراقبت ها-گزارش مراقبت های انجام شده</vt:lpstr>
      <vt:lpstr>گزارش ها-گزارش مراقبت ها- مراقبت های انجام شده</vt:lpstr>
      <vt:lpstr>گزارش ها-گزارش مراقبت ها-گزارش مراقبت های انجام شده</vt:lpstr>
      <vt:lpstr>گزارش ها-گزارش مراقبت ها-گزارش اقدام ها</vt:lpstr>
      <vt:lpstr>پیام ها(ارجاعات و بازخوردها)</vt:lpstr>
      <vt:lpstr>گزارش موارد خودکشی که توسط پزشک ویزیت شده اند</vt:lpstr>
      <vt:lpstr>پیام ها(ارجاعات و بازخوردها)</vt:lpstr>
      <vt:lpstr>پیام ها(ارجاعات و بازخوردها)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Sh.Akhavan</dc:creator>
  <cp:lastModifiedBy>NP</cp:lastModifiedBy>
  <cp:revision>211</cp:revision>
  <cp:lastPrinted>2020-07-02T05:03:42Z</cp:lastPrinted>
  <dcterms:created xsi:type="dcterms:W3CDTF">2020-06-29T03:26:30Z</dcterms:created>
  <dcterms:modified xsi:type="dcterms:W3CDTF">2022-07-31T05:13:36Z</dcterms:modified>
</cp:coreProperties>
</file>