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 id="2147483672" r:id="rId3"/>
    <p:sldMasterId id="2147483684" r:id="rId4"/>
    <p:sldMasterId id="2147483696" r:id="rId5"/>
    <p:sldMasterId id="2147483708" r:id="rId6"/>
    <p:sldMasterId id="2147483726" r:id="rId7"/>
    <p:sldMasterId id="2147483738" r:id="rId8"/>
  </p:sldMasterIdLst>
  <p:notesMasterIdLst>
    <p:notesMasterId r:id="rId38"/>
  </p:notesMasterIdLst>
  <p:sldIdLst>
    <p:sldId id="256" r:id="rId9"/>
    <p:sldId id="257" r:id="rId10"/>
    <p:sldId id="258" r:id="rId11"/>
    <p:sldId id="286" r:id="rId12"/>
    <p:sldId id="259" r:id="rId13"/>
    <p:sldId id="260" r:id="rId14"/>
    <p:sldId id="261" r:id="rId15"/>
    <p:sldId id="262" r:id="rId16"/>
    <p:sldId id="304" r:id="rId17"/>
    <p:sldId id="265" r:id="rId18"/>
    <p:sldId id="266" r:id="rId19"/>
    <p:sldId id="299" r:id="rId20"/>
    <p:sldId id="303" r:id="rId21"/>
    <p:sldId id="300" r:id="rId22"/>
    <p:sldId id="263" r:id="rId23"/>
    <p:sldId id="264" r:id="rId24"/>
    <p:sldId id="301" r:id="rId25"/>
    <p:sldId id="268" r:id="rId26"/>
    <p:sldId id="288" r:id="rId27"/>
    <p:sldId id="289" r:id="rId28"/>
    <p:sldId id="290" r:id="rId29"/>
    <p:sldId id="291" r:id="rId30"/>
    <p:sldId id="292" r:id="rId31"/>
    <p:sldId id="293" r:id="rId32"/>
    <p:sldId id="294" r:id="rId33"/>
    <p:sldId id="295" r:id="rId34"/>
    <p:sldId id="296" r:id="rId35"/>
    <p:sldId id="297" r:id="rId36"/>
    <p:sldId id="298" r:id="rId3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CC"/>
    <a:srgbClr val="CCEC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795" autoAdjust="0"/>
    <p:restoredTop sz="94660"/>
  </p:normalViewPr>
  <p:slideViewPr>
    <p:cSldViewPr>
      <p:cViewPr varScale="1">
        <p:scale>
          <a:sx n="86" d="100"/>
          <a:sy n="86" d="100"/>
        </p:scale>
        <p:origin x="1212"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presProps" Target="presProps.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353E57-5235-41BA-9675-46C03442B0EE}" type="datetimeFigureOut">
              <a:rPr lang="en-US" smtClean="0"/>
              <a:t>9/10/2024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9FBE77-D486-4F98-8EDD-E4577B251224}" type="slidenum">
              <a:rPr lang="en-US" smtClean="0"/>
              <a:t>‹#›</a:t>
            </a:fld>
            <a:endParaRPr lang="en-US"/>
          </a:p>
        </p:txBody>
      </p:sp>
    </p:spTree>
    <p:extLst>
      <p:ext uri="{BB962C8B-B14F-4D97-AF65-F5344CB8AC3E}">
        <p14:creationId xmlns:p14="http://schemas.microsoft.com/office/powerpoint/2010/main" val="27841523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7303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15569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3935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69258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14733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02777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F8C2100E-B0AE-4280-B5BA-4AA0D9940A34}" type="datetimeFigureOut">
              <a:rPr lang="fa-IR" smtClean="0"/>
              <a:t>07/03/1446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41337943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8C2100E-B0AE-4280-B5BA-4AA0D9940A34}" type="datetimeFigureOut">
              <a:rPr lang="fa-IR" smtClean="0"/>
              <a:t>07/03/1446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190731051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959860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8C2100E-B0AE-4280-B5BA-4AA0D9940A34}" type="datetimeFigureOut">
              <a:rPr lang="fa-IR" smtClean="0"/>
              <a:t>07/03/1446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15651566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07/03/1446</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0380508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10931680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21656495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40443754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39153144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21658783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8366189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7818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8C2100E-B0AE-4280-B5BA-4AA0D9940A34}" type="datetimeFigureOut">
              <a:rPr lang="fa-IR" smtClean="0"/>
              <a:t>07/03/1446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2710947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40781696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23653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2776790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07/03/1446</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020385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19286908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15798516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20028582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14296181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37670539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219402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C2100E-B0AE-4280-B5BA-4AA0D9940A34}" type="datetimeFigureOut">
              <a:rPr lang="fa-IR" smtClean="0"/>
              <a:t>07/03/1446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40399581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12962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4681978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17076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0220607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07/03/1446</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403819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062673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42568880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25273871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33920358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277149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F8C2100E-B0AE-4280-B5BA-4AA0D9940A34}" type="datetimeFigureOut">
              <a:rPr lang="fa-IR" smtClean="0"/>
              <a:t>07/03/1446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4010755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4797796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36659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27262876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6144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1820292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07/03/1446</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561774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69216231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2311466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6678280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1525578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F8C2100E-B0AE-4280-B5BA-4AA0D9940A34}" type="datetimeFigureOut">
              <a:rPr lang="fa-IR" smtClean="0"/>
              <a:t>07/03/1446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88157155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40439591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355345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725151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25707360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44072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244577201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07/03/1446</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843459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9638951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15014219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1836991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F8C2100E-B0AE-4280-B5BA-4AA0D9940A34}" type="datetimeFigureOut">
              <a:rPr lang="fa-IR" smtClean="0"/>
              <a:t>07/03/1446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230954535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86812242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329232378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351346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Team-Morph-02">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7940096"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5695404"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3450712"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20602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1</a:t>
            </a:r>
          </a:p>
        </p:txBody>
      </p:sp>
    </p:spTree>
    <p:extLst>
      <p:ext uri="{BB962C8B-B14F-4D97-AF65-F5344CB8AC3E}">
        <p14:creationId xmlns:p14="http://schemas.microsoft.com/office/powerpoint/2010/main" val="26616346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Team-Morph-03">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5695403"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3450711"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20601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42843429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Team-Morph-04">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3450710"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1206018"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11161315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Team-Morph-05">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1220538"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1024153" y="1635524"/>
            <a:ext cx="2215649"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35753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19892840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Team-Morph-06">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938439" y="1635523"/>
            <a:ext cx="2215649"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9144001"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357529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579094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14030223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63_Custom Layout">
    <p:spTree>
      <p:nvGrpSpPr>
        <p:cNvPr id="1" name=""/>
        <p:cNvGrpSpPr/>
        <p:nvPr/>
      </p:nvGrpSpPr>
      <p:grpSpPr>
        <a:xfrm>
          <a:off x="0" y="0"/>
          <a:ext cx="0" cy="0"/>
          <a:chOff x="0" y="0"/>
          <a:chExt cx="0" cy="0"/>
        </a:xfrm>
      </p:grpSpPr>
      <p:sp>
        <p:nvSpPr>
          <p:cNvPr id="15" name="Picture Placeholder 15"/>
          <p:cNvSpPr>
            <a:spLocks noGrp="1"/>
          </p:cNvSpPr>
          <p:nvPr>
            <p:ph type="pic" sz="quarter" idx="10" hasCustomPrompt="1"/>
          </p:nvPr>
        </p:nvSpPr>
        <p:spPr>
          <a:xfrm>
            <a:off x="3909061" y="1526345"/>
            <a:ext cx="1345223" cy="3886440"/>
          </a:xfrm>
          <a:prstGeom prst="rect">
            <a:avLst/>
          </a:prstGeom>
          <a:pattFill prst="pct60">
            <a:fgClr>
              <a:srgbClr val="FFFFFF"/>
            </a:fgClr>
            <a:bgClr>
              <a:srgbClr val="E6E9EE"/>
            </a:bgClr>
          </a:pattFill>
        </p:spPr>
        <p:txBody>
          <a:bodyPr/>
          <a:lstStyle>
            <a:lvl1pPr>
              <a:defRPr lang="en-US" dirty="0"/>
            </a:lvl1pPr>
          </a:lstStyle>
          <a:p>
            <a:pPr lvl="0"/>
            <a:r>
              <a:rPr lang="en-US" dirty="0"/>
              <a:t>Drag and drop picture</a:t>
            </a:r>
          </a:p>
        </p:txBody>
      </p:sp>
    </p:spTree>
    <p:extLst>
      <p:ext uri="{BB962C8B-B14F-4D97-AF65-F5344CB8AC3E}">
        <p14:creationId xmlns:p14="http://schemas.microsoft.com/office/powerpoint/2010/main" val="76976039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667">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6667">
                                          <p:cBhvr additive="base">
                                            <p:cTn id="7" dur="1500" fill="hold"/>
                                            <p:tgtEl>
                                              <p:spTgt spid="15"/>
                                            </p:tgtEl>
                                            <p:attrNameLst>
                                              <p:attrName>ppt_x</p:attrName>
                                            </p:attrNameLst>
                                          </p:cBhvr>
                                          <p:tavLst>
                                            <p:tav tm="0">
                                              <p:val>
                                                <p:strVal val="#ppt_x"/>
                                              </p:val>
                                            </p:tav>
                                            <p:tav tm="100000">
                                              <p:val>
                                                <p:strVal val="#ppt_x"/>
                                              </p:val>
                                            </p:tav>
                                          </p:tavLst>
                                        </p:anim>
                                        <p:anim calcmode="lin" valueType="num" p14:bounceEnd="66667">
                                          <p:cBhvr additive="base">
                                            <p:cTn id="8" dur="1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ppt_x"/>
                                              </p:val>
                                            </p:tav>
                                            <p:tav tm="100000">
                                              <p:val>
                                                <p:strVal val="#ppt_x"/>
                                              </p:val>
                                            </p:tav>
                                          </p:tavLst>
                                        </p:anim>
                                        <p:anim calcmode="lin" valueType="num">
                                          <p:cBhvr additive="base">
                                            <p:cTn id="8" dur="1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9209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C2100E-B0AE-4280-B5BA-4AA0D9940A34}" type="datetimeFigureOut">
              <a:rPr lang="fa-IR" smtClean="0"/>
              <a:t>07/03/1446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228756567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54398338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098116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47912260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07/03/1446</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4500756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67247539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08041963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420564719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120160287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5689621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775828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C2100E-B0AE-4280-B5BA-4AA0D9940A34}" type="datetimeFigureOut">
              <a:rPr lang="fa-IR" smtClean="0"/>
              <a:t>07/03/1446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378998168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0821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205206990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939321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08660625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07/03/1446</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15809770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131314465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238168584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45754766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241509461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22121588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C2100E-B0AE-4280-B5BA-4AA0D9940A34}" type="datetimeFigureOut">
              <a:rPr lang="fa-IR" smtClean="0"/>
              <a:t>07/03/1446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406511376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12815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Team-Morph-02">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7940096"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5695404"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3450712"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20602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1</a:t>
            </a:r>
          </a:p>
        </p:txBody>
      </p:sp>
    </p:spTree>
    <p:extLst>
      <p:ext uri="{BB962C8B-B14F-4D97-AF65-F5344CB8AC3E}">
        <p14:creationId xmlns:p14="http://schemas.microsoft.com/office/powerpoint/2010/main" val="22187624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Team-Morph-03">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5695403"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3450711"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20601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120226375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Team-Morph-04">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3450710"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1206018"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32481682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Team-Morph-05">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1220538"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1024153" y="1635524"/>
            <a:ext cx="2215649"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35753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6906221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Team-Morph-06">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938439" y="1635523"/>
            <a:ext cx="2215649"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9144001"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357529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579094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6746859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63_Custom Layout">
    <p:spTree>
      <p:nvGrpSpPr>
        <p:cNvPr id="1" name=""/>
        <p:cNvGrpSpPr/>
        <p:nvPr/>
      </p:nvGrpSpPr>
      <p:grpSpPr>
        <a:xfrm>
          <a:off x="0" y="0"/>
          <a:ext cx="0" cy="0"/>
          <a:chOff x="0" y="0"/>
          <a:chExt cx="0" cy="0"/>
        </a:xfrm>
      </p:grpSpPr>
      <p:sp>
        <p:nvSpPr>
          <p:cNvPr id="15" name="Picture Placeholder 15"/>
          <p:cNvSpPr>
            <a:spLocks noGrp="1"/>
          </p:cNvSpPr>
          <p:nvPr>
            <p:ph type="pic" sz="quarter" idx="10" hasCustomPrompt="1"/>
          </p:nvPr>
        </p:nvSpPr>
        <p:spPr>
          <a:xfrm>
            <a:off x="3909061" y="1526345"/>
            <a:ext cx="1345223" cy="3886440"/>
          </a:xfrm>
          <a:prstGeom prst="rect">
            <a:avLst/>
          </a:prstGeom>
          <a:pattFill prst="pct60">
            <a:fgClr>
              <a:srgbClr val="FFFFFF"/>
            </a:fgClr>
            <a:bgClr>
              <a:srgbClr val="E6E9EE"/>
            </a:bgClr>
          </a:pattFill>
        </p:spPr>
        <p:txBody>
          <a:bodyPr/>
          <a:lstStyle>
            <a:lvl1pPr>
              <a:defRPr lang="en-US" dirty="0"/>
            </a:lvl1pPr>
          </a:lstStyle>
          <a:p>
            <a:pPr lvl="0"/>
            <a:r>
              <a:rPr lang="en-US" dirty="0"/>
              <a:t>Drag and drop picture</a:t>
            </a:r>
          </a:p>
        </p:txBody>
      </p:sp>
    </p:spTree>
    <p:extLst>
      <p:ext uri="{BB962C8B-B14F-4D97-AF65-F5344CB8AC3E}">
        <p14:creationId xmlns:p14="http://schemas.microsoft.com/office/powerpoint/2010/main" val="197629964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667">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6667">
                                          <p:cBhvr additive="base">
                                            <p:cTn id="7" dur="1500" fill="hold"/>
                                            <p:tgtEl>
                                              <p:spTgt spid="15"/>
                                            </p:tgtEl>
                                            <p:attrNameLst>
                                              <p:attrName>ppt_x</p:attrName>
                                            </p:attrNameLst>
                                          </p:cBhvr>
                                          <p:tavLst>
                                            <p:tav tm="0">
                                              <p:val>
                                                <p:strVal val="#ppt_x"/>
                                              </p:val>
                                            </p:tav>
                                            <p:tav tm="100000">
                                              <p:val>
                                                <p:strVal val="#ppt_x"/>
                                              </p:val>
                                            </p:tav>
                                          </p:tavLst>
                                        </p:anim>
                                        <p:anim calcmode="lin" valueType="num" p14:bounceEnd="66667">
                                          <p:cBhvr additive="base">
                                            <p:cTn id="8" dur="1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ppt_x"/>
                                              </p:val>
                                            </p:tav>
                                            <p:tav tm="100000">
                                              <p:val>
                                                <p:strVal val="#ppt_x"/>
                                              </p:val>
                                            </p:tav>
                                          </p:tavLst>
                                        </p:anim>
                                        <p:anim calcmode="lin" valueType="num">
                                          <p:cBhvr additive="base">
                                            <p:cTn id="8" dur="1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765868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157554885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5249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theme" Target="../theme/theme6.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7.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F8C2100E-B0AE-4280-B5BA-4AA0D9940A34}" type="datetimeFigureOut">
              <a:rPr lang="fa-IR" smtClean="0"/>
              <a:t>07/03/1446</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7FBB6241-A9A0-40F2-810A-D897D81557CF}" type="slidenum">
              <a:rPr lang="fa-IR" smtClean="0"/>
              <a:t>‹#›</a:t>
            </a:fld>
            <a:endParaRPr lang="fa-IR"/>
          </a:p>
        </p:txBody>
      </p:sp>
    </p:spTree>
    <p:extLst>
      <p:ext uri="{BB962C8B-B14F-4D97-AF65-F5344CB8AC3E}">
        <p14:creationId xmlns:p14="http://schemas.microsoft.com/office/powerpoint/2010/main" val="8030269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07/03/1446</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995128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07/03/1446</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090851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07/03/1446</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6976428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07/03/1446</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45812288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07/03/1446</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9359932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07/03/1446</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41549328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07/03/1446</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41704663"/>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 id="2147483755" r:id="rId17"/>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hyperlink" Target="report%20abortion%20va%20nafas%201402.xlsx"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5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xml"/><Relationship Id="rId1" Type="http://schemas.openxmlformats.org/officeDocument/2006/relationships/slideLayout" Target="../slideLayouts/slideLayout82.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xml"/><Relationship Id="rId1" Type="http://schemas.openxmlformats.org/officeDocument/2006/relationships/slideLayout" Target="../slideLayouts/slideLayout82.xml"/><Relationship Id="rId4" Type="http://schemas.openxmlformats.org/officeDocument/2006/relationships/image" Target="../media/image19.jp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0.png"/><Relationship Id="rId4" Type="http://schemas.openxmlformats.org/officeDocument/2006/relationships/notesSlide" Target="../notesSlides/notesSlide4.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8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xml"/><Relationship Id="rId1" Type="http://schemas.openxmlformats.org/officeDocument/2006/relationships/slideLayout" Target="../slideLayouts/slideLayout82.xml"/><Relationship Id="rId4" Type="http://schemas.openxmlformats.org/officeDocument/2006/relationships/image" Target="../media/image23.jpg"/></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82.xml"/><Relationship Id="rId4" Type="http://schemas.openxmlformats.org/officeDocument/2006/relationships/image" Target="../media/image26.jpg"/></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2.xml"/><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p:txBody>
          <a:bodyPr/>
          <a:lstStyle/>
          <a:p>
            <a:endParaRPr lang="fa-I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298615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99592" y="260648"/>
            <a:ext cx="7772400" cy="720080"/>
          </a:xfrm>
        </p:spPr>
        <p:txBody>
          <a:bodyPr>
            <a:normAutofit/>
          </a:bodyPr>
          <a:lstStyle/>
          <a:p>
            <a:r>
              <a:rPr lang="fa-IR" sz="3200" dirty="0" smtClean="0">
                <a:solidFill>
                  <a:srgbClr val="0070C0"/>
                </a:solidFill>
                <a:cs typeface="B Titr" panose="00000700000000000000" pitchFamily="2" charset="-78"/>
              </a:rPr>
              <a:t>نکاتی در مورد مشاوره با مادر</a:t>
            </a:r>
            <a:endParaRPr lang="fa-IR" sz="3200" dirty="0">
              <a:solidFill>
                <a:srgbClr val="0070C0"/>
              </a:solidFill>
              <a:cs typeface="B Titr" panose="00000700000000000000" pitchFamily="2" charset="-78"/>
            </a:endParaRPr>
          </a:p>
        </p:txBody>
      </p:sp>
      <p:sp>
        <p:nvSpPr>
          <p:cNvPr id="3" name="Subtitle 2"/>
          <p:cNvSpPr>
            <a:spLocks noGrp="1"/>
          </p:cNvSpPr>
          <p:nvPr>
            <p:ph type="subTitle" idx="1"/>
          </p:nvPr>
        </p:nvSpPr>
        <p:spPr>
          <a:xfrm>
            <a:off x="251520" y="1124744"/>
            <a:ext cx="8640960" cy="4968552"/>
          </a:xfrm>
        </p:spPr>
        <p:txBody>
          <a:bodyPr>
            <a:normAutofit fontScale="55000" lnSpcReduction="20000"/>
          </a:bodyPr>
          <a:lstStyle/>
          <a:p>
            <a:pPr marL="457200" indent="-457200" algn="r">
              <a:lnSpc>
                <a:spcPct val="170000"/>
              </a:lnSpc>
              <a:buFont typeface="Arial" panose="020B0604020202020204" pitchFamily="34" charset="0"/>
              <a:buChar char="•"/>
            </a:pPr>
            <a:r>
              <a:rPr lang="fa-IR" sz="3600" b="1" dirty="0" smtClean="0">
                <a:solidFill>
                  <a:schemeClr val="tx1">
                    <a:lumMod val="95000"/>
                    <a:lumOff val="5000"/>
                  </a:schemeClr>
                </a:solidFill>
                <a:cs typeface="B Mitra" panose="00000400000000000000" pitchFamily="2" charset="-78"/>
              </a:rPr>
              <a:t>خوب شنیدن</a:t>
            </a:r>
          </a:p>
          <a:p>
            <a:pPr marL="457200" indent="-457200" algn="r">
              <a:lnSpc>
                <a:spcPct val="170000"/>
              </a:lnSpc>
              <a:buFont typeface="Arial" panose="020B0604020202020204" pitchFamily="34" charset="0"/>
              <a:buChar char="•"/>
            </a:pPr>
            <a:r>
              <a:rPr lang="fa-IR" sz="3600" b="1" dirty="0" smtClean="0">
                <a:solidFill>
                  <a:schemeClr val="tx1">
                    <a:lumMod val="95000"/>
                    <a:lumOff val="5000"/>
                  </a:schemeClr>
                </a:solidFill>
                <a:cs typeface="B Mitra" panose="00000400000000000000" pitchFamily="2" charset="-78"/>
              </a:rPr>
              <a:t>درک دغدغه های مادر</a:t>
            </a:r>
          </a:p>
          <a:p>
            <a:pPr marL="457200" indent="-457200" algn="r">
              <a:lnSpc>
                <a:spcPct val="170000"/>
              </a:lnSpc>
              <a:buFont typeface="Arial" panose="020B0604020202020204" pitchFamily="34" charset="0"/>
              <a:buChar char="•"/>
            </a:pPr>
            <a:r>
              <a:rPr lang="fa-IR" sz="3600" b="1" dirty="0" smtClean="0">
                <a:solidFill>
                  <a:schemeClr val="tx1">
                    <a:lumMod val="95000"/>
                    <a:lumOff val="5000"/>
                  </a:schemeClr>
                </a:solidFill>
                <a:cs typeface="B Mitra" panose="00000400000000000000" pitchFamily="2" charset="-78"/>
              </a:rPr>
              <a:t>تاکید کلیدی: از بین بردن جنین هرگز راه حل نیست، بلکه غیر اخلاقی بوده و آغاز سلسه ای از مشکلات دیگر است.</a:t>
            </a:r>
          </a:p>
          <a:p>
            <a:pPr marL="457200" indent="-457200" algn="r">
              <a:lnSpc>
                <a:spcPct val="170000"/>
              </a:lnSpc>
              <a:buFont typeface="Arial" panose="020B0604020202020204" pitchFamily="34" charset="0"/>
              <a:buChar char="•"/>
            </a:pPr>
            <a:r>
              <a:rPr lang="fa-IR" sz="3600" b="1" dirty="0" smtClean="0">
                <a:solidFill>
                  <a:schemeClr val="tx1">
                    <a:lumMod val="95000"/>
                    <a:lumOff val="5000"/>
                  </a:schemeClr>
                </a:solidFill>
                <a:cs typeface="B Mitra" panose="00000400000000000000" pitchFamily="2" charset="-78"/>
              </a:rPr>
              <a:t>راه وجود دارد فقط باید آن را جستجو کرد.</a:t>
            </a:r>
          </a:p>
          <a:p>
            <a:pPr marL="457200" indent="-457200" algn="r">
              <a:lnSpc>
                <a:spcPct val="170000"/>
              </a:lnSpc>
              <a:buFont typeface="Arial" panose="020B0604020202020204" pitchFamily="34" charset="0"/>
              <a:buChar char="•"/>
            </a:pPr>
            <a:r>
              <a:rPr lang="fa-IR" sz="3600" b="1" dirty="0" smtClean="0">
                <a:solidFill>
                  <a:schemeClr val="tx1">
                    <a:lumMod val="95000"/>
                    <a:lumOff val="5000"/>
                  </a:schemeClr>
                </a:solidFill>
                <a:cs typeface="B Mitra" panose="00000400000000000000" pitchFamily="2" charset="-78"/>
              </a:rPr>
              <a:t>پیدا کردن ظرفیت های اطراف مادر</a:t>
            </a:r>
          </a:p>
          <a:p>
            <a:pPr marL="457200" indent="-457200" algn="r">
              <a:lnSpc>
                <a:spcPct val="170000"/>
              </a:lnSpc>
              <a:buFont typeface="Arial" panose="020B0604020202020204" pitchFamily="34" charset="0"/>
              <a:buChar char="•"/>
            </a:pPr>
            <a:r>
              <a:rPr lang="fa-IR" sz="3600" b="1" dirty="0" smtClean="0">
                <a:solidFill>
                  <a:schemeClr val="tx1">
                    <a:lumMod val="95000"/>
                    <a:lumOff val="5000"/>
                  </a:schemeClr>
                </a:solidFill>
                <a:cs typeface="B Mitra" panose="00000400000000000000" pitchFamily="2" charset="-78"/>
              </a:rPr>
              <a:t>مهارت حل مسئله</a:t>
            </a:r>
          </a:p>
          <a:p>
            <a:pPr marL="457200" indent="-457200" algn="r">
              <a:lnSpc>
                <a:spcPct val="170000"/>
              </a:lnSpc>
              <a:buFont typeface="Arial" panose="020B0604020202020204" pitchFamily="34" charset="0"/>
              <a:buChar char="•"/>
            </a:pPr>
            <a:r>
              <a:rPr lang="fa-IR" sz="3600" b="1" dirty="0" smtClean="0">
                <a:solidFill>
                  <a:schemeClr val="tx1">
                    <a:lumMod val="95000"/>
                    <a:lumOff val="5000"/>
                  </a:schemeClr>
                </a:solidFill>
                <a:cs typeface="B Mitra" panose="00000400000000000000" pitchFamily="2" charset="-78"/>
              </a:rPr>
              <a:t>کمک فردی و جمعی برای مشاوره و دیگر کمک های ممکن</a:t>
            </a:r>
          </a:p>
          <a:p>
            <a:pPr marL="457200" indent="-457200" algn="r">
              <a:lnSpc>
                <a:spcPct val="170000"/>
              </a:lnSpc>
              <a:buFont typeface="Arial" panose="020B0604020202020204" pitchFamily="34" charset="0"/>
              <a:buChar char="•"/>
            </a:pPr>
            <a:r>
              <a:rPr lang="fa-IR" sz="3600" b="1" dirty="0" smtClean="0">
                <a:solidFill>
                  <a:schemeClr val="tx1">
                    <a:lumMod val="95000"/>
                    <a:lumOff val="5000"/>
                  </a:schemeClr>
                </a:solidFill>
                <a:cs typeface="B Mitra" panose="00000400000000000000" pitchFamily="2" charset="-78"/>
              </a:rPr>
              <a:t>تعادل بین امید بخشی و بر حذر داشتن – هرچه غیر قتل</a:t>
            </a:r>
          </a:p>
          <a:p>
            <a:pPr marL="457200" indent="-457200" algn="r">
              <a:buFont typeface="Arial" panose="020B0604020202020204" pitchFamily="34" charset="0"/>
              <a:buChar char="•"/>
            </a:pPr>
            <a:endParaRPr lang="fa-IR" dirty="0" smtClean="0"/>
          </a:p>
          <a:p>
            <a:pPr marL="457200" indent="-457200" algn="r">
              <a:buFont typeface="Arial" panose="020B0604020202020204" pitchFamily="34" charset="0"/>
              <a:buChar char="•"/>
            </a:pPr>
            <a:endParaRPr lang="fa-IR" dirty="0"/>
          </a:p>
        </p:txBody>
      </p:sp>
    </p:spTree>
    <p:extLst>
      <p:ext uri="{BB962C8B-B14F-4D97-AF65-F5344CB8AC3E}">
        <p14:creationId xmlns:p14="http://schemas.microsoft.com/office/powerpoint/2010/main" val="32228520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55576" y="476672"/>
            <a:ext cx="7772400" cy="578495"/>
          </a:xfrm>
        </p:spPr>
        <p:txBody>
          <a:bodyPr>
            <a:noAutofit/>
          </a:bodyPr>
          <a:lstStyle/>
          <a:p>
            <a:r>
              <a:rPr lang="fa-IR" sz="3200" dirty="0">
                <a:solidFill>
                  <a:srgbClr val="0070C0"/>
                </a:solidFill>
                <a:cs typeface="B Titr" panose="00000700000000000000" pitchFamily="2" charset="-78"/>
              </a:rPr>
              <a:t>راهبردهای دینی برای مشاوره </a:t>
            </a:r>
          </a:p>
        </p:txBody>
      </p:sp>
      <p:sp>
        <p:nvSpPr>
          <p:cNvPr id="3" name="Subtitle 2"/>
          <p:cNvSpPr>
            <a:spLocks noGrp="1"/>
          </p:cNvSpPr>
          <p:nvPr>
            <p:ph type="subTitle" idx="1"/>
          </p:nvPr>
        </p:nvSpPr>
        <p:spPr>
          <a:xfrm>
            <a:off x="323528" y="1340768"/>
            <a:ext cx="8352928" cy="3312368"/>
          </a:xfrm>
        </p:spPr>
        <p:txBody>
          <a:bodyPr>
            <a:normAutofit/>
          </a:bodyPr>
          <a:lstStyle/>
          <a:p>
            <a:pPr marL="457200" indent="-457200" algn="r">
              <a:lnSpc>
                <a:spcPct val="160000"/>
              </a:lnSpc>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انتقال پیام قتل بودن از بین بردن جنین با زبان متناسب با مخاطب</a:t>
            </a:r>
          </a:p>
          <a:p>
            <a:pPr marL="457200" indent="-457200" algn="r">
              <a:lnSpc>
                <a:spcPct val="160000"/>
              </a:lnSpc>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انتقال پیام رزاقیت الهی( هستی) در موارد مرتبط با زبان متناسب با مخاطب</a:t>
            </a:r>
          </a:p>
          <a:p>
            <a:pPr marL="457200" indent="-457200" algn="r">
              <a:lnSpc>
                <a:spcPct val="160000"/>
              </a:lnSpc>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حتماً راه وجود دارد فقط باید کشف شود( کشف امکانات اطراف)</a:t>
            </a:r>
          </a:p>
          <a:p>
            <a:pPr marL="457200" indent="-457200" algn="r">
              <a:lnSpc>
                <a:spcPct val="160000"/>
              </a:lnSpc>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توسل و نماز استغاثه به حضرت زهرا (س) </a:t>
            </a:r>
          </a:p>
        </p:txBody>
      </p:sp>
    </p:spTree>
    <p:extLst>
      <p:ext uri="{BB962C8B-B14F-4D97-AF65-F5344CB8AC3E}">
        <p14:creationId xmlns:p14="http://schemas.microsoft.com/office/powerpoint/2010/main" val="29609082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99592" y="620689"/>
            <a:ext cx="7772400" cy="792088"/>
          </a:xfrm>
        </p:spPr>
        <p:txBody>
          <a:bodyPr>
            <a:normAutofit/>
          </a:bodyPr>
          <a:lstStyle/>
          <a:p>
            <a:r>
              <a:rPr lang="fa-IR" sz="3200" dirty="0">
                <a:solidFill>
                  <a:srgbClr val="0070C0"/>
                </a:solidFill>
                <a:cs typeface="B Titr" panose="00000700000000000000" pitchFamily="2" charset="-78"/>
              </a:rPr>
              <a:t>حساسیت مشاوره به مادر پشیمان</a:t>
            </a:r>
          </a:p>
        </p:txBody>
      </p:sp>
      <p:sp>
        <p:nvSpPr>
          <p:cNvPr id="3" name="Subtitle 2"/>
          <p:cNvSpPr>
            <a:spLocks noGrp="1"/>
          </p:cNvSpPr>
          <p:nvPr>
            <p:ph type="subTitle" idx="1"/>
          </p:nvPr>
        </p:nvSpPr>
        <p:spPr>
          <a:xfrm>
            <a:off x="753344" y="1916832"/>
            <a:ext cx="8064896" cy="4154016"/>
          </a:xfrm>
        </p:spPr>
        <p:txBody>
          <a:bodyPr/>
          <a:lstStyle/>
          <a:p>
            <a:pPr marL="457200" indent="-457200" algn="r">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برخی مشاوره ها زمینه ساز کاهش قبح است.</a:t>
            </a:r>
          </a:p>
          <a:p>
            <a:pPr marL="457200" indent="-457200" algn="r">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کمک به چنین مادرانی ضروری است اما نباید علنی مطرح شود. ( تلقی آسانی قتل جنین ایجاد می کند)</a:t>
            </a:r>
          </a:p>
          <a:p>
            <a:pPr marL="457200" indent="-457200" algn="r">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توجه همزمان به قبح قتل و امکان همیشگی توبه</a:t>
            </a:r>
          </a:p>
          <a:p>
            <a:pPr marL="457200" indent="-457200" algn="r">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پیشنهاد همکاری در حمایت از جنین</a:t>
            </a:r>
          </a:p>
          <a:p>
            <a:pPr marL="457200" indent="-457200" algn="r">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رعایت حریم خصوصی افراد و پرهیز از افشای هویت</a:t>
            </a:r>
          </a:p>
          <a:p>
            <a:pPr marL="457200" indent="-457200">
              <a:buFont typeface="Arial" panose="020B0604020202020204" pitchFamily="34" charset="0"/>
              <a:buChar char="•"/>
            </a:pPr>
            <a:endParaRPr lang="fa-IR" dirty="0"/>
          </a:p>
        </p:txBody>
      </p:sp>
    </p:spTree>
    <p:extLst>
      <p:ext uri="{BB962C8B-B14F-4D97-AF65-F5344CB8AC3E}">
        <p14:creationId xmlns:p14="http://schemas.microsoft.com/office/powerpoint/2010/main" val="36001362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27584" y="2276872"/>
            <a:ext cx="7772400" cy="792088"/>
          </a:xfrm>
        </p:spPr>
        <p:txBody>
          <a:bodyPr>
            <a:normAutofit fontScale="90000"/>
          </a:bodyPr>
          <a:lstStyle/>
          <a:p>
            <a:r>
              <a:rPr lang="fa-IR" sz="3200" dirty="0" smtClean="0">
                <a:solidFill>
                  <a:srgbClr val="0070C0"/>
                </a:solidFill>
                <a:cs typeface="B Titr" panose="00000700000000000000" pitchFamily="2" charset="-78"/>
              </a:rPr>
              <a:t>دفتر ثبت روزانه و فرم </a:t>
            </a:r>
            <a:r>
              <a:rPr lang="fa-IR" sz="3200" dirty="0">
                <a:solidFill>
                  <a:srgbClr val="0070C0"/>
                </a:solidFill>
                <a:cs typeface="B Titr" panose="00000700000000000000" pitchFamily="2" charset="-78"/>
              </a:rPr>
              <a:t>های آماری </a:t>
            </a:r>
            <a:r>
              <a:rPr lang="fa-IR" sz="3200" dirty="0" smtClean="0">
                <a:solidFill>
                  <a:srgbClr val="0070C0"/>
                </a:solidFill>
                <a:cs typeface="B Titr" panose="00000700000000000000" pitchFamily="2" charset="-78"/>
              </a:rPr>
              <a:t>مشاورین محترم نفس</a:t>
            </a:r>
            <a:endParaRPr lang="fa-IR" sz="3200" dirty="0">
              <a:solidFill>
                <a:srgbClr val="0070C0"/>
              </a:solidFill>
              <a:cs typeface="B Titr" panose="00000700000000000000" pitchFamily="2" charset="-78"/>
            </a:endParaRPr>
          </a:p>
        </p:txBody>
      </p:sp>
    </p:spTree>
    <p:extLst>
      <p:ext uri="{BB962C8B-B14F-4D97-AF65-F5344CB8AC3E}">
        <p14:creationId xmlns:p14="http://schemas.microsoft.com/office/powerpoint/2010/main" val="19947141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491880" y="260647"/>
            <a:ext cx="4666830" cy="6597353"/>
          </a:xfrm>
          <a:prstGeom prst="rect">
            <a:avLst/>
          </a:prstGeom>
        </p:spPr>
      </p:pic>
    </p:spTree>
    <p:extLst>
      <p:ext uri="{BB962C8B-B14F-4D97-AF65-F5344CB8AC3E}">
        <p14:creationId xmlns:p14="http://schemas.microsoft.com/office/powerpoint/2010/main" val="32179809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51427" y="620688"/>
            <a:ext cx="8605037" cy="3600400"/>
          </a:xfrm>
          <a:prstGeom prst="rect">
            <a:avLst/>
          </a:prstGeom>
        </p:spPr>
      </p:pic>
    </p:spTree>
    <p:extLst>
      <p:ext uri="{BB962C8B-B14F-4D97-AF65-F5344CB8AC3E}">
        <p14:creationId xmlns:p14="http://schemas.microsoft.com/office/powerpoint/2010/main" val="1071593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4677" y="44624"/>
            <a:ext cx="9178677" cy="6794491"/>
          </a:xfrm>
          <a:prstGeom prst="rect">
            <a:avLst/>
          </a:prstGeom>
        </p:spPr>
      </p:pic>
    </p:spTree>
    <p:extLst>
      <p:ext uri="{BB962C8B-B14F-4D97-AF65-F5344CB8AC3E}">
        <p14:creationId xmlns:p14="http://schemas.microsoft.com/office/powerpoint/2010/main" val="31327762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99592" y="620689"/>
            <a:ext cx="7772400" cy="792088"/>
          </a:xfrm>
        </p:spPr>
        <p:txBody>
          <a:bodyPr>
            <a:normAutofit/>
          </a:bodyPr>
          <a:lstStyle/>
          <a:p>
            <a:r>
              <a:rPr lang="fa-IR" sz="3200" dirty="0" smtClean="0">
                <a:solidFill>
                  <a:srgbClr val="0070C0"/>
                </a:solidFill>
                <a:cs typeface="B Titr" panose="00000700000000000000" pitchFamily="2" charset="-78"/>
              </a:rPr>
              <a:t>فرم های آماری واحد های بهداشتی</a:t>
            </a:r>
            <a:endParaRPr lang="fa-IR" sz="3200" dirty="0">
              <a:solidFill>
                <a:srgbClr val="0070C0"/>
              </a:solidFill>
              <a:cs typeface="B Titr" panose="00000700000000000000" pitchFamily="2" charset="-78"/>
            </a:endParaRPr>
          </a:p>
        </p:txBody>
      </p:sp>
      <p:pic>
        <p:nvPicPr>
          <p:cNvPr id="4" name="Picture 3"/>
          <p:cNvPicPr>
            <a:picLocks noChangeAspect="1"/>
          </p:cNvPicPr>
          <p:nvPr/>
        </p:nvPicPr>
        <p:blipFill>
          <a:blip r:embed="rId3"/>
          <a:stretch>
            <a:fillRect/>
          </a:stretch>
        </p:blipFill>
        <p:spPr>
          <a:xfrm>
            <a:off x="158857" y="1556792"/>
            <a:ext cx="8897958" cy="1800200"/>
          </a:xfrm>
          <a:prstGeom prst="rect">
            <a:avLst/>
          </a:prstGeom>
        </p:spPr>
      </p:pic>
      <p:sp>
        <p:nvSpPr>
          <p:cNvPr id="3" name="Subtitle 2"/>
          <p:cNvSpPr>
            <a:spLocks noGrp="1"/>
          </p:cNvSpPr>
          <p:nvPr>
            <p:ph type="subTitle" idx="1"/>
          </p:nvPr>
        </p:nvSpPr>
        <p:spPr>
          <a:xfrm>
            <a:off x="395536" y="3573016"/>
            <a:ext cx="3676678" cy="648072"/>
          </a:xfrm>
        </p:spPr>
        <p:txBody>
          <a:bodyPr>
            <a:normAutofit fontScale="62500" lnSpcReduction="20000"/>
          </a:bodyPr>
          <a:lstStyle/>
          <a:p>
            <a:pPr marL="457200" indent="-457200">
              <a:buFont typeface="Arial" panose="020B0604020202020204" pitchFamily="34" charset="0"/>
              <a:buChar char="•"/>
            </a:pPr>
            <a:r>
              <a:rPr lang="fa-IR" dirty="0" smtClean="0">
                <a:cs typeface="B Mitra" panose="00000400000000000000" pitchFamily="2" charset="-78"/>
                <a:hlinkClick r:id="rId4" action="ppaction://hlinkfile"/>
              </a:rPr>
              <a:t>فرم شماره 1</a:t>
            </a:r>
            <a:r>
              <a:rPr lang="fa-IR" dirty="0" smtClean="0">
                <a:cs typeface="B Mitra" panose="00000400000000000000" pitchFamily="2" charset="-78"/>
              </a:rPr>
              <a:t> </a:t>
            </a:r>
          </a:p>
          <a:p>
            <a:pPr marL="457200" indent="-457200">
              <a:buFont typeface="Arial" panose="020B0604020202020204" pitchFamily="34" charset="0"/>
              <a:buChar char="•"/>
            </a:pPr>
            <a:r>
              <a:rPr lang="fa-IR" dirty="0" smtClean="0">
                <a:cs typeface="B Mitra" panose="00000400000000000000" pitchFamily="2" charset="-78"/>
                <a:hlinkClick r:id="rId4" action="ppaction://hlinkfile"/>
              </a:rPr>
              <a:t>فرم شماره 2</a:t>
            </a:r>
            <a:endParaRPr lang="en-US" dirty="0" smtClean="0">
              <a:cs typeface="B Mitra" panose="00000400000000000000" pitchFamily="2" charset="-78"/>
            </a:endParaRPr>
          </a:p>
        </p:txBody>
      </p:sp>
      <p:pic>
        <p:nvPicPr>
          <p:cNvPr id="6" name="Picture 5"/>
          <p:cNvPicPr>
            <a:picLocks noChangeAspect="1"/>
          </p:cNvPicPr>
          <p:nvPr/>
        </p:nvPicPr>
        <p:blipFill>
          <a:blip r:embed="rId5"/>
          <a:stretch>
            <a:fillRect/>
          </a:stretch>
        </p:blipFill>
        <p:spPr>
          <a:xfrm>
            <a:off x="3851920" y="3501007"/>
            <a:ext cx="4968552" cy="2990074"/>
          </a:xfrm>
          <a:prstGeom prst="rect">
            <a:avLst/>
          </a:prstGeom>
        </p:spPr>
      </p:pic>
    </p:spTree>
    <p:extLst>
      <p:ext uri="{BB962C8B-B14F-4D97-AF65-F5344CB8AC3E}">
        <p14:creationId xmlns:p14="http://schemas.microsoft.com/office/powerpoint/2010/main" val="14758707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2202" y="-44790"/>
            <a:ext cx="9396202" cy="7362222"/>
          </a:xfrm>
        </p:spPr>
      </p:pic>
      <p:sp>
        <p:nvSpPr>
          <p:cNvPr id="6" name="Rectangle 5"/>
          <p:cNvSpPr/>
          <p:nvPr/>
        </p:nvSpPr>
        <p:spPr>
          <a:xfrm>
            <a:off x="4211960" y="5445224"/>
            <a:ext cx="40324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srgbClr val="FF0000"/>
                </a:solidFill>
                <a:cs typeface="B Titr" panose="00000700000000000000" pitchFamily="2" charset="-78"/>
              </a:rPr>
              <a:t>سپاس از توجه تان</a:t>
            </a:r>
            <a:endParaRPr lang="en-US" sz="3600" dirty="0">
              <a:solidFill>
                <a:srgbClr val="FF0000"/>
              </a:solidFill>
              <a:cs typeface="B Titr" panose="00000700000000000000" pitchFamily="2" charset="-78"/>
            </a:endParaRPr>
          </a:p>
        </p:txBody>
      </p:sp>
    </p:spTree>
    <p:extLst>
      <p:ext uri="{BB962C8B-B14F-4D97-AF65-F5344CB8AC3E}">
        <p14:creationId xmlns:p14="http://schemas.microsoft.com/office/powerpoint/2010/main" val="9104636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38404D"/>
            </a:gs>
            <a:gs pos="100000">
              <a:srgbClr val="1C222C"/>
            </a:gs>
          </a:gsLst>
          <a:path path="circle">
            <a:fillToRect l="100000" t="100000"/>
          </a:path>
          <a:tileRect r="-100000" b="-100000"/>
        </a:gradFill>
        <a:effectLst/>
      </p:bgPr>
    </p:bg>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DB0C9EA2-7AFB-4BFE-85EC-39F1B365B8D4}"/>
              </a:ext>
            </a:extLst>
          </p:cNvPr>
          <p:cNvGrpSpPr/>
          <p:nvPr/>
        </p:nvGrpSpPr>
        <p:grpSpPr>
          <a:xfrm>
            <a:off x="5901830" y="2110409"/>
            <a:ext cx="2788973" cy="2788973"/>
            <a:chOff x="8337070" y="-2298277"/>
            <a:chExt cx="5951580" cy="5951580"/>
          </a:xfrm>
          <a:solidFill>
            <a:schemeClr val="bg2">
              <a:alpha val="3000"/>
            </a:schemeClr>
          </a:solidFill>
        </p:grpSpPr>
        <p:sp>
          <p:nvSpPr>
            <p:cNvPr id="33" name="Circle: Hollow 32">
              <a:extLst>
                <a:ext uri="{FF2B5EF4-FFF2-40B4-BE49-F238E27FC236}">
                  <a16:creationId xmlns:a16="http://schemas.microsoft.com/office/drawing/2014/main" id="{4A00B65D-E6D2-49BE-ADC4-AFC4BDC25B8C}"/>
                </a:ext>
              </a:extLst>
            </p:cNvPr>
            <p:cNvSpPr/>
            <p:nvPr/>
          </p:nvSpPr>
          <p:spPr>
            <a:xfrm>
              <a:off x="8337070" y="-2298277"/>
              <a:ext cx="5951580" cy="5951580"/>
            </a:xfrm>
            <a:prstGeom prst="donut">
              <a:avLst>
                <a:gd name="adj" fmla="val 17982"/>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34" name="Circle: Hollow 33">
              <a:extLst>
                <a:ext uri="{FF2B5EF4-FFF2-40B4-BE49-F238E27FC236}">
                  <a16:creationId xmlns:a16="http://schemas.microsoft.com/office/drawing/2014/main" id="{E9D66058-271B-453E-A28A-7779CEE0D706}"/>
                </a:ext>
              </a:extLst>
            </p:cNvPr>
            <p:cNvSpPr/>
            <p:nvPr/>
          </p:nvSpPr>
          <p:spPr>
            <a:xfrm>
              <a:off x="10144540" y="-490807"/>
              <a:ext cx="2336639" cy="2336639"/>
            </a:xfrm>
            <a:prstGeom prst="donut">
              <a:avLst>
                <a:gd name="adj" fmla="val 33367"/>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grpSp>
      <p:grpSp>
        <p:nvGrpSpPr>
          <p:cNvPr id="35" name="Group 34">
            <a:extLst>
              <a:ext uri="{FF2B5EF4-FFF2-40B4-BE49-F238E27FC236}">
                <a16:creationId xmlns:a16="http://schemas.microsoft.com/office/drawing/2014/main" id="{1757F76A-8068-4A92-B7E5-224291FB530F}"/>
              </a:ext>
            </a:extLst>
          </p:cNvPr>
          <p:cNvGrpSpPr/>
          <p:nvPr/>
        </p:nvGrpSpPr>
        <p:grpSpPr>
          <a:xfrm>
            <a:off x="449720" y="2110409"/>
            <a:ext cx="2788973" cy="2788973"/>
            <a:chOff x="8337070" y="-2298277"/>
            <a:chExt cx="5951580" cy="5951580"/>
          </a:xfrm>
          <a:solidFill>
            <a:schemeClr val="bg2">
              <a:alpha val="3000"/>
            </a:schemeClr>
          </a:solidFill>
        </p:grpSpPr>
        <p:sp>
          <p:nvSpPr>
            <p:cNvPr id="36" name="Circle: Hollow 35">
              <a:extLst>
                <a:ext uri="{FF2B5EF4-FFF2-40B4-BE49-F238E27FC236}">
                  <a16:creationId xmlns:a16="http://schemas.microsoft.com/office/drawing/2014/main" id="{54B8EE5D-B457-4DB8-BD25-43AEAAF9B7DC}"/>
                </a:ext>
              </a:extLst>
            </p:cNvPr>
            <p:cNvSpPr/>
            <p:nvPr/>
          </p:nvSpPr>
          <p:spPr>
            <a:xfrm>
              <a:off x="8337070" y="-2298277"/>
              <a:ext cx="5951580" cy="5951580"/>
            </a:xfrm>
            <a:prstGeom prst="donut">
              <a:avLst>
                <a:gd name="adj" fmla="val 17982"/>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37" name="Circle: Hollow 36">
              <a:extLst>
                <a:ext uri="{FF2B5EF4-FFF2-40B4-BE49-F238E27FC236}">
                  <a16:creationId xmlns:a16="http://schemas.microsoft.com/office/drawing/2014/main" id="{AD110E52-2A3A-4EF7-8661-8E8631EBA8C2}"/>
                </a:ext>
              </a:extLst>
            </p:cNvPr>
            <p:cNvSpPr/>
            <p:nvPr/>
          </p:nvSpPr>
          <p:spPr>
            <a:xfrm>
              <a:off x="10144540" y="-490807"/>
              <a:ext cx="2336639" cy="2336639"/>
            </a:xfrm>
            <a:prstGeom prst="donut">
              <a:avLst>
                <a:gd name="adj" fmla="val 33367"/>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grpSp>
      <p:grpSp>
        <p:nvGrpSpPr>
          <p:cNvPr id="29" name="Group 28">
            <a:extLst>
              <a:ext uri="{FF2B5EF4-FFF2-40B4-BE49-F238E27FC236}">
                <a16:creationId xmlns:a16="http://schemas.microsoft.com/office/drawing/2014/main" id="{0F4929CD-82AF-4B81-83C5-703698A2469C}"/>
              </a:ext>
            </a:extLst>
          </p:cNvPr>
          <p:cNvGrpSpPr/>
          <p:nvPr/>
        </p:nvGrpSpPr>
        <p:grpSpPr>
          <a:xfrm>
            <a:off x="3177514" y="2110409"/>
            <a:ext cx="2788973" cy="2788973"/>
            <a:chOff x="8337070" y="-2298277"/>
            <a:chExt cx="5951580" cy="5951580"/>
          </a:xfrm>
          <a:solidFill>
            <a:schemeClr val="bg2">
              <a:alpha val="3000"/>
            </a:schemeClr>
          </a:solidFill>
        </p:grpSpPr>
        <p:sp>
          <p:nvSpPr>
            <p:cNvPr id="30" name="Circle: Hollow 29">
              <a:extLst>
                <a:ext uri="{FF2B5EF4-FFF2-40B4-BE49-F238E27FC236}">
                  <a16:creationId xmlns:a16="http://schemas.microsoft.com/office/drawing/2014/main" id="{0706CBDF-231F-4416-8B9C-A00D3C90C736}"/>
                </a:ext>
              </a:extLst>
            </p:cNvPr>
            <p:cNvSpPr/>
            <p:nvPr/>
          </p:nvSpPr>
          <p:spPr>
            <a:xfrm>
              <a:off x="8337070" y="-2298277"/>
              <a:ext cx="5951580" cy="5951580"/>
            </a:xfrm>
            <a:prstGeom prst="donut">
              <a:avLst>
                <a:gd name="adj" fmla="val 17982"/>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31" name="Circle: Hollow 30">
              <a:extLst>
                <a:ext uri="{FF2B5EF4-FFF2-40B4-BE49-F238E27FC236}">
                  <a16:creationId xmlns:a16="http://schemas.microsoft.com/office/drawing/2014/main" id="{8908678F-537B-4088-9153-2743FB134956}"/>
                </a:ext>
              </a:extLst>
            </p:cNvPr>
            <p:cNvSpPr/>
            <p:nvPr/>
          </p:nvSpPr>
          <p:spPr>
            <a:xfrm>
              <a:off x="10144540" y="-490807"/>
              <a:ext cx="2336639" cy="2336639"/>
            </a:xfrm>
            <a:prstGeom prst="donut">
              <a:avLst>
                <a:gd name="adj" fmla="val 33367"/>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grpSp>
      <p:sp>
        <p:nvSpPr>
          <p:cNvPr id="15" name="Circle: Hollow 14">
            <a:extLst>
              <a:ext uri="{FF2B5EF4-FFF2-40B4-BE49-F238E27FC236}">
                <a16:creationId xmlns:a16="http://schemas.microsoft.com/office/drawing/2014/main" id="{17AC1B22-5294-4CEB-9191-E053C3C587F3}"/>
              </a:ext>
            </a:extLst>
          </p:cNvPr>
          <p:cNvSpPr/>
          <p:nvPr/>
        </p:nvSpPr>
        <p:spPr>
          <a:xfrm>
            <a:off x="684749" y="2352366"/>
            <a:ext cx="2322393" cy="2322392"/>
          </a:xfrm>
          <a:prstGeom prst="donut">
            <a:avLst>
              <a:gd name="adj" fmla="val 10823"/>
            </a:avLst>
          </a:prstGeom>
          <a:solidFill>
            <a:schemeClr val="tx1"/>
          </a:solidFill>
          <a:ln w="0">
            <a:noFill/>
          </a:ln>
          <a:effectLst>
            <a:outerShdw blurRad="190500" algn="ctr" rotWithShape="0">
              <a:schemeClr val="tx1">
                <a:alpha val="55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21" name="Circle: Hollow 20">
            <a:extLst>
              <a:ext uri="{FF2B5EF4-FFF2-40B4-BE49-F238E27FC236}">
                <a16:creationId xmlns:a16="http://schemas.microsoft.com/office/drawing/2014/main" id="{213EDE6D-144D-452A-96CB-1FEB50E03A0D}"/>
              </a:ext>
            </a:extLst>
          </p:cNvPr>
          <p:cNvSpPr/>
          <p:nvPr/>
        </p:nvSpPr>
        <p:spPr>
          <a:xfrm>
            <a:off x="3410804" y="2352366"/>
            <a:ext cx="2322393" cy="2322392"/>
          </a:xfrm>
          <a:prstGeom prst="donut">
            <a:avLst>
              <a:gd name="adj" fmla="val 10823"/>
            </a:avLst>
          </a:prstGeom>
          <a:solidFill>
            <a:schemeClr val="tx1"/>
          </a:solidFill>
          <a:ln w="0">
            <a:noFill/>
          </a:ln>
          <a:effectLst>
            <a:outerShdw blurRad="190500" algn="ctr" rotWithShape="0">
              <a:schemeClr val="tx1">
                <a:alpha val="55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24" name="Circle: Hollow 23">
            <a:extLst>
              <a:ext uri="{FF2B5EF4-FFF2-40B4-BE49-F238E27FC236}">
                <a16:creationId xmlns:a16="http://schemas.microsoft.com/office/drawing/2014/main" id="{8F5A5157-C811-4B14-94AC-3048F754369B}"/>
              </a:ext>
            </a:extLst>
          </p:cNvPr>
          <p:cNvSpPr/>
          <p:nvPr/>
        </p:nvSpPr>
        <p:spPr>
          <a:xfrm>
            <a:off x="6136859" y="2352366"/>
            <a:ext cx="2322393" cy="2322392"/>
          </a:xfrm>
          <a:prstGeom prst="donut">
            <a:avLst>
              <a:gd name="adj" fmla="val 10823"/>
            </a:avLst>
          </a:prstGeom>
          <a:solidFill>
            <a:schemeClr val="tx1"/>
          </a:solidFill>
          <a:ln w="0">
            <a:noFill/>
          </a:ln>
          <a:effectLst>
            <a:outerShdw blurRad="190500" algn="ctr" rotWithShape="0">
              <a:schemeClr val="tx1">
                <a:alpha val="55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28" name="Rectangle 27">
            <a:extLst>
              <a:ext uri="{FF2B5EF4-FFF2-40B4-BE49-F238E27FC236}">
                <a16:creationId xmlns:a16="http://schemas.microsoft.com/office/drawing/2014/main" id="{0E293C35-B2E2-4A61-8110-A0DDC01B6FA7}"/>
              </a:ext>
            </a:extLst>
          </p:cNvPr>
          <p:cNvSpPr/>
          <p:nvPr/>
        </p:nvSpPr>
        <p:spPr>
          <a:xfrm>
            <a:off x="3043600" y="1319162"/>
            <a:ext cx="3068469" cy="55399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wrap="none">
            <a:spAutoFit/>
          </a:bodyPr>
          <a:lstStyle/>
          <a:p>
            <a:pPr marL="0" marR="0" lvl="0" indent="0" algn="ctr" defTabSz="685800" rtl="1" eaLnBrk="1" fontAlgn="auto" latinLnBrk="0" hangingPunct="1">
              <a:lnSpc>
                <a:spcPct val="100000"/>
              </a:lnSpc>
              <a:spcBef>
                <a:spcPts val="450"/>
              </a:spcBef>
              <a:spcAft>
                <a:spcPts val="450"/>
              </a:spcAft>
              <a:buClrTx/>
              <a:buSzTx/>
              <a:buFontTx/>
              <a:buNone/>
              <a:tabLst/>
              <a:defRPr/>
            </a:pPr>
            <a:r>
              <a:rPr kumimoji="0" lang="fa-IR" sz="3000" b="0" i="0" u="none" strike="noStrike" kern="1200" cap="none" spc="0" normalizeH="0" baseline="0" noProof="0" dirty="0">
                <a:ln>
                  <a:noFill/>
                </a:ln>
                <a:solidFill>
                  <a:schemeClr val="tx1"/>
                </a:solidFill>
                <a:effectLst>
                  <a:outerShdw blurRad="50800" dist="38100" dir="5400000" algn="t" rotWithShape="0">
                    <a:prstClr val="black">
                      <a:alpha val="40000"/>
                    </a:prstClr>
                  </a:outerShdw>
                </a:effectLst>
                <a:uLnTx/>
                <a:uFillTx/>
                <a:latin typeface="Estedad Black" panose="02000A03000000000000" pitchFamily="2" charset="-78"/>
                <a:ea typeface="+mn-ea"/>
                <a:cs typeface="Estedad Black" panose="02000A03000000000000" pitchFamily="2" charset="-78"/>
              </a:rPr>
              <a:t>روش های اقناع اندیشه </a:t>
            </a:r>
          </a:p>
        </p:txBody>
      </p:sp>
      <p:sp>
        <p:nvSpPr>
          <p:cNvPr id="41" name="Rectangle: Rounded Corners 40">
            <a:extLst>
              <a:ext uri="{FF2B5EF4-FFF2-40B4-BE49-F238E27FC236}">
                <a16:creationId xmlns:a16="http://schemas.microsoft.com/office/drawing/2014/main" id="{FA7D265A-2FFF-4CB5-9D7F-9961DE3A67B5}"/>
              </a:ext>
            </a:extLst>
          </p:cNvPr>
          <p:cNvSpPr/>
          <p:nvPr/>
        </p:nvSpPr>
        <p:spPr>
          <a:xfrm>
            <a:off x="730110" y="4899382"/>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تعلیل و توجیه</a:t>
            </a:r>
          </a:p>
        </p:txBody>
      </p:sp>
      <p:sp>
        <p:nvSpPr>
          <p:cNvPr id="3" name="Picture Placeholder 2">
            <a:extLst>
              <a:ext uri="{FF2B5EF4-FFF2-40B4-BE49-F238E27FC236}">
                <a16:creationId xmlns:a16="http://schemas.microsoft.com/office/drawing/2014/main" id="{09D77346-4E8C-4786-B6D2-AA113DBE3327}"/>
              </a:ext>
            </a:extLst>
          </p:cNvPr>
          <p:cNvSpPr>
            <a:spLocks noGrp="1"/>
          </p:cNvSpPr>
          <p:nvPr>
            <p:ph type="pic" sz="quarter" idx="10"/>
          </p:nvPr>
        </p:nvSpPr>
        <p:spPr/>
      </p:sp>
      <p:sp>
        <p:nvSpPr>
          <p:cNvPr id="4" name="Picture Placeholder 3">
            <a:extLst>
              <a:ext uri="{FF2B5EF4-FFF2-40B4-BE49-F238E27FC236}">
                <a16:creationId xmlns:a16="http://schemas.microsoft.com/office/drawing/2014/main" id="{4EEB022B-4C5F-4C4B-899D-AC70B215277A}"/>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EA001D85-A767-4480-8AF5-85387259F028}"/>
              </a:ext>
            </a:extLst>
          </p:cNvPr>
          <p:cNvSpPr>
            <a:spLocks noGrp="1"/>
          </p:cNvSpPr>
          <p:nvPr>
            <p:ph type="pic" sz="quarter" idx="12"/>
          </p:nvPr>
        </p:nvSpPr>
        <p:spPr/>
      </p:sp>
      <p:sp>
        <p:nvSpPr>
          <p:cNvPr id="42" name="Rectangle: Rounded Corners 41">
            <a:extLst>
              <a:ext uri="{FF2B5EF4-FFF2-40B4-BE49-F238E27FC236}">
                <a16:creationId xmlns:a16="http://schemas.microsoft.com/office/drawing/2014/main" id="{1A3F131A-5F77-45D8-ADAF-09FAAF7ABF19}"/>
              </a:ext>
            </a:extLst>
          </p:cNvPr>
          <p:cNvSpPr/>
          <p:nvPr/>
        </p:nvSpPr>
        <p:spPr>
          <a:xfrm>
            <a:off x="1075886" y="4359430"/>
            <a:ext cx="1540118" cy="352982"/>
          </a:xfrm>
          <a:prstGeom prst="roundRect">
            <a:avLst>
              <a:gd name="adj" fmla="val 50000"/>
            </a:avLst>
          </a:prstGeom>
          <a:solidFill>
            <a:schemeClr val="bg2"/>
          </a:solidFill>
          <a:ln>
            <a:noFill/>
          </a:ln>
          <a:effectLst>
            <a:outerShdw blurRad="190500" algn="ctr" rotWithShape="0">
              <a:schemeClr val="bg2">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35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روش سوم</a:t>
            </a:r>
          </a:p>
        </p:txBody>
      </p:sp>
      <p:sp>
        <p:nvSpPr>
          <p:cNvPr id="43" name="Rectangle: Rounded Corners 42">
            <a:extLst>
              <a:ext uri="{FF2B5EF4-FFF2-40B4-BE49-F238E27FC236}">
                <a16:creationId xmlns:a16="http://schemas.microsoft.com/office/drawing/2014/main" id="{7321A029-BA63-49AE-9EE3-7BDB96A43F76}"/>
              </a:ext>
            </a:extLst>
          </p:cNvPr>
          <p:cNvSpPr/>
          <p:nvPr/>
        </p:nvSpPr>
        <p:spPr>
          <a:xfrm>
            <a:off x="3456166" y="4899382"/>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مقایسه و ترجیح</a:t>
            </a:r>
          </a:p>
        </p:txBody>
      </p:sp>
      <p:sp>
        <p:nvSpPr>
          <p:cNvPr id="44" name="Rectangle: Rounded Corners 43">
            <a:extLst>
              <a:ext uri="{FF2B5EF4-FFF2-40B4-BE49-F238E27FC236}">
                <a16:creationId xmlns:a16="http://schemas.microsoft.com/office/drawing/2014/main" id="{C0DD48F6-5A24-4DF0-A5AD-77AECC1C3BC8}"/>
              </a:ext>
            </a:extLst>
          </p:cNvPr>
          <p:cNvSpPr/>
          <p:nvPr/>
        </p:nvSpPr>
        <p:spPr>
          <a:xfrm>
            <a:off x="3801942" y="4359430"/>
            <a:ext cx="1540118" cy="352982"/>
          </a:xfrm>
          <a:prstGeom prst="roundRect">
            <a:avLst>
              <a:gd name="adj" fmla="val 50000"/>
            </a:avLst>
          </a:prstGeom>
          <a:solidFill>
            <a:schemeClr val="bg2"/>
          </a:solidFill>
          <a:ln>
            <a:noFill/>
          </a:ln>
          <a:effectLst>
            <a:outerShdw blurRad="190500" algn="ctr" rotWithShape="0">
              <a:schemeClr val="bg2">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35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روش اول </a:t>
            </a:r>
          </a:p>
        </p:txBody>
      </p:sp>
      <p:sp>
        <p:nvSpPr>
          <p:cNvPr id="50" name="Rectangle: Rounded Corners 49">
            <a:extLst>
              <a:ext uri="{FF2B5EF4-FFF2-40B4-BE49-F238E27FC236}">
                <a16:creationId xmlns:a16="http://schemas.microsoft.com/office/drawing/2014/main" id="{E9CE5F71-76F3-4C4A-A3B7-4538A8208E46}"/>
              </a:ext>
            </a:extLst>
          </p:cNvPr>
          <p:cNvSpPr/>
          <p:nvPr/>
        </p:nvSpPr>
        <p:spPr>
          <a:xfrm>
            <a:off x="6182221" y="4899382"/>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استقراء میدانی</a:t>
            </a:r>
          </a:p>
        </p:txBody>
      </p:sp>
      <p:sp>
        <p:nvSpPr>
          <p:cNvPr id="51" name="Rectangle: Rounded Corners 50">
            <a:extLst>
              <a:ext uri="{FF2B5EF4-FFF2-40B4-BE49-F238E27FC236}">
                <a16:creationId xmlns:a16="http://schemas.microsoft.com/office/drawing/2014/main" id="{D64F5427-023E-4EF2-AFE1-AF3D69BCB44C}"/>
              </a:ext>
            </a:extLst>
          </p:cNvPr>
          <p:cNvSpPr/>
          <p:nvPr/>
        </p:nvSpPr>
        <p:spPr>
          <a:xfrm>
            <a:off x="6527998" y="4359430"/>
            <a:ext cx="1540118" cy="352982"/>
          </a:xfrm>
          <a:prstGeom prst="roundRect">
            <a:avLst>
              <a:gd name="adj" fmla="val 50000"/>
            </a:avLst>
          </a:prstGeom>
          <a:solidFill>
            <a:schemeClr val="bg2"/>
          </a:solidFill>
          <a:ln>
            <a:noFill/>
          </a:ln>
          <a:effectLst>
            <a:outerShdw blurRad="190500" algn="ctr" rotWithShape="0">
              <a:schemeClr val="bg2">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35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روش دوم</a:t>
            </a:r>
          </a:p>
        </p:txBody>
      </p:sp>
      <p:sp>
        <p:nvSpPr>
          <p:cNvPr id="2" name="Rectangle 1"/>
          <p:cNvSpPr/>
          <p:nvPr/>
        </p:nvSpPr>
        <p:spPr>
          <a:xfrm>
            <a:off x="3775180" y="3183973"/>
            <a:ext cx="1691490" cy="507831"/>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2700" b="0" i="0" u="none" strike="noStrike" kern="1200" cap="none" spc="0" normalizeH="0" baseline="0" noProof="0" dirty="0">
                <a:ln>
                  <a:noFill/>
                </a:ln>
                <a:solidFill>
                  <a:srgbClr val="1C222C"/>
                </a:solidFill>
                <a:effectLst/>
                <a:uLnTx/>
                <a:uFillTx/>
                <a:latin typeface="Roboto Condensed"/>
                <a:ea typeface="Roboto Condensed"/>
                <a:cs typeface="B Titr" panose="00000700000000000000" pitchFamily="2" charset="-78"/>
                <a:sym typeface="Roboto Condensed"/>
              </a:rPr>
              <a:t>روش مقایسه</a:t>
            </a:r>
          </a:p>
        </p:txBody>
      </p:sp>
      <p:sp>
        <p:nvSpPr>
          <p:cNvPr id="26" name="Rectangle: Rounded Corners 42">
            <a:extLst>
              <a:ext uri="{FF2B5EF4-FFF2-40B4-BE49-F238E27FC236}">
                <a16:creationId xmlns:a16="http://schemas.microsoft.com/office/drawing/2014/main" id="{7321A029-BA63-49AE-9EE3-7BDB96A43F76}"/>
              </a:ext>
            </a:extLst>
          </p:cNvPr>
          <p:cNvSpPr/>
          <p:nvPr/>
        </p:nvSpPr>
        <p:spPr>
          <a:xfrm>
            <a:off x="3456166" y="5465013"/>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مقایسه و تشبیه</a:t>
            </a:r>
          </a:p>
        </p:txBody>
      </p:sp>
      <p:sp>
        <p:nvSpPr>
          <p:cNvPr id="27" name="Rectangle: Rounded Corners 42">
            <a:extLst>
              <a:ext uri="{FF2B5EF4-FFF2-40B4-BE49-F238E27FC236}">
                <a16:creationId xmlns:a16="http://schemas.microsoft.com/office/drawing/2014/main" id="{7321A029-BA63-49AE-9EE3-7BDB96A43F76}"/>
              </a:ext>
            </a:extLst>
          </p:cNvPr>
          <p:cNvSpPr/>
          <p:nvPr/>
        </p:nvSpPr>
        <p:spPr>
          <a:xfrm>
            <a:off x="6231060" y="5465013"/>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استقراء آزمایشی</a:t>
            </a:r>
          </a:p>
        </p:txBody>
      </p:sp>
      <p:sp>
        <p:nvSpPr>
          <p:cNvPr id="38" name="Rectangle: Rounded Corners 42">
            <a:extLst>
              <a:ext uri="{FF2B5EF4-FFF2-40B4-BE49-F238E27FC236}">
                <a16:creationId xmlns:a16="http://schemas.microsoft.com/office/drawing/2014/main" id="{7321A029-BA63-49AE-9EE3-7BDB96A43F76}"/>
              </a:ext>
            </a:extLst>
          </p:cNvPr>
          <p:cNvSpPr/>
          <p:nvPr/>
        </p:nvSpPr>
        <p:spPr>
          <a:xfrm>
            <a:off x="778950" y="5471735"/>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تعلیل و تبیین </a:t>
            </a:r>
          </a:p>
        </p:txBody>
      </p:sp>
      <p:sp>
        <p:nvSpPr>
          <p:cNvPr id="7" name="Rectangle 6"/>
          <p:cNvSpPr/>
          <p:nvPr/>
        </p:nvSpPr>
        <p:spPr>
          <a:xfrm>
            <a:off x="6350420" y="3183973"/>
            <a:ext cx="1760418" cy="507831"/>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2700" b="0" i="0" u="none" strike="noStrike" kern="1200" cap="none" spc="0" normalizeH="0" baseline="0" noProof="0" dirty="0">
                <a:ln>
                  <a:noFill/>
                </a:ln>
                <a:solidFill>
                  <a:srgbClr val="1C222C"/>
                </a:solidFill>
                <a:effectLst/>
                <a:uLnTx/>
                <a:uFillTx/>
                <a:latin typeface="Roboto Condensed"/>
                <a:ea typeface="Roboto Condensed"/>
                <a:cs typeface="B Titr" panose="00000700000000000000" pitchFamily="2" charset="-78"/>
                <a:sym typeface="Roboto Condensed"/>
              </a:rPr>
              <a:t>روش استقراء</a:t>
            </a:r>
          </a:p>
        </p:txBody>
      </p:sp>
      <p:sp>
        <p:nvSpPr>
          <p:cNvPr id="39" name="Rectangle 38"/>
          <p:cNvSpPr/>
          <p:nvPr/>
        </p:nvSpPr>
        <p:spPr>
          <a:xfrm>
            <a:off x="1034589" y="3207055"/>
            <a:ext cx="1444626" cy="46166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2400" b="0" i="0" u="none" strike="noStrike" kern="1200" cap="none" spc="0" normalizeH="0" baseline="0" noProof="0" dirty="0">
                <a:ln>
                  <a:noFill/>
                </a:ln>
                <a:solidFill>
                  <a:srgbClr val="1C222C"/>
                </a:solidFill>
                <a:effectLst/>
                <a:uLnTx/>
                <a:uFillTx/>
                <a:latin typeface="Roboto Condensed"/>
                <a:ea typeface="Roboto Condensed"/>
                <a:cs typeface="B Titr" panose="00000700000000000000" pitchFamily="2" charset="-78"/>
                <a:sym typeface="Roboto Condensed"/>
              </a:rPr>
              <a:t>روش تعلیل </a:t>
            </a:r>
          </a:p>
        </p:txBody>
      </p:sp>
    </p:spTree>
    <p:extLst>
      <p:ext uri="{BB962C8B-B14F-4D97-AF65-F5344CB8AC3E}">
        <p14:creationId xmlns:p14="http://schemas.microsoft.com/office/powerpoint/2010/main" val="33999522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5536" y="692696"/>
            <a:ext cx="8208912" cy="3456384"/>
          </a:xfrm>
        </p:spPr>
        <p:txBody>
          <a:bodyPr>
            <a:normAutofit fontScale="90000"/>
          </a:bodyPr>
          <a:lstStyle/>
          <a:p>
            <a:pPr algn="r">
              <a:lnSpc>
                <a:spcPct val="150000"/>
              </a:lnSpc>
              <a:spcAft>
                <a:spcPts val="1200"/>
              </a:spcAft>
            </a:pPr>
            <a:r>
              <a:rPr lang="fa-IR" sz="4000" dirty="0" smtClean="0">
                <a:solidFill>
                  <a:schemeClr val="tx2">
                    <a:lumMod val="60000"/>
                    <a:lumOff val="40000"/>
                  </a:schemeClr>
                </a:solidFill>
                <a:cs typeface="B Titr" panose="00000700000000000000" pitchFamily="2" charset="-78"/>
              </a:rPr>
              <a:t>"حفظ </a:t>
            </a:r>
            <a:r>
              <a:rPr lang="fa-IR" sz="4000" dirty="0" smtClean="0">
                <a:solidFill>
                  <a:srgbClr val="92D050"/>
                </a:solidFill>
                <a:cs typeface="B Titr" panose="00000700000000000000" pitchFamily="2" charset="-78"/>
              </a:rPr>
              <a:t>حیات جنین </a:t>
            </a:r>
            <a:r>
              <a:rPr lang="fa-IR" sz="4000" dirty="0" smtClean="0">
                <a:solidFill>
                  <a:schemeClr val="tx2">
                    <a:lumMod val="60000"/>
                    <a:lumOff val="40000"/>
                  </a:schemeClr>
                </a:solidFill>
                <a:cs typeface="B Titr" panose="00000700000000000000" pitchFamily="2" charset="-78"/>
              </a:rPr>
              <a:t/>
            </a:r>
            <a:br>
              <a:rPr lang="fa-IR" sz="4000" dirty="0" smtClean="0">
                <a:solidFill>
                  <a:schemeClr val="tx2">
                    <a:lumMod val="60000"/>
                    <a:lumOff val="40000"/>
                  </a:schemeClr>
                </a:solidFill>
                <a:cs typeface="B Titr" panose="00000700000000000000" pitchFamily="2" charset="-78"/>
              </a:rPr>
            </a:br>
            <a:r>
              <a:rPr lang="fa-IR" sz="4000" dirty="0">
                <a:solidFill>
                  <a:schemeClr val="tx2">
                    <a:lumMod val="60000"/>
                    <a:lumOff val="40000"/>
                  </a:schemeClr>
                </a:solidFill>
                <a:cs typeface="B Titr" panose="00000700000000000000" pitchFamily="2" charset="-78"/>
              </a:rPr>
              <a:t> </a:t>
            </a:r>
            <a:r>
              <a:rPr lang="fa-IR" sz="4000" dirty="0" smtClean="0">
                <a:solidFill>
                  <a:schemeClr val="tx2">
                    <a:lumMod val="60000"/>
                    <a:lumOff val="40000"/>
                  </a:schemeClr>
                </a:solidFill>
                <a:cs typeface="B Titr" panose="00000700000000000000" pitchFamily="2" charset="-78"/>
              </a:rPr>
              <a:t>                           در راستای</a:t>
            </a:r>
            <a:br>
              <a:rPr lang="fa-IR" sz="4000" dirty="0" smtClean="0">
                <a:solidFill>
                  <a:schemeClr val="tx2">
                    <a:lumMod val="60000"/>
                    <a:lumOff val="40000"/>
                  </a:schemeClr>
                </a:solidFill>
                <a:cs typeface="B Titr" panose="00000700000000000000" pitchFamily="2" charset="-78"/>
              </a:rPr>
            </a:br>
            <a:r>
              <a:rPr lang="fa-IR" sz="4000" dirty="0" smtClean="0">
                <a:solidFill>
                  <a:schemeClr val="tx2">
                    <a:lumMod val="60000"/>
                    <a:lumOff val="40000"/>
                  </a:schemeClr>
                </a:solidFill>
                <a:cs typeface="B Titr" panose="00000700000000000000" pitchFamily="2" charset="-78"/>
              </a:rPr>
              <a:t>                                         انصراف از </a:t>
            </a:r>
            <a:r>
              <a:rPr lang="fa-IR" sz="4000" dirty="0" smtClean="0">
                <a:solidFill>
                  <a:srgbClr val="C00000"/>
                </a:solidFill>
                <a:cs typeface="B Titr" panose="00000700000000000000" pitchFamily="2" charset="-78"/>
              </a:rPr>
              <a:t>سقط عمدی</a:t>
            </a:r>
            <a:r>
              <a:rPr lang="fa-IR" sz="4000" dirty="0">
                <a:solidFill>
                  <a:schemeClr val="tx2">
                    <a:lumMod val="60000"/>
                    <a:lumOff val="40000"/>
                  </a:schemeClr>
                </a:solidFill>
                <a:cs typeface="B Titr" panose="00000700000000000000" pitchFamily="2" charset="-78"/>
              </a:rPr>
              <a:t>"</a:t>
            </a:r>
          </a:p>
        </p:txBody>
      </p:sp>
      <p:sp>
        <p:nvSpPr>
          <p:cNvPr id="3" name="Subtitle 2"/>
          <p:cNvSpPr>
            <a:spLocks noGrp="1"/>
          </p:cNvSpPr>
          <p:nvPr>
            <p:ph type="subTitle" idx="1"/>
          </p:nvPr>
        </p:nvSpPr>
        <p:spPr>
          <a:xfrm>
            <a:off x="3491880" y="5157192"/>
            <a:ext cx="4960640" cy="1152128"/>
          </a:xfrm>
        </p:spPr>
        <p:txBody>
          <a:bodyPr>
            <a:normAutofit/>
          </a:bodyPr>
          <a:lstStyle/>
          <a:p>
            <a:r>
              <a:rPr lang="fa-IR" sz="2000" dirty="0">
                <a:solidFill>
                  <a:srgbClr val="00B0F0"/>
                </a:solidFill>
                <a:latin typeface="+mj-lt"/>
                <a:ea typeface="+mj-ea"/>
                <a:cs typeface="B Jadid" panose="00000700000000000000" pitchFamily="2" charset="-78"/>
              </a:rPr>
              <a:t>گروه جوانی جمعیت و سلامت خانواده</a:t>
            </a:r>
          </a:p>
          <a:p>
            <a:r>
              <a:rPr lang="fa-IR" sz="2000" dirty="0">
                <a:solidFill>
                  <a:srgbClr val="00B0F0"/>
                </a:solidFill>
                <a:latin typeface="+mj-lt"/>
                <a:ea typeface="+mj-ea"/>
                <a:cs typeface="B Jadid" panose="00000700000000000000" pitchFamily="2" charset="-78"/>
              </a:rPr>
              <a:t>گروه سلامت مادران</a:t>
            </a:r>
          </a:p>
          <a:p>
            <a:r>
              <a:rPr lang="fa-IR" sz="2000" dirty="0">
                <a:solidFill>
                  <a:srgbClr val="00B0F0"/>
                </a:solidFill>
                <a:latin typeface="+mj-lt"/>
                <a:ea typeface="+mj-ea"/>
                <a:cs typeface="B Jadid" panose="00000700000000000000" pitchFamily="2" charset="-78"/>
              </a:rPr>
              <a:t>1403/6/21</a:t>
            </a:r>
          </a:p>
        </p:txBody>
      </p:sp>
    </p:spTree>
    <p:extLst>
      <p:ext uri="{BB962C8B-B14F-4D97-AF65-F5344CB8AC3E}">
        <p14:creationId xmlns:p14="http://schemas.microsoft.com/office/powerpoint/2010/main" val="13746572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4" name="Title 3"/>
          <p:cNvSpPr>
            <a:spLocks noGrp="1"/>
          </p:cNvSpPr>
          <p:nvPr>
            <p:ph type="title"/>
          </p:nvPr>
        </p:nvSpPr>
        <p:spPr>
          <a:xfrm>
            <a:off x="3621774" y="1004072"/>
            <a:ext cx="3129184" cy="721217"/>
          </a:xfrm>
          <a:solidFill>
            <a:schemeClr val="accent1"/>
          </a:solidFill>
          <a:effectLst>
            <a:glow rad="101600">
              <a:schemeClr val="accent6">
                <a:satMod val="175000"/>
                <a:alpha val="40000"/>
              </a:schemeClr>
            </a:glow>
          </a:effectLst>
          <a:scene3d>
            <a:camera prst="orthographicFront"/>
            <a:lightRig rig="threePt" dir="t"/>
          </a:scene3d>
          <a:sp3d>
            <a:bevelT prst="convex"/>
          </a:sp3d>
        </p:spPr>
        <p:txBody>
          <a:bodyPr/>
          <a:lstStyle/>
          <a:p>
            <a:pPr algn="ctr"/>
            <a:r>
              <a:rPr lang="fa-IR" dirty="0">
                <a:solidFill>
                  <a:srgbClr val="7030A0"/>
                </a:solidFill>
              </a:rPr>
              <a:t>روش مقایسه و ترجیح </a:t>
            </a:r>
          </a:p>
        </p:txBody>
      </p:sp>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20</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9DCB1CA-0A8D-4457-B586-5EA1FF816653}"/>
              </a:ext>
            </a:extLst>
          </p:cNvPr>
          <p:cNvSpPr txBox="1"/>
          <p:nvPr/>
        </p:nvSpPr>
        <p:spPr>
          <a:xfrm>
            <a:off x="4837612" y="1783127"/>
            <a:ext cx="4306388" cy="4108817"/>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8100000" scaled="1"/>
            <a:tileRect/>
          </a:gradFill>
        </p:spPr>
        <p:style>
          <a:lnRef idx="1">
            <a:schemeClr val="accent3"/>
          </a:lnRef>
          <a:fillRef idx="2">
            <a:schemeClr val="accent3"/>
          </a:fillRef>
          <a:effectRef idx="1">
            <a:schemeClr val="accent3"/>
          </a:effectRef>
          <a:fontRef idx="minor">
            <a:schemeClr val="dk1"/>
          </a:fontRef>
        </p:style>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24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اقناع مخاطب از طریق مقایسه دو موضوع و اثبات ترجیح یکی بر دیگری از طریق بیان تفاوت ها</a:t>
            </a:r>
          </a:p>
          <a:p>
            <a:pPr marL="257175" marR="0" lvl="0" indent="-257175" algn="r" defTabSz="685800" rtl="1"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 :</a:t>
            </a: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مقایسه آثار تک فرزندی و چند فرزندی </a:t>
            </a:r>
            <a:endParaRPr kumimoji="0" lang="en-US"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آیا فرزند کمتر موجب زندگی بهتر می شود ؟</a:t>
            </a: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1. فرزند کمتر و لزوم گذاشتن وقت و انرژی بیشتر </a:t>
            </a: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2. فرزند کمتر و تربیت بدتر به جهت توجه بیش از حد </a:t>
            </a: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3. فرزند کمتر و ناتوانی در نگهداری از والدین در سالمندی </a:t>
            </a: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4. فرزند کمتر و ریسک بالای از دست دادن یا بد شدن فرزند </a:t>
            </a:r>
            <a:endParaRPr kumimoji="0" lang="en-US"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97" y="948019"/>
            <a:ext cx="2929778" cy="2359958"/>
          </a:xfrm>
          <a:prstGeom prst="rect">
            <a:avLst/>
          </a:prstGeom>
        </p:spPr>
      </p:pic>
      <p:sp>
        <p:nvSpPr>
          <p:cNvPr id="8" name="TextBox 7"/>
          <p:cNvSpPr txBox="1"/>
          <p:nvPr/>
        </p:nvSpPr>
        <p:spPr>
          <a:xfrm>
            <a:off x="2795588" y="3403691"/>
            <a:ext cx="1933262" cy="2585323"/>
          </a:xfrm>
          <a:prstGeom prst="rect">
            <a:avLst/>
          </a:prstGeom>
          <a:solidFill>
            <a:srgbClr val="00B0F0"/>
          </a:solidFill>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rPr>
              <a:t>مثال های بیشتر :</a:t>
            </a:r>
          </a:p>
          <a:p>
            <a:pPr marL="214313" marR="0" lvl="0" indent="-214313" algn="r" defTabSz="685800" rtl="1"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fa-IR" sz="1800" b="1"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rPr>
              <a:t>مقایسه رزاقیت الهی در موجودات دیگر</a:t>
            </a:r>
          </a:p>
          <a:p>
            <a:pPr marL="214313" marR="0" lvl="0" indent="-214313" algn="r" defTabSz="685800" rtl="1"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fa-IR" sz="1800" b="1"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rPr>
              <a:t>مقایسه خیرات و برکات جلوگیری از سقط و کارهای دیگر</a:t>
            </a:r>
          </a:p>
          <a:p>
            <a:pPr marL="214313" marR="0" lvl="0" indent="-214313" algn="r" defTabSz="685800" rtl="1"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fa-IR" sz="1800" b="1"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rPr>
              <a:t>مقایسه مردان مجرد و متاهل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1"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873941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44756D5-3BF2-ABAA-2280-795D31BC839D}"/>
              </a:ext>
            </a:extLst>
          </p:cNvPr>
          <p:cNvSpPr>
            <a:spLocks noGrp="1"/>
          </p:cNvSpPr>
          <p:nvPr>
            <p:ph idx="1"/>
          </p:nvPr>
        </p:nvSpPr>
        <p:spPr>
          <a:xfrm>
            <a:off x="3146613" y="2399867"/>
            <a:ext cx="5783915" cy="3429434"/>
          </a:xfrm>
          <a:solidFill>
            <a:srgbClr val="92D050"/>
          </a:solidFill>
          <a:effectLst>
            <a:outerShdw blurRad="50800" dist="38100" dir="5400000" algn="t" rotWithShape="0">
              <a:prstClr val="black">
                <a:alpha val="40000"/>
              </a:prstClr>
            </a:outerShdw>
          </a:effectLst>
        </p:spPr>
        <p:txBody>
          <a:bodyPr>
            <a:noAutofit/>
          </a:bodyPr>
          <a:lstStyle/>
          <a:p>
            <a:pPr marL="0" indent="0">
              <a:buNone/>
            </a:pPr>
            <a:r>
              <a:rPr lang="fa-IR" b="1" dirty="0">
                <a:solidFill>
                  <a:schemeClr val="tx1"/>
                </a:solidFill>
                <a:cs typeface="B Mitra" panose="00000400000000000000" pitchFamily="2" charset="-78"/>
              </a:rPr>
              <a:t>اقناع مخاطب از طریق مقایسه دو موضوع و اثبات این همانی با  بیان شباهت ها</a:t>
            </a:r>
          </a:p>
          <a:p>
            <a:r>
              <a:rPr lang="fa-IR" b="1" dirty="0">
                <a:solidFill>
                  <a:schemeClr val="tx1"/>
                </a:solidFill>
                <a:cs typeface="B Mitra" panose="00000400000000000000" pitchFamily="2" charset="-78"/>
              </a:rPr>
              <a:t>مثال ها : </a:t>
            </a:r>
          </a:p>
          <a:p>
            <a:r>
              <a:rPr lang="fa-IR" b="1" dirty="0">
                <a:solidFill>
                  <a:schemeClr val="tx1"/>
                </a:solidFill>
                <a:cs typeface="B Mitra" panose="00000400000000000000" pitchFamily="2" charset="-78"/>
              </a:rPr>
              <a:t>بی حوصلگی و دشواری : مقایسه با کنکور و سختی درس خواندن یا بیمه دادن 30 سال برای حقوق بازنشستگی</a:t>
            </a:r>
          </a:p>
          <a:p>
            <a:pPr marL="285743" indent="-285743" algn="r">
              <a:buFont typeface="Wingdings" panose="05000000000000000000" pitchFamily="2" charset="2"/>
              <a:buChar char="§"/>
            </a:pPr>
            <a:r>
              <a:rPr lang="fa-IR" b="1" dirty="0">
                <a:solidFill>
                  <a:schemeClr val="tx1"/>
                </a:solidFill>
                <a:cs typeface="B Mitra" panose="00000400000000000000" pitchFamily="2" charset="-78"/>
              </a:rPr>
              <a:t>.سقط جنین: مقایسه با جلوگیری از کشتن یک کودک توسط یک پدر معتاد به شیشه یا عدم تمایل به مشارکت در قتل یک کودک حتی با پرداخت پول زیاد </a:t>
            </a:r>
          </a:p>
        </p:txBody>
      </p:sp>
      <p:sp>
        <p:nvSpPr>
          <p:cNvPr id="3" name="Title 2">
            <a:extLst>
              <a:ext uri="{FF2B5EF4-FFF2-40B4-BE49-F238E27FC236}">
                <a16:creationId xmlns:a16="http://schemas.microsoft.com/office/drawing/2014/main" id="{B84B5959-7522-CAAB-F2B6-9408266BEC6E}"/>
              </a:ext>
            </a:extLst>
          </p:cNvPr>
          <p:cNvSpPr>
            <a:spLocks noGrp="1"/>
          </p:cNvSpPr>
          <p:nvPr>
            <p:ph type="title"/>
          </p:nvPr>
        </p:nvSpPr>
        <p:spPr>
          <a:xfrm>
            <a:off x="3671046" y="1041067"/>
            <a:ext cx="3141262" cy="721217"/>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effectLst>
            <a:glow rad="101600">
              <a:schemeClr val="accent3">
                <a:satMod val="175000"/>
                <a:alpha val="40000"/>
              </a:schemeClr>
            </a:glow>
          </a:effectLst>
        </p:spPr>
        <p:txBody>
          <a:bodyPr/>
          <a:lstStyle/>
          <a:p>
            <a:pPr algn="ctr"/>
            <a:r>
              <a:rPr lang="fa-IR" dirty="0"/>
              <a:t>روش مقایسه و تشبیه  </a:t>
            </a:r>
            <a:endParaRPr lang="en-US" dirty="0"/>
          </a:p>
        </p:txBody>
      </p:sp>
      <p:sp>
        <p:nvSpPr>
          <p:cNvPr id="4" name="Slide Number Placeholder 3">
            <a:extLst>
              <a:ext uri="{FF2B5EF4-FFF2-40B4-BE49-F238E27FC236}">
                <a16:creationId xmlns:a16="http://schemas.microsoft.com/office/drawing/2014/main" id="{9322293E-FA86-DEBF-38CE-0F3D91FA3527}"/>
              </a:ext>
            </a:extLst>
          </p:cNvPr>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21</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04329"/>
            <a:ext cx="2965076" cy="2061601"/>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14490"/>
            <a:ext cx="2965076" cy="1955077"/>
          </a:xfrm>
          <a:prstGeom prst="rect">
            <a:avLst/>
          </a:prstGeom>
        </p:spPr>
      </p:pic>
    </p:spTree>
    <p:extLst>
      <p:ext uri="{BB962C8B-B14F-4D97-AF65-F5344CB8AC3E}">
        <p14:creationId xmlns:p14="http://schemas.microsoft.com/office/powerpoint/2010/main" val="16407628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44756D5-3BF2-ABAA-2280-795D31BC839D}"/>
              </a:ext>
            </a:extLst>
          </p:cNvPr>
          <p:cNvSpPr>
            <a:spLocks noGrp="1"/>
          </p:cNvSpPr>
          <p:nvPr>
            <p:ph idx="1"/>
          </p:nvPr>
        </p:nvSpPr>
        <p:spPr>
          <a:xfrm>
            <a:off x="3130366" y="1762283"/>
            <a:ext cx="5783915" cy="4238466"/>
          </a:xfrm>
          <a:solidFill>
            <a:srgbClr val="92D050"/>
          </a:solidFill>
          <a:effectLst>
            <a:outerShdw blurRad="50800" dist="38100" dir="5400000" algn="t" rotWithShape="0">
              <a:prstClr val="black">
                <a:alpha val="40000"/>
              </a:prstClr>
            </a:outerShdw>
          </a:effectLst>
        </p:spPr>
        <p:txBody>
          <a:bodyPr>
            <a:noAutofit/>
          </a:bodyPr>
          <a:lstStyle/>
          <a:p>
            <a:pPr marL="0" indent="0">
              <a:buNone/>
            </a:pPr>
            <a:r>
              <a:rPr lang="fa-IR" b="1" dirty="0">
                <a:solidFill>
                  <a:schemeClr val="tx1"/>
                </a:solidFill>
                <a:cs typeface="B Mitra" panose="00000400000000000000" pitchFamily="2" charset="-78"/>
              </a:rPr>
              <a:t>اقناع مخاطب از طریق مقایسه دو موضوع و اثبات این همانی با  بیان شباهت ها  ؛مثال  : مقایسه با هتل و خانه خود آدم </a:t>
            </a:r>
          </a:p>
        </p:txBody>
      </p:sp>
      <p:sp>
        <p:nvSpPr>
          <p:cNvPr id="3" name="Title 2">
            <a:extLst>
              <a:ext uri="{FF2B5EF4-FFF2-40B4-BE49-F238E27FC236}">
                <a16:creationId xmlns:a16="http://schemas.microsoft.com/office/drawing/2014/main" id="{B84B5959-7522-CAAB-F2B6-9408266BEC6E}"/>
              </a:ext>
            </a:extLst>
          </p:cNvPr>
          <p:cNvSpPr>
            <a:spLocks noGrp="1"/>
          </p:cNvSpPr>
          <p:nvPr>
            <p:ph type="title"/>
          </p:nvPr>
        </p:nvSpPr>
        <p:spPr>
          <a:xfrm>
            <a:off x="3671046" y="1041067"/>
            <a:ext cx="3141262" cy="721217"/>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effectLst>
            <a:glow rad="101600">
              <a:schemeClr val="accent3">
                <a:satMod val="175000"/>
                <a:alpha val="40000"/>
              </a:schemeClr>
            </a:glow>
          </a:effectLst>
        </p:spPr>
        <p:txBody>
          <a:bodyPr/>
          <a:lstStyle/>
          <a:p>
            <a:pPr algn="ctr"/>
            <a:r>
              <a:rPr lang="fa-IR" dirty="0"/>
              <a:t>روش مقایسه و تشبیه  </a:t>
            </a:r>
            <a:endParaRPr lang="en-US" dirty="0"/>
          </a:p>
        </p:txBody>
      </p:sp>
      <p:sp>
        <p:nvSpPr>
          <p:cNvPr id="4" name="Slide Number Placeholder 3">
            <a:extLst>
              <a:ext uri="{FF2B5EF4-FFF2-40B4-BE49-F238E27FC236}">
                <a16:creationId xmlns:a16="http://schemas.microsoft.com/office/drawing/2014/main" id="{9322293E-FA86-DEBF-38CE-0F3D91FA3527}"/>
              </a:ext>
            </a:extLst>
          </p:cNvPr>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22</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04329"/>
            <a:ext cx="2965076" cy="206160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314490"/>
            <a:ext cx="2965076" cy="1955077"/>
          </a:xfrm>
          <a:prstGeom prst="rect">
            <a:avLst/>
          </a:prstGeom>
        </p:spPr>
      </p:pic>
      <p:pic>
        <p:nvPicPr>
          <p:cNvPr id="5" name="cf17f67f-698f-4766-bc78-50a66eaa931d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260957" y="2528604"/>
            <a:ext cx="5522734" cy="3410833"/>
          </a:xfrm>
          <a:prstGeom prst="rect">
            <a:avLst/>
          </a:prstGeom>
        </p:spPr>
      </p:pic>
    </p:spTree>
    <p:extLst>
      <p:ext uri="{BB962C8B-B14F-4D97-AF65-F5344CB8AC3E}">
        <p14:creationId xmlns:p14="http://schemas.microsoft.com/office/powerpoint/2010/main" val="383938004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23</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4" name="Title 3"/>
          <p:cNvSpPr>
            <a:spLocks noGrp="1"/>
          </p:cNvSpPr>
          <p:nvPr>
            <p:ph type="title"/>
          </p:nvPr>
        </p:nvSpPr>
        <p:spPr>
          <a:xfrm>
            <a:off x="3418914" y="1294528"/>
            <a:ext cx="3769600" cy="721217"/>
          </a:xfrm>
          <a:solidFill>
            <a:srgbClr val="FFC000"/>
          </a:solidFill>
          <a:ln>
            <a:solidFill>
              <a:schemeClr val="accent1"/>
            </a:solidFill>
          </a:ln>
          <a:effectLst>
            <a:glow rad="101600">
              <a:schemeClr val="accent5">
                <a:satMod val="175000"/>
                <a:alpha val="40000"/>
              </a:schemeClr>
            </a:glow>
          </a:effectLst>
          <a:scene3d>
            <a:camera prst="orthographicFront">
              <a:rot lat="0" lon="0" rev="0"/>
            </a:camera>
            <a:lightRig rig="chilly" dir="t">
              <a:rot lat="0" lon="0" rev="18480000"/>
            </a:lightRig>
          </a:scene3d>
          <a:sp3d prstMaterial="clear">
            <a:bevelT h="63500"/>
          </a:sp3d>
        </p:spPr>
        <p:txBody>
          <a:bodyPr/>
          <a:lstStyle/>
          <a:p>
            <a:pPr algn="ctr"/>
            <a:r>
              <a:rPr lang="fa-IR" dirty="0">
                <a:solidFill>
                  <a:schemeClr val="tx1"/>
                </a:solidFill>
              </a:rPr>
              <a:t>روش استقراء میدانی   </a:t>
            </a:r>
          </a:p>
        </p:txBody>
      </p:sp>
      <p:sp>
        <p:nvSpPr>
          <p:cNvPr id="2" name="TextBox 1">
            <a:extLst>
              <a:ext uri="{FF2B5EF4-FFF2-40B4-BE49-F238E27FC236}">
                <a16:creationId xmlns:a16="http://schemas.microsoft.com/office/drawing/2014/main" id="{C9DCB1CA-0A8D-4457-B586-5EA1FF816653}"/>
              </a:ext>
            </a:extLst>
          </p:cNvPr>
          <p:cNvSpPr txBox="1"/>
          <p:nvPr/>
        </p:nvSpPr>
        <p:spPr>
          <a:xfrm>
            <a:off x="2941096" y="2480320"/>
            <a:ext cx="6072231" cy="3416320"/>
          </a:xfrm>
          <a:prstGeom prst="rect">
            <a:avLst/>
          </a:prstGeom>
          <a:solidFill>
            <a:srgbClr val="FFC000"/>
          </a:solidFill>
          <a:effectLst>
            <a:glow rad="63500">
              <a:schemeClr val="accent6">
                <a:satMod val="175000"/>
                <a:alpha val="40000"/>
              </a:schemeClr>
            </a:glow>
            <a:outerShdw blurRad="50800" dist="38100" dir="5400000" algn="t" rotWithShape="0">
              <a:prstClr val="black">
                <a:alpha val="40000"/>
              </a:prstClr>
            </a:outerShdw>
            <a:reflection blurRad="6350" stA="50000" endA="300" endPos="55000" dir="5400000" sy="-100000" algn="bl" rotWithShape="0"/>
          </a:effectLst>
          <a:scene3d>
            <a:camera prst="obliqueTopLeft"/>
            <a:lightRig rig="threePt" dir="t"/>
          </a:scene3d>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اقناع مخاطب از طریق ارائه آمار و ارقام موارد مرتبط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257175" marR="0" lvl="0" indent="-257175" algn="r" defTabSz="685800" rtl="1"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 :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مقایسه آمار تلفات رانندگی ، کرونا ، دفاع مقدس ، طوفان الاقصی   و سقط جنین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آمار پیش بینی سازمان ملل نسبت به کاهش جمعیت و سالمندی کشور در سال 1480</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آمار موارد حمایت های انجام شده توسط قانون جوانی جمعیت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a:t>
            </a:r>
            <a:endParaRPr kumimoji="0" lang="en-US"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949139"/>
            <a:ext cx="2884394" cy="3115235"/>
          </a:xfrm>
          <a:prstGeom prst="rect">
            <a:avLst/>
          </a:prstGeom>
        </p:spPr>
      </p:pic>
    </p:spTree>
    <p:extLst>
      <p:ext uri="{BB962C8B-B14F-4D97-AF65-F5344CB8AC3E}">
        <p14:creationId xmlns:p14="http://schemas.microsoft.com/office/powerpoint/2010/main" val="1158252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4" name="Title 3"/>
          <p:cNvSpPr>
            <a:spLocks noGrp="1"/>
          </p:cNvSpPr>
          <p:nvPr>
            <p:ph type="title"/>
          </p:nvPr>
        </p:nvSpPr>
        <p:spPr>
          <a:xfrm>
            <a:off x="4165226" y="1884518"/>
            <a:ext cx="3461999" cy="721217"/>
          </a:xfrm>
          <a:solidFill>
            <a:srgbClr val="92D050"/>
          </a:solidFill>
        </p:spPr>
        <p:txBody>
          <a:bodyPr/>
          <a:lstStyle/>
          <a:p>
            <a:pPr algn="ctr"/>
            <a:r>
              <a:rPr lang="fa-IR" dirty="0">
                <a:solidFill>
                  <a:srgbClr val="7030A0"/>
                </a:solidFill>
              </a:rPr>
              <a:t>روش استقراء آزمایشی </a:t>
            </a:r>
          </a:p>
        </p:txBody>
      </p:sp>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24</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9DCB1CA-0A8D-4457-B586-5EA1FF816653}"/>
              </a:ext>
            </a:extLst>
          </p:cNvPr>
          <p:cNvSpPr txBox="1"/>
          <p:nvPr/>
        </p:nvSpPr>
        <p:spPr>
          <a:xfrm>
            <a:off x="3242422" y="2973849"/>
            <a:ext cx="5809130" cy="2862322"/>
          </a:xfrm>
          <a:prstGeom prst="rect">
            <a:avLst/>
          </a:prstGeom>
          <a:solidFill>
            <a:srgbClr val="00B050"/>
          </a:solid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اقناع مخاطب از طریق ارائه آمارهای به دست آمده از نتایج تحقیقات و آزمایش ها </a:t>
            </a:r>
          </a:p>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257175" marR="0" lvl="0" indent="-257175" algn="r" defTabSz="685800" rtl="1"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 : </a:t>
            </a: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نازایی/میزان درمان ناباروری ، 22 در صد ناباروری، 60 درصد ثانویه</a:t>
            </a:r>
          </a:p>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عوارض دیرفرزند آوری ، ناباروری ثانویه ، فاصله سنی </a:t>
            </a:r>
          </a:p>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مخالفت و طعنه  اطرافیان و آزمایش سولومان اش</a:t>
            </a: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008" y="1053913"/>
            <a:ext cx="2666440" cy="28743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9008" y="4174423"/>
            <a:ext cx="2666440" cy="1504709"/>
          </a:xfrm>
          <a:prstGeom prst="rect">
            <a:avLst/>
          </a:prstGeom>
        </p:spPr>
      </p:pic>
    </p:spTree>
    <p:extLst>
      <p:ext uri="{BB962C8B-B14F-4D97-AF65-F5344CB8AC3E}">
        <p14:creationId xmlns:p14="http://schemas.microsoft.com/office/powerpoint/2010/main" val="19174189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4" name="Title 3"/>
          <p:cNvSpPr>
            <a:spLocks noGrp="1"/>
          </p:cNvSpPr>
          <p:nvPr>
            <p:ph type="title"/>
          </p:nvPr>
        </p:nvSpPr>
        <p:spPr>
          <a:xfrm>
            <a:off x="5589552" y="1916311"/>
            <a:ext cx="3461999" cy="721217"/>
          </a:xfrm>
          <a:solidFill>
            <a:srgbClr val="92D050"/>
          </a:solidFill>
        </p:spPr>
        <p:txBody>
          <a:bodyPr/>
          <a:lstStyle/>
          <a:p>
            <a:pPr algn="ctr"/>
            <a:r>
              <a:rPr lang="fa-IR" dirty="0">
                <a:solidFill>
                  <a:srgbClr val="7030A0"/>
                </a:solidFill>
              </a:rPr>
              <a:t>روش استقراء آزمایشی </a:t>
            </a:r>
          </a:p>
        </p:txBody>
      </p:sp>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25</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9DCB1CA-0A8D-4457-B586-5EA1FF816653}"/>
              </a:ext>
            </a:extLst>
          </p:cNvPr>
          <p:cNvSpPr txBox="1"/>
          <p:nvPr/>
        </p:nvSpPr>
        <p:spPr>
          <a:xfrm>
            <a:off x="5589552" y="2973849"/>
            <a:ext cx="3461999" cy="2585323"/>
          </a:xfrm>
          <a:prstGeom prst="rect">
            <a:avLst/>
          </a:prstGeom>
          <a:solidFill>
            <a:srgbClr val="00B050"/>
          </a:solid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اقناع مخاطب از طریق ارائه آمارهای به دست آمده از نتایج تحقیقات و آزمایش ها </a:t>
            </a:r>
          </a:p>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257175" marR="0" lvl="0" indent="-257175" algn="r" defTabSz="685800" rtl="1"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 : </a:t>
            </a: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مخالفت و طعنه  اطرافیان و آزمایش سولومان اش</a:t>
            </a:r>
          </a:p>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a:t>
            </a:r>
          </a:p>
        </p:txBody>
      </p:sp>
      <p:pic>
        <p:nvPicPr>
          <p:cNvPr id="8" name="Hamrangshoda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9959" y="1184254"/>
            <a:ext cx="5422816" cy="4723391"/>
          </a:xfrm>
          <a:prstGeom prst="rect">
            <a:avLst/>
          </a:prstGeom>
        </p:spPr>
      </p:pic>
    </p:spTree>
    <p:extLst>
      <p:ext uri="{BB962C8B-B14F-4D97-AF65-F5344CB8AC3E}">
        <p14:creationId xmlns:p14="http://schemas.microsoft.com/office/powerpoint/2010/main" val="2956937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4" name="Title 3"/>
          <p:cNvSpPr>
            <a:spLocks noGrp="1"/>
          </p:cNvSpPr>
          <p:nvPr>
            <p:ph type="title"/>
          </p:nvPr>
        </p:nvSpPr>
        <p:spPr>
          <a:xfrm>
            <a:off x="3741644" y="1157203"/>
            <a:ext cx="3446870" cy="721217"/>
          </a:xfrm>
          <a:solidFill>
            <a:srgbClr val="7030A0"/>
          </a:solidFill>
        </p:spPr>
        <p:txBody>
          <a:bodyPr/>
          <a:lstStyle/>
          <a:p>
            <a:pPr algn="ctr"/>
            <a:r>
              <a:rPr lang="fa-IR" dirty="0">
                <a:solidFill>
                  <a:schemeClr val="bg1"/>
                </a:solidFill>
              </a:rPr>
              <a:t>روش تعلیل و توجیه </a:t>
            </a:r>
          </a:p>
        </p:txBody>
      </p:sp>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26</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9DCB1CA-0A8D-4457-B586-5EA1FF816653}"/>
              </a:ext>
            </a:extLst>
          </p:cNvPr>
          <p:cNvSpPr txBox="1"/>
          <p:nvPr/>
        </p:nvSpPr>
        <p:spPr>
          <a:xfrm>
            <a:off x="3807199" y="2041082"/>
            <a:ext cx="1855694" cy="3139321"/>
          </a:xfrm>
          <a:prstGeom prst="rect">
            <a:avLst/>
          </a:prstGeom>
          <a:solidFill>
            <a:srgbClr val="00B0F0"/>
          </a:solidFill>
          <a:effectLst>
            <a:glow rad="101600">
              <a:schemeClr val="accent4">
                <a:satMod val="175000"/>
                <a:alpha val="40000"/>
              </a:schemeClr>
            </a:glow>
          </a:effectLst>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های بیشتر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err="1">
                <a:ln>
                  <a:noFill/>
                </a:ln>
                <a:solidFill>
                  <a:srgbClr val="1C222C"/>
                </a:solidFill>
                <a:effectLst/>
                <a:uLnTx/>
                <a:uFillTx/>
                <a:latin typeface="Calibri" panose="020F0502020204030204"/>
                <a:ea typeface="+mn-ea"/>
                <a:cs typeface="B Titr" panose="00000700000000000000" pitchFamily="2" charset="-78"/>
              </a:rPr>
              <a:t>کنشگری</a:t>
            </a: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جمعیت واسطه خیرات و برکات</a:t>
            </a:r>
            <a:endParaRPr kumimoji="0" lang="fa-IR" sz="12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مشارکت در قتل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جایگزینی حیوانات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p:txBody>
      </p:sp>
      <p:sp>
        <p:nvSpPr>
          <p:cNvPr id="3" name="TextBox 2"/>
          <p:cNvSpPr txBox="1"/>
          <p:nvPr/>
        </p:nvSpPr>
        <p:spPr>
          <a:xfrm>
            <a:off x="5728447" y="1907487"/>
            <a:ext cx="3286798" cy="3970318"/>
          </a:xfrm>
          <a:prstGeom prst="rect">
            <a:avLst/>
          </a:prstGeom>
          <a:solidFill>
            <a:srgbClr val="0070C0"/>
          </a:solidFill>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تعریف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اقناع مخاطب از طریق بیان علل مطلوبیت یا وجوه عدم مطلوبیت یکی موضوع</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مثال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ازدواج به موقع :</a:t>
            </a: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انتخاب راحت تر و توقع کمتر</a:t>
            </a: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اعتماد و علاقه بیشتر </a:t>
            </a: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فرصت ساختن زندگی بهتر با همدیگر</a:t>
            </a: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فرصت فرزند آوری و تربیت فرزند بیشتر و بهتر </a:t>
            </a: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لذت بیشتر و بهتر از زندگی مشترک</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157203"/>
            <a:ext cx="3741644" cy="4000118"/>
          </a:xfrm>
          <a:prstGeom prst="rect">
            <a:avLst/>
          </a:prstGeom>
        </p:spPr>
      </p:pic>
    </p:spTree>
    <p:extLst>
      <p:ext uri="{BB962C8B-B14F-4D97-AF65-F5344CB8AC3E}">
        <p14:creationId xmlns:p14="http://schemas.microsoft.com/office/powerpoint/2010/main" val="35004357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4" name="Title 3"/>
          <p:cNvSpPr>
            <a:spLocks noGrp="1"/>
          </p:cNvSpPr>
          <p:nvPr>
            <p:ph type="title"/>
          </p:nvPr>
        </p:nvSpPr>
        <p:spPr>
          <a:xfrm>
            <a:off x="3741644" y="1157203"/>
            <a:ext cx="3446870" cy="721217"/>
          </a:xfrm>
          <a:solidFill>
            <a:srgbClr val="C00000"/>
          </a:solidFill>
        </p:spPr>
        <p:txBody>
          <a:bodyPr/>
          <a:lstStyle/>
          <a:p>
            <a:pPr algn="ctr"/>
            <a:r>
              <a:rPr lang="fa-IR" dirty="0">
                <a:solidFill>
                  <a:schemeClr val="bg1"/>
                </a:solidFill>
              </a:rPr>
              <a:t>روش تعلیل وتبیین</a:t>
            </a:r>
          </a:p>
        </p:txBody>
      </p:sp>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27</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9DCB1CA-0A8D-4457-B586-5EA1FF816653}"/>
              </a:ext>
            </a:extLst>
          </p:cNvPr>
          <p:cNvSpPr txBox="1"/>
          <p:nvPr/>
        </p:nvSpPr>
        <p:spPr>
          <a:xfrm>
            <a:off x="3807199" y="2041082"/>
            <a:ext cx="1855694" cy="3416320"/>
          </a:xfrm>
          <a:prstGeom prst="rect">
            <a:avLst/>
          </a:prstGeom>
          <a:solidFill>
            <a:srgbClr val="00B050"/>
          </a:solidFill>
          <a:effectLst>
            <a:glow rad="101600">
              <a:schemeClr val="accent4">
                <a:satMod val="175000"/>
                <a:alpha val="40000"/>
              </a:schemeClr>
            </a:glow>
          </a:effectLst>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های بیشتر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سهولت فرزند بیشتر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ترس از آینده و دشواریها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آیا اگر مشکل اقتصادی حل شود مشکل جمعیت حل می شود ؟</a:t>
            </a:r>
          </a:p>
        </p:txBody>
      </p:sp>
      <p:sp>
        <p:nvSpPr>
          <p:cNvPr id="3" name="TextBox 2"/>
          <p:cNvSpPr txBox="1"/>
          <p:nvPr/>
        </p:nvSpPr>
        <p:spPr>
          <a:xfrm>
            <a:off x="5876925" y="1904965"/>
            <a:ext cx="3185945" cy="4524315"/>
          </a:xfrm>
          <a:prstGeom prst="rect">
            <a:avLst/>
          </a:prstGeom>
          <a:solidFill>
            <a:srgbClr val="92D050"/>
          </a:solidFill>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تعریف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اقناع مخاطب از طریق تبیین </a:t>
            </a:r>
            <a:r>
              <a:rPr kumimoji="0" lang="fa-IR" sz="18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نمونه ها ی اثبات یا نقض ، ویژگی ها ، شواهد و قرائن  </a:t>
            </a: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یکی موضوع</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نمونه ایجابی  </a:t>
            </a: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شیر مادر نمونه رزق اختصاصی</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نمونه نقضی </a:t>
            </a: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میانگین تعداد فرزند در بالاشهر و پائین شهر و اهمیت فرهنگ سازی فرزند بیشتر</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ویژگی ها </a:t>
            </a: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تجربه تلخ خود و دیگران و تفاوتهای خانواده ها و حتی فرزندان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شواهد و قرائن </a:t>
            </a: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تامین آینده با توانمند سازی و آموزش راه و رسم زندگی نه کمک تا آخر عمر</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55" y="895699"/>
            <a:ext cx="3423956" cy="2485676"/>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55" y="3500438"/>
            <a:ext cx="3423956" cy="2533650"/>
          </a:xfrm>
          <a:prstGeom prst="rect">
            <a:avLst/>
          </a:prstGeom>
        </p:spPr>
      </p:pic>
    </p:spTree>
    <p:extLst>
      <p:ext uri="{BB962C8B-B14F-4D97-AF65-F5344CB8AC3E}">
        <p14:creationId xmlns:p14="http://schemas.microsoft.com/office/powerpoint/2010/main" val="9096943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61571" y="2121605"/>
            <a:ext cx="7421799" cy="3835058"/>
          </a:xfrm>
          <a:solidFill>
            <a:srgbClr val="92D050"/>
          </a:solidFill>
          <a:effectLst>
            <a:glow rad="101600">
              <a:schemeClr val="accent5">
                <a:satMod val="175000"/>
                <a:alpha val="40000"/>
              </a:schemeClr>
            </a:glow>
          </a:effectLst>
          <a:scene3d>
            <a:camera prst="perspectiveLeft"/>
            <a:lightRig rig="threePt" dir="t"/>
          </a:scene3d>
        </p:spPr>
        <p:txBody>
          <a:bodyPr>
            <a:normAutofit/>
          </a:bodyPr>
          <a:lstStyle/>
          <a:p>
            <a:r>
              <a:rPr lang="fa-IR" b="1" dirty="0">
                <a:cs typeface="B Mitra" panose="00000400000000000000" pitchFamily="2" charset="-78"/>
              </a:rPr>
              <a:t>استفاده پیشینی و پسینی از روشهای اقناع اندیشه </a:t>
            </a:r>
          </a:p>
          <a:p>
            <a:r>
              <a:rPr lang="fa-IR" b="1" dirty="0">
                <a:cs typeface="B Mitra" panose="00000400000000000000" pitchFamily="2" charset="-78"/>
              </a:rPr>
              <a:t>اقناع چند مرحله ای و استفاده ترکیبی از روشها </a:t>
            </a:r>
          </a:p>
          <a:p>
            <a:r>
              <a:rPr lang="fa-IR" b="1" dirty="0">
                <a:cs typeface="B Mitra" panose="00000400000000000000" pitchFamily="2" charset="-78"/>
              </a:rPr>
              <a:t>انگیزش قبل از اقناع و تحریک احساسات بعد از اقناع را جدی بگیرید </a:t>
            </a:r>
          </a:p>
          <a:p>
            <a:r>
              <a:rPr lang="fa-IR" b="1" dirty="0">
                <a:cs typeface="B Mitra" panose="00000400000000000000" pitchFamily="2" charset="-78"/>
              </a:rPr>
              <a:t>گاهی اوقات فرد حرف شما راآن لحظه به جهت غرورش نمی پذیرد اما در ناخودآگاهش اقناع شما اثرش را می گذارد </a:t>
            </a:r>
          </a:p>
          <a:p>
            <a:r>
              <a:rPr lang="fa-IR" b="1" dirty="0">
                <a:cs typeface="B Mitra" panose="00000400000000000000" pitchFamily="2" charset="-78"/>
              </a:rPr>
              <a:t>برای خدا و خالصانه حرف بزنیم خدا به کلام ما اثر می دهد « من کان لله کان الله له «</a:t>
            </a:r>
          </a:p>
          <a:p>
            <a:r>
              <a:rPr lang="fa-IR" b="1" dirty="0">
                <a:cs typeface="B Mitra" panose="00000400000000000000" pitchFamily="2" charset="-78"/>
              </a:rPr>
              <a:t>توسل به حضرت زهرا سلام الله علیها و فرزند شهیدشون حضرت محسن رو فراموش نکنید به شدت موثر خواهد بود </a:t>
            </a:r>
          </a:p>
          <a:p>
            <a:r>
              <a:rPr lang="fa-IR" b="1" dirty="0">
                <a:cs typeface="B Mitra" panose="00000400000000000000" pitchFamily="2" charset="-78"/>
              </a:rPr>
              <a:t>همه تلاش هامون رو به نیت زمینه سازی ظهور و افزایش یاران امام زمان عج انجام بدیم </a:t>
            </a:r>
            <a:endParaRPr lang="en-SG" b="1" dirty="0">
              <a:cs typeface="B Mitra" panose="00000400000000000000" pitchFamily="2" charset="-78"/>
            </a:endParaRPr>
          </a:p>
        </p:txBody>
      </p:sp>
      <p:sp>
        <p:nvSpPr>
          <p:cNvPr id="3" name="Title 2"/>
          <p:cNvSpPr>
            <a:spLocks noGrp="1"/>
          </p:cNvSpPr>
          <p:nvPr>
            <p:ph type="title"/>
          </p:nvPr>
        </p:nvSpPr>
        <p:spPr>
          <a:xfrm>
            <a:off x="3149782" y="857250"/>
            <a:ext cx="3845378" cy="1185455"/>
          </a:xfrm>
          <a:solidFill>
            <a:srgbClr val="FFFF00"/>
          </a:solidFill>
          <a:scene3d>
            <a:camera prst="obliqueBottomRight"/>
            <a:lightRig rig="threePt" dir="t"/>
          </a:scene3d>
        </p:spPr>
        <p:txBody>
          <a:bodyPr/>
          <a:lstStyle/>
          <a:p>
            <a:r>
              <a:rPr lang="fa-IR" dirty="0"/>
              <a:t>نکاتی پیرامون استفاده از</a:t>
            </a:r>
            <a:br>
              <a:rPr lang="fa-IR" dirty="0"/>
            </a:br>
            <a:r>
              <a:rPr lang="fa-IR" dirty="0"/>
              <a:t> </a:t>
            </a:r>
            <a:r>
              <a:rPr lang="fa-IR" dirty="0">
                <a:solidFill>
                  <a:srgbClr val="FF0000"/>
                </a:solidFill>
              </a:rPr>
              <a:t>روش های اقناع اندیشه </a:t>
            </a:r>
            <a:endParaRPr lang="en-SG" dirty="0">
              <a:solidFill>
                <a:srgbClr val="FF00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878" y="857250"/>
            <a:ext cx="1607344" cy="160734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520927"/>
            <a:ext cx="1964531" cy="130730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22" y="3933554"/>
            <a:ext cx="1849517" cy="1935417"/>
          </a:xfrm>
          <a:prstGeom prst="rect">
            <a:avLst/>
          </a:prstGeom>
        </p:spPr>
      </p:pic>
    </p:spTree>
    <p:extLst>
      <p:ext uri="{BB962C8B-B14F-4D97-AF65-F5344CB8AC3E}">
        <p14:creationId xmlns:p14="http://schemas.microsoft.com/office/powerpoint/2010/main" val="30112184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38404D"/>
            </a:gs>
            <a:gs pos="100000">
              <a:srgbClr val="1C222C"/>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33892282-54E9-41D9-BBF6-D1EFEFA8E52B}"/>
              </a:ext>
            </a:extLst>
          </p:cNvPr>
          <p:cNvSpPr/>
          <p:nvPr/>
        </p:nvSpPr>
        <p:spPr>
          <a:xfrm>
            <a:off x="263753" y="2996337"/>
            <a:ext cx="3698448" cy="1754326"/>
          </a:xfrm>
          <a:prstGeom prst="rect">
            <a:avLst/>
          </a:prstGeom>
        </p:spPr>
        <p:txBody>
          <a:bodyPr wrap="none">
            <a:spAutoFit/>
          </a:bodyPr>
          <a:lstStyle/>
          <a:p>
            <a:pPr marL="0" marR="0" lvl="0" indent="0" algn="ctr" defTabSz="685800" rtl="1" eaLnBrk="1" fontAlgn="auto" latinLnBrk="0" hangingPunct="1">
              <a:lnSpc>
                <a:spcPct val="90000"/>
              </a:lnSpc>
              <a:spcBef>
                <a:spcPts val="0"/>
              </a:spcBef>
              <a:spcAft>
                <a:spcPts val="0"/>
              </a:spcAft>
              <a:buClrTx/>
              <a:buSzTx/>
              <a:buFontTx/>
              <a:buNone/>
              <a:tabLst/>
              <a:defRPr/>
            </a:pPr>
            <a:r>
              <a:rPr kumimoji="0" lang="fa-IR" sz="6000" b="0" i="0" u="none" strike="noStrike" kern="1200" cap="none" spc="0" normalizeH="0" baseline="0" noProof="0" dirty="0">
                <a:ln>
                  <a:noFill/>
                </a:ln>
                <a:solidFill>
                  <a:srgbClr val="FBB816">
                    <a:alpha val="50000"/>
                  </a:srgbClr>
                </a:solidFill>
                <a:effectLst/>
                <a:uLnTx/>
                <a:uFillTx/>
                <a:latin typeface="Estedad Black" panose="02000A03000000000000" pitchFamily="2" charset="-78"/>
                <a:ea typeface="+mn-ea"/>
                <a:cs typeface="Estedad Black" panose="02000A03000000000000" pitchFamily="2" charset="-78"/>
              </a:rPr>
              <a:t>ترس از فقر</a:t>
            </a:r>
          </a:p>
          <a:p>
            <a:pPr marL="0" marR="0" lvl="0" indent="0" algn="ctr" defTabSz="685800" rtl="1" eaLnBrk="1" fontAlgn="auto" latinLnBrk="0" hangingPunct="1">
              <a:lnSpc>
                <a:spcPct val="90000"/>
              </a:lnSpc>
              <a:spcBef>
                <a:spcPts val="0"/>
              </a:spcBef>
              <a:spcAft>
                <a:spcPts val="0"/>
              </a:spcAft>
              <a:buClrTx/>
              <a:buSzTx/>
              <a:buFontTx/>
              <a:buNone/>
              <a:tabLst/>
              <a:defRPr/>
            </a:pPr>
            <a:r>
              <a:rPr kumimoji="0" lang="fa-IR" sz="6000" b="0" i="0" u="none" strike="noStrike" kern="1200" cap="none" spc="0" normalizeH="0" baseline="0" noProof="0" dirty="0">
                <a:ln>
                  <a:noFill/>
                </a:ln>
                <a:solidFill>
                  <a:prstClr val="white">
                    <a:alpha val="50000"/>
                  </a:prstClr>
                </a:solidFill>
                <a:effectLst/>
                <a:uLnTx/>
                <a:uFillTx/>
                <a:latin typeface="Estedad Black" panose="02000A03000000000000" pitchFamily="2" charset="-78"/>
                <a:ea typeface="+mn-ea"/>
                <a:cs typeface="Estedad Black" panose="02000A03000000000000" pitchFamily="2" charset="-78"/>
              </a:rPr>
              <a:t>نه خود فقر</a:t>
            </a:r>
          </a:p>
        </p:txBody>
      </p:sp>
      <p:grpSp>
        <p:nvGrpSpPr>
          <p:cNvPr id="22" name="Group 21">
            <a:extLst>
              <a:ext uri="{FF2B5EF4-FFF2-40B4-BE49-F238E27FC236}">
                <a16:creationId xmlns:a16="http://schemas.microsoft.com/office/drawing/2014/main" id="{96344837-B117-4D7F-9157-356D8FC56B72}"/>
              </a:ext>
            </a:extLst>
          </p:cNvPr>
          <p:cNvGrpSpPr/>
          <p:nvPr/>
        </p:nvGrpSpPr>
        <p:grpSpPr>
          <a:xfrm>
            <a:off x="-1036111" y="432396"/>
            <a:ext cx="5993209" cy="5993209"/>
            <a:chOff x="8337070" y="-2298277"/>
            <a:chExt cx="5951580" cy="5951580"/>
          </a:xfrm>
          <a:solidFill>
            <a:schemeClr val="bg2">
              <a:alpha val="5000"/>
            </a:schemeClr>
          </a:solidFill>
        </p:grpSpPr>
        <p:sp>
          <p:nvSpPr>
            <p:cNvPr id="23" name="Circle: Hollow 22">
              <a:extLst>
                <a:ext uri="{FF2B5EF4-FFF2-40B4-BE49-F238E27FC236}">
                  <a16:creationId xmlns:a16="http://schemas.microsoft.com/office/drawing/2014/main" id="{C825200D-371C-4C07-8E01-52373CF462BA}"/>
                </a:ext>
              </a:extLst>
            </p:cNvPr>
            <p:cNvSpPr/>
            <p:nvPr/>
          </p:nvSpPr>
          <p:spPr>
            <a:xfrm>
              <a:off x="8337070" y="-2298277"/>
              <a:ext cx="5951580" cy="5951580"/>
            </a:xfrm>
            <a:prstGeom prst="donut">
              <a:avLst>
                <a:gd name="adj" fmla="val 17982"/>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24" name="Circle: Hollow 23">
              <a:extLst>
                <a:ext uri="{FF2B5EF4-FFF2-40B4-BE49-F238E27FC236}">
                  <a16:creationId xmlns:a16="http://schemas.microsoft.com/office/drawing/2014/main" id="{6DF35865-BDCF-4903-89A6-D5C3B4B58A02}"/>
                </a:ext>
              </a:extLst>
            </p:cNvPr>
            <p:cNvSpPr/>
            <p:nvPr/>
          </p:nvSpPr>
          <p:spPr>
            <a:xfrm>
              <a:off x="10144540" y="-490807"/>
              <a:ext cx="2336639" cy="2336639"/>
            </a:xfrm>
            <a:prstGeom prst="donut">
              <a:avLst>
                <a:gd name="adj" fmla="val 33367"/>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grpSp>
      <p:sp>
        <p:nvSpPr>
          <p:cNvPr id="15" name="Rectangle 14">
            <a:extLst>
              <a:ext uri="{FF2B5EF4-FFF2-40B4-BE49-F238E27FC236}">
                <a16:creationId xmlns:a16="http://schemas.microsoft.com/office/drawing/2014/main" id="{0E42E0AD-0D1A-4A82-8D13-9671CC17F07A}"/>
              </a:ext>
            </a:extLst>
          </p:cNvPr>
          <p:cNvSpPr/>
          <p:nvPr/>
        </p:nvSpPr>
        <p:spPr>
          <a:xfrm>
            <a:off x="4608343" y="1000125"/>
            <a:ext cx="4329962" cy="4786313"/>
          </a:xfrm>
          <a:prstGeom prst="rect">
            <a:avLst/>
          </a:prstGeom>
          <a:solidFill>
            <a:schemeClr val="accent3"/>
          </a:solidFill>
          <a:effectLst>
            <a:outerShdw blurRad="127000" sx="102000" sy="102000" algn="ctr" rotWithShape="0">
              <a:prstClr val="black">
                <a:alpha val="70000"/>
              </a:prstClr>
            </a:outerShdw>
          </a:effec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20" name="Rectangle 19">
            <a:extLst>
              <a:ext uri="{FF2B5EF4-FFF2-40B4-BE49-F238E27FC236}">
                <a16:creationId xmlns:a16="http://schemas.microsoft.com/office/drawing/2014/main" id="{BA55EFCE-5303-4F26-AAA5-016D3F232279}"/>
              </a:ext>
            </a:extLst>
          </p:cNvPr>
          <p:cNvSpPr/>
          <p:nvPr/>
        </p:nvSpPr>
        <p:spPr>
          <a:xfrm>
            <a:off x="4267091" y="4293526"/>
            <a:ext cx="184730" cy="387798"/>
          </a:xfrm>
          <a:prstGeom prst="rect">
            <a:avLst/>
          </a:prstGeom>
        </p:spPr>
        <p:txBody>
          <a:bodyPr wrap="none">
            <a:spAutoFit/>
          </a:bodyPr>
          <a:lstStyle/>
          <a:p>
            <a:pPr marL="0" marR="0" lvl="0" indent="0" algn="l" defTabSz="685800" rtl="1" eaLnBrk="1" fontAlgn="auto" latinLnBrk="0" hangingPunct="1">
              <a:lnSpc>
                <a:spcPct val="80000"/>
              </a:lnSpc>
              <a:spcBef>
                <a:spcPts val="0"/>
              </a:spcBef>
              <a:spcAft>
                <a:spcPts val="0"/>
              </a:spcAft>
              <a:buClrTx/>
              <a:buSzTx/>
              <a:buFontTx/>
              <a:buNone/>
              <a:tabLst/>
              <a:defRPr/>
            </a:pPr>
            <a:endParaRPr kumimoji="0" lang="fa-IR" sz="2400" b="0" i="0" u="none" strike="noStrike" kern="1200" cap="none" spc="0" normalizeH="0" baseline="0" noProof="0" dirty="0">
              <a:ln>
                <a:noFill/>
              </a:ln>
              <a:solidFill>
                <a:srgbClr val="38404D"/>
              </a:solidFill>
              <a:effectLst/>
              <a:uLnTx/>
              <a:uFillTx/>
              <a:latin typeface="Dotum" panose="020B0600000101010101" pitchFamily="34" charset="-127"/>
              <a:ea typeface="Dotum" panose="020B0600000101010101" pitchFamily="34" charset="-127"/>
              <a:cs typeface="Estedad Black" panose="02000A03000000000000" pitchFamily="2" charset="-78"/>
            </a:endParaRPr>
          </a:p>
        </p:txBody>
      </p:sp>
      <p:sp>
        <p:nvSpPr>
          <p:cNvPr id="21" name="Freeform 60">
            <a:extLst>
              <a:ext uri="{FF2B5EF4-FFF2-40B4-BE49-F238E27FC236}">
                <a16:creationId xmlns:a16="http://schemas.microsoft.com/office/drawing/2014/main" id="{8F879A46-DAC0-4D5B-9EAB-F891D64CAD43}"/>
              </a:ext>
            </a:extLst>
          </p:cNvPr>
          <p:cNvSpPr>
            <a:spLocks noEditPoints="1"/>
          </p:cNvSpPr>
          <p:nvPr/>
        </p:nvSpPr>
        <p:spPr bwMode="auto">
          <a:xfrm>
            <a:off x="3939319" y="4293527"/>
            <a:ext cx="266622" cy="266622"/>
          </a:xfrm>
          <a:custGeom>
            <a:avLst/>
            <a:gdLst>
              <a:gd name="T0" fmla="*/ 2 w 131"/>
              <a:gd name="T1" fmla="*/ 44 h 131"/>
              <a:gd name="T2" fmla="*/ 29 w 131"/>
              <a:gd name="T3" fmla="*/ 44 h 131"/>
              <a:gd name="T4" fmla="*/ 29 w 131"/>
              <a:gd name="T5" fmla="*/ 131 h 131"/>
              <a:gd name="T6" fmla="*/ 2 w 131"/>
              <a:gd name="T7" fmla="*/ 131 h 131"/>
              <a:gd name="T8" fmla="*/ 2 w 131"/>
              <a:gd name="T9" fmla="*/ 44 h 131"/>
              <a:gd name="T10" fmla="*/ 16 w 131"/>
              <a:gd name="T11" fmla="*/ 0 h 131"/>
              <a:gd name="T12" fmla="*/ 31 w 131"/>
              <a:gd name="T13" fmla="*/ 16 h 131"/>
              <a:gd name="T14" fmla="*/ 16 w 131"/>
              <a:gd name="T15" fmla="*/ 32 h 131"/>
              <a:gd name="T16" fmla="*/ 0 w 131"/>
              <a:gd name="T17" fmla="*/ 16 h 131"/>
              <a:gd name="T18" fmla="*/ 16 w 131"/>
              <a:gd name="T19" fmla="*/ 0 h 131"/>
              <a:gd name="T20" fmla="*/ 46 w 131"/>
              <a:gd name="T21" fmla="*/ 131 h 131"/>
              <a:gd name="T22" fmla="*/ 73 w 131"/>
              <a:gd name="T23" fmla="*/ 131 h 131"/>
              <a:gd name="T24" fmla="*/ 73 w 131"/>
              <a:gd name="T25" fmla="*/ 88 h 131"/>
              <a:gd name="T26" fmla="*/ 90 w 131"/>
              <a:gd name="T27" fmla="*/ 65 h 131"/>
              <a:gd name="T28" fmla="*/ 104 w 131"/>
              <a:gd name="T29" fmla="*/ 88 h 131"/>
              <a:gd name="T30" fmla="*/ 104 w 131"/>
              <a:gd name="T31" fmla="*/ 131 h 131"/>
              <a:gd name="T32" fmla="*/ 131 w 131"/>
              <a:gd name="T33" fmla="*/ 131 h 131"/>
              <a:gd name="T34" fmla="*/ 131 w 131"/>
              <a:gd name="T35" fmla="*/ 83 h 131"/>
              <a:gd name="T36" fmla="*/ 98 w 131"/>
              <a:gd name="T37" fmla="*/ 41 h 131"/>
              <a:gd name="T38" fmla="*/ 73 w 131"/>
              <a:gd name="T39" fmla="*/ 56 h 131"/>
              <a:gd name="T40" fmla="*/ 72 w 131"/>
              <a:gd name="T41" fmla="*/ 56 h 131"/>
              <a:gd name="T42" fmla="*/ 72 w 131"/>
              <a:gd name="T43" fmla="*/ 44 h 131"/>
              <a:gd name="T44" fmla="*/ 46 w 131"/>
              <a:gd name="T45" fmla="*/ 44 h 131"/>
              <a:gd name="T46" fmla="*/ 46 w 131"/>
              <a:gd name="T4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1" h="131">
                <a:moveTo>
                  <a:pt x="2" y="44"/>
                </a:moveTo>
                <a:cubicBezTo>
                  <a:pt x="29" y="44"/>
                  <a:pt x="29" y="44"/>
                  <a:pt x="29" y="44"/>
                </a:cubicBezTo>
                <a:cubicBezTo>
                  <a:pt x="29" y="131"/>
                  <a:pt x="29" y="131"/>
                  <a:pt x="29" y="131"/>
                </a:cubicBezTo>
                <a:cubicBezTo>
                  <a:pt x="2" y="131"/>
                  <a:pt x="2" y="131"/>
                  <a:pt x="2" y="131"/>
                </a:cubicBezTo>
                <a:lnTo>
                  <a:pt x="2" y="44"/>
                </a:lnTo>
                <a:close/>
                <a:moveTo>
                  <a:pt x="16" y="0"/>
                </a:moveTo>
                <a:cubicBezTo>
                  <a:pt x="24" y="0"/>
                  <a:pt x="31" y="7"/>
                  <a:pt x="31" y="16"/>
                </a:cubicBezTo>
                <a:cubicBezTo>
                  <a:pt x="31" y="25"/>
                  <a:pt x="24" y="32"/>
                  <a:pt x="16" y="32"/>
                </a:cubicBezTo>
                <a:cubicBezTo>
                  <a:pt x="7" y="32"/>
                  <a:pt x="0" y="25"/>
                  <a:pt x="0" y="16"/>
                </a:cubicBezTo>
                <a:cubicBezTo>
                  <a:pt x="0" y="7"/>
                  <a:pt x="7" y="0"/>
                  <a:pt x="16" y="0"/>
                </a:cubicBezTo>
                <a:moveTo>
                  <a:pt x="46" y="131"/>
                </a:moveTo>
                <a:cubicBezTo>
                  <a:pt x="73" y="131"/>
                  <a:pt x="73" y="131"/>
                  <a:pt x="73" y="131"/>
                </a:cubicBezTo>
                <a:cubicBezTo>
                  <a:pt x="73" y="88"/>
                  <a:pt x="73" y="88"/>
                  <a:pt x="73" y="88"/>
                </a:cubicBezTo>
                <a:cubicBezTo>
                  <a:pt x="73" y="76"/>
                  <a:pt x="76" y="65"/>
                  <a:pt x="90" y="65"/>
                </a:cubicBezTo>
                <a:cubicBezTo>
                  <a:pt x="104" y="65"/>
                  <a:pt x="104" y="78"/>
                  <a:pt x="104" y="88"/>
                </a:cubicBezTo>
                <a:cubicBezTo>
                  <a:pt x="104" y="131"/>
                  <a:pt x="104" y="131"/>
                  <a:pt x="104" y="131"/>
                </a:cubicBezTo>
                <a:cubicBezTo>
                  <a:pt x="131" y="131"/>
                  <a:pt x="131" y="131"/>
                  <a:pt x="131" y="131"/>
                </a:cubicBezTo>
                <a:cubicBezTo>
                  <a:pt x="131" y="83"/>
                  <a:pt x="131" y="83"/>
                  <a:pt x="131" y="83"/>
                </a:cubicBezTo>
                <a:cubicBezTo>
                  <a:pt x="131" y="60"/>
                  <a:pt x="126" y="41"/>
                  <a:pt x="98" y="41"/>
                </a:cubicBezTo>
                <a:cubicBezTo>
                  <a:pt x="85" y="41"/>
                  <a:pt x="76" y="49"/>
                  <a:pt x="73" y="56"/>
                </a:cubicBezTo>
                <a:cubicBezTo>
                  <a:pt x="72" y="56"/>
                  <a:pt x="72" y="56"/>
                  <a:pt x="72" y="56"/>
                </a:cubicBezTo>
                <a:cubicBezTo>
                  <a:pt x="72" y="44"/>
                  <a:pt x="72" y="44"/>
                  <a:pt x="72" y="44"/>
                </a:cubicBezTo>
                <a:cubicBezTo>
                  <a:pt x="46" y="44"/>
                  <a:pt x="46" y="44"/>
                  <a:pt x="46" y="44"/>
                </a:cubicBezTo>
                <a:lnTo>
                  <a:pt x="46" y="131"/>
                </a:lnTo>
                <a:close/>
              </a:path>
            </a:pathLst>
          </a:custGeom>
          <a:solidFill>
            <a:srgbClr val="38404D"/>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aa-ET" sz="1350" b="0" i="0" u="none" strike="noStrike" kern="1200" cap="none" spc="0" normalizeH="0" baseline="0" noProof="0" dirty="0">
              <a:ln>
                <a:noFill/>
              </a:ln>
              <a:solidFill>
                <a:srgbClr val="ACB0C0"/>
              </a:solidFill>
              <a:effectLst/>
              <a:uLnTx/>
              <a:uFillTx/>
              <a:latin typeface="Calibri" panose="020F0502020204030204"/>
              <a:ea typeface="+mn-ea"/>
              <a:cs typeface="+mn-cs"/>
            </a:endParaRPr>
          </a:p>
        </p:txBody>
      </p:sp>
      <p:sp>
        <p:nvSpPr>
          <p:cNvPr id="28" name="Freeform 42">
            <a:extLst>
              <a:ext uri="{FF2B5EF4-FFF2-40B4-BE49-F238E27FC236}">
                <a16:creationId xmlns:a16="http://schemas.microsoft.com/office/drawing/2014/main" id="{C2C9471E-AE6A-4DB8-8F8F-F34BBB78C21F}"/>
              </a:ext>
            </a:extLst>
          </p:cNvPr>
          <p:cNvSpPr>
            <a:spLocks noEditPoints="1"/>
          </p:cNvSpPr>
          <p:nvPr/>
        </p:nvSpPr>
        <p:spPr bwMode="auto">
          <a:xfrm>
            <a:off x="1575457" y="1765389"/>
            <a:ext cx="890165" cy="974238"/>
          </a:xfrm>
          <a:custGeom>
            <a:avLst/>
            <a:gdLst>
              <a:gd name="T0" fmla="*/ 75 w 75"/>
              <a:gd name="T1" fmla="*/ 54 h 82"/>
              <a:gd name="T2" fmla="*/ 38 w 75"/>
              <a:gd name="T3" fmla="*/ 46 h 82"/>
              <a:gd name="T4" fmla="*/ 0 w 75"/>
              <a:gd name="T5" fmla="*/ 54 h 82"/>
              <a:gd name="T6" fmla="*/ 0 w 75"/>
              <a:gd name="T7" fmla="*/ 82 h 82"/>
              <a:gd name="T8" fmla="*/ 75 w 75"/>
              <a:gd name="T9" fmla="*/ 82 h 82"/>
              <a:gd name="T10" fmla="*/ 75 w 75"/>
              <a:gd name="T11" fmla="*/ 54 h 82"/>
              <a:gd name="T12" fmla="*/ 71 w 75"/>
              <a:gd name="T13" fmla="*/ 77 h 82"/>
              <a:gd name="T14" fmla="*/ 5 w 75"/>
              <a:gd name="T15" fmla="*/ 77 h 82"/>
              <a:gd name="T16" fmla="*/ 5 w 75"/>
              <a:gd name="T17" fmla="*/ 58 h 82"/>
              <a:gd name="T18" fmla="*/ 38 w 75"/>
              <a:gd name="T19" fmla="*/ 51 h 82"/>
              <a:gd name="T20" fmla="*/ 71 w 75"/>
              <a:gd name="T21" fmla="*/ 58 h 82"/>
              <a:gd name="T22" fmla="*/ 71 w 75"/>
              <a:gd name="T23" fmla="*/ 77 h 82"/>
              <a:gd name="T24" fmla="*/ 38 w 75"/>
              <a:gd name="T25" fmla="*/ 38 h 82"/>
              <a:gd name="T26" fmla="*/ 57 w 75"/>
              <a:gd name="T27" fmla="*/ 19 h 82"/>
              <a:gd name="T28" fmla="*/ 38 w 75"/>
              <a:gd name="T29" fmla="*/ 0 h 82"/>
              <a:gd name="T30" fmla="*/ 19 w 75"/>
              <a:gd name="T31" fmla="*/ 19 h 82"/>
              <a:gd name="T32" fmla="*/ 38 w 75"/>
              <a:gd name="T33" fmla="*/ 38 h 82"/>
              <a:gd name="T34" fmla="*/ 38 w 75"/>
              <a:gd name="T35" fmla="*/ 5 h 82"/>
              <a:gd name="T36" fmla="*/ 52 w 75"/>
              <a:gd name="T37" fmla="*/ 19 h 82"/>
              <a:gd name="T38" fmla="*/ 38 w 75"/>
              <a:gd name="T39" fmla="*/ 33 h 82"/>
              <a:gd name="T40" fmla="*/ 24 w 75"/>
              <a:gd name="T41" fmla="*/ 19 h 82"/>
              <a:gd name="T42" fmla="*/ 38 w 75"/>
              <a:gd name="T43" fmla="*/ 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2">
                <a:moveTo>
                  <a:pt x="75" y="54"/>
                </a:moveTo>
                <a:cubicBezTo>
                  <a:pt x="38" y="46"/>
                  <a:pt x="38" y="46"/>
                  <a:pt x="38" y="46"/>
                </a:cubicBezTo>
                <a:cubicBezTo>
                  <a:pt x="0" y="54"/>
                  <a:pt x="0" y="54"/>
                  <a:pt x="0" y="54"/>
                </a:cubicBezTo>
                <a:cubicBezTo>
                  <a:pt x="0" y="82"/>
                  <a:pt x="0" y="82"/>
                  <a:pt x="0" y="82"/>
                </a:cubicBezTo>
                <a:cubicBezTo>
                  <a:pt x="75" y="82"/>
                  <a:pt x="75" y="82"/>
                  <a:pt x="75" y="82"/>
                </a:cubicBezTo>
                <a:lnTo>
                  <a:pt x="75" y="54"/>
                </a:lnTo>
                <a:close/>
                <a:moveTo>
                  <a:pt x="71" y="77"/>
                </a:moveTo>
                <a:cubicBezTo>
                  <a:pt x="5" y="77"/>
                  <a:pt x="5" y="77"/>
                  <a:pt x="5" y="77"/>
                </a:cubicBezTo>
                <a:cubicBezTo>
                  <a:pt x="5" y="58"/>
                  <a:pt x="5" y="58"/>
                  <a:pt x="5" y="58"/>
                </a:cubicBezTo>
                <a:cubicBezTo>
                  <a:pt x="38" y="51"/>
                  <a:pt x="38" y="51"/>
                  <a:pt x="38" y="51"/>
                </a:cubicBezTo>
                <a:cubicBezTo>
                  <a:pt x="71" y="58"/>
                  <a:pt x="71" y="58"/>
                  <a:pt x="71" y="58"/>
                </a:cubicBezTo>
                <a:lnTo>
                  <a:pt x="71" y="77"/>
                </a:lnTo>
                <a:close/>
                <a:moveTo>
                  <a:pt x="38" y="38"/>
                </a:moveTo>
                <a:cubicBezTo>
                  <a:pt x="48" y="38"/>
                  <a:pt x="57" y="29"/>
                  <a:pt x="57" y="19"/>
                </a:cubicBezTo>
                <a:cubicBezTo>
                  <a:pt x="57" y="8"/>
                  <a:pt x="48" y="0"/>
                  <a:pt x="38" y="0"/>
                </a:cubicBezTo>
                <a:cubicBezTo>
                  <a:pt x="27" y="0"/>
                  <a:pt x="19" y="8"/>
                  <a:pt x="19" y="19"/>
                </a:cubicBezTo>
                <a:cubicBezTo>
                  <a:pt x="19" y="29"/>
                  <a:pt x="27" y="38"/>
                  <a:pt x="38" y="38"/>
                </a:cubicBezTo>
                <a:close/>
                <a:moveTo>
                  <a:pt x="38" y="5"/>
                </a:moveTo>
                <a:cubicBezTo>
                  <a:pt x="45" y="5"/>
                  <a:pt x="52" y="11"/>
                  <a:pt x="52" y="19"/>
                </a:cubicBezTo>
                <a:cubicBezTo>
                  <a:pt x="52" y="27"/>
                  <a:pt x="45" y="33"/>
                  <a:pt x="38" y="33"/>
                </a:cubicBezTo>
                <a:cubicBezTo>
                  <a:pt x="30" y="33"/>
                  <a:pt x="24" y="27"/>
                  <a:pt x="24" y="19"/>
                </a:cubicBezTo>
                <a:cubicBezTo>
                  <a:pt x="24" y="11"/>
                  <a:pt x="30" y="5"/>
                  <a:pt x="38" y="5"/>
                </a:cubicBezTo>
                <a:close/>
              </a:path>
            </a:pathLst>
          </a:custGeom>
          <a:gradFill flip="none" rotWithShape="1">
            <a:gsLst>
              <a:gs pos="0">
                <a:schemeClr val="accent4"/>
              </a:gs>
              <a:gs pos="100000">
                <a:schemeClr val="accent3"/>
              </a:gs>
            </a:gsLst>
            <a:lin ang="13500000" scaled="1"/>
            <a:tileRect/>
          </a:gra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aa-ET" sz="1350" b="0" i="0" u="none" strike="noStrike" kern="1200" cap="none" spc="0" normalizeH="0" baseline="0" noProof="0" dirty="0">
              <a:ln>
                <a:noFill/>
              </a:ln>
              <a:solidFill>
                <a:srgbClr val="ACB0C0"/>
              </a:solidFill>
              <a:effectLst/>
              <a:uLnTx/>
              <a:uFillTx/>
              <a:latin typeface="Calibri" panose="020F0502020204030204"/>
              <a:ea typeface="+mn-ea"/>
              <a:cs typeface="+mn-cs"/>
            </a:endParaRPr>
          </a:p>
        </p:txBody>
      </p:sp>
      <p:pic>
        <p:nvPicPr>
          <p:cNvPr id="2" name="Picture 1"/>
          <p:cNvPicPr>
            <a:picLocks noChangeAspect="1"/>
          </p:cNvPicPr>
          <p:nvPr/>
        </p:nvPicPr>
        <p:blipFill>
          <a:blip r:embed="rId2"/>
          <a:stretch>
            <a:fillRect/>
          </a:stretch>
        </p:blipFill>
        <p:spPr>
          <a:xfrm>
            <a:off x="4691132" y="2111553"/>
            <a:ext cx="4223582" cy="2037527"/>
          </a:xfrm>
          <a:prstGeom prst="rect">
            <a:avLst/>
          </a:prstGeom>
        </p:spPr>
      </p:pic>
    </p:spTree>
    <p:extLst>
      <p:ext uri="{BB962C8B-B14F-4D97-AF65-F5344CB8AC3E}">
        <p14:creationId xmlns:p14="http://schemas.microsoft.com/office/powerpoint/2010/main" val="2052951781"/>
      </p:ext>
    </p:extLst>
  </p:cSld>
  <p:clrMapOvr>
    <a:masterClrMapping/>
  </p:clrMapOvr>
  <mc:AlternateContent xmlns:mc="http://schemas.openxmlformats.org/markup-compatibility/2006" xmlns:p14="http://schemas.microsoft.com/office/powerpoint/2010/main">
    <mc:Choice Requires="p14">
      <p:transition spd="slow" p14:dur="900">
        <p14:flythrough dir="out" hasBounce="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520" y="1196752"/>
            <a:ext cx="8568953" cy="5112568"/>
          </a:xfrm>
        </p:spPr>
        <p:txBody>
          <a:bodyPr>
            <a:normAutofit fontScale="90000"/>
          </a:bodyPr>
          <a:lstStyle/>
          <a:p>
            <a:pPr algn="r" fontAlgn="base"/>
            <a:r>
              <a:rPr lang="fa-IR" sz="3600" b="1" dirty="0">
                <a:solidFill>
                  <a:srgbClr val="7C7C7C"/>
                </a:solidFill>
                <a:latin typeface="yekanYW"/>
                <a:cs typeface="B Titr" panose="00000700000000000000" pitchFamily="2" charset="-78"/>
              </a:rPr>
              <a:t/>
            </a:r>
            <a:br>
              <a:rPr lang="fa-IR" sz="3600" b="1" dirty="0">
                <a:solidFill>
                  <a:srgbClr val="7C7C7C"/>
                </a:solidFill>
                <a:latin typeface="yekanYW"/>
                <a:cs typeface="B Titr" panose="00000700000000000000" pitchFamily="2" charset="-78"/>
              </a:rPr>
            </a:br>
            <a:r>
              <a:rPr lang="fa-IR" sz="2000" b="1" dirty="0">
                <a:latin typeface="Arial" panose="020B0604020202020204" pitchFamily="34" charset="0"/>
                <a:cs typeface="B Mitra" panose="00000400000000000000" pitchFamily="2" charset="-78"/>
              </a:rPr>
              <a:t>سقط جنین ممنوع بوده و از جرائم دارای جنبه عمومی می ‌باشد و مطابق مواد (۷۱۶) تا (۷۲۰) قانون مجازات اسلامی و مواد این قانون، مستوجب مجازات دیه، حبس و ابطال پروانه پزشکی است.</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مادر صرفاً در مواردی که احتمال بدهد شرایط زیر محقق می ‌شود، می‌تواند درخواست سقط جنین را به مراکز پزشکی قانونی تقدیم </a:t>
            </a:r>
            <a:r>
              <a:rPr lang="fa-IR" sz="2000" b="1" dirty="0" smtClean="0">
                <a:latin typeface="Arial" panose="020B0604020202020204" pitchFamily="34" charset="0"/>
                <a:cs typeface="B Mitra" panose="00000400000000000000" pitchFamily="2" charset="-78"/>
              </a:rPr>
              <a:t>نماید. کلیه </a:t>
            </a:r>
            <a:r>
              <a:rPr lang="fa-IR" sz="2000" b="1" dirty="0">
                <a:latin typeface="Arial" panose="020B0604020202020204" pitchFamily="34" charset="0"/>
                <a:cs typeface="B Mitra" panose="00000400000000000000" pitchFamily="2" charset="-78"/>
              </a:rPr>
              <a:t>مراکز پزشکی قانونی در مراکز استان‌ ها مکلفند درخواست ‌های واصله را فوراً به کمیسیون سقط قانونی ارجاع نمایند. این کمیسیون مرکب از یک قاضی ویژه، یک پزشک متخصص متعهد و یک متخصص پزشک قانونی در استخدام سازمان پزشکی قانونی، حداکثر ظرف یک هفته تشکیل می ‌شود. رای لازم توسط قاضی عضو کمیسیون با رعایت اصل عدم جواز سقط در موارد تردید صادر می </a:t>
            </a:r>
            <a:r>
              <a:rPr lang="fa-IR" sz="2000" b="1" dirty="0" smtClean="0">
                <a:latin typeface="Arial" panose="020B0604020202020204" pitchFamily="34" charset="0"/>
                <a:cs typeface="B Mitra" panose="00000400000000000000" pitchFamily="2" charset="-78"/>
              </a:rPr>
              <a:t>‌گردد. قاضی </a:t>
            </a:r>
            <a:r>
              <a:rPr lang="fa-IR" sz="2000" b="1" dirty="0">
                <a:latin typeface="Arial" panose="020B0604020202020204" pitchFamily="34" charset="0"/>
                <a:cs typeface="B Mitra" panose="00000400000000000000" pitchFamily="2" charset="-78"/>
              </a:rPr>
              <a:t>عضو در کمیسیون مذکور با حصول اطمینان نسبت به یکی از موارد ذیل مجوز </a:t>
            </a:r>
            <a:r>
              <a:rPr lang="fa-IR" sz="2000" b="1" dirty="0" smtClean="0">
                <a:latin typeface="Arial" panose="020B0604020202020204" pitchFamily="34" charset="0"/>
                <a:cs typeface="B Mitra" panose="00000400000000000000" pitchFamily="2" charset="-78"/>
              </a:rPr>
              <a:t>سقط </a:t>
            </a:r>
            <a:r>
              <a:rPr lang="fa-IR" sz="2000" b="1" dirty="0">
                <a:latin typeface="Arial" panose="020B0604020202020204" pitchFamily="34" charset="0"/>
                <a:cs typeface="B Mitra" panose="00000400000000000000" pitchFamily="2" charset="-78"/>
              </a:rPr>
              <a:t>قانونی را با اعتبار حداکثر پانزده روزه </a:t>
            </a:r>
            <a:r>
              <a:rPr lang="fa-IR" sz="2000" b="1" dirty="0" smtClean="0">
                <a:latin typeface="Arial" panose="020B0604020202020204" pitchFamily="34" charset="0"/>
                <a:cs typeface="B Mitra" panose="00000400000000000000" pitchFamily="2" charset="-78"/>
              </a:rPr>
              <a:t>صادر می ‌نماید:  الف </a:t>
            </a:r>
            <a:r>
              <a:rPr lang="fa-IR" sz="2000" b="1" dirty="0">
                <a:latin typeface="Arial" panose="020B0604020202020204" pitchFamily="34" charset="0"/>
                <a:cs typeface="B Mitra" panose="00000400000000000000" pitchFamily="2" charset="-78"/>
              </a:rPr>
              <a:t>- در صورتی که جان مادر به شکل جدی در خطر باشد و راه نجات مادر منحصر در سقط جنین بوده و سن جنین کمتر از چهار ماه باشد و نشانه‌ ها و امارات ولوج روح در جنین </a:t>
            </a:r>
            <a:r>
              <a:rPr lang="fa-IR" sz="2000" b="1" dirty="0" smtClean="0">
                <a:latin typeface="Arial" panose="020B0604020202020204" pitchFamily="34" charset="0"/>
                <a:cs typeface="B Mitra" panose="00000400000000000000" pitchFamily="2" charset="-78"/>
              </a:rPr>
              <a:t>نباشد، ب </a:t>
            </a:r>
            <a:r>
              <a:rPr lang="fa-IR" sz="2000" b="1" dirty="0">
                <a:latin typeface="Arial" panose="020B0604020202020204" pitchFamily="34" charset="0"/>
                <a:cs typeface="B Mitra" panose="00000400000000000000" pitchFamily="2" charset="-78"/>
              </a:rPr>
              <a:t>- در مواردی که اگر جنین سقط نشود مادر و جنین هر دو فوت می‌ کنند و راه نجات مادر منحصر در اسقاط جنین </a:t>
            </a:r>
            <a:r>
              <a:rPr lang="fa-IR" sz="2000" b="1" dirty="0" smtClean="0">
                <a:latin typeface="Arial" panose="020B0604020202020204" pitchFamily="34" charset="0"/>
                <a:cs typeface="B Mitra" panose="00000400000000000000" pitchFamily="2" charset="-78"/>
              </a:rPr>
              <a:t>است، ج </a:t>
            </a:r>
            <a:r>
              <a:rPr lang="fa-IR" sz="2000" b="1" dirty="0">
                <a:latin typeface="Arial" panose="020B0604020202020204" pitchFamily="34" charset="0"/>
                <a:cs typeface="B Mitra" panose="00000400000000000000" pitchFamily="2" charset="-78"/>
              </a:rPr>
              <a:t>- چنانچه پس از اخذ اظهارات ولی، جمیع شرایط زیر احراز شود</a:t>
            </a:r>
            <a:r>
              <a:rPr lang="fa-IR" sz="2000" b="1" dirty="0" smtClean="0">
                <a:latin typeface="Arial" panose="020B0604020202020204" pitchFamily="34" charset="0"/>
                <a:cs typeface="B Mitra" panose="00000400000000000000" pitchFamily="2" charset="-78"/>
              </a:rPr>
              <a:t>:</a:t>
            </a:r>
            <a:br>
              <a:rPr lang="fa-IR" sz="2000" b="1" dirty="0" smtClean="0">
                <a:latin typeface="Arial" panose="020B0604020202020204" pitchFamily="34" charset="0"/>
                <a:cs typeface="B Mitra" panose="00000400000000000000" pitchFamily="2" charset="-78"/>
              </a:rPr>
            </a:br>
            <a:r>
              <a:rPr lang="fa-IR" sz="2000" b="1" dirty="0" smtClean="0">
                <a:latin typeface="Arial" panose="020B0604020202020204" pitchFamily="34" charset="0"/>
                <a:cs typeface="B Mitra" panose="00000400000000000000" pitchFamily="2" charset="-78"/>
              </a:rPr>
              <a:t>- </a:t>
            </a:r>
            <a:r>
              <a:rPr lang="fa-IR" sz="2000" b="1" dirty="0">
                <a:latin typeface="Arial" panose="020B0604020202020204" pitchFamily="34" charset="0"/>
                <a:cs typeface="B Mitra" panose="00000400000000000000" pitchFamily="2" charset="-78"/>
              </a:rPr>
              <a:t>رضایت </a:t>
            </a:r>
            <a:r>
              <a:rPr lang="fa-IR" sz="2000" b="1" dirty="0" smtClean="0">
                <a:latin typeface="Arial" panose="020B0604020202020204" pitchFamily="34" charset="0"/>
                <a:cs typeface="B Mitra" panose="00000400000000000000" pitchFamily="2" charset="-78"/>
              </a:rPr>
              <a:t>مادر</a:t>
            </a:r>
            <a:br>
              <a:rPr lang="fa-IR" sz="2000" b="1" dirty="0" smtClean="0">
                <a:latin typeface="Arial" panose="020B0604020202020204" pitchFamily="34" charset="0"/>
                <a:cs typeface="B Mitra" panose="00000400000000000000" pitchFamily="2" charset="-78"/>
              </a:rPr>
            </a:br>
            <a:r>
              <a:rPr lang="fa-IR" sz="2000" b="1" dirty="0" smtClean="0">
                <a:latin typeface="Arial" panose="020B0604020202020204" pitchFamily="34" charset="0"/>
                <a:cs typeface="B Mitra" panose="00000400000000000000" pitchFamily="2" charset="-78"/>
              </a:rPr>
              <a:t>- </a:t>
            </a:r>
            <a:r>
              <a:rPr lang="fa-IR" sz="2000" b="1" dirty="0">
                <a:latin typeface="Arial" panose="020B0604020202020204" pitchFamily="34" charset="0"/>
                <a:cs typeface="B Mitra" panose="00000400000000000000" pitchFamily="2" charset="-78"/>
              </a:rPr>
              <a:t>وجود حرج (مشقت شدید غیرقابل تحمل) برای مادر</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وجود قطعی ناهنجاری ‌های جنینی غیرقابل درمان، در مواردی که حرج مربوط به بیماری یا نقص در جنین است</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فقدان امکان جبران و جایگزینی برای حرج مادر</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فقدان نشانه‌ ها و امارات ولوج روح</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کمتر از چهار ماه بودن سن جنین.</a:t>
            </a:r>
            <a:r>
              <a:rPr lang="fa-IR" sz="2000" b="1" dirty="0">
                <a:latin typeface="Arial" panose="020B0604020202020204" pitchFamily="34" charset="0"/>
              </a:rPr>
              <a:t/>
            </a:r>
            <a:br>
              <a:rPr lang="fa-IR" sz="2000" b="1" dirty="0">
                <a:latin typeface="Arial" panose="020B0604020202020204" pitchFamily="34" charset="0"/>
              </a:rPr>
            </a:br>
            <a:endParaRPr lang="fa-IR" dirty="0"/>
          </a:p>
        </p:txBody>
      </p:sp>
      <p:pic>
        <p:nvPicPr>
          <p:cNvPr id="5" name="Picture 4"/>
          <p:cNvPicPr>
            <a:picLocks noChangeAspect="1"/>
          </p:cNvPicPr>
          <p:nvPr/>
        </p:nvPicPr>
        <p:blipFill>
          <a:blip r:embed="rId3"/>
          <a:stretch>
            <a:fillRect/>
          </a:stretch>
        </p:blipFill>
        <p:spPr>
          <a:xfrm>
            <a:off x="2195736" y="980728"/>
            <a:ext cx="8230313" cy="1146147"/>
          </a:xfrm>
          <a:prstGeom prst="rect">
            <a:avLst/>
          </a:prstGeom>
        </p:spPr>
      </p:pic>
      <p:sp>
        <p:nvSpPr>
          <p:cNvPr id="6" name="Rectangle 5"/>
          <p:cNvSpPr/>
          <p:nvPr/>
        </p:nvSpPr>
        <p:spPr>
          <a:xfrm>
            <a:off x="395536" y="273422"/>
            <a:ext cx="8424936" cy="923330"/>
          </a:xfrm>
          <a:prstGeom prst="rect">
            <a:avLst/>
          </a:prstGeom>
        </p:spPr>
        <p:txBody>
          <a:bodyPr wrap="square">
            <a:spAutoFit/>
          </a:bodyPr>
          <a:lstStyle/>
          <a:p>
            <a:r>
              <a:rPr lang="fa-IR" sz="3600" b="1" dirty="0">
                <a:solidFill>
                  <a:srgbClr val="7C7C7C"/>
                </a:solidFill>
                <a:latin typeface="yekanYW"/>
                <a:ea typeface="+mj-ea"/>
                <a:cs typeface="B Titr" panose="00000700000000000000" pitchFamily="2" charset="-78"/>
              </a:rPr>
              <a:t>ماده ۵۶ قانون حمایت از خانواده و جوانی جمعیت</a:t>
            </a:r>
            <a:br>
              <a:rPr lang="fa-IR" sz="3600" b="1" dirty="0">
                <a:solidFill>
                  <a:srgbClr val="7C7C7C"/>
                </a:solidFill>
                <a:latin typeface="yekanYW"/>
                <a:ea typeface="+mj-ea"/>
                <a:cs typeface="B Titr" panose="00000700000000000000" pitchFamily="2" charset="-78"/>
              </a:rPr>
            </a:br>
            <a:endParaRPr lang="en-US" dirty="0"/>
          </a:p>
        </p:txBody>
      </p:sp>
    </p:spTree>
    <p:extLst>
      <p:ext uri="{BB962C8B-B14F-4D97-AF65-F5344CB8AC3E}">
        <p14:creationId xmlns:p14="http://schemas.microsoft.com/office/powerpoint/2010/main" val="35396789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620688"/>
            <a:ext cx="8568952" cy="5976664"/>
          </a:xfrm>
        </p:spPr>
        <p:txBody>
          <a:bodyPr>
            <a:normAutofit/>
          </a:bodyPr>
          <a:lstStyle/>
          <a:p>
            <a:r>
              <a:rPr lang="fa-IR" sz="1800" b="1" dirty="0">
                <a:latin typeface="Arial" panose="020B0604020202020204" pitchFamily="34" charset="0"/>
                <a:ea typeface="+mj-ea"/>
                <a:cs typeface="B Mitra" panose="00000400000000000000" pitchFamily="2" charset="-78"/>
              </a:rPr>
              <a:t>تبصره ۱ - رای صادره ظرف یک هفته قابل اعتراض در شعبه یا شعب اختصاصی دادگاه تجدیدنظر، به ریاست قاضی یا قضات ویژه منصوب رئیس قوه قضائیه در این امر می‌باشد و دادگاه مذکور حداکثر باید ظرف یک هفته تصمیم خود را اعلام کند.</a:t>
            </a:r>
            <a:br>
              <a:rPr lang="fa-IR" sz="1800" b="1" dirty="0">
                <a:latin typeface="Arial" panose="020B0604020202020204" pitchFamily="34" charset="0"/>
                <a:ea typeface="+mj-ea"/>
                <a:cs typeface="B Mitra" panose="00000400000000000000" pitchFamily="2" charset="-78"/>
              </a:rPr>
            </a:br>
            <a:r>
              <a:rPr lang="fa-IR" sz="1800" b="1" dirty="0">
                <a:latin typeface="Arial" panose="020B0604020202020204" pitchFamily="34" charset="0"/>
                <a:ea typeface="+mj-ea"/>
                <a:cs typeface="B Mitra" panose="00000400000000000000" pitchFamily="2" charset="-78"/>
              </a:rPr>
              <a:t>تبصره ۲ - بیمارستانهای مورد تایید پزشکی قانونی موظفند در موارد مجاز سقط، منحصراً پس از دستور قاضی و احراز عدم امارات و نشانه های ولوج روح،‌ سقط جنین را اجراء کنند و اطلاعات مربوط را با رعایت اصول محرمانگی در پرونده الکترونیک سلامت بیمار و یا سامانه ماده (۵۴) این قانون ثبت و بارگذاری نمایند.</a:t>
            </a:r>
            <a:br>
              <a:rPr lang="fa-IR" sz="1800" b="1" dirty="0">
                <a:latin typeface="Arial" panose="020B0604020202020204" pitchFamily="34" charset="0"/>
                <a:ea typeface="+mj-ea"/>
                <a:cs typeface="B Mitra" panose="00000400000000000000" pitchFamily="2" charset="-78"/>
              </a:rPr>
            </a:br>
            <a:r>
              <a:rPr lang="fa-IR" sz="1800" b="1" dirty="0">
                <a:latin typeface="Arial" panose="020B0604020202020204" pitchFamily="34" charset="0"/>
                <a:ea typeface="+mj-ea"/>
                <a:cs typeface="B Mitra" panose="00000400000000000000" pitchFamily="2" charset="-78"/>
              </a:rPr>
              <a:t>تبصره ۳ - سازمان پزشکی قانونی اطلاعات مربوط به کلیه مراحل درخواست سقط تا نتیجه آن، اعم از دلایل درخواست ‌دهنده، اعضای کمیسیون، صدور یا عدم صدور مجوز و دلیل صدور مجوز را با رعایت اصول محرمانگی، در پرونده الکترونیک سلامت بیمار و یا سامانه ماده (۵۴) این قانون ثبت و بارگذاری می کند و اطلاعات آن را هر سال در اختیار مجلس شورای اسلامی و شورای عالی انقلاب فرهنگی قرار می دهد.</a:t>
            </a:r>
            <a:br>
              <a:rPr lang="fa-IR" sz="1800" b="1" dirty="0">
                <a:latin typeface="Arial" panose="020B0604020202020204" pitchFamily="34" charset="0"/>
                <a:ea typeface="+mj-ea"/>
                <a:cs typeface="B Mitra" panose="00000400000000000000" pitchFamily="2" charset="-78"/>
              </a:rPr>
            </a:br>
            <a:r>
              <a:rPr lang="fa-IR" sz="1800" b="1" dirty="0">
                <a:latin typeface="Arial" panose="020B0604020202020204" pitchFamily="34" charset="0"/>
                <a:ea typeface="+mj-ea"/>
                <a:cs typeface="B Mitra" panose="00000400000000000000" pitchFamily="2" charset="-78"/>
              </a:rPr>
              <a:t>تبصره ۴ - چنانچه پزشک یا ماما یا دارو فروش، خارج از مراحل این ماده وسایل سقط جنین را فراهم سازند یا مباشرت به سقط جنین نمایند علاوه بر مجازات مقرر در ماده (۶۲۴) قانون مجازات اسلامی (کتاب پنجم - تعزیرات و مجازات های بازدارنده)، پروانه فعالیت ایشان ابطال می‌شود. تحقق این جرم نیازمند تکرار نیست.</a:t>
            </a:r>
            <a:endParaRPr lang="en-US" sz="1800" b="1" dirty="0">
              <a:latin typeface="Arial" panose="020B0604020202020204" pitchFamily="34" charset="0"/>
              <a:ea typeface="+mj-ea"/>
              <a:cs typeface="B Mitra" panose="00000400000000000000" pitchFamily="2" charset="-78"/>
            </a:endParaRPr>
          </a:p>
        </p:txBody>
      </p:sp>
    </p:spTree>
    <p:extLst>
      <p:ext uri="{BB962C8B-B14F-4D97-AF65-F5344CB8AC3E}">
        <p14:creationId xmlns:p14="http://schemas.microsoft.com/office/powerpoint/2010/main" val="42517041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Rounded Rectangular Callout 3"/>
          <p:cNvSpPr/>
          <p:nvPr/>
        </p:nvSpPr>
        <p:spPr>
          <a:xfrm>
            <a:off x="251520" y="116632"/>
            <a:ext cx="8640960" cy="4824536"/>
          </a:xfrm>
          <a:prstGeom prst="wedgeRoundRectCallout">
            <a:avLst>
              <a:gd name="adj1" fmla="val 51687"/>
              <a:gd name="adj2" fmla="val -731"/>
              <a:gd name="adj3" fmla="val 16667"/>
            </a:avLst>
          </a:prstGeom>
          <a:solidFill>
            <a:sysClr val="window" lastClr="FFFFFF"/>
          </a:solidFill>
          <a:ln w="12700" cap="flat" cmpd="sng" algn="ctr">
            <a:solidFill>
              <a:sysClr val="windowText" lastClr="000000"/>
            </a:solidFill>
            <a:prstDash val="solid"/>
            <a:miter lim="800000"/>
          </a:ln>
          <a:effectLst/>
          <a:scene3d>
            <a:camera prst="orthographicFront"/>
            <a:lightRig rig="threePt" dir="t"/>
          </a:scene3d>
          <a:sp3d>
            <a:bevelT/>
          </a:sp3d>
        </p:spPr>
        <p:txBody>
          <a:bodyPr rtlCol="0" anchor="ctr"/>
          <a:lstStyle/>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sng" strike="noStrike" kern="0" cap="none" spc="0" normalizeH="0" baseline="0" noProof="0" dirty="0" smtClean="0">
                <a:ln>
                  <a:noFill/>
                </a:ln>
                <a:solidFill>
                  <a:srgbClr val="5B9BD5">
                    <a:lumMod val="50000"/>
                  </a:srgbClr>
                </a:solidFill>
                <a:effectLst/>
                <a:uLnTx/>
                <a:uFillTx/>
                <a:latin typeface="BNazanin"/>
                <a:ea typeface="Times New Roman" panose="02020603050405020304" pitchFamily="18" charset="0"/>
                <a:cs typeface="B Mitra" panose="00000400000000000000" pitchFamily="2" charset="-78"/>
              </a:rPr>
              <a:t>تبیین حرمت سقط جنین توسط فعالان حوزوی و دانشگاهی </a:t>
            </a:r>
          </a:p>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بخشی از سخنان حجت الاسلام والمسلمین مزروعی استاد حوزه و دانشگاه و پژوهشگر حوزه سقط جنین در دانشگاه علوم پزشکی </a:t>
            </a:r>
          </a:p>
          <a:p>
            <a:pPr marL="342900" marR="0" lvl="0" indent="-342900" algn="justLow" defTabSz="914400" eaLnBrk="1" fontAlgn="auto" latinLnBrk="0" hangingPunct="1">
              <a:lnSpc>
                <a:spcPct val="115000"/>
              </a:lnSpc>
              <a:spcBef>
                <a:spcPts val="0"/>
              </a:spcBef>
              <a:spcAft>
                <a:spcPts val="1000"/>
              </a:spcAft>
              <a:buClrTx/>
              <a:buSzTx/>
              <a:buFont typeface="Arial" panose="020B0604020202020204" pitchFamily="34" charset="0"/>
              <a:buChar char="•"/>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مرحوم آیت الله بهجت معتقد بود که قتل یک جنین تفاوتی با یک انسان درقید حیات ندارد و طبق نظر اکثر مراجع حکم کسانی که اقدام به قتل فردی که روح در بدنش دمیده شده می کنند قصاص است</a:t>
            </a:r>
          </a:p>
          <a:p>
            <a:pPr marL="342900" marR="0" lvl="0" indent="-342900" algn="justLow" defTabSz="914400" eaLnBrk="1" fontAlgn="auto" latinLnBrk="0" hangingPunct="1">
              <a:lnSpc>
                <a:spcPct val="115000"/>
              </a:lnSpc>
              <a:spcBef>
                <a:spcPts val="0"/>
              </a:spcBef>
              <a:spcAft>
                <a:spcPts val="1000"/>
              </a:spcAft>
              <a:buClrTx/>
              <a:buSzTx/>
              <a:buFont typeface="Arial" panose="020B0604020202020204" pitchFamily="34" charset="0"/>
              <a:buChar char="•"/>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سقط جنین تحت هیچ شرایطی به ویژه پس از زمان دمیده شدن روح جایز نیست، به خصوص آنکه آن جنین سالم باشد و این کار حکم قتل را دارد، زیرا یک انسان کامل کشته شده است.</a:t>
            </a:r>
          </a:p>
          <a:p>
            <a:pPr marL="342900" marR="0" lvl="0" indent="-342900" algn="justLow" defTabSz="914400" eaLnBrk="1" fontAlgn="auto" latinLnBrk="0" hangingPunct="1">
              <a:lnSpc>
                <a:spcPct val="115000"/>
              </a:lnSpc>
              <a:spcBef>
                <a:spcPts val="0"/>
              </a:spcBef>
              <a:spcAft>
                <a:spcPts val="1000"/>
              </a:spcAft>
              <a:buClrTx/>
              <a:buSzTx/>
              <a:buFont typeface="Arial" panose="020B0604020202020204" pitchFamily="34" charset="0"/>
              <a:buChar char="•"/>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حتی در قبل از دمیده شدن روح هم باید احتیاط لازم را داشت، چون وجود انسانی جسمی و روحی جنین از ابتدای تکوین کلید می خورد و سقط آن حکم قتل را دارد. </a:t>
            </a:r>
            <a:endParaRPr kumimoji="0" lang="en-US"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endParaRPr>
          </a:p>
        </p:txBody>
      </p:sp>
    </p:spTree>
    <p:extLst>
      <p:ext uri="{BB962C8B-B14F-4D97-AF65-F5344CB8AC3E}">
        <p14:creationId xmlns:p14="http://schemas.microsoft.com/office/powerpoint/2010/main" val="688572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Rounded Rectangular Callout 3"/>
          <p:cNvSpPr/>
          <p:nvPr/>
        </p:nvSpPr>
        <p:spPr>
          <a:xfrm>
            <a:off x="323528" y="908720"/>
            <a:ext cx="8496943" cy="3600400"/>
          </a:xfrm>
          <a:prstGeom prst="wedgeRoundRectCallout">
            <a:avLst>
              <a:gd name="adj1" fmla="val 51687"/>
              <a:gd name="adj2" fmla="val -731"/>
              <a:gd name="adj3" fmla="val 16667"/>
            </a:avLst>
          </a:prstGeom>
          <a:solidFill>
            <a:sysClr val="window" lastClr="FFFFFF"/>
          </a:solidFill>
          <a:ln w="12700" cap="flat" cmpd="sng" algn="ctr">
            <a:solidFill>
              <a:sysClr val="windowText" lastClr="000000"/>
            </a:solidFill>
            <a:prstDash val="solid"/>
            <a:miter lim="800000"/>
          </a:ln>
          <a:effectLst/>
          <a:scene3d>
            <a:camera prst="orthographicFront"/>
            <a:lightRig rig="threePt" dir="t"/>
          </a:scene3d>
          <a:sp3d>
            <a:bevelT/>
          </a:sp3d>
        </p:spPr>
        <p:txBody>
          <a:bodyPr rtlCol="0" anchor="ctr"/>
          <a:lstStyle/>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000" b="1" i="0" u="none" strike="noStrike" kern="0" cap="none" spc="0" normalizeH="0" baseline="0" noProof="0" dirty="0" smtClean="0">
                <a:ln>
                  <a:noFill/>
                </a:ln>
                <a:solidFill>
                  <a:srgbClr val="000000"/>
                </a:solidFill>
                <a:effectLst/>
                <a:uLnTx/>
                <a:uFillTx/>
                <a:latin typeface="BNazaninBold"/>
                <a:ea typeface="Times New Roman" panose="02020603050405020304" pitchFamily="18" charset="0"/>
                <a:cs typeface="B Titr" panose="00000700000000000000" pitchFamily="2" charset="-78"/>
              </a:rPr>
              <a:t>        </a:t>
            </a:r>
            <a:r>
              <a:rPr kumimoji="0" lang="fa-IR" sz="3200" b="1" i="0" u="none" strike="noStrike" kern="0" cap="none" spc="0" normalizeH="0" baseline="0" noProof="0" dirty="0" smtClean="0">
                <a:ln>
                  <a:noFill/>
                </a:ln>
                <a:solidFill>
                  <a:srgbClr val="5B9BD5">
                    <a:lumMod val="50000"/>
                  </a:srgbClr>
                </a:solidFill>
                <a:effectLst/>
                <a:uLnTx/>
                <a:uFillTx/>
                <a:latin typeface="BNazaninBold"/>
                <a:ea typeface="Times New Roman" panose="02020603050405020304" pitchFamily="18" charset="0"/>
                <a:cs typeface="B Titr" panose="00000700000000000000" pitchFamily="2" charset="-78"/>
              </a:rPr>
              <a:t>اهداف کارگروه پیشگیری از</a:t>
            </a:r>
            <a:r>
              <a:rPr kumimoji="0" lang="fa-IR" sz="3200" b="1" i="0" u="none" strike="noStrike" kern="0" cap="none" spc="0" normalizeH="0" noProof="0" dirty="0" smtClean="0">
                <a:ln>
                  <a:noFill/>
                </a:ln>
                <a:solidFill>
                  <a:srgbClr val="5B9BD5">
                    <a:lumMod val="50000"/>
                  </a:srgbClr>
                </a:solidFill>
                <a:effectLst/>
                <a:uLnTx/>
                <a:uFillTx/>
                <a:latin typeface="BNazaninBold"/>
                <a:ea typeface="Times New Roman" panose="02020603050405020304" pitchFamily="18" charset="0"/>
                <a:cs typeface="B Titr" panose="00000700000000000000" pitchFamily="2" charset="-78"/>
              </a:rPr>
              <a:t> سقط عمدی:</a:t>
            </a:r>
            <a:endParaRPr kumimoji="0" lang="en-US" sz="3200" b="0" i="0" u="none" strike="noStrike" kern="0" cap="none" spc="0" normalizeH="0" baseline="0" noProof="0" dirty="0" smtClean="0">
              <a:ln>
                <a:noFill/>
              </a:ln>
              <a:solidFill>
                <a:srgbClr val="5B9BD5">
                  <a:lumMod val="50000"/>
                </a:srgbClr>
              </a:solidFill>
              <a:effectLst/>
              <a:uLnTx/>
              <a:uFillTx/>
              <a:latin typeface="Calibri" panose="020F0502020204030204"/>
              <a:ea typeface="Calibri" panose="020F0502020204030204" pitchFamily="34" charset="0"/>
              <a:cs typeface="B Titr" panose="00000700000000000000" pitchFamily="2" charset="-78"/>
            </a:endParaRPr>
          </a:p>
          <a:p>
            <a:pPr marL="0" marR="0" lvl="0" indent="0" algn="justLow" defTabSz="914400" eaLnBrk="1" fontAlgn="auto" latinLnBrk="0" hangingPunct="1">
              <a:lnSpc>
                <a:spcPct val="150000"/>
              </a:lnSpc>
              <a:spcBef>
                <a:spcPts val="0"/>
              </a:spcBef>
              <a:spcAft>
                <a:spcPts val="1000"/>
              </a:spcAft>
              <a:buClrTx/>
              <a:buSzTx/>
              <a:buFontTx/>
              <a:buNone/>
              <a:tabLst/>
              <a:defRPr/>
            </a:pPr>
            <a:r>
              <a:rPr kumimoji="0" lang="fa-IR" sz="18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۱. </a:t>
            </a: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اطلاع رسانی و آگاه سازی جامعه پزشکی-پیراپزشکی، داروخانه ها، عطاری ها، تجهیزات پزشکی و ... در بخش دولتی و خصوصی</a:t>
            </a:r>
            <a:r>
              <a:rPr kumimoji="0" lang="fa-IR" sz="2200" b="1" i="0" u="none" strike="noStrike" kern="0" cap="none" spc="0" normalizeH="0" baseline="0" noProof="0" dirty="0" smtClean="0">
                <a:ln>
                  <a:noFill/>
                </a:ln>
                <a:solidFill>
                  <a:srgbClr val="000000"/>
                </a:solidFill>
                <a:effectLst/>
                <a:uLnTx/>
                <a:uFillTx/>
                <a:latin typeface="Calibri" panose="020F0502020204030204"/>
                <a:ea typeface="Times New Roman" panose="02020603050405020304" pitchFamily="18" charset="0"/>
                <a:cs typeface="B Mitra" panose="00000400000000000000" pitchFamily="2" charset="-78"/>
              </a:rPr>
              <a:t> </a:t>
            </a: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در زمینه دستورعمل ها، قوانین و مجازات های مرتبط با سقط جنین عمدی</a:t>
            </a:r>
            <a:r>
              <a:rPr kumimoji="0" lang="en-US"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a:t>
            </a:r>
            <a:endParaRPr kumimoji="0" lang="en-US" sz="2200" b="1" i="0" u="none" strike="noStrike" kern="0" cap="none" spc="0" normalizeH="0" baseline="0" noProof="0" dirty="0" smtClean="0">
              <a:ln>
                <a:noFill/>
              </a:ln>
              <a:solidFill>
                <a:prstClr val="black"/>
              </a:solidFill>
              <a:effectLst/>
              <a:uLnTx/>
              <a:uFillTx/>
              <a:latin typeface="Calibri" panose="020F0502020204030204"/>
              <a:ea typeface="Calibri" panose="020F0502020204030204" pitchFamily="34" charset="0"/>
              <a:cs typeface="B Mitra" panose="00000400000000000000" pitchFamily="2" charset="-78"/>
            </a:endParaRPr>
          </a:p>
          <a:p>
            <a:pPr marL="0" marR="0" lvl="0" indent="0" algn="justLow" defTabSz="914400" eaLnBrk="1" fontAlgn="auto" latinLnBrk="0" hangingPunct="1">
              <a:lnSpc>
                <a:spcPct val="150000"/>
              </a:lnSpc>
              <a:spcBef>
                <a:spcPts val="0"/>
              </a:spcBef>
              <a:spcAft>
                <a:spcPts val="1000"/>
              </a:spcAft>
              <a:buClrTx/>
              <a:buSzTx/>
              <a:buFontTx/>
              <a:buNone/>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۲. ترویج رویه های فرهنگسازی، جهت ارتقا آگاهی، نگرش و عملکرد ارایه دهندگان، خدمت گیرندگان خدمات سلامت و نیز</a:t>
            </a:r>
            <a:r>
              <a:rPr kumimoji="0" lang="fa-IR" sz="2200" b="1" i="0" u="none" strike="noStrike" kern="0" cap="none" spc="0" normalizeH="0" baseline="0" noProof="0" dirty="0" smtClean="0">
                <a:ln>
                  <a:noFill/>
                </a:ln>
                <a:solidFill>
                  <a:srgbClr val="000000"/>
                </a:solidFill>
                <a:effectLst/>
                <a:uLnTx/>
                <a:uFillTx/>
                <a:latin typeface="Calibri" panose="020F0502020204030204"/>
                <a:ea typeface="Times New Roman" panose="02020603050405020304" pitchFamily="18" charset="0"/>
                <a:cs typeface="B Mitra" panose="00000400000000000000" pitchFamily="2" charset="-78"/>
              </a:rPr>
              <a:t> </a:t>
            </a: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جامعه</a:t>
            </a:r>
            <a:r>
              <a:rPr kumimoji="0" lang="en-US"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a:t>
            </a:r>
            <a:endParaRPr kumimoji="0" lang="en-US" sz="2200" b="1" i="0" u="none" strike="noStrike" kern="0" cap="none" spc="0" normalizeH="0" baseline="0" noProof="0" dirty="0" smtClean="0">
              <a:ln>
                <a:noFill/>
              </a:ln>
              <a:solidFill>
                <a:prstClr val="black"/>
              </a:solidFill>
              <a:effectLst/>
              <a:uLnTx/>
              <a:uFillTx/>
              <a:latin typeface="Calibri" panose="020F0502020204030204"/>
              <a:ea typeface="Calibri" panose="020F0502020204030204" pitchFamily="34" charset="0"/>
              <a:cs typeface="B Mitra" panose="00000400000000000000" pitchFamily="2" charset="-78"/>
            </a:endParaRPr>
          </a:p>
        </p:txBody>
      </p:sp>
    </p:spTree>
    <p:extLst>
      <p:ext uri="{BB962C8B-B14F-4D97-AF65-F5344CB8AC3E}">
        <p14:creationId xmlns:p14="http://schemas.microsoft.com/office/powerpoint/2010/main" val="4262012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Rounded Rectangular Callout 3"/>
          <p:cNvSpPr/>
          <p:nvPr/>
        </p:nvSpPr>
        <p:spPr>
          <a:xfrm>
            <a:off x="323528" y="548681"/>
            <a:ext cx="8424936" cy="3960440"/>
          </a:xfrm>
          <a:prstGeom prst="wedgeRoundRectCallout">
            <a:avLst>
              <a:gd name="adj1" fmla="val 51687"/>
              <a:gd name="adj2" fmla="val -731"/>
              <a:gd name="adj3" fmla="val 16667"/>
            </a:avLst>
          </a:prstGeom>
          <a:solidFill>
            <a:sysClr val="window" lastClr="FFFFFF"/>
          </a:solidFill>
          <a:ln w="12700" cap="flat" cmpd="sng" algn="ctr">
            <a:solidFill>
              <a:sysClr val="windowText" lastClr="000000"/>
            </a:solidFill>
            <a:prstDash val="solid"/>
            <a:miter lim="800000"/>
          </a:ln>
          <a:effectLst/>
          <a:scene3d>
            <a:camera prst="orthographicFront"/>
            <a:lightRig rig="threePt" dir="t"/>
          </a:scene3d>
          <a:sp3d>
            <a:bevelT/>
          </a:sp3d>
        </p:spPr>
        <p:txBody>
          <a:bodyPr rtlCol="0" anchor="ctr"/>
          <a:lstStyle/>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3. ساماندهی فرآیند کشف و شناسایی جرائم مرتبط با سقط جنین عمدی، مطابق فرآیند کشف جرم و تنظیم گزارش </a:t>
            </a:r>
          </a:p>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4.ساماندهی فرآیند معرفی متخلفین به مراجع قضایی و پیگیری احکام صادره از سوی مراجع قضایی برای متخلفین، مطابق فرآیند کشف جرم و تنظیم گزارش </a:t>
            </a:r>
          </a:p>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5. انجام مطالعات مرتبط در خصوص برآورد فراوانی سقط جنین عمدی، علل و عوامل تاثیرگذار و راه ها و رویکردها پیشگیری و مقابله با آن</a:t>
            </a:r>
            <a:r>
              <a:rPr kumimoji="0" lang="en-US"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a:t>
            </a:r>
          </a:p>
        </p:txBody>
      </p:sp>
    </p:spTree>
    <p:extLst>
      <p:ext uri="{BB962C8B-B14F-4D97-AF65-F5344CB8AC3E}">
        <p14:creationId xmlns:p14="http://schemas.microsoft.com/office/powerpoint/2010/main" val="3031246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Rounded Rectangular Callout 3"/>
          <p:cNvSpPr/>
          <p:nvPr/>
        </p:nvSpPr>
        <p:spPr>
          <a:xfrm>
            <a:off x="107504" y="188640"/>
            <a:ext cx="8712968" cy="4392488"/>
          </a:xfrm>
          <a:prstGeom prst="wedgeRoundRectCallout">
            <a:avLst>
              <a:gd name="adj1" fmla="val 51687"/>
              <a:gd name="adj2" fmla="val -731"/>
              <a:gd name="adj3" fmla="val 16667"/>
            </a:avLst>
          </a:prstGeom>
          <a:solidFill>
            <a:sysClr val="window" lastClr="FFFFFF"/>
          </a:solidFill>
          <a:ln w="12700" cap="flat" cmpd="sng" algn="ctr">
            <a:solidFill>
              <a:sysClr val="windowText" lastClr="000000"/>
            </a:solidFill>
            <a:prstDash val="solid"/>
            <a:miter lim="800000"/>
          </a:ln>
          <a:effectLst/>
          <a:scene3d>
            <a:camera prst="orthographicFront"/>
            <a:lightRig rig="threePt" dir="t"/>
          </a:scene3d>
          <a:sp3d>
            <a:bevelT/>
          </a:sp3d>
        </p:spPr>
        <p:txBody>
          <a:bodyPr rtlCol="0" anchor="ctr"/>
          <a:lstStyle/>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6. </a:t>
            </a:r>
            <a:r>
              <a:rPr kumimoji="0" lang="fa-IR" sz="2200" b="1" i="0" u="none" strike="noStrike" kern="0" cap="none" spc="0" normalizeH="0" baseline="0" noProof="0" dirty="0" smtClean="0">
                <a:ln>
                  <a:noFill/>
                </a:ln>
                <a:solidFill>
                  <a:schemeClr val="tx2">
                    <a:lumMod val="60000"/>
                    <a:lumOff val="40000"/>
                  </a:schemeClr>
                </a:solidFill>
                <a:effectLst/>
                <a:uLnTx/>
                <a:uFillTx/>
                <a:latin typeface="BNazanin"/>
                <a:ea typeface="Times New Roman" panose="02020603050405020304" pitchFamily="18" charset="0"/>
                <a:cs typeface="B Mitra" panose="00000400000000000000" pitchFamily="2" charset="-78"/>
              </a:rPr>
              <a:t>ساماندهی فرآیندهای انصراف از سقط مبتنی بر اصول مشاوره</a:t>
            </a:r>
            <a:r>
              <a:rPr kumimoji="0" lang="en-US" sz="2200" b="1" i="0" u="none" strike="noStrike" kern="0" cap="none" spc="0" normalizeH="0" baseline="0" noProof="0" dirty="0" smtClean="0">
                <a:ln>
                  <a:noFill/>
                </a:ln>
                <a:solidFill>
                  <a:schemeClr val="tx2">
                    <a:lumMod val="60000"/>
                    <a:lumOff val="40000"/>
                  </a:schemeClr>
                </a:solidFill>
                <a:effectLst/>
                <a:uLnTx/>
                <a:uFillTx/>
                <a:latin typeface="BNazanin"/>
                <a:ea typeface="Times New Roman" panose="02020603050405020304" pitchFamily="18" charset="0"/>
                <a:cs typeface="B Mitra" panose="00000400000000000000" pitchFamily="2" charset="-78"/>
              </a:rPr>
              <a:t>.</a:t>
            </a:r>
          </a:p>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7. نظارت بر اجرای قوانین و دستورعمل های مرتبط از جمله دستورالعمل ماده  56 قانون (مکاتبه شماره 3165/107/د تاریخ 25/4/1402 اداره کل حقوقی، املاک و تنظیم مقررات) و سایر دستورعمل ها، بخشنامه ها و مکاتبات مرتبط از سوی وزارت متبوع و نهادهای بالا دستی پس از استعلام وزارت متبوع</a:t>
            </a:r>
            <a:r>
              <a:rPr kumimoji="0" lang="en-US"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a:t>
            </a:r>
          </a:p>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8. انجام هماهنگی های درون و برون بخشی در راستای دستیابی به اهداف ماده 56 قانون حمایت از خانواده و جوانی جمعیت و اجرای مصوبات از جمله مصوبات ستاد ملی جمعیت، کارگروه ویژه مقابله با سقط غیر قانونی جنین ستاد ملی جمعیت، مصوبات قرارگاه جوانی جمعیت و کارگروه پیشگیری و مقابله با سقط عمدی جنین وزارت بهداشت، درمان و آموزش پزشکی و نیز سایر مصوبات مرتبط از سطوح بالاتر</a:t>
            </a:r>
            <a:r>
              <a:rPr kumimoji="0" lang="en-US" sz="2200" b="1" i="0" u="none" strike="noStrike" kern="0" cap="none" spc="0" normalizeH="0" baseline="0" noProof="0" dirty="0" smtClean="0">
                <a:ln>
                  <a:noFill/>
                </a:ln>
                <a:solidFill>
                  <a:srgbClr val="000000"/>
                </a:solidFill>
                <a:effectLst/>
                <a:uLnTx/>
                <a:uFillTx/>
                <a:latin typeface="BNazanin"/>
                <a:ea typeface="Times New Roman" panose="02020603050405020304" pitchFamily="18" charset="0"/>
                <a:cs typeface="B Mitra" panose="00000400000000000000" pitchFamily="2" charset="-78"/>
              </a:rPr>
              <a:t>.</a:t>
            </a:r>
          </a:p>
        </p:txBody>
      </p:sp>
    </p:spTree>
    <p:extLst>
      <p:ext uri="{BB962C8B-B14F-4D97-AF65-F5344CB8AC3E}">
        <p14:creationId xmlns:p14="http://schemas.microsoft.com/office/powerpoint/2010/main" val="3086351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EFEFEF"/>
            </a:gs>
            <a:gs pos="100000">
              <a:srgbClr val="EFEFEF"/>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101" name="Freeform 6">
            <a:extLst>
              <a:ext uri="{FF2B5EF4-FFF2-40B4-BE49-F238E27FC236}">
                <a16:creationId xmlns:a16="http://schemas.microsoft.com/office/drawing/2014/main" id="{1B927FC6-ED37-434F-A263-A069A0F7AE1D}"/>
              </a:ext>
            </a:extLst>
          </p:cNvPr>
          <p:cNvSpPr>
            <a:spLocks/>
          </p:cNvSpPr>
          <p:nvPr/>
        </p:nvSpPr>
        <p:spPr bwMode="auto">
          <a:xfrm>
            <a:off x="338138" y="2798741"/>
            <a:ext cx="3369469" cy="3114283"/>
          </a:xfrm>
          <a:custGeom>
            <a:avLst/>
            <a:gdLst>
              <a:gd name="T0" fmla="*/ 2164 w 2830"/>
              <a:gd name="T1" fmla="*/ 0 h 3408"/>
              <a:gd name="T2" fmla="*/ 1497 w 2830"/>
              <a:gd name="T3" fmla="*/ 463 h 3408"/>
              <a:gd name="T4" fmla="*/ 1511 w 2830"/>
              <a:gd name="T5" fmla="*/ 2437 h 3408"/>
              <a:gd name="T6" fmla="*/ 0 w 2830"/>
              <a:gd name="T7" fmla="*/ 3408 h 3408"/>
              <a:gd name="T8" fmla="*/ 2277 w 2830"/>
              <a:gd name="T9" fmla="*/ 3408 h 3408"/>
              <a:gd name="T10" fmla="*/ 2830 w 2830"/>
              <a:gd name="T11" fmla="*/ 2437 h 3408"/>
              <a:gd name="T12" fmla="*/ 2830 w 2830"/>
              <a:gd name="T13" fmla="*/ 463 h 3408"/>
              <a:gd name="T14" fmla="*/ 2830 w 2830"/>
              <a:gd name="T15" fmla="*/ 463 h 3408"/>
              <a:gd name="T16" fmla="*/ 2164 w 2830"/>
              <a:gd name="T17"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0" h="3408">
                <a:moveTo>
                  <a:pt x="2164" y="0"/>
                </a:moveTo>
                <a:lnTo>
                  <a:pt x="1497" y="463"/>
                </a:lnTo>
                <a:lnTo>
                  <a:pt x="1511" y="2437"/>
                </a:lnTo>
                <a:lnTo>
                  <a:pt x="0" y="3408"/>
                </a:lnTo>
                <a:lnTo>
                  <a:pt x="2277" y="3408"/>
                </a:lnTo>
                <a:lnTo>
                  <a:pt x="2830" y="2437"/>
                </a:lnTo>
                <a:lnTo>
                  <a:pt x="2830" y="463"/>
                </a:lnTo>
                <a:lnTo>
                  <a:pt x="2830" y="463"/>
                </a:lnTo>
                <a:lnTo>
                  <a:pt x="21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02" name="Freeform 8">
            <a:extLst>
              <a:ext uri="{FF2B5EF4-FFF2-40B4-BE49-F238E27FC236}">
                <a16:creationId xmlns:a16="http://schemas.microsoft.com/office/drawing/2014/main" id="{99BF4956-F361-4E68-9439-5B85310DD62A}"/>
              </a:ext>
            </a:extLst>
          </p:cNvPr>
          <p:cNvSpPr>
            <a:spLocks/>
          </p:cNvSpPr>
          <p:nvPr/>
        </p:nvSpPr>
        <p:spPr bwMode="auto">
          <a:xfrm>
            <a:off x="3049191" y="2798741"/>
            <a:ext cx="2931319" cy="3114283"/>
          </a:xfrm>
          <a:custGeom>
            <a:avLst/>
            <a:gdLst>
              <a:gd name="T0" fmla="*/ 1882 w 2462"/>
              <a:gd name="T1" fmla="*/ 2437 h 3408"/>
              <a:gd name="T2" fmla="*/ 1882 w 2462"/>
              <a:gd name="T3" fmla="*/ 463 h 3408"/>
              <a:gd name="T4" fmla="*/ 1882 w 2462"/>
              <a:gd name="T5" fmla="*/ 463 h 3408"/>
              <a:gd name="T6" fmla="*/ 1216 w 2462"/>
              <a:gd name="T7" fmla="*/ 0 h 3408"/>
              <a:gd name="T8" fmla="*/ 549 w 2462"/>
              <a:gd name="T9" fmla="*/ 463 h 3408"/>
              <a:gd name="T10" fmla="*/ 549 w 2462"/>
              <a:gd name="T11" fmla="*/ 2437 h 3408"/>
              <a:gd name="T12" fmla="*/ 0 w 2462"/>
              <a:gd name="T13" fmla="*/ 3408 h 3408"/>
              <a:gd name="T14" fmla="*/ 2462 w 2462"/>
              <a:gd name="T15" fmla="*/ 3408 h 3408"/>
              <a:gd name="T16" fmla="*/ 1882 w 2462"/>
              <a:gd name="T17" fmla="*/ 2437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2" h="3408">
                <a:moveTo>
                  <a:pt x="1882" y="2437"/>
                </a:moveTo>
                <a:lnTo>
                  <a:pt x="1882" y="463"/>
                </a:lnTo>
                <a:lnTo>
                  <a:pt x="1882" y="463"/>
                </a:lnTo>
                <a:lnTo>
                  <a:pt x="1216" y="0"/>
                </a:lnTo>
                <a:lnTo>
                  <a:pt x="549" y="463"/>
                </a:lnTo>
                <a:lnTo>
                  <a:pt x="549" y="2437"/>
                </a:lnTo>
                <a:lnTo>
                  <a:pt x="0" y="3408"/>
                </a:lnTo>
                <a:lnTo>
                  <a:pt x="2462" y="3408"/>
                </a:lnTo>
                <a:lnTo>
                  <a:pt x="1882" y="24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03" name="Freeform 10">
            <a:extLst>
              <a:ext uri="{FF2B5EF4-FFF2-40B4-BE49-F238E27FC236}">
                <a16:creationId xmlns:a16="http://schemas.microsoft.com/office/drawing/2014/main" id="{6FF2699B-EBE7-4350-B491-882861BCFAB6}"/>
              </a:ext>
            </a:extLst>
          </p:cNvPr>
          <p:cNvSpPr>
            <a:spLocks/>
          </p:cNvSpPr>
          <p:nvPr/>
        </p:nvSpPr>
        <p:spPr bwMode="auto">
          <a:xfrm>
            <a:off x="5285185" y="2798741"/>
            <a:ext cx="3406379" cy="3114283"/>
          </a:xfrm>
          <a:custGeom>
            <a:avLst/>
            <a:gdLst>
              <a:gd name="T0" fmla="*/ 1333 w 2861"/>
              <a:gd name="T1" fmla="*/ 2437 h 3408"/>
              <a:gd name="T2" fmla="*/ 1333 w 2861"/>
              <a:gd name="T3" fmla="*/ 463 h 3408"/>
              <a:gd name="T4" fmla="*/ 667 w 2861"/>
              <a:gd name="T5" fmla="*/ 0 h 3408"/>
              <a:gd name="T6" fmla="*/ 0 w 2861"/>
              <a:gd name="T7" fmla="*/ 463 h 3408"/>
              <a:gd name="T8" fmla="*/ 0 w 2861"/>
              <a:gd name="T9" fmla="*/ 2437 h 3408"/>
              <a:gd name="T10" fmla="*/ 584 w 2861"/>
              <a:gd name="T11" fmla="*/ 3408 h 3408"/>
              <a:gd name="T12" fmla="*/ 2861 w 2861"/>
              <a:gd name="T13" fmla="*/ 3408 h 3408"/>
              <a:gd name="T14" fmla="*/ 1333 w 2861"/>
              <a:gd name="T15" fmla="*/ 2437 h 3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1" h="3408">
                <a:moveTo>
                  <a:pt x="1333" y="2437"/>
                </a:moveTo>
                <a:lnTo>
                  <a:pt x="1333" y="463"/>
                </a:lnTo>
                <a:lnTo>
                  <a:pt x="667" y="0"/>
                </a:lnTo>
                <a:lnTo>
                  <a:pt x="0" y="463"/>
                </a:lnTo>
                <a:lnTo>
                  <a:pt x="0" y="2437"/>
                </a:lnTo>
                <a:lnTo>
                  <a:pt x="584" y="3408"/>
                </a:lnTo>
                <a:lnTo>
                  <a:pt x="2861" y="3408"/>
                </a:lnTo>
                <a:lnTo>
                  <a:pt x="1333" y="24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04" name="Freeform 14">
            <a:extLst>
              <a:ext uri="{FF2B5EF4-FFF2-40B4-BE49-F238E27FC236}">
                <a16:creationId xmlns:a16="http://schemas.microsoft.com/office/drawing/2014/main" id="{7C366C54-6972-49FF-922E-94EAEBECE823}"/>
              </a:ext>
            </a:extLst>
          </p:cNvPr>
          <p:cNvSpPr>
            <a:spLocks/>
          </p:cNvSpPr>
          <p:nvPr/>
        </p:nvSpPr>
        <p:spPr bwMode="auto">
          <a:xfrm>
            <a:off x="338138" y="5025709"/>
            <a:ext cx="3364706" cy="887315"/>
          </a:xfrm>
          <a:custGeom>
            <a:avLst/>
            <a:gdLst>
              <a:gd name="T0" fmla="*/ 2826 w 2826"/>
              <a:gd name="T1" fmla="*/ 0 h 971"/>
              <a:gd name="T2" fmla="*/ 1511 w 2826"/>
              <a:gd name="T3" fmla="*/ 0 h 971"/>
              <a:gd name="T4" fmla="*/ 0 w 2826"/>
              <a:gd name="T5" fmla="*/ 971 h 971"/>
              <a:gd name="T6" fmla="*/ 2277 w 2826"/>
              <a:gd name="T7" fmla="*/ 971 h 971"/>
              <a:gd name="T8" fmla="*/ 2826 w 2826"/>
              <a:gd name="T9" fmla="*/ 0 h 971"/>
            </a:gdLst>
            <a:ahLst/>
            <a:cxnLst>
              <a:cxn ang="0">
                <a:pos x="T0" y="T1"/>
              </a:cxn>
              <a:cxn ang="0">
                <a:pos x="T2" y="T3"/>
              </a:cxn>
              <a:cxn ang="0">
                <a:pos x="T4" y="T5"/>
              </a:cxn>
              <a:cxn ang="0">
                <a:pos x="T6" y="T7"/>
              </a:cxn>
              <a:cxn ang="0">
                <a:pos x="T8" y="T9"/>
              </a:cxn>
            </a:cxnLst>
            <a:rect l="0" t="0" r="r" b="b"/>
            <a:pathLst>
              <a:path w="2826" h="971">
                <a:moveTo>
                  <a:pt x="2826" y="0"/>
                </a:moveTo>
                <a:lnTo>
                  <a:pt x="1511" y="0"/>
                </a:lnTo>
                <a:lnTo>
                  <a:pt x="0" y="971"/>
                </a:lnTo>
                <a:lnTo>
                  <a:pt x="2277" y="971"/>
                </a:lnTo>
                <a:lnTo>
                  <a:pt x="28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05" name="Freeform 20">
            <a:extLst>
              <a:ext uri="{FF2B5EF4-FFF2-40B4-BE49-F238E27FC236}">
                <a16:creationId xmlns:a16="http://schemas.microsoft.com/office/drawing/2014/main" id="{F09DFABA-DEDF-48BD-84DB-F6270AD4C807}"/>
              </a:ext>
            </a:extLst>
          </p:cNvPr>
          <p:cNvSpPr>
            <a:spLocks/>
          </p:cNvSpPr>
          <p:nvPr/>
        </p:nvSpPr>
        <p:spPr bwMode="auto">
          <a:xfrm>
            <a:off x="5285185" y="5025709"/>
            <a:ext cx="3406379" cy="887315"/>
          </a:xfrm>
          <a:custGeom>
            <a:avLst/>
            <a:gdLst>
              <a:gd name="T0" fmla="*/ 1333 w 2861"/>
              <a:gd name="T1" fmla="*/ 0 h 971"/>
              <a:gd name="T2" fmla="*/ 0 w 2861"/>
              <a:gd name="T3" fmla="*/ 0 h 971"/>
              <a:gd name="T4" fmla="*/ 4 w 2861"/>
              <a:gd name="T5" fmla="*/ 0 h 971"/>
              <a:gd name="T6" fmla="*/ 584 w 2861"/>
              <a:gd name="T7" fmla="*/ 971 h 971"/>
              <a:gd name="T8" fmla="*/ 2861 w 2861"/>
              <a:gd name="T9" fmla="*/ 971 h 971"/>
              <a:gd name="T10" fmla="*/ 1333 w 2861"/>
              <a:gd name="T11" fmla="*/ 0 h 971"/>
            </a:gdLst>
            <a:ahLst/>
            <a:cxnLst>
              <a:cxn ang="0">
                <a:pos x="T0" y="T1"/>
              </a:cxn>
              <a:cxn ang="0">
                <a:pos x="T2" y="T3"/>
              </a:cxn>
              <a:cxn ang="0">
                <a:pos x="T4" y="T5"/>
              </a:cxn>
              <a:cxn ang="0">
                <a:pos x="T6" y="T7"/>
              </a:cxn>
              <a:cxn ang="0">
                <a:pos x="T8" y="T9"/>
              </a:cxn>
              <a:cxn ang="0">
                <a:pos x="T10" y="T11"/>
              </a:cxn>
            </a:cxnLst>
            <a:rect l="0" t="0" r="r" b="b"/>
            <a:pathLst>
              <a:path w="2861" h="971">
                <a:moveTo>
                  <a:pt x="1333" y="0"/>
                </a:moveTo>
                <a:lnTo>
                  <a:pt x="0" y="0"/>
                </a:lnTo>
                <a:lnTo>
                  <a:pt x="4" y="0"/>
                </a:lnTo>
                <a:lnTo>
                  <a:pt x="584" y="971"/>
                </a:lnTo>
                <a:lnTo>
                  <a:pt x="2861" y="971"/>
                </a:lnTo>
                <a:lnTo>
                  <a:pt x="13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grpSp>
        <p:nvGrpSpPr>
          <p:cNvPr id="106" name="Group 105">
            <a:extLst>
              <a:ext uri="{FF2B5EF4-FFF2-40B4-BE49-F238E27FC236}">
                <a16:creationId xmlns:a16="http://schemas.microsoft.com/office/drawing/2014/main" id="{3C5903B9-48B8-4C7E-8E73-060217F120E1}"/>
              </a:ext>
            </a:extLst>
          </p:cNvPr>
          <p:cNvGrpSpPr/>
          <p:nvPr/>
        </p:nvGrpSpPr>
        <p:grpSpPr>
          <a:xfrm>
            <a:off x="447675" y="2642508"/>
            <a:ext cx="3369469" cy="3358243"/>
            <a:chOff x="596900" y="2705622"/>
            <a:chExt cx="4492625" cy="4152378"/>
          </a:xfrm>
          <a:solidFill>
            <a:srgbClr val="00B0F0"/>
          </a:solidFill>
        </p:grpSpPr>
        <p:sp>
          <p:nvSpPr>
            <p:cNvPr id="107" name="Freeform 5">
              <a:extLst>
                <a:ext uri="{FF2B5EF4-FFF2-40B4-BE49-F238E27FC236}">
                  <a16:creationId xmlns:a16="http://schemas.microsoft.com/office/drawing/2014/main" id="{8CA3EC60-6E14-45D2-9506-8D5825411B92}"/>
                </a:ext>
              </a:extLst>
            </p:cNvPr>
            <p:cNvSpPr>
              <a:spLocks/>
            </p:cNvSpPr>
            <p:nvPr/>
          </p:nvSpPr>
          <p:spPr bwMode="auto">
            <a:xfrm>
              <a:off x="596900" y="2705622"/>
              <a:ext cx="4492625" cy="4152377"/>
            </a:xfrm>
            <a:custGeom>
              <a:avLst/>
              <a:gdLst>
                <a:gd name="T0" fmla="*/ 2164 w 2830"/>
                <a:gd name="T1" fmla="*/ 0 h 3408"/>
                <a:gd name="T2" fmla="*/ 1497 w 2830"/>
                <a:gd name="T3" fmla="*/ 463 h 3408"/>
                <a:gd name="T4" fmla="*/ 1511 w 2830"/>
                <a:gd name="T5" fmla="*/ 2437 h 3408"/>
                <a:gd name="T6" fmla="*/ 0 w 2830"/>
                <a:gd name="T7" fmla="*/ 3408 h 3408"/>
                <a:gd name="T8" fmla="*/ 2277 w 2830"/>
                <a:gd name="T9" fmla="*/ 3408 h 3408"/>
                <a:gd name="T10" fmla="*/ 2830 w 2830"/>
                <a:gd name="T11" fmla="*/ 2437 h 3408"/>
                <a:gd name="T12" fmla="*/ 2830 w 2830"/>
                <a:gd name="T13" fmla="*/ 463 h 3408"/>
                <a:gd name="T14" fmla="*/ 2830 w 2830"/>
                <a:gd name="T15" fmla="*/ 463 h 3408"/>
                <a:gd name="T16" fmla="*/ 2164 w 2830"/>
                <a:gd name="T17"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0" h="3408">
                  <a:moveTo>
                    <a:pt x="2164" y="0"/>
                  </a:moveTo>
                  <a:lnTo>
                    <a:pt x="1497" y="463"/>
                  </a:lnTo>
                  <a:lnTo>
                    <a:pt x="1511" y="2437"/>
                  </a:lnTo>
                  <a:lnTo>
                    <a:pt x="0" y="3408"/>
                  </a:lnTo>
                  <a:lnTo>
                    <a:pt x="2277" y="3408"/>
                  </a:lnTo>
                  <a:lnTo>
                    <a:pt x="2830" y="2437"/>
                  </a:lnTo>
                  <a:lnTo>
                    <a:pt x="2830" y="463"/>
                  </a:lnTo>
                  <a:lnTo>
                    <a:pt x="2830" y="463"/>
                  </a:lnTo>
                  <a:lnTo>
                    <a:pt x="2164" y="0"/>
                  </a:lnTo>
                  <a:close/>
                </a:path>
              </a:pathLst>
            </a:custGeom>
            <a:grpFill/>
            <a:ln>
              <a:noFill/>
            </a:ln>
            <a:effectLst>
              <a:outerShdw blurRad="190500" algn="ctr" rotWithShape="0">
                <a:schemeClr val="accent1">
                  <a:alpha val="40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08" name="Freeform 13">
              <a:extLst>
                <a:ext uri="{FF2B5EF4-FFF2-40B4-BE49-F238E27FC236}">
                  <a16:creationId xmlns:a16="http://schemas.microsoft.com/office/drawing/2014/main" id="{096E356B-3F4B-4591-AEA0-69D493F87116}"/>
                </a:ext>
              </a:extLst>
            </p:cNvPr>
            <p:cNvSpPr>
              <a:spLocks/>
            </p:cNvSpPr>
            <p:nvPr/>
          </p:nvSpPr>
          <p:spPr bwMode="auto">
            <a:xfrm>
              <a:off x="603250" y="5674913"/>
              <a:ext cx="4486275" cy="1183087"/>
            </a:xfrm>
            <a:custGeom>
              <a:avLst/>
              <a:gdLst>
                <a:gd name="T0" fmla="*/ 2826 w 2826"/>
                <a:gd name="T1" fmla="*/ 0 h 971"/>
                <a:gd name="T2" fmla="*/ 1511 w 2826"/>
                <a:gd name="T3" fmla="*/ 0 h 971"/>
                <a:gd name="T4" fmla="*/ 0 w 2826"/>
                <a:gd name="T5" fmla="*/ 971 h 971"/>
                <a:gd name="T6" fmla="*/ 2277 w 2826"/>
                <a:gd name="T7" fmla="*/ 971 h 971"/>
                <a:gd name="T8" fmla="*/ 2826 w 2826"/>
                <a:gd name="T9" fmla="*/ 0 h 971"/>
              </a:gdLst>
              <a:ahLst/>
              <a:cxnLst>
                <a:cxn ang="0">
                  <a:pos x="T0" y="T1"/>
                </a:cxn>
                <a:cxn ang="0">
                  <a:pos x="T2" y="T3"/>
                </a:cxn>
                <a:cxn ang="0">
                  <a:pos x="T4" y="T5"/>
                </a:cxn>
                <a:cxn ang="0">
                  <a:pos x="T6" y="T7"/>
                </a:cxn>
                <a:cxn ang="0">
                  <a:pos x="T8" y="T9"/>
                </a:cxn>
              </a:cxnLst>
              <a:rect l="0" t="0" r="r" b="b"/>
              <a:pathLst>
                <a:path w="2826" h="971">
                  <a:moveTo>
                    <a:pt x="2826" y="0"/>
                  </a:moveTo>
                  <a:lnTo>
                    <a:pt x="1511" y="0"/>
                  </a:lnTo>
                  <a:lnTo>
                    <a:pt x="0" y="971"/>
                  </a:lnTo>
                  <a:lnTo>
                    <a:pt x="2277" y="971"/>
                  </a:lnTo>
                  <a:lnTo>
                    <a:pt x="2826" y="0"/>
                  </a:lnTo>
                  <a:close/>
                </a:path>
              </a:pathLst>
            </a:custGeom>
            <a:grpFill/>
            <a:ln>
              <a:noFill/>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grpSp>
      <p:grpSp>
        <p:nvGrpSpPr>
          <p:cNvPr id="109" name="Group 108">
            <a:extLst>
              <a:ext uri="{FF2B5EF4-FFF2-40B4-BE49-F238E27FC236}">
                <a16:creationId xmlns:a16="http://schemas.microsoft.com/office/drawing/2014/main" id="{E54EE81D-17FE-4E29-94E7-6EBFE1E24EC4}"/>
              </a:ext>
            </a:extLst>
          </p:cNvPr>
          <p:cNvGrpSpPr/>
          <p:nvPr/>
        </p:nvGrpSpPr>
        <p:grpSpPr>
          <a:xfrm>
            <a:off x="3163491" y="2642508"/>
            <a:ext cx="2931319" cy="3358243"/>
            <a:chOff x="4217988" y="2705622"/>
            <a:chExt cx="3908425" cy="4152378"/>
          </a:xfrm>
        </p:grpSpPr>
        <p:sp>
          <p:nvSpPr>
            <p:cNvPr id="110" name="Freeform 7">
              <a:extLst>
                <a:ext uri="{FF2B5EF4-FFF2-40B4-BE49-F238E27FC236}">
                  <a16:creationId xmlns:a16="http://schemas.microsoft.com/office/drawing/2014/main" id="{6C3B705D-4848-4A1A-843C-5F61D33F5A88}"/>
                </a:ext>
              </a:extLst>
            </p:cNvPr>
            <p:cNvSpPr>
              <a:spLocks/>
            </p:cNvSpPr>
            <p:nvPr/>
          </p:nvSpPr>
          <p:spPr bwMode="auto">
            <a:xfrm>
              <a:off x="4217988" y="2705622"/>
              <a:ext cx="3908425" cy="4152377"/>
            </a:xfrm>
            <a:custGeom>
              <a:avLst/>
              <a:gdLst>
                <a:gd name="T0" fmla="*/ 1882 w 2462"/>
                <a:gd name="T1" fmla="*/ 2437 h 3408"/>
                <a:gd name="T2" fmla="*/ 1882 w 2462"/>
                <a:gd name="T3" fmla="*/ 463 h 3408"/>
                <a:gd name="T4" fmla="*/ 1882 w 2462"/>
                <a:gd name="T5" fmla="*/ 463 h 3408"/>
                <a:gd name="T6" fmla="*/ 1216 w 2462"/>
                <a:gd name="T7" fmla="*/ 0 h 3408"/>
                <a:gd name="T8" fmla="*/ 549 w 2462"/>
                <a:gd name="T9" fmla="*/ 463 h 3408"/>
                <a:gd name="T10" fmla="*/ 549 w 2462"/>
                <a:gd name="T11" fmla="*/ 2437 h 3408"/>
                <a:gd name="T12" fmla="*/ 0 w 2462"/>
                <a:gd name="T13" fmla="*/ 3408 h 3408"/>
                <a:gd name="T14" fmla="*/ 2462 w 2462"/>
                <a:gd name="T15" fmla="*/ 3408 h 3408"/>
                <a:gd name="T16" fmla="*/ 1882 w 2462"/>
                <a:gd name="T17" fmla="*/ 2437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2" h="3408">
                  <a:moveTo>
                    <a:pt x="1882" y="2437"/>
                  </a:moveTo>
                  <a:lnTo>
                    <a:pt x="1882" y="463"/>
                  </a:lnTo>
                  <a:lnTo>
                    <a:pt x="1882" y="463"/>
                  </a:lnTo>
                  <a:lnTo>
                    <a:pt x="1216" y="0"/>
                  </a:lnTo>
                  <a:lnTo>
                    <a:pt x="549" y="463"/>
                  </a:lnTo>
                  <a:lnTo>
                    <a:pt x="549" y="2437"/>
                  </a:lnTo>
                  <a:lnTo>
                    <a:pt x="0" y="3408"/>
                  </a:lnTo>
                  <a:lnTo>
                    <a:pt x="2462" y="3408"/>
                  </a:lnTo>
                  <a:lnTo>
                    <a:pt x="1882" y="2437"/>
                  </a:lnTo>
                  <a:close/>
                </a:path>
              </a:pathLst>
            </a:custGeom>
            <a:solidFill>
              <a:schemeClr val="accent2"/>
            </a:solidFill>
            <a:ln>
              <a:noFill/>
            </a:ln>
            <a:effectLst>
              <a:outerShdw blurRad="190500" algn="ctr" rotWithShape="0">
                <a:schemeClr val="tx2">
                  <a:alpha val="40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11" name="Freeform 15">
              <a:extLst>
                <a:ext uri="{FF2B5EF4-FFF2-40B4-BE49-F238E27FC236}">
                  <a16:creationId xmlns:a16="http://schemas.microsoft.com/office/drawing/2014/main" id="{4E0B2CCA-A2D5-4474-B372-976FCF78B1F9}"/>
                </a:ext>
              </a:extLst>
            </p:cNvPr>
            <p:cNvSpPr>
              <a:spLocks/>
            </p:cNvSpPr>
            <p:nvPr/>
          </p:nvSpPr>
          <p:spPr bwMode="auto">
            <a:xfrm>
              <a:off x="4217988" y="5674913"/>
              <a:ext cx="3908425" cy="1183087"/>
            </a:xfrm>
            <a:custGeom>
              <a:avLst/>
              <a:gdLst>
                <a:gd name="T0" fmla="*/ 1878 w 2462"/>
                <a:gd name="T1" fmla="*/ 0 h 971"/>
                <a:gd name="T2" fmla="*/ 549 w 2462"/>
                <a:gd name="T3" fmla="*/ 0 h 971"/>
                <a:gd name="T4" fmla="*/ 553 w 2462"/>
                <a:gd name="T5" fmla="*/ 0 h 971"/>
                <a:gd name="T6" fmla="*/ 0 w 2462"/>
                <a:gd name="T7" fmla="*/ 971 h 971"/>
                <a:gd name="T8" fmla="*/ 2462 w 2462"/>
                <a:gd name="T9" fmla="*/ 971 h 971"/>
                <a:gd name="T10" fmla="*/ 1878 w 2462"/>
                <a:gd name="T11" fmla="*/ 0 h 971"/>
              </a:gdLst>
              <a:ahLst/>
              <a:cxnLst>
                <a:cxn ang="0">
                  <a:pos x="T0" y="T1"/>
                </a:cxn>
                <a:cxn ang="0">
                  <a:pos x="T2" y="T3"/>
                </a:cxn>
                <a:cxn ang="0">
                  <a:pos x="T4" y="T5"/>
                </a:cxn>
                <a:cxn ang="0">
                  <a:pos x="T6" y="T7"/>
                </a:cxn>
                <a:cxn ang="0">
                  <a:pos x="T8" y="T9"/>
                </a:cxn>
                <a:cxn ang="0">
                  <a:pos x="T10" y="T11"/>
                </a:cxn>
              </a:cxnLst>
              <a:rect l="0" t="0" r="r" b="b"/>
              <a:pathLst>
                <a:path w="2462" h="971">
                  <a:moveTo>
                    <a:pt x="1878" y="0"/>
                  </a:moveTo>
                  <a:lnTo>
                    <a:pt x="549" y="0"/>
                  </a:lnTo>
                  <a:lnTo>
                    <a:pt x="553" y="0"/>
                  </a:lnTo>
                  <a:lnTo>
                    <a:pt x="0" y="971"/>
                  </a:lnTo>
                  <a:lnTo>
                    <a:pt x="2462" y="971"/>
                  </a:lnTo>
                  <a:lnTo>
                    <a:pt x="1878" y="0"/>
                  </a:lnTo>
                  <a:close/>
                </a:path>
              </a:pathLst>
            </a:custGeom>
            <a:solidFill>
              <a:schemeClr val="bg1">
                <a:alpha val="40000"/>
              </a:schemeClr>
            </a:solidFill>
            <a:ln>
              <a:noFill/>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grpSp>
      <p:grpSp>
        <p:nvGrpSpPr>
          <p:cNvPr id="112" name="Group 111">
            <a:extLst>
              <a:ext uri="{FF2B5EF4-FFF2-40B4-BE49-F238E27FC236}">
                <a16:creationId xmlns:a16="http://schemas.microsoft.com/office/drawing/2014/main" id="{0EF7B4E5-3F57-4357-AC2B-1E38B44B4427}"/>
              </a:ext>
            </a:extLst>
          </p:cNvPr>
          <p:cNvGrpSpPr/>
          <p:nvPr/>
        </p:nvGrpSpPr>
        <p:grpSpPr>
          <a:xfrm>
            <a:off x="5399485" y="2642507"/>
            <a:ext cx="3637011" cy="3466802"/>
            <a:chOff x="7199313" y="2839852"/>
            <a:chExt cx="4678110" cy="4152377"/>
          </a:xfrm>
        </p:grpSpPr>
        <p:sp>
          <p:nvSpPr>
            <p:cNvPr id="113" name="Freeform 9">
              <a:extLst>
                <a:ext uri="{FF2B5EF4-FFF2-40B4-BE49-F238E27FC236}">
                  <a16:creationId xmlns:a16="http://schemas.microsoft.com/office/drawing/2014/main" id="{3693D6B0-7E6B-4E90-BBCE-7F8F8F1522CF}"/>
                </a:ext>
              </a:extLst>
            </p:cNvPr>
            <p:cNvSpPr>
              <a:spLocks/>
            </p:cNvSpPr>
            <p:nvPr/>
          </p:nvSpPr>
          <p:spPr bwMode="auto">
            <a:xfrm>
              <a:off x="7335585" y="2839852"/>
              <a:ext cx="4541838" cy="4152377"/>
            </a:xfrm>
            <a:custGeom>
              <a:avLst/>
              <a:gdLst>
                <a:gd name="T0" fmla="*/ 1333 w 2861"/>
                <a:gd name="T1" fmla="*/ 2437 h 3408"/>
                <a:gd name="T2" fmla="*/ 1333 w 2861"/>
                <a:gd name="T3" fmla="*/ 463 h 3408"/>
                <a:gd name="T4" fmla="*/ 667 w 2861"/>
                <a:gd name="T5" fmla="*/ 0 h 3408"/>
                <a:gd name="T6" fmla="*/ 0 w 2861"/>
                <a:gd name="T7" fmla="*/ 463 h 3408"/>
                <a:gd name="T8" fmla="*/ 0 w 2861"/>
                <a:gd name="T9" fmla="*/ 2437 h 3408"/>
                <a:gd name="T10" fmla="*/ 584 w 2861"/>
                <a:gd name="T11" fmla="*/ 3408 h 3408"/>
                <a:gd name="T12" fmla="*/ 2861 w 2861"/>
                <a:gd name="T13" fmla="*/ 3408 h 3408"/>
                <a:gd name="T14" fmla="*/ 1333 w 2861"/>
                <a:gd name="T15" fmla="*/ 2437 h 3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1" h="3408">
                  <a:moveTo>
                    <a:pt x="1333" y="2437"/>
                  </a:moveTo>
                  <a:lnTo>
                    <a:pt x="1333" y="463"/>
                  </a:lnTo>
                  <a:lnTo>
                    <a:pt x="667" y="0"/>
                  </a:lnTo>
                  <a:lnTo>
                    <a:pt x="0" y="463"/>
                  </a:lnTo>
                  <a:lnTo>
                    <a:pt x="0" y="2437"/>
                  </a:lnTo>
                  <a:lnTo>
                    <a:pt x="584" y="3408"/>
                  </a:lnTo>
                  <a:lnTo>
                    <a:pt x="2861" y="3408"/>
                  </a:lnTo>
                  <a:lnTo>
                    <a:pt x="1333" y="2437"/>
                  </a:lnTo>
                  <a:close/>
                </a:path>
              </a:pathLst>
            </a:custGeom>
            <a:solidFill>
              <a:srgbClr val="00B0F0"/>
            </a:solidFill>
            <a:ln>
              <a:noFill/>
            </a:ln>
            <a:effectLst>
              <a:outerShdw blurRad="190500" algn="ctr" rotWithShape="0">
                <a:schemeClr val="accent1">
                  <a:alpha val="40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14" name="Freeform 19">
              <a:extLst>
                <a:ext uri="{FF2B5EF4-FFF2-40B4-BE49-F238E27FC236}">
                  <a16:creationId xmlns:a16="http://schemas.microsoft.com/office/drawing/2014/main" id="{B7E7281F-BF19-41B5-9EC2-398C1254900C}"/>
                </a:ext>
              </a:extLst>
            </p:cNvPr>
            <p:cNvSpPr>
              <a:spLocks/>
            </p:cNvSpPr>
            <p:nvPr/>
          </p:nvSpPr>
          <p:spPr bwMode="auto">
            <a:xfrm>
              <a:off x="7199313" y="5674913"/>
              <a:ext cx="4541838" cy="1183087"/>
            </a:xfrm>
            <a:custGeom>
              <a:avLst/>
              <a:gdLst>
                <a:gd name="T0" fmla="*/ 1333 w 2861"/>
                <a:gd name="T1" fmla="*/ 0 h 971"/>
                <a:gd name="T2" fmla="*/ 0 w 2861"/>
                <a:gd name="T3" fmla="*/ 0 h 971"/>
                <a:gd name="T4" fmla="*/ 4 w 2861"/>
                <a:gd name="T5" fmla="*/ 0 h 971"/>
                <a:gd name="T6" fmla="*/ 584 w 2861"/>
                <a:gd name="T7" fmla="*/ 971 h 971"/>
                <a:gd name="T8" fmla="*/ 2861 w 2861"/>
                <a:gd name="T9" fmla="*/ 971 h 971"/>
                <a:gd name="T10" fmla="*/ 1333 w 2861"/>
                <a:gd name="T11" fmla="*/ 0 h 971"/>
              </a:gdLst>
              <a:ahLst/>
              <a:cxnLst>
                <a:cxn ang="0">
                  <a:pos x="T0" y="T1"/>
                </a:cxn>
                <a:cxn ang="0">
                  <a:pos x="T2" y="T3"/>
                </a:cxn>
                <a:cxn ang="0">
                  <a:pos x="T4" y="T5"/>
                </a:cxn>
                <a:cxn ang="0">
                  <a:pos x="T6" y="T7"/>
                </a:cxn>
                <a:cxn ang="0">
                  <a:pos x="T8" y="T9"/>
                </a:cxn>
                <a:cxn ang="0">
                  <a:pos x="T10" y="T11"/>
                </a:cxn>
              </a:cxnLst>
              <a:rect l="0" t="0" r="r" b="b"/>
              <a:pathLst>
                <a:path w="2861" h="971">
                  <a:moveTo>
                    <a:pt x="1333" y="0"/>
                  </a:moveTo>
                  <a:lnTo>
                    <a:pt x="0" y="0"/>
                  </a:lnTo>
                  <a:lnTo>
                    <a:pt x="4" y="0"/>
                  </a:lnTo>
                  <a:lnTo>
                    <a:pt x="584" y="971"/>
                  </a:lnTo>
                  <a:lnTo>
                    <a:pt x="2861" y="971"/>
                  </a:lnTo>
                  <a:lnTo>
                    <a:pt x="1333" y="0"/>
                  </a:lnTo>
                  <a:close/>
                </a:path>
              </a:pathLst>
            </a:custGeom>
            <a:solidFill>
              <a:schemeClr val="bg1">
                <a:alpha val="40000"/>
              </a:schemeClr>
            </a:solidFill>
            <a:ln>
              <a:noFill/>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grpSp>
      <p:grpSp>
        <p:nvGrpSpPr>
          <p:cNvPr id="115" name="Group 114">
            <a:extLst>
              <a:ext uri="{FF2B5EF4-FFF2-40B4-BE49-F238E27FC236}">
                <a16:creationId xmlns:a16="http://schemas.microsoft.com/office/drawing/2014/main" id="{BCC08375-B4AE-49E4-B67B-651065F0BE1A}"/>
              </a:ext>
            </a:extLst>
          </p:cNvPr>
          <p:cNvGrpSpPr/>
          <p:nvPr/>
        </p:nvGrpSpPr>
        <p:grpSpPr>
          <a:xfrm>
            <a:off x="5876273" y="3073380"/>
            <a:ext cx="642399" cy="305316"/>
            <a:chOff x="10028238" y="2828925"/>
            <a:chExt cx="577850" cy="274638"/>
          </a:xfrm>
          <a:solidFill>
            <a:schemeClr val="bg1"/>
          </a:solidFill>
        </p:grpSpPr>
        <p:sp>
          <p:nvSpPr>
            <p:cNvPr id="116" name="Freeform 91">
              <a:extLst>
                <a:ext uri="{FF2B5EF4-FFF2-40B4-BE49-F238E27FC236}">
                  <a16:creationId xmlns:a16="http://schemas.microsoft.com/office/drawing/2014/main" id="{F6EA7B5C-38AC-4D83-B2E1-69482DEA3587}"/>
                </a:ext>
              </a:extLst>
            </p:cNvPr>
            <p:cNvSpPr>
              <a:spLocks noEditPoints="1"/>
            </p:cNvSpPr>
            <p:nvPr/>
          </p:nvSpPr>
          <p:spPr bwMode="auto">
            <a:xfrm>
              <a:off x="10028238" y="2828925"/>
              <a:ext cx="577850" cy="274638"/>
            </a:xfrm>
            <a:custGeom>
              <a:avLst/>
              <a:gdLst>
                <a:gd name="T0" fmla="*/ 227 w 3643"/>
                <a:gd name="T1" fmla="*/ 1180 h 1728"/>
                <a:gd name="T2" fmla="*/ 163 w 3643"/>
                <a:gd name="T3" fmla="*/ 1377 h 1728"/>
                <a:gd name="T4" fmla="*/ 282 w 3643"/>
                <a:gd name="T5" fmla="*/ 1542 h 1728"/>
                <a:gd name="T6" fmla="*/ 491 w 3643"/>
                <a:gd name="T7" fmla="*/ 1542 h 1728"/>
                <a:gd name="T8" fmla="*/ 611 w 3643"/>
                <a:gd name="T9" fmla="*/ 1377 h 1728"/>
                <a:gd name="T10" fmla="*/ 548 w 3643"/>
                <a:gd name="T11" fmla="*/ 1180 h 1728"/>
                <a:gd name="T12" fmla="*/ 2303 w 3643"/>
                <a:gd name="T13" fmla="*/ 1114 h 1728"/>
                <a:gd name="T14" fmla="*/ 2120 w 3643"/>
                <a:gd name="T15" fmla="*/ 1207 h 1728"/>
                <a:gd name="T16" fmla="*/ 2088 w 3643"/>
                <a:gd name="T17" fmla="*/ 1413 h 1728"/>
                <a:gd name="T18" fmla="*/ 2232 w 3643"/>
                <a:gd name="T19" fmla="*/ 1556 h 1728"/>
                <a:gd name="T20" fmla="*/ 2438 w 3643"/>
                <a:gd name="T21" fmla="*/ 1523 h 1728"/>
                <a:gd name="T22" fmla="*/ 2531 w 3643"/>
                <a:gd name="T23" fmla="*/ 1341 h 1728"/>
                <a:gd name="T24" fmla="*/ 2438 w 3643"/>
                <a:gd name="T25" fmla="*/ 1157 h 1728"/>
                <a:gd name="T26" fmla="*/ 3220 w 3643"/>
                <a:gd name="T27" fmla="*/ 163 h 1728"/>
                <a:gd name="T28" fmla="*/ 3055 w 3643"/>
                <a:gd name="T29" fmla="*/ 282 h 1728"/>
                <a:gd name="T30" fmla="*/ 3055 w 3643"/>
                <a:gd name="T31" fmla="*/ 492 h 1728"/>
                <a:gd name="T32" fmla="*/ 3220 w 3643"/>
                <a:gd name="T33" fmla="*/ 611 h 1728"/>
                <a:gd name="T34" fmla="*/ 3417 w 3643"/>
                <a:gd name="T35" fmla="*/ 547 h 1728"/>
                <a:gd name="T36" fmla="*/ 3480 w 3643"/>
                <a:gd name="T37" fmla="*/ 350 h 1728"/>
                <a:gd name="T38" fmla="*/ 3360 w 3643"/>
                <a:gd name="T39" fmla="*/ 185 h 1728"/>
                <a:gd name="T40" fmla="*/ 1268 w 3643"/>
                <a:gd name="T41" fmla="*/ 172 h 1728"/>
                <a:gd name="T42" fmla="*/ 1124 w 3643"/>
                <a:gd name="T43" fmla="*/ 316 h 1728"/>
                <a:gd name="T44" fmla="*/ 1157 w 3643"/>
                <a:gd name="T45" fmla="*/ 522 h 1728"/>
                <a:gd name="T46" fmla="*/ 1339 w 3643"/>
                <a:gd name="T47" fmla="*/ 615 h 1728"/>
                <a:gd name="T48" fmla="*/ 1523 w 3643"/>
                <a:gd name="T49" fmla="*/ 522 h 1728"/>
                <a:gd name="T50" fmla="*/ 1555 w 3643"/>
                <a:gd name="T51" fmla="*/ 316 h 1728"/>
                <a:gd name="T52" fmla="*/ 1411 w 3643"/>
                <a:gd name="T53" fmla="*/ 172 h 1728"/>
                <a:gd name="T54" fmla="*/ 3396 w 3643"/>
                <a:gd name="T55" fmla="*/ 26 h 1728"/>
                <a:gd name="T56" fmla="*/ 3598 w 3643"/>
                <a:gd name="T57" fmla="*/ 205 h 1728"/>
                <a:gd name="T58" fmla="*/ 3631 w 3643"/>
                <a:gd name="T59" fmla="*/ 482 h 1728"/>
                <a:gd name="T60" fmla="*/ 3477 w 3643"/>
                <a:gd name="T61" fmla="*/ 704 h 1728"/>
                <a:gd name="T62" fmla="*/ 3210 w 3643"/>
                <a:gd name="T63" fmla="*/ 772 h 1728"/>
                <a:gd name="T64" fmla="*/ 2649 w 3643"/>
                <a:gd name="T65" fmla="*/ 1167 h 1728"/>
                <a:gd name="T66" fmla="*/ 2678 w 3643"/>
                <a:gd name="T67" fmla="*/ 1436 h 1728"/>
                <a:gd name="T68" fmla="*/ 2524 w 3643"/>
                <a:gd name="T69" fmla="*/ 1658 h 1728"/>
                <a:gd name="T70" fmla="*/ 2255 w 3643"/>
                <a:gd name="T71" fmla="*/ 1725 h 1728"/>
                <a:gd name="T72" fmla="*/ 2014 w 3643"/>
                <a:gd name="T73" fmla="*/ 1597 h 1728"/>
                <a:gd name="T74" fmla="*/ 1917 w 3643"/>
                <a:gd name="T75" fmla="*/ 1341 h 1728"/>
                <a:gd name="T76" fmla="*/ 1551 w 3643"/>
                <a:gd name="T77" fmla="*/ 711 h 1728"/>
                <a:gd name="T78" fmla="*/ 1294 w 3643"/>
                <a:gd name="T79" fmla="*/ 772 h 1728"/>
                <a:gd name="T80" fmla="*/ 732 w 3643"/>
                <a:gd name="T81" fmla="*/ 1167 h 1728"/>
                <a:gd name="T82" fmla="*/ 762 w 3643"/>
                <a:gd name="T83" fmla="*/ 1436 h 1728"/>
                <a:gd name="T84" fmla="*/ 607 w 3643"/>
                <a:gd name="T85" fmla="*/ 1658 h 1728"/>
                <a:gd name="T86" fmla="*/ 338 w 3643"/>
                <a:gd name="T87" fmla="*/ 1725 h 1728"/>
                <a:gd name="T88" fmla="*/ 97 w 3643"/>
                <a:gd name="T89" fmla="*/ 1597 h 1728"/>
                <a:gd name="T90" fmla="*/ 0 w 3643"/>
                <a:gd name="T91" fmla="*/ 1341 h 1728"/>
                <a:gd name="T92" fmla="*/ 97 w 3643"/>
                <a:gd name="T93" fmla="*/ 1084 h 1728"/>
                <a:gd name="T94" fmla="*/ 338 w 3643"/>
                <a:gd name="T95" fmla="*/ 957 h 1728"/>
                <a:gd name="T96" fmla="*/ 597 w 3643"/>
                <a:gd name="T97" fmla="*/ 1016 h 1728"/>
                <a:gd name="T98" fmla="*/ 952 w 3643"/>
                <a:gd name="T99" fmla="*/ 387 h 1728"/>
                <a:gd name="T100" fmla="*/ 1051 w 3643"/>
                <a:gd name="T101" fmla="*/ 130 h 1728"/>
                <a:gd name="T102" fmla="*/ 1291 w 3643"/>
                <a:gd name="T103" fmla="*/ 2 h 1728"/>
                <a:gd name="T104" fmla="*/ 1561 w 3643"/>
                <a:gd name="T105" fmla="*/ 69 h 1728"/>
                <a:gd name="T106" fmla="*/ 1714 w 3643"/>
                <a:gd name="T107" fmla="*/ 291 h 1728"/>
                <a:gd name="T108" fmla="*/ 1686 w 3643"/>
                <a:gd name="T109" fmla="*/ 560 h 1728"/>
                <a:gd name="T110" fmla="*/ 2255 w 3643"/>
                <a:gd name="T111" fmla="*/ 957 h 1728"/>
                <a:gd name="T112" fmla="*/ 2514 w 3643"/>
                <a:gd name="T113" fmla="*/ 1016 h 1728"/>
                <a:gd name="T114" fmla="*/ 2869 w 3643"/>
                <a:gd name="T115" fmla="*/ 387 h 1728"/>
                <a:gd name="T116" fmla="*/ 2968 w 3643"/>
                <a:gd name="T117" fmla="*/ 130 h 1728"/>
                <a:gd name="T118" fmla="*/ 3208 w 3643"/>
                <a:gd name="T119" fmla="*/ 2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3" h="1728">
                  <a:moveTo>
                    <a:pt x="387" y="1114"/>
                  </a:moveTo>
                  <a:lnTo>
                    <a:pt x="350" y="1116"/>
                  </a:lnTo>
                  <a:lnTo>
                    <a:pt x="315" y="1125"/>
                  </a:lnTo>
                  <a:lnTo>
                    <a:pt x="282" y="1139"/>
                  </a:lnTo>
                  <a:lnTo>
                    <a:pt x="253" y="1157"/>
                  </a:lnTo>
                  <a:lnTo>
                    <a:pt x="227" y="1180"/>
                  </a:lnTo>
                  <a:lnTo>
                    <a:pt x="204" y="1207"/>
                  </a:lnTo>
                  <a:lnTo>
                    <a:pt x="185" y="1237"/>
                  </a:lnTo>
                  <a:lnTo>
                    <a:pt x="171" y="1269"/>
                  </a:lnTo>
                  <a:lnTo>
                    <a:pt x="163" y="1304"/>
                  </a:lnTo>
                  <a:lnTo>
                    <a:pt x="160" y="1341"/>
                  </a:lnTo>
                  <a:lnTo>
                    <a:pt x="163" y="1377"/>
                  </a:lnTo>
                  <a:lnTo>
                    <a:pt x="171" y="1413"/>
                  </a:lnTo>
                  <a:lnTo>
                    <a:pt x="185" y="1445"/>
                  </a:lnTo>
                  <a:lnTo>
                    <a:pt x="204" y="1475"/>
                  </a:lnTo>
                  <a:lnTo>
                    <a:pt x="227" y="1501"/>
                  </a:lnTo>
                  <a:lnTo>
                    <a:pt x="253" y="1523"/>
                  </a:lnTo>
                  <a:lnTo>
                    <a:pt x="282" y="1542"/>
                  </a:lnTo>
                  <a:lnTo>
                    <a:pt x="315" y="1556"/>
                  </a:lnTo>
                  <a:lnTo>
                    <a:pt x="350" y="1564"/>
                  </a:lnTo>
                  <a:lnTo>
                    <a:pt x="387" y="1568"/>
                  </a:lnTo>
                  <a:lnTo>
                    <a:pt x="424" y="1564"/>
                  </a:lnTo>
                  <a:lnTo>
                    <a:pt x="458" y="1556"/>
                  </a:lnTo>
                  <a:lnTo>
                    <a:pt x="491" y="1542"/>
                  </a:lnTo>
                  <a:lnTo>
                    <a:pt x="521" y="1523"/>
                  </a:lnTo>
                  <a:lnTo>
                    <a:pt x="548" y="1501"/>
                  </a:lnTo>
                  <a:lnTo>
                    <a:pt x="570" y="1475"/>
                  </a:lnTo>
                  <a:lnTo>
                    <a:pt x="588" y="1445"/>
                  </a:lnTo>
                  <a:lnTo>
                    <a:pt x="602" y="1413"/>
                  </a:lnTo>
                  <a:lnTo>
                    <a:pt x="611" y="1377"/>
                  </a:lnTo>
                  <a:lnTo>
                    <a:pt x="614" y="1341"/>
                  </a:lnTo>
                  <a:lnTo>
                    <a:pt x="611" y="1304"/>
                  </a:lnTo>
                  <a:lnTo>
                    <a:pt x="602" y="1269"/>
                  </a:lnTo>
                  <a:lnTo>
                    <a:pt x="588" y="1237"/>
                  </a:lnTo>
                  <a:lnTo>
                    <a:pt x="570" y="1207"/>
                  </a:lnTo>
                  <a:lnTo>
                    <a:pt x="548" y="1180"/>
                  </a:lnTo>
                  <a:lnTo>
                    <a:pt x="521" y="1157"/>
                  </a:lnTo>
                  <a:lnTo>
                    <a:pt x="491" y="1139"/>
                  </a:lnTo>
                  <a:lnTo>
                    <a:pt x="458" y="1125"/>
                  </a:lnTo>
                  <a:lnTo>
                    <a:pt x="424" y="1116"/>
                  </a:lnTo>
                  <a:lnTo>
                    <a:pt x="387" y="1114"/>
                  </a:lnTo>
                  <a:close/>
                  <a:moveTo>
                    <a:pt x="2303" y="1114"/>
                  </a:moveTo>
                  <a:lnTo>
                    <a:pt x="2266" y="1116"/>
                  </a:lnTo>
                  <a:lnTo>
                    <a:pt x="2232" y="1125"/>
                  </a:lnTo>
                  <a:lnTo>
                    <a:pt x="2199" y="1139"/>
                  </a:lnTo>
                  <a:lnTo>
                    <a:pt x="2169" y="1157"/>
                  </a:lnTo>
                  <a:lnTo>
                    <a:pt x="2142" y="1180"/>
                  </a:lnTo>
                  <a:lnTo>
                    <a:pt x="2120" y="1207"/>
                  </a:lnTo>
                  <a:lnTo>
                    <a:pt x="2102" y="1237"/>
                  </a:lnTo>
                  <a:lnTo>
                    <a:pt x="2088" y="1269"/>
                  </a:lnTo>
                  <a:lnTo>
                    <a:pt x="2079" y="1304"/>
                  </a:lnTo>
                  <a:lnTo>
                    <a:pt x="2076" y="1341"/>
                  </a:lnTo>
                  <a:lnTo>
                    <a:pt x="2079" y="1377"/>
                  </a:lnTo>
                  <a:lnTo>
                    <a:pt x="2088" y="1413"/>
                  </a:lnTo>
                  <a:lnTo>
                    <a:pt x="2102" y="1445"/>
                  </a:lnTo>
                  <a:lnTo>
                    <a:pt x="2120" y="1475"/>
                  </a:lnTo>
                  <a:lnTo>
                    <a:pt x="2142" y="1501"/>
                  </a:lnTo>
                  <a:lnTo>
                    <a:pt x="2169" y="1523"/>
                  </a:lnTo>
                  <a:lnTo>
                    <a:pt x="2199" y="1542"/>
                  </a:lnTo>
                  <a:lnTo>
                    <a:pt x="2232" y="1556"/>
                  </a:lnTo>
                  <a:lnTo>
                    <a:pt x="2266" y="1564"/>
                  </a:lnTo>
                  <a:lnTo>
                    <a:pt x="2303" y="1568"/>
                  </a:lnTo>
                  <a:lnTo>
                    <a:pt x="2340" y="1564"/>
                  </a:lnTo>
                  <a:lnTo>
                    <a:pt x="2375" y="1556"/>
                  </a:lnTo>
                  <a:lnTo>
                    <a:pt x="2408" y="1542"/>
                  </a:lnTo>
                  <a:lnTo>
                    <a:pt x="2438" y="1523"/>
                  </a:lnTo>
                  <a:lnTo>
                    <a:pt x="2463" y="1501"/>
                  </a:lnTo>
                  <a:lnTo>
                    <a:pt x="2486" y="1475"/>
                  </a:lnTo>
                  <a:lnTo>
                    <a:pt x="2505" y="1445"/>
                  </a:lnTo>
                  <a:lnTo>
                    <a:pt x="2519" y="1413"/>
                  </a:lnTo>
                  <a:lnTo>
                    <a:pt x="2527" y="1377"/>
                  </a:lnTo>
                  <a:lnTo>
                    <a:pt x="2531" y="1341"/>
                  </a:lnTo>
                  <a:lnTo>
                    <a:pt x="2527" y="1304"/>
                  </a:lnTo>
                  <a:lnTo>
                    <a:pt x="2519" y="1269"/>
                  </a:lnTo>
                  <a:lnTo>
                    <a:pt x="2505" y="1237"/>
                  </a:lnTo>
                  <a:lnTo>
                    <a:pt x="2486" y="1207"/>
                  </a:lnTo>
                  <a:lnTo>
                    <a:pt x="2463" y="1180"/>
                  </a:lnTo>
                  <a:lnTo>
                    <a:pt x="2438" y="1157"/>
                  </a:lnTo>
                  <a:lnTo>
                    <a:pt x="2408" y="1139"/>
                  </a:lnTo>
                  <a:lnTo>
                    <a:pt x="2375" y="1125"/>
                  </a:lnTo>
                  <a:lnTo>
                    <a:pt x="2340" y="1116"/>
                  </a:lnTo>
                  <a:lnTo>
                    <a:pt x="2303" y="1114"/>
                  </a:lnTo>
                  <a:close/>
                  <a:moveTo>
                    <a:pt x="3256" y="160"/>
                  </a:moveTo>
                  <a:lnTo>
                    <a:pt x="3220" y="163"/>
                  </a:lnTo>
                  <a:lnTo>
                    <a:pt x="3184" y="172"/>
                  </a:lnTo>
                  <a:lnTo>
                    <a:pt x="3152" y="185"/>
                  </a:lnTo>
                  <a:lnTo>
                    <a:pt x="3122" y="204"/>
                  </a:lnTo>
                  <a:lnTo>
                    <a:pt x="3096" y="226"/>
                  </a:lnTo>
                  <a:lnTo>
                    <a:pt x="3073" y="253"/>
                  </a:lnTo>
                  <a:lnTo>
                    <a:pt x="3055" y="282"/>
                  </a:lnTo>
                  <a:lnTo>
                    <a:pt x="3041" y="316"/>
                  </a:lnTo>
                  <a:lnTo>
                    <a:pt x="3032" y="350"/>
                  </a:lnTo>
                  <a:lnTo>
                    <a:pt x="3030" y="387"/>
                  </a:lnTo>
                  <a:lnTo>
                    <a:pt x="3032" y="424"/>
                  </a:lnTo>
                  <a:lnTo>
                    <a:pt x="3041" y="458"/>
                  </a:lnTo>
                  <a:lnTo>
                    <a:pt x="3055" y="492"/>
                  </a:lnTo>
                  <a:lnTo>
                    <a:pt x="3073" y="522"/>
                  </a:lnTo>
                  <a:lnTo>
                    <a:pt x="3096" y="547"/>
                  </a:lnTo>
                  <a:lnTo>
                    <a:pt x="3122" y="570"/>
                  </a:lnTo>
                  <a:lnTo>
                    <a:pt x="3152" y="589"/>
                  </a:lnTo>
                  <a:lnTo>
                    <a:pt x="3184" y="602"/>
                  </a:lnTo>
                  <a:lnTo>
                    <a:pt x="3220" y="611"/>
                  </a:lnTo>
                  <a:lnTo>
                    <a:pt x="3256" y="615"/>
                  </a:lnTo>
                  <a:lnTo>
                    <a:pt x="3293" y="611"/>
                  </a:lnTo>
                  <a:lnTo>
                    <a:pt x="3328" y="602"/>
                  </a:lnTo>
                  <a:lnTo>
                    <a:pt x="3360" y="589"/>
                  </a:lnTo>
                  <a:lnTo>
                    <a:pt x="3390" y="570"/>
                  </a:lnTo>
                  <a:lnTo>
                    <a:pt x="3417" y="547"/>
                  </a:lnTo>
                  <a:lnTo>
                    <a:pt x="3439" y="522"/>
                  </a:lnTo>
                  <a:lnTo>
                    <a:pt x="3458" y="492"/>
                  </a:lnTo>
                  <a:lnTo>
                    <a:pt x="3472" y="458"/>
                  </a:lnTo>
                  <a:lnTo>
                    <a:pt x="3480" y="424"/>
                  </a:lnTo>
                  <a:lnTo>
                    <a:pt x="3483" y="387"/>
                  </a:lnTo>
                  <a:lnTo>
                    <a:pt x="3480" y="350"/>
                  </a:lnTo>
                  <a:lnTo>
                    <a:pt x="3472" y="316"/>
                  </a:lnTo>
                  <a:lnTo>
                    <a:pt x="3458" y="282"/>
                  </a:lnTo>
                  <a:lnTo>
                    <a:pt x="3439" y="253"/>
                  </a:lnTo>
                  <a:lnTo>
                    <a:pt x="3417" y="226"/>
                  </a:lnTo>
                  <a:lnTo>
                    <a:pt x="3390" y="204"/>
                  </a:lnTo>
                  <a:lnTo>
                    <a:pt x="3360" y="185"/>
                  </a:lnTo>
                  <a:lnTo>
                    <a:pt x="3328" y="172"/>
                  </a:lnTo>
                  <a:lnTo>
                    <a:pt x="3293" y="163"/>
                  </a:lnTo>
                  <a:lnTo>
                    <a:pt x="3256" y="160"/>
                  </a:lnTo>
                  <a:close/>
                  <a:moveTo>
                    <a:pt x="1339" y="160"/>
                  </a:moveTo>
                  <a:lnTo>
                    <a:pt x="1303" y="163"/>
                  </a:lnTo>
                  <a:lnTo>
                    <a:pt x="1268" y="172"/>
                  </a:lnTo>
                  <a:lnTo>
                    <a:pt x="1235" y="185"/>
                  </a:lnTo>
                  <a:lnTo>
                    <a:pt x="1206" y="204"/>
                  </a:lnTo>
                  <a:lnTo>
                    <a:pt x="1179" y="226"/>
                  </a:lnTo>
                  <a:lnTo>
                    <a:pt x="1157" y="253"/>
                  </a:lnTo>
                  <a:lnTo>
                    <a:pt x="1138" y="282"/>
                  </a:lnTo>
                  <a:lnTo>
                    <a:pt x="1124" y="316"/>
                  </a:lnTo>
                  <a:lnTo>
                    <a:pt x="1116" y="350"/>
                  </a:lnTo>
                  <a:lnTo>
                    <a:pt x="1113" y="387"/>
                  </a:lnTo>
                  <a:lnTo>
                    <a:pt x="1116" y="424"/>
                  </a:lnTo>
                  <a:lnTo>
                    <a:pt x="1124" y="458"/>
                  </a:lnTo>
                  <a:lnTo>
                    <a:pt x="1138" y="492"/>
                  </a:lnTo>
                  <a:lnTo>
                    <a:pt x="1157" y="522"/>
                  </a:lnTo>
                  <a:lnTo>
                    <a:pt x="1179" y="547"/>
                  </a:lnTo>
                  <a:lnTo>
                    <a:pt x="1206" y="570"/>
                  </a:lnTo>
                  <a:lnTo>
                    <a:pt x="1235" y="589"/>
                  </a:lnTo>
                  <a:lnTo>
                    <a:pt x="1268" y="602"/>
                  </a:lnTo>
                  <a:lnTo>
                    <a:pt x="1303" y="611"/>
                  </a:lnTo>
                  <a:lnTo>
                    <a:pt x="1339" y="615"/>
                  </a:lnTo>
                  <a:lnTo>
                    <a:pt x="1376" y="611"/>
                  </a:lnTo>
                  <a:lnTo>
                    <a:pt x="1411" y="602"/>
                  </a:lnTo>
                  <a:lnTo>
                    <a:pt x="1443" y="589"/>
                  </a:lnTo>
                  <a:lnTo>
                    <a:pt x="1473" y="570"/>
                  </a:lnTo>
                  <a:lnTo>
                    <a:pt x="1500" y="547"/>
                  </a:lnTo>
                  <a:lnTo>
                    <a:pt x="1523" y="522"/>
                  </a:lnTo>
                  <a:lnTo>
                    <a:pt x="1541" y="492"/>
                  </a:lnTo>
                  <a:lnTo>
                    <a:pt x="1555" y="458"/>
                  </a:lnTo>
                  <a:lnTo>
                    <a:pt x="1564" y="424"/>
                  </a:lnTo>
                  <a:lnTo>
                    <a:pt x="1566" y="387"/>
                  </a:lnTo>
                  <a:lnTo>
                    <a:pt x="1564" y="350"/>
                  </a:lnTo>
                  <a:lnTo>
                    <a:pt x="1555" y="316"/>
                  </a:lnTo>
                  <a:lnTo>
                    <a:pt x="1541" y="282"/>
                  </a:lnTo>
                  <a:lnTo>
                    <a:pt x="1523" y="253"/>
                  </a:lnTo>
                  <a:lnTo>
                    <a:pt x="1500" y="226"/>
                  </a:lnTo>
                  <a:lnTo>
                    <a:pt x="1473" y="204"/>
                  </a:lnTo>
                  <a:lnTo>
                    <a:pt x="1443" y="185"/>
                  </a:lnTo>
                  <a:lnTo>
                    <a:pt x="1411" y="172"/>
                  </a:lnTo>
                  <a:lnTo>
                    <a:pt x="1376" y="163"/>
                  </a:lnTo>
                  <a:lnTo>
                    <a:pt x="1339" y="160"/>
                  </a:lnTo>
                  <a:close/>
                  <a:moveTo>
                    <a:pt x="3256" y="0"/>
                  </a:moveTo>
                  <a:lnTo>
                    <a:pt x="3305" y="2"/>
                  </a:lnTo>
                  <a:lnTo>
                    <a:pt x="3351" y="11"/>
                  </a:lnTo>
                  <a:lnTo>
                    <a:pt x="3396" y="26"/>
                  </a:lnTo>
                  <a:lnTo>
                    <a:pt x="3438" y="46"/>
                  </a:lnTo>
                  <a:lnTo>
                    <a:pt x="3477" y="69"/>
                  </a:lnTo>
                  <a:lnTo>
                    <a:pt x="3513" y="98"/>
                  </a:lnTo>
                  <a:lnTo>
                    <a:pt x="3545" y="130"/>
                  </a:lnTo>
                  <a:lnTo>
                    <a:pt x="3574" y="166"/>
                  </a:lnTo>
                  <a:lnTo>
                    <a:pt x="3598" y="205"/>
                  </a:lnTo>
                  <a:lnTo>
                    <a:pt x="3617" y="247"/>
                  </a:lnTo>
                  <a:lnTo>
                    <a:pt x="3631" y="291"/>
                  </a:lnTo>
                  <a:lnTo>
                    <a:pt x="3640" y="339"/>
                  </a:lnTo>
                  <a:lnTo>
                    <a:pt x="3643" y="387"/>
                  </a:lnTo>
                  <a:lnTo>
                    <a:pt x="3640" y="435"/>
                  </a:lnTo>
                  <a:lnTo>
                    <a:pt x="3631" y="482"/>
                  </a:lnTo>
                  <a:lnTo>
                    <a:pt x="3617" y="527"/>
                  </a:lnTo>
                  <a:lnTo>
                    <a:pt x="3598" y="569"/>
                  </a:lnTo>
                  <a:lnTo>
                    <a:pt x="3574" y="608"/>
                  </a:lnTo>
                  <a:lnTo>
                    <a:pt x="3545" y="644"/>
                  </a:lnTo>
                  <a:lnTo>
                    <a:pt x="3513" y="676"/>
                  </a:lnTo>
                  <a:lnTo>
                    <a:pt x="3477" y="704"/>
                  </a:lnTo>
                  <a:lnTo>
                    <a:pt x="3438" y="729"/>
                  </a:lnTo>
                  <a:lnTo>
                    <a:pt x="3396" y="748"/>
                  </a:lnTo>
                  <a:lnTo>
                    <a:pt x="3351" y="762"/>
                  </a:lnTo>
                  <a:lnTo>
                    <a:pt x="3305" y="771"/>
                  </a:lnTo>
                  <a:lnTo>
                    <a:pt x="3256" y="774"/>
                  </a:lnTo>
                  <a:lnTo>
                    <a:pt x="3210" y="772"/>
                  </a:lnTo>
                  <a:lnTo>
                    <a:pt x="3166" y="763"/>
                  </a:lnTo>
                  <a:lnTo>
                    <a:pt x="3124" y="751"/>
                  </a:lnTo>
                  <a:lnTo>
                    <a:pt x="3083" y="733"/>
                  </a:lnTo>
                  <a:lnTo>
                    <a:pt x="3045" y="711"/>
                  </a:lnTo>
                  <a:lnTo>
                    <a:pt x="2627" y="1129"/>
                  </a:lnTo>
                  <a:lnTo>
                    <a:pt x="2649" y="1167"/>
                  </a:lnTo>
                  <a:lnTo>
                    <a:pt x="2667" y="1208"/>
                  </a:lnTo>
                  <a:lnTo>
                    <a:pt x="2679" y="1250"/>
                  </a:lnTo>
                  <a:lnTo>
                    <a:pt x="2688" y="1294"/>
                  </a:lnTo>
                  <a:lnTo>
                    <a:pt x="2690" y="1341"/>
                  </a:lnTo>
                  <a:lnTo>
                    <a:pt x="2687" y="1389"/>
                  </a:lnTo>
                  <a:lnTo>
                    <a:pt x="2678" y="1436"/>
                  </a:lnTo>
                  <a:lnTo>
                    <a:pt x="2665" y="1480"/>
                  </a:lnTo>
                  <a:lnTo>
                    <a:pt x="2645" y="1522"/>
                  </a:lnTo>
                  <a:lnTo>
                    <a:pt x="2620" y="1562"/>
                  </a:lnTo>
                  <a:lnTo>
                    <a:pt x="2593" y="1597"/>
                  </a:lnTo>
                  <a:lnTo>
                    <a:pt x="2561" y="1629"/>
                  </a:lnTo>
                  <a:lnTo>
                    <a:pt x="2524" y="1658"/>
                  </a:lnTo>
                  <a:lnTo>
                    <a:pt x="2485" y="1683"/>
                  </a:lnTo>
                  <a:lnTo>
                    <a:pt x="2443" y="1701"/>
                  </a:lnTo>
                  <a:lnTo>
                    <a:pt x="2398" y="1716"/>
                  </a:lnTo>
                  <a:lnTo>
                    <a:pt x="2351" y="1725"/>
                  </a:lnTo>
                  <a:lnTo>
                    <a:pt x="2303" y="1728"/>
                  </a:lnTo>
                  <a:lnTo>
                    <a:pt x="2255" y="1725"/>
                  </a:lnTo>
                  <a:lnTo>
                    <a:pt x="2208" y="1716"/>
                  </a:lnTo>
                  <a:lnTo>
                    <a:pt x="2163" y="1701"/>
                  </a:lnTo>
                  <a:lnTo>
                    <a:pt x="2121" y="1683"/>
                  </a:lnTo>
                  <a:lnTo>
                    <a:pt x="2083" y="1658"/>
                  </a:lnTo>
                  <a:lnTo>
                    <a:pt x="2046" y="1629"/>
                  </a:lnTo>
                  <a:lnTo>
                    <a:pt x="2014" y="1597"/>
                  </a:lnTo>
                  <a:lnTo>
                    <a:pt x="1985" y="1562"/>
                  </a:lnTo>
                  <a:lnTo>
                    <a:pt x="1962" y="1522"/>
                  </a:lnTo>
                  <a:lnTo>
                    <a:pt x="1942" y="1480"/>
                  </a:lnTo>
                  <a:lnTo>
                    <a:pt x="1928" y="1436"/>
                  </a:lnTo>
                  <a:lnTo>
                    <a:pt x="1919" y="1389"/>
                  </a:lnTo>
                  <a:lnTo>
                    <a:pt x="1917" y="1341"/>
                  </a:lnTo>
                  <a:lnTo>
                    <a:pt x="1919" y="1296"/>
                  </a:lnTo>
                  <a:lnTo>
                    <a:pt x="1927" y="1253"/>
                  </a:lnTo>
                  <a:lnTo>
                    <a:pt x="1939" y="1212"/>
                  </a:lnTo>
                  <a:lnTo>
                    <a:pt x="1954" y="1172"/>
                  </a:lnTo>
                  <a:lnTo>
                    <a:pt x="1975" y="1136"/>
                  </a:lnTo>
                  <a:lnTo>
                    <a:pt x="1551" y="711"/>
                  </a:lnTo>
                  <a:lnTo>
                    <a:pt x="1513" y="733"/>
                  </a:lnTo>
                  <a:lnTo>
                    <a:pt x="1472" y="751"/>
                  </a:lnTo>
                  <a:lnTo>
                    <a:pt x="1430" y="763"/>
                  </a:lnTo>
                  <a:lnTo>
                    <a:pt x="1386" y="772"/>
                  </a:lnTo>
                  <a:lnTo>
                    <a:pt x="1339" y="774"/>
                  </a:lnTo>
                  <a:lnTo>
                    <a:pt x="1294" y="772"/>
                  </a:lnTo>
                  <a:lnTo>
                    <a:pt x="1249" y="763"/>
                  </a:lnTo>
                  <a:lnTo>
                    <a:pt x="1207" y="751"/>
                  </a:lnTo>
                  <a:lnTo>
                    <a:pt x="1167" y="733"/>
                  </a:lnTo>
                  <a:lnTo>
                    <a:pt x="1128" y="711"/>
                  </a:lnTo>
                  <a:lnTo>
                    <a:pt x="711" y="1129"/>
                  </a:lnTo>
                  <a:lnTo>
                    <a:pt x="732" y="1167"/>
                  </a:lnTo>
                  <a:lnTo>
                    <a:pt x="750" y="1208"/>
                  </a:lnTo>
                  <a:lnTo>
                    <a:pt x="763" y="1250"/>
                  </a:lnTo>
                  <a:lnTo>
                    <a:pt x="771" y="1294"/>
                  </a:lnTo>
                  <a:lnTo>
                    <a:pt x="773" y="1341"/>
                  </a:lnTo>
                  <a:lnTo>
                    <a:pt x="771" y="1389"/>
                  </a:lnTo>
                  <a:lnTo>
                    <a:pt x="762" y="1436"/>
                  </a:lnTo>
                  <a:lnTo>
                    <a:pt x="748" y="1480"/>
                  </a:lnTo>
                  <a:lnTo>
                    <a:pt x="728" y="1522"/>
                  </a:lnTo>
                  <a:lnTo>
                    <a:pt x="705" y="1562"/>
                  </a:lnTo>
                  <a:lnTo>
                    <a:pt x="676" y="1597"/>
                  </a:lnTo>
                  <a:lnTo>
                    <a:pt x="644" y="1629"/>
                  </a:lnTo>
                  <a:lnTo>
                    <a:pt x="607" y="1658"/>
                  </a:lnTo>
                  <a:lnTo>
                    <a:pt x="569" y="1683"/>
                  </a:lnTo>
                  <a:lnTo>
                    <a:pt x="526" y="1701"/>
                  </a:lnTo>
                  <a:lnTo>
                    <a:pt x="482" y="1716"/>
                  </a:lnTo>
                  <a:lnTo>
                    <a:pt x="436" y="1725"/>
                  </a:lnTo>
                  <a:lnTo>
                    <a:pt x="387" y="1728"/>
                  </a:lnTo>
                  <a:lnTo>
                    <a:pt x="338" y="1725"/>
                  </a:lnTo>
                  <a:lnTo>
                    <a:pt x="292" y="1716"/>
                  </a:lnTo>
                  <a:lnTo>
                    <a:pt x="247" y="1701"/>
                  </a:lnTo>
                  <a:lnTo>
                    <a:pt x="205" y="1683"/>
                  </a:lnTo>
                  <a:lnTo>
                    <a:pt x="166" y="1658"/>
                  </a:lnTo>
                  <a:lnTo>
                    <a:pt x="131" y="1629"/>
                  </a:lnTo>
                  <a:lnTo>
                    <a:pt x="97" y="1597"/>
                  </a:lnTo>
                  <a:lnTo>
                    <a:pt x="70" y="1562"/>
                  </a:lnTo>
                  <a:lnTo>
                    <a:pt x="45" y="1522"/>
                  </a:lnTo>
                  <a:lnTo>
                    <a:pt x="27" y="1480"/>
                  </a:lnTo>
                  <a:lnTo>
                    <a:pt x="12" y="1436"/>
                  </a:lnTo>
                  <a:lnTo>
                    <a:pt x="3" y="1389"/>
                  </a:lnTo>
                  <a:lnTo>
                    <a:pt x="0" y="1341"/>
                  </a:lnTo>
                  <a:lnTo>
                    <a:pt x="3" y="1292"/>
                  </a:lnTo>
                  <a:lnTo>
                    <a:pt x="12" y="1245"/>
                  </a:lnTo>
                  <a:lnTo>
                    <a:pt x="27" y="1201"/>
                  </a:lnTo>
                  <a:lnTo>
                    <a:pt x="45" y="1159"/>
                  </a:lnTo>
                  <a:lnTo>
                    <a:pt x="70" y="1119"/>
                  </a:lnTo>
                  <a:lnTo>
                    <a:pt x="97" y="1084"/>
                  </a:lnTo>
                  <a:lnTo>
                    <a:pt x="131" y="1052"/>
                  </a:lnTo>
                  <a:lnTo>
                    <a:pt x="166" y="1023"/>
                  </a:lnTo>
                  <a:lnTo>
                    <a:pt x="205" y="999"/>
                  </a:lnTo>
                  <a:lnTo>
                    <a:pt x="247" y="980"/>
                  </a:lnTo>
                  <a:lnTo>
                    <a:pt x="292" y="965"/>
                  </a:lnTo>
                  <a:lnTo>
                    <a:pt x="338" y="957"/>
                  </a:lnTo>
                  <a:lnTo>
                    <a:pt x="387" y="953"/>
                  </a:lnTo>
                  <a:lnTo>
                    <a:pt x="432" y="957"/>
                  </a:lnTo>
                  <a:lnTo>
                    <a:pt x="477" y="964"/>
                  </a:lnTo>
                  <a:lnTo>
                    <a:pt x="520" y="976"/>
                  </a:lnTo>
                  <a:lnTo>
                    <a:pt x="560" y="994"/>
                  </a:lnTo>
                  <a:lnTo>
                    <a:pt x="597" y="1016"/>
                  </a:lnTo>
                  <a:lnTo>
                    <a:pt x="1015" y="598"/>
                  </a:lnTo>
                  <a:lnTo>
                    <a:pt x="994" y="560"/>
                  </a:lnTo>
                  <a:lnTo>
                    <a:pt x="977" y="520"/>
                  </a:lnTo>
                  <a:lnTo>
                    <a:pt x="963" y="477"/>
                  </a:lnTo>
                  <a:lnTo>
                    <a:pt x="956" y="433"/>
                  </a:lnTo>
                  <a:lnTo>
                    <a:pt x="952" y="387"/>
                  </a:lnTo>
                  <a:lnTo>
                    <a:pt x="956" y="339"/>
                  </a:lnTo>
                  <a:lnTo>
                    <a:pt x="964" y="291"/>
                  </a:lnTo>
                  <a:lnTo>
                    <a:pt x="979" y="247"/>
                  </a:lnTo>
                  <a:lnTo>
                    <a:pt x="998" y="205"/>
                  </a:lnTo>
                  <a:lnTo>
                    <a:pt x="1022" y="166"/>
                  </a:lnTo>
                  <a:lnTo>
                    <a:pt x="1051" y="130"/>
                  </a:lnTo>
                  <a:lnTo>
                    <a:pt x="1083" y="98"/>
                  </a:lnTo>
                  <a:lnTo>
                    <a:pt x="1118" y="69"/>
                  </a:lnTo>
                  <a:lnTo>
                    <a:pt x="1158" y="46"/>
                  </a:lnTo>
                  <a:lnTo>
                    <a:pt x="1200" y="26"/>
                  </a:lnTo>
                  <a:lnTo>
                    <a:pt x="1244" y="11"/>
                  </a:lnTo>
                  <a:lnTo>
                    <a:pt x="1291" y="2"/>
                  </a:lnTo>
                  <a:lnTo>
                    <a:pt x="1339" y="0"/>
                  </a:lnTo>
                  <a:lnTo>
                    <a:pt x="1388" y="2"/>
                  </a:lnTo>
                  <a:lnTo>
                    <a:pt x="1435" y="11"/>
                  </a:lnTo>
                  <a:lnTo>
                    <a:pt x="1479" y="26"/>
                  </a:lnTo>
                  <a:lnTo>
                    <a:pt x="1521" y="46"/>
                  </a:lnTo>
                  <a:lnTo>
                    <a:pt x="1561" y="69"/>
                  </a:lnTo>
                  <a:lnTo>
                    <a:pt x="1596" y="98"/>
                  </a:lnTo>
                  <a:lnTo>
                    <a:pt x="1628" y="130"/>
                  </a:lnTo>
                  <a:lnTo>
                    <a:pt x="1657" y="166"/>
                  </a:lnTo>
                  <a:lnTo>
                    <a:pt x="1681" y="205"/>
                  </a:lnTo>
                  <a:lnTo>
                    <a:pt x="1700" y="247"/>
                  </a:lnTo>
                  <a:lnTo>
                    <a:pt x="1714" y="291"/>
                  </a:lnTo>
                  <a:lnTo>
                    <a:pt x="1723" y="339"/>
                  </a:lnTo>
                  <a:lnTo>
                    <a:pt x="1727" y="387"/>
                  </a:lnTo>
                  <a:lnTo>
                    <a:pt x="1723" y="433"/>
                  </a:lnTo>
                  <a:lnTo>
                    <a:pt x="1716" y="477"/>
                  </a:lnTo>
                  <a:lnTo>
                    <a:pt x="1703" y="520"/>
                  </a:lnTo>
                  <a:lnTo>
                    <a:pt x="1686" y="560"/>
                  </a:lnTo>
                  <a:lnTo>
                    <a:pt x="1664" y="598"/>
                  </a:lnTo>
                  <a:lnTo>
                    <a:pt x="2086" y="1021"/>
                  </a:lnTo>
                  <a:lnTo>
                    <a:pt x="2125" y="997"/>
                  </a:lnTo>
                  <a:lnTo>
                    <a:pt x="2166" y="979"/>
                  </a:lnTo>
                  <a:lnTo>
                    <a:pt x="2210" y="965"/>
                  </a:lnTo>
                  <a:lnTo>
                    <a:pt x="2255" y="957"/>
                  </a:lnTo>
                  <a:lnTo>
                    <a:pt x="2303" y="953"/>
                  </a:lnTo>
                  <a:lnTo>
                    <a:pt x="2349" y="957"/>
                  </a:lnTo>
                  <a:lnTo>
                    <a:pt x="2394" y="964"/>
                  </a:lnTo>
                  <a:lnTo>
                    <a:pt x="2437" y="976"/>
                  </a:lnTo>
                  <a:lnTo>
                    <a:pt x="2476" y="994"/>
                  </a:lnTo>
                  <a:lnTo>
                    <a:pt x="2514" y="1016"/>
                  </a:lnTo>
                  <a:lnTo>
                    <a:pt x="2932" y="598"/>
                  </a:lnTo>
                  <a:lnTo>
                    <a:pt x="2910" y="560"/>
                  </a:lnTo>
                  <a:lnTo>
                    <a:pt x="2892" y="520"/>
                  </a:lnTo>
                  <a:lnTo>
                    <a:pt x="2880" y="477"/>
                  </a:lnTo>
                  <a:lnTo>
                    <a:pt x="2872" y="433"/>
                  </a:lnTo>
                  <a:lnTo>
                    <a:pt x="2869" y="387"/>
                  </a:lnTo>
                  <a:lnTo>
                    <a:pt x="2872" y="339"/>
                  </a:lnTo>
                  <a:lnTo>
                    <a:pt x="2881" y="291"/>
                  </a:lnTo>
                  <a:lnTo>
                    <a:pt x="2896" y="247"/>
                  </a:lnTo>
                  <a:lnTo>
                    <a:pt x="2914" y="205"/>
                  </a:lnTo>
                  <a:lnTo>
                    <a:pt x="2939" y="166"/>
                  </a:lnTo>
                  <a:lnTo>
                    <a:pt x="2968" y="130"/>
                  </a:lnTo>
                  <a:lnTo>
                    <a:pt x="3000" y="98"/>
                  </a:lnTo>
                  <a:lnTo>
                    <a:pt x="3035" y="69"/>
                  </a:lnTo>
                  <a:lnTo>
                    <a:pt x="3075" y="46"/>
                  </a:lnTo>
                  <a:lnTo>
                    <a:pt x="3117" y="26"/>
                  </a:lnTo>
                  <a:lnTo>
                    <a:pt x="3161" y="11"/>
                  </a:lnTo>
                  <a:lnTo>
                    <a:pt x="3208" y="2"/>
                  </a:lnTo>
                  <a:lnTo>
                    <a:pt x="3256"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17" name="Freeform 92">
              <a:extLst>
                <a:ext uri="{FF2B5EF4-FFF2-40B4-BE49-F238E27FC236}">
                  <a16:creationId xmlns:a16="http://schemas.microsoft.com/office/drawing/2014/main" id="{4B95CF43-DBBD-4422-90A2-58994BCD030B}"/>
                </a:ext>
              </a:extLst>
            </p:cNvPr>
            <p:cNvSpPr>
              <a:spLocks/>
            </p:cNvSpPr>
            <p:nvPr/>
          </p:nvSpPr>
          <p:spPr bwMode="auto">
            <a:xfrm>
              <a:off x="10180638" y="2981325"/>
              <a:ext cx="50800" cy="50800"/>
            </a:xfrm>
            <a:custGeom>
              <a:avLst/>
              <a:gdLst>
                <a:gd name="T0" fmla="*/ 242 w 322"/>
                <a:gd name="T1" fmla="*/ 0 h 322"/>
                <a:gd name="T2" fmla="*/ 262 w 322"/>
                <a:gd name="T3" fmla="*/ 2 h 322"/>
                <a:gd name="T4" fmla="*/ 282 w 322"/>
                <a:gd name="T5" fmla="*/ 10 h 322"/>
                <a:gd name="T6" fmla="*/ 299 w 322"/>
                <a:gd name="T7" fmla="*/ 23 h 322"/>
                <a:gd name="T8" fmla="*/ 312 w 322"/>
                <a:gd name="T9" fmla="*/ 40 h 322"/>
                <a:gd name="T10" fmla="*/ 320 w 322"/>
                <a:gd name="T11" fmla="*/ 59 h 322"/>
                <a:gd name="T12" fmla="*/ 322 w 322"/>
                <a:gd name="T13" fmla="*/ 80 h 322"/>
                <a:gd name="T14" fmla="*/ 320 w 322"/>
                <a:gd name="T15" fmla="*/ 99 h 322"/>
                <a:gd name="T16" fmla="*/ 312 w 322"/>
                <a:gd name="T17" fmla="*/ 118 h 322"/>
                <a:gd name="T18" fmla="*/ 299 w 322"/>
                <a:gd name="T19" fmla="*/ 136 h 322"/>
                <a:gd name="T20" fmla="*/ 136 w 322"/>
                <a:gd name="T21" fmla="*/ 299 h 322"/>
                <a:gd name="T22" fmla="*/ 119 w 322"/>
                <a:gd name="T23" fmla="*/ 312 h 322"/>
                <a:gd name="T24" fmla="*/ 100 w 322"/>
                <a:gd name="T25" fmla="*/ 320 h 322"/>
                <a:gd name="T26" fmla="*/ 80 w 322"/>
                <a:gd name="T27" fmla="*/ 322 h 322"/>
                <a:gd name="T28" fmla="*/ 60 w 322"/>
                <a:gd name="T29" fmla="*/ 320 h 322"/>
                <a:gd name="T30" fmla="*/ 40 w 322"/>
                <a:gd name="T31" fmla="*/ 312 h 322"/>
                <a:gd name="T32" fmla="*/ 23 w 322"/>
                <a:gd name="T33" fmla="*/ 299 h 322"/>
                <a:gd name="T34" fmla="*/ 10 w 322"/>
                <a:gd name="T35" fmla="*/ 282 h 322"/>
                <a:gd name="T36" fmla="*/ 2 w 322"/>
                <a:gd name="T37" fmla="*/ 262 h 322"/>
                <a:gd name="T38" fmla="*/ 0 w 322"/>
                <a:gd name="T39" fmla="*/ 242 h 322"/>
                <a:gd name="T40" fmla="*/ 2 w 322"/>
                <a:gd name="T41" fmla="*/ 221 h 322"/>
                <a:gd name="T42" fmla="*/ 10 w 322"/>
                <a:gd name="T43" fmla="*/ 202 h 322"/>
                <a:gd name="T44" fmla="*/ 23 w 322"/>
                <a:gd name="T45" fmla="*/ 186 h 322"/>
                <a:gd name="T46" fmla="*/ 186 w 322"/>
                <a:gd name="T47" fmla="*/ 23 h 322"/>
                <a:gd name="T48" fmla="*/ 202 w 322"/>
                <a:gd name="T49" fmla="*/ 10 h 322"/>
                <a:gd name="T50" fmla="*/ 222 w 322"/>
                <a:gd name="T51" fmla="*/ 2 h 322"/>
                <a:gd name="T52" fmla="*/ 242 w 322"/>
                <a:gd name="T5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322">
                  <a:moveTo>
                    <a:pt x="242" y="0"/>
                  </a:moveTo>
                  <a:lnTo>
                    <a:pt x="262" y="2"/>
                  </a:lnTo>
                  <a:lnTo>
                    <a:pt x="282" y="10"/>
                  </a:lnTo>
                  <a:lnTo>
                    <a:pt x="299" y="23"/>
                  </a:lnTo>
                  <a:lnTo>
                    <a:pt x="312" y="40"/>
                  </a:lnTo>
                  <a:lnTo>
                    <a:pt x="320" y="59"/>
                  </a:lnTo>
                  <a:lnTo>
                    <a:pt x="322" y="80"/>
                  </a:lnTo>
                  <a:lnTo>
                    <a:pt x="320" y="99"/>
                  </a:lnTo>
                  <a:lnTo>
                    <a:pt x="312" y="118"/>
                  </a:lnTo>
                  <a:lnTo>
                    <a:pt x="299" y="136"/>
                  </a:lnTo>
                  <a:lnTo>
                    <a:pt x="136" y="299"/>
                  </a:lnTo>
                  <a:lnTo>
                    <a:pt x="119" y="312"/>
                  </a:lnTo>
                  <a:lnTo>
                    <a:pt x="100" y="320"/>
                  </a:lnTo>
                  <a:lnTo>
                    <a:pt x="80" y="322"/>
                  </a:lnTo>
                  <a:lnTo>
                    <a:pt x="60" y="320"/>
                  </a:lnTo>
                  <a:lnTo>
                    <a:pt x="40" y="312"/>
                  </a:lnTo>
                  <a:lnTo>
                    <a:pt x="23" y="299"/>
                  </a:lnTo>
                  <a:lnTo>
                    <a:pt x="10" y="282"/>
                  </a:lnTo>
                  <a:lnTo>
                    <a:pt x="2" y="262"/>
                  </a:lnTo>
                  <a:lnTo>
                    <a:pt x="0" y="242"/>
                  </a:lnTo>
                  <a:lnTo>
                    <a:pt x="2" y="221"/>
                  </a:lnTo>
                  <a:lnTo>
                    <a:pt x="10" y="202"/>
                  </a:lnTo>
                  <a:lnTo>
                    <a:pt x="23" y="186"/>
                  </a:lnTo>
                  <a:lnTo>
                    <a:pt x="186" y="23"/>
                  </a:lnTo>
                  <a:lnTo>
                    <a:pt x="202" y="10"/>
                  </a:lnTo>
                  <a:lnTo>
                    <a:pt x="222" y="2"/>
                  </a:lnTo>
                  <a:lnTo>
                    <a:pt x="242"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18" name="Freeform 93">
              <a:extLst>
                <a:ext uri="{FF2B5EF4-FFF2-40B4-BE49-F238E27FC236}">
                  <a16:creationId xmlns:a16="http://schemas.microsoft.com/office/drawing/2014/main" id="{691306C3-BEEE-4B69-B4D0-6EB73BCBFE41}"/>
                </a:ext>
              </a:extLst>
            </p:cNvPr>
            <p:cNvSpPr>
              <a:spLocks/>
            </p:cNvSpPr>
            <p:nvPr/>
          </p:nvSpPr>
          <p:spPr bwMode="auto">
            <a:xfrm>
              <a:off x="10402888" y="2900363"/>
              <a:ext cx="50800" cy="50800"/>
            </a:xfrm>
            <a:custGeom>
              <a:avLst/>
              <a:gdLst>
                <a:gd name="T0" fmla="*/ 243 w 323"/>
                <a:gd name="T1" fmla="*/ 0 h 323"/>
                <a:gd name="T2" fmla="*/ 264 w 323"/>
                <a:gd name="T3" fmla="*/ 3 h 323"/>
                <a:gd name="T4" fmla="*/ 282 w 323"/>
                <a:gd name="T5" fmla="*/ 10 h 323"/>
                <a:gd name="T6" fmla="*/ 300 w 323"/>
                <a:gd name="T7" fmla="*/ 24 h 323"/>
                <a:gd name="T8" fmla="*/ 312 w 323"/>
                <a:gd name="T9" fmla="*/ 40 h 323"/>
                <a:gd name="T10" fmla="*/ 320 w 323"/>
                <a:gd name="T11" fmla="*/ 60 h 323"/>
                <a:gd name="T12" fmla="*/ 323 w 323"/>
                <a:gd name="T13" fmla="*/ 80 h 323"/>
                <a:gd name="T14" fmla="*/ 320 w 323"/>
                <a:gd name="T15" fmla="*/ 100 h 323"/>
                <a:gd name="T16" fmla="*/ 312 w 323"/>
                <a:gd name="T17" fmla="*/ 120 h 323"/>
                <a:gd name="T18" fmla="*/ 300 w 323"/>
                <a:gd name="T19" fmla="*/ 137 h 323"/>
                <a:gd name="T20" fmla="*/ 138 w 323"/>
                <a:gd name="T21" fmla="*/ 299 h 323"/>
                <a:gd name="T22" fmla="*/ 120 w 323"/>
                <a:gd name="T23" fmla="*/ 313 h 323"/>
                <a:gd name="T24" fmla="*/ 101 w 323"/>
                <a:gd name="T25" fmla="*/ 320 h 323"/>
                <a:gd name="T26" fmla="*/ 80 w 323"/>
                <a:gd name="T27" fmla="*/ 323 h 323"/>
                <a:gd name="T28" fmla="*/ 60 w 323"/>
                <a:gd name="T29" fmla="*/ 320 h 323"/>
                <a:gd name="T30" fmla="*/ 41 w 323"/>
                <a:gd name="T31" fmla="*/ 313 h 323"/>
                <a:gd name="T32" fmla="*/ 24 w 323"/>
                <a:gd name="T33" fmla="*/ 299 h 323"/>
                <a:gd name="T34" fmla="*/ 12 w 323"/>
                <a:gd name="T35" fmla="*/ 283 h 323"/>
                <a:gd name="T36" fmla="*/ 4 w 323"/>
                <a:gd name="T37" fmla="*/ 263 h 323"/>
                <a:gd name="T38" fmla="*/ 0 w 323"/>
                <a:gd name="T39" fmla="*/ 243 h 323"/>
                <a:gd name="T40" fmla="*/ 4 w 323"/>
                <a:gd name="T41" fmla="*/ 223 h 323"/>
                <a:gd name="T42" fmla="*/ 12 w 323"/>
                <a:gd name="T43" fmla="*/ 203 h 323"/>
                <a:gd name="T44" fmla="*/ 24 w 323"/>
                <a:gd name="T45" fmla="*/ 186 h 323"/>
                <a:gd name="T46" fmla="*/ 186 w 323"/>
                <a:gd name="T47" fmla="*/ 24 h 323"/>
                <a:gd name="T48" fmla="*/ 204 w 323"/>
                <a:gd name="T49" fmla="*/ 10 h 323"/>
                <a:gd name="T50" fmla="*/ 223 w 323"/>
                <a:gd name="T51" fmla="*/ 3 h 323"/>
                <a:gd name="T52" fmla="*/ 243 w 323"/>
                <a:gd name="T5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323">
                  <a:moveTo>
                    <a:pt x="243" y="0"/>
                  </a:moveTo>
                  <a:lnTo>
                    <a:pt x="264" y="3"/>
                  </a:lnTo>
                  <a:lnTo>
                    <a:pt x="282" y="10"/>
                  </a:lnTo>
                  <a:lnTo>
                    <a:pt x="300" y="24"/>
                  </a:lnTo>
                  <a:lnTo>
                    <a:pt x="312" y="40"/>
                  </a:lnTo>
                  <a:lnTo>
                    <a:pt x="320" y="60"/>
                  </a:lnTo>
                  <a:lnTo>
                    <a:pt x="323" y="80"/>
                  </a:lnTo>
                  <a:lnTo>
                    <a:pt x="320" y="100"/>
                  </a:lnTo>
                  <a:lnTo>
                    <a:pt x="312" y="120"/>
                  </a:lnTo>
                  <a:lnTo>
                    <a:pt x="300" y="137"/>
                  </a:lnTo>
                  <a:lnTo>
                    <a:pt x="138" y="299"/>
                  </a:lnTo>
                  <a:lnTo>
                    <a:pt x="120" y="313"/>
                  </a:lnTo>
                  <a:lnTo>
                    <a:pt x="101" y="320"/>
                  </a:lnTo>
                  <a:lnTo>
                    <a:pt x="80" y="323"/>
                  </a:lnTo>
                  <a:lnTo>
                    <a:pt x="60" y="320"/>
                  </a:lnTo>
                  <a:lnTo>
                    <a:pt x="41" y="313"/>
                  </a:lnTo>
                  <a:lnTo>
                    <a:pt x="24" y="299"/>
                  </a:lnTo>
                  <a:lnTo>
                    <a:pt x="12" y="283"/>
                  </a:lnTo>
                  <a:lnTo>
                    <a:pt x="4" y="263"/>
                  </a:lnTo>
                  <a:lnTo>
                    <a:pt x="0" y="243"/>
                  </a:lnTo>
                  <a:lnTo>
                    <a:pt x="4" y="223"/>
                  </a:lnTo>
                  <a:lnTo>
                    <a:pt x="12" y="203"/>
                  </a:lnTo>
                  <a:lnTo>
                    <a:pt x="24" y="186"/>
                  </a:lnTo>
                  <a:lnTo>
                    <a:pt x="186" y="24"/>
                  </a:lnTo>
                  <a:lnTo>
                    <a:pt x="204" y="10"/>
                  </a:lnTo>
                  <a:lnTo>
                    <a:pt x="223" y="3"/>
                  </a:lnTo>
                  <a:lnTo>
                    <a:pt x="243"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grpSp>
      <p:sp>
        <p:nvSpPr>
          <p:cNvPr id="149" name="Freeform 124">
            <a:extLst>
              <a:ext uri="{FF2B5EF4-FFF2-40B4-BE49-F238E27FC236}">
                <a16:creationId xmlns:a16="http://schemas.microsoft.com/office/drawing/2014/main" id="{C1CE3FA3-AE4E-4087-9D93-F75519824B17}"/>
              </a:ext>
            </a:extLst>
          </p:cNvPr>
          <p:cNvSpPr>
            <a:spLocks noEditPoints="1"/>
          </p:cNvSpPr>
          <p:nvPr/>
        </p:nvSpPr>
        <p:spPr bwMode="auto">
          <a:xfrm>
            <a:off x="2712496" y="2994740"/>
            <a:ext cx="524372" cy="462596"/>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chemeClr val="bg1"/>
          </a:solidFill>
          <a:ln w="0">
            <a:noFill/>
            <a:prstDash val="solid"/>
            <a:round/>
            <a:headEnd/>
            <a:tailEnd/>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0" name="Freeform 164">
            <a:extLst>
              <a:ext uri="{FF2B5EF4-FFF2-40B4-BE49-F238E27FC236}">
                <a16:creationId xmlns:a16="http://schemas.microsoft.com/office/drawing/2014/main" id="{79F46CC7-129A-4EB2-A99C-AFB833709402}"/>
              </a:ext>
            </a:extLst>
          </p:cNvPr>
          <p:cNvSpPr>
            <a:spLocks noEditPoints="1"/>
          </p:cNvSpPr>
          <p:nvPr/>
        </p:nvSpPr>
        <p:spPr bwMode="auto">
          <a:xfrm>
            <a:off x="4350199" y="2987729"/>
            <a:ext cx="535280" cy="476619"/>
          </a:xfrm>
          <a:custGeom>
            <a:avLst/>
            <a:gdLst>
              <a:gd name="T0" fmla="*/ 171 w 3653"/>
              <a:gd name="T1" fmla="*/ 2242 h 3248"/>
              <a:gd name="T2" fmla="*/ 171 w 3653"/>
              <a:gd name="T3" fmla="*/ 2273 h 3248"/>
              <a:gd name="T4" fmla="*/ 1756 w 3653"/>
              <a:gd name="T5" fmla="*/ 3070 h 3248"/>
              <a:gd name="T6" fmla="*/ 1897 w 3653"/>
              <a:gd name="T7" fmla="*/ 3070 h 3248"/>
              <a:gd name="T8" fmla="*/ 3481 w 3653"/>
              <a:gd name="T9" fmla="*/ 2273 h 3248"/>
              <a:gd name="T10" fmla="*/ 3481 w 3653"/>
              <a:gd name="T11" fmla="*/ 2242 h 3248"/>
              <a:gd name="T12" fmla="*/ 2005 w 3653"/>
              <a:gd name="T13" fmla="*/ 2572 h 3248"/>
              <a:gd name="T14" fmla="*/ 1827 w 3653"/>
              <a:gd name="T15" fmla="*/ 2614 h 3248"/>
              <a:gd name="T16" fmla="*/ 1647 w 3653"/>
              <a:gd name="T17" fmla="*/ 2572 h 3248"/>
              <a:gd name="T18" fmla="*/ 1962 w 3653"/>
              <a:gd name="T19" fmla="*/ 1956 h 3248"/>
              <a:gd name="T20" fmla="*/ 1780 w 3653"/>
              <a:gd name="T21" fmla="*/ 1977 h 3248"/>
              <a:gd name="T22" fmla="*/ 571 w 3653"/>
              <a:gd name="T23" fmla="*/ 1401 h 3248"/>
              <a:gd name="T24" fmla="*/ 169 w 3653"/>
              <a:gd name="T25" fmla="*/ 1617 h 3248"/>
              <a:gd name="T26" fmla="*/ 177 w 3653"/>
              <a:gd name="T27" fmla="*/ 1648 h 3248"/>
              <a:gd name="T28" fmla="*/ 1791 w 3653"/>
              <a:gd name="T29" fmla="*/ 2444 h 3248"/>
              <a:gd name="T30" fmla="*/ 1931 w 3653"/>
              <a:gd name="T31" fmla="*/ 2421 h 3248"/>
              <a:gd name="T32" fmla="*/ 3485 w 3653"/>
              <a:gd name="T33" fmla="*/ 1631 h 3248"/>
              <a:gd name="T34" fmla="*/ 3476 w 3653"/>
              <a:gd name="T35" fmla="*/ 1600 h 3248"/>
              <a:gd name="T36" fmla="*/ 1791 w 3653"/>
              <a:gd name="T37" fmla="*/ 171 h 3248"/>
              <a:gd name="T38" fmla="*/ 177 w 3653"/>
              <a:gd name="T39" fmla="*/ 966 h 3248"/>
              <a:gd name="T40" fmla="*/ 169 w 3653"/>
              <a:gd name="T41" fmla="*/ 997 h 3248"/>
              <a:gd name="T42" fmla="*/ 1722 w 3653"/>
              <a:gd name="T43" fmla="*/ 1788 h 3248"/>
              <a:gd name="T44" fmla="*/ 1862 w 3653"/>
              <a:gd name="T45" fmla="*/ 1810 h 3248"/>
              <a:gd name="T46" fmla="*/ 3476 w 3653"/>
              <a:gd name="T47" fmla="*/ 1014 h 3248"/>
              <a:gd name="T48" fmla="*/ 3485 w 3653"/>
              <a:gd name="T49" fmla="*/ 983 h 3248"/>
              <a:gd name="T50" fmla="*/ 1930 w 3653"/>
              <a:gd name="T51" fmla="*/ 192 h 3248"/>
              <a:gd name="T52" fmla="*/ 1827 w 3653"/>
              <a:gd name="T53" fmla="*/ 0 h 3248"/>
              <a:gd name="T54" fmla="*/ 2005 w 3653"/>
              <a:gd name="T55" fmla="*/ 42 h 3248"/>
              <a:gd name="T56" fmla="*/ 3613 w 3653"/>
              <a:gd name="T57" fmla="*/ 870 h 3248"/>
              <a:gd name="T58" fmla="*/ 3653 w 3653"/>
              <a:gd name="T59" fmla="*/ 990 h 3248"/>
              <a:gd name="T60" fmla="*/ 3615 w 3653"/>
              <a:gd name="T61" fmla="*/ 1109 h 3248"/>
              <a:gd name="T62" fmla="*/ 3541 w 3653"/>
              <a:gd name="T63" fmla="*/ 1171 h 3248"/>
              <a:gd name="T64" fmla="*/ 3593 w 3653"/>
              <a:gd name="T65" fmla="*/ 1481 h 3248"/>
              <a:gd name="T66" fmla="*/ 3650 w 3653"/>
              <a:gd name="T67" fmla="*/ 1591 h 3248"/>
              <a:gd name="T68" fmla="*/ 3630 w 3653"/>
              <a:gd name="T69" fmla="*/ 1717 h 3248"/>
              <a:gd name="T70" fmla="*/ 3541 w 3653"/>
              <a:gd name="T71" fmla="*/ 1805 h 3248"/>
              <a:gd name="T72" fmla="*/ 3593 w 3653"/>
              <a:gd name="T73" fmla="*/ 2114 h 3248"/>
              <a:gd name="T74" fmla="*/ 3650 w 3653"/>
              <a:gd name="T75" fmla="*/ 2225 h 3248"/>
              <a:gd name="T76" fmla="*/ 3630 w 3653"/>
              <a:gd name="T77" fmla="*/ 2350 h 3248"/>
              <a:gd name="T78" fmla="*/ 3541 w 3653"/>
              <a:gd name="T79" fmla="*/ 2439 h 3248"/>
              <a:gd name="T80" fmla="*/ 1872 w 3653"/>
              <a:gd name="T81" fmla="*/ 3245 h 3248"/>
              <a:gd name="T82" fmla="*/ 1690 w 3653"/>
              <a:gd name="T83" fmla="*/ 3224 h 3248"/>
              <a:gd name="T84" fmla="*/ 60 w 3653"/>
              <a:gd name="T85" fmla="*/ 2401 h 3248"/>
              <a:gd name="T86" fmla="*/ 2 w 3653"/>
              <a:gd name="T87" fmla="*/ 2290 h 3248"/>
              <a:gd name="T88" fmla="*/ 22 w 3653"/>
              <a:gd name="T89" fmla="*/ 2164 h 3248"/>
              <a:gd name="T90" fmla="*/ 112 w 3653"/>
              <a:gd name="T91" fmla="*/ 2077 h 3248"/>
              <a:gd name="T92" fmla="*/ 60 w 3653"/>
              <a:gd name="T93" fmla="*/ 1768 h 3248"/>
              <a:gd name="T94" fmla="*/ 2 w 3653"/>
              <a:gd name="T95" fmla="*/ 1657 h 3248"/>
              <a:gd name="T96" fmla="*/ 22 w 3653"/>
              <a:gd name="T97" fmla="*/ 1532 h 3248"/>
              <a:gd name="T98" fmla="*/ 112 w 3653"/>
              <a:gd name="T99" fmla="*/ 1443 h 3248"/>
              <a:gd name="T100" fmla="*/ 60 w 3653"/>
              <a:gd name="T101" fmla="*/ 1134 h 3248"/>
              <a:gd name="T102" fmla="*/ 2 w 3653"/>
              <a:gd name="T103" fmla="*/ 1023 h 3248"/>
              <a:gd name="T104" fmla="*/ 22 w 3653"/>
              <a:gd name="T105" fmla="*/ 898 h 3248"/>
              <a:gd name="T106" fmla="*/ 112 w 3653"/>
              <a:gd name="T107" fmla="*/ 809 h 3248"/>
              <a:gd name="T108" fmla="*/ 1780 w 3653"/>
              <a:gd name="T109" fmla="*/ 2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3" h="3248">
                <a:moveTo>
                  <a:pt x="571" y="2035"/>
                </a:moveTo>
                <a:lnTo>
                  <a:pt x="187" y="2226"/>
                </a:lnTo>
                <a:lnTo>
                  <a:pt x="177" y="2234"/>
                </a:lnTo>
                <a:lnTo>
                  <a:pt x="171" y="2242"/>
                </a:lnTo>
                <a:lnTo>
                  <a:pt x="169" y="2251"/>
                </a:lnTo>
                <a:lnTo>
                  <a:pt x="167" y="2257"/>
                </a:lnTo>
                <a:lnTo>
                  <a:pt x="169" y="2265"/>
                </a:lnTo>
                <a:lnTo>
                  <a:pt x="171" y="2273"/>
                </a:lnTo>
                <a:lnTo>
                  <a:pt x="177" y="2282"/>
                </a:lnTo>
                <a:lnTo>
                  <a:pt x="187" y="2288"/>
                </a:lnTo>
                <a:lnTo>
                  <a:pt x="1722" y="3055"/>
                </a:lnTo>
                <a:lnTo>
                  <a:pt x="1756" y="3070"/>
                </a:lnTo>
                <a:lnTo>
                  <a:pt x="1791" y="3077"/>
                </a:lnTo>
                <a:lnTo>
                  <a:pt x="1827" y="3080"/>
                </a:lnTo>
                <a:lnTo>
                  <a:pt x="1862" y="3077"/>
                </a:lnTo>
                <a:lnTo>
                  <a:pt x="1897" y="3070"/>
                </a:lnTo>
                <a:lnTo>
                  <a:pt x="1931" y="3055"/>
                </a:lnTo>
                <a:lnTo>
                  <a:pt x="3466" y="2288"/>
                </a:lnTo>
                <a:lnTo>
                  <a:pt x="3476" y="2282"/>
                </a:lnTo>
                <a:lnTo>
                  <a:pt x="3481" y="2273"/>
                </a:lnTo>
                <a:lnTo>
                  <a:pt x="3485" y="2265"/>
                </a:lnTo>
                <a:lnTo>
                  <a:pt x="3485" y="2257"/>
                </a:lnTo>
                <a:lnTo>
                  <a:pt x="3485" y="2251"/>
                </a:lnTo>
                <a:lnTo>
                  <a:pt x="3481" y="2242"/>
                </a:lnTo>
                <a:lnTo>
                  <a:pt x="3476" y="2234"/>
                </a:lnTo>
                <a:lnTo>
                  <a:pt x="3466" y="2226"/>
                </a:lnTo>
                <a:lnTo>
                  <a:pt x="3081" y="2035"/>
                </a:lnTo>
                <a:lnTo>
                  <a:pt x="2005" y="2572"/>
                </a:lnTo>
                <a:lnTo>
                  <a:pt x="1962" y="2590"/>
                </a:lnTo>
                <a:lnTo>
                  <a:pt x="1918" y="2603"/>
                </a:lnTo>
                <a:lnTo>
                  <a:pt x="1872" y="2611"/>
                </a:lnTo>
                <a:lnTo>
                  <a:pt x="1827" y="2614"/>
                </a:lnTo>
                <a:lnTo>
                  <a:pt x="1780" y="2611"/>
                </a:lnTo>
                <a:lnTo>
                  <a:pt x="1735" y="2603"/>
                </a:lnTo>
                <a:lnTo>
                  <a:pt x="1690" y="2590"/>
                </a:lnTo>
                <a:lnTo>
                  <a:pt x="1647" y="2572"/>
                </a:lnTo>
                <a:lnTo>
                  <a:pt x="571" y="2035"/>
                </a:lnTo>
                <a:close/>
                <a:moveTo>
                  <a:pt x="3081" y="1401"/>
                </a:moveTo>
                <a:lnTo>
                  <a:pt x="2005" y="1938"/>
                </a:lnTo>
                <a:lnTo>
                  <a:pt x="1962" y="1956"/>
                </a:lnTo>
                <a:lnTo>
                  <a:pt x="1918" y="1969"/>
                </a:lnTo>
                <a:lnTo>
                  <a:pt x="1872" y="1977"/>
                </a:lnTo>
                <a:lnTo>
                  <a:pt x="1827" y="1980"/>
                </a:lnTo>
                <a:lnTo>
                  <a:pt x="1780" y="1977"/>
                </a:lnTo>
                <a:lnTo>
                  <a:pt x="1735" y="1969"/>
                </a:lnTo>
                <a:lnTo>
                  <a:pt x="1690" y="1956"/>
                </a:lnTo>
                <a:lnTo>
                  <a:pt x="1647" y="1938"/>
                </a:lnTo>
                <a:lnTo>
                  <a:pt x="571" y="1401"/>
                </a:lnTo>
                <a:lnTo>
                  <a:pt x="187" y="1593"/>
                </a:lnTo>
                <a:lnTo>
                  <a:pt x="177" y="1600"/>
                </a:lnTo>
                <a:lnTo>
                  <a:pt x="171" y="1608"/>
                </a:lnTo>
                <a:lnTo>
                  <a:pt x="169" y="1617"/>
                </a:lnTo>
                <a:lnTo>
                  <a:pt x="167" y="1624"/>
                </a:lnTo>
                <a:lnTo>
                  <a:pt x="169" y="1631"/>
                </a:lnTo>
                <a:lnTo>
                  <a:pt x="171" y="1639"/>
                </a:lnTo>
                <a:lnTo>
                  <a:pt x="177" y="1648"/>
                </a:lnTo>
                <a:lnTo>
                  <a:pt x="187" y="1655"/>
                </a:lnTo>
                <a:lnTo>
                  <a:pt x="1722" y="2421"/>
                </a:lnTo>
                <a:lnTo>
                  <a:pt x="1756" y="2436"/>
                </a:lnTo>
                <a:lnTo>
                  <a:pt x="1791" y="2444"/>
                </a:lnTo>
                <a:lnTo>
                  <a:pt x="1827" y="2446"/>
                </a:lnTo>
                <a:lnTo>
                  <a:pt x="1862" y="2444"/>
                </a:lnTo>
                <a:lnTo>
                  <a:pt x="1897" y="2436"/>
                </a:lnTo>
                <a:lnTo>
                  <a:pt x="1931" y="2421"/>
                </a:lnTo>
                <a:lnTo>
                  <a:pt x="3466" y="1655"/>
                </a:lnTo>
                <a:lnTo>
                  <a:pt x="3476" y="1648"/>
                </a:lnTo>
                <a:lnTo>
                  <a:pt x="3481" y="1639"/>
                </a:lnTo>
                <a:lnTo>
                  <a:pt x="3485" y="1631"/>
                </a:lnTo>
                <a:lnTo>
                  <a:pt x="3485" y="1624"/>
                </a:lnTo>
                <a:lnTo>
                  <a:pt x="3485" y="1617"/>
                </a:lnTo>
                <a:lnTo>
                  <a:pt x="3481" y="1608"/>
                </a:lnTo>
                <a:lnTo>
                  <a:pt x="3476" y="1600"/>
                </a:lnTo>
                <a:lnTo>
                  <a:pt x="3466" y="1593"/>
                </a:lnTo>
                <a:lnTo>
                  <a:pt x="3081" y="1401"/>
                </a:lnTo>
                <a:close/>
                <a:moveTo>
                  <a:pt x="1827" y="168"/>
                </a:moveTo>
                <a:lnTo>
                  <a:pt x="1791" y="171"/>
                </a:lnTo>
                <a:lnTo>
                  <a:pt x="1756" y="179"/>
                </a:lnTo>
                <a:lnTo>
                  <a:pt x="1722" y="192"/>
                </a:lnTo>
                <a:lnTo>
                  <a:pt x="187" y="959"/>
                </a:lnTo>
                <a:lnTo>
                  <a:pt x="177" y="966"/>
                </a:lnTo>
                <a:lnTo>
                  <a:pt x="171" y="974"/>
                </a:lnTo>
                <a:lnTo>
                  <a:pt x="169" y="983"/>
                </a:lnTo>
                <a:lnTo>
                  <a:pt x="167" y="990"/>
                </a:lnTo>
                <a:lnTo>
                  <a:pt x="169" y="997"/>
                </a:lnTo>
                <a:lnTo>
                  <a:pt x="171" y="1005"/>
                </a:lnTo>
                <a:lnTo>
                  <a:pt x="177" y="1014"/>
                </a:lnTo>
                <a:lnTo>
                  <a:pt x="187" y="1021"/>
                </a:lnTo>
                <a:lnTo>
                  <a:pt x="1722" y="1788"/>
                </a:lnTo>
                <a:lnTo>
                  <a:pt x="1756" y="1802"/>
                </a:lnTo>
                <a:lnTo>
                  <a:pt x="1791" y="1810"/>
                </a:lnTo>
                <a:lnTo>
                  <a:pt x="1827" y="1812"/>
                </a:lnTo>
                <a:lnTo>
                  <a:pt x="1862" y="1810"/>
                </a:lnTo>
                <a:lnTo>
                  <a:pt x="1897" y="1802"/>
                </a:lnTo>
                <a:lnTo>
                  <a:pt x="1931" y="1788"/>
                </a:lnTo>
                <a:lnTo>
                  <a:pt x="3466" y="1021"/>
                </a:lnTo>
                <a:lnTo>
                  <a:pt x="3476" y="1014"/>
                </a:lnTo>
                <a:lnTo>
                  <a:pt x="3481" y="1005"/>
                </a:lnTo>
                <a:lnTo>
                  <a:pt x="3485" y="997"/>
                </a:lnTo>
                <a:lnTo>
                  <a:pt x="3485" y="990"/>
                </a:lnTo>
                <a:lnTo>
                  <a:pt x="3485" y="983"/>
                </a:lnTo>
                <a:lnTo>
                  <a:pt x="3481" y="974"/>
                </a:lnTo>
                <a:lnTo>
                  <a:pt x="3476" y="966"/>
                </a:lnTo>
                <a:lnTo>
                  <a:pt x="3466" y="959"/>
                </a:lnTo>
                <a:lnTo>
                  <a:pt x="1930" y="192"/>
                </a:lnTo>
                <a:lnTo>
                  <a:pt x="1897" y="179"/>
                </a:lnTo>
                <a:lnTo>
                  <a:pt x="1862" y="171"/>
                </a:lnTo>
                <a:lnTo>
                  <a:pt x="1827" y="168"/>
                </a:lnTo>
                <a:close/>
                <a:moveTo>
                  <a:pt x="1827" y="0"/>
                </a:moveTo>
                <a:lnTo>
                  <a:pt x="1872" y="2"/>
                </a:lnTo>
                <a:lnTo>
                  <a:pt x="1918" y="10"/>
                </a:lnTo>
                <a:lnTo>
                  <a:pt x="1962" y="23"/>
                </a:lnTo>
                <a:lnTo>
                  <a:pt x="2005" y="42"/>
                </a:lnTo>
                <a:lnTo>
                  <a:pt x="3541" y="809"/>
                </a:lnTo>
                <a:lnTo>
                  <a:pt x="3569" y="826"/>
                </a:lnTo>
                <a:lnTo>
                  <a:pt x="3593" y="847"/>
                </a:lnTo>
                <a:lnTo>
                  <a:pt x="3613" y="870"/>
                </a:lnTo>
                <a:lnTo>
                  <a:pt x="3630" y="898"/>
                </a:lnTo>
                <a:lnTo>
                  <a:pt x="3642" y="927"/>
                </a:lnTo>
                <a:lnTo>
                  <a:pt x="3650" y="958"/>
                </a:lnTo>
                <a:lnTo>
                  <a:pt x="3653" y="990"/>
                </a:lnTo>
                <a:lnTo>
                  <a:pt x="3650" y="1023"/>
                </a:lnTo>
                <a:lnTo>
                  <a:pt x="3642" y="1054"/>
                </a:lnTo>
                <a:lnTo>
                  <a:pt x="3630" y="1083"/>
                </a:lnTo>
                <a:lnTo>
                  <a:pt x="3615" y="1109"/>
                </a:lnTo>
                <a:lnTo>
                  <a:pt x="3593" y="1134"/>
                </a:lnTo>
                <a:lnTo>
                  <a:pt x="3569" y="1154"/>
                </a:lnTo>
                <a:lnTo>
                  <a:pt x="3541" y="1171"/>
                </a:lnTo>
                <a:lnTo>
                  <a:pt x="3541" y="1171"/>
                </a:lnTo>
                <a:lnTo>
                  <a:pt x="3268" y="1307"/>
                </a:lnTo>
                <a:lnTo>
                  <a:pt x="3541" y="1443"/>
                </a:lnTo>
                <a:lnTo>
                  <a:pt x="3569" y="1460"/>
                </a:lnTo>
                <a:lnTo>
                  <a:pt x="3593" y="1481"/>
                </a:lnTo>
                <a:lnTo>
                  <a:pt x="3613" y="1504"/>
                </a:lnTo>
                <a:lnTo>
                  <a:pt x="3630" y="1532"/>
                </a:lnTo>
                <a:lnTo>
                  <a:pt x="3642" y="1560"/>
                </a:lnTo>
                <a:lnTo>
                  <a:pt x="3650" y="1591"/>
                </a:lnTo>
                <a:lnTo>
                  <a:pt x="3653" y="1624"/>
                </a:lnTo>
                <a:lnTo>
                  <a:pt x="3650" y="1657"/>
                </a:lnTo>
                <a:lnTo>
                  <a:pt x="3642" y="1688"/>
                </a:lnTo>
                <a:lnTo>
                  <a:pt x="3630" y="1717"/>
                </a:lnTo>
                <a:lnTo>
                  <a:pt x="3613" y="1743"/>
                </a:lnTo>
                <a:lnTo>
                  <a:pt x="3593" y="1768"/>
                </a:lnTo>
                <a:lnTo>
                  <a:pt x="3569" y="1788"/>
                </a:lnTo>
                <a:lnTo>
                  <a:pt x="3541" y="1805"/>
                </a:lnTo>
                <a:lnTo>
                  <a:pt x="3268" y="1940"/>
                </a:lnTo>
                <a:lnTo>
                  <a:pt x="3541" y="2077"/>
                </a:lnTo>
                <a:lnTo>
                  <a:pt x="3569" y="2093"/>
                </a:lnTo>
                <a:lnTo>
                  <a:pt x="3593" y="2114"/>
                </a:lnTo>
                <a:lnTo>
                  <a:pt x="3613" y="2138"/>
                </a:lnTo>
                <a:lnTo>
                  <a:pt x="3630" y="2164"/>
                </a:lnTo>
                <a:lnTo>
                  <a:pt x="3642" y="2194"/>
                </a:lnTo>
                <a:lnTo>
                  <a:pt x="3650" y="2225"/>
                </a:lnTo>
                <a:lnTo>
                  <a:pt x="3653" y="2257"/>
                </a:lnTo>
                <a:lnTo>
                  <a:pt x="3650" y="2290"/>
                </a:lnTo>
                <a:lnTo>
                  <a:pt x="3642" y="2322"/>
                </a:lnTo>
                <a:lnTo>
                  <a:pt x="3630" y="2350"/>
                </a:lnTo>
                <a:lnTo>
                  <a:pt x="3615" y="2377"/>
                </a:lnTo>
                <a:lnTo>
                  <a:pt x="3593" y="2401"/>
                </a:lnTo>
                <a:lnTo>
                  <a:pt x="3569" y="2421"/>
                </a:lnTo>
                <a:lnTo>
                  <a:pt x="3541" y="2439"/>
                </a:lnTo>
                <a:lnTo>
                  <a:pt x="2005" y="3206"/>
                </a:lnTo>
                <a:lnTo>
                  <a:pt x="1962" y="3224"/>
                </a:lnTo>
                <a:lnTo>
                  <a:pt x="1918" y="3237"/>
                </a:lnTo>
                <a:lnTo>
                  <a:pt x="1872" y="3245"/>
                </a:lnTo>
                <a:lnTo>
                  <a:pt x="1827" y="3248"/>
                </a:lnTo>
                <a:lnTo>
                  <a:pt x="1780" y="3245"/>
                </a:lnTo>
                <a:lnTo>
                  <a:pt x="1735" y="3237"/>
                </a:lnTo>
                <a:lnTo>
                  <a:pt x="1690" y="3224"/>
                </a:lnTo>
                <a:lnTo>
                  <a:pt x="1647" y="3206"/>
                </a:lnTo>
                <a:lnTo>
                  <a:pt x="112" y="2439"/>
                </a:lnTo>
                <a:lnTo>
                  <a:pt x="84" y="2421"/>
                </a:lnTo>
                <a:lnTo>
                  <a:pt x="60" y="2401"/>
                </a:lnTo>
                <a:lnTo>
                  <a:pt x="39" y="2377"/>
                </a:lnTo>
                <a:lnTo>
                  <a:pt x="22" y="2350"/>
                </a:lnTo>
                <a:lnTo>
                  <a:pt x="10" y="2322"/>
                </a:lnTo>
                <a:lnTo>
                  <a:pt x="2" y="2290"/>
                </a:lnTo>
                <a:lnTo>
                  <a:pt x="0" y="2257"/>
                </a:lnTo>
                <a:lnTo>
                  <a:pt x="2" y="2225"/>
                </a:lnTo>
                <a:lnTo>
                  <a:pt x="10" y="2194"/>
                </a:lnTo>
                <a:lnTo>
                  <a:pt x="22" y="2164"/>
                </a:lnTo>
                <a:lnTo>
                  <a:pt x="39" y="2138"/>
                </a:lnTo>
                <a:lnTo>
                  <a:pt x="60" y="2114"/>
                </a:lnTo>
                <a:lnTo>
                  <a:pt x="84" y="2093"/>
                </a:lnTo>
                <a:lnTo>
                  <a:pt x="112" y="2077"/>
                </a:lnTo>
                <a:lnTo>
                  <a:pt x="384" y="1940"/>
                </a:lnTo>
                <a:lnTo>
                  <a:pt x="112" y="1805"/>
                </a:lnTo>
                <a:lnTo>
                  <a:pt x="84" y="1788"/>
                </a:lnTo>
                <a:lnTo>
                  <a:pt x="60" y="1768"/>
                </a:lnTo>
                <a:lnTo>
                  <a:pt x="39" y="1743"/>
                </a:lnTo>
                <a:lnTo>
                  <a:pt x="22" y="1717"/>
                </a:lnTo>
                <a:lnTo>
                  <a:pt x="10" y="1688"/>
                </a:lnTo>
                <a:lnTo>
                  <a:pt x="2" y="1657"/>
                </a:lnTo>
                <a:lnTo>
                  <a:pt x="0" y="1624"/>
                </a:lnTo>
                <a:lnTo>
                  <a:pt x="2" y="1591"/>
                </a:lnTo>
                <a:lnTo>
                  <a:pt x="10" y="1560"/>
                </a:lnTo>
                <a:lnTo>
                  <a:pt x="22" y="1532"/>
                </a:lnTo>
                <a:lnTo>
                  <a:pt x="39" y="1504"/>
                </a:lnTo>
                <a:lnTo>
                  <a:pt x="60" y="1481"/>
                </a:lnTo>
                <a:lnTo>
                  <a:pt x="84" y="1460"/>
                </a:lnTo>
                <a:lnTo>
                  <a:pt x="112" y="1443"/>
                </a:lnTo>
                <a:lnTo>
                  <a:pt x="384" y="1307"/>
                </a:lnTo>
                <a:lnTo>
                  <a:pt x="112" y="1171"/>
                </a:lnTo>
                <a:lnTo>
                  <a:pt x="84" y="1154"/>
                </a:lnTo>
                <a:lnTo>
                  <a:pt x="60" y="1134"/>
                </a:lnTo>
                <a:lnTo>
                  <a:pt x="39" y="1109"/>
                </a:lnTo>
                <a:lnTo>
                  <a:pt x="22" y="1083"/>
                </a:lnTo>
                <a:lnTo>
                  <a:pt x="10" y="1054"/>
                </a:lnTo>
                <a:lnTo>
                  <a:pt x="2" y="1023"/>
                </a:lnTo>
                <a:lnTo>
                  <a:pt x="0" y="990"/>
                </a:lnTo>
                <a:lnTo>
                  <a:pt x="2" y="958"/>
                </a:lnTo>
                <a:lnTo>
                  <a:pt x="10" y="927"/>
                </a:lnTo>
                <a:lnTo>
                  <a:pt x="22" y="898"/>
                </a:lnTo>
                <a:lnTo>
                  <a:pt x="39" y="870"/>
                </a:lnTo>
                <a:lnTo>
                  <a:pt x="60" y="847"/>
                </a:lnTo>
                <a:lnTo>
                  <a:pt x="84" y="826"/>
                </a:lnTo>
                <a:lnTo>
                  <a:pt x="112" y="809"/>
                </a:lnTo>
                <a:lnTo>
                  <a:pt x="1647" y="42"/>
                </a:lnTo>
                <a:lnTo>
                  <a:pt x="1690" y="23"/>
                </a:lnTo>
                <a:lnTo>
                  <a:pt x="1735" y="10"/>
                </a:lnTo>
                <a:lnTo>
                  <a:pt x="1780" y="2"/>
                </a:lnTo>
                <a:lnTo>
                  <a:pt x="1827" y="0"/>
                </a:lnTo>
                <a:close/>
              </a:path>
            </a:pathLst>
          </a:custGeom>
          <a:solidFill>
            <a:schemeClr val="bg1"/>
          </a:solidFill>
          <a:ln w="0">
            <a:noFill/>
            <a:prstDash val="solid"/>
            <a:round/>
            <a:headEnd/>
            <a:tailEnd/>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1" name="Inhaltsplatzhalter 4">
            <a:extLst>
              <a:ext uri="{FF2B5EF4-FFF2-40B4-BE49-F238E27FC236}">
                <a16:creationId xmlns:a16="http://schemas.microsoft.com/office/drawing/2014/main" id="{D8536752-B43F-403A-9A69-654D4E11D7C6}"/>
              </a:ext>
            </a:extLst>
          </p:cNvPr>
          <p:cNvSpPr txBox="1">
            <a:spLocks/>
          </p:cNvSpPr>
          <p:nvPr/>
        </p:nvSpPr>
        <p:spPr>
          <a:xfrm>
            <a:off x="2335900" y="3674259"/>
            <a:ext cx="1348913" cy="1223412"/>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kumimoji="0" lang="fa-IR" sz="1800" b="1" i="0" u="none" strike="noStrike" kern="1200" cap="none" spc="0" normalizeH="0" baseline="0" noProof="0" dirty="0">
                <a:ln>
                  <a:noFill/>
                </a:ln>
                <a:solidFill>
                  <a:schemeClr val="tx1"/>
                </a:solidFill>
                <a:effectLst/>
                <a:uLnTx/>
                <a:uFillTx/>
                <a:latin typeface="Calibri Light" panose="020F0302020204030204" pitchFamily="34" charset="0"/>
                <a:ea typeface="+mn-ea"/>
                <a:cs typeface="B Mitra" panose="00000400000000000000" pitchFamily="2" charset="-78"/>
              </a:rPr>
              <a:t>چگونه بگویم ؟</a:t>
            </a:r>
          </a:p>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kumimoji="0" lang="fa-IR" sz="1800" b="1" i="0" u="none" strike="noStrike" kern="1200" cap="none" spc="0" normalizeH="0" baseline="0" noProof="0" dirty="0">
                <a:ln>
                  <a:noFill/>
                </a:ln>
                <a:solidFill>
                  <a:schemeClr val="tx1"/>
                </a:solidFill>
                <a:effectLst/>
                <a:uLnTx/>
                <a:uFillTx/>
                <a:latin typeface="Calibri Light" panose="020F0302020204030204" pitchFamily="34" charset="0"/>
                <a:ea typeface="+mn-ea"/>
                <a:cs typeface="B Mitra" panose="00000400000000000000" pitchFamily="2" charset="-78"/>
              </a:rPr>
              <a:t>مقبولات و اعتقادات او چیست ؟</a:t>
            </a:r>
            <a:endParaRPr kumimoji="0" lang="en-US" sz="1800" b="1" i="0" u="none" strike="noStrike" kern="1200" cap="none" spc="0" normalizeH="0" baseline="0" noProof="0" dirty="0">
              <a:ln>
                <a:noFill/>
              </a:ln>
              <a:solidFill>
                <a:schemeClr val="tx1"/>
              </a:solidFill>
              <a:effectLst/>
              <a:uLnTx/>
              <a:uFillTx/>
              <a:latin typeface="Calibri Light" panose="020F0302020204030204" pitchFamily="34" charset="0"/>
              <a:ea typeface="+mn-ea"/>
              <a:cs typeface="B Mitra" panose="00000400000000000000" pitchFamily="2" charset="-78"/>
            </a:endParaRPr>
          </a:p>
        </p:txBody>
      </p:sp>
      <p:sp>
        <p:nvSpPr>
          <p:cNvPr id="152" name="Inhaltsplatzhalter 4">
            <a:extLst>
              <a:ext uri="{FF2B5EF4-FFF2-40B4-BE49-F238E27FC236}">
                <a16:creationId xmlns:a16="http://schemas.microsoft.com/office/drawing/2014/main" id="{35F73C59-6FAC-45D4-BEBB-15575C8AF21F}"/>
              </a:ext>
            </a:extLst>
          </p:cNvPr>
          <p:cNvSpPr txBox="1">
            <a:spLocks/>
          </p:cNvSpPr>
          <p:nvPr/>
        </p:nvSpPr>
        <p:spPr>
          <a:xfrm>
            <a:off x="5532541" y="3674259"/>
            <a:ext cx="1348913" cy="1200329"/>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lang="fa-IR" sz="2100" b="1">
                <a:solidFill>
                  <a:schemeClr val="tx1"/>
                </a:solidFill>
                <a:latin typeface="Calibri" panose="020F0502020204030204"/>
                <a:cs typeface="B Mitra" panose="00000400000000000000" pitchFamily="2" charset="-78"/>
              </a:rPr>
              <a:t>چ</a:t>
            </a:r>
            <a:r>
              <a:rPr kumimoji="0" lang="fa-IR" sz="2100" b="1" i="0" u="none" strike="noStrike" kern="1200" cap="none" spc="0" normalizeH="0" baseline="0" noProof="0" smtClean="0">
                <a:ln>
                  <a:noFill/>
                </a:ln>
                <a:solidFill>
                  <a:schemeClr val="tx1"/>
                </a:solidFill>
                <a:effectLst/>
                <a:uLnTx/>
                <a:uFillTx/>
                <a:latin typeface="Calibri" panose="020F0502020204030204"/>
                <a:ea typeface="+mn-ea"/>
                <a:cs typeface="B Mitra" panose="00000400000000000000" pitchFamily="2" charset="-78"/>
              </a:rPr>
              <a:t>ه </a:t>
            </a:r>
            <a:r>
              <a:rPr kumimoji="0" lang="fa-IR" sz="2100" b="1" i="0" u="none" strike="noStrike" kern="1200" cap="none" spc="0" normalizeH="0" baseline="0" noProof="0" dirty="0">
                <a:ln>
                  <a:noFill/>
                </a:ln>
                <a:solidFill>
                  <a:schemeClr val="tx1"/>
                </a:solidFill>
                <a:effectLst/>
                <a:uLnTx/>
                <a:uFillTx/>
                <a:latin typeface="Calibri" panose="020F0502020204030204"/>
                <a:ea typeface="+mn-ea"/>
                <a:cs typeface="B Mitra" panose="00000400000000000000" pitchFamily="2" charset="-78"/>
              </a:rPr>
              <a:t>بگویم ؟</a:t>
            </a:r>
          </a:p>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kumimoji="0" lang="fa-IR" sz="2100" b="1" i="0" u="none" strike="noStrike" kern="1200" cap="none" spc="0" normalizeH="0" baseline="0" noProof="0" dirty="0">
                <a:ln>
                  <a:noFill/>
                </a:ln>
                <a:solidFill>
                  <a:schemeClr val="tx1"/>
                </a:solidFill>
                <a:effectLst/>
                <a:uLnTx/>
                <a:uFillTx/>
                <a:latin typeface="Calibri" panose="020F0502020204030204"/>
                <a:ea typeface="+mn-ea"/>
                <a:cs typeface="B Mitra" panose="00000400000000000000" pitchFamily="2" charset="-78"/>
              </a:rPr>
              <a:t>چه چیز را </a:t>
            </a:r>
          </a:p>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kumimoji="0" lang="fa-IR" sz="2100" b="1" i="0" u="none" strike="noStrike" kern="1200" cap="none" spc="0" normalizeH="0" baseline="0" noProof="0" dirty="0">
                <a:ln>
                  <a:noFill/>
                </a:ln>
                <a:solidFill>
                  <a:schemeClr val="tx1"/>
                </a:solidFill>
                <a:effectLst/>
                <a:uLnTx/>
                <a:uFillTx/>
                <a:latin typeface="Calibri" panose="020F0502020204030204"/>
                <a:ea typeface="+mn-ea"/>
                <a:cs typeface="B Mitra" panose="00000400000000000000" pitchFamily="2" charset="-78"/>
              </a:rPr>
              <a:t>نمی داند ؟</a:t>
            </a:r>
            <a:endParaRPr kumimoji="0" lang="en-US" sz="2100" b="1" i="0" u="none" strike="noStrike" kern="1200" cap="none" spc="0" normalizeH="0" baseline="0" noProof="0" dirty="0">
              <a:ln>
                <a:noFill/>
              </a:ln>
              <a:solidFill>
                <a:schemeClr val="tx1"/>
              </a:solidFill>
              <a:effectLst/>
              <a:uLnTx/>
              <a:uFillTx/>
              <a:latin typeface="Calibri" panose="020F0502020204030204"/>
              <a:ea typeface="+mn-ea"/>
              <a:cs typeface="B Mitra" panose="00000400000000000000" pitchFamily="2" charset="-78"/>
            </a:endParaRPr>
          </a:p>
        </p:txBody>
      </p:sp>
      <p:sp>
        <p:nvSpPr>
          <p:cNvPr id="155" name="Inhaltsplatzhalter 4">
            <a:extLst>
              <a:ext uri="{FF2B5EF4-FFF2-40B4-BE49-F238E27FC236}">
                <a16:creationId xmlns:a16="http://schemas.microsoft.com/office/drawing/2014/main" id="{A139AFD7-F680-4D6E-9352-2BFA7DE80F9D}"/>
              </a:ext>
            </a:extLst>
          </p:cNvPr>
          <p:cNvSpPr txBox="1">
            <a:spLocks/>
          </p:cNvSpPr>
          <p:nvPr/>
        </p:nvSpPr>
        <p:spPr>
          <a:xfrm>
            <a:off x="827585" y="1164322"/>
            <a:ext cx="7863980" cy="507831"/>
          </a:xfrm>
          <a:prstGeom prst="rect">
            <a:avLst/>
          </a:prstGeom>
          <a:solidFill>
            <a:schemeClr val="bg1"/>
          </a:solidFill>
          <a:ln>
            <a:noFill/>
          </a:ln>
        </p:spPr>
        <p:style>
          <a:lnRef idx="1">
            <a:schemeClr val="accent3"/>
          </a:lnRef>
          <a:fillRef idx="2">
            <a:schemeClr val="accent3"/>
          </a:fillRef>
          <a:effectRef idx="1">
            <a:schemeClr val="accent3"/>
          </a:effectRef>
          <a:fontRef idx="minor">
            <a:schemeClr val="dk1"/>
          </a:fontRef>
        </p:style>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lang="fa-IR" sz="3200" dirty="0">
                <a:solidFill>
                  <a:srgbClr val="0070C0"/>
                </a:solidFill>
                <a:latin typeface="+mj-lt"/>
                <a:ea typeface="+mj-ea"/>
                <a:cs typeface="B Titr" panose="00000700000000000000" pitchFamily="2" charset="-78"/>
              </a:rPr>
              <a:t>آنچه برای اقناع مخاطب در هر موضوعی احتیاج داریم  </a:t>
            </a:r>
            <a:endParaRPr lang="en-US" sz="3200" dirty="0">
              <a:solidFill>
                <a:srgbClr val="0070C0"/>
              </a:solidFill>
              <a:latin typeface="+mj-lt"/>
              <a:ea typeface="+mj-ea"/>
              <a:cs typeface="B Titr" panose="000007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2382" y="3539725"/>
            <a:ext cx="1605860" cy="237329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2787" y="3834668"/>
            <a:ext cx="2053422" cy="1191041"/>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 y="3834668"/>
            <a:ext cx="2216770" cy="1200150"/>
          </a:xfrm>
          <a:prstGeom prst="rect">
            <a:avLst/>
          </a:prstGeom>
          <a:solidFill>
            <a:srgbClr val="FF99CC"/>
          </a:solidFill>
        </p:spPr>
      </p:pic>
    </p:spTree>
    <p:extLst>
      <p:ext uri="{BB962C8B-B14F-4D97-AF65-F5344CB8AC3E}">
        <p14:creationId xmlns:p14="http://schemas.microsoft.com/office/powerpoint/2010/main" val="1813730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p:cTn id="11" dur="500" fill="hold"/>
                                        <p:tgtEl>
                                          <p:spTgt spid="149"/>
                                        </p:tgtEl>
                                        <p:attrNameLst>
                                          <p:attrName>ppt_w</p:attrName>
                                        </p:attrNameLst>
                                      </p:cBhvr>
                                      <p:tavLst>
                                        <p:tav tm="0">
                                          <p:val>
                                            <p:fltVal val="0"/>
                                          </p:val>
                                        </p:tav>
                                        <p:tav tm="100000">
                                          <p:val>
                                            <p:strVal val="#ppt_w"/>
                                          </p:val>
                                        </p:tav>
                                      </p:tavLst>
                                    </p:anim>
                                    <p:anim calcmode="lin" valueType="num">
                                      <p:cBhvr>
                                        <p:cTn id="12" dur="500" fill="hold"/>
                                        <p:tgtEl>
                                          <p:spTgt spid="149"/>
                                        </p:tgtEl>
                                        <p:attrNameLst>
                                          <p:attrName>ppt_h</p:attrName>
                                        </p:attrNameLst>
                                      </p:cBhvr>
                                      <p:tavLst>
                                        <p:tav tm="0">
                                          <p:val>
                                            <p:fltVal val="0"/>
                                          </p:val>
                                        </p:tav>
                                        <p:tav tm="100000">
                                          <p:val>
                                            <p:strVal val="#ppt_h"/>
                                          </p:val>
                                        </p:tav>
                                      </p:tavLst>
                                    </p:anim>
                                    <p:animEffect transition="in" filter="fade">
                                      <p:cBhvr>
                                        <p:cTn id="13" dur="500"/>
                                        <p:tgtEl>
                                          <p:spTgt spid="149"/>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151"/>
                                        </p:tgtEl>
                                        <p:attrNameLst>
                                          <p:attrName>style.visibility</p:attrName>
                                        </p:attrNameLst>
                                      </p:cBhvr>
                                      <p:to>
                                        <p:strVal val="visible"/>
                                      </p:to>
                                    </p:set>
                                    <p:animEffect transition="in" filter="barn(outVertical)">
                                      <p:cBhvr>
                                        <p:cTn id="16" dur="500"/>
                                        <p:tgtEl>
                                          <p:spTgt spid="151"/>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109"/>
                                        </p:tgtEl>
                                        <p:attrNameLst>
                                          <p:attrName>style.visibility</p:attrName>
                                        </p:attrNameLst>
                                      </p:cBhvr>
                                      <p:to>
                                        <p:strVal val="visible"/>
                                      </p:to>
                                    </p:set>
                                    <p:animEffect transition="in" filter="wipe(down)">
                                      <p:cBhvr>
                                        <p:cTn id="20" dur="500"/>
                                        <p:tgtEl>
                                          <p:spTgt spid="109"/>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50"/>
                                        </p:tgtEl>
                                        <p:attrNameLst>
                                          <p:attrName>style.visibility</p:attrName>
                                        </p:attrNameLst>
                                      </p:cBhvr>
                                      <p:to>
                                        <p:strVal val="visible"/>
                                      </p:to>
                                    </p:set>
                                    <p:anim calcmode="lin" valueType="num">
                                      <p:cBhvr>
                                        <p:cTn id="24" dur="500" fill="hold"/>
                                        <p:tgtEl>
                                          <p:spTgt spid="150"/>
                                        </p:tgtEl>
                                        <p:attrNameLst>
                                          <p:attrName>ppt_w</p:attrName>
                                        </p:attrNameLst>
                                      </p:cBhvr>
                                      <p:tavLst>
                                        <p:tav tm="0">
                                          <p:val>
                                            <p:fltVal val="0"/>
                                          </p:val>
                                        </p:tav>
                                        <p:tav tm="100000">
                                          <p:val>
                                            <p:strVal val="#ppt_w"/>
                                          </p:val>
                                        </p:tav>
                                      </p:tavLst>
                                    </p:anim>
                                    <p:anim calcmode="lin" valueType="num">
                                      <p:cBhvr>
                                        <p:cTn id="25" dur="500" fill="hold"/>
                                        <p:tgtEl>
                                          <p:spTgt spid="150"/>
                                        </p:tgtEl>
                                        <p:attrNameLst>
                                          <p:attrName>ppt_h</p:attrName>
                                        </p:attrNameLst>
                                      </p:cBhvr>
                                      <p:tavLst>
                                        <p:tav tm="0">
                                          <p:val>
                                            <p:fltVal val="0"/>
                                          </p:val>
                                        </p:tav>
                                        <p:tav tm="100000">
                                          <p:val>
                                            <p:strVal val="#ppt_h"/>
                                          </p:val>
                                        </p:tav>
                                      </p:tavLst>
                                    </p:anim>
                                    <p:animEffect transition="in" filter="fade">
                                      <p:cBhvr>
                                        <p:cTn id="26" dur="500"/>
                                        <p:tgtEl>
                                          <p:spTgt spid="150"/>
                                        </p:tgtEl>
                                      </p:cBhvr>
                                    </p:animEffect>
                                  </p:childTnLst>
                                </p:cTn>
                              </p:par>
                            </p:childTnLst>
                          </p:cTn>
                        </p:par>
                        <p:par>
                          <p:cTn id="27" fill="hold">
                            <p:stCondLst>
                              <p:cond delay="2000"/>
                            </p:stCondLst>
                            <p:childTnLst>
                              <p:par>
                                <p:cTn id="28" presetID="16" presetClass="entr" presetSubtype="37" fill="hold" grpId="0" nodeType="afterEffect">
                                  <p:stCondLst>
                                    <p:cond delay="0"/>
                                  </p:stCondLst>
                                  <p:childTnLst>
                                    <p:set>
                                      <p:cBhvr>
                                        <p:cTn id="29" dur="1" fill="hold">
                                          <p:stCondLst>
                                            <p:cond delay="0"/>
                                          </p:stCondLst>
                                        </p:cTn>
                                        <p:tgtEl>
                                          <p:spTgt spid="155"/>
                                        </p:tgtEl>
                                        <p:attrNameLst>
                                          <p:attrName>style.visibility</p:attrName>
                                        </p:attrNameLst>
                                      </p:cBhvr>
                                      <p:to>
                                        <p:strVal val="visible"/>
                                      </p:to>
                                    </p:set>
                                    <p:animEffect transition="in" filter="barn(outVertical)">
                                      <p:cBhvr>
                                        <p:cTn id="30" dur="500"/>
                                        <p:tgtEl>
                                          <p:spTgt spid="155"/>
                                        </p:tgtEl>
                                      </p:cBhvr>
                                    </p:animEffect>
                                  </p:childTnLst>
                                </p:cTn>
                              </p:par>
                            </p:childTnLst>
                          </p:cTn>
                        </p:par>
                        <p:par>
                          <p:cTn id="31" fill="hold">
                            <p:stCondLst>
                              <p:cond delay="2500"/>
                            </p:stCondLst>
                            <p:childTnLst>
                              <p:par>
                                <p:cTn id="32" presetID="22" presetClass="entr" presetSubtype="4" fill="hold" nodeType="afterEffect">
                                  <p:stCondLst>
                                    <p:cond delay="0"/>
                                  </p:stCondLst>
                                  <p:childTnLst>
                                    <p:set>
                                      <p:cBhvr>
                                        <p:cTn id="33" dur="1" fill="hold">
                                          <p:stCondLst>
                                            <p:cond delay="0"/>
                                          </p:stCondLst>
                                        </p:cTn>
                                        <p:tgtEl>
                                          <p:spTgt spid="112"/>
                                        </p:tgtEl>
                                        <p:attrNameLst>
                                          <p:attrName>style.visibility</p:attrName>
                                        </p:attrNameLst>
                                      </p:cBhvr>
                                      <p:to>
                                        <p:strVal val="visible"/>
                                      </p:to>
                                    </p:set>
                                    <p:animEffect transition="in" filter="wipe(down)">
                                      <p:cBhvr>
                                        <p:cTn id="34" dur="500"/>
                                        <p:tgtEl>
                                          <p:spTgt spid="112"/>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115"/>
                                        </p:tgtEl>
                                        <p:attrNameLst>
                                          <p:attrName>style.visibility</p:attrName>
                                        </p:attrNameLst>
                                      </p:cBhvr>
                                      <p:to>
                                        <p:strVal val="visible"/>
                                      </p:to>
                                    </p:set>
                                    <p:anim calcmode="lin" valueType="num">
                                      <p:cBhvr>
                                        <p:cTn id="38" dur="500" fill="hold"/>
                                        <p:tgtEl>
                                          <p:spTgt spid="115"/>
                                        </p:tgtEl>
                                        <p:attrNameLst>
                                          <p:attrName>ppt_w</p:attrName>
                                        </p:attrNameLst>
                                      </p:cBhvr>
                                      <p:tavLst>
                                        <p:tav tm="0">
                                          <p:val>
                                            <p:fltVal val="0"/>
                                          </p:val>
                                        </p:tav>
                                        <p:tav tm="100000">
                                          <p:val>
                                            <p:strVal val="#ppt_w"/>
                                          </p:val>
                                        </p:tav>
                                      </p:tavLst>
                                    </p:anim>
                                    <p:anim calcmode="lin" valueType="num">
                                      <p:cBhvr>
                                        <p:cTn id="39" dur="500" fill="hold"/>
                                        <p:tgtEl>
                                          <p:spTgt spid="115"/>
                                        </p:tgtEl>
                                        <p:attrNameLst>
                                          <p:attrName>ppt_h</p:attrName>
                                        </p:attrNameLst>
                                      </p:cBhvr>
                                      <p:tavLst>
                                        <p:tav tm="0">
                                          <p:val>
                                            <p:fltVal val="0"/>
                                          </p:val>
                                        </p:tav>
                                        <p:tav tm="100000">
                                          <p:val>
                                            <p:strVal val="#ppt_h"/>
                                          </p:val>
                                        </p:tav>
                                      </p:tavLst>
                                    </p:anim>
                                    <p:animEffect transition="in" filter="fade">
                                      <p:cBhvr>
                                        <p:cTn id="40" dur="500"/>
                                        <p:tgtEl>
                                          <p:spTgt spid="1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52"/>
                                        </p:tgtEl>
                                        <p:attrNameLst>
                                          <p:attrName>style.visibility</p:attrName>
                                        </p:attrNameLst>
                                      </p:cBhvr>
                                      <p:to>
                                        <p:strVal val="visible"/>
                                      </p:to>
                                    </p:set>
                                    <p:animEffect transition="in" filter="barn(outVertical)">
                                      <p:cBhvr>
                                        <p:cTn id="43"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animBg="1"/>
      <p:bldP spid="150" grpId="0" animBg="1"/>
      <p:bldP spid="151" grpId="0"/>
      <p:bldP spid="152" grpId="0"/>
      <p:bldP spid="15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TotalTime>
  <Words>1991</Words>
  <Application>Microsoft Office PowerPoint</Application>
  <PresentationFormat>On-screen Show (4:3)</PresentationFormat>
  <Paragraphs>167</Paragraphs>
  <Slides>29</Slides>
  <Notes>6</Notes>
  <HiddenSlides>0</HiddenSlides>
  <MMClips>2</MMClips>
  <ScaleCrop>false</ScaleCrop>
  <HeadingPairs>
    <vt:vector size="6" baseType="variant">
      <vt:variant>
        <vt:lpstr>Fonts Used</vt:lpstr>
      </vt:variant>
      <vt:variant>
        <vt:i4>16</vt:i4>
      </vt:variant>
      <vt:variant>
        <vt:lpstr>Theme</vt:lpstr>
      </vt:variant>
      <vt:variant>
        <vt:i4>8</vt:i4>
      </vt:variant>
      <vt:variant>
        <vt:lpstr>Slide Titles</vt:lpstr>
      </vt:variant>
      <vt:variant>
        <vt:i4>29</vt:i4>
      </vt:variant>
    </vt:vector>
  </HeadingPairs>
  <TitlesOfParts>
    <vt:vector size="53" baseType="lpstr">
      <vt:lpstr>Arial</vt:lpstr>
      <vt:lpstr>B Jadid</vt:lpstr>
      <vt:lpstr>B Mitra</vt:lpstr>
      <vt:lpstr>B Nazanin</vt:lpstr>
      <vt:lpstr>B Titr</vt:lpstr>
      <vt:lpstr>BNazanin</vt:lpstr>
      <vt:lpstr>BNazaninBold</vt:lpstr>
      <vt:lpstr>Calibri</vt:lpstr>
      <vt:lpstr>Calibri Light</vt:lpstr>
      <vt:lpstr>Dotum</vt:lpstr>
      <vt:lpstr>Estedad Black</vt:lpstr>
      <vt:lpstr>IRANSans</vt:lpstr>
      <vt:lpstr>Roboto Condensed</vt:lpstr>
      <vt:lpstr>Times New Roman</vt:lpstr>
      <vt:lpstr>Wingdings</vt:lpstr>
      <vt:lpstr>yekanYW</vt:lpstr>
      <vt:lpstr>Office Theme</vt:lpstr>
      <vt:lpstr>1_Office Theme</vt:lpstr>
      <vt:lpstr>2_Office Theme</vt:lpstr>
      <vt:lpstr>3_Office Theme</vt:lpstr>
      <vt:lpstr>4_Office Theme</vt:lpstr>
      <vt:lpstr>6_Office Theme</vt:lpstr>
      <vt:lpstr>5_Office Theme</vt:lpstr>
      <vt:lpstr>7_Office Theme</vt:lpstr>
      <vt:lpstr>PowerPoint Presentation</vt:lpstr>
      <vt:lpstr>"حفظ حیات جنین                              در راستای                                          انصراف از سقط عمدی"</vt:lpstr>
      <vt:lpstr> سقط جنین ممنوع بوده و از جرائم دارای جنبه عمومی می ‌باشد و مطابق مواد (۷۱۶) تا (۷۲۰) قانون مجازات اسلامی و مواد این قانون، مستوجب مجازات دیه، حبس و ابطال پروانه پزشکی است. مادر صرفاً در مواردی که احتمال بدهد شرایط زیر محقق می ‌شود، می‌تواند درخواست سقط جنین را به مراکز پزشکی قانونی تقدیم نماید. کلیه مراکز پزشکی قانونی در مراکز استان‌ ها مکلفند درخواست ‌های واصله را فوراً به کمیسیون سقط قانونی ارجاع نمایند. این کمیسیون مرکب از یک قاضی ویژه، یک پزشک متخصص متعهد و یک متخصص پزشک قانونی در استخدام سازمان پزشکی قانونی، حداکثر ظرف یک هفته تشکیل می ‌شود. رای لازم توسط قاضی عضو کمیسیون با رعایت اصل عدم جواز سقط در موارد تردید صادر می ‌گردد. قاضی عضو در کمیسیون مذکور با حصول اطمینان نسبت به یکی از موارد ذیل مجوز سقط قانونی را با اعتبار حداکثر پانزده روزه صادر می ‌نماید:  الف - در صورتی که جان مادر به شکل جدی در خطر باشد و راه نجات مادر منحصر در سقط جنین بوده و سن جنین کمتر از چهار ماه باشد و نشانه‌ ها و امارات ولوج روح در جنین نباشد، ب - در مواردی که اگر جنین سقط نشود مادر و جنین هر دو فوت می‌ کنند و راه نجات مادر منحصر در اسقاط جنین است، ج - چنانچه پس از اخذ اظهارات ولی، جمیع شرایط زیر احراز شود: - رضایت مادر - وجود حرج (مشقت شدید غیرقابل تحمل) برای مادر - وجود قطعی ناهنجاری ‌های جنینی غیرقابل درمان، در مواردی که حرج مربوط به بیماری یا نقص در جنین است - فقدان امکان جبران و جایگزینی برای حرج مادر - فقدان نشانه‌ ها و امارات ولوج روح - کمتر از چهار ماه بودن سن جنین. </vt:lpstr>
      <vt:lpstr>PowerPoint Presentation</vt:lpstr>
      <vt:lpstr>PowerPoint Presentation</vt:lpstr>
      <vt:lpstr>PowerPoint Presentation</vt:lpstr>
      <vt:lpstr>PowerPoint Presentation</vt:lpstr>
      <vt:lpstr>PowerPoint Presentation</vt:lpstr>
      <vt:lpstr>PowerPoint Presentation</vt:lpstr>
      <vt:lpstr>نکاتی در مورد مشاوره با مادر</vt:lpstr>
      <vt:lpstr>راهبردهای دینی برای مشاوره </vt:lpstr>
      <vt:lpstr>حساسیت مشاوره به مادر پشیمان</vt:lpstr>
      <vt:lpstr>دفتر ثبت روزانه و فرم های آماری مشاورین محترم نفس</vt:lpstr>
      <vt:lpstr>PowerPoint Presentation</vt:lpstr>
      <vt:lpstr>PowerPoint Presentation</vt:lpstr>
      <vt:lpstr>PowerPoint Presentation</vt:lpstr>
      <vt:lpstr>فرم های آماری واحد های بهداشتی</vt:lpstr>
      <vt:lpstr>PowerPoint Presentation</vt:lpstr>
      <vt:lpstr>PowerPoint Presentation</vt:lpstr>
      <vt:lpstr>روش مقایسه و ترجیح </vt:lpstr>
      <vt:lpstr>روش مقایسه و تشبیه  </vt:lpstr>
      <vt:lpstr>روش مقایسه و تشبیه  </vt:lpstr>
      <vt:lpstr>روش استقراء میدانی   </vt:lpstr>
      <vt:lpstr>روش استقراء آزمایشی </vt:lpstr>
      <vt:lpstr>روش استقراء آزمایشی </vt:lpstr>
      <vt:lpstr>روش تعلیل و توجیه </vt:lpstr>
      <vt:lpstr>روش تعلیل وتبیین</vt:lpstr>
      <vt:lpstr>نکاتی پیرامون استفاده از  روش های اقناع اندیشه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dc:creator>
  <cp:lastModifiedBy>zandi</cp:lastModifiedBy>
  <cp:revision>36</cp:revision>
  <dcterms:created xsi:type="dcterms:W3CDTF">2024-09-08T10:21:54Z</dcterms:created>
  <dcterms:modified xsi:type="dcterms:W3CDTF">2024-09-10T19:56:42Z</dcterms:modified>
</cp:coreProperties>
</file>