
<file path=[Content_Types].xml><?xml version="1.0" encoding="utf-8"?>
<Types xmlns="http://schemas.openxmlformats.org/package/2006/content-types">
  <Default Extension="gif" ContentType="image/gif"/>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 id="2147483701" r:id="rId2"/>
  </p:sldMasterIdLst>
  <p:notesMasterIdLst>
    <p:notesMasterId r:id="rId95"/>
  </p:notesMasterIdLst>
  <p:handoutMasterIdLst>
    <p:handoutMasterId r:id="rId96"/>
  </p:handoutMasterIdLst>
  <p:sldIdLst>
    <p:sldId id="256" r:id="rId3"/>
    <p:sldId id="260" r:id="rId4"/>
    <p:sldId id="257" r:id="rId5"/>
    <p:sldId id="258" r:id="rId6"/>
    <p:sldId id="259" r:id="rId7"/>
    <p:sldId id="261" r:id="rId8"/>
    <p:sldId id="262" r:id="rId9"/>
    <p:sldId id="263" r:id="rId10"/>
    <p:sldId id="264" r:id="rId11"/>
    <p:sldId id="265" r:id="rId12"/>
    <p:sldId id="266" r:id="rId13"/>
    <p:sldId id="267" r:id="rId14"/>
    <p:sldId id="277" r:id="rId15"/>
    <p:sldId id="268" r:id="rId16"/>
    <p:sldId id="269" r:id="rId17"/>
    <p:sldId id="272" r:id="rId18"/>
    <p:sldId id="274" r:id="rId19"/>
    <p:sldId id="275" r:id="rId20"/>
    <p:sldId id="278" r:id="rId21"/>
    <p:sldId id="279" r:id="rId22"/>
    <p:sldId id="280" r:id="rId23"/>
    <p:sldId id="283" r:id="rId24"/>
    <p:sldId id="284" r:id="rId25"/>
    <p:sldId id="293" r:id="rId26"/>
    <p:sldId id="285" r:id="rId27"/>
    <p:sldId id="286" r:id="rId28"/>
    <p:sldId id="294" r:id="rId29"/>
    <p:sldId id="295" r:id="rId30"/>
    <p:sldId id="296" r:id="rId31"/>
    <p:sldId id="299" r:id="rId32"/>
    <p:sldId id="300" r:id="rId33"/>
    <p:sldId id="301" r:id="rId34"/>
    <p:sldId id="302" r:id="rId35"/>
    <p:sldId id="303" r:id="rId36"/>
    <p:sldId id="304" r:id="rId37"/>
    <p:sldId id="305" r:id="rId38"/>
    <p:sldId id="306" r:id="rId39"/>
    <p:sldId id="307" r:id="rId40"/>
    <p:sldId id="308" r:id="rId41"/>
    <p:sldId id="309" r:id="rId42"/>
    <p:sldId id="311" r:id="rId43"/>
    <p:sldId id="312" r:id="rId44"/>
    <p:sldId id="313" r:id="rId45"/>
    <p:sldId id="314" r:id="rId46"/>
    <p:sldId id="315" r:id="rId47"/>
    <p:sldId id="316" r:id="rId48"/>
    <p:sldId id="319" r:id="rId49"/>
    <p:sldId id="320" r:id="rId50"/>
    <p:sldId id="321" r:id="rId51"/>
    <p:sldId id="322" r:id="rId52"/>
    <p:sldId id="323" r:id="rId53"/>
    <p:sldId id="338" r:id="rId54"/>
    <p:sldId id="324" r:id="rId55"/>
    <p:sldId id="325" r:id="rId56"/>
    <p:sldId id="326" r:id="rId57"/>
    <p:sldId id="328" r:id="rId58"/>
    <p:sldId id="329" r:id="rId59"/>
    <p:sldId id="331" r:id="rId60"/>
    <p:sldId id="332" r:id="rId61"/>
    <p:sldId id="333" r:id="rId62"/>
    <p:sldId id="334" r:id="rId63"/>
    <p:sldId id="335" r:id="rId64"/>
    <p:sldId id="337" r:id="rId65"/>
    <p:sldId id="339" r:id="rId66"/>
    <p:sldId id="340" r:id="rId67"/>
    <p:sldId id="341" r:id="rId68"/>
    <p:sldId id="342" r:id="rId69"/>
    <p:sldId id="343" r:id="rId70"/>
    <p:sldId id="344" r:id="rId71"/>
    <p:sldId id="345" r:id="rId72"/>
    <p:sldId id="346" r:id="rId73"/>
    <p:sldId id="347" r:id="rId74"/>
    <p:sldId id="348" r:id="rId75"/>
    <p:sldId id="349" r:id="rId76"/>
    <p:sldId id="350" r:id="rId77"/>
    <p:sldId id="351" r:id="rId78"/>
    <p:sldId id="352" r:id="rId79"/>
    <p:sldId id="353" r:id="rId80"/>
    <p:sldId id="354" r:id="rId81"/>
    <p:sldId id="355" r:id="rId82"/>
    <p:sldId id="356" r:id="rId83"/>
    <p:sldId id="357" r:id="rId84"/>
    <p:sldId id="358" r:id="rId85"/>
    <p:sldId id="359" r:id="rId86"/>
    <p:sldId id="360" r:id="rId87"/>
    <p:sldId id="361" r:id="rId88"/>
    <p:sldId id="362" r:id="rId89"/>
    <p:sldId id="363" r:id="rId90"/>
    <p:sldId id="364" r:id="rId91"/>
    <p:sldId id="365" r:id="rId92"/>
    <p:sldId id="366" r:id="rId93"/>
    <p:sldId id="367"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660"/>
  </p:normalViewPr>
  <p:slideViewPr>
    <p:cSldViewPr>
      <p:cViewPr varScale="1">
        <p:scale>
          <a:sx n="108" d="100"/>
          <a:sy n="108" d="100"/>
        </p:scale>
        <p:origin x="172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072F9B5-88BD-45A6-B360-622E36578CD1}" type="datetimeFigureOut">
              <a:rPr lang="en-US" smtClean="0"/>
              <a:pPr/>
              <a:t>8/17/2024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115E24-C784-4539-A313-0F5C06B01D51}" type="slidenum">
              <a:rPr lang="en-US" smtClean="0"/>
              <a:pPr/>
              <a:t>‹#›</a:t>
            </a:fld>
            <a:endParaRPr lang="en-US"/>
          </a:p>
        </p:txBody>
      </p:sp>
    </p:spTree>
    <p:extLst>
      <p:ext uri="{BB962C8B-B14F-4D97-AF65-F5344CB8AC3E}">
        <p14:creationId xmlns:p14="http://schemas.microsoft.com/office/powerpoint/2010/main" val="17609144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F64FB5-EDB1-45B5-B26A-96040F7DD684}" type="datetimeFigureOut">
              <a:rPr lang="en-US" smtClean="0"/>
              <a:pPr/>
              <a:t>8/17/2024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A80E2-FDAD-4002-846C-AAD2680F7EFB}" type="slidenum">
              <a:rPr lang="en-US" smtClean="0"/>
              <a:pPr/>
              <a:t>‹#›</a:t>
            </a:fld>
            <a:endParaRPr lang="en-US"/>
          </a:p>
        </p:txBody>
      </p:sp>
    </p:spTree>
    <p:extLst>
      <p:ext uri="{BB962C8B-B14F-4D97-AF65-F5344CB8AC3E}">
        <p14:creationId xmlns:p14="http://schemas.microsoft.com/office/powerpoint/2010/main" val="666272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00A80E2-FDAD-4002-846C-AAD2680F7EFB}" type="slidenum">
              <a:rPr lang="en-US" smtClean="0"/>
              <a:pPr/>
              <a:t>1</a:t>
            </a:fld>
            <a:endParaRPr lang="en-US"/>
          </a:p>
        </p:txBody>
      </p:sp>
    </p:spTree>
    <p:extLst>
      <p:ext uri="{BB962C8B-B14F-4D97-AF65-F5344CB8AC3E}">
        <p14:creationId xmlns:p14="http://schemas.microsoft.com/office/powerpoint/2010/main" val="23755956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CD691BE6-345D-4F27-9F0F-F5983A086F58}" type="slidenum">
              <a:rPr lang="en-US" altLang="en-US">
                <a:solidFill>
                  <a:srgbClr val="000000"/>
                </a:solidFill>
              </a:rPr>
              <a:pPr eaLnBrk="1" hangingPunct="1"/>
              <a:t>73</a:t>
            </a:fld>
            <a:endParaRPr lang="en-US" altLang="en-US">
              <a:solidFill>
                <a:srgbClr val="000000"/>
              </a:solidFill>
            </a:endParaRPr>
          </a:p>
        </p:txBody>
      </p:sp>
    </p:spTree>
    <p:extLst>
      <p:ext uri="{BB962C8B-B14F-4D97-AF65-F5344CB8AC3E}">
        <p14:creationId xmlns:p14="http://schemas.microsoft.com/office/powerpoint/2010/main" val="3005028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BF7AD5B3-6350-4C8E-9642-A9F2131EB979}" type="slidenum">
              <a:rPr lang="en-US" altLang="en-US">
                <a:solidFill>
                  <a:srgbClr val="000000"/>
                </a:solidFill>
              </a:rPr>
              <a:pPr eaLnBrk="1" hangingPunct="1"/>
              <a:t>74</a:t>
            </a:fld>
            <a:endParaRPr lang="en-US" altLang="en-US">
              <a:solidFill>
                <a:srgbClr val="000000"/>
              </a:solidFill>
            </a:endParaRPr>
          </a:p>
        </p:txBody>
      </p:sp>
    </p:spTree>
    <p:extLst>
      <p:ext uri="{BB962C8B-B14F-4D97-AF65-F5344CB8AC3E}">
        <p14:creationId xmlns:p14="http://schemas.microsoft.com/office/powerpoint/2010/main" val="424070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1A96BEB5-584D-483C-9ED9-6AF95823BC72}" type="slidenum">
              <a:rPr lang="en-US" altLang="en-US">
                <a:solidFill>
                  <a:srgbClr val="000000"/>
                </a:solidFill>
              </a:rPr>
              <a:pPr eaLnBrk="1" hangingPunct="1"/>
              <a:t>75</a:t>
            </a:fld>
            <a:endParaRPr lang="en-US" altLang="en-US">
              <a:solidFill>
                <a:srgbClr val="000000"/>
              </a:solidFill>
            </a:endParaRPr>
          </a:p>
        </p:txBody>
      </p:sp>
    </p:spTree>
    <p:extLst>
      <p:ext uri="{BB962C8B-B14F-4D97-AF65-F5344CB8AC3E}">
        <p14:creationId xmlns:p14="http://schemas.microsoft.com/office/powerpoint/2010/main" val="3179384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FF94DE92-092A-4CFC-8C52-52DB8223EAC9}" type="slidenum">
              <a:rPr lang="en-US" altLang="en-US">
                <a:solidFill>
                  <a:srgbClr val="000000"/>
                </a:solidFill>
              </a:rPr>
              <a:pPr eaLnBrk="1" hangingPunct="1"/>
              <a:t>76</a:t>
            </a:fld>
            <a:endParaRPr lang="en-US" altLang="en-US">
              <a:solidFill>
                <a:srgbClr val="000000"/>
              </a:solidFill>
            </a:endParaRPr>
          </a:p>
        </p:txBody>
      </p:sp>
    </p:spTree>
    <p:extLst>
      <p:ext uri="{BB962C8B-B14F-4D97-AF65-F5344CB8AC3E}">
        <p14:creationId xmlns:p14="http://schemas.microsoft.com/office/powerpoint/2010/main" val="3500208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47B0806E-97E3-49B9-BD85-5761D65DA993}" type="slidenum">
              <a:rPr lang="en-US" altLang="en-US">
                <a:solidFill>
                  <a:srgbClr val="000000"/>
                </a:solidFill>
              </a:rPr>
              <a:pPr eaLnBrk="1" hangingPunct="1"/>
              <a:t>77</a:t>
            </a:fld>
            <a:endParaRPr lang="en-US" altLang="en-US">
              <a:solidFill>
                <a:srgbClr val="000000"/>
              </a:solidFill>
            </a:endParaRPr>
          </a:p>
        </p:txBody>
      </p:sp>
    </p:spTree>
    <p:extLst>
      <p:ext uri="{BB962C8B-B14F-4D97-AF65-F5344CB8AC3E}">
        <p14:creationId xmlns:p14="http://schemas.microsoft.com/office/powerpoint/2010/main" val="896900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8A37C209-5BEC-4FF4-817F-966F811B7FB1}" type="slidenum">
              <a:rPr lang="en-US" altLang="en-US">
                <a:solidFill>
                  <a:srgbClr val="000000"/>
                </a:solidFill>
              </a:rPr>
              <a:pPr eaLnBrk="1" hangingPunct="1"/>
              <a:t>78</a:t>
            </a:fld>
            <a:endParaRPr lang="en-US" altLang="en-US">
              <a:solidFill>
                <a:srgbClr val="000000"/>
              </a:solidFill>
            </a:endParaRPr>
          </a:p>
        </p:txBody>
      </p:sp>
    </p:spTree>
    <p:extLst>
      <p:ext uri="{BB962C8B-B14F-4D97-AF65-F5344CB8AC3E}">
        <p14:creationId xmlns:p14="http://schemas.microsoft.com/office/powerpoint/2010/main" val="3145627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B8A59-EB08-42EA-8A05-2E02CFA2EC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1122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B8A59-EB08-42EA-8A05-2E02CFA2EC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5988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00F79A9F-99EB-407A-A405-B00BFA802D05}" type="slidenum">
              <a:rPr lang="en-US" altLang="en-US"/>
              <a:pPr eaLnBrk="1" hangingPunct="1"/>
              <a:t>64</a:t>
            </a:fld>
            <a:endParaRPr lang="en-US" altLang="en-US"/>
          </a:p>
        </p:txBody>
      </p:sp>
    </p:spTree>
    <p:extLst>
      <p:ext uri="{BB962C8B-B14F-4D97-AF65-F5344CB8AC3E}">
        <p14:creationId xmlns:p14="http://schemas.microsoft.com/office/powerpoint/2010/main" val="147731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193CC71C-2AE1-4DB1-AEC2-2AA5A978A739}" type="slidenum">
              <a:rPr lang="en-US" altLang="en-US"/>
              <a:pPr eaLnBrk="1" hangingPunct="1"/>
              <a:t>65</a:t>
            </a:fld>
            <a:endParaRPr lang="en-US" altLang="en-US"/>
          </a:p>
        </p:txBody>
      </p:sp>
    </p:spTree>
    <p:extLst>
      <p:ext uri="{BB962C8B-B14F-4D97-AF65-F5344CB8AC3E}">
        <p14:creationId xmlns:p14="http://schemas.microsoft.com/office/powerpoint/2010/main" val="4054904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5375A17C-1917-41AF-AE62-FAD29BD4BF7D}" type="slidenum">
              <a:rPr lang="en-US" altLang="en-US"/>
              <a:pPr eaLnBrk="1" hangingPunct="1"/>
              <a:t>66</a:t>
            </a:fld>
            <a:endParaRPr lang="en-US" altLang="en-US"/>
          </a:p>
        </p:txBody>
      </p:sp>
    </p:spTree>
    <p:extLst>
      <p:ext uri="{BB962C8B-B14F-4D97-AF65-F5344CB8AC3E}">
        <p14:creationId xmlns:p14="http://schemas.microsoft.com/office/powerpoint/2010/main" val="1306601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DB04100C-BAB2-49B3-A14C-D8E435745798}" type="slidenum">
              <a:rPr lang="en-US" altLang="en-US">
                <a:solidFill>
                  <a:srgbClr val="000000"/>
                </a:solidFill>
              </a:rPr>
              <a:pPr eaLnBrk="1" hangingPunct="1"/>
              <a:t>67</a:t>
            </a:fld>
            <a:endParaRPr lang="en-US" altLang="en-US">
              <a:solidFill>
                <a:srgbClr val="000000"/>
              </a:solidFill>
            </a:endParaRPr>
          </a:p>
        </p:txBody>
      </p:sp>
    </p:spTree>
    <p:extLst>
      <p:ext uri="{BB962C8B-B14F-4D97-AF65-F5344CB8AC3E}">
        <p14:creationId xmlns:p14="http://schemas.microsoft.com/office/powerpoint/2010/main" val="928782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0815C7A7-0D1D-4099-AF02-FEB9FAFB75F5}" type="slidenum">
              <a:rPr lang="en-US" altLang="en-US">
                <a:solidFill>
                  <a:srgbClr val="000000"/>
                </a:solidFill>
              </a:rPr>
              <a:pPr eaLnBrk="1" hangingPunct="1"/>
              <a:t>68</a:t>
            </a:fld>
            <a:endParaRPr lang="en-US" altLang="en-US">
              <a:solidFill>
                <a:srgbClr val="000000"/>
              </a:solidFill>
            </a:endParaRPr>
          </a:p>
        </p:txBody>
      </p:sp>
    </p:spTree>
    <p:extLst>
      <p:ext uri="{BB962C8B-B14F-4D97-AF65-F5344CB8AC3E}">
        <p14:creationId xmlns:p14="http://schemas.microsoft.com/office/powerpoint/2010/main" val="3402497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2F48C48A-F9AD-4977-A859-2E6D237BBD2E}" type="slidenum">
              <a:rPr lang="en-US" altLang="en-US">
                <a:solidFill>
                  <a:srgbClr val="000000"/>
                </a:solidFill>
              </a:rPr>
              <a:pPr eaLnBrk="1" hangingPunct="1"/>
              <a:t>70</a:t>
            </a:fld>
            <a:endParaRPr lang="en-US" altLang="en-US">
              <a:solidFill>
                <a:srgbClr val="000000"/>
              </a:solidFill>
            </a:endParaRPr>
          </a:p>
        </p:txBody>
      </p:sp>
    </p:spTree>
    <p:extLst>
      <p:ext uri="{BB962C8B-B14F-4D97-AF65-F5344CB8AC3E}">
        <p14:creationId xmlns:p14="http://schemas.microsoft.com/office/powerpoint/2010/main" val="1928618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1C4D5609-091F-4B46-A06B-801A99EB1EA8}" type="slidenum">
              <a:rPr lang="en-US" altLang="en-US">
                <a:solidFill>
                  <a:srgbClr val="000000"/>
                </a:solidFill>
              </a:rPr>
              <a:pPr eaLnBrk="1" hangingPunct="1"/>
              <a:t>71</a:t>
            </a:fld>
            <a:endParaRPr lang="en-US" altLang="en-US">
              <a:solidFill>
                <a:srgbClr val="000000"/>
              </a:solidFill>
            </a:endParaRPr>
          </a:p>
        </p:txBody>
      </p:sp>
    </p:spTree>
    <p:extLst>
      <p:ext uri="{BB962C8B-B14F-4D97-AF65-F5344CB8AC3E}">
        <p14:creationId xmlns:p14="http://schemas.microsoft.com/office/powerpoint/2010/main" val="3751008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1532104B-C5A6-4B06-BEB0-FB3ED4F95ACA}" type="slidenum">
              <a:rPr lang="en-US" altLang="en-US">
                <a:solidFill>
                  <a:srgbClr val="000000"/>
                </a:solidFill>
              </a:rPr>
              <a:pPr eaLnBrk="1" hangingPunct="1"/>
              <a:t>72</a:t>
            </a:fld>
            <a:endParaRPr lang="en-US" altLang="en-US">
              <a:solidFill>
                <a:srgbClr val="000000"/>
              </a:solidFill>
            </a:endParaRPr>
          </a:p>
        </p:txBody>
      </p:sp>
    </p:spTree>
    <p:extLst>
      <p:ext uri="{BB962C8B-B14F-4D97-AF65-F5344CB8AC3E}">
        <p14:creationId xmlns:p14="http://schemas.microsoft.com/office/powerpoint/2010/main" val="18854184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3B0A9F80-17D4-47B5-956C-4B48EB4F99FB}" type="datetimeFigureOut">
              <a:rPr lang="en-US" smtClean="0"/>
              <a:pPr/>
              <a:t>8/17/2024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5860468-2B2A-428A-9EE9-1616BB3999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4C153E9-684B-4ABE-847F-7AA626EF72D1}" type="datetimeFigureOut">
              <a:rPr lang="en-US" smtClean="0"/>
              <a:pPr/>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4C153E9-684B-4ABE-847F-7AA626EF72D1}" type="datetimeFigureOut">
              <a:rPr lang="en-US" smtClean="0"/>
              <a:pPr/>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C153E9-684B-4ABE-847F-7AA626EF72D1}" type="datetimeFigureOut">
              <a:rPr lang="en-US" smtClean="0"/>
              <a:pPr/>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965CC9E0-1A7D-47F9-9681-D5A894A297E6}"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4090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6529945C-C288-4B86-B7EC-725A7F9B0262}"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7354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r">
              <a:defRPr sz="3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693E54-E7F9-4F47-B13C-DCDE256F73E4}"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479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9AB31C88-39F1-4F54-983E-844A3372D454}" type="datetime1">
              <a:rPr lang="en-US" smtClean="0">
                <a:solidFill>
                  <a:prstClr val="black">
                    <a:tint val="75000"/>
                  </a:prstClr>
                </a:solidFill>
              </a:rPr>
              <a:pPr/>
              <a:t>8/17/2024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1536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A35FA6CA-2919-41FD-AB4A-FDC1B764D69B}" type="datetime1">
              <a:rPr lang="en-US" smtClean="0">
                <a:solidFill>
                  <a:prstClr val="black">
                    <a:tint val="75000"/>
                  </a:prstClr>
                </a:solidFill>
              </a:rPr>
              <a:pPr/>
              <a:t>8/17/2024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295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B22EA204-86BA-42CD-AB6B-4083B98F0265}" type="datetime1">
              <a:rPr lang="en-US" smtClean="0">
                <a:solidFill>
                  <a:prstClr val="black">
                    <a:tint val="75000"/>
                  </a:prstClr>
                </a:solidFill>
              </a:rPr>
              <a:pPr/>
              <a:t>8/17/2024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0913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3AD92-2C10-475B-84E1-C15822F0C1B4}" type="datetime1">
              <a:rPr lang="en-US" smtClean="0">
                <a:solidFill>
                  <a:prstClr val="black">
                    <a:tint val="75000"/>
                  </a:prstClr>
                </a:solidFill>
              </a:rPr>
              <a:pPr/>
              <a:t>8/17/2024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4510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F35B2E5-DA1A-4BB5-91B1-7905C29B7F41}" type="datetimeFigureOut">
              <a:rPr lang="en-US" smtClean="0"/>
              <a:pPr/>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BB56-8EA2-4053-AAE8-C54ED91DE67C}" type="slidenum">
              <a:rPr lang="en-US" smtClean="0"/>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r">
              <a:defRPr sz="1500" b="1"/>
            </a:lvl1pPr>
          </a:lstStyle>
          <a:p>
            <a:r>
              <a:rPr lang="en-US"/>
              <a:t>Click to edit Master title style</a:t>
            </a:r>
            <a:endParaRPr lang="fa-I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AA817904-2CD3-4FBA-8DB7-9392E1BCA6CE}" type="datetime1">
              <a:rPr lang="en-US" smtClean="0">
                <a:solidFill>
                  <a:prstClr val="black">
                    <a:tint val="75000"/>
                  </a:prstClr>
                </a:solidFill>
              </a:rPr>
              <a:pPr/>
              <a:t>8/17/2024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0188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15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EB2D5795-56BB-40E4-A8A9-59C58A5B98A7}" type="datetime1">
              <a:rPr lang="en-US" smtClean="0">
                <a:solidFill>
                  <a:prstClr val="black">
                    <a:tint val="75000"/>
                  </a:prstClr>
                </a:solidFill>
              </a:rPr>
              <a:pPr/>
              <a:t>8/17/2024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5698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BBBC6A6-E374-4E3E-A1D3-0D0A366550D7}"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6587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BD6597D4-F64F-45CE-8521-24429E66F9AD}"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085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4C153E9-684B-4ABE-847F-7AA626EF72D1}" type="datetimeFigureOut">
              <a:rPr lang="en-US" smtClean="0"/>
              <a:pPr/>
              <a:t>8/17/2024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619483-B201-4650-A7D4-50D0351740ED}"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4C153E9-684B-4ABE-847F-7AA626EF72D1}" type="datetimeFigureOut">
              <a:rPr lang="en-US" smtClean="0"/>
              <a:pPr/>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619483-B201-4650-A7D4-50D0351740ED}" type="slidenum">
              <a:rPr lang="en-US" smtClean="0"/>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D4C153E9-684B-4ABE-847F-7AA626EF72D1}" type="datetimeFigureOut">
              <a:rPr lang="en-US" smtClean="0"/>
              <a:pPr/>
              <a:t>8/17/2024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4C153E9-684B-4ABE-847F-7AA626EF72D1}" type="datetimeFigureOut">
              <a:rPr lang="en-US" smtClean="0"/>
              <a:pPr/>
              <a:t>8/17/2024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619483-B201-4650-A7D4-50D0351740ED}" type="slidenum">
              <a:rPr lang="en-US" smtClean="0"/>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C153E9-684B-4ABE-847F-7AA626EF72D1}" type="datetimeFigureOut">
              <a:rPr lang="en-US" smtClean="0"/>
              <a:pPr/>
              <a:t>8/17/2024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D4C153E9-684B-4ABE-847F-7AA626EF72D1}" type="datetimeFigureOut">
              <a:rPr lang="en-US" smtClean="0"/>
              <a:pPr/>
              <a:t>8/17/2024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619483-B201-4650-A7D4-50D0351740E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4C153E9-684B-4ABE-847F-7AA626EF72D1}" type="datetimeFigureOut">
              <a:rPr lang="en-US" smtClean="0"/>
              <a:pPr/>
              <a:t>8/17/2024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2619483-B201-4650-A7D4-50D0351740ED}"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4C153E9-684B-4ABE-847F-7AA626EF72D1}" type="datetimeFigureOut">
              <a:rPr lang="en-US" smtClean="0"/>
              <a:pPr/>
              <a:t>8/17/2024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2619483-B201-4650-A7D4-50D0351740E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0000"/>
            <a:lum/>
          </a:blip>
          <a:srcRect/>
          <a:stretch>
            <a:fillRect l="-20000" r="-2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553200" y="6356352"/>
            <a:ext cx="21336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122F4394-43D2-4522-BDDD-38DE7CFD8513}" type="datetime1">
              <a:rPr lang="en-US" smtClean="0">
                <a:solidFill>
                  <a:prstClr val="black">
                    <a:tint val="75000"/>
                  </a:prstClr>
                </a:solidFill>
              </a:rPr>
              <a:pPr/>
              <a:t>8/17/2024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457200" y="6356352"/>
            <a:ext cx="21336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71620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dt="0"/>
  <p:txStyles>
    <p:titleStyle>
      <a:lvl1pPr algn="ctr" defTabSz="685800" rtl="1" eaLnBrk="1" latinLnBrk="0" hangingPunct="1">
        <a:spcBef>
          <a:spcPct val="0"/>
        </a:spcBef>
        <a:buNone/>
        <a:defRPr sz="3300" kern="1200">
          <a:solidFill>
            <a:schemeClr val="tx1"/>
          </a:solidFill>
          <a:latin typeface="+mj-lt"/>
          <a:ea typeface="+mj-ea"/>
          <a:cs typeface="+mj-cs"/>
        </a:defRPr>
      </a:lvl1pPr>
    </p:titleStyle>
    <p:bodyStyle>
      <a:lvl1pPr marL="257175" indent="-257175" algn="r" defTabSz="685800" rtl="1"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r" defTabSz="685800" rtl="1"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r" defTabSz="685800" rtl="1"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r" defTabSz="685800" rtl="1"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7.jpeg"/><Relationship Id="rId1" Type="http://schemas.openxmlformats.org/officeDocument/2006/relationships/slideLayout" Target="../slideLayouts/slideLayout12.xml"/><Relationship Id="rId4" Type="http://schemas.openxmlformats.org/officeDocument/2006/relationships/image" Target="../media/image8.gif"/></Relationships>
</file>

<file path=ppt/slides/_rels/slide3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3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65.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66.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6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31.jfif"/><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0"/>
            <a:ext cx="7772400" cy="1470025"/>
          </a:xfrm>
        </p:spPr>
        <p:txBody>
          <a:bodyPr/>
          <a:lstStyle/>
          <a:p>
            <a:pPr algn="ctr" rtl="1"/>
            <a:r>
              <a:rPr lang="fa-IR" b="1" dirty="0">
                <a:solidFill>
                  <a:schemeClr val="accent2">
                    <a:lumMod val="75000"/>
                  </a:schemeClr>
                </a:solidFill>
                <a:cs typeface="2  Titr" pitchFamily="2" charset="-78"/>
              </a:rPr>
              <a:t>مهارت های شنیداری ویادگیری </a:t>
            </a:r>
            <a:endParaRPr lang="en-US" b="1" dirty="0">
              <a:solidFill>
                <a:schemeClr val="accent2">
                  <a:lumMod val="75000"/>
                </a:schemeClr>
              </a:solidFill>
              <a:cs typeface="2  Titr" pitchFamily="2" charset="-78"/>
            </a:endParaRPr>
          </a:p>
        </p:txBody>
      </p:sp>
      <p:sp>
        <p:nvSpPr>
          <p:cNvPr id="3" name="Subtitle 2"/>
          <p:cNvSpPr>
            <a:spLocks noGrp="1"/>
          </p:cNvSpPr>
          <p:nvPr>
            <p:ph type="subTitle" idx="1"/>
          </p:nvPr>
        </p:nvSpPr>
        <p:spPr>
          <a:xfrm>
            <a:off x="4215918" y="5229199"/>
            <a:ext cx="4928082" cy="1630257"/>
          </a:xfrm>
        </p:spPr>
        <p:style>
          <a:lnRef idx="1">
            <a:schemeClr val="accent1"/>
          </a:lnRef>
          <a:fillRef idx="2">
            <a:schemeClr val="accent1"/>
          </a:fillRef>
          <a:effectRef idx="1">
            <a:schemeClr val="accent1"/>
          </a:effectRef>
          <a:fontRef idx="minor">
            <a:schemeClr val="dk1"/>
          </a:fontRef>
        </p:style>
        <p:txBody>
          <a:bodyPr>
            <a:normAutofit/>
          </a:bodyPr>
          <a:lstStyle/>
          <a:p>
            <a:pPr algn="ctr"/>
            <a:endParaRPr lang="fa-IR" sz="2800" dirty="0">
              <a:latin typeface="Stencil" pitchFamily="82" charset="0"/>
              <a:cs typeface="2  Sara" pitchFamily="2" charset="-78"/>
            </a:endParaRPr>
          </a:p>
          <a:p>
            <a:pPr algn="ctr"/>
            <a:r>
              <a:rPr lang="fa-IR" sz="2800" dirty="0">
                <a:latin typeface="Stencil" pitchFamily="82" charset="0"/>
                <a:cs typeface="2  Sara" pitchFamily="2" charset="-78"/>
              </a:rPr>
              <a:t>گروه سلامت نوزادان و کودکان</a:t>
            </a:r>
          </a:p>
          <a:p>
            <a:pPr algn="ctr"/>
            <a:r>
              <a:rPr lang="fa-IR" sz="2800" dirty="0">
                <a:latin typeface="Stencil" pitchFamily="82" charset="0"/>
                <a:cs typeface="2  Sara" pitchFamily="2" charset="-78"/>
              </a:rPr>
              <a:t>مرداد 1403</a:t>
            </a:r>
          </a:p>
        </p:txBody>
      </p:sp>
      <p:pic>
        <p:nvPicPr>
          <p:cNvPr id="1026" name="Picture 2" descr="E:\BF\شیردهی عکس\8.jpg"/>
          <p:cNvPicPr>
            <a:picLocks noChangeAspect="1" noChangeArrowheads="1"/>
          </p:cNvPicPr>
          <p:nvPr/>
        </p:nvPicPr>
        <p:blipFill>
          <a:blip r:embed="rId3" cstate="print"/>
          <a:srcRect/>
          <a:stretch>
            <a:fillRect/>
          </a:stretch>
        </p:blipFill>
        <p:spPr bwMode="auto">
          <a:xfrm>
            <a:off x="0" y="1728738"/>
            <a:ext cx="5072098" cy="3500462"/>
          </a:xfrm>
          <a:prstGeom prst="rect">
            <a:avLst/>
          </a:prstGeom>
          <a:noFill/>
        </p:spPr>
      </p:pic>
      <p:pic>
        <p:nvPicPr>
          <p:cNvPr id="5" name="Picture 3" descr="C:\Documents and Settings\XPro\My Documents\My Pictures\عکس های متحرک\bbb(persian-star_org).gif"/>
          <p:cNvPicPr>
            <a:picLocks noChangeAspect="1" noChangeArrowheads="1"/>
          </p:cNvPicPr>
          <p:nvPr/>
        </p:nvPicPr>
        <p:blipFill>
          <a:blip r:embed="rId4"/>
          <a:srcRect/>
          <a:stretch>
            <a:fillRect/>
          </a:stretch>
        </p:blipFill>
        <p:spPr bwMode="auto">
          <a:xfrm>
            <a:off x="285720" y="6215082"/>
            <a:ext cx="3566200" cy="495300"/>
          </a:xfrm>
          <a:prstGeom prst="rect">
            <a:avLst/>
          </a:prstGeom>
          <a:noFill/>
        </p:spPr>
      </p:pic>
      <p:pic>
        <p:nvPicPr>
          <p:cNvPr id="65538" name="Picture 2" descr="C:\Documents and Settings\XPro\My Documents\My Pictures\عکس های متحرک\download.gif"/>
          <p:cNvPicPr>
            <a:picLocks noChangeAspect="1" noChangeArrowheads="1" noCrop="1"/>
          </p:cNvPicPr>
          <p:nvPr/>
        </p:nvPicPr>
        <p:blipFill>
          <a:blip r:embed="rId5" cstate="print"/>
          <a:srcRect/>
          <a:stretch>
            <a:fillRect/>
          </a:stretch>
        </p:blipFill>
        <p:spPr bwMode="auto">
          <a:xfrm>
            <a:off x="1" y="0"/>
            <a:ext cx="1187624" cy="903059"/>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071546"/>
            <a:ext cx="8503920" cy="5027502"/>
          </a:xfrm>
        </p:spPr>
        <p:txBody>
          <a:bodyPr/>
          <a:lstStyle/>
          <a:p>
            <a:pPr algn="r" rtl="1"/>
            <a:r>
              <a:rPr lang="fa-IR" sz="4000" b="1" dirty="0">
                <a:solidFill>
                  <a:srgbClr val="7030A0"/>
                </a:solidFill>
                <a:cs typeface="B Titr" pitchFamily="2" charset="-78"/>
              </a:rPr>
              <a:t>تماس :</a:t>
            </a:r>
          </a:p>
          <a:p>
            <a:pPr algn="r" rtl="1">
              <a:buNone/>
            </a:pPr>
            <a:endParaRPr lang="fa-IR" b="1" dirty="0"/>
          </a:p>
          <a:p>
            <a:pPr algn="r" rtl="1">
              <a:buNone/>
            </a:pPr>
            <a:endParaRPr lang="en-US" dirty="0"/>
          </a:p>
          <a:p>
            <a:pPr algn="r" rtl="1">
              <a:buNone/>
            </a:pPr>
            <a:r>
              <a:rPr lang="fa-IR" sz="4000" dirty="0">
                <a:solidFill>
                  <a:schemeClr val="accent3">
                    <a:lumMod val="75000"/>
                  </a:schemeClr>
                </a:solidFill>
                <a:cs typeface="B Mitra" pitchFamily="2" charset="-78"/>
              </a:rPr>
              <a:t>کمک کننده :  </a:t>
            </a:r>
            <a:r>
              <a:rPr lang="fa-IR" sz="4000" dirty="0">
                <a:cs typeface="B Mitra" pitchFamily="2" charset="-78"/>
              </a:rPr>
              <a:t>با مادر به نحو مناسب تماس برقرار کنید.</a:t>
            </a:r>
            <a:endParaRPr lang="en-US" sz="4000" dirty="0">
              <a:cs typeface="B Mitra" pitchFamily="2" charset="-78"/>
            </a:endParaRPr>
          </a:p>
          <a:p>
            <a:pPr algn="r" rtl="1">
              <a:buNone/>
            </a:pPr>
            <a:r>
              <a:rPr lang="fa-IR" sz="4000" dirty="0">
                <a:solidFill>
                  <a:srgbClr val="FF0000"/>
                </a:solidFill>
                <a:cs typeface="B Mitra" pitchFamily="2" charset="-78"/>
              </a:rPr>
              <a:t> بازدارنده : </a:t>
            </a:r>
            <a:r>
              <a:rPr lang="fa-IR" sz="4000" dirty="0">
                <a:cs typeface="B Mitra" pitchFamily="2" charset="-78"/>
              </a:rPr>
              <a:t>تماس با مادر به طور نامناسب</a:t>
            </a:r>
            <a:endParaRPr lang="en-US" sz="4000" dirty="0">
              <a:cs typeface="B Mitra" pitchFamily="2" charset="-78"/>
            </a:endParaRPr>
          </a:p>
          <a:p>
            <a:pPr algn="r" rtl="1">
              <a:buNone/>
            </a:pPr>
            <a:r>
              <a:rPr lang="fa-IR" sz="4000" dirty="0">
                <a:cs typeface="B Mitra" pitchFamily="2" charset="-78"/>
              </a:rPr>
              <a:t>      « تماس مناسب»</a:t>
            </a:r>
            <a:endParaRPr lang="en-US" sz="40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921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8596" y="142852"/>
            <a:ext cx="2204643" cy="167639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a:bodyPr>
          <a:lstStyle/>
          <a:p>
            <a:pPr lvl="0" algn="r" rtl="1"/>
            <a:r>
              <a:rPr lang="fa-IR" sz="3600" dirty="0">
                <a:cs typeface="B Mitra" pitchFamily="2" charset="-78"/>
              </a:rPr>
              <a:t>ارتباط غیر کلامی نشان دهنده تصديق يا عدم تصديق وضعيت موجود به مادر و یا مراقب کودک مي باشد . از ابراز عقاید خود در موضوعات اساسی مثل مذهب فرد به شدت خودداری کنيد . چون ممکن است در مشاوره به مادر مسئله ، قضاوت در مورد موضوع تلقین شود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91088"/>
            <a:ext cx="5238750" cy="495300"/>
          </a:xfrm>
          <a:prstGeom prst="rect">
            <a:avLst/>
          </a:prstGeom>
          <a:noFill/>
        </p:spPr>
      </p:pic>
      <p:pic>
        <p:nvPicPr>
          <p:cNvPr id="1024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0"/>
            <a:ext cx="2204643" cy="1676391"/>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60" y="285728"/>
            <a:ext cx="8229600" cy="1143000"/>
          </a:xfrm>
        </p:spPr>
        <p:txBody>
          <a:bodyPr>
            <a:normAutofit/>
          </a:bodyPr>
          <a:lstStyle/>
          <a:p>
            <a:pPr algn="ctr" rtl="1"/>
            <a:r>
              <a:rPr lang="fa-IR" sz="5400" dirty="0">
                <a:solidFill>
                  <a:schemeClr val="accent2">
                    <a:lumMod val="75000"/>
                  </a:schemeClr>
                </a:solidFill>
                <a:cs typeface="B Titr" pitchFamily="2" charset="-78"/>
              </a:rPr>
              <a:t>مهارت هاي كلامي</a:t>
            </a:r>
            <a:endParaRPr lang="en-US" sz="5400" dirty="0">
              <a:solidFill>
                <a:schemeClr val="accent2">
                  <a:lumMod val="75000"/>
                </a:schemeClr>
              </a:solidFill>
              <a:cs typeface="B Titr" pitchFamily="2" charset="-78"/>
            </a:endParaRPr>
          </a:p>
        </p:txBody>
      </p:sp>
      <p:sp>
        <p:nvSpPr>
          <p:cNvPr id="3" name="Content Placeholder 2"/>
          <p:cNvSpPr>
            <a:spLocks noGrp="1"/>
          </p:cNvSpPr>
          <p:nvPr>
            <p:ph type="body" idx="1"/>
          </p:nvPr>
        </p:nvSpPr>
        <p:spPr/>
        <p:txBody>
          <a:bodyPr/>
          <a:lstStyle/>
          <a:p>
            <a:pPr lvl="0" algn="r" rtl="1">
              <a:buNone/>
            </a:pPr>
            <a:endParaRPr lang="en-US" dirty="0"/>
          </a:p>
          <a:p>
            <a:pPr lvl="0" algn="r" rtl="1"/>
            <a:r>
              <a:rPr lang="fa-IR" sz="3200" dirty="0">
                <a:cs typeface="B Mitra" pitchFamily="2" charset="-78"/>
              </a:rPr>
              <a:t>به خاطر داشته باشید که در ارتباط کلامی تن صدا اهمیت ويژه اي داشته و بایستي سعی کنیم با صدایی ملایم و با محبت با مادرصحبت کنیم.</a:t>
            </a:r>
            <a:endParaRPr lang="en-US" sz="3200" dirty="0">
              <a:cs typeface="B Mitra" pitchFamily="2" charset="-78"/>
            </a:endParaRPr>
          </a:p>
          <a:p>
            <a:pPr lvl="0" algn="r" rtl="1"/>
            <a:r>
              <a:rPr lang="fa-IR" sz="3200" dirty="0">
                <a:cs typeface="B Mitra" pitchFamily="2" charset="-78"/>
              </a:rPr>
              <a:t>در طی مشاوره سعی كنيد احساس افراد را درک کرده و لازم است در صورت تمايل علت اصلی نگرانی و دلواپسی آن ها را دریافته و با علاقه و موشکافانه آنچه را كه ورای ظاهری موضوع است درک کنید.</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1126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6786578" y="214290"/>
            <a:ext cx="2204643" cy="1676391"/>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428868"/>
            <a:ext cx="8503920" cy="3670180"/>
          </a:xfrm>
        </p:spPr>
        <p:txBody>
          <a:bodyPr>
            <a:normAutofit/>
          </a:bodyPr>
          <a:lstStyle/>
          <a:p>
            <a:pPr algn="ctr" rtl="1"/>
            <a:r>
              <a:rPr lang="fa-IR" sz="4400" b="1" dirty="0">
                <a:solidFill>
                  <a:schemeClr val="accent2">
                    <a:lumMod val="60000"/>
                    <a:lumOff val="40000"/>
                  </a:schemeClr>
                </a:solidFill>
                <a:cs typeface="B Titr" pitchFamily="2" charset="-78"/>
              </a:rPr>
              <a:t>مهارت دوم : پرسیدن سوالات باز </a:t>
            </a:r>
            <a:endParaRPr lang="en-US" sz="4400" b="1"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790956"/>
            <a:ext cx="5238750" cy="495300"/>
          </a:xfrm>
          <a:prstGeom prst="rect">
            <a:avLst/>
          </a:prstGeom>
          <a:noFill/>
        </p:spPr>
      </p:pic>
      <p:pic>
        <p:nvPicPr>
          <p:cNvPr id="122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071802" y="214290"/>
            <a:ext cx="2786082" cy="211851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0042"/>
            <a:ext cx="8229600" cy="917596"/>
          </a:xfrm>
        </p:spPr>
        <p:txBody>
          <a:bodyPr>
            <a:normAutofit/>
          </a:bodyPr>
          <a:lstStyle/>
          <a:p>
            <a:pPr algn="ctr"/>
            <a:r>
              <a:rPr lang="fa-IR" sz="4800" b="1" dirty="0">
                <a:solidFill>
                  <a:schemeClr val="accent3">
                    <a:lumMod val="75000"/>
                  </a:schemeClr>
                </a:solidFill>
                <a:cs typeface="B Titr" pitchFamily="2" charset="-78"/>
              </a:rPr>
              <a:t>پرسیدن سوالات باز</a:t>
            </a:r>
            <a:endParaRPr lang="en-US" sz="4800" dirty="0">
              <a:solidFill>
                <a:schemeClr val="accent3">
                  <a:lumMod val="75000"/>
                </a:schemeClr>
              </a:solidFill>
              <a:cs typeface="B Titr" pitchFamily="2" charset="-78"/>
            </a:endParaRPr>
          </a:p>
        </p:txBody>
      </p:sp>
      <p:sp>
        <p:nvSpPr>
          <p:cNvPr id="3" name="Content Placeholder 2"/>
          <p:cNvSpPr>
            <a:spLocks noGrp="1"/>
          </p:cNvSpPr>
          <p:nvPr>
            <p:ph type="body" idx="1"/>
          </p:nvPr>
        </p:nvSpPr>
        <p:spPr/>
        <p:txBody>
          <a:bodyPr>
            <a:normAutofit/>
          </a:bodyPr>
          <a:lstStyle/>
          <a:p>
            <a:pPr algn="r" rtl="1">
              <a:buNone/>
            </a:pPr>
            <a:endParaRPr lang="en-US" dirty="0"/>
          </a:p>
          <a:p>
            <a:pPr lvl="0" algn="r" rtl="1"/>
            <a:r>
              <a:rPr lang="fa-IR" sz="2400" dirty="0">
                <a:cs typeface="B Mitra" pitchFamily="2" charset="-78"/>
              </a:rPr>
              <a:t>در شروع صحبت با مادر و یا گرفتن شرح حال از او نیاز به  سوال كردن خواهيد داشت .</a:t>
            </a:r>
            <a:endParaRPr lang="en-US" sz="2400" dirty="0">
              <a:cs typeface="B Mitra" pitchFamily="2" charset="-78"/>
            </a:endParaRPr>
          </a:p>
          <a:p>
            <a:pPr lvl="0" algn="r" rtl="1"/>
            <a:r>
              <a:rPr lang="fa-IR" sz="2400" dirty="0">
                <a:cs typeface="B Mitra" pitchFamily="2" charset="-78"/>
              </a:rPr>
              <a:t>توجه به اين نكته مهم است که از مادر سوالي پرسيده شود که او را تشویق به صحبت کردن نموده تا به شما اطلاعاتی داده شود . این موضوع از پرسیدن سوالات اضافی جلوگیری كرده و باعث می</a:t>
            </a:r>
            <a:r>
              <a:rPr lang="en-US" sz="2400" dirty="0">
                <a:cs typeface="B Mitra" pitchFamily="2" charset="-78"/>
              </a:rPr>
              <a:t> </a:t>
            </a:r>
            <a:r>
              <a:rPr lang="fa-IR" sz="2400" dirty="0">
                <a:cs typeface="B Mitra" pitchFamily="2" charset="-78"/>
              </a:rPr>
              <a:t>شود در مدت زمانی که در اختیار دارید اطلاعات بیشتری در مورد مادر كسب كنيد . </a:t>
            </a:r>
            <a:endParaRPr lang="en-US" sz="2400" dirty="0">
              <a:cs typeface="B Mitra" pitchFamily="2" charset="-78"/>
            </a:endParaRPr>
          </a:p>
          <a:p>
            <a:pPr lvl="0" algn="r" rtl="1"/>
            <a:r>
              <a:rPr lang="fa-IR" sz="2400" dirty="0">
                <a:cs typeface="B Mitra" pitchFamily="2" charset="-78"/>
              </a:rPr>
              <a:t>سوالات باز اغلب مفیدتر بوده و برای پاسخ به آن ها ، مادر مجبور به دادن اطلاعات </a:t>
            </a:r>
            <a:r>
              <a:rPr lang="en-US" sz="2400" dirty="0">
                <a:cs typeface="B Mitra" pitchFamily="2" charset="-78"/>
              </a:rPr>
              <a:t>  </a:t>
            </a:r>
            <a:endParaRPr lang="fa-IR" sz="2400" dirty="0">
              <a:cs typeface="B Mitra" pitchFamily="2" charset="-78"/>
            </a:endParaRPr>
          </a:p>
          <a:p>
            <a:pPr lvl="0" algn="r" rtl="1">
              <a:buNone/>
            </a:pPr>
            <a:r>
              <a:rPr lang="en-US" sz="2400" dirty="0">
                <a:cs typeface="B Mitra" pitchFamily="2" charset="-78"/>
              </a:rPr>
              <a:t>   </a:t>
            </a:r>
            <a:r>
              <a:rPr lang="fa-IR" sz="2400" dirty="0">
                <a:cs typeface="B Mitra" pitchFamily="2" charset="-78"/>
              </a:rPr>
              <a:t>می گردد</a:t>
            </a:r>
          </a:p>
          <a:p>
            <a:pPr lvl="0" algn="r" rtl="1"/>
            <a:endParaRPr lang="en-US" sz="2400" dirty="0">
              <a:cs typeface="B Mitra" pitchFamily="2" charset="-78"/>
            </a:endParaRPr>
          </a:p>
          <a:p>
            <a:pPr lvl="0" algn="r" rtl="1"/>
            <a:r>
              <a:rPr lang="fa-IR" sz="2400" dirty="0">
                <a:cs typeface="B Mitra" pitchFamily="2" charset="-78"/>
              </a:rPr>
              <a:t>سوالات باز اغلب با: چه ، چه وقت ، کجا ، چرا و چه کسی شروع می شوند. برای مثال: چگونه کودکتان را تغذیه می کنید؟</a:t>
            </a:r>
            <a:endParaRPr lang="en-US" sz="2400" dirty="0">
              <a:cs typeface="B Mitra" pitchFamily="2" charset="-78"/>
            </a:endParaRPr>
          </a:p>
          <a:p>
            <a:pPr algn="r" rtl="1">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428992" y="6072206"/>
            <a:ext cx="5238750" cy="495300"/>
          </a:xfrm>
          <a:prstGeom prst="rect">
            <a:avLst/>
          </a:prstGeom>
          <a:noFill/>
        </p:spPr>
      </p:pic>
      <p:pic>
        <p:nvPicPr>
          <p:cNvPr id="133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6858016" y="428604"/>
            <a:ext cx="1640949" cy="1247763"/>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500042"/>
            <a:ext cx="8229600" cy="5857916"/>
          </a:xfrm>
        </p:spPr>
        <p:txBody>
          <a:bodyPr>
            <a:normAutofit/>
          </a:bodyPr>
          <a:lstStyle/>
          <a:p>
            <a:pPr lvl="0" algn="r" rtl="1"/>
            <a:r>
              <a:rPr lang="fa-IR" sz="2800" dirty="0">
                <a:cs typeface="B Mitra" pitchFamily="2" charset="-78"/>
              </a:rPr>
              <a:t>سوالات بسته اغلب کم تر مفید مي باشند. این سوالات اکثراً پاسخ مورد انتظار شما را به مادرمی رسانند و مادر با بله یا خیر به آن ها پاسخ میدهد.</a:t>
            </a:r>
            <a:endParaRPr lang="en-US" sz="2800" dirty="0">
              <a:cs typeface="B Mitra" pitchFamily="2" charset="-78"/>
            </a:endParaRPr>
          </a:p>
          <a:p>
            <a:pPr lvl="0" algn="r" rtl="1"/>
            <a:r>
              <a:rPr lang="fa-IR" sz="2800" dirty="0">
                <a:cs typeface="B Mitra" pitchFamily="2" charset="-78"/>
              </a:rPr>
              <a:t>سوالات بسته اغلب با « آیا » شروع می</a:t>
            </a:r>
            <a:r>
              <a:rPr lang="en-US" sz="2800" dirty="0">
                <a:cs typeface="B Mitra" pitchFamily="2" charset="-78"/>
              </a:rPr>
              <a:t> </a:t>
            </a:r>
            <a:r>
              <a:rPr lang="fa-IR" sz="2800" dirty="0">
                <a:cs typeface="B Mitra" pitchFamily="2" charset="-78"/>
              </a:rPr>
              <a:t>شوند. مثل: آیا شما فرزند قبلی را نيز  با شیر خود تغذیه کرده اید؟</a:t>
            </a:r>
            <a:endParaRPr lang="en-US" sz="2800" dirty="0">
              <a:cs typeface="B Mitra" pitchFamily="2" charset="-78"/>
            </a:endParaRPr>
          </a:p>
          <a:p>
            <a:pPr lvl="0" algn="r" rtl="1"/>
            <a:r>
              <a:rPr lang="fa-IR" sz="2800" dirty="0">
                <a:cs typeface="B Mitra" pitchFamily="2" charset="-78"/>
              </a:rPr>
              <a:t>اگر مادر به این سوال جواب بلی بدهد ، شما هنوز نمی دانید كه آیا تغذیه او با شیر مادر انحصاری بوده و آیا شیرمصنوعی دریافت کرده است یا خير . </a:t>
            </a:r>
            <a:endParaRPr lang="en-US" sz="2800" dirty="0">
              <a:cs typeface="B Mitra" pitchFamily="2" charset="-78"/>
            </a:endParaRPr>
          </a:p>
          <a:p>
            <a:pPr lvl="0" algn="r" rtl="1"/>
            <a:r>
              <a:rPr lang="fa-IR" sz="2800" dirty="0">
                <a:cs typeface="B Mitra" pitchFamily="2" charset="-78"/>
              </a:rPr>
              <a:t>اگر به پرسیدن سوالاتی که پاسخ بلی یا خیر دارند ادامه دهید، بدون گرفتن نتیجه ساکت شده و فکر می کنید که مادر مایل به ادامه صحبت نبوده و یا اینکه حقیقت را نمی گوید.</a:t>
            </a:r>
            <a:endParaRPr lang="en-US" sz="2800" dirty="0">
              <a:cs typeface="B Mitra" pitchFamily="2" charset="-78"/>
            </a:endParaRPr>
          </a:p>
          <a:p>
            <a:pPr>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786050" y="4643446"/>
            <a:ext cx="5238750" cy="495300"/>
          </a:xfrm>
          <a:prstGeom prst="rect">
            <a:avLst/>
          </a:prstGeom>
          <a:noFill/>
        </p:spPr>
      </p:pic>
      <p:pic>
        <p:nvPicPr>
          <p:cNvPr id="1433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8596" y="4714884"/>
            <a:ext cx="1928826" cy="146666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57158" y="714356"/>
            <a:ext cx="8448514" cy="5786478"/>
          </a:xfrm>
        </p:spPr>
        <p:txBody>
          <a:bodyPr>
            <a:normAutofit/>
          </a:bodyPr>
          <a:lstStyle/>
          <a:p>
            <a:pPr lvl="0" algn="r" rtl="1"/>
            <a:r>
              <a:rPr lang="fa-IR" sz="2800" dirty="0">
                <a:cs typeface="B Mitra" pitchFamily="2" charset="-78"/>
              </a:rPr>
              <a:t>سوالات باز عمومی برای شروع صحبت مناسبند. این سوالات به مادر فرصت میدهند تا آنچه را كه  برای او مهم مي باشد توضيح دهد . برای مثال ممکن است از مادر یک کودک  9  ماهه بپرسید:  چگونه کودکتان را تغذیه میکنید؟</a:t>
            </a:r>
            <a:endParaRPr lang="en-US" sz="2800" dirty="0">
              <a:cs typeface="B Mitra" pitchFamily="2" charset="-78"/>
            </a:endParaRPr>
          </a:p>
          <a:p>
            <a:pPr lvl="0" algn="r" rtl="1"/>
            <a:r>
              <a:rPr lang="fa-IR" sz="2800" dirty="0">
                <a:cs typeface="B Mitra" pitchFamily="2" charset="-78"/>
              </a:rPr>
              <a:t>بعضی اوقات به سوالات عمومی (</a:t>
            </a:r>
            <a:r>
              <a:rPr lang="en-US" sz="2800" dirty="0">
                <a:cs typeface="B Mitra" pitchFamily="2" charset="-78"/>
              </a:rPr>
              <a:t> </a:t>
            </a:r>
            <a:r>
              <a:rPr lang="fa-IR" sz="2800" dirty="0">
                <a:cs typeface="B Mitra" pitchFamily="2" charset="-78"/>
              </a:rPr>
              <a:t>مثل حال شما چطور است ؟ ) پاسخی مثل      « خوبم يا متشکرم» داده می شود.</a:t>
            </a:r>
            <a:endParaRPr lang="en-US" sz="2800" dirty="0">
              <a:cs typeface="B Mitra" pitchFamily="2" charset="-78"/>
            </a:endParaRPr>
          </a:p>
          <a:p>
            <a:pPr lvl="0" algn="r" rtl="1"/>
            <a:r>
              <a:rPr lang="fa-IR" sz="2800" dirty="0">
                <a:cs typeface="B Mitra" pitchFamily="2" charset="-78"/>
              </a:rPr>
              <a:t>پس از آن بایستی سوالی پرسیده شود که مکالمه به توسط آن ادامه يابد .</a:t>
            </a:r>
            <a:br>
              <a:rPr lang="fa-IR" sz="2800" dirty="0">
                <a:cs typeface="B Mitra" pitchFamily="2" charset="-78"/>
              </a:rPr>
            </a:br>
            <a:r>
              <a:rPr lang="fa-IR" sz="2800" dirty="0">
                <a:cs typeface="B Mitra" pitchFamily="2" charset="-78"/>
              </a:rPr>
              <a:t>در چنین شرایطی استفاده از سوالات خاص مفيد واقع خواهد شد . مثلاً :  میتوانید به من بگویید دیروز به عنوان غذای اصلی به کودکتان چه داده اید؟</a:t>
            </a:r>
            <a:endParaRPr lang="en-US" sz="2800" dirty="0">
              <a:cs typeface="B Mitra" pitchFamily="2" charset="-78"/>
            </a:endParaRPr>
          </a:p>
          <a:p>
            <a:pPr lvl="0" algn="r" rtl="1"/>
            <a:r>
              <a:rPr lang="fa-IR" sz="2800" dirty="0">
                <a:cs typeface="B Mitra" pitchFamily="2" charset="-78"/>
              </a:rPr>
              <a:t>بعضی مواقع ممکن است پرسیدن سوالات بسته لازم باشد. مثل: آیا دیروز به بچه میوه داده اید؟</a:t>
            </a:r>
            <a:endParaRPr lang="en-US" sz="2800" dirty="0">
              <a:cs typeface="B Mitra" pitchFamily="2" charset="-78"/>
            </a:endParaRPr>
          </a:p>
          <a:p>
            <a:pPr lvl="0" algn="r" rtl="1"/>
            <a:r>
              <a:rPr lang="fa-IR" sz="2800" dirty="0">
                <a:cs typeface="B Mitra" pitchFamily="2" charset="-78"/>
              </a:rPr>
              <a:t>وقتی پاسخ یک چنین سوالی را دریافت کردید سعی کنید با پرسیدن یک سوال باز دیگر صحبت را ادامه دهید.</a:t>
            </a:r>
            <a:endParaRPr lang="en-US" sz="2800" dirty="0">
              <a:cs typeface="B Mitra"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762274" y="6362724"/>
            <a:ext cx="5238750" cy="495300"/>
          </a:xfrm>
          <a:prstGeom prst="rect">
            <a:avLst/>
          </a:prstGeom>
          <a:noFill/>
        </p:spPr>
      </p:pic>
      <p:pic>
        <p:nvPicPr>
          <p:cNvPr id="1536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1" y="5786454"/>
            <a:ext cx="1409204" cy="107154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071678"/>
            <a:ext cx="8503920" cy="4027370"/>
          </a:xfrm>
        </p:spPr>
        <p:txBody>
          <a:bodyPr>
            <a:normAutofit/>
          </a:bodyPr>
          <a:lstStyle/>
          <a:p>
            <a:pPr algn="r" rtl="1"/>
            <a:r>
              <a:rPr lang="fa-IR" sz="3600" b="1" dirty="0">
                <a:solidFill>
                  <a:schemeClr val="accent2">
                    <a:lumMod val="60000"/>
                    <a:lumOff val="40000"/>
                  </a:schemeClr>
                </a:solidFill>
                <a:cs typeface="B Titr" pitchFamily="2" charset="-78"/>
              </a:rPr>
              <a:t>مهارت 3 : استفاده از ژست ها و  پاسخ هايي كه نشاندهنده علاقه شما مي باشند.</a:t>
            </a:r>
            <a:endParaRPr lang="en-US" sz="3600"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428860" y="714356"/>
            <a:ext cx="5238750" cy="495300"/>
          </a:xfrm>
          <a:prstGeom prst="rect">
            <a:avLst/>
          </a:prstGeom>
          <a:noFill/>
        </p:spPr>
      </p:pic>
      <p:pic>
        <p:nvPicPr>
          <p:cNvPr id="1638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461438" y="4500570"/>
            <a:ext cx="2110694" cy="1604953"/>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lstStyle/>
          <a:p>
            <a:pPr algn="r" rtl="1">
              <a:buNone/>
            </a:pPr>
            <a:endParaRPr lang="en-US" dirty="0"/>
          </a:p>
          <a:p>
            <a:pPr lvl="0" algn="r" rtl="1"/>
            <a:r>
              <a:rPr lang="fa-IR" sz="3200" dirty="0">
                <a:cs typeface="B Mitra" pitchFamily="2" charset="-78"/>
              </a:rPr>
              <a:t>اگر خواهان ادامه صحبت يك مادر مي باشيد به او نشان دهيد كه با علاقه به صحبت هاي او گوش مي دهيد . </a:t>
            </a:r>
            <a:endParaRPr lang="en-US" sz="3200" dirty="0">
              <a:cs typeface="B Mitra" pitchFamily="2" charset="-78"/>
            </a:endParaRPr>
          </a:p>
          <a:p>
            <a:pPr lvl="0" algn="r" rtl="1"/>
            <a:r>
              <a:rPr lang="fa-IR" sz="3200" dirty="0">
                <a:cs typeface="B Mitra" pitchFamily="2" charset="-78"/>
              </a:rPr>
              <a:t>راه هاي نشان دادن علاقه به صحبت هاي مادر عبارتند از :</a:t>
            </a:r>
            <a:endParaRPr lang="en-US" sz="3200" dirty="0">
              <a:cs typeface="B Mitra" pitchFamily="2" charset="-78"/>
            </a:endParaRPr>
          </a:p>
          <a:p>
            <a:pPr algn="r" rtl="1"/>
            <a:r>
              <a:rPr lang="fa-IR" sz="3200" dirty="0">
                <a:cs typeface="B Mitra" pitchFamily="2" charset="-78"/>
              </a:rPr>
              <a:t>با ژست ها و حركاتي نظير : نگاه كردن ، سر تكان دادن و لبخند زدن</a:t>
            </a:r>
            <a:endParaRPr lang="en-US" sz="3200" dirty="0">
              <a:cs typeface="B Mitra" pitchFamily="2" charset="-78"/>
            </a:endParaRPr>
          </a:p>
          <a:p>
            <a:pPr algn="r" rtl="1"/>
            <a:r>
              <a:rPr lang="fa-IR" sz="3200" dirty="0">
                <a:cs typeface="B Mitra" pitchFamily="2" charset="-78"/>
              </a:rPr>
              <a:t>با عبارات ساده اي نظير : آهان ، اوهوم ، عزيزم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862526"/>
            <a:ext cx="5238750" cy="495300"/>
          </a:xfrm>
          <a:prstGeom prst="rect">
            <a:avLst/>
          </a:prstGeom>
          <a:noFill/>
        </p:spPr>
      </p:pic>
      <p:pic>
        <p:nvPicPr>
          <p:cNvPr id="1741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000496" y="428604"/>
            <a:ext cx="1828847" cy="139063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500306"/>
            <a:ext cx="8503920" cy="3598742"/>
          </a:xfrm>
        </p:spPr>
        <p:txBody>
          <a:bodyPr/>
          <a:lstStyle/>
          <a:p>
            <a:pPr algn="r" rtl="1"/>
            <a:r>
              <a:rPr lang="en-US" dirty="0">
                <a:solidFill>
                  <a:schemeClr val="accent2">
                    <a:lumMod val="60000"/>
                    <a:lumOff val="40000"/>
                  </a:schemeClr>
                </a:solidFill>
              </a:rPr>
              <a:t>  </a:t>
            </a:r>
            <a:r>
              <a:rPr lang="fa-IR" sz="3200" b="1" dirty="0">
                <a:solidFill>
                  <a:schemeClr val="accent2">
                    <a:lumMod val="60000"/>
                    <a:lumOff val="40000"/>
                  </a:schemeClr>
                </a:solidFill>
                <a:cs typeface="B Titr" pitchFamily="2" charset="-78"/>
              </a:rPr>
              <a:t>مهارت 4 : تكرار دوباره گفته هاي مادر </a:t>
            </a:r>
            <a:endParaRPr lang="en-US" sz="3200" dirty="0">
              <a:solidFill>
                <a:schemeClr val="accent2">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190902" y="3362328"/>
            <a:ext cx="5238750" cy="495300"/>
          </a:xfrm>
          <a:prstGeom prst="rect">
            <a:avLst/>
          </a:prstGeom>
          <a:noFill/>
        </p:spPr>
      </p:pic>
      <p:pic>
        <p:nvPicPr>
          <p:cNvPr id="1843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857620" y="357166"/>
            <a:ext cx="2041812" cy="155257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00" y="274638"/>
            <a:ext cx="7686700" cy="796908"/>
          </a:xfrm>
        </p:spPr>
        <p:txBody>
          <a:bodyPr>
            <a:normAutofit fontScale="90000"/>
          </a:bodyPr>
          <a:lstStyle/>
          <a:p>
            <a:pPr algn="ctr"/>
            <a:r>
              <a:rPr lang="fa-IR" sz="6000" dirty="0">
                <a:solidFill>
                  <a:schemeClr val="accent2">
                    <a:lumMod val="75000"/>
                  </a:schemeClr>
                </a:solidFill>
                <a:cs typeface="2  Titr" pitchFamily="2" charset="-78"/>
              </a:rPr>
              <a:t>اهداف مشاوره</a:t>
            </a:r>
            <a:r>
              <a:rPr lang="fa-IR" dirty="0">
                <a:solidFill>
                  <a:srgbClr val="C00000"/>
                </a:solidFill>
                <a:cs typeface="2  Titr" pitchFamily="2" charset="-78"/>
              </a:rPr>
              <a:t> </a:t>
            </a:r>
            <a:endParaRPr lang="en-US" dirty="0">
              <a:solidFill>
                <a:srgbClr val="C00000"/>
              </a:solidFill>
              <a:cs typeface="2  Titr" pitchFamily="2" charset="-78"/>
            </a:endParaRPr>
          </a:p>
        </p:txBody>
      </p:sp>
      <p:sp>
        <p:nvSpPr>
          <p:cNvPr id="3" name="Content Placeholder 2"/>
          <p:cNvSpPr>
            <a:spLocks noGrp="1"/>
          </p:cNvSpPr>
          <p:nvPr>
            <p:ph type="body" idx="1"/>
          </p:nvPr>
        </p:nvSpPr>
        <p:spPr>
          <a:xfrm>
            <a:off x="457200" y="1857364"/>
            <a:ext cx="8229600" cy="4714908"/>
          </a:xfrm>
        </p:spPr>
        <p:txBody>
          <a:bodyPr>
            <a:normAutofit fontScale="92500" lnSpcReduction="10000"/>
          </a:bodyPr>
          <a:lstStyle/>
          <a:p>
            <a:pPr algn="r" rtl="1"/>
            <a:r>
              <a:rPr lang="fa-IR" dirty="0">
                <a:solidFill>
                  <a:srgbClr val="FFC000"/>
                </a:solidFill>
                <a:cs typeface="B Titr" pitchFamily="2" charset="-78"/>
              </a:rPr>
              <a:t>مشاوره به چه معناست ؟ </a:t>
            </a:r>
            <a:endParaRPr lang="en-US" dirty="0">
              <a:solidFill>
                <a:srgbClr val="FFC000"/>
              </a:solidFill>
              <a:cs typeface="B Titr" pitchFamily="2" charset="-78"/>
            </a:endParaRPr>
          </a:p>
          <a:p>
            <a:pPr algn="r" rtl="1"/>
            <a:endParaRPr lang="fa-IR" dirty="0">
              <a:cs typeface="B Titr" pitchFamily="2" charset="-78"/>
            </a:endParaRPr>
          </a:p>
          <a:p>
            <a:pPr lvl="0" algn="just" rtl="1">
              <a:buNone/>
            </a:pPr>
            <a:r>
              <a:rPr lang="fa-IR" sz="2400" dirty="0">
                <a:cs typeface="B Mitra" pitchFamily="2" charset="-78"/>
              </a:rPr>
              <a:t>مشاوره روشی است که در آن سعی می کنید با توجه به احساس افراد به آن ها کمک کنید تا با در نظر گرفتن وضعیت خود آنچه را که انجامش  برای آن ها بهتر است انتخاب کنند.</a:t>
            </a:r>
          </a:p>
          <a:p>
            <a:pPr lvl="0" algn="just" rtl="1"/>
            <a:r>
              <a:rPr lang="fa-IR" sz="2400" dirty="0">
                <a:cs typeface="B Mitra" pitchFamily="2" charset="-78"/>
              </a:rPr>
              <a:t>گاهی فرد مورد نظر در مشاوره فقط مادر نیست . بلکه ممکن است مادربزرگ ، پدر یا پرستار بچه نیز باشد . </a:t>
            </a:r>
            <a:endParaRPr lang="en-US" sz="2400" dirty="0">
              <a:cs typeface="B Mitra" pitchFamily="2" charset="-78"/>
            </a:endParaRPr>
          </a:p>
          <a:p>
            <a:pPr lvl="0" algn="just" rtl="1"/>
            <a:r>
              <a:rPr lang="fa-IR" sz="2400" dirty="0">
                <a:cs typeface="B Mitra" pitchFamily="2" charset="-78"/>
              </a:rPr>
              <a:t>استفاده از مهارت های مشاوره در هنگام صحبت با بیماران یا مشتری ها نیز مفید است و حتی ممکن است استفاده از آن ها را در ارتباط با دوستان، فامیل یا همکارانتان نیز مفید تشخیص دهید.  بنابراین بعضی از این تکنیک ها را با هم تمرین کنید،شاید از نتیجه آن شگفت زده شوید و آن را مفید بیابید.</a:t>
            </a:r>
            <a:endParaRPr lang="en-US" sz="2400" dirty="0">
              <a:cs typeface="B Mitra" pitchFamily="2" charset="-78"/>
            </a:endParaRPr>
          </a:p>
          <a:p>
            <a:pPr lvl="0" algn="just" rtl="1"/>
            <a:r>
              <a:rPr lang="fa-IR" sz="2400" dirty="0">
                <a:cs typeface="B Mitra" pitchFamily="2" charset="-78"/>
              </a:rPr>
              <a:t>مادر ممکن است به سادگی از احساس خود با شما صحبت نکند، به خصوص اگر خجالتی باشد یا مشاوره کننده را نشناسد. بنابراين بايستي مهارت های خود را به کار گیرید، به حرف های او گوش فرا داده و کاری کنید که احساس کند به او علاقه مند مي باشيد این روش او را تشویق به حرف زدن بيشتر كرده و کمتر احتمال خواهد داشت که سکوت كرده و صحبت نكند .</a:t>
            </a:r>
            <a:endParaRPr lang="en-US" sz="2400" dirty="0">
              <a:cs typeface="B Mitra" pitchFamily="2" charset="-78"/>
            </a:endParaRPr>
          </a:p>
          <a:p>
            <a:pPr algn="r" rtl="1"/>
            <a:endParaRPr lang="en-US" dirty="0">
              <a:cs typeface="B Lotus" pitchFamily="2" charset="-78"/>
            </a:endParaRPr>
          </a:p>
          <a:p>
            <a:pPr algn="r" rtl="1"/>
            <a:endParaRPr lang="en-US" dirty="0">
              <a:cs typeface="B Lotus"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214546" y="1071546"/>
            <a:ext cx="5238750" cy="495300"/>
          </a:xfrm>
          <a:prstGeom prst="rect">
            <a:avLst/>
          </a:prstGeom>
          <a:noFill/>
        </p:spPr>
      </p:pic>
      <p:pic>
        <p:nvPicPr>
          <p:cNvPr id="2050" name="Picture 2" descr="C:\Documents and Settings\XPro\My Documents\My Pictures\عکس های متحرک\download.gif1.gif"/>
          <p:cNvPicPr>
            <a:picLocks noChangeAspect="1" noChangeArrowheads="1" noCrop="1"/>
          </p:cNvPicPr>
          <p:nvPr/>
        </p:nvPicPr>
        <p:blipFill>
          <a:blip r:embed="rId3" cstate="print"/>
          <a:srcRect/>
          <a:stretch>
            <a:fillRect/>
          </a:stretch>
        </p:blipFill>
        <p:spPr bwMode="auto">
          <a:xfrm>
            <a:off x="500034" y="1000108"/>
            <a:ext cx="1278194" cy="94773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642918"/>
            <a:ext cx="8401080" cy="5483245"/>
          </a:xfrm>
        </p:spPr>
        <p:txBody>
          <a:bodyPr>
            <a:normAutofit/>
          </a:bodyPr>
          <a:lstStyle/>
          <a:p>
            <a:pPr algn="r" rtl="1">
              <a:buNone/>
            </a:pPr>
            <a:endParaRPr lang="en-US" dirty="0"/>
          </a:p>
          <a:p>
            <a:pPr lvl="0" algn="r" rtl="1"/>
            <a:r>
              <a:rPr lang="fa-IR" sz="3200" dirty="0">
                <a:cs typeface="B Mitra" pitchFamily="2" charset="-78"/>
              </a:rPr>
              <a:t>گاهي كاركنان بهداشتي سوالات زيادي  مبتني بر واقعيت از مادران      مي پرسند . اما ، در اغلب مواقع پاسخ هاي مادران به اين سوالات كارگشا نبوده و در پاسخ به هر كدام از اين سوالات خيلي كمتر از حد معمول پاسخ مي دهند . </a:t>
            </a:r>
            <a:endParaRPr lang="en-US" sz="3200" dirty="0">
              <a:cs typeface="B Mitra" pitchFamily="2" charset="-78"/>
            </a:endParaRPr>
          </a:p>
          <a:p>
            <a:pPr lvl="0" algn="r" rtl="1"/>
            <a:r>
              <a:rPr lang="fa-IR" sz="3200" dirty="0">
                <a:cs typeface="B Mitra" pitchFamily="2" charset="-78"/>
              </a:rPr>
              <a:t>به عنوان مثال ، چنانچه مادري بگويد : كودك من شب گذشته بسيار ناآرام  بوده وگريه كرده است ، شما ممكن است از او بپرسيد : «  چند باربيدارشد ؟ » اما جوابي كه او مي دهد براي ما كارگشا نخواهد بود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19650"/>
            <a:ext cx="5238750" cy="495300"/>
          </a:xfrm>
          <a:prstGeom prst="rect">
            <a:avLst/>
          </a:prstGeom>
          <a:noFill/>
        </p:spPr>
      </p:pic>
      <p:pic>
        <p:nvPicPr>
          <p:cNvPr id="1945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5213900"/>
            <a:ext cx="2162176" cy="16441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714356"/>
            <a:ext cx="8229600" cy="5411807"/>
          </a:xfrm>
        </p:spPr>
        <p:txBody>
          <a:bodyPr>
            <a:normAutofit/>
          </a:bodyPr>
          <a:lstStyle/>
          <a:p>
            <a:pPr lvl="0" algn="r" rtl="1"/>
            <a:endParaRPr lang="en-US" dirty="0"/>
          </a:p>
          <a:p>
            <a:pPr lvl="0" algn="r" rtl="1"/>
            <a:r>
              <a:rPr lang="fa-IR" sz="2800" dirty="0">
                <a:cs typeface="B Mitra" pitchFamily="2" charset="-78"/>
              </a:rPr>
              <a:t>تكرار يا باز نمودن گفته هاي مادر مفيدتر و موثرتر است . بدين ترتيب به او نشان مي دهيد كه در حال گوش كردن به صحبت هاي مادر يا پرستار كودك بوده و او را ترغيب به ادامه صحبت مي كنيد تا از آنچه كه براي او مهم مي باشد سخن به ميان آورد . بهترين شيوه آن است كه شما صحبت هاي او را به گونه اي نسبتاً متفاوت بيان كنيد تا فكر نكند كه به تقلید حرف هاي او</a:t>
            </a:r>
          </a:p>
          <a:p>
            <a:pPr lvl="0" algn="r" rtl="1">
              <a:buNone/>
            </a:pPr>
            <a:r>
              <a:rPr lang="fa-IR" sz="2800" dirty="0">
                <a:cs typeface="B Mitra" pitchFamily="2" charset="-78"/>
              </a:rPr>
              <a:t>   مي پردازيد . </a:t>
            </a:r>
          </a:p>
          <a:p>
            <a:pPr lvl="0" algn="r" rtl="1"/>
            <a:endParaRPr lang="en-US" sz="2800" dirty="0">
              <a:cs typeface="B Mitra" pitchFamily="2" charset="-78"/>
            </a:endParaRPr>
          </a:p>
          <a:p>
            <a:pPr lvl="0" algn="r" rtl="1"/>
            <a:r>
              <a:rPr lang="fa-IR" sz="2800" dirty="0">
                <a:cs typeface="B Mitra" pitchFamily="2" charset="-78"/>
              </a:rPr>
              <a:t>به عنوان مثال ، اگر مادري بگويد : « من نمي دانم چه غذايي به كودكم بدهد ، چون كه او از خوردن هر چيزي خودداری مي كند « شما بايستي با گفتن اين جمله حرف هاي او را تكرار نمائيد :    « كودك شما از خوردن تمام چيزهايي كه به او مي دهيد خودداری مي كند ؟ »</a:t>
            </a:r>
            <a:endParaRPr lang="en-US" sz="2800" dirty="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428992" y="6143644"/>
            <a:ext cx="5238750" cy="495300"/>
          </a:xfrm>
          <a:prstGeom prst="rect">
            <a:avLst/>
          </a:prstGeom>
          <a:noFill/>
        </p:spPr>
      </p:pic>
      <p:pic>
        <p:nvPicPr>
          <p:cNvPr id="2048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0"/>
            <a:ext cx="1547000" cy="117632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357430"/>
            <a:ext cx="8503920" cy="2428892"/>
          </a:xfrm>
        </p:spPr>
        <p:txBody>
          <a:bodyPr/>
          <a:lstStyle/>
          <a:p>
            <a:pPr algn="r" rtl="1"/>
            <a:r>
              <a:rPr lang="fa-IR" sz="3200" b="1" dirty="0">
                <a:solidFill>
                  <a:schemeClr val="accent2">
                    <a:lumMod val="60000"/>
                    <a:lumOff val="40000"/>
                  </a:schemeClr>
                </a:solidFill>
                <a:cs typeface="B Titr" pitchFamily="2" charset="-78"/>
              </a:rPr>
              <a:t>مهارت 5 . ابراز همدلي به مادر ، نشان دهيد كه احساس او را درك مي كنيد .</a:t>
            </a:r>
            <a:endParaRPr lang="en-US" sz="3200" dirty="0">
              <a:solidFill>
                <a:schemeClr val="accent2">
                  <a:lumMod val="60000"/>
                  <a:lumOff val="40000"/>
                </a:schemeClr>
              </a:solidFill>
              <a:cs typeface="B Titr"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505204"/>
            <a:ext cx="5238750" cy="495300"/>
          </a:xfrm>
          <a:prstGeom prst="rect">
            <a:avLst/>
          </a:prstGeom>
          <a:noFill/>
        </p:spPr>
      </p:pic>
      <p:pic>
        <p:nvPicPr>
          <p:cNvPr id="2150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500562" y="500042"/>
            <a:ext cx="1828847" cy="1390639"/>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642918"/>
            <a:ext cx="8401080" cy="5483245"/>
          </a:xfrm>
        </p:spPr>
        <p:txBody>
          <a:bodyPr>
            <a:normAutofit/>
          </a:bodyPr>
          <a:lstStyle/>
          <a:p>
            <a:pPr algn="r" rtl="1">
              <a:buNone/>
            </a:pPr>
            <a:endParaRPr lang="en-US" dirty="0"/>
          </a:p>
          <a:p>
            <a:pPr lvl="0" algn="r" rtl="1"/>
            <a:r>
              <a:rPr lang="fa-IR" sz="2400" dirty="0">
                <a:cs typeface="B Mitra" pitchFamily="2" charset="-78"/>
              </a:rPr>
              <a:t>ابراز همدلي مهارتي مشكل در حيطه يادگيري مي باشد . براي مردم مشكل است كه در مورد احساساتشان صحبت كنند ولی صحبت در مورد حقايق و وقايع براي آن ها آسانتر مي باشد . </a:t>
            </a:r>
            <a:endParaRPr lang="en-US" sz="2400" dirty="0">
              <a:cs typeface="B Mitra" pitchFamily="2" charset="-78"/>
            </a:endParaRPr>
          </a:p>
          <a:p>
            <a:pPr lvl="0" algn="r" rtl="1"/>
            <a:r>
              <a:rPr lang="fa-IR" sz="2400" dirty="0">
                <a:cs typeface="B Mitra" pitchFamily="2" charset="-78"/>
              </a:rPr>
              <a:t>زماني كه مادر صحبتي كند كه نشان دهنده احساسات او باشد ، چنانچه عكس العمل شما مبين اين مسئله باشد كه به حرف های او گوش داده ايد و از ورای نظرات  او پي به احساسش برده ايد  ، رفتاري كارساز از خود نشان داده ايد . </a:t>
            </a:r>
          </a:p>
          <a:p>
            <a:pPr lvl="0" algn="r" rtl="1"/>
            <a:endParaRPr lang="en-US" sz="2400" dirty="0">
              <a:cs typeface="B Mitra" pitchFamily="2" charset="-78"/>
            </a:endParaRPr>
          </a:p>
          <a:p>
            <a:pPr lvl="0" algn="r" rtl="1"/>
            <a:r>
              <a:rPr lang="fa-IR" sz="2400" dirty="0">
                <a:cs typeface="B Mitra" pitchFamily="2" charset="-78"/>
              </a:rPr>
              <a:t>به عنوان مثال اگر مادري بگويد : كودك من تمايل زيادي به شير خوردن دارد و اين مسئله باعث مي شود كه خستگي مفرطي را احساس كنم ، عكس العمل شما به احساسات او مي تواند اين طور باشد « بعد از آن شما تمام مدت خستگي زيادي را احساس مي كنيد ؟‌»</a:t>
            </a:r>
            <a:endParaRPr lang="en-US" sz="24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76906"/>
            <a:ext cx="5238750" cy="495300"/>
          </a:xfrm>
          <a:prstGeom prst="rect">
            <a:avLst/>
          </a:prstGeom>
          <a:noFill/>
        </p:spPr>
      </p:pic>
      <p:pic>
        <p:nvPicPr>
          <p:cNvPr id="2253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4857760"/>
            <a:ext cx="1233482" cy="93792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lnSpcReduction="10000"/>
          </a:bodyPr>
          <a:lstStyle/>
          <a:p>
            <a:pPr lvl="0" algn="r" rtl="1"/>
            <a:endParaRPr lang="en-US" dirty="0"/>
          </a:p>
          <a:p>
            <a:pPr lvl="0" algn="r" rtl="1"/>
            <a:r>
              <a:rPr lang="fa-IR" sz="4400" dirty="0">
                <a:cs typeface="B Mitra" pitchFamily="2" charset="-78"/>
              </a:rPr>
              <a:t>همدلي داراي تعريف متفاوتي در مقايسه با دلسوزي و ترحم مي باشد هنگامي كه شما براي كسي دلسوزي مي كنيد و نشان مي دهيد براي او ناراحت هستيد در واقع از نقطه نظر خود به مسئله نگاه كرده ايد . </a:t>
            </a:r>
            <a:br>
              <a:rPr lang="fa-IR" sz="4400" dirty="0">
                <a:cs typeface="B Mitra" pitchFamily="2" charset="-78"/>
              </a:rPr>
            </a:br>
            <a:endParaRPr lang="en-US" sz="4400" dirty="0">
              <a:cs typeface="B Mitra" pitchFamily="2" charset="-78"/>
            </a:endParaRPr>
          </a:p>
          <a:p>
            <a:pPr algn="r" rtl="1"/>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648344"/>
            <a:ext cx="5238750" cy="495300"/>
          </a:xfrm>
          <a:prstGeom prst="rect">
            <a:avLst/>
          </a:prstGeom>
          <a:noFill/>
        </p:spPr>
      </p:pic>
      <p:pic>
        <p:nvPicPr>
          <p:cNvPr id="2355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86182" y="428604"/>
            <a:ext cx="1643074" cy="1249379"/>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1142984"/>
            <a:ext cx="8229600" cy="4983179"/>
          </a:xfrm>
        </p:spPr>
        <p:txBody>
          <a:bodyPr>
            <a:normAutofit/>
          </a:bodyPr>
          <a:lstStyle/>
          <a:p>
            <a:pPr lvl="0" algn="r" rtl="1"/>
            <a:endParaRPr lang="en-US" sz="2800" dirty="0">
              <a:cs typeface="B Mitra" pitchFamily="2" charset="-78"/>
            </a:endParaRPr>
          </a:p>
          <a:p>
            <a:pPr lvl="0" algn="r" rtl="1"/>
            <a:r>
              <a:rPr lang="fa-IR" sz="2800" dirty="0">
                <a:cs typeface="B Mitra" pitchFamily="2" charset="-78"/>
              </a:rPr>
              <a:t>اگر دلسوزي كنيد در جواب به او خواهيد گفت :‌ « آه ، مي دانم تو چه احساسي داري . كودك من هم تمايل زيادي به شير خوردن دارد و من را حسابي از پا درآورده است . » درواقع شما مشكلات خودتان را به ياد آورده ايد واين احساس كه شما حرف او را فهميده ايد در مادر به وجود نمي آيد . </a:t>
            </a:r>
            <a:endParaRPr lang="en-US" sz="2800" dirty="0">
              <a:cs typeface="B Mitra" pitchFamily="2" charset="-78"/>
            </a:endParaRPr>
          </a:p>
          <a:p>
            <a:pPr lvl="0" algn="r" rtl="1"/>
            <a:r>
              <a:rPr lang="fa-IR" sz="2800" dirty="0">
                <a:cs typeface="B Mitra" pitchFamily="2" charset="-78"/>
              </a:rPr>
              <a:t>بنابراين بهتر است صحبت هاي مادر در مورد كودك را تكرار نمائيد . </a:t>
            </a:r>
            <a:endParaRPr lang="en-US" sz="2800" dirty="0">
              <a:cs typeface="B Mitra" pitchFamily="2" charset="-78"/>
            </a:endParaRPr>
          </a:p>
          <a:p>
            <a:pPr lvl="0" algn="r" rtl="1"/>
            <a:r>
              <a:rPr lang="fa-IR" sz="2800" dirty="0">
                <a:cs typeface="B Mitra" pitchFamily="2" charset="-78"/>
              </a:rPr>
              <a:t>به عنوان مثال :‌ « او تمايل زيادي به شير خوردن دارد ؟» اگر چه اين جمله مبين رفتار كودك از زبان مادر مي باشد ، اما نشاندهنده اين مسئله كه او واقعاً چقدر خسته است نمي باشد . </a:t>
            </a:r>
            <a:endParaRPr lang="en-US" sz="2800" dirty="0">
              <a:cs typeface="B Mitra" pitchFamily="2" charset="-78"/>
            </a:endParaRPr>
          </a:p>
          <a:p>
            <a:endParaRPr lang="en-US" sz="28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719782"/>
            <a:ext cx="5238750" cy="495300"/>
          </a:xfrm>
          <a:prstGeom prst="rect">
            <a:avLst/>
          </a:prstGeom>
          <a:noFill/>
        </p:spPr>
      </p:pic>
      <p:pic>
        <p:nvPicPr>
          <p:cNvPr id="2457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929058" y="285728"/>
            <a:ext cx="1640949" cy="1247763"/>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normAutofit/>
          </a:bodyPr>
          <a:lstStyle/>
          <a:p>
            <a:pPr lvl="0" algn="r" rtl="1"/>
            <a:r>
              <a:rPr lang="fa-IR" sz="3200" dirty="0">
                <a:cs typeface="B Mitra" pitchFamily="2" charset="-78"/>
              </a:rPr>
              <a:t>بنابراين تاثير حس همدلي خیلی زیاد است .</a:t>
            </a:r>
            <a:endParaRPr lang="en-US" sz="3200" dirty="0">
              <a:cs typeface="B Mitra" pitchFamily="2" charset="-78"/>
            </a:endParaRPr>
          </a:p>
          <a:p>
            <a:pPr lvl="0" algn="r" rtl="1"/>
            <a:r>
              <a:rPr lang="fa-IR" sz="3200" dirty="0">
                <a:cs typeface="B Mitra" pitchFamily="2" charset="-78"/>
              </a:rPr>
              <a:t>علاوه بر اين تاثير ابراز همدلي با احساسات خوب مادر بسيار كارساز خواهد بود . حس همدلي تنها بدين منظور نيست كه نشان دهيد به احساسات بد او پي برده ايد . ( هم احساس خوب و هم احساس بد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219716"/>
            <a:ext cx="5238750" cy="495300"/>
          </a:xfrm>
          <a:prstGeom prst="rect">
            <a:avLst/>
          </a:prstGeom>
          <a:noFill/>
        </p:spPr>
      </p:pic>
      <p:pic>
        <p:nvPicPr>
          <p:cNvPr id="2560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86182" y="214290"/>
            <a:ext cx="1640949" cy="1247763"/>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214554"/>
            <a:ext cx="8503920" cy="3884494"/>
          </a:xfrm>
        </p:spPr>
        <p:txBody>
          <a:bodyPr/>
          <a:lstStyle/>
          <a:p>
            <a:pPr algn="r" rtl="1"/>
            <a:r>
              <a:rPr lang="ar-SA" dirty="0"/>
              <a:t> </a:t>
            </a:r>
            <a:r>
              <a:rPr lang="fa-IR" sz="4000" b="1" dirty="0">
                <a:solidFill>
                  <a:schemeClr val="accent2">
                    <a:lumMod val="60000"/>
                    <a:lumOff val="40000"/>
                  </a:schemeClr>
                </a:solidFill>
                <a:cs typeface="B Titr" pitchFamily="2" charset="-78"/>
              </a:rPr>
              <a:t>مهارت 6 . پرهيز از بيان كلمات قضاوت گونه </a:t>
            </a:r>
            <a:endParaRPr lang="en-US" sz="4000" dirty="0">
              <a:solidFill>
                <a:schemeClr val="accent2">
                  <a:lumMod val="60000"/>
                  <a:lumOff val="40000"/>
                </a:schemeClr>
              </a:solidFill>
              <a:cs typeface="B Titr" pitchFamily="2" charset="-78"/>
            </a:endParaRPr>
          </a:p>
          <a:p>
            <a:pPr algn="r" rtl="1"/>
            <a:endParaRPr lang="en-US" sz="4000"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076576"/>
            <a:ext cx="5238750" cy="495300"/>
          </a:xfrm>
          <a:prstGeom prst="rect">
            <a:avLst/>
          </a:prstGeom>
          <a:noFill/>
        </p:spPr>
      </p:pic>
      <p:pic>
        <p:nvPicPr>
          <p:cNvPr id="2662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643306" y="500042"/>
            <a:ext cx="1928826" cy="1466662"/>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571480"/>
            <a:ext cx="8229600" cy="5554683"/>
          </a:xfrm>
        </p:spPr>
        <p:txBody>
          <a:bodyPr>
            <a:normAutofit/>
          </a:bodyPr>
          <a:lstStyle/>
          <a:p>
            <a:pPr algn="r" rtl="1">
              <a:buNone/>
            </a:pPr>
            <a:endParaRPr lang="en-US" dirty="0"/>
          </a:p>
          <a:p>
            <a:pPr lvl="0" algn="r" rtl="1"/>
            <a:r>
              <a:rPr lang="fa-IR" sz="2800" dirty="0">
                <a:cs typeface="B Mitra" pitchFamily="2" charset="-78"/>
              </a:rPr>
              <a:t>كلمات قضاوت گونه عبارتند از كلماتي مانند : درست ، اشتباه ، خوب ، چه بد ، مناسب ، كافي ، به درستي .</a:t>
            </a:r>
          </a:p>
          <a:p>
            <a:pPr lvl="0" algn="r" rtl="1">
              <a:buNone/>
            </a:pPr>
            <a:endParaRPr lang="en-US" sz="2800" dirty="0">
              <a:cs typeface="B Mitra" pitchFamily="2" charset="-78"/>
            </a:endParaRPr>
          </a:p>
          <a:p>
            <a:pPr lvl="0" algn="r" rtl="1"/>
            <a:r>
              <a:rPr lang="fa-IR" sz="2800" dirty="0">
                <a:cs typeface="B Mitra" pitchFamily="2" charset="-78"/>
              </a:rPr>
              <a:t>اگر هنگام گفتگو و به ويژه حين پرسيدن سوال در خصوص غذا خوردن كودك از كلمات قضاوت گونه استفاده كنيد ، اين احساس را در او به وجود مي آوريد كه اشتباه فكر مي كند يا كودك او مشكلي دارد . در مورد مادري كه به كودكش شير مي دهد نيز اين احساس به وجود مي آيد كه در شير او مشكلي وجود دارد . </a:t>
            </a:r>
          </a:p>
          <a:p>
            <a:pPr lvl="0" algn="r" rtl="1"/>
            <a:endParaRPr lang="en-US" sz="2800" dirty="0">
              <a:cs typeface="B Mitra" pitchFamily="2" charset="-78"/>
            </a:endParaRPr>
          </a:p>
          <a:p>
            <a:pPr algn="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19650"/>
            <a:ext cx="5238750" cy="495300"/>
          </a:xfrm>
          <a:prstGeom prst="rect">
            <a:avLst/>
          </a:prstGeom>
          <a:noFill/>
        </p:spPr>
      </p:pic>
      <p:pic>
        <p:nvPicPr>
          <p:cNvPr id="2765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868" y="5357826"/>
            <a:ext cx="1643074" cy="1249379"/>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0" y="1481328"/>
            <a:ext cx="8686800" cy="4525963"/>
          </a:xfrm>
        </p:spPr>
        <p:txBody>
          <a:bodyPr>
            <a:normAutofit/>
          </a:bodyPr>
          <a:lstStyle/>
          <a:p>
            <a:pPr lvl="0" algn="r" rtl="1">
              <a:buNone/>
            </a:pPr>
            <a:r>
              <a:rPr lang="fa-IR" sz="3200" dirty="0">
                <a:cs typeface="B Mitra" pitchFamily="2" charset="-78"/>
              </a:rPr>
              <a:t>به عنوان مثال نگوئيد : « آيا كودك را به نحو صحيح تغذيه مي كنيد ؟‌»  بلكه به جاي آن بگوئيد :‌ «چطور كودك را تغذيه مي كنيد ؟»</a:t>
            </a:r>
            <a:endParaRPr lang="en-US" sz="3200" dirty="0">
              <a:cs typeface="B Mitra" pitchFamily="2" charset="-78"/>
            </a:endParaRPr>
          </a:p>
          <a:p>
            <a:pPr lvl="0" algn="r" rtl="1">
              <a:buNone/>
            </a:pPr>
            <a:r>
              <a:rPr lang="fa-IR" sz="3200" dirty="0">
                <a:cs typeface="B Mitra" pitchFamily="2" charset="-78"/>
              </a:rPr>
              <a:t>نگوئيد :‌ « آيا به اندازه كافي به او شير مي دهيد ؟ » به جاي آن بگوئيد</a:t>
            </a:r>
          </a:p>
          <a:p>
            <a:pPr lvl="0" algn="r" rtl="1">
              <a:buNone/>
            </a:pPr>
            <a:r>
              <a:rPr lang="fa-IR" sz="3200" dirty="0">
                <a:cs typeface="B Mitra" pitchFamily="2" charset="-78"/>
              </a:rPr>
              <a:t> « چند بار در روز به او شير مي دهيد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362460"/>
            <a:ext cx="5238750" cy="495300"/>
          </a:xfrm>
          <a:prstGeom prst="rect">
            <a:avLst/>
          </a:prstGeom>
          <a:noFill/>
        </p:spPr>
      </p:pic>
      <p:pic>
        <p:nvPicPr>
          <p:cNvPr id="2867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5286388"/>
            <a:ext cx="1785950" cy="135802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solidFill>
                  <a:schemeClr val="accent2">
                    <a:lumMod val="75000"/>
                  </a:schemeClr>
                </a:solidFill>
                <a:cs typeface="B Titr" pitchFamily="2" charset="-78"/>
              </a:rPr>
              <a:t>شش مهارت مربوط به گوش دادن و یادگیری</a:t>
            </a:r>
            <a:endParaRPr lang="en-US" sz="4000" dirty="0">
              <a:solidFill>
                <a:schemeClr val="accent2">
                  <a:lumMod val="75000"/>
                </a:schemeClr>
              </a:solidFill>
              <a:cs typeface="B Titr" pitchFamily="2" charset="-78"/>
            </a:endParaRPr>
          </a:p>
        </p:txBody>
      </p:sp>
      <p:sp>
        <p:nvSpPr>
          <p:cNvPr id="3" name="Content Placeholder 2"/>
          <p:cNvSpPr>
            <a:spLocks noGrp="1"/>
          </p:cNvSpPr>
          <p:nvPr>
            <p:ph type="body" idx="1"/>
          </p:nvPr>
        </p:nvSpPr>
        <p:spPr>
          <a:xfrm>
            <a:off x="301752" y="2714620"/>
            <a:ext cx="8503920" cy="3384428"/>
          </a:xfrm>
        </p:spPr>
        <p:txBody>
          <a:bodyPr>
            <a:normAutofit/>
          </a:bodyPr>
          <a:lstStyle/>
          <a:p>
            <a:pPr algn="ctr" rtl="1"/>
            <a:r>
              <a:rPr lang="fa-IR" sz="4800" b="1" dirty="0">
                <a:solidFill>
                  <a:schemeClr val="accent2">
                    <a:lumMod val="60000"/>
                    <a:lumOff val="40000"/>
                  </a:schemeClr>
                </a:solidFill>
                <a:cs typeface="B Titr" pitchFamily="2" charset="-78"/>
              </a:rPr>
              <a:t>مهارت اول : ارتباط غير كلامي موثر</a:t>
            </a:r>
          </a:p>
          <a:p>
            <a:pPr algn="r" rtl="1">
              <a:buNone/>
            </a:pPr>
            <a:endParaRPr lang="en-US" sz="4800" dirty="0">
              <a:cs typeface="B Titr" pitchFamily="2" charset="-78"/>
            </a:endParaRPr>
          </a:p>
        </p:txBody>
      </p:sp>
      <p:pic>
        <p:nvPicPr>
          <p:cNvPr id="1026" name="Picture 2" descr="C:\Documents and Settings\XPro\My Documents\My Pictures\5.jpg"/>
          <p:cNvPicPr>
            <a:picLocks noChangeAspect="1" noChangeArrowheads="1"/>
          </p:cNvPicPr>
          <p:nvPr/>
        </p:nvPicPr>
        <p:blipFill>
          <a:blip r:embed="rId2"/>
          <a:srcRect/>
          <a:stretch>
            <a:fillRect/>
          </a:stretch>
        </p:blipFill>
        <p:spPr bwMode="auto">
          <a:xfrm>
            <a:off x="5143504" y="4786322"/>
            <a:ext cx="2133600" cy="1600200"/>
          </a:xfrm>
          <a:prstGeom prst="rect">
            <a:avLst/>
          </a:prstGeom>
          <a:noFill/>
        </p:spPr>
      </p:pic>
      <p:pic>
        <p:nvPicPr>
          <p:cNvPr id="1027" name="Picture 3" descr="C:\Documents and Settings\XPro\My Documents\My Pictures\عکس های متحرک\bbb(persian-star_org).gif"/>
          <p:cNvPicPr>
            <a:picLocks noChangeAspect="1" noChangeArrowheads="1"/>
          </p:cNvPicPr>
          <p:nvPr/>
        </p:nvPicPr>
        <p:blipFill>
          <a:blip r:embed="rId3"/>
          <a:srcRect/>
          <a:stretch>
            <a:fillRect/>
          </a:stretch>
        </p:blipFill>
        <p:spPr bwMode="auto">
          <a:xfrm>
            <a:off x="2143108" y="1857364"/>
            <a:ext cx="5238750" cy="495300"/>
          </a:xfrm>
          <a:prstGeom prst="rect">
            <a:avLst/>
          </a:prstGeom>
          <a:noFill/>
        </p:spPr>
      </p:pic>
      <p:pic>
        <p:nvPicPr>
          <p:cNvPr id="1028" name="Picture 4" descr="C:\Documents and Settings\XPro\My Documents\My Pictures\عکس های متحرک\download.gif"/>
          <p:cNvPicPr>
            <a:picLocks noChangeAspect="1" noChangeArrowheads="1" noCrop="1"/>
          </p:cNvPicPr>
          <p:nvPr/>
        </p:nvPicPr>
        <p:blipFill>
          <a:blip r:embed="rId4"/>
          <a:srcRect/>
          <a:stretch>
            <a:fillRect/>
          </a:stretch>
        </p:blipFill>
        <p:spPr bwMode="auto">
          <a:xfrm>
            <a:off x="2143108" y="4643446"/>
            <a:ext cx="2254745" cy="1714488"/>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85720" y="714356"/>
            <a:ext cx="8401080" cy="5411807"/>
          </a:xfrm>
        </p:spPr>
        <p:txBody>
          <a:bodyPr>
            <a:normAutofit lnSpcReduction="10000"/>
          </a:bodyPr>
          <a:lstStyle/>
          <a:p>
            <a:pPr algn="r" rtl="1">
              <a:buNone/>
            </a:pPr>
            <a:endParaRPr lang="en-US" dirty="0"/>
          </a:p>
          <a:p>
            <a:pPr lvl="0" algn="r" rtl="1"/>
            <a:r>
              <a:rPr lang="fa-IR" sz="3600" dirty="0">
                <a:cs typeface="B Mitra" pitchFamily="2" charset="-78"/>
              </a:rPr>
              <a:t>گاهي مادران براي شرح وضعيت خود از كلمات قضاوت گونه استفاده مي نمايند . شما هم ممكن است در زماني كه قصد جلب اعتماد مادر را داريد از اين كلمات مخصوصاً نوع مثبت آن ها استفاده نمائيد. با اين وجود  تا حد ممكن از گفتن آن ها خودداري نموده مگر اينكه دليل واقعاً مهمي وجود داشته باشد . </a:t>
            </a:r>
            <a:endParaRPr lang="en-US" sz="3600" dirty="0">
              <a:cs typeface="B Mitra" pitchFamily="2" charset="-78"/>
            </a:endParaRPr>
          </a:p>
          <a:p>
            <a:pPr algn="r" rtl="1"/>
            <a:r>
              <a:rPr lang="fa-IR" sz="3600" dirty="0">
                <a:cs typeface="B Mitra" pitchFamily="2" charset="-78"/>
              </a:rPr>
              <a:t>همانطور كه مي دانيد سوالات قضاوت گونه اغلب به عنوان سوالاتي بسته قلمداد مي شوند . استفاده از سوالات باز در بيشتر مواقع به شما كمك خواهند كرد تا از بيان كلمات قضاوت گونه خودداري نمائيد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143240" y="5929330"/>
            <a:ext cx="5238750" cy="495300"/>
          </a:xfrm>
          <a:prstGeom prst="rect">
            <a:avLst/>
          </a:prstGeom>
          <a:noFill/>
        </p:spPr>
      </p:pic>
      <p:pic>
        <p:nvPicPr>
          <p:cNvPr id="296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5357826"/>
            <a:ext cx="1714512" cy="13037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357166"/>
            <a:ext cx="8503920" cy="5741882"/>
          </a:xfrm>
        </p:spPr>
        <p:txBody>
          <a:bodyPr>
            <a:normAutofit lnSpcReduction="10000"/>
          </a:bodyPr>
          <a:lstStyle/>
          <a:p>
            <a:pPr algn="r" rtl="1">
              <a:buNone/>
            </a:pPr>
            <a:r>
              <a:rPr lang="fa-IR" sz="4000" b="1" dirty="0">
                <a:solidFill>
                  <a:schemeClr val="accent2">
                    <a:lumMod val="60000"/>
                    <a:lumOff val="40000"/>
                  </a:schemeClr>
                </a:solidFill>
                <a:cs typeface="B Titr" pitchFamily="2" charset="-78"/>
              </a:rPr>
              <a:t>مهارت هاي يادگيري و شنيداري </a:t>
            </a:r>
          </a:p>
          <a:p>
            <a:pPr algn="r" rtl="1">
              <a:buNone/>
            </a:pPr>
            <a:endParaRPr lang="fa-IR" b="1" dirty="0"/>
          </a:p>
          <a:p>
            <a:pPr algn="r" rtl="1">
              <a:buNone/>
            </a:pPr>
            <a:endParaRPr lang="en-US" dirty="0"/>
          </a:p>
          <a:p>
            <a:pPr lvl="0" algn="r" rtl="1"/>
            <a:r>
              <a:rPr lang="fa-IR" sz="3200" dirty="0">
                <a:cs typeface="B Mitra" pitchFamily="2" charset="-78"/>
              </a:rPr>
              <a:t>از ارتباطات غيركلامي كارساز استفاده كنيد . </a:t>
            </a:r>
            <a:endParaRPr lang="en-US" sz="3200" dirty="0">
              <a:cs typeface="B Mitra" pitchFamily="2" charset="-78"/>
            </a:endParaRPr>
          </a:p>
          <a:p>
            <a:pPr lvl="0" algn="r" rtl="1"/>
            <a:r>
              <a:rPr lang="fa-IR" sz="3200" dirty="0">
                <a:cs typeface="B Mitra" pitchFamily="2" charset="-78"/>
              </a:rPr>
              <a:t>از عكس العمل ها و رفتارهايي استفاده كنيد كه  نشان دهنده علاقه شما باشند .</a:t>
            </a:r>
            <a:endParaRPr lang="en-US" sz="3200" dirty="0">
              <a:cs typeface="B Mitra" pitchFamily="2" charset="-78"/>
            </a:endParaRPr>
          </a:p>
          <a:p>
            <a:pPr lvl="0" algn="r" rtl="1"/>
            <a:r>
              <a:rPr lang="fa-IR" sz="3200" dirty="0">
                <a:cs typeface="B Mitra" pitchFamily="2" charset="-78"/>
              </a:rPr>
              <a:t>ازسولات باز استفاده كنيد </a:t>
            </a:r>
            <a:endParaRPr lang="en-US" sz="3200" dirty="0">
              <a:cs typeface="B Mitra" pitchFamily="2" charset="-78"/>
            </a:endParaRPr>
          </a:p>
          <a:p>
            <a:pPr lvl="0" algn="r" rtl="1"/>
            <a:r>
              <a:rPr lang="fa-IR" sz="3200" dirty="0">
                <a:cs typeface="B Mitra" pitchFamily="2" charset="-78"/>
              </a:rPr>
              <a:t>صحبت هاي مادر را به او برگردانيد . </a:t>
            </a:r>
            <a:endParaRPr lang="en-US" sz="3200" dirty="0">
              <a:cs typeface="B Mitra" pitchFamily="2" charset="-78"/>
            </a:endParaRPr>
          </a:p>
          <a:p>
            <a:pPr lvl="0" algn="r" rtl="1"/>
            <a:r>
              <a:rPr lang="fa-IR" sz="3200" dirty="0">
                <a:cs typeface="B Mitra" pitchFamily="2" charset="-78"/>
              </a:rPr>
              <a:t>همدلي نشان دهيد اين موضوع نشان مي دهد كه شما به احساسات مادر پي برده ايد . </a:t>
            </a:r>
            <a:endParaRPr lang="en-US" sz="3200" dirty="0">
              <a:cs typeface="B Mitra" pitchFamily="2" charset="-78"/>
            </a:endParaRPr>
          </a:p>
          <a:p>
            <a:pPr lvl="0" algn="r" rtl="1"/>
            <a:r>
              <a:rPr lang="fa-IR" sz="3200" dirty="0">
                <a:cs typeface="B Mitra" pitchFamily="2" charset="-78"/>
              </a:rPr>
              <a:t>از بيان كلماتي كه قضاوت گونه مي باشند خودداري كنيد . </a:t>
            </a:r>
            <a:endParaRPr lang="en-US" sz="3200" dirty="0">
              <a:cs typeface="B Mitra" pitchFamily="2" charset="-78"/>
            </a:endParaRPr>
          </a:p>
          <a:p>
            <a:pPr algn="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48092" y="1071546"/>
            <a:ext cx="5238750" cy="495300"/>
          </a:xfrm>
          <a:prstGeom prst="rect">
            <a:avLst/>
          </a:prstGeom>
          <a:noFill/>
        </p:spPr>
      </p:pic>
      <p:pic>
        <p:nvPicPr>
          <p:cNvPr id="3072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4929198"/>
            <a:ext cx="1590672" cy="1209533"/>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3786190"/>
            <a:ext cx="7467600" cy="1143000"/>
          </a:xfrm>
        </p:spPr>
        <p:txBody>
          <a:bodyPr>
            <a:normAutofit fontScale="90000"/>
          </a:bodyPr>
          <a:lstStyle/>
          <a:p>
            <a:pPr algn="ctr" rtl="1"/>
            <a:r>
              <a:rPr lang="fa-IR" sz="4400" b="1" dirty="0">
                <a:solidFill>
                  <a:schemeClr val="tx1"/>
                </a:solidFill>
                <a:cs typeface="B Titr" pitchFamily="2" charset="-78"/>
              </a:rPr>
              <a:t>حمایت و ایجاد اعتماد به نفس در مادر</a:t>
            </a:r>
            <a:br>
              <a:rPr lang="fa-IR" sz="4400" b="1" dirty="0">
                <a:solidFill>
                  <a:schemeClr val="tx1"/>
                </a:solidFill>
                <a:cs typeface="B Titr" pitchFamily="2" charset="-78"/>
              </a:rPr>
            </a:br>
            <a:br>
              <a:rPr lang="fa-IR" b="1" dirty="0">
                <a:solidFill>
                  <a:schemeClr val="tx1"/>
                </a:solidFill>
              </a:rPr>
            </a:br>
            <a:r>
              <a:rPr lang="fa-IR" b="1" dirty="0">
                <a:solidFill>
                  <a:schemeClr val="tx1"/>
                </a:solidFill>
                <a:cs typeface="B Titr" pitchFamily="2" charset="-78"/>
              </a:rPr>
              <a:t>مریم کاظمی </a:t>
            </a:r>
            <a:br>
              <a:rPr lang="fa-IR" b="1" dirty="0">
                <a:solidFill>
                  <a:schemeClr val="tx1"/>
                </a:solidFill>
                <a:cs typeface="B Titr" pitchFamily="2" charset="-78"/>
              </a:rPr>
            </a:br>
            <a:r>
              <a:rPr lang="fa-IR" b="1" dirty="0">
                <a:solidFill>
                  <a:schemeClr val="tx1"/>
                </a:solidFill>
                <a:cs typeface="B Titr" pitchFamily="2" charset="-78"/>
              </a:rPr>
              <a:t>تیر 1402</a:t>
            </a:r>
            <a:endParaRPr lang="en-US" b="1" dirty="0">
              <a:solidFill>
                <a:schemeClr val="tx1"/>
              </a:solidFill>
              <a:cs typeface="B Titr" pitchFamily="2" charset="-78"/>
            </a:endParaRPr>
          </a:p>
        </p:txBody>
      </p:sp>
      <p:pic>
        <p:nvPicPr>
          <p:cNvPr id="1026" name="Picture 2" descr="E:\BF\شیردهی عکس\9.jpg"/>
          <p:cNvPicPr>
            <a:picLocks noChangeAspect="1" noChangeArrowheads="1"/>
          </p:cNvPicPr>
          <p:nvPr/>
        </p:nvPicPr>
        <p:blipFill>
          <a:blip r:embed="rId2" cstate="print"/>
          <a:srcRect/>
          <a:stretch>
            <a:fillRect/>
          </a:stretch>
        </p:blipFill>
        <p:spPr bwMode="auto">
          <a:xfrm>
            <a:off x="3000364" y="500042"/>
            <a:ext cx="2357454" cy="2016126"/>
          </a:xfrm>
          <a:prstGeom prst="rect">
            <a:avLst/>
          </a:prstGeom>
          <a:noFill/>
        </p:spPr>
      </p:pic>
      <p:pic>
        <p:nvPicPr>
          <p:cNvPr id="4" name="Picture 3" descr="C:\Documents and Settings\XPro\My Documents\My Pictures\عکس های متحرک\bbb(persian-star_org).gif"/>
          <p:cNvPicPr>
            <a:picLocks noChangeAspect="1" noChangeArrowheads="1"/>
          </p:cNvPicPr>
          <p:nvPr/>
        </p:nvPicPr>
        <p:blipFill>
          <a:blip r:embed="rId3"/>
          <a:srcRect/>
          <a:stretch>
            <a:fillRect/>
          </a:stretch>
        </p:blipFill>
        <p:spPr bwMode="auto">
          <a:xfrm>
            <a:off x="1643042" y="2143116"/>
            <a:ext cx="5238750" cy="495300"/>
          </a:xfrm>
          <a:prstGeom prst="rect">
            <a:avLst/>
          </a:prstGeom>
          <a:noFill/>
        </p:spPr>
      </p:pic>
      <p:pic>
        <p:nvPicPr>
          <p:cNvPr id="31746" name="Picture 2" descr="C:\Documents and Settings\XPro\My Documents\My Pictures\عکس های متحرک\download.gif"/>
          <p:cNvPicPr>
            <a:picLocks noChangeAspect="1" noChangeArrowheads="1" noCrop="1"/>
          </p:cNvPicPr>
          <p:nvPr/>
        </p:nvPicPr>
        <p:blipFill>
          <a:blip r:embed="rId4" cstate="print"/>
          <a:srcRect/>
          <a:stretch>
            <a:fillRect/>
          </a:stretch>
        </p:blipFill>
        <p:spPr bwMode="auto">
          <a:xfrm>
            <a:off x="6715140" y="5000636"/>
            <a:ext cx="1500198" cy="1140737"/>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58204" cy="6045348"/>
          </a:xfrm>
        </p:spPr>
        <p:txBody>
          <a:bodyPr>
            <a:normAutofit/>
          </a:bodyPr>
          <a:lstStyle/>
          <a:p>
            <a:pPr lvl="0" algn="r" rtl="1">
              <a:buNone/>
            </a:pPr>
            <a:endParaRPr lang="en-US" sz="3600" dirty="0"/>
          </a:p>
          <a:p>
            <a:pPr lvl="0" algn="r" rtl="1"/>
            <a:r>
              <a:rPr lang="fa-IR" sz="3600" dirty="0">
                <a:cs typeface="B Mitra" pitchFamily="2" charset="-78"/>
              </a:rPr>
              <a:t>يك مادر به راحتي  مي تواند اعتماد به نفس خود را از دست دهد كه منجر به احساس شكست وتحمل فشار از سوي خانواده و دوستان در او مي گردد. </a:t>
            </a:r>
            <a:endParaRPr lang="en-US" sz="3600" dirty="0">
              <a:cs typeface="B Mitra" pitchFamily="2" charset="-78"/>
            </a:endParaRPr>
          </a:p>
          <a:p>
            <a:pPr lvl="0" algn="r" rtl="1"/>
            <a:r>
              <a:rPr lang="fa-IR" sz="3600" dirty="0">
                <a:cs typeface="B Mitra" pitchFamily="2" charset="-78"/>
              </a:rPr>
              <a:t>شما نياز به تقويت مهارت هاي مشاوره اي به منظور ايجاد اعتماد به نفس براي كمك به او خواهيد داشت . </a:t>
            </a:r>
            <a:endParaRPr lang="en-US" sz="3600" dirty="0">
              <a:cs typeface="B Mitra" pitchFamily="2" charset="-78"/>
            </a:endParaRPr>
          </a:p>
          <a:p>
            <a:pPr lvl="0" algn="r" rtl="1"/>
            <a:r>
              <a:rPr lang="fa-IR" sz="3600" dirty="0">
                <a:cs typeface="B Mitra" pitchFamily="2" charset="-78"/>
              </a:rPr>
              <a:t>توجه به اين نكته مهم است كه باعث نشويم تا مادر احساس كند كاري را بصورت اشتباه انجام داده است . </a:t>
            </a:r>
            <a:endParaRPr lang="en-US" sz="3600" dirty="0">
              <a:cs typeface="B Mitra" pitchFamily="2" charset="-78"/>
            </a:endParaRPr>
          </a:p>
          <a:p>
            <a:pPr algn="r"/>
            <a:endParaRPr lang="en-US" sz="36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05468"/>
            <a:ext cx="5238750" cy="495300"/>
          </a:xfrm>
          <a:prstGeom prst="rect">
            <a:avLst/>
          </a:prstGeom>
          <a:noFill/>
        </p:spPr>
      </p:pic>
      <p:pic>
        <p:nvPicPr>
          <p:cNvPr id="3277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58" y="4714884"/>
            <a:ext cx="1571636" cy="1195058"/>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500042"/>
            <a:ext cx="8429684" cy="6000792"/>
          </a:xfrm>
        </p:spPr>
        <p:txBody>
          <a:bodyPr/>
          <a:lstStyle/>
          <a:p>
            <a:pPr lvl="0" algn="r" rtl="1"/>
            <a:endParaRPr lang="en-US" dirty="0"/>
          </a:p>
          <a:p>
            <a:pPr lvl="0" algn="r" rtl="1"/>
            <a:r>
              <a:rPr lang="fa-IR" sz="3200" dirty="0">
                <a:cs typeface="B Mitra" pitchFamily="2" charset="-78"/>
              </a:rPr>
              <a:t>يك مادر به راحتي به اين باور مي رسد كه  نحوه تغذيه فرزندش يا شيرش (‌چنانچه شيردهي داشته باشد ) همه و همه دچار اشكال شده اند كه البته منجر به پائين آمدن اعتماد به نفس در او مي گردد. </a:t>
            </a:r>
            <a:endParaRPr lang="en-US" sz="3200" dirty="0">
              <a:cs typeface="B Mitra" pitchFamily="2" charset="-78"/>
            </a:endParaRPr>
          </a:p>
          <a:p>
            <a:pPr lvl="0" algn="r" rtl="1"/>
            <a:r>
              <a:rPr lang="fa-IR" sz="3200" dirty="0">
                <a:cs typeface="B Mitra" pitchFamily="2" charset="-78"/>
              </a:rPr>
              <a:t>نكته مهم پرهيز از اين مسئله است كه به مادر گفته شود ، چه كاري بايستي انجام دهد . </a:t>
            </a:r>
            <a:endParaRPr lang="en-US" sz="3200" dirty="0">
              <a:cs typeface="B Mitra" pitchFamily="2" charset="-78"/>
            </a:endParaRPr>
          </a:p>
          <a:p>
            <a:pPr lvl="0" algn="r" rtl="1"/>
            <a:r>
              <a:rPr lang="fa-IR" sz="3200" dirty="0">
                <a:cs typeface="B Mitra" pitchFamily="2" charset="-78"/>
              </a:rPr>
              <a:t>به هر مادر در مورد بهترين تصميم گيري براي او و فرزندش كمك كنيد تا اعتماد به نفس او افزايش يابد . </a:t>
            </a:r>
            <a:endParaRPr lang="en-US" sz="3200" dirty="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791088"/>
            <a:ext cx="5238750" cy="495300"/>
          </a:xfrm>
          <a:prstGeom prst="rect">
            <a:avLst/>
          </a:prstGeom>
          <a:noFill/>
        </p:spPr>
      </p:pic>
      <p:pic>
        <p:nvPicPr>
          <p:cNvPr id="3379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7158" y="5286388"/>
            <a:ext cx="1759965" cy="1338262"/>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b="1" dirty="0"/>
              <a:t> </a:t>
            </a:r>
            <a:r>
              <a:rPr lang="fa-IR" sz="3600" b="1" dirty="0">
                <a:solidFill>
                  <a:srgbClr val="7030A0"/>
                </a:solidFill>
                <a:cs typeface="B Titr" pitchFamily="2" charset="-78"/>
              </a:rPr>
              <a:t>مهارت اول . پذيرش آنچه كه مادر فكر</a:t>
            </a:r>
            <a:r>
              <a:rPr lang="en-US" sz="3600" b="1" dirty="0">
                <a:solidFill>
                  <a:srgbClr val="7030A0"/>
                </a:solidFill>
                <a:cs typeface="B Titr" pitchFamily="2" charset="-78"/>
              </a:rPr>
              <a:t>   </a:t>
            </a:r>
            <a:endParaRPr lang="fa-IR" sz="3600" b="1" dirty="0">
              <a:solidFill>
                <a:srgbClr val="7030A0"/>
              </a:solidFill>
              <a:cs typeface="B Titr" pitchFamily="2" charset="-78"/>
            </a:endParaRPr>
          </a:p>
          <a:p>
            <a:pPr algn="r" rtl="1"/>
            <a:r>
              <a:rPr lang="fa-IR" sz="3600" b="1" dirty="0">
                <a:solidFill>
                  <a:srgbClr val="7030A0"/>
                </a:solidFill>
                <a:cs typeface="B Titr" pitchFamily="2" charset="-78"/>
              </a:rPr>
              <a:t>مي كند واحساس مي نمايد .  </a:t>
            </a:r>
            <a:endParaRPr lang="en-US" sz="36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3576642"/>
            <a:ext cx="5238750" cy="495300"/>
          </a:xfrm>
          <a:prstGeom prst="rect">
            <a:avLst/>
          </a:prstGeom>
          <a:noFill/>
        </p:spPr>
      </p:pic>
      <p:pic>
        <p:nvPicPr>
          <p:cNvPr id="3481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14810" y="214290"/>
            <a:ext cx="1643074" cy="1249379"/>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401080" cy="5902472"/>
          </a:xfrm>
        </p:spPr>
        <p:txBody>
          <a:bodyPr>
            <a:normAutofit/>
          </a:bodyPr>
          <a:lstStyle/>
          <a:p>
            <a:pPr algn="r" rtl="1">
              <a:buNone/>
            </a:pPr>
            <a:endParaRPr lang="en-US" dirty="0"/>
          </a:p>
          <a:p>
            <a:pPr lvl="0" algn="r" rtl="1"/>
            <a:r>
              <a:rPr lang="fa-IR" sz="3600" dirty="0">
                <a:cs typeface="B Mitra" pitchFamily="2" charset="-78"/>
              </a:rPr>
              <a:t>گاهي اوقات مادر به باورهايي كه شما با آن موافق نيستيد اعتقاد دارد به اين معني كه او داراي يك برداشت و تصور نادرست مي باشد . </a:t>
            </a:r>
            <a:endParaRPr lang="en-US" sz="3600" dirty="0">
              <a:cs typeface="B Mitra" pitchFamily="2" charset="-78"/>
            </a:endParaRPr>
          </a:p>
          <a:p>
            <a:pPr lvl="0" algn="r" rtl="1"/>
            <a:r>
              <a:rPr lang="fa-IR" sz="3600" dirty="0">
                <a:cs typeface="B Mitra" pitchFamily="2" charset="-78"/>
              </a:rPr>
              <a:t>گاهي نگراني مادر در خصوص مسئله اي است كه از نظر شما يك مشكل جدي نمي باشد .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3584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928662" y="3714752"/>
            <a:ext cx="1547000" cy="1176325"/>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dirty="0">
                <a:cs typeface="B Mitra" pitchFamily="2" charset="-78"/>
              </a:rPr>
              <a:t>سوال :‌اگر به مخالفت با مادر پرداخته و در خصوص مسئله اي كه او از آن نگران است به انتقاد بپردازيد ، مادر چه احساسي پيدا خواهد كرد ؟</a:t>
            </a:r>
            <a:endParaRPr lang="en-US" sz="4000" dirty="0">
              <a:cs typeface="B Mitra" pitchFamily="2" charset="-78"/>
            </a:endParaRPr>
          </a:p>
          <a:p>
            <a:pPr algn="r" rtl="1"/>
            <a:endParaRPr lang="en-US" sz="3200" dirty="0"/>
          </a:p>
        </p:txBody>
      </p:sp>
      <p:pic>
        <p:nvPicPr>
          <p:cNvPr id="36866" name="Picture 2" descr="C:\Documents and Settings\XPro\My Documents\My Pictures\عکس های متحرک\download.gif"/>
          <p:cNvPicPr>
            <a:picLocks noChangeAspect="1" noChangeArrowheads="1" noCrop="1"/>
          </p:cNvPicPr>
          <p:nvPr/>
        </p:nvPicPr>
        <p:blipFill>
          <a:blip r:embed="rId2"/>
          <a:srcRect/>
          <a:stretch>
            <a:fillRect/>
          </a:stretch>
        </p:blipFill>
        <p:spPr bwMode="auto">
          <a:xfrm>
            <a:off x="3286116" y="4572008"/>
            <a:ext cx="1857388" cy="1412341"/>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14422"/>
            <a:ext cx="7467600" cy="4873752"/>
          </a:xfrm>
        </p:spPr>
        <p:txBody>
          <a:bodyPr>
            <a:normAutofit/>
          </a:bodyPr>
          <a:lstStyle/>
          <a:p>
            <a:pPr lvl="0" algn="r" rtl="1"/>
            <a:r>
              <a:rPr lang="fa-IR" sz="4000" dirty="0">
                <a:cs typeface="B Mitra" pitchFamily="2" charset="-78"/>
              </a:rPr>
              <a:t>احساس اينكه اشتباه مي كند در او به وجود </a:t>
            </a:r>
            <a:r>
              <a:rPr lang="en-US" sz="4000" dirty="0">
                <a:cs typeface="B Mitra" pitchFamily="2" charset="-78"/>
              </a:rPr>
              <a:t>    </a:t>
            </a:r>
            <a:endParaRPr lang="fa-IR" sz="4000" dirty="0">
              <a:cs typeface="B Mitra" pitchFamily="2" charset="-78"/>
            </a:endParaRPr>
          </a:p>
          <a:p>
            <a:pPr lvl="0" algn="r" rtl="1">
              <a:buNone/>
            </a:pPr>
            <a:r>
              <a:rPr lang="en-US" sz="4000" dirty="0">
                <a:cs typeface="B Mitra" pitchFamily="2" charset="-78"/>
              </a:rPr>
              <a:t> </a:t>
            </a:r>
            <a:r>
              <a:rPr lang="fa-IR" sz="4000" dirty="0">
                <a:cs typeface="B Mitra" pitchFamily="2" charset="-78"/>
              </a:rPr>
              <a:t>مي آيد كه منجر به پائين آمدن اعتماد به نفس در او شده و بنابراين ديگر تمايل به گفتن چيز بيشتري به شما نخواهد داشت . </a:t>
            </a:r>
            <a:endParaRPr lang="en-US" sz="4000" dirty="0">
              <a:cs typeface="B Mitra" pitchFamily="2" charset="-78"/>
            </a:endParaRPr>
          </a:p>
          <a:p>
            <a:pPr algn="r" rtl="1"/>
            <a:endParaRPr lang="en-US" sz="40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4071942"/>
            <a:ext cx="5238750" cy="495300"/>
          </a:xfrm>
          <a:prstGeom prst="rect">
            <a:avLst/>
          </a:prstGeom>
          <a:noFill/>
        </p:spPr>
      </p:pic>
      <p:pic>
        <p:nvPicPr>
          <p:cNvPr id="378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0"/>
            <a:ext cx="1876424" cy="1426816"/>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58204" cy="6188224"/>
          </a:xfrm>
        </p:spPr>
        <p:txBody>
          <a:bodyPr>
            <a:normAutofit/>
          </a:bodyPr>
          <a:lstStyle/>
          <a:p>
            <a:pPr lvl="0" algn="r" rtl="1"/>
            <a:r>
              <a:rPr lang="fa-IR" sz="3600" dirty="0">
                <a:cs typeface="B Mitra" pitchFamily="2" charset="-78"/>
              </a:rPr>
              <a:t>بنابراين عدم مخالفت با مادر نكته بسيار مهمي مي باشد . </a:t>
            </a:r>
            <a:endParaRPr lang="en-US" sz="3600" dirty="0">
              <a:cs typeface="B Mitra" pitchFamily="2" charset="-78"/>
            </a:endParaRPr>
          </a:p>
          <a:p>
            <a:pPr lvl="0" algn="r" rtl="1"/>
            <a:r>
              <a:rPr lang="fa-IR" sz="3600" dirty="0">
                <a:cs typeface="B Mitra" pitchFamily="2" charset="-78"/>
              </a:rPr>
              <a:t>توجه به اين نكته نيز مهم است كه با عقيده نادرست او موافقت نكنيد . ممكن است تمايل به پيشنهاد مسئله اي كاملاً متفاوت داشته باشيد . در صورتي كه تا اين لحظه با او موافق بوده ايد ، اين كار كمي مشكل خواهد بود. </a:t>
            </a:r>
            <a:endParaRPr lang="en-US" sz="3600" dirty="0">
              <a:cs typeface="B Mitra" pitchFamily="2" charset="-78"/>
            </a:endParaRPr>
          </a:p>
          <a:p>
            <a:pPr algn="r" rtl="1"/>
            <a:r>
              <a:rPr lang="fa-IR" sz="3600" dirty="0">
                <a:cs typeface="B Mitra" pitchFamily="2" charset="-78"/>
              </a:rPr>
              <a:t>در عوض ، احساس يا فكر او را بپذيريد ، بدين معني كه به شيوه اي كاملاً بي طرفانه پاسخ داده و به موافقت يا مخالفت با او نپردازيد . </a:t>
            </a:r>
            <a:endParaRPr lang="en-US" sz="3600" dirty="0">
              <a:cs typeface="B Mitra" pitchFamily="2" charset="-78"/>
            </a:endParaRPr>
          </a:p>
          <a:p>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5643578"/>
            <a:ext cx="5238750" cy="495300"/>
          </a:xfrm>
          <a:prstGeom prst="rect">
            <a:avLst/>
          </a:prstGeom>
          <a:noFill/>
        </p:spPr>
      </p:pic>
      <p:pic>
        <p:nvPicPr>
          <p:cNvPr id="389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7286644" y="5643578"/>
            <a:ext cx="1428760" cy="108641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2143116"/>
            <a:ext cx="8503920" cy="3955932"/>
          </a:xfrm>
        </p:spPr>
        <p:txBody>
          <a:bodyPr/>
          <a:lstStyle/>
          <a:p>
            <a:pPr algn="r" rtl="1"/>
            <a:r>
              <a:rPr lang="fa-IR" sz="2800" dirty="0">
                <a:solidFill>
                  <a:schemeClr val="accent3">
                    <a:lumMod val="75000"/>
                  </a:schemeClr>
                </a:solidFill>
                <a:cs typeface="B Titr" pitchFamily="2" charset="-78"/>
              </a:rPr>
              <a:t>ارتباط غیر کلامی یعنی نشان دادن طرز برخورد خاص ، حالت چهره خاص و هر چیز دیگری غیر از حرف زدن.</a:t>
            </a:r>
            <a:endParaRPr lang="en-US" sz="2800" dirty="0">
              <a:solidFill>
                <a:schemeClr val="accent3">
                  <a:lumMod val="75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3576642"/>
            <a:ext cx="5238750" cy="495300"/>
          </a:xfrm>
          <a:prstGeom prst="rect">
            <a:avLst/>
          </a:prstGeom>
          <a:noFill/>
        </p:spPr>
      </p:pic>
      <p:pic>
        <p:nvPicPr>
          <p:cNvPr id="307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857620" y="4714884"/>
            <a:ext cx="1853914" cy="14097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401080" cy="6045348"/>
          </a:xfrm>
        </p:spPr>
        <p:txBody>
          <a:bodyPr>
            <a:normAutofit/>
          </a:bodyPr>
          <a:lstStyle/>
          <a:p>
            <a:pPr lvl="0" algn="r" rtl="1"/>
            <a:r>
              <a:rPr lang="fa-IR" sz="3600" dirty="0">
                <a:cs typeface="B Mitra" pitchFamily="2" charset="-78"/>
              </a:rPr>
              <a:t>به منظور اصلاح يك تصور غلط مي توان اطلاعات بيشتري را در اختيار مادر قرار داد . </a:t>
            </a:r>
            <a:endParaRPr lang="en-US" sz="3600" dirty="0">
              <a:cs typeface="B Mitra" pitchFamily="2" charset="-78"/>
            </a:endParaRPr>
          </a:p>
          <a:p>
            <a:pPr lvl="0" algn="r" rtl="1"/>
            <a:r>
              <a:rPr lang="fa-IR" sz="3600" dirty="0">
                <a:cs typeface="B Mitra" pitchFamily="2" charset="-78"/>
              </a:rPr>
              <a:t>همچنين ، ابراز همدلي نيز نشانگر اين مطلب است كه به تائيد احساسات مادر پرداخته ايد . </a:t>
            </a:r>
            <a:endParaRPr lang="en-US" sz="3600" dirty="0">
              <a:cs typeface="B Mitra" pitchFamily="2" charset="-78"/>
            </a:endParaRPr>
          </a:p>
          <a:p>
            <a:pPr lvl="0" algn="r" rtl="1"/>
            <a:r>
              <a:rPr lang="fa-IR" sz="3600" dirty="0">
                <a:cs typeface="B Mitra" pitchFamily="2" charset="-78"/>
              </a:rPr>
              <a:t>اگر مادري نگران باشد شما با گفتن جمله نگران نباش باعث     مي شويد كه احساس كند نگران بودن وي كار اشتباهي بوده است  اين امر منجر به پائين آمدن اعتماد به نفس مادر در تصميم گيري هاي شخصي او مي شود.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0" y="6362700"/>
            <a:ext cx="5238750" cy="495300"/>
          </a:xfrm>
          <a:prstGeom prst="rect">
            <a:avLst/>
          </a:prstGeom>
          <a:noFill/>
        </p:spPr>
      </p:pic>
      <p:pic>
        <p:nvPicPr>
          <p:cNvPr id="39938"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143108" y="5143512"/>
            <a:ext cx="1572067" cy="1195386"/>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600200"/>
            <a:ext cx="7496204" cy="3328998"/>
          </a:xfrm>
        </p:spPr>
        <p:txBody>
          <a:bodyPr>
            <a:normAutofit/>
          </a:bodyPr>
          <a:lstStyle/>
          <a:p>
            <a:pPr algn="r" rtl="1"/>
            <a:r>
              <a:rPr lang="ar-SA" sz="4000" b="1" dirty="0">
                <a:solidFill>
                  <a:srgbClr val="7030A0"/>
                </a:solidFill>
                <a:cs typeface="B Titr" pitchFamily="2" charset="-78"/>
              </a:rPr>
              <a:t>مهارت دوم : تشخيص و تحسين آنچه كه مادر و كودك درست انجام </a:t>
            </a:r>
            <a:r>
              <a:rPr lang="fa-IR" sz="4000" b="1" dirty="0">
                <a:solidFill>
                  <a:srgbClr val="7030A0"/>
                </a:solidFill>
                <a:cs typeface="B Titr" pitchFamily="2" charset="-78"/>
              </a:rPr>
              <a:t> </a:t>
            </a:r>
            <a:r>
              <a:rPr lang="ar-SA" sz="4000" b="1" dirty="0">
                <a:solidFill>
                  <a:srgbClr val="7030A0"/>
                </a:solidFill>
                <a:cs typeface="B Titr" pitchFamily="2" charset="-78"/>
              </a:rPr>
              <a:t>مي دهند . </a:t>
            </a:r>
            <a:endParaRPr lang="en-US" sz="40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785918" y="5076840"/>
            <a:ext cx="5238750" cy="495300"/>
          </a:xfrm>
          <a:prstGeom prst="rect">
            <a:avLst/>
          </a:prstGeom>
          <a:noFill/>
        </p:spPr>
      </p:pic>
      <p:pic>
        <p:nvPicPr>
          <p:cNvPr id="4096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714744" y="3286124"/>
            <a:ext cx="1640949" cy="1247763"/>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58204" cy="5831034"/>
          </a:xfrm>
        </p:spPr>
        <p:txBody>
          <a:bodyPr>
            <a:normAutofit/>
          </a:bodyPr>
          <a:lstStyle/>
          <a:p>
            <a:pPr algn="r" rtl="1">
              <a:buNone/>
            </a:pPr>
            <a:endParaRPr lang="en-US" sz="3200" dirty="0"/>
          </a:p>
          <a:p>
            <a:pPr lvl="0" algn="r" rtl="1"/>
            <a:r>
              <a:rPr lang="fa-IR" sz="3200" dirty="0">
                <a:cs typeface="B Mitra" pitchFamily="2" charset="-78"/>
              </a:rPr>
              <a:t>همانند ساير كارمندان بهداشتي ، ما نيز براي جستجوي مشكلات آموزش مي بينيم . متاسفانه در اغلب مواقع عادت كرده ايم كه فقط كارهايي را كه فكر مي كنيم مردم اشتباه انجام مي دهند ديده و سعي در اصلاح آنها داشته باشيم . </a:t>
            </a:r>
            <a:endParaRPr lang="en-US" sz="3200" dirty="0">
              <a:cs typeface="B Mitra" pitchFamily="2" charset="-78"/>
            </a:endParaRPr>
          </a:p>
          <a:p>
            <a:pPr algn="r">
              <a:buNone/>
            </a:pPr>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148278"/>
            <a:ext cx="5238750" cy="495300"/>
          </a:xfrm>
          <a:prstGeom prst="rect">
            <a:avLst/>
          </a:prstGeom>
          <a:noFill/>
        </p:spPr>
      </p:pic>
      <p:pic>
        <p:nvPicPr>
          <p:cNvPr id="4198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3214686"/>
            <a:ext cx="2241424" cy="1704359"/>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901014" cy="4873752"/>
          </a:xfrm>
        </p:spPr>
        <p:txBody>
          <a:bodyPr>
            <a:normAutofit/>
          </a:bodyPr>
          <a:lstStyle/>
          <a:p>
            <a:pPr algn="r" rtl="1"/>
            <a:r>
              <a:rPr lang="fa-IR" sz="4400" b="1" dirty="0">
                <a:cs typeface="B Mitra" pitchFamily="2" charset="-78"/>
              </a:rPr>
              <a:t>سوال : اگر به مادر بگوئيد كه كاري را اشتباه انجام مي دهد يا شير خوار كار خود را خيلي خوب انجام  نمي دهد ، چه احساسي در مادر به وجود مي آيد ؟</a:t>
            </a:r>
            <a:r>
              <a:rPr lang="fa-IR" sz="4400" b="1" i="1" dirty="0"/>
              <a:t>‌</a:t>
            </a:r>
            <a:endParaRPr lang="en-US" sz="4400" b="1" dirty="0"/>
          </a:p>
          <a:p>
            <a:pPr algn="r" rtl="1"/>
            <a:endParaRPr lang="en-US" sz="4400" b="1"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71480"/>
            <a:ext cx="5238750" cy="495300"/>
          </a:xfrm>
          <a:prstGeom prst="rect">
            <a:avLst/>
          </a:prstGeom>
          <a:noFill/>
        </p:spPr>
      </p:pic>
      <p:pic>
        <p:nvPicPr>
          <p:cNvPr id="5"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214546" y="5148278"/>
            <a:ext cx="5238750" cy="495300"/>
          </a:xfrm>
          <a:prstGeom prst="rect">
            <a:avLst/>
          </a:prstGeom>
          <a:noFill/>
        </p:spPr>
      </p:pic>
      <p:pic>
        <p:nvPicPr>
          <p:cNvPr id="4301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8596" y="5286388"/>
            <a:ext cx="1453051" cy="1104887"/>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467600" cy="6045348"/>
          </a:xfrm>
        </p:spPr>
        <p:txBody>
          <a:bodyPr>
            <a:normAutofit/>
          </a:bodyPr>
          <a:lstStyle/>
          <a:p>
            <a:pPr algn="r" rtl="1">
              <a:buNone/>
            </a:pPr>
            <a:endParaRPr lang="en-US" sz="3600" dirty="0">
              <a:cs typeface="B Mitra" pitchFamily="2" charset="-78"/>
            </a:endParaRPr>
          </a:p>
          <a:p>
            <a:pPr lvl="0" algn="r" rtl="1"/>
            <a:r>
              <a:rPr lang="fa-IR" sz="3600" dirty="0">
                <a:cs typeface="B Mitra" pitchFamily="2" charset="-78"/>
              </a:rPr>
              <a:t>احتمالاً احساس بدي در او به و جود آمده و اين احساس بد ، منجر به پائين آمدن اعتماد به نفس وي مي شود . </a:t>
            </a:r>
            <a:endParaRPr lang="en-US" sz="3600" dirty="0">
              <a:cs typeface="B Mitra" pitchFamily="2" charset="-78"/>
            </a:endParaRPr>
          </a:p>
          <a:p>
            <a:pPr lvl="0" algn="r" rtl="1"/>
            <a:r>
              <a:rPr lang="fa-IR" sz="3600" dirty="0">
                <a:cs typeface="B Mitra" pitchFamily="2" charset="-78"/>
              </a:rPr>
              <a:t>بعنوان يك مشاور به جستجوي آنچه كه مادر و فرزند به نحو صحيح انجام مي دهند بپردازيد . </a:t>
            </a:r>
            <a:endParaRPr lang="en-US" sz="3600" dirty="0">
              <a:cs typeface="B Mitra" pitchFamily="2" charset="-78"/>
            </a:endParaRPr>
          </a:p>
          <a:p>
            <a:pPr lvl="0" algn="r" rtl="1"/>
            <a:r>
              <a:rPr lang="fa-IR" sz="3600" dirty="0">
                <a:cs typeface="B Mitra" pitchFamily="2" charset="-78"/>
              </a:rPr>
              <a:t>در ابتدا كار صحيح را تشخيص داده و سپس آن را مورد تحسين يا تائيد قرار دهيد . </a:t>
            </a:r>
            <a:endParaRPr lang="en-US" sz="3600" dirty="0">
              <a:cs typeface="B Mitra" pitchFamily="2" charset="-78"/>
            </a:endParaRPr>
          </a:p>
          <a:p>
            <a:pPr algn="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362592"/>
            <a:ext cx="5238750" cy="495300"/>
          </a:xfrm>
          <a:prstGeom prst="rect">
            <a:avLst/>
          </a:prstGeom>
          <a:noFill/>
        </p:spPr>
      </p:pic>
      <p:pic>
        <p:nvPicPr>
          <p:cNvPr id="4403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1142976" y="4143380"/>
            <a:ext cx="1285884" cy="97777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58204" cy="5616720"/>
          </a:xfrm>
        </p:spPr>
        <p:txBody>
          <a:bodyPr>
            <a:normAutofit/>
          </a:bodyPr>
          <a:lstStyle/>
          <a:p>
            <a:pPr lvl="0" algn="r" rtl="1">
              <a:buNone/>
            </a:pPr>
            <a:endParaRPr lang="en-US" sz="3600" dirty="0">
              <a:cs typeface="B Mitra" pitchFamily="2" charset="-78"/>
            </a:endParaRPr>
          </a:p>
          <a:p>
            <a:pPr lvl="0" algn="r" rtl="1"/>
            <a:r>
              <a:rPr lang="fa-IR" sz="3600" dirty="0">
                <a:cs typeface="B Mitra" pitchFamily="2" charset="-78"/>
              </a:rPr>
              <a:t>تحسين كارهاي صحيح داراي مزاياي زير خواهد بود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143116"/>
            <a:ext cx="5238750" cy="495300"/>
          </a:xfrm>
          <a:prstGeom prst="rect">
            <a:avLst/>
          </a:prstGeom>
          <a:noFill/>
        </p:spPr>
      </p:pic>
      <p:pic>
        <p:nvPicPr>
          <p:cNvPr id="4505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786182" y="3714752"/>
            <a:ext cx="1928826" cy="1466662"/>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7467600" cy="5473844"/>
          </a:xfrm>
        </p:spPr>
        <p:txBody>
          <a:bodyPr>
            <a:normAutofit/>
          </a:bodyPr>
          <a:lstStyle/>
          <a:p>
            <a:pPr lvl="0" algn="r" rtl="1"/>
            <a:endParaRPr lang="en-US" sz="3600" dirty="0">
              <a:cs typeface="B Mitra" pitchFamily="2" charset="-78"/>
            </a:endParaRPr>
          </a:p>
          <a:p>
            <a:pPr lvl="1" algn="r" rtl="1"/>
            <a:r>
              <a:rPr lang="fa-IR" sz="3600" dirty="0">
                <a:cs typeface="B Mitra" pitchFamily="2" charset="-78"/>
              </a:rPr>
              <a:t>افزايش اعتماد به نفس در مادر </a:t>
            </a:r>
            <a:endParaRPr lang="en-US" sz="3600" dirty="0">
              <a:cs typeface="B Mitra" pitchFamily="2" charset="-78"/>
            </a:endParaRPr>
          </a:p>
          <a:p>
            <a:pPr lvl="1" algn="r" rtl="1"/>
            <a:r>
              <a:rPr lang="fa-IR" sz="3600" dirty="0">
                <a:cs typeface="B Mitra" pitchFamily="2" charset="-78"/>
              </a:rPr>
              <a:t>تشويق مادر به ادامه انجام كار هاي صحيح </a:t>
            </a:r>
            <a:endParaRPr lang="en-US" sz="3600" dirty="0">
              <a:cs typeface="B Mitra" pitchFamily="2" charset="-78"/>
            </a:endParaRPr>
          </a:p>
          <a:p>
            <a:pPr lvl="1" algn="r" rtl="1"/>
            <a:r>
              <a:rPr lang="fa-IR" sz="3600" dirty="0">
                <a:cs typeface="B Mitra" pitchFamily="2" charset="-78"/>
              </a:rPr>
              <a:t>آسان تر شدن قبول پيشنهادات بعدي توسط</a:t>
            </a:r>
            <a:r>
              <a:rPr lang="en-US" sz="3600" dirty="0">
                <a:cs typeface="B Mitra" pitchFamily="2" charset="-78"/>
              </a:rPr>
              <a:t> </a:t>
            </a:r>
            <a:r>
              <a:rPr lang="fa-IR" sz="3600" dirty="0">
                <a:cs typeface="B Mitra" pitchFamily="2" charset="-78"/>
              </a:rPr>
              <a:t>مادر</a:t>
            </a: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291022"/>
            <a:ext cx="5238750" cy="495300"/>
          </a:xfrm>
          <a:prstGeom prst="rect">
            <a:avLst/>
          </a:prstGeom>
          <a:noFill/>
        </p:spPr>
      </p:pic>
      <p:pic>
        <p:nvPicPr>
          <p:cNvPr id="4608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785786" y="357166"/>
            <a:ext cx="1590672" cy="1209533"/>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467600" cy="1900238"/>
          </a:xfrm>
        </p:spPr>
        <p:txBody>
          <a:bodyPr>
            <a:normAutofit/>
          </a:bodyPr>
          <a:lstStyle/>
          <a:p>
            <a:pPr algn="r" rtl="1"/>
            <a:r>
              <a:rPr lang="fa-IR" sz="3600" b="1" dirty="0">
                <a:solidFill>
                  <a:srgbClr val="7030A0"/>
                </a:solidFill>
                <a:cs typeface="B Titr" pitchFamily="2" charset="-78"/>
              </a:rPr>
              <a:t>مهارت سوم : به صورت عملي كمك كنيد .</a:t>
            </a:r>
            <a:endParaRPr lang="en-US" sz="3600" dirty="0">
              <a:solidFill>
                <a:srgbClr val="7030A0"/>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719386"/>
            <a:ext cx="5238750" cy="495300"/>
          </a:xfrm>
          <a:prstGeom prst="rect">
            <a:avLst/>
          </a:prstGeom>
          <a:noFill/>
        </p:spPr>
      </p:pic>
      <p:pic>
        <p:nvPicPr>
          <p:cNvPr id="4813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00430" y="4214818"/>
            <a:ext cx="2019300" cy="1535458"/>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58204" cy="5973910"/>
          </a:xfrm>
        </p:spPr>
        <p:txBody>
          <a:bodyPr>
            <a:normAutofit/>
          </a:bodyPr>
          <a:lstStyle/>
          <a:p>
            <a:pPr algn="r" rtl="1">
              <a:buNone/>
            </a:pPr>
            <a:endParaRPr lang="en-US" sz="2800" dirty="0">
              <a:cs typeface="B Mitra" pitchFamily="2" charset="-78"/>
            </a:endParaRPr>
          </a:p>
          <a:p>
            <a:pPr lvl="0" algn="r" rtl="1"/>
            <a:r>
              <a:rPr lang="fa-IR" sz="3200" dirty="0">
                <a:cs typeface="B Mitra" pitchFamily="2" charset="-78"/>
              </a:rPr>
              <a:t>گاهي كمك عملي از گفتن هر عبارت ديگري بهتر است . به عنوان مثال:</a:t>
            </a:r>
            <a:endParaRPr lang="en-US" sz="3200" dirty="0">
              <a:cs typeface="B Mitra" pitchFamily="2" charset="-78"/>
            </a:endParaRPr>
          </a:p>
          <a:p>
            <a:pPr lvl="0" algn="r" rtl="1"/>
            <a:r>
              <a:rPr lang="fa-IR" sz="3200" dirty="0">
                <a:cs typeface="B Mitra" pitchFamily="2" charset="-78"/>
              </a:rPr>
              <a:t>هنگامي كه مادر احساس خستگي داشته ، كثيف ونامرتب بوده و يا وضعيت راحتي ندارد . </a:t>
            </a:r>
            <a:endParaRPr lang="en-US" sz="3200" dirty="0">
              <a:cs typeface="B Mitra" pitchFamily="2" charset="-78"/>
            </a:endParaRPr>
          </a:p>
          <a:p>
            <a:pPr lvl="0" algn="r" rtl="1"/>
            <a:r>
              <a:rPr lang="fa-IR" sz="3200" dirty="0">
                <a:cs typeface="B Mitra" pitchFamily="2" charset="-78"/>
              </a:rPr>
              <a:t>هنگامي كه گرسنه يا تشنه است . </a:t>
            </a:r>
            <a:endParaRPr lang="en-US" sz="3200" dirty="0">
              <a:cs typeface="B Mitra" pitchFamily="2" charset="-78"/>
            </a:endParaRPr>
          </a:p>
          <a:p>
            <a:pPr lvl="0" algn="r" rtl="1"/>
            <a:r>
              <a:rPr lang="fa-IR" sz="3200" dirty="0">
                <a:cs typeface="B Mitra" pitchFamily="2" charset="-78"/>
              </a:rPr>
              <a:t>هنگامي  كه اطلاعات خيلي زيادي دريافت كرده است . </a:t>
            </a:r>
            <a:endParaRPr lang="en-US" sz="3200" dirty="0">
              <a:cs typeface="B Mitra" pitchFamily="2" charset="-78"/>
            </a:endParaRPr>
          </a:p>
          <a:p>
            <a:pPr lvl="0" algn="r" rtl="1"/>
            <a:r>
              <a:rPr lang="fa-IR" sz="3200" dirty="0">
                <a:cs typeface="B Mitra" pitchFamily="2" charset="-78"/>
              </a:rPr>
              <a:t>هنگامي كه در انجام دادن عملي كار ، به وضوح دچار مشكل مي باشد </a:t>
            </a:r>
            <a:endParaRPr lang="en-US" sz="3200" dirty="0">
              <a:cs typeface="B Mitra" pitchFamily="2" charset="-78"/>
            </a:endParaRPr>
          </a:p>
          <a:p>
            <a:pPr lvl="0" algn="r" rtl="1">
              <a:buNone/>
            </a:pPr>
            <a:r>
              <a:rPr lang="fa-IR" sz="3200" dirty="0">
                <a:cs typeface="B Mitra" pitchFamily="2" charset="-78"/>
              </a:rPr>
              <a:t>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4915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571472" y="2643182"/>
            <a:ext cx="1357322" cy="1032096"/>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36"/>
            <a:ext cx="7467600" cy="5045216"/>
          </a:xfrm>
        </p:spPr>
        <p:txBody>
          <a:bodyPr/>
          <a:lstStyle/>
          <a:p>
            <a:pPr algn="r" rtl="1"/>
            <a:r>
              <a:rPr lang="fa-IR" i="1" dirty="0">
                <a:cs typeface="B Titr" pitchFamily="2" charset="-78"/>
              </a:rPr>
              <a:t>سوال : چگونه مي توان به مادر كمك عملي ارائه نمود ؟‌</a:t>
            </a:r>
            <a:endParaRPr lang="en-US"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143116"/>
            <a:ext cx="5238750" cy="495300"/>
          </a:xfrm>
          <a:prstGeom prst="rect">
            <a:avLst/>
          </a:prstGeom>
          <a:noFill/>
        </p:spPr>
      </p:pic>
      <p:pic>
        <p:nvPicPr>
          <p:cNvPr id="5017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857224" y="4714884"/>
            <a:ext cx="2204643" cy="167639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785794"/>
            <a:ext cx="8413652" cy="5313254"/>
          </a:xfrm>
        </p:spPr>
        <p:txBody>
          <a:bodyPr/>
          <a:lstStyle/>
          <a:p>
            <a:pPr algn="r" rtl="1">
              <a:buNone/>
            </a:pPr>
            <a:r>
              <a:rPr lang="fa-IR" sz="2800" b="1" dirty="0">
                <a:solidFill>
                  <a:schemeClr val="accent3">
                    <a:lumMod val="75000"/>
                  </a:schemeClr>
                </a:solidFill>
                <a:cs typeface="B Titr" pitchFamily="2" charset="-78"/>
              </a:rPr>
              <a:t>ارتباط های غیر کلامی مفید:</a:t>
            </a:r>
          </a:p>
          <a:p>
            <a:pPr algn="r" rtl="1">
              <a:buNone/>
            </a:pPr>
            <a:endParaRPr lang="fa-IR" b="1" dirty="0"/>
          </a:p>
          <a:p>
            <a:pPr algn="r" rtl="1">
              <a:buNone/>
            </a:pPr>
            <a:endParaRPr lang="en-US" dirty="0"/>
          </a:p>
          <a:p>
            <a:pPr lvl="0" algn="r" rtl="1"/>
            <a:r>
              <a:rPr lang="fa-IR" sz="4000" dirty="0">
                <a:solidFill>
                  <a:srgbClr val="00B050"/>
                </a:solidFill>
                <a:cs typeface="B Mitra" pitchFamily="2" charset="-78"/>
              </a:rPr>
              <a:t>هم سطح قرار گرفتن</a:t>
            </a:r>
            <a:endParaRPr lang="en-US" sz="4000" dirty="0">
              <a:solidFill>
                <a:srgbClr val="00B050"/>
              </a:solidFill>
              <a:cs typeface="B Mitra" pitchFamily="2" charset="-78"/>
            </a:endParaRPr>
          </a:p>
          <a:p>
            <a:pPr lvl="0" algn="r" rtl="1"/>
            <a:r>
              <a:rPr lang="fa-IR" sz="4000" dirty="0">
                <a:solidFill>
                  <a:srgbClr val="00B050"/>
                </a:solidFill>
                <a:cs typeface="B Mitra" pitchFamily="2" charset="-78"/>
              </a:rPr>
              <a:t>توجه کردن</a:t>
            </a:r>
            <a:endParaRPr lang="en-US" sz="4000" dirty="0">
              <a:solidFill>
                <a:srgbClr val="00B050"/>
              </a:solidFill>
              <a:cs typeface="B Mitra" pitchFamily="2" charset="-78"/>
            </a:endParaRPr>
          </a:p>
          <a:p>
            <a:pPr lvl="0" algn="r" rtl="1"/>
            <a:r>
              <a:rPr lang="fa-IR" sz="4000" dirty="0">
                <a:solidFill>
                  <a:srgbClr val="00B050"/>
                </a:solidFill>
                <a:cs typeface="B Mitra" pitchFamily="2" charset="-78"/>
              </a:rPr>
              <a:t>حذف موانع</a:t>
            </a:r>
            <a:endParaRPr lang="en-US" sz="4000" dirty="0">
              <a:solidFill>
                <a:srgbClr val="00B050"/>
              </a:solidFill>
              <a:cs typeface="B Mitra" pitchFamily="2" charset="-78"/>
            </a:endParaRPr>
          </a:p>
          <a:p>
            <a:pPr lvl="0" algn="r" rtl="1"/>
            <a:r>
              <a:rPr lang="fa-IR" sz="4000" dirty="0">
                <a:solidFill>
                  <a:srgbClr val="00B050"/>
                </a:solidFill>
                <a:cs typeface="B Mitra" pitchFamily="2" charset="-78"/>
              </a:rPr>
              <a:t>دادن وقت كافي به مادر  </a:t>
            </a:r>
            <a:endParaRPr lang="en-US" sz="4000" dirty="0">
              <a:solidFill>
                <a:srgbClr val="00B050"/>
              </a:solidFill>
              <a:cs typeface="B Mitra" pitchFamily="2" charset="-78"/>
            </a:endParaRPr>
          </a:p>
          <a:p>
            <a:pPr lvl="0" algn="r" rtl="1"/>
            <a:r>
              <a:rPr lang="fa-IR" sz="4000" dirty="0">
                <a:solidFill>
                  <a:srgbClr val="00B050"/>
                </a:solidFill>
                <a:cs typeface="B Mitra" pitchFamily="2" charset="-78"/>
              </a:rPr>
              <a:t>تماس مناسب</a:t>
            </a:r>
            <a:endParaRPr lang="en-US" sz="4000" dirty="0">
              <a:solidFill>
                <a:srgbClr val="00B050"/>
              </a:solidFill>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648344"/>
            <a:ext cx="5238750" cy="495300"/>
          </a:xfrm>
          <a:prstGeom prst="rect">
            <a:avLst/>
          </a:prstGeom>
          <a:noFill/>
        </p:spPr>
      </p:pic>
      <p:pic>
        <p:nvPicPr>
          <p:cNvPr id="40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1643043" y="1958451"/>
            <a:ext cx="2071702" cy="1575304"/>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467600" cy="6045348"/>
          </a:xfrm>
        </p:spPr>
        <p:txBody>
          <a:bodyPr>
            <a:normAutofit/>
          </a:bodyPr>
          <a:lstStyle/>
          <a:p>
            <a:pPr algn="r" rtl="1">
              <a:buNone/>
            </a:pPr>
            <a:endParaRPr lang="en-US" sz="3200" dirty="0">
              <a:cs typeface="B Mitra" pitchFamily="2" charset="-78"/>
            </a:endParaRPr>
          </a:p>
          <a:p>
            <a:pPr lvl="0" algn="r" rtl="1"/>
            <a:r>
              <a:rPr lang="fa-IR" sz="3200" dirty="0">
                <a:cs typeface="B Mitra" pitchFamily="2" charset="-78"/>
              </a:rPr>
              <a:t>بعضي از روش هاي ارائه كمك عملي عبارتند از :‌</a:t>
            </a:r>
            <a:endParaRPr lang="en-US" sz="3200" dirty="0">
              <a:cs typeface="B Mitra" pitchFamily="2" charset="-78"/>
            </a:endParaRPr>
          </a:p>
          <a:p>
            <a:pPr lvl="0" algn="r" rtl="1"/>
            <a:r>
              <a:rPr lang="fa-IR" sz="3200" dirty="0">
                <a:cs typeface="B Mitra" pitchFamily="2" charset="-78"/>
              </a:rPr>
              <a:t>كمك كنيد تا خود را تميز ومرتب كرده و درحالت راحتي قرار بگيرد . </a:t>
            </a:r>
            <a:endParaRPr lang="en-US" sz="3200" dirty="0">
              <a:cs typeface="B Mitra" pitchFamily="2" charset="-78"/>
            </a:endParaRPr>
          </a:p>
          <a:p>
            <a:pPr lvl="0" algn="r" rtl="1"/>
            <a:r>
              <a:rPr lang="fa-IR" sz="3200" dirty="0">
                <a:cs typeface="B Mitra" pitchFamily="2" charset="-78"/>
              </a:rPr>
              <a:t>به او يك نوشيدني يا چيزي براي خوردن بدهيد . </a:t>
            </a:r>
            <a:endParaRPr lang="en-US" sz="3200" dirty="0">
              <a:cs typeface="B Mitra" pitchFamily="2" charset="-78"/>
            </a:endParaRPr>
          </a:p>
          <a:p>
            <a:pPr lvl="0" algn="r" rtl="1"/>
            <a:r>
              <a:rPr lang="fa-IR" sz="3200" dirty="0">
                <a:cs typeface="B Mitra" pitchFamily="2" charset="-78"/>
              </a:rPr>
              <a:t>كودك را نگه داريد تا مادر بتواند در حالت راحتي قرار گیرد و دست وصورت خود را شسته يا بتواند  به دستشويي برود . </a:t>
            </a:r>
            <a:endParaRPr lang="en-US" sz="3200" dirty="0">
              <a:cs typeface="B Mitra" pitchFamily="2" charset="-78"/>
            </a:endParaRPr>
          </a:p>
          <a:p>
            <a:pPr algn="r" rtl="1"/>
            <a:r>
              <a:rPr lang="fa-IR" sz="3200" dirty="0">
                <a:cs typeface="B Mitra" pitchFamily="2" charset="-78"/>
              </a:rPr>
              <a:t>كمك عملي ، شامل مسائل مربوط به تغذيه هم مي شود مثل كمك به قرار گرفتن كودك در آغوش مادر براي گرفتن سينه ، دوشيدن شير مادر يا آماده كردن غذاي كمكي </a:t>
            </a:r>
            <a:endParaRPr lang="en-US" sz="3200" dirty="0">
              <a:cs typeface="B Mitra" pitchFamily="2" charset="-78"/>
            </a:endParaRPr>
          </a:p>
          <a:p>
            <a:pPr algn="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6219848"/>
            <a:ext cx="5238750" cy="495300"/>
          </a:xfrm>
          <a:prstGeom prst="rect">
            <a:avLst/>
          </a:prstGeom>
          <a:noFill/>
        </p:spPr>
      </p:pic>
      <p:pic>
        <p:nvPicPr>
          <p:cNvPr id="5120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857224" y="428604"/>
            <a:ext cx="928694" cy="706171"/>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7467600" cy="5759596"/>
          </a:xfrm>
        </p:spPr>
        <p:txBody>
          <a:bodyPr>
            <a:normAutofit/>
          </a:bodyPr>
          <a:lstStyle/>
          <a:p>
            <a:pPr algn="r" rtl="1"/>
            <a:r>
              <a:rPr lang="ar-SA" sz="3200" dirty="0">
                <a:solidFill>
                  <a:srgbClr val="7030A0"/>
                </a:solidFill>
              </a:rPr>
              <a:t> </a:t>
            </a:r>
            <a:r>
              <a:rPr lang="fa-IR" sz="4000" b="1" dirty="0">
                <a:solidFill>
                  <a:srgbClr val="7030A0"/>
                </a:solidFill>
                <a:cs typeface="B Titr" pitchFamily="2" charset="-78"/>
              </a:rPr>
              <a:t>مهارت چهارم : دادن اطلاعات كم و مناسب به مادر </a:t>
            </a:r>
            <a:endParaRPr lang="en-US" sz="4000" dirty="0">
              <a:solidFill>
                <a:srgbClr val="7030A0"/>
              </a:solidFill>
              <a:cs typeface="B Titr" pitchFamily="2" charset="-78"/>
            </a:endParaRPr>
          </a:p>
          <a:p>
            <a:pPr algn="r" rtl="1"/>
            <a:endParaRPr lang="en-US" sz="3200"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290758"/>
            <a:ext cx="5238750" cy="495300"/>
          </a:xfrm>
          <a:prstGeom prst="rect">
            <a:avLst/>
          </a:prstGeom>
          <a:noFill/>
        </p:spPr>
      </p:pic>
      <p:pic>
        <p:nvPicPr>
          <p:cNvPr id="5222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214678" y="4143380"/>
            <a:ext cx="2286016" cy="1738266"/>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7467600" cy="5759596"/>
          </a:xfrm>
        </p:spPr>
        <p:txBody>
          <a:bodyPr>
            <a:normAutofit/>
          </a:bodyPr>
          <a:lstStyle/>
          <a:p>
            <a:pPr algn="r" rtl="1"/>
            <a:r>
              <a:rPr lang="ar-SA" sz="3200" dirty="0">
                <a:solidFill>
                  <a:srgbClr val="7030A0"/>
                </a:solidFill>
              </a:rPr>
              <a:t> </a:t>
            </a:r>
            <a:r>
              <a:rPr lang="fa-IR" sz="4000" b="1" dirty="0">
                <a:solidFill>
                  <a:srgbClr val="7030A0"/>
                </a:solidFill>
                <a:cs typeface="B Titr" pitchFamily="2" charset="-78"/>
              </a:rPr>
              <a:t>مهارت چهارم : دادن اطلاعات كم و مناسب به مادر </a:t>
            </a:r>
            <a:endParaRPr lang="en-US" sz="4000" dirty="0">
              <a:solidFill>
                <a:srgbClr val="7030A0"/>
              </a:solidFill>
              <a:cs typeface="B Titr" pitchFamily="2" charset="-78"/>
            </a:endParaRPr>
          </a:p>
          <a:p>
            <a:pPr algn="r" rtl="1"/>
            <a:endParaRPr lang="en-US" sz="3200"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2290758"/>
            <a:ext cx="5238750" cy="495300"/>
          </a:xfrm>
          <a:prstGeom prst="rect">
            <a:avLst/>
          </a:prstGeom>
          <a:noFill/>
        </p:spPr>
      </p:pic>
      <p:pic>
        <p:nvPicPr>
          <p:cNvPr id="5325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00430" y="4500570"/>
            <a:ext cx="1662110" cy="1263854"/>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543956" cy="6045348"/>
          </a:xfrm>
        </p:spPr>
        <p:txBody>
          <a:bodyPr>
            <a:normAutofit/>
          </a:bodyPr>
          <a:lstStyle/>
          <a:p>
            <a:pPr algn="r" rtl="1">
              <a:buNone/>
            </a:pPr>
            <a:endParaRPr lang="en-US" sz="3200" dirty="0"/>
          </a:p>
          <a:p>
            <a:pPr lvl="0" algn="r" rtl="1"/>
            <a:r>
              <a:rPr lang="fa-IR" sz="3600" dirty="0">
                <a:cs typeface="B Mitra" pitchFamily="2" charset="-78"/>
              </a:rPr>
              <a:t>بيشتر مواقع ، مادران براي تغذيه كودك خود به اطلاعات خاصي نياز دارند . قراردادن دانستني ها و اطلاعات خود در اختيار آنها بسيار مهم است همچنين اصلاح باورهاي غلط نيز از اهميت بسيار زيادي برخوردار مي باشد . </a:t>
            </a:r>
            <a:endParaRPr lang="en-US" sz="3600" dirty="0">
              <a:cs typeface="B Mitra" pitchFamily="2" charset="-78"/>
            </a:endParaRPr>
          </a:p>
          <a:p>
            <a:pPr lvl="0" algn="r" rtl="1"/>
            <a:r>
              <a:rPr lang="fa-IR" sz="3600" dirty="0">
                <a:cs typeface="B Mitra" pitchFamily="2" charset="-78"/>
              </a:rPr>
              <a:t>گاهي كارمندان بهداشتي اطلاعات زيادي در اختيار داشته و فكر مي كنند ، كه بايد همه آنها را در اختيار مادران قرار دهند</a:t>
            </a:r>
            <a:endParaRPr lang="en-US" sz="3600" dirty="0">
              <a:cs typeface="B Mitra" pitchFamily="2" charset="-78"/>
            </a:endParaRPr>
          </a:p>
          <a:p>
            <a:pPr lvl="0" algn="r" rtl="1"/>
            <a:r>
              <a:rPr lang="fa-IR" sz="3600" dirty="0">
                <a:cs typeface="B Mitra" pitchFamily="2" charset="-78"/>
              </a:rPr>
              <a:t>گوش دادن به همه صحبت هاي مادر و دادن دو تا سه قسمت از مهم ترين اطلاعات به او از اهميت به سزايي برخوردار   </a:t>
            </a:r>
          </a:p>
          <a:p>
            <a:pPr lvl="0" algn="r" rtl="1">
              <a:buNone/>
            </a:pPr>
            <a:r>
              <a:rPr lang="fa-IR" sz="3600" dirty="0">
                <a:cs typeface="B Mitra" pitchFamily="2" charset="-78"/>
              </a:rPr>
              <a:t> مي باشد . </a:t>
            </a:r>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71868" y="6286520"/>
            <a:ext cx="5238750" cy="495300"/>
          </a:xfrm>
          <a:prstGeom prst="rect">
            <a:avLst/>
          </a:prstGeom>
          <a:noFill/>
        </p:spPr>
      </p:pic>
      <p:pic>
        <p:nvPicPr>
          <p:cNvPr id="5427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0"/>
            <a:ext cx="1357322" cy="1032096"/>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401080" cy="6045348"/>
          </a:xfrm>
        </p:spPr>
        <p:txBody>
          <a:bodyPr>
            <a:normAutofit/>
          </a:bodyPr>
          <a:lstStyle/>
          <a:p>
            <a:pPr lvl="0" algn="r" rtl="1"/>
            <a:endParaRPr lang="en-US" sz="3200" dirty="0"/>
          </a:p>
          <a:p>
            <a:pPr lvl="0" algn="r" rtl="1"/>
            <a:r>
              <a:rPr lang="fa-IR" sz="3600" dirty="0">
                <a:cs typeface="B Mitra" pitchFamily="2" charset="-78"/>
              </a:rPr>
              <a:t>سعي كنيد تنها اطلاعاتي در اختيار مادر قرار دهيد كه مناسب شرايط فعلي او باشند . چيزهايي كه بتواند امروز و نه در چند هفته آينده از آنها استفاده كند . </a:t>
            </a:r>
            <a:endParaRPr lang="en-US" sz="3600" dirty="0">
              <a:cs typeface="B Mitra" pitchFamily="2" charset="-78"/>
            </a:endParaRPr>
          </a:p>
          <a:p>
            <a:pPr lvl="0" algn="r" rtl="1"/>
            <a:r>
              <a:rPr lang="fa-IR" sz="3600" dirty="0">
                <a:cs typeface="B Mitra" pitchFamily="2" charset="-78"/>
              </a:rPr>
              <a:t>توضيح در مورد دليل بروز يك مشكل مناسبترين اطلاعاتي است كه مي توان در اختيار مادران قرار داد . </a:t>
            </a:r>
            <a:endParaRPr lang="en-US" sz="3600" dirty="0">
              <a:cs typeface="B Mitra" pitchFamily="2" charset="-78"/>
            </a:endParaRPr>
          </a:p>
          <a:p>
            <a:pPr lvl="0" algn="r" rtl="1"/>
            <a:r>
              <a:rPr lang="fa-IR" sz="3600" dirty="0">
                <a:cs typeface="B Mitra" pitchFamily="2" charset="-78"/>
              </a:rPr>
              <a:t>سعي كنيد در هر نوبت ، تنها يك يا دو قسمت از اطلاعات را در اختيار او قرار دهيد ، مخصوصاً اگر مادر خسته بوده يا تا‌ آن موقع بمباران اطلاعاتي شده است . </a:t>
            </a:r>
            <a:endParaRPr lang="en-US" sz="3600" dirty="0">
              <a:cs typeface="B Mitra" pitchFamily="2" charset="-78"/>
            </a:endParaRPr>
          </a:p>
          <a:p>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934096"/>
            <a:ext cx="5238750" cy="495300"/>
          </a:xfrm>
          <a:prstGeom prst="rect">
            <a:avLst/>
          </a:prstGeom>
          <a:noFill/>
        </p:spPr>
      </p:pic>
      <p:pic>
        <p:nvPicPr>
          <p:cNvPr id="5529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4929198"/>
            <a:ext cx="1759965" cy="1338262"/>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58204" cy="6116786"/>
          </a:xfrm>
        </p:spPr>
        <p:txBody>
          <a:bodyPr>
            <a:normAutofit/>
          </a:bodyPr>
          <a:lstStyle/>
          <a:p>
            <a:pPr lvl="0" algn="r" rtl="1"/>
            <a:endParaRPr lang="en-US" sz="2800" dirty="0"/>
          </a:p>
          <a:p>
            <a:pPr lvl="0" algn="r" rtl="1"/>
            <a:r>
              <a:rPr lang="fa-IR" sz="3200" dirty="0">
                <a:cs typeface="B Mitra" pitchFamily="2" charset="-78"/>
              </a:rPr>
              <a:t>اطلاعات را به شيوه اي سازنده و نه به نحو انتقادگونه بيان كنيد تا مادر فكر نكند كار اشتباهي انجام داده است . اين امر به خصوص زماني كه قصد اصلاح باور غلطي را داشته باشيد اهميت مي يابد . </a:t>
            </a:r>
            <a:endParaRPr lang="en-US" sz="3200" dirty="0">
              <a:cs typeface="B Mitra" pitchFamily="2" charset="-78"/>
            </a:endParaRPr>
          </a:p>
          <a:p>
            <a:pPr lvl="0" algn="r" rtl="1"/>
            <a:r>
              <a:rPr lang="fa-IR" sz="3200" dirty="0">
                <a:cs typeface="B Mitra" pitchFamily="2" charset="-78"/>
              </a:rPr>
              <a:t>به عنوان مثال ، به جاي گفتن « حریره رقيق و شل براي تغذيه كودك شما مناسب نيست » بگوئيد: « غذاهاي غليظ و سفت به رشد كودك بهتر كمك خواهند كرد »  . </a:t>
            </a:r>
            <a:endParaRPr lang="en-US" sz="3200" dirty="0">
              <a:cs typeface="B Mitra" pitchFamily="2" charset="-78"/>
            </a:endParaRPr>
          </a:p>
          <a:p>
            <a:pPr lvl="0" algn="r" rtl="1"/>
            <a:r>
              <a:rPr lang="fa-IR" sz="3200" dirty="0">
                <a:cs typeface="B Mitra" pitchFamily="2" charset="-78"/>
              </a:rPr>
              <a:t>قبل از دادن اطلاعات به مادر ، اعتماد به نفس او را تقويت كنيد . آنچه كه مي گويد پذيرفته و كاري را كه درست انجام مي دهد تحسين كنيد نيازي به دادن اطلاعات جديد واصلاح سريع باورهاي غلط او نمي باشد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5929330"/>
            <a:ext cx="5238750" cy="495300"/>
          </a:xfrm>
          <a:prstGeom prst="rect">
            <a:avLst/>
          </a:prstGeom>
          <a:noFill/>
        </p:spPr>
      </p:pic>
      <p:pic>
        <p:nvPicPr>
          <p:cNvPr id="57346"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0" y="0"/>
            <a:ext cx="1102322" cy="838196"/>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b="1" dirty="0">
                <a:solidFill>
                  <a:srgbClr val="7030A0"/>
                </a:solidFill>
                <a:cs typeface="B Titr" pitchFamily="2" charset="-78"/>
              </a:rPr>
              <a:t>مهارت پنجم : استفاده از </a:t>
            </a:r>
            <a:r>
              <a:rPr lang="fa-IR" sz="4000" b="1">
                <a:solidFill>
                  <a:srgbClr val="7030A0"/>
                </a:solidFill>
                <a:cs typeface="B Titr" pitchFamily="2" charset="-78"/>
              </a:rPr>
              <a:t>عبارات ساده</a:t>
            </a:r>
            <a:endParaRPr lang="en-US" sz="4000" dirty="0">
              <a:solidFill>
                <a:srgbClr val="7030A0"/>
              </a:solidFill>
              <a:cs typeface="B Titr" pitchFamily="2" charset="-78"/>
            </a:endParaRPr>
          </a:p>
          <a:p>
            <a:endParaRPr lang="en-US" sz="4000" dirty="0">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000232" y="2571744"/>
            <a:ext cx="5238750" cy="495300"/>
          </a:xfrm>
          <a:prstGeom prst="rect">
            <a:avLst/>
          </a:prstGeom>
          <a:noFill/>
        </p:spPr>
      </p:pic>
      <p:pic>
        <p:nvPicPr>
          <p:cNvPr id="5632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071802" y="3786190"/>
            <a:ext cx="2662242" cy="2024345"/>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329642" cy="6045348"/>
          </a:xfrm>
        </p:spPr>
        <p:txBody>
          <a:bodyPr>
            <a:normAutofit/>
          </a:bodyPr>
          <a:lstStyle/>
          <a:p>
            <a:pPr algn="r" rtl="1">
              <a:buNone/>
            </a:pPr>
            <a:endParaRPr lang="en-US" sz="3200" dirty="0"/>
          </a:p>
          <a:p>
            <a:pPr lvl="1" algn="r" rtl="1"/>
            <a:r>
              <a:rPr lang="fa-IR" sz="3200" dirty="0"/>
              <a:t> </a:t>
            </a:r>
            <a:r>
              <a:rPr lang="fa-IR" sz="3600" dirty="0">
                <a:cs typeface="B Mitra" pitchFamily="2" charset="-78"/>
              </a:rPr>
              <a:t>كارمندان بهداشتي در خصوص بيماري ها و روش معالجه آنها و اصطلاحات علمي و تخصصي مرتبط ، آموزش        مي بينند . چنانچه اين اصطلاحات براي عموم ، شناخته شود ، افرادي كه جزو كارمندان بهداشتي نيستند نيز مي توانند آنها را درك نمايند . </a:t>
            </a:r>
            <a:endParaRPr lang="en-US" sz="3600" dirty="0">
              <a:cs typeface="B Mitra" pitchFamily="2" charset="-78"/>
            </a:endParaRPr>
          </a:p>
          <a:p>
            <a:pPr lvl="1" algn="r" rtl="1"/>
            <a:r>
              <a:rPr lang="fa-IR" sz="3600" dirty="0">
                <a:cs typeface="B Mitra" pitchFamily="2" charset="-78"/>
              </a:rPr>
              <a:t>استفاده از عبارات شناخته شده و ساده براي توضيح مطالب به مادر از اهميت زيادي برخوردار است . </a:t>
            </a:r>
            <a:endParaRPr lang="en-US" sz="3600" dirty="0">
              <a:cs typeface="B Mitra" pitchFamily="2" charset="-78"/>
            </a:endParaRPr>
          </a:p>
          <a:p>
            <a:pPr algn="r">
              <a:buNone/>
            </a:pPr>
            <a:endParaRPr lang="en-US" sz="3200"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576906"/>
            <a:ext cx="5238750" cy="495300"/>
          </a:xfrm>
          <a:prstGeom prst="rect">
            <a:avLst/>
          </a:prstGeom>
          <a:noFill/>
        </p:spPr>
      </p:pic>
      <p:pic>
        <p:nvPicPr>
          <p:cNvPr id="6451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428596" y="4572008"/>
            <a:ext cx="1428760" cy="1086416"/>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7467600" cy="5545282"/>
          </a:xfrm>
        </p:spPr>
        <p:txBody>
          <a:bodyPr/>
          <a:lstStyle/>
          <a:p>
            <a:pPr algn="r" rtl="1">
              <a:buNone/>
            </a:pPr>
            <a:br>
              <a:rPr lang="fa-IR" sz="4000" dirty="0">
                <a:solidFill>
                  <a:srgbClr val="7030A0"/>
                </a:solidFill>
              </a:rPr>
            </a:br>
            <a:r>
              <a:rPr lang="fa-IR" sz="4000" b="1" dirty="0">
                <a:solidFill>
                  <a:srgbClr val="7030A0"/>
                </a:solidFill>
              </a:rPr>
              <a:t> </a:t>
            </a:r>
            <a:r>
              <a:rPr lang="en-US" sz="4000" dirty="0">
                <a:solidFill>
                  <a:srgbClr val="7030A0"/>
                </a:solidFill>
              </a:rPr>
              <a:t> </a:t>
            </a:r>
            <a:r>
              <a:rPr lang="fa-IR" sz="4000" b="1" dirty="0">
                <a:solidFill>
                  <a:srgbClr val="7030A0"/>
                </a:solidFill>
                <a:cs typeface="B Titr" pitchFamily="2" charset="-78"/>
              </a:rPr>
              <a:t>مهارت ششم : به بيان يك يا دو پيشنهاد پرداخته و دستور ندهيد .</a:t>
            </a:r>
            <a:endParaRPr lang="en-US" sz="4000" dirty="0">
              <a:solidFill>
                <a:srgbClr val="7030A0"/>
              </a:solidFill>
              <a:cs typeface="B Titr" pitchFamily="2" charset="-78"/>
            </a:endParaRPr>
          </a:p>
          <a:p>
            <a:pPr algn="r" rtl="1"/>
            <a:endParaRPr lang="en-US" dirty="0">
              <a:solidFill>
                <a:srgbClr val="7030A0"/>
              </a:solidFill>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4076708"/>
            <a:ext cx="5238750" cy="495300"/>
          </a:xfrm>
          <a:prstGeom prst="rect">
            <a:avLst/>
          </a:prstGeom>
          <a:noFill/>
        </p:spPr>
      </p:pic>
      <p:pic>
        <p:nvPicPr>
          <p:cNvPr id="6349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0" y="4929198"/>
            <a:ext cx="2305052" cy="1752741"/>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58204" cy="6116786"/>
          </a:xfrm>
        </p:spPr>
        <p:txBody>
          <a:bodyPr>
            <a:normAutofit/>
          </a:bodyPr>
          <a:lstStyle/>
          <a:p>
            <a:pPr algn="r" rtl="1">
              <a:buNone/>
            </a:pPr>
            <a:endParaRPr lang="en-US" sz="2800" dirty="0"/>
          </a:p>
          <a:p>
            <a:pPr lvl="0" algn="r" rtl="1"/>
            <a:r>
              <a:rPr lang="fa-IR" sz="3200" dirty="0">
                <a:cs typeface="B Mitra" pitchFamily="2" charset="-78"/>
              </a:rPr>
              <a:t>شما ممكن است  بعنوان يك مشاور فكر كنيد كه اگر مادر به روشي متفاوت عمل نمايد حتماً‌ مثمر ثمر خواهد بود. به عنوان مثال تغذيه كودك به دفعات بيشتر يا نگه داشتن او به شيوه اي متفاوت </a:t>
            </a:r>
          </a:p>
          <a:p>
            <a:pPr lvl="0" algn="r" rtl="1">
              <a:buNone/>
            </a:pPr>
            <a:endParaRPr lang="en-US" sz="3200" dirty="0">
              <a:cs typeface="B Mitra" pitchFamily="2" charset="-78"/>
            </a:endParaRPr>
          </a:p>
          <a:p>
            <a:pPr lvl="0" algn="r" rtl="1"/>
            <a:r>
              <a:rPr lang="fa-IR" sz="3200" dirty="0">
                <a:cs typeface="B Mitra" pitchFamily="2" charset="-78"/>
              </a:rPr>
              <a:t>با اين وجود دقت كنيد كه هرگز با مادر به حالت دستوري صحبت نكنيد . زيرا اين روش به تقويت اعتماد به نفس در او كمكي نخواهد كرد . </a:t>
            </a:r>
            <a:endParaRPr lang="en-US" sz="32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76840"/>
            <a:ext cx="5238750" cy="495300"/>
          </a:xfrm>
          <a:prstGeom prst="rect">
            <a:avLst/>
          </a:prstGeom>
          <a:noFill/>
        </p:spPr>
      </p:pic>
      <p:pic>
        <p:nvPicPr>
          <p:cNvPr id="58370"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5500702"/>
            <a:ext cx="1571636" cy="119505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000108"/>
            <a:ext cx="8503920" cy="4929222"/>
          </a:xfrm>
        </p:spPr>
        <p:txBody>
          <a:bodyPr>
            <a:normAutofit/>
          </a:bodyPr>
          <a:lstStyle/>
          <a:p>
            <a:pPr algn="r" rtl="1"/>
            <a:endParaRPr lang="en-US" dirty="0"/>
          </a:p>
          <a:p>
            <a:pPr algn="r" rtl="1"/>
            <a:r>
              <a:rPr lang="fa-IR" sz="3600" b="1" dirty="0">
                <a:solidFill>
                  <a:srgbClr val="7030A0"/>
                </a:solidFill>
                <a:cs typeface="B Titr" pitchFamily="2" charset="-78"/>
              </a:rPr>
              <a:t>طرز قرار گرفتن:</a:t>
            </a:r>
          </a:p>
          <a:p>
            <a:pPr algn="r" rtl="1">
              <a:buNone/>
            </a:pPr>
            <a:endParaRPr lang="en-US" sz="3600" dirty="0">
              <a:cs typeface="B Mitra" pitchFamily="2" charset="-78"/>
            </a:endParaRPr>
          </a:p>
          <a:p>
            <a:pPr algn="r" rtl="1">
              <a:buNone/>
            </a:pPr>
            <a:r>
              <a:rPr lang="fa-IR" sz="3600" dirty="0">
                <a:cs typeface="B Mitra" pitchFamily="2" charset="-78"/>
              </a:rPr>
              <a:t> </a:t>
            </a:r>
            <a:r>
              <a:rPr lang="fa-IR" sz="3600" dirty="0">
                <a:solidFill>
                  <a:srgbClr val="FF0000"/>
                </a:solidFill>
                <a:cs typeface="B Mitra" pitchFamily="2" charset="-78"/>
              </a:rPr>
              <a:t>بازدارنده: </a:t>
            </a:r>
            <a:r>
              <a:rPr lang="fa-IR" sz="3600" dirty="0">
                <a:cs typeface="B Mitra" pitchFamily="2" charset="-78"/>
              </a:rPr>
              <a:t>ایستادن به نحوی که سرشما از دیگران بالاتر قرار بگیرد.</a:t>
            </a:r>
            <a:endParaRPr lang="en-US" sz="3600" dirty="0">
              <a:cs typeface="B Mitra" pitchFamily="2" charset="-78"/>
            </a:endParaRPr>
          </a:p>
          <a:p>
            <a:pPr algn="r" rtl="1">
              <a:buNone/>
            </a:pPr>
            <a:r>
              <a:rPr lang="fa-IR" sz="3600" dirty="0">
                <a:solidFill>
                  <a:schemeClr val="accent3">
                    <a:lumMod val="75000"/>
                  </a:schemeClr>
                </a:solidFill>
                <a:cs typeface="B Mitra" pitchFamily="2" charset="-78"/>
              </a:rPr>
              <a:t>کمک کننده: </a:t>
            </a:r>
            <a:r>
              <a:rPr lang="fa-IR" sz="3600" dirty="0">
                <a:cs typeface="B Mitra" pitchFamily="2" charset="-78"/>
              </a:rPr>
              <a:t>نشستن به نحوی که هم سطح دیگران قرار بگیرید.</a:t>
            </a:r>
            <a:endParaRPr lang="en-US" sz="3600" dirty="0">
              <a:cs typeface="B Mitra" pitchFamily="2" charset="-78"/>
            </a:endParaRPr>
          </a:p>
          <a:p>
            <a:pPr algn="r" rtl="1">
              <a:buNone/>
            </a:pPr>
            <a:r>
              <a:rPr lang="fa-IR" sz="3600" dirty="0">
                <a:cs typeface="B Mitra" pitchFamily="2" charset="-78"/>
              </a:rPr>
              <a:t> « سرتان راهم سطح قراردهيد»</a:t>
            </a:r>
            <a:endParaRPr lang="en-US" sz="3600" dirty="0">
              <a:cs typeface="B Mitra" pitchFamily="2" charset="-78"/>
            </a:endParaRPr>
          </a:p>
          <a:p>
            <a:pPr algn="r" rtl="1"/>
            <a:endParaRPr lang="en-US" sz="36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005402"/>
            <a:ext cx="5238750" cy="495300"/>
          </a:xfrm>
          <a:prstGeom prst="rect">
            <a:avLst/>
          </a:prstGeom>
          <a:noFill/>
        </p:spPr>
      </p:pic>
      <p:pic>
        <p:nvPicPr>
          <p:cNvPr id="5122"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1071538" y="500042"/>
            <a:ext cx="2229710" cy="1695452"/>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r" rtl="1"/>
            <a:r>
              <a:rPr lang="fa-IR" sz="4000" dirty="0">
                <a:cs typeface="B Mitra" pitchFamily="2" charset="-78"/>
              </a:rPr>
              <a:t>هنگام مشاوره با مادر ، كارهاي كه مي تواند انجام دهد را پيشنهاد دهيد . اين اوست كه در خصوص انجام يا عدم انجام كاري تصميم مي گيرد . بنابراين احساسات او كنترل شده و اعتماد به نفس او تقويت مي گردد . </a:t>
            </a:r>
            <a:endParaRPr lang="en-US" sz="4000" dirty="0">
              <a:cs typeface="B Mitra" pitchFamily="2" charset="-78"/>
            </a:endParaRPr>
          </a:p>
          <a:p>
            <a:pPr algn="r" rtl="1">
              <a:buNone/>
            </a:pPr>
            <a:endParaRPr lang="en-US" sz="40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143108" y="5219716"/>
            <a:ext cx="5238750" cy="495300"/>
          </a:xfrm>
          <a:prstGeom prst="rect">
            <a:avLst/>
          </a:prstGeom>
          <a:noFill/>
        </p:spPr>
      </p:pic>
      <p:pic>
        <p:nvPicPr>
          <p:cNvPr id="59394"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357158" y="5429264"/>
            <a:ext cx="1640949" cy="1247763"/>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500174"/>
            <a:ext cx="7467600" cy="4873752"/>
          </a:xfrm>
        </p:spPr>
        <p:txBody>
          <a:bodyPr/>
          <a:lstStyle/>
          <a:p>
            <a:pPr algn="r" rtl="1"/>
            <a:r>
              <a:rPr lang="fa-IR" sz="4000" dirty="0">
                <a:cs typeface="B Mitra" pitchFamily="2" charset="-78"/>
              </a:rPr>
              <a:t>در جملات دستوری از افعال امری مانند ( بده ، انجام ده ، بیاور ) و عباراتی چون ( همیشه ، هرگز ، لازم است ، و می بایست ) استفاده می شود . </a:t>
            </a:r>
          </a:p>
          <a:p>
            <a:pPr algn="r" rtl="1">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2643174" y="3929066"/>
            <a:ext cx="5238750" cy="495300"/>
          </a:xfrm>
          <a:prstGeom prst="rect">
            <a:avLst/>
          </a:prstGeom>
          <a:noFill/>
        </p:spPr>
      </p:pic>
      <p:pic>
        <p:nvPicPr>
          <p:cNvPr id="60418"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571868" y="5181633"/>
            <a:ext cx="1734898" cy="1319201"/>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4000" dirty="0">
                <a:cs typeface="B Mitra" pitchFamily="2" charset="-78"/>
              </a:rPr>
              <a:t>جملات پیشنهادی شامل موارد زیر می باشند : </a:t>
            </a:r>
          </a:p>
          <a:p>
            <a:pPr algn="r" rtl="1">
              <a:buNone/>
            </a:pPr>
            <a:r>
              <a:rPr lang="fa-IR" sz="4000" dirty="0">
                <a:cs typeface="B Mitra" pitchFamily="2" charset="-78"/>
              </a:rPr>
              <a:t>آیا دقت کرده ای ، آیا احتمال این وجود دارد ؟ آیا تو این توانایی را داری ؟ آیا در مورد این فکر کرده ای ؟ احتمالا اثر خواهد کرد .</a:t>
            </a:r>
            <a:endParaRPr lang="en-US" sz="4000" dirty="0">
              <a:cs typeface="B Mitra"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357554" y="4572008"/>
            <a:ext cx="5238750" cy="495300"/>
          </a:xfrm>
          <a:prstGeom prst="rect">
            <a:avLst/>
          </a:prstGeom>
          <a:noFill/>
        </p:spPr>
      </p:pic>
      <p:pic>
        <p:nvPicPr>
          <p:cNvPr id="61442" name="Picture 2" descr="C:\Documents and Settings\XPro\My Documents\My Pictures\عکس های متحرک\download.gif"/>
          <p:cNvPicPr>
            <a:picLocks noChangeAspect="1" noChangeArrowheads="1" noCrop="1"/>
          </p:cNvPicPr>
          <p:nvPr/>
        </p:nvPicPr>
        <p:blipFill>
          <a:blip r:embed="rId3" cstate="print"/>
          <a:srcRect/>
          <a:stretch>
            <a:fillRect/>
          </a:stretch>
        </p:blipFill>
        <p:spPr bwMode="auto">
          <a:xfrm>
            <a:off x="285720" y="5072074"/>
            <a:ext cx="1666016" cy="1266824"/>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b="1" dirty="0">
                <a:cs typeface="B Titr" pitchFamily="2" charset="-78"/>
              </a:rPr>
              <a:t>مهارت اول : پذيرش آنچه كه مادر فكر مي كند واحساس</a:t>
            </a:r>
          </a:p>
          <a:p>
            <a:pPr algn="r" rtl="1"/>
            <a:r>
              <a:rPr lang="fa-IR" b="1" dirty="0">
                <a:cs typeface="B Titr" pitchFamily="2" charset="-78"/>
              </a:rPr>
              <a:t> مي نمايد</a:t>
            </a:r>
          </a:p>
          <a:p>
            <a:pPr algn="r" rtl="1"/>
            <a:r>
              <a:rPr lang="ar-SA" b="1" dirty="0">
                <a:cs typeface="B Titr" pitchFamily="2" charset="-78"/>
              </a:rPr>
              <a:t>مهارت دوم : تشخيص و تحسين آنچه كه مادر و كودك درست انجام </a:t>
            </a:r>
            <a:r>
              <a:rPr lang="fa-IR" b="1" dirty="0">
                <a:cs typeface="B Titr" pitchFamily="2" charset="-78"/>
              </a:rPr>
              <a:t> </a:t>
            </a:r>
            <a:r>
              <a:rPr lang="ar-SA" b="1" dirty="0">
                <a:cs typeface="B Titr" pitchFamily="2" charset="-78"/>
              </a:rPr>
              <a:t>مي دهند</a:t>
            </a:r>
            <a:endParaRPr lang="fa-IR" b="1" dirty="0">
              <a:cs typeface="B Titr" pitchFamily="2" charset="-78"/>
            </a:endParaRPr>
          </a:p>
          <a:p>
            <a:pPr algn="r" rtl="1"/>
            <a:r>
              <a:rPr lang="fa-IR" b="1" dirty="0">
                <a:cs typeface="B Titr" pitchFamily="2" charset="-78"/>
              </a:rPr>
              <a:t>مهارت سوم : به صورت عملي كمك كنيد</a:t>
            </a:r>
          </a:p>
          <a:p>
            <a:pPr algn="r" rtl="1"/>
            <a:r>
              <a:rPr lang="fa-IR" b="1" dirty="0">
                <a:cs typeface="B Titr" pitchFamily="2" charset="-78"/>
              </a:rPr>
              <a:t>مهارت چهارم : دادن اطلاعات كم و مناسب به مادر</a:t>
            </a:r>
          </a:p>
          <a:p>
            <a:pPr algn="r" rtl="1"/>
            <a:r>
              <a:rPr lang="fa-IR" b="1" dirty="0">
                <a:cs typeface="B Titr" pitchFamily="2" charset="-78"/>
              </a:rPr>
              <a:t>مهارت پنجم : استفاده از عبارات ساده</a:t>
            </a:r>
          </a:p>
          <a:p>
            <a:pPr algn="r" rtl="1"/>
            <a:r>
              <a:rPr lang="en-US" dirty="0"/>
              <a:t> </a:t>
            </a:r>
            <a:r>
              <a:rPr lang="fa-IR" b="1" dirty="0">
                <a:cs typeface="B Titr" pitchFamily="2" charset="-78"/>
              </a:rPr>
              <a:t>مهارت ششم : به بيان يك يا دو پيشنهاد پرداخته و دستور ندهيد</a:t>
            </a:r>
          </a:p>
          <a:p>
            <a:pPr algn="r" rtl="1"/>
            <a:endParaRPr lang="en-US" dirty="0">
              <a:cs typeface="B Titr" pitchFamily="2" charset="-78"/>
            </a:endParaRPr>
          </a:p>
          <a:p>
            <a:pPr algn="r" rtl="1"/>
            <a:endParaRPr lang="fa-IR" b="1" dirty="0">
              <a:cs typeface="B Titr" pitchFamily="2" charset="-78"/>
            </a:endParaRPr>
          </a:p>
          <a:p>
            <a:pPr algn="r" rtl="1"/>
            <a:endParaRPr lang="fa-IR" b="1" dirty="0">
              <a:cs typeface="B Titr" pitchFamily="2" charset="-78"/>
            </a:endParaRPr>
          </a:p>
          <a:p>
            <a:pPr algn="r" rtl="1"/>
            <a:endParaRPr lang="fa-IR" b="1" dirty="0">
              <a:cs typeface="B Titr" pitchFamily="2" charset="-78"/>
            </a:endParaRPr>
          </a:p>
          <a:p>
            <a:pPr algn="r" rtl="1"/>
            <a:endParaRPr lang="fa-IR" b="1" dirty="0">
              <a:cs typeface="B Titr" pitchFamily="2" charset="-78"/>
            </a:endParaRPr>
          </a:p>
          <a:p>
            <a:pPr algn="r" rtl="1"/>
            <a:endParaRPr lang="en-US" dirty="0">
              <a:cs typeface="B Titr" pitchFamily="2" charset="-78"/>
            </a:endParaRPr>
          </a:p>
          <a:p>
            <a:pPr algn="r" rtl="1"/>
            <a:endParaRPr lang="en-US" dirty="0">
              <a:cs typeface="B Titr" pitchFamily="2" charset="-78"/>
            </a:endParaRPr>
          </a:p>
          <a:p>
            <a:pPr algn="r" rtl="1"/>
            <a:endParaRPr lang="en-US" dirty="0"/>
          </a:p>
        </p:txBody>
      </p:sp>
      <p:sp>
        <p:nvSpPr>
          <p:cNvPr id="2" name="Title 1"/>
          <p:cNvSpPr>
            <a:spLocks noGrp="1"/>
          </p:cNvSpPr>
          <p:nvPr>
            <p:ph type="title"/>
          </p:nvPr>
        </p:nvSpPr>
        <p:spPr>
          <a:xfrm>
            <a:off x="0" y="274638"/>
            <a:ext cx="8929718" cy="1143000"/>
          </a:xfrm>
        </p:spPr>
        <p:txBody>
          <a:bodyPr>
            <a:normAutofit fontScale="90000"/>
          </a:bodyPr>
          <a:lstStyle/>
          <a:p>
            <a:pPr algn="ctr" rtl="1"/>
            <a:r>
              <a:rPr lang="fa-IR" dirty="0">
                <a:solidFill>
                  <a:schemeClr val="accent3">
                    <a:lumMod val="60000"/>
                    <a:lumOff val="40000"/>
                  </a:schemeClr>
                </a:solidFill>
                <a:cs typeface="B Titr" pitchFamily="2" charset="-78"/>
              </a:rPr>
              <a:t>شش مهارت مرتبط با تقویت اعتماد به نفس در مادر </a:t>
            </a:r>
            <a:endParaRPr lang="en-US" dirty="0">
              <a:solidFill>
                <a:schemeClr val="accent3">
                  <a:lumMod val="60000"/>
                  <a:lumOff val="40000"/>
                </a:schemeClr>
              </a:solidFill>
              <a:cs typeface="B Titr" pitchFamily="2" charset="-78"/>
            </a:endParaRPr>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714744" y="5715016"/>
            <a:ext cx="5238750" cy="495300"/>
          </a:xfrm>
          <a:prstGeom prst="rect">
            <a:avLst/>
          </a:prstGeom>
          <a:noFill/>
        </p:spPr>
      </p:pic>
      <p:pic>
        <p:nvPicPr>
          <p:cNvPr id="6246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285721" y="5286388"/>
            <a:ext cx="1734898" cy="1319201"/>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subTitle" idx="1"/>
          </p:nvPr>
        </p:nvSpPr>
        <p:spPr>
          <a:xfrm>
            <a:off x="0" y="6248400"/>
            <a:ext cx="9144000" cy="609600"/>
          </a:xfrm>
        </p:spPr>
        <p:txBody>
          <a:bodyPr>
            <a:normAutofit/>
          </a:bodyPr>
          <a:lstStyle/>
          <a:p>
            <a:pPr eaLnBrk="1" fontAlgn="auto" hangingPunct="1">
              <a:lnSpc>
                <a:spcPct val="80000"/>
              </a:lnSpc>
              <a:spcAft>
                <a:spcPts val="0"/>
              </a:spcAft>
              <a:buFont typeface="Wingdings 2"/>
              <a:buNone/>
              <a:defRPr/>
            </a:pPr>
            <a:r>
              <a:rPr lang="fa-IR" sz="2000" dirty="0">
                <a:solidFill>
                  <a:schemeClr val="tx1"/>
                </a:solidFill>
                <a:latin typeface="+mj-lt"/>
                <a:ea typeface="+mj-ea"/>
                <a:cs typeface="B Titr" pitchFamily="2" charset="-78"/>
              </a:rPr>
              <a:t>مریم کاظمی. ارزیاب ارشد بیمارستان های دوستدار کودک. تیر 1402 </a:t>
            </a:r>
            <a:endParaRPr lang="en-US" sz="2000" dirty="0">
              <a:solidFill>
                <a:schemeClr val="tx1"/>
              </a:solidFill>
              <a:latin typeface="+mj-lt"/>
              <a:ea typeface="+mj-ea"/>
              <a:cs typeface="B Titr" pitchFamily="2" charset="-78"/>
            </a:endParaRPr>
          </a:p>
        </p:txBody>
      </p:sp>
      <p:sp>
        <p:nvSpPr>
          <p:cNvPr id="3076" name="Rectangle 4"/>
          <p:cNvSpPr>
            <a:spLocks noGrp="1" noChangeArrowheads="1"/>
          </p:cNvSpPr>
          <p:nvPr>
            <p:ph type="ctrTitle"/>
          </p:nvPr>
        </p:nvSpPr>
        <p:spPr>
          <a:xfrm>
            <a:off x="1257300" y="2492375"/>
            <a:ext cx="7345363" cy="601663"/>
          </a:xfrm>
        </p:spPr>
        <p:txBody>
          <a:bodyPr>
            <a:normAutofit/>
          </a:bodyPr>
          <a:lstStyle/>
          <a:p>
            <a:pPr eaLnBrk="1" fontAlgn="auto" hangingPunct="1">
              <a:spcAft>
                <a:spcPts val="0"/>
              </a:spcAft>
              <a:defRPr/>
            </a:pPr>
            <a:r>
              <a:rPr lang="fa-IR" sz="2800" b="1" dirty="0">
                <a:solidFill>
                  <a:schemeClr val="tx2">
                    <a:lumMod val="75000"/>
                  </a:schemeClr>
                </a:solidFill>
                <a:cs typeface="B Titr" pitchFamily="2" charset="-78"/>
              </a:rPr>
              <a:t>تغذیه با شیرمادر طی مراقبت آغوشی </a:t>
            </a:r>
            <a:endParaRPr lang="en-US" sz="2800" b="1" dirty="0">
              <a:solidFill>
                <a:schemeClr val="tx2">
                  <a:lumMod val="75000"/>
                </a:schemeClr>
              </a:solidFill>
              <a:cs typeface="B Titr" pitchFamily="2" charset="-78"/>
            </a:endParaRPr>
          </a:p>
        </p:txBody>
      </p:sp>
      <p:sp>
        <p:nvSpPr>
          <p:cNvPr id="2" name="Rectangle 1"/>
          <p:cNvSpPr/>
          <p:nvPr/>
        </p:nvSpPr>
        <p:spPr>
          <a:xfrm>
            <a:off x="615179" y="548680"/>
            <a:ext cx="7845253" cy="707886"/>
          </a:xfrm>
          <a:prstGeom prst="rect">
            <a:avLst/>
          </a:prstGeom>
          <a:noFill/>
        </p:spPr>
        <p:txBody>
          <a:bodyPr>
            <a:spAutoFit/>
          </a:bodyPr>
          <a:lstStyle/>
          <a:p>
            <a:pPr algn="ctr" rtl="0">
              <a:defRPr/>
            </a:pPr>
            <a:r>
              <a:rPr lang="fa-IR"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lberta" pitchFamily="2" charset="0"/>
                <a:cs typeface="B Titr" pitchFamily="2" charset="-78"/>
              </a:rPr>
              <a:t>به نام خدا </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lberta" pitchFamily="2" charset="0"/>
              <a:cs typeface="B Titr" pitchFamily="2" charset="-78"/>
            </a:endParaRPr>
          </a:p>
        </p:txBody>
      </p:sp>
      <p:pic>
        <p:nvPicPr>
          <p:cNvPr id="24581" name="Picture 3" descr="C:\Documents and Settings\XPro\My Documents\My Pictures\عکس های متحرک\securedownload.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580356" y="3442494"/>
            <a:ext cx="4675187"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3" descr="E:\BF\SHIR- WEEK\HAFTE SHIR 91\بنر ها و اکشن فولدرها\91.jpg"/>
          <p:cNvPicPr>
            <a:picLocks noChangeAspect="1" noChangeArrowheads="1"/>
          </p:cNvPicPr>
          <p:nvPr/>
        </p:nvPicPr>
        <p:blipFill>
          <a:blip r:embed="rId4">
            <a:extLst>
              <a:ext uri="{28A0092B-C50C-407E-A947-70E740481C1C}">
                <a14:useLocalDpi xmlns:a14="http://schemas.microsoft.com/office/drawing/2010/main" val="0"/>
              </a:ext>
            </a:extLst>
          </a:blip>
          <a:srcRect l="45732" t="15517" b="20689"/>
          <a:stretch>
            <a:fillRect/>
          </a:stretch>
        </p:blipFill>
        <p:spPr bwMode="auto">
          <a:xfrm>
            <a:off x="1908175" y="3213100"/>
            <a:ext cx="4392613"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51389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188913"/>
            <a:ext cx="8353425" cy="1008062"/>
          </a:xfrm>
        </p:spPr>
        <p:txBody>
          <a:bodyPr/>
          <a:lstStyle/>
          <a:p>
            <a:pPr algn="r" rtl="1" eaLnBrk="1" hangingPunct="1"/>
            <a:r>
              <a:rPr lang="fa-IR" altLang="en-US">
                <a:solidFill>
                  <a:srgbClr val="7B9899"/>
                </a:solidFill>
                <a:cs typeface="B Titr" panose="00000700000000000000" pitchFamily="2" charset="-78"/>
              </a:rPr>
              <a:t>دوشیدن شیرمادر </a:t>
            </a:r>
            <a:endParaRPr lang="en-US" altLang="en-US">
              <a:solidFill>
                <a:srgbClr val="7B9899"/>
              </a:solidFill>
              <a:cs typeface="B Titr" panose="00000700000000000000" pitchFamily="2" charset="-78"/>
            </a:endParaRPr>
          </a:p>
        </p:txBody>
      </p:sp>
      <p:sp>
        <p:nvSpPr>
          <p:cNvPr id="4099" name="Rectangle 3"/>
          <p:cNvSpPr>
            <a:spLocks noGrp="1" noChangeArrowheads="1"/>
          </p:cNvSpPr>
          <p:nvPr>
            <p:ph sz="quarter" idx="1"/>
          </p:nvPr>
        </p:nvSpPr>
        <p:spPr>
          <a:xfrm>
            <a:off x="250825" y="1773238"/>
            <a:ext cx="8642350" cy="4535487"/>
          </a:xfrm>
        </p:spPr>
        <p:txBody>
          <a:bodyPr>
            <a:normAutofit lnSpcReduction="10000"/>
          </a:bodyPr>
          <a:lstStyle/>
          <a:p>
            <a:pPr marL="274320" indent="-274320" algn="just" rtl="1" eaLnBrk="1" fontAlgn="auto" hangingPunct="1">
              <a:lnSpc>
                <a:spcPct val="90000"/>
              </a:lnSpc>
              <a:spcAft>
                <a:spcPts val="0"/>
              </a:spcAft>
              <a:buFont typeface="Wingdings" pitchFamily="2" charset="2"/>
              <a:buNone/>
              <a:defRPr/>
            </a:pPr>
            <a:r>
              <a:rPr lang="fa-IR" altLang="zh-CN" sz="4000" dirty="0">
                <a:cs typeface="B Lotus" pitchFamily="2" charset="-78"/>
              </a:rPr>
              <a:t>   </a:t>
            </a:r>
            <a:r>
              <a:rPr lang="fa-IR" altLang="zh-CN" sz="2400" dirty="0">
                <a:cs typeface="B Mitra" pitchFamily="2" charset="-78"/>
              </a:rPr>
              <a:t>شیر مادر بهترین غذا برای نوزاد انسان است. اعم از آن که نوزاد سالم و ترم به دنیا آمده و یا تولد وی زودتر از زمان مقرر و همراه با مشکلاتی باشد. </a:t>
            </a:r>
          </a:p>
          <a:p>
            <a:pPr marL="274320" indent="-274320" algn="just" rtl="1" eaLnBrk="1" fontAlgn="auto" hangingPunct="1">
              <a:lnSpc>
                <a:spcPct val="90000"/>
              </a:lnSpc>
              <a:spcAft>
                <a:spcPts val="0"/>
              </a:spcAft>
              <a:buFont typeface="Wingdings" pitchFamily="2" charset="2"/>
              <a:buNone/>
              <a:defRPr/>
            </a:pPr>
            <a:r>
              <a:rPr lang="fa-IR" altLang="zh-CN" sz="2400" dirty="0">
                <a:solidFill>
                  <a:srgbClr val="800000"/>
                </a:solidFill>
                <a:effectLst>
                  <a:outerShdw blurRad="38100" dist="38100" dir="2700000" algn="tl">
                    <a:srgbClr val="C0C0C0"/>
                  </a:outerShdw>
                </a:effectLst>
                <a:cs typeface="B Mitra" pitchFamily="2" charset="-78"/>
              </a:rPr>
              <a:t>شیرمادر حاوی مواد غذایی برتری بوده و باعث محافظت در برابر بیماری ها و تکامل بهتر شیرخوار می شود.</a:t>
            </a:r>
          </a:p>
          <a:p>
            <a:pPr marL="274320" indent="-274320" algn="just" rtl="1" eaLnBrk="1" fontAlgn="auto" hangingPunct="1">
              <a:lnSpc>
                <a:spcPct val="90000"/>
              </a:lnSpc>
              <a:spcAft>
                <a:spcPts val="0"/>
              </a:spcAft>
              <a:buFont typeface="Wingdings" pitchFamily="2" charset="2"/>
              <a:buNone/>
              <a:defRPr/>
            </a:pPr>
            <a:r>
              <a:rPr lang="fa-IR" altLang="zh-CN" sz="2400" dirty="0">
                <a:effectLst>
                  <a:outerShdw blurRad="38100" dist="38100" dir="2700000" algn="tl">
                    <a:srgbClr val="C0C0C0"/>
                  </a:outerShdw>
                </a:effectLst>
                <a:cs typeface="B Mitra" pitchFamily="2" charset="-78"/>
              </a:rPr>
              <a:t>تولد نوزاد نارس ممکن است سبب چالش در تغذیه با شیرمادر شود اما مصرف شیرمادر برای این نوزادان حیاتی می باشد. نحوه تغذیه با شیر مادر به عوامل مختلف چون سن، شرایط نوزاد، سلامت مادر، میزان حمایت، آموزش، مشاوره و منابع آموزشی که در دسترس مادر است و بسیاری از عوامل دیگر بستگی دارد. </a:t>
            </a:r>
          </a:p>
          <a:p>
            <a:pPr marL="274320" indent="-274320" algn="just" rtl="1" eaLnBrk="1" fontAlgn="auto" hangingPunct="1">
              <a:lnSpc>
                <a:spcPct val="90000"/>
              </a:lnSpc>
              <a:spcAft>
                <a:spcPts val="0"/>
              </a:spcAft>
              <a:buFont typeface="Wingdings" pitchFamily="2" charset="2"/>
              <a:buNone/>
              <a:defRPr/>
            </a:pPr>
            <a:r>
              <a:rPr lang="fa-IR" altLang="zh-CN" sz="2400" dirty="0">
                <a:solidFill>
                  <a:srgbClr val="800000"/>
                </a:solidFill>
                <a:effectLst>
                  <a:outerShdw blurRad="38100" dist="38100" dir="2700000" algn="tl">
                    <a:srgbClr val="C0C0C0"/>
                  </a:outerShdw>
                </a:effectLst>
                <a:cs typeface="B Mitra" pitchFamily="2" charset="-78"/>
              </a:rPr>
              <a:t>برخی نوزادان که تنها چند هفته زودتر به دنیا می آیند، ممکن است به فاصله کوتاهی پس از تولد با شیرمادر تغذیه شوند و مشکلات کمی داشته باشند. امکان دارد بعضی از مادران مجبور شوند چندین هفته، گاه تا چندین ماه، با کمک پمپ شیردوشی، جریان شیر پستان خود را برقرار کنند تا بتوانند به نوزادشان شیر بدهند حتی برای این مادران و نوزادان آن ها نیز تغذیه با شیر مادر ممکن و مهم است.</a:t>
            </a:r>
            <a:endParaRPr lang="fa-IR" altLang="zh-CN" sz="1400" dirty="0">
              <a:solidFill>
                <a:srgbClr val="800000"/>
              </a:solidFill>
              <a:effectLst>
                <a:outerShdw blurRad="38100" dist="38100" dir="2700000" algn="tl">
                  <a:srgbClr val="C0C0C0"/>
                </a:outerShdw>
              </a:effectLst>
              <a:cs typeface="B Mitra" pitchFamily="2" charset="-78"/>
            </a:endParaRPr>
          </a:p>
        </p:txBody>
      </p:sp>
      <p:pic>
        <p:nvPicPr>
          <p:cNvPr id="25604" name="Picture 3" descr="C:\Documents and Settings\XPro\My Documents\My Pictures\عکس های متحرک\securedownload.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677520" y="580564"/>
            <a:ext cx="3383657"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6" descr="E:\BF\شیردهی عکس\ASasxcas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70765">
            <a:off x="195263" y="196850"/>
            <a:ext cx="1322387"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17380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827088" y="188913"/>
            <a:ext cx="8534400" cy="622300"/>
          </a:xfrm>
        </p:spPr>
        <p:txBody>
          <a:bodyPr>
            <a:noAutofit/>
          </a:bodyPr>
          <a:lstStyle/>
          <a:p>
            <a:pPr rtl="1" eaLnBrk="1" fontAlgn="auto" hangingPunct="1">
              <a:spcAft>
                <a:spcPts val="0"/>
              </a:spcAft>
              <a:defRPr/>
            </a:pPr>
            <a:endParaRPr lang="en-US" sz="2800" b="1" dirty="0">
              <a:solidFill>
                <a:schemeClr val="tx2">
                  <a:lumMod val="75000"/>
                </a:schemeClr>
              </a:solidFill>
              <a:cs typeface="B Titr" pitchFamily="2" charset="-78"/>
            </a:endParaRPr>
          </a:p>
        </p:txBody>
      </p:sp>
      <p:sp>
        <p:nvSpPr>
          <p:cNvPr id="52227" name="Rectangle 3"/>
          <p:cNvSpPr>
            <a:spLocks noGrp="1" noChangeArrowheads="1"/>
          </p:cNvSpPr>
          <p:nvPr>
            <p:ph sz="quarter" idx="1"/>
          </p:nvPr>
        </p:nvSpPr>
        <p:spPr>
          <a:xfrm>
            <a:off x="287338" y="1268413"/>
            <a:ext cx="8677275" cy="5027612"/>
          </a:xfrm>
        </p:spPr>
        <p:txBody>
          <a:bodyPr>
            <a:normAutofit fontScale="92500" lnSpcReduction="10000"/>
          </a:bodyPr>
          <a:lstStyle/>
          <a:p>
            <a:pPr algn="r" rtl="1" eaLnBrk="1" hangingPunct="1">
              <a:lnSpc>
                <a:spcPct val="150000"/>
              </a:lnSpc>
              <a:buFont typeface="Wingdings" pitchFamily="2" charset="2"/>
              <a:buChar char="§"/>
              <a:defRPr/>
            </a:pPr>
            <a:r>
              <a:rPr lang="fa-IR" sz="2400" dirty="0">
                <a:cs typeface="B Mitra" pitchFamily="2" charset="-78"/>
              </a:rPr>
              <a:t>بهتر است همه مادران در 6 ساعت اول بعد از زایمان در مورد نحوه دوشیدن شیرمادر، ذخیره کردن و انتقال آن آموزش ببینند. در صورت جدایی مادر و نوزاد یا در صورتی که نوزاد نتواند از شیرمادر تغذیه نماید بایستی دوشیدن شیر در اولین فرصت با دست یا شیردوش های دستی یا برقی انجام شود.</a:t>
            </a:r>
          </a:p>
          <a:p>
            <a:pPr algn="r" rtl="1" eaLnBrk="1" hangingPunct="1">
              <a:lnSpc>
                <a:spcPct val="150000"/>
              </a:lnSpc>
              <a:buFont typeface="Wingdings" pitchFamily="2" charset="2"/>
              <a:buChar char="§"/>
              <a:defRPr/>
            </a:pPr>
            <a:r>
              <a:rPr lang="fa-IR" sz="2400" dirty="0">
                <a:solidFill>
                  <a:schemeClr val="accent1">
                    <a:lumMod val="75000"/>
                  </a:schemeClr>
                </a:solidFill>
                <a:cs typeface="B Mitra" pitchFamily="2" charset="-78"/>
              </a:rPr>
              <a:t>بخش های زایمان، بعد از زایمان(</a:t>
            </a:r>
            <a:r>
              <a:rPr lang="en-US" sz="2400" dirty="0">
                <a:solidFill>
                  <a:schemeClr val="accent1">
                    <a:lumMod val="75000"/>
                  </a:schemeClr>
                </a:solidFill>
                <a:cs typeface="B Mitra" pitchFamily="2" charset="-78"/>
              </a:rPr>
              <a:t>Rooming-In</a:t>
            </a:r>
            <a:r>
              <a:rPr lang="fa-IR" sz="2400" dirty="0">
                <a:solidFill>
                  <a:schemeClr val="accent1">
                    <a:lumMod val="75000"/>
                  </a:schemeClr>
                </a:solidFill>
                <a:cs typeface="B Mitra" pitchFamily="2" charset="-78"/>
              </a:rPr>
              <a:t> )، نوزادان، مراقبت ویژه نوزادان باید دارای وسایل کمک آموزشی در مورد شیرمادر و دوشیدن آن باشند. </a:t>
            </a:r>
          </a:p>
          <a:p>
            <a:pPr algn="r" rtl="1" eaLnBrk="1" hangingPunct="1">
              <a:lnSpc>
                <a:spcPct val="150000"/>
              </a:lnSpc>
              <a:buFont typeface="Wingdings" pitchFamily="2" charset="2"/>
              <a:buChar char="§"/>
              <a:defRPr/>
            </a:pPr>
            <a:r>
              <a:rPr lang="fa-IR" sz="2400" dirty="0">
                <a:cs typeface="B Mitra" pitchFamily="2" charset="-78"/>
              </a:rPr>
              <a:t>توصیه می شود مادرانی که نوزادشان در بخش مراقبت ویژه نوزادان بستری شده اند در اتاقی جداگانه مراقبت شوند. هدف از این کار ایجاد شرایط مراقبت خاص از آن ها و کاهش استرس و ناراحتی ناشی از مشاهده نوزادان سالم است. </a:t>
            </a:r>
          </a:p>
          <a:p>
            <a:pPr algn="r" rtl="1" eaLnBrk="1" hangingPunct="1">
              <a:lnSpc>
                <a:spcPct val="150000"/>
              </a:lnSpc>
              <a:buFont typeface="Wingdings" pitchFamily="2" charset="2"/>
              <a:buChar char="§"/>
              <a:defRPr/>
            </a:pPr>
            <a:endParaRPr lang="fa-IR" sz="2400" dirty="0">
              <a:solidFill>
                <a:schemeClr val="accent1">
                  <a:lumMod val="75000"/>
                </a:schemeClr>
              </a:solidFill>
              <a:cs typeface="B Mitra" pitchFamily="2" charset="-78"/>
            </a:endParaRPr>
          </a:p>
          <a:p>
            <a:pPr algn="r" rtl="1" eaLnBrk="1" hangingPunct="1">
              <a:lnSpc>
                <a:spcPct val="150000"/>
              </a:lnSpc>
              <a:buFont typeface="Wingdings 2" panose="05020102010507070707" pitchFamily="18" charset="2"/>
              <a:buNone/>
              <a:defRPr/>
            </a:pPr>
            <a:r>
              <a:rPr lang="fa-IR" sz="2400" b="1" dirty="0">
                <a:cs typeface="B Nazanin" pitchFamily="2" charset="-78"/>
              </a:rPr>
              <a:t>   </a:t>
            </a:r>
          </a:p>
        </p:txBody>
      </p:sp>
      <p:pic>
        <p:nvPicPr>
          <p:cNvPr id="26628" name="Picture 3" descr="C:\Documents and Settings\XPro\My Documents\My Pictures\عکس های متحرک\securedownload.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333375"/>
            <a:ext cx="4675187"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5" descr="E:\BF\شیردهی عکس\pppppppppppppppppppppppppp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87728">
            <a:off x="2956304" y="5125374"/>
            <a:ext cx="1367285" cy="99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73866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3" y="4437063"/>
            <a:ext cx="4676775"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2" name="Content Placeholder 2"/>
          <p:cNvSpPr>
            <a:spLocks noGrp="1"/>
          </p:cNvSpPr>
          <p:nvPr>
            <p:ph sz="quarter" idx="1"/>
          </p:nvPr>
        </p:nvSpPr>
        <p:spPr>
          <a:xfrm>
            <a:off x="301625" y="1527175"/>
            <a:ext cx="8504238" cy="4572000"/>
          </a:xfrm>
        </p:spPr>
        <p:txBody>
          <a:bodyPr/>
          <a:lstStyle/>
          <a:p>
            <a:pPr algn="r" rtl="1">
              <a:defRPr/>
            </a:pPr>
            <a:r>
              <a:rPr lang="fa-IR" sz="4400" b="1" dirty="0">
                <a:solidFill>
                  <a:schemeClr val="accent1">
                    <a:lumMod val="50000"/>
                  </a:schemeClr>
                </a:solidFill>
                <a:cs typeface="B Titr" pitchFamily="2" charset="-78"/>
              </a:rPr>
              <a:t>انتخاب روش تغذیه بر اساس سن حاملگی</a:t>
            </a:r>
            <a:endParaRPr lang="en-US" sz="4400" b="1" dirty="0">
              <a:solidFill>
                <a:schemeClr val="accent1">
                  <a:lumMod val="50000"/>
                </a:schemeClr>
              </a:solidFill>
              <a:cs typeface="B Titr" pitchFamily="2" charset="-78"/>
            </a:endParaRPr>
          </a:p>
          <a:p>
            <a:pPr marL="0" indent="0" algn="r" rtl="1">
              <a:buFont typeface="Wingdings 2" panose="05020102010507070707" pitchFamily="18" charset="2"/>
              <a:buNone/>
              <a:defRPr/>
            </a:pPr>
            <a:endParaRPr lang="fa-IR" dirty="0"/>
          </a:p>
        </p:txBody>
      </p:sp>
    </p:spTree>
    <p:extLst>
      <p:ext uri="{BB962C8B-B14F-4D97-AF65-F5344CB8AC3E}">
        <p14:creationId xmlns:p14="http://schemas.microsoft.com/office/powerpoint/2010/main" val="41123500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نوزادان با سن حاملگی کمتر از 30 هفته ( وزن هنگام تولد کمتر از 1200 گرم)</a:t>
            </a:r>
            <a:endParaRPr lang="en-US" sz="2000" b="1" dirty="0">
              <a:solidFill>
                <a:schemeClr val="accent1">
                  <a:lumMod val="50000"/>
                </a:schemeClr>
              </a:solidFill>
              <a:cs typeface="B Titr" pitchFamily="2" charset="-78"/>
            </a:endParaRPr>
          </a:p>
        </p:txBody>
      </p:sp>
      <p:pic>
        <p:nvPicPr>
          <p:cNvPr id="2867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868863"/>
            <a:ext cx="4676775"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Content Placeholder 2"/>
          <p:cNvSpPr>
            <a:spLocks noGrp="1"/>
          </p:cNvSpPr>
          <p:nvPr>
            <p:ph sz="quarter" idx="1"/>
          </p:nvPr>
        </p:nvSpPr>
        <p:spPr>
          <a:xfrm>
            <a:off x="301625" y="1527175"/>
            <a:ext cx="8504238" cy="4572000"/>
          </a:xfrm>
        </p:spPr>
        <p:txBody>
          <a:bodyPr/>
          <a:lstStyle/>
          <a:p>
            <a:pPr algn="r" rtl="1"/>
            <a:r>
              <a:rPr lang="fa-IR" altLang="en-US" sz="2400">
                <a:cs typeface="B Mitra" panose="00000400000000000000" pitchFamily="2" charset="-78"/>
              </a:rPr>
              <a:t>تغذیه مستقیم از شیر مادر فقط توانایی مکیدن و بلع نیست بلکه نیاز به هماهنگی بین اعمال مکیدن، بلع و تنفس می باشد که معمولا از هفته 32 حاملگی در نوزاد ایجاد می شود. </a:t>
            </a:r>
          </a:p>
          <a:p>
            <a:pPr algn="r" rtl="1"/>
            <a:r>
              <a:rPr lang="fa-IR" altLang="en-US" sz="2400">
                <a:cs typeface="B Mitra" panose="00000400000000000000" pitchFamily="2" charset="-78"/>
              </a:rPr>
              <a:t>شیر دوشیده شده مادر از طریق لوله دهانی معدی تجویز می شود. </a:t>
            </a:r>
          </a:p>
          <a:p>
            <a:pPr algn="r" rtl="1"/>
            <a:r>
              <a:rPr lang="fa-IR" altLang="en-US" sz="2400">
                <a:cs typeface="B Mitra" panose="00000400000000000000" pitchFamily="2" charset="-78"/>
              </a:rPr>
              <a:t>وقتی که نوزاد در حال تغذیه از لوله است مادر همزمان می تواند به نوزادش اجازه دهد سینه های خالی و انگشت تمیز وی را بمکد. ( تقویت مکیدن و ارتباط پوستی و چشمی بیشتر) و دوشیدن مستقیم شیر به دهان شیرخوار هر ساعت انجام شود. </a:t>
            </a:r>
          </a:p>
        </p:txBody>
      </p:sp>
    </p:spTree>
    <p:extLst>
      <p:ext uri="{BB962C8B-B14F-4D97-AF65-F5344CB8AC3E}">
        <p14:creationId xmlns:p14="http://schemas.microsoft.com/office/powerpoint/2010/main" val="8332243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defRPr/>
            </a:pPr>
            <a:r>
              <a:rPr lang="fa-IR" sz="2000" b="1" dirty="0">
                <a:solidFill>
                  <a:schemeClr val="accent1">
                    <a:lumMod val="50000"/>
                  </a:schemeClr>
                </a:solidFill>
                <a:cs typeface="B Titr" pitchFamily="2" charset="-78"/>
              </a:rPr>
              <a:t>نوزادان بین 30 و 32 هفته ( وزن هنگام تولد بین 1200 گرم تا 1500 گرم)</a:t>
            </a:r>
          </a:p>
        </p:txBody>
      </p:sp>
      <p:pic>
        <p:nvPicPr>
          <p:cNvPr id="29699" name="Picture 5"/>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34925" y="5983288"/>
            <a:ext cx="2430463" cy="8223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0" name="Content Placeholder 2"/>
          <p:cNvSpPr txBox="1">
            <a:spLocks/>
          </p:cNvSpPr>
          <p:nvPr/>
        </p:nvSpPr>
        <p:spPr bwMode="auto">
          <a:xfrm>
            <a:off x="301625" y="1527175"/>
            <a:ext cx="850423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spcBef>
                <a:spcPct val="20000"/>
              </a:spcBef>
              <a:buClr>
                <a:schemeClr val="accent1"/>
              </a:buClr>
              <a:buSzPct val="85000"/>
              <a:buFont typeface="Wingdings 2" panose="05020102010507070707" pitchFamily="18" charset="2"/>
              <a:buChar char=""/>
            </a:pPr>
            <a:r>
              <a:rPr lang="fa-IR" altLang="en-US" sz="2400" dirty="0">
                <a:latin typeface="Georgia" panose="02040502050405020303" pitchFamily="18" charset="0"/>
                <a:cs typeface="B Mitra" panose="00000400000000000000" pitchFamily="2" charset="-78"/>
              </a:rPr>
              <a:t>این نوزادان می توانند با یک فنجان کوچک و یا قاشق تغذیه شوند. در حالی که بخش عمده شیردهی نوزاد هنوز از طریق لوله بینی معدی است، تغذیه با فنجان می تواند یک یا دو بار در روز انجام شود. </a:t>
            </a:r>
          </a:p>
          <a:p>
            <a:pPr algn="r" rtl="1">
              <a:spcBef>
                <a:spcPct val="20000"/>
              </a:spcBef>
              <a:buClr>
                <a:schemeClr val="accent1"/>
              </a:buClr>
              <a:buSzPct val="85000"/>
              <a:buFont typeface="Wingdings 2" panose="05020102010507070707" pitchFamily="18" charset="2"/>
              <a:buChar char=""/>
            </a:pPr>
            <a:r>
              <a:rPr lang="fa-IR" altLang="en-US" sz="2400" dirty="0">
                <a:solidFill>
                  <a:srgbClr val="C00000"/>
                </a:solidFill>
                <a:latin typeface="Georgia" panose="02040502050405020303" pitchFamily="18" charset="0"/>
                <a:cs typeface="B Mitra" panose="00000400000000000000" pitchFamily="2" charset="-78"/>
              </a:rPr>
              <a:t>در تغذیه با فنجان،‌ نوزاد را از وضعیت مراقبت آغوشی خارج کنید و او را در یک پتوی گرم بپیچید و بعد از تغذیه دوباره به وضعیت مراقبت آغوشی برگردانید. </a:t>
            </a:r>
          </a:p>
          <a:p>
            <a:pPr algn="r" rtl="1">
              <a:spcBef>
                <a:spcPct val="20000"/>
              </a:spcBef>
              <a:buClr>
                <a:schemeClr val="accent1"/>
              </a:buClr>
              <a:buSzPct val="85000"/>
              <a:buFont typeface="Wingdings 2" panose="05020102010507070707" pitchFamily="18" charset="2"/>
              <a:buChar char=""/>
            </a:pPr>
            <a:r>
              <a:rPr lang="fa-IR" altLang="en-US" sz="2400" dirty="0">
                <a:latin typeface="Georgia" panose="02040502050405020303" pitchFamily="18" charset="0"/>
                <a:cs typeface="B Mitra" panose="00000400000000000000" pitchFamily="2" charset="-78"/>
              </a:rPr>
              <a:t>روش دیگر تغذیه در این مرحله دوشیدن قطره قطره شیر پستان هر 1 تا 2 ساعت مستقیما به داخل دهان نوزاد است. در این روش نیازی به خارج کردن نوزاد از مراقبت آغوشی نیست.  </a:t>
            </a:r>
          </a:p>
        </p:txBody>
      </p:sp>
    </p:spTree>
    <p:extLst>
      <p:ext uri="{BB962C8B-B14F-4D97-AF65-F5344CB8AC3E}">
        <p14:creationId xmlns:p14="http://schemas.microsoft.com/office/powerpoint/2010/main" val="3867934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785794"/>
            <a:ext cx="8503920" cy="5313254"/>
          </a:xfrm>
        </p:spPr>
        <p:txBody>
          <a:bodyPr/>
          <a:lstStyle/>
          <a:p>
            <a:pPr algn="r" rtl="1"/>
            <a:r>
              <a:rPr lang="fa-IR" sz="3200" b="1" dirty="0">
                <a:solidFill>
                  <a:srgbClr val="7030A0"/>
                </a:solidFill>
                <a:cs typeface="B Titr" pitchFamily="2" charset="-78"/>
              </a:rPr>
              <a:t>تماس چشمی:</a:t>
            </a:r>
          </a:p>
          <a:p>
            <a:pPr algn="r" rtl="1">
              <a:buNone/>
            </a:pPr>
            <a:endParaRPr lang="en-US" dirty="0"/>
          </a:p>
          <a:p>
            <a:pPr algn="r" rtl="1">
              <a:buNone/>
            </a:pPr>
            <a:r>
              <a:rPr lang="fa-IR" dirty="0"/>
              <a:t>     </a:t>
            </a:r>
            <a:r>
              <a:rPr lang="fa-IR" sz="2400" dirty="0">
                <a:solidFill>
                  <a:schemeClr val="accent3">
                    <a:lumMod val="75000"/>
                  </a:schemeClr>
                </a:solidFill>
                <a:cs typeface="B Mitra" pitchFamily="2" charset="-78"/>
              </a:rPr>
              <a:t>کمک کننده :  </a:t>
            </a:r>
            <a:r>
              <a:rPr lang="fa-IR" sz="2400" dirty="0">
                <a:cs typeface="B Mitra" pitchFamily="2" charset="-78"/>
              </a:rPr>
              <a:t>نگاه کردن به مادر و توجه به صحبت هاي او </a:t>
            </a:r>
            <a:endParaRPr lang="en-US" sz="2400" dirty="0">
              <a:cs typeface="B Mitra" pitchFamily="2" charset="-78"/>
            </a:endParaRPr>
          </a:p>
          <a:p>
            <a:pPr algn="r" rtl="1">
              <a:buNone/>
            </a:pPr>
            <a:r>
              <a:rPr lang="fa-IR" sz="2400" dirty="0">
                <a:solidFill>
                  <a:srgbClr val="FF0000"/>
                </a:solidFill>
                <a:cs typeface="B Mitra" pitchFamily="2" charset="-78"/>
              </a:rPr>
              <a:t>      بازدارنده : </a:t>
            </a:r>
            <a:r>
              <a:rPr lang="fa-IR" sz="2400" dirty="0">
                <a:cs typeface="B Mitra" pitchFamily="2" charset="-78"/>
              </a:rPr>
              <a:t>نگاه کردن به اطراف یا یادداشت کردن چیزی</a:t>
            </a:r>
            <a:endParaRPr lang="en-US" sz="2400" dirty="0">
              <a:cs typeface="B Mitra" pitchFamily="2" charset="-78"/>
            </a:endParaRPr>
          </a:p>
          <a:p>
            <a:pPr algn="r" rtl="1">
              <a:buNone/>
            </a:pPr>
            <a:endParaRPr lang="en-US" sz="2400" dirty="0">
              <a:cs typeface="B Mitra" pitchFamily="2" charset="-78"/>
            </a:endParaRPr>
          </a:p>
          <a:p>
            <a:pPr algn="r" rtl="1">
              <a:buNone/>
            </a:pPr>
            <a:r>
              <a:rPr lang="fa-IR" sz="2400" dirty="0">
                <a:cs typeface="B Mitra" pitchFamily="2" charset="-78"/>
              </a:rPr>
              <a:t> «به مادر توجه کنید»</a:t>
            </a:r>
            <a:endParaRPr lang="en-US" sz="2400" dirty="0">
              <a:cs typeface="B Mitra" pitchFamily="2" charset="-78"/>
            </a:endParaRPr>
          </a:p>
          <a:p>
            <a:pPr algn="r" rtl="1">
              <a:buNone/>
            </a:pPr>
            <a:r>
              <a:rPr lang="fa-IR" sz="2400" dirty="0">
                <a:cs typeface="B Mitra" pitchFamily="2" charset="-78"/>
              </a:rPr>
              <a:t>( نكته :‌ تماس چشمی ممکن است در فرهنگ های مختلف معانی مختلفی داشته باشد. گاهی وقتی فرد  به چیز خاصی نگاه می</a:t>
            </a:r>
            <a:r>
              <a:rPr lang="en-US" sz="2400" dirty="0">
                <a:cs typeface="B Mitra" pitchFamily="2" charset="-78"/>
              </a:rPr>
              <a:t> </a:t>
            </a:r>
            <a:r>
              <a:rPr lang="fa-IR" sz="2400" dirty="0">
                <a:cs typeface="B Mitra" pitchFamily="2" charset="-78"/>
              </a:rPr>
              <a:t>کند معنی آن این است که آماه شنیدن مي باشد . در صورت لزوم بر اساس موقعیت خود از کلمات مناسب استفاده کنید)</a:t>
            </a:r>
            <a:endParaRPr lang="en-US" sz="2400" dirty="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500166" y="428604"/>
            <a:ext cx="5238750" cy="495300"/>
          </a:xfrm>
          <a:prstGeom prst="rect">
            <a:avLst/>
          </a:prstGeom>
          <a:noFill/>
        </p:spPr>
      </p:pic>
      <p:pic>
        <p:nvPicPr>
          <p:cNvPr id="6146"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4214810" y="4876820"/>
            <a:ext cx="2229710" cy="1695452"/>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نوزادان حدود 32 هفته حاملگی یا بیشتر ( وزن هنگام تولد بیشتر از 1500 گرم)</a:t>
            </a:r>
            <a:endParaRPr lang="en-US" sz="2000" b="1" dirty="0">
              <a:solidFill>
                <a:schemeClr val="accent1">
                  <a:lumMod val="50000"/>
                </a:schemeClr>
              </a:solidFill>
              <a:cs typeface="B Titr" pitchFamily="2" charset="-78"/>
            </a:endParaRPr>
          </a:p>
        </p:txBody>
      </p:sp>
      <p:pic>
        <p:nvPicPr>
          <p:cNvPr id="30723"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157788"/>
            <a:ext cx="4676775"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4" name="Content Placeholder 2"/>
          <p:cNvSpPr>
            <a:spLocks noGrp="1"/>
          </p:cNvSpPr>
          <p:nvPr>
            <p:ph sz="quarter" idx="1"/>
          </p:nvPr>
        </p:nvSpPr>
        <p:spPr>
          <a:xfrm>
            <a:off x="301625" y="1527175"/>
            <a:ext cx="8504238" cy="4572000"/>
          </a:xfrm>
        </p:spPr>
        <p:txBody>
          <a:bodyPr/>
          <a:lstStyle/>
          <a:p>
            <a:pPr algn="just" rtl="1"/>
            <a:r>
              <a:rPr lang="fa-IR" altLang="en-US" sz="2400" dirty="0">
                <a:solidFill>
                  <a:srgbClr val="C00000"/>
                </a:solidFill>
                <a:cs typeface="B Mitra" panose="00000400000000000000" pitchFamily="2" charset="-78"/>
              </a:rPr>
              <a:t>این نوزادان قادرند سینه مادر را بمکند. ولیکن به زمان و مکث های طولانی نیاز دارند. </a:t>
            </a:r>
          </a:p>
          <a:p>
            <a:pPr algn="just" rtl="1"/>
            <a:r>
              <a:rPr lang="fa-IR" altLang="en-US" sz="2400" dirty="0">
                <a:cs typeface="B Mitra" panose="00000400000000000000" pitchFamily="2" charset="-78"/>
              </a:rPr>
              <a:t>هنگامی که نوزادی به طور موثر شروع به مکیدن می کند، ممکن است در طول شیرخوردن ضمن مکیدن طولانی تر برای دوره های طولانی تر نیز مکث کند به طوری که ممکن است در ابتدا با 4 تا 5 بار مکیدن ، 4 تا 5 دقیقه مکث نماید. در این حالت اجتناب از جدا کردن سریع او از پستان بسیار حائز اهمیت است. باید او را به حال خود در وضعیت شیردهی رها کنید تا زمانی که دوباره مکیدن را از سر گیرد. در صورت نیاز،‌ وی می تواند برای بیشتر از یک ساعت به این کار ادامه دهد</a:t>
            </a:r>
            <a:r>
              <a:rPr lang="fa-IR" altLang="en-US" dirty="0"/>
              <a:t>. </a:t>
            </a:r>
          </a:p>
          <a:p>
            <a:pPr algn="just" rtl="1"/>
            <a:r>
              <a:rPr lang="fa-IR" altLang="en-US" sz="2400" dirty="0">
                <a:solidFill>
                  <a:srgbClr val="C00000"/>
                </a:solidFill>
                <a:cs typeface="B Mitra" panose="00000400000000000000" pitchFamily="2" charset="-78"/>
              </a:rPr>
              <a:t>تغذیه فنجانی بعد از شیرخوردن زیر پستان مادر، پیشنهاد می شود</a:t>
            </a:r>
            <a:r>
              <a:rPr lang="fa-IR" altLang="en-US" dirty="0">
                <a:solidFill>
                  <a:srgbClr val="C00000"/>
                </a:solidFill>
              </a:rPr>
              <a:t>. </a:t>
            </a:r>
          </a:p>
        </p:txBody>
      </p:sp>
    </p:spTree>
    <p:extLst>
      <p:ext uri="{BB962C8B-B14F-4D97-AF65-F5344CB8AC3E}">
        <p14:creationId xmlns:p14="http://schemas.microsoft.com/office/powerpoint/2010/main" val="29244591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نوزادان حدود 36-34 هفته حاملگی ( وزن هنگام تولد بیشتر از 1800گرم)</a:t>
            </a:r>
            <a:endParaRPr lang="en-US" sz="2000" b="1" dirty="0">
              <a:solidFill>
                <a:schemeClr val="accent1">
                  <a:lumMod val="50000"/>
                </a:schemeClr>
              </a:solidFill>
              <a:cs typeface="B Titr" pitchFamily="2" charset="-78"/>
            </a:endParaRPr>
          </a:p>
        </p:txBody>
      </p:sp>
      <p:pic>
        <p:nvPicPr>
          <p:cNvPr id="31747"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157788"/>
            <a:ext cx="4676775"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Content Placeholder 2"/>
          <p:cNvSpPr>
            <a:spLocks noGrp="1"/>
          </p:cNvSpPr>
          <p:nvPr>
            <p:ph sz="quarter" idx="1"/>
          </p:nvPr>
        </p:nvSpPr>
        <p:spPr>
          <a:xfrm>
            <a:off x="301625" y="1527175"/>
            <a:ext cx="8504238" cy="4572000"/>
          </a:xfrm>
        </p:spPr>
        <p:txBody>
          <a:bodyPr/>
          <a:lstStyle/>
          <a:p>
            <a:pPr algn="just" rtl="1"/>
            <a:r>
              <a:rPr lang="fa-IR" altLang="en-US" sz="2400" dirty="0">
                <a:cs typeface="B Mitra" panose="00000400000000000000" pitchFamily="2" charset="-78"/>
              </a:rPr>
              <a:t>اغلب میتوانند همه نیازهای تغذیه ای خود را به طور مستقیم از پستان دریافت کنند. </a:t>
            </a:r>
          </a:p>
          <a:p>
            <a:pPr algn="just" rtl="1"/>
            <a:r>
              <a:rPr lang="fa-IR" altLang="en-US" sz="2400" dirty="0">
                <a:solidFill>
                  <a:srgbClr val="C00000"/>
                </a:solidFill>
                <a:cs typeface="B Mitra" panose="00000400000000000000" pitchFamily="2" charset="-78"/>
              </a:rPr>
              <a:t>گهگاه تغذیه تکمیلی با فنجان شیر لازم است. </a:t>
            </a:r>
          </a:p>
          <a:p>
            <a:pPr algn="just" rtl="1"/>
            <a:r>
              <a:rPr lang="fa-IR" altLang="en-US" sz="2400" dirty="0">
                <a:cs typeface="B Mitra" panose="00000400000000000000" pitchFamily="2" charset="-78"/>
              </a:rPr>
              <a:t>نوزادان بیشتر از 32 هفته میتوانند بنا به میل خود از سینه مادر به طور مستقیم تغذیه نمایند. </a:t>
            </a:r>
          </a:p>
        </p:txBody>
      </p:sp>
    </p:spTree>
    <p:extLst>
      <p:ext uri="{BB962C8B-B14F-4D97-AF65-F5344CB8AC3E}">
        <p14:creationId xmlns:p14="http://schemas.microsoft.com/office/powerpoint/2010/main" val="16059512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نوزادان بیشتر از 36 هفته حاملگی </a:t>
            </a:r>
            <a:endParaRPr lang="en-US" sz="2000" b="1" dirty="0">
              <a:solidFill>
                <a:schemeClr val="accent1">
                  <a:lumMod val="50000"/>
                </a:schemeClr>
              </a:solidFill>
              <a:cs typeface="B Titr" pitchFamily="2" charset="-78"/>
            </a:endParaRPr>
          </a:p>
        </p:txBody>
      </p:sp>
      <p:pic>
        <p:nvPicPr>
          <p:cNvPr id="32771" name="Picture 3" descr="C:\Documents and Settings\XPro\My Documents\My Pictures\عکس های متحرک\securedownload.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4797425"/>
            <a:ext cx="467518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Content Placeholder 2"/>
          <p:cNvSpPr>
            <a:spLocks noGrp="1"/>
          </p:cNvSpPr>
          <p:nvPr>
            <p:ph sz="quarter" idx="1"/>
          </p:nvPr>
        </p:nvSpPr>
        <p:spPr>
          <a:xfrm>
            <a:off x="301625" y="1527175"/>
            <a:ext cx="8504238" cy="4572000"/>
          </a:xfrm>
        </p:spPr>
        <p:txBody>
          <a:bodyPr/>
          <a:lstStyle/>
          <a:p>
            <a:pPr algn="r" rtl="1"/>
            <a:r>
              <a:rPr lang="fa-IR" altLang="en-US" sz="2400">
                <a:cs typeface="B Mitra" panose="00000400000000000000" pitchFamily="2" charset="-78"/>
              </a:rPr>
              <a:t>می توانند کاملا و به طور مستقیم و بر حسب میل و خواست خود از پستان مادر تغذیه شوند.</a:t>
            </a:r>
          </a:p>
        </p:txBody>
      </p:sp>
    </p:spTree>
    <p:extLst>
      <p:ext uri="{BB962C8B-B14F-4D97-AF65-F5344CB8AC3E}">
        <p14:creationId xmlns:p14="http://schemas.microsoft.com/office/powerpoint/2010/main" val="29610699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675" y="0"/>
            <a:ext cx="8507412" cy="504826"/>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تغذیه از پستان در طی مراقبت آغوشی </a:t>
            </a:r>
            <a:endParaRPr lang="en-US" sz="2800" b="1" dirty="0">
              <a:solidFill>
                <a:schemeClr val="accent1">
                  <a:lumMod val="50000"/>
                </a:schemeClr>
              </a:solidFill>
              <a:cs typeface="B Titr" pitchFamily="2" charset="-78"/>
            </a:endParaRPr>
          </a:p>
        </p:txBody>
      </p:sp>
      <p:pic>
        <p:nvPicPr>
          <p:cNvPr id="3379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5733256"/>
            <a:ext cx="46767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
          </p:nvPr>
        </p:nvSpPr>
        <p:spPr>
          <a:xfrm>
            <a:off x="320675" y="1124744"/>
            <a:ext cx="8502650" cy="3816424"/>
          </a:xfrm>
        </p:spPr>
        <p:txBody>
          <a:bodyPr>
            <a:normAutofit lnSpcReduction="10000"/>
          </a:bodyPr>
          <a:lstStyle/>
          <a:p>
            <a:pPr algn="r" rtl="1">
              <a:defRPr/>
            </a:pPr>
            <a:r>
              <a:rPr lang="fa-IR" sz="2400" dirty="0">
                <a:cs typeface="B Mitra" pitchFamily="2" charset="-78"/>
              </a:rPr>
              <a:t>بهترین وضعیت نوزاد برای تغذیه از پستان مادر در طی مراقبت آغوشی وضعیت (فوتبال) و ( گهواره ای متقابل) است </a:t>
            </a:r>
          </a:p>
          <a:p>
            <a:pPr marL="0" indent="0" algn="r" rtl="1">
              <a:buFont typeface="Wingdings 2" panose="05020102010507070707" pitchFamily="18" charset="2"/>
              <a:buNone/>
              <a:defRPr/>
            </a:pPr>
            <a:endParaRPr lang="fa-IR" sz="2400" dirty="0">
              <a:cs typeface="B Mitra" pitchFamily="2" charset="-78"/>
            </a:endParaRPr>
          </a:p>
          <a:p>
            <a:pPr algn="r" rtl="1">
              <a:defRPr/>
            </a:pPr>
            <a:r>
              <a:rPr lang="fa-IR" sz="2400" dirty="0">
                <a:cs typeface="B Mitra" pitchFamily="2" charset="-78"/>
              </a:rPr>
              <a:t>نحوه نگهداشتن نوزاد و چگونگی گرفتن پستان را به او نشان دهید:</a:t>
            </a:r>
          </a:p>
          <a:p>
            <a:pPr marL="0" indent="0" algn="r" rtl="1">
              <a:buFont typeface="Wingdings 2" panose="05020102010507070707" pitchFamily="18" charset="2"/>
              <a:buNone/>
              <a:defRPr/>
            </a:pPr>
            <a:r>
              <a:rPr lang="fa-IR" sz="2400" dirty="0">
                <a:cs typeface="B Mitra" pitchFamily="2" charset="-78"/>
              </a:rPr>
              <a:t>- سر ( گوش ها) و بدن ( باسن) نوزاد را در امتداد همدیگر، به صورت مستقیم نگه دارد. صورت نوزاد رو به روی پستان قرار گیرد. بینی نوزاد مقابل نوک پستان باشد. تمامی بدن نوزاد حمایت شود. ( نه فقط گردن و شانه هایش). بدن نوزاد را نزدیک بدن خودش نگه دارد. چند بار بدن نوزاد را با نوک پستان خود تماس دهد. تا زمانی که دهان نوزاد به اندازه کافی باز شود،‌ منتظر باشد. بعد از باز نمودن دهان، نوزاد را سریع و با ملایمت به طرف پستانش حرکت دهد به طوری که لب پایینی به خوبی زیر نوک پستان قرار گیرد. </a:t>
            </a:r>
          </a:p>
        </p:txBody>
      </p:sp>
    </p:spTree>
    <p:extLst>
      <p:ext uri="{BB962C8B-B14F-4D97-AF65-F5344CB8AC3E}">
        <p14:creationId xmlns:p14="http://schemas.microsoft.com/office/powerpoint/2010/main" val="29172389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404813"/>
            <a:ext cx="8507412" cy="360362"/>
          </a:xfrm>
          <a:solidFill>
            <a:schemeClr val="bg1"/>
          </a:solidFill>
        </p:spPr>
        <p:txBody>
          <a:bodyPr>
            <a:noAutofit/>
          </a:bodyPr>
          <a:lstStyle/>
          <a:p>
            <a:pPr rtl="1" eaLnBrk="1" fontAlgn="auto" hangingPunct="1">
              <a:spcAft>
                <a:spcPts val="0"/>
              </a:spcAft>
              <a:defRPr/>
            </a:pPr>
            <a:r>
              <a:rPr lang="fa-IR" sz="2000" b="1" dirty="0">
                <a:solidFill>
                  <a:schemeClr val="accent1">
                    <a:lumMod val="50000"/>
                  </a:schemeClr>
                </a:solidFill>
                <a:cs typeface="B Titr" pitchFamily="2" charset="-78"/>
              </a:rPr>
              <a:t>علائم گرفتن صحیح پستان را به مادر نشان دهید</a:t>
            </a:r>
            <a:endParaRPr lang="en-US" sz="2000" b="1" dirty="0">
              <a:solidFill>
                <a:schemeClr val="accent1">
                  <a:lumMod val="50000"/>
                </a:schemeClr>
              </a:solidFill>
              <a:cs typeface="B Titr" pitchFamily="2" charset="-78"/>
            </a:endParaRPr>
          </a:p>
        </p:txBody>
      </p:sp>
      <p:pic>
        <p:nvPicPr>
          <p:cNvPr id="34819"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941888"/>
            <a:ext cx="4676775"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Content Placeholder 2"/>
          <p:cNvSpPr>
            <a:spLocks noGrp="1"/>
          </p:cNvSpPr>
          <p:nvPr>
            <p:ph sz="quarter" idx="1"/>
          </p:nvPr>
        </p:nvSpPr>
        <p:spPr>
          <a:xfrm>
            <a:off x="301625" y="1527175"/>
            <a:ext cx="8504238" cy="4572000"/>
          </a:xfrm>
        </p:spPr>
        <p:txBody>
          <a:bodyPr/>
          <a:lstStyle/>
          <a:p>
            <a:pPr algn="r" rtl="1"/>
            <a:r>
              <a:rPr lang="fa-IR" altLang="en-US" sz="2400">
                <a:cs typeface="B Mitra" panose="00000400000000000000" pitchFamily="2" charset="-78"/>
              </a:rPr>
              <a:t>چانه نوزاد در تماس با پستان باشد.</a:t>
            </a:r>
          </a:p>
          <a:p>
            <a:pPr algn="r" rtl="1"/>
            <a:r>
              <a:rPr lang="fa-IR" altLang="en-US" sz="2400">
                <a:cs typeface="B Mitra" panose="00000400000000000000" pitchFamily="2" charset="-78"/>
              </a:rPr>
              <a:t>لب ها به خصوص لب پایینی نوزاد به طرف بیرون برگشته باشد.</a:t>
            </a:r>
          </a:p>
          <a:p>
            <a:pPr algn="r" rtl="1"/>
            <a:r>
              <a:rPr lang="fa-IR" altLang="en-US" sz="2400">
                <a:cs typeface="B Mitra" panose="00000400000000000000" pitchFamily="2" charset="-78"/>
              </a:rPr>
              <a:t>دهان نوزاد کاملا باز باشد. </a:t>
            </a:r>
          </a:p>
          <a:p>
            <a:pPr algn="r" rtl="1"/>
            <a:r>
              <a:rPr lang="fa-IR" altLang="en-US" sz="2400">
                <a:solidFill>
                  <a:srgbClr val="C00000"/>
                </a:solidFill>
                <a:cs typeface="B Mitra" panose="00000400000000000000" pitchFamily="2" charset="-78"/>
              </a:rPr>
              <a:t>بهتر است که قسمت بیشتری از هاله پستان در بالای دهان نوزاد نسبت به زیر نمایان باشد.</a:t>
            </a:r>
          </a:p>
          <a:p>
            <a:pPr algn="r" rtl="1"/>
            <a:r>
              <a:rPr lang="fa-IR" altLang="en-US" sz="2400">
                <a:cs typeface="B Mitra" panose="00000400000000000000" pitchFamily="2" charset="-78"/>
              </a:rPr>
              <a:t>بعد از برقراری شیردهی و گذشتن زمان لازم و کسب مهارت، نوزاد باید مکش های آرام و عمیق، همراه با وقفه های کوتاه مدت داشته باشد. </a:t>
            </a:r>
          </a:p>
          <a:p>
            <a:pPr algn="r" rtl="1"/>
            <a:r>
              <a:rPr lang="fa-IR" altLang="en-US" sz="2400">
                <a:solidFill>
                  <a:srgbClr val="C00000"/>
                </a:solidFill>
                <a:cs typeface="B Mitra" panose="00000400000000000000" pitchFamily="2" charset="-78"/>
              </a:rPr>
              <a:t>صدای بلع شیر شنیده شود، به جز چند روز اول که حجم شیرمادر نسبت به روزهای بعدی کمتر است. </a:t>
            </a:r>
          </a:p>
        </p:txBody>
      </p:sp>
    </p:spTree>
    <p:extLst>
      <p:ext uri="{BB962C8B-B14F-4D97-AF65-F5344CB8AC3E}">
        <p14:creationId xmlns:p14="http://schemas.microsoft.com/office/powerpoint/2010/main" val="18582658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175" y="836613"/>
            <a:ext cx="5689600" cy="71437"/>
          </a:xfrm>
          <a:solidFill>
            <a:schemeClr val="bg1"/>
          </a:solidFill>
        </p:spPr>
        <p:txBody>
          <a:bodyPr>
            <a:noAutofit/>
          </a:bodyPr>
          <a:lstStyle/>
          <a:p>
            <a:pPr rtl="1" eaLnBrk="1" fontAlgn="auto" hangingPunct="1">
              <a:spcAft>
                <a:spcPts val="0"/>
              </a:spcAft>
              <a:defRPr/>
            </a:pPr>
            <a:r>
              <a:rPr lang="fa-IR" sz="2000" b="1" dirty="0">
                <a:solidFill>
                  <a:schemeClr val="accent1">
                    <a:lumMod val="50000"/>
                  </a:schemeClr>
                </a:solidFill>
                <a:cs typeface="B Titr" pitchFamily="2" charset="-78"/>
              </a:rPr>
              <a:t>به مادر آموزش دهید که چگونه نوزاد خود را تشویق به تغذیه از پستان خود در هنگام مراقبت آغوشی کند </a:t>
            </a:r>
            <a:endParaRPr lang="en-US" sz="2000" b="1" dirty="0">
              <a:solidFill>
                <a:schemeClr val="accent1">
                  <a:lumMod val="50000"/>
                </a:schemeClr>
              </a:solidFill>
              <a:cs typeface="B Titr" pitchFamily="2" charset="-78"/>
            </a:endParaRPr>
          </a:p>
        </p:txBody>
      </p:sp>
      <p:pic>
        <p:nvPicPr>
          <p:cNvPr id="35843"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5661025"/>
            <a:ext cx="46767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Content Placeholder 2"/>
          <p:cNvSpPr>
            <a:spLocks noGrp="1"/>
          </p:cNvSpPr>
          <p:nvPr>
            <p:ph sz="quarter" idx="1"/>
          </p:nvPr>
        </p:nvSpPr>
        <p:spPr>
          <a:xfrm>
            <a:off x="301625" y="1527175"/>
            <a:ext cx="8504238" cy="4572000"/>
          </a:xfrm>
        </p:spPr>
        <p:txBody>
          <a:bodyPr/>
          <a:lstStyle/>
          <a:p>
            <a:pPr algn="r" rtl="1"/>
            <a:r>
              <a:rPr lang="fa-IR" altLang="en-US" sz="2400">
                <a:cs typeface="B Mitra" panose="00000400000000000000" pitchFamily="2" charset="-78"/>
              </a:rPr>
              <a:t>به گونه ای نوزاد خود را در آغوش بگیرد که دهان وی روی هاله پستان قرار بگیرد. </a:t>
            </a:r>
          </a:p>
          <a:p>
            <a:pPr algn="r" rtl="1"/>
            <a:r>
              <a:rPr lang="fa-IR" altLang="en-US" sz="2400">
                <a:solidFill>
                  <a:srgbClr val="C00000"/>
                </a:solidFill>
                <a:cs typeface="B Mitra" panose="00000400000000000000" pitchFamily="2" charset="-78"/>
              </a:rPr>
              <a:t>قبل از گرفتن پستان، چند قطره از شیر خود را بر روی نوک پستان بدوشد.</a:t>
            </a:r>
          </a:p>
          <a:p>
            <a:pPr algn="r" rtl="1"/>
            <a:r>
              <a:rPr lang="fa-IR" altLang="en-US" sz="2400">
                <a:cs typeface="B Mitra" panose="00000400000000000000" pitchFamily="2" charset="-78"/>
              </a:rPr>
              <a:t>در صورتی که نوزاد پستان مادر را به شکل مناسب نمیگیرد، مادر پستان خود را در دهان نوزاد قرار دهد. </a:t>
            </a:r>
          </a:p>
          <a:p>
            <a:pPr algn="r" rtl="1"/>
            <a:r>
              <a:rPr lang="fa-IR" altLang="en-US" sz="2400">
                <a:solidFill>
                  <a:srgbClr val="C00000"/>
                </a:solidFill>
                <a:cs typeface="B Mitra" panose="00000400000000000000" pitchFamily="2" charset="-78"/>
              </a:rPr>
              <a:t>بهتر است در تمام مدت مراقبت آغوشی، مادر این کار را تکرار کند. حتی اگر نوزاد فقط چند لحظه پستان مادر را بمکد. </a:t>
            </a:r>
          </a:p>
        </p:txBody>
      </p:sp>
    </p:spTree>
    <p:extLst>
      <p:ext uri="{BB962C8B-B14F-4D97-AF65-F5344CB8AC3E}">
        <p14:creationId xmlns:p14="http://schemas.microsoft.com/office/powerpoint/2010/main" val="4312057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115888"/>
            <a:ext cx="8507412" cy="650875"/>
          </a:xfrm>
          <a:solidFill>
            <a:schemeClr val="bg1"/>
          </a:solidFill>
        </p:spPr>
        <p:txBody>
          <a:bodyPr>
            <a:normAutofit/>
          </a:bodyPr>
          <a:lstStyle/>
          <a:p>
            <a:pPr rtl="1" eaLnBrk="1" fontAlgn="auto" hangingPunct="1">
              <a:spcAft>
                <a:spcPts val="0"/>
              </a:spcAft>
              <a:defRPr/>
            </a:pPr>
            <a:r>
              <a:rPr lang="fa-IR" sz="2000" b="1" dirty="0">
                <a:solidFill>
                  <a:schemeClr val="accent1">
                    <a:lumMod val="50000"/>
                  </a:schemeClr>
                </a:solidFill>
                <a:cs typeface="B Titr" pitchFamily="2" charset="-78"/>
              </a:rPr>
              <a:t>حمایت ویژه از مادرانی که دو قلوهای خود را تغذیه میکنند لازم است</a:t>
            </a:r>
            <a:endParaRPr lang="en-US" sz="2800" b="1" dirty="0">
              <a:solidFill>
                <a:schemeClr val="accent1">
                  <a:lumMod val="50000"/>
                </a:schemeClr>
              </a:solidFill>
              <a:cs typeface="B Titr" pitchFamily="2" charset="-78"/>
            </a:endParaRPr>
          </a:p>
        </p:txBody>
      </p:sp>
      <p:pic>
        <p:nvPicPr>
          <p:cNvPr id="36867"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5445125"/>
            <a:ext cx="46767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Content Placeholder 2"/>
          <p:cNvSpPr>
            <a:spLocks noGrp="1"/>
          </p:cNvSpPr>
          <p:nvPr>
            <p:ph sz="quarter" idx="1"/>
          </p:nvPr>
        </p:nvSpPr>
        <p:spPr>
          <a:xfrm>
            <a:off x="301625" y="1527175"/>
            <a:ext cx="8504238" cy="4572000"/>
          </a:xfrm>
        </p:spPr>
        <p:txBody>
          <a:bodyPr/>
          <a:lstStyle/>
          <a:p>
            <a:pPr algn="r" rtl="1"/>
            <a:r>
              <a:rPr lang="fa-IR" altLang="en-US" sz="2400">
                <a:cs typeface="B Mitra" panose="00000400000000000000" pitchFamily="2" charset="-78"/>
              </a:rPr>
              <a:t>مادر را مطمئن سازید که او شیر کافی برای هر دو نوزاد دارد </a:t>
            </a:r>
          </a:p>
          <a:p>
            <a:pPr algn="r" rtl="1"/>
            <a:r>
              <a:rPr lang="fa-IR" altLang="en-US" sz="2400">
                <a:solidFill>
                  <a:srgbClr val="C00000"/>
                </a:solidFill>
                <a:cs typeface="B Mitra" panose="00000400000000000000" pitchFamily="2" charset="-78"/>
              </a:rPr>
              <a:t>به مادر توضیح دهید دو قلوها( نظر به اینکه اغلب نارس و با وزن پایین متولد می شوند ) ممکن است برای سازگاری با تغذیه با شیرمادر به زمان بیشتری نیاز داشته باشد. </a:t>
            </a:r>
          </a:p>
          <a:p>
            <a:pPr algn="r" rtl="1"/>
            <a:r>
              <a:rPr lang="fa-IR" altLang="en-US" sz="2400">
                <a:cs typeface="B Mitra" panose="00000400000000000000" pitchFamily="2" charset="-78"/>
              </a:rPr>
              <a:t>تغذیه هر یک از نوزادان در زمان جداگانه، تا زمانی که نوزاد مهارت لازم جهت گرفتن سینه مادر را کسب نماید انجام شود.</a:t>
            </a:r>
          </a:p>
          <a:p>
            <a:pPr algn="r" rtl="1"/>
            <a:r>
              <a:rPr lang="fa-IR" altLang="en-US" sz="2400">
                <a:solidFill>
                  <a:srgbClr val="C00000"/>
                </a:solidFill>
                <a:cs typeface="B Mitra" panose="00000400000000000000" pitchFamily="2" charset="-78"/>
              </a:rPr>
              <a:t>اگر یکی از نوزادان ضعیف تر است، مادر را تشویق کنید که از هر دو پستان شیر دهد </a:t>
            </a:r>
          </a:p>
        </p:txBody>
      </p:sp>
    </p:spTree>
    <p:extLst>
      <p:ext uri="{BB962C8B-B14F-4D97-AF65-F5344CB8AC3E}">
        <p14:creationId xmlns:p14="http://schemas.microsoft.com/office/powerpoint/2010/main" val="41216046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fontScale="90000"/>
          </a:bodyPr>
          <a:lstStyle/>
          <a:p>
            <a:pPr algn="r" rtl="1" eaLnBrk="1" fontAlgn="auto" hangingPunct="1">
              <a:spcAft>
                <a:spcPts val="0"/>
              </a:spcAft>
              <a:defRPr/>
            </a:pPr>
            <a:r>
              <a:rPr lang="fa-IR" sz="2000" b="1" dirty="0">
                <a:solidFill>
                  <a:schemeClr val="accent1">
                    <a:lumMod val="50000"/>
                  </a:schemeClr>
                </a:solidFill>
                <a:cs typeface="B Titr" pitchFamily="2" charset="-78"/>
              </a:rPr>
              <a:t>تغذیه نوزاد در وضعیت مراقبت آغوشی ( روش دوشیدن مستقیم شیرمادر به دهان نوزاد) و نکاتی که باید به مادر آموزش داد: </a:t>
            </a:r>
            <a:endParaRPr lang="en-US" sz="2000" b="1" dirty="0">
              <a:solidFill>
                <a:schemeClr val="accent1">
                  <a:lumMod val="50000"/>
                </a:schemeClr>
              </a:solidFill>
              <a:cs typeface="B Titr" pitchFamily="2" charset="-78"/>
            </a:endParaRPr>
          </a:p>
        </p:txBody>
      </p:sp>
      <p:pic>
        <p:nvPicPr>
          <p:cNvPr id="37891"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5992812"/>
            <a:ext cx="46767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2" name="Content Placeholder 2"/>
          <p:cNvSpPr>
            <a:spLocks noGrp="1"/>
          </p:cNvSpPr>
          <p:nvPr>
            <p:ph sz="quarter" idx="1"/>
          </p:nvPr>
        </p:nvSpPr>
        <p:spPr>
          <a:xfrm>
            <a:off x="250825" y="1268413"/>
            <a:ext cx="8504238" cy="4248819"/>
          </a:xfrm>
        </p:spPr>
        <p:txBody>
          <a:bodyPr>
            <a:normAutofit/>
          </a:bodyPr>
          <a:lstStyle/>
          <a:p>
            <a:pPr algn="r" rtl="1"/>
            <a:r>
              <a:rPr lang="fa-IR" altLang="en-US" sz="2400" dirty="0">
                <a:cs typeface="B Mitra" panose="00000400000000000000" pitchFamily="2" charset="-78"/>
              </a:rPr>
              <a:t>نوزاد را در تماس پوست به پوست قرار دهید. دهانش را به نوک پستان نزدیک کنید. </a:t>
            </a:r>
          </a:p>
          <a:p>
            <a:pPr algn="r" rtl="1"/>
            <a:r>
              <a:rPr lang="fa-IR" altLang="en-US" sz="2400" dirty="0">
                <a:cs typeface="B Mitra" panose="00000400000000000000" pitchFamily="2" charset="-78"/>
              </a:rPr>
              <a:t>منتظر شوید نوزاد هوشیار شود و دهان و چشمانش را باز کند. ( نوزادان خیلی نارس ممکن است تحریک ملایمی برای بیدارماندن و هوشیاری، لازم داشته باشند)</a:t>
            </a:r>
          </a:p>
          <a:p>
            <a:pPr algn="r" rtl="1"/>
            <a:r>
              <a:rPr lang="fa-IR" altLang="en-US" sz="2400" dirty="0">
                <a:cs typeface="B Mitra" panose="00000400000000000000" pitchFamily="2" charset="-78"/>
              </a:rPr>
              <a:t>چند قطره شیر را بدوشید. </a:t>
            </a:r>
          </a:p>
          <a:p>
            <a:pPr algn="r" rtl="1"/>
            <a:r>
              <a:rPr lang="fa-IR" altLang="en-US" sz="2400" dirty="0">
                <a:cs typeface="B Mitra" panose="00000400000000000000" pitchFamily="2" charset="-78"/>
              </a:rPr>
              <a:t>بگذارید نوزاد بو بکشد و نوک سینه را لیس بزند و دهانش را باز کند. </a:t>
            </a:r>
          </a:p>
          <a:p>
            <a:pPr algn="r" rtl="1"/>
            <a:r>
              <a:rPr lang="fa-IR" altLang="en-US" sz="2400" dirty="0">
                <a:cs typeface="B Mitra" panose="00000400000000000000" pitchFamily="2" charset="-78"/>
              </a:rPr>
              <a:t>مستقیما چند قطره شیر را در دهان باز شده نوزاد بدوشید. </a:t>
            </a:r>
          </a:p>
          <a:p>
            <a:pPr algn="r" rtl="1"/>
            <a:r>
              <a:rPr lang="fa-IR" altLang="en-US" sz="2400" dirty="0">
                <a:cs typeface="B Mitra" panose="00000400000000000000" pitchFamily="2" charset="-78"/>
              </a:rPr>
              <a:t>منتظر باشید تا او شیر را ببلعد.</a:t>
            </a:r>
          </a:p>
          <a:p>
            <a:pPr algn="r" rtl="1"/>
            <a:r>
              <a:rPr lang="fa-IR" altLang="en-US" sz="2400" dirty="0">
                <a:cs typeface="B Mitra" panose="00000400000000000000" pitchFamily="2" charset="-78"/>
              </a:rPr>
              <a:t>این کار را تا زمانی تکرار کنید که نوزاد دهانش را ببندد و حتی با وجود تحریک هم شیر نخورد. </a:t>
            </a:r>
          </a:p>
          <a:p>
            <a:pPr algn="r" rtl="1"/>
            <a:r>
              <a:rPr lang="fa-IR" altLang="en-US" sz="2400" dirty="0">
                <a:cs typeface="B Mitra" panose="00000400000000000000" pitchFamily="2" charset="-78"/>
              </a:rPr>
              <a:t>تغذیه را ادامه دهید، اما کافی بودن میزان مایع دریافتی نوزاد را با اندازه گیری روزانه وزن بسنجید.</a:t>
            </a:r>
          </a:p>
        </p:txBody>
      </p:sp>
    </p:spTree>
    <p:extLst>
      <p:ext uri="{BB962C8B-B14F-4D97-AF65-F5344CB8AC3E}">
        <p14:creationId xmlns:p14="http://schemas.microsoft.com/office/powerpoint/2010/main" val="6173320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15888"/>
            <a:ext cx="8507413" cy="650875"/>
          </a:xfrm>
          <a:solidFill>
            <a:schemeClr val="bg1"/>
          </a:solidFill>
        </p:spPr>
        <p:txBody>
          <a:bodyPr>
            <a:normAutofit/>
          </a:bodyPr>
          <a:lstStyle/>
          <a:p>
            <a:pPr algn="r" rtl="1" eaLnBrk="1" fontAlgn="auto" hangingPunct="1">
              <a:spcAft>
                <a:spcPts val="0"/>
              </a:spcAft>
              <a:defRPr/>
            </a:pPr>
            <a:r>
              <a:rPr lang="fa-IR" sz="2000" b="1" dirty="0">
                <a:solidFill>
                  <a:schemeClr val="accent1">
                    <a:lumMod val="50000"/>
                  </a:schemeClr>
                </a:solidFill>
                <a:cs typeface="B Titr" pitchFamily="2" charset="-78"/>
              </a:rPr>
              <a:t>تغذیه نوزاد نارس با فنجان و روش های دیگر </a:t>
            </a:r>
            <a:endParaRPr lang="en-US" sz="2000" b="1" dirty="0">
              <a:solidFill>
                <a:schemeClr val="accent1">
                  <a:lumMod val="50000"/>
                </a:schemeClr>
              </a:solidFill>
              <a:cs typeface="B Titr" pitchFamily="2" charset="-78"/>
            </a:endParaRPr>
          </a:p>
        </p:txBody>
      </p:sp>
      <p:pic>
        <p:nvPicPr>
          <p:cNvPr id="38915"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981075"/>
            <a:ext cx="4676775"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6" name="Content Placeholder 2"/>
          <p:cNvSpPr>
            <a:spLocks noGrp="1"/>
          </p:cNvSpPr>
          <p:nvPr>
            <p:ph sz="quarter" idx="1"/>
          </p:nvPr>
        </p:nvSpPr>
        <p:spPr>
          <a:xfrm>
            <a:off x="301625" y="1527175"/>
            <a:ext cx="8504238" cy="4854575"/>
          </a:xfrm>
        </p:spPr>
        <p:txBody>
          <a:bodyPr/>
          <a:lstStyle/>
          <a:p>
            <a:pPr algn="just" rtl="1"/>
            <a:r>
              <a:rPr lang="fa-IR" altLang="en-US" sz="2400" dirty="0">
                <a:cs typeface="B Mitra" panose="00000400000000000000" pitchFamily="2" charset="-78"/>
              </a:rPr>
              <a:t>تمامی کارکنان بخش مراقبت نوزادان باید روش تغذیه با فنجان را فرا گرفته، زمان لازم برای انجام آن را داشته باشند و روش تغذیه با فنجان را به مادر آموزش دهند.</a:t>
            </a:r>
          </a:p>
          <a:p>
            <a:pPr algn="just" rtl="1"/>
            <a:r>
              <a:rPr lang="fa-IR" altLang="en-US" sz="2400" dirty="0">
                <a:solidFill>
                  <a:srgbClr val="C00000"/>
                </a:solidFill>
                <a:cs typeface="B Mitra" panose="00000400000000000000" pitchFamily="2" charset="-78"/>
              </a:rPr>
              <a:t>میزان دریافت شیر در 24 ساعت محاسبه شود و وعده های شیر باید انعطاف پذیر باشد. طولانی شدن تغذیه با فنجان بدون تحریک مناسب مکیدن می تواند تغذیه با پستان مادر را به تاخیر بیندازد. بهتر است مراقبت آغوشی مادر هر چه سریعتر شروع شود و نوزا به طور مستقیم از سینه مادر تغذیه نماید. </a:t>
            </a:r>
          </a:p>
          <a:p>
            <a:pPr algn="just" rtl="1"/>
            <a:r>
              <a:rPr lang="fa-IR" altLang="en-US" sz="2400" dirty="0">
                <a:cs typeface="B Mitra" panose="00000400000000000000" pitchFamily="2" charset="-78"/>
              </a:rPr>
              <a:t>وقتی شیر پسین( پر چرب) به نوزاد نارس داده می شود بهتر است از قطره چکان به جای فنجان استفاده شود، چون مادران تسلط بهتری دارند و شیر کمتر به هدر می رود. </a:t>
            </a:r>
          </a:p>
        </p:txBody>
      </p:sp>
    </p:spTree>
    <p:extLst>
      <p:ext uri="{BB962C8B-B14F-4D97-AF65-F5344CB8AC3E}">
        <p14:creationId xmlns:p14="http://schemas.microsoft.com/office/powerpoint/2010/main" val="829149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sz="2000" b="1" dirty="0">
                <a:solidFill>
                  <a:schemeClr val="accent1">
                    <a:lumMod val="50000"/>
                  </a:schemeClr>
                </a:solidFill>
                <a:cs typeface="B Titr" pitchFamily="2" charset="-78"/>
              </a:rPr>
              <a:t>آموزش و روش اجرا </a:t>
            </a:r>
          </a:p>
        </p:txBody>
      </p:sp>
      <p:pic>
        <p:nvPicPr>
          <p:cNvPr id="39939" name="Picture 5"/>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7956550" y="1341438"/>
            <a:ext cx="846138" cy="4572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bwMode="auto">
          <a:xfrm>
            <a:off x="336550" y="1527175"/>
            <a:ext cx="7548563" cy="485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just" rtl="1">
              <a:defRPr/>
            </a:pPr>
            <a:r>
              <a:rPr lang="fa-IR" sz="2400" dirty="0">
                <a:cs typeface="B Mitra" pitchFamily="2" charset="-78"/>
              </a:rPr>
              <a:t>نوزاد را به طور عمودی و در وضعیت نیمه نشسته در آغوش قرار دهید. </a:t>
            </a:r>
          </a:p>
          <a:p>
            <a:pPr algn="just" rtl="1">
              <a:defRPr/>
            </a:pPr>
            <a:r>
              <a:rPr lang="fa-IR" sz="2400" dirty="0">
                <a:cs typeface="B Mitra" pitchFamily="2" charset="-78"/>
              </a:rPr>
              <a:t>فنجان را طوری نگه دارید که فقط با لب پایین نوزاد تماس پیدا کند.</a:t>
            </a:r>
          </a:p>
          <a:p>
            <a:pPr algn="just" rtl="1">
              <a:defRPr/>
            </a:pPr>
            <a:r>
              <a:rPr lang="fa-IR" sz="2400" dirty="0">
                <a:cs typeface="B Mitra" pitchFamily="2" charset="-78"/>
              </a:rPr>
              <a:t>بگذارید که لبه فنجان با قسمت خارجی لب بالای نوزاد در تماس باشد.</a:t>
            </a:r>
          </a:p>
          <a:p>
            <a:pPr algn="just" rtl="1">
              <a:defRPr/>
            </a:pPr>
            <a:r>
              <a:rPr lang="fa-IR" sz="2400" dirty="0">
                <a:cs typeface="B Mitra" pitchFamily="2" charset="-78"/>
              </a:rPr>
              <a:t>صبر کنید تا نوزاد کاملا هوشیار شود و دهانش و چشم هایش را باز کند. </a:t>
            </a:r>
          </a:p>
          <a:p>
            <a:pPr algn="just" rtl="1">
              <a:defRPr/>
            </a:pPr>
            <a:r>
              <a:rPr lang="fa-IR" sz="2400" dirty="0">
                <a:cs typeface="B Mitra" pitchFamily="2" charset="-78"/>
              </a:rPr>
              <a:t>اجازه دهید تا نوزاد با لیس زدن توسط زبانش، شیر را به داخل دهانش ببرد( شیر را در دهان نوزاد نریزید)</a:t>
            </a:r>
          </a:p>
          <a:p>
            <a:pPr algn="just" rtl="1">
              <a:defRPr/>
            </a:pPr>
            <a:r>
              <a:rPr lang="fa-IR" sz="2400" dirty="0">
                <a:cs typeface="B Mitra" pitchFamily="2" charset="-78"/>
              </a:rPr>
              <a:t>بگذارید تا کمی از شیر را در دهانش برای بلعیدن،‌ نگه دارد. </a:t>
            </a:r>
          </a:p>
          <a:p>
            <a:pPr algn="just" rtl="1">
              <a:defRPr/>
            </a:pPr>
            <a:r>
              <a:rPr lang="fa-IR" sz="2400" dirty="0">
                <a:cs typeface="B Mitra" pitchFamily="2" charset="-78"/>
              </a:rPr>
              <a:t>نوزاد را مشاهده کنید: وقتی نوزاد شیر کافی دریافت کرد، دهانش را می بندد و دیگر تمایلی به ادامه شیر خوردن ندارد.</a:t>
            </a:r>
          </a:p>
          <a:p>
            <a:pPr algn="just" rtl="1">
              <a:defRPr/>
            </a:pPr>
            <a:r>
              <a:rPr lang="fa-IR" sz="2400" dirty="0">
                <a:cs typeface="B Mitra" pitchFamily="2" charset="-78"/>
              </a:rPr>
              <a:t>نوزادان خواب آلود نباید با فنجان یا سرنگ شیردهی شوند. </a:t>
            </a:r>
          </a:p>
          <a:p>
            <a:pPr marL="0" indent="0" algn="just" rtl="1">
              <a:buFont typeface="Wingdings 2" pitchFamily="18" charset="2"/>
              <a:buNone/>
              <a:defRPr/>
            </a:pPr>
            <a:r>
              <a:rPr lang="fa-IR" sz="2400" dirty="0">
                <a:cs typeface="B Mitra" pitchFamily="2" charset="-78"/>
              </a:rPr>
              <a:t> </a:t>
            </a:r>
          </a:p>
          <a:p>
            <a:pPr algn="just" rtl="1">
              <a:defRPr/>
            </a:pPr>
            <a:endParaRPr lang="fa-IR" sz="2400" dirty="0">
              <a:cs typeface="B Mitra" pitchFamily="2" charset="-78"/>
            </a:endParaRPr>
          </a:p>
        </p:txBody>
      </p:sp>
    </p:spTree>
    <p:extLst>
      <p:ext uri="{BB962C8B-B14F-4D97-AF65-F5344CB8AC3E}">
        <p14:creationId xmlns:p14="http://schemas.microsoft.com/office/powerpoint/2010/main" val="2509249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301752" y="1357298"/>
            <a:ext cx="8503920" cy="4741750"/>
          </a:xfrm>
        </p:spPr>
        <p:txBody>
          <a:bodyPr/>
          <a:lstStyle/>
          <a:p>
            <a:pPr algn="r" rtl="1"/>
            <a:r>
              <a:rPr lang="fa-IR" sz="4000" b="1" dirty="0">
                <a:solidFill>
                  <a:srgbClr val="7030A0"/>
                </a:solidFill>
                <a:cs typeface="B Titr" pitchFamily="2" charset="-78"/>
              </a:rPr>
              <a:t>موانع : </a:t>
            </a:r>
          </a:p>
          <a:p>
            <a:pPr algn="r" rtl="1"/>
            <a:endParaRPr lang="fa-IR" b="1" dirty="0"/>
          </a:p>
          <a:p>
            <a:pPr algn="r" rtl="1">
              <a:buNone/>
            </a:pPr>
            <a:endParaRPr lang="en-US" dirty="0"/>
          </a:p>
          <a:p>
            <a:pPr algn="r" rtl="1">
              <a:buNone/>
            </a:pPr>
            <a:r>
              <a:rPr lang="fa-IR" dirty="0">
                <a:solidFill>
                  <a:srgbClr val="FF0000"/>
                </a:solidFill>
                <a:cs typeface="B Mitra" pitchFamily="2" charset="-78"/>
              </a:rPr>
              <a:t>   </a:t>
            </a:r>
            <a:r>
              <a:rPr lang="fa-IR" sz="3200" dirty="0">
                <a:solidFill>
                  <a:srgbClr val="FF0000"/>
                </a:solidFill>
                <a:cs typeface="B Mitra" pitchFamily="2" charset="-78"/>
              </a:rPr>
              <a:t>بازدارنده : </a:t>
            </a:r>
            <a:r>
              <a:rPr lang="fa-IR" sz="3200" dirty="0">
                <a:cs typeface="B Mitra" pitchFamily="2" charset="-78"/>
              </a:rPr>
              <a:t>قرار گرفتن پشت میز و یا نوشتن یادداشت در هنگام صحبت کردن.</a:t>
            </a:r>
            <a:endParaRPr lang="en-US" sz="3200" dirty="0">
              <a:cs typeface="B Mitra" pitchFamily="2" charset="-78"/>
            </a:endParaRPr>
          </a:p>
          <a:p>
            <a:pPr algn="r" rtl="1">
              <a:buNone/>
            </a:pPr>
            <a:r>
              <a:rPr lang="fa-IR" sz="3200" dirty="0">
                <a:solidFill>
                  <a:schemeClr val="accent3">
                    <a:lumMod val="75000"/>
                  </a:schemeClr>
                </a:solidFill>
                <a:cs typeface="B Mitra" pitchFamily="2" charset="-78"/>
              </a:rPr>
              <a:t>کمک کننده : </a:t>
            </a:r>
            <a:r>
              <a:rPr lang="fa-IR" sz="3200" dirty="0">
                <a:cs typeface="B Mitra" pitchFamily="2" charset="-78"/>
              </a:rPr>
              <a:t>جابجا شدن از پشت میز و کنار گذاشتن یادداشت ها</a:t>
            </a:r>
            <a:endParaRPr lang="en-US" sz="3200" dirty="0">
              <a:cs typeface="B Mitra" pitchFamily="2" charset="-78"/>
            </a:endParaRPr>
          </a:p>
          <a:p>
            <a:pPr algn="r" rtl="1">
              <a:buNone/>
            </a:pPr>
            <a:r>
              <a:rPr lang="fa-IR" sz="3200" dirty="0">
                <a:cs typeface="B Mitra" pitchFamily="2" charset="-78"/>
              </a:rPr>
              <a:t>« موانع را حذف كنيد »</a:t>
            </a:r>
          </a:p>
          <a:p>
            <a:pPr>
              <a:buNone/>
            </a:pPr>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1857356" y="1643050"/>
            <a:ext cx="5238750" cy="495300"/>
          </a:xfrm>
          <a:prstGeom prst="rect">
            <a:avLst/>
          </a:prstGeom>
          <a:noFill/>
        </p:spPr>
      </p:pic>
      <p:pic>
        <p:nvPicPr>
          <p:cNvPr id="7170"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3929058" y="5000636"/>
            <a:ext cx="2019300" cy="1535458"/>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5"/>
            <a:ext cx="7886700" cy="676275"/>
          </a:xfrm>
        </p:spPr>
        <p:txBody>
          <a:bodyPr>
            <a:normAutofit/>
          </a:bodyPr>
          <a:lstStyle/>
          <a:p>
            <a:pPr algn="ctr"/>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بانک شیر مادران </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43051" y="1807369"/>
            <a:ext cx="5865018" cy="3682604"/>
          </a:xfrm>
        </p:spPr>
      </p:pic>
    </p:spTree>
    <p:extLst>
      <p:ext uri="{BB962C8B-B14F-4D97-AF65-F5344CB8AC3E}">
        <p14:creationId xmlns:p14="http://schemas.microsoft.com/office/powerpoint/2010/main" val="16697751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چشم انداز تاریخی بانک شیر مادر</a:t>
            </a:r>
            <a:endParaRPr lang="en-US" dirty="0"/>
          </a:p>
        </p:txBody>
      </p:sp>
      <p:sp>
        <p:nvSpPr>
          <p:cNvPr id="3" name="Content Placeholder 2"/>
          <p:cNvSpPr>
            <a:spLocks noGrp="1"/>
          </p:cNvSpPr>
          <p:nvPr>
            <p:ph idx="1"/>
          </p:nvPr>
        </p:nvSpPr>
        <p:spPr/>
        <p:txBody>
          <a:bodyPr>
            <a:normAutofit/>
          </a:bodyPr>
          <a:lstStyle/>
          <a:p>
            <a:pPr lvl="1" algn="just">
              <a:buFont typeface="Arial" panose="020B0604020202020204" pitchFamily="34" charset="0"/>
              <a:buChar char="•"/>
            </a:pPr>
            <a:r>
              <a:rPr lang="fa-IR" sz="2400" dirty="0">
                <a:solidFill>
                  <a:prstClr val="black"/>
                </a:solidFill>
                <a:cs typeface="B Nazanin" panose="00000400000000000000" pitchFamily="2" charset="-78"/>
              </a:rPr>
              <a:t>از 1800 سال پیش از میلاد، نوزادانی که به هر دلیل از شیر مادر محروم می شدند از شیر دایه استفاده می کردند</a:t>
            </a:r>
          </a:p>
          <a:p>
            <a:pPr lvl="1" algn="just">
              <a:buFont typeface="Arial" panose="020B0604020202020204" pitchFamily="34" charset="0"/>
              <a:buChar char="•"/>
            </a:pPr>
            <a:r>
              <a:rPr lang="fa-IR" sz="2400" dirty="0">
                <a:solidFill>
                  <a:prstClr val="black"/>
                </a:solidFill>
                <a:cs typeface="B Nazanin" panose="00000400000000000000" pitchFamily="2" charset="-78"/>
              </a:rPr>
              <a:t>شیوع بیماری های عفونی و کاهش میزان استفاده از شیر دایه و تبلیغات وسیع شیرخشک در دهه 70 میلادی به عنوان چالش های جدی در استفاده از شیر مادر مطرح شده است</a:t>
            </a:r>
          </a:p>
          <a:p>
            <a:pPr lvl="1" algn="just">
              <a:buFont typeface="Arial" panose="020B0604020202020204" pitchFamily="34" charset="0"/>
              <a:buChar char="•"/>
            </a:pPr>
            <a:r>
              <a:rPr lang="fa-IR" sz="2400" dirty="0">
                <a:solidFill>
                  <a:prstClr val="black"/>
                </a:solidFill>
                <a:cs typeface="B Nazanin" panose="00000400000000000000" pitchFamily="2" charset="-78"/>
              </a:rPr>
              <a:t>با شروع قرن 21 به تغذیه شیرخوار با شیرمادر دوباره توصیه شد و محققین و پزشکان به تغذیه انحصاری با شیرمادر درطی شش ماه اول زندگی تاکید داشتند. </a:t>
            </a:r>
          </a:p>
          <a:p>
            <a:endParaRPr lang="en-US" dirty="0"/>
          </a:p>
        </p:txBody>
      </p:sp>
      <p:sp>
        <p:nvSpPr>
          <p:cNvPr id="5" name="Slide Number Placeholder 4"/>
          <p:cNvSpPr>
            <a:spLocks noGrp="1"/>
          </p:cNvSpPr>
          <p:nvPr>
            <p:ph type="sldNum" sz="quarter" idx="12"/>
          </p:nvPr>
        </p:nvSpPr>
        <p:spPr/>
        <p:txBody>
          <a:bodyPr/>
          <a:lstStyle/>
          <a:p>
            <a:pPr defTabSz="685800"/>
            <a:fld id="{B6F15528-21DE-4FAA-801E-634DDDAF4B2B}" type="slidenum">
              <a:rPr lang="en-US">
                <a:solidFill>
                  <a:prstClr val="black">
                    <a:tint val="75000"/>
                  </a:prstClr>
                </a:solidFill>
                <a:latin typeface="Calibri"/>
              </a:rPr>
              <a:pPr defTabSz="685800"/>
              <a:t>81</a:t>
            </a:fld>
            <a:endParaRPr lang="en-US">
              <a:solidFill>
                <a:prstClr val="black">
                  <a:tint val="75000"/>
                </a:prstClr>
              </a:solidFill>
              <a:latin typeface="Calibri"/>
            </a:endParaRPr>
          </a:p>
        </p:txBody>
      </p:sp>
    </p:spTree>
    <p:extLst>
      <p:ext uri="{BB962C8B-B14F-4D97-AF65-F5344CB8AC3E}">
        <p14:creationId xmlns:p14="http://schemas.microsoft.com/office/powerpoint/2010/main" val="40009802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1" algn="just">
              <a:buFont typeface="Arial" panose="020B0604020202020204" pitchFamily="34" charset="0"/>
              <a:buChar char="•"/>
            </a:pPr>
            <a:r>
              <a:rPr lang="fa-IR" sz="2400" dirty="0">
                <a:solidFill>
                  <a:prstClr val="black"/>
                </a:solidFill>
                <a:cs typeface="B Nazanin" panose="00000400000000000000" pitchFamily="2" charset="-78"/>
              </a:rPr>
              <a:t>اولین بانک شیرمادر در دنیا در سال 1900 در اتریش افتتاح شد و 10 سال بعد بانک شیر امریکا راه اندازی شد. </a:t>
            </a:r>
          </a:p>
          <a:p>
            <a:pPr lvl="1" algn="just">
              <a:buFont typeface="Arial" panose="020B0604020202020204" pitchFamily="34" charset="0"/>
              <a:buChar char="•"/>
            </a:pPr>
            <a:r>
              <a:rPr lang="fa-IR" sz="2400" dirty="0">
                <a:solidFill>
                  <a:prstClr val="black"/>
                </a:solidFill>
                <a:cs typeface="B Nazanin" panose="00000400000000000000" pitchFamily="2" charset="-78"/>
              </a:rPr>
              <a:t>بیشترین بانک شیر در کشور برزیل ( 217 بانک و 126 مکان جمع آوری شیر) وجود دارد.</a:t>
            </a:r>
          </a:p>
          <a:p>
            <a:pPr lvl="1" algn="just">
              <a:buFont typeface="Arial" panose="020B0604020202020204" pitchFamily="34" charset="0"/>
              <a:buChar char="•"/>
            </a:pPr>
            <a:r>
              <a:rPr lang="fa-IR" sz="2400" dirty="0">
                <a:solidFill>
                  <a:prstClr val="black"/>
                </a:solidFill>
                <a:cs typeface="B Nazanin" panose="00000400000000000000" pitchFamily="2" charset="-78"/>
              </a:rPr>
              <a:t>در سال 1985 انجمن بانک شیرمادر در شمال امریکا تاسیس شد که نه تنها ارتباط بین بانک ها را برقرار کرد بلکه تحقیقات گسترده در زمینه شیرمادر آغاز کرد. </a:t>
            </a: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endParaRPr lang="en-US" dirty="0"/>
          </a:p>
        </p:txBody>
      </p:sp>
      <p:sp>
        <p:nvSpPr>
          <p:cNvPr id="5" name="Slide Number Placeholder 4"/>
          <p:cNvSpPr>
            <a:spLocks noGrp="1"/>
          </p:cNvSpPr>
          <p:nvPr>
            <p:ph type="sldNum" sz="quarter" idx="12"/>
          </p:nvPr>
        </p:nvSpPr>
        <p:spPr/>
        <p:txBody>
          <a:bodyPr/>
          <a:lstStyle/>
          <a:p>
            <a:pPr defTabSz="685800"/>
            <a:fld id="{B6F15528-21DE-4FAA-801E-634DDDAF4B2B}" type="slidenum">
              <a:rPr lang="en-US">
                <a:solidFill>
                  <a:prstClr val="black">
                    <a:tint val="75000"/>
                  </a:prstClr>
                </a:solidFill>
                <a:latin typeface="Calibri"/>
              </a:rPr>
              <a:pPr defTabSz="685800"/>
              <a:t>82</a:t>
            </a:fld>
            <a:endParaRPr lang="en-US">
              <a:solidFill>
                <a:prstClr val="black">
                  <a:tint val="75000"/>
                </a:prstClr>
              </a:solidFill>
              <a:latin typeface="Calibri"/>
            </a:endParaRPr>
          </a:p>
        </p:txBody>
      </p:sp>
    </p:spTree>
    <p:extLst>
      <p:ext uri="{BB962C8B-B14F-4D97-AF65-F5344CB8AC3E}">
        <p14:creationId xmlns:p14="http://schemas.microsoft.com/office/powerpoint/2010/main" val="22751540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1" algn="just">
              <a:buFont typeface="Arial" panose="020B0604020202020204" pitchFamily="34" charset="0"/>
              <a:buChar char="•"/>
            </a:pPr>
            <a:r>
              <a:rPr lang="fa-IR" sz="2400" dirty="0">
                <a:solidFill>
                  <a:prstClr val="black"/>
                </a:solidFill>
                <a:cs typeface="B Nazanin" panose="00000400000000000000" pitchFamily="2" charset="-78"/>
              </a:rPr>
              <a:t>اولین بانک شیر مادر درایران  در سال 1395دردانشگاه علوم پزشکی تبریز راه اندازی شد</a:t>
            </a: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pPr lvl="1" algn="just">
              <a:buFont typeface="Arial" panose="020B0604020202020204" pitchFamily="34" charset="0"/>
              <a:buChar char="•"/>
            </a:pPr>
            <a:endParaRPr lang="fa-IR" sz="2400" dirty="0">
              <a:solidFill>
                <a:prstClr val="black"/>
              </a:solidFill>
              <a:cs typeface="B Nazanin" panose="00000400000000000000" pitchFamily="2" charset="-78"/>
            </a:endParaRPr>
          </a:p>
          <a:p>
            <a:pPr lvl="1" algn="just">
              <a:buFont typeface="Arial" panose="020B0604020202020204" pitchFamily="34" charset="0"/>
              <a:buChar char="•"/>
            </a:pPr>
            <a:r>
              <a:rPr lang="fa-IR" sz="2400" dirty="0">
                <a:solidFill>
                  <a:prstClr val="black"/>
                </a:solidFill>
                <a:cs typeface="B Nazanin" panose="00000400000000000000" pitchFamily="2" charset="-78"/>
              </a:rPr>
              <a:t>تا سال 2021، 240بانک شیردر اروپا و 30 بانک شیر در امریکاو کانادا و سایر کشور ها راه اندازی شد</a:t>
            </a:r>
            <a:r>
              <a:rPr lang="fa-IR" dirty="0">
                <a:solidFill>
                  <a:prstClr val="black"/>
                </a:solidFill>
              </a:rPr>
              <a:t>. </a:t>
            </a:r>
            <a:endParaRPr lang="en-US" dirty="0">
              <a:solidFill>
                <a:prstClr val="black"/>
              </a:solidFill>
            </a:endParaRPr>
          </a:p>
          <a:p>
            <a:endParaRPr lang="en-US" dirty="0"/>
          </a:p>
        </p:txBody>
      </p:sp>
      <p:sp>
        <p:nvSpPr>
          <p:cNvPr id="5" name="Slide Number Placeholder 4"/>
          <p:cNvSpPr>
            <a:spLocks noGrp="1"/>
          </p:cNvSpPr>
          <p:nvPr>
            <p:ph type="sldNum" sz="quarter" idx="12"/>
          </p:nvPr>
        </p:nvSpPr>
        <p:spPr/>
        <p:txBody>
          <a:bodyPr/>
          <a:lstStyle/>
          <a:p>
            <a:pPr defTabSz="685800"/>
            <a:fld id="{B6F15528-21DE-4FAA-801E-634DDDAF4B2B}" type="slidenum">
              <a:rPr lang="en-US">
                <a:solidFill>
                  <a:prstClr val="black">
                    <a:tint val="75000"/>
                  </a:prstClr>
                </a:solidFill>
                <a:latin typeface="Calibri"/>
              </a:rPr>
              <a:pPr defTabSz="685800"/>
              <a:t>83</a:t>
            </a:fld>
            <a:endParaRPr lang="en-US">
              <a:solidFill>
                <a:prstClr val="black">
                  <a:tint val="75000"/>
                </a:prstClr>
              </a:solidFill>
              <a:latin typeface="Calibri"/>
            </a:endParaRPr>
          </a:p>
        </p:txBody>
      </p:sp>
    </p:spTree>
    <p:extLst>
      <p:ext uri="{BB962C8B-B14F-4D97-AF65-F5344CB8AC3E}">
        <p14:creationId xmlns:p14="http://schemas.microsoft.com/office/powerpoint/2010/main" val="25822299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1" algn="just">
              <a:buFont typeface="Arial" panose="020B0604020202020204" pitchFamily="34" charset="0"/>
              <a:buChar char="•"/>
            </a:pPr>
            <a:r>
              <a:rPr lang="fa-IR" sz="2400" dirty="0">
                <a:solidFill>
                  <a:prstClr val="black"/>
                </a:solidFill>
                <a:cs typeface="B Nazanin" panose="00000400000000000000" pitchFamily="2" charset="-78"/>
              </a:rPr>
              <a:t>اگر شیرخواران نارس و یا پرخطر به شیرمادر دسترسی نداشته باشند و یا میزان شیر مادرانشان ناکافی باشد، شیر پاستوریزه مادران اهدا کننده، بهترین جایگزین است. </a:t>
            </a:r>
          </a:p>
          <a:p>
            <a:pPr lvl="1" algn="just">
              <a:buFont typeface="Arial" panose="020B0604020202020204" pitchFamily="34" charset="0"/>
              <a:buChar char="•"/>
            </a:pPr>
            <a:r>
              <a:rPr lang="fa-IR" sz="2400" dirty="0">
                <a:solidFill>
                  <a:prstClr val="black"/>
                </a:solidFill>
                <a:cs typeface="B Nazanin" panose="00000400000000000000" pitchFamily="2" charset="-78"/>
              </a:rPr>
              <a:t>سازمان بهداشت جهانی بهداشت، آکادمی اطفال امریکا و جمعیت گوارش کودکان اروپا و مجامع علمی دیگر دنیا استفاده از شیراهدایی را بهترین جایگزین برای نوزاد محروم از شیرمادر می دانند. </a:t>
            </a:r>
            <a:endParaRPr lang="en-US" sz="2400" dirty="0">
              <a:solidFill>
                <a:prstClr val="black"/>
              </a:solidFill>
              <a:cs typeface="B Nazanin" panose="00000400000000000000" pitchFamily="2" charset="-78"/>
            </a:endParaRPr>
          </a:p>
          <a:p>
            <a:endParaRPr lang="en-US" dirty="0"/>
          </a:p>
        </p:txBody>
      </p:sp>
      <p:sp>
        <p:nvSpPr>
          <p:cNvPr id="5" name="Slide Number Placeholder 4"/>
          <p:cNvSpPr>
            <a:spLocks noGrp="1"/>
          </p:cNvSpPr>
          <p:nvPr>
            <p:ph type="sldNum" sz="quarter" idx="12"/>
          </p:nvPr>
        </p:nvSpPr>
        <p:spPr/>
        <p:txBody>
          <a:bodyPr/>
          <a:lstStyle/>
          <a:p>
            <a:pPr defTabSz="685800"/>
            <a:fld id="{B6F15528-21DE-4FAA-801E-634DDDAF4B2B}" type="slidenum">
              <a:rPr lang="en-US">
                <a:solidFill>
                  <a:prstClr val="black">
                    <a:tint val="75000"/>
                  </a:prstClr>
                </a:solidFill>
                <a:latin typeface="Calibri"/>
              </a:rPr>
              <a:pPr defTabSz="685800"/>
              <a:t>84</a:t>
            </a:fld>
            <a:endParaRPr lang="en-US">
              <a:solidFill>
                <a:prstClr val="black">
                  <a:tint val="75000"/>
                </a:prstClr>
              </a:solidFill>
              <a:latin typeface="Calibri"/>
            </a:endParaRPr>
          </a:p>
        </p:txBody>
      </p:sp>
    </p:spTree>
    <p:extLst>
      <p:ext uri="{BB962C8B-B14F-4D97-AF65-F5344CB8AC3E}">
        <p14:creationId xmlns:p14="http://schemas.microsoft.com/office/powerpoint/2010/main" val="21209265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l="-20000" r="-2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5"/>
            <a:ext cx="7886700" cy="662859"/>
          </a:xfrm>
        </p:spPr>
        <p:txBody>
          <a:bodyPr>
            <a:normAutofit/>
          </a:bodyPr>
          <a:lstStyle/>
          <a:p>
            <a:pPr algn="ctr"/>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روند فعالیت بانک شیر مادر</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628650" y="1793953"/>
            <a:ext cx="7886700" cy="3696020"/>
          </a:xfrm>
        </p:spPr>
        <p:txBody>
          <a:bodyPr>
            <a:normAutofit fontScale="85000" lnSpcReduction="10000"/>
          </a:bodyPr>
          <a:lstStyle/>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انتخاب اهداکننده سالم به لحاظ جسمی ،روانی ،اجتماعی و بررسی سوابق پزشکی آنان وتشکیل پرونده اهدا برای مادران داوطلب اهدا شیر مادر</a:t>
            </a:r>
            <a:endParaRPr lang="en-US" sz="2400" dirty="0">
              <a:solidFill>
                <a:prstClr val="black"/>
              </a:solidFill>
              <a:cs typeface="B Nazanin" panose="00000400000000000000" pitchFamily="2" charset="-78"/>
            </a:endParaRP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آموزش بهداشت، شیردوشی ایمن و ایجاد حس تعهد به این کار</a:t>
            </a:r>
            <a:endParaRPr lang="en-US" sz="2400" dirty="0">
              <a:solidFill>
                <a:prstClr val="black"/>
              </a:solidFill>
              <a:cs typeface="B Nazanin" panose="00000400000000000000" pitchFamily="2" charset="-78"/>
            </a:endParaRP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تحویل بطری های مخصوص ذخیره شیر به مادران اهدا کننده  </a:t>
            </a:r>
            <a:endParaRPr lang="en-US" sz="2400" dirty="0">
              <a:solidFill>
                <a:prstClr val="black"/>
              </a:solidFill>
              <a:cs typeface="B Nazanin" panose="00000400000000000000" pitchFamily="2" charset="-78"/>
            </a:endParaRP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دریافت شیر از مادران اهدا کننده  و انتقال آن به یخچال های مخصوص شیر های ورودی</a:t>
            </a:r>
            <a:endParaRPr lang="en-US" sz="2400" dirty="0">
              <a:solidFill>
                <a:prstClr val="black"/>
              </a:solidFill>
              <a:cs typeface="B Nazanin" panose="00000400000000000000" pitchFamily="2" charset="-78"/>
            </a:endParaRP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پاستوریزاسیون شیر </a:t>
            </a:r>
            <a:endParaRPr lang="en-US" sz="2400" dirty="0">
              <a:solidFill>
                <a:prstClr val="black"/>
              </a:solidFill>
              <a:cs typeface="B Nazanin" panose="00000400000000000000" pitchFamily="2" charset="-78"/>
            </a:endParaRP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ارسال یک نمونه از شیر به آزمایشگاه برای کشت میکروبی </a:t>
            </a:r>
          </a:p>
          <a:p>
            <a:pPr marL="728663" lvl="1" indent="-385763" algn="just">
              <a:lnSpc>
                <a:spcPct val="107000"/>
              </a:lnSpc>
              <a:spcAft>
                <a:spcPts val="600"/>
              </a:spcAft>
              <a:buFont typeface="+mj-lt"/>
              <a:buAutoNum type="arabicPeriod"/>
            </a:pPr>
            <a:r>
              <a:rPr lang="fa-IR" sz="2400" dirty="0">
                <a:solidFill>
                  <a:prstClr val="black"/>
                </a:solidFill>
                <a:cs typeface="B Nazanin" panose="00000400000000000000" pitchFamily="2" charset="-78"/>
              </a:rPr>
              <a:t>بعد از اینکه آزمایشگاه شیر را تأیید کرد این شیر با دستور پزشک به نوزادان نیازمند محروم از شیر مادر داده می شود</a:t>
            </a:r>
            <a:endParaRPr lang="en-US" sz="2400" dirty="0">
              <a:solidFill>
                <a:prstClr val="black"/>
              </a:solidFill>
              <a:cs typeface="B Nazanin" panose="00000400000000000000" pitchFamily="2" charset="-78"/>
            </a:endParaRPr>
          </a:p>
          <a:p>
            <a:pPr algn="just">
              <a:lnSpc>
                <a:spcPct val="107000"/>
              </a:lnSpc>
              <a:spcAft>
                <a:spcPts val="600"/>
              </a:spcAft>
              <a:buFont typeface="+mj-lt"/>
              <a:buAutoNum type="arabicPeriod"/>
            </a:pPr>
            <a:endParaRPr lang="fa-IR" sz="1800" dirty="0">
              <a:latin typeface="Calibri" panose="020F0502020204030204" pitchFamily="34" charset="0"/>
              <a:ea typeface="Calibri" panose="020F0502020204030204" pitchFamily="34" charset="0"/>
              <a:cs typeface="B Nazanin" panose="00000400000000000000" pitchFamily="2" charset="-78"/>
            </a:endParaRPr>
          </a:p>
          <a:p>
            <a:pPr algn="just">
              <a:lnSpc>
                <a:spcPct val="107000"/>
              </a:lnSpc>
              <a:spcAft>
                <a:spcPts val="600"/>
              </a:spcAft>
              <a:buFont typeface="+mj-lt"/>
              <a:buAutoNum type="arabicPeriod"/>
            </a:pPr>
            <a:endParaRPr lang="en-US" sz="1800" dirty="0">
              <a:latin typeface="Calibri" panose="020F0502020204030204" pitchFamily="34" charset="0"/>
              <a:ea typeface="Calibri" panose="020F0502020204030204" pitchFamily="34" charset="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4150888704"/>
      </p:ext>
    </p:extLst>
  </p:cSld>
  <p:clrMapOvr>
    <a:overrideClrMapping bg1="lt1" tx1="dk1" bg2="lt2" tx2="dk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تایید صلاحیت و غربالگری مادر اهدا کننده شیر</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normAutofit/>
          </a:bodyPr>
          <a:lstStyle/>
          <a:p>
            <a:pPr marL="257175" lvl="1" indent="-257175">
              <a:lnSpc>
                <a:spcPct val="97000"/>
              </a:lnSpc>
              <a:spcAft>
                <a:spcPts val="600"/>
              </a:spcAft>
              <a:buFont typeface="Arial" pitchFamily="34" charset="0"/>
              <a:buChar char="•"/>
            </a:pPr>
            <a:r>
              <a:rPr lang="fa-IR" sz="2400" dirty="0">
                <a:solidFill>
                  <a:prstClr val="black"/>
                </a:solidFill>
                <a:cs typeface="B Nazanin" panose="00000400000000000000" pitchFamily="2" charset="-78"/>
              </a:rPr>
              <a:t>مصاحبه با مادر</a:t>
            </a:r>
          </a:p>
          <a:p>
            <a:pPr marL="257175" lvl="1" indent="-257175">
              <a:lnSpc>
                <a:spcPct val="97000"/>
              </a:lnSpc>
              <a:spcAft>
                <a:spcPts val="600"/>
              </a:spcAft>
              <a:buFont typeface="Arial" pitchFamily="34" charset="0"/>
              <a:buChar char="•"/>
            </a:pPr>
            <a:r>
              <a:rPr lang="fa-IR" sz="2400" dirty="0">
                <a:solidFill>
                  <a:prstClr val="black"/>
                </a:solidFill>
                <a:cs typeface="B Nazanin" panose="00000400000000000000" pitchFamily="2" charset="-78"/>
              </a:rPr>
              <a:t>انجام آزمایشات سرلوژیک برای اهدا کننده </a:t>
            </a:r>
            <a:endParaRPr lang="en-US" sz="2400" dirty="0">
              <a:solidFill>
                <a:prstClr val="black"/>
              </a:solidFill>
              <a:cs typeface="B Nazanin" panose="00000400000000000000" pitchFamily="2" charset="-78"/>
            </a:endParaRPr>
          </a:p>
          <a:p>
            <a:pPr marL="728663" lvl="1" indent="-385763" algn="just" rtl="0">
              <a:lnSpc>
                <a:spcPct val="97000"/>
              </a:lnSpc>
              <a:spcAft>
                <a:spcPts val="600"/>
              </a:spcAft>
              <a:buFont typeface="+mj-lt"/>
              <a:buAutoNum type="alphaLcPeriod"/>
            </a:pPr>
            <a:r>
              <a:rPr lang="en-US" sz="2025" dirty="0">
                <a:solidFill>
                  <a:prstClr val="black"/>
                </a:solidFill>
                <a:cs typeface="B Nazanin" panose="00000400000000000000" pitchFamily="2" charset="-78"/>
              </a:rPr>
              <a:t>HIV-I andHIV-2</a:t>
            </a:r>
          </a:p>
          <a:p>
            <a:pPr marL="728663" lvl="1" indent="-385763" algn="just" rtl="0">
              <a:lnSpc>
                <a:spcPct val="97000"/>
              </a:lnSpc>
              <a:spcAft>
                <a:spcPts val="600"/>
              </a:spcAft>
              <a:buFont typeface="+mj-lt"/>
              <a:buAutoNum type="alphaLcPeriod"/>
            </a:pPr>
            <a:r>
              <a:rPr lang="en-US" sz="2025" dirty="0">
                <a:solidFill>
                  <a:prstClr val="black"/>
                </a:solidFill>
                <a:cs typeface="B Nazanin" panose="00000400000000000000" pitchFamily="2" charset="-78"/>
              </a:rPr>
              <a:t>HTLV-IandHTLV-2</a:t>
            </a:r>
          </a:p>
          <a:p>
            <a:pPr marL="728663" lvl="1" indent="-385763" algn="just" rtl="0">
              <a:lnSpc>
                <a:spcPct val="97000"/>
              </a:lnSpc>
              <a:spcAft>
                <a:spcPts val="600"/>
              </a:spcAft>
              <a:buFont typeface="+mj-lt"/>
              <a:buAutoNum type="alphaLcPeriod"/>
            </a:pPr>
            <a:r>
              <a:rPr lang="en-US" sz="2025" dirty="0">
                <a:solidFill>
                  <a:prstClr val="black"/>
                </a:solidFill>
                <a:cs typeface="B Nazanin" panose="00000400000000000000" pitchFamily="2" charset="-78"/>
              </a:rPr>
              <a:t>Hepatitis B</a:t>
            </a:r>
          </a:p>
          <a:p>
            <a:pPr marL="728663" lvl="1" indent="-385763" algn="just" rtl="0">
              <a:lnSpc>
                <a:spcPct val="97000"/>
              </a:lnSpc>
              <a:spcAft>
                <a:spcPts val="600"/>
              </a:spcAft>
              <a:buFont typeface="+mj-lt"/>
              <a:buAutoNum type="alphaLcPeriod"/>
            </a:pPr>
            <a:r>
              <a:rPr lang="en-US" sz="2025" dirty="0">
                <a:solidFill>
                  <a:prstClr val="black"/>
                </a:solidFill>
                <a:cs typeface="B Nazanin" panose="00000400000000000000" pitchFamily="2" charset="-78"/>
              </a:rPr>
              <a:t>Hepatitis C</a:t>
            </a:r>
          </a:p>
          <a:p>
            <a:pPr marL="728663" lvl="1" indent="-385763" algn="just" rtl="0">
              <a:lnSpc>
                <a:spcPct val="97000"/>
              </a:lnSpc>
              <a:spcAft>
                <a:spcPts val="600"/>
              </a:spcAft>
              <a:buFont typeface="+mj-lt"/>
              <a:buAutoNum type="alphaLcPeriod"/>
            </a:pPr>
            <a:r>
              <a:rPr lang="en-US" sz="2025" dirty="0">
                <a:solidFill>
                  <a:prstClr val="black"/>
                </a:solidFill>
                <a:cs typeface="B Nazanin" panose="00000400000000000000" pitchFamily="2" charset="-78"/>
              </a:rPr>
              <a:t>Syphilis</a:t>
            </a:r>
          </a:p>
        </p:txBody>
      </p:sp>
    </p:spTree>
    <p:extLst>
      <p:ext uri="{BB962C8B-B14F-4D97-AF65-F5344CB8AC3E}">
        <p14:creationId xmlns:p14="http://schemas.microsoft.com/office/powerpoint/2010/main" val="38105350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a:t>
            </a:r>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چه مادرانی می توانند شیر اهدا نمایند</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normAutofit/>
          </a:bodyPr>
          <a:lstStyle/>
          <a:p>
            <a:r>
              <a:rPr lang="fa-IR" dirty="0">
                <a:solidFill>
                  <a:prstClr val="black"/>
                </a:solidFill>
                <a:cs typeface="B Nazanin" panose="00000400000000000000" pitchFamily="2" charset="-78"/>
              </a:rPr>
              <a:t>بارداری و زایمان نرمال داشته باشد </a:t>
            </a:r>
          </a:p>
          <a:p>
            <a:r>
              <a:rPr lang="fa-IR" dirty="0">
                <a:solidFill>
                  <a:prstClr val="black"/>
                </a:solidFill>
                <a:cs typeface="B Nazanin" panose="00000400000000000000" pitchFamily="2" charset="-78"/>
              </a:rPr>
              <a:t>از نظر  آزمایشات سرلوژیکی منفی باشند</a:t>
            </a:r>
          </a:p>
          <a:p>
            <a:r>
              <a:rPr lang="fa-IR" dirty="0">
                <a:solidFill>
                  <a:prstClr val="black"/>
                </a:solidFill>
                <a:cs typeface="B Nazanin" panose="00000400000000000000" pitchFamily="2" charset="-78"/>
              </a:rPr>
              <a:t> عفونت حاد یا مزمن نداشته باشند</a:t>
            </a:r>
          </a:p>
          <a:p>
            <a:r>
              <a:rPr lang="fa-IR" dirty="0">
                <a:solidFill>
                  <a:prstClr val="black"/>
                </a:solidFill>
                <a:cs typeface="B Nazanin" panose="00000400000000000000" pitchFamily="2" charset="-78"/>
              </a:rPr>
              <a:t>عدم مصرف دارو، سیگار و الکل</a:t>
            </a:r>
          </a:p>
          <a:p>
            <a:r>
              <a:rPr lang="fa-IR" dirty="0">
                <a:solidFill>
                  <a:prstClr val="black"/>
                </a:solidFill>
                <a:cs typeface="B Nazanin" panose="00000400000000000000" pitchFamily="2" charset="-78"/>
              </a:rPr>
              <a:t>مصرف منظم از داروهای بدون نسخه مانند استامینوفن و آسپرین و ضد بارداری های خوراکی نداشته باشند</a:t>
            </a:r>
          </a:p>
          <a:p>
            <a:r>
              <a:rPr lang="fa-IR" dirty="0">
                <a:solidFill>
                  <a:prstClr val="black"/>
                </a:solidFill>
                <a:cs typeface="B Nazanin" panose="00000400000000000000" pitchFamily="2" charset="-78"/>
              </a:rPr>
              <a:t>مادرشیرده حداکثر 6 تا 8 ماه پس از زایمان باشد</a:t>
            </a:r>
            <a:endParaRPr lang="en-US" dirty="0">
              <a:solidFill>
                <a:prstClr val="black"/>
              </a:solidFill>
              <a:cs typeface="B Nazanin" panose="00000400000000000000" pitchFamily="2" charset="-78"/>
            </a:endParaRPr>
          </a:p>
        </p:txBody>
      </p:sp>
    </p:spTree>
    <p:extLst>
      <p:ext uri="{BB962C8B-B14F-4D97-AF65-F5344CB8AC3E}">
        <p14:creationId xmlns:p14="http://schemas.microsoft.com/office/powerpoint/2010/main" val="3141365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886700" cy="478864"/>
          </a:xfrm>
        </p:spPr>
        <p:txBody>
          <a:bodyPr>
            <a:no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نگهداری شیردر منزل جهت اهدابه بانک شیر</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628650" y="1743772"/>
            <a:ext cx="7886700" cy="3746201"/>
          </a:xfrm>
        </p:spPr>
        <p:txBody>
          <a:bodyPr/>
          <a:lstStyle/>
          <a:p>
            <a:pPr algn="just"/>
            <a:r>
              <a:rPr lang="fa-IR" dirty="0">
                <a:solidFill>
                  <a:prstClr val="black"/>
                </a:solidFill>
                <a:cs typeface="B Nazanin" panose="00000400000000000000" pitchFamily="2" charset="-78"/>
              </a:rPr>
              <a:t>اهدا کنندگان باید مطالبی را به صورت کتبی و شفاهی در خصوص راهنمای دوشیدن شیر، نگهداری کردن، تهیه و نحوه کار با شیردوش و نقل و انتقال به بانک شیر دریافت کنند. </a:t>
            </a:r>
          </a:p>
          <a:p>
            <a:pPr algn="just"/>
            <a:r>
              <a:rPr lang="fa-IR" dirty="0">
                <a:solidFill>
                  <a:prstClr val="black"/>
                </a:solidFill>
                <a:cs typeface="B Nazanin" panose="00000400000000000000" pitchFamily="2" charset="-78"/>
              </a:rPr>
              <a:t>مادران می توانند در مکان های مختلف مانند منزل، بانک شیر یا بیمارستان شیر را جمع آوری و اهدا کنند . در صورت جمع آوری شیر در منزل، ظرف شیر باید در سردترین نقطه دور از درب یخچال قرار گیرد و هر چه سریعتر زیر 24 ساعت به بانک شیر انتقال یابد. با این حال در صورت لزوم شیر را می توان در منزل به مدت 3 ماه در فریزر خانگی در دمای 18- درجه سانتی گراد یا پایین تر ذخیره نمود</a:t>
            </a:r>
            <a:r>
              <a:rPr lang="fa-IR" dirty="0"/>
              <a:t>.</a:t>
            </a:r>
          </a:p>
          <a:p>
            <a:pPr algn="r" rtl="1"/>
            <a:endParaRPr lang="fa-IR" dirty="0"/>
          </a:p>
          <a:p>
            <a:pPr algn="r" rtl="1"/>
            <a:endParaRPr lang="fa-IR" dirty="0"/>
          </a:p>
          <a:p>
            <a:pPr algn="r" rtl="1"/>
            <a:endParaRPr lang="fa-IR" dirty="0"/>
          </a:p>
          <a:p>
            <a:pPr algn="r" rtl="1"/>
            <a:endParaRPr lang="fa-IR" dirty="0"/>
          </a:p>
        </p:txBody>
      </p:sp>
    </p:spTree>
    <p:extLst>
      <p:ext uri="{BB962C8B-B14F-4D97-AF65-F5344CB8AC3E}">
        <p14:creationId xmlns:p14="http://schemas.microsoft.com/office/powerpoint/2010/main" val="6633178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اداره کردن شیر اهدایی در بانک شیر</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a:solidFill>
                  <a:prstClr val="black"/>
                </a:solidFill>
                <a:cs typeface="B Nazanin" panose="00000400000000000000" pitchFamily="2" charset="-78"/>
              </a:rPr>
              <a:t>در زمان ورود شیراهدایی به بانک شیراز نظر برچسب گذاری ( مشخصات اهدا کننده، تاریخ جمع آوری) و منجمد بودن مورد بررسی قرار می گیرد .</a:t>
            </a:r>
          </a:p>
          <a:p>
            <a:pPr algn="r" rtl="1"/>
            <a:r>
              <a:rPr lang="fa-IR" dirty="0">
                <a:solidFill>
                  <a:prstClr val="black"/>
                </a:solidFill>
                <a:cs typeface="B Nazanin" panose="00000400000000000000" pitchFamily="2" charset="-78"/>
              </a:rPr>
              <a:t>شیر اهدایی می تواند قبل از پاستوریزاسیون و یا بعد از آن مورد آزمایشات میکروبی قرار گیرد.</a:t>
            </a:r>
          </a:p>
          <a:p>
            <a:r>
              <a:rPr lang="fa-IR" dirty="0">
                <a:solidFill>
                  <a:prstClr val="black"/>
                </a:solidFill>
                <a:cs typeface="B Nazanin" panose="00000400000000000000" pitchFamily="2" charset="-78"/>
              </a:rPr>
              <a:t>در صورتی که شمارش میزان آلودگی مطابق با معیار های استاندارد نباشد وشیر های اهدایی آلودگی زیادی داشته باشد، شیر دور ریخته می شود. </a:t>
            </a:r>
            <a:endParaRPr lang="en-US" dirty="0">
              <a:solidFill>
                <a:prstClr val="black"/>
              </a:solidFill>
              <a:cs typeface="B Nazanin" panose="00000400000000000000" pitchFamily="2" charset="-78"/>
            </a:endParaRPr>
          </a:p>
        </p:txBody>
      </p:sp>
      <p:pic>
        <p:nvPicPr>
          <p:cNvPr id="4" name="Picture 2"/>
          <p:cNvPicPr>
            <a:picLocks noChangeAspect="1" noChangeArrowheads="1"/>
          </p:cNvPicPr>
          <p:nvPr/>
        </p:nvPicPr>
        <p:blipFill>
          <a:blip r:embed="rId3" cstate="print"/>
          <a:srcRect/>
          <a:stretch>
            <a:fillRect/>
          </a:stretch>
        </p:blipFill>
        <p:spPr bwMode="auto">
          <a:xfrm>
            <a:off x="526895" y="4436269"/>
            <a:ext cx="2651202" cy="1321943"/>
          </a:xfrm>
          <a:prstGeom prst="rect">
            <a:avLst/>
          </a:prstGeom>
          <a:noFill/>
          <a:ln w="9525">
            <a:noFill/>
            <a:miter lim="800000"/>
            <a:headEnd/>
            <a:tailEnd/>
          </a:ln>
          <a:effectLst/>
        </p:spPr>
      </p:pic>
    </p:spTree>
    <p:extLst>
      <p:ext uri="{BB962C8B-B14F-4D97-AF65-F5344CB8AC3E}">
        <p14:creationId xmlns:p14="http://schemas.microsoft.com/office/powerpoint/2010/main" val="2968743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0" y="787652"/>
            <a:ext cx="8503920" cy="5384692"/>
          </a:xfrm>
        </p:spPr>
        <p:style>
          <a:lnRef idx="2">
            <a:schemeClr val="accent2"/>
          </a:lnRef>
          <a:fillRef idx="1">
            <a:schemeClr val="lt1"/>
          </a:fillRef>
          <a:effectRef idx="0">
            <a:schemeClr val="accent2"/>
          </a:effectRef>
          <a:fontRef idx="minor">
            <a:schemeClr val="dk1"/>
          </a:fontRef>
        </p:style>
        <p:txBody>
          <a:bodyPr/>
          <a:lstStyle/>
          <a:p>
            <a:pPr algn="r" rtl="1"/>
            <a:r>
              <a:rPr lang="fa-IR" sz="3200" b="1" dirty="0">
                <a:solidFill>
                  <a:srgbClr val="7030A0"/>
                </a:solidFill>
                <a:cs typeface="B Titr" pitchFamily="2" charset="-78"/>
              </a:rPr>
              <a:t>توجه به زمان:</a:t>
            </a:r>
          </a:p>
          <a:p>
            <a:pPr algn="r" rtl="1">
              <a:buNone/>
            </a:pPr>
            <a:endParaRPr lang="fa-IR" b="1" dirty="0"/>
          </a:p>
          <a:p>
            <a:pPr algn="r" rtl="1">
              <a:buNone/>
            </a:pPr>
            <a:endParaRPr lang="en-US" dirty="0"/>
          </a:p>
          <a:p>
            <a:pPr algn="r" rtl="1">
              <a:buNone/>
            </a:pPr>
            <a:r>
              <a:rPr lang="fa-IR" dirty="0"/>
              <a:t>      </a:t>
            </a:r>
            <a:r>
              <a:rPr lang="fa-IR" sz="3200" dirty="0">
                <a:solidFill>
                  <a:schemeClr val="accent3">
                    <a:lumMod val="75000"/>
                  </a:schemeClr>
                </a:solidFill>
                <a:cs typeface="B Mitra" pitchFamily="2" charset="-78"/>
              </a:rPr>
              <a:t>کمک کننده : </a:t>
            </a:r>
            <a:r>
              <a:rPr lang="fa-IR" sz="3200" dirty="0">
                <a:cs typeface="B Mitra" pitchFamily="2" charset="-78"/>
              </a:rPr>
              <a:t>طوري رفتار كنيد که مادر احساس نمايد براي او وقت كافي در اختيار دارید. بنشینید و بدون عجله با مادر احوالپرسی كرده و سپس با آرامش و لبخند ، نحوه شیردهی او را مشاهده کنید و منتظر پاسخ گفتن او به سوالاتتان باشید.</a:t>
            </a:r>
            <a:endParaRPr lang="en-US" sz="3200" dirty="0">
              <a:cs typeface="B Mitra" pitchFamily="2" charset="-78"/>
            </a:endParaRPr>
          </a:p>
          <a:p>
            <a:pPr algn="r" rtl="1">
              <a:buNone/>
            </a:pPr>
            <a:r>
              <a:rPr lang="fa-IR" sz="3200" dirty="0">
                <a:solidFill>
                  <a:srgbClr val="FF0000"/>
                </a:solidFill>
                <a:cs typeface="B Mitra" pitchFamily="2" charset="-78"/>
              </a:rPr>
              <a:t>  بازدارنده :  </a:t>
            </a:r>
            <a:r>
              <a:rPr lang="fa-IR" sz="3200" dirty="0">
                <a:cs typeface="B Mitra" pitchFamily="2" charset="-78"/>
              </a:rPr>
              <a:t>داشتن حالت شتاب زده،  به سرعت احوالپرسی کردن، نشان دادن علائم</a:t>
            </a:r>
            <a:r>
              <a:rPr lang="en-US" sz="3200" dirty="0">
                <a:cs typeface="B Mitra" pitchFamily="2" charset="-78"/>
              </a:rPr>
              <a:t> </a:t>
            </a:r>
            <a:r>
              <a:rPr lang="fa-IR" sz="3200" dirty="0">
                <a:cs typeface="B Mitra" pitchFamily="2" charset="-78"/>
              </a:rPr>
              <a:t>بی</a:t>
            </a:r>
            <a:r>
              <a:rPr lang="en-US" sz="3200" dirty="0">
                <a:cs typeface="B Mitra" pitchFamily="2" charset="-78"/>
              </a:rPr>
              <a:t> </a:t>
            </a:r>
            <a:r>
              <a:rPr lang="fa-IR" sz="3200" dirty="0">
                <a:cs typeface="B Mitra" pitchFamily="2" charset="-78"/>
              </a:rPr>
              <a:t>حوصله</a:t>
            </a:r>
            <a:r>
              <a:rPr lang="en-US" sz="3200" dirty="0">
                <a:cs typeface="B Mitra" pitchFamily="2" charset="-78"/>
              </a:rPr>
              <a:t> </a:t>
            </a:r>
            <a:r>
              <a:rPr lang="fa-IR" sz="3200" dirty="0">
                <a:cs typeface="B Mitra" pitchFamily="2" charset="-78"/>
              </a:rPr>
              <a:t>گی و نگاه کردن به ساعت.</a:t>
            </a:r>
            <a:endParaRPr lang="en-US" sz="3200" dirty="0">
              <a:cs typeface="B Mitra" pitchFamily="2" charset="-78"/>
            </a:endParaRPr>
          </a:p>
          <a:p>
            <a:pPr algn="r" rtl="1">
              <a:buNone/>
            </a:pPr>
            <a:r>
              <a:rPr lang="fa-IR" sz="3200" dirty="0">
                <a:cs typeface="B Mitra" pitchFamily="2" charset="-78"/>
              </a:rPr>
              <a:t>« فرصت كافي به مادربدهيد»</a:t>
            </a:r>
            <a:endParaRPr lang="en-US" sz="3200" dirty="0">
              <a:cs typeface="B Mitra" pitchFamily="2" charset="-78"/>
            </a:endParaRPr>
          </a:p>
          <a:p>
            <a:endParaRPr lang="en-US" dirty="0"/>
          </a:p>
        </p:txBody>
      </p:sp>
      <p:pic>
        <p:nvPicPr>
          <p:cNvPr id="4" name="Picture 3" descr="C:\Documents and Settings\XPro\My Documents\My Pictures\عکس های متحرک\bbb(persian-star_org).gif"/>
          <p:cNvPicPr>
            <a:picLocks noChangeAspect="1" noChangeArrowheads="1"/>
          </p:cNvPicPr>
          <p:nvPr/>
        </p:nvPicPr>
        <p:blipFill>
          <a:blip r:embed="rId2"/>
          <a:srcRect/>
          <a:stretch>
            <a:fillRect/>
          </a:stretch>
        </p:blipFill>
        <p:spPr bwMode="auto">
          <a:xfrm>
            <a:off x="3571868" y="6215082"/>
            <a:ext cx="5238750" cy="495300"/>
          </a:xfrm>
          <a:prstGeom prst="rect">
            <a:avLst/>
          </a:prstGeom>
          <a:noFill/>
        </p:spPr>
      </p:pic>
      <p:pic>
        <p:nvPicPr>
          <p:cNvPr id="8194" name="Picture 2" descr="C:\Documents and Settings\XPro\My Documents\My Pictures\عکس های متحرک\download.gif"/>
          <p:cNvPicPr>
            <a:picLocks noChangeAspect="1" noChangeArrowheads="1" noCrop="1"/>
          </p:cNvPicPr>
          <p:nvPr/>
        </p:nvPicPr>
        <p:blipFill>
          <a:blip r:embed="rId3"/>
          <a:srcRect/>
          <a:stretch>
            <a:fillRect/>
          </a:stretch>
        </p:blipFill>
        <p:spPr bwMode="auto">
          <a:xfrm>
            <a:off x="285720" y="0"/>
            <a:ext cx="2071702" cy="1575304"/>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روش های پاستوریزاسیون شیر مادر</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normAutofit/>
          </a:bodyPr>
          <a:lstStyle/>
          <a:p>
            <a:pPr algn="just"/>
            <a:r>
              <a:rPr lang="fa-IR" dirty="0">
                <a:solidFill>
                  <a:prstClr val="black"/>
                </a:solidFill>
                <a:cs typeface="B Nazanin" panose="00000400000000000000" pitchFamily="2" charset="-78"/>
              </a:rPr>
              <a:t>هولدر: روش رایج </a:t>
            </a:r>
            <a:r>
              <a:rPr lang="fa-IR">
                <a:solidFill>
                  <a:prstClr val="black"/>
                </a:solidFill>
                <a:cs typeface="B Nazanin" panose="00000400000000000000" pitchFamily="2" charset="-78"/>
              </a:rPr>
              <a:t>پاستوریزاسیون شیرمادر </a:t>
            </a:r>
            <a:r>
              <a:rPr lang="fa-IR" dirty="0">
                <a:solidFill>
                  <a:prstClr val="black"/>
                </a:solidFill>
                <a:cs typeface="B Nazanin" panose="00000400000000000000" pitchFamily="2" charset="-78"/>
              </a:rPr>
              <a:t>دردنیا است که در این روش شیر تا دمای 62.5درجه </a:t>
            </a:r>
            <a:r>
              <a:rPr lang="fa-IR">
                <a:solidFill>
                  <a:prstClr val="black"/>
                </a:solidFill>
                <a:cs typeface="B Nazanin" panose="00000400000000000000" pitchFamily="2" charset="-78"/>
              </a:rPr>
              <a:t>سانتی گراد به </a:t>
            </a:r>
            <a:r>
              <a:rPr lang="fa-IR" dirty="0">
                <a:solidFill>
                  <a:prstClr val="black"/>
                </a:solidFill>
                <a:cs typeface="B Nazanin" panose="00000400000000000000" pitchFamily="2" charset="-78"/>
              </a:rPr>
              <a:t>مدت 30 دقیقه گرم شده و سپس به سرعت تا دمای 4 درجه سرد می شود </a:t>
            </a:r>
          </a:p>
          <a:p>
            <a:pPr algn="just"/>
            <a:r>
              <a:rPr lang="fa-IR" dirty="0">
                <a:solidFill>
                  <a:prstClr val="black"/>
                </a:solidFill>
                <a:cs typeface="B Nazanin" panose="00000400000000000000" pitchFamily="2" charset="-78"/>
              </a:rPr>
              <a:t>در این روش لیزوزیم75% لاکتوفرین50% </a:t>
            </a:r>
            <a:r>
              <a:rPr lang="en-US" dirty="0">
                <a:solidFill>
                  <a:prstClr val="black"/>
                </a:solidFill>
                <a:cs typeface="B Nazanin" panose="00000400000000000000" pitchFamily="2" charset="-78"/>
              </a:rPr>
              <a:t>IgG</a:t>
            </a:r>
            <a:r>
              <a:rPr lang="fa-IR" dirty="0">
                <a:solidFill>
                  <a:prstClr val="black"/>
                </a:solidFill>
                <a:cs typeface="B Nazanin" panose="00000400000000000000" pitchFamily="2" charset="-78"/>
              </a:rPr>
              <a:t> تا 70% حفظ شده و </a:t>
            </a:r>
            <a:r>
              <a:rPr lang="en-US" dirty="0">
                <a:solidFill>
                  <a:prstClr val="black"/>
                </a:solidFill>
                <a:cs typeface="B Nazanin" panose="00000400000000000000" pitchFamily="2" charset="-78"/>
              </a:rPr>
              <a:t>IgA</a:t>
            </a:r>
            <a:r>
              <a:rPr lang="fa-IR" dirty="0">
                <a:solidFill>
                  <a:prstClr val="black"/>
                </a:solidFill>
                <a:cs typeface="B Nazanin" panose="00000400000000000000" pitchFamily="2" charset="-78"/>
              </a:rPr>
              <a:t> تغییر مختصری می کند </a:t>
            </a:r>
          </a:p>
          <a:p>
            <a:pPr algn="just"/>
            <a:r>
              <a:rPr lang="fa-IR" dirty="0">
                <a:solidFill>
                  <a:prstClr val="black"/>
                </a:solidFill>
                <a:cs typeface="B Nazanin" panose="00000400000000000000" pitchFamily="2" charset="-78"/>
              </a:rPr>
              <a:t>در این روش کلیه ویروس ها از جمله </a:t>
            </a:r>
            <a:r>
              <a:rPr lang="en-US" dirty="0">
                <a:solidFill>
                  <a:prstClr val="black"/>
                </a:solidFill>
                <a:cs typeface="B Nazanin" panose="00000400000000000000" pitchFamily="2" charset="-78"/>
              </a:rPr>
              <a:t>CMV</a:t>
            </a:r>
            <a:r>
              <a:rPr lang="fa-IR" dirty="0">
                <a:solidFill>
                  <a:prstClr val="black"/>
                </a:solidFill>
                <a:cs typeface="B Nazanin" panose="00000400000000000000" pitchFamily="2" charset="-78"/>
              </a:rPr>
              <a:t>، </a:t>
            </a:r>
            <a:r>
              <a:rPr lang="en-US" dirty="0">
                <a:solidFill>
                  <a:prstClr val="black"/>
                </a:solidFill>
                <a:cs typeface="B Nazanin" panose="00000400000000000000" pitchFamily="2" charset="-78"/>
              </a:rPr>
              <a:t>HIV</a:t>
            </a:r>
            <a:r>
              <a:rPr lang="fa-IR" dirty="0">
                <a:solidFill>
                  <a:prstClr val="black"/>
                </a:solidFill>
                <a:cs typeface="B Nazanin" panose="00000400000000000000" pitchFamily="2" charset="-78"/>
              </a:rPr>
              <a:t> و میکروب ها از بین می روند</a:t>
            </a:r>
            <a:r>
              <a:rPr lang="fa-IR" sz="2100" dirty="0">
                <a:cs typeface="B Nazanin" panose="00000400000000000000" pitchFamily="2" charset="-78"/>
              </a:rPr>
              <a:t>. </a:t>
            </a:r>
            <a:endParaRPr lang="en-US" sz="2100"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616805" y="3940910"/>
            <a:ext cx="1535906" cy="2583774"/>
          </a:xfrm>
          <a:prstGeom prst="rect">
            <a:avLst/>
          </a:prstGeom>
        </p:spPr>
      </p:pic>
    </p:spTree>
    <p:extLst>
      <p:ext uri="{BB962C8B-B14F-4D97-AF65-F5344CB8AC3E}">
        <p14:creationId xmlns:p14="http://schemas.microsoft.com/office/powerpoint/2010/main" val="28959587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886700" cy="796673"/>
          </a:xfrm>
        </p:spPr>
        <p:txBody>
          <a:bodyPr>
            <a:norm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دریافت کنندگان شیرهای اهدایی</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628650" y="1927768"/>
            <a:ext cx="7886700" cy="3562205"/>
          </a:xfrm>
        </p:spPr>
        <p:txBody>
          <a:bodyPr>
            <a:normAutofit fontScale="70000" lnSpcReduction="20000"/>
          </a:bodyPr>
          <a:lstStyle/>
          <a:p>
            <a:pPr marL="0" indent="0" algn="just">
              <a:buNone/>
            </a:pPr>
            <a:r>
              <a:rPr lang="fa-IR" sz="2850" dirty="0">
                <a:solidFill>
                  <a:prstClr val="black"/>
                </a:solidFill>
                <a:cs typeface="B Nazanin" panose="00000400000000000000" pitchFamily="2" charset="-78"/>
              </a:rPr>
              <a:t>اكثریت نوزادانی كه می توانند از شیرهای بانك شیر مادران بهره مند شوند نوزادان نارس هستند. سایر نوزادانی كه اندیكاسیون استفاده از شیرهای اهدایی و آماده شده توسط بانك های شیر را دارند عبارتند: </a:t>
            </a:r>
          </a:p>
          <a:p>
            <a:pPr algn="just"/>
            <a:r>
              <a:rPr lang="fa-IR" sz="2850" dirty="0">
                <a:solidFill>
                  <a:prstClr val="black"/>
                </a:solidFill>
                <a:cs typeface="B Nazanin" panose="00000400000000000000" pitchFamily="2" charset="-78"/>
              </a:rPr>
              <a:t>نوزادان مبتلا به سوء تغذیه</a:t>
            </a:r>
          </a:p>
          <a:p>
            <a:pPr algn="just"/>
            <a:r>
              <a:rPr lang="fa-IR" sz="2850" dirty="0">
                <a:solidFill>
                  <a:prstClr val="black"/>
                </a:solidFill>
                <a:cs typeface="B Nazanin" panose="00000400000000000000" pitchFamily="2" charset="-78"/>
              </a:rPr>
              <a:t>سندروم روده كوتاه</a:t>
            </a:r>
          </a:p>
          <a:p>
            <a:pPr algn="just"/>
            <a:r>
              <a:rPr lang="fa-IR" sz="2850" dirty="0">
                <a:solidFill>
                  <a:prstClr val="black"/>
                </a:solidFill>
                <a:cs typeface="B Nazanin" panose="00000400000000000000" pitchFamily="2" charset="-78"/>
              </a:rPr>
              <a:t>اسهال مقاوم به درمان </a:t>
            </a:r>
          </a:p>
          <a:p>
            <a:pPr algn="just"/>
            <a:r>
              <a:rPr lang="fa-IR" sz="2850" dirty="0">
                <a:solidFill>
                  <a:prstClr val="black"/>
                </a:solidFill>
                <a:cs typeface="B Nazanin" panose="00000400000000000000" pitchFamily="2" charset="-78"/>
              </a:rPr>
              <a:t>سندروم نفروتیک </a:t>
            </a:r>
          </a:p>
          <a:p>
            <a:pPr algn="just"/>
            <a:r>
              <a:rPr lang="fa-IR" sz="2850" dirty="0">
                <a:solidFill>
                  <a:prstClr val="black"/>
                </a:solidFill>
                <a:cs typeface="B Nazanin" panose="00000400000000000000" pitchFamily="2" charset="-78"/>
              </a:rPr>
              <a:t>ناهنجاری های مادرزادی </a:t>
            </a:r>
          </a:p>
          <a:p>
            <a:pPr algn="just"/>
            <a:r>
              <a:rPr lang="fa-IR" sz="2850" dirty="0">
                <a:solidFill>
                  <a:prstClr val="black"/>
                </a:solidFill>
                <a:cs typeface="B Nazanin" panose="00000400000000000000" pitchFamily="2" charset="-78"/>
              </a:rPr>
              <a:t>اختلال رشد </a:t>
            </a:r>
          </a:p>
          <a:p>
            <a:pPr algn="just"/>
            <a:r>
              <a:rPr lang="fa-IR" sz="2850" dirty="0">
                <a:solidFill>
                  <a:prstClr val="black"/>
                </a:solidFill>
                <a:cs typeface="B Nazanin" panose="00000400000000000000" pitchFamily="2" charset="-78"/>
              </a:rPr>
              <a:t>عدم تحمل فرمولا </a:t>
            </a:r>
          </a:p>
          <a:p>
            <a:pPr algn="just"/>
            <a:r>
              <a:rPr lang="fa-IR" sz="2850" dirty="0">
                <a:solidFill>
                  <a:prstClr val="black"/>
                </a:solidFill>
                <a:cs typeface="B Nazanin" panose="00000400000000000000" pitchFamily="2" charset="-78"/>
              </a:rPr>
              <a:t>نقص ایمنی كمبود ایمنوگلوبین</a:t>
            </a:r>
          </a:p>
          <a:p>
            <a:pPr algn="r" rtl="1"/>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162" y="3121819"/>
            <a:ext cx="3764757" cy="2793206"/>
          </a:xfrm>
          <a:prstGeom prst="rect">
            <a:avLst/>
          </a:prstGeom>
        </p:spPr>
      </p:pic>
    </p:spTree>
    <p:extLst>
      <p:ext uri="{BB962C8B-B14F-4D97-AF65-F5344CB8AC3E}">
        <p14:creationId xmlns:p14="http://schemas.microsoft.com/office/powerpoint/2010/main" val="11660161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solidFill>
                  <a:srgbClr val="4472C4"/>
                </a:solidFill>
                <a:latin typeface="Calibri" panose="020F0502020204030204" pitchFamily="34" charset="0"/>
                <a:ea typeface="Calibri" panose="020F0502020204030204" pitchFamily="34" charset="0"/>
                <a:cs typeface="B Titr" panose="00000700000000000000" pitchFamily="2" charset="-78"/>
              </a:rPr>
              <a:t>محرمیت و خویشاوندی</a:t>
            </a:r>
            <a:endParaRPr lang="en-US" b="1" dirty="0">
              <a:solidFill>
                <a:srgbClr val="4472C4"/>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noAutofit/>
          </a:bodyPr>
          <a:lstStyle/>
          <a:p>
            <a:pPr marL="0" indent="0" algn="just">
              <a:lnSpc>
                <a:spcPct val="80000"/>
              </a:lnSpc>
              <a:buNone/>
            </a:pPr>
            <a:r>
              <a:rPr lang="fa-IR" dirty="0">
                <a:solidFill>
                  <a:prstClr val="black"/>
                </a:solidFill>
                <a:cs typeface="B Nazanin" panose="00000400000000000000" pitchFamily="2" charset="-78"/>
              </a:rPr>
              <a:t>وقتی شیرخواری در دوسال اول زندگی از پستان مادری غیر از مادر خودش حداقل 15 مرتبه به تناوب یا 24 ساعت پیاپی بدون آن که در 24 ساعت غیر از شیر دایه ، آب و احیانا داروی ضروری مصرف کند، تغذیه شود میان شیرخوار و شیردهنده و همسر و فرزندان مشترک شیردهنده و شوهرش، نوعی رابطه محرمیت و خویشاوندی ایجاد می گردد. </a:t>
            </a:r>
          </a:p>
          <a:p>
            <a:pPr marL="0" indent="0" algn="just">
              <a:lnSpc>
                <a:spcPct val="80000"/>
              </a:lnSpc>
              <a:buNone/>
            </a:pPr>
            <a:r>
              <a:rPr lang="fa-IR" dirty="0">
                <a:solidFill>
                  <a:prstClr val="black"/>
                </a:solidFill>
                <a:cs typeface="B Nazanin" panose="00000400000000000000" pitchFamily="2" charset="-78"/>
              </a:rPr>
              <a:t> با توجه به این که در برنامه اهدا شیر، شیرخوار مستقیم از پستان تغذیه نمی شود و شیرهای اهدایی با هم مخلوط و 15 مرتبه شیردهی به نوزاد به صورت متناوب انجام نمی شود به خودی خود محرمیت منتفی می گردد. </a:t>
            </a:r>
          </a:p>
          <a:p>
            <a:pPr marL="0" indent="0" algn="just">
              <a:lnSpc>
                <a:spcPct val="80000"/>
              </a:lnSpc>
              <a:buNone/>
            </a:pPr>
            <a:r>
              <a:rPr lang="fa-IR" dirty="0">
                <a:solidFill>
                  <a:prstClr val="black"/>
                </a:solidFill>
                <a:cs typeface="B Nazanin" panose="00000400000000000000" pitchFamily="2" charset="-78"/>
              </a:rPr>
              <a:t>طبق استفتا از دفتر مراجع عظام، تغذیه نوزادان نیازمند از شیراهدایی بانک شیر مادر بلامانع است</a:t>
            </a:r>
            <a:endParaRPr lang="en-US" dirty="0">
              <a:solidFill>
                <a:prstClr val="black"/>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fld id="{B6F15528-21DE-4FAA-801E-634DDDAF4B2B}" type="slidenum">
              <a:rPr lang="en-US">
                <a:solidFill>
                  <a:prstClr val="black">
                    <a:tint val="75000"/>
                  </a:prstClr>
                </a:solidFill>
                <a:latin typeface="Calibri"/>
              </a:rPr>
              <a:pPr defTabSz="685800"/>
              <a:t>92</a:t>
            </a:fld>
            <a:endParaRPr lang="en-US">
              <a:solidFill>
                <a:prstClr val="black">
                  <a:tint val="75000"/>
                </a:prstClr>
              </a:solidFill>
              <a:latin typeface="Calibri"/>
            </a:endParaRPr>
          </a:p>
        </p:txBody>
      </p:sp>
    </p:spTree>
    <p:extLst>
      <p:ext uri="{BB962C8B-B14F-4D97-AF65-F5344CB8AC3E}">
        <p14:creationId xmlns:p14="http://schemas.microsoft.com/office/powerpoint/2010/main" val="3929656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513</TotalTime>
  <Words>6265</Words>
  <Application>Microsoft Office PowerPoint</Application>
  <PresentationFormat>On-screen Show (4:3)</PresentationFormat>
  <Paragraphs>386</Paragraphs>
  <Slides>92</Slides>
  <Notes>17</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92</vt:i4>
      </vt:variant>
    </vt:vector>
  </HeadingPairs>
  <TitlesOfParts>
    <vt:vector size="109" baseType="lpstr">
      <vt:lpstr>2  Titr</vt:lpstr>
      <vt:lpstr>Alberta</vt:lpstr>
      <vt:lpstr>Arial</vt:lpstr>
      <vt:lpstr>B Lotus</vt:lpstr>
      <vt:lpstr>B Mitra</vt:lpstr>
      <vt:lpstr>B Nazanin</vt:lpstr>
      <vt:lpstr>B Titr</vt:lpstr>
      <vt:lpstr>Calibri</vt:lpstr>
      <vt:lpstr>Georgia</vt:lpstr>
      <vt:lpstr>Lucida Sans Unicode</vt:lpstr>
      <vt:lpstr>Stencil</vt:lpstr>
      <vt:lpstr>Verdana</vt:lpstr>
      <vt:lpstr>Wingdings</vt:lpstr>
      <vt:lpstr>Wingdings 2</vt:lpstr>
      <vt:lpstr>Wingdings 3</vt:lpstr>
      <vt:lpstr>Concourse</vt:lpstr>
      <vt:lpstr>Theme1</vt:lpstr>
      <vt:lpstr>مهارت های شنیداری ویادگیری </vt:lpstr>
      <vt:lpstr>اهداف مشاوره </vt:lpstr>
      <vt:lpstr>شش مهارت مربوط به گوش دادن و یادگیری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مهارت هاي كلامي</vt:lpstr>
      <vt:lpstr>PowerPoint Presentation</vt:lpstr>
      <vt:lpstr>پرسیدن سوالات باز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حمایت و ایجاد اعتماد به نفس در مادر  مریم کاظمی  تیر 1402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شش مهارت مرتبط با تقویت اعتماد به نفس در مادر </vt:lpstr>
      <vt:lpstr>تغذیه با شیرمادر طی مراقبت آغوشی </vt:lpstr>
      <vt:lpstr>دوشیدن شیرمادر </vt:lpstr>
      <vt:lpstr>PowerPoint Presentation</vt:lpstr>
      <vt:lpstr>PowerPoint Presentation</vt:lpstr>
      <vt:lpstr>نوزادان با سن حاملگی کمتر از 30 هفته ( وزن هنگام تولد کمتر از 1200 گرم)</vt:lpstr>
      <vt:lpstr>نوزادان بین 30 و 32 هفته ( وزن هنگام تولد بین 1200 گرم تا 1500 گرم)</vt:lpstr>
      <vt:lpstr>نوزادان حدود 32 هفته حاملگی یا بیشتر ( وزن هنگام تولد بیشتر از 1500 گرم)</vt:lpstr>
      <vt:lpstr>نوزادان حدود 36-34 هفته حاملگی ( وزن هنگام تولد بیشتر از 1800گرم)</vt:lpstr>
      <vt:lpstr>نوزادان بیشتر از 36 هفته حاملگی </vt:lpstr>
      <vt:lpstr>تغذیه از پستان در طی مراقبت آغوشی </vt:lpstr>
      <vt:lpstr>علائم گرفتن صحیح پستان را به مادر نشان دهید</vt:lpstr>
      <vt:lpstr>به مادر آموزش دهید که چگونه نوزاد خود را تشویق به تغذیه از پستان خود در هنگام مراقبت آغوشی کند </vt:lpstr>
      <vt:lpstr>حمایت ویژه از مادرانی که دو قلوهای خود را تغذیه میکنند لازم است</vt:lpstr>
      <vt:lpstr>تغذیه نوزاد در وضعیت مراقبت آغوشی ( روش دوشیدن مستقیم شیرمادر به دهان نوزاد) و نکاتی که باید به مادر آموزش داد: </vt:lpstr>
      <vt:lpstr>تغذیه نوزاد نارس با فنجان و روش های دیگر </vt:lpstr>
      <vt:lpstr>آموزش و روش اجرا </vt:lpstr>
      <vt:lpstr>بانک شیر مادران </vt:lpstr>
      <vt:lpstr>چشم انداز تاریخی بانک شیر مادر</vt:lpstr>
      <vt:lpstr>PowerPoint Presentation</vt:lpstr>
      <vt:lpstr>PowerPoint Presentation</vt:lpstr>
      <vt:lpstr>PowerPoint Presentation</vt:lpstr>
      <vt:lpstr>روند فعالیت بانک شیر مادر</vt:lpstr>
      <vt:lpstr>تایید صلاحیت و غربالگری مادر اهدا کننده شیر</vt:lpstr>
      <vt:lpstr> چه مادرانی می توانند شیر اهدا نمایند</vt:lpstr>
      <vt:lpstr>نگهداری شیردر منزل جهت اهدابه بانک شیر</vt:lpstr>
      <vt:lpstr>اداره کردن شیر اهدایی در بانک شیر</vt:lpstr>
      <vt:lpstr>روش های پاستوریزاسیون شیر مادر</vt:lpstr>
      <vt:lpstr>دریافت کنندگان شیرهای اهدایی</vt:lpstr>
      <vt:lpstr>محرمیت و خویشاوندی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 های شنیداری ویادگیری</dc:title>
  <dc:creator>user</dc:creator>
  <cp:lastModifiedBy>A.R.I</cp:lastModifiedBy>
  <cp:revision>66</cp:revision>
  <dcterms:created xsi:type="dcterms:W3CDTF">2010-04-01T02:00:40Z</dcterms:created>
  <dcterms:modified xsi:type="dcterms:W3CDTF">2024-08-18T06:56:14Z</dcterms:modified>
</cp:coreProperties>
</file>