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5.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heme/themeOverride2.xml" ContentType="application/vnd.openxmlformats-officedocument.themeOverride+xml"/>
  <Override PartName="/ppt/theme/themeOverride3.xml" ContentType="application/vnd.openxmlformats-officedocument.themeOverr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4.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5.xml" ContentType="application/vnd.openxmlformats-officedocument.themeOverrid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theme/themeOverride8.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9.xml" ContentType="application/vnd.openxmlformats-officedocument.themeOverride+xml"/>
  <Override PartName="/ppt/theme/themeOverride10.xml" ContentType="application/vnd.openxmlformats-officedocument.themeOverr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11.xml" ContentType="application/vnd.openxmlformats-officedocument.themeOverride+xml"/>
  <Override PartName="/ppt/theme/themeOverride12.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3.xml" ContentType="application/vnd.openxmlformats-officedocument.themeOverride+xml"/>
  <Override PartName="/ppt/theme/themeOverride14.xml" ContentType="application/vnd.openxmlformats-officedocument.themeOverr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5.xml" ContentType="application/vnd.openxmlformats-officedocument.themeOverride+xml"/>
  <Override PartName="/ppt/theme/themeOverride16.xml" ContentType="application/vnd.openxmlformats-officedocument.themeOverr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7.xml" ContentType="application/vnd.openxmlformats-officedocument.themeOverride+xml"/>
  <Override PartName="/ppt/notesSlides/notesSlide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8.xml" ContentType="application/vnd.openxmlformats-officedocument.themeOverr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9.xml" ContentType="application/vnd.openxmlformats-officedocument.themeOverride+xml"/>
  <Override PartName="/ppt/theme/themeOverride20.xml" ContentType="application/vnd.openxmlformats-officedocument.themeOverr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21.xml" ContentType="application/vnd.openxmlformats-officedocument.themeOverr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drawings/drawing1.xml" ContentType="application/vnd.openxmlformats-officedocument.drawingml.chartshapes+xml"/>
  <Override PartName="/ppt/theme/themeOverride22.xml" ContentType="application/vnd.openxmlformats-officedocument.themeOverr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23.xml" ContentType="application/vnd.openxmlformats-officedocument.themeOverr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24.xml" ContentType="application/vnd.openxmlformats-officedocument.themeOverr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25.xml" ContentType="application/vnd.openxmlformats-officedocument.themeOverride+xml"/>
  <Override PartName="/ppt/theme/themeOverride26.xml" ContentType="application/vnd.openxmlformats-officedocument.themeOverride+xml"/>
  <Override PartName="/ppt/notesSlides/notesSlide4.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heme/themeOverride27.xml" ContentType="application/vnd.openxmlformats-officedocument.themeOverride+xml"/>
  <Override PartName="/ppt/theme/themeOverride28.xml" ContentType="application/vnd.openxmlformats-officedocument.themeOverr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9.xml" ContentType="application/vnd.openxmlformats-officedocument.themeOverride+xml"/>
  <Override PartName="/ppt/theme/themeOverride30.xml" ContentType="application/vnd.openxmlformats-officedocument.themeOverr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31.xml" ContentType="application/vnd.openxmlformats-officedocument.themeOverride+xml"/>
  <Override PartName="/ppt/theme/themeOverride32.xml" ContentType="application/vnd.openxmlformats-officedocument.themeOverr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33.xml" ContentType="application/vnd.openxmlformats-officedocument.themeOverride+xml"/>
  <Override PartName="/ppt/theme/themeOverride34.xml" ContentType="application/vnd.openxmlformats-officedocument.themeOverr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35.xml" ContentType="application/vnd.openxmlformats-officedocument.themeOverride+xml"/>
  <Override PartName="/ppt/theme/themeOverride36.xml" ContentType="application/vnd.openxmlformats-officedocument.themeOverr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37.xml" ContentType="application/vnd.openxmlformats-officedocument.themeOverride+xml"/>
  <Override PartName="/ppt/theme/themeOverride38.xml" ContentType="application/vnd.openxmlformats-officedocument.themeOverr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39.xml" ContentType="application/vnd.openxmlformats-officedocument.themeOverride+xml"/>
  <Override PartName="/ppt/theme/themeOverride40.xml" ContentType="application/vnd.openxmlformats-officedocument.themeOverr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41.xml" ContentType="application/vnd.openxmlformats-officedocument.themeOverride+xml"/>
  <Override PartName="/ppt/theme/themeOverride42.xml" ContentType="application/vnd.openxmlformats-officedocument.themeOverr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43.xml" ContentType="application/vnd.openxmlformats-officedocument.themeOverride+xml"/>
  <Override PartName="/ppt/theme/themeOverride44.xml" ContentType="application/vnd.openxmlformats-officedocument.themeOverr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45.xml" ContentType="application/vnd.openxmlformats-officedocument.themeOverride+xml"/>
  <Override PartName="/ppt/theme/themeOverride46.xml" ContentType="application/vnd.openxmlformats-officedocument.themeOverr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47.xml" ContentType="application/vnd.openxmlformats-officedocument.themeOverr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48.xml" ContentType="application/vnd.openxmlformats-officedocument.themeOverr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49.xml" ContentType="application/vnd.openxmlformats-officedocument.themeOverride+xml"/>
  <Override PartName="/ppt/theme/themeOverride50.xml" ContentType="application/vnd.openxmlformats-officedocument.themeOverr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51.xml" ContentType="application/vnd.openxmlformats-officedocument.themeOverride+xml"/>
  <Override PartName="/ppt/theme/themeOverride52.xml" ContentType="application/vnd.openxmlformats-officedocument.themeOverride+xml"/>
  <Override PartName="/ppt/notesSlides/notesSlide6.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53.xml" ContentType="application/vnd.openxmlformats-officedocument.themeOverr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54.xml" ContentType="application/vnd.openxmlformats-officedocument.themeOverride+xml"/>
  <Override PartName="/ppt/theme/themeOverride55.xml" ContentType="application/vnd.openxmlformats-officedocument.themeOverr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56.xml" ContentType="application/vnd.openxmlformats-officedocument.themeOverride+xml"/>
  <Override PartName="/ppt/theme/themeOverride57.xml" ContentType="application/vnd.openxmlformats-officedocument.themeOverr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58.xml" ContentType="application/vnd.openxmlformats-officedocument.themeOverride+xml"/>
  <Override PartName="/ppt/theme/themeOverride59.xml" ContentType="application/vnd.openxmlformats-officedocument.themeOverr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60.xml" ContentType="application/vnd.openxmlformats-officedocument.themeOverride+xml"/>
  <Override PartName="/ppt/theme/themeOverride61.xml" ContentType="application/vnd.openxmlformats-officedocument.themeOverr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62.xml" ContentType="application/vnd.openxmlformats-officedocument.themeOverride+xml"/>
  <Override PartName="/ppt/theme/themeOverride6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8" r:id="rId2"/>
    <p:sldMasterId id="2147483702" r:id="rId3"/>
    <p:sldMasterId id="2147483715" r:id="rId4"/>
    <p:sldMasterId id="2147483728" r:id="rId5"/>
    <p:sldMasterId id="2147483741" r:id="rId6"/>
    <p:sldMasterId id="2147483766" r:id="rId7"/>
  </p:sldMasterIdLst>
  <p:notesMasterIdLst>
    <p:notesMasterId r:id="rId64"/>
  </p:notesMasterIdLst>
  <p:sldIdLst>
    <p:sldId id="261" r:id="rId8"/>
    <p:sldId id="334" r:id="rId9"/>
    <p:sldId id="264" r:id="rId10"/>
    <p:sldId id="337" r:id="rId11"/>
    <p:sldId id="339" r:id="rId12"/>
    <p:sldId id="388" r:id="rId13"/>
    <p:sldId id="389" r:id="rId14"/>
    <p:sldId id="484" r:id="rId15"/>
    <p:sldId id="340" r:id="rId16"/>
    <p:sldId id="486" r:id="rId17"/>
    <p:sldId id="485" r:id="rId18"/>
    <p:sldId id="454" r:id="rId19"/>
    <p:sldId id="487" r:id="rId20"/>
    <p:sldId id="341" r:id="rId21"/>
    <p:sldId id="286" r:id="rId22"/>
    <p:sldId id="288" r:id="rId23"/>
    <p:sldId id="479" r:id="rId24"/>
    <p:sldId id="480" r:id="rId25"/>
    <p:sldId id="342" r:id="rId26"/>
    <p:sldId id="343" r:id="rId27"/>
    <p:sldId id="456" r:id="rId28"/>
    <p:sldId id="289" r:id="rId29"/>
    <p:sldId id="476" r:id="rId30"/>
    <p:sldId id="352" r:id="rId31"/>
    <p:sldId id="291" r:id="rId32"/>
    <p:sldId id="354" r:id="rId33"/>
    <p:sldId id="462" r:id="rId34"/>
    <p:sldId id="464" r:id="rId35"/>
    <p:sldId id="458" r:id="rId36"/>
    <p:sldId id="457" r:id="rId37"/>
    <p:sldId id="358" r:id="rId38"/>
    <p:sldId id="459" r:id="rId39"/>
    <p:sldId id="460" r:id="rId40"/>
    <p:sldId id="473" r:id="rId41"/>
    <p:sldId id="482" r:id="rId42"/>
    <p:sldId id="483" r:id="rId43"/>
    <p:sldId id="365" r:id="rId44"/>
    <p:sldId id="366" r:id="rId45"/>
    <p:sldId id="374" r:id="rId46"/>
    <p:sldId id="375" r:id="rId47"/>
    <p:sldId id="361" r:id="rId48"/>
    <p:sldId id="362" r:id="rId49"/>
    <p:sldId id="463" r:id="rId50"/>
    <p:sldId id="356" r:id="rId51"/>
    <p:sldId id="465" r:id="rId52"/>
    <p:sldId id="376" r:id="rId53"/>
    <p:sldId id="377" r:id="rId54"/>
    <p:sldId id="378" r:id="rId55"/>
    <p:sldId id="379" r:id="rId56"/>
    <p:sldId id="382" r:id="rId57"/>
    <p:sldId id="333" r:id="rId58"/>
    <p:sldId id="475" r:id="rId59"/>
    <p:sldId id="469" r:id="rId60"/>
    <p:sldId id="470" r:id="rId61"/>
    <p:sldId id="471" r:id="rId62"/>
    <p:sldId id="474"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FF"/>
    <a:srgbClr val="FFCC99"/>
    <a:srgbClr val="9E0000"/>
    <a:srgbClr val="CCFF99"/>
    <a:srgbClr val="CCECFF"/>
    <a:srgbClr val="66FF99"/>
    <a:srgbClr val="CCFFCC"/>
    <a:srgbClr val="0033CC"/>
    <a:srgbClr val="0066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300" y="96"/>
      </p:cViewPr>
      <p:guideLst/>
    </p:cSldViewPr>
  </p:slideViewPr>
  <p:notesTextViewPr>
    <p:cViewPr>
      <p:scale>
        <a:sx n="1" d="1"/>
        <a:sy n="1" d="1"/>
      </p:scale>
      <p:origin x="0" y="0"/>
    </p:cViewPr>
  </p:notesTextViewPr>
  <p:sorterViewPr>
    <p:cViewPr varScale="1">
      <p:scale>
        <a:sx n="100" d="100"/>
        <a:sy n="100" d="100"/>
      </p:scale>
      <p:origin x="0" y="-636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slide" Target="slides/slide56.xml"/><Relationship Id="rId68"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viewProps" Target="viewProps.xml"/><Relationship Id="rId5" Type="http://schemas.openxmlformats.org/officeDocument/2006/relationships/slideMaster" Target="slideMasters/slideMaster5.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7.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8.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9.xlsx"/></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1.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2.xlsx"/></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chartUserShapes" Target="../drawings/drawing1.xml"/></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6.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7.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18.xlsx"/></Relationships>
</file>

<file path=ppt/charts/_rels/chart22.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22.xml"/><Relationship Id="rId1" Type="http://schemas.microsoft.com/office/2011/relationships/chartStyle" Target="style22.xml"/></Relationships>
</file>

<file path=ppt/charts/_rels/chart23.xml.rels><?xml version="1.0" encoding="UTF-8" standalone="yes"?>
<Relationships xmlns="http://schemas.openxmlformats.org/package/2006/relationships"><Relationship Id="rId3" Type="http://schemas.openxmlformats.org/officeDocument/2006/relationships/package" Target="../embeddings/Microsoft_Excel_Worksheet20.xlsx"/><Relationship Id="rId2" Type="http://schemas.microsoft.com/office/2011/relationships/chartColorStyle" Target="colors23.xml"/><Relationship Id="rId1" Type="http://schemas.microsoft.com/office/2011/relationships/chartStyle" Target="style23.xml"/></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1.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2.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3.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4.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5.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6.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27.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28.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45.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29.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47.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0.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48.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31.xlsx"/></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49.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package" Target="../embeddings/Microsoft_Excel_Worksheet32.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51.xml"/><Relationship Id="rId2" Type="http://schemas.microsoft.com/office/2011/relationships/chartColorStyle" Target="colors36.xml"/><Relationship Id="rId1" Type="http://schemas.microsoft.com/office/2011/relationships/chartStyle" Target="style36.xml"/><Relationship Id="rId4" Type="http://schemas.openxmlformats.org/officeDocument/2006/relationships/package" Target="../embeddings/Microsoft_Excel_Worksheet33.xlsx"/></Relationships>
</file>

<file path=ppt/charts/_rels/chart37.xml.rels><?xml version="1.0" encoding="UTF-8" standalone="yes"?>
<Relationships xmlns="http://schemas.openxmlformats.org/package/2006/relationships"><Relationship Id="rId3" Type="http://schemas.openxmlformats.org/officeDocument/2006/relationships/package" Target="../embeddings/Microsoft_Excel_Worksheet34.xlsx"/><Relationship Id="rId2" Type="http://schemas.microsoft.com/office/2011/relationships/chartColorStyle" Target="colors37.xml"/><Relationship Id="rId1" Type="http://schemas.microsoft.com/office/2011/relationships/chartStyle" Target="style37.xml"/></Relationships>
</file>

<file path=ppt/charts/_rels/chart38.xml.rels><?xml version="1.0" encoding="UTF-8" standalone="yes"?>
<Relationships xmlns="http://schemas.openxmlformats.org/package/2006/relationships"><Relationship Id="rId3" Type="http://schemas.openxmlformats.org/officeDocument/2006/relationships/package" Target="../embeddings/Microsoft_Excel_Worksheet35.xlsx"/><Relationship Id="rId2" Type="http://schemas.microsoft.com/office/2011/relationships/chartColorStyle" Target="colors38.xml"/><Relationship Id="rId1" Type="http://schemas.microsoft.com/office/2011/relationships/chartStyle" Target="style38.xml"/></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54.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Worksheet36.xlsx"/></Relationships>
</file>

<file path=ppt/charts/_rels/chart4.xml.rels><?xml version="1.0" encoding="UTF-8" standalone="yes"?>
<Relationships xmlns="http://schemas.openxmlformats.org/package/2006/relationships"><Relationship Id="rId3" Type="http://schemas.openxmlformats.org/officeDocument/2006/relationships/oleObject" Target="file:///C:\Users\Hejazi\Desktop\&#1605;&#1585;&#1711;%201400\&#1605;&#1608;&#1575;&#1604;&#1740;&#1583;%205%20&#1587;&#1575;&#1604;&#1607;%201400.xlsx" TargetMode="External"/><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56.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package" Target="../embeddings/Microsoft_Excel_Worksheet37.xlsx"/></Relationships>
</file>

<file path=ppt/charts/_rels/chart41.xml.rels><?xml version="1.0" encoding="UTF-8" standalone="yes"?>
<Relationships xmlns="http://schemas.openxmlformats.org/package/2006/relationships"><Relationship Id="rId3" Type="http://schemas.openxmlformats.org/officeDocument/2006/relationships/themeOverride" Target="../theme/themeOverride58.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package" Target="../embeddings/Microsoft_Excel_Worksheet38.xlsx"/></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60.xml"/><Relationship Id="rId2" Type="http://schemas.microsoft.com/office/2011/relationships/chartColorStyle" Target="colors42.xml"/><Relationship Id="rId1" Type="http://schemas.microsoft.com/office/2011/relationships/chartStyle" Target="style42.xml"/><Relationship Id="rId4" Type="http://schemas.openxmlformats.org/officeDocument/2006/relationships/package" Target="../embeddings/Microsoft_Excel_Worksheet39.xlsx"/></Relationships>
</file>

<file path=ppt/charts/_rels/chart43.xml.rels><?xml version="1.0" encoding="UTF-8" standalone="yes"?>
<Relationships xmlns="http://schemas.openxmlformats.org/package/2006/relationships"><Relationship Id="rId3" Type="http://schemas.openxmlformats.org/officeDocument/2006/relationships/themeOverride" Target="../theme/themeOverride62.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Worksheet40.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G:\payesh%20vezarati\payesh%20vezarati%201401\shakhs%20paesh%20vezarati%206.01\shakhes%201400%20kamel%20&#1576;&#1575;%20&#1588;&#1585;&#1602;\N%20&#1588;&#1575;&#1582;&#1589;%2000%20payesh%20modiriati%20%20nemoodar.xlsx"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4.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5.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Sheet1!$B$1</c:f>
              <c:strCache>
                <c:ptCount val="1"/>
                <c:pt idx="0">
                  <c:v>موالید</c:v>
                </c:pt>
              </c:strCache>
            </c:strRef>
          </c:tx>
          <c:spPr>
            <a:solidFill>
              <a:srgbClr val="92D050"/>
            </a:solidFill>
            <a:ln>
              <a:solidFill>
                <a:srgbClr val="44546A">
                  <a:lumMod val="75000"/>
                </a:srgbClr>
              </a:solidFill>
            </a:ln>
            <a:effectLst/>
          </c:spPr>
          <c:invertIfNegative val="0"/>
          <c:dPt>
            <c:idx val="5"/>
            <c:invertIfNegative val="0"/>
            <c:bubble3D val="0"/>
            <c:spPr>
              <a:solidFill>
                <a:srgbClr val="FFFF00"/>
              </a:solidFill>
              <a:ln>
                <a:solidFill>
                  <a:srgbClr val="44546A">
                    <a:lumMod val="75000"/>
                  </a:srgbClr>
                </a:solidFill>
              </a:ln>
              <a:effectLst/>
            </c:spPr>
            <c:extLst>
              <c:ext xmlns:c16="http://schemas.microsoft.com/office/drawing/2014/chart" uri="{C3380CC4-5D6E-409C-BE32-E72D297353CC}">
                <c16:uniqueId val="{00000000-A5D3-43DF-AF5A-804C4DF9AF86}"/>
              </c:ext>
            </c:extLst>
          </c:dPt>
          <c:dPt>
            <c:idx val="6"/>
            <c:invertIfNegative val="0"/>
            <c:bubble3D val="0"/>
            <c:spPr>
              <a:solidFill>
                <a:srgbClr val="FFFF00"/>
              </a:solidFill>
              <a:ln>
                <a:solidFill>
                  <a:srgbClr val="44546A">
                    <a:lumMod val="75000"/>
                  </a:srgbClr>
                </a:solidFill>
              </a:ln>
              <a:effectLst/>
            </c:spPr>
            <c:extLst>
              <c:ext xmlns:c16="http://schemas.microsoft.com/office/drawing/2014/chart" uri="{C3380CC4-5D6E-409C-BE32-E72D297353CC}">
                <c16:uniqueId val="{00000001-A5D3-43DF-AF5A-804C4DF9AF86}"/>
              </c:ext>
            </c:extLst>
          </c:dPt>
          <c:dPt>
            <c:idx val="7"/>
            <c:invertIfNegative val="0"/>
            <c:bubble3D val="0"/>
            <c:spPr>
              <a:solidFill>
                <a:srgbClr val="FFFF00"/>
              </a:solidFill>
              <a:ln>
                <a:solidFill>
                  <a:srgbClr val="44546A">
                    <a:lumMod val="75000"/>
                  </a:srgbClr>
                </a:solidFill>
              </a:ln>
              <a:effectLst/>
            </c:spPr>
            <c:extLst>
              <c:ext xmlns:c16="http://schemas.microsoft.com/office/drawing/2014/chart" uri="{C3380CC4-5D6E-409C-BE32-E72D297353CC}">
                <c16:uniqueId val="{00000002-A5D3-43DF-AF5A-804C4DF9AF86}"/>
              </c:ext>
            </c:extLst>
          </c:dPt>
          <c:dPt>
            <c:idx val="8"/>
            <c:invertIfNegative val="0"/>
            <c:bubble3D val="0"/>
            <c:spPr>
              <a:solidFill>
                <a:srgbClr val="FFFF00"/>
              </a:solidFill>
              <a:ln>
                <a:solidFill>
                  <a:srgbClr val="44546A">
                    <a:lumMod val="75000"/>
                  </a:srgbClr>
                </a:solidFill>
              </a:ln>
              <a:effectLst/>
            </c:spPr>
            <c:extLst>
              <c:ext xmlns:c16="http://schemas.microsoft.com/office/drawing/2014/chart" uri="{C3380CC4-5D6E-409C-BE32-E72D297353CC}">
                <c16:uniqueId val="{00000003-A5D3-43DF-AF5A-804C4DF9AF86}"/>
              </c:ext>
            </c:extLst>
          </c:dPt>
          <c:dPt>
            <c:idx val="9"/>
            <c:invertIfNegative val="0"/>
            <c:bubble3D val="0"/>
            <c:spPr>
              <a:solidFill>
                <a:srgbClr val="FFFF00"/>
              </a:solidFill>
              <a:ln>
                <a:solidFill>
                  <a:srgbClr val="44546A">
                    <a:lumMod val="75000"/>
                  </a:srgbClr>
                </a:solidFill>
              </a:ln>
              <a:effectLst/>
            </c:spPr>
            <c:extLst>
              <c:ext xmlns:c16="http://schemas.microsoft.com/office/drawing/2014/chart" uri="{C3380CC4-5D6E-409C-BE32-E72D297353CC}">
                <c16:uniqueId val="{00000004-A5D3-43DF-AF5A-804C4DF9AF86}"/>
              </c:ext>
            </c:extLst>
          </c:dPt>
          <c:dPt>
            <c:idx val="10"/>
            <c:invertIfNegative val="0"/>
            <c:bubble3D val="0"/>
            <c:spPr>
              <a:solidFill>
                <a:srgbClr val="FFFF00"/>
              </a:solidFill>
              <a:ln>
                <a:solidFill>
                  <a:srgbClr val="44546A">
                    <a:lumMod val="75000"/>
                  </a:srgbClr>
                </a:solidFill>
              </a:ln>
              <a:effectLst/>
            </c:spPr>
            <c:extLst>
              <c:ext xmlns:c16="http://schemas.microsoft.com/office/drawing/2014/chart" uri="{C3380CC4-5D6E-409C-BE32-E72D297353CC}">
                <c16:uniqueId val="{0000000A-FA39-4568-9092-D243F5F2CFAC}"/>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accent1">
                        <a:lumMod val="7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Sheet1!$A$2:$A$12</c:f>
              <c:numCache>
                <c:formatCode>General</c:formatCode>
                <c:ptCount val="11"/>
                <c:pt idx="0">
                  <c:v>90</c:v>
                </c:pt>
                <c:pt idx="1">
                  <c:v>91</c:v>
                </c:pt>
                <c:pt idx="2">
                  <c:v>92</c:v>
                </c:pt>
                <c:pt idx="3">
                  <c:v>93</c:v>
                </c:pt>
                <c:pt idx="4">
                  <c:v>94</c:v>
                </c:pt>
                <c:pt idx="5">
                  <c:v>95</c:v>
                </c:pt>
                <c:pt idx="6">
                  <c:v>96</c:v>
                </c:pt>
                <c:pt idx="7">
                  <c:v>97</c:v>
                </c:pt>
                <c:pt idx="8">
                  <c:v>98</c:v>
                </c:pt>
                <c:pt idx="9">
                  <c:v>99</c:v>
                </c:pt>
                <c:pt idx="10">
                  <c:v>1400</c:v>
                </c:pt>
              </c:numCache>
            </c:numRef>
          </c:cat>
          <c:val>
            <c:numRef>
              <c:f>Sheet1!$B$2:$B$12</c:f>
              <c:numCache>
                <c:formatCode>General</c:formatCode>
                <c:ptCount val="11"/>
                <c:pt idx="0">
                  <c:v>67878</c:v>
                </c:pt>
                <c:pt idx="1">
                  <c:v>69275</c:v>
                </c:pt>
                <c:pt idx="2">
                  <c:v>72250</c:v>
                </c:pt>
                <c:pt idx="3">
                  <c:v>75693</c:v>
                </c:pt>
                <c:pt idx="4">
                  <c:v>74715</c:v>
                </c:pt>
                <c:pt idx="5">
                  <c:v>75885</c:v>
                </c:pt>
                <c:pt idx="6">
                  <c:v>72906</c:v>
                </c:pt>
                <c:pt idx="7">
                  <c:v>66112</c:v>
                </c:pt>
                <c:pt idx="8">
                  <c:v>55101</c:v>
                </c:pt>
                <c:pt idx="9">
                  <c:v>50874</c:v>
                </c:pt>
                <c:pt idx="10">
                  <c:v>52991</c:v>
                </c:pt>
              </c:numCache>
            </c:numRef>
          </c:val>
          <c:extLst>
            <c:ext xmlns:c16="http://schemas.microsoft.com/office/drawing/2014/chart" uri="{C3380CC4-5D6E-409C-BE32-E72D297353CC}">
              <c16:uniqueId val="{00000000-49AD-4A84-BE27-95EDDDFB6C10}"/>
            </c:ext>
          </c:extLst>
        </c:ser>
        <c:dLbls>
          <c:showLegendKey val="0"/>
          <c:showVal val="0"/>
          <c:showCatName val="0"/>
          <c:showSerName val="0"/>
          <c:showPercent val="0"/>
          <c:showBubbleSize val="0"/>
        </c:dLbls>
        <c:gapWidth val="182"/>
        <c:axId val="584753976"/>
        <c:axId val="584751680"/>
      </c:barChart>
      <c:catAx>
        <c:axId val="5847539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accent1">
                    <a:lumMod val="75000"/>
                  </a:schemeClr>
                </a:solidFill>
                <a:latin typeface="+mn-lt"/>
                <a:ea typeface="+mn-ea"/>
                <a:cs typeface="+mn-cs"/>
              </a:defRPr>
            </a:pPr>
            <a:endParaRPr lang="en-US"/>
          </a:p>
        </c:txPr>
        <c:crossAx val="584751680"/>
        <c:crosses val="autoZero"/>
        <c:auto val="1"/>
        <c:lblAlgn val="ctr"/>
        <c:lblOffset val="100"/>
        <c:noMultiLvlLbl val="0"/>
      </c:catAx>
      <c:valAx>
        <c:axId val="5847516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8475397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3200" b="1" i="0" u="none" strike="noStrike" kern="1200" spc="0" baseline="0">
                <a:solidFill>
                  <a:schemeClr val="tx1">
                    <a:lumMod val="65000"/>
                    <a:lumOff val="35000"/>
                  </a:schemeClr>
                </a:solidFill>
                <a:latin typeface="+mn-lt"/>
                <a:ea typeface="+mn-ea"/>
                <a:cs typeface="+mn-cs"/>
              </a:defRPr>
            </a:pPr>
            <a:r>
              <a:rPr lang="fa-IR" sz="3200" b="1" dirty="0"/>
              <a:t>درصد</a:t>
            </a:r>
            <a:r>
              <a:rPr lang="fa-IR" sz="3200" b="1" baseline="0" dirty="0"/>
              <a:t> فراوانی </a:t>
            </a:r>
            <a:r>
              <a:rPr lang="fa-IR" sz="3200" b="1" dirty="0"/>
              <a:t>شغل مادران فوت شده در د.ع.پ.اصفهان – سال</a:t>
            </a:r>
            <a:r>
              <a:rPr lang="fa-IR" sz="3200" b="1" baseline="0" dirty="0"/>
              <a:t> 1400</a:t>
            </a:r>
            <a:endParaRPr lang="fa-IR" sz="3200" b="1" dirty="0"/>
          </a:p>
        </c:rich>
      </c:tx>
      <c:overlay val="0"/>
      <c:spPr>
        <a:noFill/>
        <a:ln>
          <a:noFill/>
        </a:ln>
        <a:effectLst/>
      </c:spPr>
      <c:txPr>
        <a:bodyPr rot="0" spcFirstLastPara="1" vertOverflow="ellipsis" vert="horz" wrap="square" anchor="ctr" anchorCtr="1"/>
        <a:lstStyle/>
        <a:p>
          <a:pPr>
            <a:defRPr sz="32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محل سکونت</c:v>
                </c:pt>
              </c:strCache>
            </c:strRef>
          </c:tx>
          <c:dPt>
            <c:idx val="0"/>
            <c:bubble3D val="0"/>
            <c:spPr>
              <a:solidFill>
                <a:srgbClr val="002060"/>
              </a:solidFill>
              <a:ln w="19050">
                <a:solidFill>
                  <a:schemeClr val="lt1"/>
                </a:solidFill>
              </a:ln>
              <a:effectLst/>
            </c:spPr>
            <c:extLst>
              <c:ext xmlns:c16="http://schemas.microsoft.com/office/drawing/2014/chart" uri="{C3380CC4-5D6E-409C-BE32-E72D297353CC}">
                <c16:uniqueId val="{00000001-84AA-45F9-BD67-8924EC8121BA}"/>
              </c:ext>
            </c:extLst>
          </c:dPt>
          <c:dPt>
            <c:idx val="1"/>
            <c:bubble3D val="0"/>
            <c:spPr>
              <a:solidFill>
                <a:srgbClr val="FFC000"/>
              </a:solidFill>
              <a:ln w="19050">
                <a:solidFill>
                  <a:schemeClr val="lt1"/>
                </a:solidFill>
              </a:ln>
              <a:effectLst/>
            </c:spPr>
            <c:extLst>
              <c:ext xmlns:c16="http://schemas.microsoft.com/office/drawing/2014/chart" uri="{C3380CC4-5D6E-409C-BE32-E72D297353CC}">
                <c16:uniqueId val="{00000003-84AA-45F9-BD67-8924EC8121BA}"/>
              </c:ext>
            </c:extLst>
          </c:dPt>
          <c:dLbls>
            <c:dLbl>
              <c:idx val="1"/>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00206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84AA-45F9-BD67-8924EC8121BA}"/>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FFC000"/>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خانه دار</c:v>
                </c:pt>
                <c:pt idx="1">
                  <c:v>شاغل</c:v>
                </c:pt>
              </c:strCache>
            </c:strRef>
          </c:cat>
          <c:val>
            <c:numRef>
              <c:f>Sheet1!$B$2:$B$3</c:f>
              <c:numCache>
                <c:formatCode>General</c:formatCode>
                <c:ptCount val="2"/>
                <c:pt idx="0">
                  <c:v>88.88</c:v>
                </c:pt>
                <c:pt idx="1">
                  <c:v>11.12</c:v>
                </c:pt>
              </c:numCache>
            </c:numRef>
          </c:val>
          <c:extLst>
            <c:ext xmlns:c16="http://schemas.microsoft.com/office/drawing/2014/chart" uri="{C3380CC4-5D6E-409C-BE32-E72D297353CC}">
              <c16:uniqueId val="{00000004-84AA-45F9-BD67-8924EC8121BA}"/>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31660146255302996"/>
          <c:y val="0.91585894780686405"/>
          <c:w val="0.37518281912874096"/>
          <c:h val="7.0183758215708325E-2"/>
        </c:manualLayout>
      </c:layout>
      <c:overlay val="0"/>
      <c:spPr>
        <a:noFill/>
        <a:ln>
          <a:noFill/>
        </a:ln>
        <a:effectLst/>
      </c:spPr>
      <c:txPr>
        <a:bodyPr rot="0" spcFirstLastPara="1" vertOverflow="ellipsis" vert="horz" wrap="square" anchor="ctr" anchorCtr="1"/>
        <a:lstStyle/>
        <a:p>
          <a:pPr>
            <a:defRPr sz="2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0787621313476565E-2"/>
          <c:y val="9.733424655939496E-2"/>
          <c:w val="0.9560142962535868"/>
          <c:h val="0.74468779892469583"/>
        </c:manualLayout>
      </c:layout>
      <c:barChart>
        <c:barDir val="col"/>
        <c:grouping val="clustered"/>
        <c:varyColors val="0"/>
        <c:ser>
          <c:idx val="0"/>
          <c:order val="0"/>
          <c:tx>
            <c:strRef>
              <c:f>Sheet1!$B$1</c:f>
              <c:strCache>
                <c:ptCount val="1"/>
                <c:pt idx="0">
                  <c:v>Series 1</c:v>
                </c:pt>
              </c:strCache>
            </c:strRef>
          </c:tx>
          <c:spPr>
            <a:solidFill>
              <a:schemeClr val="accent5">
                <a:lumMod val="75000"/>
              </a:schemeClr>
            </a:solidFill>
            <a:ln>
              <a:noFill/>
            </a:ln>
            <a:effectLst/>
          </c:spPr>
          <c:invertIfNegative val="0"/>
          <c:dPt>
            <c:idx val="0"/>
            <c:invertIfNegative val="0"/>
            <c:bubble3D val="0"/>
            <c:spPr>
              <a:solidFill>
                <a:srgbClr val="C00000"/>
              </a:solidFill>
              <a:ln>
                <a:noFill/>
              </a:ln>
              <a:effectLst/>
            </c:spPr>
            <c:extLst>
              <c:ext xmlns:c16="http://schemas.microsoft.com/office/drawing/2014/chart" uri="{C3380CC4-5D6E-409C-BE32-E72D297353CC}">
                <c16:uniqueId val="{00000001-6996-43D8-B971-7CD8BACCDC54}"/>
              </c:ext>
            </c:extLst>
          </c:dPt>
          <c:dPt>
            <c:idx val="2"/>
            <c:invertIfNegative val="0"/>
            <c:bubble3D val="0"/>
            <c:spPr>
              <a:solidFill>
                <a:srgbClr val="C00000"/>
              </a:solidFill>
              <a:ln>
                <a:noFill/>
              </a:ln>
              <a:effectLst/>
            </c:spPr>
            <c:extLst>
              <c:ext xmlns:c16="http://schemas.microsoft.com/office/drawing/2014/chart" uri="{C3380CC4-5D6E-409C-BE32-E72D297353CC}">
                <c16:uniqueId val="{00000003-6996-43D8-B971-7CD8BACCDC54}"/>
              </c:ext>
            </c:extLst>
          </c:dPt>
          <c:dLbls>
            <c:spPr>
              <a:solidFill>
                <a:srgbClr val="4472C4">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 زیر 18 سال</c:v>
                </c:pt>
                <c:pt idx="1">
                  <c:v>18-35 سال</c:v>
                </c:pt>
                <c:pt idx="2">
                  <c:v>بالای 35 سال</c:v>
                </c:pt>
              </c:strCache>
            </c:strRef>
          </c:cat>
          <c:val>
            <c:numRef>
              <c:f>Sheet1!$B$2:$B$4</c:f>
              <c:numCache>
                <c:formatCode>General</c:formatCode>
                <c:ptCount val="3"/>
                <c:pt idx="0">
                  <c:v>0</c:v>
                </c:pt>
                <c:pt idx="1">
                  <c:v>61.2</c:v>
                </c:pt>
                <c:pt idx="2">
                  <c:v>38.799999999999997</c:v>
                </c:pt>
              </c:numCache>
            </c:numRef>
          </c:val>
          <c:extLst>
            <c:ext xmlns:c16="http://schemas.microsoft.com/office/drawing/2014/chart" uri="{C3380CC4-5D6E-409C-BE32-E72D297353CC}">
              <c16:uniqueId val="{00000004-6996-43D8-B971-7CD8BACCDC54}"/>
            </c:ext>
          </c:extLst>
        </c:ser>
        <c:dLbls>
          <c:showLegendKey val="0"/>
          <c:showVal val="0"/>
          <c:showCatName val="0"/>
          <c:showSerName val="0"/>
          <c:showPercent val="0"/>
          <c:showBubbleSize val="0"/>
        </c:dLbls>
        <c:gapWidth val="219"/>
        <c:overlap val="-27"/>
        <c:axId val="585286680"/>
        <c:axId val="585278152"/>
      </c:barChart>
      <c:catAx>
        <c:axId val="585286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accent5">
                    <a:lumMod val="75000"/>
                  </a:schemeClr>
                </a:solidFill>
                <a:latin typeface="+mn-lt"/>
                <a:ea typeface="+mn-ea"/>
                <a:cs typeface="+mn-cs"/>
              </a:defRPr>
            </a:pPr>
            <a:endParaRPr lang="en-US"/>
          </a:p>
        </c:txPr>
        <c:crossAx val="585278152"/>
        <c:crosses val="autoZero"/>
        <c:auto val="1"/>
        <c:lblAlgn val="ctr"/>
        <c:lblOffset val="100"/>
        <c:noMultiLvlLbl val="0"/>
      </c:catAx>
      <c:valAx>
        <c:axId val="585278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8528668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1-1F60-4689-844F-7067502EFA44}"/>
              </c:ext>
            </c:extLst>
          </c:dPt>
          <c:dPt>
            <c:idx val="1"/>
            <c:invertIfNegative val="0"/>
            <c:bubble3D val="0"/>
            <c:spPr>
              <a:solidFill>
                <a:schemeClr val="accent5">
                  <a:lumMod val="50000"/>
                </a:schemeClr>
              </a:solidFill>
              <a:ln>
                <a:noFill/>
              </a:ln>
              <a:effectLst/>
            </c:spPr>
            <c:extLst>
              <c:ext xmlns:c16="http://schemas.microsoft.com/office/drawing/2014/chart" uri="{C3380CC4-5D6E-409C-BE32-E72D297353CC}">
                <c16:uniqueId val="{00000003-1F60-4689-844F-7067502EFA44}"/>
              </c:ext>
            </c:extLst>
          </c:dPt>
          <c:dPt>
            <c:idx val="2"/>
            <c:invertIfNegative val="0"/>
            <c:bubble3D val="0"/>
            <c:spPr>
              <a:solidFill>
                <a:srgbClr val="C00000"/>
              </a:solidFill>
              <a:ln>
                <a:noFill/>
              </a:ln>
              <a:effectLst/>
            </c:spPr>
            <c:extLst>
              <c:ext xmlns:c16="http://schemas.microsoft.com/office/drawing/2014/chart" uri="{C3380CC4-5D6E-409C-BE32-E72D297353CC}">
                <c16:uniqueId val="{00000005-1F60-4689-844F-7067502EFA44}"/>
              </c:ext>
            </c:extLst>
          </c:dPt>
          <c:dLbls>
            <c:spPr>
              <a:solidFill>
                <a:srgbClr val="44546A">
                  <a:lumMod val="20000"/>
                  <a:lumOff val="80000"/>
                </a:srgbClr>
              </a:solidFill>
              <a:ln w="28575">
                <a:solidFill>
                  <a:srgbClr val="4472C4">
                    <a:lumMod val="50000"/>
                  </a:srgbClr>
                </a:solid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بارداری اول</c:v>
                </c:pt>
                <c:pt idx="1">
                  <c:v>بارداری 2-4</c:v>
                </c:pt>
                <c:pt idx="2">
                  <c:v>بارداری پنجم و بالاتر </c:v>
                </c:pt>
              </c:strCache>
            </c:strRef>
          </c:cat>
          <c:val>
            <c:numRef>
              <c:f>Sheet1!$B$2:$B$4</c:f>
              <c:numCache>
                <c:formatCode>General</c:formatCode>
                <c:ptCount val="3"/>
                <c:pt idx="0">
                  <c:v>44.44</c:v>
                </c:pt>
                <c:pt idx="1">
                  <c:v>50</c:v>
                </c:pt>
                <c:pt idx="2">
                  <c:v>5.55</c:v>
                </c:pt>
              </c:numCache>
            </c:numRef>
          </c:val>
          <c:extLst>
            <c:ext xmlns:c16="http://schemas.microsoft.com/office/drawing/2014/chart" uri="{C3380CC4-5D6E-409C-BE32-E72D297353CC}">
              <c16:uniqueId val="{00000006-1F60-4689-844F-7067502EFA44}"/>
            </c:ext>
          </c:extLst>
        </c:ser>
        <c:dLbls>
          <c:showLegendKey val="0"/>
          <c:showVal val="0"/>
          <c:showCatName val="0"/>
          <c:showSerName val="0"/>
          <c:showPercent val="0"/>
          <c:showBubbleSize val="0"/>
        </c:dLbls>
        <c:gapWidth val="219"/>
        <c:overlap val="-27"/>
        <c:axId val="590779560"/>
        <c:axId val="590773656"/>
      </c:barChart>
      <c:catAx>
        <c:axId val="590779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accent5">
                    <a:lumMod val="50000"/>
                  </a:schemeClr>
                </a:solidFill>
                <a:latin typeface="+mn-lt"/>
                <a:ea typeface="+mn-ea"/>
                <a:cs typeface="+mn-cs"/>
              </a:defRPr>
            </a:pPr>
            <a:endParaRPr lang="en-US"/>
          </a:p>
        </c:txPr>
        <c:crossAx val="590773656"/>
        <c:crosses val="autoZero"/>
        <c:auto val="1"/>
        <c:lblAlgn val="ctr"/>
        <c:lblOffset val="100"/>
        <c:noMultiLvlLbl val="0"/>
      </c:catAx>
      <c:valAx>
        <c:axId val="5907736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9077956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solidFill>
                <a:schemeClr val="accent5">
                  <a:lumMod val="60000"/>
                  <a:lumOff val="40000"/>
                </a:schemeClr>
              </a:solidFill>
              <a:ln>
                <a:noFill/>
              </a:ln>
              <a:effectLst>
                <a:outerShdw blurRad="40000" dist="20000" dir="5400000" rotWithShape="0">
                  <a:srgbClr val="000000">
                    <a:alpha val="38000"/>
                  </a:srgbClr>
                </a:outerShdw>
              </a:effectLst>
              <a:sp3d/>
            </c:spPr>
            <c:extLst>
              <c:ext xmlns:c16="http://schemas.microsoft.com/office/drawing/2014/chart" uri="{C3380CC4-5D6E-409C-BE32-E72D297353CC}">
                <c16:uniqueId val="{00000001-89EA-4FB2-81BB-3DA4743ED12B}"/>
              </c:ext>
            </c:extLst>
          </c:dPt>
          <c:dPt>
            <c:idx val="1"/>
            <c:bubble3D val="0"/>
            <c:spPr>
              <a:solidFill>
                <a:srgbClr val="FF9999"/>
              </a:solidFill>
              <a:ln>
                <a:noFill/>
              </a:ln>
              <a:effectLst>
                <a:outerShdw blurRad="40000" dist="20000" dir="5400000" rotWithShape="0">
                  <a:srgbClr val="000000">
                    <a:alpha val="38000"/>
                  </a:srgbClr>
                </a:outerShdw>
              </a:effectLst>
              <a:sp3d/>
            </c:spPr>
            <c:extLst>
              <c:ext xmlns:c16="http://schemas.microsoft.com/office/drawing/2014/chart" uri="{C3380CC4-5D6E-409C-BE32-E72D297353CC}">
                <c16:uniqueId val="{00000003-89EA-4FB2-81BB-3DA4743ED12B}"/>
              </c:ext>
            </c:extLst>
          </c:dPt>
          <c:dPt>
            <c:idx val="2"/>
            <c:bubble3D val="0"/>
            <c:spPr>
              <a:solidFill>
                <a:srgbClr val="92D050"/>
              </a:solidFill>
              <a:ln>
                <a:noFill/>
              </a:ln>
              <a:effectLst>
                <a:outerShdw blurRad="40000" dist="20000" dir="5400000" rotWithShape="0">
                  <a:srgbClr val="000000">
                    <a:alpha val="38000"/>
                  </a:srgbClr>
                </a:outerShdw>
              </a:effectLst>
              <a:sp3d/>
            </c:spPr>
            <c:extLst>
              <c:ext xmlns:c16="http://schemas.microsoft.com/office/drawing/2014/chart" uri="{C3380CC4-5D6E-409C-BE32-E72D297353CC}">
                <c16:uniqueId val="{00000005-89EA-4FB2-81BB-3DA4743ED12B}"/>
              </c:ext>
            </c:extLst>
          </c:dPt>
          <c:dPt>
            <c:idx val="3"/>
            <c:bubble3D val="0"/>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a:noFill/>
              </a:ln>
              <a:effectLst>
                <a:outerShdw blurRad="40000" dist="20000" dir="5400000" rotWithShape="0">
                  <a:srgbClr val="000000">
                    <a:alpha val="38000"/>
                  </a:srgbClr>
                </a:outerShdw>
              </a:effectLst>
              <a:sp3d/>
            </c:spPr>
            <c:extLst>
              <c:ext xmlns:c16="http://schemas.microsoft.com/office/drawing/2014/chart" uri="{C3380CC4-5D6E-409C-BE32-E72D297353CC}">
                <c16:uniqueId val="{00000007-89EA-4FB2-81BB-3DA4743ED12B}"/>
              </c:ext>
            </c:extLst>
          </c:dPt>
          <c:dPt>
            <c:idx val="4"/>
            <c:bubble3D val="0"/>
            <c:spPr>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a:noFill/>
              </a:ln>
              <a:effectLst>
                <a:outerShdw blurRad="40000" dist="20000" dir="5400000" rotWithShape="0">
                  <a:srgbClr val="000000">
                    <a:alpha val="38000"/>
                  </a:srgbClr>
                </a:outerShdw>
              </a:effectLst>
              <a:sp3d/>
            </c:spPr>
            <c:extLst>
              <c:ext xmlns:c16="http://schemas.microsoft.com/office/drawing/2014/chart" uri="{C3380CC4-5D6E-409C-BE32-E72D297353CC}">
                <c16:uniqueId val="{00000009-89EA-4FB2-81BB-3DA4743ED12B}"/>
              </c:ext>
            </c:extLst>
          </c:dPt>
          <c:dLbls>
            <c:spPr>
              <a:noFill/>
              <a:ln>
                <a:noFill/>
              </a:ln>
              <a:effectLst/>
            </c:spPr>
            <c:txPr>
              <a:bodyPr rot="0" spcFirstLastPara="1" vertOverflow="ellipsis" vert="horz" wrap="square" lIns="38100" tIns="19050" rIns="38100" bIns="19050" anchor="ctr" anchorCtr="1">
                <a:spAutoFit/>
              </a:bodyPr>
              <a:lstStyle/>
              <a:p>
                <a:pPr>
                  <a:defRPr sz="1500" b="1" i="0" u="none" strike="noStrike" kern="1200" baseline="0">
                    <a:solidFill>
                      <a:schemeClr val="tx1"/>
                    </a:solidFill>
                    <a:latin typeface="+mn-lt"/>
                    <a:ea typeface="+mn-ea"/>
                    <a:cs typeface="+mn-cs"/>
                  </a:defRPr>
                </a:pPr>
                <a:endParaRPr lang="en-US"/>
              </a:p>
            </c:txPr>
            <c:dLblPos val="ctr"/>
            <c:showLegendKey val="0"/>
            <c:showVal val="0"/>
            <c:showCatName val="1"/>
            <c:showSerName val="0"/>
            <c:showPercent val="1"/>
            <c:showBubbleSize val="0"/>
            <c:showLeaderLines val="1"/>
            <c:leaderLines>
              <c:spPr>
                <a:ln w="9525">
                  <a:solidFill>
                    <a:schemeClr val="tx1">
                      <a:lumMod val="35000"/>
                      <a:lumOff val="65000"/>
                    </a:schemeClr>
                  </a:solidFill>
                </a:ln>
                <a:effectLst/>
              </c:spPr>
            </c:leaderLines>
            <c:extLst>
              <c:ext xmlns:c15="http://schemas.microsoft.com/office/drawing/2012/chart" uri="{CE6537A1-D6FC-4f65-9D91-7224C49458BB}"/>
            </c:extLst>
          </c:dLbls>
          <c:cat>
            <c:strRef>
              <c:f>Sheet1!$A$2:$A$6</c:f>
              <c:strCache>
                <c:ptCount val="5"/>
                <c:pt idx="0">
                  <c:v>بی سواد</c:v>
                </c:pt>
                <c:pt idx="1">
                  <c:v>راهنمایی</c:v>
                </c:pt>
                <c:pt idx="2">
                  <c:v>دیپلم</c:v>
                </c:pt>
                <c:pt idx="3">
                  <c:v>فوق دیپلم</c:v>
                </c:pt>
                <c:pt idx="4">
                  <c:v>لیسانس و بالاتر</c:v>
                </c:pt>
              </c:strCache>
            </c:strRef>
          </c:cat>
          <c:val>
            <c:numRef>
              <c:f>Sheet1!$B$2:$B$6</c:f>
              <c:numCache>
                <c:formatCode>General</c:formatCode>
                <c:ptCount val="5"/>
                <c:pt idx="0">
                  <c:v>5.55</c:v>
                </c:pt>
                <c:pt idx="1">
                  <c:v>11.11</c:v>
                </c:pt>
                <c:pt idx="2">
                  <c:v>33.33</c:v>
                </c:pt>
                <c:pt idx="3">
                  <c:v>16.66</c:v>
                </c:pt>
                <c:pt idx="4">
                  <c:v>33.33</c:v>
                </c:pt>
              </c:numCache>
            </c:numRef>
          </c:val>
          <c:extLst>
            <c:ext xmlns:c16="http://schemas.microsoft.com/office/drawing/2014/chart" uri="{C3380CC4-5D6E-409C-BE32-E72D297353CC}">
              <c16:uniqueId val="{0000000A-89EA-4FB2-81BB-3DA4743ED12B}"/>
            </c:ext>
          </c:extLst>
        </c:ser>
        <c:dLbls>
          <c:dLblPos val="ctr"/>
          <c:showLegendKey val="0"/>
          <c:showVal val="0"/>
          <c:showCatName val="0"/>
          <c:showSerName val="0"/>
          <c:showPercent val="1"/>
          <c:showBubbleSize val="0"/>
          <c:showLeaderLines val="1"/>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محل سکونت</c:v>
                </c:pt>
              </c:strCache>
            </c:strRef>
          </c:tx>
          <c:dPt>
            <c:idx val="0"/>
            <c:bubble3D val="0"/>
            <c:spPr>
              <a:solidFill>
                <a:srgbClr val="002060"/>
              </a:solidFill>
              <a:ln w="19050">
                <a:solidFill>
                  <a:schemeClr val="lt1"/>
                </a:solidFill>
              </a:ln>
              <a:effectLst/>
            </c:spPr>
            <c:extLst>
              <c:ext xmlns:c16="http://schemas.microsoft.com/office/drawing/2014/chart" uri="{C3380CC4-5D6E-409C-BE32-E72D297353CC}">
                <c16:uniqueId val="{00000001-6EB1-4577-97C4-A50B387E79F6}"/>
              </c:ext>
            </c:extLst>
          </c:dPt>
          <c:dPt>
            <c:idx val="1"/>
            <c:bubble3D val="0"/>
            <c:spPr>
              <a:solidFill>
                <a:srgbClr val="FFC000"/>
              </a:solidFill>
              <a:ln w="19050">
                <a:solidFill>
                  <a:schemeClr val="lt1"/>
                </a:solidFill>
              </a:ln>
              <a:effectLst/>
            </c:spPr>
            <c:extLst>
              <c:ext xmlns:c16="http://schemas.microsoft.com/office/drawing/2014/chart" uri="{C3380CC4-5D6E-409C-BE32-E72D297353CC}">
                <c16:uniqueId val="{00000003-6EB1-4577-97C4-A50B387E79F6}"/>
              </c:ext>
            </c:extLst>
          </c:dPt>
          <c:dLbls>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00206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6EB1-4577-97C4-A50B387E79F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FFC000"/>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شهر</c:v>
                </c:pt>
                <c:pt idx="1">
                  <c:v>روستا</c:v>
                </c:pt>
              </c:strCache>
            </c:strRef>
          </c:cat>
          <c:val>
            <c:numRef>
              <c:f>Sheet1!$B$2:$B$3</c:f>
              <c:numCache>
                <c:formatCode>General</c:formatCode>
                <c:ptCount val="2"/>
                <c:pt idx="0">
                  <c:v>88.8</c:v>
                </c:pt>
                <c:pt idx="1">
                  <c:v>11.2</c:v>
                </c:pt>
              </c:numCache>
            </c:numRef>
          </c:val>
          <c:extLst>
            <c:ext xmlns:c16="http://schemas.microsoft.com/office/drawing/2014/chart" uri="{C3380CC4-5D6E-409C-BE32-E72D297353CC}">
              <c16:uniqueId val="{00000004-6EB1-4577-97C4-A50B387E79F6}"/>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26398478877885795"/>
          <c:y val="0.93198040258631931"/>
          <c:w val="0.46819834933508742"/>
          <c:h val="5.3907148233313974E-2"/>
        </c:manualLayout>
      </c:layout>
      <c:overlay val="0"/>
      <c:spPr>
        <a:noFill/>
        <a:ln>
          <a:noFill/>
        </a:ln>
        <a:effectLst/>
      </c:spPr>
      <c:txPr>
        <a:bodyPr rot="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w="38100">
              <a:solidFill>
                <a:srgbClr val="FFC000"/>
              </a:solidFill>
            </a:ln>
            <a:effectLst/>
          </c:spPr>
          <c:invertIfNegative val="0"/>
          <c:dPt>
            <c:idx val="0"/>
            <c:invertIfNegative val="0"/>
            <c:bubble3D val="0"/>
            <c:spPr>
              <a:solidFill>
                <a:srgbClr val="FFC000"/>
              </a:solidFill>
              <a:ln w="38100">
                <a:solidFill>
                  <a:srgbClr val="FFC000"/>
                </a:solidFill>
              </a:ln>
              <a:effectLst/>
            </c:spPr>
            <c:extLst>
              <c:ext xmlns:c16="http://schemas.microsoft.com/office/drawing/2014/chart" uri="{C3380CC4-5D6E-409C-BE32-E72D297353CC}">
                <c16:uniqueId val="{00000001-A8A4-46F9-B3B5-BD11F451DA12}"/>
              </c:ext>
            </c:extLst>
          </c:dPt>
          <c:dPt>
            <c:idx val="4"/>
            <c:invertIfNegative val="0"/>
            <c:bubble3D val="0"/>
            <c:spPr>
              <a:solidFill>
                <a:srgbClr val="002060"/>
              </a:solidFill>
              <a:ln w="38100">
                <a:solidFill>
                  <a:srgbClr val="FFC000"/>
                </a:solidFill>
              </a:ln>
              <a:effectLst/>
            </c:spPr>
            <c:extLst>
              <c:ext xmlns:c16="http://schemas.microsoft.com/office/drawing/2014/chart" uri="{C3380CC4-5D6E-409C-BE32-E72D297353CC}">
                <c16:uniqueId val="{00000003-A8A4-46F9-B3B5-BD11F451DA12}"/>
              </c:ext>
            </c:extLst>
          </c:dPt>
          <c:dLbls>
            <c:dLbl>
              <c:idx val="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A8A4-46F9-B3B5-BD11F451DA12}"/>
                </c:ext>
              </c:extLst>
            </c:dLbl>
            <c:dLbl>
              <c:idx val="4"/>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A8A4-46F9-B3B5-BD11F451DA12}"/>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بین راه</c:v>
                </c:pt>
                <c:pt idx="1">
                  <c:v>تسهیلات زایمانی</c:v>
                </c:pt>
                <c:pt idx="2">
                  <c:v>مطب یا درمانگاه</c:v>
                </c:pt>
                <c:pt idx="3">
                  <c:v>منزل</c:v>
                </c:pt>
                <c:pt idx="4">
                  <c:v>بیمارستان</c:v>
                </c:pt>
              </c:strCache>
            </c:strRef>
          </c:cat>
          <c:val>
            <c:numRef>
              <c:f>Sheet1!$B$2:$B$6</c:f>
              <c:numCache>
                <c:formatCode>General</c:formatCode>
                <c:ptCount val="5"/>
                <c:pt idx="0">
                  <c:v>0</c:v>
                </c:pt>
                <c:pt idx="1">
                  <c:v>0</c:v>
                </c:pt>
                <c:pt idx="2">
                  <c:v>0</c:v>
                </c:pt>
                <c:pt idx="3">
                  <c:v>0</c:v>
                </c:pt>
                <c:pt idx="4">
                  <c:v>100</c:v>
                </c:pt>
              </c:numCache>
            </c:numRef>
          </c:val>
          <c:extLst>
            <c:ext xmlns:c16="http://schemas.microsoft.com/office/drawing/2014/chart" uri="{C3380CC4-5D6E-409C-BE32-E72D297353CC}">
              <c16:uniqueId val="{00000004-A8A4-46F9-B3B5-BD11F451DA12}"/>
            </c:ext>
          </c:extLst>
        </c:ser>
        <c:dLbls>
          <c:showLegendKey val="0"/>
          <c:showVal val="0"/>
          <c:showCatName val="0"/>
          <c:showSerName val="0"/>
          <c:showPercent val="0"/>
          <c:showBubbleSize val="0"/>
        </c:dLbls>
        <c:gapWidth val="219"/>
        <c:overlap val="-27"/>
        <c:axId val="468804744"/>
        <c:axId val="468811632"/>
      </c:barChart>
      <c:catAx>
        <c:axId val="468804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accent5">
                    <a:lumMod val="75000"/>
                  </a:schemeClr>
                </a:solidFill>
                <a:latin typeface="+mn-lt"/>
                <a:ea typeface="+mn-ea"/>
                <a:cs typeface="+mn-cs"/>
              </a:defRPr>
            </a:pPr>
            <a:endParaRPr lang="en-US"/>
          </a:p>
        </c:txPr>
        <c:crossAx val="468811632"/>
        <c:crosses val="autoZero"/>
        <c:auto val="1"/>
        <c:lblAlgn val="ctr"/>
        <c:lblOffset val="100"/>
        <c:noMultiLvlLbl val="0"/>
      </c:catAx>
      <c:valAx>
        <c:axId val="4688116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880474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Sales</c:v>
                </c:pt>
              </c:strCache>
            </c:strRef>
          </c:tx>
          <c:dPt>
            <c:idx val="0"/>
            <c:bubble3D val="0"/>
            <c:spPr>
              <a:solidFill>
                <a:srgbClr val="CCFF99"/>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DB31-43A9-9B91-9A3BDD2AD829}"/>
              </c:ext>
            </c:extLst>
          </c:dPt>
          <c:dPt>
            <c:idx val="1"/>
            <c:bubble3D val="0"/>
            <c:spPr>
              <a:solidFill>
                <a:srgbClr val="FF9999"/>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DB31-43A9-9B91-9A3BDD2AD829}"/>
              </c:ext>
            </c:extLst>
          </c:dPt>
          <c:dLbls>
            <c:dLbl>
              <c:idx val="0"/>
              <c:spPr>
                <a:noFill/>
                <a:ln>
                  <a:noFill/>
                </a:ln>
                <a:effectLst/>
              </c:spPr>
              <c:txPr>
                <a:bodyPr rot="0" spcFirstLastPara="1" vertOverflow="ellipsis" vert="horz" wrap="square" anchor="ctr" anchorCtr="1"/>
                <a:lstStyle/>
                <a:p>
                  <a:pPr>
                    <a:defRPr sz="1600" b="1" i="0" u="none" strike="noStrike" kern="1200" spc="0" baseline="0">
                      <a:solidFill>
                        <a:schemeClr val="accent1">
                          <a:lumMod val="50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DB31-43A9-9B91-9A3BDD2AD829}"/>
                </c:ext>
              </c:extLst>
            </c:dLbl>
            <c:dLbl>
              <c:idx val="1"/>
              <c:spPr>
                <a:noFill/>
                <a:ln>
                  <a:noFill/>
                </a:ln>
                <a:effectLst/>
              </c:spPr>
              <c:txPr>
                <a:bodyPr rot="0" spcFirstLastPara="1" vertOverflow="ellipsis" vert="horz" wrap="square" anchor="ctr" anchorCtr="1"/>
                <a:lstStyle/>
                <a:p>
                  <a:pPr>
                    <a:defRPr sz="1600" b="1" i="0" u="none" strike="noStrike" kern="1200" spc="0" baseline="0">
                      <a:solidFill>
                        <a:schemeClr val="accent1">
                          <a:lumMod val="50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B31-43A9-9B91-9A3BDD2AD829}"/>
                </c:ext>
              </c:extLst>
            </c:dLbl>
            <c:spPr>
              <a:noFill/>
              <a:ln>
                <a:noFill/>
              </a:ln>
              <a:effectLst/>
            </c:spPr>
            <c:txPr>
              <a:bodyPr rot="0" spcFirstLastPara="1" vertOverflow="ellipsis" vert="horz" wrap="square" anchor="ctr" anchorCtr="1"/>
              <a:lstStyle/>
              <a:p>
                <a:pPr>
                  <a:defRPr sz="1600" b="1" i="0" u="none" strike="noStrike" kern="1200" spc="0" baseline="0">
                    <a:solidFill>
                      <a:schemeClr val="accent1">
                        <a:lumMod val="50000"/>
                      </a:schemeClr>
                    </a:solidFill>
                    <a:latin typeface="+mn-lt"/>
                    <a:ea typeface="+mn-ea"/>
                    <a:cs typeface="+mn-cs"/>
                  </a:defRPr>
                </a:pPr>
                <a:endParaRPr lang="en-US"/>
              </a:p>
            </c:txPr>
            <c:dLblPos val="outEnd"/>
            <c:showLegendKey val="0"/>
            <c:showVal val="0"/>
            <c:showCatName val="1"/>
            <c:showSerName val="0"/>
            <c:showPercent val="0"/>
            <c:showBubbleSize val="0"/>
            <c:showLeaderLines val="0"/>
            <c:extLst>
              <c:ext xmlns:c15="http://schemas.microsoft.com/office/drawing/2012/chart" uri="{CE6537A1-D6FC-4f65-9D91-7224C49458BB}"/>
            </c:extLst>
          </c:dLbls>
          <c:cat>
            <c:strRef>
              <c:f>Sheet1!$A$2:$A$3</c:f>
              <c:strCache>
                <c:ptCount val="2"/>
                <c:pt idx="0">
                  <c:v>زایمان طبیعی</c:v>
                </c:pt>
                <c:pt idx="1">
                  <c:v>سزارین</c:v>
                </c:pt>
              </c:strCache>
            </c:strRef>
          </c:cat>
          <c:val>
            <c:numRef>
              <c:f>Sheet1!$B$2:$B$3</c:f>
              <c:numCache>
                <c:formatCode>General</c:formatCode>
                <c:ptCount val="2"/>
                <c:pt idx="0">
                  <c:v>30.76</c:v>
                </c:pt>
                <c:pt idx="1">
                  <c:v>69.239999999999995</c:v>
                </c:pt>
              </c:numCache>
            </c:numRef>
          </c:val>
          <c:extLst>
            <c:ext xmlns:c16="http://schemas.microsoft.com/office/drawing/2014/chart" uri="{C3380CC4-5D6E-409C-BE32-E72D297353CC}">
              <c16:uniqueId val="{00000004-DB31-43A9-9B91-9A3BDD2AD829}"/>
            </c:ext>
          </c:extLst>
        </c:ser>
        <c:dLbls>
          <c:dLblPos val="outEnd"/>
          <c:showLegendKey val="0"/>
          <c:showVal val="0"/>
          <c:showCatName val="1"/>
          <c:showSerName val="0"/>
          <c:showPercent val="0"/>
          <c:showBubbleSize val="0"/>
          <c:showLeaderLines val="0"/>
        </c:dLbls>
      </c:pie3D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solidFill>
            <a:schemeClr val="accent1">
              <a:lumMod val="50000"/>
            </a:schemeClr>
          </a:solidFill>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800" b="0" i="0" u="none" strike="noStrike" kern="1200" spc="0" baseline="0">
                <a:solidFill>
                  <a:schemeClr val="tx1"/>
                </a:solidFill>
                <a:latin typeface="+mn-lt"/>
                <a:ea typeface="+mn-ea"/>
                <a:cs typeface="+mn-cs"/>
              </a:defRPr>
            </a:pPr>
            <a:r>
              <a:rPr lang="fa-IR" sz="2800" b="1" dirty="0">
                <a:solidFill>
                  <a:schemeClr val="accent1">
                    <a:lumMod val="75000"/>
                  </a:schemeClr>
                </a:solidFill>
              </a:rPr>
              <a:t>درصد مقطع فوت در موارد مرگ مادری د ع پ اصفهان - سال 1400</a:t>
            </a:r>
            <a:endParaRPr lang="en-US" sz="2800" b="1" dirty="0">
              <a:solidFill>
                <a:schemeClr val="accent1">
                  <a:lumMod val="75000"/>
                </a:schemeClr>
              </a:solidFill>
            </a:endParaRPr>
          </a:p>
        </c:rich>
      </c:tx>
      <c:layout>
        <c:manualLayout>
          <c:xMode val="edge"/>
          <c:yMode val="edge"/>
          <c:x val="0.1214785520031101"/>
          <c:y val="0.11454599626353498"/>
        </c:manualLayout>
      </c:layout>
      <c:overlay val="0"/>
      <c:spPr>
        <a:solidFill>
          <a:sysClr val="window" lastClr="FFFFFF"/>
        </a:solidFill>
        <a:ln>
          <a:solidFill>
            <a:srgbClr val="1F497D">
              <a:lumMod val="75000"/>
            </a:srgbClr>
          </a:solidFill>
        </a:ln>
        <a:effectLst/>
      </c:spPr>
      <c:txPr>
        <a:bodyPr rot="0" spcFirstLastPara="1" vertOverflow="ellipsis" vert="horz" wrap="square" anchor="ctr" anchorCtr="1"/>
        <a:lstStyle/>
        <a:p>
          <a:pPr>
            <a:defRPr sz="2800" b="0" i="0" u="none" strike="noStrike" kern="1200" spc="0" baseline="0">
              <a:solidFill>
                <a:schemeClr val="tx1"/>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6.326937761768836E-2"/>
          <c:y val="0.26870796916353906"/>
          <c:w val="0.84835978939903167"/>
          <c:h val="0.64332948048277172"/>
        </c:manualLayout>
      </c:layout>
      <c:pie3DChart>
        <c:varyColors val="1"/>
        <c:ser>
          <c:idx val="0"/>
          <c:order val="0"/>
          <c:tx>
            <c:strRef>
              <c:f>Sheet1!$B$1</c:f>
              <c:strCache>
                <c:ptCount val="1"/>
                <c:pt idx="0">
                  <c:v>Sales</c:v>
                </c:pt>
              </c:strCache>
            </c:strRef>
          </c:tx>
          <c:spPr>
            <a:solidFill>
              <a:srgbClr val="4BACC6"/>
            </a:solidFill>
          </c:spPr>
          <c:dPt>
            <c:idx val="0"/>
            <c:bubble3D val="0"/>
            <c:spPr>
              <a:solidFill>
                <a:srgbClr val="C0504D">
                  <a:lumMod val="40000"/>
                  <a:lumOff val="60000"/>
                </a:srgbClr>
              </a:solidFill>
              <a:ln w="25400">
                <a:solidFill>
                  <a:schemeClr val="lt1"/>
                </a:solidFill>
              </a:ln>
              <a:effectLst/>
              <a:sp3d contourW="25400">
                <a:contourClr>
                  <a:schemeClr val="lt1"/>
                </a:contourClr>
              </a:sp3d>
            </c:spPr>
            <c:extLst>
              <c:ext xmlns:c16="http://schemas.microsoft.com/office/drawing/2014/chart" uri="{C3380CC4-5D6E-409C-BE32-E72D297353CC}">
                <c16:uniqueId val="{00000001-0C40-46F3-9198-614ABCF0DE2A}"/>
              </c:ext>
            </c:extLst>
          </c:dPt>
          <c:dPt>
            <c:idx val="1"/>
            <c:bubble3D val="0"/>
            <c:spPr>
              <a:solidFill>
                <a:srgbClr val="FF0000"/>
              </a:solidFill>
              <a:ln w="25400">
                <a:solidFill>
                  <a:schemeClr val="lt1"/>
                </a:solidFill>
              </a:ln>
              <a:effectLst/>
              <a:sp3d contourW="25400">
                <a:contourClr>
                  <a:schemeClr val="lt1"/>
                </a:contourClr>
              </a:sp3d>
            </c:spPr>
            <c:extLst>
              <c:ext xmlns:c16="http://schemas.microsoft.com/office/drawing/2014/chart" uri="{C3380CC4-5D6E-409C-BE32-E72D297353CC}">
                <c16:uniqueId val="{00000003-0C40-46F3-9198-614ABCF0DE2A}"/>
              </c:ext>
            </c:extLst>
          </c:dPt>
          <c:dPt>
            <c:idx val="2"/>
            <c:bubble3D val="0"/>
            <c:spPr>
              <a:solidFill>
                <a:srgbClr val="4BACC6"/>
              </a:solidFill>
              <a:ln w="25400">
                <a:solidFill>
                  <a:schemeClr val="lt1"/>
                </a:solidFill>
              </a:ln>
              <a:effectLst/>
              <a:sp3d contourW="25400">
                <a:contourClr>
                  <a:schemeClr val="lt1"/>
                </a:contourClr>
              </a:sp3d>
            </c:spPr>
            <c:extLst>
              <c:ext xmlns:c16="http://schemas.microsoft.com/office/drawing/2014/chart" uri="{C3380CC4-5D6E-409C-BE32-E72D297353CC}">
                <c16:uniqueId val="{00000005-0C40-46F3-9198-614ABCF0DE2A}"/>
              </c:ext>
            </c:extLst>
          </c:dPt>
          <c:dLbls>
            <c:spPr>
              <a:solidFill>
                <a:srgbClr val="9BBB59">
                  <a:lumMod val="20000"/>
                  <a:lumOff val="80000"/>
                </a:srgbClr>
              </a:solid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2">
                        <a:lumMod val="50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در بارداری</c:v>
                </c:pt>
                <c:pt idx="1">
                  <c:v>در حین زایمان</c:v>
                </c:pt>
                <c:pt idx="2">
                  <c:v>پس از خاتمه بارداری</c:v>
                </c:pt>
              </c:strCache>
            </c:strRef>
          </c:cat>
          <c:val>
            <c:numRef>
              <c:f>Sheet1!$B$2:$B$4</c:f>
              <c:numCache>
                <c:formatCode>General</c:formatCode>
                <c:ptCount val="3"/>
                <c:pt idx="0">
                  <c:v>16.66</c:v>
                </c:pt>
                <c:pt idx="1">
                  <c:v>0</c:v>
                </c:pt>
                <c:pt idx="2">
                  <c:v>83.33</c:v>
                </c:pt>
              </c:numCache>
            </c:numRef>
          </c:val>
          <c:extLst>
            <c:ext xmlns:c16="http://schemas.microsoft.com/office/drawing/2014/chart" uri="{C3380CC4-5D6E-409C-BE32-E72D297353CC}">
              <c16:uniqueId val="{00000006-0C40-46F3-9198-614ABCF0DE2A}"/>
            </c:ext>
          </c:extLst>
        </c:ser>
        <c:dLbls>
          <c:showLegendKey val="0"/>
          <c:showVal val="0"/>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437058569923516E-2"/>
          <c:y val="2.0124861684619581E-2"/>
          <c:w val="0.9465906753441351"/>
          <c:h val="0.80653140226390452"/>
        </c:manualLayout>
      </c:layout>
      <c:lineChart>
        <c:grouping val="standard"/>
        <c:varyColors val="0"/>
        <c:ser>
          <c:idx val="0"/>
          <c:order val="0"/>
          <c:tx>
            <c:strRef>
              <c:f>Sheet1!$B$1</c:f>
              <c:strCache>
                <c:ptCount val="1"/>
                <c:pt idx="0">
                  <c:v>اصفهان</c:v>
                </c:pt>
              </c:strCache>
            </c:strRef>
          </c:tx>
          <c:spPr>
            <a:ln w="34925" cap="rnd">
              <a:solidFill>
                <a:schemeClr val="accent1"/>
              </a:solidFill>
              <a:round/>
            </a:ln>
            <a:effectLst>
              <a:outerShdw blurRad="40000" dist="23000" dir="5400000" rotWithShape="0">
                <a:srgbClr val="000000">
                  <a:alpha val="35000"/>
                </a:srgbClr>
              </a:outerShdw>
            </a:effectLst>
          </c:spPr>
          <c:marker>
            <c:symbol val="none"/>
          </c:marker>
          <c:dLbls>
            <c:dLbl>
              <c:idx val="0"/>
              <c:layout>
                <c:manualLayout>
                  <c:x val="-3.7037037037037035E-2"/>
                  <c:y val="2.7777777777777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921-4C16-B1A1-3C5F7610ECCE}"/>
                </c:ext>
              </c:extLst>
            </c:dLbl>
            <c:dLbl>
              <c:idx val="1"/>
              <c:layout>
                <c:manualLayout>
                  <c:x val="-2.8377538836599828E-2"/>
                  <c:y val="7.95142178092738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921-4C16-B1A1-3C5F7610ECCE}"/>
                </c:ext>
              </c:extLst>
            </c:dLbl>
            <c:dLbl>
              <c:idx val="2"/>
              <c:layout>
                <c:manualLayout>
                  <c:x val="-2.5462962962963007E-2"/>
                  <c:y val="3.57142857142856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921-4C16-B1A1-3C5F7610ECCE}"/>
                </c:ext>
              </c:extLst>
            </c:dLbl>
            <c:dLbl>
              <c:idx val="3"/>
              <c:layout>
                <c:manualLayout>
                  <c:x val="-1.9877427110937984E-2"/>
                  <c:y val="6.494855404135994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921-4C16-B1A1-3C5F7610ECCE}"/>
                </c:ext>
              </c:extLst>
            </c:dLbl>
            <c:dLbl>
              <c:idx val="4"/>
              <c:layout>
                <c:manualLayout>
                  <c:x val="-4.1666666666666664E-2"/>
                  <c:y val="3.96825396825396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921-4C16-B1A1-3C5F7610ECCE}"/>
                </c:ext>
              </c:extLst>
            </c:dLbl>
            <c:dLbl>
              <c:idx val="5"/>
              <c:layout>
                <c:manualLayout>
                  <c:x val="-4.0467093139849551E-2"/>
                  <c:y val="6.23107009221116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921-4C16-B1A1-3C5F7610ECCE}"/>
                </c:ext>
              </c:extLst>
            </c:dLbl>
            <c:dLbl>
              <c:idx val="6"/>
              <c:layout>
                <c:manualLayout>
                  <c:x val="-4.3981481481481483E-2"/>
                  <c:y val="4.36507936507935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921-4C16-B1A1-3C5F7610ECCE}"/>
                </c:ext>
              </c:extLst>
            </c:dLbl>
            <c:dLbl>
              <c:idx val="7"/>
              <c:layout>
                <c:manualLayout>
                  <c:x val="-3.7037037037037035E-2"/>
                  <c:y val="-5.15873015873015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921-4C16-B1A1-3C5F7610ECCE}"/>
                </c:ext>
              </c:extLst>
            </c:dLbl>
            <c:dLbl>
              <c:idx val="8"/>
              <c:layout>
                <c:manualLayout>
                  <c:x val="-4.6296296296296294E-2"/>
                  <c:y val="6.74603174603174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921-4C16-B1A1-3C5F7610ECCE}"/>
                </c:ext>
              </c:extLst>
            </c:dLbl>
            <c:spPr>
              <a:solidFill>
                <a:srgbClr val="FFFF00"/>
              </a:solidFill>
              <a:ln>
                <a:noFill/>
              </a:ln>
              <a:effectLst/>
            </c:spPr>
            <c:txPr>
              <a:bodyPr rot="0" spcFirstLastPara="1" vertOverflow="ellipsis" vert="horz" wrap="square" lIns="38100" tIns="19050" rIns="38100" bIns="19050" anchor="ctr" anchorCtr="1">
                <a:spAutoFit/>
              </a:bodyPr>
              <a:lstStyle/>
              <a:p>
                <a:pPr>
                  <a:defRPr sz="1320" b="1" i="0" u="none" strike="noStrike" kern="1200" baseline="0">
                    <a:solidFill>
                      <a:schemeClr val="accent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Sheet1!$A$2:$A$11</c:f>
              <c:numCache>
                <c:formatCode>General</c:formatCode>
                <c:ptCount val="10"/>
                <c:pt idx="0">
                  <c:v>1391</c:v>
                </c:pt>
                <c:pt idx="1">
                  <c:v>1392</c:v>
                </c:pt>
                <c:pt idx="2">
                  <c:v>1393</c:v>
                </c:pt>
                <c:pt idx="3">
                  <c:v>1394</c:v>
                </c:pt>
                <c:pt idx="4">
                  <c:v>1395</c:v>
                </c:pt>
                <c:pt idx="5">
                  <c:v>1396</c:v>
                </c:pt>
                <c:pt idx="6">
                  <c:v>1397</c:v>
                </c:pt>
                <c:pt idx="7">
                  <c:v>1398</c:v>
                </c:pt>
                <c:pt idx="8">
                  <c:v>1399</c:v>
                </c:pt>
                <c:pt idx="9">
                  <c:v>1400</c:v>
                </c:pt>
              </c:numCache>
            </c:numRef>
          </c:cat>
          <c:val>
            <c:numRef>
              <c:f>Sheet1!$B$2:$B$11</c:f>
              <c:numCache>
                <c:formatCode>General</c:formatCode>
                <c:ptCount val="10"/>
                <c:pt idx="0">
                  <c:v>20.2</c:v>
                </c:pt>
                <c:pt idx="1">
                  <c:v>9.6</c:v>
                </c:pt>
                <c:pt idx="2">
                  <c:v>19.8</c:v>
                </c:pt>
                <c:pt idx="3">
                  <c:v>16.100000000000001</c:v>
                </c:pt>
                <c:pt idx="4">
                  <c:v>15.81</c:v>
                </c:pt>
                <c:pt idx="5">
                  <c:v>12.34</c:v>
                </c:pt>
                <c:pt idx="6">
                  <c:v>10.58</c:v>
                </c:pt>
                <c:pt idx="7">
                  <c:v>16.329999999999998</c:v>
                </c:pt>
                <c:pt idx="8">
                  <c:v>31.45</c:v>
                </c:pt>
                <c:pt idx="9">
                  <c:v>33.96</c:v>
                </c:pt>
              </c:numCache>
            </c:numRef>
          </c:val>
          <c:smooth val="0"/>
          <c:extLst>
            <c:ext xmlns:c16="http://schemas.microsoft.com/office/drawing/2014/chart" uri="{C3380CC4-5D6E-409C-BE32-E72D297353CC}">
              <c16:uniqueId val="{00000009-A921-4C16-B1A1-3C5F7610ECCE}"/>
            </c:ext>
          </c:extLst>
        </c:ser>
        <c:ser>
          <c:idx val="1"/>
          <c:order val="1"/>
          <c:tx>
            <c:strRef>
              <c:f>Sheet1!$C$1</c:f>
              <c:strCache>
                <c:ptCount val="1"/>
                <c:pt idx="0">
                  <c:v>کشور</c:v>
                </c:pt>
              </c:strCache>
            </c:strRef>
          </c:tx>
          <c:spPr>
            <a:ln w="34925" cap="rnd">
              <a:solidFill>
                <a:srgbClr val="C00000"/>
              </a:solidFill>
              <a:round/>
            </a:ln>
            <a:effectLst>
              <a:outerShdw blurRad="40000" dist="23000" dir="5400000" rotWithShape="0">
                <a:srgbClr val="000000">
                  <a:alpha val="35000"/>
                </a:srgbClr>
              </a:outerShdw>
            </a:effectLst>
          </c:spPr>
          <c:marker>
            <c:symbol val="none"/>
          </c:marker>
          <c:dLbls>
            <c:dLbl>
              <c:idx val="0"/>
              <c:layout>
                <c:manualLayout>
                  <c:x val="-1.1339650280846832E-17"/>
                  <c:y val="-6.09345113588313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921-4C16-B1A1-3C5F7610ECCE}"/>
                </c:ext>
              </c:extLst>
            </c:dLbl>
            <c:dLbl>
              <c:idx val="1"/>
              <c:layout>
                <c:manualLayout>
                  <c:x val="1.2370670484495848E-2"/>
                  <c:y val="-6.8882491101287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921-4C16-B1A1-3C5F7610ECCE}"/>
                </c:ext>
              </c:extLst>
            </c:dLbl>
            <c:dLbl>
              <c:idx val="2"/>
              <c:layout>
                <c:manualLayout>
                  <c:x val="-3.7112011453487546E-3"/>
                  <c:y val="-4.76878784547375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921-4C16-B1A1-3C5F7610ECCE}"/>
                </c:ext>
              </c:extLst>
            </c:dLbl>
            <c:dLbl>
              <c:idx val="3"/>
              <c:layout>
                <c:manualLayout>
                  <c:x val="7.4224022906974633E-3"/>
                  <c:y val="-7.15318176821063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921-4C16-B1A1-3C5F7610ECCE}"/>
                </c:ext>
              </c:extLst>
            </c:dLbl>
            <c:dLbl>
              <c:idx val="4"/>
              <c:layout>
                <c:manualLayout>
                  <c:x val="-2.4741340968991695E-3"/>
                  <c:y val="-5.03372050355562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A921-4C16-B1A1-3C5F7610ECCE}"/>
                </c:ext>
              </c:extLst>
            </c:dLbl>
            <c:dLbl>
              <c:idx val="5"/>
              <c:layout>
                <c:manualLayout>
                  <c:x val="-1.9793072775193449E-2"/>
                  <c:y val="-5.82851847780125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A921-4C16-B1A1-3C5F7610ECCE}"/>
                </c:ext>
              </c:extLst>
            </c:dLbl>
            <c:dLbl>
              <c:idx val="6"/>
              <c:layout>
                <c:manualLayout>
                  <c:x val="-6.1853352422480152E-3"/>
                  <c:y val="-5.56358581971938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A921-4C16-B1A1-3C5F7610ECCE}"/>
                </c:ext>
              </c:extLst>
            </c:dLbl>
            <c:dLbl>
              <c:idx val="7"/>
              <c:layout>
                <c:manualLayout>
                  <c:x val="-1.2370670484495938E-2"/>
                  <c:y val="-6.0934511358831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A921-4C16-B1A1-3C5F7610ECCE}"/>
                </c:ext>
              </c:extLst>
            </c:dLbl>
            <c:dLbl>
              <c:idx val="8"/>
              <c:layout>
                <c:manualLayout>
                  <c:x val="-1.7318938678294187E-2"/>
                  <c:y val="-5.2986531616375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A921-4C16-B1A1-3C5F7610ECCE}"/>
                </c:ext>
              </c:extLst>
            </c:dLbl>
            <c:spPr>
              <a:solidFill>
                <a:schemeClr val="accent3">
                  <a:lumMod val="40000"/>
                  <a:lumOff val="60000"/>
                </a:schemeClr>
              </a:solidFill>
              <a:ln>
                <a:noFill/>
              </a:ln>
              <a:effectLst/>
            </c:spPr>
            <c:txPr>
              <a:bodyPr rot="0" spcFirstLastPara="1" vertOverflow="ellipsis" vert="horz" wrap="square" lIns="38100" tIns="19050" rIns="38100" bIns="19050" anchor="ctr" anchorCtr="1">
                <a:spAutoFit/>
              </a:bodyPr>
              <a:lstStyle/>
              <a:p>
                <a:pPr>
                  <a:defRPr sz="135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Sheet1!$A$2:$A$11</c:f>
              <c:numCache>
                <c:formatCode>General</c:formatCode>
                <c:ptCount val="10"/>
                <c:pt idx="0">
                  <c:v>1391</c:v>
                </c:pt>
                <c:pt idx="1">
                  <c:v>1392</c:v>
                </c:pt>
                <c:pt idx="2">
                  <c:v>1393</c:v>
                </c:pt>
                <c:pt idx="3">
                  <c:v>1394</c:v>
                </c:pt>
                <c:pt idx="4">
                  <c:v>1395</c:v>
                </c:pt>
                <c:pt idx="5">
                  <c:v>1396</c:v>
                </c:pt>
                <c:pt idx="6">
                  <c:v>1397</c:v>
                </c:pt>
                <c:pt idx="7">
                  <c:v>1398</c:v>
                </c:pt>
                <c:pt idx="8">
                  <c:v>1399</c:v>
                </c:pt>
                <c:pt idx="9">
                  <c:v>1400</c:v>
                </c:pt>
              </c:numCache>
            </c:numRef>
          </c:cat>
          <c:val>
            <c:numRef>
              <c:f>Sheet1!$C$2:$C$11</c:f>
              <c:numCache>
                <c:formatCode>General</c:formatCode>
                <c:ptCount val="10"/>
                <c:pt idx="0">
                  <c:v>19.5</c:v>
                </c:pt>
                <c:pt idx="1">
                  <c:v>19.7</c:v>
                </c:pt>
                <c:pt idx="2">
                  <c:v>18.899999999999999</c:v>
                </c:pt>
                <c:pt idx="3">
                  <c:v>20</c:v>
                </c:pt>
                <c:pt idx="4">
                  <c:v>18.100000000000001</c:v>
                </c:pt>
                <c:pt idx="5">
                  <c:v>20</c:v>
                </c:pt>
                <c:pt idx="6">
                  <c:v>17.7</c:v>
                </c:pt>
                <c:pt idx="7">
                  <c:v>25</c:v>
                </c:pt>
                <c:pt idx="8">
                  <c:v>41</c:v>
                </c:pt>
                <c:pt idx="9">
                  <c:v>54.4</c:v>
                </c:pt>
              </c:numCache>
            </c:numRef>
          </c:val>
          <c:smooth val="0"/>
          <c:extLst>
            <c:ext xmlns:c16="http://schemas.microsoft.com/office/drawing/2014/chart" uri="{C3380CC4-5D6E-409C-BE32-E72D297353CC}">
              <c16:uniqueId val="{00000013-A921-4C16-B1A1-3C5F7610ECCE}"/>
            </c:ext>
          </c:extLst>
        </c:ser>
        <c:dLbls>
          <c:showLegendKey val="0"/>
          <c:showVal val="0"/>
          <c:showCatName val="0"/>
          <c:showSerName val="0"/>
          <c:showPercent val="0"/>
          <c:showBubbleSize val="0"/>
        </c:dLbls>
        <c:smooth val="0"/>
        <c:axId val="188557568"/>
        <c:axId val="190689280"/>
      </c:lineChart>
      <c:catAx>
        <c:axId val="18855756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280" b="1" i="0" u="none" strike="noStrike" kern="1200" baseline="0">
                <a:solidFill>
                  <a:schemeClr val="tx1"/>
                </a:solidFill>
                <a:latin typeface="+mn-lt"/>
                <a:ea typeface="+mn-ea"/>
                <a:cs typeface="+mn-cs"/>
              </a:defRPr>
            </a:pPr>
            <a:endParaRPr lang="en-US"/>
          </a:p>
        </c:txPr>
        <c:crossAx val="190689280"/>
        <c:crosses val="autoZero"/>
        <c:auto val="1"/>
        <c:lblAlgn val="ctr"/>
        <c:lblOffset val="100"/>
        <c:noMultiLvlLbl val="0"/>
      </c:catAx>
      <c:valAx>
        <c:axId val="1906892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88557568"/>
        <c:crosses val="autoZero"/>
        <c:crossBetween val="between"/>
      </c:valAx>
      <c:spPr>
        <a:noFill/>
        <a:ln>
          <a:noFill/>
        </a:ln>
        <a:effectLst/>
      </c:spPr>
    </c:plotArea>
    <c:legend>
      <c:legendPos val="b"/>
      <c:layout>
        <c:manualLayout>
          <c:xMode val="edge"/>
          <c:yMode val="edge"/>
          <c:x val="0.31764255159020005"/>
          <c:y val="0.93145087932682258"/>
          <c:w val="0.37913330796436084"/>
          <c:h val="5.3415023034811604E-2"/>
        </c:manualLayout>
      </c:layout>
      <c:overlay val="0"/>
      <c:spPr>
        <a:noFill/>
        <a:ln>
          <a:noFill/>
        </a:ln>
        <a:effectLst/>
      </c:spPr>
      <c:txPr>
        <a:bodyPr rot="0" spcFirstLastPara="1" vertOverflow="ellipsis" vert="horz" wrap="square" anchor="ctr" anchorCtr="1"/>
        <a:lstStyle/>
        <a:p>
          <a:pPr>
            <a:defRPr sz="1320" b="1"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1" i="0" u="none" strike="noStrike" kern="1200" spc="0" baseline="0">
              <a:solidFill>
                <a:schemeClr val="accent6">
                  <a:lumMod val="7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1400</c:v>
                </c:pt>
              </c:strCache>
            </c:strRef>
          </c:tx>
          <c:spPr>
            <a:solidFill>
              <a:schemeClr val="accent6">
                <a:lumMod val="40000"/>
                <a:lumOff val="60000"/>
              </a:schemeClr>
            </a:solidFill>
            <a:ln>
              <a:solidFill>
                <a:schemeClr val="accent6">
                  <a:lumMod val="75000"/>
                </a:schemeClr>
              </a:solidFill>
            </a:ln>
          </c:spPr>
          <c:dPt>
            <c:idx val="0"/>
            <c:bubble3D val="0"/>
            <c:spPr>
              <a:solidFill>
                <a:schemeClr val="accent6">
                  <a:lumMod val="40000"/>
                  <a:lumOff val="60000"/>
                </a:schemeClr>
              </a:solidFill>
              <a:ln w="19050">
                <a:solidFill>
                  <a:schemeClr val="accent6">
                    <a:lumMod val="75000"/>
                  </a:schemeClr>
                </a:solidFill>
              </a:ln>
              <a:effectLst/>
            </c:spPr>
            <c:extLst>
              <c:ext xmlns:c16="http://schemas.microsoft.com/office/drawing/2014/chart" uri="{C3380CC4-5D6E-409C-BE32-E72D297353CC}">
                <c16:uniqueId val="{00000001-DF6E-4C09-9727-8DE75959B7D4}"/>
              </c:ext>
            </c:extLst>
          </c:dPt>
          <c:dPt>
            <c:idx val="1"/>
            <c:bubble3D val="0"/>
            <c:spPr>
              <a:solidFill>
                <a:schemeClr val="accent6">
                  <a:lumMod val="40000"/>
                  <a:lumOff val="60000"/>
                </a:schemeClr>
              </a:solidFill>
              <a:ln w="19050">
                <a:solidFill>
                  <a:schemeClr val="accent6">
                    <a:lumMod val="75000"/>
                  </a:schemeClr>
                </a:solidFill>
              </a:ln>
              <a:effectLst/>
            </c:spPr>
            <c:extLst>
              <c:ext xmlns:c16="http://schemas.microsoft.com/office/drawing/2014/chart" uri="{C3380CC4-5D6E-409C-BE32-E72D297353CC}">
                <c16:uniqueId val="{00000003-DF6E-4C09-9727-8DE75959B7D4}"/>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حاملگی برنامه ریزی شده</c:v>
                </c:pt>
                <c:pt idx="1">
                  <c:v>حاملگی برنامه ریزی نشده</c:v>
                </c:pt>
              </c:strCache>
            </c:strRef>
          </c:cat>
          <c:val>
            <c:numRef>
              <c:f>Sheet1!$B$2:$B$3</c:f>
              <c:numCache>
                <c:formatCode>General</c:formatCode>
                <c:ptCount val="2"/>
                <c:pt idx="0">
                  <c:v>100</c:v>
                </c:pt>
                <c:pt idx="1">
                  <c:v>0</c:v>
                </c:pt>
              </c:numCache>
            </c:numRef>
          </c:val>
          <c:extLst>
            <c:ext xmlns:c16="http://schemas.microsoft.com/office/drawing/2014/chart" uri="{C3380CC4-5D6E-409C-BE32-E72D297353CC}">
              <c16:uniqueId val="{00000004-DF6E-4C09-9727-8DE75959B7D4}"/>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legend>
    <c:plotVisOnly val="1"/>
    <c:dispBlanksAs val="gap"/>
    <c:showDLblsOverMax val="0"/>
  </c:chart>
  <c:spPr>
    <a:solidFill>
      <a:sysClr val="window" lastClr="FFFFFF"/>
    </a:solid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lgn="ctr" rtl="0">
            <a:defRPr lang="en-US" sz="1400" b="1" i="0" u="none" strike="noStrike" kern="1200" spc="0" baseline="0">
              <a:solidFill>
                <a:srgbClr val="70AD47">
                  <a:lumMod val="75000"/>
                </a:srgbClr>
              </a:solidFill>
              <a:latin typeface="+mn-lt"/>
              <a:ea typeface="+mn-ea"/>
              <a:cs typeface="+mn-cs"/>
            </a:defRPr>
          </a:pPr>
          <a:endParaRPr lang="en-US"/>
        </a:p>
      </c:txPr>
    </c:title>
    <c:autoTitleDeleted val="0"/>
    <c:plotArea>
      <c:layout/>
      <c:pieChart>
        <c:varyColors val="1"/>
        <c:ser>
          <c:idx val="0"/>
          <c:order val="0"/>
          <c:tx>
            <c:strRef>
              <c:f>Sheet1!$B$1</c:f>
              <c:strCache>
                <c:ptCount val="1"/>
                <c:pt idx="0">
                  <c:v>1400</c:v>
                </c:pt>
              </c:strCache>
            </c:strRef>
          </c:tx>
          <c:dPt>
            <c:idx val="0"/>
            <c:bubble3D val="0"/>
            <c:spPr>
              <a:solidFill>
                <a:schemeClr val="accent6">
                  <a:lumMod val="60000"/>
                  <a:lumOff val="40000"/>
                </a:schemeClr>
              </a:solidFill>
              <a:ln w="19050">
                <a:solidFill>
                  <a:schemeClr val="accent6">
                    <a:lumMod val="75000"/>
                  </a:schemeClr>
                </a:solidFill>
              </a:ln>
              <a:effectLst/>
            </c:spPr>
            <c:extLst>
              <c:ext xmlns:c16="http://schemas.microsoft.com/office/drawing/2014/chart" uri="{C3380CC4-5D6E-409C-BE32-E72D297353CC}">
                <c16:uniqueId val="{00000001-7D0D-4061-8F2A-674F1524E39E}"/>
              </c:ext>
            </c:extLst>
          </c:dPt>
          <c:dPt>
            <c:idx val="1"/>
            <c:bubble3D val="0"/>
            <c:spPr>
              <a:solidFill>
                <a:srgbClr val="FF9999"/>
              </a:solidFill>
              <a:ln w="19050">
                <a:solidFill>
                  <a:srgbClr val="C00000"/>
                </a:solidFill>
              </a:ln>
              <a:effectLst/>
            </c:spPr>
            <c:extLst>
              <c:ext xmlns:c16="http://schemas.microsoft.com/office/drawing/2014/chart" uri="{C3380CC4-5D6E-409C-BE32-E72D297353CC}">
                <c16:uniqueId val="{00000003-7D0D-4061-8F2A-674F1524E39E}"/>
              </c:ext>
            </c:extLst>
          </c:dPt>
          <c:dLbls>
            <c:spPr>
              <a:solidFill>
                <a:schemeClr val="accent1">
                  <a:lumMod val="20000"/>
                  <a:lumOff val="80000"/>
                </a:schemeClr>
              </a:solidFill>
              <a:ln>
                <a:solidFill>
                  <a:schemeClr val="accent1">
                    <a:lumMod val="75000"/>
                  </a:schemeClr>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دریافت مراقبت پیش از بارداری</c:v>
                </c:pt>
                <c:pt idx="1">
                  <c:v>عدم دریافت مراقبت پیش از بارداری</c:v>
                </c:pt>
              </c:strCache>
            </c:strRef>
          </c:cat>
          <c:val>
            <c:numRef>
              <c:f>Sheet1!$B$2:$B$3</c:f>
              <c:numCache>
                <c:formatCode>General</c:formatCode>
                <c:ptCount val="2"/>
                <c:pt idx="0">
                  <c:v>38.880000000000003</c:v>
                </c:pt>
                <c:pt idx="1">
                  <c:v>61.12</c:v>
                </c:pt>
              </c:numCache>
            </c:numRef>
          </c:val>
          <c:extLst>
            <c:ext xmlns:c16="http://schemas.microsoft.com/office/drawing/2014/chart" uri="{C3380CC4-5D6E-409C-BE32-E72D297353CC}">
              <c16:uniqueId val="{00000004-7D0D-4061-8F2A-674F1524E39E}"/>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legend>
    <c:plotVisOnly val="1"/>
    <c:dispBlanksAs val="gap"/>
    <c:showDLblsOverMax val="0"/>
  </c:chart>
  <c:spPr>
    <a:solidFill>
      <a:sysClr val="window" lastClr="FFFFFF"/>
    </a:solid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640002890541088E-2"/>
          <c:y val="6.0704181081952871E-2"/>
          <c:w val="0.94556504811935771"/>
          <c:h val="0.77964823700932262"/>
        </c:manualLayout>
      </c:layout>
      <c:barChart>
        <c:barDir val="col"/>
        <c:grouping val="clustered"/>
        <c:varyColors val="0"/>
        <c:ser>
          <c:idx val="0"/>
          <c:order val="0"/>
          <c:tx>
            <c:strRef>
              <c:f>Sheet1!$B$1</c:f>
              <c:strCache>
                <c:ptCount val="1"/>
                <c:pt idx="0">
                  <c:v>1400</c:v>
                </c:pt>
              </c:strCache>
            </c:strRef>
          </c:tx>
          <c:spPr>
            <a:solidFill>
              <a:schemeClr val="accent1"/>
            </a:solidFill>
            <a:ln>
              <a:solidFill>
                <a:srgbClr val="C00000"/>
              </a:solidFill>
            </a:ln>
            <a:effectLst/>
          </c:spPr>
          <c:invertIfNegative val="0"/>
          <c:dPt>
            <c:idx val="1"/>
            <c:invertIfNegative val="0"/>
            <c:bubble3D val="0"/>
            <c:spPr>
              <a:solidFill>
                <a:schemeClr val="accent4">
                  <a:lumMod val="60000"/>
                  <a:lumOff val="40000"/>
                </a:schemeClr>
              </a:solidFill>
              <a:ln>
                <a:solidFill>
                  <a:srgbClr val="C00000"/>
                </a:solidFill>
              </a:ln>
              <a:effectLst/>
            </c:spPr>
            <c:extLst>
              <c:ext xmlns:c16="http://schemas.microsoft.com/office/drawing/2014/chart" uri="{C3380CC4-5D6E-409C-BE32-E72D297353CC}">
                <c16:uniqueId val="{00000003-F631-4DE1-B1E4-BAB4DC5F327F}"/>
              </c:ext>
            </c:extLst>
          </c:dPt>
          <c:dPt>
            <c:idx val="2"/>
            <c:invertIfNegative val="0"/>
            <c:bubble3D val="0"/>
            <c:spPr>
              <a:solidFill>
                <a:schemeClr val="accent5">
                  <a:lumMod val="60000"/>
                  <a:lumOff val="40000"/>
                </a:schemeClr>
              </a:solidFill>
              <a:ln>
                <a:solidFill>
                  <a:srgbClr val="C00000"/>
                </a:solidFill>
              </a:ln>
              <a:effectLst/>
            </c:spPr>
            <c:extLst>
              <c:ext xmlns:c16="http://schemas.microsoft.com/office/drawing/2014/chart" uri="{C3380CC4-5D6E-409C-BE32-E72D297353CC}">
                <c16:uniqueId val="{00000004-F631-4DE1-B1E4-BAB4DC5F327F}"/>
              </c:ext>
            </c:extLst>
          </c:dPt>
          <c:dPt>
            <c:idx val="3"/>
            <c:invertIfNegative val="0"/>
            <c:bubble3D val="0"/>
            <c:spPr>
              <a:solidFill>
                <a:srgbClr val="FF9999"/>
              </a:solidFill>
              <a:ln>
                <a:solidFill>
                  <a:srgbClr val="C00000"/>
                </a:solidFill>
              </a:ln>
              <a:effectLst/>
            </c:spPr>
            <c:extLst>
              <c:ext xmlns:c16="http://schemas.microsoft.com/office/drawing/2014/chart" uri="{C3380CC4-5D6E-409C-BE32-E72D297353CC}">
                <c16:uniqueId val="{00000005-F631-4DE1-B1E4-BAB4DC5F327F}"/>
              </c:ext>
            </c:extLst>
          </c:dPt>
          <c:dLbls>
            <c:spPr>
              <a:noFill/>
              <a:ln>
                <a:noFill/>
              </a:ln>
              <a:effectLst/>
            </c:spPr>
            <c:txPr>
              <a:bodyPr rot="0" spcFirstLastPara="1" vertOverflow="ellipsis" vert="horz" wrap="square" anchor="ctr" anchorCtr="1"/>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دولتی</c:v>
                </c:pt>
                <c:pt idx="1">
                  <c:v>خصوصی</c:v>
                </c:pt>
                <c:pt idx="2">
                  <c:v>هردو بخش خصوصی و دولتی</c:v>
                </c:pt>
                <c:pt idx="3">
                  <c:v>هیچکدام</c:v>
                </c:pt>
              </c:strCache>
            </c:strRef>
          </c:cat>
          <c:val>
            <c:numRef>
              <c:f>Sheet1!$B$2:$B$5</c:f>
              <c:numCache>
                <c:formatCode>General</c:formatCode>
                <c:ptCount val="4"/>
                <c:pt idx="0">
                  <c:v>0</c:v>
                </c:pt>
                <c:pt idx="1">
                  <c:v>33.33</c:v>
                </c:pt>
                <c:pt idx="2">
                  <c:v>61.11</c:v>
                </c:pt>
                <c:pt idx="3">
                  <c:v>5.5</c:v>
                </c:pt>
              </c:numCache>
            </c:numRef>
          </c:val>
          <c:extLst>
            <c:ext xmlns:c16="http://schemas.microsoft.com/office/drawing/2014/chart" uri="{C3380CC4-5D6E-409C-BE32-E72D297353CC}">
              <c16:uniqueId val="{00000000-F631-4DE1-B1E4-BAB4DC5F327F}"/>
            </c:ext>
          </c:extLst>
        </c:ser>
        <c:dLbls>
          <c:showLegendKey val="0"/>
          <c:showVal val="0"/>
          <c:showCatName val="0"/>
          <c:showSerName val="0"/>
          <c:showPercent val="0"/>
          <c:showBubbleSize val="0"/>
        </c:dLbls>
        <c:gapWidth val="219"/>
        <c:overlap val="-27"/>
        <c:axId val="2067947472"/>
        <c:axId val="2067943312"/>
      </c:barChart>
      <c:catAx>
        <c:axId val="2067947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crossAx val="2067943312"/>
        <c:crosses val="autoZero"/>
        <c:auto val="1"/>
        <c:lblAlgn val="ctr"/>
        <c:lblOffset val="100"/>
        <c:noMultiLvlLbl val="0"/>
      </c:catAx>
      <c:valAx>
        <c:axId val="2067943312"/>
        <c:scaling>
          <c:orientation val="minMax"/>
          <c:max val="70"/>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lumMod val="65000"/>
                    <a:lumOff val="35000"/>
                  </a:schemeClr>
                </a:solidFill>
                <a:latin typeface="+mn-lt"/>
                <a:ea typeface="+mn-ea"/>
                <a:cs typeface="+mn-cs"/>
              </a:defRPr>
            </a:pPr>
            <a:endParaRPr lang="en-US"/>
          </a:p>
        </c:txPr>
        <c:crossAx val="2067947472"/>
        <c:crosses val="autoZero"/>
        <c:crossBetween val="between"/>
      </c:valAx>
      <c:spPr>
        <a:noFill/>
        <a:ln>
          <a:noFill/>
        </a:ln>
        <a:effectLst/>
      </c:spPr>
    </c:plotArea>
    <c:plotVisOnly val="1"/>
    <c:dispBlanksAs val="gap"/>
    <c:showDLblsOverMax val="0"/>
  </c:chart>
  <c:spPr>
    <a:noFill/>
    <a:ln>
      <a:noFill/>
    </a:ln>
    <a:effectLst/>
  </c:spPr>
  <c:txPr>
    <a:bodyPr/>
    <a:lstStyle/>
    <a:p>
      <a:pPr>
        <a:defRPr sz="1600" b="1"/>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میزان مرگ با احتساب کووید </c:v>
                </c:pt>
              </c:strCache>
            </c:strRef>
          </c:tx>
          <c:spPr>
            <a:ln w="28575" cap="rnd">
              <a:solidFill>
                <a:srgbClr val="4472C4">
                  <a:lumMod val="75000"/>
                </a:srgbClr>
              </a:solidFill>
              <a:round/>
            </a:ln>
            <a:effectLst/>
          </c:spPr>
          <c:marker>
            <c:symbol val="none"/>
          </c:marker>
          <c:dLbls>
            <c:dLbl>
              <c:idx val="0"/>
              <c:layout>
                <c:manualLayout>
                  <c:x val="-3.7037037037037035E-2"/>
                  <c:y val="2.7777777777777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E7F-4FEB-877E-39ABB2ED5372}"/>
                </c:ext>
              </c:extLst>
            </c:dLbl>
            <c:dLbl>
              <c:idx val="1"/>
              <c:layout>
                <c:manualLayout>
                  <c:x val="-3.7037037037037056E-2"/>
                  <c:y val="-2.380952380952384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E7F-4FEB-877E-39ABB2ED5372}"/>
                </c:ext>
              </c:extLst>
            </c:dLbl>
            <c:dLbl>
              <c:idx val="2"/>
              <c:layout>
                <c:manualLayout>
                  <c:x val="-2.5462962962963007E-2"/>
                  <c:y val="3.57142857142856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E7F-4FEB-877E-39ABB2ED5372}"/>
                </c:ext>
              </c:extLst>
            </c:dLbl>
            <c:dLbl>
              <c:idx val="3"/>
              <c:layout>
                <c:manualLayout>
                  <c:x val="-5.5555555555555552E-2"/>
                  <c:y val="-5.952380952380956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E7F-4FEB-877E-39ABB2ED5372}"/>
                </c:ext>
              </c:extLst>
            </c:dLbl>
            <c:dLbl>
              <c:idx val="4"/>
              <c:layout>
                <c:manualLayout>
                  <c:x val="-4.1666666666666664E-2"/>
                  <c:y val="3.96825396825396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E7F-4FEB-877E-39ABB2ED537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93-95</c:v>
                </c:pt>
                <c:pt idx="1">
                  <c:v>94-96</c:v>
                </c:pt>
                <c:pt idx="2">
                  <c:v>95-97</c:v>
                </c:pt>
                <c:pt idx="3">
                  <c:v>96-98</c:v>
                </c:pt>
                <c:pt idx="4">
                  <c:v>97-99</c:v>
                </c:pt>
                <c:pt idx="5">
                  <c:v>98-1400</c:v>
                </c:pt>
              </c:strCache>
            </c:strRef>
          </c:cat>
          <c:val>
            <c:numRef>
              <c:f>Sheet1!$B$2:$B$7</c:f>
              <c:numCache>
                <c:formatCode>General</c:formatCode>
                <c:ptCount val="6"/>
                <c:pt idx="0">
                  <c:v>17.14</c:v>
                </c:pt>
                <c:pt idx="1">
                  <c:v>14.48</c:v>
                </c:pt>
                <c:pt idx="2">
                  <c:v>13.02</c:v>
                </c:pt>
                <c:pt idx="3">
                  <c:v>12.87</c:v>
                </c:pt>
                <c:pt idx="4">
                  <c:v>18.59</c:v>
                </c:pt>
                <c:pt idx="5">
                  <c:v>27.09</c:v>
                </c:pt>
              </c:numCache>
            </c:numRef>
          </c:val>
          <c:smooth val="0"/>
          <c:extLst>
            <c:ext xmlns:c16="http://schemas.microsoft.com/office/drawing/2014/chart" uri="{C3380CC4-5D6E-409C-BE32-E72D297353CC}">
              <c16:uniqueId val="{00000005-8E7F-4FEB-877E-39ABB2ED5372}"/>
            </c:ext>
          </c:extLst>
        </c:ser>
        <c:ser>
          <c:idx val="1"/>
          <c:order val="1"/>
          <c:tx>
            <c:strRef>
              <c:f>Sheet1!$C$1</c:f>
              <c:strCache>
                <c:ptCount val="1"/>
                <c:pt idx="0">
                  <c:v>میزان مرگ بدون کووید</c:v>
                </c:pt>
              </c:strCache>
            </c:strRef>
          </c:tx>
          <c:spPr>
            <a:ln w="28575" cap="rnd">
              <a:solidFill>
                <a:srgbClr val="C00000"/>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6-8E7F-4FEB-877E-39ABB2ED5372}"/>
                </c:ext>
              </c:extLst>
            </c:dLbl>
            <c:dLbl>
              <c:idx val="1"/>
              <c:delete val="1"/>
              <c:extLst>
                <c:ext xmlns:c15="http://schemas.microsoft.com/office/drawing/2012/chart" uri="{CE6537A1-D6FC-4f65-9D91-7224C49458BB}"/>
                <c:ext xmlns:c16="http://schemas.microsoft.com/office/drawing/2014/chart" uri="{C3380CC4-5D6E-409C-BE32-E72D297353CC}">
                  <c16:uniqueId val="{00000007-8E7F-4FEB-877E-39ABB2ED5372}"/>
                </c:ext>
              </c:extLst>
            </c:dLbl>
            <c:dLbl>
              <c:idx val="2"/>
              <c:delete val="1"/>
              <c:extLst>
                <c:ext xmlns:c15="http://schemas.microsoft.com/office/drawing/2012/chart" uri="{CE6537A1-D6FC-4f65-9D91-7224C49458BB}"/>
                <c:ext xmlns:c16="http://schemas.microsoft.com/office/drawing/2014/chart" uri="{C3380CC4-5D6E-409C-BE32-E72D297353CC}">
                  <c16:uniqueId val="{00000008-8E7F-4FEB-877E-39ABB2ED5372}"/>
                </c:ext>
              </c:extLst>
            </c:dLbl>
            <c:dLbl>
              <c:idx val="3"/>
              <c:layout>
                <c:manualLayout>
                  <c:x val="-5.623225634201786E-2"/>
                  <c:y val="5.555555555555549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8E7F-4FEB-877E-39ABB2ED537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93-95</c:v>
                </c:pt>
                <c:pt idx="1">
                  <c:v>94-96</c:v>
                </c:pt>
                <c:pt idx="2">
                  <c:v>95-97</c:v>
                </c:pt>
                <c:pt idx="3">
                  <c:v>96-98</c:v>
                </c:pt>
                <c:pt idx="4">
                  <c:v>97-99</c:v>
                </c:pt>
                <c:pt idx="5">
                  <c:v>98-1400</c:v>
                </c:pt>
              </c:strCache>
            </c:strRef>
          </c:cat>
          <c:val>
            <c:numRef>
              <c:f>Sheet1!$C$2:$C$7</c:f>
              <c:numCache>
                <c:formatCode>General</c:formatCode>
                <c:ptCount val="6"/>
                <c:pt idx="0">
                  <c:v>17.14</c:v>
                </c:pt>
                <c:pt idx="1">
                  <c:v>14.48</c:v>
                </c:pt>
                <c:pt idx="2">
                  <c:v>13.02</c:v>
                </c:pt>
                <c:pt idx="3">
                  <c:v>12.36</c:v>
                </c:pt>
                <c:pt idx="4">
                  <c:v>11.62</c:v>
                </c:pt>
                <c:pt idx="5">
                  <c:v>10.71</c:v>
                </c:pt>
              </c:numCache>
            </c:numRef>
          </c:val>
          <c:smooth val="0"/>
          <c:extLst>
            <c:ext xmlns:c16="http://schemas.microsoft.com/office/drawing/2014/chart" uri="{C3380CC4-5D6E-409C-BE32-E72D297353CC}">
              <c16:uniqueId val="{0000000A-8E7F-4FEB-877E-39ABB2ED5372}"/>
            </c:ext>
          </c:extLst>
        </c:ser>
        <c:dLbls>
          <c:showLegendKey val="0"/>
          <c:showVal val="0"/>
          <c:showCatName val="0"/>
          <c:showSerName val="0"/>
          <c:showPercent val="0"/>
          <c:showBubbleSize val="0"/>
        </c:dLbls>
        <c:smooth val="0"/>
        <c:axId val="574857176"/>
        <c:axId val="574859144"/>
      </c:lineChart>
      <c:catAx>
        <c:axId val="574857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crossAx val="574859144"/>
        <c:crosses val="autoZero"/>
        <c:auto val="1"/>
        <c:lblAlgn val="ctr"/>
        <c:lblOffset val="100"/>
        <c:noMultiLvlLbl val="0"/>
      </c:catAx>
      <c:valAx>
        <c:axId val="5748591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74857176"/>
        <c:crosses val="autoZero"/>
        <c:crossBetween val="between"/>
      </c:valAx>
      <c:spPr>
        <a:noFill/>
        <a:ln>
          <a:noFill/>
        </a:ln>
        <a:effectLst/>
      </c:spPr>
    </c:plotArea>
    <c:legend>
      <c:legendPos val="b"/>
      <c:legendEntry>
        <c:idx val="0"/>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legendEntry>
      <c:legendEntry>
        <c:idx val="1"/>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200" b="1"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accent5">
                    <a:lumMod val="75000"/>
                  </a:schemeClr>
                </a:solidFill>
                <a:latin typeface="+mn-lt"/>
                <a:ea typeface="+mn-ea"/>
                <a:cs typeface="B Titr" panose="00000700000000000000" pitchFamily="2" charset="-78"/>
              </a:defRPr>
            </a:pPr>
            <a:r>
              <a:rPr lang="fa-IR" sz="2800" b="1" baseline="0" dirty="0">
                <a:solidFill>
                  <a:schemeClr val="accent5">
                    <a:lumMod val="75000"/>
                  </a:schemeClr>
                </a:solidFill>
                <a:cs typeface="B Titr" panose="00000700000000000000" pitchFamily="2" charset="-78"/>
              </a:rPr>
              <a:t> تعداد </a:t>
            </a:r>
            <a:r>
              <a:rPr lang="fa-IR" sz="2800" b="1" dirty="0">
                <a:solidFill>
                  <a:schemeClr val="accent5">
                    <a:lumMod val="75000"/>
                  </a:schemeClr>
                </a:solidFill>
                <a:cs typeface="B Titr" panose="00000700000000000000" pitchFamily="2" charset="-78"/>
              </a:rPr>
              <a:t>موالید سه ساله د.ع.پ.اصفهان</a:t>
            </a:r>
            <a:endParaRPr lang="en-US" sz="2800" b="1" dirty="0">
              <a:solidFill>
                <a:schemeClr val="accent5">
                  <a:lumMod val="75000"/>
                </a:schemeClr>
              </a:solidFill>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accent5">
                  <a:lumMod val="75000"/>
                </a:schemeClr>
              </a:solidFill>
              <a:latin typeface="+mn-lt"/>
              <a:ea typeface="+mn-ea"/>
              <a:cs typeface="B Titr" panose="00000700000000000000" pitchFamily="2" charset="-78"/>
            </a:defRPr>
          </a:pPr>
          <a:endParaRPr lang="en-US"/>
        </a:p>
      </c:txPr>
    </c:title>
    <c:autoTitleDeleted val="0"/>
    <c:plotArea>
      <c:layout/>
      <c:barChart>
        <c:barDir val="bar"/>
        <c:grouping val="clustered"/>
        <c:varyColors val="0"/>
        <c:ser>
          <c:idx val="0"/>
          <c:order val="0"/>
          <c:tx>
            <c:strRef>
              <c:f>Sheet1!$B$1</c:f>
              <c:strCache>
                <c:ptCount val="1"/>
                <c:pt idx="0">
                  <c:v>موالید سه ساله</c:v>
                </c:pt>
              </c:strCache>
            </c:strRef>
          </c:tx>
          <c:spPr>
            <a:solidFill>
              <a:schemeClr val="accent5">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93-95</c:v>
                </c:pt>
                <c:pt idx="1">
                  <c:v>94-96</c:v>
                </c:pt>
                <c:pt idx="2">
                  <c:v>95-97</c:v>
                </c:pt>
                <c:pt idx="3">
                  <c:v>96-98</c:v>
                </c:pt>
                <c:pt idx="4">
                  <c:v>97-99</c:v>
                </c:pt>
                <c:pt idx="5">
                  <c:v>98-1400</c:v>
                </c:pt>
              </c:strCache>
            </c:strRef>
          </c:cat>
          <c:val>
            <c:numRef>
              <c:f>Sheet1!$B$2:$B$7</c:f>
              <c:numCache>
                <c:formatCode>General</c:formatCode>
                <c:ptCount val="6"/>
                <c:pt idx="0">
                  <c:v>227489</c:v>
                </c:pt>
                <c:pt idx="1">
                  <c:v>227808</c:v>
                </c:pt>
                <c:pt idx="2">
                  <c:v>214903</c:v>
                </c:pt>
                <c:pt idx="3">
                  <c:v>194119</c:v>
                </c:pt>
                <c:pt idx="4">
                  <c:v>172087</c:v>
                </c:pt>
                <c:pt idx="5">
                  <c:v>158672</c:v>
                </c:pt>
              </c:numCache>
            </c:numRef>
          </c:val>
          <c:extLst>
            <c:ext xmlns:c16="http://schemas.microsoft.com/office/drawing/2014/chart" uri="{C3380CC4-5D6E-409C-BE32-E72D297353CC}">
              <c16:uniqueId val="{00000000-9425-45A8-B34D-1EDC3AC54738}"/>
            </c:ext>
          </c:extLst>
        </c:ser>
        <c:dLbls>
          <c:showLegendKey val="0"/>
          <c:showVal val="0"/>
          <c:showCatName val="0"/>
          <c:showSerName val="0"/>
          <c:showPercent val="0"/>
          <c:showBubbleSize val="0"/>
        </c:dLbls>
        <c:gapWidth val="182"/>
        <c:axId val="584753976"/>
        <c:axId val="584751680"/>
      </c:barChart>
      <c:catAx>
        <c:axId val="584753976"/>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rgbClr val="C00000"/>
                </a:solidFill>
                <a:latin typeface="+mn-lt"/>
                <a:ea typeface="+mn-ea"/>
                <a:cs typeface="+mn-cs"/>
              </a:defRPr>
            </a:pPr>
            <a:endParaRPr lang="en-US"/>
          </a:p>
        </c:txPr>
        <c:crossAx val="584751680"/>
        <c:crosses val="autoZero"/>
        <c:auto val="1"/>
        <c:lblAlgn val="ctr"/>
        <c:lblOffset val="100"/>
        <c:noMultiLvlLbl val="0"/>
      </c:catAx>
      <c:valAx>
        <c:axId val="58475168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584753976"/>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B Titr" panose="00000700000000000000" pitchFamily="2" charset="-78"/>
              </a:defRPr>
            </a:pPr>
            <a:r>
              <a:rPr lang="fa-IR" sz="2400" b="1" i="0" u="none" strike="noStrike" baseline="0" dirty="0">
                <a:effectLst/>
                <a:cs typeface="B Titr" panose="00000700000000000000" pitchFamily="2" charset="-78"/>
              </a:rPr>
              <a:t>درصد فراوانی ملیت مرگ های مادری سه ساله د.ع.پ.اصفهان 1398 -1400 </a:t>
            </a:r>
            <a:endParaRPr lang="fa-IR" sz="2400" b="1" dirty="0">
              <a:cs typeface="B Titr" panose="00000700000000000000" pitchFamily="2" charset="-78"/>
            </a:endParaRPr>
          </a:p>
        </c:rich>
      </c:tx>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pieChart>
        <c:varyColors val="1"/>
        <c:ser>
          <c:idx val="0"/>
          <c:order val="0"/>
          <c:tx>
            <c:strRef>
              <c:f>Sheet1!$B$1</c:f>
              <c:strCache>
                <c:ptCount val="1"/>
                <c:pt idx="0">
                  <c:v>تابعیت</c:v>
                </c:pt>
              </c:strCache>
            </c:strRef>
          </c:tx>
          <c:dPt>
            <c:idx val="0"/>
            <c:bubble3D val="0"/>
            <c:spPr>
              <a:solidFill>
                <a:srgbClr val="002060"/>
              </a:solidFill>
              <a:ln w="19050">
                <a:solidFill>
                  <a:schemeClr val="lt1"/>
                </a:solidFill>
              </a:ln>
              <a:effectLst/>
            </c:spPr>
            <c:extLst>
              <c:ext xmlns:c16="http://schemas.microsoft.com/office/drawing/2014/chart" uri="{C3380CC4-5D6E-409C-BE32-E72D297353CC}">
                <c16:uniqueId val="{00000001-84AA-45F9-BD67-8924EC8121BA}"/>
              </c:ext>
            </c:extLst>
          </c:dPt>
          <c:dPt>
            <c:idx val="1"/>
            <c:bubble3D val="0"/>
            <c:spPr>
              <a:solidFill>
                <a:srgbClr val="FFC000"/>
              </a:solidFill>
              <a:ln w="19050">
                <a:solidFill>
                  <a:schemeClr val="lt1"/>
                </a:solidFill>
              </a:ln>
              <a:effectLst/>
            </c:spPr>
            <c:extLst>
              <c:ext xmlns:c16="http://schemas.microsoft.com/office/drawing/2014/chart" uri="{C3380CC4-5D6E-409C-BE32-E72D297353CC}">
                <c16:uniqueId val="{00000003-84AA-45F9-BD67-8924EC8121BA}"/>
              </c:ext>
            </c:extLst>
          </c:dPt>
          <c:dLbls>
            <c:dLbl>
              <c:idx val="1"/>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00206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84AA-45F9-BD67-8924EC8121BA}"/>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FFC000"/>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ایرانی</c:v>
                </c:pt>
                <c:pt idx="1">
                  <c:v>اتباع</c:v>
                </c:pt>
              </c:strCache>
            </c:strRef>
          </c:cat>
          <c:val>
            <c:numRef>
              <c:f>Sheet1!$B$2:$B$3</c:f>
              <c:numCache>
                <c:formatCode>General</c:formatCode>
                <c:ptCount val="2"/>
                <c:pt idx="0">
                  <c:v>93.02</c:v>
                </c:pt>
                <c:pt idx="1">
                  <c:v>6.97</c:v>
                </c:pt>
              </c:numCache>
            </c:numRef>
          </c:val>
          <c:extLst>
            <c:ext xmlns:c16="http://schemas.microsoft.com/office/drawing/2014/chart" uri="{C3380CC4-5D6E-409C-BE32-E72D297353CC}">
              <c16:uniqueId val="{00000004-84AA-45F9-BD67-8924EC8121BA}"/>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30537176298856017"/>
          <c:y val="0.91585894780686405"/>
          <c:w val="0.35870083206319259"/>
          <c:h val="7.0183758215708325E-2"/>
        </c:manualLayout>
      </c:layout>
      <c:overlay val="0"/>
      <c:spPr>
        <a:noFill/>
        <a:ln>
          <a:noFill/>
        </a:ln>
        <a:effectLst/>
      </c:spPr>
      <c:txPr>
        <a:bodyPr rot="0" spcFirstLastPara="1" vertOverflow="ellipsis" vert="horz" wrap="square" anchor="ctr" anchorCtr="1"/>
        <a:lstStyle/>
        <a:p>
          <a:pPr>
            <a:defRPr sz="20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r>
              <a:rPr lang="fa-IR" dirty="0"/>
              <a:t>درصد فراوانی شغل موارد مرگ مادری د.ع.پ.اصفهان – سه ساله 1398-1400</a:t>
            </a:r>
          </a:p>
        </c:rich>
      </c:tx>
      <c:overlay val="0"/>
      <c:spPr>
        <a:noFill/>
        <a:ln>
          <a:noFill/>
        </a:ln>
        <a:effectLst/>
      </c:spPr>
      <c:txPr>
        <a:bodyPr rot="0" spcFirstLastPara="1" vertOverflow="ellipsis" vert="horz" wrap="square" anchor="ctr" anchorCtr="1"/>
        <a:lstStyle/>
        <a:p>
          <a:pPr>
            <a:defRPr sz="2400" b="0"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pieChart>
        <c:varyColors val="1"/>
        <c:ser>
          <c:idx val="0"/>
          <c:order val="0"/>
          <c:tx>
            <c:strRef>
              <c:f>Sheet1!$B$1</c:f>
              <c:strCache>
                <c:ptCount val="1"/>
                <c:pt idx="0">
                  <c:v>محل سکونت</c:v>
                </c:pt>
              </c:strCache>
            </c:strRef>
          </c:tx>
          <c:spPr>
            <a:solidFill>
              <a:srgbClr val="ED7D31">
                <a:lumMod val="75000"/>
              </a:srgbClr>
            </a:solidFill>
          </c:spPr>
          <c:dPt>
            <c:idx val="0"/>
            <c:bubble3D val="0"/>
            <c:spPr>
              <a:solidFill>
                <a:srgbClr val="ED7D31">
                  <a:lumMod val="75000"/>
                </a:srgbClr>
              </a:solidFill>
              <a:ln w="19050">
                <a:solidFill>
                  <a:schemeClr val="lt1"/>
                </a:solidFill>
              </a:ln>
              <a:effectLst/>
            </c:spPr>
            <c:extLst>
              <c:ext xmlns:c16="http://schemas.microsoft.com/office/drawing/2014/chart" uri="{C3380CC4-5D6E-409C-BE32-E72D297353CC}">
                <c16:uniqueId val="{00000001-84AA-45F9-BD67-8924EC8121BA}"/>
              </c:ext>
            </c:extLst>
          </c:dPt>
          <c:dPt>
            <c:idx val="1"/>
            <c:bubble3D val="0"/>
            <c:spPr>
              <a:solidFill>
                <a:srgbClr val="FFC000">
                  <a:lumMod val="60000"/>
                  <a:lumOff val="40000"/>
                </a:srgbClr>
              </a:solidFill>
              <a:ln w="19050">
                <a:solidFill>
                  <a:schemeClr val="lt1"/>
                </a:solidFill>
              </a:ln>
              <a:effectLst/>
            </c:spPr>
            <c:extLst>
              <c:ext xmlns:c16="http://schemas.microsoft.com/office/drawing/2014/chart" uri="{C3380CC4-5D6E-409C-BE32-E72D297353CC}">
                <c16:uniqueId val="{00000003-84AA-45F9-BD67-8924EC8121BA}"/>
              </c:ext>
            </c:extLst>
          </c:dPt>
          <c:dLbls>
            <c:spPr>
              <a:noFill/>
              <a:ln>
                <a:noFill/>
              </a:ln>
              <a:effectLst/>
            </c:spPr>
            <c:txPr>
              <a:bodyPr rot="0" spcFirstLastPara="1" vertOverflow="ellipsis" vert="horz" wrap="square" anchor="ctr" anchorCtr="1"/>
              <a:lstStyle/>
              <a:p>
                <a:pPr>
                  <a:defRPr sz="2000" b="1" i="0" u="none" strike="noStrike" kern="1200" baseline="0">
                    <a:solidFill>
                      <a:schemeClr val="tx1">
                        <a:lumMod val="75000"/>
                        <a:lumOff val="25000"/>
                      </a:schemeClr>
                    </a:solidFill>
                    <a:latin typeface="+mn-lt"/>
                    <a:ea typeface="+mn-ea"/>
                    <a:cs typeface="B Titr" panose="00000700000000000000" pitchFamily="2" charset="-78"/>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خانه دار</c:v>
                </c:pt>
                <c:pt idx="1">
                  <c:v>شاغل</c:v>
                </c:pt>
              </c:strCache>
            </c:strRef>
          </c:cat>
          <c:val>
            <c:numRef>
              <c:f>Sheet1!$B$2:$B$3</c:f>
              <c:numCache>
                <c:formatCode>General</c:formatCode>
                <c:ptCount val="2"/>
                <c:pt idx="0">
                  <c:v>88.37</c:v>
                </c:pt>
                <c:pt idx="1">
                  <c:v>11.63</c:v>
                </c:pt>
              </c:numCache>
            </c:numRef>
          </c:val>
          <c:extLst>
            <c:ext xmlns:c16="http://schemas.microsoft.com/office/drawing/2014/chart" uri="{C3380CC4-5D6E-409C-BE32-E72D297353CC}">
              <c16:uniqueId val="{00000004-84AA-45F9-BD67-8924EC8121BA}"/>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26103736155953017"/>
          <c:y val="0.91585894780686405"/>
          <c:w val="0.40725327717389548"/>
          <c:h val="7.0183758215708325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B Titr" panose="00000700000000000000" pitchFamily="2" charset="-78"/>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cs typeface="B Titr" panose="00000700000000000000" pitchFamily="2" charset="-78"/>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5.5484106153397494E-2"/>
          <c:y val="0.11146825396825398"/>
          <c:w val="0.9190529308836396"/>
          <c:h val="0.79242089120882364"/>
        </c:manualLayout>
      </c:layout>
      <c:barChart>
        <c:barDir val="col"/>
        <c:grouping val="clustered"/>
        <c:varyColors val="0"/>
        <c:ser>
          <c:idx val="0"/>
          <c:order val="0"/>
          <c:tx>
            <c:strRef>
              <c:f>Sheet1!$B$1</c:f>
              <c:strCache>
                <c:ptCount val="1"/>
                <c:pt idx="0">
                  <c:v>درصد</c:v>
                </c:pt>
              </c:strCache>
            </c:strRef>
          </c:tx>
          <c:spPr>
            <a:solidFill>
              <a:schemeClr val="accent5">
                <a:lumMod val="75000"/>
              </a:schemeClr>
            </a:solidFill>
            <a:ln>
              <a:solidFill>
                <a:srgbClr val="5B9BD5">
                  <a:lumMod val="50000"/>
                </a:srgbClr>
              </a:solidFill>
            </a:ln>
            <a:effectLst/>
          </c:spPr>
          <c:invertIfNegative val="0"/>
          <c:dPt>
            <c:idx val="0"/>
            <c:invertIfNegative val="0"/>
            <c:bubble3D val="0"/>
            <c:spPr>
              <a:solidFill>
                <a:srgbClr val="C00000"/>
              </a:solidFill>
              <a:ln>
                <a:solidFill>
                  <a:srgbClr val="5B9BD5">
                    <a:lumMod val="50000"/>
                  </a:srgbClr>
                </a:solidFill>
              </a:ln>
              <a:effectLst/>
            </c:spPr>
            <c:extLst>
              <c:ext xmlns:c16="http://schemas.microsoft.com/office/drawing/2014/chart" uri="{C3380CC4-5D6E-409C-BE32-E72D297353CC}">
                <c16:uniqueId val="{00000001-9167-48D7-BEC8-17B4D1D85337}"/>
              </c:ext>
            </c:extLst>
          </c:dPt>
          <c:dPt>
            <c:idx val="1"/>
            <c:invertIfNegative val="0"/>
            <c:bubble3D val="0"/>
            <c:spPr>
              <a:solidFill>
                <a:srgbClr val="9BBB59">
                  <a:lumMod val="60000"/>
                  <a:lumOff val="40000"/>
                </a:srgbClr>
              </a:solidFill>
              <a:ln>
                <a:solidFill>
                  <a:srgbClr val="5B9BD5">
                    <a:lumMod val="50000"/>
                  </a:srgbClr>
                </a:solidFill>
              </a:ln>
              <a:effectLst/>
            </c:spPr>
            <c:extLst>
              <c:ext xmlns:c16="http://schemas.microsoft.com/office/drawing/2014/chart" uri="{C3380CC4-5D6E-409C-BE32-E72D297353CC}">
                <c16:uniqueId val="{00000003-9167-48D7-BEC8-17B4D1D85337}"/>
              </c:ext>
            </c:extLst>
          </c:dPt>
          <c:dPt>
            <c:idx val="2"/>
            <c:invertIfNegative val="0"/>
            <c:bubble3D val="0"/>
            <c:spPr>
              <a:solidFill>
                <a:srgbClr val="C00000"/>
              </a:solidFill>
              <a:ln>
                <a:solidFill>
                  <a:srgbClr val="5B9BD5">
                    <a:lumMod val="50000"/>
                  </a:srgbClr>
                </a:solidFill>
              </a:ln>
              <a:effectLst/>
            </c:spPr>
            <c:extLst>
              <c:ext xmlns:c16="http://schemas.microsoft.com/office/drawing/2014/chart" uri="{C3380CC4-5D6E-409C-BE32-E72D297353CC}">
                <c16:uniqueId val="{00000005-9167-48D7-BEC8-17B4D1D85337}"/>
              </c:ext>
            </c:extLst>
          </c:dPt>
          <c:dLbls>
            <c:dLbl>
              <c:idx val="0"/>
              <c:spPr>
                <a:solidFill>
                  <a:srgbClr val="C0504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9167-48D7-BEC8-17B4D1D85337}"/>
                </c:ext>
              </c:extLst>
            </c:dLbl>
            <c:dLbl>
              <c:idx val="2"/>
              <c:spPr>
                <a:solidFill>
                  <a:srgbClr val="C0504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5-9167-48D7-BEC8-17B4D1D85337}"/>
                </c:ext>
              </c:extLst>
            </c:dLbl>
            <c:spPr>
              <a:solidFill>
                <a:srgbClr val="9BBB59">
                  <a:lumMod val="20000"/>
                  <a:lumOff val="80000"/>
                </a:srgbClr>
              </a:solidFill>
              <a:ln>
                <a:solidFill>
                  <a:srgbClr val="9BBB59">
                    <a:lumMod val="75000"/>
                  </a:srgbClr>
                </a:solid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 زیر 18 سال</c:v>
                </c:pt>
                <c:pt idx="1">
                  <c:v>18-35 سال</c:v>
                </c:pt>
                <c:pt idx="2">
                  <c:v>بالای 35 سال</c:v>
                </c:pt>
              </c:strCache>
            </c:strRef>
          </c:cat>
          <c:val>
            <c:numRef>
              <c:f>Sheet1!$B$2:$B$4</c:f>
              <c:numCache>
                <c:formatCode>General</c:formatCode>
                <c:ptCount val="3"/>
                <c:pt idx="0">
                  <c:v>2.3199999999999998</c:v>
                </c:pt>
                <c:pt idx="1">
                  <c:v>74.430000000000007</c:v>
                </c:pt>
                <c:pt idx="2">
                  <c:v>23.25</c:v>
                </c:pt>
              </c:numCache>
            </c:numRef>
          </c:val>
          <c:extLst>
            <c:ext xmlns:c16="http://schemas.microsoft.com/office/drawing/2014/chart" uri="{C3380CC4-5D6E-409C-BE32-E72D297353CC}">
              <c16:uniqueId val="{00000006-9167-48D7-BEC8-17B4D1D85337}"/>
            </c:ext>
          </c:extLst>
        </c:ser>
        <c:dLbls>
          <c:showLegendKey val="0"/>
          <c:showVal val="0"/>
          <c:showCatName val="0"/>
          <c:showSerName val="0"/>
          <c:showPercent val="0"/>
          <c:showBubbleSize val="0"/>
        </c:dLbls>
        <c:gapWidth val="219"/>
        <c:overlap val="-27"/>
        <c:axId val="585286680"/>
        <c:axId val="585278152"/>
      </c:barChart>
      <c:catAx>
        <c:axId val="5852866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rgbClr val="C00000"/>
                </a:solidFill>
                <a:latin typeface="+mn-lt"/>
                <a:ea typeface="+mn-ea"/>
                <a:cs typeface="+mn-cs"/>
              </a:defRPr>
            </a:pPr>
            <a:endParaRPr lang="en-US"/>
          </a:p>
        </c:txPr>
        <c:crossAx val="585278152"/>
        <c:crosses val="autoZero"/>
        <c:auto val="1"/>
        <c:lblAlgn val="ctr"/>
        <c:lblOffset val="100"/>
        <c:noMultiLvlLbl val="0"/>
      </c:catAx>
      <c:valAx>
        <c:axId val="58527815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8528668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4743365412656767E-2"/>
          <c:y val="0.14718253968253969"/>
          <c:w val="0.9190529308836396"/>
          <c:h val="0.65466910386201727"/>
        </c:manualLayout>
      </c:layout>
      <c:barChart>
        <c:barDir val="col"/>
        <c:grouping val="clustered"/>
        <c:varyColors val="0"/>
        <c:ser>
          <c:idx val="0"/>
          <c:order val="0"/>
          <c:tx>
            <c:strRef>
              <c:f>Sheet1!$B$1</c:f>
              <c:strCache>
                <c:ptCount val="1"/>
                <c:pt idx="0">
                  <c:v>درصد</c:v>
                </c:pt>
              </c:strCache>
            </c:strRef>
          </c:tx>
          <c:spPr>
            <a:solidFill>
              <a:schemeClr val="accent1"/>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1-18C0-4CB1-9290-34C7122E7EE1}"/>
              </c:ext>
            </c:extLst>
          </c:dPt>
          <c:dPt>
            <c:idx val="1"/>
            <c:invertIfNegative val="0"/>
            <c:bubble3D val="0"/>
            <c:spPr>
              <a:solidFill>
                <a:schemeClr val="accent5">
                  <a:lumMod val="50000"/>
                </a:schemeClr>
              </a:solidFill>
              <a:ln>
                <a:noFill/>
              </a:ln>
              <a:effectLst/>
            </c:spPr>
            <c:extLst>
              <c:ext xmlns:c16="http://schemas.microsoft.com/office/drawing/2014/chart" uri="{C3380CC4-5D6E-409C-BE32-E72D297353CC}">
                <c16:uniqueId val="{00000003-18C0-4CB1-9290-34C7122E7EE1}"/>
              </c:ext>
            </c:extLst>
          </c:dPt>
          <c:dPt>
            <c:idx val="2"/>
            <c:invertIfNegative val="0"/>
            <c:bubble3D val="0"/>
            <c:spPr>
              <a:solidFill>
                <a:srgbClr val="C00000"/>
              </a:solidFill>
              <a:ln>
                <a:noFill/>
              </a:ln>
              <a:effectLst/>
            </c:spPr>
            <c:extLst>
              <c:ext xmlns:c16="http://schemas.microsoft.com/office/drawing/2014/chart" uri="{C3380CC4-5D6E-409C-BE32-E72D297353CC}">
                <c16:uniqueId val="{00000005-18C0-4CB1-9290-34C7122E7EE1}"/>
              </c:ext>
            </c:extLst>
          </c:dPt>
          <c:dLbls>
            <c:spPr>
              <a:solidFill>
                <a:srgbClr val="C0504D">
                  <a:lumMod val="20000"/>
                  <a:lumOff val="80000"/>
                </a:srgbClr>
              </a:solidFill>
              <a:ln>
                <a:solidFill>
                  <a:srgbClr val="8064A2">
                    <a:lumMod val="75000"/>
                  </a:srgbClr>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00206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بارداری اول</c:v>
                </c:pt>
                <c:pt idx="1">
                  <c:v>بارداری 2-4</c:v>
                </c:pt>
                <c:pt idx="2">
                  <c:v>بارداری پنجم و بالاتر </c:v>
                </c:pt>
              </c:strCache>
            </c:strRef>
          </c:cat>
          <c:val>
            <c:numRef>
              <c:f>Sheet1!$B$2:$B$4</c:f>
              <c:numCache>
                <c:formatCode>General</c:formatCode>
                <c:ptCount val="3"/>
                <c:pt idx="0">
                  <c:v>37.200000000000003</c:v>
                </c:pt>
                <c:pt idx="1">
                  <c:v>58.15</c:v>
                </c:pt>
                <c:pt idx="2">
                  <c:v>4.6500000000000004</c:v>
                </c:pt>
              </c:numCache>
            </c:numRef>
          </c:val>
          <c:extLst>
            <c:ext xmlns:c16="http://schemas.microsoft.com/office/drawing/2014/chart" uri="{C3380CC4-5D6E-409C-BE32-E72D297353CC}">
              <c16:uniqueId val="{00000006-18C0-4CB1-9290-34C7122E7EE1}"/>
            </c:ext>
          </c:extLst>
        </c:ser>
        <c:dLbls>
          <c:showLegendKey val="0"/>
          <c:showVal val="0"/>
          <c:showCatName val="0"/>
          <c:showSerName val="0"/>
          <c:showPercent val="0"/>
          <c:showBubbleSize val="0"/>
        </c:dLbls>
        <c:gapWidth val="219"/>
        <c:overlap val="-27"/>
        <c:axId val="590779560"/>
        <c:axId val="590773656"/>
      </c:barChart>
      <c:catAx>
        <c:axId val="59077956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590773656"/>
        <c:crosses val="autoZero"/>
        <c:auto val="1"/>
        <c:lblAlgn val="ctr"/>
        <c:lblOffset val="100"/>
        <c:noMultiLvlLbl val="0"/>
      </c:catAx>
      <c:valAx>
        <c:axId val="5907736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59077956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اصفهان</c:v>
                </c:pt>
              </c:strCache>
            </c:strRef>
          </c:tx>
          <c:spPr>
            <a:ln w="34925" cap="rnd">
              <a:solidFill>
                <a:schemeClr val="accent1"/>
              </a:solidFill>
              <a:round/>
            </a:ln>
            <a:effectLst>
              <a:outerShdw blurRad="40000" dist="23000" dir="5400000" rotWithShape="0">
                <a:srgbClr val="000000">
                  <a:alpha val="35000"/>
                </a:srgbClr>
              </a:outerShdw>
            </a:effectLst>
          </c:spPr>
          <c:marker>
            <c:symbol val="none"/>
          </c:marker>
          <c:dLbls>
            <c:dLbl>
              <c:idx val="0"/>
              <c:layout>
                <c:manualLayout>
                  <c:x val="-3.7037037037037035E-2"/>
                  <c:y val="2.77777777777777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921-4C16-B1A1-3C5F7610ECCE}"/>
                </c:ext>
              </c:extLst>
            </c:dLbl>
            <c:dLbl>
              <c:idx val="1"/>
              <c:layout>
                <c:manualLayout>
                  <c:x val="-2.8377538836599828E-2"/>
                  <c:y val="7.951421780927384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921-4C16-B1A1-3C5F7610ECCE}"/>
                </c:ext>
              </c:extLst>
            </c:dLbl>
            <c:dLbl>
              <c:idx val="2"/>
              <c:layout>
                <c:manualLayout>
                  <c:x val="-2.5462962962963007E-2"/>
                  <c:y val="3.571428571428564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921-4C16-B1A1-3C5F7610ECCE}"/>
                </c:ext>
              </c:extLst>
            </c:dLbl>
            <c:dLbl>
              <c:idx val="3"/>
              <c:layout>
                <c:manualLayout>
                  <c:x val="-1.9877427110937984E-2"/>
                  <c:y val="6.494855404135994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A921-4C16-B1A1-3C5F7610ECCE}"/>
                </c:ext>
              </c:extLst>
            </c:dLbl>
            <c:dLbl>
              <c:idx val="4"/>
              <c:layout>
                <c:manualLayout>
                  <c:x val="-4.1666666666666664E-2"/>
                  <c:y val="3.96825396825396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A921-4C16-B1A1-3C5F7610ECCE}"/>
                </c:ext>
              </c:extLst>
            </c:dLbl>
            <c:dLbl>
              <c:idx val="5"/>
              <c:layout>
                <c:manualLayout>
                  <c:x val="-4.0467093139849551E-2"/>
                  <c:y val="6.231070092211167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921-4C16-B1A1-3C5F7610ECCE}"/>
                </c:ext>
              </c:extLst>
            </c:dLbl>
            <c:dLbl>
              <c:idx val="6"/>
              <c:layout>
                <c:manualLayout>
                  <c:x val="-4.3981481481481483E-2"/>
                  <c:y val="4.365079365079357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921-4C16-B1A1-3C5F7610ECCE}"/>
                </c:ext>
              </c:extLst>
            </c:dLbl>
            <c:dLbl>
              <c:idx val="7"/>
              <c:layout>
                <c:manualLayout>
                  <c:x val="-3.7037037037037035E-2"/>
                  <c:y val="-5.15873015873015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921-4C16-B1A1-3C5F7610ECCE}"/>
                </c:ext>
              </c:extLst>
            </c:dLbl>
            <c:dLbl>
              <c:idx val="8"/>
              <c:layout>
                <c:manualLayout>
                  <c:x val="-4.6296296296296294E-2"/>
                  <c:y val="6.74603174603174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921-4C16-B1A1-3C5F7610ECCE}"/>
                </c:ext>
              </c:extLst>
            </c:dLbl>
            <c:spPr>
              <a:solidFill>
                <a:srgbClr val="FFFF00"/>
              </a:solidFill>
              <a:ln>
                <a:noFill/>
              </a:ln>
              <a:effectLst/>
            </c:spPr>
            <c:txPr>
              <a:bodyPr rot="0" spcFirstLastPara="1" vertOverflow="ellipsis" vert="horz" wrap="square" lIns="38100" tIns="19050" rIns="38100" bIns="19050" anchor="ctr" anchorCtr="1">
                <a:spAutoFit/>
              </a:bodyPr>
              <a:lstStyle/>
              <a:p>
                <a:pPr>
                  <a:defRPr sz="1320" b="1" i="0" u="none" strike="noStrike" kern="1200" baseline="0">
                    <a:solidFill>
                      <a:schemeClr val="accent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1398</c:v>
                </c:pt>
                <c:pt idx="1">
                  <c:v>1399</c:v>
                </c:pt>
                <c:pt idx="2">
                  <c:v>1400</c:v>
                </c:pt>
              </c:numCache>
            </c:numRef>
          </c:cat>
          <c:val>
            <c:numRef>
              <c:f>Sheet1!$B$2:$B$4</c:f>
              <c:numCache>
                <c:formatCode>General</c:formatCode>
                <c:ptCount val="3"/>
                <c:pt idx="0">
                  <c:v>14.5</c:v>
                </c:pt>
                <c:pt idx="1">
                  <c:v>9.8000000000000007</c:v>
                </c:pt>
                <c:pt idx="2">
                  <c:v>7.5</c:v>
                </c:pt>
              </c:numCache>
            </c:numRef>
          </c:val>
          <c:smooth val="0"/>
          <c:extLst>
            <c:ext xmlns:c16="http://schemas.microsoft.com/office/drawing/2014/chart" uri="{C3380CC4-5D6E-409C-BE32-E72D297353CC}">
              <c16:uniqueId val="{00000009-A921-4C16-B1A1-3C5F7610ECCE}"/>
            </c:ext>
          </c:extLst>
        </c:ser>
        <c:ser>
          <c:idx val="1"/>
          <c:order val="1"/>
          <c:tx>
            <c:strRef>
              <c:f>Sheet1!$C$1</c:f>
              <c:strCache>
                <c:ptCount val="1"/>
                <c:pt idx="0">
                  <c:v>کشور</c:v>
                </c:pt>
              </c:strCache>
            </c:strRef>
          </c:tx>
          <c:spPr>
            <a:ln w="34925" cap="rnd">
              <a:solidFill>
                <a:srgbClr val="C00000"/>
              </a:solidFill>
              <a:round/>
            </a:ln>
            <a:effectLst>
              <a:outerShdw blurRad="40000" dist="23000" dir="5400000" rotWithShape="0">
                <a:srgbClr val="000000">
                  <a:alpha val="35000"/>
                </a:srgbClr>
              </a:outerShdw>
            </a:effectLst>
          </c:spPr>
          <c:marker>
            <c:symbol val="none"/>
          </c:marker>
          <c:dLbls>
            <c:dLbl>
              <c:idx val="0"/>
              <c:layout>
                <c:manualLayout>
                  <c:x val="-1.1339650280846832E-17"/>
                  <c:y val="-6.093451135883130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A921-4C16-B1A1-3C5F7610ECCE}"/>
                </c:ext>
              </c:extLst>
            </c:dLbl>
            <c:dLbl>
              <c:idx val="1"/>
              <c:layout>
                <c:manualLayout>
                  <c:x val="1.2370670484495848E-2"/>
                  <c:y val="-6.8882491101287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A921-4C16-B1A1-3C5F7610ECCE}"/>
                </c:ext>
              </c:extLst>
            </c:dLbl>
            <c:dLbl>
              <c:idx val="2"/>
              <c:layout>
                <c:manualLayout>
                  <c:x val="-3.7112011453487546E-3"/>
                  <c:y val="-4.7687878454737508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A921-4C16-B1A1-3C5F7610ECCE}"/>
                </c:ext>
              </c:extLst>
            </c:dLbl>
            <c:dLbl>
              <c:idx val="3"/>
              <c:layout>
                <c:manualLayout>
                  <c:x val="7.4224022906974633E-3"/>
                  <c:y val="-7.15318176821063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A921-4C16-B1A1-3C5F7610ECCE}"/>
                </c:ext>
              </c:extLst>
            </c:dLbl>
            <c:dLbl>
              <c:idx val="4"/>
              <c:layout>
                <c:manualLayout>
                  <c:x val="-2.4741340968991695E-3"/>
                  <c:y val="-5.03372050355562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A921-4C16-B1A1-3C5F7610ECCE}"/>
                </c:ext>
              </c:extLst>
            </c:dLbl>
            <c:dLbl>
              <c:idx val="5"/>
              <c:layout>
                <c:manualLayout>
                  <c:x val="-1.9793072775193449E-2"/>
                  <c:y val="-5.82851847780125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F-A921-4C16-B1A1-3C5F7610ECCE}"/>
                </c:ext>
              </c:extLst>
            </c:dLbl>
            <c:dLbl>
              <c:idx val="6"/>
              <c:layout>
                <c:manualLayout>
                  <c:x val="-6.1853352422480152E-3"/>
                  <c:y val="-5.563585819719385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A921-4C16-B1A1-3C5F7610ECCE}"/>
                </c:ext>
              </c:extLst>
            </c:dLbl>
            <c:dLbl>
              <c:idx val="7"/>
              <c:layout>
                <c:manualLayout>
                  <c:x val="-1.2370670484495938E-2"/>
                  <c:y val="-6.09345113588312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1-A921-4C16-B1A1-3C5F7610ECCE}"/>
                </c:ext>
              </c:extLst>
            </c:dLbl>
            <c:dLbl>
              <c:idx val="8"/>
              <c:layout>
                <c:manualLayout>
                  <c:x val="-1.7318938678294187E-2"/>
                  <c:y val="-5.2986531616375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2-A921-4C16-B1A1-3C5F7610ECCE}"/>
                </c:ext>
              </c:extLst>
            </c:dLbl>
            <c:spPr>
              <a:solidFill>
                <a:schemeClr val="accent3">
                  <a:lumMod val="40000"/>
                  <a:lumOff val="60000"/>
                </a:schemeClr>
              </a:solidFill>
              <a:ln>
                <a:noFill/>
              </a:ln>
              <a:effectLst/>
            </c:spPr>
            <c:txPr>
              <a:bodyPr rot="0" spcFirstLastPara="1" vertOverflow="ellipsis" vert="horz" wrap="square" lIns="38100" tIns="19050" rIns="38100" bIns="19050" anchor="ctr" anchorCtr="1">
                <a:spAutoFit/>
              </a:bodyPr>
              <a:lstStyle/>
              <a:p>
                <a:pPr>
                  <a:defRPr sz="135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1398</c:v>
                </c:pt>
                <c:pt idx="1">
                  <c:v>1399</c:v>
                </c:pt>
                <c:pt idx="2">
                  <c:v>1400</c:v>
                </c:pt>
              </c:numCache>
            </c:numRef>
          </c:cat>
          <c:val>
            <c:numRef>
              <c:f>Sheet1!$C$2:$C$4</c:f>
              <c:numCache>
                <c:formatCode>General</c:formatCode>
                <c:ptCount val="3"/>
                <c:pt idx="0">
                  <c:v>21.8</c:v>
                </c:pt>
                <c:pt idx="1">
                  <c:v>24.4</c:v>
                </c:pt>
                <c:pt idx="2">
                  <c:v>22</c:v>
                </c:pt>
              </c:numCache>
            </c:numRef>
          </c:val>
          <c:smooth val="0"/>
          <c:extLst>
            <c:ext xmlns:c16="http://schemas.microsoft.com/office/drawing/2014/chart" uri="{C3380CC4-5D6E-409C-BE32-E72D297353CC}">
              <c16:uniqueId val="{00000013-A921-4C16-B1A1-3C5F7610ECCE}"/>
            </c:ext>
          </c:extLst>
        </c:ser>
        <c:dLbls>
          <c:showLegendKey val="0"/>
          <c:showVal val="0"/>
          <c:showCatName val="0"/>
          <c:showSerName val="0"/>
          <c:showPercent val="0"/>
          <c:showBubbleSize val="0"/>
        </c:dLbls>
        <c:smooth val="0"/>
        <c:axId val="188557568"/>
        <c:axId val="190689280"/>
      </c:lineChart>
      <c:catAx>
        <c:axId val="188557568"/>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190689280"/>
        <c:crosses val="autoZero"/>
        <c:auto val="1"/>
        <c:lblAlgn val="ctr"/>
        <c:lblOffset val="100"/>
        <c:noMultiLvlLbl val="0"/>
      </c:catAx>
      <c:valAx>
        <c:axId val="1906892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88557568"/>
        <c:crosses val="autoZero"/>
        <c:crossBetween val="between"/>
      </c:valAx>
      <c:spPr>
        <a:noFill/>
        <a:ln>
          <a:noFill/>
        </a:ln>
        <a:effectLst/>
      </c:spPr>
    </c:plotArea>
    <c:legend>
      <c:legendPos val="b"/>
      <c:layout>
        <c:manualLayout>
          <c:xMode val="edge"/>
          <c:yMode val="edge"/>
          <c:x val="0.2455504958663953"/>
          <c:y val="0.91379443208206257"/>
          <c:w val="0.50365594966911453"/>
          <c:h val="8.3683218311543156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محل سکونت</c:v>
                </c:pt>
              </c:strCache>
            </c:strRef>
          </c:tx>
          <c:dPt>
            <c:idx val="0"/>
            <c:bubble3D val="0"/>
            <c:spPr>
              <a:solidFill>
                <a:srgbClr val="FFC000"/>
              </a:solidFill>
              <a:ln w="19050">
                <a:solidFill>
                  <a:schemeClr val="lt1"/>
                </a:solidFill>
              </a:ln>
              <a:effectLst/>
            </c:spPr>
            <c:extLst>
              <c:ext xmlns:c16="http://schemas.microsoft.com/office/drawing/2014/chart" uri="{C3380CC4-5D6E-409C-BE32-E72D297353CC}">
                <c16:uniqueId val="{00000001-827F-4C17-9D18-6CF3997612FD}"/>
              </c:ext>
            </c:extLst>
          </c:dPt>
          <c:dPt>
            <c:idx val="1"/>
            <c:bubble3D val="0"/>
            <c:spPr>
              <a:solidFill>
                <a:srgbClr val="002060"/>
              </a:solidFill>
              <a:ln w="19050">
                <a:solidFill>
                  <a:schemeClr val="lt1"/>
                </a:solidFill>
              </a:ln>
              <a:effectLst/>
            </c:spPr>
            <c:extLst>
              <c:ext xmlns:c16="http://schemas.microsoft.com/office/drawing/2014/chart" uri="{C3380CC4-5D6E-409C-BE32-E72D297353CC}">
                <c16:uniqueId val="{00000003-827F-4C17-9D18-6CF3997612FD}"/>
              </c:ext>
            </c:extLst>
          </c:dPt>
          <c:dLbls>
            <c:spPr>
              <a:solidFill>
                <a:srgbClr val="9BBB59">
                  <a:lumMod val="20000"/>
                  <a:lumOff val="80000"/>
                </a:srgbClr>
              </a:solidFill>
              <a:ln>
                <a:solidFill>
                  <a:srgbClr val="F79646">
                    <a:lumMod val="75000"/>
                  </a:srgbClr>
                </a:solid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accent1">
                        <a:lumMod val="50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شهر</c:v>
                </c:pt>
                <c:pt idx="1">
                  <c:v>روستا</c:v>
                </c:pt>
              </c:strCache>
            </c:strRef>
          </c:cat>
          <c:val>
            <c:numRef>
              <c:f>Sheet1!$B$2:$B$3</c:f>
              <c:numCache>
                <c:formatCode>General</c:formatCode>
                <c:ptCount val="2"/>
                <c:pt idx="0">
                  <c:v>88.37</c:v>
                </c:pt>
                <c:pt idx="1">
                  <c:v>11.63</c:v>
                </c:pt>
              </c:numCache>
            </c:numRef>
          </c:val>
          <c:extLst>
            <c:ext xmlns:c16="http://schemas.microsoft.com/office/drawing/2014/chart" uri="{C3380CC4-5D6E-409C-BE32-E72D297353CC}">
              <c16:uniqueId val="{00000004-827F-4C17-9D18-6CF3997612FD}"/>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34478085328105301"/>
          <c:y val="0.86731031660784619"/>
          <c:w val="0.32148237400531143"/>
          <c:h val="7.0329701805534245E-2"/>
        </c:manualLayout>
      </c:layout>
      <c:overlay val="0"/>
      <c:spPr>
        <a:noFill/>
        <a:ln>
          <a:noFill/>
        </a:ln>
        <a:effectLst/>
      </c:spPr>
      <c:txPr>
        <a:bodyPr rot="0" spcFirstLastPara="1" vertOverflow="ellipsis" vert="horz" wrap="square" anchor="ctr" anchorCtr="1"/>
        <a:lstStyle/>
        <a:p>
          <a:pPr>
            <a:defRPr sz="2000" b="1" i="0" u="none" strike="noStrike" kern="1200" baseline="0">
              <a:solidFill>
                <a:schemeClr val="accent1">
                  <a:lumMod val="50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800" b="1" i="0" u="none" strike="noStrike" kern="1200" spc="0" baseline="0">
                <a:solidFill>
                  <a:schemeClr val="tx1"/>
                </a:solidFill>
                <a:latin typeface="+mn-lt"/>
                <a:ea typeface="+mn-ea"/>
                <a:cs typeface="+mn-cs"/>
              </a:defRPr>
            </a:pPr>
            <a:r>
              <a:rPr lang="fa-IR" sz="2800" b="1" dirty="0">
                <a:solidFill>
                  <a:schemeClr val="tx1"/>
                </a:solidFill>
              </a:rPr>
              <a:t>درصد فراوانی میزان تحصیلات موارد مرگ مادری د ع پ اصفهان - سه ساله 1400-1398</a:t>
            </a:r>
            <a:r>
              <a:rPr lang="fa-IR" sz="2800" b="1" baseline="0" dirty="0">
                <a:solidFill>
                  <a:schemeClr val="tx1"/>
                </a:solidFill>
              </a:rPr>
              <a:t> </a:t>
            </a:r>
            <a:endParaRPr lang="en-US" sz="2800" b="1" dirty="0">
              <a:solidFill>
                <a:schemeClr val="tx1"/>
              </a:solidFill>
            </a:endParaRPr>
          </a:p>
        </c:rich>
      </c:tx>
      <c:overlay val="0"/>
      <c:spPr>
        <a:noFill/>
        <a:ln>
          <a:noFill/>
        </a:ln>
        <a:effectLst/>
      </c:spPr>
      <c:txPr>
        <a:bodyPr rot="0" spcFirstLastPara="1" vertOverflow="ellipsis" vert="horz" wrap="square" anchor="ctr" anchorCtr="1"/>
        <a:lstStyle/>
        <a:p>
          <a:pPr>
            <a:defRPr sz="2800" b="1" i="0" u="none" strike="noStrike" kern="1200" spc="0" baseline="0">
              <a:solidFill>
                <a:schemeClr val="tx1"/>
              </a:solidFill>
              <a:latin typeface="+mn-lt"/>
              <a:ea typeface="+mn-ea"/>
              <a:cs typeface="+mn-cs"/>
            </a:defRPr>
          </a:pPr>
          <a:endParaRPr lang="en-US"/>
        </a:p>
      </c:txPr>
    </c:title>
    <c:autoTitleDeleted val="0"/>
    <c:plotArea>
      <c:layout/>
      <c:pieChart>
        <c:varyColors val="1"/>
        <c:ser>
          <c:idx val="0"/>
          <c:order val="0"/>
          <c:tx>
            <c:strRef>
              <c:f>Sheet1!$B$1</c:f>
              <c:strCache>
                <c:ptCount val="1"/>
                <c:pt idx="0">
                  <c:v>درصد</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5D26-4E20-B4F4-EB8385696B98}"/>
              </c:ext>
            </c:extLst>
          </c:dPt>
          <c:dPt>
            <c:idx val="1"/>
            <c:bubble3D val="0"/>
            <c:spPr>
              <a:solidFill>
                <a:schemeClr val="accent1">
                  <a:lumMod val="40000"/>
                  <a:lumOff val="60000"/>
                </a:schemeClr>
              </a:solidFill>
              <a:ln w="19050">
                <a:solidFill>
                  <a:schemeClr val="lt1"/>
                </a:solidFill>
              </a:ln>
              <a:effectLst/>
            </c:spPr>
            <c:extLst>
              <c:ext xmlns:c16="http://schemas.microsoft.com/office/drawing/2014/chart" uri="{C3380CC4-5D6E-409C-BE32-E72D297353CC}">
                <c16:uniqueId val="{00000003-5D26-4E20-B4F4-EB8385696B98}"/>
              </c:ext>
            </c:extLst>
          </c:dPt>
          <c:dPt>
            <c:idx val="2"/>
            <c:bubble3D val="0"/>
            <c:spPr>
              <a:solidFill>
                <a:schemeClr val="accent6">
                  <a:lumMod val="60000"/>
                  <a:lumOff val="40000"/>
                </a:schemeClr>
              </a:solidFill>
              <a:ln w="19050">
                <a:solidFill>
                  <a:schemeClr val="lt1"/>
                </a:solidFill>
              </a:ln>
              <a:effectLst/>
            </c:spPr>
            <c:extLst>
              <c:ext xmlns:c16="http://schemas.microsoft.com/office/drawing/2014/chart" uri="{C3380CC4-5D6E-409C-BE32-E72D297353CC}">
                <c16:uniqueId val="{00000005-5D26-4E20-B4F4-EB8385696B98}"/>
              </c:ext>
            </c:extLst>
          </c:dPt>
          <c:dPt>
            <c:idx val="3"/>
            <c:bubble3D val="0"/>
            <c:spPr>
              <a:solidFill>
                <a:schemeClr val="accent2">
                  <a:lumMod val="60000"/>
                  <a:lumOff val="40000"/>
                </a:schemeClr>
              </a:solidFill>
              <a:ln w="19050">
                <a:solidFill>
                  <a:schemeClr val="lt1"/>
                </a:solidFill>
              </a:ln>
              <a:effectLst/>
            </c:spPr>
            <c:extLst>
              <c:ext xmlns:c16="http://schemas.microsoft.com/office/drawing/2014/chart" uri="{C3380CC4-5D6E-409C-BE32-E72D297353CC}">
                <c16:uniqueId val="{00000007-5D26-4E20-B4F4-EB8385696B98}"/>
              </c:ext>
            </c:extLst>
          </c:dPt>
          <c:dLbls>
            <c:dLbl>
              <c:idx val="0"/>
              <c:layout>
                <c:manualLayout>
                  <c:x val="-5.9589701546072403E-3"/>
                  <c:y val="7.412064747955703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D26-4E20-B4F4-EB8385696B98}"/>
                </c:ext>
              </c:extLst>
            </c:dLbl>
            <c:spPr>
              <a:solidFill>
                <a:srgbClr val="4F81BD">
                  <a:lumMod val="20000"/>
                  <a:lumOff val="80000"/>
                </a:srgbClr>
              </a:solidFill>
              <a:ln>
                <a:solidFill>
                  <a:srgbClr val="FFC000"/>
                </a:solid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بیسواد</c:v>
                </c:pt>
                <c:pt idx="1">
                  <c:v>زیر دیپلم</c:v>
                </c:pt>
                <c:pt idx="2">
                  <c:v>دیپلم</c:v>
                </c:pt>
                <c:pt idx="3">
                  <c:v>دانشگاهی</c:v>
                </c:pt>
              </c:strCache>
            </c:strRef>
          </c:cat>
          <c:val>
            <c:numRef>
              <c:f>Sheet1!$B$2:$B$5</c:f>
              <c:numCache>
                <c:formatCode>General</c:formatCode>
                <c:ptCount val="4"/>
                <c:pt idx="0">
                  <c:v>2.3199999999999998</c:v>
                </c:pt>
                <c:pt idx="1">
                  <c:v>30.23</c:v>
                </c:pt>
                <c:pt idx="2">
                  <c:v>27.9</c:v>
                </c:pt>
                <c:pt idx="3">
                  <c:v>39.53</c:v>
                </c:pt>
              </c:numCache>
            </c:numRef>
          </c:val>
          <c:extLst>
            <c:ext xmlns:c16="http://schemas.microsoft.com/office/drawing/2014/chart" uri="{C3380CC4-5D6E-409C-BE32-E72D297353CC}">
              <c16:uniqueId val="{00000008-5D26-4E20-B4F4-EB8385696B98}"/>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8.7516548424813545E-2"/>
          <c:y val="0.3502186075424783"/>
          <c:w val="0.13989705272670525"/>
          <c:h val="0.50097181931205959"/>
        </c:manualLayout>
      </c:layout>
      <c:overlay val="0"/>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97-99</c:v>
                </c:pt>
              </c:strCache>
            </c:strRef>
          </c:tx>
          <c:spPr>
            <a:solidFill>
              <a:schemeClr val="accent5">
                <a:lumMod val="50000"/>
              </a:schemeClr>
            </a:solidFill>
            <a:ln>
              <a:solidFill>
                <a:srgbClr val="C00000"/>
              </a:solidFill>
            </a:ln>
            <a:effectLst/>
          </c:spPr>
          <c:invertIfNegative val="0"/>
          <c:dLbls>
            <c:spPr>
              <a:solidFill>
                <a:srgbClr val="5B9BD5">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گروه اول: بارداری منتهی به سقط</c:v>
                </c:pt>
                <c:pt idx="1">
                  <c:v>گروه دوم: اختلالات افزایش فشار خون در بارداری، زایمان و پس از آن</c:v>
                </c:pt>
                <c:pt idx="2">
                  <c:v>گروه سوم: خونریزی مامایی</c:v>
                </c:pt>
                <c:pt idx="3">
                  <c:v>گروه چهارم: عفونت مرتبط با بارداری</c:v>
                </c:pt>
                <c:pt idx="4">
                  <c:v>گروه پنجم: سایر عوارض مامایی</c:v>
                </c:pt>
                <c:pt idx="5">
                  <c:v>گروه ششم: عوارض غیرقابل انتظار از درمان</c:v>
                </c:pt>
                <c:pt idx="6">
                  <c:v>گروه هفتم: عوارض غیر مامایی</c:v>
                </c:pt>
                <c:pt idx="7">
                  <c:v>گروه هشتم: عوامل ناشناخته یا تعیین نشده</c:v>
                </c:pt>
                <c:pt idx="8">
                  <c:v>گروه نهم: عوامل همزمان</c:v>
                </c:pt>
                <c:pt idx="9">
                  <c:v>گروه دهم: گروه ایکس</c:v>
                </c:pt>
              </c:strCache>
            </c:strRef>
          </c:cat>
          <c:val>
            <c:numRef>
              <c:f>Sheet1!$B$2:$B$11</c:f>
              <c:numCache>
                <c:formatCode>General</c:formatCode>
                <c:ptCount val="10"/>
                <c:pt idx="0">
                  <c:v>0</c:v>
                </c:pt>
                <c:pt idx="1">
                  <c:v>4.6500000000000004</c:v>
                </c:pt>
                <c:pt idx="2">
                  <c:v>9.3000000000000007</c:v>
                </c:pt>
                <c:pt idx="3">
                  <c:v>2.3199999999999998</c:v>
                </c:pt>
                <c:pt idx="4">
                  <c:v>4.6500000000000004</c:v>
                </c:pt>
                <c:pt idx="5">
                  <c:v>0</c:v>
                </c:pt>
                <c:pt idx="6">
                  <c:v>76.739999999999995</c:v>
                </c:pt>
                <c:pt idx="7">
                  <c:v>2.3199999999999998</c:v>
                </c:pt>
                <c:pt idx="8">
                  <c:v>0</c:v>
                </c:pt>
                <c:pt idx="9">
                  <c:v>0</c:v>
                </c:pt>
              </c:numCache>
            </c:numRef>
          </c:val>
          <c:extLst>
            <c:ext xmlns:c16="http://schemas.microsoft.com/office/drawing/2014/chart" uri="{C3380CC4-5D6E-409C-BE32-E72D297353CC}">
              <c16:uniqueId val="{00000000-F211-4730-95EB-67B4216BA393}"/>
            </c:ext>
          </c:extLst>
        </c:ser>
        <c:dLbls>
          <c:showLegendKey val="0"/>
          <c:showVal val="0"/>
          <c:showCatName val="0"/>
          <c:showSerName val="0"/>
          <c:showPercent val="0"/>
          <c:showBubbleSize val="0"/>
        </c:dLbls>
        <c:gapWidth val="219"/>
        <c:overlap val="-27"/>
        <c:axId val="459784248"/>
        <c:axId val="459788840"/>
      </c:barChart>
      <c:catAx>
        <c:axId val="459784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rgbClr val="C00000"/>
                </a:solidFill>
                <a:latin typeface="+mn-lt"/>
                <a:ea typeface="+mn-ea"/>
                <a:cs typeface="+mn-cs"/>
              </a:defRPr>
            </a:pPr>
            <a:endParaRPr lang="en-US"/>
          </a:p>
        </c:txPr>
        <c:crossAx val="459788840"/>
        <c:crosses val="autoZero"/>
        <c:auto val="1"/>
        <c:lblAlgn val="ctr"/>
        <c:lblOffset val="100"/>
        <c:noMultiLvlLbl val="0"/>
      </c:catAx>
      <c:valAx>
        <c:axId val="459788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45978424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solidFill>
        <a:srgbClr val="4BACC6">
          <a:lumMod val="40000"/>
          <a:lumOff val="60000"/>
        </a:srgbClr>
      </a:solid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درصد </c:v>
                </c:pt>
              </c:strCache>
            </c:strRef>
          </c:tx>
          <c:spPr>
            <a:solidFill>
              <a:srgbClr val="4F81BD">
                <a:lumMod val="75000"/>
              </a:srgbClr>
            </a:solidFill>
            <a:ln>
              <a:solidFill>
                <a:srgbClr val="002060"/>
              </a:solidFill>
            </a:ln>
            <a:effectLst/>
          </c:spPr>
          <c:invertIfNegative val="0"/>
          <c:dLbls>
            <c:spPr>
              <a:solidFill>
                <a:srgbClr val="5B9BD5">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accent1">
                        <a:lumMod val="7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گروه اول: بارداری منتهی به سقط</c:v>
                </c:pt>
                <c:pt idx="1">
                  <c:v>گروه دوم: اختلالات افزایش فشار خون در بارداری، زایمان و پس از آن</c:v>
                </c:pt>
                <c:pt idx="2">
                  <c:v>گروه سوم: خونریزی مامایی</c:v>
                </c:pt>
                <c:pt idx="3">
                  <c:v>گروه چهارم: عفونت مرتبط با بارداری</c:v>
                </c:pt>
                <c:pt idx="4">
                  <c:v>گروه پنجم: سایر عوارض مامایی</c:v>
                </c:pt>
                <c:pt idx="5">
                  <c:v>گروه ششم: عوارض غیرقابل انتظار از درمان</c:v>
                </c:pt>
                <c:pt idx="6">
                  <c:v>گروه هفتم: عوارض غیر مامایی</c:v>
                </c:pt>
                <c:pt idx="7">
                  <c:v>گروه هشتم: عوامل ناشناخته یا تعیین نشده</c:v>
                </c:pt>
                <c:pt idx="8">
                  <c:v>گروه نهم: عوامل همزمان</c:v>
                </c:pt>
                <c:pt idx="9">
                  <c:v>گروه دهم: گروه ایکس</c:v>
                </c:pt>
              </c:strCache>
            </c:strRef>
          </c:cat>
          <c:val>
            <c:numRef>
              <c:f>Sheet1!$B$2:$B$11</c:f>
              <c:numCache>
                <c:formatCode>General</c:formatCode>
                <c:ptCount val="10"/>
                <c:pt idx="0">
                  <c:v>0</c:v>
                </c:pt>
                <c:pt idx="1">
                  <c:v>11.76</c:v>
                </c:pt>
                <c:pt idx="2">
                  <c:v>23.52</c:v>
                </c:pt>
                <c:pt idx="3">
                  <c:v>5.88</c:v>
                </c:pt>
                <c:pt idx="4">
                  <c:v>11.76</c:v>
                </c:pt>
                <c:pt idx="5">
                  <c:v>0</c:v>
                </c:pt>
                <c:pt idx="6">
                  <c:v>41.17</c:v>
                </c:pt>
                <c:pt idx="7">
                  <c:v>5.88</c:v>
                </c:pt>
                <c:pt idx="8">
                  <c:v>0</c:v>
                </c:pt>
                <c:pt idx="9">
                  <c:v>0</c:v>
                </c:pt>
              </c:numCache>
            </c:numRef>
          </c:val>
          <c:extLst>
            <c:ext xmlns:c16="http://schemas.microsoft.com/office/drawing/2014/chart" uri="{C3380CC4-5D6E-409C-BE32-E72D297353CC}">
              <c16:uniqueId val="{00000000-9625-4F86-AAC9-194441798F96}"/>
            </c:ext>
          </c:extLst>
        </c:ser>
        <c:dLbls>
          <c:showLegendKey val="0"/>
          <c:showVal val="0"/>
          <c:showCatName val="0"/>
          <c:showSerName val="0"/>
          <c:showPercent val="0"/>
          <c:showBubbleSize val="0"/>
        </c:dLbls>
        <c:gapWidth val="219"/>
        <c:overlap val="-27"/>
        <c:axId val="459784248"/>
        <c:axId val="459788840"/>
      </c:barChart>
      <c:catAx>
        <c:axId val="459784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2">
                    <a:lumMod val="75000"/>
                  </a:schemeClr>
                </a:solidFill>
                <a:latin typeface="+mn-lt"/>
                <a:ea typeface="+mn-ea"/>
                <a:cs typeface="+mn-cs"/>
              </a:defRPr>
            </a:pPr>
            <a:endParaRPr lang="en-US"/>
          </a:p>
        </c:txPr>
        <c:crossAx val="459788840"/>
        <c:crosses val="autoZero"/>
        <c:auto val="1"/>
        <c:lblAlgn val="ctr"/>
        <c:lblOffset val="100"/>
        <c:noMultiLvlLbl val="0"/>
      </c:catAx>
      <c:valAx>
        <c:axId val="459788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978424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600" b="1" i="0" u="none" strike="noStrike" kern="1200" spc="0" baseline="0">
              <a:solidFill>
                <a:schemeClr val="accent6">
                  <a:lumMod val="7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سه ساله 98 تا 1400</c:v>
                </c:pt>
              </c:strCache>
            </c:strRef>
          </c:tx>
          <c:dPt>
            <c:idx val="0"/>
            <c:bubble3D val="0"/>
            <c:spPr>
              <a:solidFill>
                <a:schemeClr val="accent6">
                  <a:lumMod val="60000"/>
                  <a:lumOff val="40000"/>
                </a:schemeClr>
              </a:solidFill>
              <a:ln w="19050">
                <a:solidFill>
                  <a:schemeClr val="accent6">
                    <a:lumMod val="75000"/>
                  </a:schemeClr>
                </a:solidFill>
              </a:ln>
              <a:effectLst/>
            </c:spPr>
            <c:extLst>
              <c:ext xmlns:c16="http://schemas.microsoft.com/office/drawing/2014/chart" uri="{C3380CC4-5D6E-409C-BE32-E72D297353CC}">
                <c16:uniqueId val="{00000001-7D0D-4061-8F2A-674F1524E39E}"/>
              </c:ext>
            </c:extLst>
          </c:dPt>
          <c:dPt>
            <c:idx val="1"/>
            <c:bubble3D val="0"/>
            <c:spPr>
              <a:solidFill>
                <a:srgbClr val="FF9999"/>
              </a:solidFill>
              <a:ln w="19050">
                <a:solidFill>
                  <a:srgbClr val="C00000"/>
                </a:solidFill>
              </a:ln>
              <a:effectLst/>
            </c:spPr>
            <c:extLst>
              <c:ext xmlns:c16="http://schemas.microsoft.com/office/drawing/2014/chart" uri="{C3380CC4-5D6E-409C-BE32-E72D297353CC}">
                <c16:uniqueId val="{00000003-7D0D-4061-8F2A-674F1524E39E}"/>
              </c:ext>
            </c:extLst>
          </c:dPt>
          <c:dLbls>
            <c:spPr>
              <a:solidFill>
                <a:schemeClr val="accent1">
                  <a:lumMod val="20000"/>
                  <a:lumOff val="80000"/>
                </a:schemeClr>
              </a:solidFill>
              <a:ln>
                <a:solidFill>
                  <a:schemeClr val="accent1">
                    <a:lumMod val="75000"/>
                  </a:schemeClr>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دریافت مراقبت پیش از بارداری</c:v>
                </c:pt>
                <c:pt idx="1">
                  <c:v>عدم دریافت مراقبت پیش از بارداری</c:v>
                </c:pt>
              </c:strCache>
            </c:strRef>
          </c:cat>
          <c:val>
            <c:numRef>
              <c:f>Sheet1!$B$2:$B$3</c:f>
              <c:numCache>
                <c:formatCode>General</c:formatCode>
                <c:ptCount val="2"/>
                <c:pt idx="0">
                  <c:v>46.15</c:v>
                </c:pt>
                <c:pt idx="1">
                  <c:v>53.85</c:v>
                </c:pt>
              </c:numCache>
            </c:numRef>
          </c:val>
          <c:extLst>
            <c:ext xmlns:c16="http://schemas.microsoft.com/office/drawing/2014/chart" uri="{C3380CC4-5D6E-409C-BE32-E72D297353CC}">
              <c16:uniqueId val="{00000004-7D0D-4061-8F2A-674F1524E39E}"/>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legend>
    <c:plotVisOnly val="1"/>
    <c:dispBlanksAs val="gap"/>
    <c:showDLblsOverMax val="0"/>
  </c:chart>
  <c:spPr>
    <a:solidFill>
      <a:srgbClr val="ED7D31">
        <a:lumMod val="20000"/>
        <a:lumOff val="80000"/>
      </a:srgbClr>
    </a:solid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lgn="ctr" rtl="1">
            <a:defRPr lang="fa-IR" sz="1600" b="1" i="0" u="none" strike="noStrike" kern="1200" spc="0" baseline="0">
              <a:solidFill>
                <a:srgbClr val="70AD47">
                  <a:lumMod val="75000"/>
                </a:srgbClr>
              </a:solidFill>
              <a:latin typeface="+mn-lt"/>
              <a:ea typeface="+mn-ea"/>
              <a:cs typeface="+mn-cs"/>
            </a:defRPr>
          </a:pPr>
          <a:endParaRPr lang="en-US"/>
        </a:p>
      </c:txPr>
    </c:title>
    <c:autoTitleDeleted val="0"/>
    <c:plotArea>
      <c:layout/>
      <c:pieChart>
        <c:varyColors val="1"/>
        <c:ser>
          <c:idx val="0"/>
          <c:order val="0"/>
          <c:tx>
            <c:strRef>
              <c:f>Sheet1!$B$1</c:f>
              <c:strCache>
                <c:ptCount val="1"/>
                <c:pt idx="0">
                  <c:v>سه ساله 98 تا 1400 </c:v>
                </c:pt>
              </c:strCache>
            </c:strRef>
          </c:tx>
          <c:spPr>
            <a:solidFill>
              <a:srgbClr val="FFC000">
                <a:lumMod val="60000"/>
                <a:lumOff val="40000"/>
              </a:srgbClr>
            </a:solidFill>
            <a:ln>
              <a:solidFill>
                <a:schemeClr val="accent6">
                  <a:lumMod val="75000"/>
                </a:schemeClr>
              </a:solidFill>
            </a:ln>
          </c:spPr>
          <c:dPt>
            <c:idx val="0"/>
            <c:bubble3D val="0"/>
            <c:spPr>
              <a:solidFill>
                <a:srgbClr val="70AD47">
                  <a:lumMod val="60000"/>
                  <a:lumOff val="40000"/>
                </a:srgbClr>
              </a:solidFill>
              <a:ln w="19050">
                <a:solidFill>
                  <a:schemeClr val="accent6">
                    <a:lumMod val="75000"/>
                  </a:schemeClr>
                </a:solidFill>
              </a:ln>
              <a:effectLst/>
            </c:spPr>
            <c:extLst>
              <c:ext xmlns:c16="http://schemas.microsoft.com/office/drawing/2014/chart" uri="{C3380CC4-5D6E-409C-BE32-E72D297353CC}">
                <c16:uniqueId val="{00000001-15C1-45F0-8822-BB2A1A401B15}"/>
              </c:ext>
            </c:extLst>
          </c:dPt>
          <c:dPt>
            <c:idx val="1"/>
            <c:bubble3D val="0"/>
            <c:spPr>
              <a:solidFill>
                <a:srgbClr val="FFC000">
                  <a:lumMod val="60000"/>
                  <a:lumOff val="40000"/>
                </a:srgbClr>
              </a:solidFill>
              <a:ln w="19050">
                <a:solidFill>
                  <a:schemeClr val="accent6">
                    <a:lumMod val="75000"/>
                  </a:schemeClr>
                </a:solidFill>
              </a:ln>
              <a:effectLst/>
            </c:spPr>
            <c:extLst>
              <c:ext xmlns:c16="http://schemas.microsoft.com/office/drawing/2014/chart" uri="{C3380CC4-5D6E-409C-BE32-E72D297353CC}">
                <c16:uniqueId val="{00000003-15C1-45F0-8822-BB2A1A401B15}"/>
              </c:ext>
            </c:extLst>
          </c:dPt>
          <c:dLbls>
            <c:spPr>
              <a:solidFill>
                <a:srgbClr val="FFC000">
                  <a:lumMod val="20000"/>
                  <a:lumOff val="80000"/>
                </a:srgbClr>
              </a:solid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حاملگی برنامه ریزی شده</c:v>
                </c:pt>
                <c:pt idx="1">
                  <c:v>حاملگی برنامه ریزی نشده</c:v>
                </c:pt>
              </c:strCache>
            </c:strRef>
          </c:cat>
          <c:val>
            <c:numRef>
              <c:f>Sheet1!$B$2:$B$3</c:f>
              <c:numCache>
                <c:formatCode>General</c:formatCode>
                <c:ptCount val="2"/>
                <c:pt idx="0">
                  <c:v>90.69</c:v>
                </c:pt>
                <c:pt idx="1">
                  <c:v>9.31</c:v>
                </c:pt>
              </c:numCache>
            </c:numRef>
          </c:val>
          <c:extLst>
            <c:ext xmlns:c16="http://schemas.microsoft.com/office/drawing/2014/chart" uri="{C3380CC4-5D6E-409C-BE32-E72D297353CC}">
              <c16:uniqueId val="{00000004-15C1-45F0-8822-BB2A1A401B15}"/>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legend>
    <c:plotVisOnly val="1"/>
    <c:dispBlanksAs val="gap"/>
    <c:showDLblsOverMax val="0"/>
  </c:chart>
  <c:spPr>
    <a:solidFill>
      <a:srgbClr val="FFC000">
        <a:lumMod val="20000"/>
        <a:lumOff val="80000"/>
      </a:srgbClr>
    </a:solidFill>
    <a:ln>
      <a:noFill/>
    </a:ln>
    <a:effectLst/>
  </c:spPr>
  <c:txPr>
    <a:bodyPr/>
    <a:lstStyle/>
    <a:p>
      <a:pPr>
        <a:defRPr/>
      </a:pPr>
      <a:endParaRPr lang="en-US"/>
    </a:p>
  </c:txPr>
  <c:externalData r:id="rId4">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بارداری</c:v>
                </c:pt>
              </c:strCache>
            </c:strRef>
          </c:tx>
          <c:spPr>
            <a:solidFill>
              <a:srgbClr val="002060"/>
            </a:solidFill>
            <a:ln>
              <a:solidFill>
                <a:srgbClr val="FFC000"/>
              </a:solidFill>
            </a:ln>
            <a:effectLst/>
          </c:spPr>
          <c:invertIfNegative val="0"/>
          <c:dLbls>
            <c:spPr>
              <a:solidFill>
                <a:srgbClr val="5B9BD5">
                  <a:lumMod val="20000"/>
                  <a:lumOff val="80000"/>
                </a:srgbClr>
              </a:solidFill>
              <a:ln>
                <a:solidFill>
                  <a:srgbClr val="5B9BD5">
                    <a:lumMod val="50000"/>
                  </a:srgbClr>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98</c:v>
                </c:pt>
                <c:pt idx="1">
                  <c:v>99</c:v>
                </c:pt>
                <c:pt idx="2">
                  <c:v>1400</c:v>
                </c:pt>
              </c:numCache>
            </c:numRef>
          </c:cat>
          <c:val>
            <c:numRef>
              <c:f>Sheet1!$B$2:$B$4</c:f>
              <c:numCache>
                <c:formatCode>General</c:formatCode>
                <c:ptCount val="3"/>
                <c:pt idx="0">
                  <c:v>33.299999999999997</c:v>
                </c:pt>
                <c:pt idx="1">
                  <c:v>31.25</c:v>
                </c:pt>
                <c:pt idx="2">
                  <c:v>16.66</c:v>
                </c:pt>
              </c:numCache>
            </c:numRef>
          </c:val>
          <c:extLst>
            <c:ext xmlns:c16="http://schemas.microsoft.com/office/drawing/2014/chart" uri="{C3380CC4-5D6E-409C-BE32-E72D297353CC}">
              <c16:uniqueId val="{00000000-931F-45D3-BE64-719CE9FD5E8F}"/>
            </c:ext>
          </c:extLst>
        </c:ser>
        <c:ser>
          <c:idx val="1"/>
          <c:order val="1"/>
          <c:tx>
            <c:strRef>
              <c:f>Sheet1!$C$1</c:f>
              <c:strCache>
                <c:ptCount val="1"/>
                <c:pt idx="0">
                  <c:v>حین زایمان</c:v>
                </c:pt>
              </c:strCache>
            </c:strRef>
          </c:tx>
          <c:spPr>
            <a:solidFill>
              <a:srgbClr val="FFC000"/>
            </a:solidFill>
            <a:ln>
              <a:solidFill>
                <a:srgbClr val="002060"/>
              </a:solidFill>
            </a:ln>
            <a:effectLst/>
          </c:spPr>
          <c:invertIfNegative val="0"/>
          <c:dLbls>
            <c:dLbl>
              <c:idx val="1"/>
              <c:spPr>
                <a:solidFill>
                  <a:srgbClr val="ED7D31">
                    <a:lumMod val="20000"/>
                    <a:lumOff val="80000"/>
                  </a:srgbClr>
                </a:solidFill>
                <a:ln>
                  <a:solidFill>
                    <a:srgbClr val="ED7D31">
                      <a:lumMod val="75000"/>
                    </a:srgbClr>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931F-45D3-BE64-719CE9FD5E8F}"/>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98</c:v>
                </c:pt>
                <c:pt idx="1">
                  <c:v>99</c:v>
                </c:pt>
                <c:pt idx="2">
                  <c:v>1400</c:v>
                </c:pt>
              </c:numCache>
            </c:numRef>
          </c:cat>
          <c:val>
            <c:numRef>
              <c:f>Sheet1!$C$2:$C$4</c:f>
              <c:numCache>
                <c:formatCode>General</c:formatCode>
                <c:ptCount val="3"/>
                <c:pt idx="0">
                  <c:v>0</c:v>
                </c:pt>
                <c:pt idx="1">
                  <c:v>6.25</c:v>
                </c:pt>
                <c:pt idx="2">
                  <c:v>0</c:v>
                </c:pt>
              </c:numCache>
            </c:numRef>
          </c:val>
          <c:extLst>
            <c:ext xmlns:c16="http://schemas.microsoft.com/office/drawing/2014/chart" uri="{C3380CC4-5D6E-409C-BE32-E72D297353CC}">
              <c16:uniqueId val="{00000002-931F-45D3-BE64-719CE9FD5E8F}"/>
            </c:ext>
          </c:extLst>
        </c:ser>
        <c:ser>
          <c:idx val="2"/>
          <c:order val="2"/>
          <c:tx>
            <c:strRef>
              <c:f>Sheet1!$D$1</c:f>
              <c:strCache>
                <c:ptCount val="1"/>
                <c:pt idx="0">
                  <c:v>پس از ختم بارداری</c:v>
                </c:pt>
              </c:strCache>
            </c:strRef>
          </c:tx>
          <c:spPr>
            <a:solidFill>
              <a:srgbClr val="92D050"/>
            </a:solidFill>
            <a:ln>
              <a:solidFill>
                <a:srgbClr val="002060"/>
              </a:solidFill>
            </a:ln>
            <a:effectLst/>
          </c:spPr>
          <c:invertIfNegative val="0"/>
          <c:dLbls>
            <c:spPr>
              <a:solidFill>
                <a:srgbClr val="FFC000">
                  <a:lumMod val="40000"/>
                  <a:lumOff val="60000"/>
                </a:srgbClr>
              </a:solidFill>
              <a:ln>
                <a:solidFill>
                  <a:srgbClr val="70AD47">
                    <a:lumMod val="75000"/>
                  </a:srgbClr>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pt idx="0">
                  <c:v>98</c:v>
                </c:pt>
                <c:pt idx="1">
                  <c:v>99</c:v>
                </c:pt>
                <c:pt idx="2">
                  <c:v>1400</c:v>
                </c:pt>
              </c:numCache>
            </c:numRef>
          </c:cat>
          <c:val>
            <c:numRef>
              <c:f>Sheet1!$D$2:$D$4</c:f>
              <c:numCache>
                <c:formatCode>General</c:formatCode>
                <c:ptCount val="3"/>
                <c:pt idx="0">
                  <c:v>66.599999999999994</c:v>
                </c:pt>
                <c:pt idx="1">
                  <c:v>62.5</c:v>
                </c:pt>
                <c:pt idx="2">
                  <c:v>83.33</c:v>
                </c:pt>
              </c:numCache>
            </c:numRef>
          </c:val>
          <c:extLst>
            <c:ext xmlns:c16="http://schemas.microsoft.com/office/drawing/2014/chart" uri="{C3380CC4-5D6E-409C-BE32-E72D297353CC}">
              <c16:uniqueId val="{00000003-931F-45D3-BE64-719CE9FD5E8F}"/>
            </c:ext>
          </c:extLst>
        </c:ser>
        <c:dLbls>
          <c:showLegendKey val="0"/>
          <c:showVal val="0"/>
          <c:showCatName val="0"/>
          <c:showSerName val="0"/>
          <c:showPercent val="0"/>
          <c:showBubbleSize val="0"/>
        </c:dLbls>
        <c:gapWidth val="219"/>
        <c:overlap val="-27"/>
        <c:axId val="476793952"/>
        <c:axId val="476796576"/>
      </c:barChart>
      <c:catAx>
        <c:axId val="476793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000" b="1" i="0" u="none" strike="noStrike" kern="1200" baseline="0">
                <a:solidFill>
                  <a:schemeClr val="tx1"/>
                </a:solidFill>
                <a:latin typeface="+mn-lt"/>
                <a:ea typeface="+mn-ea"/>
                <a:cs typeface="+mn-cs"/>
              </a:defRPr>
            </a:pPr>
            <a:endParaRPr lang="en-US"/>
          </a:p>
        </c:txPr>
        <c:crossAx val="476796576"/>
        <c:crosses val="autoZero"/>
        <c:auto val="1"/>
        <c:lblAlgn val="ctr"/>
        <c:lblOffset val="100"/>
        <c:noMultiLvlLbl val="0"/>
      </c:catAx>
      <c:valAx>
        <c:axId val="47679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767939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1" i="0" u="none" strike="noStrike" kern="1200" baseline="0">
              <a:solidFill>
                <a:schemeClr val="tx2">
                  <a:lumMod val="50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dLbls>
          <c:showLegendKey val="0"/>
          <c:showVal val="0"/>
          <c:showCatName val="1"/>
          <c:showSerName val="0"/>
          <c:showPercent val="1"/>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1640002890541088E-2"/>
          <c:y val="6.0704181081952871E-2"/>
          <c:w val="0.94556504811935771"/>
          <c:h val="0.8130962042038794"/>
        </c:manualLayout>
      </c:layout>
      <c:barChart>
        <c:barDir val="col"/>
        <c:grouping val="clustered"/>
        <c:varyColors val="0"/>
        <c:ser>
          <c:idx val="0"/>
          <c:order val="0"/>
          <c:tx>
            <c:strRef>
              <c:f>Sheet1!$B$1</c:f>
              <c:strCache>
                <c:ptCount val="1"/>
                <c:pt idx="0">
                  <c:v>سه ساله 98 تا 1400</c:v>
                </c:pt>
              </c:strCache>
            </c:strRef>
          </c:tx>
          <c:spPr>
            <a:solidFill>
              <a:schemeClr val="accent1"/>
            </a:solidFill>
            <a:ln>
              <a:solidFill>
                <a:srgbClr val="C00000"/>
              </a:solidFill>
            </a:ln>
            <a:effectLst/>
          </c:spPr>
          <c:invertIfNegative val="0"/>
          <c:dPt>
            <c:idx val="0"/>
            <c:invertIfNegative val="0"/>
            <c:bubble3D val="0"/>
            <c:spPr>
              <a:solidFill>
                <a:schemeClr val="accent6">
                  <a:lumMod val="40000"/>
                  <a:lumOff val="60000"/>
                </a:schemeClr>
              </a:solidFill>
              <a:ln>
                <a:solidFill>
                  <a:srgbClr val="C00000"/>
                </a:solidFill>
              </a:ln>
              <a:effectLst/>
            </c:spPr>
            <c:extLst>
              <c:ext xmlns:c16="http://schemas.microsoft.com/office/drawing/2014/chart" uri="{C3380CC4-5D6E-409C-BE32-E72D297353CC}">
                <c16:uniqueId val="{00000000-3C27-4804-928A-C23856B72BDB}"/>
              </c:ext>
            </c:extLst>
          </c:dPt>
          <c:dPt>
            <c:idx val="1"/>
            <c:invertIfNegative val="0"/>
            <c:bubble3D val="0"/>
            <c:spPr>
              <a:solidFill>
                <a:schemeClr val="accent4">
                  <a:lumMod val="60000"/>
                  <a:lumOff val="40000"/>
                </a:schemeClr>
              </a:solidFill>
              <a:ln>
                <a:solidFill>
                  <a:srgbClr val="C00000"/>
                </a:solidFill>
              </a:ln>
              <a:effectLst/>
            </c:spPr>
            <c:extLst>
              <c:ext xmlns:c16="http://schemas.microsoft.com/office/drawing/2014/chart" uri="{C3380CC4-5D6E-409C-BE32-E72D297353CC}">
                <c16:uniqueId val="{00000003-F631-4DE1-B1E4-BAB4DC5F327F}"/>
              </c:ext>
            </c:extLst>
          </c:dPt>
          <c:dPt>
            <c:idx val="2"/>
            <c:invertIfNegative val="0"/>
            <c:bubble3D val="0"/>
            <c:spPr>
              <a:solidFill>
                <a:schemeClr val="accent5">
                  <a:lumMod val="60000"/>
                  <a:lumOff val="40000"/>
                </a:schemeClr>
              </a:solidFill>
              <a:ln>
                <a:solidFill>
                  <a:srgbClr val="C00000"/>
                </a:solidFill>
              </a:ln>
              <a:effectLst/>
            </c:spPr>
            <c:extLst>
              <c:ext xmlns:c16="http://schemas.microsoft.com/office/drawing/2014/chart" uri="{C3380CC4-5D6E-409C-BE32-E72D297353CC}">
                <c16:uniqueId val="{00000004-F631-4DE1-B1E4-BAB4DC5F327F}"/>
              </c:ext>
            </c:extLst>
          </c:dPt>
          <c:dPt>
            <c:idx val="3"/>
            <c:invertIfNegative val="0"/>
            <c:bubble3D val="0"/>
            <c:spPr>
              <a:solidFill>
                <a:srgbClr val="FF9999"/>
              </a:solidFill>
              <a:ln>
                <a:solidFill>
                  <a:srgbClr val="C00000"/>
                </a:solidFill>
              </a:ln>
              <a:effectLst/>
            </c:spPr>
            <c:extLst>
              <c:ext xmlns:c16="http://schemas.microsoft.com/office/drawing/2014/chart" uri="{C3380CC4-5D6E-409C-BE32-E72D297353CC}">
                <c16:uniqueId val="{00000005-F631-4DE1-B1E4-BAB4DC5F327F}"/>
              </c:ext>
            </c:extLst>
          </c:dPt>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دولتی</c:v>
                </c:pt>
                <c:pt idx="1">
                  <c:v>خصوصی</c:v>
                </c:pt>
                <c:pt idx="2">
                  <c:v>هردو بخش خصوصی و دولتی</c:v>
                </c:pt>
                <c:pt idx="3">
                  <c:v>هیچکدام</c:v>
                </c:pt>
              </c:strCache>
            </c:strRef>
          </c:cat>
          <c:val>
            <c:numRef>
              <c:f>Sheet1!$B$2:$B$5</c:f>
              <c:numCache>
                <c:formatCode>General</c:formatCode>
                <c:ptCount val="4"/>
                <c:pt idx="0">
                  <c:v>11.62</c:v>
                </c:pt>
                <c:pt idx="1">
                  <c:v>23.25</c:v>
                </c:pt>
                <c:pt idx="2">
                  <c:v>60.46</c:v>
                </c:pt>
                <c:pt idx="3">
                  <c:v>4.6500000000000004</c:v>
                </c:pt>
              </c:numCache>
            </c:numRef>
          </c:val>
          <c:extLst>
            <c:ext xmlns:c16="http://schemas.microsoft.com/office/drawing/2014/chart" uri="{C3380CC4-5D6E-409C-BE32-E72D297353CC}">
              <c16:uniqueId val="{00000000-F631-4DE1-B1E4-BAB4DC5F327F}"/>
            </c:ext>
          </c:extLst>
        </c:ser>
        <c:dLbls>
          <c:showLegendKey val="0"/>
          <c:showVal val="0"/>
          <c:showCatName val="0"/>
          <c:showSerName val="0"/>
          <c:showPercent val="0"/>
          <c:showBubbleSize val="0"/>
        </c:dLbls>
        <c:gapWidth val="219"/>
        <c:overlap val="-27"/>
        <c:axId val="2067947472"/>
        <c:axId val="2067943312"/>
      </c:barChart>
      <c:catAx>
        <c:axId val="20679474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2067943312"/>
        <c:crosses val="autoZero"/>
        <c:auto val="1"/>
        <c:lblAlgn val="ctr"/>
        <c:lblOffset val="100"/>
        <c:noMultiLvlLbl val="0"/>
      </c:catAx>
      <c:valAx>
        <c:axId val="2067943312"/>
        <c:scaling>
          <c:orientation val="minMax"/>
          <c:max val="7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2067947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800" b="0" i="0" u="none" strike="noStrike" kern="1200" spc="0" baseline="0">
                <a:solidFill>
                  <a:schemeClr val="accent1">
                    <a:lumMod val="50000"/>
                  </a:schemeClr>
                </a:solidFill>
                <a:latin typeface="+mn-lt"/>
                <a:ea typeface="+mn-ea"/>
                <a:cs typeface="+mn-cs"/>
              </a:defRPr>
            </a:pPr>
            <a:r>
              <a:rPr lang="fa-IR" sz="2800" b="1" dirty="0">
                <a:solidFill>
                  <a:schemeClr val="accent1">
                    <a:lumMod val="50000"/>
                  </a:schemeClr>
                </a:solidFill>
              </a:rPr>
              <a:t>درصد محل ختم بارداری موارد مرگ های</a:t>
            </a:r>
            <a:r>
              <a:rPr lang="fa-IR" sz="2800" b="1" baseline="0" dirty="0">
                <a:solidFill>
                  <a:schemeClr val="accent1">
                    <a:lumMod val="50000"/>
                  </a:schemeClr>
                </a:solidFill>
              </a:rPr>
              <a:t> مادری د ع پ اصفهان </a:t>
            </a:r>
            <a:r>
              <a:rPr lang="fa-IR" sz="2800" b="1" dirty="0">
                <a:solidFill>
                  <a:schemeClr val="accent1">
                    <a:lumMod val="50000"/>
                  </a:schemeClr>
                </a:solidFill>
              </a:rPr>
              <a:t>-سه ساله 1400-1398</a:t>
            </a:r>
            <a:endParaRPr lang="en-US" sz="2800" b="1" dirty="0">
              <a:solidFill>
                <a:schemeClr val="accent1">
                  <a:lumMod val="50000"/>
                </a:schemeClr>
              </a:solidFill>
            </a:endParaRPr>
          </a:p>
        </c:rich>
      </c:tx>
      <c:overlay val="0"/>
      <c:spPr>
        <a:noFill/>
        <a:ln>
          <a:noFill/>
        </a:ln>
        <a:effectLst/>
      </c:spPr>
      <c:txPr>
        <a:bodyPr rot="0" spcFirstLastPara="1" vertOverflow="ellipsis" vert="horz" wrap="square" anchor="ctr" anchorCtr="1"/>
        <a:lstStyle/>
        <a:p>
          <a:pPr>
            <a:defRPr sz="2800" b="0" i="0" u="none" strike="noStrike" kern="1200" spc="0" baseline="0">
              <a:solidFill>
                <a:schemeClr val="accent1">
                  <a:lumMod val="50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درصد</c:v>
                </c:pt>
              </c:strCache>
            </c:strRef>
          </c:tx>
          <c:spPr>
            <a:solidFill>
              <a:schemeClr val="accent1"/>
            </a:solidFill>
            <a:ln>
              <a:noFill/>
            </a:ln>
            <a:effectLst/>
          </c:spPr>
          <c:invertIfNegative val="0"/>
          <c:dPt>
            <c:idx val="0"/>
            <c:invertIfNegative val="0"/>
            <c:bubble3D val="0"/>
            <c:spPr>
              <a:solidFill>
                <a:srgbClr val="FFC000"/>
              </a:solidFill>
              <a:ln>
                <a:noFill/>
              </a:ln>
              <a:effectLst/>
            </c:spPr>
            <c:extLst>
              <c:ext xmlns:c16="http://schemas.microsoft.com/office/drawing/2014/chart" uri="{C3380CC4-5D6E-409C-BE32-E72D297353CC}">
                <c16:uniqueId val="{00000001-7848-4663-8BE0-73DEE8157479}"/>
              </c:ext>
            </c:extLst>
          </c:dPt>
          <c:dPt>
            <c:idx val="4"/>
            <c:invertIfNegative val="0"/>
            <c:bubble3D val="0"/>
            <c:spPr>
              <a:solidFill>
                <a:srgbClr val="002060"/>
              </a:solidFill>
              <a:ln>
                <a:noFill/>
              </a:ln>
              <a:effectLst/>
            </c:spPr>
            <c:extLst>
              <c:ext xmlns:c16="http://schemas.microsoft.com/office/drawing/2014/chart" uri="{C3380CC4-5D6E-409C-BE32-E72D297353CC}">
                <c16:uniqueId val="{00000003-7848-4663-8BE0-73DEE8157479}"/>
              </c:ext>
            </c:extLst>
          </c:dPt>
          <c:dLbls>
            <c:dLbl>
              <c:idx val="0"/>
              <c:spPr>
                <a:solidFill>
                  <a:srgbClr val="4F81BD">
                    <a:lumMod val="20000"/>
                    <a:lumOff val="80000"/>
                  </a:srgbClr>
                </a:solidFill>
                <a:ln>
                  <a:solidFill>
                    <a:srgbClr val="4F81BD">
                      <a:lumMod val="75000"/>
                    </a:srgbClr>
                  </a:solid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7848-4663-8BE0-73DEE8157479}"/>
                </c:ext>
              </c:extLst>
            </c:dLbl>
            <c:dLbl>
              <c:idx val="4"/>
              <c:spPr>
                <a:solidFill>
                  <a:srgbClr val="4F81BD">
                    <a:lumMod val="20000"/>
                    <a:lumOff val="80000"/>
                  </a:srgbClr>
                </a:solidFill>
                <a:ln>
                  <a:solidFill>
                    <a:srgbClr val="4F81BD">
                      <a:lumMod val="75000"/>
                    </a:srgbClr>
                  </a:solid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7848-4663-8BE0-73DEE8157479}"/>
                </c:ext>
              </c:extLst>
            </c:dLbl>
            <c:spPr>
              <a:solidFill>
                <a:srgbClr val="4F81BD">
                  <a:lumMod val="20000"/>
                  <a:lumOff val="80000"/>
                </a:srgbClr>
              </a:solidFill>
              <a:ln>
                <a:solidFill>
                  <a:srgbClr val="4F81BD">
                    <a:lumMod val="75000"/>
                  </a:srgbClr>
                </a:solid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بین راه</c:v>
                </c:pt>
                <c:pt idx="1">
                  <c:v>تسهیلات زایمانی</c:v>
                </c:pt>
                <c:pt idx="2">
                  <c:v>مطب یا درمانگاه</c:v>
                </c:pt>
                <c:pt idx="3">
                  <c:v>منزل</c:v>
                </c:pt>
                <c:pt idx="4">
                  <c:v>بیمارستان</c:v>
                </c:pt>
              </c:strCache>
            </c:strRef>
          </c:cat>
          <c:val>
            <c:numRef>
              <c:f>Sheet1!$B$2:$B$6</c:f>
              <c:numCache>
                <c:formatCode>General</c:formatCode>
                <c:ptCount val="5"/>
                <c:pt idx="0">
                  <c:v>9.3000000000000007</c:v>
                </c:pt>
                <c:pt idx="1">
                  <c:v>0</c:v>
                </c:pt>
                <c:pt idx="2">
                  <c:v>0</c:v>
                </c:pt>
                <c:pt idx="3">
                  <c:v>0</c:v>
                </c:pt>
                <c:pt idx="4">
                  <c:v>90.69</c:v>
                </c:pt>
              </c:numCache>
            </c:numRef>
          </c:val>
          <c:extLst>
            <c:ext xmlns:c16="http://schemas.microsoft.com/office/drawing/2014/chart" uri="{C3380CC4-5D6E-409C-BE32-E72D297353CC}">
              <c16:uniqueId val="{00000004-7848-4663-8BE0-73DEE8157479}"/>
            </c:ext>
          </c:extLst>
        </c:ser>
        <c:dLbls>
          <c:showLegendKey val="0"/>
          <c:showVal val="0"/>
          <c:showCatName val="0"/>
          <c:showSerName val="0"/>
          <c:showPercent val="0"/>
          <c:showBubbleSize val="0"/>
        </c:dLbls>
        <c:gapWidth val="219"/>
        <c:overlap val="-27"/>
        <c:axId val="468804744"/>
        <c:axId val="468811632"/>
      </c:barChart>
      <c:catAx>
        <c:axId val="4688047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accent1">
                    <a:lumMod val="50000"/>
                  </a:schemeClr>
                </a:solidFill>
                <a:latin typeface="+mn-lt"/>
                <a:ea typeface="+mn-ea"/>
                <a:cs typeface="+mn-cs"/>
              </a:defRPr>
            </a:pPr>
            <a:endParaRPr lang="en-US"/>
          </a:p>
        </c:txPr>
        <c:crossAx val="468811632"/>
        <c:crosses val="autoZero"/>
        <c:auto val="1"/>
        <c:lblAlgn val="ctr"/>
        <c:lblOffset val="100"/>
        <c:noMultiLvlLbl val="0"/>
      </c:catAx>
      <c:valAx>
        <c:axId val="46881163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880474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Sheet2!$I$1</c:f>
              <c:strCache>
                <c:ptCount val="1"/>
                <c:pt idx="0">
                  <c:v>MMR</c:v>
                </c:pt>
              </c:strCache>
            </c:strRef>
          </c:tx>
          <c:spPr>
            <a:solidFill>
              <a:schemeClr val="accent1"/>
            </a:solidFill>
            <a:ln>
              <a:noFill/>
            </a:ln>
            <a:effectLst/>
            <a:sp3d/>
          </c:spPr>
          <c:invertIfNegative val="0"/>
          <c:dPt>
            <c:idx val="0"/>
            <c:invertIfNegative val="0"/>
            <c:bubble3D val="0"/>
            <c:spPr>
              <a:solidFill>
                <a:schemeClr val="accent3">
                  <a:lumMod val="50000"/>
                </a:schemeClr>
              </a:solidFill>
              <a:ln>
                <a:noFill/>
              </a:ln>
              <a:effectLst/>
              <a:sp3d/>
            </c:spPr>
            <c:extLst>
              <c:ext xmlns:c16="http://schemas.microsoft.com/office/drawing/2014/chart" uri="{C3380CC4-5D6E-409C-BE32-E72D297353CC}">
                <c16:uniqueId val="{00000003-EAF7-434B-A7F6-32AE49873D0E}"/>
              </c:ext>
            </c:extLst>
          </c:dPt>
          <c:dPt>
            <c:idx val="6"/>
            <c:invertIfNegative val="0"/>
            <c:bubble3D val="0"/>
            <c:spPr>
              <a:solidFill>
                <a:srgbClr val="FF0000"/>
              </a:solidFill>
              <a:ln>
                <a:noFill/>
              </a:ln>
              <a:effectLst/>
              <a:sp3d/>
            </c:spPr>
            <c:extLst>
              <c:ext xmlns:c16="http://schemas.microsoft.com/office/drawing/2014/chart" uri="{C3380CC4-5D6E-409C-BE32-E72D297353CC}">
                <c16:uniqueId val="{00000001-EAF7-434B-A7F6-32AE49873D0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Sheet2!$H$2:$H$12</c:f>
              <c:strCache>
                <c:ptCount val="11"/>
                <c:pt idx="0">
                  <c:v>منطقه 7</c:v>
                </c:pt>
                <c:pt idx="1">
                  <c:v>منطقه 3</c:v>
                </c:pt>
                <c:pt idx="2">
                  <c:v>منطقه 5</c:v>
                </c:pt>
                <c:pt idx="3">
                  <c:v>منطقه 9</c:v>
                </c:pt>
                <c:pt idx="4">
                  <c:v>منطقه1</c:v>
                </c:pt>
                <c:pt idx="5">
                  <c:v>منطقه 10</c:v>
                </c:pt>
                <c:pt idx="6">
                  <c:v>کشور</c:v>
                </c:pt>
                <c:pt idx="7">
                  <c:v>منطقه 6</c:v>
                </c:pt>
                <c:pt idx="8">
                  <c:v>منطقه 4</c:v>
                </c:pt>
                <c:pt idx="9">
                  <c:v>منطقه 2</c:v>
                </c:pt>
                <c:pt idx="10">
                  <c:v>منطقه 8</c:v>
                </c:pt>
              </c:strCache>
            </c:strRef>
          </c:cat>
          <c:val>
            <c:numRef>
              <c:f>Sheet2!$I$2:$I$12</c:f>
              <c:numCache>
                <c:formatCode>0.0</c:formatCode>
                <c:ptCount val="11"/>
                <c:pt idx="0">
                  <c:v>34.99218143446074</c:v>
                </c:pt>
                <c:pt idx="1">
                  <c:v>37.894098625707358</c:v>
                </c:pt>
                <c:pt idx="2">
                  <c:v>46.276855573361672</c:v>
                </c:pt>
                <c:pt idx="3">
                  <c:v>47.807475618187432</c:v>
                </c:pt>
                <c:pt idx="4">
                  <c:v>51.456098095029553</c:v>
                </c:pt>
                <c:pt idx="5">
                  <c:v>53.815743174714882</c:v>
                </c:pt>
                <c:pt idx="6">
                  <c:v>54.4</c:v>
                </c:pt>
                <c:pt idx="7">
                  <c:v>59.726385539453226</c:v>
                </c:pt>
                <c:pt idx="8">
                  <c:v>60.024524305644881</c:v>
                </c:pt>
                <c:pt idx="9">
                  <c:v>60.0681900862105</c:v>
                </c:pt>
                <c:pt idx="10">
                  <c:v>76.628928171648795</c:v>
                </c:pt>
              </c:numCache>
            </c:numRef>
          </c:val>
          <c:extLst>
            <c:ext xmlns:c16="http://schemas.microsoft.com/office/drawing/2014/chart" uri="{C3380CC4-5D6E-409C-BE32-E72D297353CC}">
              <c16:uniqueId val="{00000002-EAF7-434B-A7F6-32AE49873D0E}"/>
            </c:ext>
          </c:extLst>
        </c:ser>
        <c:dLbls>
          <c:showLegendKey val="0"/>
          <c:showVal val="0"/>
          <c:showCatName val="0"/>
          <c:showSerName val="0"/>
          <c:showPercent val="0"/>
          <c:showBubbleSize val="0"/>
        </c:dLbls>
        <c:gapWidth val="150"/>
        <c:shape val="box"/>
        <c:axId val="357102032"/>
        <c:axId val="357102424"/>
        <c:axId val="0"/>
      </c:bar3DChart>
      <c:catAx>
        <c:axId val="35710203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57102424"/>
        <c:crosses val="autoZero"/>
        <c:auto val="1"/>
        <c:lblAlgn val="ctr"/>
        <c:lblOffset val="100"/>
        <c:noMultiLvlLbl val="0"/>
      </c:catAx>
      <c:valAx>
        <c:axId val="357102424"/>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357102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1" i="0" u="none" strike="noStrike" kern="1200" spc="0" baseline="0">
                <a:solidFill>
                  <a:schemeClr val="accent1">
                    <a:lumMod val="50000"/>
                  </a:schemeClr>
                </a:solidFill>
                <a:latin typeface="+mn-lt"/>
                <a:ea typeface="+mn-ea"/>
                <a:cs typeface="+mn-cs"/>
              </a:defRPr>
            </a:pPr>
            <a:r>
              <a:rPr lang="fa-IR" sz="2400" b="1" dirty="0">
                <a:solidFill>
                  <a:schemeClr val="accent1">
                    <a:lumMod val="50000"/>
                  </a:schemeClr>
                </a:solidFill>
              </a:rPr>
              <a:t>درصد نوع زایمان در موارد مرگ مادری د ع پ اصفهان- سه ساله 1400-1398</a:t>
            </a:r>
            <a:endParaRPr lang="en-US" sz="2400" b="1" dirty="0">
              <a:solidFill>
                <a:schemeClr val="accent1">
                  <a:lumMod val="50000"/>
                </a:schemeClr>
              </a:solidFill>
            </a:endParaRPr>
          </a:p>
        </c:rich>
      </c:tx>
      <c:layout>
        <c:manualLayout>
          <c:xMode val="edge"/>
          <c:yMode val="edge"/>
          <c:x val="0.12408629326152389"/>
          <c:y val="4.4388792855727839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chemeClr val="accent1">
                  <a:lumMod val="50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درصد</c:v>
                </c:pt>
              </c:strCache>
            </c:strRef>
          </c:tx>
          <c:spPr>
            <a:solidFill>
              <a:srgbClr val="00B050"/>
            </a:solidFill>
          </c:spPr>
          <c:dPt>
            <c:idx val="0"/>
            <c:bubble3D val="0"/>
            <c:spPr>
              <a:solidFill>
                <a:srgbClr val="00B050"/>
              </a:solidFill>
              <a:ln w="19050">
                <a:solidFill>
                  <a:schemeClr val="lt1"/>
                </a:solidFill>
              </a:ln>
              <a:effectLst/>
            </c:spPr>
            <c:extLst>
              <c:ext xmlns:c16="http://schemas.microsoft.com/office/drawing/2014/chart" uri="{C3380CC4-5D6E-409C-BE32-E72D297353CC}">
                <c16:uniqueId val="{00000001-781C-4EFE-8D84-7E4C40484D3F}"/>
              </c:ext>
            </c:extLst>
          </c:dPt>
          <c:dPt>
            <c:idx val="1"/>
            <c:bubble3D val="0"/>
            <c:spPr>
              <a:solidFill>
                <a:srgbClr val="FFC000"/>
              </a:solidFill>
              <a:ln w="19050">
                <a:solidFill>
                  <a:schemeClr val="lt1"/>
                </a:solidFill>
              </a:ln>
              <a:effectLst/>
            </c:spPr>
            <c:extLst>
              <c:ext xmlns:c16="http://schemas.microsoft.com/office/drawing/2014/chart" uri="{C3380CC4-5D6E-409C-BE32-E72D297353CC}">
                <c16:uniqueId val="{00000003-781C-4EFE-8D84-7E4C40484D3F}"/>
              </c:ext>
            </c:extLst>
          </c:dPt>
          <c:dLbls>
            <c:dLbl>
              <c:idx val="0"/>
              <c:spPr>
                <a:solidFill>
                  <a:srgbClr val="1F497D">
                    <a:lumMod val="20000"/>
                    <a:lumOff val="80000"/>
                  </a:srgbClr>
                </a:solidFill>
                <a:ln>
                  <a:solidFill>
                    <a:srgbClr val="4F81BD"/>
                  </a:solid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00206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81C-4EFE-8D84-7E4C40484D3F}"/>
                </c:ext>
              </c:extLst>
            </c:dLbl>
            <c:dLbl>
              <c:idx val="1"/>
              <c:spPr>
                <a:solidFill>
                  <a:srgbClr val="1F497D">
                    <a:lumMod val="20000"/>
                    <a:lumOff val="80000"/>
                  </a:srgbClr>
                </a:solidFill>
                <a:ln>
                  <a:solidFill>
                    <a:srgbClr val="4F81BD"/>
                  </a:solid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002060"/>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81C-4EFE-8D84-7E4C40484D3F}"/>
                </c:ext>
              </c:extLst>
            </c:dLbl>
            <c:spPr>
              <a:solidFill>
                <a:srgbClr val="1F497D">
                  <a:lumMod val="20000"/>
                  <a:lumOff val="80000"/>
                </a:srgbClr>
              </a:solidFill>
              <a:ln>
                <a:solidFill>
                  <a:srgbClr val="4F81BD"/>
                </a:solid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s>
          <c:cat>
            <c:strRef>
              <c:f>Sheet1!$A$2:$A$3</c:f>
              <c:strCache>
                <c:ptCount val="2"/>
                <c:pt idx="0">
                  <c:v>زایمان طبیعی</c:v>
                </c:pt>
                <c:pt idx="1">
                  <c:v>سزارین</c:v>
                </c:pt>
              </c:strCache>
            </c:strRef>
          </c:cat>
          <c:val>
            <c:numRef>
              <c:f>Sheet1!$B$2:$B$3</c:f>
              <c:numCache>
                <c:formatCode>General</c:formatCode>
                <c:ptCount val="2"/>
                <c:pt idx="0">
                  <c:v>28.57</c:v>
                </c:pt>
                <c:pt idx="1">
                  <c:v>71.42</c:v>
                </c:pt>
              </c:numCache>
            </c:numRef>
          </c:val>
          <c:extLst>
            <c:ext xmlns:c16="http://schemas.microsoft.com/office/drawing/2014/chart" uri="{C3380CC4-5D6E-409C-BE32-E72D297353CC}">
              <c16:uniqueId val="{00000004-781C-4EFE-8D84-7E4C40484D3F}"/>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800" b="1" i="0" u="none" strike="noStrike" kern="1200" baseline="0">
              <a:solidFill>
                <a:schemeClr val="accent1">
                  <a:lumMod val="50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3200" b="0" i="0" u="none" strike="noStrike" kern="1200" spc="0" baseline="0">
                <a:solidFill>
                  <a:schemeClr val="accent1">
                    <a:lumMod val="50000"/>
                  </a:schemeClr>
                </a:solidFill>
                <a:latin typeface="+mn-lt"/>
                <a:ea typeface="+mn-ea"/>
                <a:cs typeface="+mn-cs"/>
              </a:defRPr>
            </a:pPr>
            <a:r>
              <a:rPr lang="fa-IR" sz="3200" b="1" dirty="0">
                <a:solidFill>
                  <a:schemeClr val="accent1">
                    <a:lumMod val="50000"/>
                  </a:schemeClr>
                </a:solidFill>
              </a:rPr>
              <a:t>درصد مقطع فوت مرگ های مادری د ع پ اصفهان - سه ساله 1400-1398</a:t>
            </a:r>
            <a:endParaRPr lang="en-US" sz="3200" b="1" dirty="0">
              <a:solidFill>
                <a:schemeClr val="accent1">
                  <a:lumMod val="50000"/>
                </a:schemeClr>
              </a:solidFill>
            </a:endParaRPr>
          </a:p>
        </c:rich>
      </c:tx>
      <c:overlay val="0"/>
      <c:spPr>
        <a:noFill/>
        <a:ln>
          <a:noFill/>
        </a:ln>
        <a:effectLst/>
      </c:spPr>
      <c:txPr>
        <a:bodyPr rot="0" spcFirstLastPara="1" vertOverflow="ellipsis" vert="horz" wrap="square" anchor="ctr" anchorCtr="1"/>
        <a:lstStyle/>
        <a:p>
          <a:pPr>
            <a:defRPr sz="3200" b="0" i="0" u="none" strike="noStrike" kern="1200" spc="0" baseline="0">
              <a:solidFill>
                <a:schemeClr val="accent1">
                  <a:lumMod val="50000"/>
                </a:schemeClr>
              </a:solidFill>
              <a:latin typeface="+mn-lt"/>
              <a:ea typeface="+mn-ea"/>
              <a:cs typeface="+mn-cs"/>
            </a:defRPr>
          </a:pPr>
          <a:endParaRPr lang="en-US"/>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درصد</c:v>
                </c:pt>
              </c:strCache>
            </c:strRef>
          </c:tx>
          <c:dPt>
            <c:idx val="0"/>
            <c:bubble3D val="0"/>
            <c:spPr>
              <a:solidFill>
                <a:srgbClr val="002060"/>
              </a:solidFill>
              <a:ln w="25400">
                <a:solidFill>
                  <a:schemeClr val="lt1"/>
                </a:solidFill>
              </a:ln>
              <a:effectLst/>
              <a:sp3d contourW="25400">
                <a:contourClr>
                  <a:schemeClr val="lt1"/>
                </a:contourClr>
              </a:sp3d>
            </c:spPr>
            <c:extLst>
              <c:ext xmlns:c16="http://schemas.microsoft.com/office/drawing/2014/chart" uri="{C3380CC4-5D6E-409C-BE32-E72D297353CC}">
                <c16:uniqueId val="{00000001-5A0E-4C17-B94B-616178DF6D8D}"/>
              </c:ext>
            </c:extLst>
          </c:dPt>
          <c:dPt>
            <c:idx val="1"/>
            <c:bubble3D val="0"/>
            <c:spPr>
              <a:solidFill>
                <a:schemeClr val="accent6"/>
              </a:solidFill>
              <a:ln w="25400">
                <a:solidFill>
                  <a:schemeClr val="lt1"/>
                </a:solidFill>
              </a:ln>
              <a:effectLst/>
              <a:sp3d contourW="25400">
                <a:contourClr>
                  <a:schemeClr val="lt1"/>
                </a:contourClr>
              </a:sp3d>
            </c:spPr>
            <c:extLst>
              <c:ext xmlns:c16="http://schemas.microsoft.com/office/drawing/2014/chart" uri="{C3380CC4-5D6E-409C-BE32-E72D297353CC}">
                <c16:uniqueId val="{00000003-5A0E-4C17-B94B-616178DF6D8D}"/>
              </c:ext>
            </c:extLst>
          </c:dPt>
          <c:dPt>
            <c:idx val="2"/>
            <c:bubble3D val="0"/>
            <c:spPr>
              <a:solidFill>
                <a:srgbClr val="FFC000"/>
              </a:solidFill>
              <a:ln w="25400">
                <a:solidFill>
                  <a:schemeClr val="lt1"/>
                </a:solidFill>
              </a:ln>
              <a:effectLst/>
              <a:sp3d contourW="25400">
                <a:contourClr>
                  <a:schemeClr val="lt1"/>
                </a:contourClr>
              </a:sp3d>
            </c:spPr>
            <c:extLst>
              <c:ext xmlns:c16="http://schemas.microsoft.com/office/drawing/2014/chart" uri="{C3380CC4-5D6E-409C-BE32-E72D297353CC}">
                <c16:uniqueId val="{00000005-5A0E-4C17-B94B-616178DF6D8D}"/>
              </c:ext>
            </c:extLst>
          </c:dPt>
          <c:dLbls>
            <c:dLbl>
              <c:idx val="1"/>
              <c:layout>
                <c:manualLayout>
                  <c:x val="1.0438518127285743E-3"/>
                  <c:y val="-0.10234734005082481"/>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A0E-4C17-B94B-616178DF6D8D}"/>
                </c:ext>
              </c:extLst>
            </c:dLbl>
            <c:spPr>
              <a:solidFill>
                <a:srgbClr val="1F497D">
                  <a:lumMod val="20000"/>
                  <a:lumOff val="80000"/>
                </a:srgbClr>
              </a:solidFill>
              <a:ln>
                <a:solidFill>
                  <a:srgbClr val="4F81BD"/>
                </a:solid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در بارداری</c:v>
                </c:pt>
                <c:pt idx="1">
                  <c:v>در حین زایمان</c:v>
                </c:pt>
                <c:pt idx="2">
                  <c:v>پس از خاتمه بارداری</c:v>
                </c:pt>
              </c:strCache>
            </c:strRef>
          </c:cat>
          <c:val>
            <c:numRef>
              <c:f>Sheet1!$B$2:$B$4</c:f>
              <c:numCache>
                <c:formatCode>General</c:formatCode>
                <c:ptCount val="3"/>
                <c:pt idx="0">
                  <c:v>25.58</c:v>
                </c:pt>
                <c:pt idx="1">
                  <c:v>2.3199999999999998</c:v>
                </c:pt>
                <c:pt idx="2">
                  <c:v>72.09</c:v>
                </c:pt>
              </c:numCache>
            </c:numRef>
          </c:val>
          <c:extLst>
            <c:ext xmlns:c16="http://schemas.microsoft.com/office/drawing/2014/chart" uri="{C3380CC4-5D6E-409C-BE32-E72D297353CC}">
              <c16:uniqueId val="{00000006-5A0E-4C17-B94B-616178DF6D8D}"/>
            </c:ext>
          </c:extLst>
        </c:ser>
        <c:dLbls>
          <c:showLegendKey val="0"/>
          <c:showVal val="0"/>
          <c:showCatName val="0"/>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600" b="1" i="0" u="none" strike="noStrike" kern="1200" baseline="0">
              <a:solidFill>
                <a:schemeClr val="accent1">
                  <a:lumMod val="50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400" b="0" i="0" u="none" strike="noStrike" kern="1200" spc="0" baseline="0">
                <a:solidFill>
                  <a:srgbClr val="002060"/>
                </a:solidFill>
                <a:latin typeface="+mn-lt"/>
                <a:ea typeface="+mn-ea"/>
                <a:cs typeface="+mn-cs"/>
              </a:defRPr>
            </a:pPr>
            <a:r>
              <a:rPr lang="fa-IR" sz="2400" b="1" dirty="0">
                <a:solidFill>
                  <a:srgbClr val="002060"/>
                </a:solidFill>
              </a:rPr>
              <a:t>درصد مقطع فوت موارد مرگ مادری د ع پ اصفهان در سه ساله 1400-1398 </a:t>
            </a:r>
            <a:endParaRPr lang="en-US" sz="2400" b="1" dirty="0">
              <a:solidFill>
                <a:srgbClr val="002060"/>
              </a:solidFill>
            </a:endParaRPr>
          </a:p>
        </c:rich>
      </c:tx>
      <c:overlay val="0"/>
      <c:spPr>
        <a:solidFill>
          <a:srgbClr val="4F81BD">
            <a:lumMod val="20000"/>
            <a:lumOff val="80000"/>
          </a:srgbClr>
        </a:solidFill>
        <a:ln>
          <a:noFill/>
        </a:ln>
        <a:effectLst/>
      </c:spPr>
      <c:txPr>
        <a:bodyPr rot="0" spcFirstLastPara="1" vertOverflow="ellipsis" vert="horz" wrap="square" anchor="ctr" anchorCtr="1"/>
        <a:lstStyle/>
        <a:p>
          <a:pPr>
            <a:defRPr sz="2400" b="0" i="0" u="none" strike="noStrike" kern="1200" spc="0" baseline="0">
              <a:solidFill>
                <a:srgbClr val="002060"/>
              </a:solidFill>
              <a:latin typeface="+mn-lt"/>
              <a:ea typeface="+mn-ea"/>
              <a:cs typeface="+mn-cs"/>
            </a:defRPr>
          </a:pPr>
          <a:endParaRPr lang="en-US"/>
        </a:p>
      </c:txPr>
    </c:title>
    <c:autoTitleDeleted val="0"/>
    <c:plotArea>
      <c:layout/>
      <c:barChart>
        <c:barDir val="col"/>
        <c:grouping val="clustered"/>
        <c:varyColors val="0"/>
        <c:ser>
          <c:idx val="0"/>
          <c:order val="0"/>
          <c:tx>
            <c:strRef>
              <c:f>Sheet1!$A$2</c:f>
              <c:strCache>
                <c:ptCount val="1"/>
                <c:pt idx="0">
                  <c:v>بارداری</c:v>
                </c:pt>
              </c:strCache>
            </c:strRef>
          </c:tx>
          <c:spPr>
            <a:solidFill>
              <a:srgbClr val="002060"/>
            </a:solidFill>
            <a:ln>
              <a:solidFill>
                <a:srgbClr val="FFC000"/>
              </a:solidFill>
            </a:ln>
            <a:effectLst/>
          </c:spPr>
          <c:invertIfNegative val="0"/>
          <c:dPt>
            <c:idx val="0"/>
            <c:invertIfNegative val="0"/>
            <c:bubble3D val="0"/>
            <c:spPr>
              <a:solidFill>
                <a:srgbClr val="4472C4">
                  <a:lumMod val="75000"/>
                </a:srgbClr>
              </a:solidFill>
              <a:ln>
                <a:solidFill>
                  <a:srgbClr val="4472C4">
                    <a:lumMod val="75000"/>
                  </a:srgbClr>
                </a:solidFill>
              </a:ln>
              <a:effectLst/>
            </c:spPr>
            <c:extLst>
              <c:ext xmlns:c16="http://schemas.microsoft.com/office/drawing/2014/chart" uri="{C3380CC4-5D6E-409C-BE32-E72D297353CC}">
                <c16:uniqueId val="{00000000-D4A0-44AB-B126-693E20F95168}"/>
              </c:ext>
            </c:extLst>
          </c:dPt>
          <c:dPt>
            <c:idx val="1"/>
            <c:invertIfNegative val="0"/>
            <c:bubble3D val="0"/>
            <c:spPr>
              <a:solidFill>
                <a:srgbClr val="FFC000">
                  <a:lumMod val="60000"/>
                  <a:lumOff val="40000"/>
                </a:srgbClr>
              </a:solidFill>
              <a:ln>
                <a:solidFill>
                  <a:srgbClr val="FFC000"/>
                </a:solidFill>
              </a:ln>
              <a:effectLst/>
            </c:spPr>
            <c:extLst>
              <c:ext xmlns:c16="http://schemas.microsoft.com/office/drawing/2014/chart" uri="{C3380CC4-5D6E-409C-BE32-E72D297353CC}">
                <c16:uniqueId val="{00000001-D4A0-44AB-B126-693E20F95168}"/>
              </c:ext>
            </c:extLst>
          </c:dPt>
          <c:dPt>
            <c:idx val="2"/>
            <c:invertIfNegative val="0"/>
            <c:bubble3D val="0"/>
            <c:spPr>
              <a:solidFill>
                <a:srgbClr val="70AD47">
                  <a:lumMod val="60000"/>
                  <a:lumOff val="40000"/>
                </a:srgbClr>
              </a:solidFill>
              <a:ln>
                <a:solidFill>
                  <a:srgbClr val="FFC000"/>
                </a:solidFill>
              </a:ln>
              <a:effectLst/>
            </c:spPr>
            <c:extLst>
              <c:ext xmlns:c16="http://schemas.microsoft.com/office/drawing/2014/chart" uri="{C3380CC4-5D6E-409C-BE32-E72D297353CC}">
                <c16:uniqueId val="{00000002-D4A0-44AB-B126-693E20F95168}"/>
              </c:ext>
            </c:extLst>
          </c:dPt>
          <c:dLbls>
            <c:spPr>
              <a:solidFill>
                <a:srgbClr val="4F81BD">
                  <a:lumMod val="20000"/>
                  <a:lumOff val="80000"/>
                </a:srgbClr>
              </a:solidFill>
              <a:ln>
                <a:solidFill>
                  <a:srgbClr val="FFC000"/>
                </a:solid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بارداری</c:v>
                </c:pt>
                <c:pt idx="1">
                  <c:v>حین زایمان</c:v>
                </c:pt>
                <c:pt idx="2">
                  <c:v>پس از ختم بارداری</c:v>
                </c:pt>
              </c:strCache>
            </c:strRef>
          </c:cat>
          <c:val>
            <c:numRef>
              <c:f>Sheet1!$B$2:$B$4</c:f>
              <c:numCache>
                <c:formatCode>General</c:formatCode>
                <c:ptCount val="3"/>
                <c:pt idx="0">
                  <c:v>27.9</c:v>
                </c:pt>
                <c:pt idx="1">
                  <c:v>2.3199999999999998</c:v>
                </c:pt>
                <c:pt idx="2">
                  <c:v>69.760000000000005</c:v>
                </c:pt>
              </c:numCache>
            </c:numRef>
          </c:val>
          <c:extLst>
            <c:ext xmlns:c16="http://schemas.microsoft.com/office/drawing/2014/chart" uri="{C3380CC4-5D6E-409C-BE32-E72D297353CC}">
              <c16:uniqueId val="{00000000-D17B-4197-AAA7-A7889E8A03F0}"/>
            </c:ext>
          </c:extLst>
        </c:ser>
        <c:dLbls>
          <c:showLegendKey val="0"/>
          <c:showVal val="0"/>
          <c:showCatName val="0"/>
          <c:showSerName val="0"/>
          <c:showPercent val="0"/>
          <c:showBubbleSize val="0"/>
        </c:dLbls>
        <c:gapWidth val="219"/>
        <c:overlap val="-27"/>
        <c:axId val="476793952"/>
        <c:axId val="476796576"/>
      </c:barChart>
      <c:catAx>
        <c:axId val="476793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rgbClr val="002060"/>
                </a:solidFill>
                <a:latin typeface="+mn-lt"/>
                <a:ea typeface="+mn-ea"/>
                <a:cs typeface="+mn-cs"/>
              </a:defRPr>
            </a:pPr>
            <a:endParaRPr lang="en-US"/>
          </a:p>
        </c:txPr>
        <c:crossAx val="476796576"/>
        <c:crosses val="autoZero"/>
        <c:auto val="1"/>
        <c:lblAlgn val="ctr"/>
        <c:lblOffset val="100"/>
        <c:noMultiLvlLbl val="0"/>
      </c:catAx>
      <c:valAx>
        <c:axId val="47679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76793952"/>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2800" b="0" i="0" u="none" strike="noStrike" kern="1200" spc="0" baseline="0">
                <a:solidFill>
                  <a:schemeClr val="accent5">
                    <a:lumMod val="50000"/>
                  </a:schemeClr>
                </a:solidFill>
                <a:latin typeface="+mn-lt"/>
                <a:ea typeface="+mn-ea"/>
                <a:cs typeface="+mn-cs"/>
              </a:defRPr>
            </a:pPr>
            <a:r>
              <a:rPr lang="fa-IR" sz="2800" b="1" i="0" u="none" strike="noStrike" baseline="0">
                <a:solidFill>
                  <a:schemeClr val="accent5">
                    <a:lumMod val="50000"/>
                  </a:schemeClr>
                </a:solidFill>
                <a:effectLst/>
              </a:rPr>
              <a:t>مقایسه درصد فوت مادر با احتساب کووید/ بدون کووید در رتبه های بارداری</a:t>
            </a:r>
          </a:p>
          <a:p>
            <a:pPr>
              <a:defRPr sz="2800">
                <a:solidFill>
                  <a:schemeClr val="accent5">
                    <a:lumMod val="50000"/>
                  </a:schemeClr>
                </a:solidFill>
              </a:defRPr>
            </a:pPr>
            <a:r>
              <a:rPr lang="fa-IR" sz="2800" b="1" i="0" u="none" strike="noStrike" baseline="0">
                <a:solidFill>
                  <a:schemeClr val="accent5">
                    <a:lumMod val="50000"/>
                  </a:schemeClr>
                </a:solidFill>
                <a:effectLst/>
              </a:rPr>
              <a:t>سه ساله 98-1400  </a:t>
            </a:r>
            <a:endParaRPr lang="en-US" sz="2800">
              <a:solidFill>
                <a:schemeClr val="accent5">
                  <a:lumMod val="50000"/>
                </a:schemeClr>
              </a:solidFill>
            </a:endParaRPr>
          </a:p>
        </c:rich>
      </c:tx>
      <c:overlay val="0"/>
      <c:spPr>
        <a:noFill/>
        <a:ln>
          <a:noFill/>
        </a:ln>
        <a:effectLst/>
      </c:spPr>
      <c:txPr>
        <a:bodyPr rot="0" spcFirstLastPara="1" vertOverflow="ellipsis" vert="horz" wrap="square" anchor="ctr" anchorCtr="1"/>
        <a:lstStyle/>
        <a:p>
          <a:pPr>
            <a:defRPr sz="2800" b="0" i="0" u="none" strike="noStrike" kern="1200" spc="0" baseline="0">
              <a:solidFill>
                <a:schemeClr val="accent5">
                  <a:lumMod val="50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با احتساب کووید</c:v>
                </c:pt>
              </c:strCache>
            </c:strRef>
          </c:tx>
          <c:spPr>
            <a:solidFill>
              <a:srgbClr val="9E0000"/>
            </a:solidFill>
            <a:ln>
              <a:noFill/>
            </a:ln>
            <a:effectLst/>
          </c:spPr>
          <c:invertIfNegative val="0"/>
          <c:dLbls>
            <c:spPr>
              <a:solidFill>
                <a:srgbClr val="ED7D31">
                  <a:lumMod val="20000"/>
                  <a:lumOff val="80000"/>
                </a:srgbClr>
              </a:solidFill>
              <a:ln>
                <a:solidFill>
                  <a:srgbClr val="9E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accent5">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بارداری اول</c:v>
                </c:pt>
                <c:pt idx="1">
                  <c:v>بارداری 2-4</c:v>
                </c:pt>
                <c:pt idx="2">
                  <c:v>بارداری پنجم و بالاتر</c:v>
                </c:pt>
              </c:strCache>
            </c:strRef>
          </c:cat>
          <c:val>
            <c:numRef>
              <c:f>Sheet1!$B$2:$B$4</c:f>
              <c:numCache>
                <c:formatCode>General</c:formatCode>
                <c:ptCount val="3"/>
                <c:pt idx="0">
                  <c:v>37.200000000000003</c:v>
                </c:pt>
                <c:pt idx="1">
                  <c:v>58.13</c:v>
                </c:pt>
                <c:pt idx="2">
                  <c:v>4.6500000000000004</c:v>
                </c:pt>
              </c:numCache>
            </c:numRef>
          </c:val>
          <c:extLst>
            <c:ext xmlns:c16="http://schemas.microsoft.com/office/drawing/2014/chart" uri="{C3380CC4-5D6E-409C-BE32-E72D297353CC}">
              <c16:uniqueId val="{00000000-DB30-4741-98B3-097810FF4F6B}"/>
            </c:ext>
          </c:extLst>
        </c:ser>
        <c:ser>
          <c:idx val="1"/>
          <c:order val="1"/>
          <c:tx>
            <c:strRef>
              <c:f>Sheet1!$C$1</c:f>
              <c:strCache>
                <c:ptCount val="1"/>
                <c:pt idx="0">
                  <c:v>بدون کووید </c:v>
                </c:pt>
              </c:strCache>
            </c:strRef>
          </c:tx>
          <c:spPr>
            <a:solidFill>
              <a:srgbClr val="4472C4">
                <a:lumMod val="75000"/>
              </a:srgbClr>
            </a:solidFill>
            <a:ln>
              <a:noFill/>
            </a:ln>
            <a:effectLst/>
          </c:spPr>
          <c:invertIfNegative val="0"/>
          <c:dLbls>
            <c:spPr>
              <a:solidFill>
                <a:srgbClr val="5B9BD5">
                  <a:lumMod val="20000"/>
                  <a:lumOff val="80000"/>
                </a:srgbClr>
              </a:solidFill>
              <a:ln>
                <a:solidFill>
                  <a:srgbClr val="4472C4">
                    <a:lumMod val="75000"/>
                  </a:srgbClr>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بارداری اول</c:v>
                </c:pt>
                <c:pt idx="1">
                  <c:v>بارداری 2-4</c:v>
                </c:pt>
                <c:pt idx="2">
                  <c:v>بارداری پنجم و بالاتر</c:v>
                </c:pt>
              </c:strCache>
            </c:strRef>
          </c:cat>
          <c:val>
            <c:numRef>
              <c:f>Sheet1!$C$2:$C$4</c:f>
              <c:numCache>
                <c:formatCode>General</c:formatCode>
                <c:ptCount val="3"/>
                <c:pt idx="0">
                  <c:v>52.94</c:v>
                </c:pt>
                <c:pt idx="1">
                  <c:v>41.17</c:v>
                </c:pt>
                <c:pt idx="2">
                  <c:v>5.88</c:v>
                </c:pt>
              </c:numCache>
            </c:numRef>
          </c:val>
          <c:extLst>
            <c:ext xmlns:c16="http://schemas.microsoft.com/office/drawing/2014/chart" uri="{C3380CC4-5D6E-409C-BE32-E72D297353CC}">
              <c16:uniqueId val="{00000001-DB30-4741-98B3-097810FF4F6B}"/>
            </c:ext>
          </c:extLst>
        </c:ser>
        <c:dLbls>
          <c:showLegendKey val="0"/>
          <c:showVal val="0"/>
          <c:showCatName val="0"/>
          <c:showSerName val="0"/>
          <c:showPercent val="0"/>
          <c:showBubbleSize val="0"/>
        </c:dLbls>
        <c:gapWidth val="219"/>
        <c:overlap val="-27"/>
        <c:axId val="2125216815"/>
        <c:axId val="2125215151"/>
      </c:barChart>
      <c:catAx>
        <c:axId val="212521681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accent5">
                    <a:lumMod val="50000"/>
                  </a:schemeClr>
                </a:solidFill>
                <a:latin typeface="+mn-lt"/>
                <a:ea typeface="+mn-ea"/>
                <a:cs typeface="+mn-cs"/>
              </a:defRPr>
            </a:pPr>
            <a:endParaRPr lang="en-US"/>
          </a:p>
        </c:txPr>
        <c:crossAx val="2125215151"/>
        <c:crosses val="autoZero"/>
        <c:auto val="1"/>
        <c:lblAlgn val="ctr"/>
        <c:lblOffset val="100"/>
        <c:noMultiLvlLbl val="0"/>
      </c:catAx>
      <c:valAx>
        <c:axId val="21252151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25216815"/>
        <c:crosses val="autoZero"/>
        <c:crossBetween val="between"/>
      </c:valAx>
      <c:spPr>
        <a:noFill/>
        <a:ln>
          <a:noFill/>
        </a:ln>
        <a:effectLst/>
      </c:spPr>
    </c:plotArea>
    <c:legend>
      <c:legendPos val="b"/>
      <c:layout>
        <c:manualLayout>
          <c:xMode val="edge"/>
          <c:yMode val="edge"/>
          <c:x val="0.25395037549240357"/>
          <c:y val="0.9276997183316178"/>
          <c:w val="0.46164230740193007"/>
          <c:h val="5.9448877129610125E-2"/>
        </c:manualLayout>
      </c:layout>
      <c:overlay val="0"/>
      <c:spPr>
        <a:noFill/>
        <a:ln>
          <a:noFill/>
        </a:ln>
        <a:effectLst/>
      </c:spPr>
      <c:txPr>
        <a:bodyPr rot="0" spcFirstLastPara="1" vertOverflow="ellipsis" vert="horz" wrap="square" anchor="ctr" anchorCtr="1"/>
        <a:lstStyle/>
        <a:p>
          <a:pPr>
            <a:defRPr sz="1800" b="1" i="0" u="none" strike="noStrike" kern="1200" baseline="0">
              <a:solidFill>
                <a:schemeClr val="accent5">
                  <a:lumMod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spPr>
            <a:solidFill>
              <a:schemeClr val="accent5"/>
            </a:solidFill>
            <a:ln>
              <a:solidFill>
                <a:srgbClr val="002060"/>
              </a:solidFill>
            </a:ln>
            <a:effectLst/>
            <a:sp3d>
              <a:contourClr>
                <a:srgbClr val="002060"/>
              </a:contourClr>
            </a:sp3d>
          </c:spPr>
          <c:invertIfNegative val="0"/>
          <c:dPt>
            <c:idx val="1"/>
            <c:invertIfNegative val="0"/>
            <c:bubble3D val="0"/>
            <c:spPr>
              <a:solidFill>
                <a:srgbClr val="FFFF00"/>
              </a:solidFill>
              <a:ln>
                <a:solidFill>
                  <a:srgbClr val="002060"/>
                </a:solidFill>
              </a:ln>
              <a:effectLst/>
              <a:sp3d>
                <a:contourClr>
                  <a:srgbClr val="002060"/>
                </a:contourClr>
              </a:sp3d>
            </c:spPr>
            <c:extLst>
              <c:ext xmlns:c16="http://schemas.microsoft.com/office/drawing/2014/chart" uri="{C3380CC4-5D6E-409C-BE32-E72D297353CC}">
                <c16:uniqueId val="{00000001-CC96-4C1B-8B61-BA89D133478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Sheet1!$B$4:$C$13</c:f>
              <c:multiLvlStrCache>
                <c:ptCount val="10"/>
                <c:lvl>
                  <c:pt idx="0">
                    <c:v>زنجان</c:v>
                  </c:pt>
                  <c:pt idx="1">
                    <c:v>اصفهان</c:v>
                  </c:pt>
                  <c:pt idx="2">
                    <c:v>شیراز</c:v>
                  </c:pt>
                  <c:pt idx="3">
                    <c:v>کرمانشاه</c:v>
                  </c:pt>
                  <c:pt idx="4">
                    <c:v>تبریز</c:v>
                  </c:pt>
                  <c:pt idx="5">
                    <c:v>تهران</c:v>
                  </c:pt>
                  <c:pt idx="6">
                    <c:v>مشهد</c:v>
                  </c:pt>
                  <c:pt idx="7">
                    <c:v>کرمان</c:v>
                  </c:pt>
                  <c:pt idx="8">
                    <c:v>اهواز</c:v>
                  </c:pt>
                  <c:pt idx="9">
                    <c:v>مازندران</c:v>
                  </c:pt>
                </c:lvl>
                <c:lvl>
                  <c:pt idx="0">
                    <c:v>قطب 6</c:v>
                  </c:pt>
                  <c:pt idx="1">
                    <c:v>قطب 7</c:v>
                  </c:pt>
                  <c:pt idx="2">
                    <c:v>قطب 5</c:v>
                  </c:pt>
                  <c:pt idx="3">
                    <c:v>قطب 3</c:v>
                  </c:pt>
                  <c:pt idx="4">
                    <c:v>قطب 10</c:v>
                  </c:pt>
                  <c:pt idx="5">
                    <c:v>قطب 2</c:v>
                  </c:pt>
                  <c:pt idx="6">
                    <c:v>قطب 9</c:v>
                  </c:pt>
                  <c:pt idx="7">
                    <c:v>قطب 8</c:v>
                  </c:pt>
                  <c:pt idx="8">
                    <c:v>قطب 4</c:v>
                  </c:pt>
                  <c:pt idx="9">
                    <c:v>قطب 1</c:v>
                  </c:pt>
                </c:lvl>
              </c:multiLvlStrCache>
            </c:multiLvlStrRef>
          </c:cat>
          <c:val>
            <c:numRef>
              <c:f>Sheet1!$D$4:$D$13</c:f>
              <c:numCache>
                <c:formatCode>General</c:formatCode>
                <c:ptCount val="10"/>
                <c:pt idx="0">
                  <c:v>16</c:v>
                </c:pt>
                <c:pt idx="1">
                  <c:v>20</c:v>
                </c:pt>
                <c:pt idx="2">
                  <c:v>21</c:v>
                </c:pt>
                <c:pt idx="3">
                  <c:v>26</c:v>
                </c:pt>
                <c:pt idx="4">
                  <c:v>26</c:v>
                </c:pt>
                <c:pt idx="5">
                  <c:v>27</c:v>
                </c:pt>
                <c:pt idx="6">
                  <c:v>30</c:v>
                </c:pt>
                <c:pt idx="7">
                  <c:v>32</c:v>
                </c:pt>
                <c:pt idx="8">
                  <c:v>34</c:v>
                </c:pt>
                <c:pt idx="9">
                  <c:v>37</c:v>
                </c:pt>
              </c:numCache>
            </c:numRef>
          </c:val>
          <c:extLst>
            <c:ext xmlns:c16="http://schemas.microsoft.com/office/drawing/2014/chart" uri="{C3380CC4-5D6E-409C-BE32-E72D297353CC}">
              <c16:uniqueId val="{00000000-CC96-4C1B-8B61-BA89D133478A}"/>
            </c:ext>
          </c:extLst>
        </c:ser>
        <c:dLbls>
          <c:showLegendKey val="0"/>
          <c:showVal val="0"/>
          <c:showCatName val="0"/>
          <c:showSerName val="0"/>
          <c:showPercent val="0"/>
          <c:showBubbleSize val="0"/>
        </c:dLbls>
        <c:gapWidth val="150"/>
        <c:shape val="box"/>
        <c:axId val="348878544"/>
        <c:axId val="348887280"/>
        <c:axId val="0"/>
      </c:bar3DChart>
      <c:catAx>
        <c:axId val="348878544"/>
        <c:scaling>
          <c:orientation val="maxMin"/>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348887280"/>
        <c:crosses val="autoZero"/>
        <c:auto val="1"/>
        <c:lblAlgn val="ctr"/>
        <c:lblOffset val="100"/>
        <c:noMultiLvlLbl val="0"/>
      </c:catAx>
      <c:valAx>
        <c:axId val="348887280"/>
        <c:scaling>
          <c:orientation val="minMax"/>
        </c:scaling>
        <c:delete val="1"/>
        <c:axPos val="r"/>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348878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a:defRPr lang="fa-IR" sz="2400" b="0" i="0" u="none" strike="noStrike" kern="1200" spc="0" baseline="0">
                <a:solidFill>
                  <a:sysClr val="windowText" lastClr="000000"/>
                </a:solidFill>
                <a:latin typeface="+mn-lt"/>
                <a:ea typeface="+mn-ea"/>
                <a:cs typeface="B Titr" panose="00000700000000000000" pitchFamily="2" charset="-78"/>
              </a:defRPr>
            </a:pPr>
            <a:r>
              <a:rPr lang="fa-IR" sz="2400"/>
              <a:t>نسبت سهم مرگ مادر به سهم موالید 10 ساله شهرستان های تابعه د ع پ اصفهان 1391-1400</a:t>
            </a:r>
          </a:p>
        </c:rich>
      </c:tx>
      <c:layout>
        <c:manualLayout>
          <c:xMode val="edge"/>
          <c:yMode val="edge"/>
          <c:x val="0.11803858954424283"/>
          <c:y val="1.4559285912555035E-3"/>
        </c:manualLayout>
      </c:layout>
      <c:overlay val="0"/>
      <c:spPr>
        <a:noFill/>
        <a:ln>
          <a:noFill/>
        </a:ln>
        <a:effectLst/>
      </c:spPr>
      <c:txPr>
        <a:bodyPr rot="0" spcFirstLastPara="1" vertOverflow="ellipsis" vert="horz" wrap="square" anchor="ctr" anchorCtr="1"/>
        <a:lstStyle/>
        <a:p>
          <a:pPr algn="ctr">
            <a:defRPr lang="fa-IR" sz="2400" b="0" i="0" u="none" strike="noStrike" kern="1200" spc="0" baseline="0">
              <a:solidFill>
                <a:sysClr val="windowText" lastClr="000000"/>
              </a:solidFill>
              <a:latin typeface="+mn-lt"/>
              <a:ea typeface="+mn-ea"/>
              <a:cs typeface="B Titr" panose="00000700000000000000" pitchFamily="2" charset="-78"/>
            </a:defRPr>
          </a:pPr>
          <a:endParaRPr lang="en-US"/>
        </a:p>
      </c:txPr>
    </c:title>
    <c:autoTitleDeleted val="0"/>
    <c:plotArea>
      <c:layout/>
      <c:barChart>
        <c:barDir val="col"/>
        <c:grouping val="clustered"/>
        <c:varyColors val="0"/>
        <c:ser>
          <c:idx val="0"/>
          <c:order val="0"/>
          <c:tx>
            <c:strRef>
              <c:f>'[N شاخص 00 payesh modiriati  nemoodar.xlsx]سهم مرگ 91-00 '!$B$1</c:f>
              <c:strCache>
                <c:ptCount val="1"/>
                <c:pt idx="0">
                  <c:v>نسبت سهم مرگ  به موالید 10 ساله (از 91 تا 1400)</c:v>
                </c:pt>
              </c:strCache>
            </c:strRef>
          </c:tx>
          <c:spPr>
            <a:solidFill>
              <a:schemeClr val="accent5">
                <a:lumMod val="60000"/>
                <a:lumOff val="40000"/>
              </a:schemeClr>
            </a:solidFill>
            <a:ln>
              <a:noFill/>
            </a:ln>
            <a:effectLst/>
          </c:spPr>
          <c:invertIfNegative val="0"/>
          <c:dPt>
            <c:idx val="10"/>
            <c:invertIfNegative val="0"/>
            <c:bubble3D val="0"/>
            <c:spPr>
              <a:solidFill>
                <a:srgbClr val="C00000"/>
              </a:solidFill>
              <a:ln>
                <a:noFill/>
              </a:ln>
              <a:effectLst/>
            </c:spPr>
            <c:extLst>
              <c:ext xmlns:c16="http://schemas.microsoft.com/office/drawing/2014/chart" uri="{C3380CC4-5D6E-409C-BE32-E72D297353CC}">
                <c16:uniqueId val="{00000001-08FD-49FA-BC38-948B04560140}"/>
              </c:ext>
            </c:extLst>
          </c:dPt>
          <c:dPt>
            <c:idx val="23"/>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3-08FD-49FA-BC38-948B04560140}"/>
              </c:ext>
            </c:extLst>
          </c:dPt>
          <c:dLbls>
            <c:dLbl>
              <c:idx val="10"/>
              <c:spPr>
                <a:solidFill>
                  <a:srgbClr val="FDE6CF"/>
                </a:solidFill>
                <a:ln>
                  <a:noFill/>
                </a:ln>
                <a:effectLst/>
              </c:spPr>
              <c:txPr>
                <a:bodyPr rot="0" spcFirstLastPara="1" vertOverflow="ellipsis" vert="horz" wrap="square" anchor="ctr" anchorCtr="1"/>
                <a:lstStyle/>
                <a:p>
                  <a:pPr>
                    <a:defRPr lang="fa-IR" sz="1600" b="1" i="0" u="none" strike="noStrike" kern="1200" spc="0" baseline="0">
                      <a:solidFill>
                        <a:sysClr val="windowText" lastClr="000000"/>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extLst>
                <c:ext xmlns:c16="http://schemas.microsoft.com/office/drawing/2014/chart" uri="{C3380CC4-5D6E-409C-BE32-E72D297353CC}">
                  <c16:uniqueId val="{00000001-08FD-49FA-BC38-948B04560140}"/>
                </c:ext>
              </c:extLst>
            </c:dLbl>
            <c:spPr>
              <a:solidFill>
                <a:srgbClr val="297FD5">
                  <a:lumMod val="20000"/>
                  <a:lumOff val="80000"/>
                </a:srgbClr>
              </a:solidFill>
              <a:ln>
                <a:noFill/>
              </a:ln>
              <a:effectLst/>
            </c:spPr>
            <c:txPr>
              <a:bodyPr rot="0" spcFirstLastPara="1" vertOverflow="ellipsis" vert="horz" wrap="square" anchor="ctr" anchorCtr="1"/>
              <a:lstStyle/>
              <a:p>
                <a:pPr>
                  <a:defRPr lang="fa-IR" sz="1600" b="1" i="0" u="none" strike="noStrike" kern="1200" spc="0" baseline="0">
                    <a:solidFill>
                      <a:sysClr val="windowText" lastClr="000000"/>
                    </a:solidFill>
                    <a:latin typeface="+mn-lt"/>
                    <a:ea typeface="+mn-ea"/>
                    <a:cs typeface="B Titr" panose="00000700000000000000" pitchFamily="2" charset="-78"/>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'[N شاخص 00 payesh modiriati  nemoodar.xlsx]سهم مرگ 91-00 '!$A$2:$A$25</c:f>
              <c:strCache>
                <c:ptCount val="24"/>
                <c:pt idx="0">
                  <c:v>فریدون شهر </c:v>
                </c:pt>
                <c:pt idx="1">
                  <c:v>گلپایگان </c:v>
                </c:pt>
                <c:pt idx="2">
                  <c:v>فلاورجان </c:v>
                </c:pt>
                <c:pt idx="3">
                  <c:v>سمیرم </c:v>
                </c:pt>
                <c:pt idx="4">
                  <c:v>اصفهان 1</c:v>
                </c:pt>
                <c:pt idx="5">
                  <c:v>شهرضا </c:v>
                </c:pt>
                <c:pt idx="6">
                  <c:v>لنجان </c:v>
                </c:pt>
                <c:pt idx="7">
                  <c:v>اصفهان 2</c:v>
                </c:pt>
                <c:pt idx="8">
                  <c:v>شاهین شهر و میمه</c:v>
                </c:pt>
                <c:pt idx="9">
                  <c:v>برخوار </c:v>
                </c:pt>
                <c:pt idx="10">
                  <c:v>استان</c:v>
                </c:pt>
                <c:pt idx="11">
                  <c:v>نطنز</c:v>
                </c:pt>
                <c:pt idx="12">
                  <c:v>چادگان </c:v>
                </c:pt>
                <c:pt idx="13">
                  <c:v>اردستان </c:v>
                </c:pt>
                <c:pt idx="14">
                  <c:v>مبارکه </c:v>
                </c:pt>
                <c:pt idx="15">
                  <c:v>دهاقان </c:v>
                </c:pt>
                <c:pt idx="16">
                  <c:v>نجف آباد </c:v>
                </c:pt>
                <c:pt idx="17">
                  <c:v>خمینی شهر </c:v>
                </c:pt>
                <c:pt idx="18">
                  <c:v>خوانسار </c:v>
                </c:pt>
                <c:pt idx="19">
                  <c:v>تیران و کرون </c:v>
                </c:pt>
                <c:pt idx="20">
                  <c:v>نائین </c:v>
                </c:pt>
                <c:pt idx="21">
                  <c:v>بویین  میاندشت</c:v>
                </c:pt>
                <c:pt idx="22">
                  <c:v>فریدن </c:v>
                </c:pt>
                <c:pt idx="23">
                  <c:v>خور</c:v>
                </c:pt>
              </c:strCache>
            </c:strRef>
          </c:cat>
          <c:val>
            <c:numRef>
              <c:f>'[N شاخص 00 payesh modiriati  nemoodar.xlsx]سهم مرگ 91-00 '!$B$2:$B$25</c:f>
              <c:numCache>
                <c:formatCode>0.0</c:formatCode>
                <c:ptCount val="24"/>
                <c:pt idx="0">
                  <c:v>0</c:v>
                </c:pt>
                <c:pt idx="1">
                  <c:v>0</c:v>
                </c:pt>
                <c:pt idx="2">
                  <c:v>0.33579772369276623</c:v>
                </c:pt>
                <c:pt idx="3">
                  <c:v>0.74263115053852224</c:v>
                </c:pt>
                <c:pt idx="4">
                  <c:v>0.79319590103018278</c:v>
                </c:pt>
                <c:pt idx="5">
                  <c:v>0.8592110171881967</c:v>
                </c:pt>
                <c:pt idx="6">
                  <c:v>0.8727978706383398</c:v>
                </c:pt>
                <c:pt idx="7">
                  <c:v>0.87284014160294143</c:v>
                </c:pt>
                <c:pt idx="8">
                  <c:v>0.89587077121653969</c:v>
                </c:pt>
                <c:pt idx="9">
                  <c:v>0.92861803528975018</c:v>
                </c:pt>
                <c:pt idx="10">
                  <c:v>1.049425544116078</c:v>
                </c:pt>
                <c:pt idx="11">
                  <c:v>1.049425544116078</c:v>
                </c:pt>
                <c:pt idx="12">
                  <c:v>1.1351884043335883</c:v>
                </c:pt>
                <c:pt idx="13">
                  <c:v>1.2</c:v>
                </c:pt>
                <c:pt idx="14">
                  <c:v>1.2296256652111535</c:v>
                </c:pt>
                <c:pt idx="15">
                  <c:v>1.2648705233716968</c:v>
                </c:pt>
                <c:pt idx="16">
                  <c:v>1.3052165263983462</c:v>
                </c:pt>
                <c:pt idx="17">
                  <c:v>1.4235283742324982</c:v>
                </c:pt>
                <c:pt idx="18">
                  <c:v>1.8475980559044856</c:v>
                </c:pt>
                <c:pt idx="19">
                  <c:v>2.1833899683601099</c:v>
                </c:pt>
                <c:pt idx="20">
                  <c:v>2.4418115736843942</c:v>
                </c:pt>
                <c:pt idx="21">
                  <c:v>2.8061773962038741</c:v>
                </c:pt>
                <c:pt idx="22">
                  <c:v>3.9103354887601016</c:v>
                </c:pt>
                <c:pt idx="23">
                  <c:v>4.4176757274535881</c:v>
                </c:pt>
              </c:numCache>
            </c:numRef>
          </c:val>
          <c:extLst>
            <c:ext xmlns:c16="http://schemas.microsoft.com/office/drawing/2014/chart" uri="{C3380CC4-5D6E-409C-BE32-E72D297353CC}">
              <c16:uniqueId val="{00000004-08FD-49FA-BC38-948B04560140}"/>
            </c:ext>
          </c:extLst>
        </c:ser>
        <c:dLbls>
          <c:showLegendKey val="0"/>
          <c:showVal val="0"/>
          <c:showCatName val="0"/>
          <c:showSerName val="0"/>
          <c:showPercent val="0"/>
          <c:showBubbleSize val="0"/>
        </c:dLbls>
        <c:gapWidth val="219"/>
        <c:overlap val="-27"/>
        <c:axId val="231956544"/>
        <c:axId val="242826368"/>
      </c:barChart>
      <c:catAx>
        <c:axId val="2319565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fa-IR" sz="1600" b="0" i="0" u="none" strike="noStrike" kern="1200" spc="0" baseline="0">
                <a:solidFill>
                  <a:sysClr val="windowText" lastClr="000000"/>
                </a:solidFill>
                <a:latin typeface="+mn-lt"/>
                <a:ea typeface="+mn-ea"/>
                <a:cs typeface="B Titr" panose="00000700000000000000" pitchFamily="2" charset="-78"/>
              </a:defRPr>
            </a:pPr>
            <a:endParaRPr lang="en-US"/>
          </a:p>
        </c:txPr>
        <c:crossAx val="242826368"/>
        <c:crosses val="autoZero"/>
        <c:auto val="1"/>
        <c:lblAlgn val="ctr"/>
        <c:lblOffset val="100"/>
        <c:noMultiLvlLbl val="0"/>
      </c:catAx>
      <c:valAx>
        <c:axId val="242826368"/>
        <c:scaling>
          <c:orientation val="minMax"/>
        </c:scaling>
        <c:delete val="1"/>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crossAx val="231956544"/>
        <c:crosses val="autoZero"/>
        <c:crossBetween val="between"/>
      </c:valAx>
      <c:spPr>
        <a:noFill/>
        <a:ln>
          <a:noFill/>
        </a:ln>
        <a:effectLst/>
      </c:spPr>
    </c:plotArea>
    <c:plotVisOnly val="1"/>
    <c:dispBlanksAs val="gap"/>
    <c:showDLblsOverMax val="0"/>
  </c:chart>
  <c:spPr>
    <a:noFill/>
    <a:ln>
      <a:noFill/>
    </a:ln>
    <a:effectLst/>
  </c:spPr>
  <c:txPr>
    <a:bodyPr/>
    <a:lstStyle/>
    <a:p>
      <a:pPr algn="ctr" rtl="1">
        <a:defRPr lang="fa-IR" sz="1600" b="0" i="0" u="none" strike="noStrike" kern="1200" spc="0" baseline="0">
          <a:solidFill>
            <a:sysClr val="windowText" lastClr="000000"/>
          </a:solidFill>
          <a:latin typeface="+mn-lt"/>
          <a:ea typeface="+mn-ea"/>
          <a:cs typeface="B Titr" panose="00000700000000000000" pitchFamily="2" charset="-78"/>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2935067899121303E-2"/>
          <c:y val="9.7893855588300258E-2"/>
          <c:w val="0.91575205912560165"/>
          <c:h val="0.68153970447531054"/>
        </c:manualLayout>
      </c:layout>
      <c:barChart>
        <c:barDir val="col"/>
        <c:grouping val="clustered"/>
        <c:varyColors val="0"/>
        <c:ser>
          <c:idx val="0"/>
          <c:order val="0"/>
          <c:tx>
            <c:strRef>
              <c:f>Sheet1!$B$1</c:f>
              <c:strCache>
                <c:ptCount val="1"/>
                <c:pt idx="0">
                  <c:v>Series 1</c:v>
                </c:pt>
              </c:strCache>
            </c:strRef>
          </c:tx>
          <c:spPr>
            <a:solidFill>
              <a:schemeClr val="accent5">
                <a:lumMod val="50000"/>
              </a:schemeClr>
            </a:solidFill>
            <a:ln>
              <a:noFill/>
            </a:ln>
            <a:effectLst/>
          </c:spPr>
          <c:invertIfNegative val="0"/>
          <c:dLbls>
            <c:dLbl>
              <c:idx val="1"/>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0-6663-43A9-95BA-513AF58AA498}"/>
                </c:ext>
              </c:extLst>
            </c:dLbl>
            <c:dLbl>
              <c:idx val="2"/>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6663-43A9-95BA-513AF58AA498}"/>
                </c:ext>
              </c:extLst>
            </c:dLbl>
            <c:dLbl>
              <c:idx val="4"/>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2-6663-43A9-95BA-513AF58AA498}"/>
                </c:ext>
              </c:extLst>
            </c:dLbl>
            <c:dLbl>
              <c:idx val="6"/>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6663-43A9-95BA-513AF58AA498}"/>
                </c:ext>
              </c:extLst>
            </c:dLbl>
            <c:dLbl>
              <c:idx val="7"/>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4-6663-43A9-95BA-513AF58AA498}"/>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گروه اول: بارداری منتهی به سقط</c:v>
                </c:pt>
                <c:pt idx="1">
                  <c:v>گروه دوم: اختلالات افزایش فشار خون در بارداری، زایمان و پس از آن</c:v>
                </c:pt>
                <c:pt idx="2">
                  <c:v>گروه سوم: خونریزی مامایی</c:v>
                </c:pt>
                <c:pt idx="3">
                  <c:v>گروه چهارم: عفونت مرتبط با بارداری</c:v>
                </c:pt>
                <c:pt idx="4">
                  <c:v>گروه پنجم: سایر عوارض مامایی</c:v>
                </c:pt>
                <c:pt idx="5">
                  <c:v>گروه ششم: عوارض غیرقابل انتظار از درمان</c:v>
                </c:pt>
                <c:pt idx="6">
                  <c:v>گروه هفتم: عوارض غیر مامایی</c:v>
                </c:pt>
                <c:pt idx="7">
                  <c:v>گروه هشتم: عوامل ناشناخته یا تعیین نشده</c:v>
                </c:pt>
                <c:pt idx="8">
                  <c:v>گروه نهم: عوامل همزمان</c:v>
                </c:pt>
                <c:pt idx="9">
                  <c:v>گروه دهم: گروه ایکس</c:v>
                </c:pt>
              </c:strCache>
            </c:strRef>
          </c:cat>
          <c:val>
            <c:numRef>
              <c:f>Sheet1!$B$2:$B$11</c:f>
              <c:numCache>
                <c:formatCode>General</c:formatCode>
                <c:ptCount val="10"/>
                <c:pt idx="0">
                  <c:v>0</c:v>
                </c:pt>
                <c:pt idx="1">
                  <c:v>5.5</c:v>
                </c:pt>
                <c:pt idx="2">
                  <c:v>5.5</c:v>
                </c:pt>
                <c:pt idx="3">
                  <c:v>0</c:v>
                </c:pt>
                <c:pt idx="4">
                  <c:v>0</c:v>
                </c:pt>
                <c:pt idx="5">
                  <c:v>0</c:v>
                </c:pt>
                <c:pt idx="6">
                  <c:v>83.3</c:v>
                </c:pt>
                <c:pt idx="7">
                  <c:v>5.5</c:v>
                </c:pt>
                <c:pt idx="8">
                  <c:v>0</c:v>
                </c:pt>
                <c:pt idx="9">
                  <c:v>0</c:v>
                </c:pt>
              </c:numCache>
            </c:numRef>
          </c:val>
          <c:extLst>
            <c:ext xmlns:c16="http://schemas.microsoft.com/office/drawing/2014/chart" uri="{C3380CC4-5D6E-409C-BE32-E72D297353CC}">
              <c16:uniqueId val="{00000005-6663-43A9-95BA-513AF58AA498}"/>
            </c:ext>
          </c:extLst>
        </c:ser>
        <c:dLbls>
          <c:showLegendKey val="0"/>
          <c:showVal val="0"/>
          <c:showCatName val="0"/>
          <c:showSerName val="0"/>
          <c:showPercent val="0"/>
          <c:showBubbleSize val="0"/>
        </c:dLbls>
        <c:gapWidth val="219"/>
        <c:overlap val="-27"/>
        <c:axId val="459784248"/>
        <c:axId val="459788840"/>
      </c:barChart>
      <c:catAx>
        <c:axId val="459784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rgbClr val="C00000"/>
                </a:solidFill>
                <a:latin typeface="+mn-lt"/>
                <a:ea typeface="+mn-ea"/>
                <a:cs typeface="+mn-cs"/>
              </a:defRPr>
            </a:pPr>
            <a:endParaRPr lang="en-US"/>
          </a:p>
        </c:txPr>
        <c:crossAx val="459788840"/>
        <c:crosses val="autoZero"/>
        <c:auto val="1"/>
        <c:lblAlgn val="ctr"/>
        <c:lblOffset val="100"/>
        <c:noMultiLvlLbl val="0"/>
      </c:catAx>
      <c:valAx>
        <c:axId val="459788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978424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solidFill>
      <a:srgbClr val="4BACC6">
        <a:lumMod val="40000"/>
        <a:lumOff val="60000"/>
      </a:srgbClr>
    </a:solid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chemeClr val="accent5">
                <a:lumMod val="50000"/>
              </a:schemeClr>
            </a:solidFill>
            <a:ln>
              <a:noFill/>
            </a:ln>
            <a:effectLst/>
          </c:spPr>
          <c:invertIfNegative val="0"/>
          <c:dLbls>
            <c:dLbl>
              <c:idx val="1"/>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0-F686-416A-9D46-A843B6A6CF76}"/>
                </c:ext>
              </c:extLst>
            </c:dLbl>
            <c:dLbl>
              <c:idx val="2"/>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F686-416A-9D46-A843B6A6CF76}"/>
                </c:ext>
              </c:extLst>
            </c:dLbl>
            <c:dLbl>
              <c:idx val="4"/>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2-F686-416A-9D46-A843B6A6CF76}"/>
                </c:ext>
              </c:extLst>
            </c:dLbl>
            <c:dLbl>
              <c:idx val="6"/>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F686-416A-9D46-A843B6A6CF76}"/>
                </c:ext>
              </c:extLst>
            </c:dLbl>
            <c:dLbl>
              <c:idx val="7"/>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4-F686-416A-9D46-A843B6A6CF76}"/>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گروه اول: بارداری منتهی به سقط</c:v>
                </c:pt>
                <c:pt idx="1">
                  <c:v>گروه دوم: اختلالات افزایش فشار خون در بارداری، زایمان و پس از آن</c:v>
                </c:pt>
                <c:pt idx="2">
                  <c:v>گروه سوم: خونریزی مامایی</c:v>
                </c:pt>
                <c:pt idx="3">
                  <c:v>گروه چهارم: عفونت مرتبط با بارداری</c:v>
                </c:pt>
                <c:pt idx="4">
                  <c:v>گروه پنجم: سایر عوارض مامایی</c:v>
                </c:pt>
                <c:pt idx="5">
                  <c:v>گروه ششم: عوارض غیرقابل انتظار از درمان</c:v>
                </c:pt>
                <c:pt idx="6">
                  <c:v>گروه هفتم: عوارض غیر مامایی</c:v>
                </c:pt>
                <c:pt idx="7">
                  <c:v>گروه هشتم: عوامل ناشناخته یا تعیین نشده</c:v>
                </c:pt>
                <c:pt idx="8">
                  <c:v>گروه نهم: عوامل همزمان</c:v>
                </c:pt>
                <c:pt idx="9">
                  <c:v>گروه دهم: گروه ایکس</c:v>
                </c:pt>
              </c:strCache>
            </c:strRef>
          </c:cat>
          <c:val>
            <c:numRef>
              <c:f>Sheet1!$B$2:$B$11</c:f>
              <c:numCache>
                <c:formatCode>General</c:formatCode>
                <c:ptCount val="10"/>
                <c:pt idx="0">
                  <c:v>0</c:v>
                </c:pt>
                <c:pt idx="1">
                  <c:v>25</c:v>
                </c:pt>
                <c:pt idx="2">
                  <c:v>25</c:v>
                </c:pt>
                <c:pt idx="3">
                  <c:v>0</c:v>
                </c:pt>
                <c:pt idx="4">
                  <c:v>0</c:v>
                </c:pt>
                <c:pt idx="5">
                  <c:v>0</c:v>
                </c:pt>
                <c:pt idx="6">
                  <c:v>25</c:v>
                </c:pt>
                <c:pt idx="7">
                  <c:v>25</c:v>
                </c:pt>
                <c:pt idx="8">
                  <c:v>0</c:v>
                </c:pt>
                <c:pt idx="9">
                  <c:v>0</c:v>
                </c:pt>
              </c:numCache>
            </c:numRef>
          </c:val>
          <c:extLst>
            <c:ext xmlns:c16="http://schemas.microsoft.com/office/drawing/2014/chart" uri="{C3380CC4-5D6E-409C-BE32-E72D297353CC}">
              <c16:uniqueId val="{00000005-F686-416A-9D46-A843B6A6CF76}"/>
            </c:ext>
          </c:extLst>
        </c:ser>
        <c:dLbls>
          <c:showLegendKey val="0"/>
          <c:showVal val="0"/>
          <c:showCatName val="0"/>
          <c:showSerName val="0"/>
          <c:showPercent val="0"/>
          <c:showBubbleSize val="0"/>
        </c:dLbls>
        <c:gapWidth val="219"/>
        <c:overlap val="-27"/>
        <c:axId val="459784248"/>
        <c:axId val="459788840"/>
      </c:barChart>
      <c:catAx>
        <c:axId val="459784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1860000" spcFirstLastPara="1" vertOverflow="ellipsis" wrap="square" anchor="ctr" anchorCtr="1"/>
          <a:lstStyle/>
          <a:p>
            <a:pPr>
              <a:defRPr sz="1200" b="1" i="0" u="none" strike="noStrike" kern="1200" baseline="0">
                <a:solidFill>
                  <a:schemeClr val="tx2">
                    <a:lumMod val="75000"/>
                  </a:schemeClr>
                </a:solidFill>
                <a:latin typeface="+mn-lt"/>
                <a:ea typeface="+mn-ea"/>
                <a:cs typeface="+mn-cs"/>
              </a:defRPr>
            </a:pPr>
            <a:endParaRPr lang="en-US"/>
          </a:p>
        </c:txPr>
        <c:crossAx val="459788840"/>
        <c:crosses val="autoZero"/>
        <c:auto val="1"/>
        <c:lblAlgn val="ctr"/>
        <c:lblOffset val="100"/>
        <c:noMultiLvlLbl val="0"/>
      </c:catAx>
      <c:valAx>
        <c:axId val="459788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978424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3200" b="1" i="0" u="none" strike="noStrike" kern="1200" spc="0" baseline="0">
                <a:solidFill>
                  <a:schemeClr val="tx1">
                    <a:lumMod val="65000"/>
                    <a:lumOff val="35000"/>
                  </a:schemeClr>
                </a:solidFill>
                <a:latin typeface="+mn-lt"/>
                <a:ea typeface="+mn-ea"/>
                <a:cs typeface="B Titr" panose="00000700000000000000" pitchFamily="2" charset="-78"/>
              </a:defRPr>
            </a:pPr>
            <a:r>
              <a:rPr lang="fa-IR" sz="3200" b="1" dirty="0">
                <a:cs typeface="B Titr" panose="00000700000000000000" pitchFamily="2" charset="-78"/>
              </a:rPr>
              <a:t>درصد فراوانی ملیت مرگ های مادری د.ع.پ.اصفهان -1400</a:t>
            </a:r>
          </a:p>
        </c:rich>
      </c:tx>
      <c:overlay val="0"/>
      <c:spPr>
        <a:noFill/>
        <a:ln>
          <a:noFill/>
        </a:ln>
        <a:effectLst/>
      </c:spPr>
      <c:txPr>
        <a:bodyPr rot="0" spcFirstLastPara="1" vertOverflow="ellipsis" vert="horz" wrap="square" anchor="ctr" anchorCtr="1"/>
        <a:lstStyle/>
        <a:p>
          <a:pPr>
            <a:defRPr sz="3200" b="1" i="0" u="none" strike="noStrike" kern="1200" spc="0" baseline="0">
              <a:solidFill>
                <a:schemeClr val="tx1">
                  <a:lumMod val="65000"/>
                  <a:lumOff val="35000"/>
                </a:schemeClr>
              </a:solidFill>
              <a:latin typeface="+mn-lt"/>
              <a:ea typeface="+mn-ea"/>
              <a:cs typeface="B Titr" panose="00000700000000000000" pitchFamily="2" charset="-78"/>
            </a:defRPr>
          </a:pPr>
          <a:endParaRPr lang="en-US"/>
        </a:p>
      </c:txPr>
    </c:title>
    <c:autoTitleDeleted val="0"/>
    <c:plotArea>
      <c:layout/>
      <c:pieChart>
        <c:varyColors val="1"/>
        <c:ser>
          <c:idx val="0"/>
          <c:order val="0"/>
          <c:tx>
            <c:strRef>
              <c:f>Sheet1!$B$1</c:f>
              <c:strCache>
                <c:ptCount val="1"/>
                <c:pt idx="0">
                  <c:v>تابعیت</c:v>
                </c:pt>
              </c:strCache>
            </c:strRef>
          </c:tx>
          <c:dPt>
            <c:idx val="0"/>
            <c:bubble3D val="0"/>
            <c:spPr>
              <a:solidFill>
                <a:srgbClr val="002060"/>
              </a:solidFill>
              <a:ln w="19050">
                <a:solidFill>
                  <a:schemeClr val="lt1"/>
                </a:solidFill>
              </a:ln>
              <a:effectLst/>
            </c:spPr>
            <c:extLst>
              <c:ext xmlns:c16="http://schemas.microsoft.com/office/drawing/2014/chart" uri="{C3380CC4-5D6E-409C-BE32-E72D297353CC}">
                <c16:uniqueId val="{00000001-84AA-45F9-BD67-8924EC8121BA}"/>
              </c:ext>
            </c:extLst>
          </c:dPt>
          <c:dPt>
            <c:idx val="1"/>
            <c:bubble3D val="0"/>
            <c:spPr>
              <a:solidFill>
                <a:srgbClr val="FFC000"/>
              </a:solidFill>
              <a:ln w="19050">
                <a:solidFill>
                  <a:schemeClr val="lt1"/>
                </a:solidFill>
              </a:ln>
              <a:effectLst/>
            </c:spPr>
            <c:extLst>
              <c:ext xmlns:c16="http://schemas.microsoft.com/office/drawing/2014/chart" uri="{C3380CC4-5D6E-409C-BE32-E72D297353CC}">
                <c16:uniqueId val="{00000003-84AA-45F9-BD67-8924EC8121BA}"/>
              </c:ext>
            </c:extLst>
          </c:dPt>
          <c:dLbls>
            <c:dLbl>
              <c:idx val="1"/>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00206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84AA-45F9-BD67-8924EC8121BA}"/>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rgbClr val="FFC000"/>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ایرانی</c:v>
                </c:pt>
                <c:pt idx="1">
                  <c:v>اتباع</c:v>
                </c:pt>
              </c:strCache>
            </c:strRef>
          </c:cat>
          <c:val>
            <c:numRef>
              <c:f>Sheet1!$B$2:$B$3</c:f>
              <c:numCache>
                <c:formatCode>General</c:formatCode>
                <c:ptCount val="2"/>
                <c:pt idx="0">
                  <c:v>94.4</c:v>
                </c:pt>
                <c:pt idx="1">
                  <c:v>5.6</c:v>
                </c:pt>
              </c:numCache>
            </c:numRef>
          </c:val>
          <c:extLst>
            <c:ext xmlns:c16="http://schemas.microsoft.com/office/drawing/2014/chart" uri="{C3380CC4-5D6E-409C-BE32-E72D297353CC}">
              <c16:uniqueId val="{00000004-84AA-45F9-BD67-8924EC8121BA}"/>
            </c:ext>
          </c:extLst>
        </c:ser>
        <c:dLbls>
          <c:showLegendKey val="0"/>
          <c:showVal val="0"/>
          <c:showCatName val="0"/>
          <c:showSerName val="0"/>
          <c:showPercent val="0"/>
          <c:showBubbleSize val="0"/>
          <c:showLeaderLines val="1"/>
        </c:dLbls>
        <c:firstSliceAng val="0"/>
      </c:pieChart>
      <c:spPr>
        <a:noFill/>
        <a:ln>
          <a:noFill/>
        </a:ln>
        <a:effectLst/>
      </c:spPr>
    </c:plotArea>
    <c:legend>
      <c:legendPos val="b"/>
      <c:layout>
        <c:manualLayout>
          <c:xMode val="edge"/>
          <c:yMode val="edge"/>
          <c:x val="0.31064804869583323"/>
          <c:y val="0.91179228322829642"/>
          <c:w val="0.38107304589519037"/>
          <c:h val="5.3314481828134426E-2"/>
        </c:manualLayout>
      </c:layout>
      <c:overlay val="0"/>
      <c:spPr>
        <a:noFill/>
        <a:ln>
          <a:noFill/>
        </a:ln>
        <a:effectLst/>
      </c:spPr>
      <c:txPr>
        <a:bodyPr rot="0" spcFirstLastPara="1" vertOverflow="ellipsis" vert="horz" wrap="square" anchor="ctr" anchorCtr="1"/>
        <a:lstStyle/>
        <a:p>
          <a:pPr>
            <a:defRPr sz="2400" b="1"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8">
  <a:schemeClr val="accent5"/>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65">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fillRef idx="2">
      <cs:styleClr val="auto"/>
    </cs:fillRef>
    <cs:effectRef idx="1"/>
    <cs:fontRef idx="minor">
      <a:schemeClr val="dk1"/>
    </cs:fontRef>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42">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3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12B4D53-43DD-4E17-B093-93E5BE4C0E93}" type="doc">
      <dgm:prSet loTypeId="urn:microsoft.com/office/officeart/2008/layout/NameandTitleOrganizationalChart" loCatId="hierarchy" qsTypeId="urn:microsoft.com/office/officeart/2005/8/quickstyle/simple4" qsCatId="simple" csTypeId="urn:microsoft.com/office/officeart/2005/8/colors/colorful1" csCatId="colorful" phldr="1"/>
      <dgm:spPr/>
      <dgm:t>
        <a:bodyPr/>
        <a:lstStyle/>
        <a:p>
          <a:endParaRPr lang="en-US"/>
        </a:p>
      </dgm:t>
    </dgm:pt>
    <dgm:pt modelId="{19E981D8-E783-443A-8072-6BEE2F5A64DD}">
      <dgm:prSet phldrT="[Text]" custT="1"/>
      <dgm:spPr/>
      <dgm:t>
        <a:bodyPr/>
        <a:lstStyle/>
        <a:p>
          <a:pPr rtl="1"/>
          <a:r>
            <a:rPr lang="fa-IR" sz="1800" dirty="0">
              <a:effectLst/>
              <a:latin typeface="Calibri" panose="020F0502020204030204" pitchFamily="34" charset="0"/>
              <a:ea typeface="Calibri" panose="020F0502020204030204" pitchFamily="34" charset="0"/>
              <a:cs typeface="B Titr" panose="00000700000000000000" pitchFamily="2" charset="-78"/>
            </a:rPr>
            <a:t>تعداد کل موارد مرگ مادر ثبت شده سال 1400</a:t>
          </a:r>
          <a:endParaRPr lang="en-US" sz="1800" dirty="0"/>
        </a:p>
      </dgm:t>
    </dgm:pt>
    <dgm:pt modelId="{E3273035-A6D9-4450-8E53-D0D52588C149}" type="parTrans" cxnId="{9ADBE9A2-4386-4431-93C3-FE163D3251AC}">
      <dgm:prSet/>
      <dgm:spPr/>
      <dgm:t>
        <a:bodyPr/>
        <a:lstStyle/>
        <a:p>
          <a:endParaRPr lang="en-US"/>
        </a:p>
      </dgm:t>
    </dgm:pt>
    <dgm:pt modelId="{827B8C59-6B6E-4B9C-9E19-716E5636B38B}" type="sibTrans" cxnId="{9ADBE9A2-4386-4431-93C3-FE163D3251AC}">
      <dgm:prSet custT="1"/>
      <dgm:spPr/>
      <dgm:t>
        <a:bodyPr/>
        <a:lstStyle/>
        <a:p>
          <a:pPr algn="ctr"/>
          <a:r>
            <a:rPr lang="fa-IR" sz="2400" b="1" dirty="0">
              <a:cs typeface="B Mitra" panose="00000400000000000000" pitchFamily="2" charset="-78"/>
            </a:rPr>
            <a:t>27</a:t>
          </a:r>
          <a:endParaRPr lang="en-US" sz="2400" b="1" dirty="0">
            <a:cs typeface="B Mitra" panose="00000400000000000000" pitchFamily="2" charset="-78"/>
          </a:endParaRPr>
        </a:p>
      </dgm:t>
    </dgm:pt>
    <dgm:pt modelId="{C53A0FB8-5084-4511-A825-8E313DEF669A}" type="asst">
      <dgm:prSet phldrT="[Text]" custT="1"/>
      <dgm:spPr>
        <a:gradFill rotWithShape="0">
          <a:gsLst>
            <a:gs pos="3000">
              <a:srgbClr val="007033"/>
            </a:gs>
            <a:gs pos="100000">
              <a:schemeClr val="accent3">
                <a:lumMod val="75000"/>
              </a:schemeClr>
            </a:gs>
          </a:gsLst>
        </a:gradFill>
      </dgm:spPr>
      <dgm:t>
        <a:bodyPr/>
        <a:lstStyle/>
        <a:p>
          <a:pPr rtl="1"/>
          <a:r>
            <a:rPr lang="fa-IR" sz="1600" dirty="0">
              <a:effectLst/>
              <a:latin typeface="Calibri" panose="020F0502020204030204" pitchFamily="34" charset="0"/>
              <a:ea typeface="Calibri" panose="020F0502020204030204" pitchFamily="34" charset="0"/>
              <a:cs typeface="B Titr" panose="00000700000000000000" pitchFamily="2" charset="-78"/>
            </a:rPr>
            <a:t>تعداد مرگ مادر مطابق تعریف سازمان جهانی بهداشت</a:t>
          </a:r>
          <a:endParaRPr lang="en-US" sz="1600" dirty="0"/>
        </a:p>
      </dgm:t>
    </dgm:pt>
    <dgm:pt modelId="{26ED8D44-BA35-411B-ADD4-01AD52E13A06}" type="parTrans" cxnId="{743BAF03-E244-4FF0-BB66-561A8B4EFA78}">
      <dgm:prSet/>
      <dgm:spPr/>
      <dgm:t>
        <a:bodyPr/>
        <a:lstStyle/>
        <a:p>
          <a:endParaRPr lang="en-US"/>
        </a:p>
      </dgm:t>
    </dgm:pt>
    <dgm:pt modelId="{946E3B11-6CAF-46A9-A0F4-09A4591FF80A}" type="sibTrans" cxnId="{743BAF03-E244-4FF0-BB66-561A8B4EFA78}">
      <dgm:prSet custT="1"/>
      <dgm:spPr/>
      <dgm:t>
        <a:bodyPr/>
        <a:lstStyle/>
        <a:p>
          <a:pPr algn="ctr"/>
          <a:r>
            <a:rPr lang="fa-IR" sz="2000" b="1" dirty="0">
              <a:cs typeface="B Mitra" panose="00000400000000000000" pitchFamily="2" charset="-78"/>
            </a:rPr>
            <a:t>18</a:t>
          </a:r>
          <a:endParaRPr lang="en-US" sz="2000" b="1" dirty="0">
            <a:cs typeface="B Mitra" panose="00000400000000000000" pitchFamily="2" charset="-78"/>
          </a:endParaRPr>
        </a:p>
      </dgm:t>
    </dgm:pt>
    <dgm:pt modelId="{0EF5BF0B-96BB-45E5-9381-474EFBA62F40}">
      <dgm:prSet phldrT="[Text]" custT="1"/>
      <dgm:spPr>
        <a:gradFill rotWithShape="0">
          <a:gsLst>
            <a:gs pos="0">
              <a:schemeClr val="accent3">
                <a:lumMod val="60000"/>
                <a:lumOff val="40000"/>
              </a:schemeClr>
            </a:gs>
            <a:gs pos="80000">
              <a:schemeClr val="accent3">
                <a:lumMod val="50000"/>
              </a:schemeClr>
            </a:gs>
            <a:gs pos="100000">
              <a:schemeClr val="accent3">
                <a:lumMod val="40000"/>
                <a:lumOff val="60000"/>
              </a:schemeClr>
            </a:gs>
          </a:gsLst>
        </a:gradFill>
      </dgm:spPr>
      <dgm:t>
        <a:bodyPr/>
        <a:lstStyle/>
        <a:p>
          <a:pPr rtl="1"/>
          <a:r>
            <a:rPr lang="fa-IR" sz="1600" dirty="0">
              <a:effectLst/>
              <a:latin typeface="Calibri" panose="020F0502020204030204" pitchFamily="34" charset="0"/>
              <a:ea typeface="Calibri" panose="020F0502020204030204" pitchFamily="34" charset="0"/>
              <a:cs typeface="B Titr" panose="00000700000000000000" pitchFamily="2" charset="-78"/>
            </a:rPr>
            <a:t>تعداد مرگ مادر بدون احتساب موارد کووید</a:t>
          </a:r>
          <a:endParaRPr lang="en-US" sz="1600" dirty="0"/>
        </a:p>
      </dgm:t>
    </dgm:pt>
    <dgm:pt modelId="{CC4B4AC7-0422-4D5D-8F54-86771C61ADAC}" type="parTrans" cxnId="{FB556EBF-602D-46C4-A73D-8ED46E04C6E8}">
      <dgm:prSet/>
      <dgm:spPr/>
      <dgm:t>
        <a:bodyPr/>
        <a:lstStyle/>
        <a:p>
          <a:endParaRPr lang="en-US"/>
        </a:p>
      </dgm:t>
    </dgm:pt>
    <dgm:pt modelId="{FC01AD1A-0406-4DCE-B779-D9A7A3A38C70}" type="sibTrans" cxnId="{FB556EBF-602D-46C4-A73D-8ED46E04C6E8}">
      <dgm:prSet custT="1"/>
      <dgm:spPr/>
      <dgm:t>
        <a:bodyPr/>
        <a:lstStyle/>
        <a:p>
          <a:pPr algn="ctr"/>
          <a:r>
            <a:rPr lang="fa-IR" sz="2000" b="1" dirty="0">
              <a:cs typeface="B Mitra" panose="00000400000000000000" pitchFamily="2" charset="-78"/>
            </a:rPr>
            <a:t>4</a:t>
          </a:r>
          <a:endParaRPr lang="en-US" sz="2000" b="1" dirty="0">
            <a:cs typeface="B Mitra" panose="00000400000000000000" pitchFamily="2" charset="-78"/>
          </a:endParaRPr>
        </a:p>
      </dgm:t>
    </dgm:pt>
    <dgm:pt modelId="{120EBB65-3496-4E12-B7F1-DE91D42213CA}">
      <dgm:prSet phldrT="[Text]" custT="1"/>
      <dgm:spPr/>
      <dgm:t>
        <a:bodyPr/>
        <a:lstStyle/>
        <a:p>
          <a:pPr rtl="1"/>
          <a:r>
            <a:rPr lang="fa-IR" sz="1800" dirty="0">
              <a:effectLst/>
              <a:latin typeface="Calibri" panose="020F0502020204030204" pitchFamily="34" charset="0"/>
              <a:ea typeface="Calibri" panose="020F0502020204030204" pitchFamily="34" charset="0"/>
              <a:cs typeface="B Titr" panose="00000700000000000000" pitchFamily="2" charset="-78"/>
            </a:rPr>
            <a:t>تعداد مرگ مادر به علت کووید</a:t>
          </a:r>
          <a:endParaRPr lang="en-US" sz="1800" dirty="0"/>
        </a:p>
      </dgm:t>
    </dgm:pt>
    <dgm:pt modelId="{B4D114A5-74D6-4B32-AC35-D0EA7D78BC2F}" type="parTrans" cxnId="{57CD0025-1949-461D-BAB1-31313A104370}">
      <dgm:prSet/>
      <dgm:spPr/>
      <dgm:t>
        <a:bodyPr/>
        <a:lstStyle/>
        <a:p>
          <a:endParaRPr lang="en-US"/>
        </a:p>
      </dgm:t>
    </dgm:pt>
    <dgm:pt modelId="{623FA344-4887-45E9-AB9B-72996005051D}" type="sibTrans" cxnId="{57CD0025-1949-461D-BAB1-31313A104370}">
      <dgm:prSet custT="1"/>
      <dgm:spPr/>
      <dgm:t>
        <a:bodyPr/>
        <a:lstStyle/>
        <a:p>
          <a:pPr algn="ctr"/>
          <a:r>
            <a:rPr lang="fa-IR" sz="2000" b="1" dirty="0">
              <a:cs typeface="B Mitra" panose="00000400000000000000" pitchFamily="2" charset="-78"/>
            </a:rPr>
            <a:t>14</a:t>
          </a:r>
          <a:endParaRPr lang="en-US" sz="2000" b="1" dirty="0">
            <a:cs typeface="B Mitra" panose="00000400000000000000" pitchFamily="2" charset="-78"/>
          </a:endParaRPr>
        </a:p>
      </dgm:t>
    </dgm:pt>
    <dgm:pt modelId="{F074CF1B-6593-470D-A012-38AA7EB89C1F}" type="asst">
      <dgm:prSet phldrT="[Text]" custT="1"/>
      <dgm:spPr/>
      <dgm:t>
        <a:bodyPr/>
        <a:lstStyle/>
        <a:p>
          <a:pPr rtl="1"/>
          <a:r>
            <a:rPr lang="fa-IR" sz="1600" dirty="0">
              <a:effectLst/>
              <a:latin typeface="Calibri" panose="020F0502020204030204" pitchFamily="34" charset="0"/>
              <a:ea typeface="Calibri" panose="020F0502020204030204" pitchFamily="34" charset="0"/>
              <a:cs typeface="B Titr" panose="00000700000000000000" pitchFamily="2" charset="-78"/>
            </a:rPr>
            <a:t>تعداد موارد محسوب نشده</a:t>
          </a:r>
          <a:endParaRPr lang="en-US" sz="1600" dirty="0"/>
        </a:p>
      </dgm:t>
    </dgm:pt>
    <dgm:pt modelId="{ACE3A846-B5E5-4472-B0EE-17A063E24620}" type="sibTrans" cxnId="{D59F1D1F-FE6F-4AB9-B835-70E4CEA7483F}">
      <dgm:prSet custT="1"/>
      <dgm:spPr/>
      <dgm:t>
        <a:bodyPr/>
        <a:lstStyle/>
        <a:p>
          <a:pPr algn="ctr"/>
          <a:r>
            <a:rPr lang="fa-IR" sz="2000" b="1" dirty="0">
              <a:cs typeface="B Mitra" panose="00000400000000000000" pitchFamily="2" charset="-78"/>
            </a:rPr>
            <a:t>9</a:t>
          </a:r>
          <a:endParaRPr lang="en-US" sz="2000" b="1" dirty="0">
            <a:cs typeface="B Mitra" panose="00000400000000000000" pitchFamily="2" charset="-78"/>
          </a:endParaRPr>
        </a:p>
      </dgm:t>
    </dgm:pt>
    <dgm:pt modelId="{AFF0B101-0FCC-4C63-8E5B-4BB56209C133}" type="parTrans" cxnId="{D59F1D1F-FE6F-4AB9-B835-70E4CEA7483F}">
      <dgm:prSet/>
      <dgm:spPr/>
      <dgm:t>
        <a:bodyPr/>
        <a:lstStyle/>
        <a:p>
          <a:endParaRPr lang="en-US"/>
        </a:p>
      </dgm:t>
    </dgm:pt>
    <dgm:pt modelId="{C80CE0A2-3DA8-4EBF-8A04-0B50FC298420}" type="pres">
      <dgm:prSet presAssocID="{A12B4D53-43DD-4E17-B093-93E5BE4C0E93}" presName="hierChild1" presStyleCnt="0">
        <dgm:presLayoutVars>
          <dgm:orgChart val="1"/>
          <dgm:chPref val="1"/>
          <dgm:dir/>
          <dgm:animOne val="branch"/>
          <dgm:animLvl val="lvl"/>
          <dgm:resizeHandles/>
        </dgm:presLayoutVars>
      </dgm:prSet>
      <dgm:spPr/>
      <dgm:t>
        <a:bodyPr/>
        <a:lstStyle/>
        <a:p>
          <a:endParaRPr lang="en-US"/>
        </a:p>
      </dgm:t>
    </dgm:pt>
    <dgm:pt modelId="{976AD205-1B4A-42CD-9C3D-D5C4CA9FB243}" type="pres">
      <dgm:prSet presAssocID="{19E981D8-E783-443A-8072-6BEE2F5A64DD}" presName="hierRoot1" presStyleCnt="0">
        <dgm:presLayoutVars>
          <dgm:hierBranch val="init"/>
        </dgm:presLayoutVars>
      </dgm:prSet>
      <dgm:spPr/>
    </dgm:pt>
    <dgm:pt modelId="{139AF32A-C286-486D-BDC4-C3E148C17D2F}" type="pres">
      <dgm:prSet presAssocID="{19E981D8-E783-443A-8072-6BEE2F5A64DD}" presName="rootComposite1" presStyleCnt="0"/>
      <dgm:spPr/>
    </dgm:pt>
    <dgm:pt modelId="{EFE65254-1E6D-4D56-A367-249A3A1CCD79}" type="pres">
      <dgm:prSet presAssocID="{19E981D8-E783-443A-8072-6BEE2F5A64DD}" presName="rootText1" presStyleLbl="node0" presStyleIdx="0" presStyleCnt="1" custScaleX="209993" custLinFactNeighborX="405" custLinFactNeighborY="4625">
        <dgm:presLayoutVars>
          <dgm:chMax/>
          <dgm:chPref val="3"/>
        </dgm:presLayoutVars>
      </dgm:prSet>
      <dgm:spPr/>
      <dgm:t>
        <a:bodyPr/>
        <a:lstStyle/>
        <a:p>
          <a:endParaRPr lang="en-US"/>
        </a:p>
      </dgm:t>
    </dgm:pt>
    <dgm:pt modelId="{71482528-0F88-4321-ACAA-25ADD270B6F8}" type="pres">
      <dgm:prSet presAssocID="{19E981D8-E783-443A-8072-6BEE2F5A64DD}" presName="titleText1" presStyleLbl="fgAcc0" presStyleIdx="0" presStyleCnt="1" custLinFactNeighborX="-18888" custLinFactNeighborY="-22514">
        <dgm:presLayoutVars>
          <dgm:chMax val="0"/>
          <dgm:chPref val="0"/>
        </dgm:presLayoutVars>
      </dgm:prSet>
      <dgm:spPr/>
      <dgm:t>
        <a:bodyPr/>
        <a:lstStyle/>
        <a:p>
          <a:endParaRPr lang="en-US"/>
        </a:p>
      </dgm:t>
    </dgm:pt>
    <dgm:pt modelId="{E1303099-2215-46F0-814C-87E1F83C3A89}" type="pres">
      <dgm:prSet presAssocID="{19E981D8-E783-443A-8072-6BEE2F5A64DD}" presName="rootConnector1" presStyleLbl="node1" presStyleIdx="0" presStyleCnt="2"/>
      <dgm:spPr/>
      <dgm:t>
        <a:bodyPr/>
        <a:lstStyle/>
        <a:p>
          <a:endParaRPr lang="en-US"/>
        </a:p>
      </dgm:t>
    </dgm:pt>
    <dgm:pt modelId="{C68DA546-7E3B-43A2-8505-55021F032040}" type="pres">
      <dgm:prSet presAssocID="{19E981D8-E783-443A-8072-6BEE2F5A64DD}" presName="hierChild2" presStyleCnt="0"/>
      <dgm:spPr/>
    </dgm:pt>
    <dgm:pt modelId="{A7A3D4FB-045E-4849-AED1-1A3AEEB1E700}" type="pres">
      <dgm:prSet presAssocID="{CC4B4AC7-0422-4D5D-8F54-86771C61ADAC}" presName="Name37" presStyleLbl="parChTrans1D2" presStyleIdx="0" presStyleCnt="4"/>
      <dgm:spPr/>
      <dgm:t>
        <a:bodyPr/>
        <a:lstStyle/>
        <a:p>
          <a:endParaRPr lang="en-US"/>
        </a:p>
      </dgm:t>
    </dgm:pt>
    <dgm:pt modelId="{E5A88311-FDD4-480B-974D-72D3F5437DA6}" type="pres">
      <dgm:prSet presAssocID="{0EF5BF0B-96BB-45E5-9381-474EFBA62F40}" presName="hierRoot2" presStyleCnt="0">
        <dgm:presLayoutVars>
          <dgm:hierBranch val="init"/>
        </dgm:presLayoutVars>
      </dgm:prSet>
      <dgm:spPr/>
    </dgm:pt>
    <dgm:pt modelId="{D29D155E-A872-439C-98C0-7602B0C144AA}" type="pres">
      <dgm:prSet presAssocID="{0EF5BF0B-96BB-45E5-9381-474EFBA62F40}" presName="rootComposite" presStyleCnt="0"/>
      <dgm:spPr/>
    </dgm:pt>
    <dgm:pt modelId="{40175353-F54D-4D9E-8FA1-E7CDD931C8FD}" type="pres">
      <dgm:prSet presAssocID="{0EF5BF0B-96BB-45E5-9381-474EFBA62F40}" presName="rootText" presStyleLbl="node1" presStyleIdx="0" presStyleCnt="2" custScaleX="184489">
        <dgm:presLayoutVars>
          <dgm:chMax/>
          <dgm:chPref val="3"/>
        </dgm:presLayoutVars>
      </dgm:prSet>
      <dgm:spPr/>
      <dgm:t>
        <a:bodyPr/>
        <a:lstStyle/>
        <a:p>
          <a:endParaRPr lang="en-US"/>
        </a:p>
      </dgm:t>
    </dgm:pt>
    <dgm:pt modelId="{EA53F039-9CDA-43D4-8588-9B71FB542FC2}" type="pres">
      <dgm:prSet presAssocID="{0EF5BF0B-96BB-45E5-9381-474EFBA62F40}" presName="titleText2" presStyleLbl="fgAcc1" presStyleIdx="0" presStyleCnt="2" custLinFactNeighborX="-11333" custLinFactNeighborY="-5578">
        <dgm:presLayoutVars>
          <dgm:chMax val="0"/>
          <dgm:chPref val="0"/>
        </dgm:presLayoutVars>
      </dgm:prSet>
      <dgm:spPr/>
      <dgm:t>
        <a:bodyPr/>
        <a:lstStyle/>
        <a:p>
          <a:endParaRPr lang="en-US"/>
        </a:p>
      </dgm:t>
    </dgm:pt>
    <dgm:pt modelId="{1CA66CF3-C801-4741-801E-50BF7579079E}" type="pres">
      <dgm:prSet presAssocID="{0EF5BF0B-96BB-45E5-9381-474EFBA62F40}" presName="rootConnector" presStyleLbl="node2" presStyleIdx="0" presStyleCnt="0"/>
      <dgm:spPr/>
      <dgm:t>
        <a:bodyPr/>
        <a:lstStyle/>
        <a:p>
          <a:endParaRPr lang="en-US"/>
        </a:p>
      </dgm:t>
    </dgm:pt>
    <dgm:pt modelId="{570E75CE-6AD1-4A59-91E7-F6CE2EC06E09}" type="pres">
      <dgm:prSet presAssocID="{0EF5BF0B-96BB-45E5-9381-474EFBA62F40}" presName="hierChild4" presStyleCnt="0"/>
      <dgm:spPr/>
    </dgm:pt>
    <dgm:pt modelId="{8982CFE6-1478-4A8D-BFBC-A5CA992C071D}" type="pres">
      <dgm:prSet presAssocID="{0EF5BF0B-96BB-45E5-9381-474EFBA62F40}" presName="hierChild5" presStyleCnt="0"/>
      <dgm:spPr/>
    </dgm:pt>
    <dgm:pt modelId="{545FA398-7A38-4007-9893-8B07289F87FC}" type="pres">
      <dgm:prSet presAssocID="{B4D114A5-74D6-4B32-AC35-D0EA7D78BC2F}" presName="Name37" presStyleLbl="parChTrans1D2" presStyleIdx="1" presStyleCnt="4"/>
      <dgm:spPr/>
      <dgm:t>
        <a:bodyPr/>
        <a:lstStyle/>
        <a:p>
          <a:endParaRPr lang="en-US"/>
        </a:p>
      </dgm:t>
    </dgm:pt>
    <dgm:pt modelId="{71E8DC6E-3366-490F-86BF-F2F8137CF51A}" type="pres">
      <dgm:prSet presAssocID="{120EBB65-3496-4E12-B7F1-DE91D42213CA}" presName="hierRoot2" presStyleCnt="0">
        <dgm:presLayoutVars>
          <dgm:hierBranch val="init"/>
        </dgm:presLayoutVars>
      </dgm:prSet>
      <dgm:spPr/>
    </dgm:pt>
    <dgm:pt modelId="{BCD024DF-942E-4E5C-9322-D69D897B9E0C}" type="pres">
      <dgm:prSet presAssocID="{120EBB65-3496-4E12-B7F1-DE91D42213CA}" presName="rootComposite" presStyleCnt="0"/>
      <dgm:spPr/>
    </dgm:pt>
    <dgm:pt modelId="{A980DAEB-D22A-4FD9-9C60-7EAB075ADE5C}" type="pres">
      <dgm:prSet presAssocID="{120EBB65-3496-4E12-B7F1-DE91D42213CA}" presName="rootText" presStyleLbl="node1" presStyleIdx="1" presStyleCnt="2" custScaleX="171085">
        <dgm:presLayoutVars>
          <dgm:chMax/>
          <dgm:chPref val="3"/>
        </dgm:presLayoutVars>
      </dgm:prSet>
      <dgm:spPr/>
      <dgm:t>
        <a:bodyPr/>
        <a:lstStyle/>
        <a:p>
          <a:endParaRPr lang="en-US"/>
        </a:p>
      </dgm:t>
    </dgm:pt>
    <dgm:pt modelId="{4C73CE2A-0982-422D-8730-C172A864A6C1}" type="pres">
      <dgm:prSet presAssocID="{120EBB65-3496-4E12-B7F1-DE91D42213CA}" presName="titleText2" presStyleLbl="fgAcc1" presStyleIdx="1" presStyleCnt="2" custLinFactNeighborX="-10254" custLinFactNeighborY="14071">
        <dgm:presLayoutVars>
          <dgm:chMax val="0"/>
          <dgm:chPref val="0"/>
        </dgm:presLayoutVars>
      </dgm:prSet>
      <dgm:spPr/>
      <dgm:t>
        <a:bodyPr/>
        <a:lstStyle/>
        <a:p>
          <a:endParaRPr lang="en-US"/>
        </a:p>
      </dgm:t>
    </dgm:pt>
    <dgm:pt modelId="{7254CA88-ED87-41ED-A972-92A36DD9A661}" type="pres">
      <dgm:prSet presAssocID="{120EBB65-3496-4E12-B7F1-DE91D42213CA}" presName="rootConnector" presStyleLbl="node2" presStyleIdx="0" presStyleCnt="0"/>
      <dgm:spPr/>
      <dgm:t>
        <a:bodyPr/>
        <a:lstStyle/>
        <a:p>
          <a:endParaRPr lang="en-US"/>
        </a:p>
      </dgm:t>
    </dgm:pt>
    <dgm:pt modelId="{D0CFF395-F1BB-4116-8A21-0599ED3ACD3A}" type="pres">
      <dgm:prSet presAssocID="{120EBB65-3496-4E12-B7F1-DE91D42213CA}" presName="hierChild4" presStyleCnt="0"/>
      <dgm:spPr/>
    </dgm:pt>
    <dgm:pt modelId="{1654F20E-9E0C-490C-8BF9-0E5BB7259D0B}" type="pres">
      <dgm:prSet presAssocID="{120EBB65-3496-4E12-B7F1-DE91D42213CA}" presName="hierChild5" presStyleCnt="0"/>
      <dgm:spPr/>
    </dgm:pt>
    <dgm:pt modelId="{ABD11FF0-9460-4062-99F0-2A218D1D83E5}" type="pres">
      <dgm:prSet presAssocID="{19E981D8-E783-443A-8072-6BEE2F5A64DD}" presName="hierChild3" presStyleCnt="0"/>
      <dgm:spPr/>
    </dgm:pt>
    <dgm:pt modelId="{8578714B-16A4-4CF1-8CCB-36E58099B13D}" type="pres">
      <dgm:prSet presAssocID="{26ED8D44-BA35-411B-ADD4-01AD52E13A06}" presName="Name96" presStyleLbl="parChTrans1D2" presStyleIdx="2" presStyleCnt="4"/>
      <dgm:spPr/>
      <dgm:t>
        <a:bodyPr/>
        <a:lstStyle/>
        <a:p>
          <a:endParaRPr lang="en-US"/>
        </a:p>
      </dgm:t>
    </dgm:pt>
    <dgm:pt modelId="{7042AF22-5F20-4B46-9CF2-8FBCFB141B1E}" type="pres">
      <dgm:prSet presAssocID="{C53A0FB8-5084-4511-A825-8E313DEF669A}" presName="hierRoot3" presStyleCnt="0">
        <dgm:presLayoutVars>
          <dgm:hierBranch val="init"/>
        </dgm:presLayoutVars>
      </dgm:prSet>
      <dgm:spPr/>
    </dgm:pt>
    <dgm:pt modelId="{4F97DB0C-6B50-4964-823B-888F24EA9A65}" type="pres">
      <dgm:prSet presAssocID="{C53A0FB8-5084-4511-A825-8E313DEF669A}" presName="rootComposite3" presStyleCnt="0"/>
      <dgm:spPr/>
    </dgm:pt>
    <dgm:pt modelId="{CE3CBA73-6072-4E1A-8AC3-22B138A82B27}" type="pres">
      <dgm:prSet presAssocID="{C53A0FB8-5084-4511-A825-8E313DEF669A}" presName="rootText3" presStyleLbl="asst1" presStyleIdx="0" presStyleCnt="2" custScaleX="186124" custLinFactNeighborX="2135" custLinFactNeighborY="-4618">
        <dgm:presLayoutVars>
          <dgm:chPref val="3"/>
        </dgm:presLayoutVars>
      </dgm:prSet>
      <dgm:spPr/>
      <dgm:t>
        <a:bodyPr/>
        <a:lstStyle/>
        <a:p>
          <a:endParaRPr lang="en-US"/>
        </a:p>
      </dgm:t>
    </dgm:pt>
    <dgm:pt modelId="{8D9F2894-0C12-43BE-8263-4D53C9F5D4AA}" type="pres">
      <dgm:prSet presAssocID="{C53A0FB8-5084-4511-A825-8E313DEF669A}" presName="titleText3" presStyleLbl="fgAcc2" presStyleIdx="0" presStyleCnt="2" custLinFactNeighborX="-6476" custLinFactNeighborY="-2814">
        <dgm:presLayoutVars>
          <dgm:chMax val="0"/>
          <dgm:chPref val="0"/>
        </dgm:presLayoutVars>
      </dgm:prSet>
      <dgm:spPr/>
      <dgm:t>
        <a:bodyPr/>
        <a:lstStyle/>
        <a:p>
          <a:endParaRPr lang="en-US"/>
        </a:p>
      </dgm:t>
    </dgm:pt>
    <dgm:pt modelId="{071EAE94-89C3-4320-B0C8-69F63769E942}" type="pres">
      <dgm:prSet presAssocID="{C53A0FB8-5084-4511-A825-8E313DEF669A}" presName="rootConnector3" presStyleLbl="asst1" presStyleIdx="0" presStyleCnt="2"/>
      <dgm:spPr/>
      <dgm:t>
        <a:bodyPr/>
        <a:lstStyle/>
        <a:p>
          <a:endParaRPr lang="en-US"/>
        </a:p>
      </dgm:t>
    </dgm:pt>
    <dgm:pt modelId="{7083B0AC-FF75-42F3-A4A9-904CADDAE2CD}" type="pres">
      <dgm:prSet presAssocID="{C53A0FB8-5084-4511-A825-8E313DEF669A}" presName="hierChild6" presStyleCnt="0"/>
      <dgm:spPr/>
    </dgm:pt>
    <dgm:pt modelId="{2EBCF635-DAD9-4345-B8F2-04E3A0781610}" type="pres">
      <dgm:prSet presAssocID="{C53A0FB8-5084-4511-A825-8E313DEF669A}" presName="hierChild7" presStyleCnt="0"/>
      <dgm:spPr/>
    </dgm:pt>
    <dgm:pt modelId="{D8408D97-8D00-4CBF-9A37-CBEA32D2C5C0}" type="pres">
      <dgm:prSet presAssocID="{AFF0B101-0FCC-4C63-8E5B-4BB56209C133}" presName="Name96" presStyleLbl="parChTrans1D2" presStyleIdx="3" presStyleCnt="4"/>
      <dgm:spPr/>
      <dgm:t>
        <a:bodyPr/>
        <a:lstStyle/>
        <a:p>
          <a:endParaRPr lang="en-US"/>
        </a:p>
      </dgm:t>
    </dgm:pt>
    <dgm:pt modelId="{B10F4126-C9AA-46FC-BC73-D940224EBB56}" type="pres">
      <dgm:prSet presAssocID="{F074CF1B-6593-470D-A012-38AA7EB89C1F}" presName="hierRoot3" presStyleCnt="0">
        <dgm:presLayoutVars>
          <dgm:hierBranch val="init"/>
        </dgm:presLayoutVars>
      </dgm:prSet>
      <dgm:spPr/>
    </dgm:pt>
    <dgm:pt modelId="{F531AADF-F8B8-409B-AA29-928957C3C634}" type="pres">
      <dgm:prSet presAssocID="{F074CF1B-6593-470D-A012-38AA7EB89C1F}" presName="rootComposite3" presStyleCnt="0"/>
      <dgm:spPr/>
    </dgm:pt>
    <dgm:pt modelId="{BFF9F382-2799-44FD-A099-DAA57CBF32F6}" type="pres">
      <dgm:prSet presAssocID="{F074CF1B-6593-470D-A012-38AA7EB89C1F}" presName="rootText3" presStyleLbl="asst1" presStyleIdx="1" presStyleCnt="2" custScaleX="147531" custLinFactNeighborX="-958" custLinFactNeighborY="-6475">
        <dgm:presLayoutVars>
          <dgm:chPref val="3"/>
        </dgm:presLayoutVars>
      </dgm:prSet>
      <dgm:spPr/>
      <dgm:t>
        <a:bodyPr/>
        <a:lstStyle/>
        <a:p>
          <a:endParaRPr lang="en-US"/>
        </a:p>
      </dgm:t>
    </dgm:pt>
    <dgm:pt modelId="{989F73A9-F0EC-4A8E-9424-52ADD692ACA4}" type="pres">
      <dgm:prSet presAssocID="{F074CF1B-6593-470D-A012-38AA7EB89C1F}" presName="titleText3" presStyleLbl="fgAcc2" presStyleIdx="1" presStyleCnt="2" custLinFactNeighborX="-11857" custLinFactNeighborY="-11257">
        <dgm:presLayoutVars>
          <dgm:chMax val="0"/>
          <dgm:chPref val="0"/>
        </dgm:presLayoutVars>
      </dgm:prSet>
      <dgm:spPr/>
      <dgm:t>
        <a:bodyPr/>
        <a:lstStyle/>
        <a:p>
          <a:endParaRPr lang="en-US"/>
        </a:p>
      </dgm:t>
    </dgm:pt>
    <dgm:pt modelId="{4CFE3D0A-E4B5-4CED-B2E8-B368781AA6DE}" type="pres">
      <dgm:prSet presAssocID="{F074CF1B-6593-470D-A012-38AA7EB89C1F}" presName="rootConnector3" presStyleLbl="asst1" presStyleIdx="1" presStyleCnt="2"/>
      <dgm:spPr/>
      <dgm:t>
        <a:bodyPr/>
        <a:lstStyle/>
        <a:p>
          <a:endParaRPr lang="en-US"/>
        </a:p>
      </dgm:t>
    </dgm:pt>
    <dgm:pt modelId="{7DA6C728-367D-4CCA-B733-3B299E32003C}" type="pres">
      <dgm:prSet presAssocID="{F074CF1B-6593-470D-A012-38AA7EB89C1F}" presName="hierChild6" presStyleCnt="0"/>
      <dgm:spPr/>
    </dgm:pt>
    <dgm:pt modelId="{9F031EB7-1CD3-4952-956E-0A44D6B9B09D}" type="pres">
      <dgm:prSet presAssocID="{F074CF1B-6593-470D-A012-38AA7EB89C1F}" presName="hierChild7" presStyleCnt="0"/>
      <dgm:spPr/>
    </dgm:pt>
  </dgm:ptLst>
  <dgm:cxnLst>
    <dgm:cxn modelId="{D1834021-F24B-4420-B13E-22443480FE79}" type="presOf" srcId="{B4D114A5-74D6-4B32-AC35-D0EA7D78BC2F}" destId="{545FA398-7A38-4007-9893-8B07289F87FC}" srcOrd="0" destOrd="0" presId="urn:microsoft.com/office/officeart/2008/layout/NameandTitleOrganizationalChart"/>
    <dgm:cxn modelId="{EB67E536-27EF-488D-9925-5F5533D62616}" type="presOf" srcId="{946E3B11-6CAF-46A9-A0F4-09A4591FF80A}" destId="{8D9F2894-0C12-43BE-8263-4D53C9F5D4AA}" srcOrd="0" destOrd="0" presId="urn:microsoft.com/office/officeart/2008/layout/NameandTitleOrganizationalChart"/>
    <dgm:cxn modelId="{743BAF03-E244-4FF0-BB66-561A8B4EFA78}" srcId="{19E981D8-E783-443A-8072-6BEE2F5A64DD}" destId="{C53A0FB8-5084-4511-A825-8E313DEF669A}" srcOrd="0" destOrd="0" parTransId="{26ED8D44-BA35-411B-ADD4-01AD52E13A06}" sibTransId="{946E3B11-6CAF-46A9-A0F4-09A4591FF80A}"/>
    <dgm:cxn modelId="{F4FEB959-4F97-4BFF-88FD-8538D470ACCB}" type="presOf" srcId="{120EBB65-3496-4E12-B7F1-DE91D42213CA}" destId="{A980DAEB-D22A-4FD9-9C60-7EAB075ADE5C}" srcOrd="0" destOrd="0" presId="urn:microsoft.com/office/officeart/2008/layout/NameandTitleOrganizationalChart"/>
    <dgm:cxn modelId="{92E987D5-F007-4720-9378-8C5391D6B578}" type="presOf" srcId="{120EBB65-3496-4E12-B7F1-DE91D42213CA}" destId="{7254CA88-ED87-41ED-A972-92A36DD9A661}" srcOrd="1" destOrd="0" presId="urn:microsoft.com/office/officeart/2008/layout/NameandTitleOrganizationalChart"/>
    <dgm:cxn modelId="{3E7ABE61-A64A-41DD-92B9-0D348FE72107}" type="presOf" srcId="{F074CF1B-6593-470D-A012-38AA7EB89C1F}" destId="{BFF9F382-2799-44FD-A099-DAA57CBF32F6}" srcOrd="0" destOrd="0" presId="urn:microsoft.com/office/officeart/2008/layout/NameandTitleOrganizationalChart"/>
    <dgm:cxn modelId="{626A2492-A76E-4CB2-9C4D-744EA4911614}" type="presOf" srcId="{F074CF1B-6593-470D-A012-38AA7EB89C1F}" destId="{4CFE3D0A-E4B5-4CED-B2E8-B368781AA6DE}" srcOrd="1" destOrd="0" presId="urn:microsoft.com/office/officeart/2008/layout/NameandTitleOrganizationalChart"/>
    <dgm:cxn modelId="{B4089997-75C6-4C1E-B0EE-AD4F6853812C}" type="presOf" srcId="{C53A0FB8-5084-4511-A825-8E313DEF669A}" destId="{CE3CBA73-6072-4E1A-8AC3-22B138A82B27}" srcOrd="0" destOrd="0" presId="urn:microsoft.com/office/officeart/2008/layout/NameandTitleOrganizationalChart"/>
    <dgm:cxn modelId="{AA9066A3-3955-403A-8D1B-863FD2DAE47A}" type="presOf" srcId="{A12B4D53-43DD-4E17-B093-93E5BE4C0E93}" destId="{C80CE0A2-3DA8-4EBF-8A04-0B50FC298420}" srcOrd="0" destOrd="0" presId="urn:microsoft.com/office/officeart/2008/layout/NameandTitleOrganizationalChart"/>
    <dgm:cxn modelId="{1EE45BAB-A888-4724-9837-E6724ED6DB95}" type="presOf" srcId="{26ED8D44-BA35-411B-ADD4-01AD52E13A06}" destId="{8578714B-16A4-4CF1-8CCB-36E58099B13D}" srcOrd="0" destOrd="0" presId="urn:microsoft.com/office/officeart/2008/layout/NameandTitleOrganizationalChart"/>
    <dgm:cxn modelId="{D6F9D91E-129A-4B01-B158-B9A5F37EDBA6}" type="presOf" srcId="{FC01AD1A-0406-4DCE-B779-D9A7A3A38C70}" destId="{EA53F039-9CDA-43D4-8588-9B71FB542FC2}" srcOrd="0" destOrd="0" presId="urn:microsoft.com/office/officeart/2008/layout/NameandTitleOrganizationalChart"/>
    <dgm:cxn modelId="{D1C069D8-F28E-413E-9547-C4376EEC5BB5}" type="presOf" srcId="{CC4B4AC7-0422-4D5D-8F54-86771C61ADAC}" destId="{A7A3D4FB-045E-4849-AED1-1A3AEEB1E700}" srcOrd="0" destOrd="0" presId="urn:microsoft.com/office/officeart/2008/layout/NameandTitleOrganizationalChart"/>
    <dgm:cxn modelId="{FB556EBF-602D-46C4-A73D-8ED46E04C6E8}" srcId="{19E981D8-E783-443A-8072-6BEE2F5A64DD}" destId="{0EF5BF0B-96BB-45E5-9381-474EFBA62F40}" srcOrd="2" destOrd="0" parTransId="{CC4B4AC7-0422-4D5D-8F54-86771C61ADAC}" sibTransId="{FC01AD1A-0406-4DCE-B779-D9A7A3A38C70}"/>
    <dgm:cxn modelId="{28EF71A4-B5D5-45A7-9939-EEFBFAF70F2D}" type="presOf" srcId="{0EF5BF0B-96BB-45E5-9381-474EFBA62F40}" destId="{1CA66CF3-C801-4741-801E-50BF7579079E}" srcOrd="1" destOrd="0" presId="urn:microsoft.com/office/officeart/2008/layout/NameandTitleOrganizationalChart"/>
    <dgm:cxn modelId="{96749DC3-CE6C-4326-8A22-919D028992AD}" type="presOf" srcId="{827B8C59-6B6E-4B9C-9E19-716E5636B38B}" destId="{71482528-0F88-4321-ACAA-25ADD270B6F8}" srcOrd="0" destOrd="0" presId="urn:microsoft.com/office/officeart/2008/layout/NameandTitleOrganizationalChart"/>
    <dgm:cxn modelId="{A75C0B59-7B43-471C-8917-DCF874A8F3F8}" type="presOf" srcId="{19E981D8-E783-443A-8072-6BEE2F5A64DD}" destId="{EFE65254-1E6D-4D56-A367-249A3A1CCD79}" srcOrd="0" destOrd="0" presId="urn:microsoft.com/office/officeart/2008/layout/NameandTitleOrganizationalChart"/>
    <dgm:cxn modelId="{D59F1D1F-FE6F-4AB9-B835-70E4CEA7483F}" srcId="{19E981D8-E783-443A-8072-6BEE2F5A64DD}" destId="{F074CF1B-6593-470D-A012-38AA7EB89C1F}" srcOrd="1" destOrd="0" parTransId="{AFF0B101-0FCC-4C63-8E5B-4BB56209C133}" sibTransId="{ACE3A846-B5E5-4472-B0EE-17A063E24620}"/>
    <dgm:cxn modelId="{A2B47E6D-CB70-49CB-BC5A-F2FF6367E0AD}" type="presOf" srcId="{AFF0B101-0FCC-4C63-8E5B-4BB56209C133}" destId="{D8408D97-8D00-4CBF-9A37-CBEA32D2C5C0}" srcOrd="0" destOrd="0" presId="urn:microsoft.com/office/officeart/2008/layout/NameandTitleOrganizationalChart"/>
    <dgm:cxn modelId="{1CAFAF32-CFA9-4358-BC9F-9DF29DD9B07A}" type="presOf" srcId="{ACE3A846-B5E5-4472-B0EE-17A063E24620}" destId="{989F73A9-F0EC-4A8E-9424-52ADD692ACA4}" srcOrd="0" destOrd="0" presId="urn:microsoft.com/office/officeart/2008/layout/NameandTitleOrganizationalChart"/>
    <dgm:cxn modelId="{9ADBE9A2-4386-4431-93C3-FE163D3251AC}" srcId="{A12B4D53-43DD-4E17-B093-93E5BE4C0E93}" destId="{19E981D8-E783-443A-8072-6BEE2F5A64DD}" srcOrd="0" destOrd="0" parTransId="{E3273035-A6D9-4450-8E53-D0D52588C149}" sibTransId="{827B8C59-6B6E-4B9C-9E19-716E5636B38B}"/>
    <dgm:cxn modelId="{36C6B083-9976-4839-8DFD-7AF41448A902}" type="presOf" srcId="{623FA344-4887-45E9-AB9B-72996005051D}" destId="{4C73CE2A-0982-422D-8730-C172A864A6C1}" srcOrd="0" destOrd="0" presId="urn:microsoft.com/office/officeart/2008/layout/NameandTitleOrganizationalChart"/>
    <dgm:cxn modelId="{57CD0025-1949-461D-BAB1-31313A104370}" srcId="{19E981D8-E783-443A-8072-6BEE2F5A64DD}" destId="{120EBB65-3496-4E12-B7F1-DE91D42213CA}" srcOrd="3" destOrd="0" parTransId="{B4D114A5-74D6-4B32-AC35-D0EA7D78BC2F}" sibTransId="{623FA344-4887-45E9-AB9B-72996005051D}"/>
    <dgm:cxn modelId="{722A9213-1480-4FA8-9EA3-B9DBC0CCC528}" type="presOf" srcId="{0EF5BF0B-96BB-45E5-9381-474EFBA62F40}" destId="{40175353-F54D-4D9E-8FA1-E7CDD931C8FD}" srcOrd="0" destOrd="0" presId="urn:microsoft.com/office/officeart/2008/layout/NameandTitleOrganizationalChart"/>
    <dgm:cxn modelId="{049BCD37-1692-4120-B7D1-AA48EEB79830}" type="presOf" srcId="{C53A0FB8-5084-4511-A825-8E313DEF669A}" destId="{071EAE94-89C3-4320-B0C8-69F63769E942}" srcOrd="1" destOrd="0" presId="urn:microsoft.com/office/officeart/2008/layout/NameandTitleOrganizationalChart"/>
    <dgm:cxn modelId="{CEB5B79F-C499-4396-B43C-02A5682C395D}" type="presOf" srcId="{19E981D8-E783-443A-8072-6BEE2F5A64DD}" destId="{E1303099-2215-46F0-814C-87E1F83C3A89}" srcOrd="1" destOrd="0" presId="urn:microsoft.com/office/officeart/2008/layout/NameandTitleOrganizationalChart"/>
    <dgm:cxn modelId="{A03DD120-800E-4661-8914-484A3B864D1F}" type="presParOf" srcId="{C80CE0A2-3DA8-4EBF-8A04-0B50FC298420}" destId="{976AD205-1B4A-42CD-9C3D-D5C4CA9FB243}" srcOrd="0" destOrd="0" presId="urn:microsoft.com/office/officeart/2008/layout/NameandTitleOrganizationalChart"/>
    <dgm:cxn modelId="{0C4D36BE-72AF-4D7B-B2E1-CD2431BE85FB}" type="presParOf" srcId="{976AD205-1B4A-42CD-9C3D-D5C4CA9FB243}" destId="{139AF32A-C286-486D-BDC4-C3E148C17D2F}" srcOrd="0" destOrd="0" presId="urn:microsoft.com/office/officeart/2008/layout/NameandTitleOrganizationalChart"/>
    <dgm:cxn modelId="{DB7D71A7-D744-4FF1-956C-042A55CBFED6}" type="presParOf" srcId="{139AF32A-C286-486D-BDC4-C3E148C17D2F}" destId="{EFE65254-1E6D-4D56-A367-249A3A1CCD79}" srcOrd="0" destOrd="0" presId="urn:microsoft.com/office/officeart/2008/layout/NameandTitleOrganizationalChart"/>
    <dgm:cxn modelId="{0F2B6E69-472E-4EDA-8358-085BB977B4F3}" type="presParOf" srcId="{139AF32A-C286-486D-BDC4-C3E148C17D2F}" destId="{71482528-0F88-4321-ACAA-25ADD270B6F8}" srcOrd="1" destOrd="0" presId="urn:microsoft.com/office/officeart/2008/layout/NameandTitleOrganizationalChart"/>
    <dgm:cxn modelId="{7A445352-5C13-45B7-8A4F-A2EC97AE2869}" type="presParOf" srcId="{139AF32A-C286-486D-BDC4-C3E148C17D2F}" destId="{E1303099-2215-46F0-814C-87E1F83C3A89}" srcOrd="2" destOrd="0" presId="urn:microsoft.com/office/officeart/2008/layout/NameandTitleOrganizationalChart"/>
    <dgm:cxn modelId="{0F16B31D-DC52-441A-8E4A-FC95D2FCB172}" type="presParOf" srcId="{976AD205-1B4A-42CD-9C3D-D5C4CA9FB243}" destId="{C68DA546-7E3B-43A2-8505-55021F032040}" srcOrd="1" destOrd="0" presId="urn:microsoft.com/office/officeart/2008/layout/NameandTitleOrganizationalChart"/>
    <dgm:cxn modelId="{40B80FCB-7684-4528-91A4-2948165F95BC}" type="presParOf" srcId="{C68DA546-7E3B-43A2-8505-55021F032040}" destId="{A7A3D4FB-045E-4849-AED1-1A3AEEB1E700}" srcOrd="0" destOrd="0" presId="urn:microsoft.com/office/officeart/2008/layout/NameandTitleOrganizationalChart"/>
    <dgm:cxn modelId="{5B9BEE33-9164-4C1B-B2E6-6EC6878BCA70}" type="presParOf" srcId="{C68DA546-7E3B-43A2-8505-55021F032040}" destId="{E5A88311-FDD4-480B-974D-72D3F5437DA6}" srcOrd="1" destOrd="0" presId="urn:microsoft.com/office/officeart/2008/layout/NameandTitleOrganizationalChart"/>
    <dgm:cxn modelId="{C615F07D-BA75-4293-8391-A63CC3911CC3}" type="presParOf" srcId="{E5A88311-FDD4-480B-974D-72D3F5437DA6}" destId="{D29D155E-A872-439C-98C0-7602B0C144AA}" srcOrd="0" destOrd="0" presId="urn:microsoft.com/office/officeart/2008/layout/NameandTitleOrganizationalChart"/>
    <dgm:cxn modelId="{35EB3D77-6A44-4055-8309-4B5292C8D9FE}" type="presParOf" srcId="{D29D155E-A872-439C-98C0-7602B0C144AA}" destId="{40175353-F54D-4D9E-8FA1-E7CDD931C8FD}" srcOrd="0" destOrd="0" presId="urn:microsoft.com/office/officeart/2008/layout/NameandTitleOrganizationalChart"/>
    <dgm:cxn modelId="{83A6F012-E21A-4C11-B4E4-8FB1552B5643}" type="presParOf" srcId="{D29D155E-A872-439C-98C0-7602B0C144AA}" destId="{EA53F039-9CDA-43D4-8588-9B71FB542FC2}" srcOrd="1" destOrd="0" presId="urn:microsoft.com/office/officeart/2008/layout/NameandTitleOrganizationalChart"/>
    <dgm:cxn modelId="{EEF306AB-D4AA-47F6-BD0F-3B7CD710E117}" type="presParOf" srcId="{D29D155E-A872-439C-98C0-7602B0C144AA}" destId="{1CA66CF3-C801-4741-801E-50BF7579079E}" srcOrd="2" destOrd="0" presId="urn:microsoft.com/office/officeart/2008/layout/NameandTitleOrganizationalChart"/>
    <dgm:cxn modelId="{84BD3E1C-9B7F-4DDD-8DE5-AB46CE1DCC7A}" type="presParOf" srcId="{E5A88311-FDD4-480B-974D-72D3F5437DA6}" destId="{570E75CE-6AD1-4A59-91E7-F6CE2EC06E09}" srcOrd="1" destOrd="0" presId="urn:microsoft.com/office/officeart/2008/layout/NameandTitleOrganizationalChart"/>
    <dgm:cxn modelId="{009FD626-C3E8-4F81-A701-180BFF516198}" type="presParOf" srcId="{E5A88311-FDD4-480B-974D-72D3F5437DA6}" destId="{8982CFE6-1478-4A8D-BFBC-A5CA992C071D}" srcOrd="2" destOrd="0" presId="urn:microsoft.com/office/officeart/2008/layout/NameandTitleOrganizationalChart"/>
    <dgm:cxn modelId="{7CEABEC4-467F-4261-AE80-C1F7C2478721}" type="presParOf" srcId="{C68DA546-7E3B-43A2-8505-55021F032040}" destId="{545FA398-7A38-4007-9893-8B07289F87FC}" srcOrd="2" destOrd="0" presId="urn:microsoft.com/office/officeart/2008/layout/NameandTitleOrganizationalChart"/>
    <dgm:cxn modelId="{2FB2686D-5B74-4949-985C-CFC5E90C3FF6}" type="presParOf" srcId="{C68DA546-7E3B-43A2-8505-55021F032040}" destId="{71E8DC6E-3366-490F-86BF-F2F8137CF51A}" srcOrd="3" destOrd="0" presId="urn:microsoft.com/office/officeart/2008/layout/NameandTitleOrganizationalChart"/>
    <dgm:cxn modelId="{64064F9E-21A8-47C2-AB34-9F0596B39D80}" type="presParOf" srcId="{71E8DC6E-3366-490F-86BF-F2F8137CF51A}" destId="{BCD024DF-942E-4E5C-9322-D69D897B9E0C}" srcOrd="0" destOrd="0" presId="urn:microsoft.com/office/officeart/2008/layout/NameandTitleOrganizationalChart"/>
    <dgm:cxn modelId="{1686C189-C4B0-4B82-872B-74CE8250BA07}" type="presParOf" srcId="{BCD024DF-942E-4E5C-9322-D69D897B9E0C}" destId="{A980DAEB-D22A-4FD9-9C60-7EAB075ADE5C}" srcOrd="0" destOrd="0" presId="urn:microsoft.com/office/officeart/2008/layout/NameandTitleOrganizationalChart"/>
    <dgm:cxn modelId="{2E25F61A-8B17-43F3-8004-E804B7C9BE21}" type="presParOf" srcId="{BCD024DF-942E-4E5C-9322-D69D897B9E0C}" destId="{4C73CE2A-0982-422D-8730-C172A864A6C1}" srcOrd="1" destOrd="0" presId="urn:microsoft.com/office/officeart/2008/layout/NameandTitleOrganizationalChart"/>
    <dgm:cxn modelId="{37F41E70-E464-49C9-A89B-AA5B49B66857}" type="presParOf" srcId="{BCD024DF-942E-4E5C-9322-D69D897B9E0C}" destId="{7254CA88-ED87-41ED-A972-92A36DD9A661}" srcOrd="2" destOrd="0" presId="urn:microsoft.com/office/officeart/2008/layout/NameandTitleOrganizationalChart"/>
    <dgm:cxn modelId="{BB9C97DE-6E14-4264-BAE1-CD8B9CFC912C}" type="presParOf" srcId="{71E8DC6E-3366-490F-86BF-F2F8137CF51A}" destId="{D0CFF395-F1BB-4116-8A21-0599ED3ACD3A}" srcOrd="1" destOrd="0" presId="urn:microsoft.com/office/officeart/2008/layout/NameandTitleOrganizationalChart"/>
    <dgm:cxn modelId="{FE257CE8-29E4-45C1-A8EB-EB6B5B21AA92}" type="presParOf" srcId="{71E8DC6E-3366-490F-86BF-F2F8137CF51A}" destId="{1654F20E-9E0C-490C-8BF9-0E5BB7259D0B}" srcOrd="2" destOrd="0" presId="urn:microsoft.com/office/officeart/2008/layout/NameandTitleOrganizationalChart"/>
    <dgm:cxn modelId="{99EE8606-1745-4906-BC08-0B2D80591D8B}" type="presParOf" srcId="{976AD205-1B4A-42CD-9C3D-D5C4CA9FB243}" destId="{ABD11FF0-9460-4062-99F0-2A218D1D83E5}" srcOrd="2" destOrd="0" presId="urn:microsoft.com/office/officeart/2008/layout/NameandTitleOrganizationalChart"/>
    <dgm:cxn modelId="{A1447CA0-9C55-40BD-B12D-B396616C2D41}" type="presParOf" srcId="{ABD11FF0-9460-4062-99F0-2A218D1D83E5}" destId="{8578714B-16A4-4CF1-8CCB-36E58099B13D}" srcOrd="0" destOrd="0" presId="urn:microsoft.com/office/officeart/2008/layout/NameandTitleOrganizationalChart"/>
    <dgm:cxn modelId="{85E3F551-32C5-4EFB-97A7-E289448306F0}" type="presParOf" srcId="{ABD11FF0-9460-4062-99F0-2A218D1D83E5}" destId="{7042AF22-5F20-4B46-9CF2-8FBCFB141B1E}" srcOrd="1" destOrd="0" presId="urn:microsoft.com/office/officeart/2008/layout/NameandTitleOrganizationalChart"/>
    <dgm:cxn modelId="{20898F41-9767-4D06-B65A-590DE5B227ED}" type="presParOf" srcId="{7042AF22-5F20-4B46-9CF2-8FBCFB141B1E}" destId="{4F97DB0C-6B50-4964-823B-888F24EA9A65}" srcOrd="0" destOrd="0" presId="urn:microsoft.com/office/officeart/2008/layout/NameandTitleOrganizationalChart"/>
    <dgm:cxn modelId="{D1FC6012-F777-402F-9C1F-4E6D6DFCECD8}" type="presParOf" srcId="{4F97DB0C-6B50-4964-823B-888F24EA9A65}" destId="{CE3CBA73-6072-4E1A-8AC3-22B138A82B27}" srcOrd="0" destOrd="0" presId="urn:microsoft.com/office/officeart/2008/layout/NameandTitleOrganizationalChart"/>
    <dgm:cxn modelId="{55FB04F3-C654-42EE-9A6F-61DA2965FC16}" type="presParOf" srcId="{4F97DB0C-6B50-4964-823B-888F24EA9A65}" destId="{8D9F2894-0C12-43BE-8263-4D53C9F5D4AA}" srcOrd="1" destOrd="0" presId="urn:microsoft.com/office/officeart/2008/layout/NameandTitleOrganizationalChart"/>
    <dgm:cxn modelId="{79B2EF55-7413-4809-938B-F430C0243B27}" type="presParOf" srcId="{4F97DB0C-6B50-4964-823B-888F24EA9A65}" destId="{071EAE94-89C3-4320-B0C8-69F63769E942}" srcOrd="2" destOrd="0" presId="urn:microsoft.com/office/officeart/2008/layout/NameandTitleOrganizationalChart"/>
    <dgm:cxn modelId="{C4947C48-A7D6-4CB2-ABC6-87D08E342032}" type="presParOf" srcId="{7042AF22-5F20-4B46-9CF2-8FBCFB141B1E}" destId="{7083B0AC-FF75-42F3-A4A9-904CADDAE2CD}" srcOrd="1" destOrd="0" presId="urn:microsoft.com/office/officeart/2008/layout/NameandTitleOrganizationalChart"/>
    <dgm:cxn modelId="{B3DE0FD7-4DBA-48C1-8017-1CE36866B909}" type="presParOf" srcId="{7042AF22-5F20-4B46-9CF2-8FBCFB141B1E}" destId="{2EBCF635-DAD9-4345-B8F2-04E3A0781610}" srcOrd="2" destOrd="0" presId="urn:microsoft.com/office/officeart/2008/layout/NameandTitleOrganizationalChart"/>
    <dgm:cxn modelId="{1B90288F-FD93-4A41-8EF9-23F83F8EF012}" type="presParOf" srcId="{ABD11FF0-9460-4062-99F0-2A218D1D83E5}" destId="{D8408D97-8D00-4CBF-9A37-CBEA32D2C5C0}" srcOrd="2" destOrd="0" presId="urn:microsoft.com/office/officeart/2008/layout/NameandTitleOrganizationalChart"/>
    <dgm:cxn modelId="{FD40EA05-5BEE-4655-A6C5-F6A16FCBABA9}" type="presParOf" srcId="{ABD11FF0-9460-4062-99F0-2A218D1D83E5}" destId="{B10F4126-C9AA-46FC-BC73-D940224EBB56}" srcOrd="3" destOrd="0" presId="urn:microsoft.com/office/officeart/2008/layout/NameandTitleOrganizationalChart"/>
    <dgm:cxn modelId="{184AC3D1-90C9-4738-A24F-7F939D08CC4D}" type="presParOf" srcId="{B10F4126-C9AA-46FC-BC73-D940224EBB56}" destId="{F531AADF-F8B8-409B-AA29-928957C3C634}" srcOrd="0" destOrd="0" presId="urn:microsoft.com/office/officeart/2008/layout/NameandTitleOrganizationalChart"/>
    <dgm:cxn modelId="{6E2593D6-9ED3-4C16-BB2F-C98C144F1102}" type="presParOf" srcId="{F531AADF-F8B8-409B-AA29-928957C3C634}" destId="{BFF9F382-2799-44FD-A099-DAA57CBF32F6}" srcOrd="0" destOrd="0" presId="urn:microsoft.com/office/officeart/2008/layout/NameandTitleOrganizationalChart"/>
    <dgm:cxn modelId="{699F6E35-D62A-4D0C-9DBA-A37606713833}" type="presParOf" srcId="{F531AADF-F8B8-409B-AA29-928957C3C634}" destId="{989F73A9-F0EC-4A8E-9424-52ADD692ACA4}" srcOrd="1" destOrd="0" presId="urn:microsoft.com/office/officeart/2008/layout/NameandTitleOrganizationalChart"/>
    <dgm:cxn modelId="{E991EC86-3320-4DCD-9B56-501BB769D38D}" type="presParOf" srcId="{F531AADF-F8B8-409B-AA29-928957C3C634}" destId="{4CFE3D0A-E4B5-4CED-B2E8-B368781AA6DE}" srcOrd="2" destOrd="0" presId="urn:microsoft.com/office/officeart/2008/layout/NameandTitleOrganizationalChart"/>
    <dgm:cxn modelId="{DCDCF5E6-E227-4088-8B41-C791EF80C025}" type="presParOf" srcId="{B10F4126-C9AA-46FC-BC73-D940224EBB56}" destId="{7DA6C728-367D-4CCA-B733-3B299E32003C}" srcOrd="1" destOrd="0" presId="urn:microsoft.com/office/officeart/2008/layout/NameandTitleOrganizationalChart"/>
    <dgm:cxn modelId="{C29FDE4D-7F38-4CDD-BDA0-E346356DFB52}" type="presParOf" srcId="{B10F4126-C9AA-46FC-BC73-D940224EBB56}" destId="{9F031EB7-1CD3-4952-956E-0A44D6B9B09D}" srcOrd="2" destOrd="0" presId="urn:microsoft.com/office/officeart/2008/layout/NameandTitleOrganizational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2B4D53-43DD-4E17-B093-93E5BE4C0E93}" type="doc">
      <dgm:prSet loTypeId="urn:microsoft.com/office/officeart/2008/layout/NameandTitleOrganizationalChart" loCatId="hierarchy" qsTypeId="urn:microsoft.com/office/officeart/2005/8/quickstyle/simple4" qsCatId="simple" csTypeId="urn:microsoft.com/office/officeart/2005/8/colors/colorful1" csCatId="colorful" phldr="1"/>
      <dgm:spPr/>
      <dgm:t>
        <a:bodyPr/>
        <a:lstStyle/>
        <a:p>
          <a:endParaRPr lang="en-US"/>
        </a:p>
      </dgm:t>
    </dgm:pt>
    <dgm:pt modelId="{19E981D8-E783-443A-8072-6BEE2F5A64DD}">
      <dgm:prSet phldrT="[Text]" custT="1"/>
      <dgm:spPr/>
      <dgm:t>
        <a:bodyPr/>
        <a:lstStyle/>
        <a:p>
          <a:pPr rtl="1"/>
          <a:r>
            <a:rPr lang="fa-IR" sz="1600" dirty="0">
              <a:effectLst/>
              <a:latin typeface="Calibri" panose="020F0502020204030204" pitchFamily="34" charset="0"/>
              <a:ea typeface="Calibri" panose="020F0502020204030204" pitchFamily="34" charset="0"/>
              <a:cs typeface="B Titr" panose="00000700000000000000" pitchFamily="2" charset="-78"/>
            </a:rPr>
            <a:t>تعداد کل موارد مرگ مادر ثبت شده سه ساله</a:t>
          </a:r>
          <a:endParaRPr lang="en-US" sz="1600" dirty="0"/>
        </a:p>
      </dgm:t>
    </dgm:pt>
    <dgm:pt modelId="{E3273035-A6D9-4450-8E53-D0D52588C149}" type="parTrans" cxnId="{9ADBE9A2-4386-4431-93C3-FE163D3251AC}">
      <dgm:prSet/>
      <dgm:spPr/>
      <dgm:t>
        <a:bodyPr/>
        <a:lstStyle/>
        <a:p>
          <a:endParaRPr lang="en-US"/>
        </a:p>
      </dgm:t>
    </dgm:pt>
    <dgm:pt modelId="{827B8C59-6B6E-4B9C-9E19-716E5636B38B}" type="sibTrans" cxnId="{9ADBE9A2-4386-4431-93C3-FE163D3251AC}">
      <dgm:prSet custT="1"/>
      <dgm:spPr/>
      <dgm:t>
        <a:bodyPr/>
        <a:lstStyle/>
        <a:p>
          <a:pPr algn="ctr"/>
          <a:r>
            <a:rPr lang="fa-IR" sz="1800" b="1" dirty="0">
              <a:cs typeface="B Mitra" panose="00000400000000000000" pitchFamily="2" charset="-78"/>
            </a:rPr>
            <a:t>61</a:t>
          </a:r>
          <a:endParaRPr lang="en-US" sz="1800" b="1" dirty="0">
            <a:cs typeface="B Mitra" panose="00000400000000000000" pitchFamily="2" charset="-78"/>
          </a:endParaRPr>
        </a:p>
      </dgm:t>
    </dgm:pt>
    <dgm:pt modelId="{C53A0FB8-5084-4511-A825-8E313DEF669A}" type="asst">
      <dgm:prSet phldrT="[Text]" custT="1"/>
      <dgm:spPr>
        <a:gradFill rotWithShape="0">
          <a:gsLst>
            <a:gs pos="3000">
              <a:srgbClr val="007033"/>
            </a:gs>
            <a:gs pos="100000">
              <a:schemeClr val="accent3">
                <a:lumMod val="75000"/>
              </a:schemeClr>
            </a:gs>
          </a:gsLst>
        </a:gradFill>
      </dgm:spPr>
      <dgm:t>
        <a:bodyPr/>
        <a:lstStyle/>
        <a:p>
          <a:pPr rtl="1"/>
          <a:r>
            <a:rPr lang="fa-IR" sz="1400" dirty="0">
              <a:effectLst/>
              <a:latin typeface="Calibri" panose="020F0502020204030204" pitchFamily="34" charset="0"/>
              <a:ea typeface="Calibri" panose="020F0502020204030204" pitchFamily="34" charset="0"/>
              <a:cs typeface="B Titr" panose="00000700000000000000" pitchFamily="2" charset="-78"/>
            </a:rPr>
            <a:t>تعداد مرگ مادر مطابق تعریف سازمان جهانی بهداشت</a:t>
          </a:r>
          <a:endParaRPr lang="en-US" sz="1400" dirty="0"/>
        </a:p>
      </dgm:t>
    </dgm:pt>
    <dgm:pt modelId="{26ED8D44-BA35-411B-ADD4-01AD52E13A06}" type="parTrans" cxnId="{743BAF03-E244-4FF0-BB66-561A8B4EFA78}">
      <dgm:prSet/>
      <dgm:spPr/>
      <dgm:t>
        <a:bodyPr/>
        <a:lstStyle/>
        <a:p>
          <a:endParaRPr lang="en-US"/>
        </a:p>
      </dgm:t>
    </dgm:pt>
    <dgm:pt modelId="{946E3B11-6CAF-46A9-A0F4-09A4591FF80A}" type="sibTrans" cxnId="{743BAF03-E244-4FF0-BB66-561A8B4EFA78}">
      <dgm:prSet custT="1"/>
      <dgm:spPr/>
      <dgm:t>
        <a:bodyPr/>
        <a:lstStyle/>
        <a:p>
          <a:pPr algn="ctr"/>
          <a:r>
            <a:rPr lang="fa-IR" sz="1800" b="1" dirty="0">
              <a:cs typeface="B Mitra" panose="00000400000000000000" pitchFamily="2" charset="-78"/>
            </a:rPr>
            <a:t>43</a:t>
          </a:r>
          <a:endParaRPr lang="en-US" sz="1800" b="1" dirty="0">
            <a:cs typeface="B Mitra" panose="00000400000000000000" pitchFamily="2" charset="-78"/>
          </a:endParaRPr>
        </a:p>
      </dgm:t>
    </dgm:pt>
    <dgm:pt modelId="{0EF5BF0B-96BB-45E5-9381-474EFBA62F40}">
      <dgm:prSet phldrT="[Text]" custT="1"/>
      <dgm:spPr>
        <a:gradFill rotWithShape="0">
          <a:gsLst>
            <a:gs pos="0">
              <a:schemeClr val="accent3">
                <a:lumMod val="60000"/>
                <a:lumOff val="40000"/>
              </a:schemeClr>
            </a:gs>
            <a:gs pos="80000">
              <a:schemeClr val="accent3">
                <a:lumMod val="50000"/>
              </a:schemeClr>
            </a:gs>
            <a:gs pos="100000">
              <a:schemeClr val="accent3">
                <a:lumMod val="40000"/>
                <a:lumOff val="60000"/>
              </a:schemeClr>
            </a:gs>
          </a:gsLst>
        </a:gradFill>
      </dgm:spPr>
      <dgm:t>
        <a:bodyPr/>
        <a:lstStyle/>
        <a:p>
          <a:pPr rtl="1"/>
          <a:r>
            <a:rPr lang="fa-IR" sz="1400" dirty="0">
              <a:effectLst/>
              <a:latin typeface="Calibri" panose="020F0502020204030204" pitchFamily="34" charset="0"/>
              <a:ea typeface="Calibri" panose="020F0502020204030204" pitchFamily="34" charset="0"/>
              <a:cs typeface="B Titr" panose="00000700000000000000" pitchFamily="2" charset="-78"/>
            </a:rPr>
            <a:t>تعداد مرگ مادر بدون احتساب موارد کووید</a:t>
          </a:r>
          <a:endParaRPr lang="en-US" sz="1400" dirty="0"/>
        </a:p>
      </dgm:t>
    </dgm:pt>
    <dgm:pt modelId="{CC4B4AC7-0422-4D5D-8F54-86771C61ADAC}" type="parTrans" cxnId="{FB556EBF-602D-46C4-A73D-8ED46E04C6E8}">
      <dgm:prSet/>
      <dgm:spPr/>
      <dgm:t>
        <a:bodyPr/>
        <a:lstStyle/>
        <a:p>
          <a:endParaRPr lang="en-US"/>
        </a:p>
      </dgm:t>
    </dgm:pt>
    <dgm:pt modelId="{FC01AD1A-0406-4DCE-B779-D9A7A3A38C70}" type="sibTrans" cxnId="{FB556EBF-602D-46C4-A73D-8ED46E04C6E8}">
      <dgm:prSet custT="1"/>
      <dgm:spPr/>
      <dgm:t>
        <a:bodyPr/>
        <a:lstStyle/>
        <a:p>
          <a:pPr algn="ctr"/>
          <a:r>
            <a:rPr lang="fa-IR" sz="1800" b="1" dirty="0">
              <a:cs typeface="B Mitra" panose="00000400000000000000" pitchFamily="2" charset="-78"/>
            </a:rPr>
            <a:t>17</a:t>
          </a:r>
          <a:endParaRPr lang="en-US" sz="1800" b="1" dirty="0">
            <a:cs typeface="B Mitra" panose="00000400000000000000" pitchFamily="2" charset="-78"/>
          </a:endParaRPr>
        </a:p>
      </dgm:t>
    </dgm:pt>
    <dgm:pt modelId="{120EBB65-3496-4E12-B7F1-DE91D42213CA}">
      <dgm:prSet phldrT="[Text]" custT="1"/>
      <dgm:spPr/>
      <dgm:t>
        <a:bodyPr/>
        <a:lstStyle/>
        <a:p>
          <a:pPr rtl="1"/>
          <a:r>
            <a:rPr lang="fa-IR" sz="1600" dirty="0">
              <a:effectLst/>
              <a:latin typeface="Calibri" panose="020F0502020204030204" pitchFamily="34" charset="0"/>
              <a:ea typeface="Calibri" panose="020F0502020204030204" pitchFamily="34" charset="0"/>
              <a:cs typeface="B Titr" panose="00000700000000000000" pitchFamily="2" charset="-78"/>
            </a:rPr>
            <a:t>تعداد مرگ مادر به علت کووید</a:t>
          </a:r>
          <a:endParaRPr lang="en-US" sz="1600" dirty="0"/>
        </a:p>
      </dgm:t>
    </dgm:pt>
    <dgm:pt modelId="{B4D114A5-74D6-4B32-AC35-D0EA7D78BC2F}" type="parTrans" cxnId="{57CD0025-1949-461D-BAB1-31313A104370}">
      <dgm:prSet/>
      <dgm:spPr/>
      <dgm:t>
        <a:bodyPr/>
        <a:lstStyle/>
        <a:p>
          <a:endParaRPr lang="en-US"/>
        </a:p>
      </dgm:t>
    </dgm:pt>
    <dgm:pt modelId="{623FA344-4887-45E9-AB9B-72996005051D}" type="sibTrans" cxnId="{57CD0025-1949-461D-BAB1-31313A104370}">
      <dgm:prSet custT="1"/>
      <dgm:spPr/>
      <dgm:t>
        <a:bodyPr/>
        <a:lstStyle/>
        <a:p>
          <a:pPr algn="ctr"/>
          <a:r>
            <a:rPr lang="fa-IR" sz="1800" b="1" dirty="0">
              <a:cs typeface="B Mitra" panose="00000400000000000000" pitchFamily="2" charset="-78"/>
            </a:rPr>
            <a:t>26</a:t>
          </a:r>
          <a:endParaRPr lang="en-US" sz="1800" b="1" dirty="0">
            <a:cs typeface="B Mitra" panose="00000400000000000000" pitchFamily="2" charset="-78"/>
          </a:endParaRPr>
        </a:p>
      </dgm:t>
    </dgm:pt>
    <dgm:pt modelId="{F074CF1B-6593-470D-A012-38AA7EB89C1F}" type="asst">
      <dgm:prSet phldrT="[Text]" custT="1"/>
      <dgm:spPr/>
      <dgm:t>
        <a:bodyPr/>
        <a:lstStyle/>
        <a:p>
          <a:pPr rtl="1"/>
          <a:r>
            <a:rPr lang="fa-IR" sz="1400" dirty="0">
              <a:effectLst/>
              <a:latin typeface="Calibri" panose="020F0502020204030204" pitchFamily="34" charset="0"/>
              <a:ea typeface="Calibri" panose="020F0502020204030204" pitchFamily="34" charset="0"/>
              <a:cs typeface="B Titr" panose="00000700000000000000" pitchFamily="2" charset="-78"/>
            </a:rPr>
            <a:t>تعداد موارد محسوب نشده*</a:t>
          </a:r>
          <a:endParaRPr lang="en-US" sz="1400" dirty="0"/>
        </a:p>
      </dgm:t>
    </dgm:pt>
    <dgm:pt modelId="{ACE3A846-B5E5-4472-B0EE-17A063E24620}" type="sibTrans" cxnId="{D59F1D1F-FE6F-4AB9-B835-70E4CEA7483F}">
      <dgm:prSet custT="1"/>
      <dgm:spPr/>
      <dgm:t>
        <a:bodyPr/>
        <a:lstStyle/>
        <a:p>
          <a:pPr algn="ctr"/>
          <a:r>
            <a:rPr lang="fa-IR" sz="1800" b="1" dirty="0">
              <a:cs typeface="B Mitra" panose="00000400000000000000" pitchFamily="2" charset="-78"/>
            </a:rPr>
            <a:t>18</a:t>
          </a:r>
          <a:endParaRPr lang="en-US" sz="1800" b="1" dirty="0">
            <a:cs typeface="B Mitra" panose="00000400000000000000" pitchFamily="2" charset="-78"/>
          </a:endParaRPr>
        </a:p>
      </dgm:t>
    </dgm:pt>
    <dgm:pt modelId="{AFF0B101-0FCC-4C63-8E5B-4BB56209C133}" type="parTrans" cxnId="{D59F1D1F-FE6F-4AB9-B835-70E4CEA7483F}">
      <dgm:prSet/>
      <dgm:spPr/>
      <dgm:t>
        <a:bodyPr/>
        <a:lstStyle/>
        <a:p>
          <a:endParaRPr lang="en-US"/>
        </a:p>
      </dgm:t>
    </dgm:pt>
    <dgm:pt modelId="{C80CE0A2-3DA8-4EBF-8A04-0B50FC298420}" type="pres">
      <dgm:prSet presAssocID="{A12B4D53-43DD-4E17-B093-93E5BE4C0E93}" presName="hierChild1" presStyleCnt="0">
        <dgm:presLayoutVars>
          <dgm:orgChart val="1"/>
          <dgm:chPref val="1"/>
          <dgm:dir/>
          <dgm:animOne val="branch"/>
          <dgm:animLvl val="lvl"/>
          <dgm:resizeHandles/>
        </dgm:presLayoutVars>
      </dgm:prSet>
      <dgm:spPr/>
      <dgm:t>
        <a:bodyPr/>
        <a:lstStyle/>
        <a:p>
          <a:endParaRPr lang="en-US"/>
        </a:p>
      </dgm:t>
    </dgm:pt>
    <dgm:pt modelId="{976AD205-1B4A-42CD-9C3D-D5C4CA9FB243}" type="pres">
      <dgm:prSet presAssocID="{19E981D8-E783-443A-8072-6BEE2F5A64DD}" presName="hierRoot1" presStyleCnt="0">
        <dgm:presLayoutVars>
          <dgm:hierBranch val="init"/>
        </dgm:presLayoutVars>
      </dgm:prSet>
      <dgm:spPr/>
    </dgm:pt>
    <dgm:pt modelId="{139AF32A-C286-486D-BDC4-C3E148C17D2F}" type="pres">
      <dgm:prSet presAssocID="{19E981D8-E783-443A-8072-6BEE2F5A64DD}" presName="rootComposite1" presStyleCnt="0"/>
      <dgm:spPr/>
    </dgm:pt>
    <dgm:pt modelId="{EFE65254-1E6D-4D56-A367-249A3A1CCD79}" type="pres">
      <dgm:prSet presAssocID="{19E981D8-E783-443A-8072-6BEE2F5A64DD}" presName="rootText1" presStyleLbl="node0" presStyleIdx="0" presStyleCnt="1" custScaleX="166290" custLinFactNeighborX="405" custLinFactNeighborY="4625">
        <dgm:presLayoutVars>
          <dgm:chMax/>
          <dgm:chPref val="3"/>
        </dgm:presLayoutVars>
      </dgm:prSet>
      <dgm:spPr/>
      <dgm:t>
        <a:bodyPr/>
        <a:lstStyle/>
        <a:p>
          <a:endParaRPr lang="en-US"/>
        </a:p>
      </dgm:t>
    </dgm:pt>
    <dgm:pt modelId="{71482528-0F88-4321-ACAA-25ADD270B6F8}" type="pres">
      <dgm:prSet presAssocID="{19E981D8-E783-443A-8072-6BEE2F5A64DD}" presName="titleText1" presStyleLbl="fgAcc0" presStyleIdx="0" presStyleCnt="1">
        <dgm:presLayoutVars>
          <dgm:chMax val="0"/>
          <dgm:chPref val="0"/>
        </dgm:presLayoutVars>
      </dgm:prSet>
      <dgm:spPr/>
      <dgm:t>
        <a:bodyPr/>
        <a:lstStyle/>
        <a:p>
          <a:endParaRPr lang="en-US"/>
        </a:p>
      </dgm:t>
    </dgm:pt>
    <dgm:pt modelId="{E1303099-2215-46F0-814C-87E1F83C3A89}" type="pres">
      <dgm:prSet presAssocID="{19E981D8-E783-443A-8072-6BEE2F5A64DD}" presName="rootConnector1" presStyleLbl="node1" presStyleIdx="0" presStyleCnt="2"/>
      <dgm:spPr/>
      <dgm:t>
        <a:bodyPr/>
        <a:lstStyle/>
        <a:p>
          <a:endParaRPr lang="en-US"/>
        </a:p>
      </dgm:t>
    </dgm:pt>
    <dgm:pt modelId="{C68DA546-7E3B-43A2-8505-55021F032040}" type="pres">
      <dgm:prSet presAssocID="{19E981D8-E783-443A-8072-6BEE2F5A64DD}" presName="hierChild2" presStyleCnt="0"/>
      <dgm:spPr/>
    </dgm:pt>
    <dgm:pt modelId="{A7A3D4FB-045E-4849-AED1-1A3AEEB1E700}" type="pres">
      <dgm:prSet presAssocID="{CC4B4AC7-0422-4D5D-8F54-86771C61ADAC}" presName="Name37" presStyleLbl="parChTrans1D2" presStyleIdx="0" presStyleCnt="4"/>
      <dgm:spPr/>
      <dgm:t>
        <a:bodyPr/>
        <a:lstStyle/>
        <a:p>
          <a:endParaRPr lang="en-US"/>
        </a:p>
      </dgm:t>
    </dgm:pt>
    <dgm:pt modelId="{E5A88311-FDD4-480B-974D-72D3F5437DA6}" type="pres">
      <dgm:prSet presAssocID="{0EF5BF0B-96BB-45E5-9381-474EFBA62F40}" presName="hierRoot2" presStyleCnt="0">
        <dgm:presLayoutVars>
          <dgm:hierBranch val="init"/>
        </dgm:presLayoutVars>
      </dgm:prSet>
      <dgm:spPr/>
    </dgm:pt>
    <dgm:pt modelId="{D29D155E-A872-439C-98C0-7602B0C144AA}" type="pres">
      <dgm:prSet presAssocID="{0EF5BF0B-96BB-45E5-9381-474EFBA62F40}" presName="rootComposite" presStyleCnt="0"/>
      <dgm:spPr/>
    </dgm:pt>
    <dgm:pt modelId="{40175353-F54D-4D9E-8FA1-E7CDD931C8FD}" type="pres">
      <dgm:prSet presAssocID="{0EF5BF0B-96BB-45E5-9381-474EFBA62F40}" presName="rootText" presStyleLbl="node1" presStyleIdx="0" presStyleCnt="2" custScaleX="184489">
        <dgm:presLayoutVars>
          <dgm:chMax/>
          <dgm:chPref val="3"/>
        </dgm:presLayoutVars>
      </dgm:prSet>
      <dgm:spPr/>
      <dgm:t>
        <a:bodyPr/>
        <a:lstStyle/>
        <a:p>
          <a:endParaRPr lang="en-US"/>
        </a:p>
      </dgm:t>
    </dgm:pt>
    <dgm:pt modelId="{EA53F039-9CDA-43D4-8588-9B71FB542FC2}" type="pres">
      <dgm:prSet presAssocID="{0EF5BF0B-96BB-45E5-9381-474EFBA62F40}" presName="titleText2" presStyleLbl="fgAcc1" presStyleIdx="0" presStyleCnt="2">
        <dgm:presLayoutVars>
          <dgm:chMax val="0"/>
          <dgm:chPref val="0"/>
        </dgm:presLayoutVars>
      </dgm:prSet>
      <dgm:spPr/>
      <dgm:t>
        <a:bodyPr/>
        <a:lstStyle/>
        <a:p>
          <a:endParaRPr lang="en-US"/>
        </a:p>
      </dgm:t>
    </dgm:pt>
    <dgm:pt modelId="{1CA66CF3-C801-4741-801E-50BF7579079E}" type="pres">
      <dgm:prSet presAssocID="{0EF5BF0B-96BB-45E5-9381-474EFBA62F40}" presName="rootConnector" presStyleLbl="node2" presStyleIdx="0" presStyleCnt="0"/>
      <dgm:spPr/>
      <dgm:t>
        <a:bodyPr/>
        <a:lstStyle/>
        <a:p>
          <a:endParaRPr lang="en-US"/>
        </a:p>
      </dgm:t>
    </dgm:pt>
    <dgm:pt modelId="{570E75CE-6AD1-4A59-91E7-F6CE2EC06E09}" type="pres">
      <dgm:prSet presAssocID="{0EF5BF0B-96BB-45E5-9381-474EFBA62F40}" presName="hierChild4" presStyleCnt="0"/>
      <dgm:spPr/>
    </dgm:pt>
    <dgm:pt modelId="{8982CFE6-1478-4A8D-BFBC-A5CA992C071D}" type="pres">
      <dgm:prSet presAssocID="{0EF5BF0B-96BB-45E5-9381-474EFBA62F40}" presName="hierChild5" presStyleCnt="0"/>
      <dgm:spPr/>
    </dgm:pt>
    <dgm:pt modelId="{545FA398-7A38-4007-9893-8B07289F87FC}" type="pres">
      <dgm:prSet presAssocID="{B4D114A5-74D6-4B32-AC35-D0EA7D78BC2F}" presName="Name37" presStyleLbl="parChTrans1D2" presStyleIdx="1" presStyleCnt="4"/>
      <dgm:spPr/>
      <dgm:t>
        <a:bodyPr/>
        <a:lstStyle/>
        <a:p>
          <a:endParaRPr lang="en-US"/>
        </a:p>
      </dgm:t>
    </dgm:pt>
    <dgm:pt modelId="{71E8DC6E-3366-490F-86BF-F2F8137CF51A}" type="pres">
      <dgm:prSet presAssocID="{120EBB65-3496-4E12-B7F1-DE91D42213CA}" presName="hierRoot2" presStyleCnt="0">
        <dgm:presLayoutVars>
          <dgm:hierBranch val="init"/>
        </dgm:presLayoutVars>
      </dgm:prSet>
      <dgm:spPr/>
    </dgm:pt>
    <dgm:pt modelId="{BCD024DF-942E-4E5C-9322-D69D897B9E0C}" type="pres">
      <dgm:prSet presAssocID="{120EBB65-3496-4E12-B7F1-DE91D42213CA}" presName="rootComposite" presStyleCnt="0"/>
      <dgm:spPr/>
    </dgm:pt>
    <dgm:pt modelId="{A980DAEB-D22A-4FD9-9C60-7EAB075ADE5C}" type="pres">
      <dgm:prSet presAssocID="{120EBB65-3496-4E12-B7F1-DE91D42213CA}" presName="rootText" presStyleLbl="node1" presStyleIdx="1" presStyleCnt="2" custScaleX="202658">
        <dgm:presLayoutVars>
          <dgm:chMax/>
          <dgm:chPref val="3"/>
        </dgm:presLayoutVars>
      </dgm:prSet>
      <dgm:spPr/>
      <dgm:t>
        <a:bodyPr/>
        <a:lstStyle/>
        <a:p>
          <a:endParaRPr lang="en-US"/>
        </a:p>
      </dgm:t>
    </dgm:pt>
    <dgm:pt modelId="{4C73CE2A-0982-422D-8730-C172A864A6C1}" type="pres">
      <dgm:prSet presAssocID="{120EBB65-3496-4E12-B7F1-DE91D42213CA}" presName="titleText2" presStyleLbl="fgAcc1" presStyleIdx="1" presStyleCnt="2">
        <dgm:presLayoutVars>
          <dgm:chMax val="0"/>
          <dgm:chPref val="0"/>
        </dgm:presLayoutVars>
      </dgm:prSet>
      <dgm:spPr/>
      <dgm:t>
        <a:bodyPr/>
        <a:lstStyle/>
        <a:p>
          <a:endParaRPr lang="en-US"/>
        </a:p>
      </dgm:t>
    </dgm:pt>
    <dgm:pt modelId="{7254CA88-ED87-41ED-A972-92A36DD9A661}" type="pres">
      <dgm:prSet presAssocID="{120EBB65-3496-4E12-B7F1-DE91D42213CA}" presName="rootConnector" presStyleLbl="node2" presStyleIdx="0" presStyleCnt="0"/>
      <dgm:spPr/>
      <dgm:t>
        <a:bodyPr/>
        <a:lstStyle/>
        <a:p>
          <a:endParaRPr lang="en-US"/>
        </a:p>
      </dgm:t>
    </dgm:pt>
    <dgm:pt modelId="{D0CFF395-F1BB-4116-8A21-0599ED3ACD3A}" type="pres">
      <dgm:prSet presAssocID="{120EBB65-3496-4E12-B7F1-DE91D42213CA}" presName="hierChild4" presStyleCnt="0"/>
      <dgm:spPr/>
    </dgm:pt>
    <dgm:pt modelId="{1654F20E-9E0C-490C-8BF9-0E5BB7259D0B}" type="pres">
      <dgm:prSet presAssocID="{120EBB65-3496-4E12-B7F1-DE91D42213CA}" presName="hierChild5" presStyleCnt="0"/>
      <dgm:spPr/>
    </dgm:pt>
    <dgm:pt modelId="{ABD11FF0-9460-4062-99F0-2A218D1D83E5}" type="pres">
      <dgm:prSet presAssocID="{19E981D8-E783-443A-8072-6BEE2F5A64DD}" presName="hierChild3" presStyleCnt="0"/>
      <dgm:spPr/>
    </dgm:pt>
    <dgm:pt modelId="{8578714B-16A4-4CF1-8CCB-36E58099B13D}" type="pres">
      <dgm:prSet presAssocID="{26ED8D44-BA35-411B-ADD4-01AD52E13A06}" presName="Name96" presStyleLbl="parChTrans1D2" presStyleIdx="2" presStyleCnt="4"/>
      <dgm:spPr/>
      <dgm:t>
        <a:bodyPr/>
        <a:lstStyle/>
        <a:p>
          <a:endParaRPr lang="en-US"/>
        </a:p>
      </dgm:t>
    </dgm:pt>
    <dgm:pt modelId="{7042AF22-5F20-4B46-9CF2-8FBCFB141B1E}" type="pres">
      <dgm:prSet presAssocID="{C53A0FB8-5084-4511-A825-8E313DEF669A}" presName="hierRoot3" presStyleCnt="0">
        <dgm:presLayoutVars>
          <dgm:hierBranch val="init"/>
        </dgm:presLayoutVars>
      </dgm:prSet>
      <dgm:spPr/>
    </dgm:pt>
    <dgm:pt modelId="{4F97DB0C-6B50-4964-823B-888F24EA9A65}" type="pres">
      <dgm:prSet presAssocID="{C53A0FB8-5084-4511-A825-8E313DEF669A}" presName="rootComposite3" presStyleCnt="0"/>
      <dgm:spPr/>
    </dgm:pt>
    <dgm:pt modelId="{CE3CBA73-6072-4E1A-8AC3-22B138A82B27}" type="pres">
      <dgm:prSet presAssocID="{C53A0FB8-5084-4511-A825-8E313DEF669A}" presName="rootText3" presStyleLbl="asst1" presStyleIdx="0" presStyleCnt="2" custScaleX="158239" custLinFactNeighborX="2135" custLinFactNeighborY="-4618">
        <dgm:presLayoutVars>
          <dgm:chPref val="3"/>
        </dgm:presLayoutVars>
      </dgm:prSet>
      <dgm:spPr/>
      <dgm:t>
        <a:bodyPr/>
        <a:lstStyle/>
        <a:p>
          <a:endParaRPr lang="en-US"/>
        </a:p>
      </dgm:t>
    </dgm:pt>
    <dgm:pt modelId="{8D9F2894-0C12-43BE-8263-4D53C9F5D4AA}" type="pres">
      <dgm:prSet presAssocID="{C53A0FB8-5084-4511-A825-8E313DEF669A}" presName="titleText3" presStyleLbl="fgAcc2" presStyleIdx="0" presStyleCnt="2">
        <dgm:presLayoutVars>
          <dgm:chMax val="0"/>
          <dgm:chPref val="0"/>
        </dgm:presLayoutVars>
      </dgm:prSet>
      <dgm:spPr/>
      <dgm:t>
        <a:bodyPr/>
        <a:lstStyle/>
        <a:p>
          <a:endParaRPr lang="en-US"/>
        </a:p>
      </dgm:t>
    </dgm:pt>
    <dgm:pt modelId="{071EAE94-89C3-4320-B0C8-69F63769E942}" type="pres">
      <dgm:prSet presAssocID="{C53A0FB8-5084-4511-A825-8E313DEF669A}" presName="rootConnector3" presStyleLbl="asst1" presStyleIdx="0" presStyleCnt="2"/>
      <dgm:spPr/>
      <dgm:t>
        <a:bodyPr/>
        <a:lstStyle/>
        <a:p>
          <a:endParaRPr lang="en-US"/>
        </a:p>
      </dgm:t>
    </dgm:pt>
    <dgm:pt modelId="{7083B0AC-FF75-42F3-A4A9-904CADDAE2CD}" type="pres">
      <dgm:prSet presAssocID="{C53A0FB8-5084-4511-A825-8E313DEF669A}" presName="hierChild6" presStyleCnt="0"/>
      <dgm:spPr/>
    </dgm:pt>
    <dgm:pt modelId="{2EBCF635-DAD9-4345-B8F2-04E3A0781610}" type="pres">
      <dgm:prSet presAssocID="{C53A0FB8-5084-4511-A825-8E313DEF669A}" presName="hierChild7" presStyleCnt="0"/>
      <dgm:spPr/>
    </dgm:pt>
    <dgm:pt modelId="{D8408D97-8D00-4CBF-9A37-CBEA32D2C5C0}" type="pres">
      <dgm:prSet presAssocID="{AFF0B101-0FCC-4C63-8E5B-4BB56209C133}" presName="Name96" presStyleLbl="parChTrans1D2" presStyleIdx="3" presStyleCnt="4"/>
      <dgm:spPr/>
      <dgm:t>
        <a:bodyPr/>
        <a:lstStyle/>
        <a:p>
          <a:endParaRPr lang="en-US"/>
        </a:p>
      </dgm:t>
    </dgm:pt>
    <dgm:pt modelId="{B10F4126-C9AA-46FC-BC73-D940224EBB56}" type="pres">
      <dgm:prSet presAssocID="{F074CF1B-6593-470D-A012-38AA7EB89C1F}" presName="hierRoot3" presStyleCnt="0">
        <dgm:presLayoutVars>
          <dgm:hierBranch val="init"/>
        </dgm:presLayoutVars>
      </dgm:prSet>
      <dgm:spPr/>
    </dgm:pt>
    <dgm:pt modelId="{F531AADF-F8B8-409B-AA29-928957C3C634}" type="pres">
      <dgm:prSet presAssocID="{F074CF1B-6593-470D-A012-38AA7EB89C1F}" presName="rootComposite3" presStyleCnt="0"/>
      <dgm:spPr/>
    </dgm:pt>
    <dgm:pt modelId="{BFF9F382-2799-44FD-A099-DAA57CBF32F6}" type="pres">
      <dgm:prSet presAssocID="{F074CF1B-6593-470D-A012-38AA7EB89C1F}" presName="rootText3" presStyleLbl="asst1" presStyleIdx="1" presStyleCnt="2" custScaleX="147531" custLinFactNeighborX="-958" custLinFactNeighborY="-6475">
        <dgm:presLayoutVars>
          <dgm:chPref val="3"/>
        </dgm:presLayoutVars>
      </dgm:prSet>
      <dgm:spPr/>
      <dgm:t>
        <a:bodyPr/>
        <a:lstStyle/>
        <a:p>
          <a:endParaRPr lang="en-US"/>
        </a:p>
      </dgm:t>
    </dgm:pt>
    <dgm:pt modelId="{989F73A9-F0EC-4A8E-9424-52ADD692ACA4}" type="pres">
      <dgm:prSet presAssocID="{F074CF1B-6593-470D-A012-38AA7EB89C1F}" presName="titleText3" presStyleLbl="fgAcc2" presStyleIdx="1" presStyleCnt="2" custLinFactNeighborX="-3469">
        <dgm:presLayoutVars>
          <dgm:chMax val="0"/>
          <dgm:chPref val="0"/>
        </dgm:presLayoutVars>
      </dgm:prSet>
      <dgm:spPr/>
      <dgm:t>
        <a:bodyPr/>
        <a:lstStyle/>
        <a:p>
          <a:endParaRPr lang="en-US"/>
        </a:p>
      </dgm:t>
    </dgm:pt>
    <dgm:pt modelId="{4CFE3D0A-E4B5-4CED-B2E8-B368781AA6DE}" type="pres">
      <dgm:prSet presAssocID="{F074CF1B-6593-470D-A012-38AA7EB89C1F}" presName="rootConnector3" presStyleLbl="asst1" presStyleIdx="1" presStyleCnt="2"/>
      <dgm:spPr/>
      <dgm:t>
        <a:bodyPr/>
        <a:lstStyle/>
        <a:p>
          <a:endParaRPr lang="en-US"/>
        </a:p>
      </dgm:t>
    </dgm:pt>
    <dgm:pt modelId="{7DA6C728-367D-4CCA-B733-3B299E32003C}" type="pres">
      <dgm:prSet presAssocID="{F074CF1B-6593-470D-A012-38AA7EB89C1F}" presName="hierChild6" presStyleCnt="0"/>
      <dgm:spPr/>
    </dgm:pt>
    <dgm:pt modelId="{9F031EB7-1CD3-4952-956E-0A44D6B9B09D}" type="pres">
      <dgm:prSet presAssocID="{F074CF1B-6593-470D-A012-38AA7EB89C1F}" presName="hierChild7" presStyleCnt="0"/>
      <dgm:spPr/>
    </dgm:pt>
  </dgm:ptLst>
  <dgm:cxnLst>
    <dgm:cxn modelId="{D1834021-F24B-4420-B13E-22443480FE79}" type="presOf" srcId="{B4D114A5-74D6-4B32-AC35-D0EA7D78BC2F}" destId="{545FA398-7A38-4007-9893-8B07289F87FC}" srcOrd="0" destOrd="0" presId="urn:microsoft.com/office/officeart/2008/layout/NameandTitleOrganizationalChart"/>
    <dgm:cxn modelId="{EB67E536-27EF-488D-9925-5F5533D62616}" type="presOf" srcId="{946E3B11-6CAF-46A9-A0F4-09A4591FF80A}" destId="{8D9F2894-0C12-43BE-8263-4D53C9F5D4AA}" srcOrd="0" destOrd="0" presId="urn:microsoft.com/office/officeart/2008/layout/NameandTitleOrganizationalChart"/>
    <dgm:cxn modelId="{743BAF03-E244-4FF0-BB66-561A8B4EFA78}" srcId="{19E981D8-E783-443A-8072-6BEE2F5A64DD}" destId="{C53A0FB8-5084-4511-A825-8E313DEF669A}" srcOrd="0" destOrd="0" parTransId="{26ED8D44-BA35-411B-ADD4-01AD52E13A06}" sibTransId="{946E3B11-6CAF-46A9-A0F4-09A4591FF80A}"/>
    <dgm:cxn modelId="{F4FEB959-4F97-4BFF-88FD-8538D470ACCB}" type="presOf" srcId="{120EBB65-3496-4E12-B7F1-DE91D42213CA}" destId="{A980DAEB-D22A-4FD9-9C60-7EAB075ADE5C}" srcOrd="0" destOrd="0" presId="urn:microsoft.com/office/officeart/2008/layout/NameandTitleOrganizationalChart"/>
    <dgm:cxn modelId="{92E987D5-F007-4720-9378-8C5391D6B578}" type="presOf" srcId="{120EBB65-3496-4E12-B7F1-DE91D42213CA}" destId="{7254CA88-ED87-41ED-A972-92A36DD9A661}" srcOrd="1" destOrd="0" presId="urn:microsoft.com/office/officeart/2008/layout/NameandTitleOrganizationalChart"/>
    <dgm:cxn modelId="{3E7ABE61-A64A-41DD-92B9-0D348FE72107}" type="presOf" srcId="{F074CF1B-6593-470D-A012-38AA7EB89C1F}" destId="{BFF9F382-2799-44FD-A099-DAA57CBF32F6}" srcOrd="0" destOrd="0" presId="urn:microsoft.com/office/officeart/2008/layout/NameandTitleOrganizationalChart"/>
    <dgm:cxn modelId="{626A2492-A76E-4CB2-9C4D-744EA4911614}" type="presOf" srcId="{F074CF1B-6593-470D-A012-38AA7EB89C1F}" destId="{4CFE3D0A-E4B5-4CED-B2E8-B368781AA6DE}" srcOrd="1" destOrd="0" presId="urn:microsoft.com/office/officeart/2008/layout/NameandTitleOrganizationalChart"/>
    <dgm:cxn modelId="{B4089997-75C6-4C1E-B0EE-AD4F6853812C}" type="presOf" srcId="{C53A0FB8-5084-4511-A825-8E313DEF669A}" destId="{CE3CBA73-6072-4E1A-8AC3-22B138A82B27}" srcOrd="0" destOrd="0" presId="urn:microsoft.com/office/officeart/2008/layout/NameandTitleOrganizationalChart"/>
    <dgm:cxn modelId="{AA9066A3-3955-403A-8D1B-863FD2DAE47A}" type="presOf" srcId="{A12B4D53-43DD-4E17-B093-93E5BE4C0E93}" destId="{C80CE0A2-3DA8-4EBF-8A04-0B50FC298420}" srcOrd="0" destOrd="0" presId="urn:microsoft.com/office/officeart/2008/layout/NameandTitleOrganizationalChart"/>
    <dgm:cxn modelId="{1EE45BAB-A888-4724-9837-E6724ED6DB95}" type="presOf" srcId="{26ED8D44-BA35-411B-ADD4-01AD52E13A06}" destId="{8578714B-16A4-4CF1-8CCB-36E58099B13D}" srcOrd="0" destOrd="0" presId="urn:microsoft.com/office/officeart/2008/layout/NameandTitleOrganizationalChart"/>
    <dgm:cxn modelId="{D6F9D91E-129A-4B01-B158-B9A5F37EDBA6}" type="presOf" srcId="{FC01AD1A-0406-4DCE-B779-D9A7A3A38C70}" destId="{EA53F039-9CDA-43D4-8588-9B71FB542FC2}" srcOrd="0" destOrd="0" presId="urn:microsoft.com/office/officeart/2008/layout/NameandTitleOrganizationalChart"/>
    <dgm:cxn modelId="{D1C069D8-F28E-413E-9547-C4376EEC5BB5}" type="presOf" srcId="{CC4B4AC7-0422-4D5D-8F54-86771C61ADAC}" destId="{A7A3D4FB-045E-4849-AED1-1A3AEEB1E700}" srcOrd="0" destOrd="0" presId="urn:microsoft.com/office/officeart/2008/layout/NameandTitleOrganizationalChart"/>
    <dgm:cxn modelId="{FB556EBF-602D-46C4-A73D-8ED46E04C6E8}" srcId="{19E981D8-E783-443A-8072-6BEE2F5A64DD}" destId="{0EF5BF0B-96BB-45E5-9381-474EFBA62F40}" srcOrd="2" destOrd="0" parTransId="{CC4B4AC7-0422-4D5D-8F54-86771C61ADAC}" sibTransId="{FC01AD1A-0406-4DCE-B779-D9A7A3A38C70}"/>
    <dgm:cxn modelId="{28EF71A4-B5D5-45A7-9939-EEFBFAF70F2D}" type="presOf" srcId="{0EF5BF0B-96BB-45E5-9381-474EFBA62F40}" destId="{1CA66CF3-C801-4741-801E-50BF7579079E}" srcOrd="1" destOrd="0" presId="urn:microsoft.com/office/officeart/2008/layout/NameandTitleOrganizationalChart"/>
    <dgm:cxn modelId="{96749DC3-CE6C-4326-8A22-919D028992AD}" type="presOf" srcId="{827B8C59-6B6E-4B9C-9E19-716E5636B38B}" destId="{71482528-0F88-4321-ACAA-25ADD270B6F8}" srcOrd="0" destOrd="0" presId="urn:microsoft.com/office/officeart/2008/layout/NameandTitleOrganizationalChart"/>
    <dgm:cxn modelId="{A75C0B59-7B43-471C-8917-DCF874A8F3F8}" type="presOf" srcId="{19E981D8-E783-443A-8072-6BEE2F5A64DD}" destId="{EFE65254-1E6D-4D56-A367-249A3A1CCD79}" srcOrd="0" destOrd="0" presId="urn:microsoft.com/office/officeart/2008/layout/NameandTitleOrganizationalChart"/>
    <dgm:cxn modelId="{D59F1D1F-FE6F-4AB9-B835-70E4CEA7483F}" srcId="{19E981D8-E783-443A-8072-6BEE2F5A64DD}" destId="{F074CF1B-6593-470D-A012-38AA7EB89C1F}" srcOrd="1" destOrd="0" parTransId="{AFF0B101-0FCC-4C63-8E5B-4BB56209C133}" sibTransId="{ACE3A846-B5E5-4472-B0EE-17A063E24620}"/>
    <dgm:cxn modelId="{A2B47E6D-CB70-49CB-BC5A-F2FF6367E0AD}" type="presOf" srcId="{AFF0B101-0FCC-4C63-8E5B-4BB56209C133}" destId="{D8408D97-8D00-4CBF-9A37-CBEA32D2C5C0}" srcOrd="0" destOrd="0" presId="urn:microsoft.com/office/officeart/2008/layout/NameandTitleOrganizationalChart"/>
    <dgm:cxn modelId="{1CAFAF32-CFA9-4358-BC9F-9DF29DD9B07A}" type="presOf" srcId="{ACE3A846-B5E5-4472-B0EE-17A063E24620}" destId="{989F73A9-F0EC-4A8E-9424-52ADD692ACA4}" srcOrd="0" destOrd="0" presId="urn:microsoft.com/office/officeart/2008/layout/NameandTitleOrganizationalChart"/>
    <dgm:cxn modelId="{9ADBE9A2-4386-4431-93C3-FE163D3251AC}" srcId="{A12B4D53-43DD-4E17-B093-93E5BE4C0E93}" destId="{19E981D8-E783-443A-8072-6BEE2F5A64DD}" srcOrd="0" destOrd="0" parTransId="{E3273035-A6D9-4450-8E53-D0D52588C149}" sibTransId="{827B8C59-6B6E-4B9C-9E19-716E5636B38B}"/>
    <dgm:cxn modelId="{36C6B083-9976-4839-8DFD-7AF41448A902}" type="presOf" srcId="{623FA344-4887-45E9-AB9B-72996005051D}" destId="{4C73CE2A-0982-422D-8730-C172A864A6C1}" srcOrd="0" destOrd="0" presId="urn:microsoft.com/office/officeart/2008/layout/NameandTitleOrganizationalChart"/>
    <dgm:cxn modelId="{57CD0025-1949-461D-BAB1-31313A104370}" srcId="{19E981D8-E783-443A-8072-6BEE2F5A64DD}" destId="{120EBB65-3496-4E12-B7F1-DE91D42213CA}" srcOrd="3" destOrd="0" parTransId="{B4D114A5-74D6-4B32-AC35-D0EA7D78BC2F}" sibTransId="{623FA344-4887-45E9-AB9B-72996005051D}"/>
    <dgm:cxn modelId="{722A9213-1480-4FA8-9EA3-B9DBC0CCC528}" type="presOf" srcId="{0EF5BF0B-96BB-45E5-9381-474EFBA62F40}" destId="{40175353-F54D-4D9E-8FA1-E7CDD931C8FD}" srcOrd="0" destOrd="0" presId="urn:microsoft.com/office/officeart/2008/layout/NameandTitleOrganizationalChart"/>
    <dgm:cxn modelId="{049BCD37-1692-4120-B7D1-AA48EEB79830}" type="presOf" srcId="{C53A0FB8-5084-4511-A825-8E313DEF669A}" destId="{071EAE94-89C3-4320-B0C8-69F63769E942}" srcOrd="1" destOrd="0" presId="urn:microsoft.com/office/officeart/2008/layout/NameandTitleOrganizationalChart"/>
    <dgm:cxn modelId="{CEB5B79F-C499-4396-B43C-02A5682C395D}" type="presOf" srcId="{19E981D8-E783-443A-8072-6BEE2F5A64DD}" destId="{E1303099-2215-46F0-814C-87E1F83C3A89}" srcOrd="1" destOrd="0" presId="urn:microsoft.com/office/officeart/2008/layout/NameandTitleOrganizationalChart"/>
    <dgm:cxn modelId="{A03DD120-800E-4661-8914-484A3B864D1F}" type="presParOf" srcId="{C80CE0A2-3DA8-4EBF-8A04-0B50FC298420}" destId="{976AD205-1B4A-42CD-9C3D-D5C4CA9FB243}" srcOrd="0" destOrd="0" presId="urn:microsoft.com/office/officeart/2008/layout/NameandTitleOrganizationalChart"/>
    <dgm:cxn modelId="{0C4D36BE-72AF-4D7B-B2E1-CD2431BE85FB}" type="presParOf" srcId="{976AD205-1B4A-42CD-9C3D-D5C4CA9FB243}" destId="{139AF32A-C286-486D-BDC4-C3E148C17D2F}" srcOrd="0" destOrd="0" presId="urn:microsoft.com/office/officeart/2008/layout/NameandTitleOrganizationalChart"/>
    <dgm:cxn modelId="{DB7D71A7-D744-4FF1-956C-042A55CBFED6}" type="presParOf" srcId="{139AF32A-C286-486D-BDC4-C3E148C17D2F}" destId="{EFE65254-1E6D-4D56-A367-249A3A1CCD79}" srcOrd="0" destOrd="0" presId="urn:microsoft.com/office/officeart/2008/layout/NameandTitleOrganizationalChart"/>
    <dgm:cxn modelId="{0F2B6E69-472E-4EDA-8358-085BB977B4F3}" type="presParOf" srcId="{139AF32A-C286-486D-BDC4-C3E148C17D2F}" destId="{71482528-0F88-4321-ACAA-25ADD270B6F8}" srcOrd="1" destOrd="0" presId="urn:microsoft.com/office/officeart/2008/layout/NameandTitleOrganizationalChart"/>
    <dgm:cxn modelId="{7A445352-5C13-45B7-8A4F-A2EC97AE2869}" type="presParOf" srcId="{139AF32A-C286-486D-BDC4-C3E148C17D2F}" destId="{E1303099-2215-46F0-814C-87E1F83C3A89}" srcOrd="2" destOrd="0" presId="urn:microsoft.com/office/officeart/2008/layout/NameandTitleOrganizationalChart"/>
    <dgm:cxn modelId="{0F16B31D-DC52-441A-8E4A-FC95D2FCB172}" type="presParOf" srcId="{976AD205-1B4A-42CD-9C3D-D5C4CA9FB243}" destId="{C68DA546-7E3B-43A2-8505-55021F032040}" srcOrd="1" destOrd="0" presId="urn:microsoft.com/office/officeart/2008/layout/NameandTitleOrganizationalChart"/>
    <dgm:cxn modelId="{40B80FCB-7684-4528-91A4-2948165F95BC}" type="presParOf" srcId="{C68DA546-7E3B-43A2-8505-55021F032040}" destId="{A7A3D4FB-045E-4849-AED1-1A3AEEB1E700}" srcOrd="0" destOrd="0" presId="urn:microsoft.com/office/officeart/2008/layout/NameandTitleOrganizationalChart"/>
    <dgm:cxn modelId="{5B9BEE33-9164-4C1B-B2E6-6EC6878BCA70}" type="presParOf" srcId="{C68DA546-7E3B-43A2-8505-55021F032040}" destId="{E5A88311-FDD4-480B-974D-72D3F5437DA6}" srcOrd="1" destOrd="0" presId="urn:microsoft.com/office/officeart/2008/layout/NameandTitleOrganizationalChart"/>
    <dgm:cxn modelId="{C615F07D-BA75-4293-8391-A63CC3911CC3}" type="presParOf" srcId="{E5A88311-FDD4-480B-974D-72D3F5437DA6}" destId="{D29D155E-A872-439C-98C0-7602B0C144AA}" srcOrd="0" destOrd="0" presId="urn:microsoft.com/office/officeart/2008/layout/NameandTitleOrganizationalChart"/>
    <dgm:cxn modelId="{35EB3D77-6A44-4055-8309-4B5292C8D9FE}" type="presParOf" srcId="{D29D155E-A872-439C-98C0-7602B0C144AA}" destId="{40175353-F54D-4D9E-8FA1-E7CDD931C8FD}" srcOrd="0" destOrd="0" presId="urn:microsoft.com/office/officeart/2008/layout/NameandTitleOrganizationalChart"/>
    <dgm:cxn modelId="{83A6F012-E21A-4C11-B4E4-8FB1552B5643}" type="presParOf" srcId="{D29D155E-A872-439C-98C0-7602B0C144AA}" destId="{EA53F039-9CDA-43D4-8588-9B71FB542FC2}" srcOrd="1" destOrd="0" presId="urn:microsoft.com/office/officeart/2008/layout/NameandTitleOrganizationalChart"/>
    <dgm:cxn modelId="{EEF306AB-D4AA-47F6-BD0F-3B7CD710E117}" type="presParOf" srcId="{D29D155E-A872-439C-98C0-7602B0C144AA}" destId="{1CA66CF3-C801-4741-801E-50BF7579079E}" srcOrd="2" destOrd="0" presId="urn:microsoft.com/office/officeart/2008/layout/NameandTitleOrganizationalChart"/>
    <dgm:cxn modelId="{84BD3E1C-9B7F-4DDD-8DE5-AB46CE1DCC7A}" type="presParOf" srcId="{E5A88311-FDD4-480B-974D-72D3F5437DA6}" destId="{570E75CE-6AD1-4A59-91E7-F6CE2EC06E09}" srcOrd="1" destOrd="0" presId="urn:microsoft.com/office/officeart/2008/layout/NameandTitleOrganizationalChart"/>
    <dgm:cxn modelId="{009FD626-C3E8-4F81-A701-180BFF516198}" type="presParOf" srcId="{E5A88311-FDD4-480B-974D-72D3F5437DA6}" destId="{8982CFE6-1478-4A8D-BFBC-A5CA992C071D}" srcOrd="2" destOrd="0" presId="urn:microsoft.com/office/officeart/2008/layout/NameandTitleOrganizationalChart"/>
    <dgm:cxn modelId="{7CEABEC4-467F-4261-AE80-C1F7C2478721}" type="presParOf" srcId="{C68DA546-7E3B-43A2-8505-55021F032040}" destId="{545FA398-7A38-4007-9893-8B07289F87FC}" srcOrd="2" destOrd="0" presId="urn:microsoft.com/office/officeart/2008/layout/NameandTitleOrganizationalChart"/>
    <dgm:cxn modelId="{2FB2686D-5B74-4949-985C-CFC5E90C3FF6}" type="presParOf" srcId="{C68DA546-7E3B-43A2-8505-55021F032040}" destId="{71E8DC6E-3366-490F-86BF-F2F8137CF51A}" srcOrd="3" destOrd="0" presId="urn:microsoft.com/office/officeart/2008/layout/NameandTitleOrganizationalChart"/>
    <dgm:cxn modelId="{64064F9E-21A8-47C2-AB34-9F0596B39D80}" type="presParOf" srcId="{71E8DC6E-3366-490F-86BF-F2F8137CF51A}" destId="{BCD024DF-942E-4E5C-9322-D69D897B9E0C}" srcOrd="0" destOrd="0" presId="urn:microsoft.com/office/officeart/2008/layout/NameandTitleOrganizationalChart"/>
    <dgm:cxn modelId="{1686C189-C4B0-4B82-872B-74CE8250BA07}" type="presParOf" srcId="{BCD024DF-942E-4E5C-9322-D69D897B9E0C}" destId="{A980DAEB-D22A-4FD9-9C60-7EAB075ADE5C}" srcOrd="0" destOrd="0" presId="urn:microsoft.com/office/officeart/2008/layout/NameandTitleOrganizationalChart"/>
    <dgm:cxn modelId="{2E25F61A-8B17-43F3-8004-E804B7C9BE21}" type="presParOf" srcId="{BCD024DF-942E-4E5C-9322-D69D897B9E0C}" destId="{4C73CE2A-0982-422D-8730-C172A864A6C1}" srcOrd="1" destOrd="0" presId="urn:microsoft.com/office/officeart/2008/layout/NameandTitleOrganizationalChart"/>
    <dgm:cxn modelId="{37F41E70-E464-49C9-A89B-AA5B49B66857}" type="presParOf" srcId="{BCD024DF-942E-4E5C-9322-D69D897B9E0C}" destId="{7254CA88-ED87-41ED-A972-92A36DD9A661}" srcOrd="2" destOrd="0" presId="urn:microsoft.com/office/officeart/2008/layout/NameandTitleOrganizationalChart"/>
    <dgm:cxn modelId="{BB9C97DE-6E14-4264-BAE1-CD8B9CFC912C}" type="presParOf" srcId="{71E8DC6E-3366-490F-86BF-F2F8137CF51A}" destId="{D0CFF395-F1BB-4116-8A21-0599ED3ACD3A}" srcOrd="1" destOrd="0" presId="urn:microsoft.com/office/officeart/2008/layout/NameandTitleOrganizationalChart"/>
    <dgm:cxn modelId="{FE257CE8-29E4-45C1-A8EB-EB6B5B21AA92}" type="presParOf" srcId="{71E8DC6E-3366-490F-86BF-F2F8137CF51A}" destId="{1654F20E-9E0C-490C-8BF9-0E5BB7259D0B}" srcOrd="2" destOrd="0" presId="urn:microsoft.com/office/officeart/2008/layout/NameandTitleOrganizationalChart"/>
    <dgm:cxn modelId="{99EE8606-1745-4906-BC08-0B2D80591D8B}" type="presParOf" srcId="{976AD205-1B4A-42CD-9C3D-D5C4CA9FB243}" destId="{ABD11FF0-9460-4062-99F0-2A218D1D83E5}" srcOrd="2" destOrd="0" presId="urn:microsoft.com/office/officeart/2008/layout/NameandTitleOrganizationalChart"/>
    <dgm:cxn modelId="{A1447CA0-9C55-40BD-B12D-B396616C2D41}" type="presParOf" srcId="{ABD11FF0-9460-4062-99F0-2A218D1D83E5}" destId="{8578714B-16A4-4CF1-8CCB-36E58099B13D}" srcOrd="0" destOrd="0" presId="urn:microsoft.com/office/officeart/2008/layout/NameandTitleOrganizationalChart"/>
    <dgm:cxn modelId="{85E3F551-32C5-4EFB-97A7-E289448306F0}" type="presParOf" srcId="{ABD11FF0-9460-4062-99F0-2A218D1D83E5}" destId="{7042AF22-5F20-4B46-9CF2-8FBCFB141B1E}" srcOrd="1" destOrd="0" presId="urn:microsoft.com/office/officeart/2008/layout/NameandTitleOrganizationalChart"/>
    <dgm:cxn modelId="{20898F41-9767-4D06-B65A-590DE5B227ED}" type="presParOf" srcId="{7042AF22-5F20-4B46-9CF2-8FBCFB141B1E}" destId="{4F97DB0C-6B50-4964-823B-888F24EA9A65}" srcOrd="0" destOrd="0" presId="urn:microsoft.com/office/officeart/2008/layout/NameandTitleOrganizationalChart"/>
    <dgm:cxn modelId="{D1FC6012-F777-402F-9C1F-4E6D6DFCECD8}" type="presParOf" srcId="{4F97DB0C-6B50-4964-823B-888F24EA9A65}" destId="{CE3CBA73-6072-4E1A-8AC3-22B138A82B27}" srcOrd="0" destOrd="0" presId="urn:microsoft.com/office/officeart/2008/layout/NameandTitleOrganizationalChart"/>
    <dgm:cxn modelId="{55FB04F3-C654-42EE-9A6F-61DA2965FC16}" type="presParOf" srcId="{4F97DB0C-6B50-4964-823B-888F24EA9A65}" destId="{8D9F2894-0C12-43BE-8263-4D53C9F5D4AA}" srcOrd="1" destOrd="0" presId="urn:microsoft.com/office/officeart/2008/layout/NameandTitleOrganizationalChart"/>
    <dgm:cxn modelId="{79B2EF55-7413-4809-938B-F430C0243B27}" type="presParOf" srcId="{4F97DB0C-6B50-4964-823B-888F24EA9A65}" destId="{071EAE94-89C3-4320-B0C8-69F63769E942}" srcOrd="2" destOrd="0" presId="urn:microsoft.com/office/officeart/2008/layout/NameandTitleOrganizationalChart"/>
    <dgm:cxn modelId="{C4947C48-A7D6-4CB2-ABC6-87D08E342032}" type="presParOf" srcId="{7042AF22-5F20-4B46-9CF2-8FBCFB141B1E}" destId="{7083B0AC-FF75-42F3-A4A9-904CADDAE2CD}" srcOrd="1" destOrd="0" presId="urn:microsoft.com/office/officeart/2008/layout/NameandTitleOrganizationalChart"/>
    <dgm:cxn modelId="{B3DE0FD7-4DBA-48C1-8017-1CE36866B909}" type="presParOf" srcId="{7042AF22-5F20-4B46-9CF2-8FBCFB141B1E}" destId="{2EBCF635-DAD9-4345-B8F2-04E3A0781610}" srcOrd="2" destOrd="0" presId="urn:microsoft.com/office/officeart/2008/layout/NameandTitleOrganizationalChart"/>
    <dgm:cxn modelId="{1B90288F-FD93-4A41-8EF9-23F83F8EF012}" type="presParOf" srcId="{ABD11FF0-9460-4062-99F0-2A218D1D83E5}" destId="{D8408D97-8D00-4CBF-9A37-CBEA32D2C5C0}" srcOrd="2" destOrd="0" presId="urn:microsoft.com/office/officeart/2008/layout/NameandTitleOrganizationalChart"/>
    <dgm:cxn modelId="{FD40EA05-5BEE-4655-A6C5-F6A16FCBABA9}" type="presParOf" srcId="{ABD11FF0-9460-4062-99F0-2A218D1D83E5}" destId="{B10F4126-C9AA-46FC-BC73-D940224EBB56}" srcOrd="3" destOrd="0" presId="urn:microsoft.com/office/officeart/2008/layout/NameandTitleOrganizationalChart"/>
    <dgm:cxn modelId="{184AC3D1-90C9-4738-A24F-7F939D08CC4D}" type="presParOf" srcId="{B10F4126-C9AA-46FC-BC73-D940224EBB56}" destId="{F531AADF-F8B8-409B-AA29-928957C3C634}" srcOrd="0" destOrd="0" presId="urn:microsoft.com/office/officeart/2008/layout/NameandTitleOrganizationalChart"/>
    <dgm:cxn modelId="{6E2593D6-9ED3-4C16-BB2F-C98C144F1102}" type="presParOf" srcId="{F531AADF-F8B8-409B-AA29-928957C3C634}" destId="{BFF9F382-2799-44FD-A099-DAA57CBF32F6}" srcOrd="0" destOrd="0" presId="urn:microsoft.com/office/officeart/2008/layout/NameandTitleOrganizationalChart"/>
    <dgm:cxn modelId="{699F6E35-D62A-4D0C-9DBA-A37606713833}" type="presParOf" srcId="{F531AADF-F8B8-409B-AA29-928957C3C634}" destId="{989F73A9-F0EC-4A8E-9424-52ADD692ACA4}" srcOrd="1" destOrd="0" presId="urn:microsoft.com/office/officeart/2008/layout/NameandTitleOrganizationalChart"/>
    <dgm:cxn modelId="{E991EC86-3320-4DCD-9B56-501BB769D38D}" type="presParOf" srcId="{F531AADF-F8B8-409B-AA29-928957C3C634}" destId="{4CFE3D0A-E4B5-4CED-B2E8-B368781AA6DE}" srcOrd="2" destOrd="0" presId="urn:microsoft.com/office/officeart/2008/layout/NameandTitleOrganizationalChart"/>
    <dgm:cxn modelId="{DCDCF5E6-E227-4088-8B41-C791EF80C025}" type="presParOf" srcId="{B10F4126-C9AA-46FC-BC73-D940224EBB56}" destId="{7DA6C728-367D-4CCA-B733-3B299E32003C}" srcOrd="1" destOrd="0" presId="urn:microsoft.com/office/officeart/2008/layout/NameandTitleOrganizationalChart"/>
    <dgm:cxn modelId="{C29FDE4D-7F38-4CDD-BDA0-E346356DFB52}" type="presParOf" srcId="{B10F4126-C9AA-46FC-BC73-D940224EBB56}" destId="{9F031EB7-1CD3-4952-956E-0A44D6B9B09D}" srcOrd="2" destOrd="0" presId="urn:microsoft.com/office/officeart/2008/layout/NameandTitleOrganizationalChar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408D97-8D00-4CBF-9A37-CBEA32D2C5C0}">
      <dsp:nvSpPr>
        <dsp:cNvPr id="0" name=""/>
        <dsp:cNvSpPr/>
      </dsp:nvSpPr>
      <dsp:spPr>
        <a:xfrm>
          <a:off x="4649737" y="1159107"/>
          <a:ext cx="229300" cy="1070889"/>
        </a:xfrm>
        <a:custGeom>
          <a:avLst/>
          <a:gdLst/>
          <a:ahLst/>
          <a:cxnLst/>
          <a:rect l="0" t="0" r="0" b="0"/>
          <a:pathLst>
            <a:path>
              <a:moveTo>
                <a:pt x="0" y="0"/>
              </a:moveTo>
              <a:lnTo>
                <a:pt x="0" y="1070889"/>
              </a:lnTo>
              <a:lnTo>
                <a:pt x="229300" y="1070889"/>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578714B-16A4-4CF1-8CCB-36E58099B13D}">
      <dsp:nvSpPr>
        <dsp:cNvPr id="0" name=""/>
        <dsp:cNvSpPr/>
      </dsp:nvSpPr>
      <dsp:spPr>
        <a:xfrm>
          <a:off x="4428288" y="1159107"/>
          <a:ext cx="221449" cy="1091459"/>
        </a:xfrm>
        <a:custGeom>
          <a:avLst/>
          <a:gdLst/>
          <a:ahLst/>
          <a:cxnLst/>
          <a:rect l="0" t="0" r="0" b="0"/>
          <a:pathLst>
            <a:path>
              <a:moveTo>
                <a:pt x="221449" y="0"/>
              </a:moveTo>
              <a:lnTo>
                <a:pt x="221449" y="1091459"/>
              </a:lnTo>
              <a:lnTo>
                <a:pt x="0" y="1091459"/>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45FA398-7A38-4007-9893-8B07289F87FC}">
      <dsp:nvSpPr>
        <dsp:cNvPr id="0" name=""/>
        <dsp:cNvSpPr/>
      </dsp:nvSpPr>
      <dsp:spPr>
        <a:xfrm>
          <a:off x="4649737" y="1159107"/>
          <a:ext cx="2223281" cy="2336456"/>
        </a:xfrm>
        <a:custGeom>
          <a:avLst/>
          <a:gdLst/>
          <a:ahLst/>
          <a:cxnLst/>
          <a:rect l="0" t="0" r="0" b="0"/>
          <a:pathLst>
            <a:path>
              <a:moveTo>
                <a:pt x="0" y="0"/>
              </a:moveTo>
              <a:lnTo>
                <a:pt x="0" y="2077995"/>
              </a:lnTo>
              <a:lnTo>
                <a:pt x="2223281" y="2077995"/>
              </a:lnTo>
              <a:lnTo>
                <a:pt x="2223281" y="2336456"/>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7A3D4FB-045E-4849-AED1-1A3AEEB1E700}">
      <dsp:nvSpPr>
        <dsp:cNvPr id="0" name=""/>
        <dsp:cNvSpPr/>
      </dsp:nvSpPr>
      <dsp:spPr>
        <a:xfrm>
          <a:off x="2552509" y="1159107"/>
          <a:ext cx="2097227" cy="2336456"/>
        </a:xfrm>
        <a:custGeom>
          <a:avLst/>
          <a:gdLst/>
          <a:ahLst/>
          <a:cxnLst/>
          <a:rect l="0" t="0" r="0" b="0"/>
          <a:pathLst>
            <a:path>
              <a:moveTo>
                <a:pt x="2097227" y="0"/>
              </a:moveTo>
              <a:lnTo>
                <a:pt x="2097227" y="2077995"/>
              </a:lnTo>
              <a:lnTo>
                <a:pt x="0" y="2077995"/>
              </a:lnTo>
              <a:lnTo>
                <a:pt x="0" y="2336456"/>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FE65254-1E6D-4D56-A367-249A3A1CCD79}">
      <dsp:nvSpPr>
        <dsp:cNvPr id="0" name=""/>
        <dsp:cNvSpPr/>
      </dsp:nvSpPr>
      <dsp:spPr>
        <a:xfrm>
          <a:off x="2403435" y="51417"/>
          <a:ext cx="4492604" cy="1107689"/>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56307" numCol="1" spcCol="1270" anchor="ctr" anchorCtr="0">
          <a:noAutofit/>
        </a:bodyPr>
        <a:lstStyle/>
        <a:p>
          <a:pPr lvl="0" algn="ctr" defTabSz="800100" rtl="1">
            <a:lnSpc>
              <a:spcPct val="90000"/>
            </a:lnSpc>
            <a:spcBef>
              <a:spcPct val="0"/>
            </a:spcBef>
            <a:spcAft>
              <a:spcPct val="35000"/>
            </a:spcAft>
          </a:pPr>
          <a:r>
            <a:rPr lang="fa-IR" sz="1800" kern="1200" dirty="0">
              <a:effectLst/>
              <a:latin typeface="Calibri" panose="020F0502020204030204" pitchFamily="34" charset="0"/>
              <a:ea typeface="Calibri" panose="020F0502020204030204" pitchFamily="34" charset="0"/>
              <a:cs typeface="B Titr" panose="00000700000000000000" pitchFamily="2" charset="-78"/>
            </a:rPr>
            <a:t>تعداد کل موارد مرگ مادر ثبت شده سال 1400</a:t>
          </a:r>
          <a:endParaRPr lang="en-US" sz="1800" kern="1200" dirty="0"/>
        </a:p>
      </dsp:txBody>
      <dsp:txXfrm>
        <a:off x="2403435" y="51417"/>
        <a:ext cx="4492604" cy="1107689"/>
      </dsp:txXfrm>
    </dsp:sp>
    <dsp:sp modelId="{71482528-0F88-4321-ACAA-25ADD270B6F8}">
      <dsp:nvSpPr>
        <dsp:cNvPr id="0" name=""/>
        <dsp:cNvSpPr/>
      </dsp:nvSpPr>
      <dsp:spPr>
        <a:xfrm>
          <a:off x="3635568" y="778594"/>
          <a:ext cx="1925465" cy="369229"/>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15240" rIns="60960" bIns="15240" numCol="1" spcCol="1270" anchor="ctr" anchorCtr="0">
          <a:noAutofit/>
        </a:bodyPr>
        <a:lstStyle/>
        <a:p>
          <a:pPr lvl="0" algn="ctr" defTabSz="1066800">
            <a:lnSpc>
              <a:spcPct val="90000"/>
            </a:lnSpc>
            <a:spcBef>
              <a:spcPct val="0"/>
            </a:spcBef>
            <a:spcAft>
              <a:spcPct val="35000"/>
            </a:spcAft>
          </a:pPr>
          <a:r>
            <a:rPr lang="fa-IR" sz="2400" b="1" kern="1200" dirty="0">
              <a:cs typeface="B Mitra" panose="00000400000000000000" pitchFamily="2" charset="-78"/>
            </a:rPr>
            <a:t>27</a:t>
          </a:r>
          <a:endParaRPr lang="en-US" sz="2400" b="1" kern="1200" dirty="0">
            <a:cs typeface="B Mitra" panose="00000400000000000000" pitchFamily="2" charset="-78"/>
          </a:endParaRPr>
        </a:p>
      </dsp:txBody>
      <dsp:txXfrm>
        <a:off x="3635568" y="778594"/>
        <a:ext cx="1925465" cy="369229"/>
      </dsp:txXfrm>
    </dsp:sp>
    <dsp:sp modelId="{40175353-F54D-4D9E-8FA1-E7CDD931C8FD}">
      <dsp:nvSpPr>
        <dsp:cNvPr id="0" name=""/>
        <dsp:cNvSpPr/>
      </dsp:nvSpPr>
      <dsp:spPr>
        <a:xfrm>
          <a:off x="579024" y="3495563"/>
          <a:ext cx="3946969" cy="1107689"/>
        </a:xfrm>
        <a:prstGeom prst="rect">
          <a:avLst/>
        </a:prstGeom>
        <a:gradFill rotWithShape="0">
          <a:gsLst>
            <a:gs pos="0">
              <a:schemeClr val="accent3">
                <a:lumMod val="60000"/>
                <a:lumOff val="40000"/>
              </a:schemeClr>
            </a:gs>
            <a:gs pos="80000">
              <a:schemeClr val="accent3">
                <a:lumMod val="50000"/>
              </a:schemeClr>
            </a:gs>
            <a:gs pos="100000">
              <a:schemeClr val="accent3">
                <a:lumMod val="40000"/>
                <a:lumOff val="6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56307" numCol="1" spcCol="1270" anchor="ctr" anchorCtr="0">
          <a:noAutofit/>
        </a:bodyPr>
        <a:lstStyle/>
        <a:p>
          <a:pPr lvl="0" algn="ctr" defTabSz="711200" rtl="1">
            <a:lnSpc>
              <a:spcPct val="90000"/>
            </a:lnSpc>
            <a:spcBef>
              <a:spcPct val="0"/>
            </a:spcBef>
            <a:spcAft>
              <a:spcPct val="35000"/>
            </a:spcAft>
          </a:pPr>
          <a:r>
            <a:rPr lang="fa-IR" sz="1600" kern="1200" dirty="0">
              <a:effectLst/>
              <a:latin typeface="Calibri" panose="020F0502020204030204" pitchFamily="34" charset="0"/>
              <a:ea typeface="Calibri" panose="020F0502020204030204" pitchFamily="34" charset="0"/>
              <a:cs typeface="B Titr" panose="00000700000000000000" pitchFamily="2" charset="-78"/>
            </a:rPr>
            <a:t>تعداد مرگ مادر بدون احتساب موارد کووید</a:t>
          </a:r>
          <a:endParaRPr lang="en-US" sz="1600" kern="1200" dirty="0"/>
        </a:p>
      </dsp:txBody>
      <dsp:txXfrm>
        <a:off x="579024" y="3495563"/>
        <a:ext cx="3946969" cy="1107689"/>
      </dsp:txXfrm>
    </dsp:sp>
    <dsp:sp modelId="{EA53F039-9CDA-43D4-8588-9B71FB542FC2}">
      <dsp:nvSpPr>
        <dsp:cNvPr id="0" name=""/>
        <dsp:cNvSpPr/>
      </dsp:nvSpPr>
      <dsp:spPr>
        <a:xfrm>
          <a:off x="1692474" y="4336504"/>
          <a:ext cx="1925465" cy="369229"/>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lvl="0" algn="ctr" defTabSz="889000">
            <a:lnSpc>
              <a:spcPct val="90000"/>
            </a:lnSpc>
            <a:spcBef>
              <a:spcPct val="0"/>
            </a:spcBef>
            <a:spcAft>
              <a:spcPct val="35000"/>
            </a:spcAft>
          </a:pPr>
          <a:r>
            <a:rPr lang="fa-IR" sz="2000" b="1" kern="1200" dirty="0">
              <a:cs typeface="B Mitra" panose="00000400000000000000" pitchFamily="2" charset="-78"/>
            </a:rPr>
            <a:t>4</a:t>
          </a:r>
          <a:endParaRPr lang="en-US" sz="2000" b="1" kern="1200" dirty="0">
            <a:cs typeface="B Mitra" panose="00000400000000000000" pitchFamily="2" charset="-78"/>
          </a:endParaRPr>
        </a:p>
      </dsp:txBody>
      <dsp:txXfrm>
        <a:off x="1692474" y="4336504"/>
        <a:ext cx="1925465" cy="369229"/>
      </dsp:txXfrm>
    </dsp:sp>
    <dsp:sp modelId="{A980DAEB-D22A-4FD9-9C60-7EAB075ADE5C}">
      <dsp:nvSpPr>
        <dsp:cNvPr id="0" name=""/>
        <dsp:cNvSpPr/>
      </dsp:nvSpPr>
      <dsp:spPr>
        <a:xfrm>
          <a:off x="5042916" y="3495563"/>
          <a:ext cx="3660203" cy="1107689"/>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56307" numCol="1" spcCol="1270" anchor="ctr" anchorCtr="0">
          <a:noAutofit/>
        </a:bodyPr>
        <a:lstStyle/>
        <a:p>
          <a:pPr lvl="0" algn="ctr" defTabSz="800100" rtl="1">
            <a:lnSpc>
              <a:spcPct val="90000"/>
            </a:lnSpc>
            <a:spcBef>
              <a:spcPct val="0"/>
            </a:spcBef>
            <a:spcAft>
              <a:spcPct val="35000"/>
            </a:spcAft>
          </a:pPr>
          <a:r>
            <a:rPr lang="fa-IR" sz="1800" kern="1200" dirty="0">
              <a:effectLst/>
              <a:latin typeface="Calibri" panose="020F0502020204030204" pitchFamily="34" charset="0"/>
              <a:ea typeface="Calibri" panose="020F0502020204030204" pitchFamily="34" charset="0"/>
              <a:cs typeface="B Titr" panose="00000700000000000000" pitchFamily="2" charset="-78"/>
            </a:rPr>
            <a:t>تعداد مرگ مادر به علت کووید</a:t>
          </a:r>
          <a:endParaRPr lang="en-US" sz="1800" kern="1200" dirty="0"/>
        </a:p>
      </dsp:txBody>
      <dsp:txXfrm>
        <a:off x="5042916" y="3495563"/>
        <a:ext cx="3660203" cy="1107689"/>
      </dsp:txXfrm>
    </dsp:sp>
    <dsp:sp modelId="{4C73CE2A-0982-422D-8730-C172A864A6C1}">
      <dsp:nvSpPr>
        <dsp:cNvPr id="0" name=""/>
        <dsp:cNvSpPr/>
      </dsp:nvSpPr>
      <dsp:spPr>
        <a:xfrm>
          <a:off x="6033759" y="4357287"/>
          <a:ext cx="1925465" cy="369229"/>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lvl="0" algn="ctr" defTabSz="889000">
            <a:lnSpc>
              <a:spcPct val="90000"/>
            </a:lnSpc>
            <a:spcBef>
              <a:spcPct val="0"/>
            </a:spcBef>
            <a:spcAft>
              <a:spcPct val="35000"/>
            </a:spcAft>
          </a:pPr>
          <a:r>
            <a:rPr lang="fa-IR" sz="2000" b="1" kern="1200" dirty="0">
              <a:cs typeface="B Mitra" panose="00000400000000000000" pitchFamily="2" charset="-78"/>
            </a:rPr>
            <a:t>14</a:t>
          </a:r>
          <a:endParaRPr lang="en-US" sz="2000" b="1" kern="1200" dirty="0">
            <a:cs typeface="B Mitra" panose="00000400000000000000" pitchFamily="2" charset="-78"/>
          </a:endParaRPr>
        </a:p>
      </dsp:txBody>
      <dsp:txXfrm>
        <a:off x="6033759" y="4357287"/>
        <a:ext cx="1925465" cy="369229"/>
      </dsp:txXfrm>
    </dsp:sp>
    <dsp:sp modelId="{CE3CBA73-6072-4E1A-8AC3-22B138A82B27}">
      <dsp:nvSpPr>
        <dsp:cNvPr id="0" name=""/>
        <dsp:cNvSpPr/>
      </dsp:nvSpPr>
      <dsp:spPr>
        <a:xfrm>
          <a:off x="446338" y="1696722"/>
          <a:ext cx="3981949" cy="1107689"/>
        </a:xfrm>
        <a:prstGeom prst="rect">
          <a:avLst/>
        </a:prstGeom>
        <a:gradFill rotWithShape="0">
          <a:gsLst>
            <a:gs pos="3000">
              <a:srgbClr val="007033"/>
            </a:gs>
            <a:gs pos="100000">
              <a:schemeClr val="accent3">
                <a:lumMod val="7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56307" numCol="1" spcCol="1270" anchor="ctr" anchorCtr="0">
          <a:noAutofit/>
        </a:bodyPr>
        <a:lstStyle/>
        <a:p>
          <a:pPr lvl="0" algn="ctr" defTabSz="711200" rtl="1">
            <a:lnSpc>
              <a:spcPct val="90000"/>
            </a:lnSpc>
            <a:spcBef>
              <a:spcPct val="0"/>
            </a:spcBef>
            <a:spcAft>
              <a:spcPct val="35000"/>
            </a:spcAft>
          </a:pPr>
          <a:r>
            <a:rPr lang="fa-IR" sz="1600" kern="1200" dirty="0">
              <a:effectLst/>
              <a:latin typeface="Calibri" panose="020F0502020204030204" pitchFamily="34" charset="0"/>
              <a:ea typeface="Calibri" panose="020F0502020204030204" pitchFamily="34" charset="0"/>
              <a:cs typeface="B Titr" panose="00000700000000000000" pitchFamily="2" charset="-78"/>
            </a:rPr>
            <a:t>تعداد مرگ مادر مطابق تعریف سازمان جهانی بهداشت</a:t>
          </a:r>
          <a:endParaRPr lang="en-US" sz="1600" kern="1200" dirty="0"/>
        </a:p>
      </dsp:txBody>
      <dsp:txXfrm>
        <a:off x="446338" y="1696722"/>
        <a:ext cx="3981949" cy="1107689"/>
      </dsp:txXfrm>
    </dsp:sp>
    <dsp:sp modelId="{8D9F2894-0C12-43BE-8263-4D53C9F5D4AA}">
      <dsp:nvSpPr>
        <dsp:cNvPr id="0" name=""/>
        <dsp:cNvSpPr/>
      </dsp:nvSpPr>
      <dsp:spPr>
        <a:xfrm>
          <a:off x="1625122" y="2599021"/>
          <a:ext cx="1925465" cy="369229"/>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lvl="0" algn="ctr" defTabSz="889000">
            <a:lnSpc>
              <a:spcPct val="90000"/>
            </a:lnSpc>
            <a:spcBef>
              <a:spcPct val="0"/>
            </a:spcBef>
            <a:spcAft>
              <a:spcPct val="35000"/>
            </a:spcAft>
          </a:pPr>
          <a:r>
            <a:rPr lang="fa-IR" sz="2000" b="1" kern="1200" dirty="0">
              <a:cs typeface="B Mitra" panose="00000400000000000000" pitchFamily="2" charset="-78"/>
            </a:rPr>
            <a:t>18</a:t>
          </a:r>
          <a:endParaRPr lang="en-US" sz="2000" b="1" kern="1200" dirty="0">
            <a:cs typeface="B Mitra" panose="00000400000000000000" pitchFamily="2" charset="-78"/>
          </a:endParaRPr>
        </a:p>
      </dsp:txBody>
      <dsp:txXfrm>
        <a:off x="1625122" y="2599021"/>
        <a:ext cx="1925465" cy="369229"/>
      </dsp:txXfrm>
    </dsp:sp>
    <dsp:sp modelId="{BFF9F382-2799-44FD-A099-DAA57CBF32F6}">
      <dsp:nvSpPr>
        <dsp:cNvPr id="0" name=""/>
        <dsp:cNvSpPr/>
      </dsp:nvSpPr>
      <dsp:spPr>
        <a:xfrm>
          <a:off x="4879038" y="1676152"/>
          <a:ext cx="3156287" cy="110768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56307" numCol="1" spcCol="1270" anchor="ctr" anchorCtr="0">
          <a:noAutofit/>
        </a:bodyPr>
        <a:lstStyle/>
        <a:p>
          <a:pPr lvl="0" algn="ctr" defTabSz="711200" rtl="1">
            <a:lnSpc>
              <a:spcPct val="90000"/>
            </a:lnSpc>
            <a:spcBef>
              <a:spcPct val="0"/>
            </a:spcBef>
            <a:spcAft>
              <a:spcPct val="35000"/>
            </a:spcAft>
          </a:pPr>
          <a:r>
            <a:rPr lang="fa-IR" sz="1600" kern="1200" dirty="0">
              <a:effectLst/>
              <a:latin typeface="Calibri" panose="020F0502020204030204" pitchFamily="34" charset="0"/>
              <a:ea typeface="Calibri" panose="020F0502020204030204" pitchFamily="34" charset="0"/>
              <a:cs typeface="B Titr" panose="00000700000000000000" pitchFamily="2" charset="-78"/>
            </a:rPr>
            <a:t>تعداد موارد محسوب نشده</a:t>
          </a:r>
          <a:endParaRPr lang="en-US" sz="1600" kern="1200" dirty="0"/>
        </a:p>
      </dsp:txBody>
      <dsp:txXfrm>
        <a:off x="4879038" y="1676152"/>
        <a:ext cx="3156287" cy="1107689"/>
      </dsp:txXfrm>
    </dsp:sp>
    <dsp:sp modelId="{989F73A9-F0EC-4A8E-9424-52ADD692ACA4}">
      <dsp:nvSpPr>
        <dsp:cNvPr id="0" name=""/>
        <dsp:cNvSpPr/>
      </dsp:nvSpPr>
      <dsp:spPr>
        <a:xfrm>
          <a:off x="5607553" y="2567847"/>
          <a:ext cx="1925465" cy="369229"/>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0800" tIns="12700" rIns="50800" bIns="12700" numCol="1" spcCol="1270" anchor="ctr" anchorCtr="0">
          <a:noAutofit/>
        </a:bodyPr>
        <a:lstStyle/>
        <a:p>
          <a:pPr lvl="0" algn="ctr" defTabSz="889000">
            <a:lnSpc>
              <a:spcPct val="90000"/>
            </a:lnSpc>
            <a:spcBef>
              <a:spcPct val="0"/>
            </a:spcBef>
            <a:spcAft>
              <a:spcPct val="35000"/>
            </a:spcAft>
          </a:pPr>
          <a:r>
            <a:rPr lang="fa-IR" sz="2000" b="1" kern="1200" dirty="0">
              <a:cs typeface="B Mitra" panose="00000400000000000000" pitchFamily="2" charset="-78"/>
            </a:rPr>
            <a:t>9</a:t>
          </a:r>
          <a:endParaRPr lang="en-US" sz="2000" b="1" kern="1200" dirty="0">
            <a:cs typeface="B Mitra" panose="00000400000000000000" pitchFamily="2" charset="-78"/>
          </a:endParaRPr>
        </a:p>
      </dsp:txBody>
      <dsp:txXfrm>
        <a:off x="5607553" y="2567847"/>
        <a:ext cx="1925465" cy="3692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408D97-8D00-4CBF-9A37-CBEA32D2C5C0}">
      <dsp:nvSpPr>
        <dsp:cNvPr id="0" name=""/>
        <dsp:cNvSpPr/>
      </dsp:nvSpPr>
      <dsp:spPr>
        <a:xfrm>
          <a:off x="4560556" y="1159107"/>
          <a:ext cx="229300" cy="1070889"/>
        </a:xfrm>
        <a:custGeom>
          <a:avLst/>
          <a:gdLst/>
          <a:ahLst/>
          <a:cxnLst/>
          <a:rect l="0" t="0" r="0" b="0"/>
          <a:pathLst>
            <a:path>
              <a:moveTo>
                <a:pt x="0" y="0"/>
              </a:moveTo>
              <a:lnTo>
                <a:pt x="0" y="1070889"/>
              </a:lnTo>
              <a:lnTo>
                <a:pt x="229300" y="1070889"/>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8578714B-16A4-4CF1-8CCB-36E58099B13D}">
      <dsp:nvSpPr>
        <dsp:cNvPr id="0" name=""/>
        <dsp:cNvSpPr/>
      </dsp:nvSpPr>
      <dsp:spPr>
        <a:xfrm>
          <a:off x="4339106" y="1159107"/>
          <a:ext cx="221449" cy="1091459"/>
        </a:xfrm>
        <a:custGeom>
          <a:avLst/>
          <a:gdLst/>
          <a:ahLst/>
          <a:cxnLst/>
          <a:rect l="0" t="0" r="0" b="0"/>
          <a:pathLst>
            <a:path>
              <a:moveTo>
                <a:pt x="221449" y="0"/>
              </a:moveTo>
              <a:lnTo>
                <a:pt x="221449" y="1091459"/>
              </a:lnTo>
              <a:lnTo>
                <a:pt x="0" y="1091459"/>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45FA398-7A38-4007-9893-8B07289F87FC}">
      <dsp:nvSpPr>
        <dsp:cNvPr id="0" name=""/>
        <dsp:cNvSpPr/>
      </dsp:nvSpPr>
      <dsp:spPr>
        <a:xfrm>
          <a:off x="4560556" y="1159107"/>
          <a:ext cx="2223281" cy="2336456"/>
        </a:xfrm>
        <a:custGeom>
          <a:avLst/>
          <a:gdLst/>
          <a:ahLst/>
          <a:cxnLst/>
          <a:rect l="0" t="0" r="0" b="0"/>
          <a:pathLst>
            <a:path>
              <a:moveTo>
                <a:pt x="0" y="0"/>
              </a:moveTo>
              <a:lnTo>
                <a:pt x="0" y="2077995"/>
              </a:lnTo>
              <a:lnTo>
                <a:pt x="2223281" y="2077995"/>
              </a:lnTo>
              <a:lnTo>
                <a:pt x="2223281" y="2336456"/>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A7A3D4FB-045E-4849-AED1-1A3AEEB1E700}">
      <dsp:nvSpPr>
        <dsp:cNvPr id="0" name=""/>
        <dsp:cNvSpPr/>
      </dsp:nvSpPr>
      <dsp:spPr>
        <a:xfrm>
          <a:off x="2125591" y="1159107"/>
          <a:ext cx="2434964" cy="2336456"/>
        </a:xfrm>
        <a:custGeom>
          <a:avLst/>
          <a:gdLst/>
          <a:ahLst/>
          <a:cxnLst/>
          <a:rect l="0" t="0" r="0" b="0"/>
          <a:pathLst>
            <a:path>
              <a:moveTo>
                <a:pt x="2434964" y="0"/>
              </a:moveTo>
              <a:lnTo>
                <a:pt x="2434964" y="2077995"/>
              </a:lnTo>
              <a:lnTo>
                <a:pt x="0" y="2077995"/>
              </a:lnTo>
              <a:lnTo>
                <a:pt x="0" y="2336456"/>
              </a:lnTo>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EFE65254-1E6D-4D56-A367-249A3A1CCD79}">
      <dsp:nvSpPr>
        <dsp:cNvPr id="0" name=""/>
        <dsp:cNvSpPr/>
      </dsp:nvSpPr>
      <dsp:spPr>
        <a:xfrm>
          <a:off x="2781746" y="51417"/>
          <a:ext cx="3557619" cy="1107689"/>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56307" numCol="1" spcCol="1270" anchor="ctr" anchorCtr="0">
          <a:noAutofit/>
        </a:bodyPr>
        <a:lstStyle/>
        <a:p>
          <a:pPr lvl="0" algn="ctr" defTabSz="711200" rtl="1">
            <a:lnSpc>
              <a:spcPct val="90000"/>
            </a:lnSpc>
            <a:spcBef>
              <a:spcPct val="0"/>
            </a:spcBef>
            <a:spcAft>
              <a:spcPct val="35000"/>
            </a:spcAft>
          </a:pPr>
          <a:r>
            <a:rPr lang="fa-IR" sz="1600" kern="1200" dirty="0">
              <a:effectLst/>
              <a:latin typeface="Calibri" panose="020F0502020204030204" pitchFamily="34" charset="0"/>
              <a:ea typeface="Calibri" panose="020F0502020204030204" pitchFamily="34" charset="0"/>
              <a:cs typeface="B Titr" panose="00000700000000000000" pitchFamily="2" charset="-78"/>
            </a:rPr>
            <a:t>تعداد کل موارد مرگ مادر ثبت شده سه ساله</a:t>
          </a:r>
          <a:endParaRPr lang="en-US" sz="1600" kern="1200" dirty="0"/>
        </a:p>
      </dsp:txBody>
      <dsp:txXfrm>
        <a:off x="2781746" y="51417"/>
        <a:ext cx="3557619" cy="1107689"/>
      </dsp:txXfrm>
    </dsp:sp>
    <dsp:sp modelId="{71482528-0F88-4321-ACAA-25ADD270B6F8}">
      <dsp:nvSpPr>
        <dsp:cNvPr id="0" name=""/>
        <dsp:cNvSpPr/>
      </dsp:nvSpPr>
      <dsp:spPr>
        <a:xfrm>
          <a:off x="3910069" y="861723"/>
          <a:ext cx="1925465" cy="369229"/>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ctr" defTabSz="800100">
            <a:lnSpc>
              <a:spcPct val="90000"/>
            </a:lnSpc>
            <a:spcBef>
              <a:spcPct val="0"/>
            </a:spcBef>
            <a:spcAft>
              <a:spcPct val="35000"/>
            </a:spcAft>
          </a:pPr>
          <a:r>
            <a:rPr lang="fa-IR" sz="1800" b="1" kern="1200" dirty="0">
              <a:cs typeface="B Mitra" panose="00000400000000000000" pitchFamily="2" charset="-78"/>
            </a:rPr>
            <a:t>61</a:t>
          </a:r>
          <a:endParaRPr lang="en-US" sz="1800" b="1" kern="1200" dirty="0">
            <a:cs typeface="B Mitra" panose="00000400000000000000" pitchFamily="2" charset="-78"/>
          </a:endParaRPr>
        </a:p>
      </dsp:txBody>
      <dsp:txXfrm>
        <a:off x="3910069" y="861723"/>
        <a:ext cx="1925465" cy="369229"/>
      </dsp:txXfrm>
    </dsp:sp>
    <dsp:sp modelId="{40175353-F54D-4D9E-8FA1-E7CDD931C8FD}">
      <dsp:nvSpPr>
        <dsp:cNvPr id="0" name=""/>
        <dsp:cNvSpPr/>
      </dsp:nvSpPr>
      <dsp:spPr>
        <a:xfrm>
          <a:off x="152106" y="3495563"/>
          <a:ext cx="3946969" cy="1107689"/>
        </a:xfrm>
        <a:prstGeom prst="rect">
          <a:avLst/>
        </a:prstGeom>
        <a:gradFill rotWithShape="0">
          <a:gsLst>
            <a:gs pos="0">
              <a:schemeClr val="accent3">
                <a:lumMod val="60000"/>
                <a:lumOff val="40000"/>
              </a:schemeClr>
            </a:gs>
            <a:gs pos="80000">
              <a:schemeClr val="accent3">
                <a:lumMod val="50000"/>
              </a:schemeClr>
            </a:gs>
            <a:gs pos="100000">
              <a:schemeClr val="accent3">
                <a:lumMod val="40000"/>
                <a:lumOff val="6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156307" numCol="1" spcCol="1270" anchor="ctr" anchorCtr="0">
          <a:noAutofit/>
        </a:bodyPr>
        <a:lstStyle/>
        <a:p>
          <a:pPr lvl="0" algn="ctr" defTabSz="622300" rtl="1">
            <a:lnSpc>
              <a:spcPct val="90000"/>
            </a:lnSpc>
            <a:spcBef>
              <a:spcPct val="0"/>
            </a:spcBef>
            <a:spcAft>
              <a:spcPct val="35000"/>
            </a:spcAft>
          </a:pPr>
          <a:r>
            <a:rPr lang="fa-IR" sz="1400" kern="1200" dirty="0">
              <a:effectLst/>
              <a:latin typeface="Calibri" panose="020F0502020204030204" pitchFamily="34" charset="0"/>
              <a:ea typeface="Calibri" panose="020F0502020204030204" pitchFamily="34" charset="0"/>
              <a:cs typeface="B Titr" panose="00000700000000000000" pitchFamily="2" charset="-78"/>
            </a:rPr>
            <a:t>تعداد مرگ مادر بدون احتساب موارد کووید</a:t>
          </a:r>
          <a:endParaRPr lang="en-US" sz="1400" kern="1200" dirty="0"/>
        </a:p>
      </dsp:txBody>
      <dsp:txXfrm>
        <a:off x="152106" y="3495563"/>
        <a:ext cx="3946969" cy="1107689"/>
      </dsp:txXfrm>
    </dsp:sp>
    <dsp:sp modelId="{EA53F039-9CDA-43D4-8588-9B71FB542FC2}">
      <dsp:nvSpPr>
        <dsp:cNvPr id="0" name=""/>
        <dsp:cNvSpPr/>
      </dsp:nvSpPr>
      <dsp:spPr>
        <a:xfrm>
          <a:off x="1483769" y="4357100"/>
          <a:ext cx="1925465" cy="369229"/>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ctr" defTabSz="800100">
            <a:lnSpc>
              <a:spcPct val="90000"/>
            </a:lnSpc>
            <a:spcBef>
              <a:spcPct val="0"/>
            </a:spcBef>
            <a:spcAft>
              <a:spcPct val="35000"/>
            </a:spcAft>
          </a:pPr>
          <a:r>
            <a:rPr lang="fa-IR" sz="1800" b="1" kern="1200" dirty="0">
              <a:cs typeface="B Mitra" panose="00000400000000000000" pitchFamily="2" charset="-78"/>
            </a:rPr>
            <a:t>17</a:t>
          </a:r>
          <a:endParaRPr lang="en-US" sz="1800" b="1" kern="1200" dirty="0">
            <a:cs typeface="B Mitra" panose="00000400000000000000" pitchFamily="2" charset="-78"/>
          </a:endParaRPr>
        </a:p>
      </dsp:txBody>
      <dsp:txXfrm>
        <a:off x="1483769" y="4357100"/>
        <a:ext cx="1925465" cy="369229"/>
      </dsp:txXfrm>
    </dsp:sp>
    <dsp:sp modelId="{A980DAEB-D22A-4FD9-9C60-7EAB075ADE5C}">
      <dsp:nvSpPr>
        <dsp:cNvPr id="0" name=""/>
        <dsp:cNvSpPr/>
      </dsp:nvSpPr>
      <dsp:spPr>
        <a:xfrm>
          <a:off x="4615998" y="3495563"/>
          <a:ext cx="4335678" cy="1107689"/>
        </a:xfrm>
        <a:prstGeom prst="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160" tIns="10160" rIns="10160" bIns="156307" numCol="1" spcCol="1270" anchor="ctr" anchorCtr="0">
          <a:noAutofit/>
        </a:bodyPr>
        <a:lstStyle/>
        <a:p>
          <a:pPr lvl="0" algn="ctr" defTabSz="711200" rtl="1">
            <a:lnSpc>
              <a:spcPct val="90000"/>
            </a:lnSpc>
            <a:spcBef>
              <a:spcPct val="0"/>
            </a:spcBef>
            <a:spcAft>
              <a:spcPct val="35000"/>
            </a:spcAft>
          </a:pPr>
          <a:r>
            <a:rPr lang="fa-IR" sz="1600" kern="1200" dirty="0">
              <a:effectLst/>
              <a:latin typeface="Calibri" panose="020F0502020204030204" pitchFamily="34" charset="0"/>
              <a:ea typeface="Calibri" panose="020F0502020204030204" pitchFamily="34" charset="0"/>
              <a:cs typeface="B Titr" panose="00000700000000000000" pitchFamily="2" charset="-78"/>
            </a:rPr>
            <a:t>تعداد مرگ مادر به علت کووید</a:t>
          </a:r>
          <a:endParaRPr lang="en-US" sz="1600" kern="1200" dirty="0"/>
        </a:p>
      </dsp:txBody>
      <dsp:txXfrm>
        <a:off x="4615998" y="3495563"/>
        <a:ext cx="4335678" cy="1107689"/>
      </dsp:txXfrm>
    </dsp:sp>
    <dsp:sp modelId="{4C73CE2A-0982-422D-8730-C172A864A6C1}">
      <dsp:nvSpPr>
        <dsp:cNvPr id="0" name=""/>
        <dsp:cNvSpPr/>
      </dsp:nvSpPr>
      <dsp:spPr>
        <a:xfrm>
          <a:off x="6142015" y="4357100"/>
          <a:ext cx="1925465" cy="369229"/>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ctr" defTabSz="800100">
            <a:lnSpc>
              <a:spcPct val="90000"/>
            </a:lnSpc>
            <a:spcBef>
              <a:spcPct val="0"/>
            </a:spcBef>
            <a:spcAft>
              <a:spcPct val="35000"/>
            </a:spcAft>
          </a:pPr>
          <a:r>
            <a:rPr lang="fa-IR" sz="1800" b="1" kern="1200" dirty="0">
              <a:cs typeface="B Mitra" panose="00000400000000000000" pitchFamily="2" charset="-78"/>
            </a:rPr>
            <a:t>26</a:t>
          </a:r>
          <a:endParaRPr lang="en-US" sz="1800" b="1" kern="1200" dirty="0">
            <a:cs typeface="B Mitra" panose="00000400000000000000" pitchFamily="2" charset="-78"/>
          </a:endParaRPr>
        </a:p>
      </dsp:txBody>
      <dsp:txXfrm>
        <a:off x="6142015" y="4357100"/>
        <a:ext cx="1925465" cy="369229"/>
      </dsp:txXfrm>
    </dsp:sp>
    <dsp:sp modelId="{CE3CBA73-6072-4E1A-8AC3-22B138A82B27}">
      <dsp:nvSpPr>
        <dsp:cNvPr id="0" name=""/>
        <dsp:cNvSpPr/>
      </dsp:nvSpPr>
      <dsp:spPr>
        <a:xfrm>
          <a:off x="953731" y="1696722"/>
          <a:ext cx="3385375" cy="1107689"/>
        </a:xfrm>
        <a:prstGeom prst="rect">
          <a:avLst/>
        </a:prstGeom>
        <a:gradFill rotWithShape="0">
          <a:gsLst>
            <a:gs pos="3000">
              <a:srgbClr val="007033"/>
            </a:gs>
            <a:gs pos="100000">
              <a:schemeClr val="accent3">
                <a:lumMod val="7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156307" numCol="1" spcCol="1270" anchor="ctr" anchorCtr="0">
          <a:noAutofit/>
        </a:bodyPr>
        <a:lstStyle/>
        <a:p>
          <a:pPr lvl="0" algn="ctr" defTabSz="622300" rtl="1">
            <a:lnSpc>
              <a:spcPct val="90000"/>
            </a:lnSpc>
            <a:spcBef>
              <a:spcPct val="0"/>
            </a:spcBef>
            <a:spcAft>
              <a:spcPct val="35000"/>
            </a:spcAft>
          </a:pPr>
          <a:r>
            <a:rPr lang="fa-IR" sz="1400" kern="1200" dirty="0">
              <a:effectLst/>
              <a:latin typeface="Calibri" panose="020F0502020204030204" pitchFamily="34" charset="0"/>
              <a:ea typeface="Calibri" panose="020F0502020204030204" pitchFamily="34" charset="0"/>
              <a:cs typeface="B Titr" panose="00000700000000000000" pitchFamily="2" charset="-78"/>
            </a:rPr>
            <a:t>تعداد مرگ مادر مطابق تعریف سازمان جهانی بهداشت</a:t>
          </a:r>
          <a:endParaRPr lang="en-US" sz="1400" kern="1200" dirty="0"/>
        </a:p>
      </dsp:txBody>
      <dsp:txXfrm>
        <a:off x="953731" y="1696722"/>
        <a:ext cx="3385375" cy="1107689"/>
      </dsp:txXfrm>
    </dsp:sp>
    <dsp:sp modelId="{8D9F2894-0C12-43BE-8263-4D53C9F5D4AA}">
      <dsp:nvSpPr>
        <dsp:cNvPr id="0" name=""/>
        <dsp:cNvSpPr/>
      </dsp:nvSpPr>
      <dsp:spPr>
        <a:xfrm>
          <a:off x="1958920" y="2609411"/>
          <a:ext cx="1925465" cy="369229"/>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ctr" defTabSz="800100">
            <a:lnSpc>
              <a:spcPct val="90000"/>
            </a:lnSpc>
            <a:spcBef>
              <a:spcPct val="0"/>
            </a:spcBef>
            <a:spcAft>
              <a:spcPct val="35000"/>
            </a:spcAft>
          </a:pPr>
          <a:r>
            <a:rPr lang="fa-IR" sz="1800" b="1" kern="1200" dirty="0">
              <a:cs typeface="B Mitra" panose="00000400000000000000" pitchFamily="2" charset="-78"/>
            </a:rPr>
            <a:t>43</a:t>
          </a:r>
          <a:endParaRPr lang="en-US" sz="1800" b="1" kern="1200" dirty="0">
            <a:cs typeface="B Mitra" panose="00000400000000000000" pitchFamily="2" charset="-78"/>
          </a:endParaRPr>
        </a:p>
      </dsp:txBody>
      <dsp:txXfrm>
        <a:off x="1958920" y="2609411"/>
        <a:ext cx="1925465" cy="369229"/>
      </dsp:txXfrm>
    </dsp:sp>
    <dsp:sp modelId="{BFF9F382-2799-44FD-A099-DAA57CBF32F6}">
      <dsp:nvSpPr>
        <dsp:cNvPr id="0" name=""/>
        <dsp:cNvSpPr/>
      </dsp:nvSpPr>
      <dsp:spPr>
        <a:xfrm>
          <a:off x="4789856" y="1676152"/>
          <a:ext cx="3156287" cy="1107689"/>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890" tIns="8890" rIns="8890" bIns="156307" numCol="1" spcCol="1270" anchor="ctr" anchorCtr="0">
          <a:noAutofit/>
        </a:bodyPr>
        <a:lstStyle/>
        <a:p>
          <a:pPr lvl="0" algn="ctr" defTabSz="622300" rtl="1">
            <a:lnSpc>
              <a:spcPct val="90000"/>
            </a:lnSpc>
            <a:spcBef>
              <a:spcPct val="0"/>
            </a:spcBef>
            <a:spcAft>
              <a:spcPct val="35000"/>
            </a:spcAft>
          </a:pPr>
          <a:r>
            <a:rPr lang="fa-IR" sz="1400" kern="1200" dirty="0">
              <a:effectLst/>
              <a:latin typeface="Calibri" panose="020F0502020204030204" pitchFamily="34" charset="0"/>
              <a:ea typeface="Calibri" panose="020F0502020204030204" pitchFamily="34" charset="0"/>
              <a:cs typeface="B Titr" panose="00000700000000000000" pitchFamily="2" charset="-78"/>
            </a:rPr>
            <a:t>تعداد موارد محسوب نشده*</a:t>
          </a:r>
          <a:endParaRPr lang="en-US" sz="1400" kern="1200" dirty="0"/>
        </a:p>
      </dsp:txBody>
      <dsp:txXfrm>
        <a:off x="4789856" y="1676152"/>
        <a:ext cx="3156287" cy="1107689"/>
      </dsp:txXfrm>
    </dsp:sp>
    <dsp:sp modelId="{989F73A9-F0EC-4A8E-9424-52ADD692ACA4}">
      <dsp:nvSpPr>
        <dsp:cNvPr id="0" name=""/>
        <dsp:cNvSpPr/>
      </dsp:nvSpPr>
      <dsp:spPr>
        <a:xfrm>
          <a:off x="5679880" y="2609411"/>
          <a:ext cx="1925465" cy="369229"/>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11430" rIns="45720" bIns="11430" numCol="1" spcCol="1270" anchor="ctr" anchorCtr="0">
          <a:noAutofit/>
        </a:bodyPr>
        <a:lstStyle/>
        <a:p>
          <a:pPr lvl="0" algn="ctr" defTabSz="800100">
            <a:lnSpc>
              <a:spcPct val="90000"/>
            </a:lnSpc>
            <a:spcBef>
              <a:spcPct val="0"/>
            </a:spcBef>
            <a:spcAft>
              <a:spcPct val="35000"/>
            </a:spcAft>
          </a:pPr>
          <a:r>
            <a:rPr lang="fa-IR" sz="1800" b="1" kern="1200" dirty="0">
              <a:cs typeface="B Mitra" panose="00000400000000000000" pitchFamily="2" charset="-78"/>
            </a:rPr>
            <a:t>18</a:t>
          </a:r>
          <a:endParaRPr lang="en-US" sz="1800" b="1" kern="1200" dirty="0">
            <a:cs typeface="B Mitra" panose="00000400000000000000" pitchFamily="2" charset="-78"/>
          </a:endParaRPr>
        </a:p>
      </dsp:txBody>
      <dsp:txXfrm>
        <a:off x="5679880" y="2609411"/>
        <a:ext cx="1925465" cy="369229"/>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drawing1.xml.rels><?xml version="1.0" encoding="UTF-8" standalone="yes"?>
<Relationships xmlns="http://schemas.openxmlformats.org/package/2006/relationships"><Relationship Id="rId1" Type="http://schemas.openxmlformats.org/officeDocument/2006/relationships/image" Target="../media/image9.png"/></Relationships>
</file>

<file path=ppt/drawings/drawing1.xml><?xml version="1.0" encoding="utf-8"?>
<c:userShapes xmlns:c="http://schemas.openxmlformats.org/drawingml/2006/chart">
  <cdr:relSizeAnchor xmlns:cdr="http://schemas.openxmlformats.org/drawingml/2006/chartDrawing">
    <cdr:from>
      <cdr:x>0</cdr:x>
      <cdr:y>0</cdr:y>
    </cdr:from>
    <cdr:to>
      <cdr:x>1</cdr:x>
      <cdr:y>1</cdr:y>
    </cdr:to>
    <cdr:pic>
      <cdr:nvPicPr>
        <cdr:cNvPr id="2" name="Picture 1">
          <a:extLst xmlns:a="http://schemas.openxmlformats.org/drawingml/2006/main">
            <a:ext uri="{FF2B5EF4-FFF2-40B4-BE49-F238E27FC236}">
              <a16:creationId xmlns:a16="http://schemas.microsoft.com/office/drawing/2014/main" id="{F6AB0D67-E865-B376-80D6-A86AEFAEB0FE}"/>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0" y="0"/>
          <a:ext cx="5267579" cy="2913968"/>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AD3597-901C-415E-BA82-A3279974BB11}" type="datetimeFigureOut">
              <a:rPr lang="en-US" smtClean="0"/>
              <a:t>12/9/2022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13520C-F155-4DA6-A027-4AB12AF380F1}" type="slidenum">
              <a:rPr lang="en-US" smtClean="0"/>
              <a:t>‹#›</a:t>
            </a:fld>
            <a:endParaRPr lang="en-US"/>
          </a:p>
        </p:txBody>
      </p:sp>
    </p:spTree>
    <p:extLst>
      <p:ext uri="{BB962C8B-B14F-4D97-AF65-F5344CB8AC3E}">
        <p14:creationId xmlns:p14="http://schemas.microsoft.com/office/powerpoint/2010/main" val="25504420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13520C-F155-4DA6-A027-4AB12AF380F1}" type="slidenum">
              <a:rPr lang="en-US" smtClean="0"/>
              <a:t>1</a:t>
            </a:fld>
            <a:endParaRPr lang="en-US"/>
          </a:p>
        </p:txBody>
      </p:sp>
    </p:spTree>
    <p:extLst>
      <p:ext uri="{BB962C8B-B14F-4D97-AF65-F5344CB8AC3E}">
        <p14:creationId xmlns:p14="http://schemas.microsoft.com/office/powerpoint/2010/main" val="60854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13520C-F155-4DA6-A027-4AB12AF380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14793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13520C-F155-4DA6-A027-4AB12AF380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71236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533E96-F078-4B3D-A8F4-F1AF21EBC35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43405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813520C-F155-4DA6-A027-4AB12AF380F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5830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F533E96-F078-4B3D-A8F4-F1AF21EBC357}"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745998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8620" y="4345230"/>
            <a:ext cx="9773120" cy="1221640"/>
          </a:xfrm>
        </p:spPr>
        <p:txBody>
          <a:bodyPr>
            <a:normAutofit/>
          </a:bodyPr>
          <a:lstStyle>
            <a:lvl1pPr algn="l">
              <a:defRPr sz="3600">
                <a:solidFill>
                  <a:schemeClr val="bg1"/>
                </a:solidFill>
                <a:effectLst>
                  <a:outerShdw blurRad="50800" dist="38100" dir="2700000" algn="tl" rotWithShape="0">
                    <a:prstClr val="black">
                      <a:alpha val="60000"/>
                    </a:prstClr>
                  </a:outerShdw>
                </a:effectLst>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98620" y="5719575"/>
            <a:ext cx="9773120" cy="610820"/>
          </a:xfrm>
        </p:spPr>
        <p:txBody>
          <a:bodyPr>
            <a:normAutofit/>
          </a:bodyPr>
          <a:lstStyle>
            <a:lvl1pPr marL="0" indent="0" algn="l">
              <a:buNone/>
              <a:defRPr sz="2800">
                <a:solidFill>
                  <a:srgbClr val="FFFF3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82151713"/>
      </p:ext>
    </p:extLst>
  </p:cSld>
  <p:clrMapOvr>
    <a:masterClrMapping/>
  </p:clrMapOvr>
  <p:transition spd="med">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4696758"/>
      </p:ext>
    </p:extLst>
  </p:cSld>
  <p:clrMapOvr>
    <a:masterClrMapping/>
  </p:clrMapOvr>
  <p:transition spd="med">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90638346"/>
      </p:ext>
    </p:extLst>
  </p:cSld>
  <p:clrMapOvr>
    <a:masterClrMapping/>
  </p:clrMapOvr>
  <p:transition spd="med">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6828549"/>
      </p:ext>
    </p:extLst>
  </p:cSld>
  <p:clrMapOvr>
    <a:masterClrMapping/>
  </p:clrMapOvr>
  <p:transition spd="med">
    <p:pull/>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1" y="2063396"/>
            <a:ext cx="10394707" cy="33111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1D2A0F9-EB22-44B8-A134-72B3A835310D}" type="datetimeFigureOut">
              <a:rPr lang="fa-IR" smtClean="0">
                <a:solidFill>
                  <a:prstClr val="black">
                    <a:tint val="75000"/>
                  </a:prstClr>
                </a:solidFill>
              </a:rPr>
              <a:pPr/>
              <a:t>16/05/1444</a:t>
            </a:fld>
            <a:endParaRPr lang="fa-IR">
              <a:solidFill>
                <a:prstClr val="black">
                  <a:tint val="75000"/>
                </a:prstClr>
              </a:solidFill>
            </a:endParaRPr>
          </a:p>
        </p:txBody>
      </p:sp>
      <p:sp>
        <p:nvSpPr>
          <p:cNvPr id="5" name="Footer Placeholder 4"/>
          <p:cNvSpPr>
            <a:spLocks noGrp="1"/>
          </p:cNvSpPr>
          <p:nvPr>
            <p:ph type="ftr" sz="quarter" idx="11"/>
          </p:nvPr>
        </p:nvSpPr>
        <p:spPr/>
        <p:txBody>
          <a:bodyPr/>
          <a:lstStyle/>
          <a:p>
            <a:endParaRPr lang="fa-IR">
              <a:solidFill>
                <a:prstClr val="black">
                  <a:tint val="75000"/>
                </a:prstClr>
              </a:solidFill>
            </a:endParaRPr>
          </a:p>
        </p:txBody>
      </p:sp>
      <p:sp>
        <p:nvSpPr>
          <p:cNvPr id="6" name="Slide Number Placeholder 5"/>
          <p:cNvSpPr>
            <a:spLocks noGrp="1"/>
          </p:cNvSpPr>
          <p:nvPr>
            <p:ph type="sldNum" sz="quarter" idx="12"/>
          </p:nvPr>
        </p:nvSpPr>
        <p:spPr/>
        <p:txBody>
          <a:bodyPr/>
          <a:lstStyle/>
          <a:p>
            <a:fld id="{989274B3-1F15-4B40-9C67-F11F8F756286}" type="slidenum">
              <a:rPr lang="fa-IR" smtClean="0">
                <a:solidFill>
                  <a:prstClr val="black">
                    <a:tint val="75000"/>
                  </a:prstClr>
                </a:solidFill>
              </a:rPr>
              <a:pPr/>
              <a:t>‹#›</a:t>
            </a:fld>
            <a:endParaRPr lang="fa-IR">
              <a:solidFill>
                <a:prstClr val="black">
                  <a:tint val="75000"/>
                </a:prstClr>
              </a:solidFill>
            </a:endParaRPr>
          </a:p>
        </p:txBody>
      </p:sp>
    </p:spTree>
    <p:extLst>
      <p:ext uri="{BB962C8B-B14F-4D97-AF65-F5344CB8AC3E}">
        <p14:creationId xmlns:p14="http://schemas.microsoft.com/office/powerpoint/2010/main" val="2397283675"/>
      </p:ext>
    </p:extLst>
  </p:cSld>
  <p:clrMapOvr>
    <a:masterClrMapping/>
  </p:clrMapOvr>
  <p:transition spd="med">
    <p:pull/>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98620" y="4345230"/>
            <a:ext cx="9773120" cy="1221640"/>
          </a:xfrm>
        </p:spPr>
        <p:txBody>
          <a:bodyPr>
            <a:normAutofit/>
          </a:bodyPr>
          <a:lstStyle>
            <a:lvl1pPr algn="l">
              <a:defRPr sz="3600">
                <a:solidFill>
                  <a:schemeClr val="bg1"/>
                </a:solidFill>
                <a:effectLst>
                  <a:outerShdw blurRad="50800" dist="38100" dir="2700000" algn="tl" rotWithShape="0">
                    <a:prstClr val="black">
                      <a:alpha val="60000"/>
                    </a:prstClr>
                  </a:outerShdw>
                </a:effectLst>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598620" y="5719575"/>
            <a:ext cx="9773120" cy="610820"/>
          </a:xfrm>
        </p:spPr>
        <p:txBody>
          <a:bodyPr>
            <a:normAutofit/>
          </a:bodyPr>
          <a:lstStyle>
            <a:lvl1pPr marL="0" indent="0" algn="l">
              <a:buNone/>
              <a:defRPr sz="2800">
                <a:solidFill>
                  <a:srgbClr val="FFFF37"/>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2A4F31B3-9D02-41AC-A6BC-317F2BB27754}" type="datetimeFigureOut">
              <a:rPr lang="en-US" smtClean="0"/>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1964331306"/>
      </p:ext>
    </p:extLst>
  </p:cSld>
  <p:clrMapOvr>
    <a:masterClrMapping/>
  </p:clrMapOvr>
  <p:transition spd="med">
    <p:pull/>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0260" y="222196"/>
            <a:ext cx="9773120" cy="763525"/>
          </a:xfrm>
        </p:spPr>
        <p:txBody>
          <a:bodyPr>
            <a:normAutofit/>
          </a:bodyPr>
          <a:lstStyle>
            <a:lvl1pPr algn="r">
              <a:defRPr sz="3600">
                <a:solidFill>
                  <a:srgbClr val="00B0F0"/>
                </a:solidFill>
                <a:effectLst>
                  <a:outerShdw blurRad="50800" dist="38100" dir="2700000" algn="tl" rotWithShape="0">
                    <a:prstClr val="black">
                      <a:alpha val="60000"/>
                    </a:prstClr>
                  </a:outerShdw>
                </a:effectLst>
              </a:defRPr>
            </a:lvl1pPr>
          </a:lstStyle>
          <a:p>
            <a:r>
              <a:rPr lang="en-US" dirty="0"/>
              <a:t>Click to edit Master title style</a:t>
            </a:r>
          </a:p>
        </p:txBody>
      </p:sp>
      <p:sp>
        <p:nvSpPr>
          <p:cNvPr id="3" name="Content Placeholder 2"/>
          <p:cNvSpPr>
            <a:spLocks noGrp="1"/>
          </p:cNvSpPr>
          <p:nvPr>
            <p:ph idx="1"/>
          </p:nvPr>
        </p:nvSpPr>
        <p:spPr>
          <a:xfrm>
            <a:off x="802227" y="1596541"/>
            <a:ext cx="10791153" cy="4733854"/>
          </a:xfrm>
        </p:spPr>
        <p:txBody>
          <a:bodyPr/>
          <a:lstStyle>
            <a:lvl1pPr algn="l">
              <a:defRPr sz="2800">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A4F31B3-9D02-41AC-A6BC-317F2BB27754}" type="datetimeFigureOut">
              <a:rPr lang="en-US" smtClean="0"/>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2646791541"/>
      </p:ext>
    </p:extLst>
  </p:cSld>
  <p:clrMapOvr>
    <a:masterClrMapping/>
  </p:clrMapOvr>
  <p:transition spd="med">
    <p:pull/>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449115" y="374901"/>
            <a:ext cx="8144267" cy="916230"/>
          </a:xfrm>
          <a:noFill/>
        </p:spPr>
        <p:txBody>
          <a:bodyPr>
            <a:normAutofit/>
          </a:bodyPr>
          <a:lstStyle>
            <a:lvl1pPr algn="r">
              <a:defRPr sz="3600">
                <a:solidFill>
                  <a:srgbClr val="00B0F0"/>
                </a:solidFill>
                <a:effectLst>
                  <a:outerShdw blurRad="50800" dist="38100" dir="2700000" algn="tl" rotWithShape="0">
                    <a:prstClr val="black">
                      <a:alpha val="60000"/>
                    </a:prstClr>
                  </a:outerShdw>
                </a:effectLst>
              </a:defRPr>
            </a:lvl1pPr>
          </a:lstStyle>
          <a:p>
            <a:r>
              <a:rPr lang="en-US" dirty="0"/>
              <a:t>Click to edit Master title style</a:t>
            </a:r>
          </a:p>
        </p:txBody>
      </p:sp>
      <p:sp>
        <p:nvSpPr>
          <p:cNvPr id="3" name="Content Placeholder 2"/>
          <p:cNvSpPr>
            <a:spLocks noGrp="1"/>
          </p:cNvSpPr>
          <p:nvPr>
            <p:ph idx="1"/>
          </p:nvPr>
        </p:nvSpPr>
        <p:spPr>
          <a:xfrm>
            <a:off x="3449114" y="1443836"/>
            <a:ext cx="8144265" cy="4886559"/>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2A4F31B3-9D02-41AC-A6BC-317F2BB27754}" type="datetimeFigureOut">
              <a:rPr lang="en-US" smtClean="0"/>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2984655851"/>
      </p:ext>
    </p:extLst>
  </p:cSld>
  <p:clrMapOvr>
    <a:masterClrMapping/>
  </p:clrMapOvr>
  <p:transition spd="med">
    <p:pull/>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A4F31B3-9D02-41AC-A6BC-317F2BB27754}" type="datetimeFigureOut">
              <a:rPr lang="en-US" smtClean="0"/>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4264749491"/>
      </p:ext>
    </p:extLst>
  </p:cSld>
  <p:clrMapOvr>
    <a:masterClrMapping/>
  </p:clrMapOvr>
  <p:transition spd="med">
    <p:pull/>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A4F31B3-9D02-41AC-A6BC-317F2BB27754}" type="datetimeFigureOut">
              <a:rPr lang="en-US" smtClean="0"/>
              <a:t>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2127437057"/>
      </p:ext>
    </p:extLst>
  </p:cSld>
  <p:clrMapOvr>
    <a:masterClrMapping/>
  </p:clrMapOvr>
  <p:transition spd="med">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27474" y="222196"/>
            <a:ext cx="9346565" cy="763525"/>
          </a:xfrm>
        </p:spPr>
        <p:txBody>
          <a:bodyPr>
            <a:normAutofit/>
          </a:bodyPr>
          <a:lstStyle>
            <a:lvl1pPr algn="r">
              <a:defRPr sz="3600">
                <a:solidFill>
                  <a:srgbClr val="00B0F0"/>
                </a:solidFill>
                <a:effectLst>
                  <a:outerShdw blurRad="50800" dist="38100" dir="2700000" algn="tl" rotWithShape="0">
                    <a:prstClr val="black">
                      <a:alpha val="6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98620" y="1749245"/>
            <a:ext cx="5397899" cy="610820"/>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98621" y="2360066"/>
            <a:ext cx="5397897" cy="3311079"/>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96000" y="1730203"/>
            <a:ext cx="5633547" cy="63976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096001" y="2360066"/>
            <a:ext cx="5633545" cy="3311079"/>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2A4F31B3-9D02-41AC-A6BC-317F2BB27754}" type="datetimeFigureOut">
              <a:rPr lang="en-US" smtClean="0"/>
              <a:t>12/9/2022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1946233666"/>
      </p:ext>
    </p:extLst>
  </p:cSld>
  <p:clrMapOvr>
    <a:masterClrMapping/>
  </p:clrMapOvr>
  <p:transition spd="med">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0260" y="222196"/>
            <a:ext cx="9773120" cy="763525"/>
          </a:xfrm>
        </p:spPr>
        <p:txBody>
          <a:bodyPr>
            <a:normAutofit/>
          </a:bodyPr>
          <a:lstStyle>
            <a:lvl1pPr algn="r">
              <a:defRPr sz="3600">
                <a:solidFill>
                  <a:srgbClr val="00B0F0"/>
                </a:solidFill>
                <a:effectLst>
                  <a:outerShdw blurRad="50800" dist="38100" dir="2700000" algn="tl" rotWithShape="0">
                    <a:prstClr val="black">
                      <a:alpha val="60000"/>
                    </a:prstClr>
                  </a:outerShdw>
                </a:effectLst>
              </a:defRPr>
            </a:lvl1pPr>
          </a:lstStyle>
          <a:p>
            <a:r>
              <a:rPr lang="en-US" dirty="0"/>
              <a:t>Click to edit Master title style</a:t>
            </a:r>
          </a:p>
        </p:txBody>
      </p:sp>
      <p:sp>
        <p:nvSpPr>
          <p:cNvPr id="3" name="Content Placeholder 2"/>
          <p:cNvSpPr>
            <a:spLocks noGrp="1"/>
          </p:cNvSpPr>
          <p:nvPr>
            <p:ph idx="1"/>
          </p:nvPr>
        </p:nvSpPr>
        <p:spPr>
          <a:xfrm>
            <a:off x="802227" y="1596541"/>
            <a:ext cx="10791153" cy="4733854"/>
          </a:xfrm>
        </p:spPr>
        <p:txBody>
          <a:bodyPr/>
          <a:lstStyle>
            <a:lvl1pPr algn="l">
              <a:defRPr sz="2800">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8458667"/>
      </p:ext>
    </p:extLst>
  </p:cSld>
  <p:clrMapOvr>
    <a:masterClrMapping/>
  </p:clrMapOvr>
  <p:transition spd="med">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A4F31B3-9D02-41AC-A6BC-317F2BB27754}" type="datetimeFigureOut">
              <a:rPr lang="en-US" smtClean="0"/>
              <a:t>12/9/2022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3885125732"/>
      </p:ext>
    </p:extLst>
  </p:cSld>
  <p:clrMapOvr>
    <a:masterClrMapping/>
  </p:clrMapOvr>
  <p:transition spd="med">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A4F31B3-9D02-41AC-A6BC-317F2BB27754}" type="datetimeFigureOut">
              <a:rPr lang="en-US" smtClean="0"/>
              <a:t>12/9/2022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2056106204"/>
      </p:ext>
    </p:extLst>
  </p:cSld>
  <p:clrMapOvr>
    <a:masterClrMapping/>
  </p:clrMapOvr>
  <p:transition spd="med">
    <p:pull/>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A4F31B3-9D02-41AC-A6BC-317F2BB27754}" type="datetimeFigureOut">
              <a:rPr lang="en-US" smtClean="0"/>
              <a:t>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4029556671"/>
      </p:ext>
    </p:extLst>
  </p:cSld>
  <p:clrMapOvr>
    <a:masterClrMapping/>
  </p:clrMapOvr>
  <p:transition spd="med">
    <p:pull/>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A4F31B3-9D02-41AC-A6BC-317F2BB27754}" type="datetimeFigureOut">
              <a:rPr lang="en-US" smtClean="0"/>
              <a:t>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737326409"/>
      </p:ext>
    </p:extLst>
  </p:cSld>
  <p:clrMapOvr>
    <a:masterClrMapping/>
  </p:clrMapOvr>
  <p:transition spd="med">
    <p:pull/>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4F31B3-9D02-41AC-A6BC-317F2BB27754}" type="datetimeFigureOut">
              <a:rPr lang="en-US" smtClean="0"/>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3828209547"/>
      </p:ext>
    </p:extLst>
  </p:cSld>
  <p:clrMapOvr>
    <a:masterClrMapping/>
  </p:clrMapOvr>
  <p:transition spd="med">
    <p:pull/>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A4F31B3-9D02-41AC-A6BC-317F2BB27754}" type="datetimeFigureOut">
              <a:rPr lang="en-US" smtClean="0"/>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1225634425"/>
      </p:ext>
    </p:extLst>
  </p:cSld>
  <p:clrMapOvr>
    <a:masterClrMapping/>
  </p:clrMapOvr>
  <p:transition spd="med">
    <p:pull/>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2" name="Content Placeholder 2"/>
          <p:cNvSpPr>
            <a:spLocks noGrp="1"/>
          </p:cNvSpPr>
          <p:nvPr>
            <p:ph sz="quarter" idx="13"/>
          </p:nvPr>
        </p:nvSpPr>
        <p:spPr>
          <a:xfrm>
            <a:off x="685801" y="2063396"/>
            <a:ext cx="10394707" cy="33111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A4F31B3-9D02-41AC-A6BC-317F2BB27754}" type="datetimeFigureOut">
              <a:rPr lang="en-US" smtClean="0"/>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65C6A9-FE55-4B8D-832D-5700BE301532}" type="slidenum">
              <a:rPr lang="en-US" smtClean="0"/>
              <a:t>‹#›</a:t>
            </a:fld>
            <a:endParaRPr lang="en-US"/>
          </a:p>
        </p:txBody>
      </p:sp>
    </p:spTree>
    <p:extLst>
      <p:ext uri="{BB962C8B-B14F-4D97-AF65-F5344CB8AC3E}">
        <p14:creationId xmlns:p14="http://schemas.microsoft.com/office/powerpoint/2010/main" val="704131641"/>
      </p:ext>
    </p:extLst>
  </p:cSld>
  <p:clrMapOvr>
    <a:masterClrMapping/>
  </p:clrMapOvr>
  <p:transition spd="med">
    <p:pull/>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66917" y="4080387"/>
            <a:ext cx="10677835" cy="2300748"/>
          </a:xfrm>
          <a:noFill/>
          <a:effectLst>
            <a:outerShdw blurRad="50800" dist="38100" dir="2700000" algn="tl" rotWithShape="0">
              <a:prstClr val="black">
                <a:alpha val="40000"/>
              </a:prstClr>
            </a:outerShdw>
          </a:effectLst>
        </p:spPr>
        <p:txBody>
          <a:bodyPr>
            <a:normAutofit/>
          </a:bodyPr>
          <a:lstStyle>
            <a:lvl1pPr algn="l">
              <a:defRPr sz="48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766917" y="3205315"/>
            <a:ext cx="10668000" cy="904568"/>
          </a:xfrm>
        </p:spPr>
        <p:txBody>
          <a:bodyPr>
            <a:normAutofit/>
          </a:bodyPr>
          <a:lstStyle>
            <a:lvl1pPr marL="0" indent="0" algn="l">
              <a:buNone/>
              <a:defRPr sz="3733" b="0" i="0">
                <a:solidFill>
                  <a:srgbClr val="002060"/>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108288471"/>
      </p:ext>
    </p:extLst>
  </p:cSld>
  <p:clrMapOvr>
    <a:masterClrMapping/>
  </p:clrMapOvr>
  <p:transition spd="med">
    <p:pull/>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597" y="338445"/>
            <a:ext cx="11012131" cy="1018035"/>
          </a:xfrm>
        </p:spPr>
        <p:txBody>
          <a:bodyPr>
            <a:normAutofit/>
          </a:bodyPr>
          <a:lstStyle>
            <a:lvl1pPr algn="l">
              <a:defRPr sz="48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618285" y="1641987"/>
            <a:ext cx="10994760" cy="4739149"/>
          </a:xfrm>
        </p:spPr>
        <p:txBody>
          <a:bodyPr/>
          <a:lstStyle>
            <a:lvl1pPr algn="l">
              <a:defRPr sz="3733">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594856985"/>
      </p:ext>
    </p:extLst>
  </p:cSld>
  <p:clrMapOvr>
    <a:masterClrMapping/>
  </p:clrMapOvr>
  <p:transition spd="med">
    <p:pull/>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1311" y="542050"/>
            <a:ext cx="9074125" cy="967132"/>
          </a:xfrm>
        </p:spPr>
        <p:txBody>
          <a:bodyPr>
            <a:normAutofit/>
          </a:bodyPr>
          <a:lstStyle>
            <a:lvl1pPr algn="l">
              <a:defRPr sz="4800">
                <a:solidFill>
                  <a:srgbClr val="00206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619434" y="1524001"/>
            <a:ext cx="9104671" cy="4727329"/>
          </a:xfrm>
        </p:spPr>
        <p:txBody>
          <a:bodyPr/>
          <a:lstStyle>
            <a:lvl1pPr>
              <a:defRPr sz="3733">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1943856642"/>
      </p:ext>
    </p:extLst>
  </p:cSld>
  <p:clrMapOvr>
    <a:masterClrMapping/>
  </p:clrMapOvr>
  <p:transition spd="med">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449115" y="374901"/>
            <a:ext cx="8144267" cy="916230"/>
          </a:xfrm>
          <a:noFill/>
        </p:spPr>
        <p:txBody>
          <a:bodyPr>
            <a:normAutofit/>
          </a:bodyPr>
          <a:lstStyle>
            <a:lvl1pPr algn="r">
              <a:defRPr sz="3600">
                <a:solidFill>
                  <a:srgbClr val="00B0F0"/>
                </a:solidFill>
                <a:effectLst>
                  <a:outerShdw blurRad="50800" dist="38100" dir="2700000" algn="tl" rotWithShape="0">
                    <a:prstClr val="black">
                      <a:alpha val="60000"/>
                    </a:prstClr>
                  </a:outerShdw>
                </a:effectLst>
              </a:defRPr>
            </a:lvl1pPr>
          </a:lstStyle>
          <a:p>
            <a:r>
              <a:rPr lang="en-US" dirty="0"/>
              <a:t>Click to edit Master title style</a:t>
            </a:r>
          </a:p>
        </p:txBody>
      </p:sp>
      <p:sp>
        <p:nvSpPr>
          <p:cNvPr id="3" name="Content Placeholder 2"/>
          <p:cNvSpPr>
            <a:spLocks noGrp="1"/>
          </p:cNvSpPr>
          <p:nvPr>
            <p:ph idx="1"/>
          </p:nvPr>
        </p:nvSpPr>
        <p:spPr>
          <a:xfrm>
            <a:off x="3449114" y="1443836"/>
            <a:ext cx="8144265" cy="4886559"/>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03388568"/>
      </p:ext>
    </p:extLst>
  </p:cSld>
  <p:clrMapOvr>
    <a:masterClrMapping/>
  </p:clrMapOvr>
  <p:transition spd="med">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3958495810"/>
      </p:ext>
    </p:extLst>
  </p:cSld>
  <p:clrMapOvr>
    <a:masterClrMapping/>
  </p:clrMapOvr>
  <p:transition spd="med">
    <p:pull/>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391804857"/>
      </p:ext>
    </p:extLst>
  </p:cSld>
  <p:clrMapOvr>
    <a:masterClrMapping/>
  </p:clrMapOvr>
  <p:transition spd="med">
    <p:pull/>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00425" y="598169"/>
            <a:ext cx="10791153" cy="1018033"/>
          </a:xfrm>
        </p:spPr>
        <p:txBody>
          <a:bodyPr>
            <a:normAutofit/>
          </a:bodyPr>
          <a:lstStyle>
            <a:lvl1pPr algn="l">
              <a:defRPr sz="48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696175" y="2315500"/>
            <a:ext cx="5386917"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696175" y="2945363"/>
            <a:ext cx="5386917" cy="3035059"/>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76337" y="2315500"/>
            <a:ext cx="5389033"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p:nvPr>
        </p:nvSpPr>
        <p:spPr>
          <a:xfrm>
            <a:off x="6076337" y="2945363"/>
            <a:ext cx="5389033" cy="3035059"/>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21917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581624068"/>
      </p:ext>
    </p:extLst>
  </p:cSld>
  <p:clrMapOvr>
    <a:masterClrMapping/>
  </p:clrMapOvr>
  <p:transition spd="med">
    <p:pull/>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21917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594218373"/>
      </p:ext>
    </p:extLst>
  </p:cSld>
  <p:clrMapOvr>
    <a:masterClrMapping/>
  </p:clrMapOvr>
  <p:transition spd="med">
    <p:pull/>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21917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3284794366"/>
      </p:ext>
    </p:extLst>
  </p:cSld>
  <p:clrMapOvr>
    <a:masterClrMapping/>
  </p:clrMapOvr>
  <p:transition spd="med">
    <p:pull/>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3819761350"/>
      </p:ext>
    </p:extLst>
  </p:cSld>
  <p:clrMapOvr>
    <a:masterClrMapping/>
  </p:clrMapOvr>
  <p:transition spd="med">
    <p:pull/>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1754316756"/>
      </p:ext>
    </p:extLst>
  </p:cSld>
  <p:clrMapOvr>
    <a:masterClrMapping/>
  </p:clrMapOvr>
  <p:transition spd="med">
    <p:pull/>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440496555"/>
      </p:ext>
    </p:extLst>
  </p:cSld>
  <p:clrMapOvr>
    <a:masterClrMapping/>
  </p:clrMapOvr>
  <p:transition spd="med">
    <p:pull/>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077967" y="3101618"/>
            <a:ext cx="1951712" cy="70261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1995603"/>
      </p:ext>
    </p:extLst>
  </p:cSld>
  <p:clrMapOvr>
    <a:masterClrMapping/>
  </p:clrMapOvr>
  <p:transition spd="med">
    <p:pull/>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66917" y="4080387"/>
            <a:ext cx="10677835" cy="2300748"/>
          </a:xfrm>
          <a:noFill/>
          <a:effectLst>
            <a:outerShdw blurRad="50800" dist="38100" dir="2700000" algn="tl" rotWithShape="0">
              <a:prstClr val="black">
                <a:alpha val="40000"/>
              </a:prstClr>
            </a:outerShdw>
          </a:effectLst>
        </p:spPr>
        <p:txBody>
          <a:bodyPr>
            <a:normAutofit/>
          </a:bodyPr>
          <a:lstStyle>
            <a:lvl1pPr algn="l">
              <a:defRPr sz="48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766917" y="3205315"/>
            <a:ext cx="10668000" cy="904568"/>
          </a:xfrm>
        </p:spPr>
        <p:txBody>
          <a:bodyPr>
            <a:normAutofit/>
          </a:bodyPr>
          <a:lstStyle>
            <a:lvl1pPr marL="0" indent="0" algn="l">
              <a:buNone/>
              <a:defRPr sz="3733" b="0" i="0">
                <a:solidFill>
                  <a:srgbClr val="002060"/>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436171121"/>
      </p:ext>
    </p:extLst>
  </p:cSld>
  <p:clrMapOvr>
    <a:masterClrMapping/>
  </p:clrMapOvr>
  <p:transition spd="med">
    <p:pull/>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08128093"/>
      </p:ext>
    </p:extLst>
  </p:cSld>
  <p:clrMapOvr>
    <a:masterClrMapping/>
  </p:clrMapOvr>
  <p:transition spd="med">
    <p:pull/>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597" y="338445"/>
            <a:ext cx="11012131" cy="1018035"/>
          </a:xfrm>
        </p:spPr>
        <p:txBody>
          <a:bodyPr>
            <a:normAutofit/>
          </a:bodyPr>
          <a:lstStyle>
            <a:lvl1pPr algn="l">
              <a:defRPr sz="48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618285" y="1641987"/>
            <a:ext cx="10994760" cy="4739149"/>
          </a:xfrm>
        </p:spPr>
        <p:txBody>
          <a:bodyPr/>
          <a:lstStyle>
            <a:lvl1pPr algn="l">
              <a:defRPr sz="3733">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274865819"/>
      </p:ext>
    </p:extLst>
  </p:cSld>
  <p:clrMapOvr>
    <a:masterClrMapping/>
  </p:clrMapOvr>
  <p:transition spd="med">
    <p:pull/>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1311" y="542050"/>
            <a:ext cx="9074125" cy="967132"/>
          </a:xfrm>
        </p:spPr>
        <p:txBody>
          <a:bodyPr>
            <a:normAutofit/>
          </a:bodyPr>
          <a:lstStyle>
            <a:lvl1pPr algn="l">
              <a:defRPr sz="4800">
                <a:solidFill>
                  <a:srgbClr val="00206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619434" y="1524001"/>
            <a:ext cx="9104671" cy="4727329"/>
          </a:xfrm>
        </p:spPr>
        <p:txBody>
          <a:bodyPr/>
          <a:lstStyle>
            <a:lvl1pPr>
              <a:defRPr sz="3733">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3353123133"/>
      </p:ext>
    </p:extLst>
  </p:cSld>
  <p:clrMapOvr>
    <a:masterClrMapping/>
  </p:clrMapOvr>
  <p:transition spd="med">
    <p:pull/>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4155795436"/>
      </p:ext>
    </p:extLst>
  </p:cSld>
  <p:clrMapOvr>
    <a:masterClrMapping/>
  </p:clrMapOvr>
  <p:transition spd="med">
    <p:pull/>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774508263"/>
      </p:ext>
    </p:extLst>
  </p:cSld>
  <p:clrMapOvr>
    <a:masterClrMapping/>
  </p:clrMapOvr>
  <p:transition spd="med">
    <p:pull/>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00425" y="598169"/>
            <a:ext cx="10791153" cy="1018033"/>
          </a:xfrm>
        </p:spPr>
        <p:txBody>
          <a:bodyPr>
            <a:normAutofit/>
          </a:bodyPr>
          <a:lstStyle>
            <a:lvl1pPr algn="l">
              <a:defRPr sz="48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696175" y="2315500"/>
            <a:ext cx="5386917"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696175" y="2945363"/>
            <a:ext cx="5386917" cy="3035059"/>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76337" y="2315500"/>
            <a:ext cx="5389033"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p:nvPr>
        </p:nvSpPr>
        <p:spPr>
          <a:xfrm>
            <a:off x="6076337" y="2945363"/>
            <a:ext cx="5389033" cy="3035059"/>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21917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316196211"/>
      </p:ext>
    </p:extLst>
  </p:cSld>
  <p:clrMapOvr>
    <a:masterClrMapping/>
  </p:clrMapOvr>
  <p:transition spd="med">
    <p:pull/>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21917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182053695"/>
      </p:ext>
    </p:extLst>
  </p:cSld>
  <p:clrMapOvr>
    <a:masterClrMapping/>
  </p:clrMapOvr>
  <p:transition spd="med">
    <p:pull/>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21917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329761516"/>
      </p:ext>
    </p:extLst>
  </p:cSld>
  <p:clrMapOvr>
    <a:masterClrMapping/>
  </p:clrMapOvr>
  <p:transition spd="med">
    <p:pull/>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15085738"/>
      </p:ext>
    </p:extLst>
  </p:cSld>
  <p:clrMapOvr>
    <a:masterClrMapping/>
  </p:clrMapOvr>
  <p:transition spd="med">
    <p:pull/>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1804298284"/>
      </p:ext>
    </p:extLst>
  </p:cSld>
  <p:clrMapOvr>
    <a:masterClrMapping/>
  </p:clrMapOvr>
  <p:transition spd="med">
    <p:pull/>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425375395"/>
      </p:ext>
    </p:extLst>
  </p:cSld>
  <p:clrMapOvr>
    <a:masterClrMapping/>
  </p:clrMapOvr>
  <p:transition spd="med">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78986651"/>
      </p:ext>
    </p:extLst>
  </p:cSld>
  <p:clrMapOvr>
    <a:masterClrMapping/>
  </p:clrMapOvr>
  <p:transition spd="med">
    <p:pull/>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077967" y="3101618"/>
            <a:ext cx="1951712" cy="70261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885090"/>
      </p:ext>
    </p:extLst>
  </p:cSld>
  <p:clrMapOvr>
    <a:masterClrMapping/>
  </p:clrMapOvr>
  <p:transition spd="med">
    <p:pull/>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66917" y="4080387"/>
            <a:ext cx="10677835" cy="2300748"/>
          </a:xfrm>
          <a:noFill/>
          <a:effectLst>
            <a:outerShdw blurRad="50800" dist="38100" dir="2700000" algn="tl" rotWithShape="0">
              <a:prstClr val="black">
                <a:alpha val="40000"/>
              </a:prstClr>
            </a:outerShdw>
          </a:effectLst>
        </p:spPr>
        <p:txBody>
          <a:bodyPr>
            <a:normAutofit/>
          </a:bodyPr>
          <a:lstStyle>
            <a:lvl1pPr algn="l">
              <a:defRPr sz="48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766917" y="3205315"/>
            <a:ext cx="10668000" cy="904568"/>
          </a:xfrm>
        </p:spPr>
        <p:txBody>
          <a:bodyPr>
            <a:normAutofit/>
          </a:bodyPr>
          <a:lstStyle>
            <a:lvl1pPr marL="0" indent="0" algn="l">
              <a:buNone/>
              <a:defRPr sz="3733" b="0" i="0">
                <a:solidFill>
                  <a:srgbClr val="002060"/>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1442471885"/>
      </p:ext>
    </p:extLst>
  </p:cSld>
  <p:clrMapOvr>
    <a:masterClrMapping/>
  </p:clrMapOvr>
  <p:transition spd="med">
    <p:pull/>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597" y="338445"/>
            <a:ext cx="11012131" cy="1018035"/>
          </a:xfrm>
        </p:spPr>
        <p:txBody>
          <a:bodyPr>
            <a:normAutofit/>
          </a:bodyPr>
          <a:lstStyle>
            <a:lvl1pPr algn="l">
              <a:defRPr sz="48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618285" y="1641987"/>
            <a:ext cx="10994760" cy="4739149"/>
          </a:xfrm>
        </p:spPr>
        <p:txBody>
          <a:bodyPr/>
          <a:lstStyle>
            <a:lvl1pPr algn="l">
              <a:defRPr sz="3733">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282865085"/>
      </p:ext>
    </p:extLst>
  </p:cSld>
  <p:clrMapOvr>
    <a:masterClrMapping/>
  </p:clrMapOvr>
  <p:transition spd="med">
    <p:pull/>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1311" y="542050"/>
            <a:ext cx="9074125" cy="967132"/>
          </a:xfrm>
        </p:spPr>
        <p:txBody>
          <a:bodyPr>
            <a:normAutofit/>
          </a:bodyPr>
          <a:lstStyle>
            <a:lvl1pPr algn="l">
              <a:defRPr sz="4800">
                <a:solidFill>
                  <a:srgbClr val="00206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619434" y="1524001"/>
            <a:ext cx="9104671" cy="4727329"/>
          </a:xfrm>
        </p:spPr>
        <p:txBody>
          <a:bodyPr/>
          <a:lstStyle>
            <a:lvl1pPr>
              <a:defRPr sz="3733">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936474481"/>
      </p:ext>
    </p:extLst>
  </p:cSld>
  <p:clrMapOvr>
    <a:masterClrMapping/>
  </p:clrMapOvr>
  <p:transition spd="med">
    <p:pull/>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831229091"/>
      </p:ext>
    </p:extLst>
  </p:cSld>
  <p:clrMapOvr>
    <a:masterClrMapping/>
  </p:clrMapOvr>
  <p:transition spd="med">
    <p:pull/>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1660740429"/>
      </p:ext>
    </p:extLst>
  </p:cSld>
  <p:clrMapOvr>
    <a:masterClrMapping/>
  </p:clrMapOvr>
  <p:transition spd="med">
    <p:pull/>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00425" y="598169"/>
            <a:ext cx="10791153" cy="1018033"/>
          </a:xfrm>
        </p:spPr>
        <p:txBody>
          <a:bodyPr>
            <a:normAutofit/>
          </a:bodyPr>
          <a:lstStyle>
            <a:lvl1pPr algn="l">
              <a:defRPr sz="48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696175" y="2315500"/>
            <a:ext cx="5386917"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696175" y="2945363"/>
            <a:ext cx="5386917" cy="3035059"/>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76337" y="2315500"/>
            <a:ext cx="5389033"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p:nvPr>
        </p:nvSpPr>
        <p:spPr>
          <a:xfrm>
            <a:off x="6076337" y="2945363"/>
            <a:ext cx="5389033" cy="3035059"/>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pPr defTabSz="1219170"/>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487653397"/>
      </p:ext>
    </p:extLst>
  </p:cSld>
  <p:clrMapOvr>
    <a:masterClrMapping/>
  </p:clrMapOvr>
  <p:transition spd="med">
    <p:pull/>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pPr defTabSz="1219170"/>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3348232319"/>
      </p:ext>
    </p:extLst>
  </p:cSld>
  <p:clrMapOvr>
    <a:masterClrMapping/>
  </p:clrMapOvr>
  <p:transition spd="med">
    <p:pull/>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pPr defTabSz="1219170"/>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668513281"/>
      </p:ext>
    </p:extLst>
  </p:cSld>
  <p:clrMapOvr>
    <a:masterClrMapping/>
  </p:clrMapOvr>
  <p:transition spd="med">
    <p:pull/>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076513608"/>
      </p:ext>
    </p:extLst>
  </p:cSld>
  <p:clrMapOvr>
    <a:masterClrMapping/>
  </p:clrMapOvr>
  <p:transition spd="med">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227474" y="222196"/>
            <a:ext cx="9346565" cy="763525"/>
          </a:xfrm>
        </p:spPr>
        <p:txBody>
          <a:bodyPr>
            <a:normAutofit/>
          </a:bodyPr>
          <a:lstStyle>
            <a:lvl1pPr algn="r">
              <a:defRPr sz="3600">
                <a:solidFill>
                  <a:srgbClr val="00B0F0"/>
                </a:solidFill>
                <a:effectLst>
                  <a:outerShdw blurRad="50800" dist="38100" dir="2700000" algn="tl" rotWithShape="0">
                    <a:prstClr val="black">
                      <a:alpha val="6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98620" y="1749245"/>
            <a:ext cx="5397899" cy="610820"/>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98621" y="2360066"/>
            <a:ext cx="5397897" cy="3311079"/>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96000" y="1730203"/>
            <a:ext cx="5633547" cy="63976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096001" y="2360066"/>
            <a:ext cx="5633545" cy="3311079"/>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2945595"/>
      </p:ext>
    </p:extLst>
  </p:cSld>
  <p:clrMapOvr>
    <a:masterClrMapping/>
  </p:clrMapOvr>
  <p:transition spd="med">
    <p:pull/>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pPr defTabSz="1219170"/>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1944662588"/>
      </p:ext>
    </p:extLst>
  </p:cSld>
  <p:clrMapOvr>
    <a:masterClrMapping/>
  </p:clrMapOvr>
  <p:transition spd="med">
    <p:pull/>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948682946"/>
      </p:ext>
    </p:extLst>
  </p:cSld>
  <p:clrMapOvr>
    <a:masterClrMapping/>
  </p:clrMapOvr>
  <p:transition spd="med">
    <p:pull/>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pPr defTabSz="1219170"/>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077967" y="3101618"/>
            <a:ext cx="1951712" cy="70261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2206374"/>
      </p:ext>
    </p:extLst>
  </p:cSld>
  <p:clrMapOvr>
    <a:masterClrMapping/>
  </p:clrMapOvr>
  <p:transition spd="med">
    <p:pull/>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7068428"/>
      </p:ext>
    </p:extLst>
  </p:cSld>
  <p:clrMapOvr>
    <a:masterClrMapping/>
  </p:clrMapOvr>
  <p:transition spd="med">
    <p:pull/>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46473551"/>
      </p:ext>
    </p:extLst>
  </p:cSld>
  <p:clrMapOvr>
    <a:masterClrMapping/>
  </p:clrMapOvr>
  <p:transition spd="med">
    <p:pull/>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4281697"/>
      </p:ext>
    </p:extLst>
  </p:cSld>
  <p:clrMapOvr>
    <a:masterClrMapping/>
  </p:clrMapOvr>
  <p:transition spd="med">
    <p:pull/>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5969992"/>
      </p:ext>
    </p:extLst>
  </p:cSld>
  <p:clrMapOvr>
    <a:masterClrMapping/>
  </p:clrMapOvr>
  <p:transition spd="med">
    <p:pull/>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5200275"/>
      </p:ext>
    </p:extLst>
  </p:cSld>
  <p:clrMapOvr>
    <a:masterClrMapping/>
  </p:clrMapOvr>
  <p:transition spd="med">
    <p:pull/>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4658738"/>
      </p:ext>
    </p:extLst>
  </p:cSld>
  <p:clrMapOvr>
    <a:masterClrMapping/>
  </p:clrMapOvr>
  <p:transition spd="med">
    <p:pull/>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8869423"/>
      </p:ext>
    </p:extLst>
  </p:cSld>
  <p:clrMapOvr>
    <a:masterClrMapping/>
  </p:clrMapOvr>
  <p:transition spd="med">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35571174"/>
      </p:ext>
    </p:extLst>
  </p:cSld>
  <p:clrMapOvr>
    <a:masterClrMapping/>
  </p:clrMapOvr>
  <p:transition spd="med">
    <p:pull/>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7270694"/>
      </p:ext>
    </p:extLst>
  </p:cSld>
  <p:clrMapOvr>
    <a:masterClrMapping/>
  </p:clrMapOvr>
  <p:transition spd="med">
    <p:pull/>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44997249"/>
      </p:ext>
    </p:extLst>
  </p:cSld>
  <p:clrMapOvr>
    <a:masterClrMapping/>
  </p:clrMapOvr>
  <p:transition spd="med">
    <p:pull/>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0412966"/>
      </p:ext>
    </p:extLst>
  </p:cSld>
  <p:clrMapOvr>
    <a:masterClrMapping/>
  </p:clrMapOvr>
  <p:transition spd="med">
    <p:pull/>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009682"/>
      </p:ext>
    </p:extLst>
  </p:cSld>
  <p:clrMapOvr>
    <a:masterClrMapping/>
  </p:clrMapOvr>
  <p:transition spd="med">
    <p:pull/>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66917" y="4080387"/>
            <a:ext cx="10677835" cy="2300748"/>
          </a:xfrm>
          <a:noFill/>
          <a:effectLst>
            <a:outerShdw blurRad="50800" dist="38100" dir="2700000" algn="tl" rotWithShape="0">
              <a:prstClr val="black">
                <a:alpha val="40000"/>
              </a:prstClr>
            </a:outerShdw>
          </a:effectLst>
        </p:spPr>
        <p:txBody>
          <a:bodyPr>
            <a:normAutofit/>
          </a:bodyPr>
          <a:lstStyle>
            <a:lvl1pPr algn="l">
              <a:defRPr sz="4800">
                <a:solidFill>
                  <a:schemeClr val="bg1"/>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766917" y="3205315"/>
            <a:ext cx="10668000" cy="904568"/>
          </a:xfrm>
        </p:spPr>
        <p:txBody>
          <a:bodyPr>
            <a:normAutofit/>
          </a:bodyPr>
          <a:lstStyle>
            <a:lvl1pPr marL="0" indent="0" algn="l">
              <a:buNone/>
              <a:defRPr sz="3733" b="0" i="0">
                <a:solidFill>
                  <a:srgbClr val="002060"/>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12/9/2022</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9127066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597" y="338445"/>
            <a:ext cx="11012131" cy="1018035"/>
          </a:xfrm>
        </p:spPr>
        <p:txBody>
          <a:bodyPr>
            <a:normAutofit/>
          </a:bodyPr>
          <a:lstStyle>
            <a:lvl1pPr algn="l">
              <a:defRPr sz="48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618285" y="1641987"/>
            <a:ext cx="10994760" cy="4739149"/>
          </a:xfrm>
        </p:spPr>
        <p:txBody>
          <a:bodyPr/>
          <a:lstStyle>
            <a:lvl1pPr algn="l">
              <a:defRPr sz="3733">
                <a:solidFill>
                  <a:schemeClr val="bg1"/>
                </a:solidFill>
              </a:defRPr>
            </a:lvl1pPr>
            <a:lvl2pPr algn="l">
              <a:defRPr>
                <a:solidFill>
                  <a:schemeClr val="bg1"/>
                </a:solidFill>
              </a:defRPr>
            </a:lvl2pPr>
            <a:lvl3pPr algn="l">
              <a:defRPr>
                <a:solidFill>
                  <a:schemeClr val="bg1"/>
                </a:solidFill>
              </a:defRPr>
            </a:lvl3pPr>
            <a:lvl4pPr algn="l">
              <a:defRPr>
                <a:solidFill>
                  <a:schemeClr val="bg1"/>
                </a:solidFill>
              </a:defRPr>
            </a:lvl4pPr>
            <a:lvl5pPr algn="l">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6933969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1311" y="542050"/>
            <a:ext cx="9074125" cy="967132"/>
          </a:xfrm>
        </p:spPr>
        <p:txBody>
          <a:bodyPr>
            <a:normAutofit/>
          </a:bodyPr>
          <a:lstStyle>
            <a:lvl1pPr algn="l">
              <a:defRPr sz="4800">
                <a:solidFill>
                  <a:srgbClr val="00206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619434" y="1524001"/>
            <a:ext cx="9104671" cy="4727329"/>
          </a:xfrm>
        </p:spPr>
        <p:txBody>
          <a:bodyPr/>
          <a:lstStyle>
            <a:lvl1pPr>
              <a:defRPr sz="3733">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12/9/2022</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37886291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5333"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89196188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36620471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00425" y="598169"/>
            <a:ext cx="10791153" cy="1018033"/>
          </a:xfrm>
        </p:spPr>
        <p:txBody>
          <a:bodyPr>
            <a:normAutofit/>
          </a:bodyPr>
          <a:lstStyle>
            <a:lvl1pPr algn="l">
              <a:defRPr sz="4800" baseline="0">
                <a:solidFill>
                  <a:schemeClr val="bg1"/>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696175" y="2315500"/>
            <a:ext cx="5386917"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4" name="Content Placeholder 3"/>
          <p:cNvSpPr>
            <a:spLocks noGrp="1"/>
          </p:cNvSpPr>
          <p:nvPr>
            <p:ph sz="half" idx="2"/>
          </p:nvPr>
        </p:nvSpPr>
        <p:spPr>
          <a:xfrm>
            <a:off x="696175" y="2945363"/>
            <a:ext cx="5386917" cy="3035059"/>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076337" y="2315500"/>
            <a:ext cx="5389033" cy="639763"/>
          </a:xfrm>
        </p:spPr>
        <p:txBody>
          <a:bodyPr anchor="b"/>
          <a:lstStyle>
            <a:lvl1pPr marL="0" indent="0" algn="ctr">
              <a:buNone/>
              <a:defRPr sz="3200" b="1">
                <a:solidFill>
                  <a:schemeClr val="bg1"/>
                </a:solidFill>
              </a:defRPr>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dirty="0"/>
              <a:t>Click to edit Master text styles</a:t>
            </a:r>
          </a:p>
        </p:txBody>
      </p:sp>
      <p:sp>
        <p:nvSpPr>
          <p:cNvPr id="6" name="Content Placeholder 5"/>
          <p:cNvSpPr>
            <a:spLocks noGrp="1"/>
          </p:cNvSpPr>
          <p:nvPr>
            <p:ph sz="quarter" idx="4"/>
          </p:nvPr>
        </p:nvSpPr>
        <p:spPr>
          <a:xfrm>
            <a:off x="6076337" y="2945363"/>
            <a:ext cx="5389033" cy="3035059"/>
          </a:xfrm>
        </p:spPr>
        <p:txBody>
          <a:bodyPr/>
          <a:lstStyle>
            <a:lvl1pPr algn="ctr">
              <a:defRPr sz="3200">
                <a:solidFill>
                  <a:schemeClr val="bg1"/>
                </a:solidFill>
              </a:defRPr>
            </a:lvl1pPr>
            <a:lvl2pPr algn="ctr">
              <a:defRPr sz="2667">
                <a:solidFill>
                  <a:schemeClr val="bg1"/>
                </a:solidFill>
              </a:defRPr>
            </a:lvl2pPr>
            <a:lvl3pPr algn="ctr">
              <a:defRPr sz="2400">
                <a:solidFill>
                  <a:schemeClr val="bg1"/>
                </a:solidFill>
              </a:defRPr>
            </a:lvl3pPr>
            <a:lvl4pPr algn="ctr">
              <a:defRPr sz="2133">
                <a:solidFill>
                  <a:schemeClr val="bg1"/>
                </a:solidFill>
              </a:defRPr>
            </a:lvl4pPr>
            <a:lvl5pPr algn="ctr">
              <a:defRPr sz="2133">
                <a:solidFill>
                  <a:schemeClr val="bg1"/>
                </a:solidFill>
              </a:defRPr>
            </a:lvl5pPr>
            <a:lvl6pPr>
              <a:defRPr sz="2133"/>
            </a:lvl6pPr>
            <a:lvl7pPr>
              <a:defRPr sz="2133"/>
            </a:lvl7pPr>
            <a:lvl8pPr>
              <a:defRPr sz="2133"/>
            </a:lvl8pPr>
            <a:lvl9pPr>
              <a:defRPr sz="2133"/>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12/9/2022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747751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76890027"/>
      </p:ext>
    </p:extLst>
  </p:cSld>
  <p:clrMapOvr>
    <a:masterClrMapping/>
  </p:clrMapOvr>
  <p:transition spd="med">
    <p:pull/>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12/9/2022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219895016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0476276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49"/>
            <a:ext cx="4011084" cy="1162051"/>
          </a:xfrm>
        </p:spPr>
        <p:txBody>
          <a:bodyPr anchor="b"/>
          <a:lstStyle>
            <a:lvl1pPr algn="l">
              <a:defRPr sz="2667" b="1"/>
            </a:lvl1pPr>
          </a:lstStyle>
          <a:p>
            <a:r>
              <a:rPr lang="en-US"/>
              <a:t>Click to edit Master title style</a:t>
            </a:r>
          </a:p>
        </p:txBody>
      </p:sp>
      <p:sp>
        <p:nvSpPr>
          <p:cNvPr id="3" name="Content Placeholder 2"/>
          <p:cNvSpPr>
            <a:spLocks noGrp="1"/>
          </p:cNvSpPr>
          <p:nvPr>
            <p:ph idx="1"/>
          </p:nvPr>
        </p:nvSpPr>
        <p:spPr>
          <a:xfrm>
            <a:off x="4766733" y="273052"/>
            <a:ext cx="6815667"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2" y="1435102"/>
            <a:ext cx="4011084"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2304097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9"/>
          </a:xfrm>
        </p:spPr>
        <p:txBody>
          <a:bodyPr anchor="b"/>
          <a:lstStyle>
            <a:lvl1pPr algn="l">
              <a:defRPr sz="2667"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US"/>
          </a:p>
        </p:txBody>
      </p:sp>
      <p:sp>
        <p:nvSpPr>
          <p:cNvPr id="4" name="Text Placeholder 3"/>
          <p:cNvSpPr>
            <a:spLocks noGrp="1"/>
          </p:cNvSpPr>
          <p:nvPr>
            <p:ph type="body" sz="half" idx="2"/>
          </p:nvPr>
        </p:nvSpPr>
        <p:spPr>
          <a:xfrm>
            <a:off x="2389717" y="5367338"/>
            <a:ext cx="7315200"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1647043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206269898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08B89D22-1D6E-450B-881F-4D2A4C527F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077967" y="3101618"/>
            <a:ext cx="1951712" cy="702615"/>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8731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7085696"/>
      </p:ext>
    </p:extLst>
  </p:cSld>
  <p:clrMapOvr>
    <a:masterClrMapping/>
  </p:clrMapOvr>
  <p:transition spd="med">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3.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image" Target="../media/image4.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4.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image" Target="../media/image4.jp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theme" Target="../theme/theme5.xml"/><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image" Target="../media/image4.jp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0.xml"/><Relationship Id="rId3" Type="http://schemas.openxmlformats.org/officeDocument/2006/relationships/slideLayout" Target="../slideLayouts/slideLayout65.xml"/><Relationship Id="rId7" Type="http://schemas.openxmlformats.org/officeDocument/2006/relationships/slideLayout" Target="../slideLayouts/slideLayout69.xml"/><Relationship Id="rId12" Type="http://schemas.openxmlformats.org/officeDocument/2006/relationships/theme" Target="../theme/theme6.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5" Type="http://schemas.openxmlformats.org/officeDocument/2006/relationships/slideLayout" Target="../slideLayouts/slideLayout67.xml"/><Relationship Id="rId10" Type="http://schemas.openxmlformats.org/officeDocument/2006/relationships/slideLayout" Target="../slideLayouts/slideLayout72.xml"/><Relationship Id="rId4" Type="http://schemas.openxmlformats.org/officeDocument/2006/relationships/slideLayout" Target="../slideLayouts/slideLayout66.xml"/><Relationship Id="rId9"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theme" Target="../theme/theme7.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image" Target="../media/image4.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solidFill>
                  <a:prstClr val="black">
                    <a:tint val="75000"/>
                  </a:prstClr>
                </a:solidFill>
              </a:rPr>
              <a:pPr/>
              <a:t>12/9/2022</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16102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med">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4F31B3-9D02-41AC-A6BC-317F2BB27754}" type="datetimeFigureOut">
              <a:rPr lang="en-US" smtClean="0"/>
              <a:t>12/9/2022</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65C6A9-FE55-4B8D-832D-5700BE301532}" type="slidenum">
              <a:rPr lang="en-US" smtClean="0"/>
              <a:t>‹#›</a:t>
            </a:fld>
            <a:endParaRPr lang="en-US"/>
          </a:p>
        </p:txBody>
      </p:sp>
    </p:spTree>
    <p:extLst>
      <p:ext uri="{BB962C8B-B14F-4D97-AF65-F5344CB8AC3E}">
        <p14:creationId xmlns:p14="http://schemas.microsoft.com/office/powerpoint/2010/main" val="926337466"/>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Lst>
  <p:transition spd="med">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12200" y="6951663"/>
            <a:ext cx="11186167" cy="666977"/>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dirty="0">
                <a:ln>
                  <a:noFill/>
                </a:ln>
                <a:solidFill>
                  <a:prstClr val="white">
                    <a:lumMod val="65000"/>
                  </a:prstClr>
                </a:solidFill>
                <a:effectLst/>
                <a:uLnTx/>
                <a:uFillTx/>
                <a:latin typeface="Calibri"/>
                <a:ea typeface="+mn-ea"/>
                <a:cs typeface="+mn-cs"/>
              </a:rPr>
              <a:t>This presentation uses a free template provided by FPPT.com</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dirty="0">
                <a:ln>
                  <a:noFill/>
                </a:ln>
                <a:solidFill>
                  <a:prstClr val="white">
                    <a:lumMod val="65000"/>
                  </a:prstClr>
                </a:solidFill>
                <a:effectLst/>
                <a:uLnTx/>
                <a:uFillTx/>
                <a:latin typeface="Calibri"/>
                <a:ea typeface="+mn-ea"/>
                <a:cs typeface="+mn-cs"/>
              </a:rPr>
              <a:t>www.free-power-point-templates.com</a:t>
            </a:r>
          </a:p>
        </p:txBody>
      </p:sp>
    </p:spTree>
    <p:extLst>
      <p:ext uri="{BB962C8B-B14F-4D97-AF65-F5344CB8AC3E}">
        <p14:creationId xmlns:p14="http://schemas.microsoft.com/office/powerpoint/2010/main" val="363630389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Lst>
  <p:transition spd="med">
    <p:pull/>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12200" y="6951663"/>
            <a:ext cx="11186167" cy="666977"/>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dirty="0">
                <a:ln>
                  <a:noFill/>
                </a:ln>
                <a:solidFill>
                  <a:prstClr val="white">
                    <a:lumMod val="65000"/>
                  </a:prstClr>
                </a:solidFill>
                <a:effectLst/>
                <a:uLnTx/>
                <a:uFillTx/>
                <a:latin typeface="Calibri"/>
                <a:ea typeface="+mn-ea"/>
                <a:cs typeface="+mn-cs"/>
              </a:rPr>
              <a:t>This presentation uses a free template provided by FPPT.com</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dirty="0">
                <a:ln>
                  <a:noFill/>
                </a:ln>
                <a:solidFill>
                  <a:prstClr val="white">
                    <a:lumMod val="65000"/>
                  </a:prstClr>
                </a:solidFill>
                <a:effectLst/>
                <a:uLnTx/>
                <a:uFillTx/>
                <a:latin typeface="Calibri"/>
                <a:ea typeface="+mn-ea"/>
                <a:cs typeface="+mn-cs"/>
              </a:rPr>
              <a:t>www.free-power-point-templates.com</a:t>
            </a:r>
          </a:p>
        </p:txBody>
      </p:sp>
    </p:spTree>
    <p:extLst>
      <p:ext uri="{BB962C8B-B14F-4D97-AF65-F5344CB8AC3E}">
        <p14:creationId xmlns:p14="http://schemas.microsoft.com/office/powerpoint/2010/main" val="2415079027"/>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19" r:id="rId4"/>
    <p:sldLayoutId id="2147483720" r:id="rId5"/>
    <p:sldLayoutId id="2147483721" r:id="rId6"/>
    <p:sldLayoutId id="2147483722" r:id="rId7"/>
    <p:sldLayoutId id="2147483723" r:id="rId8"/>
    <p:sldLayoutId id="2147483724" r:id="rId9"/>
    <p:sldLayoutId id="2147483725" r:id="rId10"/>
    <p:sldLayoutId id="2147483726" r:id="rId11"/>
    <p:sldLayoutId id="2147483727" r:id="rId12"/>
  </p:sldLayoutIdLst>
  <p:transition spd="med">
    <p:pull/>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53074F12-AA26-4AC8-9962-C36BB8F32554}" type="datetimeFigureOut">
              <a:rPr lang="en-US" smtClean="0">
                <a:solidFill>
                  <a:prstClr val="black">
                    <a:tint val="75000"/>
                  </a:prstClr>
                </a:solidFill>
              </a:rPr>
              <a:pPr defTabSz="1219170"/>
              <a:t>12/9/2022</a:t>
            </a:fld>
            <a:endParaRPr lang="en-U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en-U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B82CCC60-E8CD-4174-8B1A-7DF615B22EEF}" type="slidenum">
              <a:rPr lang="en-US" smtClean="0">
                <a:solidFill>
                  <a:prstClr val="black">
                    <a:tint val="75000"/>
                  </a:prstClr>
                </a:solidFill>
              </a:rPr>
              <a:pPr defTabSz="1219170"/>
              <a:t>‹#›</a:t>
            </a:fld>
            <a:endParaRPr lang="en-US">
              <a:solidFill>
                <a:prstClr val="black">
                  <a:tint val="75000"/>
                </a:prstClr>
              </a:solidFill>
            </a:endParaRPr>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12200" y="6951663"/>
            <a:ext cx="11186167" cy="666977"/>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dirty="0">
                <a:ln>
                  <a:noFill/>
                </a:ln>
                <a:solidFill>
                  <a:prstClr val="white">
                    <a:lumMod val="65000"/>
                  </a:prstClr>
                </a:solidFill>
                <a:effectLst/>
                <a:uLnTx/>
                <a:uFillTx/>
                <a:latin typeface="Calibri"/>
                <a:ea typeface="+mn-ea"/>
                <a:cs typeface="+mn-cs"/>
              </a:rPr>
              <a:t>This presentation uses a free template provided by FPPT.com</a:t>
            </a: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867" b="0" i="0" u="none" strike="noStrike" kern="1200" cap="none" spc="0" normalizeH="0" baseline="0" noProof="0" dirty="0">
                <a:ln>
                  <a:noFill/>
                </a:ln>
                <a:solidFill>
                  <a:prstClr val="white">
                    <a:lumMod val="65000"/>
                  </a:prstClr>
                </a:solidFill>
                <a:effectLst/>
                <a:uLnTx/>
                <a:uFillTx/>
                <a:latin typeface="Calibri"/>
                <a:ea typeface="+mn-ea"/>
                <a:cs typeface="+mn-cs"/>
              </a:rPr>
              <a:t>www.free-power-point-templates.com</a:t>
            </a:r>
          </a:p>
        </p:txBody>
      </p:sp>
    </p:spTree>
    <p:extLst>
      <p:ext uri="{BB962C8B-B14F-4D97-AF65-F5344CB8AC3E}">
        <p14:creationId xmlns:p14="http://schemas.microsoft.com/office/powerpoint/2010/main" val="3717454684"/>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Lst>
  <p:transition spd="med">
    <p:pull/>
  </p:transition>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1638ED8A-38B7-4012-BDD8-8952FBBE20E4}"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12/9/2022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14E3D99D-5C9E-4299-8312-7B144136433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9061151"/>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Lst>
  <p:transition spd="med">
    <p:pull/>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53074F12-AA26-4AC8-9962-C36BB8F32554}" type="datetimeFigureOut">
              <a:rPr lang="en-US" smtClean="0"/>
              <a:pPr/>
              <a:t>12/9/2022</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11E867DF-3DCA-4725-94F0-F2B6BD747A82}"/>
              </a:ext>
            </a:extLst>
          </p:cNvPr>
          <p:cNvSpPr txBox="1"/>
          <p:nvPr userDrawn="1"/>
        </p:nvSpPr>
        <p:spPr>
          <a:xfrm>
            <a:off x="-12200" y="6951663"/>
            <a:ext cx="11186167" cy="666977"/>
          </a:xfrm>
          <a:prstGeom prst="rect">
            <a:avLst/>
          </a:prstGeom>
          <a:noFill/>
        </p:spPr>
        <p:txBody>
          <a:bodyPr wrap="square" rtlCol="0">
            <a:spAutoFit/>
          </a:bodyPr>
          <a:lstStyle/>
          <a:p>
            <a:r>
              <a:rPr lang="en-US" sz="1867" dirty="0">
                <a:solidFill>
                  <a:schemeClr val="bg1">
                    <a:lumMod val="65000"/>
                  </a:schemeClr>
                </a:solidFill>
              </a:rPr>
              <a:t>This presentation uses a free template provided by FPPT.com</a:t>
            </a:r>
          </a:p>
          <a:p>
            <a:r>
              <a:rPr lang="en-US" sz="1867" dirty="0">
                <a:solidFill>
                  <a:schemeClr val="bg1">
                    <a:lumMod val="65000"/>
                  </a:schemeClr>
                </a:solidFill>
              </a:rPr>
              <a:t>www.free-power-point-templates.com</a:t>
            </a:r>
          </a:p>
        </p:txBody>
      </p:sp>
    </p:spTree>
    <p:extLst>
      <p:ext uri="{BB962C8B-B14F-4D97-AF65-F5344CB8AC3E}">
        <p14:creationId xmlns:p14="http://schemas.microsoft.com/office/powerpoint/2010/main" val="1961643764"/>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Lst>
  <p:txStyles>
    <p:titleStyle>
      <a:lvl1pPr algn="ctr" defTabSz="1219170"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267"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733"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slideLayout" Target="../slideLayouts/slideLayout21.xml"/><Relationship Id="rId1" Type="http://schemas.openxmlformats.org/officeDocument/2006/relationships/themeOverride" Target="../theme/themeOverride6.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slideLayout" Target="../slideLayouts/slideLayout21.xml"/><Relationship Id="rId1" Type="http://schemas.openxmlformats.org/officeDocument/2006/relationships/themeOverride" Target="../theme/themeOverride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slideLayout" Target="../slideLayouts/slideLayout64.xml"/><Relationship Id="rId1" Type="http://schemas.openxmlformats.org/officeDocument/2006/relationships/themeOverride" Target="../theme/themeOverride10.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slideLayout" Target="../slideLayouts/slideLayout64.xml"/><Relationship Id="rId1" Type="http://schemas.openxmlformats.org/officeDocument/2006/relationships/themeOverride" Target="../theme/themeOverride1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14.xml"/><Relationship Id="rId4" Type="http://schemas.openxmlformats.org/officeDocument/2006/relationships/chart" Target="../charts/chart1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16.xml"/><Relationship Id="rId4" Type="http://schemas.openxmlformats.org/officeDocument/2006/relationships/chart" Target="../charts/char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81.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slideLayout" Target="../slideLayouts/slideLayout69.xml"/><Relationship Id="rId1" Type="http://schemas.openxmlformats.org/officeDocument/2006/relationships/themeOverride" Target="../theme/themeOverride18.xml"/></Relationships>
</file>

<file path=ppt/slides/_rels/slide2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20.xml"/><Relationship Id="rId4" Type="http://schemas.openxmlformats.org/officeDocument/2006/relationships/chart" Target="../charts/chart15.xml"/></Relationships>
</file>

<file path=ppt/slides/_rels/slide2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chart" Target="../charts/chart16.xml"/><Relationship Id="rId1" Type="http://schemas.openxmlformats.org/officeDocument/2006/relationships/slideLayout" Target="../slideLayouts/slideLayout19.xml"/><Relationship Id="rId4" Type="http://schemas.openxmlformats.org/officeDocument/2006/relationships/chart" Target="../charts/chart18.xml"/></Relationships>
</file>

<file path=ppt/slides/_rels/slide26.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slideLayout" Target="../slideLayouts/slideLayout21.xml"/><Relationship Id="rId1" Type="http://schemas.openxmlformats.org/officeDocument/2006/relationships/themeOverride" Target="../theme/themeOverride22.xml"/></Relationships>
</file>

<file path=ppt/slides/_rels/slide27.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chart" Target="../charts/chart20.xml"/><Relationship Id="rId1" Type="http://schemas.openxmlformats.org/officeDocument/2006/relationships/slideLayout" Target="../slideLayouts/slideLayout6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8.xml"/><Relationship Id="rId1" Type="http://schemas.openxmlformats.org/officeDocument/2006/relationships/themeOverride" Target="../theme/themeOverride26.xml"/><Relationship Id="rId5" Type="http://schemas.openxmlformats.org/officeDocument/2006/relationships/chart" Target="../charts/chart23.xml"/><Relationship Id="rId4" Type="http://schemas.openxmlformats.org/officeDocument/2006/relationships/chart" Target="../charts/chart2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4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27.xml"/></Relationships>
</file>

<file path=ppt/slides/_rels/slide32.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slideLayout" Target="../slideLayouts/slideLayout21.xml"/><Relationship Id="rId1" Type="http://schemas.openxmlformats.org/officeDocument/2006/relationships/themeOverride" Target="../theme/themeOverride28.xml"/></Relationships>
</file>

<file path=ppt/slides/_rels/slide33.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slideLayout" Target="../slideLayouts/slideLayout21.xml"/><Relationship Id="rId1" Type="http://schemas.openxmlformats.org/officeDocument/2006/relationships/themeOverride" Target="../theme/themeOverride3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slideLayout" Target="../slideLayouts/slideLayout64.xml"/><Relationship Id="rId1" Type="http://schemas.openxmlformats.org/officeDocument/2006/relationships/themeOverride" Target="../theme/themeOverride32.xml"/></Relationships>
</file>

<file path=ppt/slides/_rels/slide36.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slideLayout" Target="../slideLayouts/slideLayout64.xml"/><Relationship Id="rId1" Type="http://schemas.openxmlformats.org/officeDocument/2006/relationships/themeOverride" Target="../theme/themeOverride34.xml"/></Relationships>
</file>

<file path=ppt/slides/_rels/slide3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36.xml"/><Relationship Id="rId4" Type="http://schemas.openxmlformats.org/officeDocument/2006/relationships/chart" Target="../charts/chart28.xml"/></Relationships>
</file>

<file path=ppt/slides/_rels/slide3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38.xml"/><Relationship Id="rId4" Type="http://schemas.openxmlformats.org/officeDocument/2006/relationships/chart" Target="../charts/chart29.xml"/></Relationships>
</file>

<file path=ppt/slides/_rels/slide3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40.xml"/><Relationship Id="rId4" Type="http://schemas.openxmlformats.org/officeDocument/2006/relationships/chart" Target="../charts/chart30.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5.xml"/><Relationship Id="rId1" Type="http://schemas.openxmlformats.org/officeDocument/2006/relationships/themeOverride" Target="../theme/themeOverride2.xml"/></Relationships>
</file>

<file path=ppt/slides/_rels/slide4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42.xml"/><Relationship Id="rId4" Type="http://schemas.openxmlformats.org/officeDocument/2006/relationships/chart" Target="../charts/chart31.xml"/></Relationships>
</file>

<file path=ppt/slides/_rels/slide41.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slideLayout" Target="../slideLayouts/slideLayout21.xml"/><Relationship Id="rId1" Type="http://schemas.openxmlformats.org/officeDocument/2006/relationships/themeOverride" Target="../theme/themeOverride44.xml"/></Relationships>
</file>

<file path=ppt/slides/_rels/slide42.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slideLayout" Target="../slideLayouts/slideLayout21.xml"/><Relationship Id="rId1" Type="http://schemas.openxmlformats.org/officeDocument/2006/relationships/themeOverride" Target="../theme/themeOverride46.xml"/></Relationships>
</file>

<file path=ppt/slides/_rels/slide43.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chart" Target="../charts/chart34.xml"/><Relationship Id="rId1" Type="http://schemas.openxmlformats.org/officeDocument/2006/relationships/slideLayout" Target="../slideLayouts/slideLayout67.xml"/></Relationships>
</file>

<file path=ppt/slides/_rels/slide44.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slideLayout" Target="../slideLayouts/slideLayout21.xml"/><Relationship Id="rId1" Type="http://schemas.openxmlformats.org/officeDocument/2006/relationships/themeOverride" Target="../theme/themeOverride50.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8.xml"/><Relationship Id="rId1" Type="http://schemas.openxmlformats.org/officeDocument/2006/relationships/themeOverride" Target="../theme/themeOverride52.xml"/><Relationship Id="rId5" Type="http://schemas.openxmlformats.org/officeDocument/2006/relationships/chart" Target="../charts/chart38.xml"/><Relationship Id="rId4" Type="http://schemas.openxmlformats.org/officeDocument/2006/relationships/chart" Target="../charts/chart37.xml"/></Relationships>
</file>

<file path=ppt/slides/_rels/slide4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53.xml"/><Relationship Id="rId4" Type="http://schemas.openxmlformats.org/officeDocument/2006/relationships/chart" Target="../charts/chart39.xml"/></Relationships>
</file>

<file path=ppt/slides/_rels/slide4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55.xml"/><Relationship Id="rId4" Type="http://schemas.openxmlformats.org/officeDocument/2006/relationships/chart" Target="../charts/chart40.xml"/></Relationships>
</file>

<file path=ppt/slides/_rels/slide4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57.xml"/><Relationship Id="rId4" Type="http://schemas.openxmlformats.org/officeDocument/2006/relationships/chart" Target="../charts/chart41.xml"/></Relationships>
</file>

<file path=ppt/slides/_rels/slide4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59.xml"/><Relationship Id="rId4" Type="http://schemas.openxmlformats.org/officeDocument/2006/relationships/chart" Target="../charts/chart4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21.xml"/><Relationship Id="rId1" Type="http://schemas.openxmlformats.org/officeDocument/2006/relationships/themeOverride" Target="../theme/themeOverride3.xml"/></Relationships>
</file>

<file path=ppt/slides/_rels/slide5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61.xml"/><Relationship Id="rId4" Type="http://schemas.openxmlformats.org/officeDocument/2006/relationships/chart" Target="../charts/chart43.xml"/></Relationships>
</file>

<file path=ppt/slides/_rels/slide5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1.xml"/><Relationship Id="rId1" Type="http://schemas.openxmlformats.org/officeDocument/2006/relationships/themeOverride" Target="../theme/themeOverride6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 name="Content Placeholder 9"/>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995684106"/>
      </p:ext>
    </p:extLst>
  </p:cSld>
  <p:clrMapOvr>
    <a:masterClrMapping/>
  </p:clrMapOvr>
  <p:transition spd="med">
    <p:pull/>
  </p:transition>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00000000-0008-0000-0700-000002000000}"/>
              </a:ext>
            </a:extLst>
          </p:cNvPr>
          <p:cNvGraphicFramePr>
            <a:graphicFrameLocks/>
          </p:cNvGraphicFramePr>
          <p:nvPr>
            <p:extLst>
              <p:ext uri="{D42A27DB-BD31-4B8C-83A1-F6EECF244321}">
                <p14:modId xmlns:p14="http://schemas.microsoft.com/office/powerpoint/2010/main" val="3447218146"/>
              </p:ext>
            </p:extLst>
          </p:nvPr>
        </p:nvGraphicFramePr>
        <p:xfrm>
          <a:off x="597158" y="699796"/>
          <a:ext cx="10776857" cy="53165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302408105"/>
      </p:ext>
    </p:extLst>
  </p:cSld>
  <p:clrMapOvr>
    <a:masterClrMapping/>
  </p:clrMapOvr>
  <p:transition spd="med">
    <p:pull/>
  </p:transition>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A7FF7-ED3D-B87D-0870-9139E9127E0E}"/>
              </a:ext>
            </a:extLst>
          </p:cNvPr>
          <p:cNvSpPr>
            <a:spLocks noGrp="1"/>
          </p:cNvSpPr>
          <p:nvPr>
            <p:ph type="title"/>
          </p:nvPr>
        </p:nvSpPr>
        <p:spPr>
          <a:xfrm>
            <a:off x="1331888" y="242978"/>
            <a:ext cx="9773120" cy="763525"/>
          </a:xfrm>
        </p:spPr>
        <p:txBody>
          <a:bodyPr>
            <a:normAutofit/>
          </a:bodyPr>
          <a:lstStyle/>
          <a:p>
            <a:pPr algn="ctr"/>
            <a:r>
              <a:rPr lang="fa-IR" sz="3200" dirty="0">
                <a:solidFill>
                  <a:schemeClr val="tx1"/>
                </a:solidFill>
                <a:cs typeface="B Titr" panose="00000700000000000000" pitchFamily="2" charset="-78"/>
              </a:rPr>
              <a:t>سهم مرگ شهرستان ها سال های 1400-1391</a:t>
            </a:r>
            <a:endParaRPr lang="en-US" sz="3200" dirty="0">
              <a:solidFill>
                <a:schemeClr val="tx1"/>
              </a:solidFill>
              <a:cs typeface="B Titr" panose="00000700000000000000" pitchFamily="2" charset="-78"/>
            </a:endParaRPr>
          </a:p>
        </p:txBody>
      </p:sp>
      <p:graphicFrame>
        <p:nvGraphicFramePr>
          <p:cNvPr id="4" name="Table 4">
            <a:extLst>
              <a:ext uri="{FF2B5EF4-FFF2-40B4-BE49-F238E27FC236}">
                <a16:creationId xmlns:a16="http://schemas.microsoft.com/office/drawing/2014/main" id="{2C8E0BBD-CBE5-12CE-E0D4-9ABDD8AB9807}"/>
              </a:ext>
            </a:extLst>
          </p:cNvPr>
          <p:cNvGraphicFramePr>
            <a:graphicFrameLocks noGrp="1"/>
          </p:cNvGraphicFramePr>
          <p:nvPr>
            <p:ph idx="1"/>
            <p:extLst>
              <p:ext uri="{D42A27DB-BD31-4B8C-83A1-F6EECF244321}">
                <p14:modId xmlns:p14="http://schemas.microsoft.com/office/powerpoint/2010/main" val="2888120497"/>
              </p:ext>
            </p:extLst>
          </p:nvPr>
        </p:nvGraphicFramePr>
        <p:xfrm>
          <a:off x="124692" y="987136"/>
          <a:ext cx="11876809" cy="5787970"/>
        </p:xfrm>
        <a:graphic>
          <a:graphicData uri="http://schemas.openxmlformats.org/drawingml/2006/table">
            <a:tbl>
              <a:tblPr firstRow="1" bandRow="1">
                <a:tableStyleId>{5C22544A-7EE6-4342-B048-85BDC9FD1C3A}</a:tableStyleId>
              </a:tblPr>
              <a:tblGrid>
                <a:gridCol w="989734">
                  <a:extLst>
                    <a:ext uri="{9D8B030D-6E8A-4147-A177-3AD203B41FA5}">
                      <a16:colId xmlns:a16="http://schemas.microsoft.com/office/drawing/2014/main" val="2097803508"/>
                    </a:ext>
                  </a:extLst>
                </a:gridCol>
                <a:gridCol w="989734">
                  <a:extLst>
                    <a:ext uri="{9D8B030D-6E8A-4147-A177-3AD203B41FA5}">
                      <a16:colId xmlns:a16="http://schemas.microsoft.com/office/drawing/2014/main" val="2385408617"/>
                    </a:ext>
                  </a:extLst>
                </a:gridCol>
                <a:gridCol w="989734">
                  <a:extLst>
                    <a:ext uri="{9D8B030D-6E8A-4147-A177-3AD203B41FA5}">
                      <a16:colId xmlns:a16="http://schemas.microsoft.com/office/drawing/2014/main" val="3588918059"/>
                    </a:ext>
                  </a:extLst>
                </a:gridCol>
                <a:gridCol w="989734">
                  <a:extLst>
                    <a:ext uri="{9D8B030D-6E8A-4147-A177-3AD203B41FA5}">
                      <a16:colId xmlns:a16="http://schemas.microsoft.com/office/drawing/2014/main" val="1750617372"/>
                    </a:ext>
                  </a:extLst>
                </a:gridCol>
                <a:gridCol w="908778">
                  <a:extLst>
                    <a:ext uri="{9D8B030D-6E8A-4147-A177-3AD203B41FA5}">
                      <a16:colId xmlns:a16="http://schemas.microsoft.com/office/drawing/2014/main" val="3782456665"/>
                    </a:ext>
                  </a:extLst>
                </a:gridCol>
                <a:gridCol w="1070689">
                  <a:extLst>
                    <a:ext uri="{9D8B030D-6E8A-4147-A177-3AD203B41FA5}">
                      <a16:colId xmlns:a16="http://schemas.microsoft.com/office/drawing/2014/main" val="324749112"/>
                    </a:ext>
                  </a:extLst>
                </a:gridCol>
                <a:gridCol w="1049797">
                  <a:extLst>
                    <a:ext uri="{9D8B030D-6E8A-4147-A177-3AD203B41FA5}">
                      <a16:colId xmlns:a16="http://schemas.microsoft.com/office/drawing/2014/main" val="3144285619"/>
                    </a:ext>
                  </a:extLst>
                </a:gridCol>
                <a:gridCol w="1034128">
                  <a:extLst>
                    <a:ext uri="{9D8B030D-6E8A-4147-A177-3AD203B41FA5}">
                      <a16:colId xmlns:a16="http://schemas.microsoft.com/office/drawing/2014/main" val="2953858962"/>
                    </a:ext>
                  </a:extLst>
                </a:gridCol>
                <a:gridCol w="929670">
                  <a:extLst>
                    <a:ext uri="{9D8B030D-6E8A-4147-A177-3AD203B41FA5}">
                      <a16:colId xmlns:a16="http://schemas.microsoft.com/office/drawing/2014/main" val="2858832080"/>
                    </a:ext>
                  </a:extLst>
                </a:gridCol>
                <a:gridCol w="1044574">
                  <a:extLst>
                    <a:ext uri="{9D8B030D-6E8A-4147-A177-3AD203B41FA5}">
                      <a16:colId xmlns:a16="http://schemas.microsoft.com/office/drawing/2014/main" val="3369972004"/>
                    </a:ext>
                  </a:extLst>
                </a:gridCol>
                <a:gridCol w="887889">
                  <a:extLst>
                    <a:ext uri="{9D8B030D-6E8A-4147-A177-3AD203B41FA5}">
                      <a16:colId xmlns:a16="http://schemas.microsoft.com/office/drawing/2014/main" val="3788632484"/>
                    </a:ext>
                  </a:extLst>
                </a:gridCol>
                <a:gridCol w="992348">
                  <a:extLst>
                    <a:ext uri="{9D8B030D-6E8A-4147-A177-3AD203B41FA5}">
                      <a16:colId xmlns:a16="http://schemas.microsoft.com/office/drawing/2014/main" val="4062227272"/>
                    </a:ext>
                  </a:extLst>
                </a:gridCol>
              </a:tblGrid>
              <a:tr h="706582">
                <a:tc>
                  <a:txBody>
                    <a:bodyPr/>
                    <a:lstStyle/>
                    <a:p>
                      <a:pPr algn="ctr" rtl="1" fontAlgn="ctr"/>
                      <a:r>
                        <a:rPr lang="fa-IR" sz="1200" b="1" i="0" u="none" strike="noStrike" dirty="0">
                          <a:solidFill>
                            <a:srgbClr val="000000"/>
                          </a:solidFill>
                          <a:effectLst/>
                          <a:latin typeface="B Titr" panose="00000700000000000000" pitchFamily="2" charset="-78"/>
                          <a:cs typeface="B Titr" panose="00000700000000000000" pitchFamily="2" charset="-78"/>
                        </a:rPr>
                        <a:t>نسبت سهم مرگ به سهم موالید </a:t>
                      </a:r>
                    </a:p>
                  </a:txBody>
                  <a:tcPr marL="0" marR="0" marT="0" marB="0" anchor="ctr">
                    <a:solidFill>
                      <a:schemeClr val="accent6">
                        <a:lumMod val="40000"/>
                        <a:lumOff val="60000"/>
                      </a:schemeClr>
                    </a:solidFill>
                  </a:tcPr>
                </a:tc>
                <a:tc>
                  <a:txBody>
                    <a:bodyPr/>
                    <a:lstStyle/>
                    <a:p>
                      <a:pPr algn="ctr" rtl="1" fontAlgn="ctr"/>
                      <a:r>
                        <a:rPr lang="fa-IR" sz="1200" b="1" i="0" u="none" strike="noStrike" dirty="0">
                          <a:solidFill>
                            <a:srgbClr val="000000"/>
                          </a:solidFill>
                          <a:effectLst/>
                          <a:latin typeface="B Titr" panose="00000700000000000000" pitchFamily="2" charset="-78"/>
                          <a:cs typeface="B Titr" panose="00000700000000000000" pitchFamily="2" charset="-78"/>
                        </a:rPr>
                        <a:t>سهم موالید10 ساله</a:t>
                      </a:r>
                    </a:p>
                  </a:txBody>
                  <a:tcPr marL="0" marR="0" marT="0" marB="0" anchor="ctr">
                    <a:solidFill>
                      <a:schemeClr val="accent3">
                        <a:lumMod val="40000"/>
                        <a:lumOff val="60000"/>
                      </a:schemeClr>
                    </a:solidFill>
                  </a:tcPr>
                </a:tc>
                <a:tc>
                  <a:txBody>
                    <a:bodyPr/>
                    <a:lstStyle/>
                    <a:p>
                      <a:pPr algn="ctr" rtl="1" fontAlgn="ctr"/>
                      <a:r>
                        <a:rPr lang="fa-IR" sz="1200" b="1" i="0" u="none" strike="noStrike" dirty="0">
                          <a:solidFill>
                            <a:srgbClr val="000000"/>
                          </a:solidFill>
                          <a:effectLst/>
                          <a:latin typeface="B Titr" panose="00000700000000000000" pitchFamily="2" charset="-78"/>
                          <a:cs typeface="B Titr" panose="00000700000000000000" pitchFamily="2" charset="-78"/>
                        </a:rPr>
                        <a:t>موالید 10 ساله</a:t>
                      </a:r>
                    </a:p>
                  </a:txBody>
                  <a:tcPr marL="0" marR="0" marT="0" marB="0" anchor="ctr">
                    <a:solidFill>
                      <a:schemeClr val="accent3">
                        <a:lumMod val="40000"/>
                        <a:lumOff val="60000"/>
                      </a:schemeClr>
                    </a:solidFill>
                  </a:tcPr>
                </a:tc>
                <a:tc>
                  <a:txBody>
                    <a:bodyPr/>
                    <a:lstStyle/>
                    <a:p>
                      <a:pPr algn="ctr" rtl="1" fontAlgn="ctr"/>
                      <a:r>
                        <a:rPr lang="fa-IR" sz="1200" b="1" i="0" u="none" strike="noStrike" dirty="0">
                          <a:solidFill>
                            <a:srgbClr val="000000"/>
                          </a:solidFill>
                          <a:effectLst/>
                          <a:latin typeface="B Titr" panose="00000700000000000000" pitchFamily="2" charset="-78"/>
                          <a:cs typeface="B Titr" panose="00000700000000000000" pitchFamily="2" charset="-78"/>
                        </a:rPr>
                        <a:t>سهم مرگ 10 ساله</a:t>
                      </a:r>
                    </a:p>
                  </a:txBody>
                  <a:tcPr marL="0" marR="0" marT="0" marB="0" anchor="ctr">
                    <a:solidFill>
                      <a:schemeClr val="accent2">
                        <a:lumMod val="20000"/>
                        <a:lumOff val="80000"/>
                      </a:schemeClr>
                    </a:solidFill>
                  </a:tcPr>
                </a:tc>
                <a:tc>
                  <a:txBody>
                    <a:bodyPr/>
                    <a:lstStyle/>
                    <a:p>
                      <a:pPr algn="ctr" rtl="1" fontAlgn="ctr"/>
                      <a:r>
                        <a:rPr lang="fa-IR" sz="1200" b="1" i="0" u="none" strike="noStrike" dirty="0">
                          <a:solidFill>
                            <a:srgbClr val="000000"/>
                          </a:solidFill>
                          <a:effectLst/>
                          <a:latin typeface="B Titr" panose="00000700000000000000" pitchFamily="2" charset="-78"/>
                          <a:cs typeface="B Titr" panose="00000700000000000000" pitchFamily="2" charset="-78"/>
                        </a:rPr>
                        <a:t>مرگ 10 ساله</a:t>
                      </a:r>
                    </a:p>
                  </a:txBody>
                  <a:tcPr marL="0" marR="0" marT="0" marB="0" anchor="ctr">
                    <a:solidFill>
                      <a:schemeClr val="accent2">
                        <a:lumMod val="20000"/>
                        <a:lumOff val="80000"/>
                      </a:schemeClr>
                    </a:solidFill>
                  </a:tcPr>
                </a:tc>
                <a:tc>
                  <a:txBody>
                    <a:bodyPr/>
                    <a:lstStyle/>
                    <a:p>
                      <a:pPr algn="ctr" rtl="1" fontAlgn="ctr"/>
                      <a:r>
                        <a:rPr lang="fa-IR" sz="1300" b="1" i="0" u="none" strike="noStrike" dirty="0">
                          <a:solidFill>
                            <a:srgbClr val="000000"/>
                          </a:solidFill>
                          <a:effectLst/>
                          <a:latin typeface="+mn-lt"/>
                          <a:cs typeface="B Titr" panose="00000700000000000000" pitchFamily="2" charset="-78"/>
                        </a:rPr>
                        <a:t>شهرستان</a:t>
                      </a:r>
                    </a:p>
                  </a:txBody>
                  <a:tcPr marL="0" marR="0" marT="0" marB="0" anchor="ctr"/>
                </a:tc>
                <a:tc>
                  <a:txBody>
                    <a:bodyPr/>
                    <a:lstStyle/>
                    <a:p>
                      <a:pPr algn="ctr" rtl="1" fontAlgn="ctr"/>
                      <a:r>
                        <a:rPr lang="fa-IR" sz="1200" b="1" i="0" u="none" strike="noStrike" dirty="0">
                          <a:solidFill>
                            <a:srgbClr val="000000"/>
                          </a:solidFill>
                          <a:effectLst/>
                          <a:latin typeface="B Titr" panose="00000700000000000000" pitchFamily="2" charset="-78"/>
                          <a:cs typeface="B Titr" panose="00000700000000000000" pitchFamily="2" charset="-78"/>
                        </a:rPr>
                        <a:t>نسبت سهم مرگ به سهم موالید </a:t>
                      </a:r>
                    </a:p>
                  </a:txBody>
                  <a:tcPr marL="0" marR="0" marT="0" marB="0" anchor="ctr">
                    <a:solidFill>
                      <a:schemeClr val="accent6">
                        <a:lumMod val="40000"/>
                        <a:lumOff val="60000"/>
                      </a:schemeClr>
                    </a:solidFill>
                  </a:tcPr>
                </a:tc>
                <a:tc>
                  <a:txBody>
                    <a:bodyPr/>
                    <a:lstStyle/>
                    <a:p>
                      <a:pPr algn="ctr" rtl="1" fontAlgn="ctr"/>
                      <a:r>
                        <a:rPr lang="fa-IR" sz="1200" b="1" i="0" u="none" strike="noStrike" dirty="0">
                          <a:solidFill>
                            <a:srgbClr val="000000"/>
                          </a:solidFill>
                          <a:effectLst/>
                          <a:latin typeface="B Titr" panose="00000700000000000000" pitchFamily="2" charset="-78"/>
                          <a:cs typeface="B Titr" panose="00000700000000000000" pitchFamily="2" charset="-78"/>
                        </a:rPr>
                        <a:t>سهم موالید10 ساله</a:t>
                      </a:r>
                    </a:p>
                  </a:txBody>
                  <a:tcPr marL="0" marR="0" marT="0" marB="0" anchor="ctr">
                    <a:solidFill>
                      <a:schemeClr val="accent3">
                        <a:lumMod val="40000"/>
                        <a:lumOff val="60000"/>
                      </a:schemeClr>
                    </a:solidFill>
                  </a:tcPr>
                </a:tc>
                <a:tc>
                  <a:txBody>
                    <a:bodyPr/>
                    <a:lstStyle/>
                    <a:p>
                      <a:pPr algn="ctr" rtl="1" fontAlgn="ctr"/>
                      <a:r>
                        <a:rPr lang="fa-IR" sz="1200" b="1" i="0" u="none" strike="noStrike" dirty="0">
                          <a:solidFill>
                            <a:srgbClr val="000000"/>
                          </a:solidFill>
                          <a:effectLst/>
                          <a:latin typeface="B Titr" panose="00000700000000000000" pitchFamily="2" charset="-78"/>
                          <a:cs typeface="B Titr" panose="00000700000000000000" pitchFamily="2" charset="-78"/>
                        </a:rPr>
                        <a:t>موالید 10 ساله</a:t>
                      </a:r>
                    </a:p>
                  </a:txBody>
                  <a:tcPr marL="0" marR="0" marT="0" marB="0" anchor="ctr">
                    <a:solidFill>
                      <a:schemeClr val="accent3">
                        <a:lumMod val="40000"/>
                        <a:lumOff val="60000"/>
                      </a:schemeClr>
                    </a:solidFill>
                  </a:tcPr>
                </a:tc>
                <a:tc>
                  <a:txBody>
                    <a:bodyPr/>
                    <a:lstStyle/>
                    <a:p>
                      <a:pPr algn="ctr" rtl="1" fontAlgn="ctr"/>
                      <a:r>
                        <a:rPr lang="fa-IR" sz="1200" b="1" i="0" u="none" strike="noStrike" dirty="0">
                          <a:solidFill>
                            <a:srgbClr val="000000"/>
                          </a:solidFill>
                          <a:effectLst/>
                          <a:latin typeface="B Titr" panose="00000700000000000000" pitchFamily="2" charset="-78"/>
                          <a:cs typeface="B Titr" panose="00000700000000000000" pitchFamily="2" charset="-78"/>
                        </a:rPr>
                        <a:t>سهم مرگ 10 ساله</a:t>
                      </a:r>
                    </a:p>
                  </a:txBody>
                  <a:tcPr marL="0" marR="0" marT="0" marB="0" anchor="ctr">
                    <a:solidFill>
                      <a:schemeClr val="accent2">
                        <a:lumMod val="20000"/>
                        <a:lumOff val="80000"/>
                      </a:schemeClr>
                    </a:solidFill>
                  </a:tcPr>
                </a:tc>
                <a:tc>
                  <a:txBody>
                    <a:bodyPr/>
                    <a:lstStyle/>
                    <a:p>
                      <a:pPr algn="ctr" rtl="1" fontAlgn="ctr"/>
                      <a:r>
                        <a:rPr lang="fa-IR" sz="1200" b="1" i="0" u="none" strike="noStrike" dirty="0">
                          <a:solidFill>
                            <a:srgbClr val="000000"/>
                          </a:solidFill>
                          <a:effectLst/>
                          <a:latin typeface="B Titr" panose="00000700000000000000" pitchFamily="2" charset="-78"/>
                          <a:cs typeface="B Titr" panose="00000700000000000000" pitchFamily="2" charset="-78"/>
                        </a:rPr>
                        <a:t>مرگ 10 ساله</a:t>
                      </a:r>
                    </a:p>
                  </a:txBody>
                  <a:tcPr marL="0" marR="0" marT="0" marB="0" anchor="ctr">
                    <a:solidFill>
                      <a:schemeClr val="accent2">
                        <a:lumMod val="20000"/>
                        <a:lumOff val="80000"/>
                      </a:schemeClr>
                    </a:solidFill>
                  </a:tcPr>
                </a:tc>
                <a:tc>
                  <a:txBody>
                    <a:bodyPr/>
                    <a:lstStyle/>
                    <a:p>
                      <a:pPr algn="ctr" rtl="1" fontAlgn="ctr"/>
                      <a:r>
                        <a:rPr lang="fa-IR" sz="1300" b="1" i="0" u="none" strike="noStrike" dirty="0">
                          <a:solidFill>
                            <a:srgbClr val="000000"/>
                          </a:solidFill>
                          <a:effectLst/>
                          <a:latin typeface="+mn-lt"/>
                          <a:cs typeface="B Titr" panose="00000700000000000000" pitchFamily="2" charset="-78"/>
                        </a:rPr>
                        <a:t>شهرستان</a:t>
                      </a:r>
                    </a:p>
                  </a:txBody>
                  <a:tcPr marL="0" marR="0" marT="0" marB="0" anchor="ctr"/>
                </a:tc>
                <a:extLst>
                  <a:ext uri="{0D108BD9-81ED-4DB2-BD59-A6C34878D82A}">
                    <a16:rowId xmlns:a16="http://schemas.microsoft.com/office/drawing/2014/main" val="3889841509"/>
                  </a:ext>
                </a:extLst>
              </a:tr>
              <a:tr h="423449">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0.9</a:t>
                      </a:r>
                    </a:p>
                  </a:txBody>
                  <a:tcPr marL="0" marR="0" marT="0" marB="0" anchor="ctr">
                    <a:solidFill>
                      <a:schemeClr val="accent6">
                        <a:lumMod val="40000"/>
                        <a:lumOff val="6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4.3</a:t>
                      </a:r>
                    </a:p>
                  </a:txBody>
                  <a:tcPr marL="0" marR="0" marT="0" marB="0" anchor="ctr">
                    <a:solidFill>
                      <a:schemeClr val="accent3">
                        <a:lumMod val="40000"/>
                        <a:lumOff val="6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27289</a:t>
                      </a:r>
                    </a:p>
                  </a:txBody>
                  <a:tcPr marL="0" marR="0" marT="0" marB="0" anchor="ctr">
                    <a:solidFill>
                      <a:schemeClr val="accent3">
                        <a:lumMod val="40000"/>
                        <a:lumOff val="6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3.9</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4</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000000"/>
                          </a:solidFill>
                          <a:effectLst/>
                          <a:latin typeface="B Titr" panose="00000700000000000000" pitchFamily="2" charset="-78"/>
                          <a:cs typeface="B Titr" panose="00000700000000000000" pitchFamily="2" charset="-78"/>
                        </a:rPr>
                        <a:t>شاهین شهر و میمه</a:t>
                      </a:r>
                    </a:p>
                  </a:txBody>
                  <a:tcPr marL="0" marR="0" marT="0" marB="0" anchor="b"/>
                </a:tc>
                <a:tc>
                  <a:txBody>
                    <a:bodyPr/>
                    <a:lstStyle/>
                    <a:p>
                      <a:pPr algn="ctr" rtl="0" fontAlgn="ctr"/>
                      <a:r>
                        <a:rPr lang="en-US" sz="1600" b="1" i="0" u="none" strike="noStrike" dirty="0">
                          <a:solidFill>
                            <a:srgbClr val="C00000"/>
                          </a:solidFill>
                          <a:effectLst/>
                          <a:latin typeface="B Titr" panose="00000700000000000000" pitchFamily="2" charset="-78"/>
                          <a:cs typeface="B Titr" panose="00000700000000000000" pitchFamily="2" charset="-78"/>
                        </a:rPr>
                        <a:t>1.2</a:t>
                      </a:r>
                    </a:p>
                  </a:txBody>
                  <a:tcPr marL="0" marR="0" marT="0" marB="0" anchor="ctr">
                    <a:solidFill>
                      <a:schemeClr val="accent6">
                        <a:lumMod val="40000"/>
                        <a:lumOff val="6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0.8</a:t>
                      </a:r>
                    </a:p>
                  </a:txBody>
                  <a:tcPr marL="0" marR="0" marT="0" marB="0" anchor="ctr">
                    <a:solidFill>
                      <a:schemeClr val="accent3">
                        <a:lumMod val="40000"/>
                        <a:lumOff val="6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5069</a:t>
                      </a:r>
                    </a:p>
                  </a:txBody>
                  <a:tcPr marL="0" marR="0" marT="0" marB="0" anchor="ctr">
                    <a:solidFill>
                      <a:schemeClr val="accent3">
                        <a:lumMod val="40000"/>
                        <a:lumOff val="6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1.0</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mn-lt"/>
                          <a:cs typeface="B Titr" panose="00000700000000000000" pitchFamily="2" charset="-78"/>
                        </a:rPr>
                        <a:t>اردستان </a:t>
                      </a:r>
                    </a:p>
                  </a:txBody>
                  <a:tcPr marL="0" marR="0" marT="0" marB="0" anchor="b"/>
                </a:tc>
                <a:extLst>
                  <a:ext uri="{0D108BD9-81ED-4DB2-BD59-A6C34878D82A}">
                    <a16:rowId xmlns:a16="http://schemas.microsoft.com/office/drawing/2014/main" val="3160087306"/>
                  </a:ext>
                </a:extLst>
              </a:tr>
              <a:tr h="423449">
                <a:tc>
                  <a:txBody>
                    <a:bodyPr/>
                    <a:lstStyle/>
                    <a:p>
                      <a:pPr algn="ctr" rtl="0" fontAlgn="ctr"/>
                      <a:r>
                        <a:rPr lang="en-US" sz="1600" b="1" i="0" u="none" strike="noStrike">
                          <a:solidFill>
                            <a:srgbClr val="C00000"/>
                          </a:solidFill>
                          <a:effectLst/>
                          <a:latin typeface="B Titr" panose="00000700000000000000" pitchFamily="2" charset="-78"/>
                          <a:cs typeface="B Titr" panose="00000700000000000000" pitchFamily="2" charset="-78"/>
                        </a:rPr>
                        <a:t>0.9</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3.4</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21340</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2.9</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3</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B Titr" panose="00000700000000000000" pitchFamily="2" charset="-78"/>
                          <a:cs typeface="B Titr" panose="00000700000000000000" pitchFamily="2" charset="-78"/>
                        </a:rPr>
                        <a:t>شهرضا </a:t>
                      </a:r>
                    </a:p>
                  </a:txBody>
                  <a:tcPr marL="0" marR="0" marT="0" marB="0" anchor="b"/>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0.8</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20.8</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130991</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16.5</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17</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mn-lt"/>
                          <a:cs typeface="B Titr" panose="00000700000000000000" pitchFamily="2" charset="-78"/>
                        </a:rPr>
                        <a:t>اصفهان 1</a:t>
                      </a:r>
                    </a:p>
                  </a:txBody>
                  <a:tcPr marL="0" marR="0" marT="0" marB="0" anchor="b"/>
                </a:tc>
                <a:extLst>
                  <a:ext uri="{0D108BD9-81ED-4DB2-BD59-A6C34878D82A}">
                    <a16:rowId xmlns:a16="http://schemas.microsoft.com/office/drawing/2014/main" val="4162957606"/>
                  </a:ext>
                </a:extLst>
              </a:tr>
              <a:tr h="423449">
                <a:tc>
                  <a:txBody>
                    <a:bodyPr/>
                    <a:lstStyle/>
                    <a:p>
                      <a:pPr algn="ctr" rtl="0" fontAlgn="ctr"/>
                      <a:r>
                        <a:rPr lang="en-US" sz="1600" b="1" i="0" u="none" strike="noStrike">
                          <a:solidFill>
                            <a:srgbClr val="C00000"/>
                          </a:solidFill>
                          <a:effectLst/>
                          <a:latin typeface="B Titr" panose="00000700000000000000" pitchFamily="2" charset="-78"/>
                          <a:cs typeface="B Titr" panose="00000700000000000000" pitchFamily="2" charset="-78"/>
                        </a:rPr>
                        <a:t>3.9</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1.2</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7815</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4.9</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5</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B Titr" panose="00000700000000000000" pitchFamily="2" charset="-78"/>
                          <a:cs typeface="B Titr" panose="00000700000000000000" pitchFamily="2" charset="-78"/>
                        </a:rPr>
                        <a:t>فریدن </a:t>
                      </a:r>
                    </a:p>
                  </a:txBody>
                  <a:tcPr marL="0" marR="0" marT="0" marB="0" anchor="b"/>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0.9</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25.6</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161052</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22.3</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23</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000000"/>
                          </a:solidFill>
                          <a:effectLst/>
                          <a:latin typeface="+mn-lt"/>
                          <a:cs typeface="B Titr" panose="00000700000000000000" pitchFamily="2" charset="-78"/>
                        </a:rPr>
                        <a:t>اصفهان 2</a:t>
                      </a:r>
                    </a:p>
                  </a:txBody>
                  <a:tcPr marL="0" marR="0" marT="0" marB="0" anchor="b"/>
                </a:tc>
                <a:extLst>
                  <a:ext uri="{0D108BD9-81ED-4DB2-BD59-A6C34878D82A}">
                    <a16:rowId xmlns:a16="http://schemas.microsoft.com/office/drawing/2014/main" val="505255404"/>
                  </a:ext>
                </a:extLst>
              </a:tr>
              <a:tr h="423449">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0.0</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0.9</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5824</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0.0</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0</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000000"/>
                          </a:solidFill>
                          <a:effectLst/>
                          <a:latin typeface="B Titr" panose="00000700000000000000" pitchFamily="2" charset="-78"/>
                          <a:cs typeface="B Titr" panose="00000700000000000000" pitchFamily="2" charset="-78"/>
                        </a:rPr>
                        <a:t>فریدون شهر </a:t>
                      </a:r>
                    </a:p>
                  </a:txBody>
                  <a:tcPr marL="0" marR="0" marT="0" marB="0" anchor="b"/>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0.9</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3.1</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19745</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2.9</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3</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000000"/>
                          </a:solidFill>
                          <a:effectLst/>
                          <a:latin typeface="+mn-lt"/>
                          <a:cs typeface="B Titr" panose="00000700000000000000" pitchFamily="2" charset="-78"/>
                        </a:rPr>
                        <a:t>برخوار </a:t>
                      </a:r>
                    </a:p>
                  </a:txBody>
                  <a:tcPr marL="0" marR="0" marT="0" marB="0" anchor="b"/>
                </a:tc>
                <a:extLst>
                  <a:ext uri="{0D108BD9-81ED-4DB2-BD59-A6C34878D82A}">
                    <a16:rowId xmlns:a16="http://schemas.microsoft.com/office/drawing/2014/main" val="2404896683"/>
                  </a:ext>
                </a:extLst>
              </a:tr>
              <a:tr h="423449">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0.3</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5.8</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36402</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1.9</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2</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000000"/>
                          </a:solidFill>
                          <a:effectLst/>
                          <a:latin typeface="B Titr" panose="00000700000000000000" pitchFamily="2" charset="-78"/>
                          <a:cs typeface="B Titr" panose="00000700000000000000" pitchFamily="2" charset="-78"/>
                        </a:rPr>
                        <a:t>فلاورجان </a:t>
                      </a:r>
                    </a:p>
                  </a:txBody>
                  <a:tcPr marL="0" marR="0" marT="0" marB="0" anchor="b"/>
                </a:tc>
                <a:tc>
                  <a:txBody>
                    <a:bodyPr/>
                    <a:lstStyle/>
                    <a:p>
                      <a:pPr algn="ctr" rtl="0" fontAlgn="ctr"/>
                      <a:r>
                        <a:rPr lang="en-US" sz="1600" b="1" i="0" u="none" strike="noStrike">
                          <a:solidFill>
                            <a:srgbClr val="C00000"/>
                          </a:solidFill>
                          <a:effectLst/>
                          <a:latin typeface="B Titr" panose="00000700000000000000" pitchFamily="2" charset="-78"/>
                          <a:cs typeface="B Titr" panose="00000700000000000000" pitchFamily="2" charset="-78"/>
                        </a:rPr>
                        <a:t>2.8</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0.3</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2178</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1.0</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mn-lt"/>
                          <a:cs typeface="B Titr" panose="00000700000000000000" pitchFamily="2" charset="-78"/>
                        </a:rPr>
                        <a:t>بویین  میاندشت</a:t>
                      </a:r>
                    </a:p>
                  </a:txBody>
                  <a:tcPr marL="0" marR="0" marT="0" marB="0" anchor="b"/>
                </a:tc>
                <a:extLst>
                  <a:ext uri="{0D108BD9-81ED-4DB2-BD59-A6C34878D82A}">
                    <a16:rowId xmlns:a16="http://schemas.microsoft.com/office/drawing/2014/main" val="2238385260"/>
                  </a:ext>
                </a:extLst>
              </a:tr>
              <a:tr h="423449">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0.0</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1.8</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11636</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0.0</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0</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000000"/>
                          </a:solidFill>
                          <a:effectLst/>
                          <a:latin typeface="B Titr" panose="00000700000000000000" pitchFamily="2" charset="-78"/>
                          <a:cs typeface="B Titr" panose="00000700000000000000" pitchFamily="2" charset="-78"/>
                        </a:rPr>
                        <a:t>گلپایگان </a:t>
                      </a:r>
                    </a:p>
                  </a:txBody>
                  <a:tcPr marL="0" marR="0" marT="0" marB="0" anchor="b"/>
                </a:tc>
                <a:tc>
                  <a:txBody>
                    <a:bodyPr/>
                    <a:lstStyle/>
                    <a:p>
                      <a:pPr algn="ctr" rtl="0" fontAlgn="ctr"/>
                      <a:r>
                        <a:rPr lang="en-US" sz="1600" b="1" i="0" u="none" strike="noStrike">
                          <a:solidFill>
                            <a:srgbClr val="C00000"/>
                          </a:solidFill>
                          <a:effectLst/>
                          <a:latin typeface="B Titr" panose="00000700000000000000" pitchFamily="2" charset="-78"/>
                          <a:cs typeface="B Titr" panose="00000700000000000000" pitchFamily="2" charset="-78"/>
                        </a:rPr>
                        <a:t>2.2</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1.8</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11197</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3.9</a:t>
                      </a:r>
                    </a:p>
                  </a:txBody>
                  <a:tcPr marL="0" marR="0" marT="0" marB="0" anchor="ctr">
                    <a:solidFill>
                      <a:schemeClr val="accent2">
                        <a:lumMod val="20000"/>
                        <a:lumOff val="8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4</a:t>
                      </a:r>
                    </a:p>
                  </a:txBody>
                  <a:tcPr marL="0" marR="0" marT="0" marB="0" anchor="ctr">
                    <a:solidFill>
                      <a:schemeClr val="accent2">
                        <a:lumMod val="20000"/>
                        <a:lumOff val="80000"/>
                      </a:schemeClr>
                    </a:solidFill>
                  </a:tcPr>
                </a:tc>
                <a:tc>
                  <a:txBody>
                    <a:bodyPr/>
                    <a:lstStyle/>
                    <a:p>
                      <a:pPr algn="ctr" rtl="1" fontAlgn="b"/>
                      <a:r>
                        <a:rPr lang="fa-IR" sz="1300" b="0" i="0" u="none" strike="noStrike">
                          <a:solidFill>
                            <a:srgbClr val="FF0000"/>
                          </a:solidFill>
                          <a:effectLst/>
                          <a:latin typeface="+mn-lt"/>
                          <a:cs typeface="B Titr" panose="00000700000000000000" pitchFamily="2" charset="-78"/>
                        </a:rPr>
                        <a:t>تیران و کرون </a:t>
                      </a:r>
                    </a:p>
                  </a:txBody>
                  <a:tcPr marL="0" marR="0" marT="0" marB="0" anchor="b"/>
                </a:tc>
                <a:extLst>
                  <a:ext uri="{0D108BD9-81ED-4DB2-BD59-A6C34878D82A}">
                    <a16:rowId xmlns:a16="http://schemas.microsoft.com/office/drawing/2014/main" val="2860123602"/>
                  </a:ext>
                </a:extLst>
              </a:tr>
              <a:tr h="423449">
                <a:tc>
                  <a:txBody>
                    <a:bodyPr/>
                    <a:lstStyle/>
                    <a:p>
                      <a:pPr algn="ctr" rtl="0" fontAlgn="ctr"/>
                      <a:r>
                        <a:rPr lang="en-US" sz="1600" b="1" i="0" u="none" strike="noStrike">
                          <a:solidFill>
                            <a:srgbClr val="4F6228"/>
                          </a:solidFill>
                          <a:effectLst/>
                          <a:latin typeface="B Titr" panose="00000700000000000000" pitchFamily="2" charset="-78"/>
                          <a:cs typeface="B Titr" panose="00000700000000000000" pitchFamily="2" charset="-78"/>
                        </a:rPr>
                        <a:t>0.9</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5.6</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35013</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4.9</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5</a:t>
                      </a:r>
                    </a:p>
                  </a:txBody>
                  <a:tcPr marL="0" marR="0" marT="0" marB="0" anchor="ctr">
                    <a:solidFill>
                      <a:schemeClr val="accent2">
                        <a:lumMod val="20000"/>
                        <a:lumOff val="80000"/>
                      </a:schemeClr>
                    </a:solidFill>
                  </a:tcPr>
                </a:tc>
                <a:tc>
                  <a:txBody>
                    <a:bodyPr/>
                    <a:lstStyle/>
                    <a:p>
                      <a:pPr algn="ctr" rtl="1" fontAlgn="b"/>
                      <a:r>
                        <a:rPr lang="fa-IR" sz="1300" b="0" i="0" u="none" strike="noStrike">
                          <a:solidFill>
                            <a:srgbClr val="000000"/>
                          </a:solidFill>
                          <a:effectLst/>
                          <a:latin typeface="B Titr" panose="00000700000000000000" pitchFamily="2" charset="-78"/>
                          <a:cs typeface="B Titr" panose="00000700000000000000" pitchFamily="2" charset="-78"/>
                        </a:rPr>
                        <a:t>لنجان </a:t>
                      </a:r>
                    </a:p>
                  </a:txBody>
                  <a:tcPr marL="0" marR="0" marT="0" marB="0" anchor="b"/>
                </a:tc>
                <a:tc>
                  <a:txBody>
                    <a:bodyPr/>
                    <a:lstStyle/>
                    <a:p>
                      <a:pPr algn="ctr" rtl="0" fontAlgn="ctr"/>
                      <a:r>
                        <a:rPr lang="en-US" sz="1600" b="1" i="0" u="none" strike="noStrike">
                          <a:solidFill>
                            <a:srgbClr val="4F6228"/>
                          </a:solidFill>
                          <a:effectLst/>
                          <a:latin typeface="B Titr" panose="00000700000000000000" pitchFamily="2" charset="-78"/>
                          <a:cs typeface="B Titr" panose="00000700000000000000" pitchFamily="2" charset="-78"/>
                        </a:rPr>
                        <a:t>1.1</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0.9</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5384</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1.0</a:t>
                      </a:r>
                    </a:p>
                  </a:txBody>
                  <a:tcPr marL="0" marR="0" marT="0" marB="0" anchor="ctr">
                    <a:solidFill>
                      <a:schemeClr val="accent2">
                        <a:lumMod val="20000"/>
                        <a:lumOff val="8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mn-lt"/>
                          <a:cs typeface="B Titr" panose="00000700000000000000" pitchFamily="2" charset="-78"/>
                        </a:rPr>
                        <a:t>چادگان </a:t>
                      </a:r>
                    </a:p>
                  </a:txBody>
                  <a:tcPr marL="0" marR="0" marT="0" marB="0" anchor="b"/>
                </a:tc>
                <a:extLst>
                  <a:ext uri="{0D108BD9-81ED-4DB2-BD59-A6C34878D82A}">
                    <a16:rowId xmlns:a16="http://schemas.microsoft.com/office/drawing/2014/main" val="2372562722"/>
                  </a:ext>
                </a:extLst>
              </a:tr>
              <a:tr h="423449">
                <a:tc>
                  <a:txBody>
                    <a:bodyPr/>
                    <a:lstStyle/>
                    <a:p>
                      <a:pPr algn="ctr" rtl="0" fontAlgn="ctr"/>
                      <a:r>
                        <a:rPr lang="en-US" sz="1600" b="1" i="0" u="none" strike="noStrike">
                          <a:solidFill>
                            <a:srgbClr val="C00000"/>
                          </a:solidFill>
                          <a:effectLst/>
                          <a:latin typeface="B Titr" panose="00000700000000000000" pitchFamily="2" charset="-78"/>
                          <a:cs typeface="B Titr" panose="00000700000000000000" pitchFamily="2" charset="-78"/>
                        </a:rPr>
                        <a:t>1.2</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3.2</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19882</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3.9</a:t>
                      </a:r>
                    </a:p>
                  </a:txBody>
                  <a:tcPr marL="0" marR="0" marT="0" marB="0" anchor="ctr">
                    <a:solidFill>
                      <a:schemeClr val="accent2">
                        <a:lumMod val="20000"/>
                        <a:lumOff val="8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4</a:t>
                      </a:r>
                    </a:p>
                  </a:txBody>
                  <a:tcPr marL="0" marR="0" marT="0" marB="0" anchor="ctr">
                    <a:solidFill>
                      <a:schemeClr val="accent2">
                        <a:lumMod val="20000"/>
                        <a:lumOff val="80000"/>
                      </a:schemeClr>
                    </a:solidFill>
                  </a:tcPr>
                </a:tc>
                <a:tc>
                  <a:txBody>
                    <a:bodyPr/>
                    <a:lstStyle/>
                    <a:p>
                      <a:pPr algn="ctr" rtl="1" fontAlgn="b"/>
                      <a:r>
                        <a:rPr lang="fa-IR" sz="1300" b="0" i="0" u="none" strike="noStrike">
                          <a:solidFill>
                            <a:srgbClr val="000000"/>
                          </a:solidFill>
                          <a:effectLst/>
                          <a:latin typeface="B Titr" panose="00000700000000000000" pitchFamily="2" charset="-78"/>
                          <a:cs typeface="B Titr" panose="00000700000000000000" pitchFamily="2" charset="-78"/>
                        </a:rPr>
                        <a:t>مبارکه </a:t>
                      </a:r>
                    </a:p>
                  </a:txBody>
                  <a:tcPr marL="0" marR="0" marT="0" marB="0" anchor="b"/>
                </a:tc>
                <a:tc>
                  <a:txBody>
                    <a:bodyPr/>
                    <a:lstStyle/>
                    <a:p>
                      <a:pPr algn="ctr" rtl="0" fontAlgn="ctr"/>
                      <a:r>
                        <a:rPr lang="en-US" sz="1600" b="1" i="0" u="none" strike="noStrike">
                          <a:solidFill>
                            <a:srgbClr val="C00000"/>
                          </a:solidFill>
                          <a:effectLst/>
                          <a:latin typeface="B Titr" panose="00000700000000000000" pitchFamily="2" charset="-78"/>
                          <a:cs typeface="B Titr" panose="00000700000000000000" pitchFamily="2" charset="-78"/>
                        </a:rPr>
                        <a:t>1.4</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7.5</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47228</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10.7</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11</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mn-lt"/>
                          <a:cs typeface="B Titr" panose="00000700000000000000" pitchFamily="2" charset="-78"/>
                        </a:rPr>
                        <a:t>خمینی شهر </a:t>
                      </a:r>
                    </a:p>
                  </a:txBody>
                  <a:tcPr marL="0" marR="0" marT="0" marB="0" anchor="b"/>
                </a:tc>
                <a:extLst>
                  <a:ext uri="{0D108BD9-81ED-4DB2-BD59-A6C34878D82A}">
                    <a16:rowId xmlns:a16="http://schemas.microsoft.com/office/drawing/2014/main" val="1261863255"/>
                  </a:ext>
                </a:extLst>
              </a:tr>
              <a:tr h="423449">
                <a:tc>
                  <a:txBody>
                    <a:bodyPr/>
                    <a:lstStyle/>
                    <a:p>
                      <a:pPr algn="ctr" rtl="0" fontAlgn="ctr"/>
                      <a:r>
                        <a:rPr lang="en-US" sz="1600" b="1" i="0" u="none" strike="noStrike">
                          <a:solidFill>
                            <a:srgbClr val="C00000"/>
                          </a:solidFill>
                          <a:effectLst/>
                          <a:latin typeface="B Titr" panose="00000700000000000000" pitchFamily="2" charset="-78"/>
                          <a:cs typeface="B Titr" panose="00000700000000000000" pitchFamily="2" charset="-78"/>
                        </a:rPr>
                        <a:t>2.4</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0.8</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5006</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1.9</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2</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B Titr" panose="00000700000000000000" pitchFamily="2" charset="-78"/>
                          <a:cs typeface="B Titr" panose="00000700000000000000" pitchFamily="2" charset="-78"/>
                        </a:rPr>
                        <a:t>نائین </a:t>
                      </a:r>
                    </a:p>
                  </a:txBody>
                  <a:tcPr marL="0" marR="0" marT="0" marB="0" anchor="b"/>
                </a:tc>
                <a:tc>
                  <a:txBody>
                    <a:bodyPr/>
                    <a:lstStyle/>
                    <a:p>
                      <a:pPr algn="ctr" rtl="0" fontAlgn="ctr"/>
                      <a:r>
                        <a:rPr lang="en-US" sz="1600" b="1" i="0" u="none" strike="noStrike">
                          <a:solidFill>
                            <a:srgbClr val="C00000"/>
                          </a:solidFill>
                          <a:effectLst/>
                          <a:latin typeface="B Titr" panose="00000700000000000000" pitchFamily="2" charset="-78"/>
                          <a:cs typeface="B Titr" panose="00000700000000000000" pitchFamily="2" charset="-78"/>
                        </a:rPr>
                        <a:t>1.8</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0.5</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3308</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1.0</a:t>
                      </a:r>
                    </a:p>
                  </a:txBody>
                  <a:tcPr marL="0" marR="0" marT="0" marB="0" anchor="ctr">
                    <a:solidFill>
                      <a:schemeClr val="accent2">
                        <a:lumMod val="20000"/>
                        <a:lumOff val="8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mn-lt"/>
                          <a:cs typeface="B Titr" panose="00000700000000000000" pitchFamily="2" charset="-78"/>
                        </a:rPr>
                        <a:t>خوانسار </a:t>
                      </a:r>
                    </a:p>
                  </a:txBody>
                  <a:tcPr marL="0" marR="0" marT="0" marB="0" anchor="b"/>
                </a:tc>
                <a:extLst>
                  <a:ext uri="{0D108BD9-81ED-4DB2-BD59-A6C34878D82A}">
                    <a16:rowId xmlns:a16="http://schemas.microsoft.com/office/drawing/2014/main" val="1570818216"/>
                  </a:ext>
                </a:extLst>
              </a:tr>
              <a:tr h="423449">
                <a:tc>
                  <a:txBody>
                    <a:bodyPr/>
                    <a:lstStyle/>
                    <a:p>
                      <a:pPr algn="ctr" rtl="0" fontAlgn="ctr"/>
                      <a:r>
                        <a:rPr lang="en-US" sz="1600" b="1" i="0" u="none" strike="noStrike">
                          <a:solidFill>
                            <a:srgbClr val="C00000"/>
                          </a:solidFill>
                          <a:effectLst/>
                          <a:latin typeface="B Titr" panose="00000700000000000000" pitchFamily="2" charset="-78"/>
                          <a:cs typeface="B Titr" panose="00000700000000000000" pitchFamily="2" charset="-78"/>
                        </a:rPr>
                        <a:t>1.3</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8.2</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51509</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10.7</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11</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B Titr" panose="00000700000000000000" pitchFamily="2" charset="-78"/>
                          <a:cs typeface="B Titr" panose="00000700000000000000" pitchFamily="2" charset="-78"/>
                        </a:rPr>
                        <a:t>نجف آباد </a:t>
                      </a:r>
                    </a:p>
                  </a:txBody>
                  <a:tcPr marL="0" marR="0" marT="0" marB="0" anchor="b"/>
                </a:tc>
                <a:tc>
                  <a:txBody>
                    <a:bodyPr/>
                    <a:lstStyle/>
                    <a:p>
                      <a:pPr algn="ctr" rtl="0" fontAlgn="ctr"/>
                      <a:r>
                        <a:rPr lang="en-US" sz="1600" b="1" i="0" u="none" strike="noStrike">
                          <a:solidFill>
                            <a:srgbClr val="C00000"/>
                          </a:solidFill>
                          <a:effectLst/>
                          <a:latin typeface="B Titr" panose="00000700000000000000" pitchFamily="2" charset="-78"/>
                          <a:cs typeface="B Titr" panose="00000700000000000000" pitchFamily="2" charset="-78"/>
                        </a:rPr>
                        <a:t>4.4</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0.4</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2767</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1.9</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2</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mn-lt"/>
                          <a:cs typeface="B Titr" panose="00000700000000000000" pitchFamily="2" charset="-78"/>
                        </a:rPr>
                        <a:t>خور</a:t>
                      </a:r>
                    </a:p>
                  </a:txBody>
                  <a:tcPr marL="0" marR="0" marT="0" marB="0" anchor="b"/>
                </a:tc>
                <a:extLst>
                  <a:ext uri="{0D108BD9-81ED-4DB2-BD59-A6C34878D82A}">
                    <a16:rowId xmlns:a16="http://schemas.microsoft.com/office/drawing/2014/main" val="915335348"/>
                  </a:ext>
                </a:extLst>
              </a:tr>
              <a:tr h="423449">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1.0</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0.9</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5824</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1.0</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000000"/>
                          </a:solidFill>
                          <a:effectLst/>
                          <a:latin typeface="B Titr" panose="00000700000000000000" pitchFamily="2" charset="-78"/>
                          <a:cs typeface="B Titr" panose="00000700000000000000" pitchFamily="2" charset="-78"/>
                        </a:rPr>
                        <a:t>نطنز</a:t>
                      </a:r>
                    </a:p>
                  </a:txBody>
                  <a:tcPr marL="0" marR="0" marT="0" marB="0" anchor="b"/>
                </a:tc>
                <a:tc>
                  <a:txBody>
                    <a:bodyPr/>
                    <a:lstStyle/>
                    <a:p>
                      <a:pPr algn="ctr" rtl="0" fontAlgn="ctr"/>
                      <a:r>
                        <a:rPr lang="en-US" sz="1600" b="1" i="0" u="none" strike="noStrike">
                          <a:solidFill>
                            <a:srgbClr val="C00000"/>
                          </a:solidFill>
                          <a:effectLst/>
                          <a:latin typeface="B Titr" panose="00000700000000000000" pitchFamily="2" charset="-78"/>
                          <a:cs typeface="B Titr" panose="00000700000000000000" pitchFamily="2" charset="-78"/>
                        </a:rPr>
                        <a:t>1.3</a:t>
                      </a:r>
                    </a:p>
                  </a:txBody>
                  <a:tcPr marL="0" marR="0" marT="0" marB="0" anchor="ctr">
                    <a:solidFill>
                      <a:schemeClr val="accent6">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0.8</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4832</a:t>
                      </a:r>
                    </a:p>
                  </a:txBody>
                  <a:tcPr marL="0" marR="0" marT="0" marB="0" anchor="ctr">
                    <a:solidFill>
                      <a:schemeClr val="accent3">
                        <a:lumMod val="40000"/>
                        <a:lumOff val="60000"/>
                      </a:schemeClr>
                    </a:solidFill>
                  </a:tcPr>
                </a:tc>
                <a:tc>
                  <a:txBody>
                    <a:bodyPr/>
                    <a:lstStyle/>
                    <a:p>
                      <a:pPr algn="ctr" rtl="0" fontAlgn="ctr"/>
                      <a:r>
                        <a:rPr lang="en-US" sz="1600" b="1" i="0" u="none" strike="noStrike">
                          <a:solidFill>
                            <a:srgbClr val="000000"/>
                          </a:solidFill>
                          <a:effectLst/>
                          <a:latin typeface="B Titr" panose="00000700000000000000" pitchFamily="2" charset="-78"/>
                          <a:cs typeface="B Titr" panose="00000700000000000000" pitchFamily="2" charset="-78"/>
                        </a:rPr>
                        <a:t>1.0</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FF0000"/>
                          </a:solidFill>
                          <a:effectLst/>
                          <a:latin typeface="+mn-lt"/>
                          <a:cs typeface="B Titr" panose="00000700000000000000" pitchFamily="2" charset="-78"/>
                        </a:rPr>
                        <a:t>دهاقان </a:t>
                      </a:r>
                    </a:p>
                  </a:txBody>
                  <a:tcPr marL="0" marR="0" marT="0" marB="0" anchor="b"/>
                </a:tc>
                <a:extLst>
                  <a:ext uri="{0D108BD9-81ED-4DB2-BD59-A6C34878D82A}">
                    <a16:rowId xmlns:a16="http://schemas.microsoft.com/office/drawing/2014/main" val="3180936410"/>
                  </a:ext>
                </a:extLst>
              </a:tr>
              <a:tr h="423449">
                <a:tc>
                  <a:txBody>
                    <a:bodyPr/>
                    <a:lstStyle/>
                    <a:p>
                      <a:pPr algn="ctr" rtl="0" fontAlgn="ctr"/>
                      <a:r>
                        <a:rPr lang="en-US" sz="1600" b="1" i="0" u="none" strike="noStrike" dirty="0">
                          <a:solidFill>
                            <a:srgbClr val="4F6228"/>
                          </a:solidFill>
                          <a:effectLst/>
                          <a:latin typeface="B Titr" panose="00000700000000000000" pitchFamily="2" charset="-78"/>
                          <a:cs typeface="B Titr" panose="00000700000000000000" pitchFamily="2" charset="-78"/>
                        </a:rPr>
                        <a:t>1.0</a:t>
                      </a:r>
                    </a:p>
                  </a:txBody>
                  <a:tcPr marL="0" marR="0" marT="0" marB="0" anchor="ctr">
                    <a:solidFill>
                      <a:schemeClr val="accent6">
                        <a:lumMod val="40000"/>
                        <a:lumOff val="60000"/>
                      </a:schemeClr>
                    </a:solidFill>
                  </a:tcPr>
                </a:tc>
                <a:tc>
                  <a:txBody>
                    <a:bodyPr/>
                    <a:lstStyle/>
                    <a:p>
                      <a:pPr algn="ctr" rtl="0" fontAlgn="ctr"/>
                      <a:r>
                        <a:rPr lang="en-US" sz="1800" b="1" i="0" u="none" strike="noStrike" dirty="0">
                          <a:solidFill>
                            <a:srgbClr val="000000"/>
                          </a:solidFill>
                          <a:effectLst/>
                          <a:latin typeface="B Titr" panose="00000700000000000000" pitchFamily="2" charset="-78"/>
                          <a:cs typeface="B Titr" panose="00000700000000000000" pitchFamily="2" charset="-78"/>
                        </a:rPr>
                        <a:t>100.0</a:t>
                      </a:r>
                    </a:p>
                  </a:txBody>
                  <a:tcPr marL="0" marR="0" marT="0" marB="0" anchor="ctr">
                    <a:solidFill>
                      <a:schemeClr val="accent3">
                        <a:lumMod val="40000"/>
                        <a:lumOff val="6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629521</a:t>
                      </a:r>
                    </a:p>
                  </a:txBody>
                  <a:tcPr marL="0" marR="0" marT="0" marB="0" anchor="ctr">
                    <a:solidFill>
                      <a:schemeClr val="accent3">
                        <a:lumMod val="40000"/>
                        <a:lumOff val="60000"/>
                      </a:schemeClr>
                    </a:solidFill>
                  </a:tcPr>
                </a:tc>
                <a:tc>
                  <a:txBody>
                    <a:bodyPr/>
                    <a:lstStyle/>
                    <a:p>
                      <a:pPr algn="ctr" rtl="0" fontAlgn="ctr"/>
                      <a:r>
                        <a:rPr lang="en-US" sz="1800" b="1" i="0" u="none" strike="noStrike" dirty="0">
                          <a:solidFill>
                            <a:srgbClr val="000000"/>
                          </a:solidFill>
                          <a:effectLst/>
                          <a:latin typeface="B Titr" panose="00000700000000000000" pitchFamily="2" charset="-78"/>
                          <a:cs typeface="B Titr" panose="00000700000000000000" pitchFamily="2" charset="-78"/>
                        </a:rPr>
                        <a:t>100.0</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103</a:t>
                      </a:r>
                    </a:p>
                  </a:txBody>
                  <a:tcPr marL="0" marR="0" marT="0" marB="0" anchor="ctr">
                    <a:solidFill>
                      <a:schemeClr val="accent2">
                        <a:lumMod val="20000"/>
                        <a:lumOff val="80000"/>
                      </a:schemeClr>
                    </a:solidFill>
                  </a:tcPr>
                </a:tc>
                <a:tc>
                  <a:txBody>
                    <a:bodyPr/>
                    <a:lstStyle/>
                    <a:p>
                      <a:pPr algn="ctr" rtl="1" fontAlgn="b"/>
                      <a:r>
                        <a:rPr lang="fa-IR" sz="1300" b="0" i="0" u="none" strike="noStrike" dirty="0">
                          <a:solidFill>
                            <a:srgbClr val="000000"/>
                          </a:solidFill>
                          <a:effectLst/>
                          <a:latin typeface="B Titr" panose="00000700000000000000" pitchFamily="2" charset="-78"/>
                          <a:cs typeface="B Titr" panose="00000700000000000000" pitchFamily="2" charset="-78"/>
                        </a:rPr>
                        <a:t>جمع</a:t>
                      </a:r>
                    </a:p>
                  </a:txBody>
                  <a:tcPr marL="0" marR="0" marT="0" marB="0" anchor="b"/>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0.7</a:t>
                      </a:r>
                    </a:p>
                  </a:txBody>
                  <a:tcPr marL="0" marR="0" marT="0" marB="0" anchor="ctr">
                    <a:solidFill>
                      <a:schemeClr val="accent6">
                        <a:lumMod val="40000"/>
                        <a:lumOff val="6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1.3</a:t>
                      </a:r>
                    </a:p>
                  </a:txBody>
                  <a:tcPr marL="0" marR="0" marT="0" marB="0" anchor="ctr">
                    <a:solidFill>
                      <a:schemeClr val="accent3">
                        <a:lumMod val="40000"/>
                        <a:lumOff val="6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8230</a:t>
                      </a:r>
                    </a:p>
                  </a:txBody>
                  <a:tcPr marL="0" marR="0" marT="0" marB="0" anchor="ctr">
                    <a:solidFill>
                      <a:schemeClr val="accent3">
                        <a:lumMod val="40000"/>
                        <a:lumOff val="6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1.0</a:t>
                      </a:r>
                    </a:p>
                  </a:txBody>
                  <a:tcPr marL="0" marR="0" marT="0" marB="0" anchor="ctr">
                    <a:solidFill>
                      <a:schemeClr val="accent2">
                        <a:lumMod val="20000"/>
                        <a:lumOff val="80000"/>
                      </a:schemeClr>
                    </a:solidFill>
                  </a:tcPr>
                </a:tc>
                <a:tc>
                  <a:txBody>
                    <a:bodyPr/>
                    <a:lstStyle/>
                    <a:p>
                      <a:pPr algn="ctr" rtl="0" fontAlgn="ctr"/>
                      <a:r>
                        <a:rPr lang="en-US" sz="1600" b="1" i="0" u="none" strike="noStrike" dirty="0">
                          <a:solidFill>
                            <a:srgbClr val="000000"/>
                          </a:solidFill>
                          <a:effectLst/>
                          <a:latin typeface="B Titr" panose="00000700000000000000" pitchFamily="2" charset="-78"/>
                          <a:cs typeface="B Titr" panose="00000700000000000000" pitchFamily="2" charset="-78"/>
                        </a:rPr>
                        <a:t>1</a:t>
                      </a:r>
                    </a:p>
                  </a:txBody>
                  <a:tcPr marL="0" marR="0" marT="0" marB="0" anchor="ctr">
                    <a:solidFill>
                      <a:schemeClr val="accent2">
                        <a:lumMod val="20000"/>
                        <a:lumOff val="80000"/>
                      </a:schemeClr>
                    </a:solidFill>
                  </a:tcPr>
                </a:tc>
                <a:tc>
                  <a:txBody>
                    <a:bodyPr/>
                    <a:lstStyle/>
                    <a:p>
                      <a:pPr marL="0" algn="ctr" defTabSz="914400" rtl="1" eaLnBrk="1" fontAlgn="b" latinLnBrk="0" hangingPunct="1"/>
                      <a:r>
                        <a:rPr lang="fa-IR" sz="1300" b="0" i="0" u="none" strike="noStrike" kern="1200" dirty="0">
                          <a:solidFill>
                            <a:srgbClr val="000000"/>
                          </a:solidFill>
                          <a:effectLst/>
                          <a:latin typeface="+mn-lt"/>
                          <a:ea typeface="+mn-ea"/>
                          <a:cs typeface="B Titr" panose="00000700000000000000" pitchFamily="2" charset="-78"/>
                        </a:rPr>
                        <a:t>سمیرم </a:t>
                      </a:r>
                      <a:endParaRPr lang="en-US" sz="1300" b="0" i="0" u="none" strike="noStrike" kern="1200" dirty="0">
                        <a:solidFill>
                          <a:srgbClr val="000000"/>
                        </a:solidFill>
                        <a:effectLst/>
                        <a:latin typeface="+mn-lt"/>
                        <a:ea typeface="+mn-ea"/>
                        <a:cs typeface="B Titr" panose="00000700000000000000" pitchFamily="2" charset="-78"/>
                      </a:endParaRPr>
                    </a:p>
                  </a:txBody>
                  <a:tcPr/>
                </a:tc>
                <a:extLst>
                  <a:ext uri="{0D108BD9-81ED-4DB2-BD59-A6C34878D82A}">
                    <a16:rowId xmlns:a16="http://schemas.microsoft.com/office/drawing/2014/main" val="3951864284"/>
                  </a:ext>
                </a:extLst>
              </a:tr>
            </a:tbl>
          </a:graphicData>
        </a:graphic>
      </p:graphicFrame>
    </p:spTree>
    <p:extLst>
      <p:ext uri="{BB962C8B-B14F-4D97-AF65-F5344CB8AC3E}">
        <p14:creationId xmlns:p14="http://schemas.microsoft.com/office/powerpoint/2010/main" val="2834952132"/>
      </p:ext>
    </p:extLst>
  </p:cSld>
  <p:clrMapOvr>
    <a:masterClrMapping/>
  </p:clrMapOvr>
  <p:transition spd="med">
    <p:pull/>
  </p:transition>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34040">
              <a:schemeClr val="bg1"/>
            </a:gs>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776978137"/>
              </p:ext>
            </p:extLst>
          </p:nvPr>
        </p:nvGraphicFramePr>
        <p:xfrm>
          <a:off x="873232" y="917967"/>
          <a:ext cx="10334728" cy="3675774"/>
        </p:xfrm>
        <a:graphic>
          <a:graphicData uri="http://schemas.openxmlformats.org/drawingml/2006/table">
            <a:tbl>
              <a:tblPr rtl="1" firstRow="1" firstCol="1" lastRow="1" lastCol="1" bandRow="1" bandCol="1"/>
              <a:tblGrid>
                <a:gridCol w="1467713">
                  <a:extLst>
                    <a:ext uri="{9D8B030D-6E8A-4147-A177-3AD203B41FA5}">
                      <a16:colId xmlns:a16="http://schemas.microsoft.com/office/drawing/2014/main" val="1501195485"/>
                    </a:ext>
                  </a:extLst>
                </a:gridCol>
                <a:gridCol w="968713">
                  <a:extLst>
                    <a:ext uri="{9D8B030D-6E8A-4147-A177-3AD203B41FA5}">
                      <a16:colId xmlns:a16="http://schemas.microsoft.com/office/drawing/2014/main" val="3183335370"/>
                    </a:ext>
                  </a:extLst>
                </a:gridCol>
                <a:gridCol w="968713">
                  <a:extLst>
                    <a:ext uri="{9D8B030D-6E8A-4147-A177-3AD203B41FA5}">
                      <a16:colId xmlns:a16="http://schemas.microsoft.com/office/drawing/2014/main" val="4160232236"/>
                    </a:ext>
                  </a:extLst>
                </a:gridCol>
                <a:gridCol w="872048">
                  <a:extLst>
                    <a:ext uri="{9D8B030D-6E8A-4147-A177-3AD203B41FA5}">
                      <a16:colId xmlns:a16="http://schemas.microsoft.com/office/drawing/2014/main" val="3898504958"/>
                    </a:ext>
                  </a:extLst>
                </a:gridCol>
                <a:gridCol w="845593">
                  <a:extLst>
                    <a:ext uri="{9D8B030D-6E8A-4147-A177-3AD203B41FA5}">
                      <a16:colId xmlns:a16="http://schemas.microsoft.com/office/drawing/2014/main" val="1578150982"/>
                    </a:ext>
                  </a:extLst>
                </a:gridCol>
                <a:gridCol w="845593">
                  <a:extLst>
                    <a:ext uri="{9D8B030D-6E8A-4147-A177-3AD203B41FA5}">
                      <a16:colId xmlns:a16="http://schemas.microsoft.com/office/drawing/2014/main" val="992401785"/>
                    </a:ext>
                  </a:extLst>
                </a:gridCol>
                <a:gridCol w="845593">
                  <a:extLst>
                    <a:ext uri="{9D8B030D-6E8A-4147-A177-3AD203B41FA5}">
                      <a16:colId xmlns:a16="http://schemas.microsoft.com/office/drawing/2014/main" val="1171487311"/>
                    </a:ext>
                  </a:extLst>
                </a:gridCol>
                <a:gridCol w="845593">
                  <a:extLst>
                    <a:ext uri="{9D8B030D-6E8A-4147-A177-3AD203B41FA5}">
                      <a16:colId xmlns:a16="http://schemas.microsoft.com/office/drawing/2014/main" val="1561307986"/>
                    </a:ext>
                  </a:extLst>
                </a:gridCol>
                <a:gridCol w="845593">
                  <a:extLst>
                    <a:ext uri="{9D8B030D-6E8A-4147-A177-3AD203B41FA5}">
                      <a16:colId xmlns:a16="http://schemas.microsoft.com/office/drawing/2014/main" val="3963202659"/>
                    </a:ext>
                  </a:extLst>
                </a:gridCol>
                <a:gridCol w="914788">
                  <a:extLst>
                    <a:ext uri="{9D8B030D-6E8A-4147-A177-3AD203B41FA5}">
                      <a16:colId xmlns:a16="http://schemas.microsoft.com/office/drawing/2014/main" val="94071918"/>
                    </a:ext>
                  </a:extLst>
                </a:gridCol>
                <a:gridCol w="914788">
                  <a:extLst>
                    <a:ext uri="{9D8B030D-6E8A-4147-A177-3AD203B41FA5}">
                      <a16:colId xmlns:a16="http://schemas.microsoft.com/office/drawing/2014/main" val="3074621457"/>
                    </a:ext>
                  </a:extLst>
                </a:gridCol>
              </a:tblGrid>
              <a:tr h="395483">
                <a:tc rowSpan="2">
                  <a:txBody>
                    <a:bodyPr/>
                    <a:lstStyle/>
                    <a:p>
                      <a:pPr marL="0" marR="0" algn="ctr" rtl="1">
                        <a:lnSpc>
                          <a:spcPct val="106000"/>
                        </a:lnSpc>
                        <a:spcBef>
                          <a:spcPts val="0"/>
                        </a:spcBef>
                        <a:spcAft>
                          <a:spcPts val="0"/>
                        </a:spcAft>
                      </a:pPr>
                      <a:r>
                        <a:rPr lang="ar-SA" sz="1500" b="1" kern="1200" dirty="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علل مرگ</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marL="0" marR="0" algn="ctr" rtl="1">
                        <a:lnSpc>
                          <a:spcPct val="106000"/>
                        </a:lnSpc>
                        <a:spcBef>
                          <a:spcPts val="0"/>
                        </a:spcBef>
                        <a:spcAft>
                          <a:spcPts val="0"/>
                        </a:spcAft>
                      </a:pPr>
                      <a:r>
                        <a:rPr lang="ar-SA" sz="1500" b="1" kern="1200" dirty="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سال 96</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DC3E6"/>
                    </a:solidFill>
                  </a:tcPr>
                </a:tc>
                <a:tc hMerge="1">
                  <a:txBody>
                    <a:bodyPr/>
                    <a:lstStyle/>
                    <a:p>
                      <a:endParaRPr lang="en-US"/>
                    </a:p>
                  </a:txBody>
                  <a:tcPr/>
                </a:tc>
                <a:tc gridSpan="2">
                  <a:txBody>
                    <a:bodyPr/>
                    <a:lstStyle/>
                    <a:p>
                      <a:pPr marL="0" marR="0" algn="ctr" rtl="1">
                        <a:lnSpc>
                          <a:spcPct val="106000"/>
                        </a:lnSpc>
                        <a:spcBef>
                          <a:spcPts val="0"/>
                        </a:spcBef>
                        <a:spcAft>
                          <a:spcPts val="0"/>
                        </a:spcAft>
                      </a:pPr>
                      <a:r>
                        <a:rPr lang="ar-SA" sz="1500" kern="1200" dirty="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سال 97</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4B183"/>
                    </a:solidFill>
                  </a:tcPr>
                </a:tc>
                <a:tc hMerge="1">
                  <a:txBody>
                    <a:bodyPr/>
                    <a:lstStyle/>
                    <a:p>
                      <a:endParaRPr lang="en-US"/>
                    </a:p>
                  </a:txBody>
                  <a:tcPr/>
                </a:tc>
                <a:tc gridSpan="2">
                  <a:txBody>
                    <a:bodyPr/>
                    <a:lstStyle/>
                    <a:p>
                      <a:pPr marL="0" marR="0" algn="ctr" rtl="1">
                        <a:lnSpc>
                          <a:spcPct val="106000"/>
                        </a:lnSpc>
                        <a:spcBef>
                          <a:spcPts val="0"/>
                        </a:spcBef>
                        <a:spcAft>
                          <a:spcPts val="0"/>
                        </a:spcAft>
                      </a:pPr>
                      <a:r>
                        <a:rPr lang="fa-IR" sz="1500" kern="120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سال98</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9D18E"/>
                    </a:solidFill>
                  </a:tcPr>
                </a:tc>
                <a:tc hMerge="1">
                  <a:txBody>
                    <a:bodyPr/>
                    <a:lstStyle/>
                    <a:p>
                      <a:endParaRPr lang="en-US"/>
                    </a:p>
                  </a:txBody>
                  <a:tcPr/>
                </a:tc>
                <a:tc gridSpan="2">
                  <a:txBody>
                    <a:bodyPr/>
                    <a:lstStyle/>
                    <a:p>
                      <a:pPr marL="0" marR="0" algn="ctr" rtl="1">
                        <a:lnSpc>
                          <a:spcPct val="106000"/>
                        </a:lnSpc>
                        <a:spcBef>
                          <a:spcPts val="0"/>
                        </a:spcBef>
                        <a:spcAft>
                          <a:spcPts val="0"/>
                        </a:spcAft>
                      </a:pPr>
                      <a:r>
                        <a:rPr lang="fa-IR" sz="1500" kern="1200" dirty="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سال 99</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97B0"/>
                    </a:solidFill>
                  </a:tcPr>
                </a:tc>
                <a:tc hMerge="1">
                  <a:txBody>
                    <a:bodyPr/>
                    <a:lstStyle/>
                    <a:p>
                      <a:endParaRPr lang="en-US"/>
                    </a:p>
                  </a:txBody>
                  <a:tcPr/>
                </a:tc>
                <a:tc gridSpan="2">
                  <a:txBody>
                    <a:bodyPr/>
                    <a:lstStyle/>
                    <a:p>
                      <a:pPr marL="0" marR="0" algn="ctr" rtl="1">
                        <a:lnSpc>
                          <a:spcPct val="106000"/>
                        </a:lnSpc>
                        <a:spcBef>
                          <a:spcPts val="0"/>
                        </a:spcBef>
                        <a:spcAft>
                          <a:spcPts val="0"/>
                        </a:spcAft>
                      </a:pPr>
                      <a:r>
                        <a:rPr lang="fa-IR" sz="1500" kern="1200" dirty="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سال 1400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5C8DF"/>
                    </a:solidFill>
                  </a:tcPr>
                </a:tc>
                <a:tc hMerge="1">
                  <a:txBody>
                    <a:bodyPr/>
                    <a:lstStyle/>
                    <a:p>
                      <a:endParaRPr lang="en-US"/>
                    </a:p>
                  </a:txBody>
                  <a:tcPr/>
                </a:tc>
                <a:extLst>
                  <a:ext uri="{0D108BD9-81ED-4DB2-BD59-A6C34878D82A}">
                    <a16:rowId xmlns:a16="http://schemas.microsoft.com/office/drawing/2014/main" val="2431476237"/>
                  </a:ext>
                </a:extLst>
              </a:tr>
              <a:tr h="459289">
                <a:tc vMerge="1">
                  <a:txBody>
                    <a:bodyPr/>
                    <a:lstStyle/>
                    <a:p>
                      <a:endParaRPr lang="en-US"/>
                    </a:p>
                  </a:txBody>
                  <a:tcPr/>
                </a:tc>
                <a:tc>
                  <a:txBody>
                    <a:bodyPr/>
                    <a:lstStyle/>
                    <a:p>
                      <a:pPr marL="0" marR="0" algn="ctr" rtl="1">
                        <a:lnSpc>
                          <a:spcPct val="106000"/>
                        </a:lnSpc>
                        <a:spcBef>
                          <a:spcPts val="0"/>
                        </a:spcBef>
                        <a:spcAft>
                          <a:spcPts val="0"/>
                        </a:spcAft>
                      </a:pPr>
                      <a:r>
                        <a:rPr lang="ar-SA"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ar-SA"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ar-SA"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ar-SA"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ar-SA"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ar-SA"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ar-SA"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ar-SA"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rtl="1">
                        <a:lnSpc>
                          <a:spcPct val="106000"/>
                        </a:lnSpc>
                        <a:spcBef>
                          <a:spcPts val="0"/>
                        </a:spcBef>
                        <a:spcAft>
                          <a:spcPts val="0"/>
                        </a:spcAft>
                      </a:pPr>
                      <a:r>
                        <a:rPr lang="ar-SA"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rtl="1">
                        <a:lnSpc>
                          <a:spcPct val="106000"/>
                        </a:lnSpc>
                        <a:spcBef>
                          <a:spcPts val="0"/>
                        </a:spcBef>
                        <a:spcAft>
                          <a:spcPts val="0"/>
                        </a:spcAft>
                      </a:pPr>
                      <a:r>
                        <a:rPr lang="ar-SA"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1127444651"/>
                  </a:ext>
                </a:extLst>
              </a:tr>
              <a:tr h="319085">
                <a:tc>
                  <a:txBody>
                    <a:bodyPr/>
                    <a:lstStyle/>
                    <a:p>
                      <a:pPr marL="0" marR="0" algn="ctr" rtl="1">
                        <a:lnSpc>
                          <a:spcPct val="106000"/>
                        </a:lnSpc>
                        <a:spcBef>
                          <a:spcPts val="0"/>
                        </a:spcBef>
                        <a:spcAft>
                          <a:spcPts val="0"/>
                        </a:spcAft>
                      </a:pPr>
                      <a:r>
                        <a:rPr lang="ar-SA" sz="1600" b="1" kern="1200" dirty="0">
                          <a:solidFill>
                            <a:srgbClr val="000000"/>
                          </a:solidFill>
                          <a:effectLst/>
                          <a:latin typeface="Calibri" panose="020F0502020204030204" pitchFamily="34" charset="0"/>
                          <a:ea typeface="Times New Roman" panose="02020603050405020304" pitchFamily="18" charset="0"/>
                          <a:cs typeface="B Mitra" panose="00000400000000000000" pitchFamily="2" charset="-78"/>
                        </a:rPr>
                        <a:t>خونريزي</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6.25</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defTabSz="914400" rtl="1" eaLnBrk="1" latinLnBrk="0" hangingPunct="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defTabSz="914400" rtl="1" eaLnBrk="1" latinLnBrk="0" hangingPunct="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1203025013"/>
                  </a:ext>
                </a:extLst>
              </a:tr>
              <a:tr h="297061">
                <a:tc>
                  <a:txBody>
                    <a:bodyPr/>
                    <a:lstStyle/>
                    <a:p>
                      <a:pPr marL="0" marR="0" algn="ctr" rtl="1">
                        <a:lnSpc>
                          <a:spcPct val="106000"/>
                        </a:lnSpc>
                        <a:spcBef>
                          <a:spcPts val="0"/>
                        </a:spcBef>
                        <a:spcAft>
                          <a:spcPts val="0"/>
                        </a:spcAft>
                      </a:pPr>
                      <a:r>
                        <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PIH</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42.8</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defTabSz="914400" rtl="1" eaLnBrk="1" latinLnBrk="0" hangingPunct="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68580" marR="6858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defTabSz="914400" rtl="1" eaLnBrk="1" latinLnBrk="0" hangingPunct="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2655357316"/>
                  </a:ext>
                </a:extLst>
              </a:tr>
              <a:tr h="302747">
                <a:tc>
                  <a:txBody>
                    <a:bodyPr/>
                    <a:lstStyle/>
                    <a:p>
                      <a:pPr marL="0" marR="0" algn="ctr" rtl="1">
                        <a:lnSpc>
                          <a:spcPct val="106000"/>
                        </a:lnSpc>
                        <a:spcBef>
                          <a:spcPts val="0"/>
                        </a:spcBef>
                        <a:spcAft>
                          <a:spcPts val="0"/>
                        </a:spcAft>
                      </a:pPr>
                      <a:r>
                        <a:rPr lang="ar-SA"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آمبولي</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6.25</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3946370762"/>
                  </a:ext>
                </a:extLst>
              </a:tr>
              <a:tr h="432055">
                <a:tc>
                  <a:txBody>
                    <a:bodyPr/>
                    <a:lstStyle/>
                    <a:p>
                      <a:pPr marL="0" marR="0" algn="ctr" rtl="1">
                        <a:lnSpc>
                          <a:spcPct val="106000"/>
                        </a:lnSpc>
                        <a:spcBef>
                          <a:spcPts val="0"/>
                        </a:spcBef>
                        <a:spcAft>
                          <a:spcPts val="0"/>
                        </a:spcAft>
                      </a:pPr>
                      <a:r>
                        <a:rPr lang="ar-SA"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عفونت</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 0</a:t>
                      </a:r>
                    </a:p>
                    <a:p>
                      <a:pPr marL="0" marR="0" algn="ctr" rtl="1">
                        <a:lnSpc>
                          <a:spcPct val="106000"/>
                        </a:lnSpc>
                        <a:spcBef>
                          <a:spcPts val="0"/>
                        </a:spcBef>
                        <a:spcAft>
                          <a:spcPts val="0"/>
                        </a:spcAft>
                      </a:pP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1348405399"/>
                  </a:ext>
                </a:extLst>
              </a:tr>
              <a:tr h="516975">
                <a:tc>
                  <a:txBody>
                    <a:bodyPr/>
                    <a:lstStyle/>
                    <a:p>
                      <a:pPr marL="0" marR="0" algn="ctr" rtl="1">
                        <a:lnSpc>
                          <a:spcPct val="106000"/>
                        </a:lnSpc>
                        <a:spcBef>
                          <a:spcPts val="0"/>
                        </a:spcBef>
                        <a:spcAft>
                          <a:spcPts val="0"/>
                        </a:spcAft>
                      </a:pPr>
                      <a:r>
                        <a:rPr lang="ar-SA"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بيماري زمينه اي</a:t>
                      </a: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 غیر کووید</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4</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44.4</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28.5</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33.3</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18.75</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rtl="0">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rtl="0">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361706321"/>
                  </a:ext>
                </a:extLst>
              </a:tr>
              <a:tr h="327971">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کووید</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2">
                        <a:lumMod val="75000"/>
                      </a:schemeClr>
                    </a:solidFill>
                  </a:tcPr>
                </a:tc>
                <a:tc>
                  <a:txBody>
                    <a:bodyPr/>
                    <a:lstStyle/>
                    <a:p>
                      <a:pPr marL="0" marR="0" algn="ctr" rtl="1">
                        <a:lnSpc>
                          <a:spcPct val="106000"/>
                        </a:lnSpc>
                        <a:spcBef>
                          <a:spcPts val="0"/>
                        </a:spcBef>
                        <a:spcAft>
                          <a:spcPts val="0"/>
                        </a:spcAft>
                      </a:pP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2">
                        <a:lumMod val="75000"/>
                      </a:schemeClr>
                    </a:solidFill>
                  </a:tcPr>
                </a:tc>
                <a:tc>
                  <a:txBody>
                    <a:bodyPr/>
                    <a:lstStyle/>
                    <a:p>
                      <a:pPr marL="0" marR="0" algn="ctr" rtl="1">
                        <a:lnSpc>
                          <a:spcPct val="106000"/>
                        </a:lnSpc>
                        <a:spcBef>
                          <a:spcPts val="0"/>
                        </a:spcBef>
                        <a:spcAft>
                          <a:spcPts val="0"/>
                        </a:spcAft>
                      </a:pP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2">
                        <a:lumMod val="75000"/>
                      </a:schemeClr>
                    </a:solidFill>
                  </a:tcPr>
                </a:tc>
                <a:tc>
                  <a:txBody>
                    <a:bodyPr/>
                    <a:lstStyle/>
                    <a:p>
                      <a:pPr marL="0" marR="0" algn="ctr" rtl="1">
                        <a:lnSpc>
                          <a:spcPct val="106000"/>
                        </a:lnSpc>
                        <a:spcBef>
                          <a:spcPts val="0"/>
                        </a:spcBef>
                        <a:spcAft>
                          <a:spcPts val="0"/>
                        </a:spcAft>
                      </a:pP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2">
                        <a:lumMod val="75000"/>
                      </a:schemeClr>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defTabSz="914400" rtl="1" eaLnBrk="1" latinLnBrk="0" hangingPunct="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defTabSz="914400" rtl="1" eaLnBrk="1" latinLnBrk="0" hangingPunct="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68.75</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defTabSz="914400" rtl="1" eaLnBrk="1" latinLnBrk="0" hangingPunct="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14</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defTabSz="914400" rtl="1" eaLnBrk="1" latinLnBrk="0" hangingPunct="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93.33</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59643828"/>
                  </a:ext>
                </a:extLst>
              </a:tr>
              <a:tr h="327971">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نامشخص</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defTabSz="914400" rtl="1" eaLnBrk="1" latinLnBrk="0" hangingPunct="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defTabSz="914400" rtl="1" eaLnBrk="1" latinLnBrk="0" hangingPunct="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2089997359"/>
                  </a:ext>
                </a:extLst>
              </a:tr>
              <a:tr h="286936">
                <a:tc>
                  <a:txBody>
                    <a:bodyPr/>
                    <a:lstStyle/>
                    <a:p>
                      <a:pPr marL="0" marR="0" algn="ctr" rtl="1">
                        <a:lnSpc>
                          <a:spcPct val="106000"/>
                        </a:lnSpc>
                        <a:spcBef>
                          <a:spcPts val="0"/>
                        </a:spcBef>
                        <a:spcAft>
                          <a:spcPts val="0"/>
                        </a:spcAft>
                      </a:pPr>
                      <a:r>
                        <a:rPr lang="ar-SA" sz="1900" b="1" dirty="0">
                          <a:effectLst/>
                          <a:latin typeface="Calibri" panose="020F0502020204030204" pitchFamily="34" charset="0"/>
                          <a:ea typeface="Times New Roman" panose="02020603050405020304" pitchFamily="18" charset="0"/>
                          <a:cs typeface="Arial" panose="020B0604020202020204" pitchFamily="34" charset="0"/>
                        </a:rPr>
                        <a:t>جمع </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9</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7</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9</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6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16</a:t>
                      </a:r>
                      <a:endParaRPr lang="en-US" sz="1100" b="1">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60957" marR="60957" marT="8467"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rtl="1">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18</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rtl="0">
                        <a:lnSpc>
                          <a:spcPct val="106000"/>
                        </a:lnSpc>
                        <a:spcBef>
                          <a:spcPts val="0"/>
                        </a:spcBef>
                        <a:spcAft>
                          <a:spcPts val="0"/>
                        </a:spcAft>
                      </a:pPr>
                      <a:r>
                        <a:rPr lang="fa-IR" sz="16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11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5300693"/>
                  </a:ext>
                </a:extLst>
              </a:tr>
            </a:tbl>
          </a:graphicData>
        </a:graphic>
      </p:graphicFrame>
      <p:sp>
        <p:nvSpPr>
          <p:cNvPr id="3" name="Rectangle 2"/>
          <p:cNvSpPr/>
          <p:nvPr/>
        </p:nvSpPr>
        <p:spPr>
          <a:xfrm>
            <a:off x="881510" y="206310"/>
            <a:ext cx="10318173" cy="523220"/>
          </a:xfrm>
          <a:prstGeom prst="rect">
            <a:avLst/>
          </a:prstGeom>
          <a:noFill/>
          <a:ln w="38100">
            <a:solidFill>
              <a:schemeClr val="accent1"/>
            </a:solidFill>
          </a:ln>
        </p:spPr>
        <p:txBody>
          <a:bodyPr wrap="square">
            <a:spAutoFit/>
          </a:bodyPr>
          <a:lstStyle/>
          <a:p>
            <a:pPr algn="ctr" defTabSz="914377" rtl="1">
              <a:defRPr/>
            </a:pPr>
            <a:r>
              <a:rPr lang="ar-SA" sz="2800" dirty="0">
                <a:solidFill>
                  <a:prstClr val="black"/>
                </a:solidFill>
                <a:latin typeface="Times New Roman" panose="02020603050405020304" pitchFamily="18" charset="0"/>
                <a:ea typeface="Times New Roman" panose="02020603050405020304" pitchFamily="18" charset="0"/>
                <a:cs typeface="B Titr" panose="00000700000000000000" pitchFamily="2" charset="-78"/>
              </a:rPr>
              <a:t>توزيع فراواني علل مرگ مادران در</a:t>
            </a:r>
            <a:r>
              <a:rPr lang="fa-IR" sz="2800" dirty="0">
                <a:solidFill>
                  <a:prstClr val="black"/>
                </a:solidFill>
                <a:latin typeface="Times New Roman" panose="02020603050405020304" pitchFamily="18" charset="0"/>
                <a:ea typeface="Times New Roman" panose="02020603050405020304" pitchFamily="18" charset="0"/>
                <a:cs typeface="B Titr" panose="00000700000000000000" pitchFamily="2" charset="-78"/>
              </a:rPr>
              <a:t> د.ع.پ.</a:t>
            </a:r>
            <a:r>
              <a:rPr lang="ar-SA" sz="2800" dirty="0">
                <a:solidFill>
                  <a:prstClr val="black"/>
                </a:solidFill>
                <a:latin typeface="Times New Roman" panose="02020603050405020304" pitchFamily="18" charset="0"/>
                <a:ea typeface="Times New Roman" panose="02020603050405020304" pitchFamily="18" charset="0"/>
                <a:cs typeface="B Titr" panose="00000700000000000000" pitchFamily="2" charset="-78"/>
              </a:rPr>
              <a:t>اصفهان</a:t>
            </a:r>
            <a:r>
              <a:rPr lang="fa-IR" sz="2800" dirty="0">
                <a:solidFill>
                  <a:prstClr val="black"/>
                </a:solidFill>
                <a:latin typeface="Times New Roman" panose="02020603050405020304" pitchFamily="18" charset="0"/>
                <a:ea typeface="Times New Roman" panose="02020603050405020304" pitchFamily="18" charset="0"/>
                <a:cs typeface="B Titr" panose="00000700000000000000" pitchFamily="2" charset="-78"/>
              </a:rPr>
              <a:t> از </a:t>
            </a:r>
            <a:r>
              <a:rPr lang="ar-SA" sz="2800" dirty="0">
                <a:solidFill>
                  <a:prstClr val="black"/>
                </a:solidFill>
                <a:latin typeface="Times New Roman" panose="02020603050405020304" pitchFamily="18" charset="0"/>
                <a:ea typeface="Times New Roman" panose="02020603050405020304" pitchFamily="18" charset="0"/>
                <a:cs typeface="B Titr" panose="00000700000000000000" pitchFamily="2" charset="-78"/>
              </a:rPr>
              <a:t> سال</a:t>
            </a:r>
            <a:r>
              <a:rPr lang="fa-IR" sz="2800" dirty="0">
                <a:solidFill>
                  <a:prstClr val="black"/>
                </a:solidFill>
                <a:latin typeface="Times New Roman" panose="02020603050405020304" pitchFamily="18" charset="0"/>
                <a:ea typeface="Times New Roman" panose="02020603050405020304" pitchFamily="18" charset="0"/>
                <a:cs typeface="B Titr" panose="00000700000000000000" pitchFamily="2" charset="-78"/>
              </a:rPr>
              <a:t> 1400-1936</a:t>
            </a:r>
            <a:endParaRPr lang="en-US" sz="2800" dirty="0">
              <a:solidFill>
                <a:prstClr val="black"/>
              </a:solidFill>
              <a:latin typeface="Times New Roman" panose="02020603050405020304" pitchFamily="18" charset="0"/>
              <a:ea typeface="Times New Roman" panose="02020603050405020304" pitchFamily="18" charset="0"/>
            </a:endParaRPr>
          </a:p>
        </p:txBody>
      </p:sp>
      <p:sp>
        <p:nvSpPr>
          <p:cNvPr id="4" name="Rectangle 3"/>
          <p:cNvSpPr/>
          <p:nvPr/>
        </p:nvSpPr>
        <p:spPr>
          <a:xfrm>
            <a:off x="881510" y="4693251"/>
            <a:ext cx="10359735" cy="1409681"/>
          </a:xfrm>
          <a:prstGeom prst="rect">
            <a:avLst/>
          </a:prstGeom>
          <a:solidFill>
            <a:schemeClr val="accent1">
              <a:lumMod val="20000"/>
              <a:lumOff val="80000"/>
            </a:schemeClr>
          </a:solidFill>
          <a:ln>
            <a:solidFill>
              <a:schemeClr val="accent4">
                <a:lumMod val="50000"/>
              </a:schemeClr>
            </a:solidFill>
          </a:ln>
        </p:spPr>
        <p:txBody>
          <a:bodyPr wrap="square">
            <a:spAutoFit/>
          </a:bodyPr>
          <a:lstStyle/>
          <a:p>
            <a:pPr algn="just" defTabSz="914377" rtl="1">
              <a:lnSpc>
                <a:spcPct val="107000"/>
              </a:lnSpc>
              <a:defRPr/>
            </a:pPr>
            <a:r>
              <a:rPr lang="fa-IR" sz="16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rPr>
              <a:t>توضیحات موارد بیماری زمینه ای غیرکووید: </a:t>
            </a:r>
            <a:endParaRPr lang="en-US" sz="1600" b="1" dirty="0">
              <a:solidFill>
                <a:prstClr val="black"/>
              </a:solidFill>
              <a:latin typeface="Calibri" panose="020F0502020204030204" pitchFamily="34" charset="0"/>
              <a:ea typeface="Times New Roman" panose="02020603050405020304" pitchFamily="18" charset="0"/>
              <a:cs typeface="Times New Roman" panose="02020603050405020304" pitchFamily="18" charset="0"/>
            </a:endParaRPr>
          </a:p>
          <a:p>
            <a:pPr algn="just" defTabSz="914377" rtl="1">
              <a:lnSpc>
                <a:spcPct val="107000"/>
              </a:lnSpc>
              <a:defRPr/>
            </a:pPr>
            <a:r>
              <a:rPr lang="fa-IR" sz="1600" b="1" dirty="0">
                <a:latin typeface="Times New Roman" panose="02020603050405020304" pitchFamily="18" charset="0"/>
                <a:ea typeface="Times New Roman" panose="02020603050405020304" pitchFamily="18" charset="0"/>
                <a:cs typeface="B Nazanin" panose="00000400000000000000" pitchFamily="2" charset="-78"/>
              </a:rPr>
              <a:t>سال 96: بیماری قلبی- آنمی سیکل سل- اختلالات کبدی- اختلال تنفسی                                 سال97: بیماری قلبی- تومور مخچه </a:t>
            </a:r>
          </a:p>
          <a:p>
            <a:pPr algn="just" defTabSz="914377" rtl="1">
              <a:lnSpc>
                <a:spcPct val="107000"/>
              </a:lnSpc>
              <a:defRPr/>
            </a:pPr>
            <a:r>
              <a:rPr lang="fa-IR" sz="1600" b="1" dirty="0">
                <a:latin typeface="Times New Roman" panose="02020603050405020304" pitchFamily="18" charset="0"/>
                <a:ea typeface="Times New Roman" panose="02020603050405020304" pitchFamily="18" charset="0"/>
                <a:cs typeface="B Nazanin" panose="00000400000000000000" pitchFamily="2" charset="-78"/>
              </a:rPr>
              <a:t> سال 98: پانکراتیت- آنوریسم مغزی- آدنوکارسینوم با متاستاز به عضله قلب                            سال 99: بیماری قلبی- سیروز- بیماری خونی</a:t>
            </a:r>
          </a:p>
          <a:p>
            <a:pPr algn="just" defTabSz="914377" rtl="1">
              <a:lnSpc>
                <a:spcPct val="107000"/>
              </a:lnSpc>
              <a:defRPr/>
            </a:pPr>
            <a:r>
              <a:rPr lang="fa-IR" sz="1600" b="1" dirty="0">
                <a:latin typeface="Times New Roman" panose="02020603050405020304" pitchFamily="18" charset="0"/>
                <a:ea typeface="Calibri" panose="020F0502020204030204" pitchFamily="34" charset="0"/>
                <a:cs typeface="B Nazanin" panose="00000400000000000000" pitchFamily="2" charset="-78"/>
              </a:rPr>
              <a:t>سال 1400:</a:t>
            </a:r>
            <a:r>
              <a:rPr lang="en-US" sz="1600" b="1" dirty="0">
                <a:latin typeface="Times New Roman" panose="02020603050405020304" pitchFamily="18" charset="0"/>
                <a:ea typeface="Calibri" panose="020F0502020204030204" pitchFamily="34" charset="0"/>
                <a:cs typeface="B Nazanin" panose="00000400000000000000" pitchFamily="2" charset="-78"/>
              </a:rPr>
              <a:t> </a:t>
            </a:r>
            <a:r>
              <a:rPr lang="fa-IR" sz="1600" b="1" dirty="0">
                <a:latin typeface="Times New Roman" panose="02020603050405020304" pitchFamily="18" charset="0"/>
                <a:ea typeface="Calibri" panose="020F0502020204030204" pitchFamily="34" charset="0"/>
                <a:cs typeface="B Nazanin" panose="00000400000000000000" pitchFamily="2" charset="-78"/>
              </a:rPr>
              <a:t>چسبندگی روده   </a:t>
            </a:r>
          </a:p>
          <a:p>
            <a:pPr lvl="0" algn="just" defTabSz="914377" rtl="1">
              <a:lnSpc>
                <a:spcPct val="107000"/>
              </a:lnSpc>
              <a:defRPr/>
            </a:pPr>
            <a:r>
              <a:rPr lang="fa-IR" sz="1600" b="1" dirty="0">
                <a:latin typeface="Times New Roman" panose="02020603050405020304" pitchFamily="18" charset="0"/>
                <a:ea typeface="Calibri" panose="020F0502020204030204" pitchFamily="34" charset="0"/>
                <a:cs typeface="B Nazanin" panose="00000400000000000000" pitchFamily="2" charset="-78"/>
              </a:rPr>
              <a:t>                                                                                          </a:t>
            </a:r>
          </a:p>
        </p:txBody>
      </p:sp>
    </p:spTree>
    <p:extLst>
      <p:ext uri="{BB962C8B-B14F-4D97-AF65-F5344CB8AC3E}">
        <p14:creationId xmlns:p14="http://schemas.microsoft.com/office/powerpoint/2010/main" val="208230319"/>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F7EDD5E6-97C1-466F-A713-0EA528EB3567}"/>
              </a:ext>
            </a:extLst>
          </p:cNvPr>
          <p:cNvGraphicFramePr/>
          <p:nvPr>
            <p:extLst>
              <p:ext uri="{D42A27DB-BD31-4B8C-83A1-F6EECF244321}">
                <p14:modId xmlns:p14="http://schemas.microsoft.com/office/powerpoint/2010/main" val="1188963781"/>
              </p:ext>
            </p:extLst>
          </p:nvPr>
        </p:nvGraphicFramePr>
        <p:xfrm>
          <a:off x="568036" y="1049482"/>
          <a:ext cx="11333019" cy="558684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8E04A422-05B3-4BDB-95EC-7BC133605BAC}"/>
              </a:ext>
            </a:extLst>
          </p:cNvPr>
          <p:cNvSpPr txBox="1"/>
          <p:nvPr/>
        </p:nvSpPr>
        <p:spPr>
          <a:xfrm>
            <a:off x="768928" y="445610"/>
            <a:ext cx="10747663" cy="487506"/>
          </a:xfrm>
          <a:prstGeom prst="rect">
            <a:avLst/>
          </a:prstGeom>
          <a:noFill/>
        </p:spPr>
        <p:txBody>
          <a:bodyPr wrap="square">
            <a:sp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درصد </a:t>
            </a:r>
            <a:r>
              <a:rPr kumimoji="0" lang="fa-IR"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علل</a:t>
            </a:r>
            <a:r>
              <a:rPr kumimoji="0" lang="ar-SA"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مرگ</a:t>
            </a:r>
            <a:r>
              <a:rPr kumimoji="0" lang="fa-IR"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های</a:t>
            </a:r>
            <a:r>
              <a:rPr kumimoji="0" lang="ar-SA"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مادر</a:t>
            </a:r>
            <a:r>
              <a:rPr kumimoji="0" lang="fa-IR"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ی </a:t>
            </a:r>
            <a:r>
              <a:rPr kumimoji="0" lang="fa-IR"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با</a:t>
            </a:r>
            <a:r>
              <a:rPr kumimoji="0" lang="fa-IR"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احتساب موارد کووید 19</a:t>
            </a:r>
            <a:r>
              <a:rPr kumimoji="0" lang="ar-SA"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به تفکیک  گروه بندی </a:t>
            </a:r>
            <a:r>
              <a:rPr kumimoji="0" lang="en-US"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ICD- 10</a:t>
            </a:r>
            <a:r>
              <a:rPr kumimoji="0" lang="ar-SA"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در سال </a:t>
            </a:r>
            <a:r>
              <a:rPr kumimoji="0" lang="fa-IR" sz="24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1400</a:t>
            </a:r>
            <a:endParaRPr kumimoji="0" lang="en-US"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966565195"/>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71B0D3D3-E604-4E75-926F-A9199B7EFEED}"/>
              </a:ext>
            </a:extLst>
          </p:cNvPr>
          <p:cNvGraphicFramePr/>
          <p:nvPr>
            <p:extLst>
              <p:ext uri="{D42A27DB-BD31-4B8C-83A1-F6EECF244321}">
                <p14:modId xmlns:p14="http://schemas.microsoft.com/office/powerpoint/2010/main" val="2308850729"/>
              </p:ext>
            </p:extLst>
          </p:nvPr>
        </p:nvGraphicFramePr>
        <p:xfrm>
          <a:off x="651164" y="1309255"/>
          <a:ext cx="10751127" cy="5257799"/>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36915512-0842-4D2D-80C6-B36E7A68F936}"/>
              </a:ext>
            </a:extLst>
          </p:cNvPr>
          <p:cNvSpPr txBox="1"/>
          <p:nvPr/>
        </p:nvSpPr>
        <p:spPr>
          <a:xfrm>
            <a:off x="748145" y="683245"/>
            <a:ext cx="10210800" cy="421654"/>
          </a:xfrm>
          <a:prstGeom prst="rect">
            <a:avLst/>
          </a:prstGeom>
          <a:noFill/>
        </p:spPr>
        <p:txBody>
          <a:bodyPr wrap="square">
            <a:spAutoFit/>
          </a:bodyPr>
          <a:lstStyle/>
          <a:p>
            <a:pPr marL="0" marR="0" lvl="0" indent="0" algn="r" defTabSz="914400" rtl="1" eaLnBrk="1" fontAlgn="auto" latinLnBrk="0" hangingPunct="1">
              <a:lnSpc>
                <a:spcPct val="107000"/>
              </a:lnSpc>
              <a:spcBef>
                <a:spcPts val="0"/>
              </a:spcBef>
              <a:spcAft>
                <a:spcPts val="800"/>
              </a:spcAft>
              <a:buClrTx/>
              <a:buSzTx/>
              <a:buFontTx/>
              <a:buNone/>
              <a:tabLst/>
              <a:defRPr/>
            </a:pPr>
            <a:r>
              <a:rPr kumimoji="0" lang="ar-SA"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درصد </a:t>
            </a:r>
            <a:r>
              <a:rPr kumimoji="0" lang="fa-IR"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علل</a:t>
            </a:r>
            <a:r>
              <a:rPr kumimoji="0" lang="ar-SA"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مرگ </a:t>
            </a:r>
            <a:r>
              <a:rPr kumimoji="0" lang="fa-IR"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های</a:t>
            </a:r>
            <a:r>
              <a:rPr kumimoji="0" lang="ar-SA"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مادر</a:t>
            </a:r>
            <a:r>
              <a:rPr kumimoji="0" lang="fa-IR"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ی بدون احتساب موارد کووید 19</a:t>
            </a:r>
            <a:r>
              <a:rPr kumimoji="0" lang="ar-SA"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به تفکیک  گروه بندی </a:t>
            </a:r>
            <a:r>
              <a:rPr kumimoji="0" lang="en-US"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ICD- 10</a:t>
            </a:r>
            <a:r>
              <a:rPr kumimoji="0" lang="ar-SA"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در سال </a:t>
            </a:r>
            <a:r>
              <a:rPr kumimoji="0" lang="fa-IR" sz="20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1400</a:t>
            </a:r>
            <a:endParaRPr kumimoji="0" lang="en-US"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01799248"/>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888830D-CACF-4DB7-B55F-CAA917B3C636}"/>
              </a:ext>
            </a:extLst>
          </p:cNvPr>
          <p:cNvSpPr txBox="1"/>
          <p:nvPr/>
        </p:nvSpPr>
        <p:spPr>
          <a:xfrm>
            <a:off x="700678" y="2361068"/>
            <a:ext cx="10536701" cy="2357568"/>
          </a:xfrm>
          <a:prstGeom prst="rect">
            <a:avLst/>
          </a:prstGeom>
          <a:solidFill>
            <a:schemeClr val="tx2">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lnRef>
          <a:fillRef idx="1">
            <a:schemeClr val="lt1"/>
          </a:fillRef>
          <a:effectRef idx="0">
            <a:schemeClr val="accent1"/>
          </a:effectRef>
          <a:fontRef idx="minor">
            <a:schemeClr val="dk1"/>
          </a:fontRef>
        </p:style>
        <p:txBody>
          <a:bodyPr wrap="square">
            <a:spAutoFit/>
          </a:bodyPr>
          <a:lstStyle/>
          <a:p>
            <a:pPr algn="ctr" rtl="1">
              <a:lnSpc>
                <a:spcPct val="115000"/>
              </a:lnSpc>
              <a:spcAft>
                <a:spcPts val="1000"/>
              </a:spcAft>
              <a:defRPr/>
            </a:pPr>
            <a:r>
              <a:rPr lang="fa-IR" sz="6400" b="1" dirty="0">
                <a:solidFill>
                  <a:srgbClr val="D1E5F9">
                    <a:lumMod val="25000"/>
                  </a:srgbClr>
                </a:solidFill>
                <a:latin typeface="Andalus" panose="02020603050405020304" pitchFamily="18" charset="-78"/>
                <a:ea typeface="Calibri" panose="020F0502020204030204" pitchFamily="34" charset="0"/>
                <a:cs typeface="B Titr" panose="00000700000000000000" pitchFamily="2" charset="-78"/>
              </a:rPr>
              <a:t>عوامل جمعیت شناختی و باروری در مرگ های مادری سال 1400</a:t>
            </a:r>
            <a:endParaRPr lang="en-US" sz="6400" b="1" dirty="0">
              <a:solidFill>
                <a:srgbClr val="D1E5F9">
                  <a:lumMod val="25000"/>
                </a:srgbClr>
              </a:solidFill>
              <a:latin typeface="Andalus" panose="02020603050405020304" pitchFamily="18" charset="-78"/>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626772857"/>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214C4F8-AD7F-448D-A51C-20E57089ABC3}"/>
              </a:ext>
            </a:extLst>
          </p:cNvPr>
          <p:cNvSpPr txBox="1"/>
          <p:nvPr/>
        </p:nvSpPr>
        <p:spPr>
          <a:xfrm>
            <a:off x="1103104" y="1120866"/>
            <a:ext cx="9391714" cy="619272"/>
          </a:xfrm>
          <a:prstGeom prst="rect">
            <a:avLst/>
          </a:prstGeom>
          <a:noFill/>
        </p:spPr>
        <p:txBody>
          <a:bodyPr wrap="square">
            <a:spAutoFit/>
          </a:bodyPr>
          <a:lstStyle/>
          <a:p>
            <a:pPr algn="ctr" defTabSz="914377" rtl="1">
              <a:lnSpc>
                <a:spcPct val="107000"/>
              </a:lnSpc>
              <a:spcAft>
                <a:spcPts val="800"/>
              </a:spcAft>
              <a:defRPr/>
            </a:pPr>
            <a:r>
              <a:rPr lang="ar-SA" sz="3200" dirty="0">
                <a:solidFill>
                  <a:schemeClr val="tx2">
                    <a:lumMod val="75000"/>
                  </a:schemeClr>
                </a:solidFill>
                <a:effectLst>
                  <a:outerShdw blurRad="50800" dist="38100" dir="2700000" algn="tl" rotWithShape="0">
                    <a:prstClr val="black">
                      <a:alpha val="40000"/>
                    </a:prstClr>
                  </a:outerShdw>
                </a:effectLst>
                <a:latin typeface="Times New Roman" panose="02020603050405020304" pitchFamily="18" charset="0"/>
                <a:ea typeface="Times New Roman" panose="02020603050405020304" pitchFamily="18" charset="0"/>
                <a:cs typeface="B Titr" panose="00000700000000000000" pitchFamily="2" charset="-78"/>
              </a:rPr>
              <a:t>نسبت مرگ مادر (</a:t>
            </a:r>
            <a:r>
              <a:rPr lang="en-US" sz="3200" dirty="0">
                <a:solidFill>
                  <a:schemeClr val="tx2">
                    <a:lumMod val="75000"/>
                  </a:schemeClr>
                </a:solidFill>
                <a:effectLst>
                  <a:outerShdw blurRad="50800" dist="38100" dir="2700000" algn="tl" rotWithShape="0">
                    <a:prstClr val="black">
                      <a:alpha val="40000"/>
                    </a:prstClr>
                  </a:outerShdw>
                </a:effectLst>
                <a:latin typeface="Times New Roman" panose="02020603050405020304" pitchFamily="18" charset="0"/>
                <a:ea typeface="Times New Roman" panose="02020603050405020304" pitchFamily="18" charset="0"/>
                <a:cs typeface="B Titr" panose="00000700000000000000" pitchFamily="2" charset="-78"/>
              </a:rPr>
              <a:t>MMR</a:t>
            </a:r>
            <a:r>
              <a:rPr lang="fa-IR" sz="3200" dirty="0">
                <a:solidFill>
                  <a:schemeClr val="tx2">
                    <a:lumMod val="75000"/>
                  </a:schemeClr>
                </a:solidFill>
                <a:effectLst>
                  <a:outerShdw blurRad="50800" dist="38100" dir="2700000" algn="tl" rotWithShape="0">
                    <a:prstClr val="black">
                      <a:alpha val="40000"/>
                    </a:prstClr>
                  </a:outerShdw>
                </a:effectLst>
                <a:latin typeface="Times New Roman" panose="02020603050405020304" pitchFamily="18" charset="0"/>
                <a:ea typeface="Times New Roman" panose="02020603050405020304" pitchFamily="18" charset="0"/>
                <a:cs typeface="B Titr" panose="00000700000000000000" pitchFamily="2" charset="-78"/>
              </a:rPr>
              <a:t> ) </a:t>
            </a:r>
            <a:r>
              <a:rPr lang="ar-SA" sz="3200" dirty="0">
                <a:solidFill>
                  <a:schemeClr val="tx2">
                    <a:lumMod val="75000"/>
                  </a:schemeClr>
                </a:solidFill>
                <a:effectLst>
                  <a:outerShdw blurRad="50800" dist="38100" dir="2700000" algn="tl" rotWithShape="0">
                    <a:prstClr val="black">
                      <a:alpha val="40000"/>
                    </a:prstClr>
                  </a:outerShdw>
                </a:effectLst>
                <a:latin typeface="Times New Roman" panose="02020603050405020304" pitchFamily="18" charset="0"/>
                <a:ea typeface="Times New Roman" panose="02020603050405020304" pitchFamily="18" charset="0"/>
                <a:cs typeface="B Titr" panose="00000700000000000000" pitchFamily="2" charset="-78"/>
              </a:rPr>
              <a:t>بر اساس منطقه سکونت  در</a:t>
            </a:r>
            <a:r>
              <a:rPr lang="fa-IR" sz="3200" dirty="0">
                <a:solidFill>
                  <a:schemeClr val="tx2">
                    <a:lumMod val="75000"/>
                  </a:schemeClr>
                </a:solidFill>
                <a:effectLst>
                  <a:outerShdw blurRad="50800" dist="38100" dir="2700000" algn="tl" rotWithShape="0">
                    <a:prstClr val="black">
                      <a:alpha val="40000"/>
                    </a:prstClr>
                  </a:outerShdw>
                </a:effectLst>
                <a:latin typeface="Times New Roman" panose="02020603050405020304" pitchFamily="18" charset="0"/>
                <a:ea typeface="Times New Roman" panose="02020603050405020304" pitchFamily="18" charset="0"/>
                <a:cs typeface="B Titr" panose="00000700000000000000" pitchFamily="2" charset="-78"/>
              </a:rPr>
              <a:t> </a:t>
            </a:r>
            <a:r>
              <a:rPr lang="ar-SA" sz="3200" dirty="0">
                <a:solidFill>
                  <a:schemeClr val="tx2">
                    <a:lumMod val="75000"/>
                  </a:schemeClr>
                </a:solidFill>
                <a:effectLst>
                  <a:outerShdw blurRad="50800" dist="38100" dir="2700000" algn="tl" rotWithShape="0">
                    <a:prstClr val="black">
                      <a:alpha val="40000"/>
                    </a:prstClr>
                  </a:outerShdw>
                </a:effectLst>
                <a:latin typeface="Times New Roman" panose="02020603050405020304" pitchFamily="18" charset="0"/>
                <a:ea typeface="Times New Roman" panose="02020603050405020304" pitchFamily="18" charset="0"/>
                <a:cs typeface="B Titr" panose="00000700000000000000" pitchFamily="2" charset="-78"/>
              </a:rPr>
              <a:t>سال </a:t>
            </a:r>
            <a:r>
              <a:rPr lang="fa-IR" sz="3200" dirty="0">
                <a:solidFill>
                  <a:schemeClr val="tx2">
                    <a:lumMod val="75000"/>
                  </a:schemeClr>
                </a:solidFill>
                <a:effectLst>
                  <a:outerShdw blurRad="50800" dist="38100" dir="2700000" algn="tl" rotWithShape="0">
                    <a:prstClr val="black">
                      <a:alpha val="40000"/>
                    </a:prstClr>
                  </a:outerShdw>
                </a:effectLst>
                <a:latin typeface="Times New Roman" panose="02020603050405020304" pitchFamily="18" charset="0"/>
                <a:ea typeface="Times New Roman" panose="02020603050405020304" pitchFamily="18" charset="0"/>
                <a:cs typeface="B Titr" panose="00000700000000000000" pitchFamily="2" charset="-78"/>
              </a:rPr>
              <a:t>1400</a:t>
            </a:r>
            <a:endParaRPr lang="en-US" sz="3200" dirty="0">
              <a:solidFill>
                <a:schemeClr val="tx2">
                  <a:lumMod val="75000"/>
                </a:schemeClr>
              </a:solidFill>
              <a:effectLst>
                <a:outerShdw blurRad="50800" dist="38100" dir="2700000" algn="tl" rotWithShape="0">
                  <a:prstClr val="black">
                    <a:alpha val="40000"/>
                  </a:prstClr>
                </a:outerShdw>
              </a:effectLst>
              <a:latin typeface="Times New Roman" panose="02020603050405020304" pitchFamily="18" charset="0"/>
              <a:ea typeface="Times New Roman" panose="02020603050405020304" pitchFamily="18" charset="0"/>
              <a:cs typeface="B Titr" panose="00000700000000000000" pitchFamily="2" charset="-78"/>
            </a:endParaRPr>
          </a:p>
        </p:txBody>
      </p:sp>
      <p:graphicFrame>
        <p:nvGraphicFramePr>
          <p:cNvPr id="4" name="Table 3">
            <a:extLst>
              <a:ext uri="{FF2B5EF4-FFF2-40B4-BE49-F238E27FC236}">
                <a16:creationId xmlns:a16="http://schemas.microsoft.com/office/drawing/2014/main" id="{F69971A8-15AA-4AE2-9A2F-C2961CB595F9}"/>
              </a:ext>
            </a:extLst>
          </p:cNvPr>
          <p:cNvGraphicFramePr>
            <a:graphicFrameLocks noGrp="1"/>
          </p:cNvGraphicFramePr>
          <p:nvPr>
            <p:extLst>
              <p:ext uri="{D42A27DB-BD31-4B8C-83A1-F6EECF244321}">
                <p14:modId xmlns:p14="http://schemas.microsoft.com/office/powerpoint/2010/main" val="1573295966"/>
              </p:ext>
            </p:extLst>
          </p:nvPr>
        </p:nvGraphicFramePr>
        <p:xfrm>
          <a:off x="693868" y="2451803"/>
          <a:ext cx="10744892" cy="3112092"/>
        </p:xfrm>
        <a:graphic>
          <a:graphicData uri="http://schemas.openxmlformats.org/drawingml/2006/table">
            <a:tbl>
              <a:tblPr rtl="1" firstRow="1" firstCol="1" bandRow="1">
                <a:tableStyleId>{35758FB7-9AC5-4552-8A53-C91805E547FA}</a:tableStyleId>
              </a:tblPr>
              <a:tblGrid>
                <a:gridCol w="2021488">
                  <a:extLst>
                    <a:ext uri="{9D8B030D-6E8A-4147-A177-3AD203B41FA5}">
                      <a16:colId xmlns:a16="http://schemas.microsoft.com/office/drawing/2014/main" val="4149462140"/>
                    </a:ext>
                  </a:extLst>
                </a:gridCol>
                <a:gridCol w="2183435">
                  <a:extLst>
                    <a:ext uri="{9D8B030D-6E8A-4147-A177-3AD203B41FA5}">
                      <a16:colId xmlns:a16="http://schemas.microsoft.com/office/drawing/2014/main" val="3989774677"/>
                    </a:ext>
                  </a:extLst>
                </a:gridCol>
                <a:gridCol w="2209853">
                  <a:extLst>
                    <a:ext uri="{9D8B030D-6E8A-4147-A177-3AD203B41FA5}">
                      <a16:colId xmlns:a16="http://schemas.microsoft.com/office/drawing/2014/main" val="747782327"/>
                    </a:ext>
                  </a:extLst>
                </a:gridCol>
                <a:gridCol w="2211001">
                  <a:extLst>
                    <a:ext uri="{9D8B030D-6E8A-4147-A177-3AD203B41FA5}">
                      <a16:colId xmlns:a16="http://schemas.microsoft.com/office/drawing/2014/main" val="2372766830"/>
                    </a:ext>
                  </a:extLst>
                </a:gridCol>
                <a:gridCol w="2119115">
                  <a:extLst>
                    <a:ext uri="{9D8B030D-6E8A-4147-A177-3AD203B41FA5}">
                      <a16:colId xmlns:a16="http://schemas.microsoft.com/office/drawing/2014/main" val="711811618"/>
                    </a:ext>
                  </a:extLst>
                </a:gridCol>
              </a:tblGrid>
              <a:tr h="778023">
                <a:tc>
                  <a:txBody>
                    <a:bodyPr/>
                    <a:lstStyle/>
                    <a:p>
                      <a:pPr marL="0" marR="0" algn="ctr" rtl="1">
                        <a:lnSpc>
                          <a:spcPct val="115000"/>
                        </a:lnSpc>
                        <a:spcBef>
                          <a:spcPts val="0"/>
                        </a:spcBef>
                        <a:spcAft>
                          <a:spcPts val="1000"/>
                        </a:spcAft>
                      </a:pPr>
                      <a:r>
                        <a:rPr lang="fa-IR" sz="1900" dirty="0">
                          <a:effectLst/>
                        </a:rPr>
                        <a:t> </a:t>
                      </a:r>
                      <a:endParaRPr lang="en-US" sz="15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marL="0" marR="0" algn="ctr" rtl="1">
                        <a:lnSpc>
                          <a:spcPct val="115000"/>
                        </a:lnSpc>
                        <a:spcBef>
                          <a:spcPts val="0"/>
                        </a:spcBef>
                        <a:spcAft>
                          <a:spcPts val="800"/>
                        </a:spcAft>
                      </a:pPr>
                      <a:r>
                        <a:rPr lang="fa-IR" sz="2400" dirty="0">
                          <a:effectLst/>
                        </a:rPr>
                        <a:t>تعداد مرگ مادر</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marL="0" marR="0" algn="ctr" rtl="1">
                        <a:lnSpc>
                          <a:spcPct val="115000"/>
                        </a:lnSpc>
                        <a:spcBef>
                          <a:spcPts val="0"/>
                        </a:spcBef>
                        <a:spcAft>
                          <a:spcPts val="800"/>
                        </a:spcAft>
                      </a:pPr>
                      <a:r>
                        <a:rPr lang="fa-IR" sz="2400" dirty="0">
                          <a:effectLst/>
                        </a:rPr>
                        <a:t>درصد مرگ مادر</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marL="0" marR="0" algn="ctr" rtl="1">
                        <a:lnSpc>
                          <a:spcPct val="115000"/>
                        </a:lnSpc>
                        <a:spcBef>
                          <a:spcPts val="0"/>
                        </a:spcBef>
                        <a:spcAft>
                          <a:spcPts val="800"/>
                        </a:spcAft>
                      </a:pPr>
                      <a:r>
                        <a:rPr lang="fa-IR" sz="2400" dirty="0">
                          <a:effectLst/>
                        </a:rPr>
                        <a:t>تعداد موالید</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tc>
                  <a:txBody>
                    <a:bodyPr/>
                    <a:lstStyle/>
                    <a:p>
                      <a:pPr marL="0" marR="0" algn="ctr" rtl="1">
                        <a:lnSpc>
                          <a:spcPct val="115000"/>
                        </a:lnSpc>
                        <a:spcBef>
                          <a:spcPts val="0"/>
                        </a:spcBef>
                        <a:spcAft>
                          <a:spcPts val="800"/>
                        </a:spcAft>
                      </a:pPr>
                      <a:r>
                        <a:rPr lang="fa-IR" sz="2400" dirty="0">
                          <a:effectLst/>
                        </a:rPr>
                        <a:t>میزان مرگ مادر</a:t>
                      </a:r>
                      <a:endParaRPr lang="en-US" sz="1900" dirty="0">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chor="ctr"/>
                </a:tc>
                <a:extLst>
                  <a:ext uri="{0D108BD9-81ED-4DB2-BD59-A6C34878D82A}">
                    <a16:rowId xmlns:a16="http://schemas.microsoft.com/office/drawing/2014/main" val="86030691"/>
                  </a:ext>
                </a:extLst>
              </a:tr>
              <a:tr h="778023">
                <a:tc>
                  <a:txBody>
                    <a:bodyPr/>
                    <a:lstStyle/>
                    <a:p>
                      <a:pPr marL="0" marR="0" algn="ctr" rtl="1">
                        <a:lnSpc>
                          <a:spcPct val="115000"/>
                        </a:lnSpc>
                        <a:spcBef>
                          <a:spcPts val="0"/>
                        </a:spcBef>
                        <a:spcAft>
                          <a:spcPts val="800"/>
                        </a:spcAft>
                      </a:pPr>
                      <a:r>
                        <a:rPr lang="fa-IR" sz="2400" dirty="0">
                          <a:effectLst/>
                          <a:cs typeface="B Mitra" panose="00000400000000000000" pitchFamily="2" charset="-78"/>
                        </a:rPr>
                        <a:t>شهری</a:t>
                      </a:r>
                      <a:endParaRPr lang="en-US" sz="1900" dirty="0">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chor="ct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16</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88.8</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47980</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33.34</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tc>
                <a:extLst>
                  <a:ext uri="{0D108BD9-81ED-4DB2-BD59-A6C34878D82A}">
                    <a16:rowId xmlns:a16="http://schemas.microsoft.com/office/drawing/2014/main" val="198773071"/>
                  </a:ext>
                </a:extLst>
              </a:tr>
              <a:tr h="778023">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روستایی</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solidFill>
                      <a:srgbClr val="CCFFFF"/>
                    </a:solidFill>
                  </a:tcP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2</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solidFill>
                      <a:srgbClr val="CCFFFF"/>
                    </a:solidFill>
                  </a:tcP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11.2</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solidFill>
                      <a:srgbClr val="CCFFFF"/>
                    </a:solidFill>
                  </a:tcP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4717</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solidFill>
                      <a:srgbClr val="CCFFFF"/>
                    </a:solidFill>
                  </a:tcP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42.39</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solidFill>
                      <a:srgbClr val="CCFFFF"/>
                    </a:solidFill>
                  </a:tcPr>
                </a:tc>
                <a:extLst>
                  <a:ext uri="{0D108BD9-81ED-4DB2-BD59-A6C34878D82A}">
                    <a16:rowId xmlns:a16="http://schemas.microsoft.com/office/drawing/2014/main" val="3112474565"/>
                  </a:ext>
                </a:extLst>
              </a:tr>
              <a:tr h="778023">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کل</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solidFill>
                      <a:schemeClr val="accent5">
                        <a:lumMod val="40000"/>
                        <a:lumOff val="60000"/>
                      </a:schemeClr>
                    </a:solidFill>
                  </a:tcP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18</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solidFill>
                      <a:schemeClr val="accent5">
                        <a:lumMod val="40000"/>
                        <a:lumOff val="60000"/>
                      </a:schemeClr>
                    </a:solidFill>
                  </a:tcP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100</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solidFill>
                      <a:schemeClr val="accent5">
                        <a:lumMod val="40000"/>
                        <a:lumOff val="60000"/>
                      </a:schemeClr>
                    </a:solidFill>
                  </a:tcP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52697</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solidFill>
                      <a:schemeClr val="accent5">
                        <a:lumMod val="40000"/>
                        <a:lumOff val="60000"/>
                      </a:schemeClr>
                    </a:solidFill>
                  </a:tcPr>
                </a:tc>
                <a:tc>
                  <a:txBody>
                    <a:bodyPr/>
                    <a:lstStyle/>
                    <a:p>
                      <a:pPr marL="0" marR="0" algn="ctr" defTabSz="914400" rtl="1" eaLnBrk="1" latinLnBrk="0" hangingPunct="1">
                        <a:lnSpc>
                          <a:spcPct val="115000"/>
                        </a:lnSpc>
                        <a:spcBef>
                          <a:spcPts val="0"/>
                        </a:spcBef>
                        <a:spcAft>
                          <a:spcPts val="800"/>
                        </a:spcAft>
                      </a:pPr>
                      <a:r>
                        <a:rPr lang="fa-IR" sz="2400" b="1" kern="1200" dirty="0">
                          <a:solidFill>
                            <a:schemeClr val="dk1"/>
                          </a:solidFill>
                          <a:effectLst/>
                          <a:latin typeface="+mn-lt"/>
                          <a:ea typeface="+mn-ea"/>
                          <a:cs typeface="B Mitra" panose="00000400000000000000" pitchFamily="2" charset="-78"/>
                        </a:rPr>
                        <a:t>34.15</a:t>
                      </a:r>
                      <a:endParaRPr lang="en-US" sz="2400" b="1" kern="1200" dirty="0">
                        <a:solidFill>
                          <a:schemeClr val="dk1"/>
                        </a:solidFill>
                        <a:effectLst/>
                        <a:latin typeface="+mn-lt"/>
                        <a:ea typeface="+mn-ea"/>
                        <a:cs typeface="B Mitra" panose="00000400000000000000" pitchFamily="2" charset="-78"/>
                      </a:endParaRPr>
                    </a:p>
                  </a:txBody>
                  <a:tcPr marL="68580" marR="68580" marT="0" marB="0" anchor="ctr">
                    <a:solidFill>
                      <a:schemeClr val="accent5">
                        <a:lumMod val="40000"/>
                        <a:lumOff val="60000"/>
                      </a:schemeClr>
                    </a:solidFill>
                  </a:tcPr>
                </a:tc>
                <a:extLst>
                  <a:ext uri="{0D108BD9-81ED-4DB2-BD59-A6C34878D82A}">
                    <a16:rowId xmlns:a16="http://schemas.microsoft.com/office/drawing/2014/main" val="3977330145"/>
                  </a:ext>
                </a:extLst>
              </a:tr>
            </a:tbl>
          </a:graphicData>
        </a:graphic>
      </p:graphicFrame>
    </p:spTree>
    <p:extLst>
      <p:ext uri="{BB962C8B-B14F-4D97-AF65-F5344CB8AC3E}">
        <p14:creationId xmlns:p14="http://schemas.microsoft.com/office/powerpoint/2010/main" val="17036259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927AE01-6C0F-485E-B3F5-931EB29CBFB3}"/>
              </a:ext>
            </a:extLst>
          </p:cNvPr>
          <p:cNvGraphicFramePr>
            <a:graphicFrameLocks noGrp="1"/>
          </p:cNvGraphicFramePr>
          <p:nvPr>
            <p:ph idx="1"/>
            <p:extLst>
              <p:ext uri="{D42A27DB-BD31-4B8C-83A1-F6EECF244321}">
                <p14:modId xmlns:p14="http://schemas.microsoft.com/office/powerpoint/2010/main" val="618558324"/>
              </p:ext>
            </p:extLst>
          </p:nvPr>
        </p:nvGraphicFramePr>
        <p:xfrm>
          <a:off x="114300" y="717452"/>
          <a:ext cx="11239499" cy="54595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1118179"/>
      </p:ext>
    </p:extLst>
  </p:cSld>
  <p:clrMapOvr>
    <a:overrideClrMapping bg1="lt1" tx1="dk1" bg2="lt2" tx2="dk2" accent1="accent1" accent2="accent2" accent3="accent3" accent4="accent4" accent5="accent5" accent6="accent6" hlink="hlink" folHlink="folHlink"/>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927AE01-6C0F-485E-B3F5-931EB29CBFB3}"/>
              </a:ext>
            </a:extLst>
          </p:cNvPr>
          <p:cNvGraphicFramePr>
            <a:graphicFrameLocks noGrp="1"/>
          </p:cNvGraphicFramePr>
          <p:nvPr>
            <p:ph idx="1"/>
            <p:extLst>
              <p:ext uri="{D42A27DB-BD31-4B8C-83A1-F6EECF244321}">
                <p14:modId xmlns:p14="http://schemas.microsoft.com/office/powerpoint/2010/main" val="884127282"/>
              </p:ext>
            </p:extLst>
          </p:nvPr>
        </p:nvGraphicFramePr>
        <p:xfrm>
          <a:off x="0" y="717452"/>
          <a:ext cx="12115800" cy="54595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73024177"/>
      </p:ext>
    </p:extLst>
  </p:cSld>
  <p:clrMapOvr>
    <a:overrideClrMapping bg1="lt1" tx1="dk1" bg2="lt2" tx2="dk2" accent1="accent1" accent2="accent2" accent3="accent3" accent4="accent4" accent5="accent5" accent6="accent6" hlink="hlink" folHlink="folHlink"/>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E1FA2783-473A-457B-8616-1938306F0FFB}"/>
              </a:ext>
            </a:extLst>
          </p:cNvPr>
          <p:cNvGraphicFramePr/>
          <p:nvPr>
            <p:extLst>
              <p:ext uri="{D42A27DB-BD31-4B8C-83A1-F6EECF244321}">
                <p14:modId xmlns:p14="http://schemas.microsoft.com/office/powerpoint/2010/main" val="3015544368"/>
              </p:ext>
            </p:extLst>
          </p:nvPr>
        </p:nvGraphicFramePr>
        <p:xfrm>
          <a:off x="415636" y="1901536"/>
          <a:ext cx="10584871" cy="4804064"/>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a:extLst>
              <a:ext uri="{FF2B5EF4-FFF2-40B4-BE49-F238E27FC236}">
                <a16:creationId xmlns:a16="http://schemas.microsoft.com/office/drawing/2014/main" id="{8102A98A-DABB-499D-A939-A61B066BBB64}"/>
              </a:ext>
            </a:extLst>
          </p:cNvPr>
          <p:cNvSpPr txBox="1"/>
          <p:nvPr/>
        </p:nvSpPr>
        <p:spPr>
          <a:xfrm>
            <a:off x="2514600" y="1219201"/>
            <a:ext cx="6549735" cy="882678"/>
          </a:xfrm>
          <a:prstGeom prst="rect">
            <a:avLst/>
          </a:prstGeom>
          <a:solidFill>
            <a:schemeClr val="accent1">
              <a:lumMod val="20000"/>
              <a:lumOff val="80000"/>
            </a:schemeClr>
          </a:solidFill>
          <a:ln>
            <a:solidFill>
              <a:schemeClr val="accent1">
                <a:lumMod val="50000"/>
              </a:schemeClr>
            </a:solidFill>
          </a:ln>
        </p:spPr>
        <p:txBody>
          <a:bodyPr wrap="square">
            <a:spAutoFit/>
          </a:bodyPr>
          <a:lstStyle/>
          <a:p>
            <a:pPr algn="ctr" rtl="1">
              <a:lnSpc>
                <a:spcPct val="107000"/>
              </a:lnSpc>
              <a:spcAft>
                <a:spcPts val="800"/>
              </a:spcAft>
              <a:defRPr/>
            </a:pPr>
            <a:r>
              <a:rPr lang="fa-IR" sz="2400" b="1" dirty="0">
                <a:solidFill>
                  <a:prstClr val="black"/>
                </a:solidFill>
                <a:ea typeface="Calibri" panose="020F0502020204030204" pitchFamily="34" charset="0"/>
                <a:cs typeface="B Titr" panose="00000700000000000000" pitchFamily="2" charset="-78"/>
              </a:rPr>
              <a:t>درصد </a:t>
            </a:r>
            <a:r>
              <a:rPr lang="ar-SA" sz="2400" b="1" dirty="0">
                <a:solidFill>
                  <a:prstClr val="black"/>
                </a:solidFill>
                <a:ea typeface="Calibri" panose="020F0502020204030204" pitchFamily="34" charset="0"/>
                <a:cs typeface="B Titr" panose="00000700000000000000" pitchFamily="2" charset="-78"/>
              </a:rPr>
              <a:t>توزیع سنی موارد مرگ مادر</a:t>
            </a:r>
            <a:r>
              <a:rPr lang="fa-IR" sz="2400" b="1" dirty="0">
                <a:solidFill>
                  <a:prstClr val="black"/>
                </a:solidFill>
                <a:ea typeface="Calibri" panose="020F0502020204030204" pitchFamily="34" charset="0"/>
                <a:cs typeface="B Titr" panose="00000700000000000000" pitchFamily="2" charset="-78"/>
              </a:rPr>
              <a:t>ی د ع پ اصفهان</a:t>
            </a:r>
            <a:r>
              <a:rPr lang="ar-SA" sz="2400" b="1" dirty="0">
                <a:solidFill>
                  <a:prstClr val="black"/>
                </a:solidFill>
                <a:ea typeface="Calibri" panose="020F0502020204030204" pitchFamily="34" charset="0"/>
                <a:cs typeface="B Titr" panose="00000700000000000000" pitchFamily="2" charset="-78"/>
              </a:rPr>
              <a:t> در سال </a:t>
            </a:r>
            <a:r>
              <a:rPr lang="fa-IR" sz="2400" b="1" dirty="0">
                <a:solidFill>
                  <a:prstClr val="black"/>
                </a:solidFill>
                <a:ea typeface="Calibri" panose="020F0502020204030204" pitchFamily="34" charset="0"/>
                <a:cs typeface="B Titr" panose="00000700000000000000" pitchFamily="2" charset="-78"/>
              </a:rPr>
              <a:t>1400</a:t>
            </a:r>
            <a:endParaRPr lang="en-US" sz="2400" dirty="0">
              <a:solidFill>
                <a:prstClr val="black"/>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23573690"/>
      </p:ext>
    </p:extLst>
  </p:cSld>
  <p:clrMapOvr>
    <a:overrideClrMapping bg1="lt1" tx1="dk1" bg2="lt2" tx2="dk2" accent1="accent1" accent2="accent2" accent3="accent3" accent4="accent4" accent5="accent5" accent6="accent6" hlink="hlink" folHlink="folHlink"/>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88907D9-251D-46F9-89AD-7F7032FA4EFB}"/>
              </a:ext>
            </a:extLst>
          </p:cNvPr>
          <p:cNvSpPr/>
          <p:nvPr/>
        </p:nvSpPr>
        <p:spPr>
          <a:xfrm>
            <a:off x="1086820" y="4124386"/>
            <a:ext cx="9753600" cy="1990288"/>
          </a:xfrm>
          <a:prstGeom prst="rect">
            <a:avLst/>
          </a:prstGeom>
          <a:noFill/>
        </p:spPr>
        <p:txBody>
          <a:bodyPr wrap="square">
            <a:spAutoFit/>
          </a:bodyPr>
          <a:lstStyle/>
          <a:p>
            <a:pPr algn="ctr" rtl="1">
              <a:spcAft>
                <a:spcPts val="1000"/>
              </a:spcAft>
            </a:pPr>
            <a:r>
              <a:rPr lang="fa-IR" b="1" dirty="0">
                <a:solidFill>
                  <a:srgbClr val="D1E5F9">
                    <a:lumMod val="25000"/>
                  </a:srgbClr>
                </a:solidFill>
                <a:latin typeface="Andalus" panose="02020603050405020304" pitchFamily="18" charset="-78"/>
                <a:ea typeface="Calibri" panose="020F0502020204030204" pitchFamily="34" charset="0"/>
                <a:cs typeface="B Yekan" panose="00000400000000000000" pitchFamily="2" charset="-78"/>
              </a:rPr>
              <a:t>دانشگاه علوم پزشکی اصفهان</a:t>
            </a:r>
          </a:p>
          <a:p>
            <a:pPr algn="ctr" rtl="1">
              <a:spcAft>
                <a:spcPts val="1000"/>
              </a:spcAft>
            </a:pPr>
            <a:r>
              <a:rPr lang="fa-IR" b="1" dirty="0">
                <a:solidFill>
                  <a:srgbClr val="D1E5F9">
                    <a:lumMod val="25000"/>
                  </a:srgbClr>
                </a:solidFill>
                <a:latin typeface="Andalus" panose="02020603050405020304" pitchFamily="18" charset="-78"/>
                <a:ea typeface="Calibri" panose="020F0502020204030204" pitchFamily="34" charset="0"/>
                <a:cs typeface="B Yekan" panose="00000400000000000000" pitchFamily="2" charset="-78"/>
              </a:rPr>
              <a:t>معاونت بهداشت</a:t>
            </a:r>
          </a:p>
          <a:p>
            <a:pPr algn="ctr" rtl="1">
              <a:spcAft>
                <a:spcPts val="1000"/>
              </a:spcAft>
            </a:pPr>
            <a:r>
              <a:rPr lang="fa-IR" b="1" dirty="0">
                <a:solidFill>
                  <a:srgbClr val="D1E5F9">
                    <a:lumMod val="25000"/>
                  </a:srgbClr>
                </a:solidFill>
                <a:latin typeface="Andalus" panose="02020603050405020304" pitchFamily="18" charset="-78"/>
                <a:ea typeface="Calibri" panose="020F0502020204030204" pitchFamily="34" charset="0"/>
                <a:cs typeface="B Yekan" panose="00000400000000000000" pitchFamily="2" charset="-78"/>
              </a:rPr>
              <a:t>گروه سلامت جمعیت و خانواده</a:t>
            </a:r>
          </a:p>
          <a:p>
            <a:pPr algn="ctr" rtl="1">
              <a:spcAft>
                <a:spcPts val="1000"/>
              </a:spcAft>
            </a:pPr>
            <a:r>
              <a:rPr lang="fa-IR" b="1" dirty="0">
                <a:solidFill>
                  <a:srgbClr val="D1E5F9">
                    <a:lumMod val="25000"/>
                  </a:srgbClr>
                </a:solidFill>
                <a:latin typeface="Andalus" panose="02020603050405020304" pitchFamily="18" charset="-78"/>
                <a:ea typeface="Calibri" panose="020F0502020204030204" pitchFamily="34" charset="0"/>
                <a:cs typeface="B Yekan" panose="00000400000000000000" pitchFamily="2" charset="-78"/>
              </a:rPr>
              <a:t>واحد سلامت مادران</a:t>
            </a:r>
          </a:p>
          <a:p>
            <a:pPr algn="ctr" rtl="1">
              <a:spcAft>
                <a:spcPts val="1000"/>
              </a:spcAft>
            </a:pPr>
            <a:r>
              <a:rPr lang="fa-IR" b="1" dirty="0">
                <a:solidFill>
                  <a:srgbClr val="D1E5F9">
                    <a:lumMod val="25000"/>
                  </a:srgbClr>
                </a:solidFill>
                <a:latin typeface="Andalus" panose="02020603050405020304" pitchFamily="18" charset="-78"/>
                <a:ea typeface="Calibri" panose="020F0502020204030204" pitchFamily="34" charset="0"/>
                <a:cs typeface="B Yekan" panose="00000400000000000000" pitchFamily="2" charset="-78"/>
              </a:rPr>
              <a:t>آذر 1401</a:t>
            </a:r>
            <a:endParaRPr lang="en-US" sz="2400" b="1" dirty="0">
              <a:solidFill>
                <a:srgbClr val="D1E5F9">
                  <a:lumMod val="25000"/>
                </a:srgbClr>
              </a:solidFill>
              <a:latin typeface="Andalus" panose="02020603050405020304" pitchFamily="18" charset="-78"/>
              <a:ea typeface="Calibri" panose="020F0502020204030204" pitchFamily="34" charset="0"/>
              <a:cs typeface="B Yekan" panose="00000400000000000000" pitchFamily="2" charset="-78"/>
            </a:endParaRPr>
          </a:p>
        </p:txBody>
      </p:sp>
      <p:sp>
        <p:nvSpPr>
          <p:cNvPr id="3" name="Rectangle 2">
            <a:extLst>
              <a:ext uri="{FF2B5EF4-FFF2-40B4-BE49-F238E27FC236}">
                <a16:creationId xmlns:a16="http://schemas.microsoft.com/office/drawing/2014/main" id="{6F8E2B46-3948-46A1-8F13-28E3E85119D8}"/>
              </a:ext>
            </a:extLst>
          </p:cNvPr>
          <p:cNvSpPr/>
          <p:nvPr/>
        </p:nvSpPr>
        <p:spPr>
          <a:xfrm>
            <a:off x="733108" y="1370486"/>
            <a:ext cx="10972801" cy="2344231"/>
          </a:xfrm>
          <a:prstGeom prst="rect">
            <a:avLst/>
          </a:prstGeom>
          <a:noFill/>
        </p:spPr>
        <p:txBody>
          <a:bodyPr wrap="square">
            <a:sp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fa-IR" sz="6000" b="1" dirty="0">
                <a:solidFill>
                  <a:schemeClr val="tx2">
                    <a:lumMod val="75000"/>
                  </a:schemeClr>
                </a:solidFill>
                <a:latin typeface="Andalus" panose="02020603050405020304" pitchFamily="18" charset="-78"/>
                <a:cs typeface="B Titr" panose="00000700000000000000" pitchFamily="2" charset="-78"/>
              </a:rPr>
              <a:t>تحلیل مرگ های مادری د ع پ اصفهان </a:t>
            </a:r>
          </a:p>
          <a:p>
            <a:pPr marL="0" marR="0" lvl="0" indent="0" algn="ctr" defTabSz="914400" rtl="1" eaLnBrk="1" fontAlgn="auto" latinLnBrk="0" hangingPunct="1">
              <a:lnSpc>
                <a:spcPct val="115000"/>
              </a:lnSpc>
              <a:spcBef>
                <a:spcPts val="0"/>
              </a:spcBef>
              <a:spcAft>
                <a:spcPts val="1000"/>
              </a:spcAft>
              <a:buClrTx/>
              <a:buSzTx/>
              <a:buFontTx/>
              <a:buNone/>
              <a:tabLst/>
              <a:defRPr/>
            </a:pPr>
            <a:r>
              <a:rPr lang="fa-IR" sz="6000" b="1" dirty="0">
                <a:solidFill>
                  <a:schemeClr val="tx2">
                    <a:lumMod val="75000"/>
                  </a:schemeClr>
                </a:solidFill>
                <a:latin typeface="Andalus" panose="02020603050405020304" pitchFamily="18" charset="-78"/>
                <a:cs typeface="B Titr" panose="00000700000000000000" pitchFamily="2" charset="-78"/>
              </a:rPr>
              <a:t>سال 1400 و سه ساله 1400-1398</a:t>
            </a:r>
            <a:endParaRPr lang="en-US" sz="6000" b="1" dirty="0">
              <a:solidFill>
                <a:schemeClr val="tx2">
                  <a:lumMod val="75000"/>
                </a:schemeClr>
              </a:solidFill>
              <a:latin typeface="Andalus" panose="02020603050405020304" pitchFamily="18" charset="-78"/>
              <a:cs typeface="B Titr" panose="00000700000000000000" pitchFamily="2" charset="-78"/>
            </a:endParaRPr>
          </a:p>
        </p:txBody>
      </p:sp>
    </p:spTree>
    <p:extLst>
      <p:ext uri="{BB962C8B-B14F-4D97-AF65-F5344CB8AC3E}">
        <p14:creationId xmlns:p14="http://schemas.microsoft.com/office/powerpoint/2010/main" val="1436264417"/>
      </p:ext>
    </p:extLst>
  </p:cSld>
  <p:clrMapOvr>
    <a:overrideClrMapping bg1="lt1" tx1="dk1" bg2="lt2" tx2="dk2" accent1="accent1" accent2="accent2" accent3="accent3" accent4="accent4" accent5="accent5" accent6="accent6" hlink="hlink" folHlink="folHlink"/>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2FB6F3D-94E2-47D0-B670-E0A6C5139971}"/>
              </a:ext>
            </a:extLst>
          </p:cNvPr>
          <p:cNvGraphicFramePr/>
          <p:nvPr>
            <p:extLst>
              <p:ext uri="{D42A27DB-BD31-4B8C-83A1-F6EECF244321}">
                <p14:modId xmlns:p14="http://schemas.microsoft.com/office/powerpoint/2010/main" val="2074135362"/>
              </p:ext>
            </p:extLst>
          </p:nvPr>
        </p:nvGraphicFramePr>
        <p:xfrm>
          <a:off x="1005519" y="1842655"/>
          <a:ext cx="10396025" cy="4318782"/>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a:extLst>
              <a:ext uri="{FF2B5EF4-FFF2-40B4-BE49-F238E27FC236}">
                <a16:creationId xmlns:a16="http://schemas.microsoft.com/office/drawing/2014/main" id="{AA4F6B75-CDCD-4F14-847A-DDABF66355A4}"/>
              </a:ext>
            </a:extLst>
          </p:cNvPr>
          <p:cNvSpPr txBox="1"/>
          <p:nvPr/>
        </p:nvSpPr>
        <p:spPr>
          <a:xfrm>
            <a:off x="2140527" y="1431392"/>
            <a:ext cx="8624456" cy="471026"/>
          </a:xfrm>
          <a:prstGeom prst="rect">
            <a:avLst/>
          </a:prstGeom>
          <a:solidFill>
            <a:schemeClr val="accent1">
              <a:lumMod val="20000"/>
              <a:lumOff val="80000"/>
            </a:schemeClr>
          </a:solidFill>
          <a:ln>
            <a:solidFill>
              <a:schemeClr val="accent1">
                <a:lumMod val="50000"/>
              </a:schemeClr>
            </a:solidFill>
          </a:ln>
        </p:spPr>
        <p:txBody>
          <a:bodyPr wrap="square">
            <a:spAutoFit/>
          </a:bodyPr>
          <a:lstStyle/>
          <a:p>
            <a:pPr marL="685800" algn="r" rtl="1">
              <a:lnSpc>
                <a:spcPct val="107000"/>
              </a:lnSpc>
              <a:defRPr/>
            </a:pPr>
            <a:r>
              <a:rPr lang="fa-IR" sz="2300" b="1" dirty="0">
                <a:solidFill>
                  <a:srgbClr val="1F497D">
                    <a:lumMod val="75000"/>
                  </a:srgbClr>
                </a:solidFill>
                <a:ea typeface="Calibri" panose="020F0502020204030204" pitchFamily="34" charset="0"/>
                <a:cs typeface="B Titr" panose="00000700000000000000" pitchFamily="2" charset="-78"/>
              </a:rPr>
              <a:t>درصد رتبه</a:t>
            </a:r>
            <a:r>
              <a:rPr lang="ar-SA" sz="2300" b="1" dirty="0">
                <a:solidFill>
                  <a:srgbClr val="1F497D">
                    <a:lumMod val="75000"/>
                  </a:srgbClr>
                </a:solidFill>
                <a:ea typeface="Calibri" panose="020F0502020204030204" pitchFamily="34" charset="0"/>
                <a:cs typeface="B Titr" panose="00000700000000000000" pitchFamily="2" charset="-78"/>
              </a:rPr>
              <a:t> بارداری </a:t>
            </a:r>
            <a:r>
              <a:rPr lang="fa-IR" sz="2300" b="1" dirty="0">
                <a:solidFill>
                  <a:srgbClr val="1F497D">
                    <a:lumMod val="75000"/>
                  </a:srgbClr>
                </a:solidFill>
                <a:ea typeface="Calibri" panose="020F0502020204030204" pitchFamily="34" charset="0"/>
                <a:cs typeface="B Titr" panose="00000700000000000000" pitchFamily="2" charset="-78"/>
              </a:rPr>
              <a:t>در</a:t>
            </a:r>
            <a:r>
              <a:rPr lang="ar-SA" sz="2300" b="1" dirty="0">
                <a:solidFill>
                  <a:srgbClr val="1F497D">
                    <a:lumMod val="75000"/>
                  </a:srgbClr>
                </a:solidFill>
                <a:ea typeface="Calibri" panose="020F0502020204030204" pitchFamily="34" charset="0"/>
                <a:cs typeface="B Titr" panose="00000700000000000000" pitchFamily="2" charset="-78"/>
              </a:rPr>
              <a:t>م</a:t>
            </a:r>
            <a:r>
              <a:rPr lang="fa-IR" sz="2300" b="1" dirty="0">
                <a:solidFill>
                  <a:srgbClr val="1F497D">
                    <a:lumMod val="75000"/>
                  </a:srgbClr>
                </a:solidFill>
                <a:ea typeface="Calibri" panose="020F0502020204030204" pitchFamily="34" charset="0"/>
                <a:cs typeface="B Titr" panose="00000700000000000000" pitchFamily="2" charset="-78"/>
              </a:rPr>
              <a:t>وارد مرگ مادری د ع پ اصفهان</a:t>
            </a:r>
            <a:r>
              <a:rPr lang="ar-SA" sz="2300" b="1" dirty="0">
                <a:solidFill>
                  <a:srgbClr val="1F497D">
                    <a:lumMod val="75000"/>
                  </a:srgbClr>
                </a:solidFill>
                <a:ea typeface="Calibri" panose="020F0502020204030204" pitchFamily="34" charset="0"/>
                <a:cs typeface="B Titr" panose="00000700000000000000" pitchFamily="2" charset="-78"/>
              </a:rPr>
              <a:t> در سال</a:t>
            </a:r>
            <a:r>
              <a:rPr lang="fa-IR" sz="2300" b="1" dirty="0">
                <a:solidFill>
                  <a:srgbClr val="1F497D">
                    <a:lumMod val="75000"/>
                  </a:srgbClr>
                </a:solidFill>
                <a:ea typeface="Calibri" panose="020F0502020204030204" pitchFamily="34" charset="0"/>
                <a:cs typeface="B Titr" panose="00000700000000000000" pitchFamily="2" charset="-78"/>
              </a:rPr>
              <a:t>1400</a:t>
            </a:r>
            <a:endParaRPr lang="en-US" sz="2300" dirty="0">
              <a:solidFill>
                <a:srgbClr val="1F497D">
                  <a:lumMod val="75000"/>
                </a:srgbClr>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46545275"/>
      </p:ext>
    </p:extLst>
  </p:cSld>
  <p:clrMapOvr>
    <a:overrideClrMapping bg1="lt1" tx1="dk1" bg2="lt2" tx2="dk2" accent1="accent1" accent2="accent2" accent3="accent3" accent4="accent4" accent5="accent5" accent6="accent6" hlink="hlink" folHlink="folHlink"/>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13279" y="697130"/>
            <a:ext cx="10883589" cy="967132"/>
          </a:xfrm>
        </p:spPr>
        <p:txBody>
          <a:bodyPr>
            <a:noAutofit/>
          </a:bodyPr>
          <a:lstStyle/>
          <a:p>
            <a:pPr algn="ctr">
              <a:lnSpc>
                <a:spcPct val="150000"/>
              </a:lnSpc>
            </a:pPr>
            <a:r>
              <a:rPr lang="ar-SA" sz="2400" b="1" dirty="0">
                <a:solidFill>
                  <a:srgbClr val="0070C0"/>
                </a:solidFill>
                <a:latin typeface="Calibri" panose="020F0502020204030204" pitchFamily="34" charset="0"/>
                <a:ea typeface="Calibri" panose="020F0502020204030204" pitchFamily="34" charset="0"/>
                <a:cs typeface="B Titr" panose="00000700000000000000" pitchFamily="2" charset="-78"/>
              </a:rPr>
              <a:t>درصد فراوانی مرگ مادر بر حسب عوامل فردی و باروری در</a:t>
            </a:r>
            <a:r>
              <a:rPr lang="fa-IR" sz="2400" b="1" dirty="0">
                <a:solidFill>
                  <a:schemeClr val="accent2">
                    <a:lumMod val="75000"/>
                  </a:schemeClr>
                </a:solidFill>
                <a:latin typeface="Calibri" panose="020F0502020204030204" pitchFamily="34" charset="0"/>
                <a:ea typeface="Calibri" panose="020F0502020204030204" pitchFamily="34" charset="0"/>
                <a:cs typeface="B Titr" panose="00000700000000000000" pitchFamily="2" charset="-78"/>
              </a:rPr>
              <a:t>دانشگاه ع پ اصفهان</a:t>
            </a:r>
            <a:r>
              <a:rPr lang="ar-SA" sz="2400" b="1" dirty="0">
                <a:solidFill>
                  <a:srgbClr val="0070C0"/>
                </a:solidFill>
                <a:latin typeface="Calibri" panose="020F0502020204030204" pitchFamily="34" charset="0"/>
                <a:ea typeface="Calibri" panose="020F0502020204030204" pitchFamily="34" charset="0"/>
                <a:cs typeface="B Titr" panose="00000700000000000000" pitchFamily="2" charset="-78"/>
              </a:rPr>
              <a:t> طی </a:t>
            </a:r>
            <a:r>
              <a:rPr lang="fa-IR" sz="2400" b="1" dirty="0">
                <a:solidFill>
                  <a:srgbClr val="0070C0"/>
                </a:solidFill>
                <a:latin typeface="Calibri" panose="020F0502020204030204" pitchFamily="34" charset="0"/>
                <a:ea typeface="Calibri" panose="020F0502020204030204" pitchFamily="34" charset="0"/>
                <a:cs typeface="B Titr" panose="00000700000000000000" pitchFamily="2" charset="-78"/>
              </a:rPr>
              <a:t>سال 1400</a:t>
            </a:r>
            <a:endParaRPr lang="en-US" sz="2400" b="1" dirty="0">
              <a:solidFill>
                <a:srgbClr val="0070C0"/>
              </a:solidFill>
              <a:latin typeface="Calibri" panose="020F0502020204030204" pitchFamily="34" charset="0"/>
              <a:ea typeface="Calibri" panose="020F0502020204030204" pitchFamily="34" charset="0"/>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679753552"/>
              </p:ext>
            </p:extLst>
          </p:nvPr>
        </p:nvGraphicFramePr>
        <p:xfrm>
          <a:off x="929906" y="1717270"/>
          <a:ext cx="10759869" cy="4628660"/>
        </p:xfrm>
        <a:graphic>
          <a:graphicData uri="http://schemas.openxmlformats.org/drawingml/2006/table">
            <a:tbl>
              <a:tblPr firstRow="1" firstCol="1" bandRow="1"/>
              <a:tblGrid>
                <a:gridCol w="2237613">
                  <a:extLst>
                    <a:ext uri="{9D8B030D-6E8A-4147-A177-3AD203B41FA5}">
                      <a16:colId xmlns:a16="http://schemas.microsoft.com/office/drawing/2014/main" val="1426996559"/>
                    </a:ext>
                  </a:extLst>
                </a:gridCol>
                <a:gridCol w="1572644">
                  <a:extLst>
                    <a:ext uri="{9D8B030D-6E8A-4147-A177-3AD203B41FA5}">
                      <a16:colId xmlns:a16="http://schemas.microsoft.com/office/drawing/2014/main" val="3858489312"/>
                    </a:ext>
                  </a:extLst>
                </a:gridCol>
                <a:gridCol w="1572644">
                  <a:extLst>
                    <a:ext uri="{9D8B030D-6E8A-4147-A177-3AD203B41FA5}">
                      <a16:colId xmlns:a16="http://schemas.microsoft.com/office/drawing/2014/main" val="4039723272"/>
                    </a:ext>
                  </a:extLst>
                </a:gridCol>
                <a:gridCol w="1152538">
                  <a:extLst>
                    <a:ext uri="{9D8B030D-6E8A-4147-A177-3AD203B41FA5}">
                      <a16:colId xmlns:a16="http://schemas.microsoft.com/office/drawing/2014/main" val="1700997687"/>
                    </a:ext>
                  </a:extLst>
                </a:gridCol>
                <a:gridCol w="1075982">
                  <a:extLst>
                    <a:ext uri="{9D8B030D-6E8A-4147-A177-3AD203B41FA5}">
                      <a16:colId xmlns:a16="http://schemas.microsoft.com/office/drawing/2014/main" val="473237890"/>
                    </a:ext>
                  </a:extLst>
                </a:gridCol>
                <a:gridCol w="1797628">
                  <a:extLst>
                    <a:ext uri="{9D8B030D-6E8A-4147-A177-3AD203B41FA5}">
                      <a16:colId xmlns:a16="http://schemas.microsoft.com/office/drawing/2014/main" val="3792993777"/>
                    </a:ext>
                  </a:extLst>
                </a:gridCol>
                <a:gridCol w="1350820">
                  <a:extLst>
                    <a:ext uri="{9D8B030D-6E8A-4147-A177-3AD203B41FA5}">
                      <a16:colId xmlns:a16="http://schemas.microsoft.com/office/drawing/2014/main" val="141089773"/>
                    </a:ext>
                  </a:extLst>
                </a:gridCol>
              </a:tblGrid>
              <a:tr h="1282795">
                <a:tc>
                  <a:txBody>
                    <a:bodyPr/>
                    <a:lstStyle/>
                    <a:p>
                      <a:pPr marL="0" marR="0" lvl="0" indent="0" algn="ctr" defTabSz="1219170" rtl="1" eaLnBrk="1" fontAlgn="auto" latinLnBrk="0" hangingPunct="1">
                        <a:lnSpc>
                          <a:spcPct val="107000"/>
                        </a:lnSpc>
                        <a:spcBef>
                          <a:spcPts val="0"/>
                        </a:spcBef>
                        <a:spcAft>
                          <a:spcPts val="0"/>
                        </a:spcAft>
                        <a:buClrTx/>
                        <a:buSzTx/>
                        <a:buFontTx/>
                        <a:buNone/>
                        <a:tabLst/>
                        <a:defRPr/>
                      </a:pPr>
                      <a:r>
                        <a:rPr kumimoji="0" lang="ar-SA" sz="19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نسبت </a:t>
                      </a:r>
                      <a:r>
                        <a:rPr kumimoji="0" lang="fa-IR" sz="19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سهم </a:t>
                      </a:r>
                      <a:r>
                        <a:rPr kumimoji="0" lang="ar-SA" sz="19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مرگ مادر </a:t>
                      </a:r>
                      <a:r>
                        <a:rPr kumimoji="0" lang="fa-IR" sz="19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به سهم موالید</a:t>
                      </a:r>
                      <a:endParaRPr kumimoji="0" lang="en-US" sz="19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p>
                      <a:pPr marL="0" marR="0" lvl="0" indent="0" algn="ctr" defTabSz="1219170" rtl="1" eaLnBrk="1" fontAlgn="auto" latinLnBrk="0" hangingPunct="1">
                        <a:lnSpc>
                          <a:spcPct val="107000"/>
                        </a:lnSpc>
                        <a:spcBef>
                          <a:spcPts val="0"/>
                        </a:spcBef>
                        <a:spcAft>
                          <a:spcPts val="0"/>
                        </a:spcAft>
                        <a:buClrTx/>
                        <a:buSzTx/>
                        <a:buFontTx/>
                        <a:buNone/>
                        <a:tabLst/>
                        <a:defRPr/>
                      </a:pPr>
                      <a:endParaRPr kumimoji="0" lang="en-US" sz="18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07000"/>
                        </a:lnSpc>
                        <a:spcBef>
                          <a:spcPts val="0"/>
                        </a:spcBef>
                        <a:spcAft>
                          <a:spcPts val="0"/>
                        </a:spcAft>
                        <a:buClrTx/>
                        <a:buSzTx/>
                        <a:buFontTx/>
                        <a:buNone/>
                        <a:tabLst/>
                        <a:defRPr/>
                      </a:pPr>
                      <a:r>
                        <a:rPr kumimoji="0" lang="fa-IR" sz="18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سهم موالید</a:t>
                      </a:r>
                      <a:endParaRPr kumimoji="0" lang="en-US" sz="18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07000"/>
                        </a:lnSpc>
                        <a:spcBef>
                          <a:spcPts val="0"/>
                        </a:spcBef>
                        <a:spcAft>
                          <a:spcPts val="0"/>
                        </a:spcAft>
                        <a:buClrTx/>
                        <a:buSzTx/>
                        <a:buFontTx/>
                        <a:buNone/>
                        <a:tabLst/>
                        <a:defRPr/>
                      </a:pPr>
                      <a:r>
                        <a:rPr kumimoji="0" lang="fa-IR" sz="18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تعداد موالید</a:t>
                      </a:r>
                      <a:endParaRPr kumimoji="0" lang="en-US" sz="18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07000"/>
                        </a:lnSpc>
                        <a:spcBef>
                          <a:spcPts val="0"/>
                        </a:spcBef>
                        <a:spcAft>
                          <a:spcPts val="0"/>
                        </a:spcAft>
                        <a:buClrTx/>
                        <a:buSzTx/>
                        <a:buFontTx/>
                        <a:buNone/>
                        <a:tabLst/>
                        <a:defRPr/>
                      </a:pPr>
                      <a:r>
                        <a:rPr kumimoji="0" lang="fa-IR"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درصد فراوانی از کل مرگ ها</a:t>
                      </a:r>
                      <a:endPar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p>
                      <a:pPr marL="0" marR="0" lvl="0" indent="0" algn="ctr" defTabSz="1219170" rtl="1" eaLnBrk="1" fontAlgn="auto" latinLnBrk="0" hangingPunct="1">
                        <a:lnSpc>
                          <a:spcPct val="107000"/>
                        </a:lnSpc>
                        <a:spcBef>
                          <a:spcPts val="0"/>
                        </a:spcBef>
                        <a:spcAft>
                          <a:spcPts val="0"/>
                        </a:spcAft>
                        <a:buClrTx/>
                        <a:buSzTx/>
                        <a:buFontTx/>
                        <a:buNone/>
                        <a:tabLst/>
                        <a:defRPr/>
                      </a:pPr>
                      <a:endPar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07000"/>
                        </a:lnSpc>
                        <a:spcBef>
                          <a:spcPts val="0"/>
                        </a:spcBef>
                        <a:spcAft>
                          <a:spcPts val="0"/>
                        </a:spcAft>
                        <a:buClrTx/>
                        <a:buSzTx/>
                        <a:buFontTx/>
                        <a:buNone/>
                        <a:tabLst/>
                        <a:defRPr/>
                      </a:pPr>
                      <a:r>
                        <a:rPr kumimoji="0" lang="fa-IR" sz="18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تعداد مرگ</a:t>
                      </a:r>
                      <a:endParaRPr kumimoji="0" lang="en-US" sz="18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685800" marR="0" algn="r" rtl="1">
                        <a:lnSpc>
                          <a:spcPct val="115000"/>
                        </a:lnSpc>
                        <a:spcBef>
                          <a:spcPts val="0"/>
                        </a:spcBef>
                        <a:spcAft>
                          <a:spcPts val="1000"/>
                        </a:spcAft>
                      </a:pPr>
                      <a:r>
                        <a:rPr lang="fa-IR" sz="1900" b="1" dirty="0">
                          <a:effectLst/>
                          <a:latin typeface="Calibri" panose="020F0502020204030204" pitchFamily="34" charset="0"/>
                          <a:ea typeface="Calibri" panose="020F0502020204030204" pitchFamily="34" charset="0"/>
                          <a:cs typeface="B Yagut" panose="00000400000000000000" pitchFamily="2" charset="-78"/>
                        </a:rPr>
                        <a:t>عوامل فردی و باروری</a:t>
                      </a:r>
                      <a:endParaRPr lang="en-US" sz="1900" b="1" dirty="0">
                        <a:effectLst/>
                        <a:latin typeface="Calibri" panose="020F0502020204030204" pitchFamily="34" charset="0"/>
                        <a:ea typeface="Calibri" panose="020F0502020204030204" pitchFamily="34" charset="0"/>
                        <a:cs typeface="Arial" panose="020B0604020202020204" pitchFamily="34" charset="0"/>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extLst>
                  <a:ext uri="{0D108BD9-81ED-4DB2-BD59-A6C34878D82A}">
                    <a16:rowId xmlns:a16="http://schemas.microsoft.com/office/drawing/2014/main" val="2176788841"/>
                  </a:ext>
                </a:extLst>
              </a:tr>
              <a:tr h="440960">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0</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0.8</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455</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r>
                        <a:rPr lang="fa-IR"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rPr>
                        <a:t>0</a:t>
                      </a:r>
                      <a:endParaRPr lang="en-US"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1219170" rtl="1" eaLnBrk="1" latinLnBrk="0" hangingPunct="1">
                        <a:lnSpc>
                          <a:spcPct val="115000"/>
                        </a:lnSpc>
                        <a:spcBef>
                          <a:spcPts val="0"/>
                        </a:spcBef>
                        <a:spcAft>
                          <a:spcPts val="0"/>
                        </a:spcAft>
                      </a:pPr>
                      <a:r>
                        <a:rPr lang="fa-IR"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rPr>
                        <a:t>0</a:t>
                      </a:r>
                      <a:endParaRPr lang="en-US"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91465" marR="0" algn="r" rtl="1">
                        <a:lnSpc>
                          <a:spcPct val="115000"/>
                        </a:lnSpc>
                        <a:spcBef>
                          <a:spcPts val="0"/>
                        </a:spcBef>
                        <a:spcAft>
                          <a:spcPts val="0"/>
                        </a:spcAft>
                      </a:pPr>
                      <a:r>
                        <a:rPr lang="fa-IR" sz="1800" b="1" dirty="0">
                          <a:effectLst/>
                          <a:latin typeface="Calibri" panose="020F0502020204030204" pitchFamily="34" charset="0"/>
                          <a:ea typeface="Calibri" panose="020F0502020204030204" pitchFamily="34" charset="0"/>
                          <a:cs typeface="B Yagut" panose="00000400000000000000" pitchFamily="2" charset="-78"/>
                        </a:rPr>
                        <a:t>کمتر از 18 سال</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marL="685800" marR="0" algn="r" defTabSz="1219170" rtl="1" eaLnBrk="1" latinLnBrk="0" hangingPunct="1">
                        <a:lnSpc>
                          <a:spcPct val="115000"/>
                        </a:lnSpc>
                        <a:spcBef>
                          <a:spcPts val="0"/>
                        </a:spcBef>
                        <a:spcAft>
                          <a:spcPts val="0"/>
                        </a:spcAft>
                      </a:pPr>
                      <a:r>
                        <a:rPr lang="fa-IR" sz="1900" b="1" kern="1200" dirty="0">
                          <a:solidFill>
                            <a:schemeClr val="tx1"/>
                          </a:solidFill>
                          <a:effectLst/>
                          <a:latin typeface="Calibri" panose="020F0502020204030204" pitchFamily="34" charset="0"/>
                          <a:ea typeface="Calibri" panose="020F0502020204030204" pitchFamily="34" charset="0"/>
                          <a:cs typeface="Arial" panose="020B0604020202020204" pitchFamily="34" charset="0"/>
                        </a:rPr>
                        <a:t>سن مادر</a:t>
                      </a:r>
                      <a:endParaRPr lang="en-US" sz="1900" b="1" kern="1200" dirty="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28575"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4148928358"/>
                  </a:ext>
                </a:extLst>
              </a:tr>
              <a:tr h="635675">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0.82</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74.42</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42271</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r>
                        <a:rPr lang="fa-IR"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rPr>
                        <a:t>61.2</a:t>
                      </a:r>
                      <a:endParaRPr lang="en-US"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1219170" rtl="1" eaLnBrk="1" latinLnBrk="0" hangingPunct="1">
                        <a:lnSpc>
                          <a:spcPct val="115000"/>
                        </a:lnSpc>
                        <a:spcBef>
                          <a:spcPts val="0"/>
                        </a:spcBef>
                        <a:spcAft>
                          <a:spcPts val="0"/>
                        </a:spcAft>
                      </a:pPr>
                      <a:r>
                        <a:rPr lang="fa-IR"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rPr>
                        <a:t>11</a:t>
                      </a:r>
                      <a:endParaRPr lang="en-US"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91465" marR="0" algn="r" rtl="1">
                        <a:lnSpc>
                          <a:spcPct val="115000"/>
                        </a:lnSpc>
                        <a:spcBef>
                          <a:spcPts val="0"/>
                        </a:spcBef>
                        <a:spcAft>
                          <a:spcPts val="0"/>
                        </a:spcAft>
                      </a:pPr>
                      <a:r>
                        <a:rPr lang="fa-IR" sz="1800" b="1" dirty="0">
                          <a:effectLst/>
                          <a:latin typeface="Calibri" panose="020F0502020204030204" pitchFamily="34" charset="0"/>
                          <a:ea typeface="Calibri" panose="020F0502020204030204" pitchFamily="34" charset="0"/>
                          <a:cs typeface="B Yagut" panose="00000400000000000000" pitchFamily="2" charset="-78"/>
                        </a:rPr>
                        <a:t>بین 18-35 سال</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dirty="0"/>
                    </a:p>
                  </a:txBody>
                  <a:tcPr>
                    <a:lnT w="28575"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822874644"/>
                  </a:ext>
                </a:extLst>
              </a:tr>
              <a:tr h="427180">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1.56</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24.77</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14073</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1"/>
                      <a:r>
                        <a:rPr lang="fa-IR"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rPr>
                        <a:t>38.8</a:t>
                      </a:r>
                      <a:endParaRPr lang="en-US"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a:txBody>
                    <a:bodyPr/>
                    <a:lstStyle/>
                    <a:p>
                      <a:pPr marL="0" marR="0" algn="ctr" defTabSz="1219170" rtl="1" eaLnBrk="1" latinLnBrk="0" hangingPunct="1">
                        <a:lnSpc>
                          <a:spcPct val="115000"/>
                        </a:lnSpc>
                        <a:spcBef>
                          <a:spcPts val="0"/>
                        </a:spcBef>
                        <a:spcAft>
                          <a:spcPts val="0"/>
                        </a:spcAft>
                      </a:pPr>
                      <a:r>
                        <a:rPr lang="fa-IR"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rPr>
                        <a:t>7</a:t>
                      </a:r>
                      <a:endParaRPr lang="en-US"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291465" marR="0" algn="r" rtl="1">
                        <a:lnSpc>
                          <a:spcPct val="115000"/>
                        </a:lnSpc>
                        <a:spcBef>
                          <a:spcPts val="0"/>
                        </a:spcBef>
                        <a:spcAft>
                          <a:spcPts val="0"/>
                        </a:spcAft>
                      </a:pPr>
                      <a:r>
                        <a:rPr lang="fa-IR" sz="1800" b="1" dirty="0">
                          <a:effectLst/>
                          <a:latin typeface="Calibri" panose="020F0502020204030204" pitchFamily="34" charset="0"/>
                          <a:ea typeface="Calibri" panose="020F0502020204030204" pitchFamily="34" charset="0"/>
                          <a:cs typeface="B Yagut" panose="00000400000000000000" pitchFamily="2" charset="-78"/>
                        </a:rPr>
                        <a:t>بالای 35 سال</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2">
                        <a:lumMod val="60000"/>
                        <a:lumOff val="40000"/>
                      </a:schemeClr>
                    </a:solidFill>
                  </a:tcPr>
                </a:tc>
                <a:tc vMerge="1">
                  <a:txBody>
                    <a:bodyPr/>
                    <a:lstStyle/>
                    <a:p>
                      <a:endParaRPr lang="en-US" dirty="0"/>
                    </a:p>
                  </a:txBody>
                  <a:tcPr/>
                </a:tc>
                <a:extLst>
                  <a:ext uri="{0D108BD9-81ED-4DB2-BD59-A6C34878D82A}">
                    <a16:rowId xmlns:a16="http://schemas.microsoft.com/office/drawing/2014/main" val="3870688550"/>
                  </a:ext>
                </a:extLst>
              </a:tr>
              <a:tr h="525320">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1.36</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32.57</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18501</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1219170" rtl="1" eaLnBrk="1" latinLnBrk="0" hangingPunct="1"/>
                      <a:r>
                        <a:rPr lang="fa-IR"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rPr>
                        <a:t>44.44</a:t>
                      </a:r>
                      <a:endParaRPr lang="en-US"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8</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91465" marR="0" algn="ctr" rtl="1">
                        <a:lnSpc>
                          <a:spcPct val="115000"/>
                        </a:lnSpc>
                        <a:spcBef>
                          <a:spcPts val="0"/>
                        </a:spcBef>
                        <a:spcAft>
                          <a:spcPts val="0"/>
                        </a:spcAft>
                      </a:pPr>
                      <a:r>
                        <a:rPr lang="fa-IR" sz="1600" b="1" dirty="0">
                          <a:effectLst/>
                          <a:latin typeface="Calibri" panose="020F0502020204030204" pitchFamily="34" charset="0"/>
                          <a:ea typeface="Calibri" panose="020F0502020204030204" pitchFamily="34" charset="0"/>
                          <a:cs typeface="B Yagut" panose="00000400000000000000" pitchFamily="2" charset="-78"/>
                        </a:rPr>
                        <a:t>بارداری اول</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60000"/>
                        <a:lumOff val="40000"/>
                      </a:schemeClr>
                    </a:solidFill>
                  </a:tcPr>
                </a:tc>
                <a:tc rowSpan="3">
                  <a:txBody>
                    <a:bodyPr/>
                    <a:lstStyle/>
                    <a:p>
                      <a:pPr marL="685800" marR="0" algn="r" rtl="1">
                        <a:lnSpc>
                          <a:spcPct val="115000"/>
                        </a:lnSpc>
                        <a:spcBef>
                          <a:spcPts val="0"/>
                        </a:spcBef>
                        <a:spcAft>
                          <a:spcPts val="0"/>
                        </a:spcAft>
                      </a:pPr>
                      <a:r>
                        <a:rPr lang="en-US" sz="1900" b="1" dirty="0">
                          <a:effectLst/>
                          <a:latin typeface="Calibri" panose="020F0502020204030204" pitchFamily="34" charset="0"/>
                          <a:ea typeface="Calibri" panose="020F0502020204030204" pitchFamily="34" charset="0"/>
                          <a:cs typeface="B Yagut" panose="00000400000000000000" pitchFamily="2" charset="-78"/>
                        </a:rPr>
                        <a:t> </a:t>
                      </a:r>
                      <a:endParaRPr lang="en-US" sz="1900" b="1" dirty="0">
                        <a:effectLst/>
                        <a:latin typeface="Calibri" panose="020F0502020204030204" pitchFamily="34" charset="0"/>
                        <a:ea typeface="Calibri" panose="020F0502020204030204" pitchFamily="34" charset="0"/>
                        <a:cs typeface="Arial" panose="020B0604020202020204" pitchFamily="34" charset="0"/>
                      </a:endParaRPr>
                    </a:p>
                    <a:p>
                      <a:pPr marL="282575" marR="0" indent="90170" algn="r" rtl="1">
                        <a:lnSpc>
                          <a:spcPct val="115000"/>
                        </a:lnSpc>
                        <a:spcBef>
                          <a:spcPts val="0"/>
                        </a:spcBef>
                        <a:spcAft>
                          <a:spcPts val="1000"/>
                        </a:spcAft>
                      </a:pPr>
                      <a:r>
                        <a:rPr lang="fa-IR" sz="1800" b="1" dirty="0">
                          <a:effectLst/>
                          <a:latin typeface="Calibri" panose="020F0502020204030204" pitchFamily="34" charset="0"/>
                          <a:ea typeface="Calibri" panose="020F0502020204030204" pitchFamily="34" charset="0"/>
                          <a:cs typeface="B Yagut" panose="00000400000000000000" pitchFamily="2" charset="-78"/>
                        </a:rPr>
                        <a:t>تعداد بارداری</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accent3">
                        <a:lumMod val="40000"/>
                        <a:lumOff val="60000"/>
                      </a:schemeClr>
                    </a:solidFill>
                  </a:tcPr>
                </a:tc>
                <a:extLst>
                  <a:ext uri="{0D108BD9-81ED-4DB2-BD59-A6C34878D82A}">
                    <a16:rowId xmlns:a16="http://schemas.microsoft.com/office/drawing/2014/main" val="2731915767"/>
                  </a:ext>
                </a:extLst>
              </a:tr>
              <a:tr h="669703">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0.83</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59.74</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33932</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1219170" rtl="1" eaLnBrk="1" latinLnBrk="0" hangingPunct="1"/>
                      <a:r>
                        <a:rPr lang="fa-IR"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rPr>
                        <a:t>50</a:t>
                      </a:r>
                      <a:endParaRPr lang="en-US"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9</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91465" marR="0" algn="ctr" rtl="1">
                        <a:lnSpc>
                          <a:spcPct val="115000"/>
                        </a:lnSpc>
                        <a:spcBef>
                          <a:spcPts val="0"/>
                        </a:spcBef>
                        <a:spcAft>
                          <a:spcPts val="0"/>
                        </a:spcAft>
                      </a:pPr>
                      <a:r>
                        <a:rPr lang="fa-IR" sz="1600" b="1" dirty="0">
                          <a:effectLst/>
                          <a:latin typeface="Calibri" panose="020F0502020204030204" pitchFamily="34" charset="0"/>
                          <a:ea typeface="Calibri" panose="020F0502020204030204" pitchFamily="34" charset="0"/>
                          <a:cs typeface="B Yagut" panose="00000400000000000000" pitchFamily="2" charset="-78"/>
                        </a:rPr>
                        <a:t>بارداری دوم تا چهارم</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dirty="0"/>
                    </a:p>
                  </a:txBody>
                  <a:tcPr>
                    <a:lnT w="12700" cap="flat" cmpd="sng" algn="ctr">
                      <a:solidFill>
                        <a:srgbClr val="000000"/>
                      </a:solidFill>
                      <a:prstDash val="solid"/>
                      <a:round/>
                      <a:headEnd type="none" w="med" len="med"/>
                      <a:tailEnd type="none" w="med" len="med"/>
                    </a:lnT>
                  </a:tcPr>
                </a:tc>
                <a:extLst>
                  <a:ext uri="{0D108BD9-81ED-4DB2-BD59-A6C34878D82A}">
                    <a16:rowId xmlns:a16="http://schemas.microsoft.com/office/drawing/2014/main" val="3894232804"/>
                  </a:ext>
                </a:extLst>
              </a:tr>
              <a:tr h="647027">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0.72</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7.68</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4366</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1219170" rtl="1" eaLnBrk="1" latinLnBrk="0" hangingPunct="1"/>
                      <a:r>
                        <a:rPr lang="fa-IR"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rPr>
                        <a:t>5.55</a:t>
                      </a:r>
                      <a:endParaRPr lang="en-US" sz="1900" b="1" kern="1200" dirty="0">
                        <a:solidFill>
                          <a:schemeClr val="tx1"/>
                        </a:solidFill>
                        <a:effectLst/>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lvl="0" indent="0" algn="ctr" defTabSz="1219170" rtl="1" eaLnBrk="1" fontAlgn="auto" latinLnBrk="0" hangingPunct="1">
                        <a:lnSpc>
                          <a:spcPct val="115000"/>
                        </a:lnSpc>
                        <a:spcBef>
                          <a:spcPts val="0"/>
                        </a:spcBef>
                        <a:spcAft>
                          <a:spcPts val="0"/>
                        </a:spcAft>
                        <a:buClrTx/>
                        <a:buSzTx/>
                        <a:buFontTx/>
                        <a:buNone/>
                        <a:tabLst/>
                        <a:defRPr/>
                      </a:pPr>
                      <a:r>
                        <a:rPr kumimoji="0" lang="fa-IR"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rPr>
                        <a:t>1</a:t>
                      </a:r>
                      <a:endParaRPr kumimoji="0" lang="en-US" sz="1900" b="1" i="0" u="none" strike="noStrike" kern="1200" cap="none" spc="0" normalizeH="0" baseline="0" dirty="0">
                        <a:ln>
                          <a:noFill/>
                        </a:ln>
                        <a:solidFill>
                          <a:prstClr val="black"/>
                        </a:solidFill>
                        <a:effectLst/>
                        <a:uLnTx/>
                        <a:uFillTx/>
                        <a:latin typeface="Calibri" panose="020F0502020204030204" pitchFamily="34" charset="0"/>
                        <a:ea typeface="Calibri" panose="020F0502020204030204" pitchFamily="34" charset="0"/>
                        <a:cs typeface="B Yagut" panose="00000400000000000000" pitchFamily="2" charset="-78"/>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90170" marR="0" indent="-90170" algn="ctr" rtl="1">
                        <a:lnSpc>
                          <a:spcPct val="115000"/>
                        </a:lnSpc>
                        <a:spcBef>
                          <a:spcPts val="0"/>
                        </a:spcBef>
                        <a:spcAft>
                          <a:spcPts val="0"/>
                        </a:spcAft>
                      </a:pPr>
                      <a:r>
                        <a:rPr lang="fa-IR" sz="1600" b="1" dirty="0">
                          <a:effectLst/>
                          <a:latin typeface="Calibri" panose="020F0502020204030204" pitchFamily="34" charset="0"/>
                          <a:ea typeface="Calibri" panose="020F0502020204030204" pitchFamily="34" charset="0"/>
                          <a:cs typeface="B Yagut" panose="00000400000000000000" pitchFamily="2" charset="-78"/>
                        </a:rPr>
                        <a:t>بارداری پنجم و بیشتر</a:t>
                      </a:r>
                      <a:endParaRPr lang="en-US" sz="1600" b="1" dirty="0">
                        <a:effectLst/>
                        <a:latin typeface="Calibri" panose="020F0502020204030204" pitchFamily="34" charset="0"/>
                        <a:ea typeface="Calibri" panose="020F0502020204030204" pitchFamily="34" charset="0"/>
                        <a:cs typeface="Arial" panose="020B0604020202020204" pitchFamily="34" charset="0"/>
                      </a:endParaRPr>
                    </a:p>
                  </a:txBody>
                  <a:tcPr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en-US" dirty="0"/>
                    </a:p>
                  </a:txBody>
                  <a:tcPr/>
                </a:tc>
                <a:extLst>
                  <a:ext uri="{0D108BD9-81ED-4DB2-BD59-A6C34878D82A}">
                    <a16:rowId xmlns:a16="http://schemas.microsoft.com/office/drawing/2014/main" val="95748636"/>
                  </a:ext>
                </a:extLst>
              </a:tr>
            </a:tbl>
          </a:graphicData>
        </a:graphic>
      </p:graphicFrame>
    </p:spTree>
    <p:extLst>
      <p:ext uri="{BB962C8B-B14F-4D97-AF65-F5344CB8AC3E}">
        <p14:creationId xmlns:p14="http://schemas.microsoft.com/office/powerpoint/2010/main" val="385087724"/>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58B8B1-4B07-449D-9E8E-45D1EB3EAD63}"/>
              </a:ext>
            </a:extLst>
          </p:cNvPr>
          <p:cNvSpPr txBox="1"/>
          <p:nvPr/>
        </p:nvSpPr>
        <p:spPr>
          <a:xfrm>
            <a:off x="997527" y="867535"/>
            <a:ext cx="10089573" cy="684803"/>
          </a:xfrm>
          <a:prstGeom prst="rect">
            <a:avLst/>
          </a:prstGeom>
          <a:noFill/>
        </p:spPr>
        <p:txBody>
          <a:bodyPr wrap="square">
            <a:spAutoFit/>
          </a:bodyPr>
          <a:lstStyle/>
          <a:p>
            <a:pPr marL="685783" algn="ctr" defTabSz="914377" rtl="1">
              <a:lnSpc>
                <a:spcPct val="150000"/>
              </a:lnSpc>
              <a:spcAft>
                <a:spcPts val="1000"/>
              </a:spcAft>
              <a:defRPr/>
            </a:pPr>
            <a:r>
              <a:rPr lang="fa-IR" sz="2800" dirty="0">
                <a:effectLst>
                  <a:outerShdw blurRad="50800" dist="38100" dir="2700000" algn="tl" rotWithShape="0">
                    <a:prstClr val="black">
                      <a:alpha val="40000"/>
                    </a:prstClr>
                  </a:outerShdw>
                </a:effectLst>
                <a:latin typeface="Times New Roman" panose="02020603050405020304" pitchFamily="18" charset="0"/>
                <a:ea typeface="Times New Roman" panose="02020603050405020304" pitchFamily="18" charset="0"/>
                <a:cs typeface="B Titr" panose="00000700000000000000" pitchFamily="2" charset="-78"/>
              </a:rPr>
              <a:t>درصد میزان تحصیلات در موارد مرگ مادری د ع پ اصفهان- سال 1400</a:t>
            </a:r>
            <a:endParaRPr lang="en-US" sz="2800" dirty="0">
              <a:effectLst>
                <a:outerShdw blurRad="50800" dist="38100" dir="2700000" algn="tl" rotWithShape="0">
                  <a:prstClr val="black">
                    <a:alpha val="40000"/>
                  </a:prstClr>
                </a:outerShdw>
              </a:effectLst>
              <a:latin typeface="Times New Roman" panose="02020603050405020304" pitchFamily="18" charset="0"/>
              <a:ea typeface="Times New Roman" panose="02020603050405020304" pitchFamily="18" charset="0"/>
              <a:cs typeface="B Titr" panose="00000700000000000000" pitchFamily="2" charset="-78"/>
            </a:endParaRPr>
          </a:p>
        </p:txBody>
      </p:sp>
      <p:graphicFrame>
        <p:nvGraphicFramePr>
          <p:cNvPr id="4" name="Chart 3">
            <a:extLst>
              <a:ext uri="{FF2B5EF4-FFF2-40B4-BE49-F238E27FC236}">
                <a16:creationId xmlns:a16="http://schemas.microsoft.com/office/drawing/2014/main" id="{160C20C7-F31E-40FE-AB65-F1F050514584}"/>
              </a:ext>
            </a:extLst>
          </p:cNvPr>
          <p:cNvGraphicFramePr/>
          <p:nvPr>
            <p:extLst>
              <p:ext uri="{D42A27DB-BD31-4B8C-83A1-F6EECF244321}">
                <p14:modId xmlns:p14="http://schemas.microsoft.com/office/powerpoint/2010/main" val="2718399344"/>
              </p:ext>
            </p:extLst>
          </p:nvPr>
        </p:nvGraphicFramePr>
        <p:xfrm>
          <a:off x="1049483" y="2202872"/>
          <a:ext cx="10037618" cy="400343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62125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CC8306-8FB4-433A-8571-288F164768AD}"/>
              </a:ext>
            </a:extLst>
          </p:cNvPr>
          <p:cNvSpPr txBox="1"/>
          <p:nvPr/>
        </p:nvSpPr>
        <p:spPr>
          <a:xfrm>
            <a:off x="1600200" y="424175"/>
            <a:ext cx="8850604" cy="503215"/>
          </a:xfrm>
          <a:prstGeom prst="rect">
            <a:avLst/>
          </a:prstGeom>
          <a:noFill/>
        </p:spPr>
        <p:txBody>
          <a:bodyPr wrap="square">
            <a:spAutoFit/>
          </a:bodyPr>
          <a:lstStyle/>
          <a:p>
            <a:pPr marL="457200" marR="0" lvl="0" indent="0" algn="ctr" defTabSz="914400" rtl="1" eaLnBrk="1" fontAlgn="auto" latinLnBrk="0" hangingPunct="1">
              <a:lnSpc>
                <a:spcPct val="115000"/>
              </a:lnSpc>
              <a:spcBef>
                <a:spcPts val="0"/>
              </a:spcBef>
              <a:spcAft>
                <a:spcPts val="1000"/>
              </a:spcAft>
              <a:buClrTx/>
              <a:buSzTx/>
              <a:buFontTx/>
              <a:buNone/>
              <a:tabLst/>
              <a:defRPr/>
            </a:pPr>
            <a:r>
              <a:rPr kumimoji="0" lang="fa-IR"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B Titr" panose="00000700000000000000" pitchFamily="2" charset="-78"/>
              </a:rPr>
              <a:t>درصد فراوانی محل سکونت مادران فوت شده د ع پ اصفهان در سال 1400</a:t>
            </a:r>
            <a:endParaRPr kumimoji="0" lang="en-US" sz="24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Arial" panose="020B0604020202020204" pitchFamily="34" charset="0"/>
            </a:endParaRPr>
          </a:p>
        </p:txBody>
      </p:sp>
      <p:graphicFrame>
        <p:nvGraphicFramePr>
          <p:cNvPr id="4" name="Chart 3">
            <a:extLst>
              <a:ext uri="{FF2B5EF4-FFF2-40B4-BE49-F238E27FC236}">
                <a16:creationId xmlns:a16="http://schemas.microsoft.com/office/drawing/2014/main" id="{8927AE01-6C0F-485E-B3F5-931EB29CBFB3}"/>
              </a:ext>
            </a:extLst>
          </p:cNvPr>
          <p:cNvGraphicFramePr/>
          <p:nvPr>
            <p:extLst>
              <p:ext uri="{D42A27DB-BD31-4B8C-83A1-F6EECF244321}">
                <p14:modId xmlns:p14="http://schemas.microsoft.com/office/powerpoint/2010/main" val="841364929"/>
              </p:ext>
            </p:extLst>
          </p:nvPr>
        </p:nvGraphicFramePr>
        <p:xfrm>
          <a:off x="1039091" y="1198739"/>
          <a:ext cx="9942660" cy="539948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104646"/>
      </p:ext>
    </p:extLst>
  </p:cSld>
  <p:clrMapOvr>
    <a:overrideClrMapping bg1="lt1" tx1="dk1" bg2="lt2" tx2="dk2" accent1="accent1" accent2="accent2" accent3="accent3" accent4="accent4" accent5="accent5" accent6="accent6" hlink="hlink" folHlink="folHlink"/>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2FC34973-879F-4B91-A98B-936B0ED15FFE}"/>
              </a:ext>
            </a:extLst>
          </p:cNvPr>
          <p:cNvGraphicFramePr/>
          <p:nvPr>
            <p:extLst>
              <p:ext uri="{D42A27DB-BD31-4B8C-83A1-F6EECF244321}">
                <p14:modId xmlns:p14="http://schemas.microsoft.com/office/powerpoint/2010/main" val="2014396787"/>
              </p:ext>
            </p:extLst>
          </p:nvPr>
        </p:nvGraphicFramePr>
        <p:xfrm>
          <a:off x="748145" y="2431472"/>
          <a:ext cx="10363838" cy="4037747"/>
        </p:xfrm>
        <a:graphic>
          <a:graphicData uri="http://schemas.openxmlformats.org/drawingml/2006/chart">
            <c:chart xmlns:c="http://schemas.openxmlformats.org/drawingml/2006/chart" xmlns:r="http://schemas.openxmlformats.org/officeDocument/2006/relationships" r:id="rId4"/>
          </a:graphicData>
        </a:graphic>
      </p:graphicFrame>
      <p:sp>
        <p:nvSpPr>
          <p:cNvPr id="3" name="TextBox 2">
            <a:extLst>
              <a:ext uri="{FF2B5EF4-FFF2-40B4-BE49-F238E27FC236}">
                <a16:creationId xmlns:a16="http://schemas.microsoft.com/office/drawing/2014/main" id="{DB8EBD5E-03DD-4A59-9AD9-07A32DAEDAEA}"/>
              </a:ext>
            </a:extLst>
          </p:cNvPr>
          <p:cNvSpPr txBox="1"/>
          <p:nvPr/>
        </p:nvSpPr>
        <p:spPr>
          <a:xfrm>
            <a:off x="1569028" y="1776501"/>
            <a:ext cx="9092046" cy="481670"/>
          </a:xfrm>
          <a:prstGeom prst="rect">
            <a:avLst/>
          </a:prstGeom>
          <a:solidFill>
            <a:schemeClr val="accent1">
              <a:lumMod val="20000"/>
              <a:lumOff val="80000"/>
            </a:schemeClr>
          </a:solidFill>
        </p:spPr>
        <p:txBody>
          <a:bodyPr wrap="square">
            <a:spAutoFit/>
          </a:bodyPr>
          <a:lstStyle/>
          <a:p>
            <a:pPr marL="685800" algn="ctr" rtl="1">
              <a:lnSpc>
                <a:spcPct val="115000"/>
              </a:lnSpc>
              <a:spcAft>
                <a:spcPts val="1000"/>
              </a:spcAft>
              <a:defRPr/>
            </a:pPr>
            <a:r>
              <a:rPr lang="fa-IR" sz="2200" b="1" dirty="0">
                <a:solidFill>
                  <a:schemeClr val="accent1">
                    <a:lumMod val="50000"/>
                  </a:schemeClr>
                </a:solidFill>
                <a:ea typeface="Calibri" panose="020F0502020204030204" pitchFamily="34" charset="0"/>
                <a:cs typeface="B Yagut" panose="00000400000000000000" pitchFamily="2" charset="-78"/>
              </a:rPr>
              <a:t>درصد فراوانی محل ختم بارداری در موارد مرگ مادری د ع پ اصفهان در سال  1400</a:t>
            </a:r>
            <a:endParaRPr lang="en-US" sz="2200" dirty="0">
              <a:solidFill>
                <a:schemeClr val="accent1">
                  <a:lumMod val="50000"/>
                </a:schemeClr>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09572101"/>
      </p:ext>
    </p:extLst>
  </p:cSld>
  <p:clrMapOvr>
    <a:overrideClrMapping bg1="lt1" tx1="dk1" bg2="lt2" tx2="dk2" accent1="accent1" accent2="accent2" accent3="accent3" accent4="accent4" accent5="accent5" accent6="accent6" hlink="hlink" folHlink="folHlink"/>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0164" y="338397"/>
            <a:ext cx="11315700" cy="1018033"/>
          </a:xfrm>
          <a:solidFill>
            <a:schemeClr val="accent2">
              <a:lumMod val="20000"/>
              <a:lumOff val="80000"/>
            </a:schemeClr>
          </a:solidFill>
        </p:spPr>
        <p:txBody>
          <a:bodyPr>
            <a:normAutofit fontScale="90000"/>
          </a:bodyPr>
          <a:lstStyle/>
          <a:p>
            <a:pPr algn="ctr">
              <a:lnSpc>
                <a:spcPct val="150000"/>
              </a:lnSpc>
            </a:pPr>
            <a:r>
              <a:rPr lang="fa-IR" dirty="0">
                <a:solidFill>
                  <a:schemeClr val="accent1">
                    <a:lumMod val="75000"/>
                  </a:schemeClr>
                </a:solidFill>
                <a:latin typeface="Times New Roman" panose="02020603050405020304" pitchFamily="18" charset="0"/>
                <a:ea typeface="Times New Roman" panose="02020603050405020304" pitchFamily="18" charset="0"/>
                <a:cs typeface="B Titr" panose="00000700000000000000" pitchFamily="2" charset="-78"/>
              </a:rPr>
              <a:t>درصد نوع زایمان در زایمان ها و موارد مرگ مادری سال  د ع پ اصفهان1400</a:t>
            </a:r>
          </a:p>
        </p:txBody>
      </p:sp>
      <p:sp>
        <p:nvSpPr>
          <p:cNvPr id="4" name="Text Placeholder 3"/>
          <p:cNvSpPr>
            <a:spLocks noGrp="1"/>
          </p:cNvSpPr>
          <p:nvPr>
            <p:ph type="body" idx="1"/>
          </p:nvPr>
        </p:nvSpPr>
        <p:spPr>
          <a:xfrm>
            <a:off x="324620" y="2055857"/>
            <a:ext cx="5224126" cy="639763"/>
          </a:xfrm>
          <a:solidFill>
            <a:schemeClr val="accent5">
              <a:lumMod val="40000"/>
              <a:lumOff val="60000"/>
            </a:schemeClr>
          </a:solidFill>
        </p:spPr>
        <p:txBody>
          <a:bodyPr/>
          <a:lstStyle/>
          <a:p>
            <a:pPr rtl="1"/>
            <a:r>
              <a:rPr lang="fa-IR" sz="3100" dirty="0">
                <a:solidFill>
                  <a:schemeClr val="accent1">
                    <a:lumMod val="75000"/>
                  </a:schemeClr>
                </a:solidFill>
                <a:effectLst>
                  <a:outerShdw blurRad="50800" dist="38100" dir="2700000" algn="tl" rotWithShape="0">
                    <a:prstClr val="black">
                      <a:alpha val="60000"/>
                    </a:prstClr>
                  </a:outerShdw>
                </a:effectLst>
                <a:latin typeface="+mj-lt"/>
                <a:ea typeface="+mj-ea"/>
                <a:cs typeface="B Titr" pitchFamily="2" charset="-78"/>
              </a:rPr>
              <a:t>نوع زایمان در موارد مرگ مادری</a:t>
            </a:r>
            <a:endParaRPr lang="en-US" sz="3100" dirty="0">
              <a:solidFill>
                <a:schemeClr val="accent1">
                  <a:lumMod val="75000"/>
                </a:schemeClr>
              </a:solidFill>
              <a:effectLst>
                <a:outerShdw blurRad="50800" dist="38100" dir="2700000" algn="tl" rotWithShape="0">
                  <a:prstClr val="black">
                    <a:alpha val="60000"/>
                  </a:prstClr>
                </a:outerShdw>
              </a:effectLst>
              <a:latin typeface="+mj-lt"/>
              <a:ea typeface="+mj-ea"/>
              <a:cs typeface="B Titr" pitchFamily="2" charset="-78"/>
            </a:endParaRPr>
          </a:p>
        </p:txBody>
      </p:sp>
      <p:graphicFrame>
        <p:nvGraphicFramePr>
          <p:cNvPr id="14" name="Content Placeholder 13"/>
          <p:cNvGraphicFramePr>
            <a:graphicFrameLocks noGrp="1"/>
          </p:cNvGraphicFramePr>
          <p:nvPr>
            <p:ph sz="quarter" idx="4"/>
          </p:nvPr>
        </p:nvGraphicFramePr>
        <p:xfrm>
          <a:off x="5625762" y="2529366"/>
          <a:ext cx="6566239" cy="341260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Content Placeholder 4">
            <a:extLst>
              <a:ext uri="{FF2B5EF4-FFF2-40B4-BE49-F238E27FC236}">
                <a16:creationId xmlns:a16="http://schemas.microsoft.com/office/drawing/2014/main" id="{684BB663-B0D4-4CAE-BDB3-458A7FEF18D1}"/>
              </a:ext>
            </a:extLst>
          </p:cNvPr>
          <p:cNvGraphicFramePr>
            <a:graphicFrameLocks noGrp="1"/>
          </p:cNvGraphicFramePr>
          <p:nvPr>
            <p:ph sz="half" idx="2"/>
            <p:extLst>
              <p:ext uri="{D42A27DB-BD31-4B8C-83A1-F6EECF244321}">
                <p14:modId xmlns:p14="http://schemas.microsoft.com/office/powerpoint/2010/main" val="3885317517"/>
              </p:ext>
            </p:extLst>
          </p:nvPr>
        </p:nvGraphicFramePr>
        <p:xfrm>
          <a:off x="332509" y="2566984"/>
          <a:ext cx="5185064" cy="34126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ontent Placeholder 13">
            <a:extLst>
              <a:ext uri="{FF2B5EF4-FFF2-40B4-BE49-F238E27FC236}">
                <a16:creationId xmlns:a16="http://schemas.microsoft.com/office/drawing/2014/main" id="{F3C897B2-B79A-52D2-7081-E898B475B345}"/>
              </a:ext>
            </a:extLst>
          </p:cNvPr>
          <p:cNvGraphicFramePr>
            <a:graphicFrameLocks/>
          </p:cNvGraphicFramePr>
          <p:nvPr>
            <p:extLst>
              <p:ext uri="{D42A27DB-BD31-4B8C-83A1-F6EECF244321}">
                <p14:modId xmlns:p14="http://schemas.microsoft.com/office/powerpoint/2010/main" val="1515737326"/>
              </p:ext>
            </p:extLst>
          </p:nvPr>
        </p:nvGraphicFramePr>
        <p:xfrm>
          <a:off x="6380629" y="2967287"/>
          <a:ext cx="5267579" cy="2913968"/>
        </p:xfrm>
        <a:graphic>
          <a:graphicData uri="http://schemas.openxmlformats.org/drawingml/2006/chart">
            <c:chart xmlns:c="http://schemas.openxmlformats.org/drawingml/2006/chart" xmlns:r="http://schemas.openxmlformats.org/officeDocument/2006/relationships" r:id="rId4"/>
          </a:graphicData>
        </a:graphic>
      </p:graphicFrame>
      <p:sp>
        <p:nvSpPr>
          <p:cNvPr id="8" name="Title 1">
            <a:extLst>
              <a:ext uri="{FF2B5EF4-FFF2-40B4-BE49-F238E27FC236}">
                <a16:creationId xmlns:a16="http://schemas.microsoft.com/office/drawing/2014/main" id="{B2CDDE49-0905-1CD2-1303-8BEA84BE9C76}"/>
              </a:ext>
            </a:extLst>
          </p:cNvPr>
          <p:cNvSpPr txBox="1">
            <a:spLocks/>
          </p:cNvSpPr>
          <p:nvPr/>
        </p:nvSpPr>
        <p:spPr>
          <a:xfrm>
            <a:off x="6473536" y="2036618"/>
            <a:ext cx="5112328" cy="669131"/>
          </a:xfrm>
          <a:prstGeom prst="rect">
            <a:avLst/>
          </a:prstGeom>
          <a:solidFill>
            <a:schemeClr val="accent5">
              <a:lumMod val="40000"/>
              <a:lumOff val="60000"/>
            </a:schemeClr>
          </a:solidFill>
        </p:spPr>
        <p:txBody>
          <a:bodyPr vert="horz" lIns="91440" tIns="45720" rIns="91440" bIns="45720" rtlCol="0" anchor="ctr">
            <a:normAutofit fontScale="97500"/>
            <a:scene3d>
              <a:camera prst="orthographicFront"/>
              <a:lightRig rig="soft" dir="t"/>
            </a:scene3d>
            <a:sp3d prstMaterial="softEdge">
              <a:bevelT w="25400" h="25400"/>
            </a:sp3d>
          </a:bodyPr>
          <a:lstStyle>
            <a:lvl1pPr algn="r" defTabSz="914400" rtl="0" eaLnBrk="1" latinLnBrk="0" hangingPunct="1">
              <a:spcBef>
                <a:spcPct val="0"/>
              </a:spcBef>
              <a:buNone/>
              <a:defRPr sz="3600" kern="1200">
                <a:solidFill>
                  <a:srgbClr val="00B0F0"/>
                </a:solidFill>
                <a:effectLst>
                  <a:outerShdw blurRad="50800" dist="38100" dir="2700000" algn="tl" rotWithShape="0">
                    <a:prstClr val="black">
                      <a:alpha val="60000"/>
                    </a:prstClr>
                  </a:outerShdw>
                </a:effectLst>
                <a:latin typeface="+mj-lt"/>
                <a:ea typeface="+mj-ea"/>
                <a:cs typeface="+mj-cs"/>
              </a:defRPr>
            </a:lvl1pPr>
          </a:lstStyle>
          <a:p>
            <a:pPr algn="ctr"/>
            <a:r>
              <a:rPr lang="fa-IR" sz="3200" dirty="0">
                <a:solidFill>
                  <a:schemeClr val="accent1">
                    <a:lumMod val="75000"/>
                  </a:schemeClr>
                </a:solidFill>
                <a:cs typeface="B Titr" pitchFamily="2" charset="-78"/>
              </a:rPr>
              <a:t>نوع زایمان در سال 1400</a:t>
            </a:r>
          </a:p>
        </p:txBody>
      </p:sp>
    </p:spTree>
    <p:extLst>
      <p:ext uri="{BB962C8B-B14F-4D97-AF65-F5344CB8AC3E}">
        <p14:creationId xmlns:p14="http://schemas.microsoft.com/office/powerpoint/2010/main" val="2639525212"/>
      </p:ext>
    </p:extLst>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A74CA599-BA88-4636-85EF-F23F76FC3ED5}"/>
              </a:ext>
            </a:extLst>
          </p:cNvPr>
          <p:cNvGraphicFramePr/>
          <p:nvPr>
            <p:extLst>
              <p:ext uri="{D42A27DB-BD31-4B8C-83A1-F6EECF244321}">
                <p14:modId xmlns:p14="http://schemas.microsoft.com/office/powerpoint/2010/main" val="1755149302"/>
              </p:ext>
            </p:extLst>
          </p:nvPr>
        </p:nvGraphicFramePr>
        <p:xfrm>
          <a:off x="0" y="72737"/>
          <a:ext cx="11284527" cy="654147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18529562"/>
      </p:ext>
    </p:extLst>
  </p:cSld>
  <p:clrMapOvr>
    <a:overrideClrMapping bg1="lt1" tx1="dk1" bg2="lt2" tx2="dk2" accent1="accent1" accent2="accent2" accent3="accent3" accent4="accent4" accent5="accent5" accent6="accent6" hlink="hlink" folHlink="folHlink"/>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20000"/>
                <a:lumOff val="80000"/>
              </a:schemeClr>
            </a:gs>
            <a:gs pos="74000">
              <a:schemeClr val="accent1">
                <a:lumMod val="45000"/>
                <a:lumOff val="55000"/>
              </a:schemeClr>
            </a:gs>
            <a:gs pos="83000">
              <a:schemeClr val="accent6">
                <a:lumMod val="20000"/>
                <a:lumOff val="80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522515" y="365125"/>
            <a:ext cx="11312434" cy="667389"/>
          </a:xfrm>
          <a:solidFill>
            <a:schemeClr val="accent6">
              <a:lumMod val="20000"/>
              <a:lumOff val="80000"/>
            </a:schemeClr>
          </a:solidFill>
          <a:ln>
            <a:solidFill>
              <a:schemeClr val="accent4">
                <a:lumMod val="60000"/>
                <a:lumOff val="40000"/>
              </a:schemeClr>
            </a:solidFill>
          </a:ln>
        </p:spPr>
        <p:txBody>
          <a:bodyPr/>
          <a:lstStyle/>
          <a:p>
            <a:r>
              <a:rPr lang="fa-IR" sz="2667" dirty="0">
                <a:solidFill>
                  <a:prstClr val="black"/>
                </a:solidFill>
                <a:latin typeface="Calibri" panose="020F0502020204030204" pitchFamily="34" charset="0"/>
                <a:ea typeface="Calibri" panose="020F0502020204030204" pitchFamily="34" charset="0"/>
                <a:cs typeface="B Titr" panose="00000700000000000000" pitchFamily="2" charset="-78"/>
              </a:rPr>
              <a:t>وضعیت دریافت مراقبت پیش از بارداری درموارد مرگ مادری د.ع.پ اصفهان در سال 1400</a:t>
            </a:r>
            <a:endParaRPr lang="en-US" dirty="0"/>
          </a:p>
        </p:txBody>
      </p:sp>
      <p:sp>
        <p:nvSpPr>
          <p:cNvPr id="5" name="Text Placeholder 4"/>
          <p:cNvSpPr>
            <a:spLocks noGrp="1"/>
          </p:cNvSpPr>
          <p:nvPr>
            <p:ph type="body" idx="1"/>
          </p:nvPr>
        </p:nvSpPr>
        <p:spPr>
          <a:xfrm>
            <a:off x="623454" y="1423570"/>
            <a:ext cx="5164281" cy="562655"/>
          </a:xfrm>
          <a:solidFill>
            <a:schemeClr val="bg1"/>
          </a:solidFill>
        </p:spPr>
        <p:txBody>
          <a:bodyPr>
            <a:normAutofit/>
          </a:bodyPr>
          <a:lstStyle/>
          <a:p>
            <a:pPr lvl="0" algn="ctr"/>
            <a:r>
              <a:rPr lang="fa-IR" dirty="0"/>
              <a:t>حاملگی برنامه ریزی شده (100%)</a:t>
            </a:r>
            <a:endParaRPr lang="en-US" dirty="0"/>
          </a:p>
        </p:txBody>
      </p:sp>
      <p:sp>
        <p:nvSpPr>
          <p:cNvPr id="7" name="Text Placeholder 6"/>
          <p:cNvSpPr>
            <a:spLocks noGrp="1"/>
          </p:cNvSpPr>
          <p:nvPr>
            <p:ph type="body" sz="quarter" idx="3"/>
          </p:nvPr>
        </p:nvSpPr>
        <p:spPr>
          <a:xfrm>
            <a:off x="6172200" y="1387115"/>
            <a:ext cx="5183188" cy="649503"/>
          </a:xfrm>
          <a:solidFill>
            <a:schemeClr val="bg1"/>
          </a:solidFill>
        </p:spPr>
        <p:txBody>
          <a:bodyPr>
            <a:normAutofit fontScale="92500" lnSpcReduction="10000"/>
          </a:bodyPr>
          <a:lstStyle/>
          <a:p>
            <a:pPr algn="ctr"/>
            <a:r>
              <a:rPr lang="fa-IR" dirty="0"/>
              <a:t>دریافت مراقبت پیش از بارداری در حاملگی های برنامه ریزی شده</a:t>
            </a:r>
            <a:endParaRPr lang="en-US" dirty="0"/>
          </a:p>
        </p:txBody>
      </p:sp>
      <p:graphicFrame>
        <p:nvGraphicFramePr>
          <p:cNvPr id="9" name="Content Placeholder 8"/>
          <p:cNvGraphicFramePr>
            <a:graphicFrameLocks noGrp="1"/>
          </p:cNvGraphicFramePr>
          <p:nvPr>
            <p:ph sz="half" idx="2"/>
            <p:extLst>
              <p:ext uri="{D42A27DB-BD31-4B8C-83A1-F6EECF244321}">
                <p14:modId xmlns:p14="http://schemas.microsoft.com/office/powerpoint/2010/main" val="630296392"/>
              </p:ext>
            </p:extLst>
          </p:nvPr>
        </p:nvGraphicFramePr>
        <p:xfrm>
          <a:off x="621579" y="2086336"/>
          <a:ext cx="5157787" cy="410664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ontent Placeholder 9"/>
          <p:cNvGraphicFramePr>
            <a:graphicFrameLocks noGrp="1"/>
          </p:cNvGraphicFramePr>
          <p:nvPr>
            <p:ph sz="quarter" idx="4"/>
            <p:extLst>
              <p:ext uri="{D42A27DB-BD31-4B8C-83A1-F6EECF244321}">
                <p14:modId xmlns:p14="http://schemas.microsoft.com/office/powerpoint/2010/main" val="129011616"/>
              </p:ext>
            </p:extLst>
          </p:nvPr>
        </p:nvGraphicFramePr>
        <p:xfrm>
          <a:off x="6172200" y="2109355"/>
          <a:ext cx="5183188" cy="40803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99310470"/>
      </p:ext>
    </p:extLst>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365125"/>
            <a:ext cx="10515600" cy="666841"/>
          </a:xfrm>
          <a:solidFill>
            <a:schemeClr val="accent4">
              <a:lumMod val="20000"/>
              <a:lumOff val="80000"/>
            </a:schemeClr>
          </a:solidFill>
          <a:ln>
            <a:solidFill>
              <a:schemeClr val="accent5">
                <a:lumMod val="75000"/>
              </a:schemeClr>
            </a:solidFill>
          </a:ln>
        </p:spPr>
        <p:txBody>
          <a:bodyPr>
            <a:noAutofit/>
          </a:bodyPr>
          <a:lstStyle/>
          <a:p>
            <a:pPr algn="ctr">
              <a:lnSpc>
                <a:spcPct val="150000"/>
              </a:lnSpc>
            </a:pPr>
            <a:r>
              <a:rPr lang="fa-IR" sz="2667" dirty="0">
                <a:solidFill>
                  <a:schemeClr val="tx1"/>
                </a:solidFill>
                <a:effectLst/>
                <a:latin typeface="Calibri" panose="020F0502020204030204" pitchFamily="34" charset="0"/>
                <a:ea typeface="Calibri" panose="020F0502020204030204" pitchFamily="34" charset="0"/>
                <a:cs typeface="B Titr" panose="00000700000000000000" pitchFamily="2" charset="-78"/>
              </a:rPr>
              <a:t>درصد محل دریافت مراقبت بارداری درموارد مرگ مادری د.ع.پ اصفهان در سال 1400</a:t>
            </a:r>
            <a:endParaRPr lang="en-US" sz="2667" dirty="0">
              <a:solidFill>
                <a:schemeClr val="tx1"/>
              </a:solidFill>
              <a:effectLst/>
              <a:latin typeface="Calibri" panose="020F0502020204030204" pitchFamily="34" charset="0"/>
              <a:ea typeface="Calibri" panose="020F0502020204030204" pitchFamily="34" charset="0"/>
              <a:cs typeface="B Titr" panose="00000700000000000000" pitchFamily="2" charset="-78"/>
            </a:endParaRPr>
          </a:p>
        </p:txBody>
      </p:sp>
      <p:graphicFrame>
        <p:nvGraphicFramePr>
          <p:cNvPr id="14" name="Content Placeholder 13"/>
          <p:cNvGraphicFramePr>
            <a:graphicFrameLocks noGrp="1"/>
          </p:cNvGraphicFramePr>
          <p:nvPr>
            <p:ph sz="quarter" idx="4294967295"/>
          </p:nvPr>
        </p:nvGraphicFramePr>
        <p:xfrm>
          <a:off x="6802438" y="3008313"/>
          <a:ext cx="5389562" cy="31400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p:nvPr>
            <p:extLst>
              <p:ext uri="{D42A27DB-BD31-4B8C-83A1-F6EECF244321}">
                <p14:modId xmlns:p14="http://schemas.microsoft.com/office/powerpoint/2010/main" val="1431624700"/>
              </p:ext>
            </p:extLst>
          </p:nvPr>
        </p:nvGraphicFramePr>
        <p:xfrm>
          <a:off x="838199" y="1528354"/>
          <a:ext cx="10918371" cy="5225143"/>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762261048"/>
      </p:ext>
    </p:extLst>
  </p:cSld>
  <p:clrMapOvr>
    <a:overrideClrMapping bg1="lt1" tx1="dk1" bg2="lt2" tx2="dk2" accent1="accent1" accent2="accent2" accent3="accent3" accent4="accent4" accent5="accent5" accent6="accent6" hlink="hlink" folHlink="folHlink"/>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8E2B46-3948-46A1-8F13-28E3E85119D8}"/>
              </a:ext>
            </a:extLst>
          </p:cNvPr>
          <p:cNvSpPr/>
          <p:nvPr/>
        </p:nvSpPr>
        <p:spPr>
          <a:xfrm>
            <a:off x="866356" y="2529890"/>
            <a:ext cx="10501747" cy="2485809"/>
          </a:xfrm>
          <a:prstGeom prst="rect">
            <a:avLst/>
          </a:prstGeom>
          <a:solidFill>
            <a:schemeClr val="accent5">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a:spAutoFit/>
          </a:bodyPr>
          <a:lstStyle/>
          <a:p>
            <a:pPr algn="ctr" defTabSz="1219170" rtl="1">
              <a:lnSpc>
                <a:spcPct val="115000"/>
              </a:lnSpc>
              <a:spcAft>
                <a:spcPts val="1000"/>
              </a:spcAft>
            </a:pPr>
            <a:r>
              <a:rPr lang="fa-IR" sz="6400" b="1" dirty="0">
                <a:solidFill>
                  <a:srgbClr val="D1E5F9">
                    <a:lumMod val="25000"/>
                  </a:srgbClr>
                </a:solidFill>
                <a:latin typeface="Andalus" panose="02020603050405020304" pitchFamily="18" charset="-78"/>
                <a:ea typeface="Calibri" panose="020F0502020204030204" pitchFamily="34" charset="0"/>
                <a:cs typeface="B Titr" panose="00000700000000000000" pitchFamily="2" charset="-78"/>
              </a:rPr>
              <a:t>تحلیل مرگ های مادری </a:t>
            </a:r>
          </a:p>
          <a:p>
            <a:pPr algn="ctr" defTabSz="1219170" rtl="1">
              <a:lnSpc>
                <a:spcPct val="115000"/>
              </a:lnSpc>
              <a:spcAft>
                <a:spcPts val="1000"/>
              </a:spcAft>
            </a:pPr>
            <a:r>
              <a:rPr lang="fa-IR" sz="6400" b="1" dirty="0">
                <a:solidFill>
                  <a:srgbClr val="D1E5F9">
                    <a:lumMod val="25000"/>
                  </a:srgbClr>
                </a:solidFill>
                <a:latin typeface="Andalus" panose="02020603050405020304" pitchFamily="18" charset="-78"/>
                <a:ea typeface="Calibri" panose="020F0502020204030204" pitchFamily="34" charset="0"/>
                <a:cs typeface="B Titr" panose="00000700000000000000" pitchFamily="2" charset="-78"/>
              </a:rPr>
              <a:t>سه ساله 1400-1398</a:t>
            </a:r>
            <a:endParaRPr lang="en-US" sz="6400" b="1" dirty="0">
              <a:solidFill>
                <a:srgbClr val="D1E5F9">
                  <a:lumMod val="25000"/>
                </a:srgbClr>
              </a:solidFill>
              <a:latin typeface="Andalus" panose="02020603050405020304" pitchFamily="18" charset="-78"/>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2420288224"/>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6" name="Rectangle 5"/>
          <p:cNvSpPr/>
          <p:nvPr/>
        </p:nvSpPr>
        <p:spPr>
          <a:xfrm>
            <a:off x="2043400" y="176569"/>
            <a:ext cx="7805496" cy="584775"/>
          </a:xfrm>
          <a:prstGeom prst="rect">
            <a:avLst/>
          </a:prstGeom>
        </p:spPr>
        <p:txBody>
          <a:bodyPr wrap="square">
            <a:spAutoFit/>
          </a:bodyPr>
          <a:lstStyle/>
          <a:p>
            <a:pPr algn="ctr" defTabSz="914377">
              <a:defRPr/>
            </a:pPr>
            <a:r>
              <a:rPr lang="ar-SA" sz="3200" b="1" dirty="0">
                <a:solidFill>
                  <a:schemeClr val="accent1">
                    <a:lumMod val="50000"/>
                  </a:schemeClr>
                </a:solidFill>
                <a:latin typeface="Calibri" panose="020F0502020204030204" pitchFamily="34" charset="0"/>
                <a:ea typeface="Calibri" panose="020F0502020204030204" pitchFamily="34" charset="0"/>
                <a:cs typeface="B Titr" panose="00000700000000000000" pitchFamily="2" charset="-78"/>
              </a:rPr>
              <a:t>تعداد موارد مرگ مادر</a:t>
            </a:r>
            <a:r>
              <a:rPr lang="fa-IR" sz="3200" b="1" dirty="0">
                <a:solidFill>
                  <a:schemeClr val="accent1">
                    <a:lumMod val="50000"/>
                  </a:schemeClr>
                </a:solidFill>
                <a:latin typeface="Calibri" panose="020F0502020204030204" pitchFamily="34" charset="0"/>
                <a:ea typeface="Calibri" panose="020F0502020204030204" pitchFamily="34" charset="0"/>
                <a:cs typeface="B Titr" panose="00000700000000000000" pitchFamily="2" charset="-78"/>
              </a:rPr>
              <a:t> د.ع.پ.اصفهان در سال 1400</a:t>
            </a:r>
            <a:endParaRPr lang="en-US" sz="4267" dirty="0">
              <a:solidFill>
                <a:schemeClr val="accent1">
                  <a:lumMod val="50000"/>
                </a:schemeClr>
              </a:solidFill>
              <a:latin typeface="Calibri" panose="020F0502020204030204"/>
              <a:cs typeface="B Titr" panose="00000700000000000000" pitchFamily="2" charset="-78"/>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571349554"/>
              </p:ext>
            </p:extLst>
          </p:nvPr>
        </p:nvGraphicFramePr>
        <p:xfrm>
          <a:off x="1027886" y="959049"/>
          <a:ext cx="9103783" cy="47265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Double Wave 14"/>
          <p:cNvSpPr/>
          <p:nvPr/>
        </p:nvSpPr>
        <p:spPr>
          <a:xfrm>
            <a:off x="332509" y="5751878"/>
            <a:ext cx="11009560" cy="919085"/>
          </a:xfrm>
          <a:prstGeom prst="doubleWave">
            <a:avLst>
              <a:gd name="adj1" fmla="val 6250"/>
              <a:gd name="adj2" fmla="val 95"/>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lnSpc>
                <a:spcPct val="115000"/>
              </a:lnSpc>
              <a:spcAft>
                <a:spcPts val="1333"/>
              </a:spcAft>
            </a:pPr>
            <a:r>
              <a:rPr lang="fa-IR" dirty="0">
                <a:solidFill>
                  <a:schemeClr val="tx1"/>
                </a:solidFill>
                <a:latin typeface="Calibri" panose="020F0502020204030204" pitchFamily="34" charset="0"/>
                <a:ea typeface="Calibri" panose="020F0502020204030204" pitchFamily="34" charset="0"/>
                <a:cs typeface="B Titr" panose="00000700000000000000" pitchFamily="2" charset="-78"/>
              </a:rPr>
              <a:t>*تعداد موارد مرگ مادری محسوب نشده :2 مورد تصادف ، 6 مورد غیر ایرانی بدون کارت اقامت، 1 مورد سکونت خارج از دانشگاه و 1 مورد مرگ پس از 42 روز پس از زایمان </a:t>
            </a:r>
            <a:r>
              <a:rPr lang="fa-IR" sz="1600" dirty="0">
                <a:solidFill>
                  <a:schemeClr val="tx1"/>
                </a:solidFill>
                <a:latin typeface="Calibri" panose="020F0502020204030204" pitchFamily="34" charset="0"/>
                <a:ea typeface="Calibri" panose="020F0502020204030204" pitchFamily="34" charset="0"/>
                <a:cs typeface="B Titr" panose="00000700000000000000" pitchFamily="2" charset="-78"/>
              </a:rPr>
              <a:t>(1 مورد مشترک غیرایرانی بدون کارت اقامت و تصادف)</a:t>
            </a:r>
            <a:endParaRPr lang="en-US" dirty="0">
              <a:solidFill>
                <a:schemeClr val="tx1"/>
              </a:solidFill>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4085104706"/>
      </p:ext>
    </p:extLst>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6" name="Rectangle 5"/>
          <p:cNvSpPr/>
          <p:nvPr/>
        </p:nvSpPr>
        <p:spPr>
          <a:xfrm>
            <a:off x="788895" y="301260"/>
            <a:ext cx="9465247" cy="584775"/>
          </a:xfrm>
          <a:prstGeom prst="rect">
            <a:avLst/>
          </a:prstGeom>
        </p:spPr>
        <p:txBody>
          <a:bodyPr wrap="square">
            <a:spAutoFit/>
          </a:bodyPr>
          <a:lstStyle/>
          <a:p>
            <a:pPr algn="r" defTabSz="914377">
              <a:defRPr/>
            </a:pPr>
            <a:r>
              <a:rPr lang="ar-SA" sz="3200" b="1" dirty="0">
                <a:solidFill>
                  <a:srgbClr val="4F81BD">
                    <a:lumMod val="50000"/>
                  </a:srgbClr>
                </a:solidFill>
                <a:latin typeface="Calibri" panose="020F0502020204030204" pitchFamily="34" charset="0"/>
                <a:ea typeface="Calibri" panose="020F0502020204030204" pitchFamily="34" charset="0"/>
                <a:cs typeface="B Titr" panose="00000700000000000000" pitchFamily="2" charset="-78"/>
              </a:rPr>
              <a:t>تعداد موارد مرگ مادر</a:t>
            </a:r>
            <a:r>
              <a:rPr lang="fa-IR" sz="3200" b="1" dirty="0">
                <a:solidFill>
                  <a:srgbClr val="4F81BD">
                    <a:lumMod val="50000"/>
                  </a:srgbClr>
                </a:solidFill>
                <a:latin typeface="Calibri" panose="020F0502020204030204" pitchFamily="34" charset="0"/>
                <a:ea typeface="Calibri" panose="020F0502020204030204" pitchFamily="34" charset="0"/>
                <a:cs typeface="B Titr" panose="00000700000000000000" pitchFamily="2" charset="-78"/>
              </a:rPr>
              <a:t> د.ع.پ.اصفهان در سه ساله 1400-1398</a:t>
            </a:r>
            <a:endParaRPr lang="en-US" sz="3200" b="1" dirty="0">
              <a:solidFill>
                <a:srgbClr val="4F81BD">
                  <a:lumMod val="50000"/>
                </a:srgbClr>
              </a:solidFill>
              <a:latin typeface="Calibri" panose="020F0502020204030204" pitchFamily="34" charset="0"/>
              <a:ea typeface="Calibri" panose="020F0502020204030204" pitchFamily="34" charset="0"/>
              <a:cs typeface="B Titr" panose="00000700000000000000" pitchFamily="2" charset="-78"/>
            </a:endParaRP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106657553"/>
              </p:ext>
            </p:extLst>
          </p:nvPr>
        </p:nvGraphicFramePr>
        <p:xfrm>
          <a:off x="1056524" y="886035"/>
          <a:ext cx="9103783" cy="47265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Double Wave 14"/>
          <p:cNvSpPr/>
          <p:nvPr/>
        </p:nvSpPr>
        <p:spPr>
          <a:xfrm>
            <a:off x="310737" y="5713896"/>
            <a:ext cx="10993291" cy="966861"/>
          </a:xfrm>
          <a:prstGeom prst="doubleWave">
            <a:avLst>
              <a:gd name="adj1" fmla="val 6250"/>
              <a:gd name="adj2" fmla="val 562"/>
            </a:avLst>
          </a:prstGeom>
          <a:solidFill>
            <a:schemeClr val="tx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rtl="1">
              <a:lnSpc>
                <a:spcPct val="115000"/>
              </a:lnSpc>
              <a:spcAft>
                <a:spcPts val="1333"/>
              </a:spcAft>
            </a:pPr>
            <a:endParaRPr lang="fa-IR" sz="1867" dirty="0">
              <a:solidFill>
                <a:prstClr val="black"/>
              </a:solidFill>
              <a:latin typeface="Calibri" panose="020F0502020204030204" pitchFamily="34" charset="0"/>
              <a:ea typeface="Calibri" panose="020F0502020204030204" pitchFamily="34" charset="0"/>
              <a:cs typeface="B Titr" panose="00000700000000000000" pitchFamily="2" charset="-78"/>
            </a:endParaRPr>
          </a:p>
          <a:p>
            <a:pPr algn="ctr" defTabSz="1219170" rtl="1">
              <a:lnSpc>
                <a:spcPct val="115000"/>
              </a:lnSpc>
              <a:spcAft>
                <a:spcPts val="1333"/>
              </a:spcAft>
            </a:pPr>
            <a:r>
              <a:rPr lang="fa-IR" sz="1867" dirty="0">
                <a:solidFill>
                  <a:prstClr val="black"/>
                </a:solidFill>
                <a:latin typeface="Calibri" panose="020F0502020204030204" pitchFamily="34" charset="0"/>
                <a:ea typeface="Calibri" panose="020F0502020204030204" pitchFamily="34" charset="0"/>
                <a:cs typeface="B Titr" panose="00000700000000000000" pitchFamily="2" charset="-78"/>
              </a:rPr>
              <a:t>*تعداد موارد مرگ مادری محسوب نشده :7 مورد تصادف و حوادث، 9 مورد غیر ایرانی بدون کارت اقامت و 1 مورد سکونت خارج از دانشگاه و 2 مورد مرگ پس از 42 روز پس از زایمان (1 مورد مشترک غیرایرانی بدون کارت اقامت و تصادف)</a:t>
            </a:r>
          </a:p>
          <a:p>
            <a:pPr algn="ctr" defTabSz="1219170" rtl="1">
              <a:lnSpc>
                <a:spcPct val="115000"/>
              </a:lnSpc>
              <a:spcAft>
                <a:spcPts val="1333"/>
              </a:spcAft>
            </a:pPr>
            <a:endParaRPr lang="en-US" sz="1867" dirty="0">
              <a:solidFill>
                <a:prstClr val="black"/>
              </a:solidFill>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2127362988"/>
      </p:ext>
    </p:extLst>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457199" y="1785003"/>
            <a:ext cx="11055927" cy="684803"/>
          </a:xfrm>
          <a:prstGeom prst="rect">
            <a:avLst/>
          </a:prstGeom>
        </p:spPr>
        <p:txBody>
          <a:bodyPr wrap="square">
            <a:spAutoFit/>
          </a:bodyPr>
          <a:lstStyle/>
          <a:p>
            <a:pPr algn="ctr" rtl="1">
              <a:lnSpc>
                <a:spcPct val="150000"/>
              </a:lnSpc>
            </a:pPr>
            <a:r>
              <a:rPr lang="en-US" sz="2800" b="1" dirty="0">
                <a:solidFill>
                  <a:prstClr val="black"/>
                </a:solidFill>
                <a:ea typeface="Calibri" panose="020F0502020204030204" pitchFamily="34" charset="0"/>
                <a:cs typeface="B Titr" panose="00000700000000000000" pitchFamily="2" charset="-78"/>
              </a:rPr>
              <a:t>MMR</a:t>
            </a:r>
            <a:r>
              <a:rPr lang="fa-IR" sz="2800" dirty="0">
                <a:solidFill>
                  <a:prstClr val="black"/>
                </a:solidFill>
                <a:ea typeface="Calibri" panose="020F0502020204030204" pitchFamily="34" charset="0"/>
                <a:cs typeface="B Titr" panose="00000700000000000000" pitchFamily="2" charset="-78"/>
              </a:rPr>
              <a:t> یا نسبت مرگ مادران در د.ع.پ </a:t>
            </a:r>
            <a:r>
              <a:rPr lang="fa-IR" sz="2800" b="1" dirty="0">
                <a:solidFill>
                  <a:prstClr val="black"/>
                </a:solidFill>
                <a:ea typeface="Calibri" panose="020F0502020204030204" pitchFamily="34" charset="0"/>
                <a:cs typeface="B Titr" panose="00000700000000000000" pitchFamily="2" charset="-78"/>
              </a:rPr>
              <a:t>اصفهان </a:t>
            </a:r>
            <a:r>
              <a:rPr lang="fa-IR" sz="2800" dirty="0">
                <a:solidFill>
                  <a:prstClr val="black"/>
                </a:solidFill>
                <a:ea typeface="Calibri" panose="020F0502020204030204" pitchFamily="34" charset="0"/>
                <a:cs typeface="B Titr" panose="00000700000000000000" pitchFamily="2" charset="-78"/>
              </a:rPr>
              <a:t>سه ساله 1398 تا 1400 </a:t>
            </a:r>
            <a:endParaRPr lang="en-US" sz="2800" dirty="0">
              <a:solidFill>
                <a:prstClr val="black"/>
              </a:solidFill>
              <a:ea typeface="Calibri" panose="020F0502020204030204" pitchFamily="34" charset="0"/>
              <a:cs typeface="B Titr" panose="00000700000000000000" pitchFamily="2" charset="-78"/>
            </a:endParaRPr>
          </a:p>
        </p:txBody>
      </p:sp>
      <p:graphicFrame>
        <p:nvGraphicFramePr>
          <p:cNvPr id="3" name="Table 2"/>
          <p:cNvGraphicFramePr>
            <a:graphicFrameLocks noGrp="1"/>
          </p:cNvGraphicFramePr>
          <p:nvPr>
            <p:extLst>
              <p:ext uri="{D42A27DB-BD31-4B8C-83A1-F6EECF244321}">
                <p14:modId xmlns:p14="http://schemas.microsoft.com/office/powerpoint/2010/main" val="3379685555"/>
              </p:ext>
            </p:extLst>
          </p:nvPr>
        </p:nvGraphicFramePr>
        <p:xfrm>
          <a:off x="1711223" y="3016829"/>
          <a:ext cx="8984298" cy="2415849"/>
        </p:xfrm>
        <a:graphic>
          <a:graphicData uri="http://schemas.openxmlformats.org/drawingml/2006/table">
            <a:tbl>
              <a:tblPr rtl="1" firstRow="1" firstCol="1" bandRow="1"/>
              <a:tblGrid>
                <a:gridCol w="2130368">
                  <a:extLst>
                    <a:ext uri="{9D8B030D-6E8A-4147-A177-3AD203B41FA5}">
                      <a16:colId xmlns:a16="http://schemas.microsoft.com/office/drawing/2014/main" val="3901090236"/>
                    </a:ext>
                  </a:extLst>
                </a:gridCol>
                <a:gridCol w="2093028">
                  <a:extLst>
                    <a:ext uri="{9D8B030D-6E8A-4147-A177-3AD203B41FA5}">
                      <a16:colId xmlns:a16="http://schemas.microsoft.com/office/drawing/2014/main" val="305037892"/>
                    </a:ext>
                  </a:extLst>
                </a:gridCol>
                <a:gridCol w="2385367">
                  <a:extLst>
                    <a:ext uri="{9D8B030D-6E8A-4147-A177-3AD203B41FA5}">
                      <a16:colId xmlns:a16="http://schemas.microsoft.com/office/drawing/2014/main" val="2092091730"/>
                    </a:ext>
                  </a:extLst>
                </a:gridCol>
                <a:gridCol w="2375535">
                  <a:extLst>
                    <a:ext uri="{9D8B030D-6E8A-4147-A177-3AD203B41FA5}">
                      <a16:colId xmlns:a16="http://schemas.microsoft.com/office/drawing/2014/main" val="4235775161"/>
                    </a:ext>
                  </a:extLst>
                </a:gridCol>
              </a:tblGrid>
              <a:tr h="805283">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a:effectLst/>
                          <a:latin typeface="Calibri" panose="020F0502020204030204" pitchFamily="34" charset="0"/>
                          <a:ea typeface="Calibri" panose="020F0502020204030204" pitchFamily="34" charset="0"/>
                          <a:cs typeface="B Titr" panose="00000700000000000000" pitchFamily="2" charset="-78"/>
                        </a:rPr>
                        <a:t> </a:t>
                      </a:r>
                      <a:endParaRPr lang="en-US" sz="1800">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a:effectLst/>
                          <a:latin typeface="Calibri" panose="020F0502020204030204" pitchFamily="34" charset="0"/>
                          <a:ea typeface="Calibri" panose="020F0502020204030204" pitchFamily="34" charset="0"/>
                          <a:cs typeface="B Titr" panose="00000700000000000000" pitchFamily="2" charset="-78"/>
                        </a:rPr>
                        <a:t>تعداد مرگ مادر</a:t>
                      </a:r>
                      <a:endParaRPr lang="en-US" sz="1800">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dirty="0">
                          <a:effectLst/>
                          <a:latin typeface="Calibri" panose="020F0502020204030204" pitchFamily="34" charset="0"/>
                          <a:ea typeface="Calibri" panose="020F0502020204030204" pitchFamily="34" charset="0"/>
                          <a:cs typeface="B Titr" panose="00000700000000000000" pitchFamily="2" charset="-78"/>
                        </a:rPr>
                        <a:t>تعداد موالید زنده</a:t>
                      </a:r>
                      <a:endParaRPr lang="en-US" sz="1800" dirty="0">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a:effectLst/>
                          <a:latin typeface="Calibri" panose="020F0502020204030204" pitchFamily="34" charset="0"/>
                          <a:ea typeface="Calibri" panose="020F0502020204030204" pitchFamily="34" charset="0"/>
                          <a:cs typeface="B Titr" panose="00000700000000000000" pitchFamily="2" charset="-78"/>
                        </a:rPr>
                        <a:t>نسبت مرگ مادر</a:t>
                      </a:r>
                      <a:endParaRPr lang="en-US" sz="1800">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6159547"/>
                  </a:ext>
                </a:extLst>
              </a:tr>
              <a:tr h="805283">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a:effectLst/>
                          <a:latin typeface="Calibri" panose="020F0502020204030204" pitchFamily="34" charset="0"/>
                          <a:ea typeface="Calibri" panose="020F0502020204030204" pitchFamily="34" charset="0"/>
                          <a:cs typeface="B Titr" panose="00000700000000000000" pitchFamily="2" charset="-78"/>
                        </a:rPr>
                        <a:t>با احتساب کووید</a:t>
                      </a:r>
                      <a:endParaRPr lang="en-US" sz="1800">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dirty="0">
                          <a:effectLst/>
                          <a:latin typeface="Calibri" panose="020F0502020204030204" pitchFamily="34" charset="0"/>
                          <a:ea typeface="Calibri" panose="020F0502020204030204" pitchFamily="34" charset="0"/>
                          <a:cs typeface="B Titr" panose="00000700000000000000" pitchFamily="2" charset="-78"/>
                        </a:rPr>
                        <a:t>43</a:t>
                      </a:r>
                      <a:endParaRPr lang="en-US" sz="1800" dirty="0">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dirty="0">
                          <a:effectLst/>
                          <a:latin typeface="Calibri" panose="020F0502020204030204" pitchFamily="34" charset="0"/>
                          <a:ea typeface="Calibri" panose="020F0502020204030204" pitchFamily="34" charset="0"/>
                          <a:cs typeface="B Titr" panose="00000700000000000000" pitchFamily="2" charset="-78"/>
                        </a:rPr>
                        <a:t>158672</a:t>
                      </a:r>
                      <a:endParaRPr lang="en-US" sz="1800" dirty="0">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dirty="0">
                          <a:solidFill>
                            <a:srgbClr val="C00000"/>
                          </a:solidFill>
                          <a:effectLst/>
                          <a:latin typeface="Calibri" panose="020F0502020204030204" pitchFamily="34" charset="0"/>
                          <a:ea typeface="Calibri" panose="020F0502020204030204" pitchFamily="34" charset="0"/>
                          <a:cs typeface="B Titr" panose="00000700000000000000" pitchFamily="2" charset="-78"/>
                        </a:rPr>
                        <a:t>27</a:t>
                      </a:r>
                      <a:r>
                        <a:rPr lang="fa-IR" sz="2400" b="1" dirty="0">
                          <a:effectLst/>
                          <a:latin typeface="Calibri" panose="020F0502020204030204" pitchFamily="34" charset="0"/>
                          <a:ea typeface="Calibri" panose="020F0502020204030204" pitchFamily="34" charset="0"/>
                          <a:cs typeface="B Titr" panose="00000700000000000000" pitchFamily="2" charset="-78"/>
                        </a:rPr>
                        <a:t>.</a:t>
                      </a:r>
                      <a:r>
                        <a:rPr lang="fa-IR" sz="2400" b="1" dirty="0">
                          <a:solidFill>
                            <a:srgbClr val="C00000"/>
                          </a:solidFill>
                          <a:effectLst/>
                          <a:latin typeface="Calibri" panose="020F0502020204030204" pitchFamily="34" charset="0"/>
                          <a:ea typeface="Calibri" panose="020F0502020204030204" pitchFamily="34" charset="0"/>
                          <a:cs typeface="B Titr" panose="00000700000000000000" pitchFamily="2" charset="-78"/>
                        </a:rPr>
                        <a:t>09</a:t>
                      </a:r>
                      <a:endParaRPr lang="en-US" sz="1800" dirty="0">
                        <a:solidFill>
                          <a:srgbClr val="C00000"/>
                        </a:solidFill>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62271127"/>
                  </a:ext>
                </a:extLst>
              </a:tr>
              <a:tr h="805283">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a:effectLst/>
                          <a:latin typeface="Calibri" panose="020F0502020204030204" pitchFamily="34" charset="0"/>
                          <a:ea typeface="Calibri" panose="020F0502020204030204" pitchFamily="34" charset="0"/>
                          <a:cs typeface="B Titr" panose="00000700000000000000" pitchFamily="2" charset="-78"/>
                        </a:rPr>
                        <a:t>بدون کووید</a:t>
                      </a:r>
                      <a:endParaRPr lang="en-US" sz="1800">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dirty="0">
                          <a:effectLst/>
                          <a:latin typeface="Calibri" panose="020F0502020204030204" pitchFamily="34" charset="0"/>
                          <a:ea typeface="Calibri" panose="020F0502020204030204" pitchFamily="34" charset="0"/>
                          <a:cs typeface="B Titr" panose="00000700000000000000" pitchFamily="2" charset="-78"/>
                        </a:rPr>
                        <a:t>17</a:t>
                      </a:r>
                      <a:endParaRPr lang="en-US" sz="1800" dirty="0">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dirty="0">
                          <a:effectLst/>
                          <a:latin typeface="Calibri" panose="020F0502020204030204" pitchFamily="34" charset="0"/>
                          <a:ea typeface="Calibri" panose="020F0502020204030204" pitchFamily="34" charset="0"/>
                          <a:cs typeface="B Titr" panose="00000700000000000000" pitchFamily="2" charset="-78"/>
                        </a:rPr>
                        <a:t>158672</a:t>
                      </a:r>
                      <a:endParaRPr lang="en-US" sz="1800" dirty="0">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맑은 고딕"/>
                        </a:defRPr>
                      </a:lvl1pPr>
                      <a:lvl2pPr marL="457200" algn="l" defTabSz="914400" rtl="0" eaLnBrk="1" latinLnBrk="0" hangingPunct="1">
                        <a:defRPr sz="1800" kern="1200">
                          <a:solidFill>
                            <a:schemeClr val="tx1"/>
                          </a:solidFill>
                          <a:latin typeface="맑은 고딕"/>
                        </a:defRPr>
                      </a:lvl2pPr>
                      <a:lvl3pPr marL="914400" algn="l" defTabSz="914400" rtl="0" eaLnBrk="1" latinLnBrk="0" hangingPunct="1">
                        <a:defRPr sz="1800" kern="1200">
                          <a:solidFill>
                            <a:schemeClr val="tx1"/>
                          </a:solidFill>
                          <a:latin typeface="맑은 고딕"/>
                        </a:defRPr>
                      </a:lvl3pPr>
                      <a:lvl4pPr marL="1371600" algn="l" defTabSz="914400" rtl="0" eaLnBrk="1" latinLnBrk="0" hangingPunct="1">
                        <a:defRPr sz="1800" kern="1200">
                          <a:solidFill>
                            <a:schemeClr val="tx1"/>
                          </a:solidFill>
                          <a:latin typeface="맑은 고딕"/>
                        </a:defRPr>
                      </a:lvl4pPr>
                      <a:lvl5pPr marL="1828800" algn="l" defTabSz="914400" rtl="0" eaLnBrk="1" latinLnBrk="0" hangingPunct="1">
                        <a:defRPr sz="1800" kern="1200">
                          <a:solidFill>
                            <a:schemeClr val="tx1"/>
                          </a:solidFill>
                          <a:latin typeface="맑은 고딕"/>
                        </a:defRPr>
                      </a:lvl5pPr>
                      <a:lvl6pPr marL="2286000" algn="l" defTabSz="914400" rtl="0" eaLnBrk="1" latinLnBrk="0" hangingPunct="1">
                        <a:defRPr sz="1800" kern="1200">
                          <a:solidFill>
                            <a:schemeClr val="tx1"/>
                          </a:solidFill>
                          <a:latin typeface="맑은 고딕"/>
                        </a:defRPr>
                      </a:lvl6pPr>
                      <a:lvl7pPr marL="2743200" algn="l" defTabSz="914400" rtl="0" eaLnBrk="1" latinLnBrk="0" hangingPunct="1">
                        <a:defRPr sz="1800" kern="1200">
                          <a:solidFill>
                            <a:schemeClr val="tx1"/>
                          </a:solidFill>
                          <a:latin typeface="맑은 고딕"/>
                        </a:defRPr>
                      </a:lvl7pPr>
                      <a:lvl8pPr marL="3200400" algn="l" defTabSz="914400" rtl="0" eaLnBrk="1" latinLnBrk="0" hangingPunct="1">
                        <a:defRPr sz="1800" kern="1200">
                          <a:solidFill>
                            <a:schemeClr val="tx1"/>
                          </a:solidFill>
                          <a:latin typeface="맑은 고딕"/>
                        </a:defRPr>
                      </a:lvl8pPr>
                      <a:lvl9pPr marL="3657600" algn="l" defTabSz="914400" rtl="0" eaLnBrk="1" latinLnBrk="0" hangingPunct="1">
                        <a:defRPr sz="1800" kern="1200">
                          <a:solidFill>
                            <a:schemeClr val="tx1"/>
                          </a:solidFill>
                          <a:latin typeface="맑은 고딕"/>
                        </a:defRPr>
                      </a:lvl9pPr>
                    </a:lstStyle>
                    <a:p>
                      <a:pPr algn="ctr" rtl="1">
                        <a:lnSpc>
                          <a:spcPct val="115000"/>
                        </a:lnSpc>
                        <a:spcAft>
                          <a:spcPts val="1000"/>
                        </a:spcAft>
                      </a:pPr>
                      <a:r>
                        <a:rPr lang="fa-IR" sz="2400" b="1" dirty="0">
                          <a:solidFill>
                            <a:srgbClr val="C00000"/>
                          </a:solidFill>
                          <a:effectLst/>
                          <a:latin typeface="Calibri" panose="020F0502020204030204" pitchFamily="34" charset="0"/>
                          <a:ea typeface="Calibri" panose="020F0502020204030204" pitchFamily="34" charset="0"/>
                          <a:cs typeface="B Titr" panose="00000700000000000000" pitchFamily="2" charset="-78"/>
                        </a:rPr>
                        <a:t>10</a:t>
                      </a:r>
                      <a:r>
                        <a:rPr lang="fa-IR" sz="2400" b="1" dirty="0">
                          <a:effectLst/>
                          <a:latin typeface="Calibri" panose="020F0502020204030204" pitchFamily="34" charset="0"/>
                          <a:ea typeface="Calibri" panose="020F0502020204030204" pitchFamily="34" charset="0"/>
                          <a:cs typeface="B Titr" panose="00000700000000000000" pitchFamily="2" charset="-78"/>
                        </a:rPr>
                        <a:t>.</a:t>
                      </a:r>
                      <a:r>
                        <a:rPr lang="fa-IR" sz="2400" b="1" dirty="0">
                          <a:solidFill>
                            <a:srgbClr val="C00000"/>
                          </a:solidFill>
                          <a:effectLst/>
                          <a:latin typeface="Calibri" panose="020F0502020204030204" pitchFamily="34" charset="0"/>
                          <a:ea typeface="Calibri" panose="020F0502020204030204" pitchFamily="34" charset="0"/>
                          <a:cs typeface="B Titr" panose="00000700000000000000" pitchFamily="2" charset="-78"/>
                        </a:rPr>
                        <a:t>71</a:t>
                      </a:r>
                      <a:endParaRPr lang="en-US" sz="1800" dirty="0">
                        <a:solidFill>
                          <a:srgbClr val="C00000"/>
                        </a:solidFill>
                        <a:effectLst/>
                        <a:latin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36305749"/>
                  </a:ext>
                </a:extLst>
              </a:tr>
            </a:tbl>
          </a:graphicData>
        </a:graphic>
      </p:graphicFrame>
    </p:spTree>
    <p:extLst>
      <p:ext uri="{BB962C8B-B14F-4D97-AF65-F5344CB8AC3E}">
        <p14:creationId xmlns:p14="http://schemas.microsoft.com/office/powerpoint/2010/main" val="3974672003"/>
      </p:ext>
    </p:extLst>
  </p:cSld>
  <p:clrMapOvr>
    <a:overrideClrMapping bg1="lt1" tx1="dk1" bg2="lt2" tx2="dk2" accent1="accent1" accent2="accent2" accent3="accent3" accent4="accent4" accent5="accent5" accent6="accent6" hlink="hlink" folHlink="folHlink"/>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729025491"/>
              </p:ext>
            </p:extLst>
          </p:nvPr>
        </p:nvGraphicFramePr>
        <p:xfrm>
          <a:off x="1154712" y="1920239"/>
          <a:ext cx="9573491" cy="4519749"/>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891687" y="1014723"/>
            <a:ext cx="10368544" cy="487506"/>
          </a:xfrm>
          <a:prstGeom prst="rect">
            <a:avLst/>
          </a:prstGeom>
        </p:spPr>
        <p:txBody>
          <a:bodyPr wrap="none">
            <a:spAutoFit/>
          </a:bodyPr>
          <a:lstStyle/>
          <a:p>
            <a:pPr marL="0" marR="0" lvl="0" indent="0" algn="ctr" defTabSz="914400" rtl="1" eaLnBrk="1" fontAlgn="auto" latinLnBrk="0" hangingPunct="1">
              <a:lnSpc>
                <a:spcPct val="107000"/>
              </a:lnSpc>
              <a:spcBef>
                <a:spcPts val="0"/>
              </a:spcBef>
              <a:spcAft>
                <a:spcPts val="800"/>
              </a:spcAft>
              <a:buClrTx/>
              <a:buSzTx/>
              <a:buFontTx/>
              <a:buNone/>
              <a:tabLst/>
              <a:defRPr/>
            </a:pPr>
            <a:r>
              <a:rPr kumimoji="0" lang="ar-SA" sz="2400" b="1" i="0" u="none" strike="noStrike" kern="1200" cap="none" spc="0" normalizeH="0" baseline="0" noProof="0" dirty="0">
                <a:ln>
                  <a:noFill/>
                </a:ln>
                <a:solidFill>
                  <a:srgbClr val="4F81BD">
                    <a:lumMod val="75000"/>
                  </a:srgbClr>
                </a:solidFill>
                <a:effectLst/>
                <a:uLnTx/>
                <a:uFillTx/>
                <a:latin typeface="Calibri" panose="020F0502020204030204" pitchFamily="34" charset="0"/>
                <a:ea typeface="+mn-ea"/>
                <a:cs typeface="B Titr" panose="00000700000000000000" pitchFamily="2" charset="-78"/>
              </a:rPr>
              <a:t>نسبت مرگ های</a:t>
            </a:r>
            <a:r>
              <a:rPr kumimoji="0" lang="fa-IR" sz="2400" b="1" i="0" u="none" strike="noStrike" kern="1200" cap="none" spc="0" normalizeH="0" baseline="0" noProof="0" dirty="0">
                <a:ln>
                  <a:noFill/>
                </a:ln>
                <a:solidFill>
                  <a:srgbClr val="4F81BD">
                    <a:lumMod val="75000"/>
                  </a:srgbClr>
                </a:solidFill>
                <a:effectLst/>
                <a:uLnTx/>
                <a:uFillTx/>
                <a:latin typeface="Calibri" panose="020F0502020204030204" pitchFamily="34" charset="0"/>
                <a:ea typeface="+mn-ea"/>
                <a:cs typeface="B Titr" panose="00000700000000000000" pitchFamily="2" charset="-78"/>
              </a:rPr>
              <a:t> </a:t>
            </a:r>
            <a:r>
              <a:rPr kumimoji="0" lang="ar-SA" sz="2400" b="1" i="0" u="none" strike="noStrike" kern="1200" cap="none" spc="0" normalizeH="0" baseline="0" noProof="0" dirty="0">
                <a:ln>
                  <a:noFill/>
                </a:ln>
                <a:solidFill>
                  <a:srgbClr val="4F81BD">
                    <a:lumMod val="75000"/>
                  </a:srgbClr>
                </a:solidFill>
                <a:effectLst/>
                <a:uLnTx/>
                <a:uFillTx/>
                <a:latin typeface="Calibri" panose="020F0502020204030204" pitchFamily="34" charset="0"/>
                <a:ea typeface="+mn-ea"/>
                <a:cs typeface="B Titr" panose="00000700000000000000" pitchFamily="2" charset="-78"/>
              </a:rPr>
              <a:t>مادران سه ساله</a:t>
            </a:r>
            <a:r>
              <a:rPr kumimoji="0" lang="fa-IR" sz="2400" b="1" i="0" u="none" strike="noStrike" kern="1200" cap="none" spc="0" normalizeH="0" baseline="0" noProof="0" dirty="0">
                <a:ln>
                  <a:noFill/>
                </a:ln>
                <a:solidFill>
                  <a:srgbClr val="4F81BD">
                    <a:lumMod val="75000"/>
                  </a:srgbClr>
                </a:solidFill>
                <a:effectLst/>
                <a:uLnTx/>
                <a:uFillTx/>
                <a:latin typeface="Calibri" panose="020F0502020204030204" pitchFamily="34" charset="0"/>
                <a:ea typeface="+mn-ea"/>
                <a:cs typeface="B Titr" panose="00000700000000000000" pitchFamily="2" charset="-78"/>
              </a:rPr>
              <a:t> </a:t>
            </a:r>
            <a:r>
              <a:rPr kumimoji="0" lang="ar-SA" sz="2400" b="1" i="0" u="none" strike="noStrike" kern="1200" cap="none" spc="0" normalizeH="0" baseline="0" noProof="0" dirty="0">
                <a:ln>
                  <a:noFill/>
                </a:ln>
                <a:solidFill>
                  <a:srgbClr val="4F81BD">
                    <a:lumMod val="75000"/>
                  </a:srgbClr>
                </a:solidFill>
                <a:effectLst/>
                <a:uLnTx/>
                <a:uFillTx/>
                <a:latin typeface="Calibri" panose="020F0502020204030204" pitchFamily="34" charset="0"/>
                <a:ea typeface="+mn-ea"/>
                <a:cs typeface="B Titr" panose="00000700000000000000" pitchFamily="2" charset="-78"/>
              </a:rPr>
              <a:t>در</a:t>
            </a:r>
            <a:r>
              <a:rPr kumimoji="0" lang="fa-IR" sz="2400" b="1" i="0" u="none" strike="noStrike" kern="1200" cap="none" spc="0" normalizeH="0" baseline="0" noProof="0" dirty="0">
                <a:ln>
                  <a:noFill/>
                </a:ln>
                <a:solidFill>
                  <a:srgbClr val="4F81BD">
                    <a:lumMod val="75000"/>
                  </a:srgbClr>
                </a:solidFill>
                <a:effectLst/>
                <a:uLnTx/>
                <a:uFillTx/>
                <a:latin typeface="Calibri" panose="020F0502020204030204" pitchFamily="34" charset="0"/>
                <a:ea typeface="+mn-ea"/>
                <a:cs typeface="B Titr" panose="00000700000000000000" pitchFamily="2" charset="-78"/>
              </a:rPr>
              <a:t>دانشگاه ع پ</a:t>
            </a:r>
            <a:r>
              <a:rPr kumimoji="0" lang="ar-SA" sz="2400" b="1" i="0" u="none" strike="noStrike" kern="1200" cap="none" spc="0" normalizeH="0" baseline="0" noProof="0" dirty="0">
                <a:ln>
                  <a:noFill/>
                </a:ln>
                <a:solidFill>
                  <a:srgbClr val="4F81BD">
                    <a:lumMod val="75000"/>
                  </a:srgbClr>
                </a:solidFill>
                <a:effectLst/>
                <a:uLnTx/>
                <a:uFillTx/>
                <a:latin typeface="Calibri" panose="020F0502020204030204" pitchFamily="34" charset="0"/>
                <a:ea typeface="+mn-ea"/>
                <a:cs typeface="B Titr" panose="00000700000000000000" pitchFamily="2" charset="-78"/>
              </a:rPr>
              <a:t> اصفهان</a:t>
            </a:r>
            <a:r>
              <a:rPr kumimoji="0" lang="fa-IR" sz="2400" b="1" i="0" u="none" strike="noStrike" kern="1200" cap="none" spc="0" normalizeH="0" baseline="0" noProof="0" dirty="0">
                <a:ln>
                  <a:noFill/>
                </a:ln>
                <a:solidFill>
                  <a:srgbClr val="4F81BD">
                    <a:lumMod val="75000"/>
                  </a:srgbClr>
                </a:solidFill>
                <a:effectLst/>
                <a:uLnTx/>
                <a:uFillTx/>
                <a:latin typeface="Calibri" panose="020F0502020204030204" pitchFamily="34" charset="0"/>
                <a:ea typeface="+mn-ea"/>
                <a:cs typeface="B Titr" panose="00000700000000000000" pitchFamily="2" charset="-78"/>
              </a:rPr>
              <a:t>(</a:t>
            </a:r>
            <a:r>
              <a:rPr kumimoji="0" lang="en-US" sz="2400" b="1" i="0" u="none" strike="noStrike" kern="1200" cap="none" spc="0" normalizeH="0" baseline="0" noProof="0" dirty="0">
                <a:ln>
                  <a:noFill/>
                </a:ln>
                <a:solidFill>
                  <a:srgbClr val="4F81BD">
                    <a:lumMod val="75000"/>
                  </a:srgbClr>
                </a:solidFill>
                <a:effectLst/>
                <a:uLnTx/>
                <a:uFillTx/>
                <a:latin typeface="Calibri" panose="020F0502020204030204" pitchFamily="34" charset="0"/>
                <a:ea typeface="+mn-ea"/>
                <a:cs typeface="B Titr" panose="00000700000000000000" pitchFamily="2" charset="-78"/>
              </a:rPr>
              <a:t>MMR</a:t>
            </a:r>
            <a:r>
              <a:rPr kumimoji="0" lang="fa-IR" sz="1800" b="1" i="0" u="none" strike="noStrike" kern="1200" cap="none" spc="0" normalizeH="0" baseline="0" noProof="0" dirty="0">
                <a:ln>
                  <a:noFill/>
                </a:ln>
                <a:solidFill>
                  <a:srgbClr val="4F81BD">
                    <a:lumMod val="75000"/>
                  </a:srgbClr>
                </a:solidFill>
                <a:effectLst/>
                <a:uLnTx/>
                <a:uFillTx/>
                <a:latin typeface="Calibri" panose="020F0502020204030204" pitchFamily="34" charset="0"/>
                <a:ea typeface="+mn-ea"/>
                <a:cs typeface="B Titr" panose="00000700000000000000" pitchFamily="2" charset="-78"/>
              </a:rPr>
              <a:t>) (با احتساب موارد کووید و بدون کووید)</a:t>
            </a:r>
            <a:endParaRPr kumimoji="0" lang="en-US" sz="1800" b="1" i="0" u="none" strike="noStrike" kern="1200" cap="none" spc="0" normalizeH="0" baseline="0" noProof="0" dirty="0">
              <a:ln>
                <a:noFill/>
              </a:ln>
              <a:solidFill>
                <a:srgbClr val="4F81BD">
                  <a:lumMod val="75000"/>
                </a:srgbClr>
              </a:solidFill>
              <a:effectLst/>
              <a:uLnTx/>
              <a:uFillTx/>
              <a:latin typeface="Calibri" panose="020F0502020204030204" pitchFamily="34" charset="0"/>
              <a:ea typeface="+mn-ea"/>
              <a:cs typeface="B Titr" panose="00000700000000000000" pitchFamily="2" charset="-78"/>
            </a:endParaRPr>
          </a:p>
        </p:txBody>
      </p:sp>
    </p:spTree>
    <p:extLst>
      <p:ext uri="{BB962C8B-B14F-4D97-AF65-F5344CB8AC3E}">
        <p14:creationId xmlns:p14="http://schemas.microsoft.com/office/powerpoint/2010/main" val="3378294360"/>
      </p:ext>
    </p:extLst>
  </p:cSld>
  <p:clrMapOvr>
    <a:overrideClrMapping bg1="lt1" tx1="dk1" bg2="lt2" tx2="dk2" accent1="accent1" accent2="accent2" accent3="accent3" accent4="accent4" accent5="accent5" accent6="accent6" hlink="hlink" folHlink="folHlink"/>
  </p:clrMapOvr>
  <p:transition spd="med">
    <p:pull/>
  </p:transition>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4220894705"/>
              </p:ext>
            </p:extLst>
          </p:nvPr>
        </p:nvGraphicFramePr>
        <p:xfrm>
          <a:off x="1170383" y="385909"/>
          <a:ext cx="10487891" cy="56819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34050616"/>
      </p:ext>
    </p:extLst>
  </p:cSld>
  <p:clrMapOvr>
    <a:overrideClrMapping bg1="lt1" tx1="dk1" bg2="lt2" tx2="dk2" accent1="accent1" accent2="accent2" accent3="accent3" accent4="accent4" accent5="accent5" accent6="accent6" hlink="hlink" folHlink="folHlink"/>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888830D-CACF-4DB7-B55F-CAA917B3C636}"/>
              </a:ext>
            </a:extLst>
          </p:cNvPr>
          <p:cNvSpPr txBox="1"/>
          <p:nvPr/>
        </p:nvSpPr>
        <p:spPr>
          <a:xfrm>
            <a:off x="561110" y="2361068"/>
            <a:ext cx="10676270" cy="1791260"/>
          </a:xfrm>
          <a:prstGeom prst="rect">
            <a:avLst/>
          </a:prstGeom>
          <a:solidFill>
            <a:schemeClr val="tx2">
              <a:lumMod val="20000"/>
              <a:lumOff val="8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ctr" defTabSz="914400" rtl="1" eaLnBrk="1" fontAlgn="auto" latinLnBrk="0" hangingPunct="1">
              <a:lnSpc>
                <a:spcPct val="115000"/>
              </a:lnSpc>
              <a:spcBef>
                <a:spcPts val="0"/>
              </a:spcBef>
              <a:spcAft>
                <a:spcPts val="1000"/>
              </a:spcAft>
              <a:buClrTx/>
              <a:buSzTx/>
              <a:buFontTx/>
              <a:buNone/>
              <a:tabLst/>
              <a:defRPr/>
            </a:pPr>
            <a:r>
              <a:rPr lang="fa-IR" sz="4800" b="1" dirty="0">
                <a:solidFill>
                  <a:srgbClr val="D1E5F9">
                    <a:lumMod val="25000"/>
                  </a:srgbClr>
                </a:solidFill>
                <a:latin typeface="Andalus" panose="02020603050405020304" pitchFamily="18" charset="-78"/>
                <a:cs typeface="B Titr" panose="00000700000000000000" pitchFamily="2" charset="-78"/>
              </a:rPr>
              <a:t>عوامل جمعیت شناختی و باروری در مرگ های مادری سه ساله 1400-1398 د.ع.پ.اصفهان</a:t>
            </a:r>
            <a:endParaRPr lang="en-US" sz="6000" b="1" dirty="0">
              <a:solidFill>
                <a:srgbClr val="D1E5F9">
                  <a:lumMod val="25000"/>
                </a:srgbClr>
              </a:solidFill>
              <a:latin typeface="Andalus" panose="02020603050405020304" pitchFamily="18" charset="-78"/>
              <a:cs typeface="B Titr" panose="00000700000000000000" pitchFamily="2" charset="-78"/>
            </a:endParaRPr>
          </a:p>
        </p:txBody>
      </p:sp>
    </p:spTree>
    <p:extLst>
      <p:ext uri="{BB962C8B-B14F-4D97-AF65-F5344CB8AC3E}">
        <p14:creationId xmlns:p14="http://schemas.microsoft.com/office/powerpoint/2010/main" val="392812109"/>
      </p:ext>
    </p:extLst>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927AE01-6C0F-485E-B3F5-931EB29CBFB3}"/>
              </a:ext>
            </a:extLst>
          </p:cNvPr>
          <p:cNvGraphicFramePr>
            <a:graphicFrameLocks noGrp="1"/>
          </p:cNvGraphicFramePr>
          <p:nvPr>
            <p:ph idx="1"/>
            <p:extLst>
              <p:ext uri="{D42A27DB-BD31-4B8C-83A1-F6EECF244321}">
                <p14:modId xmlns:p14="http://schemas.microsoft.com/office/powerpoint/2010/main" val="2678392756"/>
              </p:ext>
            </p:extLst>
          </p:nvPr>
        </p:nvGraphicFramePr>
        <p:xfrm>
          <a:off x="197427" y="717452"/>
          <a:ext cx="11835245" cy="54595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82720872"/>
      </p:ext>
    </p:extLst>
  </p:cSld>
  <p:clrMapOvr>
    <a:overrideClrMapping bg1="lt1" tx1="dk1" bg2="lt2" tx2="dk2" accent1="accent1" accent2="accent2" accent3="accent3" accent4="accent4" accent5="accent5" accent6="accent6" hlink="hlink" folHlink="folHlink"/>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8927AE01-6C0F-485E-B3F5-931EB29CBFB3}"/>
              </a:ext>
            </a:extLst>
          </p:cNvPr>
          <p:cNvGraphicFramePr>
            <a:graphicFrameLocks noGrp="1"/>
          </p:cNvGraphicFramePr>
          <p:nvPr>
            <p:ph idx="1"/>
            <p:extLst>
              <p:ext uri="{D42A27DB-BD31-4B8C-83A1-F6EECF244321}">
                <p14:modId xmlns:p14="http://schemas.microsoft.com/office/powerpoint/2010/main" val="2946374626"/>
              </p:ext>
            </p:extLst>
          </p:nvPr>
        </p:nvGraphicFramePr>
        <p:xfrm>
          <a:off x="633046" y="717452"/>
          <a:ext cx="11141612" cy="54595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52893635"/>
      </p:ext>
    </p:extLst>
  </p:cSld>
  <p:clrMapOvr>
    <a:overrideClrMapping bg1="lt1" tx1="dk1" bg2="lt2" tx2="dk2" accent1="accent1" accent2="accent2" accent3="accent3" accent4="accent4" accent5="accent5" accent6="accent6" hlink="hlink" folHlink="folHlink"/>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959603392"/>
              </p:ext>
            </p:extLst>
          </p:nvPr>
        </p:nvGraphicFramePr>
        <p:xfrm>
          <a:off x="484909" y="1911927"/>
          <a:ext cx="11457709" cy="4746048"/>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p:cNvSpPr/>
          <p:nvPr/>
        </p:nvSpPr>
        <p:spPr>
          <a:xfrm>
            <a:off x="2002181" y="1462345"/>
            <a:ext cx="8241359" cy="487506"/>
          </a:xfrm>
          <a:prstGeom prst="rect">
            <a:avLst/>
          </a:prstGeom>
          <a:solidFill>
            <a:schemeClr val="bg1">
              <a:lumMod val="95000"/>
            </a:schemeClr>
          </a:solidFill>
        </p:spPr>
        <p:txBody>
          <a:bodyPr wrap="none">
            <a:spAutoFit/>
          </a:bodyPr>
          <a:lstStyle/>
          <a:p>
            <a:pPr algn="ctr" rtl="1">
              <a:lnSpc>
                <a:spcPct val="107000"/>
              </a:lnSpc>
              <a:spcAft>
                <a:spcPts val="800"/>
              </a:spcAft>
            </a:pPr>
            <a:r>
              <a:rPr lang="fa-IR" sz="2400" b="1" dirty="0">
                <a:solidFill>
                  <a:prstClr val="black"/>
                </a:solidFill>
                <a:latin typeface="Calibri"/>
                <a:ea typeface="Calibri" panose="020F0502020204030204" pitchFamily="34" charset="0"/>
                <a:cs typeface="B Titr" panose="00000700000000000000" pitchFamily="2" charset="-78"/>
              </a:rPr>
              <a:t>درصد ت</a:t>
            </a:r>
            <a:r>
              <a:rPr kumimoji="0" lang="ar-SA" sz="2400" b="1"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وزیع سنی موارد مرگ مادر</a:t>
            </a:r>
            <a:r>
              <a:rPr kumimoji="0" lang="fa-IR" sz="2400" b="1"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ی د ع پ اصفهان</a:t>
            </a:r>
            <a:r>
              <a:rPr kumimoji="0" lang="ar-SA" sz="2400" b="1"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در </a:t>
            </a:r>
            <a:r>
              <a:rPr kumimoji="0" lang="fa-IR" sz="2400" b="1"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سه </a:t>
            </a:r>
            <a:r>
              <a:rPr kumimoji="0" lang="ar-SA" sz="2400" b="1"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سال</a:t>
            </a:r>
            <a:r>
              <a:rPr kumimoji="0" lang="fa-IR" sz="2400" b="1"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ه</a:t>
            </a:r>
            <a:r>
              <a:rPr lang="fa-IR" sz="2000" b="1" dirty="0">
                <a:solidFill>
                  <a:prstClr val="black"/>
                </a:solidFill>
                <a:ea typeface="Calibri" panose="020F0502020204030204" pitchFamily="34" charset="0"/>
                <a:cs typeface="B Titr" panose="00000700000000000000" pitchFamily="2" charset="-78"/>
              </a:rPr>
              <a:t>1400</a:t>
            </a:r>
            <a:r>
              <a:rPr lang="ar-SA" sz="2000" b="1" dirty="0">
                <a:solidFill>
                  <a:prstClr val="black"/>
                </a:solidFill>
                <a:ea typeface="Calibri" panose="020F0502020204030204" pitchFamily="34" charset="0"/>
                <a:cs typeface="B Titr" panose="00000700000000000000" pitchFamily="2" charset="-78"/>
              </a:rPr>
              <a:t>-</a:t>
            </a:r>
            <a:r>
              <a:rPr lang="fa-IR" sz="2000" b="1" dirty="0">
                <a:solidFill>
                  <a:prstClr val="black"/>
                </a:solidFill>
                <a:ea typeface="Calibri" panose="020F0502020204030204" pitchFamily="34" charset="0"/>
                <a:cs typeface="B Titr" panose="00000700000000000000" pitchFamily="2" charset="-78"/>
              </a:rPr>
              <a:t>1398</a:t>
            </a:r>
            <a:r>
              <a:rPr lang="ar-SA" sz="2000" b="1" dirty="0">
                <a:solidFill>
                  <a:prstClr val="black"/>
                </a:solidFill>
                <a:ea typeface="Calibri" panose="020F0502020204030204" pitchFamily="34" charset="0"/>
                <a:cs typeface="B Titr" panose="00000700000000000000" pitchFamily="2" charset="-78"/>
              </a:rPr>
              <a:t> </a:t>
            </a:r>
            <a:endParaRPr lang="en-US" sz="2000" dirty="0">
              <a:solidFill>
                <a:prstClr val="black"/>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714629860"/>
      </p:ext>
    </p:extLst>
  </p:cSld>
  <p:clrMapOvr>
    <a:overrideClrMapping bg1="lt1" tx1="dk1" bg2="lt2" tx2="dk2" accent1="accent1" accent2="accent2" accent3="accent3" accent4="accent4" accent5="accent5" accent6="accent6" hlink="hlink" folHlink="folHlink"/>
  </p:clrMapOvr>
  <p:transition spd="med">
    <p:pull/>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725193698"/>
              </p:ext>
            </p:extLst>
          </p:nvPr>
        </p:nvGraphicFramePr>
        <p:xfrm>
          <a:off x="1111827" y="2182090"/>
          <a:ext cx="10328564" cy="4147945"/>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p:cNvSpPr/>
          <p:nvPr/>
        </p:nvSpPr>
        <p:spPr>
          <a:xfrm>
            <a:off x="1361208" y="1609651"/>
            <a:ext cx="9994030" cy="430887"/>
          </a:xfrm>
          <a:prstGeom prst="rect">
            <a:avLst/>
          </a:prstGeom>
          <a:solidFill>
            <a:schemeClr val="bg1">
              <a:lumMod val="95000"/>
            </a:schemeClr>
          </a:solidFill>
        </p:spPr>
        <p:txBody>
          <a:bodyPr wrap="square">
            <a:spAutoFit/>
          </a:bodyPr>
          <a:lstStyle/>
          <a:p>
            <a:pPr marL="685800" algn="r" rtl="1"/>
            <a:r>
              <a:rPr lang="fa-IR" sz="2200" b="1" dirty="0">
                <a:solidFill>
                  <a:srgbClr val="1F497D">
                    <a:lumMod val="75000"/>
                  </a:srgbClr>
                </a:solidFill>
                <a:latin typeface="Calibri"/>
                <a:ea typeface="Calibri" panose="020F0502020204030204" pitchFamily="34" charset="0"/>
                <a:cs typeface="B Titr" panose="00000700000000000000" pitchFamily="2" charset="-78"/>
              </a:rPr>
              <a:t>درصد رتبه بارداری</a:t>
            </a:r>
            <a:r>
              <a:rPr kumimoji="0" lang="ar-SA" sz="2200" b="1" i="0" u="none" strike="noStrike" kern="1200" cap="none" spc="0" normalizeH="0" baseline="0" noProof="0" dirty="0">
                <a:ln>
                  <a:noFill/>
                </a:ln>
                <a:solidFill>
                  <a:srgbClr val="1F497D">
                    <a:lumMod val="75000"/>
                  </a:srgbClr>
                </a:solidFill>
                <a:effectLst/>
                <a:uLnTx/>
                <a:uFillTx/>
                <a:latin typeface="Calibri"/>
                <a:ea typeface="Calibri" panose="020F0502020204030204" pitchFamily="34" charset="0"/>
                <a:cs typeface="B Titr" panose="00000700000000000000" pitchFamily="2" charset="-78"/>
              </a:rPr>
              <a:t> </a:t>
            </a:r>
            <a:r>
              <a:rPr kumimoji="0" lang="fa-IR" sz="2200" b="1" i="0" u="none" strike="noStrike" kern="1200" cap="none" spc="0" normalizeH="0" baseline="0" noProof="0" dirty="0">
                <a:ln>
                  <a:noFill/>
                </a:ln>
                <a:solidFill>
                  <a:srgbClr val="1F497D">
                    <a:lumMod val="75000"/>
                  </a:srgbClr>
                </a:solidFill>
                <a:effectLst/>
                <a:uLnTx/>
                <a:uFillTx/>
                <a:latin typeface="Calibri"/>
                <a:ea typeface="Calibri" panose="020F0502020204030204" pitchFamily="34" charset="0"/>
                <a:cs typeface="B Titr" panose="00000700000000000000" pitchFamily="2" charset="-78"/>
              </a:rPr>
              <a:t>در </a:t>
            </a:r>
            <a:r>
              <a:rPr kumimoji="0" lang="ar-SA" sz="2200" b="1" i="0" u="none" strike="noStrike" kern="1200" cap="none" spc="0" normalizeH="0" baseline="0" noProof="0" dirty="0">
                <a:ln>
                  <a:noFill/>
                </a:ln>
                <a:solidFill>
                  <a:srgbClr val="1F497D">
                    <a:lumMod val="75000"/>
                  </a:srgbClr>
                </a:solidFill>
                <a:effectLst/>
                <a:uLnTx/>
                <a:uFillTx/>
                <a:latin typeface="Calibri"/>
                <a:ea typeface="Calibri" panose="020F0502020204030204" pitchFamily="34" charset="0"/>
                <a:cs typeface="B Titr" panose="00000700000000000000" pitchFamily="2" charset="-78"/>
              </a:rPr>
              <a:t>م</a:t>
            </a:r>
            <a:r>
              <a:rPr kumimoji="0" lang="fa-IR" sz="2200" b="1" i="0" u="none" strike="noStrike" kern="1200" cap="none" spc="0" normalizeH="0" baseline="0" noProof="0" dirty="0">
                <a:ln>
                  <a:noFill/>
                </a:ln>
                <a:solidFill>
                  <a:srgbClr val="1F497D">
                    <a:lumMod val="75000"/>
                  </a:srgbClr>
                </a:solidFill>
                <a:effectLst/>
                <a:uLnTx/>
                <a:uFillTx/>
                <a:latin typeface="Calibri"/>
                <a:ea typeface="Calibri" panose="020F0502020204030204" pitchFamily="34" charset="0"/>
                <a:cs typeface="B Titr" panose="00000700000000000000" pitchFamily="2" charset="-78"/>
              </a:rPr>
              <a:t>وارد مرگ مادری د ع پ </a:t>
            </a:r>
            <a:r>
              <a:rPr lang="fa-IR" sz="2200" b="1" dirty="0">
                <a:solidFill>
                  <a:srgbClr val="1F497D">
                    <a:lumMod val="75000"/>
                  </a:srgbClr>
                </a:solidFill>
                <a:latin typeface="Calibri"/>
                <a:cs typeface="B Titr" panose="00000700000000000000" pitchFamily="2" charset="-78"/>
              </a:rPr>
              <a:t>اصفهان</a:t>
            </a:r>
            <a:r>
              <a:rPr lang="ar-SA" sz="2200" b="1" dirty="0">
                <a:solidFill>
                  <a:srgbClr val="1F497D">
                    <a:lumMod val="75000"/>
                  </a:srgbClr>
                </a:solidFill>
                <a:latin typeface="Calibri"/>
                <a:cs typeface="B Titr" panose="00000700000000000000" pitchFamily="2" charset="-78"/>
              </a:rPr>
              <a:t> در سه ساله </a:t>
            </a:r>
            <a:r>
              <a:rPr lang="fa-IR" sz="2200" b="1" dirty="0">
                <a:solidFill>
                  <a:srgbClr val="1F497D">
                    <a:lumMod val="75000"/>
                  </a:srgbClr>
                </a:solidFill>
                <a:latin typeface="Calibri"/>
                <a:cs typeface="B Titr" panose="00000700000000000000" pitchFamily="2" charset="-78"/>
              </a:rPr>
              <a:t>1400</a:t>
            </a:r>
            <a:r>
              <a:rPr lang="ar-SA" sz="2200" b="1" dirty="0">
                <a:solidFill>
                  <a:srgbClr val="1F497D">
                    <a:lumMod val="75000"/>
                  </a:srgbClr>
                </a:solidFill>
                <a:latin typeface="Calibri"/>
                <a:cs typeface="B Titr" panose="00000700000000000000" pitchFamily="2" charset="-78"/>
              </a:rPr>
              <a:t>-</a:t>
            </a:r>
            <a:r>
              <a:rPr lang="fa-IR" sz="2200" b="1" dirty="0">
                <a:solidFill>
                  <a:srgbClr val="1F497D">
                    <a:lumMod val="75000"/>
                  </a:srgbClr>
                </a:solidFill>
                <a:latin typeface="Calibri"/>
                <a:cs typeface="B Titr" panose="00000700000000000000" pitchFamily="2" charset="-78"/>
              </a:rPr>
              <a:t>1398</a:t>
            </a:r>
            <a:endParaRPr lang="en-US" sz="2200" b="1" dirty="0">
              <a:solidFill>
                <a:srgbClr val="1F497D">
                  <a:lumMod val="75000"/>
                </a:srgbClr>
              </a:solidFill>
              <a:latin typeface="Calibri"/>
              <a:cs typeface="B Titr" panose="00000700000000000000" pitchFamily="2" charset="-78"/>
            </a:endParaRPr>
          </a:p>
        </p:txBody>
      </p:sp>
    </p:spTree>
    <p:extLst>
      <p:ext uri="{BB962C8B-B14F-4D97-AF65-F5344CB8AC3E}">
        <p14:creationId xmlns:p14="http://schemas.microsoft.com/office/powerpoint/2010/main" val="85853087"/>
      </p:ext>
    </p:extLst>
  </p:cSld>
  <p:clrMapOvr>
    <a:overrideClrMapping bg1="lt1" tx1="dk1" bg2="lt2" tx2="dk2" accent1="accent1" accent2="accent2" accent3="accent3" accent4="accent4" accent5="accent5" accent6="accent6" hlink="hlink" folHlink="folHlink"/>
  </p:clrMapOvr>
  <p:transition spd="med">
    <p:pull/>
  </p:transition>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585973997"/>
              </p:ext>
            </p:extLst>
          </p:nvPr>
        </p:nvGraphicFramePr>
        <p:xfrm>
          <a:off x="734291" y="2289624"/>
          <a:ext cx="10349345" cy="4315530"/>
        </p:xfrm>
        <a:graphic>
          <a:graphicData uri="http://schemas.openxmlformats.org/drawingml/2006/chart">
            <c:chart xmlns:c="http://schemas.openxmlformats.org/drawingml/2006/chart" xmlns:r="http://schemas.openxmlformats.org/officeDocument/2006/relationships" r:id="rId4"/>
          </a:graphicData>
        </a:graphic>
      </p:graphicFrame>
      <p:sp>
        <p:nvSpPr>
          <p:cNvPr id="3" name="Rectangle 2"/>
          <p:cNvSpPr/>
          <p:nvPr/>
        </p:nvSpPr>
        <p:spPr>
          <a:xfrm>
            <a:off x="1576141" y="1751844"/>
            <a:ext cx="9549409" cy="461665"/>
          </a:xfrm>
          <a:prstGeom prst="rect">
            <a:avLst/>
          </a:prstGeom>
        </p:spPr>
        <p:txBody>
          <a:bodyPr wrap="none">
            <a:spAutoFit/>
          </a:bodyPr>
          <a:lstStyle/>
          <a:p>
            <a:r>
              <a:rPr lang="fa-IR" sz="2400" dirty="0">
                <a:solidFill>
                  <a:prstClr val="black"/>
                </a:solidFill>
                <a:ea typeface="Calibri" panose="020F0502020204030204" pitchFamily="34" charset="0"/>
                <a:cs typeface="B Titr" panose="00000700000000000000" pitchFamily="2" charset="-78"/>
              </a:rPr>
              <a:t>درصد فراونی محل سکونت موارد مرگ مادری د ع پ اصفهان در سه سال 1400-1398</a:t>
            </a:r>
            <a:endParaRPr lang="en-US" sz="4000" dirty="0">
              <a:solidFill>
                <a:prstClr val="black"/>
              </a:solidFill>
              <a:latin typeface="맑은 고딕"/>
            </a:endParaRPr>
          </a:p>
        </p:txBody>
      </p:sp>
    </p:spTree>
    <p:extLst>
      <p:ext uri="{BB962C8B-B14F-4D97-AF65-F5344CB8AC3E}">
        <p14:creationId xmlns:p14="http://schemas.microsoft.com/office/powerpoint/2010/main" val="2639439036"/>
      </p:ext>
    </p:extLst>
  </p:cSld>
  <p:clrMapOvr>
    <a:overrideClrMapping bg1="lt1" tx1="dk1" bg2="lt2" tx2="dk2" accent1="accent1" accent2="accent2" accent3="accent3" accent4="accent4" accent5="accent5" accent6="accent6" hlink="hlink" folHlink="folHlink"/>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783461" y="844392"/>
            <a:ext cx="9015610" cy="461665"/>
          </a:xfrm>
          <a:prstGeom prst="rect">
            <a:avLst/>
          </a:prstGeom>
          <a:solidFill>
            <a:schemeClr val="bg1"/>
          </a:solidFill>
          <a:ln w="28575">
            <a:solidFill>
              <a:schemeClr val="accent4">
                <a:lumMod val="60000"/>
                <a:lumOff val="40000"/>
              </a:schemeClr>
            </a:solid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2400" b="0" i="0"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Times New Roman" panose="02020603050405020304" pitchFamily="18" charset="0"/>
                <a:cs typeface="B Titr" panose="00000700000000000000" pitchFamily="2" charset="-78"/>
              </a:rPr>
              <a:t>میزان</a:t>
            </a:r>
            <a:r>
              <a:rPr kumimoji="0" lang="ar-SA" sz="2400" b="0" i="0"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Times New Roman" panose="02020603050405020304" pitchFamily="18" charset="0"/>
                <a:cs typeface="B Titr" panose="00000700000000000000" pitchFamily="2" charset="-78"/>
              </a:rPr>
              <a:t> مرگ</a:t>
            </a:r>
            <a:r>
              <a:rPr kumimoji="0" lang="fa-IR" sz="2400" b="0" i="0"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Times New Roman" panose="02020603050405020304" pitchFamily="18" charset="0"/>
                <a:cs typeface="B Titr" panose="00000700000000000000" pitchFamily="2" charset="-78"/>
              </a:rPr>
              <a:t> و میر</a:t>
            </a:r>
            <a:r>
              <a:rPr kumimoji="0" lang="ar-SA" sz="2400" b="0" i="0"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Times New Roman" panose="02020603050405020304" pitchFamily="18" charset="0"/>
                <a:cs typeface="B Titr" panose="00000700000000000000" pitchFamily="2" charset="-78"/>
              </a:rPr>
              <a:t>مادران دانشگاه علوم پزشکی اصفهان طي سال هاي </a:t>
            </a:r>
            <a:r>
              <a:rPr kumimoji="0" lang="fa-IR" sz="2400" b="0" i="0"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Times New Roman" panose="02020603050405020304" pitchFamily="18" charset="0"/>
                <a:cs typeface="B Titr" panose="00000700000000000000" pitchFamily="2" charset="-78"/>
              </a:rPr>
              <a:t>1400</a:t>
            </a:r>
            <a:r>
              <a:rPr kumimoji="0" lang="ar-SA" sz="2400" b="0" i="0"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Times New Roman" panose="02020603050405020304" pitchFamily="18" charset="0"/>
                <a:cs typeface="B Titr" panose="00000700000000000000" pitchFamily="2" charset="-78"/>
              </a:rPr>
              <a:t>-139</a:t>
            </a:r>
            <a:r>
              <a:rPr kumimoji="0" lang="fa-IR" sz="2400" b="0" i="0"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Times New Roman" panose="02020603050405020304" pitchFamily="18" charset="0"/>
                <a:cs typeface="B Titr" panose="00000700000000000000" pitchFamily="2" charset="-78"/>
              </a:rPr>
              <a:t>1</a:t>
            </a:r>
            <a:endParaRPr kumimoji="0" lang="en-US" sz="3600" b="0" i="0" u="none" strike="noStrike" kern="1200" cap="none" spc="0" normalizeH="0" baseline="0" noProof="0" dirty="0">
              <a:ln>
                <a:noFill/>
              </a:ln>
              <a:solidFill>
                <a:schemeClr val="tx2">
                  <a:lumMod val="75000"/>
                </a:schemeClr>
              </a:solidFill>
              <a:effectLst/>
              <a:uLnTx/>
              <a:uFillTx/>
              <a:latin typeface="Calibri" panose="020F0502020204030204"/>
              <a:ea typeface="+mn-ea"/>
              <a:cs typeface="+mn-cs"/>
            </a:endParaRPr>
          </a:p>
        </p:txBody>
      </p:sp>
      <p:graphicFrame>
        <p:nvGraphicFramePr>
          <p:cNvPr id="3" name="Table 2"/>
          <p:cNvGraphicFramePr>
            <a:graphicFrameLocks noGrp="1"/>
          </p:cNvGraphicFramePr>
          <p:nvPr>
            <p:extLst>
              <p:ext uri="{D42A27DB-BD31-4B8C-83A1-F6EECF244321}">
                <p14:modId xmlns:p14="http://schemas.microsoft.com/office/powerpoint/2010/main" val="2897781660"/>
              </p:ext>
            </p:extLst>
          </p:nvPr>
        </p:nvGraphicFramePr>
        <p:xfrm>
          <a:off x="1129527" y="1603433"/>
          <a:ext cx="10323478" cy="3894815"/>
        </p:xfrm>
        <a:graphic>
          <a:graphicData uri="http://schemas.openxmlformats.org/drawingml/2006/table">
            <a:tbl>
              <a:tblPr rtl="1" firstRow="1" firstCol="1" lastRow="1" lastCol="1" bandRow="1" bandCol="1"/>
              <a:tblGrid>
                <a:gridCol w="1334720">
                  <a:extLst>
                    <a:ext uri="{9D8B030D-6E8A-4147-A177-3AD203B41FA5}">
                      <a16:colId xmlns:a16="http://schemas.microsoft.com/office/drawing/2014/main" val="4023807476"/>
                    </a:ext>
                  </a:extLst>
                </a:gridCol>
                <a:gridCol w="903765">
                  <a:extLst>
                    <a:ext uri="{9D8B030D-6E8A-4147-A177-3AD203B41FA5}">
                      <a16:colId xmlns:a16="http://schemas.microsoft.com/office/drawing/2014/main" val="850059787"/>
                    </a:ext>
                  </a:extLst>
                </a:gridCol>
                <a:gridCol w="891692">
                  <a:extLst>
                    <a:ext uri="{9D8B030D-6E8A-4147-A177-3AD203B41FA5}">
                      <a16:colId xmlns:a16="http://schemas.microsoft.com/office/drawing/2014/main" val="147484241"/>
                    </a:ext>
                  </a:extLst>
                </a:gridCol>
                <a:gridCol w="903765">
                  <a:extLst>
                    <a:ext uri="{9D8B030D-6E8A-4147-A177-3AD203B41FA5}">
                      <a16:colId xmlns:a16="http://schemas.microsoft.com/office/drawing/2014/main" val="169961275"/>
                    </a:ext>
                  </a:extLst>
                </a:gridCol>
                <a:gridCol w="891692">
                  <a:extLst>
                    <a:ext uri="{9D8B030D-6E8A-4147-A177-3AD203B41FA5}">
                      <a16:colId xmlns:a16="http://schemas.microsoft.com/office/drawing/2014/main" val="3771946378"/>
                    </a:ext>
                  </a:extLst>
                </a:gridCol>
                <a:gridCol w="891692">
                  <a:extLst>
                    <a:ext uri="{9D8B030D-6E8A-4147-A177-3AD203B41FA5}">
                      <a16:colId xmlns:a16="http://schemas.microsoft.com/office/drawing/2014/main" val="695152465"/>
                    </a:ext>
                  </a:extLst>
                </a:gridCol>
                <a:gridCol w="939384">
                  <a:extLst>
                    <a:ext uri="{9D8B030D-6E8A-4147-A177-3AD203B41FA5}">
                      <a16:colId xmlns:a16="http://schemas.microsoft.com/office/drawing/2014/main" val="66114755"/>
                    </a:ext>
                  </a:extLst>
                </a:gridCol>
                <a:gridCol w="891692">
                  <a:extLst>
                    <a:ext uri="{9D8B030D-6E8A-4147-A177-3AD203B41FA5}">
                      <a16:colId xmlns:a16="http://schemas.microsoft.com/office/drawing/2014/main" val="4139427796"/>
                    </a:ext>
                  </a:extLst>
                </a:gridCol>
                <a:gridCol w="891692">
                  <a:extLst>
                    <a:ext uri="{9D8B030D-6E8A-4147-A177-3AD203B41FA5}">
                      <a16:colId xmlns:a16="http://schemas.microsoft.com/office/drawing/2014/main" val="1969486954"/>
                    </a:ext>
                  </a:extLst>
                </a:gridCol>
                <a:gridCol w="891692">
                  <a:extLst>
                    <a:ext uri="{9D8B030D-6E8A-4147-A177-3AD203B41FA5}">
                      <a16:colId xmlns:a16="http://schemas.microsoft.com/office/drawing/2014/main" val="2668449697"/>
                    </a:ext>
                  </a:extLst>
                </a:gridCol>
                <a:gridCol w="891692">
                  <a:extLst>
                    <a:ext uri="{9D8B030D-6E8A-4147-A177-3AD203B41FA5}">
                      <a16:colId xmlns:a16="http://schemas.microsoft.com/office/drawing/2014/main" val="2721453826"/>
                    </a:ext>
                  </a:extLst>
                </a:gridCol>
              </a:tblGrid>
              <a:tr h="758952">
                <a:tc>
                  <a:txBody>
                    <a:bodyPr/>
                    <a:lstStyle/>
                    <a:p>
                      <a:pPr marL="0" marR="0" algn="ctr" rtl="1">
                        <a:lnSpc>
                          <a:spcPct val="106000"/>
                        </a:lnSpc>
                        <a:spcBef>
                          <a:spcPts val="0"/>
                        </a:spcBef>
                        <a:spcAft>
                          <a:spcPts val="0"/>
                        </a:spcAft>
                      </a:pP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defTabSz="914400" rtl="1" eaLnBrk="1" latinLnBrk="0" hangingPunct="1">
                        <a:lnSpc>
                          <a:spcPct val="106000"/>
                        </a:lnSpc>
                        <a:spcBef>
                          <a:spcPts val="0"/>
                        </a:spcBef>
                        <a:spcAft>
                          <a:spcPts val="0"/>
                        </a:spcAft>
                      </a:pPr>
                      <a:r>
                        <a:rPr lang="ar-SA" sz="1800" b="1" kern="1200" dirty="0">
                          <a:solidFill>
                            <a:schemeClr val="accent2">
                              <a:lumMod val="75000"/>
                            </a:schemeClr>
                          </a:solidFill>
                          <a:effectLst/>
                          <a:latin typeface="Calibri" panose="020F0502020204030204" pitchFamily="34" charset="0"/>
                          <a:ea typeface="Times New Roman" panose="02020603050405020304" pitchFamily="18" charset="0"/>
                          <a:cs typeface="B Titr" panose="00000700000000000000" pitchFamily="2" charset="-78"/>
                        </a:rPr>
                        <a:t>91</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defTabSz="685800" rtl="1" eaLnBrk="1" latinLnBrk="0" hangingPunct="1">
                        <a:lnSpc>
                          <a:spcPct val="106000"/>
                        </a:lnSpc>
                        <a:spcBef>
                          <a:spcPts val="0"/>
                        </a:spcBef>
                        <a:spcAft>
                          <a:spcPts val="0"/>
                        </a:spcAft>
                      </a:pPr>
                      <a:r>
                        <a:rPr lang="ar-SA" sz="1800" kern="1200" cap="all" dirty="0">
                          <a:solidFill>
                            <a:schemeClr val="accent1">
                              <a:lumMod val="75000"/>
                            </a:schemeClr>
                          </a:solidFill>
                          <a:latin typeface="+mn-lt"/>
                          <a:ea typeface="+mj-ea"/>
                          <a:cs typeface="B Titr" pitchFamily="2" charset="-78"/>
                        </a:rPr>
                        <a:t>92</a:t>
                      </a:r>
                      <a:endParaRPr lang="en-US" sz="1800" kern="1200" cap="all" dirty="0">
                        <a:solidFill>
                          <a:schemeClr val="accent1">
                            <a:lumMod val="75000"/>
                          </a:schemeClr>
                        </a:solidFill>
                        <a:latin typeface="+mn-lt"/>
                        <a:ea typeface="+mj-ea"/>
                        <a:cs typeface="B Titr"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defTabSz="914400" rtl="1" eaLnBrk="1" latinLnBrk="0" hangingPunct="1">
                        <a:lnSpc>
                          <a:spcPct val="106000"/>
                        </a:lnSpc>
                        <a:spcBef>
                          <a:spcPts val="0"/>
                        </a:spcBef>
                        <a:spcAft>
                          <a:spcPts val="0"/>
                        </a:spcAft>
                      </a:pPr>
                      <a:r>
                        <a:rPr lang="ar-SA" sz="1800" b="1" kern="1200" dirty="0">
                          <a:solidFill>
                            <a:schemeClr val="accent2">
                              <a:lumMod val="75000"/>
                            </a:schemeClr>
                          </a:solidFill>
                          <a:effectLst/>
                          <a:latin typeface="Calibri" panose="020F0502020204030204" pitchFamily="34" charset="0"/>
                          <a:ea typeface="Times New Roman" panose="02020603050405020304" pitchFamily="18" charset="0"/>
                          <a:cs typeface="B Titr" panose="00000700000000000000" pitchFamily="2" charset="-78"/>
                        </a:rPr>
                        <a:t>93</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defTabSz="685800" rtl="1" eaLnBrk="1" latinLnBrk="0" hangingPunct="1">
                        <a:lnSpc>
                          <a:spcPct val="106000"/>
                        </a:lnSpc>
                        <a:spcBef>
                          <a:spcPts val="0"/>
                        </a:spcBef>
                        <a:spcAft>
                          <a:spcPts val="0"/>
                        </a:spcAft>
                      </a:pPr>
                      <a:r>
                        <a:rPr lang="ar-SA" sz="1800" kern="1200" cap="all" dirty="0">
                          <a:solidFill>
                            <a:schemeClr val="accent1">
                              <a:lumMod val="75000"/>
                            </a:schemeClr>
                          </a:solidFill>
                          <a:latin typeface="+mn-lt"/>
                          <a:ea typeface="+mj-ea"/>
                          <a:cs typeface="B Titr" pitchFamily="2" charset="-78"/>
                        </a:rPr>
                        <a:t>94</a:t>
                      </a:r>
                      <a:endParaRPr lang="en-US" sz="1800" kern="1200" cap="all" dirty="0">
                        <a:solidFill>
                          <a:schemeClr val="accent1">
                            <a:lumMod val="75000"/>
                          </a:schemeClr>
                        </a:solidFill>
                        <a:latin typeface="+mn-lt"/>
                        <a:ea typeface="+mj-ea"/>
                        <a:cs typeface="B Titr"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rtl="1">
                        <a:lnSpc>
                          <a:spcPct val="106000"/>
                        </a:lnSpc>
                        <a:spcBef>
                          <a:spcPts val="0"/>
                        </a:spcBef>
                        <a:spcAft>
                          <a:spcPts val="0"/>
                        </a:spcAft>
                      </a:pPr>
                      <a:r>
                        <a:rPr lang="fa-IR"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rPr>
                        <a:t>1395*</a:t>
                      </a:r>
                      <a:endParaRPr lang="en-US" sz="800" dirty="0">
                        <a:solidFill>
                          <a:schemeClr val="accent2">
                            <a:lumMod val="75000"/>
                          </a:schemeClr>
                        </a:solidFill>
                        <a:effectLst/>
                        <a:latin typeface="Calibri" panose="020F0502020204030204" pitchFamily="34" charset="0"/>
                        <a:ea typeface="Times New Roman" panose="02020603050405020304" pitchFamily="18"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1396</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rtl="1">
                        <a:lnSpc>
                          <a:spcPct val="106000"/>
                        </a:lnSpc>
                        <a:spcBef>
                          <a:spcPts val="0"/>
                        </a:spcBef>
                        <a:spcAft>
                          <a:spcPts val="0"/>
                        </a:spcAft>
                      </a:pPr>
                      <a:r>
                        <a:rPr lang="fa-IR"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rPr>
                        <a:t>1397</a:t>
                      </a:r>
                      <a:endParaRPr lang="en-US" sz="800" dirty="0">
                        <a:solidFill>
                          <a:schemeClr val="accent2">
                            <a:lumMod val="75000"/>
                          </a:schemeClr>
                        </a:solidFill>
                        <a:effectLst/>
                        <a:latin typeface="Calibri" panose="020F0502020204030204" pitchFamily="34" charset="0"/>
                        <a:ea typeface="Times New Roman" panose="02020603050405020304" pitchFamily="18"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1398</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rtl="1">
                        <a:lnSpc>
                          <a:spcPct val="106000"/>
                        </a:lnSpc>
                        <a:spcBef>
                          <a:spcPts val="0"/>
                        </a:spcBef>
                        <a:spcAft>
                          <a:spcPts val="0"/>
                        </a:spcAft>
                      </a:pPr>
                      <a:r>
                        <a:rPr lang="fa-IR"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rPr>
                        <a:t>1399</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defTabSz="685800" rtl="1" eaLnBrk="1" latinLnBrk="0" hangingPunct="1">
                        <a:lnSpc>
                          <a:spcPct val="106000"/>
                        </a:lnSpc>
                        <a:spcBef>
                          <a:spcPts val="0"/>
                        </a:spcBef>
                        <a:spcAft>
                          <a:spcPts val="0"/>
                        </a:spcAft>
                      </a:pPr>
                      <a:r>
                        <a:rPr lang="ar-SA" sz="1800" kern="1200" cap="all" dirty="0">
                          <a:solidFill>
                            <a:schemeClr val="accent1">
                              <a:lumMod val="75000"/>
                            </a:schemeClr>
                          </a:solidFill>
                          <a:latin typeface="+mn-lt"/>
                          <a:ea typeface="+mj-ea"/>
                          <a:cs typeface="B Titr" pitchFamily="2" charset="-78"/>
                        </a:rPr>
                        <a:t>1400</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3251343242"/>
                  </a:ext>
                </a:extLst>
              </a:tr>
              <a:tr h="758952">
                <a:tc>
                  <a:txBody>
                    <a:bodyPr/>
                    <a:lstStyle/>
                    <a:p>
                      <a:pPr marL="0" marR="0" algn="ctr" rtl="1">
                        <a:lnSpc>
                          <a:spcPct val="106000"/>
                        </a:lnSpc>
                        <a:spcBef>
                          <a:spcPts val="0"/>
                        </a:spcBef>
                        <a:spcAft>
                          <a:spcPts val="0"/>
                        </a:spcAft>
                      </a:pPr>
                      <a:r>
                        <a:rPr lang="fa-IR" sz="1800" b="1" kern="1200" dirty="0">
                          <a:solidFill>
                            <a:srgbClr val="1F4E79"/>
                          </a:solidFill>
                          <a:effectLst/>
                          <a:latin typeface="Calibri" panose="020F0502020204030204" pitchFamily="34" charset="0"/>
                          <a:ea typeface="Calibri" panose="020F0502020204030204" pitchFamily="34" charset="0"/>
                          <a:cs typeface="B Titr" panose="00000700000000000000" pitchFamily="2" charset="-78"/>
                        </a:rPr>
                        <a:t>تعداد مرگ مادر</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39308" marR="39308" marT="545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914400" rtl="1" eaLnBrk="1" latinLnBrk="0" hangingPunct="1">
                        <a:lnSpc>
                          <a:spcPct val="106000"/>
                        </a:lnSpc>
                        <a:spcBef>
                          <a:spcPts val="0"/>
                        </a:spcBef>
                        <a:spcAft>
                          <a:spcPts val="0"/>
                        </a:spcAft>
                      </a:pPr>
                      <a:r>
                        <a:rPr lang="ar-SA" sz="1800" b="1" kern="1200" dirty="0">
                          <a:solidFill>
                            <a:schemeClr val="accent2">
                              <a:lumMod val="75000"/>
                            </a:schemeClr>
                          </a:solidFill>
                          <a:effectLst/>
                          <a:latin typeface="Calibri" panose="020F0502020204030204" pitchFamily="34" charset="0"/>
                          <a:ea typeface="Times New Roman" panose="02020603050405020304" pitchFamily="18" charset="0"/>
                          <a:cs typeface="B Titr" panose="00000700000000000000" pitchFamily="2" charset="-78"/>
                        </a:rPr>
                        <a:t>14</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ar-SA" sz="1800" kern="1200" cap="all" dirty="0">
                          <a:solidFill>
                            <a:schemeClr val="accent1">
                              <a:lumMod val="75000"/>
                            </a:schemeClr>
                          </a:solidFill>
                          <a:latin typeface="+mn-lt"/>
                          <a:ea typeface="+mj-ea"/>
                          <a:cs typeface="B Titr" pitchFamily="2" charset="-78"/>
                        </a:rPr>
                        <a:t>7</a:t>
                      </a:r>
                      <a:endParaRPr lang="en-US" sz="1800" kern="1200" cap="all" dirty="0">
                        <a:solidFill>
                          <a:schemeClr val="accent1">
                            <a:lumMod val="75000"/>
                          </a:schemeClr>
                        </a:solidFill>
                        <a:latin typeface="+mn-lt"/>
                        <a:ea typeface="+mj-ea"/>
                        <a:cs typeface="B Titr"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914400" rtl="1" eaLnBrk="1" latinLnBrk="0" hangingPunct="1">
                        <a:lnSpc>
                          <a:spcPct val="106000"/>
                        </a:lnSpc>
                        <a:spcBef>
                          <a:spcPts val="0"/>
                        </a:spcBef>
                        <a:spcAft>
                          <a:spcPts val="0"/>
                        </a:spcAft>
                      </a:pPr>
                      <a:r>
                        <a:rPr lang="ar-SA" sz="1800" b="1" kern="1200" dirty="0">
                          <a:solidFill>
                            <a:schemeClr val="accent2">
                              <a:lumMod val="75000"/>
                            </a:schemeClr>
                          </a:solidFill>
                          <a:effectLst/>
                          <a:latin typeface="Calibri" panose="020F0502020204030204" pitchFamily="34" charset="0"/>
                          <a:ea typeface="Times New Roman" panose="02020603050405020304" pitchFamily="18" charset="0"/>
                          <a:cs typeface="B Titr" panose="00000700000000000000" pitchFamily="2" charset="-78"/>
                        </a:rPr>
                        <a:t>15</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ar-SA" sz="1800" kern="1200" cap="all" dirty="0">
                          <a:solidFill>
                            <a:schemeClr val="accent1">
                              <a:lumMod val="75000"/>
                            </a:schemeClr>
                          </a:solidFill>
                          <a:latin typeface="+mn-lt"/>
                          <a:ea typeface="+mj-ea"/>
                          <a:cs typeface="B Titr" pitchFamily="2" charset="-78"/>
                        </a:rPr>
                        <a:t>12</a:t>
                      </a:r>
                      <a:endParaRPr lang="en-US" sz="1800" kern="1200" cap="all" dirty="0">
                        <a:solidFill>
                          <a:schemeClr val="accent1">
                            <a:lumMod val="75000"/>
                          </a:schemeClr>
                        </a:solidFill>
                        <a:latin typeface="+mn-lt"/>
                        <a:ea typeface="+mj-ea"/>
                        <a:cs typeface="B Titr"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rtl="1">
                        <a:lnSpc>
                          <a:spcPct val="106000"/>
                        </a:lnSpc>
                        <a:spcBef>
                          <a:spcPts val="0"/>
                        </a:spcBef>
                        <a:spcAft>
                          <a:spcPts val="0"/>
                        </a:spcAft>
                      </a:pPr>
                      <a:r>
                        <a:rPr lang="fa-IR" sz="1800" kern="1200" cap="all" dirty="0">
                          <a:solidFill>
                            <a:schemeClr val="accent2">
                              <a:lumMod val="75000"/>
                            </a:schemeClr>
                          </a:solidFill>
                          <a:latin typeface="+mn-lt"/>
                          <a:ea typeface="+mj-ea"/>
                          <a:cs typeface="B Titr" pitchFamily="2" charset="-78"/>
                        </a:rPr>
                        <a:t>12</a:t>
                      </a:r>
                      <a:endParaRPr lang="en-US" sz="1800" kern="1200" cap="all" dirty="0">
                        <a:solidFill>
                          <a:schemeClr val="accent2">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9</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rtl="1">
                        <a:lnSpc>
                          <a:spcPct val="106000"/>
                        </a:lnSpc>
                        <a:spcBef>
                          <a:spcPts val="0"/>
                        </a:spcBef>
                        <a:spcAft>
                          <a:spcPts val="0"/>
                        </a:spcAft>
                      </a:pPr>
                      <a:r>
                        <a:rPr lang="fa-IR" sz="1800" kern="1200" cap="all" dirty="0">
                          <a:solidFill>
                            <a:schemeClr val="accent2">
                              <a:lumMod val="75000"/>
                            </a:schemeClr>
                          </a:solidFill>
                          <a:latin typeface="+mn-lt"/>
                          <a:ea typeface="+mj-ea"/>
                          <a:cs typeface="B Titr" pitchFamily="2" charset="-78"/>
                        </a:rPr>
                        <a:t>7</a:t>
                      </a:r>
                      <a:endParaRPr lang="en-US" sz="1800" kern="1200" cap="all" dirty="0">
                        <a:solidFill>
                          <a:schemeClr val="accent2">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9</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rtl="1">
                        <a:lnSpc>
                          <a:spcPct val="106000"/>
                        </a:lnSpc>
                        <a:spcBef>
                          <a:spcPts val="0"/>
                        </a:spcBef>
                        <a:spcAft>
                          <a:spcPts val="0"/>
                        </a:spcAft>
                      </a:pPr>
                      <a:r>
                        <a:rPr lang="fa-IR"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rPr>
                        <a:t>16</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ar-SA" sz="1800" kern="1200" cap="all" dirty="0">
                          <a:solidFill>
                            <a:schemeClr val="accent1">
                              <a:lumMod val="75000"/>
                            </a:schemeClr>
                          </a:solidFill>
                          <a:latin typeface="+mn-lt"/>
                          <a:ea typeface="+mj-ea"/>
                          <a:cs typeface="B Titr" pitchFamily="2" charset="-78"/>
                        </a:rPr>
                        <a:t>18</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04098041"/>
                  </a:ext>
                </a:extLst>
              </a:tr>
              <a:tr h="859008">
                <a:tc>
                  <a:txBody>
                    <a:bodyPr/>
                    <a:lstStyle/>
                    <a:p>
                      <a:pPr marL="0" marR="0" algn="ctr" rtl="1">
                        <a:lnSpc>
                          <a:spcPct val="106000"/>
                        </a:lnSpc>
                        <a:spcBef>
                          <a:spcPts val="0"/>
                        </a:spcBef>
                        <a:spcAft>
                          <a:spcPts val="0"/>
                        </a:spcAft>
                      </a:pPr>
                      <a:r>
                        <a:rPr lang="fa-IR" sz="1800" b="1" kern="1200" dirty="0">
                          <a:solidFill>
                            <a:srgbClr val="1F4E79"/>
                          </a:solidFill>
                          <a:effectLst/>
                          <a:latin typeface="Calibri" panose="020F0502020204030204" pitchFamily="34" charset="0"/>
                          <a:ea typeface="Calibri" panose="020F0502020204030204" pitchFamily="34" charset="0"/>
                          <a:cs typeface="B Titr" panose="00000700000000000000" pitchFamily="2" charset="-78"/>
                        </a:rPr>
                        <a:t>تعداد موالید زنده</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39308" marR="39308" marT="545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914400" rtl="1" eaLnBrk="1" latinLnBrk="0" hangingPunct="1">
                        <a:lnSpc>
                          <a:spcPct val="106000"/>
                        </a:lnSpc>
                        <a:spcBef>
                          <a:spcPts val="0"/>
                        </a:spcBef>
                        <a:spcAft>
                          <a:spcPts val="0"/>
                        </a:spcAft>
                      </a:pPr>
                      <a:r>
                        <a:rPr lang="fa-IR" sz="1800" b="1" kern="1200" dirty="0">
                          <a:solidFill>
                            <a:schemeClr val="accent2">
                              <a:lumMod val="75000"/>
                            </a:schemeClr>
                          </a:solidFill>
                          <a:effectLst/>
                          <a:latin typeface="Calibri" panose="020F0502020204030204" pitchFamily="34" charset="0"/>
                          <a:ea typeface="Times New Roman" panose="02020603050405020304" pitchFamily="18" charset="0"/>
                          <a:cs typeface="B Titr" panose="00000700000000000000" pitchFamily="2" charset="-78"/>
                        </a:rPr>
                        <a:t>69275</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72250</a:t>
                      </a:r>
                      <a:endParaRPr lang="en-US" sz="1800" kern="1200" cap="all" dirty="0">
                        <a:solidFill>
                          <a:schemeClr val="accent1">
                            <a:lumMod val="75000"/>
                          </a:schemeClr>
                        </a:solidFill>
                        <a:latin typeface="+mn-lt"/>
                        <a:ea typeface="+mj-ea"/>
                        <a:cs typeface="B Titr"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914400" rtl="1" eaLnBrk="1" latinLnBrk="0" hangingPunct="1">
                        <a:lnSpc>
                          <a:spcPct val="106000"/>
                        </a:lnSpc>
                        <a:spcBef>
                          <a:spcPts val="0"/>
                        </a:spcBef>
                        <a:spcAft>
                          <a:spcPts val="0"/>
                        </a:spcAft>
                      </a:pPr>
                      <a:r>
                        <a:rPr lang="fa-IR" sz="1800" b="1" kern="1200" dirty="0">
                          <a:solidFill>
                            <a:schemeClr val="accent2">
                              <a:lumMod val="75000"/>
                            </a:schemeClr>
                          </a:solidFill>
                          <a:effectLst/>
                          <a:latin typeface="Calibri" panose="020F0502020204030204" pitchFamily="34" charset="0"/>
                          <a:ea typeface="Times New Roman" panose="02020603050405020304" pitchFamily="18" charset="0"/>
                          <a:cs typeface="B Titr" panose="00000700000000000000" pitchFamily="2" charset="-78"/>
                        </a:rPr>
                        <a:t>75693</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74715</a:t>
                      </a:r>
                      <a:endParaRPr lang="en-US" sz="1800" kern="1200" cap="all" dirty="0">
                        <a:solidFill>
                          <a:schemeClr val="accent1">
                            <a:lumMod val="75000"/>
                          </a:schemeClr>
                        </a:solidFill>
                        <a:latin typeface="+mn-lt"/>
                        <a:ea typeface="+mj-ea"/>
                        <a:cs typeface="B Titr"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rtl="1">
                        <a:lnSpc>
                          <a:spcPct val="106000"/>
                        </a:lnSpc>
                        <a:spcBef>
                          <a:spcPts val="0"/>
                        </a:spcBef>
                        <a:spcAft>
                          <a:spcPts val="0"/>
                        </a:spcAft>
                      </a:pPr>
                      <a:r>
                        <a:rPr lang="fa-IR" sz="1800" kern="1200" cap="all" dirty="0">
                          <a:solidFill>
                            <a:schemeClr val="accent2">
                              <a:lumMod val="75000"/>
                            </a:schemeClr>
                          </a:solidFill>
                          <a:latin typeface="+mn-lt"/>
                          <a:ea typeface="+mj-ea"/>
                          <a:cs typeface="B Titr" pitchFamily="2" charset="-78"/>
                        </a:rPr>
                        <a:t>75885</a:t>
                      </a:r>
                      <a:endParaRPr lang="en-US" sz="1800" kern="1200" cap="all" dirty="0">
                        <a:solidFill>
                          <a:schemeClr val="accent2">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72906</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rtl="1">
                        <a:lnSpc>
                          <a:spcPct val="106000"/>
                        </a:lnSpc>
                        <a:spcBef>
                          <a:spcPts val="0"/>
                        </a:spcBef>
                        <a:spcAft>
                          <a:spcPts val="0"/>
                        </a:spcAft>
                      </a:pPr>
                      <a:r>
                        <a:rPr lang="fa-IR" sz="1800" kern="1200" cap="all" dirty="0">
                          <a:solidFill>
                            <a:schemeClr val="accent2">
                              <a:lumMod val="75000"/>
                            </a:schemeClr>
                          </a:solidFill>
                          <a:latin typeface="+mn-lt"/>
                          <a:ea typeface="+mj-ea"/>
                          <a:cs typeface="B Titr" pitchFamily="2" charset="-78"/>
                        </a:rPr>
                        <a:t>66112 </a:t>
                      </a:r>
                      <a:endParaRPr lang="en-US" sz="1800" kern="1200" cap="all" dirty="0">
                        <a:solidFill>
                          <a:schemeClr val="accent2">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55101</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rtl="1">
                        <a:lnSpc>
                          <a:spcPct val="106000"/>
                        </a:lnSpc>
                        <a:spcBef>
                          <a:spcPts val="0"/>
                        </a:spcBef>
                        <a:spcAft>
                          <a:spcPts val="0"/>
                        </a:spcAft>
                      </a:pPr>
                      <a:r>
                        <a:rPr lang="fa-IR"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rPr>
                        <a:t>50874</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smtClean="0">
                          <a:solidFill>
                            <a:schemeClr val="accent1">
                              <a:lumMod val="75000"/>
                            </a:schemeClr>
                          </a:solidFill>
                          <a:latin typeface="+mn-lt"/>
                          <a:ea typeface="+mj-ea"/>
                          <a:cs typeface="B Titr" pitchFamily="2" charset="-78"/>
                        </a:rPr>
                        <a:t>52991</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91656147"/>
                  </a:ext>
                </a:extLst>
              </a:tr>
              <a:tr h="1517903">
                <a:tc>
                  <a:txBody>
                    <a:bodyPr/>
                    <a:lstStyle/>
                    <a:p>
                      <a:pPr marL="0" marR="0" algn="ctr" rtl="1">
                        <a:lnSpc>
                          <a:spcPct val="106000"/>
                        </a:lnSpc>
                        <a:spcBef>
                          <a:spcPts val="0"/>
                        </a:spcBef>
                        <a:spcAft>
                          <a:spcPts val="0"/>
                        </a:spcAft>
                      </a:pPr>
                      <a:r>
                        <a:rPr lang="fa-IR" sz="1800" b="1" kern="1200" dirty="0">
                          <a:solidFill>
                            <a:srgbClr val="1F4E79"/>
                          </a:solidFill>
                          <a:effectLst/>
                          <a:latin typeface="Calibri" panose="020F0502020204030204" pitchFamily="34" charset="0"/>
                          <a:ea typeface="Calibri" panose="020F0502020204030204" pitchFamily="34" charset="0"/>
                          <a:cs typeface="B Titr" panose="00000700000000000000" pitchFamily="2" charset="-78"/>
                        </a:rPr>
                        <a:t>میزان مرگ و میر مادر</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39308" marR="39308" marT="5459"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c>
                  <a:txBody>
                    <a:bodyPr/>
                    <a:lstStyle/>
                    <a:p>
                      <a:pPr marL="0" marR="0" algn="ctr" defTabSz="914400" rtl="1" eaLnBrk="1" latinLnBrk="0" hangingPunct="1">
                        <a:lnSpc>
                          <a:spcPct val="106000"/>
                        </a:lnSpc>
                        <a:spcBef>
                          <a:spcPts val="0"/>
                        </a:spcBef>
                        <a:spcAft>
                          <a:spcPts val="0"/>
                        </a:spcAft>
                      </a:pPr>
                      <a:r>
                        <a:rPr lang="fa-IR" sz="1800" b="1" kern="1200" dirty="0">
                          <a:solidFill>
                            <a:schemeClr val="accent2">
                              <a:lumMod val="75000"/>
                            </a:schemeClr>
                          </a:solidFill>
                          <a:effectLst/>
                          <a:latin typeface="Calibri" panose="020F0502020204030204" pitchFamily="34" charset="0"/>
                          <a:ea typeface="Times New Roman" panose="02020603050405020304" pitchFamily="18" charset="0"/>
                          <a:cs typeface="B Titr" panose="00000700000000000000" pitchFamily="2" charset="-78"/>
                        </a:rPr>
                        <a:t>20.2</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9.6</a:t>
                      </a:r>
                      <a:endParaRPr lang="en-US" sz="1800" kern="1200" cap="all" dirty="0">
                        <a:solidFill>
                          <a:schemeClr val="accent1">
                            <a:lumMod val="75000"/>
                          </a:schemeClr>
                        </a:solidFill>
                        <a:latin typeface="+mn-lt"/>
                        <a:ea typeface="+mj-ea"/>
                        <a:cs typeface="B Titr"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c>
                  <a:txBody>
                    <a:bodyPr/>
                    <a:lstStyle/>
                    <a:p>
                      <a:pPr marL="0" marR="0" algn="ctr" defTabSz="914400" rtl="1" eaLnBrk="1" latinLnBrk="0" hangingPunct="1">
                        <a:lnSpc>
                          <a:spcPct val="106000"/>
                        </a:lnSpc>
                        <a:spcBef>
                          <a:spcPts val="0"/>
                        </a:spcBef>
                        <a:spcAft>
                          <a:spcPts val="0"/>
                        </a:spcAft>
                      </a:pPr>
                      <a:r>
                        <a:rPr lang="fa-IR" sz="1800" b="1" kern="1200" dirty="0">
                          <a:solidFill>
                            <a:schemeClr val="accent2">
                              <a:lumMod val="75000"/>
                            </a:schemeClr>
                          </a:solidFill>
                          <a:effectLst/>
                          <a:latin typeface="Calibri" panose="020F0502020204030204" pitchFamily="34" charset="0"/>
                          <a:ea typeface="Times New Roman" panose="02020603050405020304" pitchFamily="18" charset="0"/>
                          <a:cs typeface="B Titr" panose="00000700000000000000" pitchFamily="2" charset="-78"/>
                        </a:rPr>
                        <a:t>19.8</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16.1</a:t>
                      </a:r>
                      <a:endParaRPr lang="en-US" sz="1800" kern="1200" cap="all" dirty="0">
                        <a:solidFill>
                          <a:schemeClr val="accent1">
                            <a:lumMod val="75000"/>
                          </a:schemeClr>
                        </a:solidFill>
                        <a:latin typeface="+mn-lt"/>
                        <a:ea typeface="+mj-ea"/>
                        <a:cs typeface="B Titr" pitchFamily="2" charset="-78"/>
                      </a:endParaRPr>
                    </a:p>
                  </a:txBody>
                  <a:tcPr marL="64241" marR="64241" marT="8528"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c>
                  <a:txBody>
                    <a:bodyPr/>
                    <a:lstStyle/>
                    <a:p>
                      <a:pPr marL="0" marR="0" algn="ctr" rtl="1">
                        <a:lnSpc>
                          <a:spcPct val="106000"/>
                        </a:lnSpc>
                        <a:spcBef>
                          <a:spcPts val="0"/>
                        </a:spcBef>
                        <a:spcAft>
                          <a:spcPts val="0"/>
                        </a:spcAft>
                      </a:pPr>
                      <a:r>
                        <a:rPr lang="fa-IR" sz="1800" kern="1200" cap="all" dirty="0">
                          <a:solidFill>
                            <a:schemeClr val="accent2">
                              <a:lumMod val="75000"/>
                            </a:schemeClr>
                          </a:solidFill>
                          <a:latin typeface="+mn-lt"/>
                          <a:ea typeface="+mj-ea"/>
                          <a:cs typeface="B Titr" pitchFamily="2" charset="-78"/>
                        </a:rPr>
                        <a:t>15.81</a:t>
                      </a:r>
                      <a:endParaRPr lang="en-US" sz="1800" kern="1200" cap="all" dirty="0">
                        <a:solidFill>
                          <a:schemeClr val="accent2">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12.34</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c>
                  <a:txBody>
                    <a:bodyPr/>
                    <a:lstStyle/>
                    <a:p>
                      <a:pPr marL="0" marR="0" algn="ctr" rtl="1">
                        <a:lnSpc>
                          <a:spcPct val="106000"/>
                        </a:lnSpc>
                        <a:spcBef>
                          <a:spcPts val="0"/>
                        </a:spcBef>
                        <a:spcAft>
                          <a:spcPts val="0"/>
                        </a:spcAft>
                      </a:pPr>
                      <a:r>
                        <a:rPr lang="fa-IR" sz="1800" kern="1200" cap="all" dirty="0">
                          <a:solidFill>
                            <a:schemeClr val="accent2">
                              <a:lumMod val="75000"/>
                            </a:schemeClr>
                          </a:solidFill>
                          <a:latin typeface="+mn-lt"/>
                          <a:ea typeface="+mj-ea"/>
                          <a:cs typeface="B Titr" pitchFamily="2" charset="-78"/>
                        </a:rPr>
                        <a:t>10.58</a:t>
                      </a:r>
                      <a:endParaRPr lang="en-US" sz="1800" kern="1200" cap="all" dirty="0">
                        <a:solidFill>
                          <a:schemeClr val="accent2">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16.33</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c>
                  <a:txBody>
                    <a:bodyPr/>
                    <a:lstStyle/>
                    <a:p>
                      <a:pPr marL="0" marR="0" algn="ctr" rtl="1">
                        <a:lnSpc>
                          <a:spcPct val="106000"/>
                        </a:lnSpc>
                        <a:spcBef>
                          <a:spcPts val="0"/>
                        </a:spcBef>
                        <a:spcAft>
                          <a:spcPts val="0"/>
                        </a:spcAft>
                      </a:pPr>
                      <a:r>
                        <a:rPr lang="fa-IR"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rPr>
                        <a:t>31.45</a:t>
                      </a:r>
                      <a:endParaRPr lang="en-US" sz="1800" b="1" kern="1200" dirty="0">
                        <a:solidFill>
                          <a:schemeClr val="accent2">
                            <a:lumMod val="75000"/>
                          </a:schemeClr>
                        </a:solidFill>
                        <a:effectLst/>
                        <a:latin typeface="Calibri" panose="020F0502020204030204" pitchFamily="34" charset="0"/>
                        <a:ea typeface="Calibri" panose="020F0502020204030204" pitchFamily="34" charset="0"/>
                        <a:cs typeface="B Titr" panose="00000700000000000000"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tc>
                  <a:txBody>
                    <a:bodyPr/>
                    <a:lstStyle/>
                    <a:p>
                      <a:pPr marL="0" marR="0" algn="ctr" defTabSz="685800" rtl="1" eaLnBrk="1" latinLnBrk="0" hangingPunct="1">
                        <a:lnSpc>
                          <a:spcPct val="106000"/>
                        </a:lnSpc>
                        <a:spcBef>
                          <a:spcPts val="0"/>
                        </a:spcBef>
                        <a:spcAft>
                          <a:spcPts val="0"/>
                        </a:spcAft>
                      </a:pPr>
                      <a:r>
                        <a:rPr lang="fa-IR" sz="1800" kern="1200" cap="all" dirty="0">
                          <a:solidFill>
                            <a:schemeClr val="accent1">
                              <a:lumMod val="75000"/>
                            </a:schemeClr>
                          </a:solidFill>
                          <a:latin typeface="+mn-lt"/>
                          <a:ea typeface="+mj-ea"/>
                          <a:cs typeface="B Titr" pitchFamily="2" charset="-78"/>
                        </a:rPr>
                        <a:t>33.96</a:t>
                      </a:r>
                      <a:endParaRPr lang="en-US" sz="1800" kern="1200" cap="all" dirty="0">
                        <a:solidFill>
                          <a:schemeClr val="accent1">
                            <a:lumMod val="75000"/>
                          </a:schemeClr>
                        </a:solidFill>
                        <a:latin typeface="+mn-lt"/>
                        <a:ea typeface="+mj-ea"/>
                        <a:cs typeface="B Titr"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noFill/>
                  </a:tcPr>
                </a:tc>
                <a:extLst>
                  <a:ext uri="{0D108BD9-81ED-4DB2-BD59-A6C34878D82A}">
                    <a16:rowId xmlns:a16="http://schemas.microsoft.com/office/drawing/2014/main" val="388504686"/>
                  </a:ext>
                </a:extLst>
              </a:tr>
            </a:tbl>
          </a:graphicData>
        </a:graphic>
      </p:graphicFrame>
      <p:sp>
        <p:nvSpPr>
          <p:cNvPr id="4" name="Title 3"/>
          <p:cNvSpPr>
            <a:spLocks noGrp="1"/>
          </p:cNvSpPr>
          <p:nvPr>
            <p:ph type="title"/>
          </p:nvPr>
        </p:nvSpPr>
        <p:spPr>
          <a:xfrm>
            <a:off x="1025951" y="5795625"/>
            <a:ext cx="9773120" cy="763525"/>
          </a:xfrm>
        </p:spPr>
        <p:txBody>
          <a:bodyPr>
            <a:normAutofit/>
          </a:bodyPr>
          <a:lstStyle/>
          <a:p>
            <a:r>
              <a:rPr lang="fa-IR" sz="1400" b="1" dirty="0">
                <a:solidFill>
                  <a:srgbClr val="C00000"/>
                </a:solidFill>
                <a:effectLst/>
                <a:latin typeface="Calibri" panose="020F0502020204030204" pitchFamily="34" charset="0"/>
                <a:ea typeface="Calibri" panose="020F0502020204030204" pitchFamily="34" charset="0"/>
                <a:cs typeface="B Titr" panose="00000700000000000000" pitchFamily="2" charset="-78"/>
              </a:rPr>
              <a:t>*</a:t>
            </a:r>
            <a:r>
              <a:rPr lang="fa-IR" sz="1400" b="1" dirty="0">
                <a:solidFill>
                  <a:srgbClr val="1F4E79"/>
                </a:solidFill>
                <a:effectLst/>
                <a:latin typeface="Calibri" panose="020F0502020204030204" pitchFamily="34" charset="0"/>
                <a:ea typeface="Calibri" panose="020F0502020204030204" pitchFamily="34" charset="0"/>
                <a:cs typeface="B Titr" panose="00000700000000000000" pitchFamily="2" charset="-78"/>
              </a:rPr>
              <a:t> از سال 1395 آمار موالید براساس گزارش ثبت احوال می </a:t>
            </a:r>
            <a:r>
              <a:rPr lang="fa-IR" sz="1400" b="1" dirty="0" smtClean="0">
                <a:solidFill>
                  <a:srgbClr val="1F4E79"/>
                </a:solidFill>
                <a:effectLst/>
                <a:latin typeface="Calibri" panose="020F0502020204030204" pitchFamily="34" charset="0"/>
                <a:ea typeface="Calibri" panose="020F0502020204030204" pitchFamily="34" charset="0"/>
                <a:cs typeface="B Titr" panose="00000700000000000000" pitchFamily="2" charset="-78"/>
              </a:rPr>
              <a:t>باشد</a:t>
            </a:r>
            <a:br>
              <a:rPr lang="fa-IR" sz="1400" b="1" dirty="0" smtClean="0">
                <a:solidFill>
                  <a:srgbClr val="1F4E79"/>
                </a:solidFill>
                <a:effectLst/>
                <a:latin typeface="Calibri" panose="020F0502020204030204" pitchFamily="34" charset="0"/>
                <a:ea typeface="Calibri" panose="020F0502020204030204" pitchFamily="34" charset="0"/>
                <a:cs typeface="B Titr" panose="00000700000000000000" pitchFamily="2" charset="-78"/>
              </a:rPr>
            </a:br>
            <a:endParaRPr lang="en-US" sz="1400" b="1" dirty="0">
              <a:solidFill>
                <a:srgbClr val="1F4E79"/>
              </a:solidFill>
              <a:effectLst/>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2567480586"/>
      </p:ext>
    </p:extLst>
  </p:cSld>
  <p:clrMapOvr>
    <a:overrideClrMapping bg1="lt1" tx1="dk1" bg2="lt2" tx2="dk2" accent1="accent1" accent2="accent2" accent3="accent3" accent4="accent4" accent5="accent5" accent6="accent6" hlink="hlink" folHlink="folHlink"/>
  </p:clrMapOvr>
  <p:transition spd="med">
    <p:pull/>
  </p:transition>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527930757"/>
              </p:ext>
            </p:extLst>
          </p:nvPr>
        </p:nvGraphicFramePr>
        <p:xfrm>
          <a:off x="820881" y="1066800"/>
          <a:ext cx="10792691" cy="57912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51705030"/>
      </p:ext>
    </p:extLst>
  </p:cSld>
  <p:clrMapOvr>
    <a:overrideClrMapping bg1="lt1" tx1="dk1" bg2="lt2" tx2="dk2" accent1="accent1" accent2="accent2" accent3="accent3" accent4="accent4" accent5="accent5" accent6="accent6" hlink="hlink" folHlink="folHlink"/>
  </p:clrMapOvr>
  <p:transition spd="med">
    <p:pull/>
  </p:transition>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bg1">
                <a:lumMod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751880966"/>
              </p:ext>
            </p:extLst>
          </p:nvPr>
        </p:nvGraphicFramePr>
        <p:xfrm>
          <a:off x="238991" y="1986201"/>
          <a:ext cx="11814464" cy="4152314"/>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748146" y="633204"/>
            <a:ext cx="10567553" cy="750975"/>
          </a:xfrm>
          <a:prstGeom prst="rect">
            <a:avLst/>
          </a:prstGeom>
          <a:solidFill>
            <a:schemeClr val="bg1">
              <a:lumMod val="95000"/>
            </a:schemeClr>
          </a:solidFill>
        </p:spPr>
        <p:txBody>
          <a:bodyPr wrap="square">
            <a:spAutoFit/>
          </a:bodyPr>
          <a:lstStyle/>
          <a:p>
            <a:pPr algn="ctr" rtl="1">
              <a:lnSpc>
                <a:spcPct val="107000"/>
              </a:lnSpc>
              <a:spcAft>
                <a:spcPts val="800"/>
              </a:spcAft>
            </a:pPr>
            <a:r>
              <a:rPr lang="ar-SA" sz="2000" dirty="0">
                <a:solidFill>
                  <a:schemeClr val="accent5">
                    <a:lumMod val="50000"/>
                  </a:schemeClr>
                </a:solidFill>
                <a:ea typeface="Calibri" panose="020F0502020204030204" pitchFamily="34" charset="0"/>
                <a:cs typeface="B Titr" panose="00000700000000000000" pitchFamily="2" charset="-78"/>
              </a:rPr>
              <a:t>درصد </a:t>
            </a:r>
            <a:r>
              <a:rPr lang="fa-IR" sz="2000" dirty="0">
                <a:solidFill>
                  <a:schemeClr val="accent5">
                    <a:lumMod val="50000"/>
                  </a:schemeClr>
                </a:solidFill>
                <a:ea typeface="Calibri" panose="020F0502020204030204" pitchFamily="34" charset="0"/>
                <a:cs typeface="B Titr" panose="00000700000000000000" pitchFamily="2" charset="-78"/>
              </a:rPr>
              <a:t>علل </a:t>
            </a:r>
            <a:r>
              <a:rPr lang="ar-SA" sz="2000" dirty="0">
                <a:solidFill>
                  <a:schemeClr val="accent5">
                    <a:lumMod val="50000"/>
                  </a:schemeClr>
                </a:solidFill>
                <a:ea typeface="Calibri" panose="020F0502020204030204" pitchFamily="34" charset="0"/>
                <a:cs typeface="B Titr" panose="00000700000000000000" pitchFamily="2" charset="-78"/>
              </a:rPr>
              <a:t>موارد مرگ مادران</a:t>
            </a:r>
            <a:r>
              <a:rPr lang="fa-IR" sz="2000" dirty="0">
                <a:solidFill>
                  <a:schemeClr val="accent5">
                    <a:lumMod val="50000"/>
                  </a:schemeClr>
                </a:solidFill>
                <a:ea typeface="Calibri" panose="020F0502020204030204" pitchFamily="34" charset="0"/>
                <a:cs typeface="B Titr" panose="00000700000000000000" pitchFamily="2" charset="-78"/>
              </a:rPr>
              <a:t> د ع پ اصفهان با احتساب موارد کوید 19</a:t>
            </a:r>
            <a:r>
              <a:rPr lang="ar-SA" sz="2000" dirty="0">
                <a:solidFill>
                  <a:schemeClr val="accent5">
                    <a:lumMod val="50000"/>
                  </a:schemeClr>
                </a:solidFill>
                <a:ea typeface="Calibri" panose="020F0502020204030204" pitchFamily="34" charset="0"/>
                <a:cs typeface="B Titr" panose="00000700000000000000" pitchFamily="2" charset="-78"/>
              </a:rPr>
              <a:t> به تفکیک  گروه بندی </a:t>
            </a:r>
            <a:r>
              <a:rPr lang="en-US" sz="2000" dirty="0">
                <a:solidFill>
                  <a:schemeClr val="accent5">
                    <a:lumMod val="50000"/>
                  </a:schemeClr>
                </a:solidFill>
                <a:ea typeface="Calibri" panose="020F0502020204030204" pitchFamily="34" charset="0"/>
                <a:cs typeface="B Titr" panose="00000700000000000000" pitchFamily="2" charset="-78"/>
              </a:rPr>
              <a:t>ICD- 10</a:t>
            </a:r>
            <a:r>
              <a:rPr lang="ar-SA" sz="2000" dirty="0">
                <a:solidFill>
                  <a:schemeClr val="accent5">
                    <a:lumMod val="50000"/>
                  </a:schemeClr>
                </a:solidFill>
                <a:ea typeface="Calibri" panose="020F0502020204030204" pitchFamily="34" charset="0"/>
                <a:cs typeface="B Titr" panose="00000700000000000000" pitchFamily="2" charset="-78"/>
              </a:rPr>
              <a:t> در سه ساله </a:t>
            </a:r>
            <a:r>
              <a:rPr lang="fa-IR" sz="2000" dirty="0">
                <a:solidFill>
                  <a:schemeClr val="accent5">
                    <a:lumMod val="50000"/>
                  </a:schemeClr>
                </a:solidFill>
                <a:ea typeface="Calibri" panose="020F0502020204030204" pitchFamily="34" charset="0"/>
                <a:cs typeface="B Titr" panose="00000700000000000000" pitchFamily="2" charset="-78"/>
              </a:rPr>
              <a:t>1400-1398</a:t>
            </a:r>
            <a:endParaRPr lang="en-US" dirty="0">
              <a:solidFill>
                <a:schemeClr val="accent5">
                  <a:lumMod val="50000"/>
                </a:schemeClr>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45750031"/>
      </p:ext>
    </p:extLst>
  </p:cSld>
  <p:clrMapOvr>
    <a:overrideClrMapping bg1="lt1" tx1="dk1" bg2="lt2" tx2="dk2" accent1="accent1" accent2="accent2" accent3="accent3" accent4="accent4" accent5="accent5" accent6="accent6" hlink="hlink" folHlink="folHlink"/>
  </p:clrMapOvr>
  <p:transition spd="med">
    <p:pull/>
  </p:transition>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209000747"/>
              </p:ext>
            </p:extLst>
          </p:nvPr>
        </p:nvGraphicFramePr>
        <p:xfrm>
          <a:off x="363681" y="1808017"/>
          <a:ext cx="11346873" cy="4445391"/>
        </p:xfrm>
        <a:graphic>
          <a:graphicData uri="http://schemas.openxmlformats.org/drawingml/2006/chart">
            <c:chart xmlns:c="http://schemas.openxmlformats.org/drawingml/2006/chart" xmlns:r="http://schemas.openxmlformats.org/officeDocument/2006/relationships" r:id="rId3"/>
          </a:graphicData>
        </a:graphic>
      </p:graphicFrame>
      <p:sp>
        <p:nvSpPr>
          <p:cNvPr id="3" name="Rectangle 2"/>
          <p:cNvSpPr/>
          <p:nvPr/>
        </p:nvSpPr>
        <p:spPr>
          <a:xfrm>
            <a:off x="883989" y="679781"/>
            <a:ext cx="10498388" cy="421654"/>
          </a:xfrm>
          <a:prstGeom prst="rect">
            <a:avLst/>
          </a:prstGeom>
          <a:solidFill>
            <a:schemeClr val="bg1">
              <a:lumMod val="95000"/>
            </a:schemeClr>
          </a:solidFill>
        </p:spPr>
        <p:txBody>
          <a:bodyPr wrap="none">
            <a:spAutoFit/>
          </a:bodyPr>
          <a:lstStyle/>
          <a:p>
            <a:pPr algn="r" rtl="1">
              <a:lnSpc>
                <a:spcPct val="107000"/>
              </a:lnSpc>
              <a:spcAft>
                <a:spcPts val="800"/>
              </a:spcAft>
            </a:pPr>
            <a:r>
              <a:rPr lang="ar-SA" sz="2000" dirty="0">
                <a:solidFill>
                  <a:prstClr val="black"/>
                </a:solidFill>
                <a:ea typeface="Calibri" panose="020F0502020204030204" pitchFamily="34" charset="0"/>
                <a:cs typeface="B Titr" panose="00000700000000000000" pitchFamily="2" charset="-78"/>
              </a:rPr>
              <a:t>درصد </a:t>
            </a:r>
            <a:r>
              <a:rPr lang="fa-IR" sz="2000" dirty="0">
                <a:solidFill>
                  <a:prstClr val="black"/>
                </a:solidFill>
                <a:ea typeface="Calibri" panose="020F0502020204030204" pitchFamily="34" charset="0"/>
                <a:cs typeface="B Titr" panose="00000700000000000000" pitchFamily="2" charset="-78"/>
              </a:rPr>
              <a:t>علل</a:t>
            </a:r>
            <a:r>
              <a:rPr lang="ar-SA" sz="2000" dirty="0">
                <a:solidFill>
                  <a:prstClr val="black"/>
                </a:solidFill>
                <a:ea typeface="Calibri" panose="020F0502020204030204" pitchFamily="34" charset="0"/>
                <a:cs typeface="B Titr" panose="00000700000000000000" pitchFamily="2" charset="-78"/>
              </a:rPr>
              <a:t> </a:t>
            </a:r>
            <a:r>
              <a:rPr lang="fa-IR" sz="2000" dirty="0">
                <a:solidFill>
                  <a:prstClr val="black"/>
                </a:solidFill>
                <a:ea typeface="Calibri" panose="020F0502020204030204" pitchFamily="34" charset="0"/>
                <a:cs typeface="B Titr" panose="00000700000000000000" pitchFamily="2" charset="-78"/>
              </a:rPr>
              <a:t>موارد </a:t>
            </a:r>
            <a:r>
              <a:rPr lang="ar-SA" sz="2000" dirty="0">
                <a:solidFill>
                  <a:prstClr val="black"/>
                </a:solidFill>
                <a:ea typeface="Calibri" panose="020F0502020204030204" pitchFamily="34" charset="0"/>
                <a:cs typeface="B Titr" panose="00000700000000000000" pitchFamily="2" charset="-78"/>
              </a:rPr>
              <a:t>مرگ مادران</a:t>
            </a:r>
            <a:r>
              <a:rPr lang="fa-IR" sz="2000" dirty="0">
                <a:solidFill>
                  <a:prstClr val="black"/>
                </a:solidFill>
                <a:ea typeface="Calibri" panose="020F0502020204030204" pitchFamily="34" charset="0"/>
                <a:cs typeface="B Titr" panose="00000700000000000000" pitchFamily="2" charset="-78"/>
              </a:rPr>
              <a:t> بدون احتساب موارد کوید 19</a:t>
            </a:r>
            <a:r>
              <a:rPr lang="ar-SA" sz="2000" dirty="0">
                <a:solidFill>
                  <a:prstClr val="black"/>
                </a:solidFill>
                <a:ea typeface="Calibri" panose="020F0502020204030204" pitchFamily="34" charset="0"/>
                <a:cs typeface="B Titr" panose="00000700000000000000" pitchFamily="2" charset="-78"/>
              </a:rPr>
              <a:t> به تفکیک  گروه بندی </a:t>
            </a:r>
            <a:r>
              <a:rPr lang="en-US" sz="2000" dirty="0">
                <a:solidFill>
                  <a:prstClr val="black"/>
                </a:solidFill>
                <a:ea typeface="Calibri" panose="020F0502020204030204" pitchFamily="34" charset="0"/>
                <a:cs typeface="B Titr" panose="00000700000000000000" pitchFamily="2" charset="-78"/>
              </a:rPr>
              <a:t>ICD- 10</a:t>
            </a:r>
            <a:r>
              <a:rPr lang="ar-SA" sz="2000" dirty="0">
                <a:solidFill>
                  <a:prstClr val="black"/>
                </a:solidFill>
                <a:ea typeface="Calibri" panose="020F0502020204030204" pitchFamily="34" charset="0"/>
                <a:cs typeface="B Titr" panose="00000700000000000000" pitchFamily="2" charset="-78"/>
              </a:rPr>
              <a:t> در سه ساله </a:t>
            </a:r>
            <a:r>
              <a:rPr lang="fa-IR" sz="2000" dirty="0">
                <a:solidFill>
                  <a:prstClr val="black"/>
                </a:solidFill>
                <a:ea typeface="Calibri" panose="020F0502020204030204" pitchFamily="34" charset="0"/>
                <a:cs typeface="B Titr" panose="00000700000000000000" pitchFamily="2" charset="-78"/>
              </a:rPr>
              <a:t>1400-1398</a:t>
            </a:r>
            <a:endParaRPr lang="en-US" dirty="0">
              <a:solidFill>
                <a:prstClr val="black"/>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29182887"/>
      </p:ext>
    </p:extLst>
  </p:cSld>
  <p:clrMapOvr>
    <a:overrideClrMapping bg1="lt1" tx1="dk1" bg2="lt2" tx2="dk2" accent1="accent1" accent2="accent2" accent3="accent3" accent4="accent4" accent5="accent5" accent6="accent6" hlink="hlink" folHlink="folHlink"/>
  </p:clrMapOvr>
  <p:transition spd="med">
    <p:pull/>
  </p:transition>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2">
            <a:lumMod val="20000"/>
            <a:lumOff val="80000"/>
          </a:schemeClr>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540327" y="365125"/>
            <a:ext cx="10785764" cy="881783"/>
          </a:xfrm>
          <a:solidFill>
            <a:schemeClr val="accent4">
              <a:lumMod val="20000"/>
              <a:lumOff val="80000"/>
            </a:schemeClr>
          </a:solidFill>
          <a:ln>
            <a:solidFill>
              <a:schemeClr val="accent6">
                <a:lumMod val="75000"/>
              </a:schemeClr>
            </a:solidFill>
          </a:ln>
        </p:spPr>
        <p:txBody>
          <a:bodyPr>
            <a:noAutofit/>
          </a:bodyPr>
          <a:lstStyle/>
          <a:p>
            <a:pPr algn="ctr"/>
            <a:r>
              <a:rPr lang="fa-IR" sz="2400" dirty="0">
                <a:solidFill>
                  <a:prstClr val="black"/>
                </a:solidFill>
                <a:latin typeface="Calibri" panose="020F0502020204030204" pitchFamily="34" charset="0"/>
                <a:ea typeface="Calibri" panose="020F0502020204030204" pitchFamily="34" charset="0"/>
                <a:cs typeface="B Titr" panose="00000700000000000000" pitchFamily="2" charset="-78"/>
              </a:rPr>
              <a:t>درصد حاملگی برنامه ریزی شده و وضعیت دریافت مراقبت پیش از بارداری درموارد مرگ مادری در د.ع.پ اصفهان در سال های 1400-1398</a:t>
            </a:r>
            <a:endParaRPr lang="en-US" sz="2400" dirty="0">
              <a:solidFill>
                <a:prstClr val="black"/>
              </a:solidFill>
              <a:latin typeface="Calibri" panose="020F0502020204030204" pitchFamily="34" charset="0"/>
              <a:ea typeface="Calibri" panose="020F0502020204030204" pitchFamily="34" charset="0"/>
              <a:cs typeface="B Titr" panose="00000700000000000000" pitchFamily="2" charset="-78"/>
            </a:endParaRPr>
          </a:p>
        </p:txBody>
      </p:sp>
      <p:sp>
        <p:nvSpPr>
          <p:cNvPr id="5" name="Text Placeholder 4"/>
          <p:cNvSpPr>
            <a:spLocks noGrp="1"/>
          </p:cNvSpPr>
          <p:nvPr>
            <p:ph type="body" idx="1"/>
          </p:nvPr>
        </p:nvSpPr>
        <p:spPr>
          <a:xfrm>
            <a:off x="550718" y="1392382"/>
            <a:ext cx="5268191" cy="708143"/>
          </a:xfrm>
          <a:solidFill>
            <a:schemeClr val="accent4">
              <a:lumMod val="20000"/>
              <a:lumOff val="80000"/>
            </a:schemeClr>
          </a:solidFill>
        </p:spPr>
        <p:txBody>
          <a:bodyPr>
            <a:normAutofit/>
          </a:bodyPr>
          <a:lstStyle/>
          <a:p>
            <a:pPr lvl="0" algn="ctr" rtl="1"/>
            <a:r>
              <a:rPr lang="fa-IR" dirty="0"/>
              <a:t>درصد حاملگی برنامه ریزی شده </a:t>
            </a:r>
            <a:endParaRPr lang="en-US" dirty="0"/>
          </a:p>
        </p:txBody>
      </p:sp>
      <p:sp>
        <p:nvSpPr>
          <p:cNvPr id="7" name="Text Placeholder 6"/>
          <p:cNvSpPr>
            <a:spLocks noGrp="1"/>
          </p:cNvSpPr>
          <p:nvPr>
            <p:ph type="body" sz="quarter" idx="3"/>
          </p:nvPr>
        </p:nvSpPr>
        <p:spPr>
          <a:xfrm>
            <a:off x="6192982" y="1407897"/>
            <a:ext cx="5183188" cy="711849"/>
          </a:xfrm>
          <a:solidFill>
            <a:schemeClr val="accent2">
              <a:lumMod val="20000"/>
              <a:lumOff val="80000"/>
            </a:schemeClr>
          </a:solidFill>
        </p:spPr>
        <p:txBody>
          <a:bodyPr>
            <a:normAutofit lnSpcReduction="10000"/>
          </a:bodyPr>
          <a:lstStyle/>
          <a:p>
            <a:pPr algn="ctr"/>
            <a:r>
              <a:rPr lang="fa-IR" dirty="0"/>
              <a:t>درصد دریافت مراقبت پیش از بارداری در حاملگی های برنامه ریزی شده</a:t>
            </a:r>
            <a:endParaRPr lang="en-US" dirty="0"/>
          </a:p>
        </p:txBody>
      </p:sp>
      <p:graphicFrame>
        <p:nvGraphicFramePr>
          <p:cNvPr id="10" name="Content Placeholder 9"/>
          <p:cNvGraphicFramePr>
            <a:graphicFrameLocks noGrp="1"/>
          </p:cNvGraphicFramePr>
          <p:nvPr>
            <p:ph sz="quarter" idx="4"/>
            <p:extLst>
              <p:ext uri="{D42A27DB-BD31-4B8C-83A1-F6EECF244321}">
                <p14:modId xmlns:p14="http://schemas.microsoft.com/office/powerpoint/2010/main" val="1502391562"/>
              </p:ext>
            </p:extLst>
          </p:nvPr>
        </p:nvGraphicFramePr>
        <p:xfrm>
          <a:off x="6172200" y="2213264"/>
          <a:ext cx="5183188" cy="397639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ontent Placeholder 7"/>
          <p:cNvGraphicFramePr>
            <a:graphicFrameLocks noGrp="1"/>
          </p:cNvGraphicFramePr>
          <p:nvPr>
            <p:ph sz="half" idx="2"/>
            <p:extLst>
              <p:ext uri="{D42A27DB-BD31-4B8C-83A1-F6EECF244321}">
                <p14:modId xmlns:p14="http://schemas.microsoft.com/office/powerpoint/2010/main" val="2656962565"/>
              </p:ext>
            </p:extLst>
          </p:nvPr>
        </p:nvGraphicFramePr>
        <p:xfrm>
          <a:off x="522516" y="2182091"/>
          <a:ext cx="5296393" cy="40075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678621978"/>
      </p:ext>
    </p:extLst>
  </p:cSld>
  <p:clrMapOvr>
    <a:masterClrMapping/>
  </p:clrMapOvr>
  <p:transition spd="med">
    <p:pull/>
  </p:transition>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20000"/>
                <a:lumOff val="8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A20268D-2076-4B87-BA78-CAE0A81CD91F}"/>
              </a:ext>
            </a:extLst>
          </p:cNvPr>
          <p:cNvGraphicFramePr/>
          <p:nvPr>
            <p:extLst>
              <p:ext uri="{D42A27DB-BD31-4B8C-83A1-F6EECF244321}">
                <p14:modId xmlns:p14="http://schemas.microsoft.com/office/powerpoint/2010/main" val="740957545"/>
              </p:ext>
            </p:extLst>
          </p:nvPr>
        </p:nvGraphicFramePr>
        <p:xfrm>
          <a:off x="921326" y="1563911"/>
          <a:ext cx="10501745" cy="521442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5ACDFE46-C5E7-41E2-9605-65AE31492845}"/>
              </a:ext>
            </a:extLst>
          </p:cNvPr>
          <p:cNvSpPr txBox="1"/>
          <p:nvPr/>
        </p:nvSpPr>
        <p:spPr>
          <a:xfrm>
            <a:off x="757310" y="637811"/>
            <a:ext cx="10677379" cy="587853"/>
          </a:xfrm>
          <a:prstGeom prst="rect">
            <a:avLst/>
          </a:prstGeom>
          <a:noFill/>
        </p:spPr>
        <p:txBody>
          <a:bodyPr wrap="square">
            <a:spAutoFit/>
          </a:bodyPr>
          <a:lstStyle/>
          <a:p>
            <a:pPr marL="685800" algn="just" rtl="1">
              <a:lnSpc>
                <a:spcPct val="115000"/>
              </a:lnSpc>
              <a:spcAft>
                <a:spcPts val="1000"/>
              </a:spcAft>
              <a:defRPr/>
            </a:pPr>
            <a:r>
              <a:rPr lang="ar-SA" sz="2800" b="1" dirty="0">
                <a:solidFill>
                  <a:srgbClr val="1F497D">
                    <a:lumMod val="50000"/>
                  </a:srgbClr>
                </a:solidFill>
                <a:ea typeface="Calibri" panose="020F0502020204030204" pitchFamily="34" charset="0"/>
                <a:cs typeface="B Titr" panose="00000700000000000000" pitchFamily="2" charset="-78"/>
              </a:rPr>
              <a:t>درصد مادران فوت شده بر حسب مقطع فوت در سه سال </a:t>
            </a:r>
            <a:r>
              <a:rPr lang="fa-IR" sz="2800" b="1" dirty="0">
                <a:solidFill>
                  <a:srgbClr val="1F497D">
                    <a:lumMod val="50000"/>
                  </a:srgbClr>
                </a:solidFill>
                <a:ea typeface="Calibri" panose="020F0502020204030204" pitchFamily="34" charset="0"/>
                <a:cs typeface="B Titr" panose="00000700000000000000" pitchFamily="2" charset="-78"/>
              </a:rPr>
              <a:t>1398-1400</a:t>
            </a:r>
            <a:endParaRPr lang="en-US" sz="2400" dirty="0">
              <a:solidFill>
                <a:srgbClr val="1F497D">
                  <a:lumMod val="50000"/>
                </a:srgbClr>
              </a:solidFill>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1143646337"/>
      </p:ext>
    </p:extLst>
  </p:cSld>
  <p:clrMapOvr>
    <a:overrideClrMapping bg1="lt1" tx1="dk1" bg2="lt2" tx2="dk2" accent1="accent1" accent2="accent2" accent3="accent3" accent4="accent4" accent5="accent5" accent6="accent6" hlink="hlink" folHlink="folHlink"/>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itle 3"/>
          <p:cNvSpPr>
            <a:spLocks noGrp="1"/>
          </p:cNvSpPr>
          <p:nvPr>
            <p:ph type="title"/>
          </p:nvPr>
        </p:nvSpPr>
        <p:spPr>
          <a:xfrm>
            <a:off x="300446" y="256404"/>
            <a:ext cx="11639005" cy="666841"/>
          </a:xfrm>
          <a:solidFill>
            <a:schemeClr val="accent1">
              <a:lumMod val="20000"/>
              <a:lumOff val="80000"/>
            </a:schemeClr>
          </a:solidFill>
        </p:spPr>
        <p:txBody>
          <a:bodyPr>
            <a:noAutofit/>
          </a:bodyPr>
          <a:lstStyle/>
          <a:p>
            <a:pPr algn="ctr">
              <a:lnSpc>
                <a:spcPct val="150000"/>
              </a:lnSpc>
            </a:pPr>
            <a:r>
              <a:rPr lang="fa-IR" sz="2667" dirty="0">
                <a:solidFill>
                  <a:schemeClr val="tx1"/>
                </a:solidFill>
                <a:effectLst/>
                <a:latin typeface="Calibri" panose="020F0502020204030204" pitchFamily="34" charset="0"/>
                <a:ea typeface="Calibri" panose="020F0502020204030204" pitchFamily="34" charset="0"/>
                <a:cs typeface="B Titr" panose="00000700000000000000" pitchFamily="2" charset="-78"/>
              </a:rPr>
              <a:t>محل دریافت مراقبت بارداری درموارد مرگ مادری د.ع.پ اصفهان در سال های 1398 تا 1400</a:t>
            </a:r>
            <a:endParaRPr lang="en-US" sz="2667" dirty="0">
              <a:solidFill>
                <a:schemeClr val="tx1"/>
              </a:solidFill>
              <a:effectLst/>
              <a:latin typeface="Calibri" panose="020F0502020204030204" pitchFamily="34" charset="0"/>
              <a:ea typeface="Calibri" panose="020F0502020204030204" pitchFamily="34" charset="0"/>
              <a:cs typeface="B Titr" panose="00000700000000000000" pitchFamily="2" charset="-78"/>
            </a:endParaRPr>
          </a:p>
        </p:txBody>
      </p:sp>
      <p:graphicFrame>
        <p:nvGraphicFramePr>
          <p:cNvPr id="14" name="Content Placeholder 13"/>
          <p:cNvGraphicFramePr>
            <a:graphicFrameLocks noGrp="1"/>
          </p:cNvGraphicFramePr>
          <p:nvPr>
            <p:ph sz="quarter" idx="4294967295"/>
          </p:nvPr>
        </p:nvGraphicFramePr>
        <p:xfrm>
          <a:off x="6802438" y="3008313"/>
          <a:ext cx="5389562" cy="31400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p:nvPr>
            <p:extLst>
              <p:ext uri="{D42A27DB-BD31-4B8C-83A1-F6EECF244321}">
                <p14:modId xmlns:p14="http://schemas.microsoft.com/office/powerpoint/2010/main" val="1576518038"/>
              </p:ext>
            </p:extLst>
          </p:nvPr>
        </p:nvGraphicFramePr>
        <p:xfrm>
          <a:off x="838199" y="1058092"/>
          <a:ext cx="10918371" cy="569540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1081697"/>
      </p:ext>
    </p:extLst>
  </p:cSld>
  <p:clrMapOvr>
    <a:overrideClrMapping bg1="lt1" tx1="dk1" bg2="lt2" tx2="dk2" accent1="accent1" accent2="accent2" accent3="accent3" accent4="accent4" accent5="accent5" accent6="accent6" hlink="hlink" folHlink="folHlink"/>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523237777"/>
              </p:ext>
            </p:extLst>
          </p:nvPr>
        </p:nvGraphicFramePr>
        <p:xfrm>
          <a:off x="554182" y="1163782"/>
          <a:ext cx="11171452" cy="506037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952572332"/>
      </p:ext>
    </p:extLst>
  </p:cSld>
  <p:clrMapOvr>
    <a:overrideClrMapping bg1="lt1" tx1="dk1" bg2="lt2" tx2="dk2" accent1="accent1" accent2="accent2" accent3="accent3" accent4="accent4" accent5="accent5" accent6="accent6" hlink="hlink" folHlink="folHlink"/>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248134948"/>
              </p:ext>
            </p:extLst>
          </p:nvPr>
        </p:nvGraphicFramePr>
        <p:xfrm>
          <a:off x="665018" y="1454726"/>
          <a:ext cx="11055927" cy="51538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31288815"/>
      </p:ext>
    </p:extLst>
  </p:cSld>
  <p:clrMapOvr>
    <a:overrideClrMapping bg1="lt1" tx1="dk1" bg2="lt2" tx2="dk2" accent1="accent1" accent2="accent2" accent3="accent3" accent4="accent4" accent5="accent5" accent6="accent6" hlink="hlink" folHlink="folHlink"/>
  </p:clrMapOvr>
  <p:transition spd="med">
    <p:pull/>
  </p:transition>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3997819067"/>
              </p:ext>
            </p:extLst>
          </p:nvPr>
        </p:nvGraphicFramePr>
        <p:xfrm>
          <a:off x="207816" y="1080654"/>
          <a:ext cx="11457711" cy="577734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41005633"/>
      </p:ext>
    </p:extLst>
  </p:cSld>
  <p:clrMapOvr>
    <a:overrideClrMapping bg1="lt1" tx1="dk1" bg2="lt2" tx2="dk2" accent1="accent1" accent2="accent2" accent3="accent3" accent4="accent4" accent5="accent5" accent6="accent6" hlink="hlink" folHlink="folHlink"/>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038135768"/>
              </p:ext>
            </p:extLst>
          </p:nvPr>
        </p:nvGraphicFramePr>
        <p:xfrm>
          <a:off x="277091" y="1177636"/>
          <a:ext cx="11914910" cy="500495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739226227"/>
      </p:ext>
    </p:extLst>
  </p:cSld>
  <p:clrMapOvr>
    <a:overrideClrMapping bg1="lt1" tx1="dk1" bg2="lt2" tx2="dk2" accent1="accent1" accent2="accent2" accent3="accent3" accent4="accent4" accent5="accent5" accent6="accent6" hlink="hlink" folHlink="folHlink"/>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E826C0AE-4899-4C80-A2F1-05DFD8565E9A}"/>
              </a:ext>
            </a:extLst>
          </p:cNvPr>
          <p:cNvGraphicFramePr/>
          <p:nvPr>
            <p:extLst>
              <p:ext uri="{D42A27DB-BD31-4B8C-83A1-F6EECF244321}">
                <p14:modId xmlns:p14="http://schemas.microsoft.com/office/powerpoint/2010/main" val="1499919186"/>
              </p:ext>
            </p:extLst>
          </p:nvPr>
        </p:nvGraphicFramePr>
        <p:xfrm>
          <a:off x="983673" y="1634838"/>
          <a:ext cx="10557164" cy="5001490"/>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DE4D9789-7C0B-43A3-B53A-96ED2DB3FB3D}"/>
              </a:ext>
            </a:extLst>
          </p:cNvPr>
          <p:cNvSpPr txBox="1"/>
          <p:nvPr/>
        </p:nvSpPr>
        <p:spPr>
          <a:xfrm>
            <a:off x="2632364" y="624280"/>
            <a:ext cx="6663541" cy="553357"/>
          </a:xfrm>
          <a:prstGeom prst="rect">
            <a:avLst/>
          </a:prstGeom>
          <a:solidFill>
            <a:schemeClr val="bg1"/>
          </a:solidFill>
          <a:ln>
            <a:solidFill>
              <a:schemeClr val="accent5">
                <a:lumMod val="50000"/>
              </a:schemeClr>
            </a:solidFill>
          </a:ln>
        </p:spPr>
        <p:txBody>
          <a:bodyPr wrap="square">
            <a:spAutoFit/>
          </a:bodyPr>
          <a:lstStyle/>
          <a:p>
            <a:pPr algn="ctr" rtl="1">
              <a:lnSpc>
                <a:spcPct val="107000"/>
              </a:lnSpc>
              <a:spcAft>
                <a:spcPts val="800"/>
              </a:spcAft>
              <a:defRPr/>
            </a:pPr>
            <a:r>
              <a:rPr lang="ar-SA" sz="2800" dirty="0">
                <a:solidFill>
                  <a:schemeClr val="accent1">
                    <a:lumMod val="75000"/>
                  </a:schemeClr>
                </a:solidFill>
                <a:ea typeface="Calibri" panose="020F0502020204030204" pitchFamily="34" charset="0"/>
                <a:cs typeface="B Titr" panose="00000700000000000000" pitchFamily="2" charset="-78"/>
              </a:rPr>
              <a:t>میزان موالید</a:t>
            </a:r>
            <a:r>
              <a:rPr lang="fa-IR" sz="2800" dirty="0">
                <a:solidFill>
                  <a:schemeClr val="accent1">
                    <a:lumMod val="75000"/>
                  </a:schemeClr>
                </a:solidFill>
                <a:ea typeface="Calibri" panose="020F0502020204030204" pitchFamily="34" charset="0"/>
                <a:cs typeface="B Titr" panose="00000700000000000000" pitchFamily="2" charset="-78"/>
              </a:rPr>
              <a:t> د.ع.پ.اصفهان</a:t>
            </a:r>
            <a:r>
              <a:rPr lang="ar-SA" sz="2800" dirty="0">
                <a:solidFill>
                  <a:schemeClr val="accent1">
                    <a:lumMod val="75000"/>
                  </a:schemeClr>
                </a:solidFill>
                <a:ea typeface="Calibri" panose="020F0502020204030204" pitchFamily="34" charset="0"/>
                <a:cs typeface="B Titr" panose="00000700000000000000" pitchFamily="2" charset="-78"/>
              </a:rPr>
              <a:t> از سال </a:t>
            </a:r>
            <a:r>
              <a:rPr lang="fa-IR" sz="2800" dirty="0">
                <a:solidFill>
                  <a:schemeClr val="accent1">
                    <a:lumMod val="75000"/>
                  </a:schemeClr>
                </a:solidFill>
                <a:ea typeface="Calibri" panose="020F0502020204030204" pitchFamily="34" charset="0"/>
                <a:cs typeface="B Titr" panose="00000700000000000000" pitchFamily="2" charset="-78"/>
              </a:rPr>
              <a:t>1400</a:t>
            </a:r>
            <a:r>
              <a:rPr lang="ar-SA" sz="2800" dirty="0">
                <a:solidFill>
                  <a:schemeClr val="accent1">
                    <a:lumMod val="75000"/>
                  </a:schemeClr>
                </a:solidFill>
                <a:ea typeface="Calibri" panose="020F0502020204030204" pitchFamily="34" charset="0"/>
                <a:cs typeface="B Titr" panose="00000700000000000000" pitchFamily="2" charset="-78"/>
              </a:rPr>
              <a:t>-</a:t>
            </a:r>
            <a:r>
              <a:rPr lang="fa-IR" sz="2800" dirty="0">
                <a:solidFill>
                  <a:schemeClr val="accent1">
                    <a:lumMod val="75000"/>
                  </a:schemeClr>
                </a:solidFill>
                <a:ea typeface="Calibri" panose="020F0502020204030204" pitchFamily="34" charset="0"/>
                <a:cs typeface="B Titr" panose="00000700000000000000" pitchFamily="2" charset="-78"/>
              </a:rPr>
              <a:t>1390</a:t>
            </a:r>
            <a:endParaRPr lang="en-US" sz="2400" dirty="0">
              <a:solidFill>
                <a:schemeClr val="accent1">
                  <a:lumMod val="75000"/>
                </a:schemeClr>
              </a:solidFill>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67169918"/>
      </p:ext>
    </p:extLst>
  </p:cSld>
  <p:clrMapOvr>
    <a:overrideClrMapping bg1="lt1" tx1="dk1" bg2="lt2" tx2="dk2" accent1="accent1" accent2="accent2" accent3="accent3" accent4="accent4" accent5="accent5" accent6="accent6" hlink="hlink" folHlink="folHlink"/>
  </p:clrMapOvr>
  <p:transition spd="med">
    <p:pull/>
  </p:transition>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4208677151"/>
              </p:ext>
            </p:extLst>
          </p:nvPr>
        </p:nvGraphicFramePr>
        <p:xfrm>
          <a:off x="414339" y="1468582"/>
          <a:ext cx="11258550" cy="5060806"/>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21693379"/>
      </p:ext>
    </p:extLst>
  </p:cSld>
  <p:clrMapOvr>
    <a:overrideClrMapping bg1="lt1" tx1="dk1" bg2="lt2" tx2="dk2" accent1="accent1" accent2="accent2" accent3="accent3" accent4="accent4" accent5="accent5" accent6="accent6" hlink="hlink" folHlink="folHlink"/>
  </p:clrMapOvr>
  <p:transition spd="med">
    <p:pull/>
  </p:transition>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693756183"/>
              </p:ext>
            </p:extLst>
          </p:nvPr>
        </p:nvGraphicFramePr>
        <p:xfrm>
          <a:off x="510637" y="1665318"/>
          <a:ext cx="11194870" cy="5068386"/>
        </p:xfrm>
        <a:graphic>
          <a:graphicData uri="http://schemas.openxmlformats.org/drawingml/2006/table">
            <a:tbl>
              <a:tblPr rtl="1" firstRow="1" firstCol="1" bandRow="1"/>
              <a:tblGrid>
                <a:gridCol w="2823336">
                  <a:extLst>
                    <a:ext uri="{9D8B030D-6E8A-4147-A177-3AD203B41FA5}">
                      <a16:colId xmlns:a16="http://schemas.microsoft.com/office/drawing/2014/main" val="517760633"/>
                    </a:ext>
                  </a:extLst>
                </a:gridCol>
                <a:gridCol w="916493">
                  <a:extLst>
                    <a:ext uri="{9D8B030D-6E8A-4147-A177-3AD203B41FA5}">
                      <a16:colId xmlns:a16="http://schemas.microsoft.com/office/drawing/2014/main" val="3735574981"/>
                    </a:ext>
                  </a:extLst>
                </a:gridCol>
                <a:gridCol w="916493">
                  <a:extLst>
                    <a:ext uri="{9D8B030D-6E8A-4147-A177-3AD203B41FA5}">
                      <a16:colId xmlns:a16="http://schemas.microsoft.com/office/drawing/2014/main" val="3437724298"/>
                    </a:ext>
                  </a:extLst>
                </a:gridCol>
                <a:gridCol w="965731">
                  <a:extLst>
                    <a:ext uri="{9D8B030D-6E8A-4147-A177-3AD203B41FA5}">
                      <a16:colId xmlns:a16="http://schemas.microsoft.com/office/drawing/2014/main" val="4241618473"/>
                    </a:ext>
                  </a:extLst>
                </a:gridCol>
                <a:gridCol w="965731">
                  <a:extLst>
                    <a:ext uri="{9D8B030D-6E8A-4147-A177-3AD203B41FA5}">
                      <a16:colId xmlns:a16="http://schemas.microsoft.com/office/drawing/2014/main" val="2159269549"/>
                    </a:ext>
                  </a:extLst>
                </a:gridCol>
                <a:gridCol w="965731">
                  <a:extLst>
                    <a:ext uri="{9D8B030D-6E8A-4147-A177-3AD203B41FA5}">
                      <a16:colId xmlns:a16="http://schemas.microsoft.com/office/drawing/2014/main" val="2252340685"/>
                    </a:ext>
                  </a:extLst>
                </a:gridCol>
                <a:gridCol w="1056373">
                  <a:extLst>
                    <a:ext uri="{9D8B030D-6E8A-4147-A177-3AD203B41FA5}">
                      <a16:colId xmlns:a16="http://schemas.microsoft.com/office/drawing/2014/main" val="463391155"/>
                    </a:ext>
                  </a:extLst>
                </a:gridCol>
                <a:gridCol w="1292491">
                  <a:extLst>
                    <a:ext uri="{9D8B030D-6E8A-4147-A177-3AD203B41FA5}">
                      <a16:colId xmlns:a16="http://schemas.microsoft.com/office/drawing/2014/main" val="1801683042"/>
                    </a:ext>
                  </a:extLst>
                </a:gridCol>
                <a:gridCol w="1292491">
                  <a:extLst>
                    <a:ext uri="{9D8B030D-6E8A-4147-A177-3AD203B41FA5}">
                      <a16:colId xmlns:a16="http://schemas.microsoft.com/office/drawing/2014/main" val="3727965551"/>
                    </a:ext>
                  </a:extLst>
                </a:gridCol>
              </a:tblGrid>
              <a:tr h="921525">
                <a:tc rowSpan="2">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نوع تاخیر</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gridSpan="2">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98</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hMerge="1">
                  <a:txBody>
                    <a:bodyPr/>
                    <a:lstStyle/>
                    <a:p>
                      <a:endParaRPr lang="en-US"/>
                    </a:p>
                  </a:txBody>
                  <a:tcPr/>
                </a:tc>
                <a:tc gridSpan="2">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99</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hMerge="1">
                  <a:txBody>
                    <a:bodyPr/>
                    <a:lstStyle/>
                    <a:p>
                      <a:endParaRPr lang="en-US"/>
                    </a:p>
                  </a:txBody>
                  <a:tcPr/>
                </a:tc>
                <a:tc gridSpan="2">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1400</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hMerge="1">
                  <a:txBody>
                    <a:bodyPr/>
                    <a:lstStyle/>
                    <a:p>
                      <a:endParaRPr lang="en-US"/>
                    </a:p>
                  </a:txBody>
                  <a:tcPr/>
                </a:tc>
                <a:tc gridSpan="2">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جمع سه ساله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40000"/>
                        <a:lumOff val="60000"/>
                      </a:schemeClr>
                    </a:solidFill>
                  </a:tcPr>
                </a:tc>
                <a:tc hMerge="1">
                  <a:txBody>
                    <a:bodyPr/>
                    <a:lstStyle/>
                    <a:p>
                      <a:endParaRPr lang="en-US"/>
                    </a:p>
                  </a:txBody>
                  <a:tcPr/>
                </a:tc>
                <a:extLst>
                  <a:ext uri="{0D108BD9-81ED-4DB2-BD59-A6C34878D82A}">
                    <a16:rowId xmlns:a16="http://schemas.microsoft.com/office/drawing/2014/main" val="2878218781"/>
                  </a:ext>
                </a:extLst>
              </a:tr>
              <a:tr h="921525">
                <a:tc vMerge="1">
                  <a:txBody>
                    <a:bodyPr/>
                    <a:lstStyle/>
                    <a:p>
                      <a:endParaRPr lang="en-US"/>
                    </a:p>
                  </a:txBody>
                  <a:tcPr/>
                </a:tc>
                <a:tc>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تعداد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درصد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تعداد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درصد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تعداد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درصد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تعداد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tc>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درصد</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299287206"/>
                  </a:ext>
                </a:extLst>
              </a:tr>
              <a:tr h="1075112">
                <a:tc>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تاخیر در تصمیمم گیری خانواده</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1</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11.11</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3</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18.75</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13</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72.22</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17</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39.53</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4020262293"/>
                  </a:ext>
                </a:extLst>
              </a:tr>
              <a:tr h="1075112">
                <a:tc>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تاخیر در ارجاع</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2</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22.22</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4</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25</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13</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72.22</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19</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44.18</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40000"/>
                        <a:lumOff val="60000"/>
                      </a:schemeClr>
                    </a:solidFill>
                  </a:tcPr>
                </a:tc>
                <a:extLst>
                  <a:ext uri="{0D108BD9-81ED-4DB2-BD59-A6C34878D82A}">
                    <a16:rowId xmlns:a16="http://schemas.microsoft.com/office/drawing/2014/main" val="1778948043"/>
                  </a:ext>
                </a:extLst>
              </a:tr>
              <a:tr h="1075112">
                <a:tc>
                  <a:txBody>
                    <a:bodyPr/>
                    <a:lstStyle/>
                    <a:p>
                      <a:pPr algn="ctr" rtl="1">
                        <a:lnSpc>
                          <a:spcPct val="115000"/>
                        </a:lnSpc>
                        <a:spcAft>
                          <a:spcPts val="0"/>
                        </a:spcAft>
                      </a:pPr>
                      <a:r>
                        <a:rPr lang="fa-IR" sz="1800" b="1" dirty="0">
                          <a:effectLst/>
                          <a:latin typeface="Arial" panose="020B0604020202020204" pitchFamily="34" charset="0"/>
                          <a:ea typeface="Times New Roman" panose="02020603050405020304" pitchFamily="18" charset="0"/>
                          <a:cs typeface="B Titr" panose="00000700000000000000" pitchFamily="2" charset="-78"/>
                        </a:rPr>
                        <a:t>تاخیر در درمان</a:t>
                      </a:r>
                      <a:endParaRPr lang="en-US"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3</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33.33</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10</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62.5</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15</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83.33</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28</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algn="ctr" rtl="1">
                        <a:lnSpc>
                          <a:spcPct val="115000"/>
                        </a:lnSpc>
                        <a:spcAft>
                          <a:spcPts val="0"/>
                        </a:spcAft>
                      </a:pPr>
                      <a:r>
                        <a:rPr lang="fa-IR" sz="2000" b="1" dirty="0">
                          <a:effectLst/>
                          <a:latin typeface="Arial" panose="020B0604020202020204" pitchFamily="34" charset="0"/>
                          <a:ea typeface="Times New Roman" panose="02020603050405020304" pitchFamily="18" charset="0"/>
                          <a:cs typeface="B Nazanin" panose="00000400000000000000" pitchFamily="2" charset="-78"/>
                        </a:rPr>
                        <a:t>65.11</a:t>
                      </a:r>
                      <a:endParaRPr lang="en-US" sz="1600" dirty="0">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4147481700"/>
                  </a:ext>
                </a:extLst>
              </a:tr>
            </a:tbl>
          </a:graphicData>
        </a:graphic>
      </p:graphicFrame>
      <p:sp>
        <p:nvSpPr>
          <p:cNvPr id="3" name="Rectangle 2"/>
          <p:cNvSpPr/>
          <p:nvPr/>
        </p:nvSpPr>
        <p:spPr>
          <a:xfrm>
            <a:off x="983474" y="970010"/>
            <a:ext cx="10320454" cy="461665"/>
          </a:xfrm>
          <a:prstGeom prst="rect">
            <a:avLst/>
          </a:prstGeom>
          <a:solidFill>
            <a:schemeClr val="accent1">
              <a:lumMod val="20000"/>
              <a:lumOff val="80000"/>
            </a:schemeClr>
          </a:solidFill>
          <a:ln w="28575">
            <a:solidFill>
              <a:srgbClr val="CCFF99"/>
            </a:solidFill>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2400" b="1" i="0" u="none" strike="noStrike" kern="1200" cap="none" spc="0" normalizeH="0" baseline="0" noProof="0" dirty="0">
                <a:ln>
                  <a:noFill/>
                </a:ln>
                <a:solidFill>
                  <a:srgbClr val="C00000"/>
                </a:solidFill>
                <a:effectLst/>
                <a:uLnTx/>
                <a:uFillTx/>
                <a:latin typeface="Calibri" panose="020F0502020204030204"/>
                <a:ea typeface="+mn-ea"/>
                <a:cs typeface="B Titr" panose="00000700000000000000" pitchFamily="2" charset="-78"/>
              </a:rPr>
              <a:t>انواع تاخیر در روند ارایه خدمات در مرگ های مادری د ع پ اصفهان – سه ساله 1400-1398 </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46754456"/>
      </p:ext>
    </p:extLst>
  </p:cSld>
  <p:clrMapOvr>
    <a:overrideClrMapping bg1="lt1" tx1="dk1" bg2="lt2" tx2="dk2" accent1="accent1" accent2="accent2" accent3="accent3" accent4="accent4" accent5="accent5" accent6="accent6" hlink="hlink" folHlink="folHlink"/>
  </p:clrMapOvr>
  <p:transition spd="med">
    <p:pull/>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74634083"/>
              </p:ext>
            </p:extLst>
          </p:nvPr>
        </p:nvGraphicFramePr>
        <p:xfrm>
          <a:off x="221674" y="138547"/>
          <a:ext cx="11582398" cy="6636821"/>
        </p:xfrm>
        <a:graphic>
          <a:graphicData uri="http://schemas.openxmlformats.org/drawingml/2006/table">
            <a:tbl>
              <a:tblPr rtl="1" firstRow="1" firstCol="1" bandRow="1"/>
              <a:tblGrid>
                <a:gridCol w="9144124">
                  <a:extLst>
                    <a:ext uri="{9D8B030D-6E8A-4147-A177-3AD203B41FA5}">
                      <a16:colId xmlns:a16="http://schemas.microsoft.com/office/drawing/2014/main" val="2507377306"/>
                    </a:ext>
                  </a:extLst>
                </a:gridCol>
                <a:gridCol w="1289811">
                  <a:extLst>
                    <a:ext uri="{9D8B030D-6E8A-4147-A177-3AD203B41FA5}">
                      <a16:colId xmlns:a16="http://schemas.microsoft.com/office/drawing/2014/main" val="3130174980"/>
                    </a:ext>
                  </a:extLst>
                </a:gridCol>
                <a:gridCol w="1148463">
                  <a:extLst>
                    <a:ext uri="{9D8B030D-6E8A-4147-A177-3AD203B41FA5}">
                      <a16:colId xmlns:a16="http://schemas.microsoft.com/office/drawing/2014/main" val="1707339554"/>
                    </a:ext>
                  </a:extLst>
                </a:gridCol>
              </a:tblGrid>
              <a:tr h="237977">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عامل موثر</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فراوانی</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rgbClr val="F2F2F2"/>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درصد</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746375760"/>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عدم بهره مندی از خدمات باروری سالم علی رغم نیاز</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1</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2.32</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62986511"/>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اعتیاد مادر به مواد مخدر و معضلات اجتماعی</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1</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2.32</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588101973"/>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نامطلوب بودن کیفیت خدمات باروری سالم و عدم استفاده صحیح از روش های پیشگیری از بارداری</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2</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4.56</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768537469"/>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عدم دریافت هرگونه مراقبت دوران بارداری، زایمان یا پس از زایمان</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2</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4.56</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471679038"/>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ضعف عملکرد دستیاران زنان و زایمان در مراکز آموزشی درمانی</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3</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6.97</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203250505"/>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تشخیص یا درمان نامناسب عوارض دوران بارداری در واحدهای بهداشتی </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4</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9.3</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171660295"/>
                  </a:ext>
                </a:extLst>
              </a:tr>
              <a:tr h="372943">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عدم توجیه یا توجیه ناکافی مادر و همراه وی در مورد خطرات احتمالی توسط مراقبین در بخش های خصوصی یا دولتی </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4</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9.3</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3622655890"/>
                  </a:ext>
                </a:extLst>
              </a:tr>
              <a:tr h="372943">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مشکلات مرتبط با ارزیابی روند وزن گیری مادر باردار در مراقبت های بخش های خصوصی و واحدهای بهداشتی</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5</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11.62</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833479628"/>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عدم تشکیل شورای پزشکی در مراکز پزشکی در موارد نیاز </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5</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11.62</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4181449517"/>
                  </a:ext>
                </a:extLst>
              </a:tr>
              <a:tr h="372943">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نواقص مربوط به ارائه یا ثبت خدمات توسط متخصصین زنان و زایمان در مراکز پزشکی (نظیر عدم ویزیت بیمار و صدور دستورات تلفنی، تشخیص یا درمان نامناسب و غلط، ...)</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7</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16.27</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20000"/>
                        <a:lumOff val="80000"/>
                      </a:schemeClr>
                    </a:solidFill>
                  </a:tcPr>
                </a:tc>
                <a:extLst>
                  <a:ext uri="{0D108BD9-81ED-4DB2-BD59-A6C34878D82A}">
                    <a16:rowId xmlns:a16="http://schemas.microsoft.com/office/drawing/2014/main" val="2827107311"/>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ناکافی بودن یا نامطلوب بودن خدمات پیش از بارداری</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11</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25.58</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50151946"/>
                  </a:ext>
                </a:extLst>
              </a:tr>
              <a:tr h="372943">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مشکلات و نواقص مرتبط با فرآیند اعزام و انتقال بیمار (اعم از نواقص مربوط به ارائه و ثبت خدمات مرکز فوریت های پزشکی یا شرایط اعزام مادر)</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11</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25.58</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013024070"/>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فقدان یا نقص کارت مراقبتی مادر باردار در بخش خصوصی</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16</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37.2</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761820729"/>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مشکلات مربوط به پی گیری مادران پرخطر (عدم پیگیری، پی گیری ناقص، عدم پی گیری به موقع، ...)</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17</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39.53</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935749029"/>
                  </a:ext>
                </a:extLst>
              </a:tr>
              <a:tr h="372943">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حساس نبودن مادر و خانواده به علائم خطر دوران بارداری و عدم توجه به توصیه های پرسنل بهداشتی درمانی</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17</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39.53</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3252382581"/>
                  </a:ext>
                </a:extLst>
              </a:tr>
              <a:tr h="372943">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تاخیر درمراجعه به موقع به علت بی توجهی مادر و خانواده به علائم خطر و عدم توجه به توصیه های کارکنان</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17</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39.53</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3066445254"/>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عدم بهره مندی از مراقبت پیش از بارداری در گروه هدف</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20</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46.51</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2691502600"/>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تشخیص یا درمان نامناسب عوارض دوران بارداری توسط متخصصین زنان و زایمان در بخش خصوصی</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21</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48.83</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40000"/>
                        <a:lumOff val="60000"/>
                      </a:schemeClr>
                    </a:solidFill>
                  </a:tcPr>
                </a:tc>
                <a:extLst>
                  <a:ext uri="{0D108BD9-81ED-4DB2-BD59-A6C34878D82A}">
                    <a16:rowId xmlns:a16="http://schemas.microsoft.com/office/drawing/2014/main" val="1824224769"/>
                  </a:ext>
                </a:extLst>
              </a:tr>
              <a:tr h="372943">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عدم ارائه یا ثبت مراقبت ها براساس دستورالعمل ها و بوکلت مراقبت های ادغام یافته سلامت مادران در واحدهای بهداشتی </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26</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60.46</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371539684"/>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مشکلات مربوط به ثبت خدمات در پرونده الکترونیک سلامت</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27</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62.79</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2054341851"/>
                  </a:ext>
                </a:extLst>
              </a:tr>
              <a:tr h="237977">
                <a:tc>
                  <a:txBody>
                    <a:bodyPr/>
                    <a:lstStyle/>
                    <a:p>
                      <a:pPr marL="0" marR="0" algn="r" rtl="1">
                        <a:lnSpc>
                          <a:spcPct val="107000"/>
                        </a:lnSpc>
                        <a:spcBef>
                          <a:spcPts val="0"/>
                        </a:spcBef>
                        <a:spcAft>
                          <a:spcPts val="0"/>
                        </a:spcAft>
                      </a:pPr>
                      <a:r>
                        <a:rPr lang="ar-SA" sz="1400" b="1" dirty="0">
                          <a:effectLst/>
                          <a:latin typeface="Times New Roman" panose="02020603050405020304" pitchFamily="18" charset="0"/>
                          <a:ea typeface="Times New Roman" panose="02020603050405020304" pitchFamily="18" charset="0"/>
                          <a:cs typeface="B Mitra" panose="00000400000000000000" pitchFamily="2" charset="-78"/>
                        </a:rPr>
                        <a:t>غفلت و عدم حساسیت پزشک، ماما و سایر کادر درمانی بیمارستان در ارائه خدمات مورد نیاز </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28</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65.11</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313056436"/>
                  </a:ext>
                </a:extLst>
              </a:tr>
              <a:tr h="372943">
                <a:tc>
                  <a:txBody>
                    <a:bodyPr/>
                    <a:lstStyle/>
                    <a:p>
                      <a:pPr marL="0" marR="0" algn="r" rtl="1">
                        <a:lnSpc>
                          <a:spcPct val="107000"/>
                        </a:lnSpc>
                        <a:spcBef>
                          <a:spcPts val="0"/>
                        </a:spcBef>
                        <a:spcAft>
                          <a:spcPts val="0"/>
                        </a:spcAft>
                      </a:pPr>
                      <a:r>
                        <a:rPr lang="ar-SA" sz="1400" b="1">
                          <a:effectLst/>
                          <a:latin typeface="Times New Roman" panose="02020603050405020304" pitchFamily="18" charset="0"/>
                          <a:ea typeface="Times New Roman" panose="02020603050405020304" pitchFamily="18" charset="0"/>
                          <a:cs typeface="B Mitra" panose="00000400000000000000" pitchFamily="2" charset="-78"/>
                        </a:rPr>
                        <a:t>عدم حساسیت و بی توجهی پزشکان و سایر کارکنان به وضعیت مادر و تاخیر در ارائه خدمات مورد نیاز به مادر در مراکز پزشکی</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9050" cap="flat" cmpd="dbl"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0" marR="0" algn="ctr" rtl="1">
                        <a:lnSpc>
                          <a:spcPct val="107000"/>
                        </a:lnSpc>
                        <a:spcBef>
                          <a:spcPts val="0"/>
                        </a:spcBef>
                        <a:spcAft>
                          <a:spcPts val="0"/>
                        </a:spcAft>
                      </a:pPr>
                      <a:r>
                        <a:rPr lang="fa-IR" sz="1200" b="1">
                          <a:effectLst/>
                          <a:latin typeface="Calibri" panose="020F0502020204030204" pitchFamily="34" charset="0"/>
                          <a:ea typeface="Calibri" panose="020F0502020204030204" pitchFamily="34" charset="0"/>
                          <a:cs typeface="B Titr" panose="00000700000000000000" pitchFamily="2" charset="-78"/>
                        </a:rPr>
                        <a:t>35</a:t>
                      </a:r>
                      <a:endParaRPr lang="en-US" sz="1200" b="1">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tc>
                  <a:txBody>
                    <a:bodyPr/>
                    <a:lstStyle/>
                    <a:p>
                      <a:pPr marL="0" marR="0" algn="ctr" rtl="1">
                        <a:lnSpc>
                          <a:spcPct val="107000"/>
                        </a:lnSpc>
                        <a:spcBef>
                          <a:spcPts val="0"/>
                        </a:spcBef>
                        <a:spcAft>
                          <a:spcPts val="0"/>
                        </a:spcAft>
                      </a:pPr>
                      <a:r>
                        <a:rPr lang="fa-IR" sz="1200" b="1" dirty="0">
                          <a:effectLst/>
                          <a:latin typeface="Calibri" panose="020F0502020204030204" pitchFamily="34" charset="0"/>
                          <a:ea typeface="Calibri" panose="020F0502020204030204" pitchFamily="34" charset="0"/>
                          <a:cs typeface="B Titr" panose="00000700000000000000" pitchFamily="2" charset="-78"/>
                        </a:rPr>
                        <a:t>81.39</a:t>
                      </a:r>
                      <a:endParaRPr lang="en-US" sz="1200" b="1" dirty="0">
                        <a:effectLst/>
                        <a:latin typeface="Calibri" panose="020F0502020204030204" pitchFamily="34" charset="0"/>
                        <a:ea typeface="Calibri" panose="020F0502020204030204" pitchFamily="34" charset="0"/>
                        <a:cs typeface="Arial" panose="020B0604020202020204" pitchFamily="34" charset="0"/>
                      </a:endParaRPr>
                    </a:p>
                  </a:txBody>
                  <a:tcPr marL="41668" marR="41668" marT="0" marB="0" anchor="ctr">
                    <a:lnL w="12700" cap="flat" cmpd="sng" algn="ctr">
                      <a:solidFill>
                        <a:srgbClr val="000000"/>
                      </a:solidFill>
                      <a:prstDash val="solid"/>
                      <a:round/>
                      <a:headEnd type="none" w="med" len="med"/>
                      <a:tailEnd type="none" w="med" len="med"/>
                    </a:lnL>
                    <a:lnR w="12700" cap="flat" cmpd="dbl" algn="ctr">
                      <a:solidFill>
                        <a:srgbClr val="000000"/>
                      </a:solidFill>
                      <a:prstDash val="solid"/>
                      <a:round/>
                      <a:headEnd type="none" w="med" len="med"/>
                      <a:tailEnd type="none" w="med" len="med"/>
                    </a:lnR>
                    <a:lnT w="12700" cap="flat" cmpd="dbl" algn="ctr">
                      <a:solidFill>
                        <a:srgbClr val="000000"/>
                      </a:solidFill>
                      <a:prstDash val="solid"/>
                      <a:round/>
                      <a:headEnd type="none" w="med" len="med"/>
                      <a:tailEnd type="none" w="med" len="med"/>
                    </a:lnT>
                    <a:lnB w="12700" cap="flat" cmpd="dbl" algn="ctr">
                      <a:solidFill>
                        <a:srgbClr val="00000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278980372"/>
                  </a:ext>
                </a:extLst>
              </a:tr>
            </a:tbl>
          </a:graphicData>
        </a:graphic>
      </p:graphicFrame>
    </p:spTree>
    <p:extLst>
      <p:ext uri="{BB962C8B-B14F-4D97-AF65-F5344CB8AC3E}">
        <p14:creationId xmlns:p14="http://schemas.microsoft.com/office/powerpoint/2010/main" val="1083265689"/>
      </p:ext>
    </p:extLst>
  </p:cSld>
  <p:clrMapOvr>
    <a:masterClrMapping/>
  </p:clrMapOvr>
  <p:transition spd="med">
    <p:pull/>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1042860"/>
            <a:ext cx="11340789" cy="461665"/>
          </a:xfrm>
          <a:prstGeom prst="rect">
            <a:avLst/>
          </a:prstGeom>
          <a:solidFill>
            <a:schemeClr val="accent2">
              <a:lumMod val="20000"/>
              <a:lumOff val="80000"/>
            </a:schemeClr>
          </a:solidFill>
        </p:spPr>
        <p:txBody>
          <a:bodyPr wrap="square">
            <a:spAutoFit/>
          </a:bodyPr>
          <a:lstStyle/>
          <a:p>
            <a:r>
              <a:rPr lang="fa-IR" sz="2400" b="1" dirty="0">
                <a:solidFill>
                  <a:schemeClr val="accent1">
                    <a:lumMod val="75000"/>
                  </a:schemeClr>
                </a:solidFill>
                <a:latin typeface="Times New Roman" panose="02020603050405020304" pitchFamily="18" charset="0"/>
                <a:ea typeface="Times New Roman" panose="02020603050405020304" pitchFamily="18" charset="0"/>
                <a:cs typeface="B Titr" panose="00000700000000000000" pitchFamily="2" charset="-78"/>
              </a:rPr>
              <a:t>راهکارهای مداخله ای و انتظارات در راستای پیشگیری از تکرار عوامل قابل اجتناب مرگ های مادری</a:t>
            </a:r>
            <a:endParaRPr lang="en-US" sz="2400" dirty="0">
              <a:solidFill>
                <a:schemeClr val="accent1">
                  <a:lumMod val="75000"/>
                </a:schemeClr>
              </a:solidFill>
            </a:endParaRPr>
          </a:p>
        </p:txBody>
      </p:sp>
      <p:sp>
        <p:nvSpPr>
          <p:cNvPr id="4" name="Content Placeholder 3"/>
          <p:cNvSpPr>
            <a:spLocks noGrp="1"/>
          </p:cNvSpPr>
          <p:nvPr>
            <p:ph idx="1"/>
          </p:nvPr>
        </p:nvSpPr>
        <p:spPr/>
        <p:txBody>
          <a:bodyPr>
            <a:normAutofit fontScale="85000" lnSpcReduction="20000"/>
          </a:bodyPr>
          <a:lstStyle/>
          <a:p>
            <a:pPr algn="just" rtl="1">
              <a:lnSpc>
                <a:spcPct val="115000"/>
              </a:lnSpc>
              <a:spcAft>
                <a:spcPts val="0"/>
              </a:spcAft>
            </a:pPr>
            <a:r>
              <a:rPr lang="fa-IR" sz="3100" b="1" dirty="0">
                <a:solidFill>
                  <a:srgbClr val="943634"/>
                </a:solidFill>
                <a:latin typeface="Times New Roman" panose="02020603050405020304" pitchFamily="18" charset="0"/>
                <a:ea typeface="Times New Roman" panose="02020603050405020304" pitchFamily="18" charset="0"/>
                <a:cs typeface="B Mitra" panose="00000400000000000000" pitchFamily="2" charset="-78"/>
              </a:rPr>
              <a:t> اجرای </a:t>
            </a:r>
            <a:r>
              <a:rPr lang="fa-IR" sz="3100" b="1" dirty="0">
                <a:solidFill>
                  <a:srgbClr val="943634"/>
                </a:solidFill>
                <a:latin typeface="Times New Roman" panose="02020603050405020304" pitchFamily="18" charset="0"/>
                <a:cs typeface="B Mitra" panose="00000400000000000000" pitchFamily="2" charset="-78"/>
              </a:rPr>
              <a:t>قانون حمایت از خانواده و جوانی جمعیت و </a:t>
            </a:r>
            <a:r>
              <a:rPr lang="fa-IR" sz="3100" b="1" dirty="0">
                <a:solidFill>
                  <a:srgbClr val="943634"/>
                </a:solidFill>
                <a:latin typeface="Times New Roman" panose="02020603050405020304" pitchFamily="18" charset="0"/>
                <a:ea typeface="Times New Roman" panose="02020603050405020304" pitchFamily="18" charset="0"/>
                <a:cs typeface="B Mitra" panose="00000400000000000000" pitchFamily="2" charset="-78"/>
              </a:rPr>
              <a:t>تقویت برنامه های باروری سالم</a:t>
            </a:r>
            <a:r>
              <a:rPr lang="fa-IR" sz="3100" dirty="0">
                <a:solidFill>
                  <a:srgbClr val="943634"/>
                </a:solidFill>
                <a:latin typeface="Times New Roman" panose="02020603050405020304" pitchFamily="18" charset="0"/>
                <a:ea typeface="Times New Roman" panose="02020603050405020304" pitchFamily="18" charset="0"/>
                <a:cs typeface="B Mitra" panose="00000400000000000000" pitchFamily="2" charset="-78"/>
              </a:rPr>
              <a:t> </a:t>
            </a:r>
            <a:endParaRPr lang="en-US" sz="2600" dirty="0">
              <a:latin typeface="Times New Roman" panose="02020603050405020304" pitchFamily="18" charset="0"/>
              <a:ea typeface="Times New Roman" panose="02020603050405020304" pitchFamily="18" charset="0"/>
            </a:endParaRP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تقویت برنامه های باروری سالم مطابق با قانون حمایت از خانواده و جوانی جمعیت </a:t>
            </a:r>
            <a:endParaRPr lang="en-US" sz="2400" dirty="0">
              <a:latin typeface="Times New Roman" panose="02020603050405020304" pitchFamily="18" charset="0"/>
              <a:ea typeface="Times New Roman" panose="02020603050405020304" pitchFamily="18" charset="0"/>
            </a:endParaRPr>
          </a:p>
          <a:p>
            <a:pPr algn="just" rtl="1">
              <a:lnSpc>
                <a:spcPct val="115000"/>
              </a:lnSpc>
              <a:spcAft>
                <a:spcPts val="0"/>
              </a:spcAft>
              <a:buFontTx/>
              <a:buChar char="-"/>
            </a:pPr>
            <a:r>
              <a:rPr lang="fa-IR" dirty="0">
                <a:latin typeface="Times New Roman" panose="02020603050405020304" pitchFamily="18" charset="0"/>
                <a:ea typeface="Times New Roman" panose="02020603050405020304" pitchFamily="18" charset="0"/>
                <a:cs typeface="B Mitra" panose="00000400000000000000" pitchFamily="2" charset="-78"/>
              </a:rPr>
              <a:t>لزوم انجام پی گیری جهت مراجعه فرد به منظور دریافت خدمت مشاوره باروری سالم و فرزندآوری توسط ارائه دهندگان خدمت (غیرپزشک و پزشک/ ماما)  به صورت سالیانه</a:t>
            </a:r>
          </a:p>
          <a:p>
            <a:pPr algn="just" rtl="1">
              <a:lnSpc>
                <a:spcPct val="115000"/>
              </a:lnSpc>
              <a:spcAft>
                <a:spcPts val="0"/>
              </a:spcAft>
              <a:buFontTx/>
              <a:buChar char="-"/>
            </a:pPr>
            <a:endParaRPr lang="en-US" sz="2400" dirty="0">
              <a:latin typeface="Times New Roman" panose="02020603050405020304" pitchFamily="18" charset="0"/>
              <a:ea typeface="Times New Roman" panose="02020603050405020304" pitchFamily="18" charset="0"/>
            </a:endParaRPr>
          </a:p>
          <a:p>
            <a:pPr algn="just" rtl="1">
              <a:lnSpc>
                <a:spcPct val="115000"/>
              </a:lnSpc>
              <a:spcAft>
                <a:spcPts val="0"/>
              </a:spcAft>
            </a:pPr>
            <a:r>
              <a:rPr lang="fa-IR" sz="2400" dirty="0">
                <a:solidFill>
                  <a:srgbClr val="943634"/>
                </a:solidFill>
                <a:latin typeface="Calibri" panose="020F0502020204030204" pitchFamily="34" charset="0"/>
                <a:ea typeface="Calibri" panose="020F0502020204030204" pitchFamily="34" charset="0"/>
                <a:cs typeface="B Nazanin" panose="00000400000000000000" pitchFamily="2" charset="-78"/>
              </a:rPr>
              <a:t> </a:t>
            </a:r>
            <a:r>
              <a:rPr lang="fa-IR" sz="3100" b="1" dirty="0">
                <a:solidFill>
                  <a:srgbClr val="943634"/>
                </a:solidFill>
                <a:latin typeface="Times New Roman" panose="02020603050405020304" pitchFamily="18" charset="0"/>
                <a:ea typeface="Times New Roman" panose="02020603050405020304" pitchFamily="18" charset="0"/>
                <a:cs typeface="B Mitra" panose="00000400000000000000" pitchFamily="2" charset="-78"/>
              </a:rPr>
              <a:t>برنامه ریزی به منظور ارتقاء کمی و کیفی مراقبت پیش از بارداری</a:t>
            </a:r>
            <a:endParaRPr lang="en-US" sz="2600" dirty="0">
              <a:latin typeface="Times New Roman" panose="02020603050405020304" pitchFamily="18" charset="0"/>
              <a:ea typeface="Times New Roman" panose="02020603050405020304" pitchFamily="18" charset="0"/>
            </a:endParaRP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استفاده از استراتژی های جمعی جهت حساس سازی و آموزش جامعه در خصوص ضرورت انجام مراقبت قبل از بارداری</a:t>
            </a:r>
            <a:endParaRPr lang="en-US" sz="2400" dirty="0">
              <a:latin typeface="Times New Roman" panose="02020603050405020304" pitchFamily="18" charset="0"/>
              <a:ea typeface="Times New Roman" panose="02020603050405020304" pitchFamily="18" charset="0"/>
            </a:endParaRP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a:t>
            </a:r>
            <a:r>
              <a:rPr lang="fa-IR" dirty="0">
                <a:solidFill>
                  <a:srgbClr val="C00000"/>
                </a:solidFill>
                <a:latin typeface="Times New Roman" panose="02020603050405020304" pitchFamily="18" charset="0"/>
                <a:ea typeface="Times New Roman" panose="02020603050405020304" pitchFamily="18" charset="0"/>
                <a:cs typeface="B Mitra" panose="00000400000000000000" pitchFamily="2" charset="-78"/>
              </a:rPr>
              <a:t>اطلاع رسانی به گروه هدف از طریق توزیع رسانه های آموزشی در کلاس های حین ازدواج، ایجاد تقاضا برای دریافت خدمت در بخش خصوصی</a:t>
            </a:r>
            <a:endParaRPr lang="en-US" sz="2400" dirty="0">
              <a:solidFill>
                <a:srgbClr val="C00000"/>
              </a:solidFill>
              <a:latin typeface="Times New Roman" panose="02020603050405020304" pitchFamily="18" charset="0"/>
              <a:ea typeface="Times New Roman" panose="02020603050405020304" pitchFamily="18" charset="0"/>
            </a:endParaRP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a:t>
            </a:r>
            <a:r>
              <a:rPr lang="fa-IR" dirty="0">
                <a:solidFill>
                  <a:srgbClr val="C00000"/>
                </a:solidFill>
                <a:latin typeface="Times New Roman" panose="02020603050405020304" pitchFamily="18" charset="0"/>
                <a:ea typeface="Times New Roman" panose="02020603050405020304" pitchFamily="18" charset="0"/>
                <a:cs typeface="B Mitra" panose="00000400000000000000" pitchFamily="2" charset="-78"/>
              </a:rPr>
              <a:t>ثبت خدمات مراقبت پیش از بارداری در کارت مراقبتی بخش خصوصی</a:t>
            </a:r>
            <a:endParaRPr lang="en-US" sz="2400" dirty="0">
              <a:solidFill>
                <a:srgbClr val="C00000"/>
              </a:solidFill>
              <a:latin typeface="Times New Roman" panose="02020603050405020304" pitchFamily="18" charset="0"/>
              <a:ea typeface="Times New Roman" panose="02020603050405020304" pitchFamily="18" charset="0"/>
            </a:endParaRP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ضرورت پیگیری کلیه ارجاعیات و آزمایشات قبل از بارداری مادر تا حصول نتیجه قطعی</a:t>
            </a:r>
            <a:endParaRPr lang="en-US" sz="2400" dirty="0">
              <a:latin typeface="Times New Roman" panose="02020603050405020304" pitchFamily="18" charset="0"/>
              <a:ea typeface="Times New Roman" panose="02020603050405020304" pitchFamily="18" charset="0"/>
            </a:endParaRPr>
          </a:p>
          <a:p>
            <a:pPr marL="0" indent="0" algn="r" rtl="1">
              <a:buNone/>
            </a:pPr>
            <a:endParaRPr lang="en-US" dirty="0"/>
          </a:p>
        </p:txBody>
      </p:sp>
    </p:spTree>
    <p:extLst>
      <p:ext uri="{BB962C8B-B14F-4D97-AF65-F5344CB8AC3E}">
        <p14:creationId xmlns:p14="http://schemas.microsoft.com/office/powerpoint/2010/main" val="1206595416"/>
      </p:ext>
    </p:extLst>
  </p:cSld>
  <p:clrMapOvr>
    <a:masterClrMapping/>
  </p:clrMapOvr>
  <p:transition spd="med">
    <p:pull/>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algn="just" rtl="1">
              <a:lnSpc>
                <a:spcPct val="115000"/>
              </a:lnSpc>
              <a:spcAft>
                <a:spcPts val="0"/>
              </a:spcAft>
            </a:pPr>
            <a:r>
              <a:rPr lang="fa-IR" b="1" dirty="0">
                <a:solidFill>
                  <a:srgbClr val="943634"/>
                </a:solidFill>
                <a:latin typeface="Times New Roman" panose="02020603050405020304" pitchFamily="18" charset="0"/>
                <a:ea typeface="Times New Roman" panose="02020603050405020304" pitchFamily="18" charset="0"/>
                <a:cs typeface="B Mitra" panose="00000400000000000000" pitchFamily="2" charset="-78"/>
              </a:rPr>
              <a:t>- </a:t>
            </a:r>
            <a:r>
              <a:rPr lang="fa-IR" sz="3000" b="1" dirty="0">
                <a:solidFill>
                  <a:srgbClr val="943634"/>
                </a:solidFill>
                <a:latin typeface="Times New Roman" panose="02020603050405020304" pitchFamily="18" charset="0"/>
                <a:ea typeface="Times New Roman" panose="02020603050405020304" pitchFamily="18" charset="0"/>
                <a:cs typeface="B Mitra" panose="00000400000000000000" pitchFamily="2" charset="-78"/>
              </a:rPr>
              <a:t>تقویت کمی و کیفی مراقبت های دوران بارداری تا پس از زایمان </a:t>
            </a:r>
            <a:endParaRPr lang="en-US" sz="2600" dirty="0">
              <a:latin typeface="Times New Roman" panose="02020603050405020304" pitchFamily="18" charset="0"/>
              <a:ea typeface="Times New Roman" panose="02020603050405020304" pitchFamily="18" charset="0"/>
            </a:endParaRP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توجه به رعایت اصول اخذ شرح حال و سوابق در هنگام تشکیل پرونده مراقبتی </a:t>
            </a: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توجیه مراجع در اولین مراقبت در خصوص ضرورت بیان هرگونه سابقه بیماری زمینه ای قبلی به منظور ارایه خدمات مراقبتی کامل و پیشگیری از بروز عوارض احتمالی</a:t>
            </a:r>
          </a:p>
          <a:p>
            <a:pPr marL="0" indent="0" algn="just" rtl="1">
              <a:lnSpc>
                <a:spcPct val="115000"/>
              </a:lnSpc>
              <a:spcAft>
                <a:spcPts val="0"/>
              </a:spcAft>
              <a:buNone/>
            </a:pPr>
            <a:r>
              <a:rPr lang="fa-IR" dirty="0">
                <a:solidFill>
                  <a:srgbClr val="C00000"/>
                </a:solidFill>
                <a:latin typeface="Times New Roman" panose="02020603050405020304" pitchFamily="18" charset="0"/>
                <a:ea typeface="Times New Roman" panose="02020603050405020304" pitchFamily="18" charset="0"/>
                <a:cs typeface="B Mitra" panose="00000400000000000000" pitchFamily="2" charset="-78"/>
              </a:rPr>
              <a:t>- ارائه و ثبت خدمات و مراقبت ها </a:t>
            </a:r>
            <a:r>
              <a:rPr lang="fa-IR" dirty="0">
                <a:latin typeface="Times New Roman" panose="02020603050405020304" pitchFamily="18" charset="0"/>
                <a:ea typeface="Times New Roman" panose="02020603050405020304" pitchFamily="18" charset="0"/>
                <a:cs typeface="B Mitra" panose="00000400000000000000" pitchFamily="2" charset="-78"/>
              </a:rPr>
              <a:t>مطابق دستور العمل ابلاغی وزارت بهداشت</a:t>
            </a:r>
            <a:endParaRPr lang="en-US" sz="2400" dirty="0">
              <a:latin typeface="Times New Roman" panose="02020603050405020304" pitchFamily="18" charset="0"/>
              <a:ea typeface="Times New Roman" panose="02020603050405020304" pitchFamily="18" charset="0"/>
            </a:endParaRP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تاکید بر انجام پی گیری های لازم در موعد مقرر بر اساس نوع پی گیری تا حصول نتیجه مورد نظر </a:t>
            </a: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توجه به آموزش های ضروری به مادران باردار و </a:t>
            </a:r>
            <a:r>
              <a:rPr lang="fa-IR" dirty="0">
                <a:solidFill>
                  <a:srgbClr val="C00000"/>
                </a:solidFill>
                <a:latin typeface="Times New Roman" panose="02020603050405020304" pitchFamily="18" charset="0"/>
                <a:ea typeface="Times New Roman" panose="02020603050405020304" pitchFamily="18" charset="0"/>
                <a:cs typeface="B Mitra" panose="00000400000000000000" pitchFamily="2" charset="-78"/>
              </a:rPr>
              <a:t>خانواده ایشان </a:t>
            </a:r>
            <a:r>
              <a:rPr lang="fa-IR" dirty="0">
                <a:latin typeface="Times New Roman" panose="02020603050405020304" pitchFamily="18" charset="0"/>
                <a:ea typeface="Times New Roman" panose="02020603050405020304" pitchFamily="18" charset="0"/>
                <a:cs typeface="B Mitra" panose="00000400000000000000" pitchFamily="2" charset="-78"/>
              </a:rPr>
              <a:t>بویژه علایم خطر در هر بار مراجعه و یا پی گیری مادردر بخش های خصوصی و  واحدهای بهداشتی</a:t>
            </a:r>
            <a:endParaRPr lang="en-US" sz="2400" dirty="0">
              <a:latin typeface="Times New Roman" panose="02020603050405020304" pitchFamily="18" charset="0"/>
              <a:ea typeface="Times New Roman" panose="02020603050405020304" pitchFamily="18" charset="0"/>
            </a:endParaRP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توجه به کیفیت خدمات مامایی در فوریت ها و به خصوص حساس نمودن کارکنان واحد های بهداشتی و مراکز درمانی به منظور کاهش مرگ های داخل و خارج بیمارستانی</a:t>
            </a:r>
            <a:endParaRPr lang="en-US" sz="2400" dirty="0">
              <a:latin typeface="Times New Roman" panose="02020603050405020304" pitchFamily="18" charset="0"/>
              <a:ea typeface="Times New Roman" panose="02020603050405020304" pitchFamily="18" charset="0"/>
            </a:endParaRPr>
          </a:p>
          <a:p>
            <a:pPr algn="r" rtl="1"/>
            <a:endParaRPr lang="en-US" dirty="0"/>
          </a:p>
        </p:txBody>
      </p:sp>
    </p:spTree>
    <p:extLst>
      <p:ext uri="{BB962C8B-B14F-4D97-AF65-F5344CB8AC3E}">
        <p14:creationId xmlns:p14="http://schemas.microsoft.com/office/powerpoint/2010/main" val="306331210"/>
      </p:ext>
    </p:extLst>
  </p:cSld>
  <p:clrMapOvr>
    <a:masterClrMapping/>
  </p:clrMapOvr>
  <p:transition spd="med">
    <p:pull/>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53291" y="1080655"/>
            <a:ext cx="11240089" cy="5579918"/>
          </a:xfrm>
        </p:spPr>
        <p:txBody>
          <a:bodyPr>
            <a:normAutofit fontScale="85000" lnSpcReduction="20000"/>
          </a:bodyPr>
          <a:lstStyle/>
          <a:p>
            <a:pPr algn="just" rtl="1">
              <a:lnSpc>
                <a:spcPct val="115000"/>
              </a:lnSpc>
              <a:spcAft>
                <a:spcPts val="0"/>
              </a:spcAft>
            </a:pPr>
            <a:r>
              <a:rPr lang="fa-IR" sz="4600" b="1" dirty="0">
                <a:solidFill>
                  <a:srgbClr val="943634"/>
                </a:solidFill>
                <a:latin typeface="Times New Roman" panose="02020603050405020304" pitchFamily="18" charset="0"/>
                <a:ea typeface="Times New Roman" panose="02020603050405020304" pitchFamily="18" charset="0"/>
                <a:cs typeface="B Mitra" panose="00000400000000000000" pitchFamily="2" charset="-78"/>
              </a:rPr>
              <a:t>ساماندهی مراقبت مادر نیازمند مراقبت ویژه</a:t>
            </a:r>
            <a:endParaRPr lang="en-US" sz="3400" dirty="0">
              <a:latin typeface="Times New Roman" panose="02020603050405020304" pitchFamily="18" charset="0"/>
              <a:ea typeface="Times New Roman" panose="02020603050405020304" pitchFamily="18" charset="0"/>
            </a:endParaRPr>
          </a:p>
          <a:p>
            <a:pPr algn="just" rtl="1">
              <a:lnSpc>
                <a:spcPct val="115000"/>
              </a:lnSpc>
              <a:spcAft>
                <a:spcPts val="0"/>
              </a:spcAft>
              <a:buFontTx/>
              <a:buChar char="-"/>
            </a:pPr>
            <a:r>
              <a:rPr lang="fa-IR" dirty="0">
                <a:solidFill>
                  <a:srgbClr val="000000"/>
                </a:solidFill>
                <a:latin typeface="Calibri" panose="020F0502020204030204" pitchFamily="34" charset="0"/>
                <a:ea typeface="Calibri" panose="020F0502020204030204" pitchFamily="34" charset="0"/>
                <a:cs typeface="B Mitra" panose="00000400000000000000" pitchFamily="2" charset="-78"/>
              </a:rPr>
              <a:t>پی گیری کلیه ارجاعات مادران باردار به سطوح تخصصی تا حصول نتیجه نهایی</a:t>
            </a: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الزام بر</a:t>
            </a:r>
            <a:r>
              <a:rPr lang="fa-IR" dirty="0">
                <a:solidFill>
                  <a:srgbClr val="000000"/>
                </a:solidFill>
                <a:latin typeface="Calibri" panose="020F0502020204030204" pitchFamily="34" charset="0"/>
                <a:ea typeface="Calibri" panose="020F0502020204030204" pitchFamily="34" charset="0"/>
                <a:cs typeface="B Mitra" panose="00000400000000000000" pitchFamily="2" charset="-78"/>
              </a:rPr>
              <a:t> اطلاع رسانی</a:t>
            </a:r>
            <a:r>
              <a:rPr lang="fa-IR" dirty="0">
                <a:solidFill>
                  <a:srgbClr val="000000"/>
                </a:solidFill>
                <a:latin typeface="Times New Roman" panose="02020603050405020304" pitchFamily="18" charset="0"/>
                <a:ea typeface="Calibri" panose="020F0502020204030204" pitchFamily="34" charset="0"/>
                <a:cs typeface="Calibri" panose="020F0502020204030204" pitchFamily="34" charset="0"/>
              </a:rPr>
              <a:t> </a:t>
            </a:r>
            <a:r>
              <a:rPr lang="fa-IR" dirty="0">
                <a:solidFill>
                  <a:srgbClr val="000000"/>
                </a:solidFill>
                <a:latin typeface="Calibri" panose="020F0502020204030204" pitchFamily="34" charset="0"/>
                <a:ea typeface="Calibri" panose="020F0502020204030204" pitchFamily="34" charset="0"/>
                <a:cs typeface="B Mitra" panose="00000400000000000000" pitchFamily="2" charset="-78"/>
              </a:rPr>
              <a:t> واحدهای محیطی به ستاد شهرستان</a:t>
            </a:r>
            <a:r>
              <a:rPr lang="fa-IR" dirty="0">
                <a:latin typeface="Times New Roman" panose="02020603050405020304" pitchFamily="18" charset="0"/>
                <a:ea typeface="Times New Roman" panose="02020603050405020304" pitchFamily="18" charset="0"/>
                <a:cs typeface="B Mitra" panose="00000400000000000000" pitchFamily="2" charset="-78"/>
              </a:rPr>
              <a:t> جهت </a:t>
            </a:r>
            <a:r>
              <a:rPr lang="fa-IR" dirty="0">
                <a:solidFill>
                  <a:srgbClr val="000000"/>
                </a:solidFill>
                <a:latin typeface="Calibri" panose="020F0502020204030204" pitchFamily="34" charset="0"/>
                <a:ea typeface="Calibri" panose="020F0502020204030204" pitchFamily="34" charset="0"/>
                <a:cs typeface="B Mitra" panose="00000400000000000000" pitchFamily="2" charset="-78"/>
              </a:rPr>
              <a:t>هماهنگی با رابط پرخطر درمان در موارد ارجاع فوری مادران به  بیمارستان</a:t>
            </a:r>
            <a:endParaRPr lang="en-US" sz="2400" dirty="0">
              <a:latin typeface="Times New Roman" panose="02020603050405020304" pitchFamily="18" charset="0"/>
              <a:ea typeface="Times New Roman" panose="02020603050405020304" pitchFamily="18" charset="0"/>
            </a:endParaRP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تاکید بر ارسال پسخوراند توسط سطوح تخصصی به پزشک/ مامای ارجاع دهنده در جلسات هماهنگی بین بخشی با بیمارستان ها</a:t>
            </a:r>
            <a:endParaRPr lang="en-US" sz="2400" dirty="0">
              <a:latin typeface="Times New Roman" panose="02020603050405020304" pitchFamily="18" charset="0"/>
              <a:ea typeface="Times New Roman" panose="02020603050405020304" pitchFamily="18" charset="0"/>
            </a:endParaRPr>
          </a:p>
          <a:p>
            <a:pPr algn="just" rtl="1">
              <a:lnSpc>
                <a:spcPct val="115000"/>
              </a:lnSpc>
              <a:spcAft>
                <a:spcPts val="0"/>
              </a:spcAft>
              <a:buFontTx/>
              <a:buChar char="-"/>
            </a:pPr>
            <a:r>
              <a:rPr lang="fa-IR" dirty="0">
                <a:latin typeface="Calibri" panose="020F0502020204030204" pitchFamily="34" charset="0"/>
                <a:ea typeface="Calibri" panose="020F0502020204030204" pitchFamily="34" charset="0"/>
                <a:cs typeface="B Mitra" panose="00000400000000000000" pitchFamily="2" charset="-78"/>
              </a:rPr>
              <a:t>اجرای پروتکل ابلاغی رابط سلامت حوزه بهداشت و درمان به منظور ساماندهی ارجاعات مادران نیازمند مراقبت ویژه به کلینیک های زنان/ مامایی بیمارستان های ریفرال و منتخب و پیگیری پس از ترخیص در موارد لازم</a:t>
            </a:r>
          </a:p>
          <a:p>
            <a:pPr marL="0" indent="0" algn="just" rtl="1">
              <a:lnSpc>
                <a:spcPct val="115000"/>
              </a:lnSpc>
              <a:spcAft>
                <a:spcPts val="0"/>
              </a:spcAft>
              <a:buNone/>
            </a:pPr>
            <a:r>
              <a:rPr lang="fa-IR" dirty="0">
                <a:solidFill>
                  <a:srgbClr val="C00000"/>
                </a:solidFill>
                <a:latin typeface="Calibri" panose="020F0502020204030204" pitchFamily="34" charset="0"/>
                <a:cs typeface="B Mitra" panose="00000400000000000000" pitchFamily="2" charset="-78"/>
              </a:rPr>
              <a:t>- معرفی سامانه مشاوره تلفنی شبانه روزی 4030 به کلیه ی مراجعان</a:t>
            </a:r>
            <a:endParaRPr lang="en-US" dirty="0">
              <a:solidFill>
                <a:srgbClr val="C00000"/>
              </a:solidFill>
              <a:latin typeface="Calibri" panose="020F0502020204030204" pitchFamily="34" charset="0"/>
              <a:cs typeface="B Mitra" panose="00000400000000000000" pitchFamily="2" charset="-78"/>
            </a:endParaRPr>
          </a:p>
          <a:p>
            <a:pPr marL="0" indent="0" algn="just" rtl="1">
              <a:lnSpc>
                <a:spcPct val="115000"/>
              </a:lnSpc>
              <a:spcAft>
                <a:spcPts val="0"/>
              </a:spcAft>
              <a:buNone/>
            </a:pPr>
            <a:r>
              <a:rPr lang="fa-IR" dirty="0">
                <a:latin typeface="Times New Roman" panose="02020603050405020304" pitchFamily="18" charset="0"/>
                <a:ea typeface="Times New Roman" panose="02020603050405020304" pitchFamily="18" charset="0"/>
                <a:cs typeface="B Mitra" panose="00000400000000000000" pitchFamily="2" charset="-78"/>
              </a:rPr>
              <a:t>- ضرورت دسترسی و آگاهی کلیه ارایه دهندگان خدمات به مادران باردار از پروتکل های ابلاغی وزارت بهداشت</a:t>
            </a:r>
          </a:p>
          <a:p>
            <a:pPr marL="0" indent="0" algn="just" rtl="1">
              <a:lnSpc>
                <a:spcPct val="115000"/>
              </a:lnSpc>
              <a:spcAft>
                <a:spcPts val="0"/>
              </a:spcAft>
              <a:buNone/>
            </a:pPr>
            <a:r>
              <a:rPr lang="fa-IR" sz="2400" dirty="0">
                <a:latin typeface="Times New Roman" panose="02020603050405020304" pitchFamily="18" charset="0"/>
                <a:ea typeface="Times New Roman" panose="02020603050405020304" pitchFamily="18" charset="0"/>
                <a:cs typeface="B Mitra" panose="00000400000000000000" pitchFamily="2" charset="-78"/>
              </a:rPr>
              <a:t>- </a:t>
            </a:r>
            <a:r>
              <a:rPr lang="fa-IR" dirty="0">
                <a:solidFill>
                  <a:srgbClr val="C00000"/>
                </a:solidFill>
                <a:latin typeface="Calibri" panose="020F0502020204030204" pitchFamily="34" charset="0"/>
                <a:cs typeface="B Mitra" panose="00000400000000000000" pitchFamily="2" charset="-78"/>
              </a:rPr>
              <a:t>ثبت نام مادران باردار تحت مراقبت بخش خصوصی در سامانه آنلاین معرفی مادران باردار تحت مراقبت بخش خصوصی به حوزه بهداشت به منظور فراهم سازی امکان دریافت خدمات رایگان این حوزه و انجام پیگیری های موارد مبتلا/ مشکوک به کووید 19</a:t>
            </a:r>
            <a:endParaRPr lang="en-US" dirty="0">
              <a:solidFill>
                <a:srgbClr val="C00000"/>
              </a:solidFill>
              <a:latin typeface="Calibri" panose="020F0502020204030204" pitchFamily="34" charset="0"/>
              <a:cs typeface="B Mitra" panose="00000400000000000000" pitchFamily="2" charset="-78"/>
            </a:endParaRPr>
          </a:p>
          <a:p>
            <a:pPr marL="0" indent="0" algn="just" rtl="1">
              <a:lnSpc>
                <a:spcPct val="115000"/>
              </a:lnSpc>
              <a:spcAft>
                <a:spcPts val="0"/>
              </a:spcAft>
              <a:buNone/>
            </a:pPr>
            <a:r>
              <a:rPr lang="fa-IR" dirty="0">
                <a:solidFill>
                  <a:srgbClr val="000000"/>
                </a:solidFill>
                <a:latin typeface="Calibri" panose="020F0502020204030204" pitchFamily="34" charset="0"/>
                <a:ea typeface="Calibri" panose="020F0502020204030204" pitchFamily="34" charset="0"/>
                <a:cs typeface="B Mitra" panose="00000400000000000000" pitchFamily="2" charset="-78"/>
              </a:rPr>
              <a:t>- انجام پی گیری به موقع و حساس سازی مادر نسبت به علایم خطر در موارد ارجاع مادر به سطوح تخصصی به ویژه در موارد مبتلا/ مشکوک به کووید 19</a:t>
            </a:r>
            <a:r>
              <a:rPr lang="fa-IR" sz="2400" dirty="0">
                <a:solidFill>
                  <a:srgbClr val="000000"/>
                </a:solidFill>
                <a:latin typeface="Calibri" panose="020F0502020204030204" pitchFamily="34" charset="0"/>
                <a:ea typeface="Calibri" panose="020F0502020204030204" pitchFamily="34" charset="0"/>
                <a:cs typeface="B Nazanin" panose="00000400000000000000" pitchFamily="2" charset="-78"/>
              </a:rPr>
              <a:t> </a:t>
            </a:r>
            <a:endParaRPr lang="en-US" sz="2400" dirty="0">
              <a:latin typeface="Times New Roman" panose="02020603050405020304" pitchFamily="18" charset="0"/>
              <a:ea typeface="Times New Roman" panose="02020603050405020304" pitchFamily="18" charset="0"/>
            </a:endParaRPr>
          </a:p>
          <a:p>
            <a:pPr algn="r" rtl="1"/>
            <a:endParaRPr lang="en-US" dirty="0"/>
          </a:p>
        </p:txBody>
      </p:sp>
    </p:spTree>
    <p:extLst>
      <p:ext uri="{BB962C8B-B14F-4D97-AF65-F5344CB8AC3E}">
        <p14:creationId xmlns:p14="http://schemas.microsoft.com/office/powerpoint/2010/main" val="1564077414"/>
      </p:ext>
    </p:extLst>
  </p:cSld>
  <p:clrMapOvr>
    <a:masterClrMapping/>
  </p:clrMapOvr>
  <p:transition spd="med">
    <p:pull/>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1DF88E-FF9A-6013-29DD-8A43C32372C9}"/>
              </a:ext>
            </a:extLst>
          </p:cNvPr>
          <p:cNvSpPr>
            <a:spLocks noGrp="1"/>
          </p:cNvSpPr>
          <p:nvPr>
            <p:ph type="title"/>
          </p:nvPr>
        </p:nvSpPr>
        <p:spPr/>
        <p:txBody>
          <a:bodyPr/>
          <a:lstStyle/>
          <a:p>
            <a:endParaRPr lang="en-US" dirty="0"/>
          </a:p>
        </p:txBody>
      </p:sp>
      <p:sp>
        <p:nvSpPr>
          <p:cNvPr id="4" name="Content Placeholder 3">
            <a:extLst>
              <a:ext uri="{FF2B5EF4-FFF2-40B4-BE49-F238E27FC236}">
                <a16:creationId xmlns:a16="http://schemas.microsoft.com/office/drawing/2014/main" id="{75D05EA3-6F63-CDDE-ADDF-2FCFDCCCB8E2}"/>
              </a:ext>
            </a:extLst>
          </p:cNvPr>
          <p:cNvSpPr>
            <a:spLocks noGrp="1"/>
          </p:cNvSpPr>
          <p:nvPr>
            <p:ph idx="1"/>
          </p:nvPr>
        </p:nvSpPr>
        <p:spPr>
          <a:xfrm>
            <a:off x="1192395" y="2623980"/>
            <a:ext cx="10006264" cy="2534540"/>
          </a:xfrm>
          <a:prstGeom prst="rect">
            <a:avLst/>
          </a:prstGeom>
          <a:solidFill>
            <a:schemeClr val="tx2"/>
          </a:solidFill>
        </p:spPr>
        <p:txBody>
          <a:bodyPr wrap="none" anchor="ctr">
            <a:spAutoFit/>
          </a:bodyPr>
          <a:lstStyle/>
          <a:p>
            <a:pPr marL="0" indent="0" algn="r" rtl="1">
              <a:lnSpc>
                <a:spcPct val="115000"/>
              </a:lnSpc>
              <a:spcAft>
                <a:spcPts val="800"/>
              </a:spcAft>
              <a:buNone/>
            </a:pPr>
            <a:r>
              <a:rPr lang="fa-IR" sz="13800" b="1" dirty="0">
                <a:solidFill>
                  <a:srgbClr val="CCFF99"/>
                </a:solidFill>
                <a:latin typeface="110_Besmellah_5(MRT)" pitchFamily="2" charset="0"/>
                <a:ea typeface="Calibri" panose="020F0502020204030204" pitchFamily="34" charset="0"/>
                <a:cs typeface="_MRT_Khodkar" panose="00000700000000000000" pitchFamily="2" charset="-78"/>
              </a:rPr>
              <a:t>با تشکر از توجه شما </a:t>
            </a:r>
            <a:endParaRPr lang="en-US" sz="4400" b="1" dirty="0">
              <a:solidFill>
                <a:srgbClr val="CCFF99"/>
              </a:solidFill>
              <a:effectLst/>
              <a:latin typeface="110_Besmellah_5(MRT)" pitchFamily="2"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825051960"/>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72836" y="638175"/>
            <a:ext cx="10037619" cy="790575"/>
          </a:xfrm>
        </p:spPr>
        <p:txBody>
          <a:bodyPr>
            <a:noAutofit/>
          </a:bodyPr>
          <a:lstStyle/>
          <a:p>
            <a:pPr algn="ctr" rtl="1">
              <a:lnSpc>
                <a:spcPct val="150000"/>
              </a:lnSpc>
            </a:pPr>
            <a:r>
              <a:rPr lang="ar-SA" sz="2400" b="1" dirty="0">
                <a:solidFill>
                  <a:schemeClr val="accent1">
                    <a:lumMod val="75000"/>
                  </a:schemeClr>
                </a:solidFill>
                <a:latin typeface="Calibri" panose="020F0502020204030204" pitchFamily="34" charset="0"/>
                <a:ea typeface="Calibri" panose="020F0502020204030204" pitchFamily="34" charset="0"/>
                <a:cs typeface="B Titr" panose="00000700000000000000" pitchFamily="2" charset="-78"/>
              </a:rPr>
              <a:t>نسبت مرگ مادران در</a:t>
            </a:r>
            <a:r>
              <a:rPr lang="fa-IR" sz="2400" b="1" dirty="0">
                <a:solidFill>
                  <a:schemeClr val="accent1">
                    <a:lumMod val="75000"/>
                  </a:schemeClr>
                </a:solidFill>
                <a:latin typeface="Calibri" panose="020F0502020204030204" pitchFamily="34" charset="0"/>
                <a:ea typeface="Calibri" panose="020F0502020204030204" pitchFamily="34" charset="0"/>
                <a:cs typeface="B Titr" panose="00000700000000000000" pitchFamily="2" charset="-78"/>
              </a:rPr>
              <a:t>کشور و</a:t>
            </a:r>
            <a:r>
              <a:rPr lang="ar-SA" sz="2400" b="1" dirty="0">
                <a:solidFill>
                  <a:schemeClr val="accent1">
                    <a:lumMod val="75000"/>
                  </a:schemeClr>
                </a:solidFill>
                <a:latin typeface="Calibri" panose="020F0502020204030204" pitchFamily="34" charset="0"/>
                <a:ea typeface="Calibri" panose="020F0502020204030204" pitchFamily="34" charset="0"/>
                <a:cs typeface="B Titr" panose="00000700000000000000" pitchFamily="2" charset="-78"/>
              </a:rPr>
              <a:t> اصفهان</a:t>
            </a:r>
            <a:r>
              <a:rPr lang="fa-IR" sz="2400" b="1" dirty="0">
                <a:solidFill>
                  <a:schemeClr val="accent1">
                    <a:lumMod val="75000"/>
                  </a:schemeClr>
                </a:solidFill>
                <a:latin typeface="Calibri" panose="020F0502020204030204" pitchFamily="34" charset="0"/>
                <a:ea typeface="Calibri" panose="020F0502020204030204" pitchFamily="34" charset="0"/>
                <a:cs typeface="B Titr" panose="00000700000000000000" pitchFamily="2" charset="-78"/>
              </a:rPr>
              <a:t>(</a:t>
            </a:r>
            <a:r>
              <a:rPr lang="en-US" sz="2400" b="1" dirty="0">
                <a:solidFill>
                  <a:schemeClr val="accent1">
                    <a:lumMod val="75000"/>
                  </a:schemeClr>
                </a:solidFill>
                <a:latin typeface="Calibri" panose="020F0502020204030204" pitchFamily="34" charset="0"/>
                <a:ea typeface="Calibri" panose="020F0502020204030204" pitchFamily="34" charset="0"/>
                <a:cs typeface="B Titr" panose="00000700000000000000" pitchFamily="2" charset="-78"/>
              </a:rPr>
              <a:t>MMR</a:t>
            </a:r>
            <a:r>
              <a:rPr lang="fa-IR" sz="2400" b="1" dirty="0">
                <a:solidFill>
                  <a:schemeClr val="accent1">
                    <a:lumMod val="75000"/>
                  </a:schemeClr>
                </a:solidFill>
                <a:latin typeface="Calibri" panose="020F0502020204030204" pitchFamily="34" charset="0"/>
                <a:ea typeface="Calibri" panose="020F0502020204030204" pitchFamily="34" charset="0"/>
                <a:cs typeface="B Titr" panose="00000700000000000000" pitchFamily="2" charset="-78"/>
              </a:rPr>
              <a:t>)</a:t>
            </a:r>
            <a:r>
              <a:rPr lang="ar-SA" sz="2400" b="1" dirty="0">
                <a:solidFill>
                  <a:schemeClr val="accent1">
                    <a:lumMod val="75000"/>
                  </a:schemeClr>
                </a:solidFill>
                <a:latin typeface="Calibri" panose="020F0502020204030204" pitchFamily="34" charset="0"/>
                <a:ea typeface="Calibri" panose="020F0502020204030204" pitchFamily="34" charset="0"/>
                <a:cs typeface="B Titr" panose="00000700000000000000" pitchFamily="2" charset="-78"/>
              </a:rPr>
              <a:t> </a:t>
            </a:r>
            <a:r>
              <a:rPr lang="fa-IR" sz="2400" b="1" dirty="0">
                <a:solidFill>
                  <a:schemeClr val="accent1">
                    <a:lumMod val="75000"/>
                  </a:schemeClr>
                </a:solidFill>
                <a:latin typeface="Calibri" panose="020F0502020204030204" pitchFamily="34" charset="0"/>
                <a:ea typeface="Calibri" panose="020F0502020204030204" pitchFamily="34" charset="0"/>
                <a:cs typeface="B Titr" panose="00000700000000000000" pitchFamily="2" charset="-78"/>
              </a:rPr>
              <a:t>از سال 1400-1391 با احتساب موارد کووید</a:t>
            </a:r>
          </a:p>
        </p:txBody>
      </p:sp>
      <p:graphicFrame>
        <p:nvGraphicFramePr>
          <p:cNvPr id="6" name="Content Placeholder 5">
            <a:extLst>
              <a:ext uri="{FF2B5EF4-FFF2-40B4-BE49-F238E27FC236}">
                <a16:creationId xmlns:a16="http://schemas.microsoft.com/office/drawing/2014/main" id="{3E7F7CD3-95DB-4179-BBDD-A0C5D28B20C8}"/>
              </a:ext>
            </a:extLst>
          </p:cNvPr>
          <p:cNvGraphicFramePr>
            <a:graphicFrameLocks noGrp="1"/>
          </p:cNvGraphicFramePr>
          <p:nvPr>
            <p:ph idx="4294967295"/>
            <p:extLst>
              <p:ext uri="{D42A27DB-BD31-4B8C-83A1-F6EECF244321}">
                <p14:modId xmlns:p14="http://schemas.microsoft.com/office/powerpoint/2010/main" val="721150890"/>
              </p:ext>
            </p:extLst>
          </p:nvPr>
        </p:nvGraphicFramePr>
        <p:xfrm>
          <a:off x="970384" y="1530156"/>
          <a:ext cx="10273003" cy="477712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098625312"/>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39091" y="482906"/>
            <a:ext cx="9731109" cy="946150"/>
          </a:xfrm>
        </p:spPr>
        <p:txBody>
          <a:bodyPr>
            <a:noAutofit/>
          </a:bodyPr>
          <a:lstStyle/>
          <a:p>
            <a:pPr algn="ctr" rtl="1">
              <a:lnSpc>
                <a:spcPct val="150000"/>
              </a:lnSpc>
            </a:pPr>
            <a:r>
              <a:rPr lang="ar-SA" sz="2400" b="1" dirty="0">
                <a:solidFill>
                  <a:schemeClr val="accent1">
                    <a:lumMod val="75000"/>
                  </a:schemeClr>
                </a:solidFill>
                <a:latin typeface="Calibri" panose="020F0502020204030204" pitchFamily="34" charset="0"/>
                <a:cs typeface="B Titr" panose="00000700000000000000" pitchFamily="2" charset="-78"/>
              </a:rPr>
              <a:t>نسبت مرگ مادران در</a:t>
            </a:r>
            <a:r>
              <a:rPr lang="fa-IR" sz="2400" b="1" dirty="0">
                <a:solidFill>
                  <a:schemeClr val="accent1">
                    <a:lumMod val="75000"/>
                  </a:schemeClr>
                </a:solidFill>
                <a:latin typeface="Calibri" panose="020F0502020204030204" pitchFamily="34" charset="0"/>
                <a:cs typeface="B Titr" panose="00000700000000000000" pitchFamily="2" charset="-78"/>
              </a:rPr>
              <a:t>کشور و</a:t>
            </a:r>
            <a:r>
              <a:rPr lang="ar-SA" sz="2400" b="1" dirty="0">
                <a:solidFill>
                  <a:schemeClr val="accent1">
                    <a:lumMod val="75000"/>
                  </a:schemeClr>
                </a:solidFill>
                <a:latin typeface="Calibri" panose="020F0502020204030204" pitchFamily="34" charset="0"/>
                <a:cs typeface="B Titr" panose="00000700000000000000" pitchFamily="2" charset="-78"/>
              </a:rPr>
              <a:t> اصفهان</a:t>
            </a:r>
            <a:r>
              <a:rPr lang="fa-IR" sz="2400" b="1" dirty="0">
                <a:solidFill>
                  <a:schemeClr val="accent1">
                    <a:lumMod val="75000"/>
                  </a:schemeClr>
                </a:solidFill>
                <a:latin typeface="Calibri" panose="020F0502020204030204" pitchFamily="34" charset="0"/>
                <a:cs typeface="B Titr" panose="00000700000000000000" pitchFamily="2" charset="-78"/>
              </a:rPr>
              <a:t>(</a:t>
            </a:r>
            <a:r>
              <a:rPr lang="en-US" sz="2400" b="1" dirty="0">
                <a:solidFill>
                  <a:schemeClr val="accent1">
                    <a:lumMod val="75000"/>
                  </a:schemeClr>
                </a:solidFill>
                <a:latin typeface="Calibri" panose="020F0502020204030204" pitchFamily="34" charset="0"/>
                <a:cs typeface="B Titr" panose="00000700000000000000" pitchFamily="2" charset="-78"/>
              </a:rPr>
              <a:t>MMR</a:t>
            </a:r>
            <a:r>
              <a:rPr lang="fa-IR" sz="2400" b="1" dirty="0">
                <a:solidFill>
                  <a:schemeClr val="accent1">
                    <a:lumMod val="75000"/>
                  </a:schemeClr>
                </a:solidFill>
                <a:latin typeface="Calibri" panose="020F0502020204030204" pitchFamily="34" charset="0"/>
                <a:cs typeface="B Titr" panose="00000700000000000000" pitchFamily="2" charset="-78"/>
              </a:rPr>
              <a:t>)</a:t>
            </a:r>
            <a:r>
              <a:rPr lang="ar-SA" sz="2400" b="1" dirty="0">
                <a:solidFill>
                  <a:schemeClr val="accent1">
                    <a:lumMod val="75000"/>
                  </a:schemeClr>
                </a:solidFill>
                <a:latin typeface="Calibri" panose="020F0502020204030204" pitchFamily="34" charset="0"/>
                <a:cs typeface="B Titr" panose="00000700000000000000" pitchFamily="2" charset="-78"/>
              </a:rPr>
              <a:t> </a:t>
            </a:r>
            <a:r>
              <a:rPr lang="fa-IR" sz="2400" b="1" dirty="0">
                <a:solidFill>
                  <a:schemeClr val="accent1">
                    <a:lumMod val="75000"/>
                  </a:schemeClr>
                </a:solidFill>
                <a:latin typeface="Calibri" panose="020F0502020204030204" pitchFamily="34" charset="0"/>
                <a:cs typeface="B Titr" panose="00000700000000000000" pitchFamily="2" charset="-78"/>
              </a:rPr>
              <a:t>از سال 1400-1398 بدون احتساب کووید</a:t>
            </a:r>
          </a:p>
        </p:txBody>
      </p:sp>
      <p:graphicFrame>
        <p:nvGraphicFramePr>
          <p:cNvPr id="6" name="Content Placeholder 5">
            <a:extLst>
              <a:ext uri="{FF2B5EF4-FFF2-40B4-BE49-F238E27FC236}">
                <a16:creationId xmlns:a16="http://schemas.microsoft.com/office/drawing/2014/main" id="{3E7F7CD3-95DB-4179-BBDD-A0C5D28B20C8}"/>
              </a:ext>
            </a:extLst>
          </p:cNvPr>
          <p:cNvGraphicFramePr>
            <a:graphicFrameLocks noGrp="1"/>
          </p:cNvGraphicFramePr>
          <p:nvPr>
            <p:ph idx="4294967295"/>
            <p:extLst>
              <p:ext uri="{D42A27DB-BD31-4B8C-83A1-F6EECF244321}">
                <p14:modId xmlns:p14="http://schemas.microsoft.com/office/powerpoint/2010/main" val="1809218050"/>
              </p:ext>
            </p:extLst>
          </p:nvPr>
        </p:nvGraphicFramePr>
        <p:xfrm>
          <a:off x="1063690" y="1263002"/>
          <a:ext cx="9688513" cy="491958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75567142"/>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1426028" y="2329541"/>
          <a:ext cx="9862457" cy="3744687"/>
        </p:xfrm>
        <a:graphic>
          <a:graphicData uri="http://schemas.openxmlformats.org/drawingml/2006/chart">
            <c:chart xmlns:c="http://schemas.openxmlformats.org/drawingml/2006/chart" xmlns:r="http://schemas.openxmlformats.org/officeDocument/2006/relationships" r:id="rId2"/>
          </a:graphicData>
        </a:graphic>
      </p:graphicFrame>
      <p:sp>
        <p:nvSpPr>
          <p:cNvPr id="3" name="Rectangle 2"/>
          <p:cNvSpPr/>
          <p:nvPr/>
        </p:nvSpPr>
        <p:spPr>
          <a:xfrm>
            <a:off x="1600198" y="1081092"/>
            <a:ext cx="9514115"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A" sz="2400" b="1" i="0" u="none" strike="noStrike" kern="1200" cap="none" spc="0" normalizeH="0" baseline="0" noProof="0" dirty="0">
                <a:ln>
                  <a:noFill/>
                </a:ln>
                <a:solidFill>
                  <a:srgbClr val="1F497D"/>
                </a:solidFill>
                <a:effectLst/>
                <a:uLnTx/>
                <a:uFillTx/>
                <a:latin typeface="Calibri" panose="020F0502020204030204" pitchFamily="34" charset="0"/>
                <a:ea typeface="Calibri" panose="020F0502020204030204" pitchFamily="34" charset="0"/>
                <a:cs typeface="B Titr" panose="00000700000000000000" pitchFamily="2" charset="-78"/>
              </a:rPr>
              <a:t>نسبت مرگ مادران در کشور بر اساس گزارشات نظام مراقبت مرگ مادر</a:t>
            </a:r>
            <a:r>
              <a:rPr kumimoji="0" lang="fa-IR" sz="2400" b="1" i="0" u="none" strike="noStrike" kern="1200" cap="none" spc="0" normalizeH="0" baseline="0" noProof="0" dirty="0">
                <a:ln>
                  <a:noFill/>
                </a:ln>
                <a:solidFill>
                  <a:srgbClr val="1F497D"/>
                </a:solidFill>
                <a:effectLst/>
                <a:uLnTx/>
                <a:uFillTx/>
                <a:latin typeface="Calibri" panose="020F0502020204030204" pitchFamily="34" charset="0"/>
                <a:ea typeface="Calibri" panose="020F0502020204030204" pitchFamily="34" charset="0"/>
                <a:cs typeface="B Titr" panose="00000700000000000000" pitchFamily="2" charset="-78"/>
              </a:rPr>
              <a:t> به تفکیک</a:t>
            </a:r>
            <a:r>
              <a:rPr kumimoji="0" lang="fa-IR" sz="2400" b="0" i="0" u="none" strike="noStrike" kern="1200" cap="none" spc="0" normalizeH="0" baseline="0" noProof="0" dirty="0">
                <a:ln>
                  <a:noFill/>
                </a:ln>
                <a:solidFill>
                  <a:srgbClr val="1F497D"/>
                </a:solidFill>
                <a:effectLst/>
                <a:uLnTx/>
                <a:uFillTx/>
                <a:latin typeface="Calibri" panose="020F0502020204030204" pitchFamily="34" charset="0"/>
                <a:ea typeface="Calibri" panose="020F0502020204030204" pitchFamily="34" charset="0"/>
                <a:cs typeface="B Titr" panose="00000700000000000000" pitchFamily="2" charset="-78"/>
              </a:rPr>
              <a:t>  ده قطب آمایشی کشور در سال 1400</a:t>
            </a:r>
            <a:endParaRPr kumimoji="0" lang="en-US" sz="2400" b="0" i="0" u="none" strike="noStrike" kern="1200" cap="none" spc="0" normalizeH="0" baseline="0" noProof="0" dirty="0">
              <a:ln>
                <a:noFill/>
              </a:ln>
              <a:solidFill>
                <a:srgbClr val="1F497D"/>
              </a:solidFill>
              <a:effectLst/>
              <a:uLnTx/>
              <a:uFillTx/>
              <a:latin typeface="Calibri"/>
              <a:ea typeface="+mn-ea"/>
              <a:cs typeface="B Titr" panose="00000700000000000000" pitchFamily="2" charset="-78"/>
            </a:endParaRPr>
          </a:p>
        </p:txBody>
      </p:sp>
    </p:spTree>
    <p:extLst>
      <p:ext uri="{BB962C8B-B14F-4D97-AF65-F5344CB8AC3E}">
        <p14:creationId xmlns:p14="http://schemas.microsoft.com/office/powerpoint/2010/main" val="21335464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9091" y="1071421"/>
            <a:ext cx="10363200" cy="1027544"/>
          </a:xfrm>
        </p:spPr>
        <p:txBody>
          <a:bodyPr>
            <a:normAutofit/>
          </a:bodyPr>
          <a:lstStyle/>
          <a:p>
            <a:pPr algn="ctr" rtl="1"/>
            <a:r>
              <a:rPr lang="en-US" sz="2800" b="1" dirty="0">
                <a:effectLst/>
                <a:latin typeface="Calibri" panose="020F0502020204030204" pitchFamily="34" charset="0"/>
                <a:ea typeface="Calibri" panose="020F0502020204030204" pitchFamily="34" charset="0"/>
                <a:cs typeface="B Titr" panose="00000700000000000000" pitchFamily="2" charset="-78"/>
              </a:rPr>
              <a:t>MMR</a:t>
            </a:r>
            <a:r>
              <a:rPr lang="fa-IR" sz="2800" b="1" dirty="0">
                <a:effectLst/>
                <a:latin typeface="Calibri" panose="020F0502020204030204" pitchFamily="34" charset="0"/>
                <a:ea typeface="Calibri" panose="020F0502020204030204" pitchFamily="34" charset="0"/>
                <a:cs typeface="B Titr" panose="00000700000000000000" pitchFamily="2" charset="-78"/>
              </a:rPr>
              <a:t> دردانشگاه های سرگروه ده قطب آمایشی کشور در سال های1396 تا 1400</a:t>
            </a: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349152397"/>
              </p:ext>
            </p:extLst>
          </p:nvPr>
        </p:nvGraphicFramePr>
        <p:xfrm>
          <a:off x="976746" y="1503218"/>
          <a:ext cx="10287000" cy="472598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5285198"/>
      </p:ext>
    </p:extLst>
  </p:cSld>
  <p:clrMapOvr>
    <a:masterClrMapping/>
  </p:clrMapOvr>
  <p:transition spd="med">
    <p:pull/>
  </p:transition>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0.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6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1842</TotalTime>
  <Words>2491</Words>
  <Application>Microsoft Office PowerPoint</Application>
  <PresentationFormat>Widescreen</PresentationFormat>
  <Paragraphs>615</Paragraphs>
  <Slides>56</Slides>
  <Notes>6</Notes>
  <HiddenSlides>0</HiddenSlides>
  <MMClips>0</MMClips>
  <ScaleCrop>false</ScaleCrop>
  <HeadingPairs>
    <vt:vector size="6" baseType="variant">
      <vt:variant>
        <vt:lpstr>Fonts Used</vt:lpstr>
      </vt:variant>
      <vt:variant>
        <vt:i4>13</vt:i4>
      </vt:variant>
      <vt:variant>
        <vt:lpstr>Theme</vt:lpstr>
      </vt:variant>
      <vt:variant>
        <vt:i4>7</vt:i4>
      </vt:variant>
      <vt:variant>
        <vt:lpstr>Slide Titles</vt:lpstr>
      </vt:variant>
      <vt:variant>
        <vt:i4>56</vt:i4>
      </vt:variant>
    </vt:vector>
  </HeadingPairs>
  <TitlesOfParts>
    <vt:vector size="76" baseType="lpstr">
      <vt:lpstr>맑은 고딕</vt:lpstr>
      <vt:lpstr>_MRT_Khodkar</vt:lpstr>
      <vt:lpstr>110_Besmellah_5(MRT)</vt:lpstr>
      <vt:lpstr>Andalus</vt:lpstr>
      <vt:lpstr>Arial</vt:lpstr>
      <vt:lpstr>B Mitra</vt:lpstr>
      <vt:lpstr>B Nazanin</vt:lpstr>
      <vt:lpstr>B Titr</vt:lpstr>
      <vt:lpstr>B Yagut</vt:lpstr>
      <vt:lpstr>B Yekan</vt:lpstr>
      <vt:lpstr>Calibri</vt:lpstr>
      <vt:lpstr>Calibri Light</vt:lpstr>
      <vt:lpstr>Times New Roman</vt:lpstr>
      <vt:lpstr>1_Office Theme</vt:lpstr>
      <vt:lpstr>3_Office Theme</vt:lpstr>
      <vt:lpstr>Office Theme</vt:lpstr>
      <vt:lpstr>2_Office Theme</vt:lpstr>
      <vt:lpstr>4_Office Theme</vt:lpstr>
      <vt:lpstr>5_Office Theme</vt:lpstr>
      <vt:lpstr>7_Office Theme</vt:lpstr>
      <vt:lpstr>PowerPoint Presentation</vt:lpstr>
      <vt:lpstr>PowerPoint Presentation</vt:lpstr>
      <vt:lpstr>PowerPoint Presentation</vt:lpstr>
      <vt:lpstr>* از سال 1395 آمار موالید براساس گزارش ثبت احوال می باشد </vt:lpstr>
      <vt:lpstr>PowerPoint Presentation</vt:lpstr>
      <vt:lpstr>نسبت مرگ مادران درکشور و اصفهان(MMR) از سال 1400-1391 با احتساب موارد کووید</vt:lpstr>
      <vt:lpstr>نسبت مرگ مادران درکشور و اصفهان(MMR) از سال 1400-1398 بدون احتساب کووید</vt:lpstr>
      <vt:lpstr>PowerPoint Presentation</vt:lpstr>
      <vt:lpstr>MMR دردانشگاه های سرگروه ده قطب آمایشی کشور در سال های1396 تا 1400</vt:lpstr>
      <vt:lpstr>PowerPoint Presentation</vt:lpstr>
      <vt:lpstr>سهم مرگ شهرستان ها سال های 1400-1391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درصد فراوانی مرگ مادر بر حسب عوامل فردی و باروری دردانشگاه ع پ اصفهان طی سال 1400</vt:lpstr>
      <vt:lpstr>PowerPoint Presentation</vt:lpstr>
      <vt:lpstr>PowerPoint Presentation</vt:lpstr>
      <vt:lpstr>PowerPoint Presentation</vt:lpstr>
      <vt:lpstr>درصد نوع زایمان در زایمان ها و موارد مرگ مادری سال  د ع پ اصفهان1400</vt:lpstr>
      <vt:lpstr>PowerPoint Presentation</vt:lpstr>
      <vt:lpstr>وضعیت دریافت مراقبت پیش از بارداری درموارد مرگ مادری د.ع.پ اصفهان در سال 1400</vt:lpstr>
      <vt:lpstr>درصد محل دریافت مراقبت بارداری درموارد مرگ مادری د.ع.پ اصفهان در سال 1400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درصد حاملگی برنامه ریزی شده و وضعیت دریافت مراقبت پیش از بارداری درموارد مرگ مادری در د.ع.پ اصفهان در سال های 1400-1398</vt:lpstr>
      <vt:lpstr>PowerPoint Presentation</vt:lpstr>
      <vt:lpstr>محل دریافت مراقبت بارداری درموارد مرگ مادری د.ع.پ اصفهان در سال های 1398 تا 1400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rashin</dc:creator>
  <cp:lastModifiedBy>A.R.I</cp:lastModifiedBy>
  <cp:revision>280</cp:revision>
  <dcterms:created xsi:type="dcterms:W3CDTF">2021-09-22T09:18:11Z</dcterms:created>
  <dcterms:modified xsi:type="dcterms:W3CDTF">2022-12-10T07:57:33Z</dcterms:modified>
</cp:coreProperties>
</file>