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0"/>
  </p:notesMasterIdLst>
  <p:sldIdLst>
    <p:sldId id="292" r:id="rId3"/>
    <p:sldId id="256" r:id="rId4"/>
    <p:sldId id="257" r:id="rId5"/>
    <p:sldId id="295" r:id="rId6"/>
    <p:sldId id="296" r:id="rId7"/>
    <p:sldId id="297" r:id="rId8"/>
    <p:sldId id="298" r:id="rId9"/>
    <p:sldId id="301" r:id="rId10"/>
    <p:sldId id="299" r:id="rId11"/>
    <p:sldId id="285" r:id="rId12"/>
    <p:sldId id="304" r:id="rId13"/>
    <p:sldId id="303" r:id="rId14"/>
    <p:sldId id="286" r:id="rId15"/>
    <p:sldId id="284" r:id="rId16"/>
    <p:sldId id="287" r:id="rId17"/>
    <p:sldId id="288" r:id="rId18"/>
    <p:sldId id="305" r:id="rId19"/>
  </p:sldIdLst>
  <p:sldSz cx="9144000" cy="6858000" type="screen4x3"/>
  <p:notesSz cx="6858000" cy="9144000"/>
  <p:custDataLst>
    <p:tags r:id="rId21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99FF"/>
    <a:srgbClr val="9966FF"/>
    <a:srgbClr val="0000FF"/>
    <a:srgbClr val="6600CC"/>
    <a:srgbClr val="6600FF"/>
    <a:srgbClr val="FFFF99"/>
    <a:srgbClr val="FF5050"/>
    <a:srgbClr val="FF9999"/>
    <a:srgbClr val="FF00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3" autoAdjust="0"/>
    <p:restoredTop sz="95596" autoAdjust="0"/>
  </p:normalViewPr>
  <p:slideViewPr>
    <p:cSldViewPr showGuides="1">
      <p:cViewPr varScale="1">
        <p:scale>
          <a:sx n="91" d="100"/>
          <a:sy n="91" d="100"/>
        </p:scale>
        <p:origin x="95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 rtl="1">
              <a:defRPr sz="14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fa-IR"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B Titr" panose="00000700000000000000" pitchFamily="2" charset="-78"/>
              </a:rPr>
              <a:t>درصد مراقبت پیش از بارداری در زنان زایمان کرده -پایان سال 1400 و شش ماهه اول 1401</a:t>
            </a:r>
            <a:endParaRPr lang="en-US"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1">
            <a:defRPr sz="140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'شاخص های مادران 6 ماهه 1401'!$B$64</c:f>
              <c:strCache>
                <c:ptCount val="1"/>
                <c:pt idx="0">
                  <c:v>درصد مراقبت پیش از بارداری در زنان زایمان کرده - 6 ماهه اول  1401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Pt>
            <c:idx val="7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506-4539-9A26-D17E323C8FC6}"/>
              </c:ext>
            </c:extLst>
          </c:dPt>
          <c:dPt>
            <c:idx val="24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506-4539-9A26-D17E323C8FC6}"/>
              </c:ext>
            </c:extLst>
          </c:dPt>
          <c:dPt>
            <c:idx val="25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434B-4C9A-84DE-3E0D4878731F}"/>
              </c:ext>
            </c:extLst>
          </c:dPt>
          <c:dPt>
            <c:idx val="26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A506-4539-9A26-D17E323C8FC6}"/>
              </c:ext>
            </c:extLst>
          </c:dPt>
          <c:dPt>
            <c:idx val="27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A506-4539-9A26-D17E323C8FC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B Titr" panose="000007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'شاخص های مادران 6 ماهه 1401'!$A$65:$A$92</c:f>
              <c:strCache>
                <c:ptCount val="28"/>
                <c:pt idx="0">
                  <c:v>فریدن</c:v>
                </c:pt>
                <c:pt idx="1">
                  <c:v>خور</c:v>
                </c:pt>
                <c:pt idx="2">
                  <c:v>چادگان</c:v>
                </c:pt>
                <c:pt idx="3">
                  <c:v>ورزنه</c:v>
                </c:pt>
                <c:pt idx="4">
                  <c:v>مبارکه</c:v>
                </c:pt>
                <c:pt idx="5">
                  <c:v>لنجان</c:v>
                </c:pt>
                <c:pt idx="6">
                  <c:v>نایین</c:v>
                </c:pt>
                <c:pt idx="7">
                  <c:v>اردستان</c:v>
                </c:pt>
                <c:pt idx="8">
                  <c:v>فریدونشهر</c:v>
                </c:pt>
                <c:pt idx="9">
                  <c:v>فلاورجان</c:v>
                </c:pt>
                <c:pt idx="10">
                  <c:v>خوانسار</c:v>
                </c:pt>
                <c:pt idx="11">
                  <c:v>گلپایگان</c:v>
                </c:pt>
                <c:pt idx="12">
                  <c:v>دهاقان</c:v>
                </c:pt>
                <c:pt idx="13">
                  <c:v>هرند</c:v>
                </c:pt>
                <c:pt idx="14">
                  <c:v>نطنز</c:v>
                </c:pt>
                <c:pt idx="15">
                  <c:v>جرقویه</c:v>
                </c:pt>
                <c:pt idx="16">
                  <c:v>سمیرم</c:v>
                </c:pt>
                <c:pt idx="17">
                  <c:v>شاهین شهر</c:v>
                </c:pt>
                <c:pt idx="18">
                  <c:v>شهرضا</c:v>
                </c:pt>
                <c:pt idx="19">
                  <c:v>تیران</c:v>
                </c:pt>
                <c:pt idx="20">
                  <c:v>کوهپایه</c:v>
                </c:pt>
                <c:pt idx="21">
                  <c:v>بویین</c:v>
                </c:pt>
                <c:pt idx="22">
                  <c:v>نجف آباد</c:v>
                </c:pt>
                <c:pt idx="23">
                  <c:v>برخوار</c:v>
                </c:pt>
                <c:pt idx="24">
                  <c:v>استان </c:v>
                </c:pt>
                <c:pt idx="25">
                  <c:v>خمینی شهر</c:v>
                </c:pt>
                <c:pt idx="26">
                  <c:v>اصفهان1 </c:v>
                </c:pt>
                <c:pt idx="27">
                  <c:v>اصفهان2 </c:v>
                </c:pt>
              </c:strCache>
            </c:strRef>
          </c:cat>
          <c:val>
            <c:numRef>
              <c:f>'شاخص های مادران 6 ماهه 1401'!$B$65:$B$92</c:f>
              <c:numCache>
                <c:formatCode>0.0</c:formatCode>
                <c:ptCount val="28"/>
                <c:pt idx="0">
                  <c:v>85.211267605633793</c:v>
                </c:pt>
                <c:pt idx="1">
                  <c:v>78.94736842105263</c:v>
                </c:pt>
                <c:pt idx="2">
                  <c:v>77.227722772277232</c:v>
                </c:pt>
                <c:pt idx="3">
                  <c:v>69.801980198019791</c:v>
                </c:pt>
                <c:pt idx="4">
                  <c:v>68.211920529801333</c:v>
                </c:pt>
                <c:pt idx="5">
                  <c:v>66.110397946084717</c:v>
                </c:pt>
                <c:pt idx="6">
                  <c:v>65.402843601895739</c:v>
                </c:pt>
                <c:pt idx="7">
                  <c:v>65.371024734982328</c:v>
                </c:pt>
                <c:pt idx="8">
                  <c:v>65.367965367965368</c:v>
                </c:pt>
                <c:pt idx="9">
                  <c:v>64.994487320837919</c:v>
                </c:pt>
                <c:pt idx="10">
                  <c:v>63.970588235294116</c:v>
                </c:pt>
                <c:pt idx="11">
                  <c:v>62.775330396475773</c:v>
                </c:pt>
                <c:pt idx="12">
                  <c:v>62.566844919786092</c:v>
                </c:pt>
                <c:pt idx="13">
                  <c:v>60</c:v>
                </c:pt>
                <c:pt idx="14">
                  <c:v>58.974358974358978</c:v>
                </c:pt>
                <c:pt idx="15">
                  <c:v>58.867924528301884</c:v>
                </c:pt>
                <c:pt idx="16">
                  <c:v>58.566978193146412</c:v>
                </c:pt>
                <c:pt idx="17">
                  <c:v>56.157635467980292</c:v>
                </c:pt>
                <c:pt idx="18">
                  <c:v>55.730337078651679</c:v>
                </c:pt>
                <c:pt idx="19">
                  <c:v>55.075187969924812</c:v>
                </c:pt>
                <c:pt idx="20">
                  <c:v>54.471544715447152</c:v>
                </c:pt>
                <c:pt idx="21">
                  <c:v>51.428571428571423</c:v>
                </c:pt>
                <c:pt idx="22">
                  <c:v>47.024608501118571</c:v>
                </c:pt>
                <c:pt idx="23">
                  <c:v>45.799457994579946</c:v>
                </c:pt>
                <c:pt idx="24">
                  <c:v>44.645350710730781</c:v>
                </c:pt>
                <c:pt idx="25">
                  <c:v>43.688451208594451</c:v>
                </c:pt>
                <c:pt idx="26">
                  <c:v>28.935064935064936</c:v>
                </c:pt>
                <c:pt idx="27">
                  <c:v>25.865580448065174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774-4256-882D-74368D5B0D49}"/>
            </c:ext>
          </c:extLst>
        </c:ser>
        <c:ser>
          <c:idx val="1"/>
          <c:order val="1"/>
          <c:tx>
            <c:strRef>
              <c:f>'شاخص های مادران 6 ماهه 1401'!$C$64</c:f>
              <c:strCache>
                <c:ptCount val="1"/>
                <c:pt idx="0">
                  <c:v>درصد مراقبت پیش از بارداری در زنان زایمان کرده - سال 1400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dPt>
            <c:idx val="24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A506-4539-9A26-D17E323C8FC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B Titr" panose="00000700000000000000" pitchFamily="2" charset="-78"/>
                  </a:defRPr>
                </a:pPr>
                <a:endParaRPr lang="en-US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'شاخص های مادران 6 ماهه 1401'!$A$65:$A$92</c:f>
              <c:strCache>
                <c:ptCount val="28"/>
                <c:pt idx="0">
                  <c:v>فریدن</c:v>
                </c:pt>
                <c:pt idx="1">
                  <c:v>خور</c:v>
                </c:pt>
                <c:pt idx="2">
                  <c:v>چادگان</c:v>
                </c:pt>
                <c:pt idx="3">
                  <c:v>ورزنه</c:v>
                </c:pt>
                <c:pt idx="4">
                  <c:v>مبارکه</c:v>
                </c:pt>
                <c:pt idx="5">
                  <c:v>لنجان</c:v>
                </c:pt>
                <c:pt idx="6">
                  <c:v>نایین</c:v>
                </c:pt>
                <c:pt idx="7">
                  <c:v>اردستان</c:v>
                </c:pt>
                <c:pt idx="8">
                  <c:v>فریدونشهر</c:v>
                </c:pt>
                <c:pt idx="9">
                  <c:v>فلاورجان</c:v>
                </c:pt>
                <c:pt idx="10">
                  <c:v>خوانسار</c:v>
                </c:pt>
                <c:pt idx="11">
                  <c:v>گلپایگان</c:v>
                </c:pt>
                <c:pt idx="12">
                  <c:v>دهاقان</c:v>
                </c:pt>
                <c:pt idx="13">
                  <c:v>هرند</c:v>
                </c:pt>
                <c:pt idx="14">
                  <c:v>نطنز</c:v>
                </c:pt>
                <c:pt idx="15">
                  <c:v>جرقویه</c:v>
                </c:pt>
                <c:pt idx="16">
                  <c:v>سمیرم</c:v>
                </c:pt>
                <c:pt idx="17">
                  <c:v>شاهین شهر</c:v>
                </c:pt>
                <c:pt idx="18">
                  <c:v>شهرضا</c:v>
                </c:pt>
                <c:pt idx="19">
                  <c:v>تیران</c:v>
                </c:pt>
                <c:pt idx="20">
                  <c:v>کوهپایه</c:v>
                </c:pt>
                <c:pt idx="21">
                  <c:v>بویین</c:v>
                </c:pt>
                <c:pt idx="22">
                  <c:v>نجف آباد</c:v>
                </c:pt>
                <c:pt idx="23">
                  <c:v>برخوار</c:v>
                </c:pt>
                <c:pt idx="24">
                  <c:v>استان </c:v>
                </c:pt>
                <c:pt idx="25">
                  <c:v>خمینی شهر</c:v>
                </c:pt>
                <c:pt idx="26">
                  <c:v>اصفهان1 </c:v>
                </c:pt>
                <c:pt idx="27">
                  <c:v>اصفهان2 </c:v>
                </c:pt>
              </c:strCache>
            </c:strRef>
          </c:cat>
          <c:val>
            <c:numRef>
              <c:f>'شاخص های مادران 6 ماهه 1401'!$C$65:$C$92</c:f>
              <c:numCache>
                <c:formatCode>0.0</c:formatCode>
                <c:ptCount val="28"/>
                <c:pt idx="0">
                  <c:v>82.971619365609357</c:v>
                </c:pt>
                <c:pt idx="1">
                  <c:v>76.829268292682926</c:v>
                </c:pt>
                <c:pt idx="2">
                  <c:v>73.378076062639821</c:v>
                </c:pt>
                <c:pt idx="3">
                  <c:v>63.476070528967256</c:v>
                </c:pt>
                <c:pt idx="4">
                  <c:v>54.755043227665702</c:v>
                </c:pt>
                <c:pt idx="5">
                  <c:v>59.01481004507405</c:v>
                </c:pt>
                <c:pt idx="6">
                  <c:v>61.979166666666664</c:v>
                </c:pt>
                <c:pt idx="7">
                  <c:v>67.82077393075356</c:v>
                </c:pt>
                <c:pt idx="8">
                  <c:v>59.53389830508474</c:v>
                </c:pt>
                <c:pt idx="9">
                  <c:v>54.054794520547944</c:v>
                </c:pt>
                <c:pt idx="10">
                  <c:v>60.066006600660074</c:v>
                </c:pt>
                <c:pt idx="11">
                  <c:v>58.926615553121579</c:v>
                </c:pt>
                <c:pt idx="12">
                  <c:v>49.363867684478372</c:v>
                </c:pt>
                <c:pt idx="13">
                  <c:v>55.172413793103445</c:v>
                </c:pt>
                <c:pt idx="14">
                  <c:v>54.885654885654887</c:v>
                </c:pt>
                <c:pt idx="15">
                  <c:v>57.227722772277225</c:v>
                </c:pt>
                <c:pt idx="16">
                  <c:v>55.254777070063696</c:v>
                </c:pt>
                <c:pt idx="17">
                  <c:v>30.381519075953801</c:v>
                </c:pt>
                <c:pt idx="18">
                  <c:v>46.506550218340607</c:v>
                </c:pt>
                <c:pt idx="19">
                  <c:v>54.126679462571978</c:v>
                </c:pt>
                <c:pt idx="20">
                  <c:v>48.708487084870846</c:v>
                </c:pt>
                <c:pt idx="21">
                  <c:v>57.843137254901968</c:v>
                </c:pt>
                <c:pt idx="22">
                  <c:v>45.925597874224977</c:v>
                </c:pt>
                <c:pt idx="23">
                  <c:v>43.275388838060387</c:v>
                </c:pt>
                <c:pt idx="24">
                  <c:v>37.769905833348169</c:v>
                </c:pt>
                <c:pt idx="25">
                  <c:v>34.76201218136702</c:v>
                </c:pt>
                <c:pt idx="26">
                  <c:v>24.031545194557587</c:v>
                </c:pt>
                <c:pt idx="27">
                  <c:v>20.412825324304478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A506-4539-9A26-D17E323C8F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0810112"/>
        <c:axId val="110810672"/>
      </c:barChart>
      <c:catAx>
        <c:axId val="1108101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en-US"/>
          </a:p>
        </c:txPr>
        <c:crossAx val="110810672"/>
        <c:crosses val="autoZero"/>
        <c:auto val="1"/>
        <c:lblAlgn val="ctr"/>
        <c:lblOffset val="100"/>
        <c:noMultiLvlLbl val="0"/>
      </c:catAx>
      <c:valAx>
        <c:axId val="110810672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 rtl="0">
              <a:defRPr sz="11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en-US"/>
          </a:p>
        </c:txPr>
        <c:crossAx val="110810112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>
                <a:solidFill>
                  <a:schemeClr val="tx1"/>
                </a:solidFill>
                <a:cs typeface="B Titr" panose="00000700000000000000" pitchFamily="2" charset="-78"/>
              </a:rPr>
              <a:t>درصد حداقل یکبار مراقبت بارداری در زنان زایمان</a:t>
            </a:r>
            <a:r>
              <a:rPr lang="fa-IR" baseline="0">
                <a:solidFill>
                  <a:schemeClr val="tx1"/>
                </a:solidFill>
                <a:cs typeface="B Titr" panose="00000700000000000000" pitchFamily="2" charset="-78"/>
              </a:rPr>
              <a:t> کرده -پایان سال 1400 و شش ماهه اول 1401</a:t>
            </a:r>
            <a:endParaRPr lang="en-US">
              <a:solidFill>
                <a:schemeClr val="tx1"/>
              </a:solidFill>
              <a:cs typeface="B Titr" panose="00000700000000000000" pitchFamily="2" charset="-78"/>
            </a:endParaRPr>
          </a:p>
        </c:rich>
      </c:tx>
      <c:layout>
        <c:manualLayout>
          <c:xMode val="edge"/>
          <c:yMode val="edge"/>
          <c:x val="0.15965367274006589"/>
          <c:y val="2.662608514665739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3.7088985769112438E-2"/>
          <c:y val="2.9681817365681602E-2"/>
          <c:w val="0.95283756264069674"/>
          <c:h val="0.8473238065408087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'شاخص های مادران 6 ماهه 1401'!$B$126</c:f>
              <c:strCache>
                <c:ptCount val="1"/>
                <c:pt idx="0">
                  <c:v>درصد حداقل یکبار مراقبت بارداری در زنان زایمان کرده -6 ماهه اول  1401</c:v>
                </c:pt>
              </c:strCache>
            </c:strRef>
          </c:tx>
          <c:spPr>
            <a:solidFill>
              <a:srgbClr val="FF9999"/>
            </a:solidFill>
            <a:ln>
              <a:noFill/>
            </a:ln>
            <a:effectLst/>
          </c:spPr>
          <c:invertIfNegative val="0"/>
          <c:dPt>
            <c:idx val="14"/>
            <c:invertIfNegative val="0"/>
            <c:bubble3D val="0"/>
            <c:spPr>
              <a:solidFill>
                <a:srgbClr val="FF99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912-4427-B0CD-4BBA0B38CAAB}"/>
              </c:ext>
            </c:extLst>
          </c:dPt>
          <c:dPt>
            <c:idx val="25"/>
            <c:invertIfNegative val="0"/>
            <c:bubble3D val="0"/>
            <c:spPr>
              <a:solidFill>
                <a:srgbClr val="FF5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912-4427-B0CD-4BBA0B38CAAB}"/>
              </c:ext>
            </c:extLst>
          </c:dPt>
          <c:dPt>
            <c:idx val="26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DB76-498D-A6AB-EF40B2FDEA95}"/>
              </c:ext>
            </c:extLst>
          </c:dPt>
          <c:dPt>
            <c:idx val="27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912-4427-B0CD-4BBA0B38CAA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B Titr" panose="000007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'شاخص های مادران 6 ماهه 1401'!$A$127:$A$154</c:f>
              <c:strCache>
                <c:ptCount val="28"/>
                <c:pt idx="0">
                  <c:v>ورزنه</c:v>
                </c:pt>
                <c:pt idx="1">
                  <c:v>چادگان</c:v>
                </c:pt>
                <c:pt idx="2">
                  <c:v>دهاقان</c:v>
                </c:pt>
                <c:pt idx="3">
                  <c:v>خور</c:v>
                </c:pt>
                <c:pt idx="4">
                  <c:v>تیران</c:v>
                </c:pt>
                <c:pt idx="5">
                  <c:v>سمیرم</c:v>
                </c:pt>
                <c:pt idx="6">
                  <c:v>مبارکه</c:v>
                </c:pt>
                <c:pt idx="7">
                  <c:v>فریدن</c:v>
                </c:pt>
                <c:pt idx="8">
                  <c:v>هرند</c:v>
                </c:pt>
                <c:pt idx="9">
                  <c:v>بویین</c:v>
                </c:pt>
                <c:pt idx="10">
                  <c:v>گلپایگان</c:v>
                </c:pt>
                <c:pt idx="11">
                  <c:v>نطنز</c:v>
                </c:pt>
                <c:pt idx="12">
                  <c:v>خوانسار</c:v>
                </c:pt>
                <c:pt idx="13">
                  <c:v>جرقویه</c:v>
                </c:pt>
                <c:pt idx="14">
                  <c:v>اردستان</c:v>
                </c:pt>
                <c:pt idx="15">
                  <c:v>شهرضا</c:v>
                </c:pt>
                <c:pt idx="16">
                  <c:v>فلاورجان</c:v>
                </c:pt>
                <c:pt idx="17">
                  <c:v>نایین</c:v>
                </c:pt>
                <c:pt idx="18">
                  <c:v>نجف آباد</c:v>
                </c:pt>
                <c:pt idx="19">
                  <c:v>کوهپایه</c:v>
                </c:pt>
                <c:pt idx="20">
                  <c:v>فریدونشهر</c:v>
                </c:pt>
                <c:pt idx="21">
                  <c:v>برخوار</c:v>
                </c:pt>
                <c:pt idx="22">
                  <c:v>لنجان</c:v>
                </c:pt>
                <c:pt idx="23">
                  <c:v>خمینی شهر</c:v>
                </c:pt>
                <c:pt idx="24">
                  <c:v>شاهین شهر</c:v>
                </c:pt>
                <c:pt idx="25">
                  <c:v>استان </c:v>
                </c:pt>
                <c:pt idx="26">
                  <c:v>اصفهان2 </c:v>
                </c:pt>
                <c:pt idx="27">
                  <c:v>اصفهان1 </c:v>
                </c:pt>
              </c:strCache>
            </c:strRef>
          </c:cat>
          <c:val>
            <c:numRef>
              <c:f>'شاخص های مادران 6 ماهه 1401'!$B$127:$B$154</c:f>
              <c:numCache>
                <c:formatCode>0.0</c:formatCode>
                <c:ptCount val="28"/>
                <c:pt idx="0">
                  <c:v>98.019801980198025</c:v>
                </c:pt>
                <c:pt idx="1">
                  <c:v>97.524752475247524</c:v>
                </c:pt>
                <c:pt idx="2">
                  <c:v>97.326203208556151</c:v>
                </c:pt>
                <c:pt idx="3">
                  <c:v>96.992481203007515</c:v>
                </c:pt>
                <c:pt idx="4">
                  <c:v>96.616541353383454</c:v>
                </c:pt>
                <c:pt idx="5">
                  <c:v>96.261682242990659</c:v>
                </c:pt>
                <c:pt idx="6">
                  <c:v>96.247240618101543</c:v>
                </c:pt>
                <c:pt idx="7">
                  <c:v>96.126760563380287</c:v>
                </c:pt>
                <c:pt idx="8">
                  <c:v>95.483870967741936</c:v>
                </c:pt>
                <c:pt idx="9">
                  <c:v>95.238095238095227</c:v>
                </c:pt>
                <c:pt idx="10">
                  <c:v>94.273127753303967</c:v>
                </c:pt>
                <c:pt idx="11">
                  <c:v>94.139194139194132</c:v>
                </c:pt>
                <c:pt idx="12">
                  <c:v>93.382352941176478</c:v>
                </c:pt>
                <c:pt idx="13">
                  <c:v>93.20754716981132</c:v>
                </c:pt>
                <c:pt idx="14">
                  <c:v>92.932862190812727</c:v>
                </c:pt>
                <c:pt idx="15">
                  <c:v>91.910112359550567</c:v>
                </c:pt>
                <c:pt idx="16">
                  <c:v>90.407938257993379</c:v>
                </c:pt>
                <c:pt idx="17">
                  <c:v>89.573459715639814</c:v>
                </c:pt>
                <c:pt idx="18">
                  <c:v>89.306487695749439</c:v>
                </c:pt>
                <c:pt idx="19">
                  <c:v>88.617886178861795</c:v>
                </c:pt>
                <c:pt idx="20">
                  <c:v>84.848484848484844</c:v>
                </c:pt>
                <c:pt idx="21">
                  <c:v>84.733514001806682</c:v>
                </c:pt>
                <c:pt idx="22">
                  <c:v>83.055198973042366</c:v>
                </c:pt>
                <c:pt idx="23">
                  <c:v>81.423455684870177</c:v>
                </c:pt>
                <c:pt idx="24">
                  <c:v>80.154820548909228</c:v>
                </c:pt>
                <c:pt idx="25">
                  <c:v>76.511869383078519</c:v>
                </c:pt>
                <c:pt idx="26">
                  <c:v>60.09843856076035</c:v>
                </c:pt>
                <c:pt idx="27">
                  <c:v>59.670995670995673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0BB-49F1-8BC8-0E09C0B3B605}"/>
            </c:ext>
          </c:extLst>
        </c:ser>
        <c:ser>
          <c:idx val="1"/>
          <c:order val="1"/>
          <c:tx>
            <c:strRef>
              <c:f>'شاخص های مادران 6 ماهه 1401'!$C$126</c:f>
              <c:strCache>
                <c:ptCount val="1"/>
                <c:pt idx="0">
                  <c:v>درصد حداقل یکبار مراقبت بارداری در زنان زایمان کرده -سال 1400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dPt>
            <c:idx val="25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5912-4427-B0CD-4BBA0B38CAA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B Titr" panose="00000700000000000000" pitchFamily="2" charset="-78"/>
                  </a:defRPr>
                </a:pPr>
                <a:endParaRPr lang="en-US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'شاخص های مادران 6 ماهه 1401'!$A$127:$A$154</c:f>
              <c:strCache>
                <c:ptCount val="28"/>
                <c:pt idx="0">
                  <c:v>ورزنه</c:v>
                </c:pt>
                <c:pt idx="1">
                  <c:v>چادگان</c:v>
                </c:pt>
                <c:pt idx="2">
                  <c:v>دهاقان</c:v>
                </c:pt>
                <c:pt idx="3">
                  <c:v>خور</c:v>
                </c:pt>
                <c:pt idx="4">
                  <c:v>تیران</c:v>
                </c:pt>
                <c:pt idx="5">
                  <c:v>سمیرم</c:v>
                </c:pt>
                <c:pt idx="6">
                  <c:v>مبارکه</c:v>
                </c:pt>
                <c:pt idx="7">
                  <c:v>فریدن</c:v>
                </c:pt>
                <c:pt idx="8">
                  <c:v>هرند</c:v>
                </c:pt>
                <c:pt idx="9">
                  <c:v>بویین</c:v>
                </c:pt>
                <c:pt idx="10">
                  <c:v>گلپایگان</c:v>
                </c:pt>
                <c:pt idx="11">
                  <c:v>نطنز</c:v>
                </c:pt>
                <c:pt idx="12">
                  <c:v>خوانسار</c:v>
                </c:pt>
                <c:pt idx="13">
                  <c:v>جرقویه</c:v>
                </c:pt>
                <c:pt idx="14">
                  <c:v>اردستان</c:v>
                </c:pt>
                <c:pt idx="15">
                  <c:v>شهرضا</c:v>
                </c:pt>
                <c:pt idx="16">
                  <c:v>فلاورجان</c:v>
                </c:pt>
                <c:pt idx="17">
                  <c:v>نایین</c:v>
                </c:pt>
                <c:pt idx="18">
                  <c:v>نجف آباد</c:v>
                </c:pt>
                <c:pt idx="19">
                  <c:v>کوهپایه</c:v>
                </c:pt>
                <c:pt idx="20">
                  <c:v>فریدونشهر</c:v>
                </c:pt>
                <c:pt idx="21">
                  <c:v>برخوار</c:v>
                </c:pt>
                <c:pt idx="22">
                  <c:v>لنجان</c:v>
                </c:pt>
                <c:pt idx="23">
                  <c:v>خمینی شهر</c:v>
                </c:pt>
                <c:pt idx="24">
                  <c:v>شاهین شهر</c:v>
                </c:pt>
                <c:pt idx="25">
                  <c:v>استان </c:v>
                </c:pt>
                <c:pt idx="26">
                  <c:v>اصفهان2 </c:v>
                </c:pt>
                <c:pt idx="27">
                  <c:v>اصفهان1 </c:v>
                </c:pt>
              </c:strCache>
            </c:strRef>
          </c:cat>
          <c:val>
            <c:numRef>
              <c:f>'شاخص های مادران 6 ماهه 1401'!$C$127:$C$154</c:f>
              <c:numCache>
                <c:formatCode>0.0</c:formatCode>
                <c:ptCount val="28"/>
                <c:pt idx="0">
                  <c:v>98.992443324937028</c:v>
                </c:pt>
                <c:pt idx="1">
                  <c:v>96.644295302013433</c:v>
                </c:pt>
                <c:pt idx="2">
                  <c:v>97.964376590330787</c:v>
                </c:pt>
                <c:pt idx="3">
                  <c:v>97.560975609756099</c:v>
                </c:pt>
                <c:pt idx="4">
                  <c:v>94.433781190019189</c:v>
                </c:pt>
                <c:pt idx="5">
                  <c:v>97.929936305732483</c:v>
                </c:pt>
                <c:pt idx="6">
                  <c:v>95.96541786743515</c:v>
                </c:pt>
                <c:pt idx="7">
                  <c:v>97.996661101836395</c:v>
                </c:pt>
                <c:pt idx="8">
                  <c:v>96.896551724137936</c:v>
                </c:pt>
                <c:pt idx="9">
                  <c:v>96.568627450980387</c:v>
                </c:pt>
                <c:pt idx="10">
                  <c:v>95.728368017524645</c:v>
                </c:pt>
                <c:pt idx="11">
                  <c:v>93.970893970893982</c:v>
                </c:pt>
                <c:pt idx="12">
                  <c:v>94.38943894389439</c:v>
                </c:pt>
                <c:pt idx="13">
                  <c:v>98.019801980198025</c:v>
                </c:pt>
                <c:pt idx="14">
                  <c:v>95.926680244399193</c:v>
                </c:pt>
                <c:pt idx="15">
                  <c:v>90.556768558951958</c:v>
                </c:pt>
                <c:pt idx="16">
                  <c:v>89.561643835616437</c:v>
                </c:pt>
                <c:pt idx="17">
                  <c:v>88.802083333333343</c:v>
                </c:pt>
                <c:pt idx="18">
                  <c:v>91.12046058458813</c:v>
                </c:pt>
                <c:pt idx="19">
                  <c:v>92.988929889298888</c:v>
                </c:pt>
                <c:pt idx="20">
                  <c:v>86.016949152542381</c:v>
                </c:pt>
                <c:pt idx="21">
                  <c:v>85.773101555352241</c:v>
                </c:pt>
                <c:pt idx="22">
                  <c:v>85.672891178364452</c:v>
                </c:pt>
                <c:pt idx="23">
                  <c:v>82.246785472591924</c:v>
                </c:pt>
                <c:pt idx="24">
                  <c:v>81.904095204760239</c:v>
                </c:pt>
                <c:pt idx="25">
                  <c:v>77.280737668440821</c:v>
                </c:pt>
                <c:pt idx="26">
                  <c:v>58.880639634494571</c:v>
                </c:pt>
                <c:pt idx="27">
                  <c:v>63.055724066210239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912-4427-B0CD-4BBA0B38CA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0813472"/>
        <c:axId val="110814032"/>
      </c:barChart>
      <c:catAx>
        <c:axId val="1108134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en-US"/>
          </a:p>
        </c:txPr>
        <c:crossAx val="110814032"/>
        <c:crosses val="autoZero"/>
        <c:auto val="1"/>
        <c:lblAlgn val="ctr"/>
        <c:lblOffset val="100"/>
        <c:noMultiLvlLbl val="0"/>
      </c:catAx>
      <c:valAx>
        <c:axId val="110814032"/>
        <c:scaling>
          <c:orientation val="minMax"/>
          <c:max val="12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en-US"/>
          </a:p>
        </c:txPr>
        <c:crossAx val="1108134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b="1">
                <a:solidFill>
                  <a:sysClr val="windowText" lastClr="000000"/>
                </a:solidFill>
                <a:cs typeface="B Titr" panose="00000700000000000000" pitchFamily="2" charset="-78"/>
              </a:rPr>
              <a:t>درصد مراقبت به موقع ( دریافت مراقبت</a:t>
            </a:r>
            <a:r>
              <a:rPr lang="fa-IR" b="1" baseline="0">
                <a:solidFill>
                  <a:sysClr val="windowText" lastClr="000000"/>
                </a:solidFill>
                <a:cs typeface="B Titr" panose="00000700000000000000" pitchFamily="2" charset="-78"/>
              </a:rPr>
              <a:t> بار اول بارداری)- سال 1400</a:t>
            </a:r>
            <a:r>
              <a:rPr lang="fa-IR" b="1">
                <a:solidFill>
                  <a:sysClr val="windowText" lastClr="000000"/>
                </a:solidFill>
                <a:cs typeface="B Titr" panose="00000700000000000000" pitchFamily="2" charset="-78"/>
              </a:rPr>
              <a:t> </a:t>
            </a:r>
            <a:endParaRPr lang="en-US" b="1">
              <a:solidFill>
                <a:sysClr val="windowText" lastClr="000000"/>
              </a:solidFill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'شاخص های مادران 6 ماهه 1401'!$B$189</c:f>
              <c:strCache>
                <c:ptCount val="1"/>
                <c:pt idx="0">
                  <c:v>درصد مراقبت به موقع( دریافت مراقبت بار اول بارداری)-6 ماهه اول 1401</c:v>
                </c:pt>
              </c:strCache>
            </c:strRef>
          </c:tx>
          <c:spPr>
            <a:solidFill>
              <a:srgbClr val="FF9999"/>
            </a:solidFill>
            <a:ln>
              <a:noFill/>
            </a:ln>
            <a:effectLst/>
          </c:spPr>
          <c:invertIfNegative val="0"/>
          <c:dPt>
            <c:idx val="11"/>
            <c:invertIfNegative val="0"/>
            <c:bubble3D val="0"/>
            <c:spPr>
              <a:solidFill>
                <a:srgbClr val="FF99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FD6-4925-BE4F-9F354728F685}"/>
              </c:ext>
            </c:extLst>
          </c:dPt>
          <c:dPt>
            <c:idx val="16"/>
            <c:invertIfNegative val="0"/>
            <c:bubble3D val="0"/>
            <c:spPr>
              <a:solidFill>
                <a:srgbClr val="FF99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FD6-4925-BE4F-9F354728F685}"/>
              </c:ext>
            </c:extLst>
          </c:dPt>
          <c:dPt>
            <c:idx val="23"/>
            <c:invertIfNegative val="0"/>
            <c:bubble3D val="0"/>
            <c:spPr>
              <a:solidFill>
                <a:srgbClr val="FF99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FD6-4925-BE4F-9F354728F685}"/>
              </c:ext>
            </c:extLst>
          </c:dPt>
          <c:dPt>
            <c:idx val="24"/>
            <c:invertIfNegative val="0"/>
            <c:bubble3D val="0"/>
            <c:spPr>
              <a:solidFill>
                <a:srgbClr val="FF7C8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DFD6-4925-BE4F-9F354728F685}"/>
              </c:ext>
            </c:extLst>
          </c:dPt>
          <c:dPt>
            <c:idx val="25"/>
            <c:invertIfNegative val="0"/>
            <c:bubble3D val="0"/>
            <c:spPr>
              <a:solidFill>
                <a:srgbClr val="FF99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8E3F-4F12-AD1E-768BD2623EDE}"/>
              </c:ext>
            </c:extLst>
          </c:dPt>
          <c:dPt>
            <c:idx val="26"/>
            <c:invertIfNegative val="0"/>
            <c:bubble3D val="0"/>
            <c:spPr>
              <a:solidFill>
                <a:srgbClr val="FF99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DFD6-4925-BE4F-9F354728F685}"/>
              </c:ext>
            </c:extLst>
          </c:dPt>
          <c:dPt>
            <c:idx val="27"/>
            <c:invertIfNegative val="0"/>
            <c:bubble3D val="0"/>
            <c:spPr>
              <a:solidFill>
                <a:srgbClr val="FF99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DFD6-4925-BE4F-9F354728F68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B Titr" panose="000007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'شاخص های مادران 6 ماهه 1401'!$A$190:$A$217</c:f>
              <c:strCache>
                <c:ptCount val="28"/>
                <c:pt idx="0">
                  <c:v>چادگان</c:v>
                </c:pt>
                <c:pt idx="1">
                  <c:v>فریدن</c:v>
                </c:pt>
                <c:pt idx="2">
                  <c:v>دهاقان</c:v>
                </c:pt>
                <c:pt idx="3">
                  <c:v>سمیرم</c:v>
                </c:pt>
                <c:pt idx="4">
                  <c:v>ورزنه</c:v>
                </c:pt>
                <c:pt idx="5">
                  <c:v>فریدونشهر</c:v>
                </c:pt>
                <c:pt idx="6">
                  <c:v>هرند</c:v>
                </c:pt>
                <c:pt idx="7">
                  <c:v>جرقویه</c:v>
                </c:pt>
                <c:pt idx="8">
                  <c:v>خور</c:v>
                </c:pt>
                <c:pt idx="9">
                  <c:v>خوانسار</c:v>
                </c:pt>
                <c:pt idx="10">
                  <c:v>نطنز</c:v>
                </c:pt>
                <c:pt idx="11">
                  <c:v>بویین</c:v>
                </c:pt>
                <c:pt idx="12">
                  <c:v>شهرضا</c:v>
                </c:pt>
                <c:pt idx="13">
                  <c:v>مبارکه</c:v>
                </c:pt>
                <c:pt idx="14">
                  <c:v>گلپایگان</c:v>
                </c:pt>
                <c:pt idx="15">
                  <c:v>لنجان</c:v>
                </c:pt>
                <c:pt idx="16">
                  <c:v>اردستان</c:v>
                </c:pt>
                <c:pt idx="17">
                  <c:v>نایین</c:v>
                </c:pt>
                <c:pt idx="18">
                  <c:v>کوهپایه</c:v>
                </c:pt>
                <c:pt idx="19">
                  <c:v>تیران</c:v>
                </c:pt>
                <c:pt idx="20">
                  <c:v>خمینی شهر</c:v>
                </c:pt>
                <c:pt idx="21">
                  <c:v>نجف آباد</c:v>
                </c:pt>
                <c:pt idx="22">
                  <c:v>فلاورجان</c:v>
                </c:pt>
                <c:pt idx="23">
                  <c:v>برخوار</c:v>
                </c:pt>
                <c:pt idx="24">
                  <c:v>استان </c:v>
                </c:pt>
                <c:pt idx="25">
                  <c:v>شاهین شهر</c:v>
                </c:pt>
                <c:pt idx="26">
                  <c:v>اصفهان1 </c:v>
                </c:pt>
                <c:pt idx="27">
                  <c:v>اصفهان2 </c:v>
                </c:pt>
              </c:strCache>
            </c:strRef>
          </c:cat>
          <c:val>
            <c:numRef>
              <c:f>'شاخص های مادران 6 ماهه 1401'!$B$190:$B$217</c:f>
              <c:numCache>
                <c:formatCode>0.0</c:formatCode>
                <c:ptCount val="28"/>
                <c:pt idx="0">
                  <c:v>113.19796954314721</c:v>
                </c:pt>
                <c:pt idx="1">
                  <c:v>102.56410256410255</c:v>
                </c:pt>
                <c:pt idx="2">
                  <c:v>88.461538461538453</c:v>
                </c:pt>
                <c:pt idx="3">
                  <c:v>88.025889967637539</c:v>
                </c:pt>
                <c:pt idx="4">
                  <c:v>87.37373737373737</c:v>
                </c:pt>
                <c:pt idx="5">
                  <c:v>83.16326530612244</c:v>
                </c:pt>
                <c:pt idx="6">
                  <c:v>81.081081081081081</c:v>
                </c:pt>
                <c:pt idx="7">
                  <c:v>80.566801619433207</c:v>
                </c:pt>
                <c:pt idx="8">
                  <c:v>77.51937984496125</c:v>
                </c:pt>
                <c:pt idx="9">
                  <c:v>77.165354330708652</c:v>
                </c:pt>
                <c:pt idx="10">
                  <c:v>77.042801556420244</c:v>
                </c:pt>
                <c:pt idx="11">
                  <c:v>75</c:v>
                </c:pt>
                <c:pt idx="12">
                  <c:v>74.572127139364312</c:v>
                </c:pt>
                <c:pt idx="13">
                  <c:v>73.623853211009177</c:v>
                </c:pt>
                <c:pt idx="14">
                  <c:v>72.663551401869171</c:v>
                </c:pt>
                <c:pt idx="15">
                  <c:v>72.333848531684694</c:v>
                </c:pt>
                <c:pt idx="16">
                  <c:v>71.48288973384031</c:v>
                </c:pt>
                <c:pt idx="17">
                  <c:v>70.899470899470899</c:v>
                </c:pt>
                <c:pt idx="18">
                  <c:v>70.642201834862391</c:v>
                </c:pt>
                <c:pt idx="19">
                  <c:v>66.342412451361866</c:v>
                </c:pt>
                <c:pt idx="20">
                  <c:v>65.805387575590984</c:v>
                </c:pt>
                <c:pt idx="21">
                  <c:v>65.230460921843687</c:v>
                </c:pt>
                <c:pt idx="22">
                  <c:v>64.634146341463421</c:v>
                </c:pt>
                <c:pt idx="23">
                  <c:v>64.179104477611943</c:v>
                </c:pt>
                <c:pt idx="24">
                  <c:v>62.543871964060081</c:v>
                </c:pt>
                <c:pt idx="25">
                  <c:v>56.453028972783144</c:v>
                </c:pt>
                <c:pt idx="26">
                  <c:v>46.865931514799769</c:v>
                </c:pt>
                <c:pt idx="27">
                  <c:v>46.45580344535442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66E0-4117-BD42-E4E6EF3CCAF1}"/>
            </c:ext>
          </c:extLst>
        </c:ser>
        <c:ser>
          <c:idx val="1"/>
          <c:order val="1"/>
          <c:tx>
            <c:strRef>
              <c:f>'شاخص های مادران 6 ماهه 1401'!$C$189</c:f>
              <c:strCache>
                <c:ptCount val="1"/>
                <c:pt idx="0">
                  <c:v>درصد مراقبت به موقع( دریافت مراقبت بار اول بارداری)-سال 1400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24"/>
            <c:invertIfNegative val="0"/>
            <c:bubble3D val="0"/>
            <c:spPr>
              <a:solidFill>
                <a:schemeClr val="bg2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DFD6-4925-BE4F-9F354728F68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B Titr" panose="00000700000000000000" pitchFamily="2" charset="-78"/>
                  </a:defRPr>
                </a:pPr>
                <a:endParaRPr lang="en-US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'شاخص های مادران 6 ماهه 1401'!$A$190:$A$217</c:f>
              <c:strCache>
                <c:ptCount val="28"/>
                <c:pt idx="0">
                  <c:v>چادگان</c:v>
                </c:pt>
                <c:pt idx="1">
                  <c:v>فریدن</c:v>
                </c:pt>
                <c:pt idx="2">
                  <c:v>دهاقان</c:v>
                </c:pt>
                <c:pt idx="3">
                  <c:v>سمیرم</c:v>
                </c:pt>
                <c:pt idx="4">
                  <c:v>ورزنه</c:v>
                </c:pt>
                <c:pt idx="5">
                  <c:v>فریدونشهر</c:v>
                </c:pt>
                <c:pt idx="6">
                  <c:v>هرند</c:v>
                </c:pt>
                <c:pt idx="7">
                  <c:v>جرقویه</c:v>
                </c:pt>
                <c:pt idx="8">
                  <c:v>خور</c:v>
                </c:pt>
                <c:pt idx="9">
                  <c:v>خوانسار</c:v>
                </c:pt>
                <c:pt idx="10">
                  <c:v>نطنز</c:v>
                </c:pt>
                <c:pt idx="11">
                  <c:v>بویین</c:v>
                </c:pt>
                <c:pt idx="12">
                  <c:v>شهرضا</c:v>
                </c:pt>
                <c:pt idx="13">
                  <c:v>مبارکه</c:v>
                </c:pt>
                <c:pt idx="14">
                  <c:v>گلپایگان</c:v>
                </c:pt>
                <c:pt idx="15">
                  <c:v>لنجان</c:v>
                </c:pt>
                <c:pt idx="16">
                  <c:v>اردستان</c:v>
                </c:pt>
                <c:pt idx="17">
                  <c:v>نایین</c:v>
                </c:pt>
                <c:pt idx="18">
                  <c:v>کوهپایه</c:v>
                </c:pt>
                <c:pt idx="19">
                  <c:v>تیران</c:v>
                </c:pt>
                <c:pt idx="20">
                  <c:v>خمینی شهر</c:v>
                </c:pt>
                <c:pt idx="21">
                  <c:v>نجف آباد</c:v>
                </c:pt>
                <c:pt idx="22">
                  <c:v>فلاورجان</c:v>
                </c:pt>
                <c:pt idx="23">
                  <c:v>برخوار</c:v>
                </c:pt>
                <c:pt idx="24">
                  <c:v>استان </c:v>
                </c:pt>
                <c:pt idx="25">
                  <c:v>شاهین شهر</c:v>
                </c:pt>
                <c:pt idx="26">
                  <c:v>اصفهان1 </c:v>
                </c:pt>
                <c:pt idx="27">
                  <c:v>اصفهان2 </c:v>
                </c:pt>
              </c:strCache>
            </c:strRef>
          </c:cat>
          <c:val>
            <c:numRef>
              <c:f>'شاخص های مادران 6 ماهه 1401'!$C$190:$C$217</c:f>
              <c:numCache>
                <c:formatCode>0.0</c:formatCode>
                <c:ptCount val="28"/>
                <c:pt idx="0">
                  <c:v>95.833333333333343</c:v>
                </c:pt>
                <c:pt idx="1">
                  <c:v>91.141396933560486</c:v>
                </c:pt>
                <c:pt idx="2">
                  <c:v>87.272727272727266</c:v>
                </c:pt>
                <c:pt idx="3">
                  <c:v>98.536585365853654</c:v>
                </c:pt>
                <c:pt idx="4">
                  <c:v>92.620865139949103</c:v>
                </c:pt>
                <c:pt idx="5">
                  <c:v>85.714285714285708</c:v>
                </c:pt>
                <c:pt idx="6">
                  <c:v>91.814946619217082</c:v>
                </c:pt>
                <c:pt idx="7">
                  <c:v>78.181818181818187</c:v>
                </c:pt>
                <c:pt idx="8">
                  <c:v>90.833333333333329</c:v>
                </c:pt>
                <c:pt idx="9">
                  <c:v>75.87412587412588</c:v>
                </c:pt>
                <c:pt idx="10">
                  <c:v>89.82300884955751</c:v>
                </c:pt>
                <c:pt idx="11">
                  <c:v>90.862944162436548</c:v>
                </c:pt>
                <c:pt idx="12">
                  <c:v>65.521398432790832</c:v>
                </c:pt>
                <c:pt idx="13">
                  <c:v>77.717717717717719</c:v>
                </c:pt>
                <c:pt idx="14">
                  <c:v>83.981693363844386</c:v>
                </c:pt>
                <c:pt idx="15">
                  <c:v>66.441187523487415</c:v>
                </c:pt>
                <c:pt idx="16">
                  <c:v>85.98726114649682</c:v>
                </c:pt>
                <c:pt idx="17">
                  <c:v>80.645161290322577</c:v>
                </c:pt>
                <c:pt idx="18">
                  <c:v>63.095238095238095</c:v>
                </c:pt>
                <c:pt idx="19">
                  <c:v>77.947154471544707</c:v>
                </c:pt>
                <c:pt idx="20">
                  <c:v>63.137685134393863</c:v>
                </c:pt>
                <c:pt idx="21">
                  <c:v>67.217496962332916</c:v>
                </c:pt>
                <c:pt idx="22">
                  <c:v>62.526766595289075</c:v>
                </c:pt>
                <c:pt idx="23">
                  <c:v>63.680000000000007</c:v>
                </c:pt>
                <c:pt idx="24">
                  <c:v>61.968489427373662</c:v>
                </c:pt>
                <c:pt idx="25">
                  <c:v>52.264957264957268</c:v>
                </c:pt>
                <c:pt idx="26">
                  <c:v>47.663551401869157</c:v>
                </c:pt>
                <c:pt idx="27">
                  <c:v>43.633088540944989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DFD6-4925-BE4F-9F354728F6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3178208"/>
        <c:axId val="113178768"/>
      </c:barChart>
      <c:catAx>
        <c:axId val="1131782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en-US"/>
          </a:p>
        </c:txPr>
        <c:crossAx val="113178768"/>
        <c:crosses val="autoZero"/>
        <c:auto val="1"/>
        <c:lblAlgn val="ctr"/>
        <c:lblOffset val="100"/>
        <c:noMultiLvlLbl val="0"/>
      </c:catAx>
      <c:valAx>
        <c:axId val="1131787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en-US"/>
          </a:p>
        </c:txPr>
        <c:crossAx val="1131782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1600">
                <a:solidFill>
                  <a:schemeClr val="tx1"/>
                </a:solidFill>
                <a:cs typeface="B Titr" panose="00000700000000000000" pitchFamily="2" charset="-78"/>
              </a:rPr>
              <a:t>درصد مراقبت متناسب با سن بارداری -پایان سال 1400 و شش ماهه اول 1401</a:t>
            </a:r>
            <a:endParaRPr lang="en-US" sz="1600">
              <a:solidFill>
                <a:schemeClr val="tx1"/>
              </a:solidFill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'شاخص های مادران 6 ماهه 1401'!$B$95</c:f>
              <c:strCache>
                <c:ptCount val="1"/>
                <c:pt idx="0">
                  <c:v>درصد مراقبت متناسب با سن بارداری-6 ماهه اول  1401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99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150-4A46-8CBB-7C3A3846FD12}"/>
              </c:ext>
            </c:extLst>
          </c:dPt>
          <c:dPt>
            <c:idx val="1"/>
            <c:invertIfNegative val="0"/>
            <c:bubble3D val="0"/>
            <c:spPr>
              <a:solidFill>
                <a:srgbClr val="FF99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150-4A46-8CBB-7C3A3846FD12}"/>
              </c:ext>
            </c:extLst>
          </c:dPt>
          <c:dPt>
            <c:idx val="2"/>
            <c:invertIfNegative val="0"/>
            <c:bubble3D val="0"/>
            <c:spPr>
              <a:solidFill>
                <a:srgbClr val="FF99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150-4A46-8CBB-7C3A3846FD12}"/>
              </c:ext>
            </c:extLst>
          </c:dPt>
          <c:dPt>
            <c:idx val="3"/>
            <c:invertIfNegative val="0"/>
            <c:bubble3D val="0"/>
            <c:spPr>
              <a:solidFill>
                <a:srgbClr val="FF99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D150-4A46-8CBB-7C3A3846FD12}"/>
              </c:ext>
            </c:extLst>
          </c:dPt>
          <c:dPt>
            <c:idx val="4"/>
            <c:invertIfNegative val="0"/>
            <c:bubble3D val="0"/>
            <c:spPr>
              <a:solidFill>
                <a:srgbClr val="FF99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D150-4A46-8CBB-7C3A3846FD12}"/>
              </c:ext>
            </c:extLst>
          </c:dPt>
          <c:dPt>
            <c:idx val="5"/>
            <c:invertIfNegative val="0"/>
            <c:bubble3D val="0"/>
            <c:spPr>
              <a:solidFill>
                <a:srgbClr val="FF99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D150-4A46-8CBB-7C3A3846FD12}"/>
              </c:ext>
            </c:extLst>
          </c:dPt>
          <c:dPt>
            <c:idx val="6"/>
            <c:invertIfNegative val="0"/>
            <c:bubble3D val="0"/>
            <c:spPr>
              <a:solidFill>
                <a:srgbClr val="FF99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D150-4A46-8CBB-7C3A3846FD12}"/>
              </c:ext>
            </c:extLst>
          </c:dPt>
          <c:dPt>
            <c:idx val="7"/>
            <c:invertIfNegative val="0"/>
            <c:bubble3D val="0"/>
            <c:spPr>
              <a:solidFill>
                <a:srgbClr val="FF99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D150-4A46-8CBB-7C3A3846FD12}"/>
              </c:ext>
            </c:extLst>
          </c:dPt>
          <c:dPt>
            <c:idx val="8"/>
            <c:invertIfNegative val="0"/>
            <c:bubble3D val="0"/>
            <c:spPr>
              <a:solidFill>
                <a:srgbClr val="FF99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D150-4A46-8CBB-7C3A3846FD12}"/>
              </c:ext>
            </c:extLst>
          </c:dPt>
          <c:dPt>
            <c:idx val="9"/>
            <c:invertIfNegative val="0"/>
            <c:bubble3D val="0"/>
            <c:spPr>
              <a:solidFill>
                <a:srgbClr val="FF99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D150-4A46-8CBB-7C3A3846FD12}"/>
              </c:ext>
            </c:extLst>
          </c:dPt>
          <c:dPt>
            <c:idx val="10"/>
            <c:invertIfNegative val="0"/>
            <c:bubble3D val="0"/>
            <c:spPr>
              <a:solidFill>
                <a:srgbClr val="FF99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D150-4A46-8CBB-7C3A3846FD12}"/>
              </c:ext>
            </c:extLst>
          </c:dPt>
          <c:dPt>
            <c:idx val="11"/>
            <c:invertIfNegative val="0"/>
            <c:bubble3D val="0"/>
            <c:spPr>
              <a:solidFill>
                <a:srgbClr val="FF99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7-D150-4A46-8CBB-7C3A3846FD12}"/>
              </c:ext>
            </c:extLst>
          </c:dPt>
          <c:dPt>
            <c:idx val="12"/>
            <c:invertIfNegative val="0"/>
            <c:bubble3D val="0"/>
            <c:spPr>
              <a:solidFill>
                <a:srgbClr val="FF99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9-D150-4A46-8CBB-7C3A3846FD12}"/>
              </c:ext>
            </c:extLst>
          </c:dPt>
          <c:dPt>
            <c:idx val="13"/>
            <c:invertIfNegative val="0"/>
            <c:bubble3D val="0"/>
            <c:spPr>
              <a:solidFill>
                <a:srgbClr val="FF99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B-D150-4A46-8CBB-7C3A3846FD12}"/>
              </c:ext>
            </c:extLst>
          </c:dPt>
          <c:dPt>
            <c:idx val="14"/>
            <c:invertIfNegative val="0"/>
            <c:bubble3D val="0"/>
            <c:spPr>
              <a:solidFill>
                <a:srgbClr val="FF99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D-D150-4A46-8CBB-7C3A3846FD12}"/>
              </c:ext>
            </c:extLst>
          </c:dPt>
          <c:dPt>
            <c:idx val="15"/>
            <c:invertIfNegative val="0"/>
            <c:bubble3D val="0"/>
            <c:spPr>
              <a:solidFill>
                <a:srgbClr val="FF99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F-D150-4A46-8CBB-7C3A3846FD12}"/>
              </c:ext>
            </c:extLst>
          </c:dPt>
          <c:dPt>
            <c:idx val="16"/>
            <c:invertIfNegative val="0"/>
            <c:bubble3D val="0"/>
            <c:spPr>
              <a:solidFill>
                <a:srgbClr val="FF99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1-D150-4A46-8CBB-7C3A3846FD12}"/>
              </c:ext>
            </c:extLst>
          </c:dPt>
          <c:dPt>
            <c:idx val="17"/>
            <c:invertIfNegative val="0"/>
            <c:bubble3D val="0"/>
            <c:spPr>
              <a:solidFill>
                <a:srgbClr val="FF99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3-D150-4A46-8CBB-7C3A3846FD12}"/>
              </c:ext>
            </c:extLst>
          </c:dPt>
          <c:dPt>
            <c:idx val="18"/>
            <c:invertIfNegative val="0"/>
            <c:bubble3D val="0"/>
            <c:spPr>
              <a:solidFill>
                <a:srgbClr val="FF99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5-D150-4A46-8CBB-7C3A3846FD12}"/>
              </c:ext>
            </c:extLst>
          </c:dPt>
          <c:dPt>
            <c:idx val="19"/>
            <c:invertIfNegative val="0"/>
            <c:bubble3D val="0"/>
            <c:spPr>
              <a:solidFill>
                <a:srgbClr val="FF99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7-D150-4A46-8CBB-7C3A3846FD12}"/>
              </c:ext>
            </c:extLst>
          </c:dPt>
          <c:dPt>
            <c:idx val="20"/>
            <c:invertIfNegative val="0"/>
            <c:bubble3D val="0"/>
            <c:spPr>
              <a:solidFill>
                <a:srgbClr val="FF99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9-D150-4A46-8CBB-7C3A3846FD12}"/>
              </c:ext>
            </c:extLst>
          </c:dPt>
          <c:dPt>
            <c:idx val="21"/>
            <c:invertIfNegative val="0"/>
            <c:bubble3D val="0"/>
            <c:spPr>
              <a:solidFill>
                <a:srgbClr val="FF999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B-D150-4A46-8CBB-7C3A3846FD12}"/>
              </c:ext>
            </c:extLst>
          </c:dPt>
          <c:dPt>
            <c:idx val="22"/>
            <c:invertIfNegative val="0"/>
            <c:bubble3D val="0"/>
            <c:spPr>
              <a:solidFill>
                <a:srgbClr val="FF5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D-D150-4A46-8CBB-7C3A3846FD12}"/>
              </c:ext>
            </c:extLst>
          </c:dPt>
          <c:dPt>
            <c:idx val="23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2F-D150-4A46-8CBB-7C3A3846FD12}"/>
              </c:ext>
            </c:extLst>
          </c:dPt>
          <c:dPt>
            <c:idx val="24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1-D150-4A46-8CBB-7C3A3846FD12}"/>
              </c:ext>
            </c:extLst>
          </c:dPt>
          <c:dPt>
            <c:idx val="25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3-D150-4A46-8CBB-7C3A3846FD12}"/>
              </c:ext>
            </c:extLst>
          </c:dPt>
          <c:dPt>
            <c:idx val="26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5-D150-4A46-8CBB-7C3A3846FD12}"/>
              </c:ext>
            </c:extLst>
          </c:dPt>
          <c:dPt>
            <c:idx val="27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7-D150-4A46-8CBB-7C3A3846FD1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B Titr" panose="000007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'شاخص های مادران 6 ماهه 1401'!$A$96:$A$123</c:f>
              <c:strCache>
                <c:ptCount val="28"/>
                <c:pt idx="0">
                  <c:v>فریدن</c:v>
                </c:pt>
                <c:pt idx="1">
                  <c:v>ورزنه</c:v>
                </c:pt>
                <c:pt idx="2">
                  <c:v>فریدونشهر</c:v>
                </c:pt>
                <c:pt idx="3">
                  <c:v>نطنز</c:v>
                </c:pt>
                <c:pt idx="4">
                  <c:v>نایین</c:v>
                </c:pt>
                <c:pt idx="5">
                  <c:v>چادگان</c:v>
                </c:pt>
                <c:pt idx="6">
                  <c:v>سمیرم</c:v>
                </c:pt>
                <c:pt idx="7">
                  <c:v>گلپایگان</c:v>
                </c:pt>
                <c:pt idx="8">
                  <c:v>بویین</c:v>
                </c:pt>
                <c:pt idx="9">
                  <c:v>خوانسار</c:v>
                </c:pt>
                <c:pt idx="10">
                  <c:v>خور</c:v>
                </c:pt>
                <c:pt idx="11">
                  <c:v>هرند</c:v>
                </c:pt>
                <c:pt idx="12">
                  <c:v>مبارکه</c:v>
                </c:pt>
                <c:pt idx="13">
                  <c:v>اردستان</c:v>
                </c:pt>
                <c:pt idx="14">
                  <c:v>دهاقان</c:v>
                </c:pt>
                <c:pt idx="15">
                  <c:v>تیران</c:v>
                </c:pt>
                <c:pt idx="16">
                  <c:v>جرقویه</c:v>
                </c:pt>
                <c:pt idx="17">
                  <c:v>برخوار</c:v>
                </c:pt>
                <c:pt idx="18">
                  <c:v>خمینی شهر</c:v>
                </c:pt>
                <c:pt idx="19">
                  <c:v>لنجان</c:v>
                </c:pt>
                <c:pt idx="20">
                  <c:v>شهرضا</c:v>
                </c:pt>
                <c:pt idx="21">
                  <c:v>فلاورجان</c:v>
                </c:pt>
                <c:pt idx="22">
                  <c:v>استان </c:v>
                </c:pt>
                <c:pt idx="23">
                  <c:v>شاهین شهر</c:v>
                </c:pt>
                <c:pt idx="24">
                  <c:v>نجف آباد</c:v>
                </c:pt>
                <c:pt idx="25">
                  <c:v>کوهپایه</c:v>
                </c:pt>
                <c:pt idx="26">
                  <c:v>اصفهان1 </c:v>
                </c:pt>
                <c:pt idx="27">
                  <c:v>اصفهان2 </c:v>
                </c:pt>
              </c:strCache>
            </c:strRef>
          </c:cat>
          <c:val>
            <c:numRef>
              <c:f>'شاخص های مادران 6 ماهه 1401'!$B$96:$B$123</c:f>
              <c:numCache>
                <c:formatCode>0.0</c:formatCode>
                <c:ptCount val="28"/>
                <c:pt idx="0">
                  <c:v>109.8901098901099</c:v>
                </c:pt>
                <c:pt idx="1">
                  <c:v>104.54545454545455</c:v>
                </c:pt>
                <c:pt idx="2">
                  <c:v>98.979591836734699</c:v>
                </c:pt>
                <c:pt idx="3">
                  <c:v>94.552529182879368</c:v>
                </c:pt>
                <c:pt idx="4">
                  <c:v>89.417989417989418</c:v>
                </c:pt>
                <c:pt idx="5">
                  <c:v>89.340101522842644</c:v>
                </c:pt>
                <c:pt idx="6">
                  <c:v>89.320388349514573</c:v>
                </c:pt>
                <c:pt idx="7">
                  <c:v>87.616822429906534</c:v>
                </c:pt>
                <c:pt idx="8">
                  <c:v>86</c:v>
                </c:pt>
                <c:pt idx="9">
                  <c:v>83.464566929133852</c:v>
                </c:pt>
                <c:pt idx="10">
                  <c:v>81.395348837209298</c:v>
                </c:pt>
                <c:pt idx="11">
                  <c:v>80.405405405405403</c:v>
                </c:pt>
                <c:pt idx="12">
                  <c:v>80.045871559633028</c:v>
                </c:pt>
                <c:pt idx="13">
                  <c:v>77.946768060836504</c:v>
                </c:pt>
                <c:pt idx="14">
                  <c:v>73.626373626373635</c:v>
                </c:pt>
                <c:pt idx="15">
                  <c:v>73.151750972762642</c:v>
                </c:pt>
                <c:pt idx="16">
                  <c:v>71.659919028340084</c:v>
                </c:pt>
                <c:pt idx="17">
                  <c:v>69.7228144989339</c:v>
                </c:pt>
                <c:pt idx="18">
                  <c:v>69.598680593732823</c:v>
                </c:pt>
                <c:pt idx="19">
                  <c:v>63.678516228748073</c:v>
                </c:pt>
                <c:pt idx="20">
                  <c:v>63.447432762836186</c:v>
                </c:pt>
                <c:pt idx="21">
                  <c:v>61.219512195121951</c:v>
                </c:pt>
                <c:pt idx="22">
                  <c:v>58.509991108615289</c:v>
                </c:pt>
                <c:pt idx="23">
                  <c:v>53.994732221246707</c:v>
                </c:pt>
                <c:pt idx="24">
                  <c:v>51.152304609218433</c:v>
                </c:pt>
                <c:pt idx="25">
                  <c:v>43.119266055045877</c:v>
                </c:pt>
                <c:pt idx="26">
                  <c:v>39.46604759141033</c:v>
                </c:pt>
                <c:pt idx="27">
                  <c:v>35.216040666478399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8-D150-4A46-8CBB-7C3A3846FD12}"/>
            </c:ext>
          </c:extLst>
        </c:ser>
        <c:ser>
          <c:idx val="1"/>
          <c:order val="1"/>
          <c:tx>
            <c:strRef>
              <c:f>'شاخص های مادران 6 ماهه 1401'!$C$95</c:f>
              <c:strCache>
                <c:ptCount val="1"/>
                <c:pt idx="0">
                  <c:v>درصد مراقبت متناسب با سن بارداری- سال 1400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dPt>
            <c:idx val="22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39-29E5-4E83-9626-8ED048E63CB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B Titr" panose="00000700000000000000" pitchFamily="2" charset="-78"/>
                  </a:defRPr>
                </a:pPr>
                <a:endParaRPr lang="en-US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'شاخص های مادران 6 ماهه 1401'!$A$96:$A$123</c:f>
              <c:strCache>
                <c:ptCount val="28"/>
                <c:pt idx="0">
                  <c:v>فریدن</c:v>
                </c:pt>
                <c:pt idx="1">
                  <c:v>ورزنه</c:v>
                </c:pt>
                <c:pt idx="2">
                  <c:v>فریدونشهر</c:v>
                </c:pt>
                <c:pt idx="3">
                  <c:v>نطنز</c:v>
                </c:pt>
                <c:pt idx="4">
                  <c:v>نایین</c:v>
                </c:pt>
                <c:pt idx="5">
                  <c:v>چادگان</c:v>
                </c:pt>
                <c:pt idx="6">
                  <c:v>سمیرم</c:v>
                </c:pt>
                <c:pt idx="7">
                  <c:v>گلپایگان</c:v>
                </c:pt>
                <c:pt idx="8">
                  <c:v>بویین</c:v>
                </c:pt>
                <c:pt idx="9">
                  <c:v>خوانسار</c:v>
                </c:pt>
                <c:pt idx="10">
                  <c:v>خور</c:v>
                </c:pt>
                <c:pt idx="11">
                  <c:v>هرند</c:v>
                </c:pt>
                <c:pt idx="12">
                  <c:v>مبارکه</c:v>
                </c:pt>
                <c:pt idx="13">
                  <c:v>اردستان</c:v>
                </c:pt>
                <c:pt idx="14">
                  <c:v>دهاقان</c:v>
                </c:pt>
                <c:pt idx="15">
                  <c:v>تیران</c:v>
                </c:pt>
                <c:pt idx="16">
                  <c:v>جرقویه</c:v>
                </c:pt>
                <c:pt idx="17">
                  <c:v>برخوار</c:v>
                </c:pt>
                <c:pt idx="18">
                  <c:v>خمینی شهر</c:v>
                </c:pt>
                <c:pt idx="19">
                  <c:v>لنجان</c:v>
                </c:pt>
                <c:pt idx="20">
                  <c:v>شهرضا</c:v>
                </c:pt>
                <c:pt idx="21">
                  <c:v>فلاورجان</c:v>
                </c:pt>
                <c:pt idx="22">
                  <c:v>استان </c:v>
                </c:pt>
                <c:pt idx="23">
                  <c:v>شاهین شهر</c:v>
                </c:pt>
                <c:pt idx="24">
                  <c:v>نجف آباد</c:v>
                </c:pt>
                <c:pt idx="25">
                  <c:v>کوهپایه</c:v>
                </c:pt>
                <c:pt idx="26">
                  <c:v>اصفهان1 </c:v>
                </c:pt>
                <c:pt idx="27">
                  <c:v>اصفهان2 </c:v>
                </c:pt>
              </c:strCache>
            </c:strRef>
          </c:cat>
          <c:val>
            <c:numRef>
              <c:f>'شاخص های مادران 6 ماهه 1401'!$C$96:$C$123</c:f>
              <c:numCache>
                <c:formatCode>0.0</c:formatCode>
                <c:ptCount val="28"/>
                <c:pt idx="0">
                  <c:v>115.16183986371379</c:v>
                </c:pt>
                <c:pt idx="1">
                  <c:v>95.419847328244273</c:v>
                </c:pt>
                <c:pt idx="2">
                  <c:v>86.206896551724128</c:v>
                </c:pt>
                <c:pt idx="3">
                  <c:v>89.82300884955751</c:v>
                </c:pt>
                <c:pt idx="4">
                  <c:v>82.697947214076251</c:v>
                </c:pt>
                <c:pt idx="5">
                  <c:v>87.5</c:v>
                </c:pt>
                <c:pt idx="6">
                  <c:v>96.260162601626021</c:v>
                </c:pt>
                <c:pt idx="7">
                  <c:v>90.274599542334101</c:v>
                </c:pt>
                <c:pt idx="8">
                  <c:v>85.786802030456855</c:v>
                </c:pt>
                <c:pt idx="9">
                  <c:v>88.461538461538453</c:v>
                </c:pt>
                <c:pt idx="10">
                  <c:v>82.916666666666671</c:v>
                </c:pt>
                <c:pt idx="11">
                  <c:v>88.967971530249116</c:v>
                </c:pt>
                <c:pt idx="12">
                  <c:v>80.72072072072072</c:v>
                </c:pt>
                <c:pt idx="13">
                  <c:v>85.562632696390665</c:v>
                </c:pt>
                <c:pt idx="14">
                  <c:v>82.857142857142861</c:v>
                </c:pt>
                <c:pt idx="15">
                  <c:v>73.069105691056919</c:v>
                </c:pt>
                <c:pt idx="16">
                  <c:v>82.62626262626263</c:v>
                </c:pt>
                <c:pt idx="17">
                  <c:v>70.13333333333334</c:v>
                </c:pt>
                <c:pt idx="18">
                  <c:v>69.418540866703239</c:v>
                </c:pt>
                <c:pt idx="19">
                  <c:v>70.23675310033822</c:v>
                </c:pt>
                <c:pt idx="20">
                  <c:v>62.326702833031945</c:v>
                </c:pt>
                <c:pt idx="21">
                  <c:v>61.058427653716727</c:v>
                </c:pt>
                <c:pt idx="22">
                  <c:v>58.183995946008203</c:v>
                </c:pt>
                <c:pt idx="23">
                  <c:v>49.700854700854705</c:v>
                </c:pt>
                <c:pt idx="24">
                  <c:v>49.866342648845688</c:v>
                </c:pt>
                <c:pt idx="25">
                  <c:v>50.793650793650791</c:v>
                </c:pt>
                <c:pt idx="26">
                  <c:v>38.757559098405721</c:v>
                </c:pt>
                <c:pt idx="27">
                  <c:v>33.795205764167932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A-29E5-4E83-9626-8ED048E63C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3181568"/>
        <c:axId val="113182128"/>
      </c:barChart>
      <c:catAx>
        <c:axId val="1131815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en-US"/>
          </a:p>
        </c:txPr>
        <c:crossAx val="113182128"/>
        <c:crosses val="autoZero"/>
        <c:auto val="1"/>
        <c:lblAlgn val="ctr"/>
        <c:lblOffset val="100"/>
        <c:noMultiLvlLbl val="0"/>
      </c:catAx>
      <c:valAx>
        <c:axId val="113182128"/>
        <c:scaling>
          <c:orientation val="minMax"/>
          <c:max val="12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en-US"/>
          </a:p>
        </c:txPr>
        <c:crossAx val="1131815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1600" b="1">
                <a:solidFill>
                  <a:sysClr val="windowText" lastClr="000000"/>
                </a:solidFill>
                <a:cs typeface="B Titr" panose="00000700000000000000" pitchFamily="2" charset="-78"/>
              </a:rPr>
              <a:t>شاخص کلی مراقبت</a:t>
            </a:r>
            <a:r>
              <a:rPr lang="fa-IR" sz="1600" b="1" baseline="0">
                <a:solidFill>
                  <a:sysClr val="windowText" lastClr="000000"/>
                </a:solidFill>
                <a:cs typeface="B Titr" panose="00000700000000000000" pitchFamily="2" charset="-78"/>
              </a:rPr>
              <a:t> بارداری- پایان سال 1400 و شش ماهه اول 1401</a:t>
            </a:r>
            <a:endParaRPr lang="en-US" sz="1600" b="1">
              <a:solidFill>
                <a:sysClr val="windowText" lastClr="000000"/>
              </a:solidFill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'شاخص های مادران 6 ماهه 1401'!$B$220</c:f>
              <c:strCache>
                <c:ptCount val="1"/>
                <c:pt idx="0">
                  <c:v>شاخص کلی مراقبت بارداری-6 ماهه اول 1401</c:v>
                </c:pt>
              </c:strCache>
            </c:strRef>
          </c:tx>
          <c:spPr>
            <a:solidFill>
              <a:srgbClr val="FF9900"/>
            </a:solidFill>
            <a:ln>
              <a:noFill/>
            </a:ln>
            <a:effectLst/>
          </c:spPr>
          <c:invertIfNegative val="0"/>
          <c:dPt>
            <c:idx val="14"/>
            <c:invertIfNegative val="0"/>
            <c:bubble3D val="0"/>
            <c:spPr>
              <a:solidFill>
                <a:srgbClr val="FF99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67F-4F21-8AB2-43F2F9EFBA42}"/>
              </c:ext>
            </c:extLst>
          </c:dPt>
          <c:dPt>
            <c:idx val="15"/>
            <c:invertIfNegative val="0"/>
            <c:bubble3D val="0"/>
            <c:spPr>
              <a:solidFill>
                <a:srgbClr val="FF99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67F-4F21-8AB2-43F2F9EFBA42}"/>
              </c:ext>
            </c:extLst>
          </c:dPt>
          <c:dPt>
            <c:idx val="18"/>
            <c:invertIfNegative val="0"/>
            <c:bubble3D val="0"/>
            <c:spPr>
              <a:solidFill>
                <a:srgbClr val="FF99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67F-4F21-8AB2-43F2F9EFBA42}"/>
              </c:ext>
            </c:extLst>
          </c:dPt>
          <c:dPt>
            <c:idx val="22"/>
            <c:invertIfNegative val="0"/>
            <c:bubble3D val="0"/>
            <c:spPr>
              <a:solidFill>
                <a:srgbClr val="9966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467F-4F21-8AB2-43F2F9EFBA42}"/>
              </c:ext>
            </c:extLst>
          </c:dPt>
          <c:dPt>
            <c:idx val="23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E-BA57-4E52-A38B-4B6F664DBD15}"/>
              </c:ext>
            </c:extLst>
          </c:dPt>
          <c:dPt>
            <c:idx val="24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BA57-4E52-A38B-4B6F664DBD15}"/>
              </c:ext>
            </c:extLst>
          </c:dPt>
          <c:dPt>
            <c:idx val="25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BA57-4E52-A38B-4B6F664DBD15}"/>
              </c:ext>
            </c:extLst>
          </c:dPt>
          <c:dPt>
            <c:idx val="26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467F-4F21-8AB2-43F2F9EFBA42}"/>
              </c:ext>
            </c:extLst>
          </c:dPt>
          <c:dPt>
            <c:idx val="27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3BD2-4DDF-B64D-97E7A22CFFD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B Titr" panose="000007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'شاخص های مادران 6 ماهه 1401'!$A$221:$A$248</c:f>
              <c:strCache>
                <c:ptCount val="28"/>
                <c:pt idx="0">
                  <c:v>فریدن</c:v>
                </c:pt>
                <c:pt idx="1">
                  <c:v>چادگان</c:v>
                </c:pt>
                <c:pt idx="2">
                  <c:v>ورزنه</c:v>
                </c:pt>
                <c:pt idx="3">
                  <c:v>فریدونشهر</c:v>
                </c:pt>
                <c:pt idx="4">
                  <c:v>سمیرم</c:v>
                </c:pt>
                <c:pt idx="5">
                  <c:v>نطنز</c:v>
                </c:pt>
                <c:pt idx="6">
                  <c:v>بویین</c:v>
                </c:pt>
                <c:pt idx="7">
                  <c:v>گلپایگان</c:v>
                </c:pt>
                <c:pt idx="8">
                  <c:v>نایین</c:v>
                </c:pt>
                <c:pt idx="9">
                  <c:v>هرند</c:v>
                </c:pt>
                <c:pt idx="10">
                  <c:v>خوانسار</c:v>
                </c:pt>
                <c:pt idx="11">
                  <c:v>خور</c:v>
                </c:pt>
                <c:pt idx="12">
                  <c:v>دهاقان</c:v>
                </c:pt>
                <c:pt idx="13">
                  <c:v>مبارکه</c:v>
                </c:pt>
                <c:pt idx="14">
                  <c:v>اردستان</c:v>
                </c:pt>
                <c:pt idx="15">
                  <c:v>جرقویه</c:v>
                </c:pt>
                <c:pt idx="16">
                  <c:v>تیران</c:v>
                </c:pt>
                <c:pt idx="17">
                  <c:v>شهرضا</c:v>
                </c:pt>
                <c:pt idx="18">
                  <c:v>برخوار</c:v>
                </c:pt>
                <c:pt idx="19">
                  <c:v>خمینی شهر</c:v>
                </c:pt>
                <c:pt idx="20">
                  <c:v>لنجان</c:v>
                </c:pt>
                <c:pt idx="21">
                  <c:v>فلاورجان</c:v>
                </c:pt>
                <c:pt idx="22">
                  <c:v>استان </c:v>
                </c:pt>
                <c:pt idx="23">
                  <c:v>نجف آباد</c:v>
                </c:pt>
                <c:pt idx="24">
                  <c:v>کوهپایه</c:v>
                </c:pt>
                <c:pt idx="25">
                  <c:v>شاهین شهر</c:v>
                </c:pt>
                <c:pt idx="26">
                  <c:v>اصفهان1 </c:v>
                </c:pt>
                <c:pt idx="27">
                  <c:v>اصفهان2 </c:v>
                </c:pt>
              </c:strCache>
            </c:strRef>
          </c:cat>
          <c:val>
            <c:numRef>
              <c:f>'شاخص های مادران 6 ماهه 1401'!$B$221:$B$248</c:f>
              <c:numCache>
                <c:formatCode>0.0</c:formatCode>
                <c:ptCount val="28"/>
                <c:pt idx="0">
                  <c:v>105.15421589365251</c:v>
                </c:pt>
                <c:pt idx="1">
                  <c:v>98.656832688344977</c:v>
                </c:pt>
                <c:pt idx="2">
                  <c:v>97.733940060672737</c:v>
                </c:pt>
                <c:pt idx="3">
                  <c:v>91.352298495155637</c:v>
                </c:pt>
                <c:pt idx="4">
                  <c:v>90.045771204468238</c:v>
                </c:pt>
                <c:pt idx="5">
                  <c:v>88.647064133445454</c:v>
                </c:pt>
                <c:pt idx="6">
                  <c:v>83.873015873015873</c:v>
                </c:pt>
                <c:pt idx="7">
                  <c:v>83.741782974460321</c:v>
                </c:pt>
                <c:pt idx="8">
                  <c:v>83.271061628091658</c:v>
                </c:pt>
                <c:pt idx="9">
                  <c:v>83.143708224353375</c:v>
                </c:pt>
                <c:pt idx="10">
                  <c:v>83.01779373166589</c:v>
                </c:pt>
                <c:pt idx="11">
                  <c:v>82.702881234092985</c:v>
                </c:pt>
                <c:pt idx="12">
                  <c:v>82.521400168458996</c:v>
                </c:pt>
                <c:pt idx="13">
                  <c:v>80.605426953169825</c:v>
                </c:pt>
                <c:pt idx="14">
                  <c:v>78.289824306833808</c:v>
                </c:pt>
                <c:pt idx="15">
                  <c:v>78.220151248949676</c:v>
                </c:pt>
                <c:pt idx="16">
                  <c:v>74.792769862399197</c:v>
                </c:pt>
                <c:pt idx="17">
                  <c:v>71.899444154464632</c:v>
                </c:pt>
                <c:pt idx="18">
                  <c:v>70.376694408972043</c:v>
                </c:pt>
                <c:pt idx="19">
                  <c:v>70.305045436208445</c:v>
                </c:pt>
                <c:pt idx="20">
                  <c:v>69.793074120442668</c:v>
                </c:pt>
                <c:pt idx="21">
                  <c:v>67.222461254381017</c:v>
                </c:pt>
                <c:pt idx="22">
                  <c:v>62.854931106174092</c:v>
                </c:pt>
                <c:pt idx="23">
                  <c:v>62.204053894515347</c:v>
                </c:pt>
                <c:pt idx="24">
                  <c:v>59.876681335620702</c:v>
                </c:pt>
                <c:pt idx="25">
                  <c:v>59.174179193035947</c:v>
                </c:pt>
                <c:pt idx="26">
                  <c:v>45.300166912471035</c:v>
                </c:pt>
                <c:pt idx="27">
                  <c:v>43.109694575150733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3BD2-4DDF-B64D-97E7A22CFFD9}"/>
            </c:ext>
          </c:extLst>
        </c:ser>
        <c:ser>
          <c:idx val="1"/>
          <c:order val="1"/>
          <c:tx>
            <c:strRef>
              <c:f>'شاخص های مادران 6 ماهه 1401'!$C$220</c:f>
              <c:strCache>
                <c:ptCount val="1"/>
                <c:pt idx="0">
                  <c:v>شاخص کلی مراقبت بارداری-سال 1400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22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467F-4F21-8AB2-43F2F9EFBA4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B Titr" panose="00000700000000000000" pitchFamily="2" charset="-78"/>
                  </a:defRPr>
                </a:pPr>
                <a:endParaRPr lang="en-US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'شاخص های مادران 6 ماهه 1401'!$A$221:$A$248</c:f>
              <c:strCache>
                <c:ptCount val="28"/>
                <c:pt idx="0">
                  <c:v>فریدن</c:v>
                </c:pt>
                <c:pt idx="1">
                  <c:v>چادگان</c:v>
                </c:pt>
                <c:pt idx="2">
                  <c:v>ورزنه</c:v>
                </c:pt>
                <c:pt idx="3">
                  <c:v>فریدونشهر</c:v>
                </c:pt>
                <c:pt idx="4">
                  <c:v>سمیرم</c:v>
                </c:pt>
                <c:pt idx="5">
                  <c:v>نطنز</c:v>
                </c:pt>
                <c:pt idx="6">
                  <c:v>بویین</c:v>
                </c:pt>
                <c:pt idx="7">
                  <c:v>گلپایگان</c:v>
                </c:pt>
                <c:pt idx="8">
                  <c:v>نایین</c:v>
                </c:pt>
                <c:pt idx="9">
                  <c:v>هرند</c:v>
                </c:pt>
                <c:pt idx="10">
                  <c:v>خوانسار</c:v>
                </c:pt>
                <c:pt idx="11">
                  <c:v>خور</c:v>
                </c:pt>
                <c:pt idx="12">
                  <c:v>دهاقان</c:v>
                </c:pt>
                <c:pt idx="13">
                  <c:v>مبارکه</c:v>
                </c:pt>
                <c:pt idx="14">
                  <c:v>اردستان</c:v>
                </c:pt>
                <c:pt idx="15">
                  <c:v>جرقویه</c:v>
                </c:pt>
                <c:pt idx="16">
                  <c:v>تیران</c:v>
                </c:pt>
                <c:pt idx="17">
                  <c:v>شهرضا</c:v>
                </c:pt>
                <c:pt idx="18">
                  <c:v>برخوار</c:v>
                </c:pt>
                <c:pt idx="19">
                  <c:v>خمینی شهر</c:v>
                </c:pt>
                <c:pt idx="20">
                  <c:v>لنجان</c:v>
                </c:pt>
                <c:pt idx="21">
                  <c:v>فلاورجان</c:v>
                </c:pt>
                <c:pt idx="22">
                  <c:v>استان </c:v>
                </c:pt>
                <c:pt idx="23">
                  <c:v>نجف آباد</c:v>
                </c:pt>
                <c:pt idx="24">
                  <c:v>کوهپایه</c:v>
                </c:pt>
                <c:pt idx="25">
                  <c:v>شاهین شهر</c:v>
                </c:pt>
                <c:pt idx="26">
                  <c:v>اصفهان1 </c:v>
                </c:pt>
                <c:pt idx="27">
                  <c:v>اصفهان2 </c:v>
                </c:pt>
              </c:strCache>
            </c:strRef>
          </c:cat>
          <c:val>
            <c:numRef>
              <c:f>'شاخص های مادران 6 ماهه 1401'!$C$221:$C$248</c:f>
              <c:numCache>
                <c:formatCode>0.0</c:formatCode>
                <c:ptCount val="28"/>
                <c:pt idx="0">
                  <c:v>104.29416242668312</c:v>
                </c:pt>
                <c:pt idx="1">
                  <c:v>91.801826994780015</c:v>
                </c:pt>
                <c:pt idx="2">
                  <c:v>95.082285931594683</c:v>
                </c:pt>
                <c:pt idx="3">
                  <c:v>86.011035039381014</c:v>
                </c:pt>
                <c:pt idx="4">
                  <c:v>97.297265807052966</c:v>
                </c:pt>
                <c:pt idx="5">
                  <c:v>90.514323036446925</c:v>
                </c:pt>
                <c:pt idx="6">
                  <c:v>89.275820311204015</c:v>
                </c:pt>
                <c:pt idx="7">
                  <c:v>89.085925562035939</c:v>
                </c:pt>
                <c:pt idx="8">
                  <c:v>83.031041259367882</c:v>
                </c:pt>
                <c:pt idx="9">
                  <c:v>91.238393258886575</c:v>
                </c:pt>
                <c:pt idx="10">
                  <c:v>85.253717679460252</c:v>
                </c:pt>
                <c:pt idx="11">
                  <c:v>87.996273712737135</c:v>
                </c:pt>
                <c:pt idx="12">
                  <c:v>86.846876617868986</c:v>
                </c:pt>
                <c:pt idx="13">
                  <c:v>82.260502577505463</c:v>
                </c:pt>
                <c:pt idx="14">
                  <c:v>87.431516771094138</c:v>
                </c:pt>
                <c:pt idx="15">
                  <c:v>83.710371037103712</c:v>
                </c:pt>
                <c:pt idx="16">
                  <c:v>78.255901201046569</c:v>
                </c:pt>
                <c:pt idx="17">
                  <c:v>68.096612320604905</c:v>
                </c:pt>
                <c:pt idx="18">
                  <c:v>70.588850259225381</c:v>
                </c:pt>
                <c:pt idx="19">
                  <c:v>69.462963056914887</c:v>
                </c:pt>
                <c:pt idx="20">
                  <c:v>71.544254254392328</c:v>
                </c:pt>
                <c:pt idx="21">
                  <c:v>66.298409997890801</c:v>
                </c:pt>
                <c:pt idx="22">
                  <c:v>62.628284060202134</c:v>
                </c:pt>
                <c:pt idx="23">
                  <c:v>62.525747075965171</c:v>
                </c:pt>
                <c:pt idx="24">
                  <c:v>61.92672641012124</c:v>
                </c:pt>
                <c:pt idx="25">
                  <c:v>55.922762306206472</c:v>
                </c:pt>
                <c:pt idx="26">
                  <c:v>45.775917360860952</c:v>
                </c:pt>
                <c:pt idx="27">
                  <c:v>41.255405668148057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467F-4F21-8AB2-43F2F9EFBA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3184928"/>
        <c:axId val="113185488"/>
      </c:barChart>
      <c:catAx>
        <c:axId val="1131849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en-US"/>
          </a:p>
        </c:txPr>
        <c:crossAx val="113185488"/>
        <c:crosses val="autoZero"/>
        <c:auto val="1"/>
        <c:lblAlgn val="ctr"/>
        <c:lblOffset val="100"/>
        <c:noMultiLvlLbl val="0"/>
      </c:catAx>
      <c:valAx>
        <c:axId val="1131854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en-US"/>
          </a:p>
        </c:txPr>
        <c:crossAx val="1131849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fa-IR" sz="1600">
                <a:solidFill>
                  <a:schemeClr val="tx1"/>
                </a:solidFill>
                <a:cs typeface="B Titr" panose="00000700000000000000" pitchFamily="2" charset="-78"/>
              </a:rPr>
              <a:t>درصد</a:t>
            </a:r>
            <a:r>
              <a:rPr lang="fa-IR">
                <a:solidFill>
                  <a:schemeClr val="tx1"/>
                </a:solidFill>
                <a:cs typeface="B Titr" panose="00000700000000000000" pitchFamily="2" charset="-78"/>
              </a:rPr>
              <a:t> </a:t>
            </a:r>
            <a:r>
              <a:rPr lang="fa-IR" sz="1600">
                <a:solidFill>
                  <a:schemeClr val="tx1"/>
                </a:solidFill>
                <a:cs typeface="B Titr" panose="00000700000000000000" pitchFamily="2" charset="-78"/>
              </a:rPr>
              <a:t>مراقبت پس از زایمان -پایان سال 1400 و شش ماهه اول 1401</a:t>
            </a:r>
            <a:endParaRPr lang="en-US" sz="1600">
              <a:solidFill>
                <a:schemeClr val="tx1"/>
              </a:solidFill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'شاخص های مادران 6 ماهه 1401'!$B$158</c:f>
              <c:strCache>
                <c:ptCount val="1"/>
                <c:pt idx="0">
                  <c:v>درصد مراقبت پس از زایمان -6 ماهه اول  1401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158-42B7-BFD5-1023048146F0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9158-42B7-BFD5-1023048146F0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304-469C-ADF2-DCB80B802FCD}"/>
              </c:ext>
            </c:extLst>
          </c:dPt>
          <c:dPt>
            <c:idx val="10"/>
            <c:invertIfNegative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1304-469C-ADF2-DCB80B802FCD}"/>
              </c:ext>
            </c:extLst>
          </c:dPt>
          <c:dPt>
            <c:idx val="15"/>
            <c:invertIfNegative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1304-469C-ADF2-DCB80B802FCD}"/>
              </c:ext>
            </c:extLst>
          </c:dPt>
          <c:dPt>
            <c:idx val="16"/>
            <c:invertIfNegative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1304-469C-ADF2-DCB80B802FCD}"/>
              </c:ext>
            </c:extLst>
          </c:dPt>
          <c:dPt>
            <c:idx val="18"/>
            <c:invertIfNegative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1304-469C-ADF2-DCB80B802FCD}"/>
              </c:ext>
            </c:extLst>
          </c:dPt>
          <c:dPt>
            <c:idx val="19"/>
            <c:invertIfNegative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1304-469C-ADF2-DCB80B802FCD}"/>
              </c:ext>
            </c:extLst>
          </c:dPt>
          <c:dPt>
            <c:idx val="24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9158-42B7-BFD5-1023048146F0}"/>
              </c:ext>
            </c:extLst>
          </c:dPt>
          <c:dPt>
            <c:idx val="25"/>
            <c:invertIfNegative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9158-42B7-BFD5-1023048146F0}"/>
              </c:ext>
            </c:extLst>
          </c:dPt>
          <c:dPt>
            <c:idx val="26"/>
            <c:invertIfNegative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9158-42B7-BFD5-1023048146F0}"/>
              </c:ext>
            </c:extLst>
          </c:dPt>
          <c:dPt>
            <c:idx val="27"/>
            <c:invertIfNegative val="0"/>
            <c:bubble3D val="0"/>
            <c:spPr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7-9158-42B7-BFD5-1023048146F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B Titr" panose="00000700000000000000" pitchFamily="2" charset="-78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'شاخص های مادران 6 ماهه 1401'!$A$159:$A$186</c:f>
              <c:strCache>
                <c:ptCount val="28"/>
                <c:pt idx="0">
                  <c:v>فریدن</c:v>
                </c:pt>
                <c:pt idx="1">
                  <c:v>ورزنه</c:v>
                </c:pt>
                <c:pt idx="2">
                  <c:v>چادگان</c:v>
                </c:pt>
                <c:pt idx="3">
                  <c:v>سمیرم</c:v>
                </c:pt>
                <c:pt idx="4">
                  <c:v>هرند</c:v>
                </c:pt>
                <c:pt idx="5">
                  <c:v>فریدونشهر</c:v>
                </c:pt>
                <c:pt idx="6">
                  <c:v>گلپایگان</c:v>
                </c:pt>
                <c:pt idx="7">
                  <c:v>برخوار</c:v>
                </c:pt>
                <c:pt idx="8">
                  <c:v>خوانسار</c:v>
                </c:pt>
                <c:pt idx="9">
                  <c:v>تیران</c:v>
                </c:pt>
                <c:pt idx="10">
                  <c:v>نایین</c:v>
                </c:pt>
                <c:pt idx="11">
                  <c:v>دهاقان</c:v>
                </c:pt>
                <c:pt idx="12">
                  <c:v>بویین</c:v>
                </c:pt>
                <c:pt idx="13">
                  <c:v>مبارکه</c:v>
                </c:pt>
                <c:pt idx="14">
                  <c:v>خور</c:v>
                </c:pt>
                <c:pt idx="15">
                  <c:v>نطنز</c:v>
                </c:pt>
                <c:pt idx="16">
                  <c:v>اردستان</c:v>
                </c:pt>
                <c:pt idx="17">
                  <c:v>خمینی شهر</c:v>
                </c:pt>
                <c:pt idx="18">
                  <c:v>کوهپایه</c:v>
                </c:pt>
                <c:pt idx="19">
                  <c:v>جرقویه</c:v>
                </c:pt>
                <c:pt idx="20">
                  <c:v>فلاورجان</c:v>
                </c:pt>
                <c:pt idx="21">
                  <c:v>لنجان</c:v>
                </c:pt>
                <c:pt idx="22">
                  <c:v>شهرضا</c:v>
                </c:pt>
                <c:pt idx="23">
                  <c:v>شاهین شهر</c:v>
                </c:pt>
                <c:pt idx="24">
                  <c:v>استان </c:v>
                </c:pt>
                <c:pt idx="25">
                  <c:v>نجف آباد</c:v>
                </c:pt>
                <c:pt idx="26">
                  <c:v>اصفهان1 </c:v>
                </c:pt>
                <c:pt idx="27">
                  <c:v>اصفهان2 </c:v>
                </c:pt>
              </c:strCache>
            </c:strRef>
          </c:cat>
          <c:val>
            <c:numRef>
              <c:f>'شاخص های مادران 6 ماهه 1401'!$B$159:$B$186</c:f>
              <c:numCache>
                <c:formatCode>0.0</c:formatCode>
                <c:ptCount val="28"/>
                <c:pt idx="0">
                  <c:v>121.47887323943662</c:v>
                </c:pt>
                <c:pt idx="1">
                  <c:v>119.80198019801979</c:v>
                </c:pt>
                <c:pt idx="2">
                  <c:v>102.97029702970298</c:v>
                </c:pt>
                <c:pt idx="3">
                  <c:v>100.31152647975077</c:v>
                </c:pt>
                <c:pt idx="4">
                  <c:v>98.064516129032256</c:v>
                </c:pt>
                <c:pt idx="5">
                  <c:v>97.402597402597408</c:v>
                </c:pt>
                <c:pt idx="6">
                  <c:v>91.409691629955944</c:v>
                </c:pt>
                <c:pt idx="7">
                  <c:v>90.153568202348694</c:v>
                </c:pt>
                <c:pt idx="8">
                  <c:v>88.970588235294116</c:v>
                </c:pt>
                <c:pt idx="9">
                  <c:v>86.654135338345867</c:v>
                </c:pt>
                <c:pt idx="10">
                  <c:v>86.255924170616112</c:v>
                </c:pt>
                <c:pt idx="11">
                  <c:v>85.026737967914428</c:v>
                </c:pt>
                <c:pt idx="12">
                  <c:v>84.761904761904759</c:v>
                </c:pt>
                <c:pt idx="13">
                  <c:v>84.437086092715234</c:v>
                </c:pt>
                <c:pt idx="14">
                  <c:v>84.210526315789465</c:v>
                </c:pt>
                <c:pt idx="15">
                  <c:v>83.150183150183153</c:v>
                </c:pt>
                <c:pt idx="16">
                  <c:v>80.918727915194339</c:v>
                </c:pt>
                <c:pt idx="17">
                  <c:v>79.230080572963288</c:v>
                </c:pt>
                <c:pt idx="18">
                  <c:v>78.861788617886177</c:v>
                </c:pt>
                <c:pt idx="19">
                  <c:v>76.981132075471706</c:v>
                </c:pt>
                <c:pt idx="20">
                  <c:v>76.460859977949283</c:v>
                </c:pt>
                <c:pt idx="21">
                  <c:v>74.197689345314515</c:v>
                </c:pt>
                <c:pt idx="22">
                  <c:v>71.011235955056179</c:v>
                </c:pt>
                <c:pt idx="23">
                  <c:v>61.435608726249122</c:v>
                </c:pt>
                <c:pt idx="24">
                  <c:v>60.954563357084034</c:v>
                </c:pt>
                <c:pt idx="25">
                  <c:v>53.422818791946312</c:v>
                </c:pt>
                <c:pt idx="26">
                  <c:v>39.80952380952381</c:v>
                </c:pt>
                <c:pt idx="27">
                  <c:v>36.65987780040733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8-9158-42B7-BFD5-1023048146F0}"/>
            </c:ext>
          </c:extLst>
        </c:ser>
        <c:ser>
          <c:idx val="1"/>
          <c:order val="1"/>
          <c:tx>
            <c:strRef>
              <c:f>'شاخص های مادران 6 ماهه 1401'!$C$158</c:f>
              <c:strCache>
                <c:ptCount val="1"/>
                <c:pt idx="0">
                  <c:v>درصد مراقبت پس از زایمان -سال 1400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dPt>
            <c:idx val="24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9-1304-469C-ADF2-DCB80B802FC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B Titr" panose="00000700000000000000" pitchFamily="2" charset="-78"/>
                  </a:defRPr>
                </a:pPr>
                <a:endParaRPr lang="en-US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'شاخص های مادران 6 ماهه 1401'!$A$159:$A$186</c:f>
              <c:strCache>
                <c:ptCount val="28"/>
                <c:pt idx="0">
                  <c:v>فریدن</c:v>
                </c:pt>
                <c:pt idx="1">
                  <c:v>ورزنه</c:v>
                </c:pt>
                <c:pt idx="2">
                  <c:v>چادگان</c:v>
                </c:pt>
                <c:pt idx="3">
                  <c:v>سمیرم</c:v>
                </c:pt>
                <c:pt idx="4">
                  <c:v>هرند</c:v>
                </c:pt>
                <c:pt idx="5">
                  <c:v>فریدونشهر</c:v>
                </c:pt>
                <c:pt idx="6">
                  <c:v>گلپایگان</c:v>
                </c:pt>
                <c:pt idx="7">
                  <c:v>برخوار</c:v>
                </c:pt>
                <c:pt idx="8">
                  <c:v>خوانسار</c:v>
                </c:pt>
                <c:pt idx="9">
                  <c:v>تیران</c:v>
                </c:pt>
                <c:pt idx="10">
                  <c:v>نایین</c:v>
                </c:pt>
                <c:pt idx="11">
                  <c:v>دهاقان</c:v>
                </c:pt>
                <c:pt idx="12">
                  <c:v>بویین</c:v>
                </c:pt>
                <c:pt idx="13">
                  <c:v>مبارکه</c:v>
                </c:pt>
                <c:pt idx="14">
                  <c:v>خور</c:v>
                </c:pt>
                <c:pt idx="15">
                  <c:v>نطنز</c:v>
                </c:pt>
                <c:pt idx="16">
                  <c:v>اردستان</c:v>
                </c:pt>
                <c:pt idx="17">
                  <c:v>خمینی شهر</c:v>
                </c:pt>
                <c:pt idx="18">
                  <c:v>کوهپایه</c:v>
                </c:pt>
                <c:pt idx="19">
                  <c:v>جرقویه</c:v>
                </c:pt>
                <c:pt idx="20">
                  <c:v>فلاورجان</c:v>
                </c:pt>
                <c:pt idx="21">
                  <c:v>لنجان</c:v>
                </c:pt>
                <c:pt idx="22">
                  <c:v>شهرضا</c:v>
                </c:pt>
                <c:pt idx="23">
                  <c:v>شاهین شهر</c:v>
                </c:pt>
                <c:pt idx="24">
                  <c:v>استان </c:v>
                </c:pt>
                <c:pt idx="25">
                  <c:v>نجف آباد</c:v>
                </c:pt>
                <c:pt idx="26">
                  <c:v>اصفهان1 </c:v>
                </c:pt>
                <c:pt idx="27">
                  <c:v>اصفهان2 </c:v>
                </c:pt>
              </c:strCache>
            </c:strRef>
          </c:cat>
          <c:val>
            <c:numRef>
              <c:f>'شاخص های مادران 6 ماهه 1401'!$C$159:$C$186</c:f>
              <c:numCache>
                <c:formatCode>0.0</c:formatCode>
                <c:ptCount val="28"/>
                <c:pt idx="0">
                  <c:v>111.01836393989983</c:v>
                </c:pt>
                <c:pt idx="1">
                  <c:v>107.80856423173803</c:v>
                </c:pt>
                <c:pt idx="2">
                  <c:v>81.431767337807599</c:v>
                </c:pt>
                <c:pt idx="3">
                  <c:v>89.968152866242036</c:v>
                </c:pt>
                <c:pt idx="4">
                  <c:v>102.41379310344827</c:v>
                </c:pt>
                <c:pt idx="5">
                  <c:v>83.262711864406782</c:v>
                </c:pt>
                <c:pt idx="6">
                  <c:v>91.785323110624319</c:v>
                </c:pt>
                <c:pt idx="7">
                  <c:v>78.453796889295518</c:v>
                </c:pt>
                <c:pt idx="8">
                  <c:v>72.60726072607261</c:v>
                </c:pt>
                <c:pt idx="9">
                  <c:v>77.063339731285978</c:v>
                </c:pt>
                <c:pt idx="10">
                  <c:v>86.458333333333343</c:v>
                </c:pt>
                <c:pt idx="11">
                  <c:v>78.371501272264638</c:v>
                </c:pt>
                <c:pt idx="12">
                  <c:v>77.941176470588232</c:v>
                </c:pt>
                <c:pt idx="13">
                  <c:v>80.576368876080693</c:v>
                </c:pt>
                <c:pt idx="14">
                  <c:v>83.333333333333343</c:v>
                </c:pt>
                <c:pt idx="15">
                  <c:v>90.22869022869024</c:v>
                </c:pt>
                <c:pt idx="16">
                  <c:v>78.207739307535633</c:v>
                </c:pt>
                <c:pt idx="17">
                  <c:v>72.659598466050085</c:v>
                </c:pt>
                <c:pt idx="18">
                  <c:v>78.597785977859786</c:v>
                </c:pt>
                <c:pt idx="19">
                  <c:v>72.871287128712865</c:v>
                </c:pt>
                <c:pt idx="20">
                  <c:v>66.273972602739732</c:v>
                </c:pt>
                <c:pt idx="21">
                  <c:v>71.152607855763037</c:v>
                </c:pt>
                <c:pt idx="22">
                  <c:v>64.246724890829697</c:v>
                </c:pt>
                <c:pt idx="23">
                  <c:v>51.207560378018904</c:v>
                </c:pt>
                <c:pt idx="24">
                  <c:v>53.415098705876076</c:v>
                </c:pt>
                <c:pt idx="25">
                  <c:v>49.557130203720106</c:v>
                </c:pt>
                <c:pt idx="26">
                  <c:v>36.146979807608979</c:v>
                </c:pt>
                <c:pt idx="27">
                  <c:v>24.630823203067635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A-1304-469C-ADF2-DCB80B802F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3188288"/>
        <c:axId val="113188848"/>
      </c:barChart>
      <c:catAx>
        <c:axId val="1131882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en-US"/>
          </a:p>
        </c:txPr>
        <c:crossAx val="113188848"/>
        <c:crosses val="autoZero"/>
        <c:auto val="1"/>
        <c:lblAlgn val="ctr"/>
        <c:lblOffset val="100"/>
        <c:noMultiLvlLbl val="0"/>
      </c:catAx>
      <c:valAx>
        <c:axId val="113188848"/>
        <c:scaling>
          <c:orientation val="minMax"/>
          <c:max val="14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en-US"/>
          </a:p>
        </c:txPr>
        <c:crossAx val="1131882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819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8A54B50-EFFA-45CE-AD80-BCD9C137DE2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3152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EB404B-DDA0-412B-8A5B-55C883EE38D4}" type="slidenum">
              <a:rPr lang="en-US"/>
              <a:pPr/>
              <a:t>2</a:t>
            </a:fld>
            <a:endParaRPr lang="en-US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1184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7904C77-163B-4A61-AEC1-D6FB1521E921}" type="slidenum">
              <a:rPr lang="en-US"/>
              <a:pPr/>
              <a:t>3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3923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EB404B-DDA0-412B-8A5B-55C883EE38D4}" type="slidenum">
              <a:rPr lang="en-US">
                <a:solidFill>
                  <a:srgbClr val="000000"/>
                </a:solidFill>
              </a:rPr>
              <a:pPr/>
              <a:t>10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06486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ECE5099-048F-40CC-B966-F037CCA8C66A}" type="slidenum">
              <a:rPr lang="en-US">
                <a:solidFill>
                  <a:srgbClr val="000000"/>
                </a:solidFill>
              </a:rPr>
              <a:pPr/>
              <a:t>11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32265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EB404B-DDA0-412B-8A5B-55C883EE38D4}" type="slidenum">
              <a:rPr lang="en-US">
                <a:solidFill>
                  <a:srgbClr val="000000"/>
                </a:solidFill>
              </a:rPr>
              <a:pPr/>
              <a:t>12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21951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EB404B-DDA0-412B-8A5B-55C883EE38D4}" type="slidenum">
              <a:rPr lang="en-US">
                <a:solidFill>
                  <a:srgbClr val="000000"/>
                </a:solidFill>
              </a:rPr>
              <a:pPr/>
              <a:t>13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01332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ECE5099-048F-40CC-B966-F037CCA8C66A}" type="slidenum">
              <a:rPr lang="en-US">
                <a:solidFill>
                  <a:srgbClr val="000000"/>
                </a:solidFill>
              </a:rPr>
              <a:pPr/>
              <a:t>14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54482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EB404B-DDA0-412B-8A5B-55C883EE38D4}" type="slidenum">
              <a:rPr lang="en-US">
                <a:solidFill>
                  <a:srgbClr val="000000"/>
                </a:solidFill>
              </a:rPr>
              <a:pPr/>
              <a:t>15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1128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ECE5099-048F-40CC-B966-F037CCA8C66A}" type="slidenum">
              <a:rPr lang="en-US">
                <a:solidFill>
                  <a:srgbClr val="000000"/>
                </a:solidFill>
              </a:rPr>
              <a:pPr/>
              <a:t>16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93515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95275" y="2771775"/>
            <a:ext cx="7543800" cy="70485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36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5275" y="3381375"/>
            <a:ext cx="7543800" cy="45720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1"/>
                  </a:outerShdw>
                </a:effectLst>
              </a14:hiddenEffects>
            </a:ext>
          </a:extLst>
        </p:spPr>
        <p:txBody>
          <a:bodyPr/>
          <a:lstStyle>
            <a:lvl1pPr marL="0" indent="0">
              <a:buFontTx/>
              <a:buNone/>
              <a:defRPr sz="2400"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220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67500" y="152400"/>
            <a:ext cx="2171700" cy="5257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" y="152400"/>
            <a:ext cx="6362700" cy="5257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4542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CA69-AEFF-499B-9AF0-42C1EF2C4AB0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/>
              <a:t>27/05/1444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8F727-1D57-48B8-83B7-5CD314788EC5}" type="slidenum">
              <a:rPr lang="fa-IR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83995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CA69-AEFF-499B-9AF0-42C1EF2C4AB0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/>
              <a:t>27/05/1444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8F727-1D57-48B8-83B7-5CD314788EC5}" type="slidenum">
              <a:rPr lang="fa-IR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99114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CA69-AEFF-499B-9AF0-42C1EF2C4AB0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/>
              <a:t>27/05/1444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8F727-1D57-48B8-83B7-5CD314788EC5}" type="slidenum">
              <a:rPr lang="fa-IR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5114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CA69-AEFF-499B-9AF0-42C1EF2C4AB0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/>
              <a:t>27/05/1444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8F727-1D57-48B8-83B7-5CD314788EC5}" type="slidenum">
              <a:rPr lang="fa-IR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2504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CA69-AEFF-499B-9AF0-42C1EF2C4AB0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/>
              <a:t>27/05/1444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8F727-1D57-48B8-83B7-5CD314788EC5}" type="slidenum">
              <a:rPr lang="fa-IR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6213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CA69-AEFF-499B-9AF0-42C1EF2C4AB0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/>
              <a:t>27/05/1444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8F727-1D57-48B8-83B7-5CD314788EC5}" type="slidenum">
              <a:rPr lang="fa-IR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17888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CA69-AEFF-499B-9AF0-42C1EF2C4AB0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/>
              <a:t>27/05/1444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8F727-1D57-48B8-83B7-5CD314788EC5}" type="slidenum">
              <a:rPr lang="fa-IR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9481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CA69-AEFF-499B-9AF0-42C1EF2C4AB0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/>
              <a:t>27/05/1444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8F727-1D57-48B8-83B7-5CD314788EC5}" type="slidenum">
              <a:rPr lang="fa-IR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9966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3701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CA69-AEFF-499B-9AF0-42C1EF2C4AB0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/>
              <a:t>27/05/1444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8F727-1D57-48B8-83B7-5CD314788EC5}" type="slidenum">
              <a:rPr lang="fa-IR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1619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CA69-AEFF-499B-9AF0-42C1EF2C4AB0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/>
              <a:t>27/05/1444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8F727-1D57-48B8-83B7-5CD314788EC5}" type="slidenum">
              <a:rPr lang="fa-IR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9860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ECA69-AEFF-499B-9AF0-42C1EF2C4AB0}" type="datetimeFigureOut">
              <a:rPr lang="fa-IR">
                <a:solidFill>
                  <a:prstClr val="black">
                    <a:tint val="75000"/>
                  </a:prstClr>
                </a:solidFill>
              </a:rPr>
              <a:pPr/>
              <a:t>27/05/1444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28F727-1D57-48B8-83B7-5CD314788EC5}" type="slidenum">
              <a:rPr lang="fa-IR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72693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66401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5350" y="1219200"/>
            <a:ext cx="3581400" cy="4191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219200"/>
            <a:ext cx="3581400" cy="4191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7489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613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4838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7710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546820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95092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152400"/>
            <a:ext cx="86868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5350" y="1219200"/>
            <a:ext cx="73152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anose="020B06040202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anose="020B06040202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anose="020B06040202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1" fontAlgn="auto">
              <a:spcBef>
                <a:spcPts val="0"/>
              </a:spcBef>
              <a:spcAft>
                <a:spcPts val="0"/>
              </a:spcAft>
            </a:pPr>
            <a:fld id="{104ECA69-AEFF-499B-9AF0-42C1EF2C4AB0}" type="datetimeFigureOut">
              <a:rPr lang="fa-IR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rtl="1" fontAlgn="auto">
                <a:spcBef>
                  <a:spcPts val="0"/>
                </a:spcBef>
                <a:spcAft>
                  <a:spcPts val="0"/>
                </a:spcAft>
              </a:pPr>
              <a:t>27/05/1444</a:t>
            </a:fld>
            <a:endParaRPr lang="fa-IR" smtClean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1" fontAlgn="auto">
              <a:spcBef>
                <a:spcPts val="0"/>
              </a:spcBef>
              <a:spcAft>
                <a:spcPts val="0"/>
              </a:spcAft>
            </a:pPr>
            <a:endParaRPr lang="fa-IR" smtClean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1" fontAlgn="auto">
              <a:spcBef>
                <a:spcPts val="0"/>
              </a:spcBef>
              <a:spcAft>
                <a:spcPts val="0"/>
              </a:spcAft>
            </a:pPr>
            <a:fld id="{2D28F727-1D57-48B8-83B7-5CD314788EC5}" type="slidenum">
              <a:rPr lang="fa-IR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rtl="1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fa-IR" smtClean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113521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r" defTabSz="685800" rtl="1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r" defTabSz="685800" rtl="1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r" defTabSz="685800" rtl="1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r" defTabSz="685800" rtl="1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shakhes.xlsx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gozaresh%20payesh%20baste%20khedmat%20madar-1400.docx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hyperlink" Target="narmafzar%20payesh%201401.xls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pooshesh%20mokamel%201400.xlsx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" y="2132856"/>
            <a:ext cx="5724128" cy="2304256"/>
          </a:xfrm>
        </p:spPr>
        <p:txBody>
          <a:bodyPr/>
          <a:lstStyle/>
          <a:p>
            <a:pPr algn="ctr"/>
            <a:r>
              <a:rPr lang="fa-IR" sz="5000" dirty="0" smtClean="0">
                <a:cs typeface="B Titr" panose="00000700000000000000" pitchFamily="2" charset="-78"/>
              </a:rPr>
              <a:t>بسم الله الرحمن الرحیم</a:t>
            </a:r>
            <a:endParaRPr lang="fa-IR" sz="5000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47024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179512" y="2564904"/>
            <a:ext cx="4320480" cy="1728192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fa-IR" sz="5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B Titr" panose="00000700000000000000" pitchFamily="2" charset="-78"/>
              </a:rPr>
              <a:t>کار عملی</a:t>
            </a:r>
            <a:r>
              <a:rPr lang="en-US" sz="5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B Titr" panose="00000700000000000000" pitchFamily="2" charset="-78"/>
              </a:rPr>
              <a:t/>
            </a:r>
            <a:br>
              <a:rPr lang="en-US" sz="5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B Titr" panose="00000700000000000000" pitchFamily="2" charset="-78"/>
              </a:rPr>
            </a:br>
            <a:endParaRPr lang="en-US" sz="5400" dirty="0">
              <a:cs typeface="B Titr" panose="00000700000000000000" pitchFamily="2" charset="-78"/>
            </a:endParaRPr>
          </a:p>
        </p:txBody>
      </p:sp>
      <p:sp>
        <p:nvSpPr>
          <p:cNvPr id="3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04552" y="3823246"/>
            <a:ext cx="3312368" cy="490645"/>
          </a:xfrm>
          <a:solidFill>
            <a:srgbClr val="FF0000"/>
          </a:solidFill>
          <a:ln>
            <a:solidFill>
              <a:schemeClr val="bg1"/>
            </a:solidFill>
          </a:ln>
          <a:extLst/>
        </p:spPr>
        <p:txBody>
          <a:bodyPr/>
          <a:lstStyle/>
          <a:p>
            <a:pPr algn="ctr"/>
            <a:r>
              <a:rPr lang="en-US" dirty="0" smtClean="0">
                <a:hlinkClick r:id="rId3" action="ppaction://hlinkfile"/>
              </a:rPr>
              <a:t>shakhes.xlsx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9031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5736" y="-66200"/>
            <a:ext cx="6480720" cy="7193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491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07505" y="3933056"/>
            <a:ext cx="7200800" cy="936104"/>
          </a:xfrm>
          <a:solidFill>
            <a:srgbClr val="FF0000"/>
          </a:solidFill>
          <a:ln>
            <a:solidFill>
              <a:schemeClr val="bg1"/>
            </a:solidFill>
          </a:ln>
          <a:extLst/>
        </p:spPr>
        <p:txBody>
          <a:bodyPr/>
          <a:lstStyle/>
          <a:p>
            <a:r>
              <a:rPr lang="en-US" dirty="0" err="1" smtClean="0">
                <a:hlinkClick r:id="rId3" action="ppaction://hlinkfile"/>
              </a:rPr>
              <a:t>gozaresh</a:t>
            </a:r>
            <a:r>
              <a:rPr lang="en-US" dirty="0" smtClean="0">
                <a:hlinkClick r:id="rId3" action="ppaction://hlinkfile"/>
              </a:rPr>
              <a:t> </a:t>
            </a:r>
            <a:r>
              <a:rPr lang="en-US" dirty="0" err="1" smtClean="0">
                <a:hlinkClick r:id="rId3" action="ppaction://hlinkfile"/>
              </a:rPr>
              <a:t>payesh</a:t>
            </a:r>
            <a:r>
              <a:rPr lang="en-US" dirty="0" smtClean="0">
                <a:hlinkClick r:id="rId3" action="ppaction://hlinkfile"/>
              </a:rPr>
              <a:t> baste </a:t>
            </a:r>
            <a:r>
              <a:rPr lang="en-US" dirty="0" err="1" smtClean="0">
                <a:hlinkClick r:id="rId3" action="ppaction://hlinkfile"/>
              </a:rPr>
              <a:t>khedmat</a:t>
            </a:r>
            <a:r>
              <a:rPr lang="en-US" dirty="0" smtClean="0">
                <a:hlinkClick r:id="rId3" action="ppaction://hlinkfile"/>
              </a:rPr>
              <a:t> madar-1400.docx</a:t>
            </a:r>
            <a:endParaRPr lang="en-US" dirty="0" smtClean="0"/>
          </a:p>
          <a:p>
            <a:r>
              <a:rPr lang="en-US" dirty="0" err="1" smtClean="0">
                <a:solidFill>
                  <a:srgbClr val="FF0000"/>
                </a:solidFill>
                <a:hlinkClick r:id="rId4" action="ppaction://hlinkfile"/>
              </a:rPr>
              <a:t>narmafzar</a:t>
            </a:r>
            <a:r>
              <a:rPr lang="en-US" dirty="0" smtClean="0">
                <a:solidFill>
                  <a:srgbClr val="FF0000"/>
                </a:solidFill>
                <a:hlinkClick r:id="rId4" action="ppaction://hlinkfile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hlinkClick r:id="rId4" action="ppaction://hlinkfile"/>
              </a:rPr>
              <a:t>payesh</a:t>
            </a:r>
            <a:r>
              <a:rPr lang="en-US" dirty="0" smtClean="0">
                <a:solidFill>
                  <a:srgbClr val="FF0000"/>
                </a:solidFill>
                <a:hlinkClick r:id="rId4" action="ppaction://hlinkfile"/>
              </a:rPr>
              <a:t> 1401.xls</a:t>
            </a:r>
            <a:endParaRPr lang="en-US" dirty="0" smtClean="0">
              <a:solidFill>
                <a:srgbClr val="FF0000"/>
              </a:solidFill>
            </a:endParaRPr>
          </a:p>
          <a:p>
            <a:endParaRPr lang="en-US" dirty="0"/>
          </a:p>
          <a:p>
            <a:endParaRPr lang="en-US" dirty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fa-IR" sz="5400" b="1" dirty="0">
                <a:latin typeface="Times New Roman" panose="02020603050405020304" pitchFamily="18" charset="0"/>
                <a:ea typeface="Calibri" panose="020F0502020204030204" pitchFamily="34" charset="0"/>
                <a:cs typeface="B Titr" panose="00000700000000000000" pitchFamily="2" charset="-78"/>
              </a:rPr>
              <a:t>تحلیل پایش ها</a:t>
            </a:r>
            <a:endParaRPr lang="en-US" sz="5400" b="1" dirty="0">
              <a:latin typeface="Times New Roman" panose="02020603050405020304" pitchFamily="18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65337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07504" y="3933056"/>
            <a:ext cx="4738091" cy="432048"/>
          </a:xfrm>
          <a:solidFill>
            <a:srgbClr val="FF0000"/>
          </a:solidFill>
          <a:extLst/>
        </p:spPr>
        <p:txBody>
          <a:bodyPr/>
          <a:lstStyle/>
          <a:p>
            <a:pPr algn="ctr"/>
            <a:r>
              <a:rPr lang="en-US" dirty="0" err="1" smtClean="0">
                <a:hlinkClick r:id="rId3" action="ppaction://hlinkfile"/>
              </a:rPr>
              <a:t>pooshesh</a:t>
            </a:r>
            <a:r>
              <a:rPr lang="en-US" dirty="0" smtClean="0">
                <a:hlinkClick r:id="rId3" action="ppaction://hlinkfile"/>
              </a:rPr>
              <a:t> </a:t>
            </a:r>
            <a:r>
              <a:rPr lang="en-US" dirty="0" err="1" smtClean="0">
                <a:hlinkClick r:id="rId3" action="ppaction://hlinkfile"/>
              </a:rPr>
              <a:t>mokamel</a:t>
            </a:r>
            <a:r>
              <a:rPr lang="en-US" dirty="0" smtClean="0">
                <a:hlinkClick r:id="rId3" action="ppaction://hlinkfile"/>
              </a:rPr>
              <a:t> 1400.xlsx</a:t>
            </a:r>
            <a:endParaRPr lang="en-US" dirty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fa-IR" b="1" dirty="0">
                <a:latin typeface="Times New Roman" panose="02020603050405020304" pitchFamily="18" charset="0"/>
                <a:ea typeface="Calibri" panose="020F0502020204030204" pitchFamily="34" charset="0"/>
                <a:cs typeface="B Mitra" panose="00000400000000000000" pitchFamily="2" charset="-78"/>
              </a:rPr>
              <a:t>پوشش مکمل های دارویی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181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57211" y="0"/>
            <a:ext cx="7151712" cy="650776"/>
          </a:xfrm>
        </p:spPr>
        <p:txBody>
          <a:bodyPr/>
          <a:lstStyle/>
          <a:p>
            <a:r>
              <a:rPr lang="fa-IR" sz="2400" dirty="0" smtClean="0">
                <a:solidFill>
                  <a:srgbClr val="0070C0"/>
                </a:solidFill>
                <a:cs typeface="B Titr" panose="00000700000000000000" pitchFamily="2" charset="-78"/>
              </a:rPr>
              <a:t>پوشش مکمل های دارویی بر اساس فرمول دفتر بهبود تغذیه جامعه</a:t>
            </a:r>
            <a:endParaRPr lang="en-US" sz="2400" dirty="0">
              <a:solidFill>
                <a:srgbClr val="0070C0"/>
              </a:solidFill>
              <a:cs typeface="B Titr" panose="00000700000000000000" pitchFamily="2" charset="-78"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19672" y="650776"/>
            <a:ext cx="7489251" cy="6207224"/>
          </a:xfrm>
        </p:spPr>
        <p:txBody>
          <a:bodyPr/>
          <a:lstStyle/>
          <a:p>
            <a:pPr algn="r" rtl="1">
              <a:spcBef>
                <a:spcPts val="480"/>
              </a:spcBef>
            </a:pPr>
            <a:r>
              <a:rPr lang="fa-IR" altLang="ko-KR" sz="2000" dirty="0">
                <a:solidFill>
                  <a:srgbClr val="0070C0"/>
                </a:solidFill>
                <a:latin typeface="Verdana" panose="020B0604030504040204" pitchFamily="34" charset="0"/>
                <a:ea typeface="굴림" charset="-127"/>
                <a:cs typeface="B Titr" panose="00000700000000000000" pitchFamily="2" charset="-78"/>
              </a:rPr>
              <a:t>یدوفولیک</a:t>
            </a:r>
            <a:r>
              <a:rPr lang="fa-IR" altLang="ko-KR" sz="2000" dirty="0" smtClean="0">
                <a:solidFill>
                  <a:srgbClr val="0070C0"/>
                </a:solidFill>
                <a:latin typeface="Verdana" panose="020B0604030504040204" pitchFamily="34" charset="0"/>
                <a:ea typeface="굴림" charset="-127"/>
                <a:cs typeface="B Titr" panose="00000700000000000000" pitchFamily="2" charset="-78"/>
              </a:rPr>
              <a:t>: </a:t>
            </a:r>
            <a:r>
              <a:rPr lang="fa-IR" altLang="ko-KR" sz="2000" dirty="0" smtClean="0">
                <a:solidFill>
                  <a:schemeClr val="tx1"/>
                </a:solidFill>
                <a:latin typeface="Verdana" panose="020B0604030504040204" pitchFamily="34" charset="0"/>
                <a:ea typeface="굴림" charset="-127"/>
                <a:cs typeface="B Titr" panose="00000700000000000000" pitchFamily="2" charset="-78"/>
              </a:rPr>
              <a:t> صورت کسر: تعداد </a:t>
            </a:r>
            <a:r>
              <a:rPr lang="fa-IR" altLang="ko-KR" sz="2000" dirty="0">
                <a:solidFill>
                  <a:schemeClr val="tx1"/>
                </a:solidFill>
                <a:latin typeface="Verdana" panose="020B0604030504040204" pitchFamily="34" charset="0"/>
                <a:ea typeface="굴림" charset="-127"/>
                <a:cs typeface="B Titr" panose="00000700000000000000" pitchFamily="2" charset="-78"/>
              </a:rPr>
              <a:t>ثبت مکمل در سامانه سیب *100 </a:t>
            </a:r>
            <a:endParaRPr lang="fa-IR" altLang="ko-KR" sz="2000" dirty="0" smtClean="0">
              <a:solidFill>
                <a:schemeClr val="tx1"/>
              </a:solidFill>
              <a:latin typeface="Verdana" panose="020B0604030504040204" pitchFamily="34" charset="0"/>
              <a:ea typeface="굴림" charset="-127"/>
              <a:cs typeface="B Titr" panose="00000700000000000000" pitchFamily="2" charset="-78"/>
            </a:endParaRPr>
          </a:p>
          <a:p>
            <a:pPr marL="0" indent="0" algn="r" rtl="1">
              <a:spcBef>
                <a:spcPts val="480"/>
              </a:spcBef>
              <a:buNone/>
            </a:pPr>
            <a:r>
              <a:rPr lang="fa-IR" altLang="ko-KR" sz="2000" dirty="0" smtClean="0">
                <a:solidFill>
                  <a:schemeClr val="tx1"/>
                </a:solidFill>
                <a:latin typeface="Verdana" panose="020B0604030504040204" pitchFamily="34" charset="0"/>
                <a:ea typeface="굴림" charset="-127"/>
                <a:cs typeface="B Titr" panose="00000700000000000000" pitchFamily="2" charset="-78"/>
              </a:rPr>
              <a:t>مخرج کسر: </a:t>
            </a:r>
            <a:r>
              <a:rPr lang="fa-IR" altLang="ko-KR" sz="2000" dirty="0">
                <a:solidFill>
                  <a:schemeClr val="tx1"/>
                </a:solidFill>
                <a:latin typeface="Verdana" panose="020B0604030504040204" pitchFamily="34" charset="0"/>
                <a:ea typeface="굴림" charset="-127"/>
                <a:cs typeface="B Titr" panose="00000700000000000000" pitchFamily="2" charset="-78"/>
              </a:rPr>
              <a:t>تعداد مادران بارداری که </a:t>
            </a:r>
            <a:r>
              <a:rPr lang="fa-IR" altLang="ko-KR" sz="2000" dirty="0">
                <a:solidFill>
                  <a:srgbClr val="FF0000"/>
                </a:solidFill>
                <a:latin typeface="Verdana" panose="020B0604030504040204" pitchFamily="34" charset="0"/>
                <a:ea typeface="굴림" charset="-127"/>
                <a:cs typeface="B Titr" panose="00000700000000000000" pitchFamily="2" charset="-78"/>
              </a:rPr>
              <a:t>اولین خدمت بارداری </a:t>
            </a:r>
            <a:r>
              <a:rPr lang="fa-IR" altLang="ko-KR" sz="2000" dirty="0">
                <a:solidFill>
                  <a:schemeClr val="tx1"/>
                </a:solidFill>
                <a:latin typeface="Verdana" panose="020B0604030504040204" pitchFamily="34" charset="0"/>
                <a:ea typeface="굴림" charset="-127"/>
                <a:cs typeface="B Titr" panose="00000700000000000000" pitchFamily="2" charset="-78"/>
              </a:rPr>
              <a:t>را دریافت کرده اند </a:t>
            </a:r>
            <a:r>
              <a:rPr lang="fa-IR" altLang="ko-KR" sz="2000" dirty="0" smtClean="0">
                <a:solidFill>
                  <a:schemeClr val="tx1"/>
                </a:solidFill>
                <a:latin typeface="Verdana" panose="020B0604030504040204" pitchFamily="34" charset="0"/>
                <a:ea typeface="굴림" charset="-127"/>
                <a:cs typeface="B Titr" panose="00000700000000000000" pitchFamily="2" charset="-78"/>
              </a:rPr>
              <a:t>*90</a:t>
            </a:r>
          </a:p>
          <a:p>
            <a:pPr algn="r" rtl="1">
              <a:spcBef>
                <a:spcPts val="480"/>
              </a:spcBef>
            </a:pPr>
            <a:r>
              <a:rPr lang="fa-IR" altLang="ko-KR" sz="2000" dirty="0" smtClean="0">
                <a:solidFill>
                  <a:srgbClr val="0070C0"/>
                </a:solidFill>
                <a:latin typeface="Verdana" panose="020B0604030504040204" pitchFamily="34" charset="0"/>
                <a:ea typeface="굴림" charset="-127"/>
                <a:cs typeface="B Titr" panose="00000700000000000000" pitchFamily="2" charset="-78"/>
              </a:rPr>
              <a:t>آهن: </a:t>
            </a:r>
            <a:r>
              <a:rPr lang="fa-IR" altLang="ko-KR" sz="2000" dirty="0" smtClean="0">
                <a:solidFill>
                  <a:srgbClr val="4D4D4D"/>
                </a:solidFill>
                <a:latin typeface="Verdana" panose="020B0604030504040204" pitchFamily="34" charset="0"/>
                <a:ea typeface="굴림" charset="-127"/>
                <a:cs typeface="B Titr" panose="00000700000000000000" pitchFamily="2" charset="-78"/>
              </a:rPr>
              <a:t>صورت کسر: تعداد </a:t>
            </a:r>
            <a:r>
              <a:rPr lang="fa-IR" altLang="ko-KR" sz="2000" dirty="0">
                <a:solidFill>
                  <a:srgbClr val="4D4D4D"/>
                </a:solidFill>
                <a:latin typeface="Verdana" panose="020B0604030504040204" pitchFamily="34" charset="0"/>
                <a:ea typeface="굴림" charset="-127"/>
                <a:cs typeface="B Titr" panose="00000700000000000000" pitchFamily="2" charset="-78"/>
              </a:rPr>
              <a:t>ثبت مکمل در سامانه سیب *100 </a:t>
            </a:r>
            <a:endParaRPr lang="fa-IR" altLang="ko-KR" sz="2000" dirty="0" smtClean="0">
              <a:solidFill>
                <a:srgbClr val="4D4D4D"/>
              </a:solidFill>
              <a:latin typeface="Verdana" panose="020B0604030504040204" pitchFamily="34" charset="0"/>
              <a:ea typeface="굴림" charset="-127"/>
              <a:cs typeface="B Titr" panose="00000700000000000000" pitchFamily="2" charset="-78"/>
            </a:endParaRPr>
          </a:p>
          <a:p>
            <a:pPr marL="0" lvl="0" indent="0" algn="r" rtl="1">
              <a:spcBef>
                <a:spcPts val="480"/>
              </a:spcBef>
              <a:buNone/>
            </a:pPr>
            <a:r>
              <a:rPr lang="fa-IR" altLang="ko-KR" sz="2000" dirty="0" smtClean="0">
                <a:solidFill>
                  <a:srgbClr val="4D4D4D"/>
                </a:solidFill>
                <a:latin typeface="Verdana" panose="020B0604030504040204" pitchFamily="34" charset="0"/>
                <a:ea typeface="굴림" charset="-127"/>
                <a:cs typeface="B Titr" panose="00000700000000000000" pitchFamily="2" charset="-78"/>
              </a:rPr>
              <a:t>مخرج کسر: (تعداد </a:t>
            </a:r>
            <a:r>
              <a:rPr lang="fa-IR" altLang="ko-KR" sz="2000" dirty="0">
                <a:solidFill>
                  <a:srgbClr val="4D4D4D"/>
                </a:solidFill>
                <a:latin typeface="Verdana" panose="020B0604030504040204" pitchFamily="34" charset="0"/>
                <a:ea typeface="굴림" charset="-127"/>
                <a:cs typeface="B Titr" panose="00000700000000000000" pitchFamily="2" charset="-78"/>
              </a:rPr>
              <a:t>مادرانی که </a:t>
            </a:r>
            <a:r>
              <a:rPr lang="fa-IR" altLang="ko-KR" sz="2000" dirty="0">
                <a:solidFill>
                  <a:srgbClr val="FF0000"/>
                </a:solidFill>
                <a:latin typeface="Verdana" panose="020B0604030504040204" pitchFamily="34" charset="0"/>
                <a:ea typeface="굴림" charset="-127"/>
                <a:cs typeface="B Titr" panose="00000700000000000000" pitchFamily="2" charset="-78"/>
              </a:rPr>
              <a:t>متناسب</a:t>
            </a:r>
            <a:r>
              <a:rPr lang="fa-IR" altLang="ko-KR" sz="2000" dirty="0">
                <a:solidFill>
                  <a:srgbClr val="4D4D4D"/>
                </a:solidFill>
                <a:latin typeface="Verdana" panose="020B0604030504040204" pitchFamily="34" charset="0"/>
                <a:ea typeface="굴림" charset="-127"/>
                <a:cs typeface="B Titr" panose="00000700000000000000" pitchFamily="2" charset="-78"/>
              </a:rPr>
              <a:t> با سن بارداری حداقل مراقبت را دریافت کرده اند( </a:t>
            </a:r>
            <a:r>
              <a:rPr lang="fa-IR" altLang="ko-KR" sz="2000" dirty="0">
                <a:solidFill>
                  <a:srgbClr val="FF0000"/>
                </a:solidFill>
                <a:latin typeface="Verdana" panose="020B0604030504040204" pitchFamily="34" charset="0"/>
                <a:ea typeface="굴림" charset="-127"/>
                <a:cs typeface="B Titr" panose="00000700000000000000" pitchFamily="2" charset="-78"/>
              </a:rPr>
              <a:t>غیر پزشک</a:t>
            </a:r>
            <a:r>
              <a:rPr lang="fa-IR" altLang="ko-KR" sz="2000" dirty="0">
                <a:solidFill>
                  <a:srgbClr val="4D4D4D"/>
                </a:solidFill>
                <a:latin typeface="Verdana" panose="020B0604030504040204" pitchFamily="34" charset="0"/>
                <a:ea typeface="굴림" charset="-127"/>
                <a:cs typeface="B Titr" panose="00000700000000000000" pitchFamily="2" charset="-78"/>
              </a:rPr>
              <a:t>)+ تعداد مادرانی که </a:t>
            </a:r>
            <a:r>
              <a:rPr lang="fa-IR" altLang="ko-KR" sz="2000" dirty="0">
                <a:solidFill>
                  <a:srgbClr val="FF0000"/>
                </a:solidFill>
                <a:latin typeface="Verdana" panose="020B0604030504040204" pitchFamily="34" charset="0"/>
                <a:ea typeface="굴림" charset="-127"/>
                <a:cs typeface="B Titr" panose="00000700000000000000" pitchFamily="2" charset="-78"/>
              </a:rPr>
              <a:t>متناسب</a:t>
            </a:r>
            <a:r>
              <a:rPr lang="fa-IR" altLang="ko-KR" sz="2000" dirty="0">
                <a:solidFill>
                  <a:srgbClr val="4D4D4D"/>
                </a:solidFill>
                <a:latin typeface="Verdana" panose="020B0604030504040204" pitchFamily="34" charset="0"/>
                <a:ea typeface="굴림" charset="-127"/>
                <a:cs typeface="B Titr" panose="00000700000000000000" pitchFamily="2" charset="-78"/>
              </a:rPr>
              <a:t> با سن بارداری حداقل مراقبت را دریافت کرده اند( </a:t>
            </a:r>
            <a:r>
              <a:rPr lang="fa-IR" altLang="ko-KR" sz="2000" dirty="0">
                <a:solidFill>
                  <a:srgbClr val="FF0000"/>
                </a:solidFill>
                <a:latin typeface="Verdana" panose="020B0604030504040204" pitchFamily="34" charset="0"/>
                <a:ea typeface="굴림" charset="-127"/>
                <a:cs typeface="B Titr" panose="00000700000000000000" pitchFamily="2" charset="-78"/>
              </a:rPr>
              <a:t>پزشک</a:t>
            </a:r>
            <a:r>
              <a:rPr lang="fa-IR" altLang="ko-KR" sz="2000" dirty="0">
                <a:solidFill>
                  <a:srgbClr val="4D4D4D"/>
                </a:solidFill>
                <a:latin typeface="Verdana" panose="020B0604030504040204" pitchFamily="34" charset="0"/>
                <a:ea typeface="굴림" charset="-127"/>
                <a:cs typeface="B Titr" panose="00000700000000000000" pitchFamily="2" charset="-78"/>
              </a:rPr>
              <a:t>)+تعداد مادران که حداقل دو بار </a:t>
            </a:r>
            <a:r>
              <a:rPr lang="fa-IR" altLang="ko-KR" sz="2000" dirty="0">
                <a:solidFill>
                  <a:srgbClr val="FF0000"/>
                </a:solidFill>
                <a:latin typeface="Verdana" panose="020B0604030504040204" pitchFamily="34" charset="0"/>
                <a:ea typeface="굴림" charset="-127"/>
                <a:cs typeface="B Titr" panose="00000700000000000000" pitchFamily="2" charset="-78"/>
              </a:rPr>
              <a:t>پس از زایمان </a:t>
            </a:r>
            <a:r>
              <a:rPr lang="fa-IR" altLang="ko-KR" sz="2000" dirty="0">
                <a:solidFill>
                  <a:srgbClr val="4D4D4D"/>
                </a:solidFill>
                <a:latin typeface="Verdana" panose="020B0604030504040204" pitchFamily="34" charset="0"/>
                <a:ea typeface="굴림" charset="-127"/>
                <a:cs typeface="B Titr" panose="00000700000000000000" pitchFamily="2" charset="-78"/>
              </a:rPr>
              <a:t>مراقبت شده </a:t>
            </a:r>
            <a:r>
              <a:rPr lang="fa-IR" altLang="ko-KR" sz="2000" dirty="0" smtClean="0">
                <a:solidFill>
                  <a:srgbClr val="4D4D4D"/>
                </a:solidFill>
                <a:latin typeface="Verdana" panose="020B0604030504040204" pitchFamily="34" charset="0"/>
                <a:ea typeface="굴림" charset="-127"/>
                <a:cs typeface="B Titr" panose="00000700000000000000" pitchFamily="2" charset="-78"/>
              </a:rPr>
              <a:t>اند) </a:t>
            </a:r>
            <a:r>
              <a:rPr lang="fa-IR" altLang="ko-KR" sz="2000" dirty="0">
                <a:solidFill>
                  <a:srgbClr val="4D4D4D"/>
                </a:solidFill>
                <a:latin typeface="Verdana" panose="020B0604030504040204" pitchFamily="34" charset="0"/>
                <a:ea typeface="굴림" charset="-127"/>
                <a:cs typeface="B Titr" panose="00000700000000000000" pitchFamily="2" charset="-78"/>
              </a:rPr>
              <a:t>*</a:t>
            </a:r>
            <a:r>
              <a:rPr lang="fa-IR" altLang="ko-KR" sz="2000" dirty="0" smtClean="0">
                <a:solidFill>
                  <a:srgbClr val="4D4D4D"/>
                </a:solidFill>
                <a:latin typeface="Verdana" panose="020B0604030504040204" pitchFamily="34" charset="0"/>
                <a:ea typeface="굴림" charset="-127"/>
                <a:cs typeface="B Titr" panose="00000700000000000000" pitchFamily="2" charset="-78"/>
              </a:rPr>
              <a:t>240</a:t>
            </a:r>
          </a:p>
          <a:p>
            <a:pPr algn="r" rtl="1">
              <a:spcBef>
                <a:spcPts val="480"/>
              </a:spcBef>
            </a:pPr>
            <a:r>
              <a:rPr lang="fa-IR" altLang="ko-KR" sz="2000" dirty="0" smtClean="0">
                <a:solidFill>
                  <a:srgbClr val="0070C0"/>
                </a:solidFill>
                <a:latin typeface="Verdana" panose="020B0604030504040204" pitchFamily="34" charset="0"/>
                <a:ea typeface="굴림" charset="-127"/>
                <a:cs typeface="B Titr" panose="00000700000000000000" pitchFamily="2" charset="-78"/>
              </a:rPr>
              <a:t>کپسول مولتی ویتامین مینرال: </a:t>
            </a:r>
            <a:r>
              <a:rPr lang="fa-IR" altLang="ko-KR" sz="2000" dirty="0" smtClean="0">
                <a:solidFill>
                  <a:srgbClr val="4D4D4D"/>
                </a:solidFill>
                <a:latin typeface="Verdana" panose="020B0604030504040204" pitchFamily="34" charset="0"/>
                <a:ea typeface="굴림" charset="-127"/>
                <a:cs typeface="B Titr" panose="00000700000000000000" pitchFamily="2" charset="-78"/>
              </a:rPr>
              <a:t>صورت </a:t>
            </a:r>
            <a:r>
              <a:rPr lang="fa-IR" altLang="ko-KR" sz="2000" dirty="0">
                <a:solidFill>
                  <a:srgbClr val="4D4D4D"/>
                </a:solidFill>
                <a:latin typeface="Verdana" panose="020B0604030504040204" pitchFamily="34" charset="0"/>
                <a:ea typeface="굴림" charset="-127"/>
                <a:cs typeface="B Titr" panose="00000700000000000000" pitchFamily="2" charset="-78"/>
              </a:rPr>
              <a:t>کسر: تعداد ثبت مکمل در سامانه سیب *100 </a:t>
            </a:r>
          </a:p>
          <a:p>
            <a:pPr marL="0" lvl="0" indent="0" algn="r" rtl="1">
              <a:spcBef>
                <a:spcPts val="480"/>
              </a:spcBef>
              <a:buNone/>
            </a:pPr>
            <a:r>
              <a:rPr lang="fa-IR" altLang="ko-KR" sz="2000" dirty="0">
                <a:solidFill>
                  <a:srgbClr val="4D4D4D"/>
                </a:solidFill>
                <a:latin typeface="Verdana" panose="020B0604030504040204" pitchFamily="34" charset="0"/>
                <a:ea typeface="굴림" charset="-127"/>
                <a:cs typeface="B Titr" panose="00000700000000000000" pitchFamily="2" charset="-78"/>
              </a:rPr>
              <a:t>مخرج کسر: (تعداد مادرانی که </a:t>
            </a:r>
            <a:r>
              <a:rPr lang="fa-IR" altLang="ko-KR" sz="2000" dirty="0">
                <a:solidFill>
                  <a:srgbClr val="FF0000"/>
                </a:solidFill>
                <a:latin typeface="Verdana" panose="020B0604030504040204" pitchFamily="34" charset="0"/>
                <a:ea typeface="굴림" charset="-127"/>
                <a:cs typeface="B Titr" panose="00000700000000000000" pitchFamily="2" charset="-78"/>
              </a:rPr>
              <a:t>متناسب</a:t>
            </a:r>
            <a:r>
              <a:rPr lang="fa-IR" altLang="ko-KR" sz="2000" dirty="0">
                <a:solidFill>
                  <a:srgbClr val="4D4D4D"/>
                </a:solidFill>
                <a:latin typeface="Verdana" panose="020B0604030504040204" pitchFamily="34" charset="0"/>
                <a:ea typeface="굴림" charset="-127"/>
                <a:cs typeface="B Titr" panose="00000700000000000000" pitchFamily="2" charset="-78"/>
              </a:rPr>
              <a:t> با سن بارداری حداقل مراقبت را دریافت کرده </a:t>
            </a:r>
            <a:r>
              <a:rPr lang="fa-IR" altLang="ko-KR" sz="2000" dirty="0" smtClean="0">
                <a:solidFill>
                  <a:srgbClr val="4D4D4D"/>
                </a:solidFill>
                <a:latin typeface="Verdana" panose="020B0604030504040204" pitchFamily="34" charset="0"/>
                <a:ea typeface="굴림" charset="-127"/>
                <a:cs typeface="B Titr" panose="00000700000000000000" pitchFamily="2" charset="-78"/>
              </a:rPr>
              <a:t>اند( </a:t>
            </a:r>
            <a:r>
              <a:rPr lang="fa-IR" altLang="ko-KR" sz="2000" dirty="0">
                <a:solidFill>
                  <a:srgbClr val="FF0000"/>
                </a:solidFill>
                <a:latin typeface="Verdana" panose="020B0604030504040204" pitchFamily="34" charset="0"/>
                <a:ea typeface="굴림" charset="-127"/>
                <a:cs typeface="B Titr" panose="00000700000000000000" pitchFamily="2" charset="-78"/>
              </a:rPr>
              <a:t>غیر پزشک</a:t>
            </a:r>
            <a:r>
              <a:rPr lang="fa-IR" altLang="ko-KR" sz="2000" dirty="0">
                <a:solidFill>
                  <a:srgbClr val="4D4D4D"/>
                </a:solidFill>
                <a:latin typeface="Verdana" panose="020B0604030504040204" pitchFamily="34" charset="0"/>
                <a:ea typeface="굴림" charset="-127"/>
                <a:cs typeface="B Titr" panose="00000700000000000000" pitchFamily="2" charset="-78"/>
              </a:rPr>
              <a:t>)+ تعداد مادرانی که </a:t>
            </a:r>
            <a:r>
              <a:rPr lang="fa-IR" altLang="ko-KR" sz="2000" dirty="0">
                <a:solidFill>
                  <a:srgbClr val="FF0000"/>
                </a:solidFill>
                <a:latin typeface="Verdana" panose="020B0604030504040204" pitchFamily="34" charset="0"/>
                <a:ea typeface="굴림" charset="-127"/>
                <a:cs typeface="B Titr" panose="00000700000000000000" pitchFamily="2" charset="-78"/>
              </a:rPr>
              <a:t>متناسب</a:t>
            </a:r>
            <a:r>
              <a:rPr lang="fa-IR" altLang="ko-KR" sz="2000" dirty="0">
                <a:solidFill>
                  <a:srgbClr val="4D4D4D"/>
                </a:solidFill>
                <a:latin typeface="Verdana" panose="020B0604030504040204" pitchFamily="34" charset="0"/>
                <a:ea typeface="굴림" charset="-127"/>
                <a:cs typeface="B Titr" panose="00000700000000000000" pitchFamily="2" charset="-78"/>
              </a:rPr>
              <a:t> با سن بارداری حداقل مراقبت را دریافت کرده اند( </a:t>
            </a:r>
            <a:r>
              <a:rPr lang="fa-IR" altLang="ko-KR" sz="2000" dirty="0">
                <a:solidFill>
                  <a:srgbClr val="FF0000"/>
                </a:solidFill>
                <a:latin typeface="Verdana" panose="020B0604030504040204" pitchFamily="34" charset="0"/>
                <a:ea typeface="굴림" charset="-127"/>
                <a:cs typeface="B Titr" panose="00000700000000000000" pitchFamily="2" charset="-78"/>
              </a:rPr>
              <a:t>پزشک</a:t>
            </a:r>
            <a:r>
              <a:rPr lang="fa-IR" altLang="ko-KR" sz="2000" dirty="0">
                <a:solidFill>
                  <a:srgbClr val="4D4D4D"/>
                </a:solidFill>
                <a:latin typeface="Verdana" panose="020B0604030504040204" pitchFamily="34" charset="0"/>
                <a:ea typeface="굴림" charset="-127"/>
                <a:cs typeface="B Titr" panose="00000700000000000000" pitchFamily="2" charset="-78"/>
              </a:rPr>
              <a:t>)+تعداد مادران که حداقل دو بار پس از زایمان مراقبت شده اند) *240</a:t>
            </a:r>
          </a:p>
          <a:p>
            <a:pPr algn="r" rtl="1">
              <a:spcBef>
                <a:spcPts val="480"/>
              </a:spcBef>
            </a:pPr>
            <a:r>
              <a:rPr lang="fa-IR" altLang="ko-KR" sz="2000" dirty="0" smtClean="0">
                <a:solidFill>
                  <a:srgbClr val="0070C0"/>
                </a:solidFill>
                <a:latin typeface="Verdana" panose="020B0604030504040204" pitchFamily="34" charset="0"/>
                <a:ea typeface="굴림" charset="-127"/>
                <a:cs typeface="B Titr" panose="00000700000000000000" pitchFamily="2" charset="-78"/>
              </a:rPr>
              <a:t>ویتامین دی 1000: </a:t>
            </a:r>
            <a:r>
              <a:rPr lang="fa-IR" altLang="ko-KR" sz="2000" dirty="0" smtClean="0">
                <a:solidFill>
                  <a:srgbClr val="4D4D4D"/>
                </a:solidFill>
                <a:latin typeface="Verdana" panose="020B0604030504040204" pitchFamily="34" charset="0"/>
                <a:ea typeface="굴림" charset="-127"/>
                <a:cs typeface="B Titr" panose="00000700000000000000" pitchFamily="2" charset="-78"/>
              </a:rPr>
              <a:t>صورت </a:t>
            </a:r>
            <a:r>
              <a:rPr lang="fa-IR" altLang="ko-KR" sz="2000" dirty="0">
                <a:solidFill>
                  <a:srgbClr val="4D4D4D"/>
                </a:solidFill>
                <a:latin typeface="Verdana" panose="020B0604030504040204" pitchFamily="34" charset="0"/>
                <a:ea typeface="굴림" charset="-127"/>
                <a:cs typeface="B Titr" panose="00000700000000000000" pitchFamily="2" charset="-78"/>
              </a:rPr>
              <a:t>کسر: تعداد ثبت مکمل در سامانه سیب *100 </a:t>
            </a:r>
          </a:p>
          <a:p>
            <a:pPr marL="0" lvl="0" indent="0" algn="r" rtl="1">
              <a:spcBef>
                <a:spcPts val="480"/>
              </a:spcBef>
              <a:buNone/>
            </a:pPr>
            <a:r>
              <a:rPr lang="fa-IR" altLang="ko-KR" sz="2000" dirty="0">
                <a:solidFill>
                  <a:srgbClr val="4D4D4D"/>
                </a:solidFill>
                <a:latin typeface="Verdana" panose="020B0604030504040204" pitchFamily="34" charset="0"/>
                <a:ea typeface="굴림" charset="-127"/>
                <a:cs typeface="B Titr" panose="00000700000000000000" pitchFamily="2" charset="-78"/>
              </a:rPr>
              <a:t>مخرج کسر: (تعداد مادرانی که </a:t>
            </a:r>
            <a:r>
              <a:rPr lang="fa-IR" altLang="ko-KR" sz="2000" dirty="0">
                <a:solidFill>
                  <a:srgbClr val="FF0000"/>
                </a:solidFill>
                <a:latin typeface="Verdana" panose="020B0604030504040204" pitchFamily="34" charset="0"/>
                <a:ea typeface="굴림" charset="-127"/>
                <a:cs typeface="B Titr" panose="00000700000000000000" pitchFamily="2" charset="-78"/>
              </a:rPr>
              <a:t>متناسب</a:t>
            </a:r>
            <a:r>
              <a:rPr lang="fa-IR" altLang="ko-KR" sz="2000" dirty="0">
                <a:solidFill>
                  <a:srgbClr val="4D4D4D"/>
                </a:solidFill>
                <a:latin typeface="Verdana" panose="020B0604030504040204" pitchFamily="34" charset="0"/>
                <a:ea typeface="굴림" charset="-127"/>
                <a:cs typeface="B Titr" panose="00000700000000000000" pitchFamily="2" charset="-78"/>
              </a:rPr>
              <a:t> با سن بارداری حداقل مراقبت را دریافت کرده اند( </a:t>
            </a:r>
            <a:r>
              <a:rPr lang="fa-IR" altLang="ko-KR" sz="2000" dirty="0">
                <a:solidFill>
                  <a:srgbClr val="FF0000"/>
                </a:solidFill>
                <a:latin typeface="Verdana" panose="020B0604030504040204" pitchFamily="34" charset="0"/>
                <a:ea typeface="굴림" charset="-127"/>
                <a:cs typeface="B Titr" panose="00000700000000000000" pitchFamily="2" charset="-78"/>
              </a:rPr>
              <a:t>غیر پزشک</a:t>
            </a:r>
            <a:r>
              <a:rPr lang="fa-IR" altLang="ko-KR" sz="2000" dirty="0">
                <a:solidFill>
                  <a:srgbClr val="4D4D4D"/>
                </a:solidFill>
                <a:latin typeface="Verdana" panose="020B0604030504040204" pitchFamily="34" charset="0"/>
                <a:ea typeface="굴림" charset="-127"/>
                <a:cs typeface="B Titr" panose="00000700000000000000" pitchFamily="2" charset="-78"/>
              </a:rPr>
              <a:t>)+ تعداد مادرانی که </a:t>
            </a:r>
            <a:r>
              <a:rPr lang="fa-IR" altLang="ko-KR" sz="2000" dirty="0">
                <a:solidFill>
                  <a:srgbClr val="FF0000"/>
                </a:solidFill>
                <a:latin typeface="Verdana" panose="020B0604030504040204" pitchFamily="34" charset="0"/>
                <a:ea typeface="굴림" charset="-127"/>
                <a:cs typeface="B Titr" panose="00000700000000000000" pitchFamily="2" charset="-78"/>
              </a:rPr>
              <a:t>متناسب</a:t>
            </a:r>
            <a:r>
              <a:rPr lang="fa-IR" altLang="ko-KR" sz="2000" dirty="0">
                <a:solidFill>
                  <a:srgbClr val="4D4D4D"/>
                </a:solidFill>
                <a:latin typeface="Verdana" panose="020B0604030504040204" pitchFamily="34" charset="0"/>
                <a:ea typeface="굴림" charset="-127"/>
                <a:cs typeface="B Titr" panose="00000700000000000000" pitchFamily="2" charset="-78"/>
              </a:rPr>
              <a:t> با سن بارداری حداقل مراقبت را دریافت کرده اند( </a:t>
            </a:r>
            <a:r>
              <a:rPr lang="fa-IR" altLang="ko-KR" sz="2000" dirty="0" smtClean="0">
                <a:solidFill>
                  <a:srgbClr val="FF0000"/>
                </a:solidFill>
                <a:latin typeface="Verdana" panose="020B0604030504040204" pitchFamily="34" charset="0"/>
                <a:ea typeface="굴림" charset="-127"/>
                <a:cs typeface="B Titr" panose="00000700000000000000" pitchFamily="2" charset="-78"/>
              </a:rPr>
              <a:t>پزشک</a:t>
            </a:r>
            <a:r>
              <a:rPr lang="fa-IR" altLang="ko-KR" sz="2000" dirty="0" smtClean="0">
                <a:solidFill>
                  <a:srgbClr val="4D4D4D"/>
                </a:solidFill>
                <a:latin typeface="Verdana" panose="020B0604030504040204" pitchFamily="34" charset="0"/>
                <a:ea typeface="굴림" charset="-127"/>
                <a:cs typeface="B Titr" panose="00000700000000000000" pitchFamily="2" charset="-78"/>
              </a:rPr>
              <a:t>) </a:t>
            </a:r>
            <a:r>
              <a:rPr lang="fa-IR" altLang="ko-KR" sz="2000" dirty="0">
                <a:solidFill>
                  <a:srgbClr val="4D4D4D"/>
                </a:solidFill>
                <a:latin typeface="Verdana" panose="020B0604030504040204" pitchFamily="34" charset="0"/>
                <a:ea typeface="굴림" charset="-127"/>
                <a:cs typeface="B Titr" panose="00000700000000000000" pitchFamily="2" charset="-78"/>
              </a:rPr>
              <a:t>*240</a:t>
            </a:r>
          </a:p>
          <a:p>
            <a:pPr marL="0" indent="0" algn="r" rtl="1">
              <a:lnSpc>
                <a:spcPct val="80000"/>
              </a:lnSpc>
              <a:buNone/>
            </a:pPr>
            <a:endParaRPr lang="fa-IR" altLang="ko-KR" sz="1800" dirty="0">
              <a:solidFill>
                <a:srgbClr val="4D4D4D"/>
              </a:solidFill>
              <a:latin typeface="Verdana" panose="020B0604030504040204" pitchFamily="34" charset="0"/>
              <a:ea typeface="굴림" charset="-127"/>
            </a:endParaRPr>
          </a:p>
          <a:p>
            <a:pPr marL="0" indent="0" algn="r" rtl="1">
              <a:lnSpc>
                <a:spcPct val="80000"/>
              </a:lnSpc>
              <a:buNone/>
            </a:pPr>
            <a:endParaRPr lang="en-US" altLang="ko-KR" sz="1800" dirty="0">
              <a:solidFill>
                <a:schemeClr val="tx1"/>
              </a:solidFill>
              <a:latin typeface="Verdana" panose="020B0604030504040204" pitchFamily="34" charset="0"/>
              <a:ea typeface="굴림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8992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fa-IR" b="1" dirty="0">
                <a:latin typeface="Times New Roman" panose="02020603050405020304" pitchFamily="18" charset="0"/>
                <a:ea typeface="Calibri" panose="020F0502020204030204" pitchFamily="34" charset="0"/>
                <a:cs typeface="B Titr" panose="00000700000000000000" pitchFamily="2" charset="-78"/>
              </a:rPr>
              <a:t>برنامه عملیاتی </a:t>
            </a:r>
            <a:endParaRPr lang="en-US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74331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44293" y="620688"/>
            <a:ext cx="7524328" cy="6480720"/>
          </a:xfrm>
        </p:spPr>
        <p:txBody>
          <a:bodyPr/>
          <a:lstStyle/>
          <a:p>
            <a:pPr lvl="0" algn="r" rtl="1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fa-IR" sz="19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چشم انداز واحد سلامت مادران </a:t>
            </a:r>
          </a:p>
          <a:p>
            <a:pPr lvl="0" algn="r" rtl="1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ar-SA" sz="19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بيانيه </a:t>
            </a:r>
            <a:r>
              <a:rPr lang="ar-SA" sz="19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ماموريت گروه سلامت </a:t>
            </a:r>
            <a:r>
              <a:rPr lang="ar-SA" sz="19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مادران</a:t>
            </a:r>
            <a:endParaRPr lang="en-US" sz="19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lvl="0" algn="r" rtl="1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ar-SA" sz="19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اهداف کلی و </a:t>
            </a:r>
            <a:r>
              <a:rPr lang="ar-SA" sz="19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اختصاصی</a:t>
            </a:r>
            <a:endParaRPr lang="fa-IR" sz="1900" dirty="0" smtClean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marL="457200" lvl="0" algn="r" rtl="1"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ar-SA" sz="1900" u="sng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وضعيت موجود شامل</a:t>
            </a:r>
            <a:r>
              <a:rPr lang="ar-SA" sz="19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: </a:t>
            </a:r>
            <a:endParaRPr lang="en-US" sz="19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marL="0" lvl="0" indent="0" algn="r" rtl="1">
              <a:spcAft>
                <a:spcPts val="0"/>
              </a:spcAft>
              <a:buNone/>
              <a:tabLst>
                <a:tab pos="457200" algn="l"/>
              </a:tabLst>
            </a:pPr>
            <a:r>
              <a:rPr lang="fa-IR" sz="19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- </a:t>
            </a:r>
            <a:r>
              <a:rPr lang="ar-SA" sz="19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درصد </a:t>
            </a:r>
            <a:r>
              <a:rPr lang="ar-SA" sz="19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پیشرفت برنامه </a:t>
            </a:r>
            <a:r>
              <a:rPr lang="ar-SA" sz="19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درعملکرد </a:t>
            </a:r>
            <a:r>
              <a:rPr lang="fa-IR" sz="19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سال گذشته</a:t>
            </a:r>
            <a:endParaRPr lang="en-US" sz="19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marL="0" lvl="0" indent="0" algn="r" rtl="1">
              <a:spcAft>
                <a:spcPts val="0"/>
              </a:spcAft>
              <a:buNone/>
              <a:tabLst>
                <a:tab pos="457200" algn="l"/>
              </a:tabLst>
            </a:pPr>
            <a:r>
              <a:rPr lang="fa-IR" sz="19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- </a:t>
            </a:r>
            <a:r>
              <a:rPr lang="ar-SA" sz="19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آمار </a:t>
            </a:r>
            <a:r>
              <a:rPr lang="ar-SA" sz="19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جمعیت گروه های هدف برنامه</a:t>
            </a:r>
            <a:endParaRPr lang="en-US" sz="19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marL="0" lvl="0" indent="0" algn="r" rtl="1">
              <a:spcAft>
                <a:spcPts val="0"/>
              </a:spcAft>
              <a:buNone/>
              <a:tabLst>
                <a:tab pos="457200" algn="l"/>
              </a:tabLst>
            </a:pPr>
            <a:r>
              <a:rPr lang="fa-IR" sz="19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- </a:t>
            </a:r>
            <a:r>
              <a:rPr lang="ar-SA" sz="19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اطلاعات </a:t>
            </a:r>
            <a:r>
              <a:rPr lang="ar-SA" sz="19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مراکز ارائه دهنده خدمت اطلاعات پرسنل ارائه دهنده خدمات </a:t>
            </a:r>
            <a:endParaRPr lang="fa-IR" sz="19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marL="0" lvl="0" indent="0" algn="r" rtl="1">
              <a:spcAft>
                <a:spcPts val="0"/>
              </a:spcAft>
              <a:buNone/>
              <a:tabLst>
                <a:tab pos="457200" algn="l"/>
              </a:tabLst>
            </a:pPr>
            <a:r>
              <a:rPr lang="fa-IR" sz="19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- </a:t>
            </a:r>
            <a:r>
              <a:rPr lang="ar-SA" sz="19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اطلاعات </a:t>
            </a:r>
            <a:r>
              <a:rPr lang="ar-SA" sz="19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مربوط به تسهیلات/زایشگاه</a:t>
            </a:r>
            <a:endParaRPr lang="fa-IR" sz="19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marL="0" lvl="0" indent="0" algn="r" rtl="1">
              <a:spcAft>
                <a:spcPts val="0"/>
              </a:spcAft>
              <a:buNone/>
              <a:tabLst>
                <a:tab pos="457200" algn="l"/>
              </a:tabLst>
            </a:pPr>
            <a:r>
              <a:rPr lang="fa-IR" sz="19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- </a:t>
            </a:r>
            <a:r>
              <a:rPr lang="ar-SA" sz="19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جدول </a:t>
            </a:r>
            <a:r>
              <a:rPr lang="ar-SA" sz="19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برآورد مکمل ها به تفکیک واحد های تابعه و جمع شهرستان</a:t>
            </a:r>
            <a:endParaRPr lang="fa-IR" sz="19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marL="0" lvl="0" indent="0" algn="r" rtl="1">
              <a:spcAft>
                <a:spcPts val="0"/>
              </a:spcAft>
              <a:buNone/>
              <a:tabLst>
                <a:tab pos="457200" algn="l"/>
              </a:tabLst>
            </a:pPr>
            <a:r>
              <a:rPr lang="fa-IR" sz="19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- </a:t>
            </a:r>
            <a:r>
              <a:rPr lang="ar-SA" sz="19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جمع </a:t>
            </a:r>
            <a:r>
              <a:rPr lang="ar-SA" sz="19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بندی و تحلیل پایش های سامانه سیب </a:t>
            </a:r>
            <a:r>
              <a:rPr lang="fa-IR" sz="19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سال گذشته</a:t>
            </a:r>
            <a:endParaRPr lang="fa-IR" sz="19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marL="0" lvl="0" indent="0" algn="r" rtl="1">
              <a:spcAft>
                <a:spcPts val="0"/>
              </a:spcAft>
              <a:buNone/>
              <a:tabLst>
                <a:tab pos="457200" algn="l"/>
              </a:tabLst>
            </a:pPr>
            <a:r>
              <a:rPr lang="ar-SA" sz="19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</a:t>
            </a:r>
            <a:r>
              <a:rPr lang="fa-IR" sz="19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-  </a:t>
            </a:r>
            <a:r>
              <a:rPr lang="ar-SA" sz="19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شاخص </a:t>
            </a:r>
            <a:r>
              <a:rPr lang="ar-SA" sz="19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های مرتبط با برنامه بر اساس سامانه سیب، داشبورد مدیریتی و سامانه ایمان</a:t>
            </a:r>
            <a:endParaRPr lang="fa-IR" sz="19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lvl="0" algn="r" rtl="1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ar-SA" sz="19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بررسی محیط داخلی و خارجی </a:t>
            </a:r>
            <a:r>
              <a:rPr lang="ar-SA" sz="2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(</a:t>
            </a:r>
            <a:r>
              <a:rPr lang="en-US" sz="20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(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SWOT</a:t>
            </a:r>
            <a:r>
              <a:rPr lang="fa-IR" sz="20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</a:t>
            </a:r>
            <a:endParaRPr lang="fa-IR" sz="20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lvl="0" algn="r" rtl="1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ar-SA" sz="19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اولویت های آموزشی سال </a:t>
            </a:r>
            <a:r>
              <a:rPr lang="fa-IR" sz="19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جدید</a:t>
            </a:r>
            <a:r>
              <a:rPr lang="ar-SA" sz="19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</a:t>
            </a:r>
            <a:endParaRPr lang="fa-IR" sz="19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lvl="0" algn="r" rtl="1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ar-SA" sz="19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مشکلات برنامه ،تعیین اولویت مشکلات و راهکارهای مداخله ای شهرستان</a:t>
            </a:r>
            <a:endParaRPr lang="fa-IR" sz="19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lvl="0" algn="r" rtl="1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ar-SA" sz="19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جدول هزینه ای پیش بینی شده </a:t>
            </a:r>
            <a:endParaRPr lang="fa-IR" sz="19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Titr" panose="00000700000000000000" pitchFamily="2" charset="-78"/>
            </a:endParaRPr>
          </a:p>
          <a:p>
            <a:pPr lvl="0" algn="r" rtl="1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ar-SA" sz="1900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برنامه زمانبندی فعالیت های مداخله ای و </a:t>
            </a:r>
            <a:r>
              <a:rPr lang="ar-SA" sz="19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جاری</a:t>
            </a:r>
            <a:r>
              <a:rPr lang="fa-IR" sz="1900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( جداول گانت)</a:t>
            </a:r>
            <a:endParaRPr lang="en-US" sz="1800" dirty="0">
              <a:solidFill>
                <a:srgbClr val="0070C0"/>
              </a:solidFill>
            </a:endParaRPr>
          </a:p>
          <a:p>
            <a:pPr marL="0" lvl="0" indent="0" algn="r" rtl="1">
              <a:spcAft>
                <a:spcPts val="0"/>
              </a:spcAft>
              <a:buNone/>
              <a:tabLst>
                <a:tab pos="457200" algn="l"/>
              </a:tabLst>
            </a:pPr>
            <a:endParaRPr lang="en-US" sz="1600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6938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397446"/>
          </a:xfr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23528" y="5746666"/>
            <a:ext cx="4546848" cy="1111334"/>
          </a:xfrm>
        </p:spPr>
        <p:txBody>
          <a:bodyPr/>
          <a:lstStyle/>
          <a:p>
            <a:pPr algn="ctr"/>
            <a:r>
              <a:rPr lang="fa-IR" dirty="0" smtClean="0">
                <a:solidFill>
                  <a:srgbClr val="FF0000"/>
                </a:solidFill>
                <a:cs typeface="B Titr" panose="00000700000000000000" pitchFamily="2" charset="-78"/>
              </a:rPr>
              <a:t>سپاس از توجهتان </a:t>
            </a:r>
            <a:endParaRPr lang="fa-IR" dirty="0">
              <a:solidFill>
                <a:srgbClr val="FF0000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96878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23528" y="4005064"/>
            <a:ext cx="4248472" cy="457200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fa-IR" sz="2000" dirty="0" smtClean="0">
                <a:cs typeface="B Titr" panose="00000700000000000000" pitchFamily="2" charset="-78"/>
              </a:rPr>
              <a:t>سلامت مادران-29 آذر ماه 1401</a:t>
            </a:r>
            <a:endParaRPr lang="en-US" sz="2000" dirty="0">
              <a:cs typeface="B Titr" panose="00000700000000000000" pitchFamily="2" charset="-78"/>
            </a:endParaRPr>
          </a:p>
          <a:p>
            <a:endParaRPr lang="en-US" dirty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755576" y="2492896"/>
            <a:ext cx="5616624" cy="1008112"/>
          </a:xfrm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fa-IR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مراقبت های مدیریت شده </a:t>
            </a:r>
            <a:r>
              <a:rPr lang="fa-IR" sz="3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/>
            </a:r>
            <a:br>
              <a:rPr lang="fa-IR" sz="3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3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و</a:t>
            </a:r>
            <a:br>
              <a:rPr lang="fa-IR" sz="3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sz="32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</a:t>
            </a:r>
            <a:r>
              <a:rPr lang="fa-IR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راهنماهای مرتبط با سلامت مادران</a:t>
            </a:r>
            <a:endParaRPr lang="en-US" sz="3200" dirty="0">
              <a:cs typeface="B Titr" panose="000007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Grp="1" noChangeArrowheads="1"/>
          </p:cNvSpPr>
          <p:nvPr>
            <p:ph type="title"/>
          </p:nvPr>
        </p:nvSpPr>
        <p:spPr>
          <a:xfrm>
            <a:off x="33940" y="476672"/>
            <a:ext cx="8686800" cy="381000"/>
          </a:xfrm>
        </p:spPr>
        <p:txBody>
          <a:bodyPr/>
          <a:lstStyle/>
          <a:p>
            <a:pPr algn="ctr"/>
            <a:r>
              <a:rPr lang="fa-IR" sz="4800" b="1" dirty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شاخص های سلامت </a:t>
            </a:r>
            <a:r>
              <a:rPr lang="fa-IR" sz="4800" b="1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مادران</a:t>
            </a:r>
            <a:br>
              <a:rPr lang="fa-IR" sz="4800" b="1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</a:br>
            <a:r>
              <a:rPr lang="fa-IR" altLang="en-US" sz="2400" dirty="0">
                <a:ln>
                  <a:solidFill>
                    <a:schemeClr val="tx1"/>
                  </a:solidFill>
                </a:ln>
                <a:latin typeface="Trebuchet MS" panose="020B0603020202020204"/>
                <a:cs typeface="B Titr" panose="00000700000000000000" pitchFamily="2" charset="-78"/>
              </a:rPr>
              <a:t>(منبع استخراج: گزارش های دوره ای سامانه سیب)</a:t>
            </a:r>
            <a:endParaRPr lang="ru-RU" sz="2400" dirty="0">
              <a:ln>
                <a:solidFill>
                  <a:schemeClr val="tx1"/>
                </a:solidFill>
              </a:ln>
              <a:cs typeface="B Titr" panose="00000700000000000000" pitchFamily="2" charset="-78"/>
            </a:endParaRPr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685800" y="1916832"/>
            <a:ext cx="7315200" cy="419100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sz="1800" dirty="0">
              <a:solidFill>
                <a:srgbClr val="FFFF00"/>
              </a:solidFill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5345114"/>
              </p:ext>
            </p:extLst>
          </p:nvPr>
        </p:nvGraphicFramePr>
        <p:xfrm>
          <a:off x="179513" y="1268760"/>
          <a:ext cx="8712968" cy="5256585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37116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719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293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1147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2400" b="0" i="0" u="none" strike="noStrike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B Nazanin" panose="00000400000000000000" pitchFamily="2" charset="-78"/>
                          <a:cs typeface="B Titr" panose="00000700000000000000" pitchFamily="2" charset="-78"/>
                        </a:rPr>
                        <a:t>عنوان شاخص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2400" b="0" i="0" u="none" strike="noStrike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B Nazanin" panose="00000400000000000000" pitchFamily="2" charset="-78"/>
                          <a:cs typeface="B Titr" panose="00000700000000000000" pitchFamily="2" charset="-78"/>
                        </a:rPr>
                        <a:t>صورت شاخص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2400" b="0" i="0" u="none" strike="noStrike" dirty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bg1"/>
                          </a:solidFill>
                          <a:effectLst/>
                          <a:latin typeface="B Nazanin" panose="00000400000000000000" pitchFamily="2" charset="-78"/>
                          <a:cs typeface="B Titr" panose="00000700000000000000" pitchFamily="2" charset="-78"/>
                        </a:rPr>
                        <a:t>مخرج شاخص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8257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Titr" panose="00000700000000000000" pitchFamily="2" charset="-78"/>
                        </a:rPr>
                        <a:t>درصد مراقبت پیش از بارداری در زنان زایمان کرده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algn="ctr" rtl="1" fontAlgn="ctr"/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Titr" panose="00000700000000000000" pitchFamily="2" charset="-78"/>
                        </a:rPr>
                        <a:t>تعداد زنان</a:t>
                      </a:r>
                      <a:r>
                        <a:rPr lang="fa-IR" sz="1400" b="1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Titr" panose="00000700000000000000" pitchFamily="2" charset="-78"/>
                        </a:rPr>
                        <a:t> زایمان کرده</a:t>
                      </a:r>
                      <a:r>
                        <a:rPr lang="fa-I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Titr" panose="00000700000000000000" pitchFamily="2" charset="-78"/>
                        </a:rPr>
                        <a:t> که مراقبت پیش از بارداری دریافت کرده اند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marR="0" lvl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تعداد زایمان برحسب نوع زایمان (طبیعی+ سزارین)</a:t>
                      </a:r>
                      <a:endParaRPr kumimoji="0" lang="fa-IR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B Nazanin" panose="00000400000000000000" pitchFamily="2" charset="-78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257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algn="ctr" rtl="1" fontAlgn="ctr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درصد حداقل یک مراقبت بارداری در زنان زایمان کرده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algn="ctr" rtl="1" fontAlgn="ctr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تعداد زنان زایمان کرده که در دوره بارداری حداقل یکبار مراقبت شده اند (دریافت کنندگان شرح حال اولیه بارداری غیرپزشک)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marR="0" lvl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تعداد زایمان برحسب نوع زایمان (طبیعی+ سزارین)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257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algn="ctr" rtl="1" fontAlgn="ctr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درصد مادران بارداری که اولین خدمت بارداری را دریافت کرده اند (درصد مراقبت به موقع)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algn="ctr" rtl="1" fontAlgn="ctr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تعداد مادران بارداری که اولین خدمت بارداری را دریافت کرده اند (دریافت کنندگان مراقبت بار اول بارداری)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algn="ctr" rtl="1" fontAlgn="ctr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تعداد زنان زایمان کرده که در بارداری حداقل یک بار مراقبت شده اند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8257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algn="ctr" rtl="1" fontAlgn="ctr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درصد مادرانی که متناسب با سن بارداری حداقل مراقبت را دریافت کرده اند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algn="ctr" rtl="1" fontAlgn="ctr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تعداد مادرانی که متناسب با سن بارداری حداقل مراقبت را دریافت کرده اند (غیر پزشک + پزشک) 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algn="ctr" rtl="1" fontAlgn="ctr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تعداد زنان زایمان کرده که در بارداری حداقل یک بار مراقبت شده اند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8257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algn="ctr" rtl="1" fontAlgn="ctr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درصد مراقبت پس از زایمان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algn="ctr" rtl="1" fontAlgn="ctr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تعداد مادرانی که حداقل دو بار پس از زایمان مراقبت شده اند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algn="ctr" rtl="1" fontAlgn="ctr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تعداد زایمان برحسب نوع زایمان (طبیعی+ سزارین)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8257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algn="ctr" rtl="1" fontAlgn="ctr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ea typeface="+mn-ea"/>
                          <a:cs typeface="B Titr" panose="00000700000000000000" pitchFamily="2" charset="-78"/>
                        </a:rPr>
                        <a:t>شاخص کلی مراقبت بارداری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Trebuchet MS" panose="020B0603020202020204"/>
                        </a:defRPr>
                      </a:lvl9pPr>
                    </a:lstStyle>
                    <a:p>
                      <a:pPr marL="0" marR="0" lvl="0" indent="0" algn="justLow" defTabSz="914400" rtl="1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B Titr" panose="00000700000000000000" pitchFamily="2" charset="-78"/>
                        </a:rPr>
                        <a:t>]</a:t>
                      </a:r>
                      <a:r>
                        <a:rPr lang="ar-SA" sz="14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B Titr" panose="00000700000000000000" pitchFamily="2" charset="-78"/>
                        </a:rPr>
                        <a:t>درصد حداقل یک بار مراقبت (ضریب1) +) درصد مراقبت به موقع بارداری (ضریب 2) + درصد مراقبت متناسب با سن بارداری(ضریب3)</a:t>
                      </a:r>
                      <a:r>
                        <a:rPr lang="en-US" sz="14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B Titr" panose="00000700000000000000" pitchFamily="2" charset="-78"/>
                        </a:rPr>
                        <a:t>[</a:t>
                      </a:r>
                      <a:r>
                        <a:rPr lang="ar-SA" sz="14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+mn-ea"/>
                          <a:cs typeface="B Titr" panose="00000700000000000000" pitchFamily="2" charset="-78"/>
                        </a:rPr>
                        <a:t> تقسیم بر 6</a:t>
                      </a:r>
                      <a:endParaRPr lang="en-US" sz="1400" b="1" i="0" u="none" strike="noStrike" kern="1200" noProof="0" dirty="0"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+mn-ea"/>
                        <a:cs typeface="B Titr" panose="00000700000000000000" pitchFamily="2" charset="-7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1" fontAlgn="ctr"/>
                      <a:endParaRPr lang="fa-IR" sz="1800" b="1" i="0" u="none" strike="noStrike" kern="1200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a-IR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67993061"/>
              </p:ext>
            </p:extLst>
          </p:nvPr>
        </p:nvGraphicFramePr>
        <p:xfrm>
          <a:off x="33371" y="764704"/>
          <a:ext cx="8821488" cy="53327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63072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02838916"/>
              </p:ext>
            </p:extLst>
          </p:nvPr>
        </p:nvGraphicFramePr>
        <p:xfrm>
          <a:off x="179512" y="548680"/>
          <a:ext cx="8640960" cy="568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30319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46621044"/>
              </p:ext>
            </p:extLst>
          </p:nvPr>
        </p:nvGraphicFramePr>
        <p:xfrm>
          <a:off x="251520" y="332657"/>
          <a:ext cx="8568952" cy="5832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84451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87866102"/>
              </p:ext>
            </p:extLst>
          </p:nvPr>
        </p:nvGraphicFramePr>
        <p:xfrm>
          <a:off x="107504" y="764705"/>
          <a:ext cx="8856984" cy="53285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31741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1639108"/>
              </p:ext>
            </p:extLst>
          </p:nvPr>
        </p:nvGraphicFramePr>
        <p:xfrm>
          <a:off x="395536" y="260648"/>
          <a:ext cx="8424936" cy="6120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94338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5564880"/>
              </p:ext>
            </p:extLst>
          </p:nvPr>
        </p:nvGraphicFramePr>
        <p:xfrm>
          <a:off x="251520" y="404664"/>
          <a:ext cx="8640960" cy="60486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46196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a8a3806ea448d08249bee6b0c9f7a2b267be455"/>
</p:tagLst>
</file>

<file path=ppt/theme/theme1.xml><?xml version="1.0" encoding="utf-8"?>
<a:theme xmlns:a="http://schemas.openxmlformats.org/drawingml/2006/main" name="powerpoint-template-24">
  <a:themeElements>
    <a:clrScheme name="powerpoint-template-24 8">
      <a:dk1>
        <a:srgbClr val="4D4D4D"/>
      </a:dk1>
      <a:lt1>
        <a:srgbClr val="FFFFFF"/>
      </a:lt1>
      <a:dk2>
        <a:srgbClr val="4D4D4D"/>
      </a:dk2>
      <a:lt2>
        <a:srgbClr val="036CB7"/>
      </a:lt2>
      <a:accent1>
        <a:srgbClr val="1878BD"/>
      </a:accent1>
      <a:accent2>
        <a:srgbClr val="3E8EC8"/>
      </a:accent2>
      <a:accent3>
        <a:srgbClr val="FFFFFF"/>
      </a:accent3>
      <a:accent4>
        <a:srgbClr val="404040"/>
      </a:accent4>
      <a:accent5>
        <a:srgbClr val="ABBEDB"/>
      </a:accent5>
      <a:accent6>
        <a:srgbClr val="3780B5"/>
      </a:accent6>
      <a:hlink>
        <a:srgbClr val="559CCE"/>
      </a:hlink>
      <a:folHlink>
        <a:srgbClr val="DDDDDD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04040"/>
        </a:accent4>
        <a:accent5>
          <a:srgbClr val="ABB8DC"/>
        </a:accent5>
        <a:accent6>
          <a:srgbClr val="B30A0B"/>
        </a:accent6>
        <a:hlink>
          <a:srgbClr val="4793C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116DE4"/>
        </a:lt2>
        <a:accent1>
          <a:srgbClr val="235CAF"/>
        </a:accent1>
        <a:accent2>
          <a:srgbClr val="54A1EE"/>
        </a:accent2>
        <a:accent3>
          <a:srgbClr val="FFFFFF"/>
        </a:accent3>
        <a:accent4>
          <a:srgbClr val="404040"/>
        </a:accent4>
        <a:accent5>
          <a:srgbClr val="ACB5D4"/>
        </a:accent5>
        <a:accent6>
          <a:srgbClr val="4B91D8"/>
        </a:accent6>
        <a:hlink>
          <a:srgbClr val="1391E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246DD8"/>
        </a:lt2>
        <a:accent1>
          <a:srgbClr val="2FC5F1"/>
        </a:accent1>
        <a:accent2>
          <a:srgbClr val="218DEB"/>
        </a:accent2>
        <a:accent3>
          <a:srgbClr val="FFFFFF"/>
        </a:accent3>
        <a:accent4>
          <a:srgbClr val="404040"/>
        </a:accent4>
        <a:accent5>
          <a:srgbClr val="ADDFF7"/>
        </a:accent5>
        <a:accent6>
          <a:srgbClr val="1D7FD5"/>
        </a:accent6>
        <a:hlink>
          <a:srgbClr val="39A1E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4377BA"/>
        </a:lt2>
        <a:accent1>
          <a:srgbClr val="5793D1"/>
        </a:accent1>
        <a:accent2>
          <a:srgbClr val="5FA2DB"/>
        </a:accent2>
        <a:accent3>
          <a:srgbClr val="FFFFFF"/>
        </a:accent3>
        <a:accent4>
          <a:srgbClr val="404040"/>
        </a:accent4>
        <a:accent5>
          <a:srgbClr val="B4C8E5"/>
        </a:accent5>
        <a:accent6>
          <a:srgbClr val="5592C6"/>
        </a:accent6>
        <a:hlink>
          <a:srgbClr val="68AEE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0067B5"/>
        </a:lt2>
        <a:accent1>
          <a:srgbClr val="1881BF"/>
        </a:accent1>
        <a:accent2>
          <a:srgbClr val="39B0DA"/>
        </a:accent2>
        <a:accent3>
          <a:srgbClr val="FFFFFF"/>
        </a:accent3>
        <a:accent4>
          <a:srgbClr val="404040"/>
        </a:accent4>
        <a:accent5>
          <a:srgbClr val="ABC1DC"/>
        </a:accent5>
        <a:accent6>
          <a:srgbClr val="339FC5"/>
        </a:accent6>
        <a:hlink>
          <a:srgbClr val="40B0D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026788"/>
        </a:lt2>
        <a:accent1>
          <a:srgbClr val="0089B3"/>
        </a:accent1>
        <a:accent2>
          <a:srgbClr val="01A2CE"/>
        </a:accent2>
        <a:accent3>
          <a:srgbClr val="FFFFFF"/>
        </a:accent3>
        <a:accent4>
          <a:srgbClr val="404040"/>
        </a:accent4>
        <a:accent5>
          <a:srgbClr val="AAC4D6"/>
        </a:accent5>
        <a:accent6>
          <a:srgbClr val="0192BA"/>
        </a:accent6>
        <a:hlink>
          <a:srgbClr val="01B3D8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036CB7"/>
        </a:lt2>
        <a:accent1>
          <a:srgbClr val="1878BD"/>
        </a:accent1>
        <a:accent2>
          <a:srgbClr val="3E8EC8"/>
        </a:accent2>
        <a:accent3>
          <a:srgbClr val="FFFFFF"/>
        </a:accent3>
        <a:accent4>
          <a:srgbClr val="404040"/>
        </a:accent4>
        <a:accent5>
          <a:srgbClr val="ABBEDB"/>
        </a:accent5>
        <a:accent6>
          <a:srgbClr val="3780B5"/>
        </a:accent6>
        <a:hlink>
          <a:srgbClr val="559CCE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036CB7"/>
        </a:lt2>
        <a:accent1>
          <a:srgbClr val="1878BD"/>
        </a:accent1>
        <a:accent2>
          <a:srgbClr val="3E8EC8"/>
        </a:accent2>
        <a:accent3>
          <a:srgbClr val="FFFFFF"/>
        </a:accent3>
        <a:accent4>
          <a:srgbClr val="404040"/>
        </a:accent4>
        <a:accent5>
          <a:srgbClr val="ABBEDB"/>
        </a:accent5>
        <a:accent6>
          <a:srgbClr val="3780B5"/>
        </a:accent6>
        <a:hlink>
          <a:srgbClr val="006AB6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0045A3"/>
        </a:lt2>
        <a:accent1>
          <a:srgbClr val="005AB6"/>
        </a:accent1>
        <a:accent2>
          <a:srgbClr val="0073CF"/>
        </a:accent2>
        <a:accent3>
          <a:srgbClr val="FFFFFF"/>
        </a:accent3>
        <a:accent4>
          <a:srgbClr val="404040"/>
        </a:accent4>
        <a:accent5>
          <a:srgbClr val="AAB5D7"/>
        </a:accent5>
        <a:accent6>
          <a:srgbClr val="0068BB"/>
        </a:accent6>
        <a:hlink>
          <a:srgbClr val="0084D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205EDC"/>
        </a:lt2>
        <a:accent1>
          <a:srgbClr val="3488E9"/>
        </a:accent1>
        <a:accent2>
          <a:srgbClr val="50B3F5"/>
        </a:accent2>
        <a:accent3>
          <a:srgbClr val="FFFFFF"/>
        </a:accent3>
        <a:accent4>
          <a:srgbClr val="404040"/>
        </a:accent4>
        <a:accent5>
          <a:srgbClr val="AEC3F2"/>
        </a:accent5>
        <a:accent6>
          <a:srgbClr val="48A2DE"/>
        </a:accent6>
        <a:hlink>
          <a:srgbClr val="65D4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0045A3"/>
        </a:lt2>
        <a:accent1>
          <a:srgbClr val="005AB6"/>
        </a:accent1>
        <a:accent2>
          <a:srgbClr val="0073CF"/>
        </a:accent2>
        <a:accent3>
          <a:srgbClr val="FFFFFF"/>
        </a:accent3>
        <a:accent4>
          <a:srgbClr val="404040"/>
        </a:accent4>
        <a:accent5>
          <a:srgbClr val="AAB5D7"/>
        </a:accent5>
        <a:accent6>
          <a:srgbClr val="0068BB"/>
        </a:accent6>
        <a:hlink>
          <a:srgbClr val="EE0808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0045A3"/>
        </a:lt2>
        <a:accent1>
          <a:srgbClr val="005AB6"/>
        </a:accent1>
        <a:accent2>
          <a:srgbClr val="0073CF"/>
        </a:accent2>
        <a:accent3>
          <a:srgbClr val="FFFFFF"/>
        </a:accent3>
        <a:accent4>
          <a:srgbClr val="404040"/>
        </a:accent4>
        <a:accent5>
          <a:srgbClr val="AAB5D7"/>
        </a:accent5>
        <a:accent6>
          <a:srgbClr val="0068BB"/>
        </a:accent6>
        <a:hlink>
          <a:srgbClr val="F3B21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4">
        <a:dk1>
          <a:srgbClr val="4D4D4D"/>
        </a:dk1>
        <a:lt1>
          <a:srgbClr val="FFFFFF"/>
        </a:lt1>
        <a:dk2>
          <a:srgbClr val="4D4D4D"/>
        </a:dk2>
        <a:lt2>
          <a:srgbClr val="0045A3"/>
        </a:lt2>
        <a:accent1>
          <a:srgbClr val="005AB6"/>
        </a:accent1>
        <a:accent2>
          <a:srgbClr val="0073CF"/>
        </a:accent2>
        <a:accent3>
          <a:srgbClr val="FFFFFF"/>
        </a:accent3>
        <a:accent4>
          <a:srgbClr val="404040"/>
        </a:accent4>
        <a:accent5>
          <a:srgbClr val="AAB5D7"/>
        </a:accent5>
        <a:accent6>
          <a:srgbClr val="0068BB"/>
        </a:accent6>
        <a:hlink>
          <a:srgbClr val="109B0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669</TotalTime>
  <Words>734</Words>
  <Application>Microsoft Office PowerPoint</Application>
  <PresentationFormat>On-screen Show (4:3)</PresentationFormat>
  <Paragraphs>73</Paragraphs>
  <Slides>17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31" baseType="lpstr">
      <vt:lpstr>굴림</vt:lpstr>
      <vt:lpstr>Arial</vt:lpstr>
      <vt:lpstr>B Mitra</vt:lpstr>
      <vt:lpstr>B Nazanin</vt:lpstr>
      <vt:lpstr>B Titr</vt:lpstr>
      <vt:lpstr>Calibri</vt:lpstr>
      <vt:lpstr>Calibri Light</vt:lpstr>
      <vt:lpstr>Microsoft Sans Serif</vt:lpstr>
      <vt:lpstr>Times New Roman</vt:lpstr>
      <vt:lpstr>Trebuchet MS</vt:lpstr>
      <vt:lpstr>Verdana</vt:lpstr>
      <vt:lpstr>Wingdings</vt:lpstr>
      <vt:lpstr>powerpoint-template-24</vt:lpstr>
      <vt:lpstr>Office Theme</vt:lpstr>
      <vt:lpstr>بسم الله الرحمن الرحیم</vt:lpstr>
      <vt:lpstr>مراقبت های مدیریت شده  و  راهنماهای مرتبط با سلامت مادران</vt:lpstr>
      <vt:lpstr>شاخص های سلامت مادران (منبع استخراج: گزارش های دوره ای سامانه سیب)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کار عملی </vt:lpstr>
      <vt:lpstr>PowerPoint Presentation</vt:lpstr>
      <vt:lpstr>تحلیل پایش ها</vt:lpstr>
      <vt:lpstr>پوشش مکمل های دارویی</vt:lpstr>
      <vt:lpstr>پوشش مکمل های دارویی بر اساس فرمول دفتر بهبود تغذیه جامعه</vt:lpstr>
      <vt:lpstr>برنامه عملیاتی </vt:lpstr>
      <vt:lpstr>PowerPoint Presentation</vt:lpstr>
      <vt:lpstr>سپاس از توجهتان </vt:lpstr>
    </vt:vector>
  </TitlesOfParts>
  <Company>www.Ghalamo.com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www.Ghalamo.com</dc:creator>
  <dc:description>www.Ghalamo.com</dc:description>
  <cp:lastModifiedBy>A.R.I</cp:lastModifiedBy>
  <cp:revision>66</cp:revision>
  <dcterms:created xsi:type="dcterms:W3CDTF">2016-02-29T09:09:45Z</dcterms:created>
  <dcterms:modified xsi:type="dcterms:W3CDTF">2022-12-21T06:40:49Z</dcterms:modified>
</cp:coreProperties>
</file>