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56" r:id="rId1"/>
  </p:sldMasterIdLst>
  <p:sldIdLst>
    <p:sldId id="281" r:id="rId2"/>
    <p:sldId id="256" r:id="rId3"/>
    <p:sldId id="306" r:id="rId4"/>
    <p:sldId id="340" r:id="rId5"/>
    <p:sldId id="257" r:id="rId6"/>
    <p:sldId id="332" r:id="rId7"/>
    <p:sldId id="308" r:id="rId8"/>
    <p:sldId id="350" r:id="rId9"/>
    <p:sldId id="351" r:id="rId10"/>
    <p:sldId id="352" r:id="rId11"/>
    <p:sldId id="341" r:id="rId12"/>
    <p:sldId id="339" r:id="rId13"/>
    <p:sldId id="307" r:id="rId14"/>
    <p:sldId id="326" r:id="rId15"/>
    <p:sldId id="322" r:id="rId16"/>
    <p:sldId id="325" r:id="rId17"/>
    <p:sldId id="323" r:id="rId18"/>
    <p:sldId id="315" r:id="rId19"/>
    <p:sldId id="317" r:id="rId20"/>
    <p:sldId id="320" r:id="rId21"/>
    <p:sldId id="353" r:id="rId22"/>
  </p:sldIdLst>
  <p:sldSz cx="9144000" cy="6858000" type="screen4x3"/>
  <p:notesSz cx="6858000" cy="9144000"/>
  <p:embeddedFontLst>
    <p:embeddedFont>
      <p:font typeface="B Mitra" panose="00000400000000000000" pitchFamily="2" charset="-78"/>
      <p:regular r:id="rId23"/>
      <p:bold r:id="rId24"/>
    </p:embeddedFont>
    <p:embeddedFont>
      <p:font typeface="B Nazanin" panose="00000400000000000000" pitchFamily="2" charset="-78"/>
      <p:regular r:id="rId25"/>
      <p:bold r:id="rId26"/>
    </p:embeddedFont>
    <p:embeddedFont>
      <p:font typeface="B Titr" panose="00000700000000000000" pitchFamily="2" charset="-78"/>
      <p:bold r:id="rId27"/>
    </p:embeddedFont>
    <p:embeddedFont>
      <p:font typeface="Wingdings 2" panose="05020102010507070707" pitchFamily="18" charset="2"/>
      <p:regular r:id="rId28"/>
    </p:embeddedFont>
    <p:embeddedFont>
      <p:font typeface="IranNastaliq" panose="02020505000000020003" pitchFamily="18" charset="0"/>
      <p:regular r:id="rId29"/>
    </p:embeddedFont>
    <p:embeddedFont>
      <p:font typeface="Century Schoolbook" panose="02040604050505020304" pitchFamily="18" charset="0"/>
      <p:regular r:id="rId30"/>
      <p:bold r:id="rId31"/>
      <p:italic r:id="rId32"/>
      <p:boldItalic r:id="rId33"/>
    </p:embeddedFont>
    <p:embeddedFont>
      <p:font typeface="B Yagut" panose="00000400000000000000" pitchFamily="2" charset="-78"/>
      <p:regular r:id="rId34"/>
      <p:bold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0D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12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2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3.5081059433981293E-2"/>
          <c:y val="0.13329739442946989"/>
          <c:w val="0.94881941623378308"/>
          <c:h val="0.685501223175128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5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C4446C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10-45EC-AEC9-64B4006BCBC3}"/>
              </c:ext>
            </c:extLst>
          </c:dPt>
          <c:dLbls>
            <c:dLbl>
              <c:idx val="1"/>
              <c:spPr>
                <a:solidFill>
                  <a:srgbClr val="FFE7EE"/>
                </a:solidFill>
                <a:ln w="19050">
                  <a:solidFill>
                    <a:srgbClr val="C00000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050" b="1" i="0" u="none" strike="noStrike" kern="1200" baseline="0">
                      <a:solidFill>
                        <a:schemeClr val="accent5">
                          <a:lumMod val="7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E710-45EC-AEC9-64B4006BCBC3}"/>
                </c:ext>
              </c:extLst>
            </c:dLbl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solidFill>
                  <a:srgbClr val="C00000"/>
                </a:solidFill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1" i="0" u="none" strike="noStrike" kern="1200" baseline="0">
                    <a:solidFill>
                      <a:schemeClr val="accent5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Sheet1!$A$2:$A$21</c:f>
              <c:strCache>
                <c:ptCount val="20"/>
                <c:pt idx="0">
                  <c:v>اصفهان </c:v>
                </c:pt>
                <c:pt idx="1">
                  <c:v>دانشگاه </c:v>
                </c:pt>
                <c:pt idx="2">
                  <c:v>گلپایگان</c:v>
                </c:pt>
                <c:pt idx="3">
                  <c:v>مبارکه</c:v>
                </c:pt>
                <c:pt idx="4">
                  <c:v>نائین</c:v>
                </c:pt>
                <c:pt idx="5">
                  <c:v>خوانسار</c:v>
                </c:pt>
                <c:pt idx="6">
                  <c:v> نجف آباد</c:v>
                </c:pt>
                <c:pt idx="7">
                  <c:v> اردستان</c:v>
                </c:pt>
                <c:pt idx="8">
                  <c:v>فلاورجان</c:v>
                </c:pt>
                <c:pt idx="9">
                  <c:v> شاهین شهر و میمه</c:v>
                </c:pt>
                <c:pt idx="10">
                  <c:v> لنجان</c:v>
                </c:pt>
                <c:pt idx="11">
                  <c:v>فریدونشهر</c:v>
                </c:pt>
                <c:pt idx="12">
                  <c:v> سمیرم</c:v>
                </c:pt>
                <c:pt idx="13">
                  <c:v> نطنز</c:v>
                </c:pt>
                <c:pt idx="14">
                  <c:v> فریدن</c:v>
                </c:pt>
                <c:pt idx="15">
                  <c:v>شهرضا</c:v>
                </c:pt>
                <c:pt idx="16">
                  <c:v> تیران و کرون</c:v>
                </c:pt>
                <c:pt idx="17">
                  <c:v>چادگان</c:v>
                </c:pt>
                <c:pt idx="18">
                  <c:v>خمینی شهر</c:v>
                </c:pt>
                <c:pt idx="19">
                  <c:v> دهاقان</c:v>
                </c:pt>
              </c:strCache>
            </c:strRef>
          </c:cat>
          <c:val>
            <c:numRef>
              <c:f>Sheet1!$B$2:$B$21</c:f>
              <c:numCache>
                <c:formatCode>General</c:formatCode>
                <c:ptCount val="20"/>
                <c:pt idx="0">
                  <c:v>23.95</c:v>
                </c:pt>
                <c:pt idx="1">
                  <c:v>19.84</c:v>
                </c:pt>
                <c:pt idx="2">
                  <c:v>14.68</c:v>
                </c:pt>
                <c:pt idx="3">
                  <c:v>14.13</c:v>
                </c:pt>
                <c:pt idx="4">
                  <c:v>11.81</c:v>
                </c:pt>
                <c:pt idx="5">
                  <c:v>9.8000000000000007</c:v>
                </c:pt>
                <c:pt idx="6">
                  <c:v>8.51</c:v>
                </c:pt>
                <c:pt idx="7">
                  <c:v>4.7300000000000004</c:v>
                </c:pt>
                <c:pt idx="8">
                  <c:v>3.52</c:v>
                </c:pt>
                <c:pt idx="9">
                  <c:v>2.92</c:v>
                </c:pt>
                <c:pt idx="10">
                  <c:v>2.4900000000000002</c:v>
                </c:pt>
                <c:pt idx="11">
                  <c:v>1.33</c:v>
                </c:pt>
                <c:pt idx="12">
                  <c:v>1.1000000000000001</c:v>
                </c:pt>
                <c:pt idx="13">
                  <c:v>0.8</c:v>
                </c:pt>
                <c:pt idx="14">
                  <c:v>0.75</c:v>
                </c:pt>
                <c:pt idx="15">
                  <c:v>0.74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710-45EC-AEC9-64B4006BCB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11693824"/>
        <c:axId val="611690496"/>
      </c:barChart>
      <c:catAx>
        <c:axId val="611693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solidFill>
            <a:srgbClr val="FFE7EE"/>
          </a:solidFill>
          <a:ln w="9525" cap="flat" cmpd="sng" algn="ctr">
            <a:solidFill>
              <a:srgbClr val="C4446C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accent5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1690496"/>
        <c:crosses val="autoZero"/>
        <c:auto val="1"/>
        <c:lblAlgn val="ctr"/>
        <c:lblOffset val="100"/>
        <c:noMultiLvlLbl val="0"/>
      </c:catAx>
      <c:valAx>
        <c:axId val="611690496"/>
        <c:scaling>
          <c:orientation val="minMax"/>
          <c:max val="2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accent5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1693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chemeClr val="accent5">
              <a:lumMod val="75000"/>
            </a:schemeClr>
          </a:solidFill>
        </a:defRPr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1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r" rtl="1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r" rtl="1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r" rtl="1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14816n.pdf" TargetMode="Externa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38236"/>
            <a:ext cx="7467600" cy="4797552"/>
          </a:xfrm>
          <a:noFill/>
        </p:spPr>
      </p:pic>
    </p:spTree>
    <p:extLst>
      <p:ext uri="{BB962C8B-B14F-4D97-AF65-F5344CB8AC3E}">
        <p14:creationId xmlns:p14="http://schemas.microsoft.com/office/powerpoint/2010/main" val="64515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5156C8-3101-F348-AE6D-BD2B428EC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535449"/>
            <a:ext cx="8686800" cy="578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07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18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درصد مادران شرکت کننده در کلاس </a:t>
            </a:r>
            <a:r>
              <a:rPr lang="fa-IR" sz="20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آمادگی</a:t>
            </a:r>
            <a:r>
              <a:rPr lang="fa-IR" sz="1800" dirty="0">
                <a:solidFill>
                  <a:schemeClr val="accent1">
                    <a:lumMod val="50000"/>
                  </a:schemeClr>
                </a:solidFill>
                <a:cs typeface="B Titr" panose="00000700000000000000" pitchFamily="2" charset="-78"/>
              </a:rPr>
              <a:t> برای زایمان دانشگاه های تیپ یک 6 ماهه اول 1401</a:t>
            </a:r>
            <a:endParaRPr lang="en-US" sz="1800" dirty="0">
              <a:solidFill>
                <a:schemeClr val="accent1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sz="quarter" idx="1"/>
          </p:nvPr>
        </p:nvPicPr>
        <p:blipFill rotWithShape="1">
          <a:blip r:embed="rId2"/>
          <a:srcRect t="11265"/>
          <a:stretch/>
        </p:blipFill>
        <p:spPr>
          <a:xfrm>
            <a:off x="533400" y="1752600"/>
            <a:ext cx="7467600" cy="41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11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06244" y="762000"/>
            <a:ext cx="7696200" cy="838200"/>
          </a:xfrm>
          <a:ln>
            <a:solidFill>
              <a:srgbClr val="C00000"/>
            </a:solidFill>
          </a:ln>
        </p:spPr>
        <p:txBody>
          <a:bodyPr anchor="ctr">
            <a:normAutofit/>
          </a:bodyPr>
          <a:lstStyle/>
          <a:p>
            <a:pPr algn="ctr"/>
            <a:r>
              <a:rPr lang="fa-IR" sz="1800" dirty="0">
                <a:solidFill>
                  <a:schemeClr val="accent2">
                    <a:lumMod val="50000"/>
                  </a:schemeClr>
                </a:solidFill>
                <a:cs typeface="B Titr" panose="00000700000000000000" pitchFamily="2" charset="-78"/>
              </a:rPr>
              <a:t>درصد شرکت مادران زایمان کرده در کلاس های آمادگی برای زایمان براساس سامانه ایمان- شش ماهه اول 1401</a:t>
            </a:r>
            <a:endParaRPr lang="en-US" sz="1800" dirty="0">
              <a:solidFill>
                <a:schemeClr val="accent2">
                  <a:lumMod val="50000"/>
                </a:schemeClr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345926080"/>
              </p:ext>
            </p:extLst>
          </p:nvPr>
        </p:nvGraphicFramePr>
        <p:xfrm>
          <a:off x="381000" y="1600200"/>
          <a:ext cx="8001000" cy="494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7484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077200" cy="1371600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 تعداد مادران</a:t>
            </a:r>
            <a:r>
              <a:rPr lang="fa-IR" sz="3200" dirty="0"/>
              <a:t> </a:t>
            </a:r>
            <a:r>
              <a:rPr lang="fa-IR" dirty="0">
                <a:solidFill>
                  <a:schemeClr val="accent3">
                    <a:lumMod val="75000"/>
                  </a:schemeClr>
                </a:solidFill>
                <a:cs typeface="B Titr" pitchFamily="2" charset="-78"/>
              </a:rPr>
              <a:t>باردار شرکت کننده در کلاس در واحدهای بهداشتی در شش ماهه اول 1401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915912371"/>
              </p:ext>
            </p:extLst>
          </p:nvPr>
        </p:nvGraphicFramePr>
        <p:xfrm>
          <a:off x="381000" y="2209800"/>
          <a:ext cx="8229600" cy="190500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2028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492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4774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71600"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a-IR" sz="2400" b="1" kern="1200" noProof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مادران شرکت کننده در کلاس</a:t>
                      </a:r>
                    </a:p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a-IR" sz="2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نفر كلاس (مادران آموزش ديده)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2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تعداد مادراني كه بيش از 5 جلسه در كلاس ها شركت نموده اند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algn="ctr" rtl="1"/>
                      <a:r>
                        <a:rPr lang="fa-IR" sz="2200" b="1" dirty="0">
                          <a:cs typeface="B Titr" pitchFamily="2" charset="-78"/>
                        </a:rPr>
                        <a:t>8181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Titr" pitchFamily="2" charset="-78"/>
                        </a:rPr>
                        <a:t>41128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200" b="1" dirty="0">
                          <a:cs typeface="B Titr" pitchFamily="2" charset="-78"/>
                        </a:rPr>
                        <a:t>5563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0897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7764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31562" y="2201597"/>
            <a:ext cx="7848600" cy="39276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fa-IR" sz="5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 </a:t>
            </a:r>
            <a:r>
              <a:rPr lang="fa-IR" sz="66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برقراری تورهای زایمانی </a:t>
            </a:r>
            <a:endParaRPr lang="fa-IR" sz="5400" dirty="0">
              <a:solidFill>
                <a:schemeClr val="accent1">
                  <a:lumMod val="75000"/>
                </a:schemeClr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6949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42" name="Picture 2" descr="D:\madaran\tarvij-zayeman-tabiei\tasvir گروه plc 97\plc\golpayegan\تور عظیمی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709"/>
            <a:ext cx="4724400" cy="678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madaran\tarvij-zayeman-tabiei\tasvir گروه plc 97\plc\Isf 2\photo_تور بهشتی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7709"/>
            <a:ext cx="3705224" cy="678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530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3314" name="Picture 2" descr="D:\madaran\tarvij-zayeman-tabiei\tasvir گروه plc 97\plc\Isf 2\photo_2018-04-25_14-34-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41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1266" name="Picture 2" descr="D:\madaran\tarvij-zayeman-tabiei\tasvir گروه plc 97\plc\markaz klishad be shafa\photo_2018-04-25_15-00-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497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3" t="24658" r="19272" b="18337"/>
          <a:stretch/>
        </p:blipFill>
        <p:spPr bwMode="auto">
          <a:xfrm>
            <a:off x="457200" y="990600"/>
            <a:ext cx="8229600" cy="4886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madaran\tarvij-zayeman-tabiei\tasvir گروه plc 97\plc\mobarake\photo_سیاری فخر آباد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0" y="0"/>
            <a:ext cx="8835300" cy="67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6124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6146" name="Picture 2" descr="D:\madaran\tarvij-zayeman-tabiei\tasvir گروه plc 97\plc\mobarake\photoکرکوند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"/>
            <a:ext cx="73914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830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600200"/>
            <a:ext cx="5562600" cy="1702160"/>
          </a:xfrm>
        </p:spPr>
        <p:txBody>
          <a:bodyPr anchor="t"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anose="00000700000000000000" pitchFamily="2" charset="-78"/>
              </a:rPr>
              <a:t>کلاس های آمادگی برای زایمان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4267200"/>
            <a:ext cx="6172200" cy="1371600"/>
          </a:xfrm>
        </p:spPr>
        <p:txBody>
          <a:bodyPr>
            <a:normAutofit lnSpcReduction="10000"/>
          </a:bodyPr>
          <a:lstStyle/>
          <a:p>
            <a:pPr algn="ctr"/>
            <a:r>
              <a:rPr lang="fa-IR" dirty="0">
                <a:solidFill>
                  <a:schemeClr val="tx1"/>
                </a:solidFill>
                <a:cs typeface="B Yagut" panose="00000400000000000000" pitchFamily="2" charset="-78"/>
              </a:rPr>
              <a:t>واحد سلامت مادران</a:t>
            </a:r>
          </a:p>
          <a:p>
            <a:pPr algn="ctr"/>
            <a:r>
              <a:rPr lang="fa-IR" dirty="0">
                <a:solidFill>
                  <a:schemeClr val="tx1"/>
                </a:solidFill>
                <a:cs typeface="B Yagut" panose="00000400000000000000" pitchFamily="2" charset="-78"/>
              </a:rPr>
              <a:t>گروه سلامت خانواده و جمعیت</a:t>
            </a:r>
          </a:p>
          <a:p>
            <a:pPr algn="ctr"/>
            <a:r>
              <a:rPr lang="fa-IR" dirty="0">
                <a:solidFill>
                  <a:schemeClr val="tx1"/>
                </a:solidFill>
                <a:cs typeface="B Yagut" panose="00000400000000000000" pitchFamily="2" charset="-78"/>
              </a:rPr>
              <a:t>معاونت بهداشتی</a:t>
            </a:r>
          </a:p>
          <a:p>
            <a:pPr algn="ctr"/>
            <a:r>
              <a:rPr lang="fa-IR" dirty="0">
                <a:solidFill>
                  <a:schemeClr val="tx1"/>
                </a:solidFill>
                <a:cs typeface="B Yagut" panose="00000400000000000000" pitchFamily="2" charset="-78"/>
                <a:hlinkClick r:id="rId2" action="ppaction://hlinkfile"/>
              </a:rPr>
              <a:t>آذرماه 1401</a:t>
            </a:r>
            <a:endParaRPr lang="fa-IR" dirty="0">
              <a:solidFill>
                <a:schemeClr val="tx1"/>
              </a:solidFill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069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9218" name="Picture 2" descr="D:\madaran\tarvij-zayeman-tabiei\tasvir گروه plc 97\plc\mobarake\photoسیاری طالخونچه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" t="50000" r="49578" b="-1392"/>
          <a:stretch/>
        </p:blipFill>
        <p:spPr bwMode="auto">
          <a:xfrm>
            <a:off x="609595" y="457199"/>
            <a:ext cx="3817689" cy="39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28800" y="3385066"/>
            <a:ext cx="20574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b="1" dirty="0">
                <a:solidFill>
                  <a:schemeClr val="bg1"/>
                </a:solidFill>
              </a:rPr>
              <a:t>طالخونچه مبارکه</a:t>
            </a:r>
          </a:p>
        </p:txBody>
      </p:sp>
      <p:pic>
        <p:nvPicPr>
          <p:cNvPr id="9219" name="Picture 3" descr="D:\madaran\tarvij-zayeman-tabiei\tasvir گروه plc 97\plc\mobarake\photo_سیاری وینیچه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4572000" y="2438400"/>
            <a:ext cx="3996000" cy="39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711491" y="5728463"/>
            <a:ext cx="182880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b="1" dirty="0">
                <a:solidFill>
                  <a:schemeClr val="bg1"/>
                </a:solidFill>
              </a:rPr>
              <a:t>وینیجه مبارکه</a:t>
            </a:r>
          </a:p>
        </p:txBody>
      </p:sp>
    </p:spTree>
    <p:extLst>
      <p:ext uri="{BB962C8B-B14F-4D97-AF65-F5344CB8AC3E}">
        <p14:creationId xmlns:p14="http://schemas.microsoft.com/office/powerpoint/2010/main" val="95502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8"/>
          <p:cNvSpPr txBox="1">
            <a:spLocks noChangeArrowheads="1"/>
          </p:cNvSpPr>
          <p:nvPr/>
        </p:nvSpPr>
        <p:spPr bwMode="auto">
          <a:xfrm rot="21080129">
            <a:off x="-146894" y="516737"/>
            <a:ext cx="5189633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r" rtl="1">
              <a:spcBef>
                <a:spcPts val="6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40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  <a:lvl2pPr marL="742950" indent="-285750" algn="r" rtl="1">
              <a:spcBef>
                <a:spcPct val="20000"/>
              </a:spcBef>
              <a:buClr>
                <a:schemeClr val="accent1"/>
              </a:buClr>
              <a:buSzPct val="8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Century Schoolbook" panose="02040604050505020304" pitchFamily="18" charset="0"/>
              </a:defRPr>
            </a:lvl2pPr>
            <a:lvl3pPr marL="1143000" indent="-228600" algn="r" rtl="1">
              <a:spcBef>
                <a:spcPct val="20000"/>
              </a:spcBef>
              <a:buClr>
                <a:srgbClr val="E0752F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3pPr>
            <a:lvl4pPr marL="1600200" indent="-228600" algn="r" rtl="1">
              <a:spcBef>
                <a:spcPct val="20000"/>
              </a:spcBef>
              <a:buClr>
                <a:srgbClr val="FEC3AE"/>
              </a:buClr>
              <a:buSzPct val="60000"/>
              <a:buFont typeface="Wingdings" panose="05000000000000000000" pitchFamily="2" charset="2"/>
              <a:buChar char=""/>
              <a:defRPr>
                <a:solidFill>
                  <a:schemeClr val="tx1"/>
                </a:solidFill>
                <a:latin typeface="Century Schoolbook" panose="02040604050505020304" pitchFamily="18" charset="0"/>
              </a:defRPr>
            </a:lvl4pPr>
            <a:lvl5pPr marL="2057400" indent="-228600" algn="r" rtl="1">
              <a:spcBef>
                <a:spcPct val="20000"/>
              </a:spcBef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DCAE9"/>
              </a:buClr>
              <a:buSzPct val="68000"/>
              <a:buFont typeface="Wingdings 2" panose="05020102010507070707" pitchFamily="18" charset="2"/>
              <a:buChar char=""/>
              <a:defRPr sz="1600">
                <a:solidFill>
                  <a:schemeClr val="tx1"/>
                </a:solidFill>
                <a:latin typeface="Century Schoolbook" panose="02040604050505020304" pitchFamily="18" charset="0"/>
              </a:defRPr>
            </a:lvl9pPr>
          </a:lstStyle>
          <a:p>
            <a:pPr algn="ctr" rtl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fa-IR" altLang="fa-IR" sz="9600" dirty="0" smtClean="0">
                <a:solidFill>
                  <a:schemeClr val="accent1">
                    <a:lumMod val="50000"/>
                  </a:schemeClr>
                </a:solidFill>
                <a:latin typeface="IranNastaliq" panose="02020505000000020003" pitchFamily="18" charset="0"/>
              </a:rPr>
              <a:t>با تشکر از توجه شما</a:t>
            </a:r>
            <a:endParaRPr lang="fa-IR" altLang="fa-IR" sz="9600" dirty="0">
              <a:solidFill>
                <a:schemeClr val="accent1">
                  <a:lumMod val="50000"/>
                </a:schemeClr>
              </a:solidFill>
              <a:latin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69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752600"/>
            <a:ext cx="8001000" cy="3965448"/>
          </a:xfrm>
        </p:spPr>
        <p:txBody>
          <a:bodyPr>
            <a:noAutofit/>
          </a:bodyPr>
          <a:lstStyle/>
          <a:p>
            <a:pPr marL="342900" indent="-342900" algn="justLow">
              <a:buFont typeface="Wingdings" panose="05000000000000000000" pitchFamily="2" charset="2"/>
              <a:buChar char="v"/>
            </a:pPr>
            <a: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وزارت بهداشت، درمان و آموزش پزشکی مکلف است در راستای تأمین، حفظ، ارتقاء سلامت مادر و نوزاد و کاهش </a:t>
            </a:r>
            <a:r>
              <a:rPr lang="ar-SA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سالانه پنج درصد(</a:t>
            </a:r>
            <a:r>
              <a:rPr lang="fa-IR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۵%) </a:t>
            </a: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از میزان زایمان غیرطبیعی نسبت به نرخ کل زایمان در کشور تا رسیدن به نرخ میانگین جهانی، اقدام به اجرای موارد ذیل نمای</a:t>
            </a:r>
            <a: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ن</a:t>
            </a: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د </a:t>
            </a:r>
            <a:r>
              <a:rPr lang="en-US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:</a:t>
            </a:r>
            <a:br>
              <a:rPr lang="en-US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en-US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الف ـ یکپارچه­سازی سیاست­های ترویج زایمان طبیعی و کاهش زایمان غیرطبیعی در حوزه­های بهداشت، درمان، آموزش، پژوهش، غذا، دارو، خدمات بیمه­ای و برقراری ارتباط منطقی بین آنها</a:t>
            </a:r>
            <a: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en-US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/>
            </a:r>
            <a:br>
              <a:rPr lang="en-US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r>
              <a:rPr lang="ar-SA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 ـ آموزش و فرهنگ سازی برای زایمان طبیعی و آموزش­های فردی به مادر باردار و خانواده</a:t>
            </a:r>
            <a:r>
              <a:rPr lang="fa-IR" sz="24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                                                                           </a:t>
            </a:r>
            <a:r>
              <a:rPr lang="ar-SA" sz="2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</a:t>
            </a:r>
            <a:endParaRPr lang="en-US" sz="2400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>
          <a:xfrm>
            <a:off x="609600" y="838200"/>
            <a:ext cx="7467600" cy="682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ماده</a:t>
            </a:r>
            <a:r>
              <a:rPr lang="fa-IR" sz="32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Titr" panose="00000700000000000000" pitchFamily="2" charset="-78"/>
              </a:rPr>
              <a:t> 50 قانون جوانی جمعیت</a:t>
            </a:r>
            <a:endParaRPr lang="en-US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00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762000" y="1417638"/>
            <a:ext cx="7467600" cy="4873752"/>
          </a:xfrm>
        </p:spPr>
        <p:txBody>
          <a:bodyPr>
            <a:normAutofit/>
          </a:bodyPr>
          <a:lstStyle/>
          <a:p>
            <a:pPr algn="justLow"/>
            <a:r>
              <a:rPr lang="fa-IR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 </a:t>
            </a:r>
            <a:r>
              <a:rPr lang="ar-SA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ـ برقراری نظام تضمین کیفیت مهارت آموزی و ارائه خدمات مراقبت بارداری و زایمان در قالب کارگروهی توسط ماماها، پزشکان و متخصصان زنان و زایمان، اطفال، بیهوشی و بقیه کارکنان مرتبط</a:t>
            </a:r>
            <a:endParaRPr lang="fa-IR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/>
            <a:endParaRPr lang="fa-IR" b="1" cap="small" dirty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/>
            <a:r>
              <a:rPr lang="ar-SA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ح ـ ارتقای کیفیت مراقبت</a:t>
            </a:r>
            <a:r>
              <a:rPr lang="fa-IR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ar-SA" b="1" cap="small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های بارداری در راستای فرزند­آوری و زایمان طبیعی، مبتنی بر پرونده الکترونیک یکپارچه و برخط سلامت با امکان دسترسی در کلیه بخش­ های بهداشت و درمان دولتی و غیردولتی، بر اساس استقرار راهنماهای بالینی سلامت مادر و جنین و با رعایت سطح بندی </a:t>
            </a:r>
            <a:r>
              <a:rPr lang="ar-SA" b="1" cap="small" dirty="0" smtClean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خدمات</a:t>
            </a:r>
            <a:endParaRPr lang="fa-IR" b="1" cap="small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algn="justLow"/>
            <a:endParaRPr lang="fa-IR" b="1" cap="small" dirty="0" smtClean="0">
              <a:solidFill>
                <a:srgbClr val="212529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b="1" cap="small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تاکید بر اجرای دقیق نامه شماره 6/9021/د مورخ 21 آبان ماه</a:t>
            </a:r>
            <a:endParaRPr lang="en-US" b="1" cap="small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729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6AB0D67-E865-B376-80D6-A86AEFAEB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752600"/>
            <a:ext cx="7592671" cy="4200184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4A352045-7AE8-6172-5DE6-1D9CC6BA0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0"/>
            <a:ext cx="7467600" cy="1325562"/>
          </a:xfrm>
        </p:spPr>
        <p:txBody>
          <a:bodyPr>
            <a:noAutofit/>
          </a:bodyPr>
          <a:lstStyle/>
          <a:p>
            <a:pPr marL="0" marR="0" algn="ctr" rtl="1">
              <a:spcBef>
                <a:spcPts val="0"/>
              </a:spcBef>
              <a:spcAft>
                <a:spcPts val="0"/>
              </a:spcAft>
            </a:pPr>
            <a:r>
              <a:rPr lang="ar-SA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افزایش درصد زایمان طبیعی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ar-SA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( به میزان 5 درصد سالیانه) (46.16 درصد)</a:t>
            </a: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35108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4" y="152400"/>
            <a:ext cx="8633125" cy="6168600"/>
          </a:xfrm>
        </p:spPr>
      </p:pic>
    </p:spTree>
    <p:extLst>
      <p:ext uri="{BB962C8B-B14F-4D97-AF65-F5344CB8AC3E}">
        <p14:creationId xmlns:p14="http://schemas.microsoft.com/office/powerpoint/2010/main" val="6553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17411" name="Content Placeholder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382000" cy="6324600"/>
          </a:xfrm>
        </p:spPr>
      </p:pic>
    </p:spTree>
    <p:extLst>
      <p:ext uri="{BB962C8B-B14F-4D97-AF65-F5344CB8AC3E}">
        <p14:creationId xmlns:p14="http://schemas.microsoft.com/office/powerpoint/2010/main" val="111840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B4954D9-69F1-3FC4-4AF7-3CBE13FB78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643005"/>
            <a:ext cx="8763000" cy="557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8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25D18B7-1530-2E8E-79A1-8B6D86433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914169"/>
            <a:ext cx="8915400" cy="502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5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明朝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715</TotalTime>
  <Words>218</Words>
  <Application>Microsoft Office PowerPoint</Application>
  <PresentationFormat>On-screen Show (4:3)</PresentationFormat>
  <Paragraphs>26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Wingdings</vt:lpstr>
      <vt:lpstr>B Mitra</vt:lpstr>
      <vt:lpstr>B Nazanin</vt:lpstr>
      <vt:lpstr>B Titr</vt:lpstr>
      <vt:lpstr>Times New Roman</vt:lpstr>
      <vt:lpstr>Wingdings 2</vt:lpstr>
      <vt:lpstr>Arial</vt:lpstr>
      <vt:lpstr>IranNastaliq</vt:lpstr>
      <vt:lpstr>Century Schoolbook</vt:lpstr>
      <vt:lpstr>B Yagut</vt:lpstr>
      <vt:lpstr>Oriel</vt:lpstr>
      <vt:lpstr>PowerPoint Presentation</vt:lpstr>
      <vt:lpstr>کلاس های آمادگی برای زایمان</vt:lpstr>
      <vt:lpstr> وزارت بهداشت، درمان و آموزش پزشکی مکلف است در راستای تأمین، حفظ، ارتقاء سلامت مادر و نوزاد و کاهش سالانه پنج درصد(۵%) از میزان زایمان غیرطبیعی نسبت به نرخ کل زایمان در کشور تا رسیدن به نرخ میانگین جهانی، اقدام به اجرای موارد ذیل نمایند :  الف ـ یکپارچه­سازی سیاست­های ترویج زایمان طبیعی و کاهش زایمان غیرطبیعی در حوزه­های بهداشت، درمان، آموزش، پژوهش، غذا، دارو، خدمات بیمه­ای و برقراری ارتباط منطقی بین آنها  ب ـ آموزش و فرهنگ سازی برای زایمان طبیعی و آموزش­های فردی به مادر باردار و خانواده                                                                            پ</vt:lpstr>
      <vt:lpstr>PowerPoint Presentation</vt:lpstr>
      <vt:lpstr>افزایش درصد زایمان طبیعی ( به میزان 5 درصد سالیانه) (46.16 درصد)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درصد مادران شرکت کننده در کلاس آمادگی برای زایمان دانشگاه های تیپ یک 6 ماهه اول 1401</vt:lpstr>
      <vt:lpstr>درصد شرکت مادران زایمان کرده در کلاس های آمادگی برای زایمان براساس سامانه ایمان- شش ماهه اول 1401</vt:lpstr>
      <vt:lpstr> تعداد مادران باردار شرکت کننده در کلاس در واحدهای بهداشتی در شش ماهه اول 1401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shahidi</dc:creator>
  <cp:lastModifiedBy>A.R.I</cp:lastModifiedBy>
  <cp:revision>148</cp:revision>
  <dcterms:created xsi:type="dcterms:W3CDTF">2006-08-16T00:00:00Z</dcterms:created>
  <dcterms:modified xsi:type="dcterms:W3CDTF">2022-12-21T07:04:17Z</dcterms:modified>
</cp:coreProperties>
</file>