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notesSlides/notesSlide1.xml" ContentType="application/vnd.openxmlformats-officedocument.presentationml.notesSl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notesSlides/notesSlide2.xml" ContentType="application/vnd.openxmlformats-officedocument.presentationml.notesSl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notesSlides/notesSlide3.xml" ContentType="application/vnd.openxmlformats-officedocument.presentationml.notesSl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theme/themeOverride21.xml" ContentType="application/vnd.openxmlformats-officedocument.themeOverride+xml"/>
  <Override PartName="/ppt/theme/themeOverride22.xml" ContentType="application/vnd.openxmlformats-officedocument.themeOverride+xml"/>
  <Override PartName="/ppt/theme/themeOverride23.xml" ContentType="application/vnd.openxmlformats-officedocument.themeOverride+xml"/>
  <Override PartName="/ppt/theme/themeOverride24.xml" ContentType="application/vnd.openxmlformats-officedocument.themeOverride+xml"/>
  <Override PartName="/ppt/theme/themeOverride25.xml" ContentType="application/vnd.openxmlformats-officedocument.themeOverride+xml"/>
  <Override PartName="/ppt/theme/themeOverride26.xml" ContentType="application/vnd.openxmlformats-officedocument.themeOverr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0"/>
  </p:notesMasterIdLst>
  <p:sldIdLst>
    <p:sldId id="298" r:id="rId2"/>
    <p:sldId id="257" r:id="rId3"/>
    <p:sldId id="295" r:id="rId4"/>
    <p:sldId id="263" r:id="rId5"/>
    <p:sldId id="264" r:id="rId6"/>
    <p:sldId id="286" r:id="rId7"/>
    <p:sldId id="288" r:id="rId8"/>
    <p:sldId id="262" r:id="rId9"/>
    <p:sldId id="256" r:id="rId10"/>
    <p:sldId id="259" r:id="rId11"/>
    <p:sldId id="296" r:id="rId12"/>
    <p:sldId id="266" r:id="rId13"/>
    <p:sldId id="268" r:id="rId14"/>
    <p:sldId id="272" r:id="rId15"/>
    <p:sldId id="271" r:id="rId16"/>
    <p:sldId id="274" r:id="rId17"/>
    <p:sldId id="277" r:id="rId18"/>
    <p:sldId id="279" r:id="rId19"/>
    <p:sldId id="280" r:id="rId20"/>
    <p:sldId id="281" r:id="rId21"/>
    <p:sldId id="282" r:id="rId22"/>
    <p:sldId id="284" r:id="rId23"/>
    <p:sldId id="289" r:id="rId24"/>
    <p:sldId id="291" r:id="rId25"/>
    <p:sldId id="292" r:id="rId26"/>
    <p:sldId id="293" r:id="rId27"/>
    <p:sldId id="294" r:id="rId28"/>
    <p:sldId id="297"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66"/>
    <a:srgbClr val="FFCCCC"/>
    <a:srgbClr val="A50021"/>
    <a:srgbClr val="CCECFF"/>
    <a:srgbClr val="1C2C1F"/>
    <a:srgbClr val="487050"/>
    <a:srgbClr val="FFCCFF"/>
    <a:srgbClr val="CCFFCC"/>
    <a:srgbClr val="FFFFCC"/>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545" autoAdjust="0"/>
  </p:normalViewPr>
  <p:slideViewPr>
    <p:cSldViewPr snapToGrid="0">
      <p:cViewPr varScale="1">
        <p:scale>
          <a:sx n="65" d="100"/>
          <a:sy n="65" d="100"/>
        </p:scale>
        <p:origin x="91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9F6B83-D123-4E77-9377-456BD0E1065B}" type="datetimeFigureOut">
              <a:rPr lang="en-US" smtClean="0"/>
              <a:t>12/4/2022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D8B7FE-BCF9-46D7-A4D6-2B15FB19A075}" type="slidenum">
              <a:rPr lang="en-US" smtClean="0"/>
              <a:t>‹#›</a:t>
            </a:fld>
            <a:endParaRPr lang="en-US"/>
          </a:p>
        </p:txBody>
      </p:sp>
    </p:spTree>
    <p:extLst>
      <p:ext uri="{BB962C8B-B14F-4D97-AF65-F5344CB8AC3E}">
        <p14:creationId xmlns:p14="http://schemas.microsoft.com/office/powerpoint/2010/main" val="3360717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D8B7FE-BCF9-46D7-A4D6-2B15FB19A075}" type="slidenum">
              <a:rPr lang="en-US" smtClean="0"/>
              <a:t>10</a:t>
            </a:fld>
            <a:endParaRPr lang="en-US"/>
          </a:p>
        </p:txBody>
      </p:sp>
    </p:spTree>
    <p:extLst>
      <p:ext uri="{BB962C8B-B14F-4D97-AF65-F5344CB8AC3E}">
        <p14:creationId xmlns:p14="http://schemas.microsoft.com/office/powerpoint/2010/main" val="307294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D8B7FE-BCF9-46D7-A4D6-2B15FB19A075}" type="slidenum">
              <a:rPr lang="en-US" smtClean="0"/>
              <a:t>13</a:t>
            </a:fld>
            <a:endParaRPr lang="en-US"/>
          </a:p>
        </p:txBody>
      </p:sp>
    </p:spTree>
    <p:extLst>
      <p:ext uri="{BB962C8B-B14F-4D97-AF65-F5344CB8AC3E}">
        <p14:creationId xmlns:p14="http://schemas.microsoft.com/office/powerpoint/2010/main" val="15774540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D8B7FE-BCF9-46D7-A4D6-2B15FB19A075}" type="slidenum">
              <a:rPr lang="en-US" smtClean="0"/>
              <a:t>17</a:t>
            </a:fld>
            <a:endParaRPr lang="en-US"/>
          </a:p>
        </p:txBody>
      </p:sp>
    </p:spTree>
    <p:extLst>
      <p:ext uri="{BB962C8B-B14F-4D97-AF65-F5344CB8AC3E}">
        <p14:creationId xmlns:p14="http://schemas.microsoft.com/office/powerpoint/2010/main" val="4258433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D8B7FE-BCF9-46D7-A4D6-2B15FB19A075}" type="slidenum">
              <a:rPr lang="en-US" smtClean="0"/>
              <a:t>27</a:t>
            </a:fld>
            <a:endParaRPr lang="en-US"/>
          </a:p>
        </p:txBody>
      </p:sp>
    </p:spTree>
    <p:extLst>
      <p:ext uri="{BB962C8B-B14F-4D97-AF65-F5344CB8AC3E}">
        <p14:creationId xmlns:p14="http://schemas.microsoft.com/office/powerpoint/2010/main" val="3873321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fld id="{E9A0AE50-F2AA-4874-B3E3-E1BF45EC6086}" type="datetimeFigureOut">
              <a:rPr lang="en-US" smtClean="0"/>
              <a:t>12/4/2022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75FD08F6-99F1-42EB-B98B-29F2B2E266C6}" type="slidenum">
              <a:rPr lang="en-US" smtClean="0"/>
              <a:t>‹#›</a:t>
            </a:fld>
            <a:endParaRPr lang="en-US"/>
          </a:p>
        </p:txBody>
      </p:sp>
    </p:spTree>
    <p:extLst>
      <p:ext uri="{BB962C8B-B14F-4D97-AF65-F5344CB8AC3E}">
        <p14:creationId xmlns:p14="http://schemas.microsoft.com/office/powerpoint/2010/main" val="32676583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E9A0AE50-F2AA-4874-B3E3-E1BF45EC6086}" type="datetimeFigureOut">
              <a:rPr lang="en-US" smtClean="0"/>
              <a:t>12/4/2022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75FD08F6-99F1-42EB-B98B-29F2B2E266C6}" type="slidenum">
              <a:rPr lang="en-US" smtClean="0"/>
              <a:t>‹#›</a:t>
            </a:fld>
            <a:endParaRPr lang="en-US"/>
          </a:p>
        </p:txBody>
      </p:sp>
    </p:spTree>
    <p:extLst>
      <p:ext uri="{BB962C8B-B14F-4D97-AF65-F5344CB8AC3E}">
        <p14:creationId xmlns:p14="http://schemas.microsoft.com/office/powerpoint/2010/main" val="34900295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E9A0AE50-F2AA-4874-B3E3-E1BF45EC6086}" type="datetimeFigureOut">
              <a:rPr lang="en-US" smtClean="0"/>
              <a:t>12/4/2022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75FD08F6-99F1-42EB-B98B-29F2B2E266C6}" type="slidenum">
              <a:rPr lang="en-US" smtClean="0"/>
              <a:t>‹#›</a:t>
            </a:fld>
            <a:endParaRPr lang="en-US"/>
          </a:p>
        </p:txBody>
      </p:sp>
    </p:spTree>
    <p:extLst>
      <p:ext uri="{BB962C8B-B14F-4D97-AF65-F5344CB8AC3E}">
        <p14:creationId xmlns:p14="http://schemas.microsoft.com/office/powerpoint/2010/main" val="1870838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fld id="{E9A0AE50-F2AA-4874-B3E3-E1BF45EC6086}" type="datetimeFigureOut">
              <a:rPr lang="en-US" smtClean="0"/>
              <a:t>12/4/2022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75FD08F6-99F1-42EB-B98B-29F2B2E266C6}" type="slidenum">
              <a:rPr lang="en-US" smtClean="0"/>
              <a:t>‹#›</a:t>
            </a:fld>
            <a:endParaRPr lang="en-US"/>
          </a:p>
        </p:txBody>
      </p:sp>
    </p:spTree>
    <p:extLst>
      <p:ext uri="{BB962C8B-B14F-4D97-AF65-F5344CB8AC3E}">
        <p14:creationId xmlns:p14="http://schemas.microsoft.com/office/powerpoint/2010/main" val="1937261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Edit Master text styles</a:t>
            </a:r>
          </a:p>
        </p:txBody>
      </p:sp>
      <p:sp>
        <p:nvSpPr>
          <p:cNvPr id="4" name="Rectangle 4"/>
          <p:cNvSpPr>
            <a:spLocks noGrp="1" noChangeArrowheads="1"/>
          </p:cNvSpPr>
          <p:nvPr>
            <p:ph type="dt" sz="half" idx="10"/>
          </p:nvPr>
        </p:nvSpPr>
        <p:spPr>
          <a:ln/>
        </p:spPr>
        <p:txBody>
          <a:bodyPr/>
          <a:lstStyle>
            <a:lvl1pPr>
              <a:defRPr/>
            </a:lvl1pPr>
          </a:lstStyle>
          <a:p>
            <a:fld id="{E9A0AE50-F2AA-4874-B3E3-E1BF45EC6086}" type="datetimeFigureOut">
              <a:rPr lang="en-US" smtClean="0"/>
              <a:t>12/4/2022</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75FD08F6-99F1-42EB-B98B-29F2B2E266C6}" type="slidenum">
              <a:rPr lang="en-US" smtClean="0"/>
              <a:t>‹#›</a:t>
            </a:fld>
            <a:endParaRPr lang="en-US"/>
          </a:p>
        </p:txBody>
      </p:sp>
    </p:spTree>
    <p:extLst>
      <p:ext uri="{BB962C8B-B14F-4D97-AF65-F5344CB8AC3E}">
        <p14:creationId xmlns:p14="http://schemas.microsoft.com/office/powerpoint/2010/main" val="699495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7600" y="1600201"/>
            <a:ext cx="5384800" cy="4525963"/>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fld id="{E9A0AE50-F2AA-4874-B3E3-E1BF45EC6086}" type="datetimeFigureOut">
              <a:rPr lang="en-US" smtClean="0"/>
              <a:t>12/4/2022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75FD08F6-99F1-42EB-B98B-29F2B2E266C6}" type="slidenum">
              <a:rPr lang="en-US" smtClean="0"/>
              <a:t>‹#›</a:t>
            </a:fld>
            <a:endParaRPr lang="en-US"/>
          </a:p>
        </p:txBody>
      </p:sp>
    </p:spTree>
    <p:extLst>
      <p:ext uri="{BB962C8B-B14F-4D97-AF65-F5344CB8AC3E}">
        <p14:creationId xmlns:p14="http://schemas.microsoft.com/office/powerpoint/2010/main" val="6147712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fld id="{E9A0AE50-F2AA-4874-B3E3-E1BF45EC6086}" type="datetimeFigureOut">
              <a:rPr lang="en-US" smtClean="0"/>
              <a:t>12/4/2022</a:t>
            </a:fld>
            <a:endParaRPr lang="en-US"/>
          </a:p>
        </p:txBody>
      </p:sp>
      <p:sp>
        <p:nvSpPr>
          <p:cNvPr id="8" name="Rectangle 5"/>
          <p:cNvSpPr>
            <a:spLocks noGrp="1" noChangeArrowheads="1"/>
          </p:cNvSpPr>
          <p:nvPr>
            <p:ph type="ftr" sz="quarter" idx="11"/>
          </p:nvPr>
        </p:nvSpPr>
        <p:spPr>
          <a:ln/>
        </p:spPr>
        <p:txBody>
          <a:bodyPr/>
          <a:lstStyle>
            <a:lvl1pPr>
              <a:defRPr/>
            </a:lvl1pPr>
          </a:lstStyle>
          <a:p>
            <a:endParaRPr lang="en-US"/>
          </a:p>
        </p:txBody>
      </p:sp>
      <p:sp>
        <p:nvSpPr>
          <p:cNvPr id="9" name="Rectangle 6"/>
          <p:cNvSpPr>
            <a:spLocks noGrp="1" noChangeArrowheads="1"/>
          </p:cNvSpPr>
          <p:nvPr>
            <p:ph type="sldNum" sz="quarter" idx="12"/>
          </p:nvPr>
        </p:nvSpPr>
        <p:spPr>
          <a:ln/>
        </p:spPr>
        <p:txBody>
          <a:bodyPr/>
          <a:lstStyle>
            <a:lvl1pPr>
              <a:defRPr/>
            </a:lvl1pPr>
          </a:lstStyle>
          <a:p>
            <a:fld id="{75FD08F6-99F1-42EB-B98B-29F2B2E266C6}" type="slidenum">
              <a:rPr lang="en-US" smtClean="0"/>
              <a:t>‹#›</a:t>
            </a:fld>
            <a:endParaRPr lang="en-US"/>
          </a:p>
        </p:txBody>
      </p:sp>
    </p:spTree>
    <p:extLst>
      <p:ext uri="{BB962C8B-B14F-4D97-AF65-F5344CB8AC3E}">
        <p14:creationId xmlns:p14="http://schemas.microsoft.com/office/powerpoint/2010/main" val="574371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fld id="{E9A0AE50-F2AA-4874-B3E3-E1BF45EC6086}" type="datetimeFigureOut">
              <a:rPr lang="en-US" smtClean="0"/>
              <a:t>12/4/2022</a:t>
            </a:fld>
            <a:endParaRPr lang="en-US"/>
          </a:p>
        </p:txBody>
      </p:sp>
      <p:sp>
        <p:nvSpPr>
          <p:cNvPr id="4" name="Rectangle 5"/>
          <p:cNvSpPr>
            <a:spLocks noGrp="1" noChangeArrowheads="1"/>
          </p:cNvSpPr>
          <p:nvPr>
            <p:ph type="ftr" sz="quarter" idx="11"/>
          </p:nvPr>
        </p:nvSpPr>
        <p:spPr>
          <a:ln/>
        </p:spPr>
        <p:txBody>
          <a:bodyPr/>
          <a:lstStyle>
            <a:lvl1pPr>
              <a:defRPr/>
            </a:lvl1pPr>
          </a:lstStyle>
          <a:p>
            <a:endParaRPr lang="en-US"/>
          </a:p>
        </p:txBody>
      </p:sp>
      <p:sp>
        <p:nvSpPr>
          <p:cNvPr id="5" name="Rectangle 6"/>
          <p:cNvSpPr>
            <a:spLocks noGrp="1" noChangeArrowheads="1"/>
          </p:cNvSpPr>
          <p:nvPr>
            <p:ph type="sldNum" sz="quarter" idx="12"/>
          </p:nvPr>
        </p:nvSpPr>
        <p:spPr>
          <a:ln/>
        </p:spPr>
        <p:txBody>
          <a:bodyPr/>
          <a:lstStyle>
            <a:lvl1pPr>
              <a:defRPr/>
            </a:lvl1pPr>
          </a:lstStyle>
          <a:p>
            <a:fld id="{75FD08F6-99F1-42EB-B98B-29F2B2E266C6}" type="slidenum">
              <a:rPr lang="en-US" smtClean="0"/>
              <a:t>‹#›</a:t>
            </a:fld>
            <a:endParaRPr lang="en-US"/>
          </a:p>
        </p:txBody>
      </p:sp>
    </p:spTree>
    <p:extLst>
      <p:ext uri="{BB962C8B-B14F-4D97-AF65-F5344CB8AC3E}">
        <p14:creationId xmlns:p14="http://schemas.microsoft.com/office/powerpoint/2010/main" val="40731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E9A0AE50-F2AA-4874-B3E3-E1BF45EC6086}" type="datetimeFigureOut">
              <a:rPr lang="en-US" smtClean="0"/>
              <a:t>12/4/2022</a:t>
            </a:fld>
            <a:endParaRPr lang="en-US"/>
          </a:p>
        </p:txBody>
      </p:sp>
      <p:sp>
        <p:nvSpPr>
          <p:cNvPr id="3" name="Rectangle 5"/>
          <p:cNvSpPr>
            <a:spLocks noGrp="1" noChangeArrowheads="1"/>
          </p:cNvSpPr>
          <p:nvPr>
            <p:ph type="ftr" sz="quarter" idx="11"/>
          </p:nvPr>
        </p:nvSpPr>
        <p:spPr>
          <a:ln/>
        </p:spPr>
        <p:txBody>
          <a:bodyPr/>
          <a:lstStyle>
            <a:lvl1pPr>
              <a:defRPr/>
            </a:lvl1pPr>
          </a:lstStyle>
          <a:p>
            <a:endParaRPr lang="en-US"/>
          </a:p>
        </p:txBody>
      </p:sp>
      <p:sp>
        <p:nvSpPr>
          <p:cNvPr id="4" name="Rectangle 6"/>
          <p:cNvSpPr>
            <a:spLocks noGrp="1" noChangeArrowheads="1"/>
          </p:cNvSpPr>
          <p:nvPr>
            <p:ph type="sldNum" sz="quarter" idx="12"/>
          </p:nvPr>
        </p:nvSpPr>
        <p:spPr>
          <a:ln/>
        </p:spPr>
        <p:txBody>
          <a:bodyPr/>
          <a:lstStyle>
            <a:lvl1pPr>
              <a:defRPr/>
            </a:lvl1pPr>
          </a:lstStyle>
          <a:p>
            <a:fld id="{75FD08F6-99F1-42EB-B98B-29F2B2E266C6}" type="slidenum">
              <a:rPr lang="en-US" smtClean="0"/>
              <a:t>‹#›</a:t>
            </a:fld>
            <a:endParaRPr lang="en-US"/>
          </a:p>
        </p:txBody>
      </p:sp>
    </p:spTree>
    <p:extLst>
      <p:ext uri="{BB962C8B-B14F-4D97-AF65-F5344CB8AC3E}">
        <p14:creationId xmlns:p14="http://schemas.microsoft.com/office/powerpoint/2010/main" val="1917999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4"/>
          <p:cNvSpPr>
            <a:spLocks noGrp="1" noChangeArrowheads="1"/>
          </p:cNvSpPr>
          <p:nvPr>
            <p:ph type="dt" sz="half" idx="10"/>
          </p:nvPr>
        </p:nvSpPr>
        <p:spPr>
          <a:ln/>
        </p:spPr>
        <p:txBody>
          <a:bodyPr/>
          <a:lstStyle>
            <a:lvl1pPr>
              <a:defRPr/>
            </a:lvl1pPr>
          </a:lstStyle>
          <a:p>
            <a:fld id="{E9A0AE50-F2AA-4874-B3E3-E1BF45EC6086}" type="datetimeFigureOut">
              <a:rPr lang="en-US" smtClean="0"/>
              <a:t>12/4/2022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75FD08F6-99F1-42EB-B98B-29F2B2E266C6}" type="slidenum">
              <a:rPr lang="en-US" smtClean="0"/>
              <a:t>‹#›</a:t>
            </a:fld>
            <a:endParaRPr lang="en-US"/>
          </a:p>
        </p:txBody>
      </p:sp>
    </p:spTree>
    <p:extLst>
      <p:ext uri="{BB962C8B-B14F-4D97-AF65-F5344CB8AC3E}">
        <p14:creationId xmlns:p14="http://schemas.microsoft.com/office/powerpoint/2010/main" val="26122379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Rectangle 4"/>
          <p:cNvSpPr>
            <a:spLocks noGrp="1" noChangeArrowheads="1"/>
          </p:cNvSpPr>
          <p:nvPr>
            <p:ph type="dt" sz="half" idx="10"/>
          </p:nvPr>
        </p:nvSpPr>
        <p:spPr>
          <a:ln/>
        </p:spPr>
        <p:txBody>
          <a:bodyPr/>
          <a:lstStyle>
            <a:lvl1pPr>
              <a:defRPr/>
            </a:lvl1pPr>
          </a:lstStyle>
          <a:p>
            <a:fld id="{E9A0AE50-F2AA-4874-B3E3-E1BF45EC6086}" type="datetimeFigureOut">
              <a:rPr lang="en-US" smtClean="0"/>
              <a:t>12/4/2022</a:t>
            </a:fld>
            <a:endParaRPr lang="en-US"/>
          </a:p>
        </p:txBody>
      </p:sp>
      <p:sp>
        <p:nvSpPr>
          <p:cNvPr id="6" name="Rectangle 5"/>
          <p:cNvSpPr>
            <a:spLocks noGrp="1" noChangeArrowheads="1"/>
          </p:cNvSpPr>
          <p:nvPr>
            <p:ph type="ftr" sz="quarter" idx="11"/>
          </p:nvPr>
        </p:nvSpPr>
        <p:spPr>
          <a:ln/>
        </p:spPr>
        <p:txBody>
          <a:bodyPr/>
          <a:lstStyle>
            <a:lvl1pPr>
              <a:defRPr/>
            </a:lvl1pPr>
          </a:lstStyle>
          <a:p>
            <a:endParaRPr lang="en-US"/>
          </a:p>
        </p:txBody>
      </p:sp>
      <p:sp>
        <p:nvSpPr>
          <p:cNvPr id="7" name="Rectangle 6"/>
          <p:cNvSpPr>
            <a:spLocks noGrp="1" noChangeArrowheads="1"/>
          </p:cNvSpPr>
          <p:nvPr>
            <p:ph type="sldNum" sz="quarter" idx="12"/>
          </p:nvPr>
        </p:nvSpPr>
        <p:spPr>
          <a:ln/>
        </p:spPr>
        <p:txBody>
          <a:bodyPr/>
          <a:lstStyle>
            <a:lvl1pPr>
              <a:defRPr/>
            </a:lvl1pPr>
          </a:lstStyle>
          <a:p>
            <a:fld id="{75FD08F6-99F1-42EB-B98B-29F2B2E266C6}" type="slidenum">
              <a:rPr lang="en-US" smtClean="0"/>
              <a:t>‹#›</a:t>
            </a:fld>
            <a:endParaRPr lang="en-US"/>
          </a:p>
        </p:txBody>
      </p:sp>
    </p:spTree>
    <p:extLst>
      <p:ext uri="{BB962C8B-B14F-4D97-AF65-F5344CB8AC3E}">
        <p14:creationId xmlns:p14="http://schemas.microsoft.com/office/powerpoint/2010/main" val="32467774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ltLang="en-US" smtClean="0"/>
              <a:t>Haga clic para cambiar el estilo de título	</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ltLang="en-US" smtClean="0"/>
              <a:t>Haga clic para modificar el estilo de texto del patrón</a:t>
            </a:r>
          </a:p>
          <a:p>
            <a:pPr lvl="1"/>
            <a:r>
              <a:rPr lang="es-ES" altLang="en-US" smtClean="0"/>
              <a:t>Segundo nivel</a:t>
            </a:r>
          </a:p>
          <a:p>
            <a:pPr lvl="2"/>
            <a:r>
              <a:rPr lang="es-ES" altLang="en-US" smtClean="0"/>
              <a:t>Tercer nivel</a:t>
            </a:r>
          </a:p>
          <a:p>
            <a:pPr lvl="3"/>
            <a:r>
              <a:rPr lang="es-ES" altLang="en-US" smtClean="0"/>
              <a:t>Cuarto nivel</a:t>
            </a:r>
          </a:p>
          <a:p>
            <a:pPr lvl="4"/>
            <a:r>
              <a:rPr lang="es-ES" altLang="en-US" smtClean="0"/>
              <a:t>Quinto nivel</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fld id="{E9A0AE50-F2AA-4874-B3E3-E1BF45EC6086}" type="datetimeFigureOut">
              <a:rPr lang="en-US" smtClean="0"/>
              <a:t>12/4/2022</a:t>
            </a:fld>
            <a:endParaRPr lang="en-US"/>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endParaRPr lang="en-US"/>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fld id="{75FD08F6-99F1-42EB-B98B-29F2B2E266C6}" type="slidenum">
              <a:rPr lang="en-US" smtClean="0"/>
              <a:t>‹#›</a:t>
            </a:fld>
            <a:endParaRPr lang="en-US"/>
          </a:p>
        </p:txBody>
      </p:sp>
    </p:spTree>
    <p:extLst>
      <p:ext uri="{BB962C8B-B14F-4D97-AF65-F5344CB8AC3E}">
        <p14:creationId xmlns:p14="http://schemas.microsoft.com/office/powerpoint/2010/main" val="8021410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hemeOverride" Target="../theme/themeOverride9.xml"/><Relationship Id="rId5" Type="http://schemas.openxmlformats.org/officeDocument/2006/relationships/image" Target="../media/image4.png"/><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hemeOverride" Target="../theme/themeOverride12.xml"/><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13.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14.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15.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3.xml"/><Relationship Id="rId7" Type="http://schemas.openxmlformats.org/officeDocument/2006/relationships/image" Target="../media/image10.png"/><Relationship Id="rId2" Type="http://schemas.openxmlformats.org/officeDocument/2006/relationships/slideLayout" Target="../slideLayouts/slideLayout7.xml"/><Relationship Id="rId1" Type="http://schemas.openxmlformats.org/officeDocument/2006/relationships/themeOverride" Target="../theme/themeOverride1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1.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17.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18.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19.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20.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21.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22.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23.xml"/></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24.xml"/></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hemeOverride" Target="../theme/themeOverride26.xml"/><Relationship Id="rId4" Type="http://schemas.openxmlformats.org/officeDocument/2006/relationships/image" Target="../media/image1.jpeg"/></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3.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4.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5.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themeOverride" Target="../theme/themeOverride8.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00400" y="2639961"/>
            <a:ext cx="6061587" cy="1446550"/>
          </a:xfrm>
          <a:prstGeom prst="rect">
            <a:avLst/>
          </a:prstGeom>
          <a:blipFill>
            <a:blip r:embed="rId2"/>
            <a:tile tx="0" ty="0" sx="100000" sy="100000" flip="none" algn="tl"/>
          </a:blip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8800" b="0" i="0" u="none" strike="noStrike" kern="1200" cap="none" spc="0" normalizeH="0" baseline="0" noProof="0" dirty="0" smtClean="0">
                <a:ln>
                  <a:noFill/>
                </a:ln>
                <a:solidFill>
                  <a:srgbClr val="002060"/>
                </a:solidFill>
                <a:effectLst/>
                <a:uLnTx/>
                <a:uFillTx/>
                <a:latin typeface="Calibri" panose="020F0502020204030204" pitchFamily="34" charset="0"/>
                <a:ea typeface="Calibri" panose="020F0502020204030204" pitchFamily="34" charset="0"/>
                <a:cs typeface="2  Elham" panose="00000400000000000000" pitchFamily="2" charset="-78"/>
              </a:rPr>
              <a:t>به نام خدا</a:t>
            </a:r>
            <a:endParaRPr kumimoji="0" lang="en-US" sz="8800" b="0" i="0" u="none" strike="noStrike" kern="1200" cap="none" spc="0" normalizeH="0" baseline="0" noProof="0" dirty="0">
              <a:ln>
                <a:noFill/>
              </a:ln>
              <a:solidFill>
                <a:srgbClr val="002060"/>
              </a:solidFill>
              <a:effectLst/>
              <a:uLnTx/>
              <a:uFillTx/>
              <a:latin typeface="Calibri" panose="020F0502020204030204" pitchFamily="34" charset="0"/>
              <a:ea typeface="Calibri" panose="020F0502020204030204" pitchFamily="34" charset="0"/>
              <a:cs typeface="2  Elham" panose="00000400000000000000" pitchFamily="2" charset="-78"/>
            </a:endParaRPr>
          </a:p>
        </p:txBody>
      </p:sp>
    </p:spTree>
    <p:extLst>
      <p:ext uri="{BB962C8B-B14F-4D97-AF65-F5344CB8AC3E}">
        <p14:creationId xmlns:p14="http://schemas.microsoft.com/office/powerpoint/2010/main" val="30091547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5"/>
          <a:srcRect l="27309" t="31689" r="31603" b="12026"/>
          <a:stretch/>
        </p:blipFill>
        <p:spPr>
          <a:xfrm>
            <a:off x="1673451" y="394766"/>
            <a:ext cx="9311640" cy="6006034"/>
          </a:xfrm>
          <a:prstGeom prst="rect">
            <a:avLst/>
          </a:prstGeom>
        </p:spPr>
      </p:pic>
    </p:spTree>
    <p:extLst>
      <p:ext uri="{BB962C8B-B14F-4D97-AF65-F5344CB8AC3E}">
        <p14:creationId xmlns:p14="http://schemas.microsoft.com/office/powerpoint/2010/main" val="3289993578"/>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651817" y="2236069"/>
            <a:ext cx="9232490" cy="4088299"/>
          </a:xfrm>
          <a:prstGeom prst="rect">
            <a:avLst/>
          </a:prstGeom>
        </p:spPr>
        <p:txBody>
          <a:bodyPr wrap="square">
            <a:spAutoFit/>
          </a:bodyPr>
          <a:lstStyle/>
          <a:p>
            <a:pPr marL="228600" lvl="0" indent="-228600" algn="justLow" rtl="1">
              <a:lnSpc>
                <a:spcPct val="90000"/>
              </a:lnSpc>
              <a:spcBef>
                <a:spcPts val="1000"/>
              </a:spcBef>
              <a:buFont typeface="Arial" panose="020B0604020202020204" pitchFamily="34" charset="0"/>
              <a:buChar char="•"/>
            </a:pPr>
            <a:r>
              <a:rPr lang="fa-IR" sz="3000" dirty="0" smtClean="0">
                <a:solidFill>
                  <a:srgbClr val="C00000"/>
                </a:solidFill>
                <a:cs typeface="2  Yekan" panose="00000400000000000000" pitchFamily="2" charset="-78"/>
              </a:rPr>
              <a:t>تمام </a:t>
            </a:r>
            <a:r>
              <a:rPr lang="fa-IR" sz="3000" dirty="0">
                <a:solidFill>
                  <a:srgbClr val="C00000"/>
                </a:solidFill>
                <a:cs typeface="2  Yekan" panose="00000400000000000000" pitchFamily="2" charset="-78"/>
              </a:rPr>
              <a:t>موارد مرگ مادر </a:t>
            </a:r>
            <a:r>
              <a:rPr lang="fa-IR" sz="3000" dirty="0">
                <a:solidFill>
                  <a:srgbClr val="003366"/>
                </a:solidFill>
                <a:cs typeface="2  Yekan" panose="00000400000000000000" pitchFamily="2" charset="-78"/>
              </a:rPr>
              <a:t>از زمان بارداری تا 42 روز پس از باید گزارش شوند. بنابراین موارد فوت در اثر سوانح، حوادث، قتل، خودکشی و.... نیز باید گزارش شوند. </a:t>
            </a:r>
            <a:endParaRPr lang="fa-IR" sz="3000" dirty="0" smtClean="0">
              <a:solidFill>
                <a:srgbClr val="003366"/>
              </a:solidFill>
              <a:cs typeface="2  Yekan" panose="00000400000000000000" pitchFamily="2" charset="-78"/>
            </a:endParaRPr>
          </a:p>
          <a:p>
            <a:pPr lvl="0" algn="justLow" rtl="1">
              <a:lnSpc>
                <a:spcPct val="90000"/>
              </a:lnSpc>
              <a:spcBef>
                <a:spcPts val="1000"/>
              </a:spcBef>
            </a:pPr>
            <a:endParaRPr lang="en-US" sz="3000" dirty="0">
              <a:solidFill>
                <a:srgbClr val="003366"/>
              </a:solidFill>
              <a:cs typeface="2  Yekan" panose="00000400000000000000" pitchFamily="2" charset="-78"/>
            </a:endParaRPr>
          </a:p>
          <a:p>
            <a:pPr marL="228600" lvl="0" indent="-228600" algn="justLow" rtl="1">
              <a:lnSpc>
                <a:spcPct val="90000"/>
              </a:lnSpc>
              <a:spcBef>
                <a:spcPts val="1000"/>
              </a:spcBef>
              <a:buFont typeface="Arial" panose="020B0604020202020204" pitchFamily="34" charset="0"/>
              <a:buChar char="•"/>
            </a:pPr>
            <a:r>
              <a:rPr lang="fa-IR" sz="3000" dirty="0">
                <a:solidFill>
                  <a:srgbClr val="003366"/>
                </a:solidFill>
                <a:cs typeface="2  Yekan" panose="00000400000000000000" pitchFamily="2" charset="-78"/>
              </a:rPr>
              <a:t>تمام موارد مرگ مادر </a:t>
            </a:r>
            <a:r>
              <a:rPr lang="fa-IR" sz="3000" dirty="0">
                <a:solidFill>
                  <a:srgbClr val="C00000"/>
                </a:solidFill>
                <a:cs typeface="2  Yekan" panose="00000400000000000000" pitchFamily="2" charset="-78"/>
              </a:rPr>
              <a:t>صرف نظر از تابعیت  ایرانی یا غیر ایرانی</a:t>
            </a:r>
            <a:r>
              <a:rPr lang="fa-IR" sz="3000" dirty="0">
                <a:solidFill>
                  <a:srgbClr val="003366"/>
                </a:solidFill>
                <a:cs typeface="2  Yekan" panose="00000400000000000000" pitchFamily="2" charset="-78"/>
              </a:rPr>
              <a:t> باید گزارش شوند و وضعیت داشتن یا نداشتن کارت اقامت آنها مشخص شود. در پایان سال، موارد مرگ مادران غیر ایرانی که بدون کارت اقامت بوده اند در شمارش کلی دانشگاه و کشور بصورت جداگانه اعلام می شوند</a:t>
            </a:r>
            <a:endParaRPr lang="en-US" sz="3000" dirty="0">
              <a:solidFill>
                <a:srgbClr val="003366"/>
              </a:solidFill>
              <a:cs typeface="2  Yekan" panose="00000400000000000000" pitchFamily="2" charset="-78"/>
            </a:endParaRPr>
          </a:p>
        </p:txBody>
      </p:sp>
      <p:sp>
        <p:nvSpPr>
          <p:cNvPr id="3" name="Rectangle 2"/>
          <p:cNvSpPr/>
          <p:nvPr/>
        </p:nvSpPr>
        <p:spPr>
          <a:xfrm>
            <a:off x="1932037" y="667030"/>
            <a:ext cx="7639665" cy="646331"/>
          </a:xfrm>
          <a:prstGeom prst="rect">
            <a:avLst/>
          </a:prstGeom>
          <a:solidFill>
            <a:schemeClr val="bg2">
              <a:lumMod val="20000"/>
              <a:lumOff val="80000"/>
            </a:schemeClr>
          </a:solidFill>
        </p:spPr>
        <p:txBody>
          <a:bodyPr wrap="square">
            <a:spAutoFit/>
          </a:bodyPr>
          <a:lstStyle/>
          <a:p>
            <a:pPr algn="ctr"/>
            <a:r>
              <a:rPr lang="fa-IR" sz="3600" dirty="0">
                <a:solidFill>
                  <a:srgbClr val="C00000"/>
                </a:solidFill>
                <a:ea typeface="+mj-ea"/>
                <a:cs typeface="B Titr" panose="00000700000000000000" pitchFamily="2" charset="-78"/>
              </a:rPr>
              <a:t>نکات مهم در مورد تکمیل فرم گزارش فوری</a:t>
            </a:r>
            <a:endParaRPr lang="en-US" dirty="0">
              <a:solidFill>
                <a:srgbClr val="C00000"/>
              </a:solidFill>
            </a:endParaRPr>
          </a:p>
        </p:txBody>
      </p:sp>
      <p:sp>
        <p:nvSpPr>
          <p:cNvPr id="4" name="Rectangle 3"/>
          <p:cNvSpPr/>
          <p:nvPr/>
        </p:nvSpPr>
        <p:spPr>
          <a:xfrm>
            <a:off x="678423" y="1518379"/>
            <a:ext cx="10146892" cy="405496"/>
          </a:xfrm>
          <a:prstGeom prst="rect">
            <a:avLst/>
          </a:prstGeom>
        </p:spPr>
        <p:txBody>
          <a:bodyPr wrap="square">
            <a:spAutoFit/>
          </a:bodyPr>
          <a:lstStyle/>
          <a:p>
            <a:pPr lvl="0" algn="justLow" rtl="1">
              <a:lnSpc>
                <a:spcPct val="90000"/>
              </a:lnSpc>
              <a:spcBef>
                <a:spcPts val="1000"/>
              </a:spcBef>
            </a:pPr>
            <a:r>
              <a:rPr lang="fa-IR" sz="2200" b="1" dirty="0">
                <a:solidFill>
                  <a:schemeClr val="bg2">
                    <a:lumMod val="50000"/>
                  </a:schemeClr>
                </a:solidFill>
                <a:cs typeface="B Nazanin" panose="00000400000000000000" pitchFamily="2" charset="-78"/>
              </a:rPr>
              <a:t>به منظور بالا بردن دقت و پیشگیری از کم شماری و جمع آوری به روز آمار توجه به نکات زیر ضروری است</a:t>
            </a:r>
            <a:r>
              <a:rPr lang="fa-IR" sz="2000" b="1" dirty="0">
                <a:solidFill>
                  <a:schemeClr val="bg2">
                    <a:lumMod val="50000"/>
                  </a:schemeClr>
                </a:solidFill>
                <a:cs typeface="B Nazanin" panose="00000400000000000000" pitchFamily="2" charset="-78"/>
              </a:rPr>
              <a:t>:</a:t>
            </a:r>
            <a:endParaRPr lang="en-US" sz="2000" b="1" dirty="0">
              <a:solidFill>
                <a:schemeClr val="bg2">
                  <a:lumMod val="50000"/>
                </a:schemeClr>
              </a:solidFill>
              <a:cs typeface="B Nazanin" panose="00000400000000000000" pitchFamily="2" charset="-78"/>
            </a:endParaRPr>
          </a:p>
        </p:txBody>
      </p:sp>
    </p:spTree>
    <p:extLst>
      <p:ext uri="{BB962C8B-B14F-4D97-AF65-F5344CB8AC3E}">
        <p14:creationId xmlns:p14="http://schemas.microsoft.com/office/powerpoint/2010/main" val="144635113"/>
      </p:ext>
    </p:extLst>
  </p:cSld>
  <p:clrMapOvr>
    <a:overrideClrMapping bg1="lt1" tx1="dk1" bg2="lt2" tx2="dk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54147" y="733926"/>
            <a:ext cx="9407144" cy="1091699"/>
          </a:xfrm>
          <a:solidFill>
            <a:schemeClr val="bg2">
              <a:lumMod val="20000"/>
              <a:lumOff val="80000"/>
            </a:schemeClr>
          </a:solidFill>
          <a:ln>
            <a:solidFill>
              <a:srgbClr val="A50021"/>
            </a:solidFill>
          </a:ln>
        </p:spPr>
        <p:txBody>
          <a:bodyPr>
            <a:normAutofit fontScale="90000"/>
          </a:bodyPr>
          <a:lstStyle/>
          <a:p>
            <a:pPr algn="ctr"/>
            <a:r>
              <a:rPr lang="fa-IR" sz="3200" dirty="0">
                <a:solidFill>
                  <a:srgbClr val="C00000"/>
                </a:solidFill>
                <a:cs typeface="B Titr" panose="00000700000000000000" pitchFamily="2" charset="-78"/>
              </a:rPr>
              <a:t>ضرورت تکمیل فرم گزارش فوری</a:t>
            </a:r>
            <a:r>
              <a:rPr lang="en-US" sz="3200" dirty="0">
                <a:solidFill>
                  <a:srgbClr val="C00000"/>
                </a:solidFill>
                <a:latin typeface="+mn-lt"/>
                <a:ea typeface="+mn-ea"/>
                <a:cs typeface="B Titr" panose="00000700000000000000" pitchFamily="2" charset="-78"/>
              </a:rPr>
              <a:t/>
            </a:r>
            <a:br>
              <a:rPr lang="en-US" sz="3200" dirty="0">
                <a:solidFill>
                  <a:srgbClr val="C00000"/>
                </a:solidFill>
                <a:latin typeface="+mn-lt"/>
                <a:ea typeface="+mn-ea"/>
                <a:cs typeface="B Titr" panose="00000700000000000000" pitchFamily="2" charset="-78"/>
              </a:rPr>
            </a:br>
            <a:r>
              <a:rPr lang="fa-IR" sz="3200" dirty="0">
                <a:solidFill>
                  <a:srgbClr val="C00000"/>
                </a:solidFill>
                <a:latin typeface="+mn-lt"/>
                <a:ea typeface="+mn-ea"/>
                <a:cs typeface="B Titr" panose="00000700000000000000" pitchFamily="2" charset="-78"/>
              </a:rPr>
              <a:t>در مورد مرگ هایی که بعد از 42 روز پس از ختم بارداری رخ می دهند</a:t>
            </a:r>
            <a:endParaRPr lang="en-US" sz="3200" dirty="0">
              <a:solidFill>
                <a:srgbClr val="C00000"/>
              </a:solidFill>
              <a:latin typeface="+mn-lt"/>
              <a:ea typeface="+mn-ea"/>
              <a:cs typeface="B Titr" panose="00000700000000000000" pitchFamily="2" charset="-78"/>
            </a:endParaRPr>
          </a:p>
        </p:txBody>
      </p:sp>
      <p:sp>
        <p:nvSpPr>
          <p:cNvPr id="3" name="Content Placeholder 2"/>
          <p:cNvSpPr>
            <a:spLocks noGrp="1"/>
          </p:cNvSpPr>
          <p:nvPr>
            <p:ph idx="1"/>
          </p:nvPr>
        </p:nvSpPr>
        <p:spPr>
          <a:xfrm>
            <a:off x="1654147" y="1825625"/>
            <a:ext cx="9407144" cy="4206465"/>
          </a:xfrm>
        </p:spPr>
        <p:txBody>
          <a:bodyPr/>
          <a:lstStyle/>
          <a:p>
            <a:pPr marL="0" lvl="0" indent="0" algn="just" rtl="1">
              <a:buNone/>
            </a:pPr>
            <a:endParaRPr lang="fa-IR" dirty="0">
              <a:cs typeface="B Yagut" panose="00000400000000000000" pitchFamily="2" charset="-78"/>
            </a:endParaRPr>
          </a:p>
          <a:p>
            <a:pPr marL="0" lvl="0" indent="0" algn="just" rtl="1">
              <a:buNone/>
            </a:pPr>
            <a:r>
              <a:rPr lang="fa-IR" sz="3200" b="1" dirty="0">
                <a:solidFill>
                  <a:schemeClr val="accent6">
                    <a:lumMod val="50000"/>
                  </a:schemeClr>
                </a:solidFill>
                <a:cs typeface="B Yagut" panose="00000400000000000000" pitchFamily="2" charset="-78"/>
              </a:rPr>
              <a:t>اگر</a:t>
            </a:r>
            <a:r>
              <a:rPr lang="fa-IR" sz="2000" b="1" dirty="0">
                <a:cs typeface="B Yagut" panose="00000400000000000000" pitchFamily="2" charset="-78"/>
              </a:rPr>
              <a:t> </a:t>
            </a:r>
            <a:r>
              <a:rPr lang="fa-IR" sz="3200" b="1" dirty="0">
                <a:solidFill>
                  <a:schemeClr val="accent6">
                    <a:lumMod val="50000"/>
                  </a:schemeClr>
                </a:solidFill>
                <a:cs typeface="B Yagut" panose="00000400000000000000" pitchFamily="2" charset="-78"/>
              </a:rPr>
              <a:t>چه مرگ مادران بعد از روز 42 پس از ختم بارداری فعلا برای محاسبه  </a:t>
            </a:r>
            <a:r>
              <a:rPr lang="en-US" sz="3200" b="1" dirty="0">
                <a:solidFill>
                  <a:schemeClr val="accent6">
                    <a:lumMod val="50000"/>
                  </a:schemeClr>
                </a:solidFill>
                <a:cs typeface="B Yagut" panose="00000400000000000000" pitchFamily="2" charset="-78"/>
              </a:rPr>
              <a:t>MMR</a:t>
            </a:r>
            <a:r>
              <a:rPr lang="fa-IR" sz="3200" b="1" dirty="0">
                <a:solidFill>
                  <a:schemeClr val="accent6">
                    <a:lumMod val="50000"/>
                  </a:schemeClr>
                </a:solidFill>
                <a:cs typeface="B Yagut" panose="00000400000000000000" pitchFamily="2" charset="-78"/>
              </a:rPr>
              <a:t> کشوری شمارش نمی شود ولی به منظور دقت و اطمینان بیشتر در گزارش دهی و حساس سازی کارکنان محیطی بهداشتی و درمانی، در صورت وقوع فوت مادر پس از 42 روز (تا یک سال بعد از ختم بارداری) نیز اطلاعات در لیست </a:t>
            </a:r>
            <a:r>
              <a:rPr lang="fa-IR" sz="3200" b="1" dirty="0">
                <a:solidFill>
                  <a:srgbClr val="C00000"/>
                </a:solidFill>
                <a:cs typeface="B Yagut" panose="00000400000000000000" pitchFamily="2" charset="-78"/>
              </a:rPr>
              <a:t>گزارش فوری</a:t>
            </a:r>
            <a:r>
              <a:rPr lang="fa-IR" sz="3200" b="1" dirty="0">
                <a:solidFill>
                  <a:schemeClr val="accent6">
                    <a:lumMod val="50000"/>
                  </a:schemeClr>
                </a:solidFill>
                <a:cs typeface="B Yagut" panose="00000400000000000000" pitchFamily="2" charset="-78"/>
              </a:rPr>
              <a:t> باید وارد شوند و در قسمت توضیحات </a:t>
            </a:r>
            <a:r>
              <a:rPr lang="fa-IR" sz="3200" b="1" dirty="0" smtClean="0">
                <a:solidFill>
                  <a:schemeClr val="accent6">
                    <a:lumMod val="50000"/>
                  </a:schemeClr>
                </a:solidFill>
                <a:cs typeface="B Yagut" panose="00000400000000000000" pitchFamily="2" charset="-78"/>
              </a:rPr>
              <a:t>فرم، </a:t>
            </a:r>
            <a:r>
              <a:rPr lang="fa-IR" sz="3200" b="1" dirty="0">
                <a:solidFill>
                  <a:schemeClr val="accent6">
                    <a:lumMod val="50000"/>
                  </a:schemeClr>
                </a:solidFill>
                <a:cs typeface="B Yagut" panose="00000400000000000000" pitchFamily="2" charset="-78"/>
              </a:rPr>
              <a:t>نوشته شود که زمان فوت بعد از 42 روز بوده است. </a:t>
            </a:r>
            <a:endParaRPr lang="en-US" sz="3200" b="1" dirty="0">
              <a:solidFill>
                <a:schemeClr val="accent6">
                  <a:lumMod val="50000"/>
                </a:schemeClr>
              </a:solidFill>
              <a:cs typeface="B Yagut" panose="00000400000000000000" pitchFamily="2" charset="-78"/>
            </a:endParaRPr>
          </a:p>
          <a:p>
            <a:endParaRPr lang="en-US" sz="2400" dirty="0">
              <a:solidFill>
                <a:schemeClr val="accent6">
                  <a:lumMod val="50000"/>
                </a:schemeClr>
              </a:solidFill>
              <a:cs typeface="B Yagut" panose="00000400000000000000" pitchFamily="2" charset="-78"/>
            </a:endParaRPr>
          </a:p>
        </p:txBody>
      </p:sp>
    </p:spTree>
    <p:extLst>
      <p:ext uri="{BB962C8B-B14F-4D97-AF65-F5344CB8AC3E}">
        <p14:creationId xmlns:p14="http://schemas.microsoft.com/office/powerpoint/2010/main" val="8617482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04334" y="291603"/>
            <a:ext cx="5774327" cy="595090"/>
          </a:xfrm>
          <a:solidFill>
            <a:schemeClr val="bg2">
              <a:lumMod val="20000"/>
              <a:lumOff val="80000"/>
            </a:schemeClr>
          </a:solidFill>
          <a:ln>
            <a:solidFill>
              <a:srgbClr val="A50021"/>
            </a:solidFill>
          </a:ln>
        </p:spPr>
        <p:txBody>
          <a:bodyPr>
            <a:normAutofit/>
          </a:bodyPr>
          <a:lstStyle/>
          <a:p>
            <a:pPr algn="ctr"/>
            <a:r>
              <a:rPr lang="fa-IR" sz="3200" dirty="0">
                <a:solidFill>
                  <a:srgbClr val="C00000"/>
                </a:solidFill>
                <a:cs typeface="B Titr" panose="00000700000000000000" pitchFamily="2" charset="-78"/>
              </a:rPr>
              <a:t>جمع آوری داده های مرگ مادران </a:t>
            </a:r>
          </a:p>
        </p:txBody>
      </p:sp>
      <p:sp>
        <p:nvSpPr>
          <p:cNvPr id="3" name="Content Placeholder 2"/>
          <p:cNvSpPr>
            <a:spLocks noGrp="1"/>
          </p:cNvSpPr>
          <p:nvPr>
            <p:ph idx="1"/>
          </p:nvPr>
        </p:nvSpPr>
        <p:spPr>
          <a:xfrm>
            <a:off x="1504334" y="886693"/>
            <a:ext cx="9807679" cy="5543604"/>
          </a:xfrm>
        </p:spPr>
        <p:txBody>
          <a:bodyPr>
            <a:normAutofit fontScale="25000" lnSpcReduction="20000"/>
          </a:bodyPr>
          <a:lstStyle/>
          <a:p>
            <a:pPr algn="justLow" rtl="1">
              <a:lnSpc>
                <a:spcPct val="160000"/>
              </a:lnSpc>
            </a:pPr>
            <a:r>
              <a:rPr lang="fa-IR" sz="8600" b="1" dirty="0">
                <a:solidFill>
                  <a:srgbClr val="002060"/>
                </a:solidFill>
                <a:cs typeface="2  Yekan" panose="00000400000000000000" pitchFamily="2" charset="-78"/>
              </a:rPr>
              <a:t>روش جمع آوری داده ها به صورت </a:t>
            </a:r>
            <a:r>
              <a:rPr lang="fa-IR" sz="8600" b="1" dirty="0">
                <a:solidFill>
                  <a:srgbClr val="C00000"/>
                </a:solidFill>
                <a:cs typeface="2  Yekan" panose="00000400000000000000" pitchFamily="2" charset="-78"/>
              </a:rPr>
              <a:t>مصاحبه حضوری </a:t>
            </a:r>
            <a:r>
              <a:rPr lang="fa-IR" sz="8600" b="1" dirty="0">
                <a:solidFill>
                  <a:srgbClr val="002060"/>
                </a:solidFill>
                <a:cs typeface="2  Yekan" panose="00000400000000000000" pitchFamily="2" charset="-78"/>
              </a:rPr>
              <a:t>و</a:t>
            </a:r>
            <a:r>
              <a:rPr lang="fa-IR" sz="8600" b="1" dirty="0">
                <a:cs typeface="2  Yekan" panose="00000400000000000000" pitchFamily="2" charset="-78"/>
              </a:rPr>
              <a:t> </a:t>
            </a:r>
            <a:r>
              <a:rPr lang="fa-IR" sz="8600" b="1" dirty="0">
                <a:solidFill>
                  <a:srgbClr val="C00000"/>
                </a:solidFill>
                <a:cs typeface="2  Yekan" panose="00000400000000000000" pitchFamily="2" charset="-78"/>
              </a:rPr>
              <a:t>بررسي مدارك ثبتي</a:t>
            </a:r>
            <a:r>
              <a:rPr lang="fa-IR" sz="8600" b="1" dirty="0">
                <a:cs typeface="2  Yekan" panose="00000400000000000000" pitchFamily="2" charset="-78"/>
              </a:rPr>
              <a:t> </a:t>
            </a:r>
            <a:r>
              <a:rPr lang="fa-IR" sz="8600" b="1" dirty="0">
                <a:solidFill>
                  <a:srgbClr val="002060"/>
                </a:solidFill>
                <a:cs typeface="2  Yekan" panose="00000400000000000000" pitchFamily="2" charset="-78"/>
              </a:rPr>
              <a:t>و</a:t>
            </a:r>
            <a:r>
              <a:rPr lang="fa-IR" sz="8600" b="1" dirty="0">
                <a:cs typeface="2  Yekan" panose="00000400000000000000" pitchFamily="2" charset="-78"/>
              </a:rPr>
              <a:t> </a:t>
            </a:r>
            <a:r>
              <a:rPr lang="fa-IR" sz="8600" b="1" dirty="0">
                <a:solidFill>
                  <a:srgbClr val="C00000"/>
                </a:solidFill>
                <a:cs typeface="2  Yekan" panose="00000400000000000000" pitchFamily="2" charset="-78"/>
              </a:rPr>
              <a:t>اتوپسي باليني </a:t>
            </a:r>
            <a:r>
              <a:rPr lang="fa-IR" sz="8600" b="1" dirty="0">
                <a:solidFill>
                  <a:srgbClr val="002060"/>
                </a:solidFill>
                <a:cs typeface="2  Yekan" panose="00000400000000000000" pitchFamily="2" charset="-78"/>
              </a:rPr>
              <a:t>است که با همراهان مادر و پرسنل واحدهای بهداشتی- درمانی و مركز پزشك قانوني درگير با مرگ مادر انجام می شود</a:t>
            </a:r>
            <a:r>
              <a:rPr lang="fa-IR" sz="8600" b="1" dirty="0" smtClean="0">
                <a:solidFill>
                  <a:srgbClr val="002060"/>
                </a:solidFill>
                <a:cs typeface="2  Yekan" panose="00000400000000000000" pitchFamily="2" charset="-78"/>
              </a:rPr>
              <a:t>.</a:t>
            </a:r>
            <a:endParaRPr lang="fa-IR" sz="8600" b="1" dirty="0">
              <a:solidFill>
                <a:srgbClr val="002060"/>
              </a:solidFill>
              <a:cs typeface="2  Yekan" panose="00000400000000000000" pitchFamily="2" charset="-78"/>
            </a:endParaRPr>
          </a:p>
          <a:p>
            <a:pPr algn="justLow" rtl="1">
              <a:lnSpc>
                <a:spcPct val="160000"/>
              </a:lnSpc>
              <a:tabLst>
                <a:tab pos="415925" algn="r"/>
              </a:tabLst>
            </a:pPr>
            <a:r>
              <a:rPr lang="fa-IR" sz="8800" b="1" dirty="0">
                <a:solidFill>
                  <a:srgbClr val="002060"/>
                </a:solidFill>
                <a:cs typeface="2  Yekan" panose="00000400000000000000" pitchFamily="2" charset="-78"/>
              </a:rPr>
              <a:t>داده هايي که در پرسشگري جمع آوري مي شوند در </a:t>
            </a:r>
            <a:r>
              <a:rPr lang="fa-IR" sz="8800" b="1" dirty="0">
                <a:solidFill>
                  <a:srgbClr val="C00000"/>
                </a:solidFill>
                <a:cs typeface="2  Yekan" panose="00000400000000000000" pitchFamily="2" charset="-78"/>
              </a:rPr>
              <a:t>سه گروه </a:t>
            </a:r>
            <a:r>
              <a:rPr lang="fa-IR" sz="8800" b="1" dirty="0">
                <a:solidFill>
                  <a:srgbClr val="002060"/>
                </a:solidFill>
                <a:cs typeface="2  Yekan" panose="00000400000000000000" pitchFamily="2" charset="-78"/>
              </a:rPr>
              <a:t>دسته بندي مي شوند: </a:t>
            </a:r>
          </a:p>
          <a:p>
            <a:pPr marL="0" indent="0" algn="justLow" rtl="1">
              <a:lnSpc>
                <a:spcPct val="160000"/>
              </a:lnSpc>
              <a:buNone/>
              <a:tabLst>
                <a:tab pos="415925" algn="r"/>
              </a:tabLst>
            </a:pPr>
            <a:r>
              <a:rPr lang="fa-IR" sz="8800" b="1" dirty="0">
                <a:solidFill>
                  <a:srgbClr val="002060"/>
                </a:solidFill>
                <a:cs typeface="2  Yekan" panose="00000400000000000000" pitchFamily="2" charset="-78"/>
              </a:rPr>
              <a:t>1)داده هاي حاصل از مصاحبه </a:t>
            </a:r>
            <a:r>
              <a:rPr lang="fa-IR" sz="8800" b="1" dirty="0">
                <a:solidFill>
                  <a:srgbClr val="C00000"/>
                </a:solidFill>
                <a:cs typeface="2  Yekan" panose="00000400000000000000" pitchFamily="2" charset="-78"/>
              </a:rPr>
              <a:t>با نزديکان و خانواده </a:t>
            </a:r>
            <a:r>
              <a:rPr lang="fa-IR" sz="8800" b="1" dirty="0">
                <a:solidFill>
                  <a:srgbClr val="002060"/>
                </a:solidFill>
                <a:cs typeface="2  Yekan" panose="00000400000000000000" pitchFamily="2" charset="-78"/>
              </a:rPr>
              <a:t>متوفي که اصطلاح </a:t>
            </a:r>
            <a:r>
              <a:rPr lang="fa-IR" sz="8800" b="1" dirty="0">
                <a:solidFill>
                  <a:srgbClr val="C00000"/>
                </a:solidFill>
                <a:cs typeface="2  Yekan" panose="00000400000000000000" pitchFamily="2" charset="-78"/>
              </a:rPr>
              <a:t>کالبد شکافی شفاهي </a:t>
            </a:r>
            <a:r>
              <a:rPr lang="fa-IR" sz="8800" b="1" dirty="0">
                <a:solidFill>
                  <a:srgbClr val="002060"/>
                </a:solidFill>
                <a:cs typeface="2  Yekan" panose="00000400000000000000" pitchFamily="2" charset="-78"/>
              </a:rPr>
              <a:t>به آنها اطلاق مي شود</a:t>
            </a:r>
            <a:r>
              <a:rPr lang="en-US" sz="8800" b="1" dirty="0">
                <a:solidFill>
                  <a:srgbClr val="C00000"/>
                </a:solidFill>
                <a:cs typeface="2  Yekan" panose="00000400000000000000" pitchFamily="2" charset="-78"/>
              </a:rPr>
              <a:t>Verbal Autopsy</a:t>
            </a:r>
            <a:endParaRPr lang="fa-IR" sz="8800" b="1" dirty="0">
              <a:solidFill>
                <a:srgbClr val="C00000"/>
              </a:solidFill>
              <a:cs typeface="2  Yekan" panose="00000400000000000000" pitchFamily="2" charset="-78"/>
            </a:endParaRPr>
          </a:p>
          <a:p>
            <a:pPr marL="0" indent="0" algn="justLow" rtl="1">
              <a:lnSpc>
                <a:spcPct val="160000"/>
              </a:lnSpc>
              <a:buNone/>
              <a:tabLst>
                <a:tab pos="415925" algn="r"/>
              </a:tabLst>
            </a:pPr>
            <a:r>
              <a:rPr lang="fa-IR" sz="8800" b="1" dirty="0">
                <a:solidFill>
                  <a:srgbClr val="002060"/>
                </a:solidFill>
                <a:cs typeface="2  Yekan" panose="00000400000000000000" pitchFamily="2" charset="-78"/>
              </a:rPr>
              <a:t>2) داده هاي حاصل از مصاحبه با کارکنان نظام سلامت که </a:t>
            </a:r>
            <a:r>
              <a:rPr lang="fa-IR" sz="8800" b="1" dirty="0">
                <a:solidFill>
                  <a:srgbClr val="C00000"/>
                </a:solidFill>
                <a:cs typeface="2  Yekan" panose="00000400000000000000" pitchFamily="2" charset="-78"/>
              </a:rPr>
              <a:t>پرسشگري محرمانه </a:t>
            </a:r>
            <a:r>
              <a:rPr lang="fa-IR" sz="8800" b="1" dirty="0">
                <a:solidFill>
                  <a:srgbClr val="002060"/>
                </a:solidFill>
                <a:cs typeface="2  Yekan" panose="00000400000000000000" pitchFamily="2" charset="-78"/>
              </a:rPr>
              <a:t>نام دارد، </a:t>
            </a:r>
            <a:r>
              <a:rPr lang="en-US" sz="8800" b="1" dirty="0">
                <a:solidFill>
                  <a:srgbClr val="C00000"/>
                </a:solidFill>
                <a:cs typeface="2  Yekan" panose="00000400000000000000" pitchFamily="2" charset="-78"/>
              </a:rPr>
              <a:t>Confidential Enquiry</a:t>
            </a:r>
            <a:endParaRPr lang="fa-IR" sz="8800" b="1" dirty="0">
              <a:solidFill>
                <a:srgbClr val="C00000"/>
              </a:solidFill>
              <a:cs typeface="2  Yekan" panose="00000400000000000000" pitchFamily="2" charset="-78"/>
            </a:endParaRPr>
          </a:p>
          <a:p>
            <a:pPr marL="0" indent="0" algn="justLow" rtl="1">
              <a:lnSpc>
                <a:spcPct val="160000"/>
              </a:lnSpc>
              <a:buNone/>
              <a:tabLst>
                <a:tab pos="415925" algn="r"/>
              </a:tabLst>
            </a:pPr>
            <a:r>
              <a:rPr lang="fa-IR" sz="8800" b="1" dirty="0">
                <a:solidFill>
                  <a:srgbClr val="002060"/>
                </a:solidFill>
                <a:cs typeface="2  Yekan" panose="00000400000000000000" pitchFamily="2" charset="-78"/>
              </a:rPr>
              <a:t>3) نتيجه کالبدشکافی بالينی </a:t>
            </a:r>
            <a:r>
              <a:rPr lang="en-US" sz="8800" b="1" dirty="0">
                <a:solidFill>
                  <a:srgbClr val="C00000"/>
                </a:solidFill>
                <a:cs typeface="2  Yekan" panose="00000400000000000000" pitchFamily="2" charset="-78"/>
              </a:rPr>
              <a:t>Clinical Autopsy</a:t>
            </a:r>
            <a:endParaRPr lang="fa-IR" sz="8800" b="1" dirty="0">
              <a:solidFill>
                <a:srgbClr val="C00000"/>
              </a:solidFill>
              <a:cs typeface="2  Yekan" panose="00000400000000000000" pitchFamily="2" charset="-78"/>
            </a:endParaRPr>
          </a:p>
          <a:p>
            <a:pPr marL="0" indent="0" algn="justLow" rtl="1">
              <a:lnSpc>
                <a:spcPct val="160000"/>
              </a:lnSpc>
              <a:buNone/>
              <a:tabLst>
                <a:tab pos="415925" algn="r"/>
              </a:tabLst>
            </a:pPr>
            <a:r>
              <a:rPr lang="fa-IR" sz="8800" b="1" dirty="0">
                <a:solidFill>
                  <a:srgbClr val="002060"/>
                </a:solidFill>
                <a:cs typeface="2  Yekan" panose="00000400000000000000" pitchFamily="2" charset="-78"/>
              </a:rPr>
              <a:t>مجموعه اين سه گروه داده براي تعيين عوامل مؤثر بر مرگ مي بايد در کميته مورد بررسي قرار گيرند</a:t>
            </a:r>
            <a:r>
              <a:rPr lang="fa-IR" sz="5600" b="1" dirty="0">
                <a:latin typeface="Times New Roman" panose="02020603050405020304" pitchFamily="18" charset="0"/>
                <a:ea typeface="Times New Roman" panose="02020603050405020304" pitchFamily="18" charset="0"/>
                <a:cs typeface="B Nazanin" panose="00000400000000000000" pitchFamily="2" charset="-78"/>
              </a:rPr>
              <a:t>.</a:t>
            </a:r>
            <a:endParaRPr lang="en-US" sz="5600" b="1" dirty="0">
              <a:latin typeface="Times New Roman" panose="02020603050405020304" pitchFamily="18" charset="0"/>
              <a:ea typeface="Times New Roman" panose="02020603050405020304" pitchFamily="18" charset="0"/>
              <a:cs typeface="B Nazanin" panose="00000400000000000000" pitchFamily="2" charset="-78"/>
            </a:endParaRPr>
          </a:p>
          <a:p>
            <a:pPr algn="r" rtl="1"/>
            <a:endParaRPr lang="en-US" sz="4000" dirty="0">
              <a:latin typeface="Times New Roman" panose="02020603050405020304" pitchFamily="18" charset="0"/>
              <a:ea typeface="Times New Roman" panose="02020603050405020304" pitchFamily="18" charset="0"/>
              <a:cs typeface="Traditional Arabic" panose="02020603050405020304" pitchFamily="18" charset="-78"/>
            </a:endParaRPr>
          </a:p>
          <a:p>
            <a:pPr algn="justLow" rtl="1"/>
            <a:endParaRPr lang="fa-IR" sz="2800" dirty="0">
              <a:cs typeface="B Yagut" panose="00000400000000000000" pitchFamily="2" charset="-78"/>
            </a:endParaRPr>
          </a:p>
        </p:txBody>
      </p:sp>
    </p:spTree>
    <p:extLst>
      <p:ext uri="{BB962C8B-B14F-4D97-AF65-F5344CB8AC3E}">
        <p14:creationId xmlns:p14="http://schemas.microsoft.com/office/powerpoint/2010/main" val="40825998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a:srcRect l="26360" t="21496" r="11028" b="13542"/>
          <a:stretch/>
        </p:blipFill>
        <p:spPr>
          <a:xfrm>
            <a:off x="1563329" y="457201"/>
            <a:ext cx="9603436" cy="5574890"/>
          </a:xfrm>
          <a:prstGeom prst="rect">
            <a:avLst/>
          </a:prstGeom>
        </p:spPr>
      </p:pic>
    </p:spTree>
    <p:extLst>
      <p:ext uri="{BB962C8B-B14F-4D97-AF65-F5344CB8AC3E}">
        <p14:creationId xmlns:p14="http://schemas.microsoft.com/office/powerpoint/2010/main" val="506053241"/>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a:srcRect l="25549" t="21485" r="17240" b="17383"/>
          <a:stretch/>
        </p:blipFill>
        <p:spPr>
          <a:xfrm>
            <a:off x="1165124" y="752168"/>
            <a:ext cx="10058400" cy="5368413"/>
          </a:xfrm>
          <a:prstGeom prst="rect">
            <a:avLst/>
          </a:prstGeom>
        </p:spPr>
      </p:pic>
    </p:spTree>
    <p:extLst>
      <p:ext uri="{BB962C8B-B14F-4D97-AF65-F5344CB8AC3E}">
        <p14:creationId xmlns:p14="http://schemas.microsoft.com/office/powerpoint/2010/main" val="113433430"/>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a:srcRect l="26574" t="22633" r="12093" b="15624"/>
          <a:stretch/>
        </p:blipFill>
        <p:spPr>
          <a:xfrm>
            <a:off x="1224116" y="766916"/>
            <a:ext cx="9896168" cy="5147188"/>
          </a:xfrm>
          <a:prstGeom prst="rect">
            <a:avLst/>
          </a:prstGeom>
        </p:spPr>
      </p:pic>
    </p:spTree>
    <p:extLst>
      <p:ext uri="{BB962C8B-B14F-4D97-AF65-F5344CB8AC3E}">
        <p14:creationId xmlns:p14="http://schemas.microsoft.com/office/powerpoint/2010/main" val="1967183533"/>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5"/>
          <a:stretch>
            <a:fillRect/>
          </a:stretch>
        </p:blipFill>
        <p:spPr>
          <a:xfrm>
            <a:off x="8506690" y="415636"/>
            <a:ext cx="3447948" cy="6151417"/>
          </a:xfrm>
          <a:prstGeom prst="rect">
            <a:avLst/>
          </a:prstGeom>
        </p:spPr>
      </p:pic>
      <p:pic>
        <p:nvPicPr>
          <p:cNvPr id="3" name="Picture 2"/>
          <p:cNvPicPr>
            <a:picLocks noChangeAspect="1"/>
          </p:cNvPicPr>
          <p:nvPr/>
        </p:nvPicPr>
        <p:blipFill>
          <a:blip r:embed="rId6"/>
          <a:stretch>
            <a:fillRect/>
          </a:stretch>
        </p:blipFill>
        <p:spPr>
          <a:xfrm>
            <a:off x="4253345" y="828311"/>
            <a:ext cx="3976553" cy="5641762"/>
          </a:xfrm>
          <a:prstGeom prst="rect">
            <a:avLst/>
          </a:prstGeom>
        </p:spPr>
      </p:pic>
      <p:pic>
        <p:nvPicPr>
          <p:cNvPr id="4" name="Picture 3"/>
          <p:cNvPicPr>
            <a:picLocks noChangeAspect="1"/>
          </p:cNvPicPr>
          <p:nvPr/>
        </p:nvPicPr>
        <p:blipFill>
          <a:blip r:embed="rId7"/>
          <a:stretch>
            <a:fillRect/>
          </a:stretch>
        </p:blipFill>
        <p:spPr>
          <a:xfrm>
            <a:off x="355614" y="415637"/>
            <a:ext cx="3606786" cy="6151417"/>
          </a:xfrm>
          <a:prstGeom prst="rect">
            <a:avLst/>
          </a:prstGeom>
        </p:spPr>
      </p:pic>
      <p:cxnSp>
        <p:nvCxnSpPr>
          <p:cNvPr id="7" name="Straight Connector 6"/>
          <p:cNvCxnSpPr/>
          <p:nvPr/>
        </p:nvCxnSpPr>
        <p:spPr>
          <a:xfrm>
            <a:off x="4128654" y="667989"/>
            <a:ext cx="0" cy="569124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8"/>
          <a:stretch>
            <a:fillRect/>
          </a:stretch>
        </p:blipFill>
        <p:spPr>
          <a:xfrm>
            <a:off x="8350004" y="667989"/>
            <a:ext cx="36579" cy="5962405"/>
          </a:xfrm>
          <a:prstGeom prst="rect">
            <a:avLst/>
          </a:prstGeom>
        </p:spPr>
      </p:pic>
    </p:spTree>
    <p:extLst>
      <p:ext uri="{BB962C8B-B14F-4D97-AF65-F5344CB8AC3E}">
        <p14:creationId xmlns:p14="http://schemas.microsoft.com/office/powerpoint/2010/main" val="3967010198"/>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383458" y="332509"/>
            <a:ext cx="11697706" cy="6109855"/>
          </a:xfrm>
          <a:prstGeom prst="rect">
            <a:avLst/>
          </a:prstGeom>
        </p:spPr>
      </p:pic>
    </p:spTree>
    <p:extLst>
      <p:ext uri="{BB962C8B-B14F-4D97-AF65-F5344CB8AC3E}">
        <p14:creationId xmlns:p14="http://schemas.microsoft.com/office/powerpoint/2010/main" val="853316318"/>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a:srcRect l="11667" t="14678" r="7940" b="18844"/>
          <a:stretch/>
        </p:blipFill>
        <p:spPr>
          <a:xfrm>
            <a:off x="484909" y="221673"/>
            <a:ext cx="11485418" cy="6109854"/>
          </a:xfrm>
          <a:prstGeom prst="rect">
            <a:avLst/>
          </a:prstGeom>
        </p:spPr>
      </p:pic>
    </p:spTree>
    <p:extLst>
      <p:ext uri="{BB962C8B-B14F-4D97-AF65-F5344CB8AC3E}">
        <p14:creationId xmlns:p14="http://schemas.microsoft.com/office/powerpoint/2010/main" val="2100917425"/>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725561" y="1268361"/>
            <a:ext cx="8952272" cy="914400"/>
          </a:xfrm>
          <a:solidFill>
            <a:srgbClr val="FFCCCC"/>
          </a:solidFill>
        </p:spPr>
        <p:txBody>
          <a:bodyPr/>
          <a:lstStyle/>
          <a:p>
            <a:pPr algn="ctr"/>
            <a:r>
              <a:rPr lang="fa-IR" sz="5400" b="1" dirty="0">
                <a:solidFill>
                  <a:srgbClr val="A50021"/>
                </a:solidFill>
                <a:cs typeface="2  Yekan" panose="00000400000000000000" pitchFamily="2" charset="-78"/>
              </a:rPr>
              <a:t>نظام کشوری مراقبت مرگ مادری </a:t>
            </a:r>
            <a:endParaRPr lang="en-US" sz="5400" b="1" dirty="0">
              <a:solidFill>
                <a:srgbClr val="A50021"/>
              </a:solidFill>
              <a:cs typeface="2  Yekan" panose="00000400000000000000" pitchFamily="2" charset="-78"/>
            </a:endParaRPr>
          </a:p>
        </p:txBody>
      </p:sp>
      <p:sp>
        <p:nvSpPr>
          <p:cNvPr id="3" name="Subtitle 2"/>
          <p:cNvSpPr>
            <a:spLocks noGrp="1"/>
          </p:cNvSpPr>
          <p:nvPr>
            <p:ph type="subTitle" idx="1"/>
          </p:nvPr>
        </p:nvSpPr>
        <p:spPr>
          <a:xfrm>
            <a:off x="2816941" y="2826798"/>
            <a:ext cx="6651524" cy="2099163"/>
          </a:xfrm>
          <a:solidFill>
            <a:srgbClr val="FFCCCC"/>
          </a:solidFill>
        </p:spPr>
        <p:txBody>
          <a:bodyPr>
            <a:noAutofit/>
          </a:bodyPr>
          <a:lstStyle/>
          <a:p>
            <a:r>
              <a:rPr lang="fa-IR" sz="2800" b="1" kern="0" dirty="0">
                <a:solidFill>
                  <a:srgbClr val="002060"/>
                </a:solidFill>
                <a:latin typeface="Arial" pitchFamily="34" charset="0"/>
                <a:cs typeface="2  Yekan" panose="00000400000000000000" pitchFamily="2" charset="-78"/>
              </a:rPr>
              <a:t>معاونت بهداشتی دانشگاه علوم پزشکی اصفهان</a:t>
            </a:r>
          </a:p>
          <a:p>
            <a:r>
              <a:rPr lang="fa-IR" sz="2800" b="1" kern="0" dirty="0">
                <a:solidFill>
                  <a:srgbClr val="002060"/>
                </a:solidFill>
                <a:latin typeface="Arial" pitchFamily="34" charset="0"/>
                <a:cs typeface="2  Yekan" panose="00000400000000000000" pitchFamily="2" charset="-78"/>
              </a:rPr>
              <a:t>گروه سلامت خانواده و جمعیت</a:t>
            </a:r>
          </a:p>
          <a:p>
            <a:r>
              <a:rPr lang="fa-IR" sz="2800" b="1" kern="0" dirty="0">
                <a:solidFill>
                  <a:srgbClr val="002060"/>
                </a:solidFill>
                <a:latin typeface="Arial" pitchFamily="34" charset="0"/>
                <a:cs typeface="2  Yekan" panose="00000400000000000000" pitchFamily="2" charset="-78"/>
              </a:rPr>
              <a:t>واحد سلامت مادران</a:t>
            </a:r>
          </a:p>
          <a:p>
            <a:pPr lvl="0"/>
            <a:r>
              <a:rPr lang="fa-IR" sz="2800" b="1" kern="0" dirty="0">
                <a:solidFill>
                  <a:srgbClr val="002060"/>
                </a:solidFill>
                <a:latin typeface="Arial" pitchFamily="34" charset="0"/>
                <a:cs typeface="2  Yekan" panose="00000400000000000000" pitchFamily="2" charset="-78"/>
              </a:rPr>
              <a:t>آذر ماه 1401</a:t>
            </a:r>
          </a:p>
        </p:txBody>
      </p:sp>
    </p:spTree>
    <p:extLst>
      <p:ext uri="{BB962C8B-B14F-4D97-AF65-F5344CB8AC3E}">
        <p14:creationId xmlns:p14="http://schemas.microsoft.com/office/powerpoint/2010/main" val="18458842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a:srcRect l="1338" t="-1" b="20550"/>
          <a:stretch/>
        </p:blipFill>
        <p:spPr>
          <a:xfrm>
            <a:off x="-235527" y="-228600"/>
            <a:ext cx="12837102" cy="6983361"/>
          </a:xfrm>
          <a:prstGeom prst="rect">
            <a:avLst/>
          </a:prstGeom>
        </p:spPr>
      </p:pic>
    </p:spTree>
    <p:extLst>
      <p:ext uri="{BB962C8B-B14F-4D97-AF65-F5344CB8AC3E}">
        <p14:creationId xmlns:p14="http://schemas.microsoft.com/office/powerpoint/2010/main" val="1739700043"/>
      </p:ext>
    </p:extLst>
  </p:cSld>
  <p:clrMapOvr>
    <a:overrideClrMapping bg1="lt1" tx1="dk1" bg2="lt2" tx2="dk2" accent1="accent1" accent2="accent2" accent3="accent3" accent4="accent4" accent5="accent5" accent6="accent6" hlink="hlink" folHlink="folHlink"/>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4"/>
          <a:stretch>
            <a:fillRect/>
          </a:stretch>
        </p:blipFill>
        <p:spPr>
          <a:xfrm>
            <a:off x="1283110" y="766916"/>
            <a:ext cx="9969909" cy="5309419"/>
          </a:xfrm>
          <a:prstGeom prst="rect">
            <a:avLst/>
          </a:prstGeom>
        </p:spPr>
      </p:pic>
    </p:spTree>
    <p:extLst>
      <p:ext uri="{BB962C8B-B14F-4D97-AF65-F5344CB8AC3E}">
        <p14:creationId xmlns:p14="http://schemas.microsoft.com/office/powerpoint/2010/main" val="2879017081"/>
      </p:ext>
    </p:extLst>
  </p:cSld>
  <p:clrMapOvr>
    <a:overrideClrMapping bg1="lt1" tx1="dk1" bg2="lt2" tx2="dk2" accent1="accent1" accent2="accent2" accent3="accent3" accent4="accent4" accent5="accent5" accent6="accent6" hlink="hlink" folHlink="folHlink"/>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a:srcRect l="28917" t="21496" r="20930" b="13920"/>
          <a:stretch/>
        </p:blipFill>
        <p:spPr>
          <a:xfrm>
            <a:off x="1401097" y="855406"/>
            <a:ext cx="9837174" cy="5117691"/>
          </a:xfrm>
          <a:prstGeom prst="rect">
            <a:avLst/>
          </a:prstGeom>
        </p:spPr>
      </p:pic>
    </p:spTree>
    <p:extLst>
      <p:ext uri="{BB962C8B-B14F-4D97-AF65-F5344CB8AC3E}">
        <p14:creationId xmlns:p14="http://schemas.microsoft.com/office/powerpoint/2010/main" val="1670825023"/>
      </p:ext>
    </p:extLst>
  </p:cSld>
  <p:clrMapOvr>
    <a:overrideClrMapping bg1="lt1" tx1="dk1" bg2="lt2" tx2="dk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362125059"/>
              </p:ext>
            </p:extLst>
          </p:nvPr>
        </p:nvGraphicFramePr>
        <p:xfrm>
          <a:off x="265471" y="129820"/>
          <a:ext cx="11754464" cy="6864096"/>
        </p:xfrm>
        <a:graphic>
          <a:graphicData uri="http://schemas.openxmlformats.org/drawingml/2006/table">
            <a:tbl>
              <a:tblPr rtl="1" firstRow="1" firstCol="1" bandRow="1"/>
              <a:tblGrid>
                <a:gridCol w="5412657">
                  <a:extLst>
                    <a:ext uri="{9D8B030D-6E8A-4147-A177-3AD203B41FA5}">
                      <a16:colId xmlns:a16="http://schemas.microsoft.com/office/drawing/2014/main" val="1020095313"/>
                    </a:ext>
                  </a:extLst>
                </a:gridCol>
                <a:gridCol w="781665">
                  <a:extLst>
                    <a:ext uri="{9D8B030D-6E8A-4147-A177-3AD203B41FA5}">
                      <a16:colId xmlns:a16="http://schemas.microsoft.com/office/drawing/2014/main" val="3117191654"/>
                    </a:ext>
                  </a:extLst>
                </a:gridCol>
                <a:gridCol w="5560142">
                  <a:extLst>
                    <a:ext uri="{9D8B030D-6E8A-4147-A177-3AD203B41FA5}">
                      <a16:colId xmlns:a16="http://schemas.microsoft.com/office/drawing/2014/main" val="1552041250"/>
                    </a:ext>
                  </a:extLst>
                </a:gridCol>
              </a:tblGrid>
              <a:tr h="266318">
                <a:tc>
                  <a:txBody>
                    <a:bodyPr/>
                    <a:lstStyle/>
                    <a:p>
                      <a:pPr marL="0" marR="0" algn="ctr" rtl="1">
                        <a:lnSpc>
                          <a:spcPct val="115000"/>
                        </a:lnSpc>
                        <a:spcBef>
                          <a:spcPts val="0"/>
                        </a:spcBef>
                        <a:spcAft>
                          <a:spcPts val="0"/>
                        </a:spcAft>
                      </a:pPr>
                      <a:r>
                        <a:rPr lang="fa-IR" sz="1600" b="1">
                          <a:effectLst/>
                          <a:latin typeface="Calibri" panose="020F0502020204030204" pitchFamily="34" charset="0"/>
                          <a:ea typeface="Calibri" panose="020F0502020204030204" pitchFamily="34" charset="0"/>
                          <a:cs typeface="B Titr" panose="00000700000000000000" pitchFamily="2" charset="-78"/>
                        </a:rPr>
                        <a:t>نواقص خدماتی</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CC"/>
                    </a:solidFill>
                  </a:tcPr>
                </a:tc>
                <a:tc>
                  <a:txBody>
                    <a:bodyPr/>
                    <a:lstStyle/>
                    <a:p>
                      <a:pPr marL="0" marR="0" algn="ctr" rtl="1">
                        <a:lnSpc>
                          <a:spcPct val="115000"/>
                        </a:lnSpc>
                        <a:spcBef>
                          <a:spcPts val="0"/>
                        </a:spcBef>
                        <a:spcAft>
                          <a:spcPts val="0"/>
                        </a:spcAft>
                      </a:pPr>
                      <a:r>
                        <a:rPr lang="ar-SA" sz="1600" b="1">
                          <a:effectLst/>
                          <a:latin typeface="Calibri" panose="020F0502020204030204" pitchFamily="34" charset="0"/>
                          <a:ea typeface="Calibri" panose="020F0502020204030204" pitchFamily="34" charset="0"/>
                          <a:cs typeface="B Titr" panose="00000700000000000000" pitchFamily="2" charset="-78"/>
                        </a:rPr>
                        <a:t>هدف</a:t>
                      </a:r>
                      <a:endParaRPr lang="en-US" sz="18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CC"/>
                    </a:solidFill>
                  </a:tcPr>
                </a:tc>
                <a:tc>
                  <a:txBody>
                    <a:bodyPr/>
                    <a:lstStyle/>
                    <a:p>
                      <a:pPr marL="0" marR="0" algn="ctr" rtl="1">
                        <a:lnSpc>
                          <a:spcPct val="115000"/>
                        </a:lnSpc>
                        <a:spcBef>
                          <a:spcPts val="0"/>
                        </a:spcBef>
                        <a:spcAft>
                          <a:spcPts val="0"/>
                        </a:spcAft>
                      </a:pPr>
                      <a:r>
                        <a:rPr lang="ar-SA" sz="1600" b="1" dirty="0">
                          <a:effectLst/>
                          <a:latin typeface="Calibri" panose="020F0502020204030204" pitchFamily="34" charset="0"/>
                          <a:ea typeface="Calibri" panose="020F0502020204030204" pitchFamily="34" charset="0"/>
                          <a:cs typeface="B Titr" panose="00000700000000000000" pitchFamily="2" charset="-78"/>
                        </a:rPr>
                        <a:t>مداخله</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CC"/>
                    </a:solidFill>
                  </a:tcPr>
                </a:tc>
                <a:extLst>
                  <a:ext uri="{0D108BD9-81ED-4DB2-BD59-A6C34878D82A}">
                    <a16:rowId xmlns:a16="http://schemas.microsoft.com/office/drawing/2014/main" val="4257282196"/>
                  </a:ext>
                </a:extLst>
              </a:tr>
              <a:tr h="1210538">
                <a:tc>
                  <a:txBody>
                    <a:bodyPr/>
                    <a:lstStyle/>
                    <a:p>
                      <a:pPr marL="0" marR="0" algn="just" defTabSz="914400" rtl="1" eaLnBrk="1" latinLnBrk="0" hangingPunct="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درخواست آزمابشات قبل از بارداری توسط پزشک مرکز قبل از اخذ شرح حال </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p>
                      <a:pPr marL="0" marR="0" algn="just" defTabSz="914400" rtl="1" eaLnBrk="1" latinLnBrk="0" hangingPunct="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عدم تعیین </a:t>
                      </a:r>
                      <a:r>
                        <a:rPr lang="fa-IR" sz="1800" b="1" kern="120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تاریخ </a:t>
                      </a: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پی گیری و پی گیری نشدن انجام آزمایش </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4">
                  <a:txBody>
                    <a:bodyPr/>
                    <a:lstStyle/>
                    <a:p>
                      <a:pPr marL="0" marR="0" algn="ctr" rtl="1">
                        <a:lnSpc>
                          <a:spcPct val="150000"/>
                        </a:lnSpc>
                        <a:spcBef>
                          <a:spcPts val="0"/>
                        </a:spcBef>
                        <a:spcAft>
                          <a:spcPts val="1000"/>
                        </a:spcAft>
                      </a:pPr>
                      <a:endParaRPr lang="fa-IR" sz="1800" b="1" kern="1200" dirty="0" smtClean="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p>
                      <a:pPr marL="0" marR="0" algn="ctr" rtl="1">
                        <a:lnSpc>
                          <a:spcPct val="150000"/>
                        </a:lnSpc>
                        <a:spcBef>
                          <a:spcPts val="0"/>
                        </a:spcBef>
                        <a:spcAft>
                          <a:spcPts val="1000"/>
                        </a:spcAft>
                      </a:pPr>
                      <a:r>
                        <a:rPr lang="fa-IR" sz="1800" b="1" kern="1200" dirty="0" smtClean="0">
                          <a:solidFill>
                            <a:srgbClr val="003366"/>
                          </a:solidFill>
                          <a:effectLst/>
                          <a:latin typeface="Calibri" panose="020F0502020204030204" pitchFamily="34" charset="0"/>
                          <a:ea typeface="Calibri" panose="020F0502020204030204" pitchFamily="34" charset="0"/>
                          <a:cs typeface="2  Titr" panose="00000700000000000000" pitchFamily="2" charset="-78"/>
                        </a:rPr>
                        <a:t>ارتقاء </a:t>
                      </a:r>
                      <a:r>
                        <a:rPr lang="fa-IR" sz="1800" b="1" kern="1200" dirty="0">
                          <a:solidFill>
                            <a:srgbClr val="003366"/>
                          </a:solidFill>
                          <a:effectLst/>
                          <a:latin typeface="Calibri" panose="020F0502020204030204" pitchFamily="34" charset="0"/>
                          <a:ea typeface="Calibri" panose="020F0502020204030204" pitchFamily="34" charset="0"/>
                          <a:cs typeface="2  Titr" panose="00000700000000000000" pitchFamily="2" charset="-78"/>
                        </a:rPr>
                        <a:t>خدمات مراقبتی مادران</a:t>
                      </a:r>
                      <a:endParaRPr lang="en-US" sz="1800" b="1" kern="1200" dirty="0">
                        <a:solidFill>
                          <a:srgbClr val="003366"/>
                        </a:solidFill>
                        <a:effectLst/>
                        <a:latin typeface="Calibri" panose="020F0502020204030204" pitchFamily="34" charset="0"/>
                        <a:ea typeface="Calibri" panose="020F0502020204030204" pitchFamily="34" charset="0"/>
                        <a:cs typeface="2  Titr" panose="000007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algn="just" defTabSz="914400" rtl="1" eaLnBrk="1" latinLnBrk="0" hangingPunct="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ضمن تاکید بر ارائه خدمات سلامت مادران مطابق با بوکلت راهنمای مراقبت های ادغام یافته، بر انجام پی گیری های لازم بر اساس نوع پی گیری تا حصول نتیجه مورد نظر تأکید می گردد.</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55765766"/>
                  </a:ext>
                </a:extLst>
              </a:tr>
              <a:tr h="781585">
                <a:tc>
                  <a:txBody>
                    <a:bodyPr/>
                    <a:lstStyle/>
                    <a:p>
                      <a:pPr marL="0" marR="0" algn="just" defTabSz="914400" rtl="1" eaLnBrk="1" latinLnBrk="0" hangingPunct="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a:t>
                      </a:r>
                      <a:r>
                        <a:rPr lang="fa-IR" sz="1800" b="1" kern="120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عدم ارجاع </a:t>
                      </a: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مادر (در محدوده اضافه وزن) به کارشناس تغذیه </a:t>
                      </a:r>
                      <a:r>
                        <a:rPr lang="fa-IR" sz="1800" b="1" kern="120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در </a:t>
                      </a: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مراقبت پیش از بارداری با توجه به نمایه توده </a:t>
                      </a:r>
                      <a:r>
                        <a:rPr lang="fa-IR" sz="1800" b="1" kern="120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بدنی.</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just" defTabSz="914400" rtl="1" eaLnBrk="1" latinLnBrk="0" hangingPunct="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تاکید بر ارائه خدمات مراقبتی مادران باردار مطابق با بوکلت راهنمای مراقبت های ادغام یافته سلامت مادران</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12872548"/>
                  </a:ext>
                </a:extLst>
              </a:tr>
              <a:tr h="2312189">
                <a:tc>
                  <a:txBody>
                    <a:bodyPr/>
                    <a:lstStyle/>
                    <a:p>
                      <a:pPr marL="0" marR="0" algn="just" defTabSz="914400" rtl="1" eaLnBrk="1" latinLnBrk="0" hangingPunct="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عدم انجام یا تاخیر ویزیت اولیه (شرح حال اولیه پزشک) با انجام شده است.</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just" defTabSz="914400" rtl="1" eaLnBrk="1" latinLnBrk="0" hangingPunct="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تاکید بر ارائه خدمات مراقبتی مادران باردار مطابق با بوکلت راهنمای مراقبت های سلامت مادران</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p>
                      <a:pPr marL="0" marR="0" indent="0" algn="just" defTabSz="914400" rtl="1" eaLnBrk="1" latinLnBrk="0" hangingPunct="1">
                        <a:lnSpc>
                          <a:spcPct val="150000"/>
                        </a:lnSpc>
                        <a:spcBef>
                          <a:spcPts val="0"/>
                        </a:spcBef>
                        <a:spcAft>
                          <a:spcPts val="0"/>
                        </a:spcAft>
                        <a:buFontTx/>
                        <a:buNone/>
                      </a:pPr>
                      <a:r>
                        <a:rPr lang="fa-IR" sz="1800" b="1" kern="120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تاکید </a:t>
                      </a: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بر ضرورت پی گیری انجام ویزیت اولیه پزشک توسط ماما/ بهورز </a:t>
                      </a:r>
                      <a:endParaRPr lang="fa-IR" sz="1800" b="1" kern="120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p>
                      <a:pPr marL="0" marR="0" lvl="0" indent="0" algn="just" defTabSz="914400" rtl="1" eaLnBrk="1" fontAlgn="auto" latinLnBrk="0" hangingPunct="1">
                        <a:lnSpc>
                          <a:spcPct val="150000"/>
                        </a:lnSpc>
                        <a:spcBef>
                          <a:spcPts val="0"/>
                        </a:spcBef>
                        <a:spcAft>
                          <a:spcPts val="0"/>
                        </a:spcAft>
                        <a:buClrTx/>
                        <a:buSzTx/>
                        <a:buFontTx/>
                        <a:buNone/>
                        <a:tabLst/>
                        <a:defRPr/>
                      </a:pP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ضرورت نظارت بر برگزاری دوره توجیهی نیروهای جدیدالورود توسط کارشناسان برنامه سلامت مادران</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182582511"/>
                  </a:ext>
                </a:extLst>
              </a:tr>
              <a:tr h="1953963">
                <a:tc>
                  <a:txBody>
                    <a:bodyPr/>
                    <a:lstStyle/>
                    <a:p>
                      <a:pPr marL="0" marR="0" algn="just" defTabSz="914400" rtl="1" eaLnBrk="1" latinLnBrk="0" hangingPunct="1">
                        <a:lnSpc>
                          <a:spcPct val="150000"/>
                        </a:lnSpc>
                        <a:spcBef>
                          <a:spcPts val="0"/>
                        </a:spcBef>
                        <a:spcAft>
                          <a:spcPts val="0"/>
                        </a:spcAft>
                      </a:pPr>
                      <a:r>
                        <a:rPr lang="ar-SA"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a:t>
                      </a: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در شرح حال اخذ شده از مادر توسط پزشک/ ماما/ بهورز به سوابق ذیل اشاره نشده :</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p>
                      <a:pPr marL="0" marR="0" lvl="0" indent="-342900" algn="just" defTabSz="914400" rtl="1" eaLnBrk="1" latinLnBrk="0" hangingPunct="1">
                        <a:lnSpc>
                          <a:spcPct val="150000"/>
                        </a:lnSpc>
                        <a:spcBef>
                          <a:spcPts val="0"/>
                        </a:spcBef>
                        <a:spcAft>
                          <a:spcPts val="0"/>
                        </a:spcAft>
                        <a:buFont typeface="Symbol" panose="05050102010706020507" pitchFamily="18" charset="2"/>
                        <a:buChar char=""/>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سابقه فشارخون در بارداری قبلی </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p>
                      <a:pPr marL="0" marR="0" lvl="0" indent="-342900" algn="just" defTabSz="914400" rtl="1" eaLnBrk="1" latinLnBrk="0" hangingPunct="1">
                        <a:lnSpc>
                          <a:spcPct val="150000"/>
                        </a:lnSpc>
                        <a:spcBef>
                          <a:spcPts val="0"/>
                        </a:spcBef>
                        <a:spcAft>
                          <a:spcPts val="0"/>
                        </a:spcAft>
                        <a:buFont typeface="Symbol" panose="05050102010706020507" pitchFamily="18" charset="2"/>
                        <a:buChar char=""/>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به سابقه آمبولی ریه در اولین بارداری مادر</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p>
                      <a:pPr marL="0" marR="0" lvl="0" indent="-342900" algn="just" defTabSz="914400" rtl="1" eaLnBrk="1" latinLnBrk="0" hangingPunct="1">
                        <a:lnSpc>
                          <a:spcPct val="150000"/>
                        </a:lnSpc>
                        <a:spcBef>
                          <a:spcPts val="0"/>
                        </a:spcBef>
                        <a:spcAft>
                          <a:spcPts val="0"/>
                        </a:spcAft>
                        <a:buFont typeface="Symbol" panose="05050102010706020507" pitchFamily="18" charset="2"/>
                        <a:buChar char=""/>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سابقه ترومبوآمبولی وریدی در بستگان درجه یک</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just" defTabSz="914400" rtl="1" eaLnBrk="1" latinLnBrk="0" hangingPunct="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دقت در معاینه فیزیکی و اخذ شرح حال کامل از خدمت گیرنده توسط پزشک و نظر به اهمیت سوابق پزشکی و خانوادگی مادر در بارداری، تاکید بر دقت در اخذ شرح حال و توجیه مراجع در خصوص ضرورت اشاره به هرگونه سابقه طبی و خانوادگی </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4850462"/>
                  </a:ext>
                </a:extLst>
              </a:tr>
            </a:tbl>
          </a:graphicData>
        </a:graphic>
      </p:graphicFrame>
    </p:spTree>
    <p:extLst>
      <p:ext uri="{BB962C8B-B14F-4D97-AF65-F5344CB8AC3E}">
        <p14:creationId xmlns:p14="http://schemas.microsoft.com/office/powerpoint/2010/main" val="1080850955"/>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11061306"/>
              </p:ext>
            </p:extLst>
          </p:nvPr>
        </p:nvGraphicFramePr>
        <p:xfrm>
          <a:off x="103577" y="272338"/>
          <a:ext cx="11872687" cy="6775733"/>
        </p:xfrm>
        <a:graphic>
          <a:graphicData uri="http://schemas.openxmlformats.org/drawingml/2006/table">
            <a:tbl>
              <a:tblPr rtl="1" firstRow="1" firstCol="1" bandRow="1"/>
              <a:tblGrid>
                <a:gridCol w="4675812">
                  <a:extLst>
                    <a:ext uri="{9D8B030D-6E8A-4147-A177-3AD203B41FA5}">
                      <a16:colId xmlns:a16="http://schemas.microsoft.com/office/drawing/2014/main" val="1020095313"/>
                    </a:ext>
                  </a:extLst>
                </a:gridCol>
                <a:gridCol w="870155">
                  <a:extLst>
                    <a:ext uri="{9D8B030D-6E8A-4147-A177-3AD203B41FA5}">
                      <a16:colId xmlns:a16="http://schemas.microsoft.com/office/drawing/2014/main" val="3117191654"/>
                    </a:ext>
                  </a:extLst>
                </a:gridCol>
                <a:gridCol w="6326720">
                  <a:extLst>
                    <a:ext uri="{9D8B030D-6E8A-4147-A177-3AD203B41FA5}">
                      <a16:colId xmlns:a16="http://schemas.microsoft.com/office/drawing/2014/main" val="1552041250"/>
                    </a:ext>
                  </a:extLst>
                </a:gridCol>
              </a:tblGrid>
              <a:tr h="259952">
                <a:tc>
                  <a:txBody>
                    <a:bodyPr/>
                    <a:lstStyle/>
                    <a:p>
                      <a:pPr marL="0" marR="0" algn="ctr" rtl="1">
                        <a:lnSpc>
                          <a:spcPct val="115000"/>
                        </a:lnSpc>
                        <a:spcBef>
                          <a:spcPts val="0"/>
                        </a:spcBef>
                        <a:spcAft>
                          <a:spcPts val="0"/>
                        </a:spcAft>
                      </a:pPr>
                      <a:r>
                        <a:rPr lang="fa-IR" sz="1600" b="1" dirty="0">
                          <a:solidFill>
                            <a:srgbClr val="003366"/>
                          </a:solidFill>
                          <a:effectLst/>
                          <a:latin typeface="Calibri" panose="020F0502020204030204" pitchFamily="34" charset="0"/>
                          <a:ea typeface="Calibri" panose="020F0502020204030204" pitchFamily="34" charset="0"/>
                          <a:cs typeface="B Titr" panose="00000700000000000000" pitchFamily="2" charset="-78"/>
                        </a:rPr>
                        <a:t>نواقص خدماتی</a:t>
                      </a:r>
                      <a:endParaRPr lang="en-US" sz="1800" dirty="0">
                        <a:solidFill>
                          <a:srgbClr val="003366"/>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marL="0" marR="0" algn="ctr" rtl="1">
                        <a:lnSpc>
                          <a:spcPct val="115000"/>
                        </a:lnSpc>
                        <a:spcBef>
                          <a:spcPts val="0"/>
                        </a:spcBef>
                        <a:spcAft>
                          <a:spcPts val="0"/>
                        </a:spcAft>
                      </a:pPr>
                      <a:r>
                        <a:rPr lang="ar-SA" sz="1600" b="1" dirty="0">
                          <a:solidFill>
                            <a:srgbClr val="003366"/>
                          </a:solidFill>
                          <a:effectLst/>
                          <a:latin typeface="Calibri" panose="020F0502020204030204" pitchFamily="34" charset="0"/>
                          <a:ea typeface="Calibri" panose="020F0502020204030204" pitchFamily="34" charset="0"/>
                          <a:cs typeface="B Titr" panose="00000700000000000000" pitchFamily="2" charset="-78"/>
                        </a:rPr>
                        <a:t>هدف</a:t>
                      </a:r>
                      <a:endParaRPr lang="en-US" sz="1800" dirty="0">
                        <a:solidFill>
                          <a:srgbClr val="003366"/>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marL="0" marR="0" algn="ctr" rtl="1">
                        <a:lnSpc>
                          <a:spcPct val="115000"/>
                        </a:lnSpc>
                        <a:spcBef>
                          <a:spcPts val="0"/>
                        </a:spcBef>
                        <a:spcAft>
                          <a:spcPts val="0"/>
                        </a:spcAft>
                      </a:pPr>
                      <a:r>
                        <a:rPr lang="ar-SA" sz="1600" b="1" dirty="0">
                          <a:solidFill>
                            <a:srgbClr val="003366"/>
                          </a:solidFill>
                          <a:effectLst/>
                          <a:latin typeface="Calibri" panose="020F0502020204030204" pitchFamily="34" charset="0"/>
                          <a:ea typeface="Calibri" panose="020F0502020204030204" pitchFamily="34" charset="0"/>
                          <a:cs typeface="B Titr" panose="00000700000000000000" pitchFamily="2" charset="-78"/>
                        </a:rPr>
                        <a:t>مداخله</a:t>
                      </a:r>
                      <a:endParaRPr lang="en-US" sz="1800" dirty="0">
                        <a:solidFill>
                          <a:srgbClr val="003366"/>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extLst>
                  <a:ext uri="{0D108BD9-81ED-4DB2-BD59-A6C34878D82A}">
                    <a16:rowId xmlns:a16="http://schemas.microsoft.com/office/drawing/2014/main" val="4257282196"/>
                  </a:ext>
                </a:extLst>
              </a:tr>
              <a:tr h="734597">
                <a:tc>
                  <a:txBody>
                    <a:bodyPr/>
                    <a:lstStyle/>
                    <a:p>
                      <a:pPr marL="0" marR="0" algn="justLow" defTabSz="914400" rtl="1" eaLnBrk="1" latinLnBrk="0" hangingPunct="1">
                        <a:lnSpc>
                          <a:spcPct val="10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عدم تطابق ثبت خواسته بودن/ نبودن بارداری در شرح حال پزشک و ماما با هم </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4">
                  <a:txBody>
                    <a:bodyPr/>
                    <a:lstStyle/>
                    <a:p>
                      <a:pPr marL="0" marR="0" lvl="0" indent="0" algn="ctr" defTabSz="914400" rtl="1" eaLnBrk="1" fontAlgn="auto" latinLnBrk="0" hangingPunct="1">
                        <a:lnSpc>
                          <a:spcPct val="150000"/>
                        </a:lnSpc>
                        <a:spcBef>
                          <a:spcPts val="0"/>
                        </a:spcBef>
                        <a:spcAft>
                          <a:spcPts val="1000"/>
                        </a:spcAft>
                        <a:buClrTx/>
                        <a:buSzTx/>
                        <a:buFontTx/>
                        <a:buNone/>
                        <a:tabLst/>
                        <a:defRPr/>
                      </a:pPr>
                      <a:endParaRPr lang="fa-IR" sz="1600" b="1" kern="1200" noProof="0" dirty="0" smtClean="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p>
                      <a:pPr marL="0" marR="0" lvl="0" indent="0" algn="ctr" defTabSz="914400" rtl="1" eaLnBrk="1" fontAlgn="auto" latinLnBrk="0" hangingPunct="1">
                        <a:lnSpc>
                          <a:spcPct val="150000"/>
                        </a:lnSpc>
                        <a:spcBef>
                          <a:spcPts val="0"/>
                        </a:spcBef>
                        <a:spcAft>
                          <a:spcPts val="1000"/>
                        </a:spcAft>
                        <a:buClrTx/>
                        <a:buSzTx/>
                        <a:buFontTx/>
                        <a:buNone/>
                        <a:tabLst/>
                        <a:defRPr/>
                      </a:pPr>
                      <a:r>
                        <a:rPr lang="fa-IR" sz="1600" b="1" kern="1200" noProof="0" dirty="0" smtClean="0">
                          <a:solidFill>
                            <a:srgbClr val="003366"/>
                          </a:solidFill>
                          <a:effectLst/>
                          <a:latin typeface="Calibri" panose="020F0502020204030204" pitchFamily="34" charset="0"/>
                          <a:ea typeface="Calibri" panose="020F0502020204030204" pitchFamily="34" charset="0"/>
                          <a:cs typeface="B Titr" panose="00000700000000000000" pitchFamily="2" charset="-78"/>
                        </a:rPr>
                        <a:t>ارتقاء خدمات مراقبتی مادران</a:t>
                      </a:r>
                      <a:endParaRPr lang="en-US" sz="1600" b="1" kern="1200" noProof="0" dirty="0" smtClean="0">
                        <a:solidFill>
                          <a:srgbClr val="003366"/>
                        </a:solidFill>
                        <a:effectLst/>
                        <a:latin typeface="Calibri" panose="020F0502020204030204" pitchFamily="34" charset="0"/>
                        <a:ea typeface="Calibri" panose="020F0502020204030204" pitchFamily="34" charset="0"/>
                        <a:cs typeface="B Titr" panose="00000700000000000000" pitchFamily="2" charset="-78"/>
                      </a:endParaRPr>
                    </a:p>
                    <a:p>
                      <a:pPr marL="0" marR="0" algn="ctr" rtl="1">
                        <a:lnSpc>
                          <a:spcPct val="80000"/>
                        </a:lnSpc>
                        <a:spcBef>
                          <a:spcPts val="0"/>
                        </a:spcBef>
                        <a:spcAft>
                          <a:spcPts val="0"/>
                        </a:spcAft>
                      </a:pPr>
                      <a:r>
                        <a:rPr lang="fa-IR" sz="16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 </a:t>
                      </a:r>
                      <a:endParaRPr lang="en-US" sz="16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p>
                      <a:pPr marL="0" marR="0" algn="ctr" rtl="1">
                        <a:lnSpc>
                          <a:spcPct val="80000"/>
                        </a:lnSpc>
                        <a:spcBef>
                          <a:spcPts val="0"/>
                        </a:spcBef>
                        <a:spcAft>
                          <a:spcPts val="0"/>
                        </a:spcAft>
                      </a:pPr>
                      <a:r>
                        <a:rPr lang="fa-IR" sz="16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rPr>
                        <a:t> </a:t>
                      </a:r>
                      <a:endParaRPr lang="en-US" sz="1600" b="1" kern="1200"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solidFill>
                      <a:schemeClr val="bg1"/>
                    </a:solidFill>
                  </a:tcPr>
                </a:tc>
                <a:tc>
                  <a:txBody>
                    <a:bodyPr/>
                    <a:lstStyle/>
                    <a:p>
                      <a:pPr marL="0" marR="0" algn="justLow" rtl="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دقت در اخذ شرح حال از خدمت گیرنده توسط پزشک و ماما</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55765766"/>
                  </a:ext>
                </a:extLst>
              </a:tr>
              <a:tr h="1150067">
                <a:tc>
                  <a:txBody>
                    <a:bodyPr/>
                    <a:lstStyle/>
                    <a:p>
                      <a:pPr marL="0" marR="0" algn="justLow" defTabSz="914400" rtl="1" eaLnBrk="1" latinLnBrk="0" hangingPunct="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استفاده ماما از خدمت ویزیت جهت ثبت توضیحات در هر بار مراجعه مادر، و یا سایر موارد از جمله پی گیری ها </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just" rtl="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ضرورت ثبت خدمت ویزیت در موارد نیاز به ارجاع به سطوح تخصصی و یا درخواست اقدامات پاراکلینیکی</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p>
                      <a:pPr marL="0" marR="0" algn="justLow" rtl="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تاکید بر ثبت هر خدمت در محل مناسب در سامانه سیب</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848466824"/>
                  </a:ext>
                </a:extLst>
              </a:tr>
              <a:tr h="3515921">
                <a:tc>
                  <a:txBody>
                    <a:bodyPr/>
                    <a:lstStyle/>
                    <a:p>
                      <a:pPr marL="0" marR="0" algn="justLow" defTabSz="914400" rtl="1" eaLnBrk="1" latinLnBrk="0" hangingPunct="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اشاره نکردن به عدم افزایش وزن مطلوب مادر، (با توجه به </a:t>
                      </a:r>
                      <a:r>
                        <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BMI</a:t>
                      </a: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و اقدام متناسب در مراقبت های ثبت شده </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algn="just" rtl="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تاکید بر ارائه خدمات مراقبتی مادران باردار مطابق با بوکلت راهنمای مراقبت های سلامت مادران</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p>
                      <a:pPr algn="justLow" rtl="1">
                        <a:lnSpc>
                          <a:spcPct val="150000"/>
                        </a:lnSpc>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لزوم بررسی و کنترل دوره ای ترازوها و دقت در ثبت اطلاعات مربوط به وزن مادران باردار</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p>
                      <a:pPr marL="0" marR="0" algn="just" rtl="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با بررسی نمودار وزن گیری در پایان هر مراقبت توسط متولی ارائه خدمت به مادر، در صورت ثبت غیرصحیح وزن، مورد مذکور مشخص و قابل اصلاح می باشدکه لازم است مورد توجه قرار گیرد. (اصلاح موارد ثبت شده در هر مراقبت و یا تکرار آن مراقبت تا 24 ساعت پس از ثبت آن در سامانه سیب، جایگزین مورد قبلی خواهد شد.)</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917088367"/>
                  </a:ext>
                </a:extLst>
              </a:tr>
              <a:tr h="762893">
                <a:tc>
                  <a:txBody>
                    <a:bodyPr/>
                    <a:lstStyle/>
                    <a:p>
                      <a:pPr marL="0" marR="0" algn="justLow" defTabSz="914400" rtl="1" eaLnBrk="1" latinLnBrk="0" hangingPunct="1">
                        <a:lnSpc>
                          <a:spcPct val="150000"/>
                        </a:lnSpc>
                        <a:spcBef>
                          <a:spcPts val="0"/>
                        </a:spcBef>
                        <a:spcAft>
                          <a:spcPts val="0"/>
                        </a:spcAft>
                      </a:pPr>
                      <a:r>
                        <a:rPr lang="ar-SA" sz="1800" b="1" kern="120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a:t>
                      </a:r>
                      <a:r>
                        <a:rPr lang="fa-IR" sz="1800" b="1" kern="120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ثبت علایم حیاتی به شکل کاملا یکسان در همه مراقبت ها</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pPr marL="0" marR="0" algn="ctr" rtl="1">
                        <a:lnSpc>
                          <a:spcPct val="80000"/>
                        </a:lnSpc>
                        <a:spcBef>
                          <a:spcPts val="0"/>
                        </a:spcBef>
                        <a:spcAft>
                          <a:spcPts val="0"/>
                        </a:spcAft>
                      </a:pPr>
                      <a:endParaRPr lang="en-US" sz="105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justLow" rtl="1">
                        <a:lnSpc>
                          <a:spcPct val="150000"/>
                        </a:lnSpc>
                        <a:spcBef>
                          <a:spcPts val="0"/>
                        </a:spcBef>
                        <a:spcAft>
                          <a:spcPts val="0"/>
                        </a:spcAft>
                      </a:pPr>
                      <a:r>
                        <a:rPr lang="ar-SA" sz="1800" b="1" kern="120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a:t>
                      </a:r>
                      <a:r>
                        <a:rPr lang="fa-IR" sz="1800" b="1" kern="120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ضرورت ثبت علایم حیاتی در پرونده مادر پس از کنترل صحیح آن در هر بار مراجعه</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054651329"/>
                  </a:ext>
                </a:extLst>
              </a:tr>
            </a:tbl>
          </a:graphicData>
        </a:graphic>
      </p:graphicFrame>
    </p:spTree>
    <p:extLst>
      <p:ext uri="{BB962C8B-B14F-4D97-AF65-F5344CB8AC3E}">
        <p14:creationId xmlns:p14="http://schemas.microsoft.com/office/powerpoint/2010/main" val="100296474"/>
      </p:ext>
    </p:extLst>
  </p:cSld>
  <p:clrMapOvr>
    <a:overrideClrMapping bg1="lt1" tx1="dk1" bg2="lt2" tx2="dk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587016908"/>
              </p:ext>
            </p:extLst>
          </p:nvPr>
        </p:nvGraphicFramePr>
        <p:xfrm>
          <a:off x="261258" y="318659"/>
          <a:ext cx="11584378" cy="6470968"/>
        </p:xfrm>
        <a:graphic>
          <a:graphicData uri="http://schemas.openxmlformats.org/drawingml/2006/table">
            <a:tbl>
              <a:tblPr rtl="1" firstRow="1" firstCol="1" bandRow="1"/>
              <a:tblGrid>
                <a:gridCol w="5166093">
                  <a:extLst>
                    <a:ext uri="{9D8B030D-6E8A-4147-A177-3AD203B41FA5}">
                      <a16:colId xmlns:a16="http://schemas.microsoft.com/office/drawing/2014/main" val="1020095313"/>
                    </a:ext>
                  </a:extLst>
                </a:gridCol>
                <a:gridCol w="1004457">
                  <a:extLst>
                    <a:ext uri="{9D8B030D-6E8A-4147-A177-3AD203B41FA5}">
                      <a16:colId xmlns:a16="http://schemas.microsoft.com/office/drawing/2014/main" val="3117191654"/>
                    </a:ext>
                  </a:extLst>
                </a:gridCol>
                <a:gridCol w="5413828">
                  <a:extLst>
                    <a:ext uri="{9D8B030D-6E8A-4147-A177-3AD203B41FA5}">
                      <a16:colId xmlns:a16="http://schemas.microsoft.com/office/drawing/2014/main" val="1552041250"/>
                    </a:ext>
                  </a:extLst>
                </a:gridCol>
              </a:tblGrid>
              <a:tr h="296860">
                <a:tc>
                  <a:txBody>
                    <a:bodyPr/>
                    <a:lstStyle/>
                    <a:p>
                      <a:pPr marL="0" marR="0" algn="ctr" defTabSz="914400" rtl="1" eaLnBrk="1" latinLnBrk="0" hangingPunct="1">
                        <a:lnSpc>
                          <a:spcPct val="115000"/>
                        </a:lnSpc>
                        <a:spcBef>
                          <a:spcPts val="0"/>
                        </a:spcBef>
                        <a:spcAft>
                          <a:spcPts val="0"/>
                        </a:spcAft>
                      </a:pPr>
                      <a:r>
                        <a:rPr lang="fa-IR" sz="1800" b="1" kern="1200">
                          <a:solidFill>
                            <a:srgbClr val="003366"/>
                          </a:solidFill>
                          <a:effectLst/>
                          <a:latin typeface="Calibri" panose="020F0502020204030204" pitchFamily="34" charset="0"/>
                          <a:ea typeface="Calibri" panose="020F0502020204030204" pitchFamily="34" charset="0"/>
                          <a:cs typeface="Arial" panose="020B0604020202020204" pitchFamily="34" charset="0"/>
                        </a:rPr>
                        <a:t>نواقص خدماتی</a:t>
                      </a:r>
                      <a:endParaRPr lang="en-US" sz="1800" b="1" kern="1200">
                        <a:solidFill>
                          <a:srgbClr val="003366"/>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CC"/>
                    </a:solidFill>
                  </a:tcPr>
                </a:tc>
                <a:tc>
                  <a:txBody>
                    <a:bodyPr/>
                    <a:lstStyle/>
                    <a:p>
                      <a:pPr marL="0" marR="0" algn="ctr" defTabSz="914400" rtl="1" eaLnBrk="1" latinLnBrk="0" hangingPunct="1">
                        <a:lnSpc>
                          <a:spcPct val="115000"/>
                        </a:lnSpc>
                        <a:spcBef>
                          <a:spcPts val="0"/>
                        </a:spcBef>
                        <a:spcAft>
                          <a:spcPts val="0"/>
                        </a:spcAft>
                      </a:pPr>
                      <a:r>
                        <a:rPr lang="ar-SA" sz="1800" b="1" kern="1200">
                          <a:solidFill>
                            <a:srgbClr val="003366"/>
                          </a:solidFill>
                          <a:effectLst/>
                          <a:latin typeface="Calibri" panose="020F0502020204030204" pitchFamily="34" charset="0"/>
                          <a:ea typeface="Calibri" panose="020F0502020204030204" pitchFamily="34" charset="0"/>
                          <a:cs typeface="Arial" panose="020B0604020202020204" pitchFamily="34" charset="0"/>
                        </a:rPr>
                        <a:t>هدف</a:t>
                      </a:r>
                      <a:endParaRPr lang="en-US" sz="1800" b="1" kern="1200">
                        <a:solidFill>
                          <a:srgbClr val="003366"/>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CC"/>
                    </a:solidFill>
                  </a:tcPr>
                </a:tc>
                <a:tc>
                  <a:txBody>
                    <a:bodyPr/>
                    <a:lstStyle/>
                    <a:p>
                      <a:pPr marL="0" marR="0" algn="ctr" defTabSz="914400" rtl="1" eaLnBrk="1" latinLnBrk="0" hangingPunct="1">
                        <a:lnSpc>
                          <a:spcPct val="115000"/>
                        </a:lnSpc>
                        <a:spcBef>
                          <a:spcPts val="0"/>
                        </a:spcBef>
                        <a:spcAft>
                          <a:spcPts val="0"/>
                        </a:spcAft>
                      </a:pPr>
                      <a:r>
                        <a:rPr lang="ar-SA" sz="1800" b="1" kern="1200" dirty="0">
                          <a:solidFill>
                            <a:srgbClr val="003366"/>
                          </a:solidFill>
                          <a:effectLst/>
                          <a:latin typeface="Calibri" panose="020F0502020204030204" pitchFamily="34" charset="0"/>
                          <a:ea typeface="Calibri" panose="020F0502020204030204" pitchFamily="34" charset="0"/>
                          <a:cs typeface="Arial" panose="020B0604020202020204" pitchFamily="34" charset="0"/>
                        </a:rPr>
                        <a:t>مداخله</a:t>
                      </a:r>
                      <a:endParaRPr lang="en-US" sz="1800" b="1" kern="1200" dirty="0">
                        <a:solidFill>
                          <a:srgbClr val="003366"/>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CC"/>
                    </a:solidFill>
                  </a:tcPr>
                </a:tc>
                <a:extLst>
                  <a:ext uri="{0D108BD9-81ED-4DB2-BD59-A6C34878D82A}">
                    <a16:rowId xmlns:a16="http://schemas.microsoft.com/office/drawing/2014/main" val="4257282196"/>
                  </a:ext>
                </a:extLst>
              </a:tr>
              <a:tr h="2710464">
                <a:tc>
                  <a:txBody>
                    <a:bodyPr/>
                    <a:lstStyle/>
                    <a:p>
                      <a:pPr marL="0" marR="0" lvl="0" indent="0" algn="just" defTabSz="914400" rtl="1" eaLnBrk="1" fontAlgn="auto" latinLnBrk="0" hangingPunct="1">
                        <a:lnSpc>
                          <a:spcPct val="150000"/>
                        </a:lnSpc>
                        <a:spcBef>
                          <a:spcPts val="0"/>
                        </a:spcBef>
                        <a:spcAft>
                          <a:spcPts val="0"/>
                        </a:spcAft>
                        <a:buClrTx/>
                        <a:buSzTx/>
                        <a:buFontTx/>
                        <a:buNone/>
                        <a:tabLst/>
                        <a:defRPr/>
                      </a:pP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عدم هم خوانی قابل توجه وزن ثبت شده توسط واحد بهداشتی و پزشک بخش خصوصی در برخی از مراقبت ها</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3">
                  <a:txBody>
                    <a:bodyPr/>
                    <a:lstStyle/>
                    <a:p>
                      <a:pPr marL="0" marR="0" algn="just" defTabSz="914400" rtl="1" eaLnBrk="1" latinLnBrk="0" hangingPunct="1">
                        <a:lnSpc>
                          <a:spcPct val="150000"/>
                        </a:lnSpc>
                        <a:spcBef>
                          <a:spcPts val="0"/>
                        </a:spcBef>
                        <a:spcAft>
                          <a:spcPts val="0"/>
                        </a:spcAft>
                      </a:pPr>
                      <a:endParaRPr lang="fa-IR" sz="1800" b="1" kern="1200" dirty="0" smtClean="0">
                        <a:solidFill>
                          <a:schemeClr val="tx1"/>
                        </a:solidFill>
                        <a:effectLst/>
                        <a:latin typeface="Calibri" panose="020F0502020204030204" pitchFamily="34" charset="0"/>
                        <a:ea typeface="Calibri" panose="020F0502020204030204" pitchFamily="34" charset="0"/>
                        <a:cs typeface="Arial" panose="020B0604020202020204" pitchFamily="34" charset="0"/>
                      </a:endParaRPr>
                    </a:p>
                    <a:p>
                      <a:pPr marL="0" marR="0" algn="ctr" defTabSz="914400" rtl="1" eaLnBrk="1" latinLnBrk="0" hangingPunct="1">
                        <a:lnSpc>
                          <a:spcPct val="150000"/>
                        </a:lnSpc>
                        <a:spcBef>
                          <a:spcPts val="0"/>
                        </a:spcBef>
                        <a:spcAft>
                          <a:spcPts val="0"/>
                        </a:spcAft>
                      </a:pPr>
                      <a:r>
                        <a:rPr lang="fa-IR" sz="1600" b="1" kern="1200" dirty="0" smtClean="0">
                          <a:solidFill>
                            <a:srgbClr val="003366"/>
                          </a:solidFill>
                          <a:effectLst/>
                          <a:latin typeface="Calibri" panose="020F0502020204030204" pitchFamily="34" charset="0"/>
                          <a:ea typeface="Calibri" panose="020F0502020204030204" pitchFamily="34" charset="0"/>
                          <a:cs typeface="B Titr" panose="00000700000000000000" pitchFamily="2" charset="-78"/>
                        </a:rPr>
                        <a:t>ارتقاء </a:t>
                      </a:r>
                      <a:r>
                        <a:rPr lang="fa-IR" sz="1600" b="1" kern="1200" dirty="0">
                          <a:solidFill>
                            <a:srgbClr val="003366"/>
                          </a:solidFill>
                          <a:effectLst/>
                          <a:latin typeface="Calibri" panose="020F0502020204030204" pitchFamily="34" charset="0"/>
                          <a:ea typeface="Calibri" panose="020F0502020204030204" pitchFamily="34" charset="0"/>
                          <a:cs typeface="B Titr" panose="00000700000000000000" pitchFamily="2" charset="-78"/>
                        </a:rPr>
                        <a:t>خدمات مراقبتی مادران</a:t>
                      </a:r>
                      <a:endParaRPr lang="en-US" sz="1600" b="1" kern="1200" dirty="0">
                        <a:solidFill>
                          <a:srgbClr val="003366"/>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just" defTabSz="914400" rtl="1" eaLnBrk="1" fontAlgn="auto" latinLnBrk="0" hangingPunct="1">
                        <a:lnSpc>
                          <a:spcPct val="150000"/>
                        </a:lnSpc>
                        <a:spcBef>
                          <a:spcPts val="0"/>
                        </a:spcBef>
                        <a:spcAft>
                          <a:spcPts val="0"/>
                        </a:spcAft>
                        <a:buClrTx/>
                        <a:buSzTx/>
                        <a:buFontTx/>
                        <a:buNone/>
                        <a:tabLst/>
                        <a:defRPr/>
                      </a:pP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لزوم توجه به کالیبراسیون ترازوهای مورد استفاده در واحدهای بهداشتی و مطب های بخش خصوصی (بخش خصوصی پیگیری توسط حوزه درمان)</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p>
                      <a:pPr marL="0" marR="0" lvl="0" indent="0" algn="just" defTabSz="914400" rtl="1" eaLnBrk="1" fontAlgn="auto" latinLnBrk="0" hangingPunct="1">
                        <a:lnSpc>
                          <a:spcPct val="150000"/>
                        </a:lnSpc>
                        <a:spcBef>
                          <a:spcPts val="0"/>
                        </a:spcBef>
                        <a:spcAft>
                          <a:spcPts val="0"/>
                        </a:spcAft>
                        <a:buClrTx/>
                        <a:buSzTx/>
                        <a:buFontTx/>
                        <a:buNone/>
                        <a:tabLst/>
                        <a:defRPr/>
                      </a:pP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تاکید بر بررسی کارت مراقبتی بخش خصوصی در هر بار مراقبت توسط ارائه دهندگان خدمت به مادران باردار در واحدهای بهداشتی (برای مادرانی که همزمان از بخش خصوصی و دولتی مراقبت دریافت می نمایند.)</a:t>
                      </a:r>
                      <a:endParaRPr lang="en-US" sz="1800" b="1" kern="1200" noProof="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55765766"/>
                  </a:ext>
                </a:extLst>
              </a:tr>
              <a:tr h="1548836">
                <a:tc>
                  <a:txBody>
                    <a:bodyPr/>
                    <a:lstStyle/>
                    <a:p>
                      <a:pPr marL="0" marR="0" lvl="0" indent="0" algn="just" defTabSz="914400" rtl="1" eaLnBrk="1" fontAlgn="auto" latinLnBrk="0" hangingPunct="1">
                        <a:lnSpc>
                          <a:spcPct val="150000"/>
                        </a:lnSpc>
                        <a:spcBef>
                          <a:spcPts val="0"/>
                        </a:spcBef>
                        <a:spcAft>
                          <a:spcPts val="0"/>
                        </a:spcAft>
                        <a:buClrTx/>
                        <a:buSzTx/>
                        <a:buFontTx/>
                        <a:buNone/>
                        <a:tabLst/>
                        <a:defRPr/>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a:t>
                      </a: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عدم انجام "ارزیابی خطر ترومبوآمبولی" برای مادر در مراقبت های دوران  بارداری </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lvl="0" indent="0" algn="just" defTabSz="914400" rtl="1" eaLnBrk="1" fontAlgn="auto" latinLnBrk="0" hangingPunct="1">
                        <a:lnSpc>
                          <a:spcPct val="150000"/>
                        </a:lnSpc>
                        <a:spcBef>
                          <a:spcPts val="0"/>
                        </a:spcBef>
                        <a:spcAft>
                          <a:spcPts val="0"/>
                        </a:spcAft>
                        <a:buClrTx/>
                        <a:buSzTx/>
                        <a:buFontTx/>
                        <a:buNone/>
                        <a:tabLst/>
                        <a:defRPr/>
                      </a:pP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تاکید بر ارائه خدمات مراقبتی مادران باردار مطابق با بوکلت راهنمای مراقبت های ادغام یافته سلامت مادران و همچنین نامه شماره 12812/6/د مورخ 23/12/97 با عنوان "نحوه ثبت غربالگری ترومبوآمبولی در بارداری"</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4787757"/>
                  </a:ext>
                </a:extLst>
              </a:tr>
              <a:tr h="1629220">
                <a:tc>
                  <a:txBody>
                    <a:bodyPr/>
                    <a:lstStyle/>
                    <a:p>
                      <a:pPr marL="0" marR="0" lvl="0" indent="0" algn="just" defTabSz="914400" rtl="1" eaLnBrk="1" fontAlgn="auto" latinLnBrk="0" hangingPunct="1">
                        <a:lnSpc>
                          <a:spcPct val="150000"/>
                        </a:lnSpc>
                        <a:spcBef>
                          <a:spcPts val="0"/>
                        </a:spcBef>
                        <a:spcAft>
                          <a:spcPts val="0"/>
                        </a:spcAft>
                        <a:buClrTx/>
                        <a:buSzTx/>
                        <a:buFontTx/>
                        <a:buNone/>
                        <a:tabLst/>
                        <a:defRPr/>
                      </a:pP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عدم پی گیری مادر جهت مراجعه و کنترل فشارخون با وجود تعیین لزوم کنترل روزانه فشارخون مادر توسط ماما</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p>
                      <a:pPr marL="0" marR="0" lvl="0" indent="0" algn="just" defTabSz="914400" rtl="1" eaLnBrk="1" fontAlgn="auto" latinLnBrk="0" hangingPunct="1">
                        <a:lnSpc>
                          <a:spcPct val="150000"/>
                        </a:lnSpc>
                        <a:spcBef>
                          <a:spcPts val="0"/>
                        </a:spcBef>
                        <a:spcAft>
                          <a:spcPts val="0"/>
                        </a:spcAft>
                        <a:buClrTx/>
                        <a:buSzTx/>
                        <a:buFontTx/>
                        <a:buNone/>
                        <a:tabLst/>
                        <a:defRPr/>
                      </a:pP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lvl="0" indent="0" algn="just" defTabSz="914400" rtl="1" eaLnBrk="1" fontAlgn="auto" latinLnBrk="0" hangingPunct="1">
                        <a:lnSpc>
                          <a:spcPct val="150000"/>
                        </a:lnSpc>
                        <a:spcBef>
                          <a:spcPts val="0"/>
                        </a:spcBef>
                        <a:spcAft>
                          <a:spcPts val="0"/>
                        </a:spcAft>
                        <a:buClrTx/>
                        <a:buSzTx/>
                        <a:buFontTx/>
                        <a:buNone/>
                        <a:tabLst/>
                        <a:defRPr/>
                      </a:pP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انجام پی گیری دریافت خدمات یا نتیجه ارجاعیات انجام شده بویژه در مادران نیازمند مراقبت ویژه تا حصول نتیجه و بر اساس دستورعمل 25 استانی</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983395123"/>
                  </a:ext>
                </a:extLst>
              </a:tr>
            </a:tbl>
          </a:graphicData>
        </a:graphic>
      </p:graphicFrame>
    </p:spTree>
    <p:extLst>
      <p:ext uri="{BB962C8B-B14F-4D97-AF65-F5344CB8AC3E}">
        <p14:creationId xmlns:p14="http://schemas.microsoft.com/office/powerpoint/2010/main" val="1131688122"/>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885795821"/>
              </p:ext>
            </p:extLst>
          </p:nvPr>
        </p:nvGraphicFramePr>
        <p:xfrm>
          <a:off x="304800" y="490093"/>
          <a:ext cx="11540835" cy="6384675"/>
        </p:xfrm>
        <a:graphic>
          <a:graphicData uri="http://schemas.openxmlformats.org/drawingml/2006/table">
            <a:tbl>
              <a:tblPr rtl="1" firstRow="1" firstCol="1" bandRow="1"/>
              <a:tblGrid>
                <a:gridCol w="5326848">
                  <a:extLst>
                    <a:ext uri="{9D8B030D-6E8A-4147-A177-3AD203B41FA5}">
                      <a16:colId xmlns:a16="http://schemas.microsoft.com/office/drawing/2014/main" val="1020095313"/>
                    </a:ext>
                  </a:extLst>
                </a:gridCol>
                <a:gridCol w="752168">
                  <a:extLst>
                    <a:ext uri="{9D8B030D-6E8A-4147-A177-3AD203B41FA5}">
                      <a16:colId xmlns:a16="http://schemas.microsoft.com/office/drawing/2014/main" val="3117191654"/>
                    </a:ext>
                  </a:extLst>
                </a:gridCol>
                <a:gridCol w="5461819">
                  <a:extLst>
                    <a:ext uri="{9D8B030D-6E8A-4147-A177-3AD203B41FA5}">
                      <a16:colId xmlns:a16="http://schemas.microsoft.com/office/drawing/2014/main" val="1552041250"/>
                    </a:ext>
                  </a:extLst>
                </a:gridCol>
              </a:tblGrid>
              <a:tr h="271969">
                <a:tc>
                  <a:txBody>
                    <a:bodyPr/>
                    <a:lstStyle/>
                    <a:p>
                      <a:pPr marL="0" marR="0" algn="ctr" rtl="1">
                        <a:lnSpc>
                          <a:spcPct val="115000"/>
                        </a:lnSpc>
                        <a:spcBef>
                          <a:spcPts val="0"/>
                        </a:spcBef>
                        <a:spcAft>
                          <a:spcPts val="0"/>
                        </a:spcAft>
                      </a:pPr>
                      <a:r>
                        <a:rPr lang="fa-IR" sz="1600" b="1">
                          <a:solidFill>
                            <a:srgbClr val="003366"/>
                          </a:solidFill>
                          <a:effectLst/>
                          <a:latin typeface="Calibri" panose="020F0502020204030204" pitchFamily="34" charset="0"/>
                          <a:ea typeface="Calibri" panose="020F0502020204030204" pitchFamily="34" charset="0"/>
                          <a:cs typeface="B Titr" panose="00000700000000000000" pitchFamily="2" charset="-78"/>
                        </a:rPr>
                        <a:t>نواقص خدماتی</a:t>
                      </a:r>
                      <a:endParaRPr lang="en-US" sz="1800">
                        <a:solidFill>
                          <a:srgbClr val="003366"/>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marL="0" marR="0" algn="ctr" rtl="1">
                        <a:lnSpc>
                          <a:spcPct val="115000"/>
                        </a:lnSpc>
                        <a:spcBef>
                          <a:spcPts val="0"/>
                        </a:spcBef>
                        <a:spcAft>
                          <a:spcPts val="0"/>
                        </a:spcAft>
                      </a:pPr>
                      <a:r>
                        <a:rPr lang="ar-SA" sz="1600" b="1">
                          <a:solidFill>
                            <a:srgbClr val="003366"/>
                          </a:solidFill>
                          <a:effectLst/>
                          <a:latin typeface="Calibri" panose="020F0502020204030204" pitchFamily="34" charset="0"/>
                          <a:ea typeface="Calibri" panose="020F0502020204030204" pitchFamily="34" charset="0"/>
                          <a:cs typeface="B Titr" panose="00000700000000000000" pitchFamily="2" charset="-78"/>
                        </a:rPr>
                        <a:t>هدف</a:t>
                      </a:r>
                      <a:endParaRPr lang="en-US" sz="1800">
                        <a:solidFill>
                          <a:srgbClr val="003366"/>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tc>
                  <a:txBody>
                    <a:bodyPr/>
                    <a:lstStyle/>
                    <a:p>
                      <a:pPr marL="0" marR="0" algn="ctr" rtl="1">
                        <a:lnSpc>
                          <a:spcPct val="115000"/>
                        </a:lnSpc>
                        <a:spcBef>
                          <a:spcPts val="0"/>
                        </a:spcBef>
                        <a:spcAft>
                          <a:spcPts val="0"/>
                        </a:spcAft>
                      </a:pPr>
                      <a:r>
                        <a:rPr lang="ar-SA" sz="1600" b="1" dirty="0">
                          <a:solidFill>
                            <a:srgbClr val="003366"/>
                          </a:solidFill>
                          <a:effectLst/>
                          <a:latin typeface="Calibri" panose="020F0502020204030204" pitchFamily="34" charset="0"/>
                          <a:ea typeface="Calibri" panose="020F0502020204030204" pitchFamily="34" charset="0"/>
                          <a:cs typeface="B Titr" panose="00000700000000000000" pitchFamily="2" charset="-78"/>
                        </a:rPr>
                        <a:t>مداخله</a:t>
                      </a:r>
                      <a:endParaRPr lang="en-US" sz="1800" dirty="0">
                        <a:solidFill>
                          <a:srgbClr val="003366"/>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solidFill>
                  </a:tcPr>
                </a:tc>
                <a:extLst>
                  <a:ext uri="{0D108BD9-81ED-4DB2-BD59-A6C34878D82A}">
                    <a16:rowId xmlns:a16="http://schemas.microsoft.com/office/drawing/2014/main" val="4257282196"/>
                  </a:ext>
                </a:extLst>
              </a:tr>
              <a:tr h="1596338">
                <a:tc>
                  <a:txBody>
                    <a:bodyPr/>
                    <a:lstStyle/>
                    <a:p>
                      <a:pPr marL="0" marR="0" lvl="0" indent="0" algn="just" defTabSz="914400" rtl="1" eaLnBrk="1" fontAlgn="auto" latinLnBrk="0" hangingPunct="1">
                        <a:lnSpc>
                          <a:spcPct val="150000"/>
                        </a:lnSpc>
                        <a:spcBef>
                          <a:spcPts val="0"/>
                        </a:spcBef>
                        <a:spcAft>
                          <a:spcPts val="0"/>
                        </a:spcAft>
                        <a:buClrTx/>
                        <a:buSzTx/>
                        <a:buFontTx/>
                        <a:buNone/>
                        <a:tabLst/>
                        <a:defRPr/>
                      </a:pP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اعلام نکردن اطلاعات مادر باردار نیازمند مراقبت ویژه به کارشناس رابط سلامت مادران ستاد شهرستان با توجه به عدم همکاری و توجه مادر در خصوص دریافت مراقبت ها از خانه بهداشت و مراجعه به سطوح تخصصی</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4">
                  <a:txBody>
                    <a:bodyPr/>
                    <a:lstStyle/>
                    <a:p>
                      <a:pPr marL="0" marR="0" algn="ctr" rtl="1">
                        <a:lnSpc>
                          <a:spcPct val="150000"/>
                        </a:lnSpc>
                        <a:spcBef>
                          <a:spcPts val="0"/>
                        </a:spcBef>
                        <a:spcAft>
                          <a:spcPts val="1000"/>
                        </a:spcAft>
                      </a:pPr>
                      <a:endParaRPr lang="fa-IR" sz="1600" b="1" dirty="0" smtClean="0">
                        <a:effectLst/>
                        <a:latin typeface="Calibri" panose="020F0502020204030204" pitchFamily="34" charset="0"/>
                        <a:ea typeface="Calibri" panose="020F0502020204030204" pitchFamily="34" charset="0"/>
                        <a:cs typeface="B Titr" panose="00000700000000000000" pitchFamily="2" charset="-78"/>
                      </a:endParaRPr>
                    </a:p>
                    <a:p>
                      <a:pPr marL="0" marR="0" algn="ctr" rtl="1">
                        <a:lnSpc>
                          <a:spcPct val="150000"/>
                        </a:lnSpc>
                        <a:spcBef>
                          <a:spcPts val="0"/>
                        </a:spcBef>
                        <a:spcAft>
                          <a:spcPts val="1000"/>
                        </a:spcAft>
                      </a:pPr>
                      <a:r>
                        <a:rPr lang="fa-IR" sz="1600" b="1" dirty="0" smtClean="0">
                          <a:solidFill>
                            <a:srgbClr val="003366"/>
                          </a:solidFill>
                          <a:effectLst/>
                          <a:latin typeface="Calibri" panose="020F0502020204030204" pitchFamily="34" charset="0"/>
                          <a:ea typeface="Calibri" panose="020F0502020204030204" pitchFamily="34" charset="0"/>
                          <a:cs typeface="B Titr" panose="00000700000000000000" pitchFamily="2" charset="-78"/>
                        </a:rPr>
                        <a:t>ارتقاء </a:t>
                      </a:r>
                      <a:r>
                        <a:rPr lang="fa-IR" sz="1600" b="1" dirty="0">
                          <a:solidFill>
                            <a:srgbClr val="003366"/>
                          </a:solidFill>
                          <a:effectLst/>
                          <a:latin typeface="Calibri" panose="020F0502020204030204" pitchFamily="34" charset="0"/>
                          <a:ea typeface="Calibri" panose="020F0502020204030204" pitchFamily="34" charset="0"/>
                          <a:cs typeface="B Titr" panose="00000700000000000000" pitchFamily="2" charset="-78"/>
                        </a:rPr>
                        <a:t>خدمات مراقبتی مادران</a:t>
                      </a:r>
                      <a:endParaRPr lang="en-US" sz="1600" b="1" dirty="0">
                        <a:solidFill>
                          <a:srgbClr val="003366"/>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just" defTabSz="914400" rtl="1" eaLnBrk="1" fontAlgn="auto" latinLnBrk="0" hangingPunct="1">
                        <a:lnSpc>
                          <a:spcPct val="150000"/>
                        </a:lnSpc>
                        <a:spcBef>
                          <a:spcPts val="0"/>
                        </a:spcBef>
                        <a:spcAft>
                          <a:spcPts val="0"/>
                        </a:spcAft>
                        <a:buClrTx/>
                        <a:buSzTx/>
                        <a:buFontTx/>
                        <a:buNone/>
                        <a:tabLst/>
                        <a:defRPr/>
                      </a:pP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تاکید بر اجرای دستورعمل 25 استانی در خصوص پیگیری مادران باردار</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55765766"/>
                  </a:ext>
                </a:extLst>
              </a:tr>
              <a:tr h="1129173">
                <a:tc>
                  <a:txBody>
                    <a:bodyPr/>
                    <a:lstStyle/>
                    <a:p>
                      <a:pPr marL="0" marR="0" lvl="0" indent="0" algn="just" defTabSz="914400" rtl="1" eaLnBrk="1" fontAlgn="auto" latinLnBrk="0" hangingPunct="1">
                        <a:lnSpc>
                          <a:spcPct val="150000"/>
                        </a:lnSpc>
                        <a:spcBef>
                          <a:spcPts val="0"/>
                        </a:spcBef>
                        <a:spcAft>
                          <a:spcPts val="0"/>
                        </a:spcAft>
                        <a:buClrTx/>
                        <a:buSzTx/>
                        <a:buFontTx/>
                        <a:buNone/>
                        <a:tabLst/>
                        <a:defRPr/>
                      </a:pP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عدم ثبت اطلاعات مادر باردار در سامانه نقل مکان با توجه به انتقال موقت مادر به شهرستان محل سکونت خانواده پدری</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lvl="0" indent="0" algn="just" defTabSz="914400" rtl="1" eaLnBrk="1" fontAlgn="auto" latinLnBrk="0" hangingPunct="1">
                        <a:lnSpc>
                          <a:spcPct val="150000"/>
                        </a:lnSpc>
                        <a:spcBef>
                          <a:spcPts val="0"/>
                        </a:spcBef>
                        <a:spcAft>
                          <a:spcPts val="0"/>
                        </a:spcAft>
                        <a:buClrTx/>
                        <a:buSzTx/>
                        <a:buFontTx/>
                        <a:buNone/>
                        <a:tabLst/>
                        <a:defRPr/>
                      </a:pP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اجرای مکاتبه استانی شماره 240/6/د مورخ 22/1/1401 در خصوص اعلام و ثبت اطلاعات مادران در سامانه اعلام نقل مکان</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4787757"/>
                  </a:ext>
                </a:extLst>
              </a:tr>
              <a:tr h="1995422">
                <a:tc>
                  <a:txBody>
                    <a:bodyPr/>
                    <a:lstStyle/>
                    <a:p>
                      <a:pPr marL="0" marR="0" lvl="0" indent="0" algn="just" defTabSz="914400" rtl="1" eaLnBrk="1" fontAlgn="auto" latinLnBrk="0" hangingPunct="1">
                        <a:lnSpc>
                          <a:spcPct val="150000"/>
                        </a:lnSpc>
                        <a:spcBef>
                          <a:spcPts val="0"/>
                        </a:spcBef>
                        <a:spcAft>
                          <a:spcPts val="0"/>
                        </a:spcAft>
                        <a:buClrTx/>
                        <a:buSzTx/>
                        <a:buFontTx/>
                        <a:buNone/>
                        <a:tabLst/>
                        <a:defRPr/>
                      </a:pPr>
                      <a:r>
                        <a:rPr lang="ar-SA"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a:t>
                      </a: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تاکید بر مشخص بودن مسئول ارائه خدمات بارداری و پی گیری های لازم به هر مادر در واحدهای بهداشتی</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lvl="0" indent="0" algn="just" defTabSz="914400" rtl="1" eaLnBrk="1" fontAlgn="auto" latinLnBrk="0" hangingPunct="1">
                        <a:lnSpc>
                          <a:spcPct val="150000"/>
                        </a:lnSpc>
                        <a:spcBef>
                          <a:spcPts val="0"/>
                        </a:spcBef>
                        <a:spcAft>
                          <a:spcPts val="800"/>
                        </a:spcAft>
                        <a:buClrTx/>
                        <a:buSzTx/>
                        <a:buFontTx/>
                        <a:buNone/>
                        <a:tabLst/>
                        <a:defRPr/>
                      </a:pP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در صورتی که به هر علتی ماماهای غیرثابت در واحدهای مامایی فعالیت می نمایند ضمن بررسی دقیق سوابق مراقبتی مادر باردار، در هر بار مراجعه، پی گیری ها و اقدامات لازم مطابق با دستورعمل های مربوطه و بوکلت راهنمای مراقبت های ادغام یافته سلامت مادران صورت گیرد.</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755263744"/>
                  </a:ext>
                </a:extLst>
              </a:tr>
              <a:tr h="1271766">
                <a:tc>
                  <a:txBody>
                    <a:bodyPr/>
                    <a:lstStyle/>
                    <a:p>
                      <a:pPr marL="0" marR="0" lvl="0" indent="0" algn="just" defTabSz="914400" rtl="1" eaLnBrk="1" fontAlgn="auto" latinLnBrk="0" hangingPunct="1">
                        <a:lnSpc>
                          <a:spcPct val="150000"/>
                        </a:lnSpc>
                        <a:spcBef>
                          <a:spcPts val="0"/>
                        </a:spcBef>
                        <a:spcAft>
                          <a:spcPts val="0"/>
                        </a:spcAft>
                        <a:buClrTx/>
                        <a:buSzTx/>
                        <a:buFontTx/>
                        <a:buNone/>
                        <a:tabLst/>
                        <a:defRPr/>
                      </a:pPr>
                      <a:r>
                        <a:rPr lang="ar-SA"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a:t>
                      </a: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مراقبت همزمان مادر باردار توسط مراقب ماما و مراقب سلامت </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p>
                      <a:pPr marL="0" marR="0" lvl="0" indent="0" algn="just" defTabSz="914400" rtl="1" eaLnBrk="1" fontAlgn="auto" latinLnBrk="0" hangingPunct="1">
                        <a:lnSpc>
                          <a:spcPct val="150000"/>
                        </a:lnSpc>
                        <a:spcBef>
                          <a:spcPts val="0"/>
                        </a:spcBef>
                        <a:spcAft>
                          <a:spcPts val="0"/>
                        </a:spcAft>
                        <a:buClrTx/>
                        <a:buSzTx/>
                        <a:buFontTx/>
                        <a:buNone/>
                        <a:tabLst/>
                        <a:defRPr/>
                      </a:pP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lvl="0" indent="0" algn="just" defTabSz="914400" rtl="1" eaLnBrk="1" fontAlgn="auto" latinLnBrk="0" hangingPunct="1">
                        <a:lnSpc>
                          <a:spcPct val="150000"/>
                        </a:lnSpc>
                        <a:spcBef>
                          <a:spcPts val="0"/>
                        </a:spcBef>
                        <a:spcAft>
                          <a:spcPts val="0"/>
                        </a:spcAft>
                        <a:buClrTx/>
                        <a:buSzTx/>
                        <a:buFontTx/>
                        <a:buNone/>
                        <a:tabLst/>
                        <a:defRPr/>
                      </a:pP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نیاز به تاکید بر تغییر روند ارائه خدمات و تعیین متولی مراقبت مادر باردار توسط ستاد شبکه با توجه به تبدیل خانه بهداشت به پایگاه سلامت</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21233546"/>
                  </a:ext>
                </a:extLst>
              </a:tr>
            </a:tbl>
          </a:graphicData>
        </a:graphic>
      </p:graphicFrame>
    </p:spTree>
    <p:extLst>
      <p:ext uri="{BB962C8B-B14F-4D97-AF65-F5344CB8AC3E}">
        <p14:creationId xmlns:p14="http://schemas.microsoft.com/office/powerpoint/2010/main" val="1092030035"/>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4"/>
          <a:srcRect/>
          <a:stretch>
            <a:fillRect/>
          </a:stretch>
        </a:blipFill>
        <a:effectLst/>
      </p:bgPr>
    </p:bg>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896542260"/>
              </p:ext>
            </p:extLst>
          </p:nvPr>
        </p:nvGraphicFramePr>
        <p:xfrm>
          <a:off x="304800" y="103239"/>
          <a:ext cx="11540835" cy="6794854"/>
        </p:xfrm>
        <a:graphic>
          <a:graphicData uri="http://schemas.openxmlformats.org/drawingml/2006/table">
            <a:tbl>
              <a:tblPr rtl="1" firstRow="1" firstCol="1" bandRow="1"/>
              <a:tblGrid>
                <a:gridCol w="5146675">
                  <a:extLst>
                    <a:ext uri="{9D8B030D-6E8A-4147-A177-3AD203B41FA5}">
                      <a16:colId xmlns:a16="http://schemas.microsoft.com/office/drawing/2014/main" val="1020095313"/>
                    </a:ext>
                  </a:extLst>
                </a:gridCol>
                <a:gridCol w="1038389">
                  <a:extLst>
                    <a:ext uri="{9D8B030D-6E8A-4147-A177-3AD203B41FA5}">
                      <a16:colId xmlns:a16="http://schemas.microsoft.com/office/drawing/2014/main" val="3117191654"/>
                    </a:ext>
                  </a:extLst>
                </a:gridCol>
                <a:gridCol w="5355771">
                  <a:extLst>
                    <a:ext uri="{9D8B030D-6E8A-4147-A177-3AD203B41FA5}">
                      <a16:colId xmlns:a16="http://schemas.microsoft.com/office/drawing/2014/main" val="1552041250"/>
                    </a:ext>
                  </a:extLst>
                </a:gridCol>
              </a:tblGrid>
              <a:tr h="457200">
                <a:tc>
                  <a:txBody>
                    <a:bodyPr/>
                    <a:lstStyle/>
                    <a:p>
                      <a:pPr marL="0" marR="0" algn="ctr" rtl="1">
                        <a:lnSpc>
                          <a:spcPct val="115000"/>
                        </a:lnSpc>
                        <a:spcBef>
                          <a:spcPts val="0"/>
                        </a:spcBef>
                        <a:spcAft>
                          <a:spcPts val="0"/>
                        </a:spcAft>
                      </a:pPr>
                      <a:r>
                        <a:rPr lang="fa-IR" sz="1600" b="1">
                          <a:solidFill>
                            <a:srgbClr val="003366"/>
                          </a:solidFill>
                          <a:effectLst/>
                          <a:latin typeface="Calibri" panose="020F0502020204030204" pitchFamily="34" charset="0"/>
                          <a:ea typeface="Calibri" panose="020F0502020204030204" pitchFamily="34" charset="0"/>
                          <a:cs typeface="B Titr" panose="00000700000000000000" pitchFamily="2" charset="-78"/>
                        </a:rPr>
                        <a:t>نواقص خدماتی</a:t>
                      </a:r>
                      <a:endParaRPr lang="en-US" sz="1800">
                        <a:solidFill>
                          <a:srgbClr val="003366"/>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CC"/>
                    </a:solidFill>
                  </a:tcPr>
                </a:tc>
                <a:tc>
                  <a:txBody>
                    <a:bodyPr/>
                    <a:lstStyle/>
                    <a:p>
                      <a:pPr marL="0" marR="0" algn="ctr" rtl="1">
                        <a:lnSpc>
                          <a:spcPct val="115000"/>
                        </a:lnSpc>
                        <a:spcBef>
                          <a:spcPts val="0"/>
                        </a:spcBef>
                        <a:spcAft>
                          <a:spcPts val="0"/>
                        </a:spcAft>
                      </a:pPr>
                      <a:r>
                        <a:rPr lang="ar-SA" sz="1600" b="1">
                          <a:solidFill>
                            <a:srgbClr val="003366"/>
                          </a:solidFill>
                          <a:effectLst/>
                          <a:latin typeface="Calibri" panose="020F0502020204030204" pitchFamily="34" charset="0"/>
                          <a:ea typeface="Calibri" panose="020F0502020204030204" pitchFamily="34" charset="0"/>
                          <a:cs typeface="B Titr" panose="00000700000000000000" pitchFamily="2" charset="-78"/>
                        </a:rPr>
                        <a:t>هدف</a:t>
                      </a:r>
                      <a:endParaRPr lang="en-US" sz="1800">
                        <a:solidFill>
                          <a:srgbClr val="003366"/>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CC"/>
                    </a:solidFill>
                  </a:tcPr>
                </a:tc>
                <a:tc>
                  <a:txBody>
                    <a:bodyPr/>
                    <a:lstStyle/>
                    <a:p>
                      <a:pPr marL="0" marR="0" algn="ctr" rtl="1">
                        <a:lnSpc>
                          <a:spcPct val="115000"/>
                        </a:lnSpc>
                        <a:spcBef>
                          <a:spcPts val="0"/>
                        </a:spcBef>
                        <a:spcAft>
                          <a:spcPts val="0"/>
                        </a:spcAft>
                      </a:pPr>
                      <a:r>
                        <a:rPr lang="ar-SA" sz="1600" b="1" dirty="0">
                          <a:solidFill>
                            <a:srgbClr val="003366"/>
                          </a:solidFill>
                          <a:effectLst/>
                          <a:latin typeface="Calibri" panose="020F0502020204030204" pitchFamily="34" charset="0"/>
                          <a:ea typeface="Calibri" panose="020F0502020204030204" pitchFamily="34" charset="0"/>
                          <a:cs typeface="B Titr" panose="00000700000000000000" pitchFamily="2" charset="-78"/>
                        </a:rPr>
                        <a:t>مداخله</a:t>
                      </a:r>
                      <a:endParaRPr lang="en-US" sz="1800" dirty="0">
                        <a:solidFill>
                          <a:srgbClr val="003366"/>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CC"/>
                    </a:solidFill>
                  </a:tcPr>
                </a:tc>
                <a:extLst>
                  <a:ext uri="{0D108BD9-81ED-4DB2-BD59-A6C34878D82A}">
                    <a16:rowId xmlns:a16="http://schemas.microsoft.com/office/drawing/2014/main" val="4257282196"/>
                  </a:ext>
                </a:extLst>
              </a:tr>
              <a:tr h="2091177">
                <a:tc>
                  <a:txBody>
                    <a:bodyPr/>
                    <a:lstStyle/>
                    <a:p>
                      <a:pPr marL="0" marR="0" algn="just" defTabSz="914400" rtl="1" eaLnBrk="1" latinLnBrk="0" hangingPunct="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ثبت نشدن میزان اکسیژن مادر در خدمت تشخیص کووید توسط پزشک</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rowSpan="4">
                  <a:txBody>
                    <a:bodyPr/>
                    <a:lstStyle/>
                    <a:p>
                      <a:pPr marL="0" marR="0" algn="just" rtl="1">
                        <a:lnSpc>
                          <a:spcPct val="150000"/>
                        </a:lnSpc>
                        <a:spcBef>
                          <a:spcPts val="0"/>
                        </a:spcBef>
                        <a:spcAft>
                          <a:spcPts val="1000"/>
                        </a:spcAft>
                      </a:pPr>
                      <a:endParaRPr lang="fa-IR" sz="1600" b="1" dirty="0" smtClean="0">
                        <a:effectLst/>
                        <a:latin typeface="Calibri" panose="020F0502020204030204" pitchFamily="34" charset="0"/>
                        <a:ea typeface="Calibri" panose="020F0502020204030204" pitchFamily="34" charset="0"/>
                        <a:cs typeface="B Titr" panose="00000700000000000000" pitchFamily="2" charset="-78"/>
                      </a:endParaRPr>
                    </a:p>
                    <a:p>
                      <a:pPr marL="0" marR="0" algn="ctr" rtl="1">
                        <a:lnSpc>
                          <a:spcPct val="150000"/>
                        </a:lnSpc>
                        <a:spcBef>
                          <a:spcPts val="0"/>
                        </a:spcBef>
                        <a:spcAft>
                          <a:spcPts val="1000"/>
                        </a:spcAft>
                      </a:pPr>
                      <a:r>
                        <a:rPr lang="fa-IR" sz="1600" b="1" dirty="0" smtClean="0">
                          <a:solidFill>
                            <a:srgbClr val="003366"/>
                          </a:solidFill>
                          <a:effectLst/>
                          <a:latin typeface="Calibri" panose="020F0502020204030204" pitchFamily="34" charset="0"/>
                          <a:ea typeface="Calibri" panose="020F0502020204030204" pitchFamily="34" charset="0"/>
                          <a:cs typeface="B Titr" panose="00000700000000000000" pitchFamily="2" charset="-78"/>
                        </a:rPr>
                        <a:t>ارتقاء </a:t>
                      </a:r>
                      <a:r>
                        <a:rPr lang="fa-IR" sz="1600" b="1" dirty="0">
                          <a:solidFill>
                            <a:srgbClr val="003366"/>
                          </a:solidFill>
                          <a:effectLst/>
                          <a:latin typeface="Calibri" panose="020F0502020204030204" pitchFamily="34" charset="0"/>
                          <a:ea typeface="Calibri" panose="020F0502020204030204" pitchFamily="34" charset="0"/>
                          <a:cs typeface="B Titr" panose="00000700000000000000" pitchFamily="2" charset="-78"/>
                        </a:rPr>
                        <a:t>خدمات مراقبتی مادران</a:t>
                      </a:r>
                      <a:endParaRPr lang="en-US" sz="1600" b="1" dirty="0">
                        <a:solidFill>
                          <a:srgbClr val="003366"/>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just" rtl="1">
                        <a:lnSpc>
                          <a:spcPct val="150000"/>
                        </a:lnSpc>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الزام بر اندازه گیری سطح اکسیژن خون و میزان تنفس مادر و ثبت آن ها در کادر توضیحات مراقبت مربوطه</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p>
                      <a:pPr algn="just" rtl="1">
                        <a:lnSpc>
                          <a:spcPct val="150000"/>
                        </a:lnSpc>
                        <a:spcAft>
                          <a:spcPts val="80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(بر اساس نامه شماره 13314/6/د مورخ 25/12/99 در خصوص ابلاغ مداخلات مرگ مادری و موارد نیازمند توجه ویژه، درکلیه مادران باردار و تازه زایمان کرده مبتلا به کووید)</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755765766"/>
                  </a:ext>
                </a:extLst>
              </a:tr>
              <a:tr h="1560896">
                <a:tc>
                  <a:txBody>
                    <a:bodyPr/>
                    <a:lstStyle/>
                    <a:p>
                      <a:pPr marL="0" marR="0" algn="just" defTabSz="914400" rtl="1" eaLnBrk="1" latinLnBrk="0" hangingPunct="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خطاهای ثبتی مربوط به عدم درج کامل شرح پی گیری های انجام شده و وضعیت مادر در پرونده الکترونیک</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a:txBody>
                    <a:bodyPr/>
                    <a:lstStyle/>
                    <a:p>
                      <a:pPr algn="just" rtl="1">
                        <a:lnSpc>
                          <a:spcPct val="150000"/>
                        </a:lnSpc>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تاکید بر انجام پی گیری های لازم بر اساس نوع پی گیری تا حصول نتیجه مورد نظر و بر اساس دستورالعمل 25 استانی و نیز ارزیابی صحیح و ثبت کامل نتایج آن ها در پرونده الکترونیک </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32682221"/>
                  </a:ext>
                </a:extLst>
              </a:tr>
              <a:tr h="1240529">
                <a:tc>
                  <a:txBody>
                    <a:bodyPr/>
                    <a:lstStyle/>
                    <a:p>
                      <a:pPr marL="0" marR="0" algn="just" defTabSz="914400" rtl="1" eaLnBrk="1" latinLnBrk="0" hangingPunct="1">
                        <a:lnSpc>
                          <a:spcPct val="150000"/>
                        </a:lnSpc>
                        <a:spcBef>
                          <a:spcPts val="0"/>
                        </a:spcBef>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کیفیت نامطلوب پی گیری کووید مادر باردار بویژه با توجه به وجود ریسک فاکتورهای کووید و بارداری در مادر (چاقی و سن بالای 35 سال) توسط مراقب ماما و مراقب سلامت </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a:txBody>
                    <a:bodyPr/>
                    <a:lstStyle/>
                    <a:p>
                      <a:pPr algn="just" rtl="1">
                        <a:lnSpc>
                          <a:spcPct val="150000"/>
                        </a:lnSpc>
                        <a:spcAft>
                          <a:spcPts val="0"/>
                        </a:spcAft>
                      </a:pPr>
                      <a:r>
                        <a:rPr lang="fa-IR"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rPr>
                        <a:t>- تاکید بر اجرای صحیح آخرین نسخه راهنمای کشوری تشخیص و درمان بیماری کووید در بارداری و دستورعمل استانی (نامه مادران31 به شماره 8091 مورخ 1/9/1400)</a:t>
                      </a:r>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747947073"/>
                  </a:ext>
                </a:extLst>
              </a:tr>
              <a:tr h="1445052">
                <a:tc>
                  <a:txBody>
                    <a:bodyPr/>
                    <a:lstStyle/>
                    <a:p>
                      <a:pPr marL="0" marR="0" lvl="0" indent="0" algn="r" defTabSz="914400" rtl="1" eaLnBrk="1" fontAlgn="auto" latinLnBrk="0" hangingPunct="1">
                        <a:lnSpc>
                          <a:spcPct val="150000"/>
                        </a:lnSpc>
                        <a:spcBef>
                          <a:spcPts val="0"/>
                        </a:spcBef>
                        <a:spcAft>
                          <a:spcPts val="1000"/>
                        </a:spcAft>
                        <a:buClrTx/>
                        <a:buSzTx/>
                        <a:buFontTx/>
                        <a:buNone/>
                        <a:tabLst/>
                        <a:defRPr/>
                      </a:pPr>
                      <a:r>
                        <a:rPr lang="fa-IR" sz="1600" b="1" kern="1200" noProof="0" dirty="0" smtClean="0">
                          <a:solidFill>
                            <a:srgbClr val="003366"/>
                          </a:solidFill>
                          <a:effectLst/>
                          <a:latin typeface="Calibri" panose="020F0502020204030204" pitchFamily="34" charset="0"/>
                          <a:ea typeface="Calibri" panose="020F0502020204030204" pitchFamily="34" charset="0"/>
                          <a:cs typeface="B Titr" panose="00000700000000000000" pitchFamily="2" charset="-78"/>
                        </a:rPr>
                        <a:t>مراقبت های پس از زایمان </a:t>
                      </a:r>
                      <a:endParaRPr lang="en-US" sz="1600" b="1" kern="1200" noProof="0" dirty="0" smtClean="0">
                        <a:solidFill>
                          <a:srgbClr val="003366"/>
                        </a:solidFill>
                        <a:effectLst/>
                        <a:latin typeface="Calibri" panose="020F0502020204030204" pitchFamily="34" charset="0"/>
                        <a:ea typeface="Calibri" panose="020F0502020204030204" pitchFamily="34" charset="0"/>
                        <a:cs typeface="B Titr" panose="00000700000000000000" pitchFamily="2" charset="-78"/>
                      </a:endParaRPr>
                    </a:p>
                    <a:p>
                      <a:pPr marL="0" marR="0" lvl="0" indent="0" algn="just" defTabSz="914400" rtl="1" eaLnBrk="1" fontAlgn="auto" latinLnBrk="0" hangingPunct="1">
                        <a:lnSpc>
                          <a:spcPct val="115000"/>
                        </a:lnSpc>
                        <a:spcBef>
                          <a:spcPts val="0"/>
                        </a:spcBef>
                        <a:spcAft>
                          <a:spcPts val="0"/>
                        </a:spcAft>
                        <a:buClrTx/>
                        <a:buSzTx/>
                        <a:buFontTx/>
                        <a:buNone/>
                        <a:tabLst/>
                        <a:defRPr/>
                      </a:pP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عدم پی گیری مادر زایمان کرده در زمان مناسب با توجه به ارجاع مادر به متخصص قلب در مراقبت پس از زایمان</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p>
                      <a:endParaRPr lang="en-US"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vMerge="1">
                  <a:txBody>
                    <a:bodyPr/>
                    <a:lstStyle/>
                    <a:p>
                      <a:endParaRPr lang="en-US"/>
                    </a:p>
                  </a:txBody>
                  <a:tcPr/>
                </a:tc>
                <a:tc>
                  <a:txBody>
                    <a:bodyPr/>
                    <a:lstStyle/>
                    <a:p>
                      <a:pPr marL="0" marR="0" lvl="0" indent="0" algn="justLow" defTabSz="914400" rtl="1" eaLnBrk="1" fontAlgn="auto" latinLnBrk="0" hangingPunct="1">
                        <a:lnSpc>
                          <a:spcPct val="107000"/>
                        </a:lnSpc>
                        <a:spcBef>
                          <a:spcPts val="0"/>
                        </a:spcBef>
                        <a:spcAft>
                          <a:spcPts val="0"/>
                        </a:spcAft>
                        <a:buClrTx/>
                        <a:buSzTx/>
                        <a:buFontTx/>
                        <a:buNone/>
                        <a:tabLst/>
                        <a:defRPr/>
                      </a:pPr>
                      <a:r>
                        <a:rPr lang="fa-IR"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rPr>
                        <a:t>- تاکید بر انجام پی گیری ها در موعد مقرر و بر اساس نوع ارجاع </a:t>
                      </a:r>
                      <a:endParaRPr lang="en-US" sz="1800" b="1" kern="1200" noProof="0" dirty="0" smtClean="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p>
                      <a:endParaRPr lang="en-US" sz="1800" b="1" kern="1200" dirty="0">
                        <a:solidFill>
                          <a:srgbClr val="003366"/>
                        </a:solidFill>
                        <a:effectLst/>
                        <a:latin typeface="Calibri" panose="020F0502020204030204" pitchFamily="34" charset="0"/>
                        <a:ea typeface="Calibri" panose="020F0502020204030204" pitchFamily="34" charset="0"/>
                        <a:cs typeface="2  Yekan" panose="00000400000000000000" pitchFamily="2" charset="-78"/>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521233546"/>
                  </a:ext>
                </a:extLst>
              </a:tr>
            </a:tbl>
          </a:graphicData>
        </a:graphic>
      </p:graphicFrame>
    </p:spTree>
    <p:extLst>
      <p:ext uri="{BB962C8B-B14F-4D97-AF65-F5344CB8AC3E}">
        <p14:creationId xmlns:p14="http://schemas.microsoft.com/office/powerpoint/2010/main" val="2222116487"/>
      </p:ext>
    </p:extLst>
  </p:cSld>
  <p:clrMapOvr>
    <a:overrideClrMapping bg1="lt1" tx1="dk1" bg2="lt2" tx2="dk2" accent1="accent1" accent2="accent2" accent3="accent3" accent4="accent4" accent5="accent5" accent6="accent6" hlink="hlink" folHlink="folHlink"/>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976284" y="2197509"/>
            <a:ext cx="8347587" cy="1446550"/>
          </a:xfrm>
          <a:prstGeom prst="rect">
            <a:avLst/>
          </a:prstGeom>
          <a:blipFill>
            <a:blip r:embed="rId2"/>
            <a:tile tx="0" ty="0" sx="100000" sy="100000" flip="none" algn="tl"/>
          </a:blipFill>
        </p:spPr>
        <p:txBody>
          <a:bodyPr wrap="square">
            <a:spAutoFit/>
          </a:bodyPr>
          <a:lstStyle/>
          <a:p>
            <a:pPr algn="ctr"/>
            <a:r>
              <a:rPr lang="fa-IR" sz="8800" dirty="0">
                <a:solidFill>
                  <a:srgbClr val="003366"/>
                </a:solidFill>
                <a:latin typeface="Calibri" panose="020F0502020204030204" pitchFamily="34" charset="0"/>
                <a:ea typeface="Calibri" panose="020F0502020204030204" pitchFamily="34" charset="0"/>
                <a:cs typeface="2  Elham" panose="00000400000000000000" pitchFamily="2" charset="-78"/>
              </a:rPr>
              <a:t>با تشکر از توجه شما</a:t>
            </a:r>
            <a:r>
              <a:rPr lang="fa-IR" sz="8800" dirty="0">
                <a:solidFill>
                  <a:schemeClr val="accent5">
                    <a:lumMod val="25000"/>
                  </a:schemeClr>
                </a:solidFill>
                <a:latin typeface="Calibri" panose="020F0502020204030204" pitchFamily="34" charset="0"/>
                <a:ea typeface="Calibri" panose="020F0502020204030204" pitchFamily="34" charset="0"/>
                <a:cs typeface="2  Elham" panose="00000400000000000000" pitchFamily="2" charset="-78"/>
              </a:rPr>
              <a:t> </a:t>
            </a:r>
            <a:endParaRPr lang="en-US" sz="8800" dirty="0">
              <a:solidFill>
                <a:schemeClr val="accent5">
                  <a:lumMod val="25000"/>
                </a:schemeClr>
              </a:solidFill>
              <a:latin typeface="Calibri" panose="020F0502020204030204" pitchFamily="34" charset="0"/>
              <a:ea typeface="Calibri" panose="020F0502020204030204" pitchFamily="34" charset="0"/>
              <a:cs typeface="2  Elham" panose="00000400000000000000" pitchFamily="2" charset="-78"/>
            </a:endParaRPr>
          </a:p>
        </p:txBody>
      </p:sp>
    </p:spTree>
    <p:extLst>
      <p:ext uri="{BB962C8B-B14F-4D97-AF65-F5344CB8AC3E}">
        <p14:creationId xmlns:p14="http://schemas.microsoft.com/office/powerpoint/2010/main" val="4369852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794694" y="1149127"/>
            <a:ext cx="9305925" cy="5192713"/>
          </a:xfrm>
        </p:spPr>
        <p:txBody>
          <a:bodyPr>
            <a:normAutofit fontScale="77500" lnSpcReduction="20000"/>
          </a:bodyPr>
          <a:lstStyle/>
          <a:p>
            <a:pPr marL="0" indent="0" algn="r" rtl="1">
              <a:lnSpc>
                <a:spcPct val="110000"/>
              </a:lnSpc>
              <a:buNone/>
            </a:pPr>
            <a:r>
              <a:rPr lang="fa-IR" dirty="0">
                <a:cs typeface="B Yagut" panose="00000400000000000000" pitchFamily="2" charset="-78"/>
              </a:rPr>
              <a:t> </a:t>
            </a:r>
            <a:r>
              <a:rPr lang="fa-IR" dirty="0" smtClean="0">
                <a:cs typeface="B Yagut" panose="00000400000000000000" pitchFamily="2" charset="-78"/>
              </a:rPr>
              <a:t>       </a:t>
            </a:r>
            <a:r>
              <a:rPr lang="fa-IR" sz="3600" b="1" u="sng" dirty="0">
                <a:solidFill>
                  <a:srgbClr val="A50021"/>
                </a:solidFill>
                <a:cs typeface="2  Yekan" panose="00000400000000000000" pitchFamily="2" charset="-78"/>
              </a:rPr>
              <a:t>هدف کلی</a:t>
            </a:r>
            <a:endParaRPr lang="en-US" sz="3600" b="1" u="sng" dirty="0">
              <a:solidFill>
                <a:srgbClr val="A50021"/>
              </a:solidFill>
              <a:cs typeface="2  Yekan" panose="00000400000000000000" pitchFamily="2" charset="-78"/>
            </a:endParaRPr>
          </a:p>
          <a:p>
            <a:pPr marL="0" indent="0" algn="just" rtl="1">
              <a:lnSpc>
                <a:spcPct val="150000"/>
              </a:lnSpc>
              <a:buNone/>
            </a:pPr>
            <a:r>
              <a:rPr lang="fa-IR" b="1" dirty="0" err="1">
                <a:solidFill>
                  <a:srgbClr val="002060"/>
                </a:solidFill>
                <a:effectLst>
                  <a:outerShdw blurRad="38100" dist="38100" dir="2700000" algn="tl">
                    <a:srgbClr val="000000">
                      <a:alpha val="43137"/>
                    </a:srgbClr>
                  </a:outerShdw>
                </a:effectLst>
                <a:latin typeface="Calibri"/>
                <a:cs typeface="2  Yekan" panose="00000400000000000000" pitchFamily="2" charset="-78"/>
              </a:rPr>
              <a:t>كاهش</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a:t>
            </a:r>
            <a:r>
              <a:rPr lang="fa-IR" b="1" dirty="0" err="1">
                <a:solidFill>
                  <a:srgbClr val="002060"/>
                </a:solidFill>
                <a:effectLst>
                  <a:outerShdw blurRad="38100" dist="38100" dir="2700000" algn="tl">
                    <a:srgbClr val="000000">
                      <a:alpha val="43137"/>
                    </a:srgbClr>
                  </a:outerShdw>
                </a:effectLst>
                <a:latin typeface="Calibri"/>
                <a:cs typeface="2  Yekan" panose="00000400000000000000" pitchFamily="2" charset="-78"/>
              </a:rPr>
              <a:t>ميزان</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مرگ و عوارض </a:t>
            </a:r>
            <a:r>
              <a:rPr lang="fa-IR" b="1" dirty="0" err="1">
                <a:solidFill>
                  <a:srgbClr val="002060"/>
                </a:solidFill>
                <a:effectLst>
                  <a:outerShdw blurRad="38100" dist="38100" dir="2700000" algn="tl">
                    <a:srgbClr val="000000">
                      <a:alpha val="43137"/>
                    </a:srgbClr>
                  </a:outerShdw>
                </a:effectLst>
                <a:latin typeface="Calibri"/>
                <a:cs typeface="2  Yekan" panose="00000400000000000000" pitchFamily="2" charset="-78"/>
              </a:rPr>
              <a:t>ناشي</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از </a:t>
            </a:r>
            <a:r>
              <a:rPr lang="fa-IR" b="1" dirty="0" err="1">
                <a:solidFill>
                  <a:srgbClr val="002060"/>
                </a:solidFill>
                <a:effectLst>
                  <a:outerShdw blurRad="38100" dist="38100" dir="2700000" algn="tl">
                    <a:srgbClr val="000000">
                      <a:alpha val="43137"/>
                    </a:srgbClr>
                  </a:outerShdw>
                </a:effectLst>
                <a:latin typeface="Calibri"/>
                <a:cs typeface="2  Yekan" panose="00000400000000000000" pitchFamily="2" charset="-78"/>
              </a:rPr>
              <a:t>بارداري</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و </a:t>
            </a:r>
            <a:r>
              <a:rPr lang="fa-IR" b="1" dirty="0" err="1">
                <a:solidFill>
                  <a:srgbClr val="002060"/>
                </a:solidFill>
                <a:effectLst>
                  <a:outerShdw blurRad="38100" dist="38100" dir="2700000" algn="tl">
                    <a:srgbClr val="000000">
                      <a:alpha val="43137"/>
                    </a:srgbClr>
                  </a:outerShdw>
                </a:effectLst>
                <a:latin typeface="Calibri"/>
                <a:cs typeface="2  Yekan" panose="00000400000000000000" pitchFamily="2" charset="-78"/>
              </a:rPr>
              <a:t>زايمان</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از </a:t>
            </a:r>
            <a:r>
              <a:rPr lang="fa-IR" b="1" dirty="0" err="1">
                <a:solidFill>
                  <a:srgbClr val="002060"/>
                </a:solidFill>
                <a:effectLst>
                  <a:outerShdw blurRad="38100" dist="38100" dir="2700000" algn="tl">
                    <a:srgbClr val="000000">
                      <a:alpha val="43137"/>
                    </a:srgbClr>
                  </a:outerShdw>
                </a:effectLst>
                <a:latin typeface="Calibri"/>
                <a:cs typeface="2  Yekan" panose="00000400000000000000" pitchFamily="2" charset="-78"/>
              </a:rPr>
              <a:t>طريق</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a:t>
            </a:r>
            <a:r>
              <a:rPr lang="fa-IR" b="1" dirty="0" err="1">
                <a:solidFill>
                  <a:srgbClr val="002060"/>
                </a:solidFill>
                <a:effectLst>
                  <a:outerShdw blurRad="38100" dist="38100" dir="2700000" algn="tl">
                    <a:srgbClr val="000000">
                      <a:alpha val="43137"/>
                    </a:srgbClr>
                  </a:outerShdw>
                </a:effectLst>
                <a:latin typeface="Calibri"/>
                <a:cs typeface="2  Yekan" panose="00000400000000000000" pitchFamily="2" charset="-78"/>
              </a:rPr>
              <a:t>كشف</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a:t>
            </a:r>
            <a:r>
              <a:rPr lang="fa-IR" b="1" dirty="0" err="1">
                <a:solidFill>
                  <a:srgbClr val="002060"/>
                </a:solidFill>
                <a:effectLst>
                  <a:outerShdw blurRad="38100" dist="38100" dir="2700000" algn="tl">
                    <a:srgbClr val="000000">
                      <a:alpha val="43137"/>
                    </a:srgbClr>
                  </a:outerShdw>
                </a:effectLst>
                <a:latin typeface="Calibri"/>
                <a:cs typeface="2  Yekan" panose="00000400000000000000" pitchFamily="2" charset="-78"/>
              </a:rPr>
              <a:t>سيري</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a:t>
            </a:r>
            <a:r>
              <a:rPr lang="fa-IR" b="1" dirty="0" err="1">
                <a:solidFill>
                  <a:srgbClr val="002060"/>
                </a:solidFill>
                <a:effectLst>
                  <a:outerShdw blurRad="38100" dist="38100" dir="2700000" algn="tl">
                    <a:srgbClr val="000000">
                      <a:alpha val="43137"/>
                    </a:srgbClr>
                  </a:outerShdw>
                </a:effectLst>
                <a:latin typeface="Calibri"/>
                <a:cs typeface="2  Yekan" panose="00000400000000000000" pitchFamily="2" charset="-78"/>
              </a:rPr>
              <a:t>كه</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هر مادر تا زمان مرگ </a:t>
            </a:r>
            <a:r>
              <a:rPr lang="fa-IR" b="1" dirty="0" err="1">
                <a:solidFill>
                  <a:srgbClr val="002060"/>
                </a:solidFill>
                <a:effectLst>
                  <a:outerShdw blurRad="38100" dist="38100" dir="2700000" algn="tl">
                    <a:srgbClr val="000000">
                      <a:alpha val="43137"/>
                    </a:srgbClr>
                  </a:outerShdw>
                </a:effectLst>
                <a:latin typeface="Calibri"/>
                <a:cs typeface="2  Yekan" panose="00000400000000000000" pitchFamily="2" charset="-78"/>
              </a:rPr>
              <a:t>طي</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a:t>
            </a:r>
            <a:r>
              <a:rPr lang="fa-IR" b="1" dirty="0" err="1">
                <a:solidFill>
                  <a:srgbClr val="002060"/>
                </a:solidFill>
                <a:effectLst>
                  <a:outerShdw blurRad="38100" dist="38100" dir="2700000" algn="tl">
                    <a:srgbClr val="000000">
                      <a:alpha val="43137"/>
                    </a:srgbClr>
                  </a:outerShdw>
                </a:effectLst>
                <a:latin typeface="Calibri"/>
                <a:cs typeface="2  Yekan" panose="00000400000000000000" pitchFamily="2" charset="-78"/>
              </a:rPr>
              <a:t>كرده</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a:t>
            </a:r>
            <a:r>
              <a:rPr lang="fa-IR" b="1" dirty="0" err="1">
                <a:solidFill>
                  <a:srgbClr val="002060"/>
                </a:solidFill>
                <a:effectLst>
                  <a:outerShdw blurRad="38100" dist="38100" dir="2700000" algn="tl">
                    <a:srgbClr val="000000">
                      <a:alpha val="43137"/>
                    </a:srgbClr>
                  </a:outerShdw>
                </a:effectLst>
                <a:latin typeface="Calibri"/>
                <a:cs typeface="2  Yekan" panose="00000400000000000000" pitchFamily="2" charset="-78"/>
              </a:rPr>
              <a:t>شناسايي</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عوامل قابل اجتناب در هر مرگ و </a:t>
            </a:r>
            <a:r>
              <a:rPr lang="fa-IR" b="1" dirty="0" err="1">
                <a:solidFill>
                  <a:srgbClr val="002060"/>
                </a:solidFill>
                <a:effectLst>
                  <a:outerShdw blurRad="38100" dist="38100" dir="2700000" algn="tl">
                    <a:srgbClr val="000000">
                      <a:alpha val="43137"/>
                    </a:srgbClr>
                  </a:outerShdw>
                </a:effectLst>
                <a:latin typeface="Calibri"/>
                <a:cs typeface="2  Yekan" panose="00000400000000000000" pitchFamily="2" charset="-78"/>
              </a:rPr>
              <a:t>طراحي</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مداخله به منظور حل </a:t>
            </a:r>
            <a:r>
              <a:rPr lang="fa-IR" b="1" dirty="0" err="1">
                <a:solidFill>
                  <a:srgbClr val="002060"/>
                </a:solidFill>
                <a:effectLst>
                  <a:outerShdw blurRad="38100" dist="38100" dir="2700000" algn="tl">
                    <a:srgbClr val="000000">
                      <a:alpha val="43137"/>
                    </a:srgbClr>
                  </a:outerShdw>
                </a:effectLst>
                <a:latin typeface="Calibri"/>
                <a:cs typeface="2  Yekan" panose="00000400000000000000" pitchFamily="2" charset="-78"/>
              </a:rPr>
              <a:t>مشكلات</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و </a:t>
            </a:r>
            <a:r>
              <a:rPr lang="fa-IR" b="1" dirty="0" err="1">
                <a:solidFill>
                  <a:srgbClr val="002060"/>
                </a:solidFill>
                <a:effectLst>
                  <a:outerShdw blurRad="38100" dist="38100" dir="2700000" algn="tl">
                    <a:srgbClr val="000000">
                      <a:alpha val="43137"/>
                    </a:srgbClr>
                  </a:outerShdw>
                </a:effectLst>
                <a:latin typeface="Calibri"/>
                <a:cs typeface="2  Yekan" panose="00000400000000000000" pitchFamily="2" charset="-78"/>
              </a:rPr>
              <a:t>جلوگيري</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از وقوع مرگ </a:t>
            </a:r>
            <a:r>
              <a:rPr lang="fa-IR" b="1" dirty="0" err="1">
                <a:solidFill>
                  <a:srgbClr val="002060"/>
                </a:solidFill>
                <a:effectLst>
                  <a:outerShdw blurRad="38100" dist="38100" dir="2700000" algn="tl">
                    <a:srgbClr val="000000">
                      <a:alpha val="43137"/>
                    </a:srgbClr>
                  </a:outerShdw>
                </a:effectLst>
                <a:latin typeface="Calibri"/>
                <a:cs typeface="2  Yekan" panose="00000400000000000000" pitchFamily="2" charset="-78"/>
              </a:rPr>
              <a:t>هاي</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مشابه</a:t>
            </a:r>
          </a:p>
          <a:p>
            <a:pPr marL="0" indent="0" algn="r" rtl="1">
              <a:lnSpc>
                <a:spcPct val="110000"/>
              </a:lnSpc>
              <a:buNone/>
            </a:pPr>
            <a:r>
              <a:rPr lang="fa-IR" sz="2200" dirty="0" smtClean="0">
                <a:solidFill>
                  <a:schemeClr val="accent5">
                    <a:lumMod val="75000"/>
                  </a:schemeClr>
                </a:solidFill>
                <a:cs typeface="B Titr" panose="00000700000000000000" pitchFamily="2" charset="-78"/>
              </a:rPr>
              <a:t>          </a:t>
            </a:r>
            <a:r>
              <a:rPr lang="fa-IR" sz="2200" u="sng" dirty="0" smtClean="0">
                <a:solidFill>
                  <a:schemeClr val="accent5">
                    <a:lumMod val="75000"/>
                  </a:schemeClr>
                </a:solidFill>
                <a:cs typeface="B Titr" panose="00000700000000000000" pitchFamily="2" charset="-78"/>
              </a:rPr>
              <a:t>  </a:t>
            </a:r>
            <a:r>
              <a:rPr lang="fa-IR" sz="3600" b="1" u="sng" dirty="0" smtClean="0">
                <a:solidFill>
                  <a:schemeClr val="accent6">
                    <a:lumMod val="60000"/>
                    <a:lumOff val="40000"/>
                  </a:schemeClr>
                </a:solidFill>
                <a:cs typeface="2  Yekan" panose="00000400000000000000" pitchFamily="2" charset="-78"/>
              </a:rPr>
              <a:t>اهداف </a:t>
            </a:r>
            <a:r>
              <a:rPr lang="fa-IR" sz="3600" b="1" u="sng" dirty="0">
                <a:solidFill>
                  <a:schemeClr val="accent6">
                    <a:lumMod val="60000"/>
                    <a:lumOff val="40000"/>
                  </a:schemeClr>
                </a:solidFill>
                <a:cs typeface="2  Yekan" panose="00000400000000000000" pitchFamily="2" charset="-78"/>
              </a:rPr>
              <a:t>اختصاصي</a:t>
            </a:r>
            <a:endParaRPr lang="en-US" sz="3600" b="1" u="sng" dirty="0">
              <a:solidFill>
                <a:schemeClr val="accent6">
                  <a:lumMod val="60000"/>
                  <a:lumOff val="40000"/>
                </a:schemeClr>
              </a:solidFill>
              <a:cs typeface="2  Yekan" panose="00000400000000000000" pitchFamily="2" charset="-78"/>
            </a:endParaRPr>
          </a:p>
          <a:p>
            <a:pPr algn="r" rtl="1">
              <a:lnSpc>
                <a:spcPct val="100000"/>
              </a:lnSpc>
              <a:buFont typeface="Wingdings" panose="05000000000000000000" pitchFamily="2" charset="2"/>
              <a:buChar char="§"/>
            </a:pPr>
            <a:r>
              <a:rPr lang="fa-IR" dirty="0">
                <a:solidFill>
                  <a:schemeClr val="accent6">
                    <a:lumMod val="75000"/>
                  </a:schemeClr>
                </a:solidFill>
                <a:cs typeface="B Yagut" panose="00000400000000000000" pitchFamily="2" charset="-78"/>
              </a:rPr>
              <a:t> </a:t>
            </a:r>
            <a:r>
              <a:rPr lang="fa-IR" b="1" dirty="0" err="1">
                <a:solidFill>
                  <a:schemeClr val="accent6">
                    <a:lumMod val="75000"/>
                  </a:schemeClr>
                </a:solidFill>
                <a:effectLst>
                  <a:outerShdw blurRad="38100" dist="38100" dir="2700000" algn="tl">
                    <a:srgbClr val="000000">
                      <a:alpha val="43137"/>
                    </a:srgbClr>
                  </a:outerShdw>
                </a:effectLst>
                <a:latin typeface="Calibri"/>
                <a:cs typeface="2  Yekan" panose="00000400000000000000" pitchFamily="2" charset="-78"/>
              </a:rPr>
              <a:t>تعيين</a:t>
            </a:r>
            <a:r>
              <a:rPr lang="fa-IR" b="1" dirty="0">
                <a:solidFill>
                  <a:schemeClr val="accent6">
                    <a:lumMod val="75000"/>
                  </a:schemeClr>
                </a:solidFill>
                <a:effectLst>
                  <a:outerShdw blurRad="38100" dist="38100" dir="2700000" algn="tl">
                    <a:srgbClr val="000000">
                      <a:alpha val="43137"/>
                    </a:srgbClr>
                  </a:outerShdw>
                </a:effectLst>
                <a:latin typeface="Calibri"/>
                <a:cs typeface="2  Yekan" panose="00000400000000000000" pitchFamily="2" charset="-78"/>
              </a:rPr>
              <a:t> </a:t>
            </a:r>
            <a:r>
              <a:rPr lang="fa-IR" b="1" dirty="0" err="1">
                <a:solidFill>
                  <a:schemeClr val="accent6">
                    <a:lumMod val="75000"/>
                  </a:schemeClr>
                </a:solidFill>
                <a:effectLst>
                  <a:outerShdw blurRad="38100" dist="38100" dir="2700000" algn="tl">
                    <a:srgbClr val="000000">
                      <a:alpha val="43137"/>
                    </a:srgbClr>
                  </a:outerShdw>
                </a:effectLst>
                <a:latin typeface="Calibri"/>
                <a:cs typeface="2  Yekan" panose="00000400000000000000" pitchFamily="2" charset="-78"/>
              </a:rPr>
              <a:t>دقيق</a:t>
            </a:r>
            <a:r>
              <a:rPr lang="fa-IR" b="1" dirty="0">
                <a:solidFill>
                  <a:schemeClr val="accent6">
                    <a:lumMod val="75000"/>
                  </a:schemeClr>
                </a:solidFill>
                <a:effectLst>
                  <a:outerShdw blurRad="38100" dist="38100" dir="2700000" algn="tl">
                    <a:srgbClr val="000000">
                      <a:alpha val="43137"/>
                    </a:srgbClr>
                  </a:outerShdw>
                </a:effectLst>
                <a:latin typeface="Calibri"/>
                <a:cs typeface="2  Yekan" panose="00000400000000000000" pitchFamily="2" charset="-78"/>
              </a:rPr>
              <a:t> تر </a:t>
            </a:r>
            <a:r>
              <a:rPr lang="fa-IR" b="1" dirty="0" err="1">
                <a:solidFill>
                  <a:schemeClr val="accent6">
                    <a:lumMod val="75000"/>
                  </a:schemeClr>
                </a:solidFill>
                <a:effectLst>
                  <a:outerShdw blurRad="38100" dist="38100" dir="2700000" algn="tl">
                    <a:srgbClr val="000000">
                      <a:alpha val="43137"/>
                    </a:srgbClr>
                  </a:outerShdw>
                </a:effectLst>
                <a:latin typeface="Calibri"/>
                <a:cs typeface="2  Yekan" panose="00000400000000000000" pitchFamily="2" charset="-78"/>
              </a:rPr>
              <a:t>ميزان</a:t>
            </a:r>
            <a:r>
              <a:rPr lang="fa-IR" b="1" dirty="0">
                <a:solidFill>
                  <a:schemeClr val="accent6">
                    <a:lumMod val="75000"/>
                  </a:schemeClr>
                </a:solidFill>
                <a:effectLst>
                  <a:outerShdw blurRad="38100" dist="38100" dir="2700000" algn="tl">
                    <a:srgbClr val="000000">
                      <a:alpha val="43137"/>
                    </a:srgbClr>
                  </a:outerShdw>
                </a:effectLst>
                <a:latin typeface="Calibri"/>
                <a:cs typeface="2  Yekan" panose="00000400000000000000" pitchFamily="2" charset="-78"/>
              </a:rPr>
              <a:t> بروز مرگ </a:t>
            </a:r>
            <a:endParaRPr lang="en-US" b="1" dirty="0">
              <a:solidFill>
                <a:schemeClr val="accent6">
                  <a:lumMod val="75000"/>
                </a:schemeClr>
              </a:solidFill>
              <a:effectLst>
                <a:outerShdw blurRad="38100" dist="38100" dir="2700000" algn="tl">
                  <a:srgbClr val="000000">
                    <a:alpha val="43137"/>
                  </a:srgbClr>
                </a:outerShdw>
              </a:effectLst>
              <a:latin typeface="Calibri"/>
              <a:cs typeface="2  Yekan" panose="00000400000000000000" pitchFamily="2" charset="-78"/>
            </a:endParaRPr>
          </a:p>
          <a:p>
            <a:pPr algn="r" rtl="1">
              <a:lnSpc>
                <a:spcPct val="100000"/>
              </a:lnSpc>
              <a:buFont typeface="Wingdings" panose="05000000000000000000" pitchFamily="2" charset="2"/>
              <a:buChar char="§"/>
            </a:pPr>
            <a:r>
              <a:rPr lang="fa-IR" b="1" dirty="0">
                <a:solidFill>
                  <a:schemeClr val="accent6">
                    <a:lumMod val="75000"/>
                  </a:schemeClr>
                </a:solidFill>
                <a:effectLst>
                  <a:outerShdw blurRad="38100" dist="38100" dir="2700000" algn="tl">
                    <a:srgbClr val="000000">
                      <a:alpha val="43137"/>
                    </a:srgbClr>
                  </a:outerShdw>
                </a:effectLst>
                <a:latin typeface="Calibri"/>
                <a:cs typeface="2  Yekan" panose="00000400000000000000" pitchFamily="2" charset="-78"/>
              </a:rPr>
              <a:t> </a:t>
            </a:r>
            <a:r>
              <a:rPr lang="fa-IR" b="1" dirty="0" err="1">
                <a:solidFill>
                  <a:schemeClr val="accent6">
                    <a:lumMod val="75000"/>
                  </a:schemeClr>
                </a:solidFill>
                <a:effectLst>
                  <a:outerShdw blurRad="38100" dist="38100" dir="2700000" algn="tl">
                    <a:srgbClr val="000000">
                      <a:alpha val="43137"/>
                    </a:srgbClr>
                  </a:outerShdw>
                </a:effectLst>
                <a:latin typeface="Calibri"/>
                <a:cs typeface="2  Yekan" panose="00000400000000000000" pitchFamily="2" charset="-78"/>
              </a:rPr>
              <a:t>تعيين</a:t>
            </a:r>
            <a:r>
              <a:rPr lang="fa-IR" b="1" dirty="0">
                <a:solidFill>
                  <a:schemeClr val="accent6">
                    <a:lumMod val="75000"/>
                  </a:schemeClr>
                </a:solidFill>
                <a:effectLst>
                  <a:outerShdw blurRad="38100" dist="38100" dir="2700000" algn="tl">
                    <a:srgbClr val="000000">
                      <a:alpha val="43137"/>
                    </a:srgbClr>
                  </a:outerShdw>
                </a:effectLst>
                <a:latin typeface="Calibri"/>
                <a:cs typeface="2  Yekan" panose="00000400000000000000" pitchFamily="2" charset="-78"/>
              </a:rPr>
              <a:t> عوامل خطر مرتبط با مرگ</a:t>
            </a:r>
            <a:endParaRPr lang="en-US" b="1" dirty="0">
              <a:solidFill>
                <a:schemeClr val="accent6">
                  <a:lumMod val="75000"/>
                </a:schemeClr>
              </a:solidFill>
              <a:effectLst>
                <a:outerShdw blurRad="38100" dist="38100" dir="2700000" algn="tl">
                  <a:srgbClr val="000000">
                    <a:alpha val="43137"/>
                  </a:srgbClr>
                </a:outerShdw>
              </a:effectLst>
              <a:latin typeface="Calibri"/>
              <a:cs typeface="2  Yekan" panose="00000400000000000000" pitchFamily="2" charset="-78"/>
            </a:endParaRPr>
          </a:p>
          <a:p>
            <a:pPr algn="r" rtl="1">
              <a:lnSpc>
                <a:spcPct val="100000"/>
              </a:lnSpc>
              <a:buFont typeface="Wingdings" panose="05000000000000000000" pitchFamily="2" charset="2"/>
              <a:buChar char="§"/>
            </a:pPr>
            <a:r>
              <a:rPr lang="fa-IR" b="1" dirty="0" smtClean="0">
                <a:solidFill>
                  <a:schemeClr val="accent6">
                    <a:lumMod val="75000"/>
                  </a:schemeClr>
                </a:solidFill>
                <a:effectLst>
                  <a:outerShdw blurRad="38100" dist="38100" dir="2700000" algn="tl">
                    <a:srgbClr val="000000">
                      <a:alpha val="43137"/>
                    </a:srgbClr>
                  </a:outerShdw>
                </a:effectLst>
                <a:latin typeface="Calibri"/>
                <a:cs typeface="2  Yekan" panose="00000400000000000000" pitchFamily="2" charset="-78"/>
              </a:rPr>
              <a:t>طراحی </a:t>
            </a:r>
            <a:r>
              <a:rPr lang="fa-IR" b="1" dirty="0">
                <a:solidFill>
                  <a:schemeClr val="accent6">
                    <a:lumMod val="75000"/>
                  </a:schemeClr>
                </a:solidFill>
                <a:effectLst>
                  <a:outerShdw blurRad="38100" dist="38100" dir="2700000" algn="tl">
                    <a:srgbClr val="000000">
                      <a:alpha val="43137"/>
                    </a:srgbClr>
                  </a:outerShdw>
                </a:effectLst>
                <a:latin typeface="Calibri"/>
                <a:cs typeface="2  Yekan" panose="00000400000000000000" pitchFamily="2" charset="-78"/>
              </a:rPr>
              <a:t>و اجرای مداخلات مناسب برای بهبود شاخصهای سلامت مادران در سطح دانشگاهها و کشور</a:t>
            </a:r>
          </a:p>
          <a:p>
            <a:pPr marL="0" lvl="0" indent="0" algn="r" rtl="1">
              <a:lnSpc>
                <a:spcPct val="100000"/>
              </a:lnSpc>
              <a:buNone/>
            </a:pPr>
            <a:r>
              <a:rPr lang="fa-IR" sz="2200" dirty="0" smtClean="0">
                <a:solidFill>
                  <a:schemeClr val="accent6">
                    <a:lumMod val="75000"/>
                  </a:schemeClr>
                </a:solidFill>
                <a:cs typeface="B Titr" panose="00000700000000000000" pitchFamily="2" charset="-78"/>
              </a:rPr>
              <a:t>       </a:t>
            </a:r>
            <a:r>
              <a:rPr lang="fa-IR" sz="2200" u="sng" dirty="0" smtClean="0">
                <a:solidFill>
                  <a:schemeClr val="accent6">
                    <a:lumMod val="75000"/>
                  </a:schemeClr>
                </a:solidFill>
                <a:cs typeface="B Titr" panose="00000700000000000000" pitchFamily="2" charset="-78"/>
              </a:rPr>
              <a:t> </a:t>
            </a:r>
            <a:r>
              <a:rPr lang="fa-IR" sz="3600" u="sng" dirty="0" smtClean="0">
                <a:solidFill>
                  <a:srgbClr val="1C2C1F"/>
                </a:solidFill>
                <a:cs typeface="2  Yekan" panose="00000400000000000000" pitchFamily="2" charset="-78"/>
              </a:rPr>
              <a:t>هدف </a:t>
            </a:r>
            <a:r>
              <a:rPr lang="fa-IR" sz="3600" u="sng" dirty="0">
                <a:solidFill>
                  <a:srgbClr val="1C2C1F"/>
                </a:solidFill>
                <a:cs typeface="2  Yekan" panose="00000400000000000000" pitchFamily="2" charset="-78"/>
              </a:rPr>
              <a:t>نهایی </a:t>
            </a:r>
            <a:endParaRPr lang="fa-IR" sz="2200" u="sng" dirty="0">
              <a:solidFill>
                <a:srgbClr val="1C2C1F"/>
              </a:solidFill>
              <a:cs typeface="2  Yekan" panose="00000400000000000000" pitchFamily="2" charset="-78"/>
            </a:endParaRPr>
          </a:p>
          <a:p>
            <a:pPr marL="0" lvl="0" indent="0" algn="r" rtl="1">
              <a:buNone/>
            </a:pPr>
            <a:r>
              <a:rPr lang="fa-IR" b="1" dirty="0">
                <a:solidFill>
                  <a:srgbClr val="487050"/>
                </a:solidFill>
                <a:effectLst>
                  <a:outerShdw blurRad="38100" dist="38100" dir="2700000" algn="tl">
                    <a:srgbClr val="000000">
                      <a:alpha val="43137"/>
                    </a:srgbClr>
                  </a:outerShdw>
                </a:effectLst>
                <a:latin typeface="Calibri"/>
                <a:cs typeface="2  Yekan" panose="00000400000000000000" pitchFamily="2" charset="-78"/>
              </a:rPr>
              <a:t>پیشگیری از ( پایان دادن به) </a:t>
            </a:r>
            <a:r>
              <a:rPr lang="fa-IR" b="1" dirty="0" smtClean="0">
                <a:solidFill>
                  <a:srgbClr val="487050"/>
                </a:solidFill>
                <a:effectLst>
                  <a:outerShdw blurRad="38100" dist="38100" dir="2700000" algn="tl">
                    <a:srgbClr val="000000">
                      <a:alpha val="43137"/>
                    </a:srgbClr>
                  </a:outerShdw>
                </a:effectLst>
                <a:latin typeface="Calibri"/>
                <a:cs typeface="2  Yekan" panose="00000400000000000000" pitchFamily="2" charset="-78"/>
              </a:rPr>
              <a:t>مرگ های </a:t>
            </a:r>
            <a:r>
              <a:rPr lang="fa-IR" b="1" dirty="0">
                <a:solidFill>
                  <a:srgbClr val="487050"/>
                </a:solidFill>
                <a:effectLst>
                  <a:outerShdw blurRad="38100" dist="38100" dir="2700000" algn="tl">
                    <a:srgbClr val="000000">
                      <a:alpha val="43137"/>
                    </a:srgbClr>
                  </a:outerShdw>
                </a:effectLst>
                <a:latin typeface="Calibri"/>
                <a:cs typeface="2  Yekan" panose="00000400000000000000" pitchFamily="2" charset="-78"/>
              </a:rPr>
              <a:t>قابل اجتناب مادران</a:t>
            </a:r>
          </a:p>
          <a:p>
            <a:pPr marL="0" lvl="0" indent="0" algn="r" rtl="1">
              <a:buNone/>
            </a:pPr>
            <a:endParaRPr lang="en-US" dirty="0">
              <a:cs typeface="B Yagut" panose="00000400000000000000" pitchFamily="2" charset="-78"/>
            </a:endParaRPr>
          </a:p>
          <a:p>
            <a:pPr marL="0" indent="0" algn="r">
              <a:buNone/>
            </a:pPr>
            <a:endParaRPr lang="en-US" dirty="0">
              <a:cs typeface="B Yagut" panose="00000400000000000000" pitchFamily="2" charset="-78"/>
            </a:endParaRPr>
          </a:p>
        </p:txBody>
      </p:sp>
      <p:sp>
        <p:nvSpPr>
          <p:cNvPr id="5" name="Rectangle 4"/>
          <p:cNvSpPr/>
          <p:nvPr/>
        </p:nvSpPr>
        <p:spPr>
          <a:xfrm>
            <a:off x="2396396" y="663081"/>
            <a:ext cx="6101350" cy="707886"/>
          </a:xfrm>
          <a:prstGeom prst="rect">
            <a:avLst/>
          </a:prstGeom>
          <a:solidFill>
            <a:schemeClr val="bg2">
              <a:lumMod val="20000"/>
              <a:lumOff val="80000"/>
            </a:schemeClr>
          </a:solidFill>
          <a:ln>
            <a:solidFill>
              <a:srgbClr val="A50021"/>
            </a:solidFill>
          </a:ln>
        </p:spPr>
        <p:txBody>
          <a:bodyPr wrap="none">
            <a:spAutoFit/>
          </a:bodyPr>
          <a:lstStyle/>
          <a:p>
            <a:r>
              <a:rPr lang="fa-IR" sz="4000" b="1" dirty="0">
                <a:solidFill>
                  <a:srgbClr val="C00000"/>
                </a:solidFill>
                <a:ea typeface="+mj-ea"/>
                <a:cs typeface="B Titr" panose="00000700000000000000" pitchFamily="2" charset="-78"/>
              </a:rPr>
              <a:t>اهداف نظام مراقبت مرگ مادری</a:t>
            </a:r>
            <a:endParaRPr lang="en-US" dirty="0">
              <a:cs typeface="B Titr" panose="00000700000000000000" pitchFamily="2" charset="-78"/>
            </a:endParaRPr>
          </a:p>
        </p:txBody>
      </p:sp>
    </p:spTree>
    <p:extLst>
      <p:ext uri="{BB962C8B-B14F-4D97-AF65-F5344CB8AC3E}">
        <p14:creationId xmlns:p14="http://schemas.microsoft.com/office/powerpoint/2010/main" val="20111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65472" y="525592"/>
            <a:ext cx="11008552" cy="1126001"/>
          </a:xfrm>
          <a:solidFill>
            <a:schemeClr val="bg2">
              <a:lumMod val="20000"/>
              <a:lumOff val="80000"/>
            </a:schemeClr>
          </a:solidFill>
          <a:ln>
            <a:solidFill>
              <a:srgbClr val="002060"/>
            </a:solidFill>
          </a:ln>
        </p:spPr>
        <p:txBody>
          <a:bodyPr>
            <a:noAutofit/>
          </a:bodyPr>
          <a:lstStyle/>
          <a:p>
            <a:pPr algn="ctr">
              <a:lnSpc>
                <a:spcPct val="150000"/>
              </a:lnSpc>
            </a:pPr>
            <a:r>
              <a:rPr lang="fa-IR" sz="2800" dirty="0">
                <a:solidFill>
                  <a:srgbClr val="C00000"/>
                </a:solidFill>
                <a:cs typeface="B Titr" panose="00000700000000000000" pitchFamily="2" charset="-78"/>
              </a:rPr>
              <a:t>اهداف استراتژیک برای ارتقای سلامت مادران توصیه شده توسط سازمان جهانی بهداشت</a:t>
            </a:r>
          </a:p>
        </p:txBody>
      </p:sp>
      <p:sp>
        <p:nvSpPr>
          <p:cNvPr id="3" name="Content Placeholder 2">
            <a:extLst>
              <a:ext uri="{FF2B5EF4-FFF2-40B4-BE49-F238E27FC236}">
                <a16:creationId xmlns:a16="http://schemas.microsoft.com/office/drawing/2014/main" id="{84C4F0CA-DAE0-44FB-931B-8146150845D4}"/>
              </a:ext>
            </a:extLst>
          </p:cNvPr>
          <p:cNvSpPr>
            <a:spLocks noGrp="1"/>
          </p:cNvSpPr>
          <p:nvPr>
            <p:ph idx="1"/>
          </p:nvPr>
        </p:nvSpPr>
        <p:spPr>
          <a:xfrm>
            <a:off x="1548582" y="1651593"/>
            <a:ext cx="9556954" cy="5029426"/>
          </a:xfrm>
        </p:spPr>
        <p:txBody>
          <a:bodyPr>
            <a:noAutofit/>
          </a:bodyPr>
          <a:lstStyle/>
          <a:p>
            <a:pPr marL="457189" indent="-457189" algn="just" defTabSz="1219170" rtl="1">
              <a:spcBef>
                <a:spcPct val="20000"/>
              </a:spcBef>
              <a:buClrTx/>
              <a:buFont typeface="Arial" pitchFamily="34" charset="0"/>
              <a:buChar char="•"/>
              <a:defRPr/>
            </a:pP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رفع بی عدالتی در دسترسی و کیفیت خدمات سلامت باروری، مادری و نوزادی</a:t>
            </a:r>
          </a:p>
          <a:p>
            <a:pPr marL="457189" indent="-457189" algn="just" defTabSz="1219170" rtl="1">
              <a:spcBef>
                <a:spcPct val="20000"/>
              </a:spcBef>
              <a:buClrTx/>
              <a:buFont typeface="Arial" pitchFamily="34" charset="0"/>
              <a:buChar char="•"/>
              <a:defRPr/>
            </a:pPr>
            <a:endParaRPr lang="fa-IR" sz="1000" b="1" dirty="0">
              <a:effectLst>
                <a:outerShdw blurRad="38100" dist="38100" dir="2700000" algn="tl">
                  <a:srgbClr val="000000">
                    <a:alpha val="43137"/>
                  </a:srgbClr>
                </a:outerShdw>
              </a:effectLst>
              <a:latin typeface="Calibri"/>
              <a:cs typeface="2  Yekan" panose="00000400000000000000" pitchFamily="2" charset="-78"/>
            </a:endParaRPr>
          </a:p>
          <a:p>
            <a:pPr marL="457189" indent="-457189" algn="just" defTabSz="1219170" rtl="1">
              <a:spcBef>
                <a:spcPct val="20000"/>
              </a:spcBef>
              <a:buClrTx/>
              <a:buFont typeface="Arial" pitchFamily="34" charset="0"/>
              <a:buChar char="•"/>
              <a:defRPr/>
            </a:pP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اطمینان از پوشش جامع خدمات سلامت باروری، مادری و نوزادی</a:t>
            </a:r>
          </a:p>
          <a:p>
            <a:pPr marL="457189" indent="-457189" algn="just" defTabSz="1219170" rtl="1">
              <a:spcBef>
                <a:spcPct val="20000"/>
              </a:spcBef>
              <a:buClrTx/>
              <a:buFont typeface="Arial" pitchFamily="34" charset="0"/>
              <a:buChar char="•"/>
              <a:defRPr/>
            </a:pPr>
            <a:endParaRPr lang="fa-IR" sz="1000" b="1" dirty="0">
              <a:effectLst>
                <a:outerShdw blurRad="38100" dist="38100" dir="2700000" algn="tl">
                  <a:srgbClr val="000000">
                    <a:alpha val="43137"/>
                  </a:srgbClr>
                </a:outerShdw>
              </a:effectLst>
              <a:latin typeface="Calibri"/>
              <a:cs typeface="2  Yekan" panose="00000400000000000000" pitchFamily="2" charset="-78"/>
            </a:endParaRPr>
          </a:p>
          <a:p>
            <a:pPr marL="457189" indent="-457189" algn="just" defTabSz="1219170" rtl="1">
              <a:spcBef>
                <a:spcPct val="20000"/>
              </a:spcBef>
              <a:buClrTx/>
              <a:buFont typeface="Arial" pitchFamily="34" charset="0"/>
              <a:buChar char="•"/>
              <a:defRPr/>
            </a:pP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توجه به تمام علل مرگ های مادری، عوارض مادری و باروری، ناتوانی های مرتبط با آن</a:t>
            </a:r>
          </a:p>
          <a:p>
            <a:pPr marL="457189" indent="-457189" algn="just" defTabSz="1219170" rtl="1">
              <a:lnSpc>
                <a:spcPct val="150000"/>
              </a:lnSpc>
              <a:spcBef>
                <a:spcPct val="20000"/>
              </a:spcBef>
              <a:buClrTx/>
              <a:buFont typeface="Arial" pitchFamily="34" charset="0"/>
              <a:buChar char="•"/>
              <a:defRPr/>
            </a:pPr>
            <a:endParaRPr lang="fa-IR" sz="1000" b="1" dirty="0">
              <a:effectLst>
                <a:outerShdw blurRad="38100" dist="38100" dir="2700000" algn="tl">
                  <a:srgbClr val="000000">
                    <a:alpha val="43137"/>
                  </a:srgbClr>
                </a:outerShdw>
              </a:effectLst>
              <a:latin typeface="Calibri"/>
              <a:cs typeface="2  Yekan" panose="00000400000000000000" pitchFamily="2" charset="-78"/>
            </a:endParaRPr>
          </a:p>
          <a:p>
            <a:pPr marL="457189" indent="-457189" algn="just" defTabSz="1219170" rtl="1">
              <a:spcBef>
                <a:spcPct val="20000"/>
              </a:spcBef>
              <a:buClrTx/>
              <a:buFont typeface="Arial" pitchFamily="34" charset="0"/>
              <a:buChar char="•"/>
              <a:defRPr/>
            </a:pP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تقویت سیستم های سلامتی برای پاسخ به نیازها و اولویت های زنان و دختران</a:t>
            </a:r>
            <a:endParaRPr lang="ar-SA" b="1" dirty="0">
              <a:solidFill>
                <a:srgbClr val="002060"/>
              </a:solidFill>
              <a:effectLst>
                <a:outerShdw blurRad="38100" dist="38100" dir="2700000" algn="tl">
                  <a:srgbClr val="000000">
                    <a:alpha val="43137"/>
                  </a:srgbClr>
                </a:outerShdw>
              </a:effectLst>
              <a:latin typeface="Calibri"/>
              <a:cs typeface="2  Yekan" panose="00000400000000000000" pitchFamily="2" charset="-78"/>
            </a:endParaRPr>
          </a:p>
        </p:txBody>
      </p:sp>
    </p:spTree>
    <p:extLst>
      <p:ext uri="{BB962C8B-B14F-4D97-AF65-F5344CB8AC3E}">
        <p14:creationId xmlns:p14="http://schemas.microsoft.com/office/powerpoint/2010/main" val="20165475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415845" y="1387969"/>
            <a:ext cx="9674942" cy="3314206"/>
          </a:xfrm>
        </p:spPr>
        <p:txBody>
          <a:bodyPr>
            <a:normAutofit fontScale="62500" lnSpcReduction="20000"/>
          </a:bodyPr>
          <a:lstStyle/>
          <a:p>
            <a:pPr marL="0" indent="0" algn="just" rtl="1">
              <a:buNone/>
            </a:pPr>
            <a:endParaRPr lang="fa-IR" b="1" dirty="0">
              <a:cs typeface="B Yagut" panose="00000400000000000000" pitchFamily="2" charset="-78"/>
            </a:endParaRPr>
          </a:p>
          <a:p>
            <a:pPr marL="0" indent="0" algn="just" rtl="1">
              <a:lnSpc>
                <a:spcPct val="160000"/>
              </a:lnSpc>
              <a:spcBef>
                <a:spcPts val="1200"/>
              </a:spcBef>
              <a:buNone/>
            </a:pPr>
            <a:r>
              <a:rPr lang="ar-SA"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مرگ هنگام حاملگي تا 42 روز پس از ختم بارداري، صرف نظر از مدت و محل حاملگي به هر علتي مرتبط با بارداري، تشديد شده در بارداري، يا به علت مراقبت هاي ارايه شده طي آن، اما نه به علت حادثه يا تصادف</a:t>
            </a:r>
            <a:endPar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endParaRPr>
          </a:p>
          <a:p>
            <a:pPr marL="0" indent="0" algn="just" rtl="1">
              <a:lnSpc>
                <a:spcPct val="160000"/>
              </a:lnSpc>
              <a:spcBef>
                <a:spcPts val="1200"/>
              </a:spcBef>
              <a:buClr>
                <a:srgbClr val="A53010"/>
              </a:buClr>
              <a:buNone/>
            </a:pP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همچنین مرگ مادر طی بارداری و پس از زایمان به دلیل </a:t>
            </a:r>
            <a:r>
              <a:rPr lang="fa-IR" b="1" dirty="0">
                <a:solidFill>
                  <a:srgbClr val="A50021"/>
                </a:solidFill>
                <a:effectLst>
                  <a:outerShdw blurRad="38100" dist="38100" dir="2700000" algn="tl">
                    <a:srgbClr val="000000">
                      <a:alpha val="43137"/>
                    </a:srgbClr>
                  </a:outerShdw>
                </a:effectLst>
                <a:latin typeface="Calibri"/>
                <a:cs typeface="2  Yekan" panose="00000400000000000000" pitchFamily="2" charset="-78"/>
              </a:rPr>
              <a:t>خودکشی و آسیب به خود</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 به هر طریق و به هر دلیل زمینه ای و نیز مرگ مادر به دلیل </a:t>
            </a:r>
            <a:r>
              <a:rPr lang="fa-IR" b="1" dirty="0">
                <a:solidFill>
                  <a:srgbClr val="A50021"/>
                </a:solidFill>
                <a:effectLst>
                  <a:outerShdw blurRad="38100" dist="38100" dir="2700000" algn="tl">
                    <a:srgbClr val="000000">
                      <a:alpha val="43137"/>
                    </a:srgbClr>
                  </a:outerShdw>
                </a:effectLst>
                <a:latin typeface="Calibri"/>
                <a:cs typeface="2  Yekan" panose="00000400000000000000" pitchFamily="2" charset="-78"/>
              </a:rPr>
              <a:t>قتل به دنبال عوامل زمینه ای </a:t>
            </a:r>
            <a:r>
              <a:rPr lang="fa-IR"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از قبیل بارداری نامشروع یا ناخواسته، اطلاع از جنسیت جنین یا وجود هر رابطه علیتی با بارداری جزء مرگ مادران محسوب می شود</a:t>
            </a:r>
          </a:p>
        </p:txBody>
      </p:sp>
      <p:sp>
        <p:nvSpPr>
          <p:cNvPr id="4" name="Rectangle 3"/>
          <p:cNvSpPr/>
          <p:nvPr/>
        </p:nvSpPr>
        <p:spPr>
          <a:xfrm>
            <a:off x="1135626" y="4702175"/>
            <a:ext cx="10899058" cy="1569660"/>
          </a:xfrm>
          <a:prstGeom prst="rect">
            <a:avLst/>
          </a:prstGeom>
          <a:solidFill>
            <a:schemeClr val="bg2">
              <a:lumMod val="20000"/>
              <a:lumOff val="80000"/>
            </a:schemeClr>
          </a:solidFill>
          <a:ln w="28575">
            <a:solidFill>
              <a:srgbClr val="C00000"/>
            </a:solidFill>
          </a:ln>
        </p:spPr>
        <p:txBody>
          <a:bodyPr wrap="square">
            <a:spAutoFit/>
          </a:bodyPr>
          <a:lstStyle/>
          <a:p>
            <a:pPr algn="just" rtl="1"/>
            <a:r>
              <a:rPr lang="fa-IR" sz="2000" dirty="0">
                <a:solidFill>
                  <a:srgbClr val="002060"/>
                </a:solidFill>
                <a:cs typeface="B Titr" panose="00000700000000000000" pitchFamily="2" charset="-78"/>
              </a:rPr>
              <a:t>نحوه </a:t>
            </a:r>
            <a:r>
              <a:rPr lang="ar-SA" sz="2000" dirty="0">
                <a:solidFill>
                  <a:srgbClr val="002060"/>
                </a:solidFill>
                <a:cs typeface="B Titr" panose="00000700000000000000" pitchFamily="2" charset="-78"/>
              </a:rPr>
              <a:t>محاسبه شاخص</a:t>
            </a:r>
            <a:r>
              <a:rPr lang="fa-IR" sz="2000" dirty="0">
                <a:solidFill>
                  <a:srgbClr val="002060"/>
                </a:solidFill>
                <a:cs typeface="B Titr" panose="00000700000000000000" pitchFamily="2" charset="-78"/>
              </a:rPr>
              <a:t> </a:t>
            </a:r>
            <a:r>
              <a:rPr lang="en-US" sz="2000" dirty="0">
                <a:solidFill>
                  <a:srgbClr val="002060"/>
                </a:solidFill>
                <a:cs typeface="B Titr" panose="00000700000000000000" pitchFamily="2" charset="-78"/>
              </a:rPr>
              <a:t> </a:t>
            </a:r>
            <a:r>
              <a:rPr lang="en-US" sz="2400" b="1" dirty="0">
                <a:solidFill>
                  <a:srgbClr val="002060"/>
                </a:solidFill>
                <a:cs typeface="B Titr" panose="00000700000000000000" pitchFamily="2" charset="-78"/>
              </a:rPr>
              <a:t>:</a:t>
            </a:r>
            <a:r>
              <a:rPr lang="en-US" sz="2400" b="1" dirty="0" smtClean="0">
                <a:solidFill>
                  <a:srgbClr val="C00000"/>
                </a:solidFill>
                <a:cs typeface="B Titr" panose="00000700000000000000" pitchFamily="2" charset="-78"/>
              </a:rPr>
              <a:t>MMR</a:t>
            </a:r>
            <a:r>
              <a:rPr lang="fa-IR" sz="2400" b="1" dirty="0" smtClean="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تعداد </a:t>
            </a:r>
            <a:r>
              <a:rPr lang="fa-IR" sz="2400" b="1"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مرگ مادران در اثر عوارض بارداري و زايمان به ازاء هر 100000 تولد </a:t>
            </a:r>
            <a:r>
              <a:rPr lang="fa-IR" sz="2400" b="1" dirty="0" smtClean="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زنده</a:t>
            </a:r>
          </a:p>
          <a:p>
            <a:pPr algn="just" rtl="1"/>
            <a:endParaRPr lang="fa-IR" sz="2400" b="1" dirty="0">
              <a:solidFill>
                <a:schemeClr val="accent5">
                  <a:lumMod val="50000"/>
                </a:schemeClr>
              </a:solidFill>
              <a:latin typeface="Times New Roman" panose="02020603050405020304" pitchFamily="18" charset="0"/>
              <a:cs typeface="B Nazanin" panose="00000400000000000000" pitchFamily="2" charset="-78"/>
            </a:endParaRPr>
          </a:p>
          <a:p>
            <a:pPr algn="just" rtl="1"/>
            <a:r>
              <a:rPr lang="fa-IR" sz="2400" dirty="0">
                <a:solidFill>
                  <a:srgbClr val="C00000"/>
                </a:solidFill>
                <a:cs typeface="B Titr" panose="00000700000000000000" pitchFamily="2" charset="-78"/>
              </a:rPr>
              <a:t>صورت:    </a:t>
            </a:r>
            <a:r>
              <a:rPr lang="fa-IR" sz="2400" b="1"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تعداد مرگ های مادری </a:t>
            </a:r>
            <a:r>
              <a:rPr lang="fa-IR" sz="2400" b="1" dirty="0" smtClean="0">
                <a:solidFill>
                  <a:srgbClr val="C00000"/>
                </a:solidFill>
                <a:latin typeface="Times New Roman" panose="02020603050405020304" pitchFamily="18" charset="0"/>
                <a:cs typeface="B Nazanin" panose="00000400000000000000" pitchFamily="2" charset="-78"/>
              </a:rPr>
              <a:t>*</a:t>
            </a:r>
            <a:r>
              <a:rPr lang="fa-IR" sz="2400" b="1" dirty="0" smtClean="0">
                <a:solidFill>
                  <a:schemeClr val="accent5">
                    <a:lumMod val="50000"/>
                  </a:schemeClr>
                </a:solidFill>
                <a:latin typeface="Times New Roman" panose="02020603050405020304" pitchFamily="18" charset="0"/>
                <a:cs typeface="B Nazanin" panose="00000400000000000000" pitchFamily="2" charset="-78"/>
              </a:rPr>
              <a:t>  </a:t>
            </a:r>
            <a:r>
              <a:rPr lang="fa-IR" sz="2400" b="1" dirty="0" smtClean="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100000  </a:t>
            </a:r>
            <a:r>
              <a:rPr lang="fa-IR" sz="2400" b="1"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در یک سال</a:t>
            </a:r>
          </a:p>
          <a:p>
            <a:pPr algn="just" rtl="1"/>
            <a:r>
              <a:rPr lang="fa-IR" sz="2400" dirty="0">
                <a:solidFill>
                  <a:srgbClr val="C00000"/>
                </a:solidFill>
                <a:cs typeface="B Titr" panose="00000700000000000000" pitchFamily="2" charset="-78"/>
              </a:rPr>
              <a:t>مخرج:     </a:t>
            </a:r>
            <a:r>
              <a:rPr lang="fa-IR" sz="2400" b="1"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rPr>
              <a:t>تعداد موالید زنده در همان سال</a:t>
            </a:r>
            <a:endParaRPr lang="en-US" sz="2400" b="1" dirty="0">
              <a:solidFill>
                <a:srgbClr val="002060"/>
              </a:solidFill>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7" name="Rectangle 6"/>
          <p:cNvSpPr/>
          <p:nvPr/>
        </p:nvSpPr>
        <p:spPr>
          <a:xfrm>
            <a:off x="2167828" y="741638"/>
            <a:ext cx="6726521" cy="646331"/>
          </a:xfrm>
          <a:prstGeom prst="rect">
            <a:avLst/>
          </a:prstGeom>
          <a:solidFill>
            <a:schemeClr val="bg2">
              <a:lumMod val="20000"/>
              <a:lumOff val="80000"/>
            </a:schemeClr>
          </a:solidFill>
          <a:ln>
            <a:solidFill>
              <a:schemeClr val="bg2">
                <a:lumMod val="75000"/>
              </a:schemeClr>
            </a:solidFill>
          </a:ln>
        </p:spPr>
        <p:txBody>
          <a:bodyPr wrap="none">
            <a:spAutoFit/>
          </a:bodyPr>
          <a:lstStyle/>
          <a:p>
            <a:pPr algn="r" rtl="1"/>
            <a:r>
              <a:rPr lang="ar-SA" sz="3600" dirty="0">
                <a:solidFill>
                  <a:srgbClr val="4472C4">
                    <a:lumMod val="50000"/>
                  </a:srgbClr>
                </a:solidFill>
                <a:latin typeface="Calibri Light" panose="020F0302020204030204"/>
                <a:ea typeface="+mj-ea"/>
                <a:cs typeface="B Titr" panose="00000700000000000000" pitchFamily="2" charset="-78"/>
              </a:rPr>
              <a:t>تعريف مرگ </a:t>
            </a:r>
            <a:r>
              <a:rPr lang="ar-SA" sz="3600" dirty="0" smtClean="0">
                <a:solidFill>
                  <a:srgbClr val="4472C4">
                    <a:lumMod val="50000"/>
                  </a:srgbClr>
                </a:solidFill>
                <a:latin typeface="Calibri Light" panose="020F0302020204030204"/>
                <a:ea typeface="+mj-ea"/>
                <a:cs typeface="B Titr" panose="00000700000000000000" pitchFamily="2" charset="-78"/>
              </a:rPr>
              <a:t>مادر</a:t>
            </a:r>
            <a:r>
              <a:rPr lang="fa-IR" sz="3600" dirty="0" smtClean="0">
                <a:solidFill>
                  <a:srgbClr val="4472C4">
                    <a:lumMod val="50000"/>
                  </a:srgbClr>
                </a:solidFill>
                <a:latin typeface="Calibri Light" panose="020F0302020204030204"/>
                <a:ea typeface="+mj-ea"/>
                <a:cs typeface="B Titr" panose="00000700000000000000" pitchFamily="2" charset="-78"/>
              </a:rPr>
              <a:t>       </a:t>
            </a:r>
            <a:r>
              <a:rPr lang="en-US" sz="2800" dirty="0" smtClean="0">
                <a:solidFill>
                  <a:srgbClr val="4472C4">
                    <a:lumMod val="50000"/>
                  </a:srgbClr>
                </a:solidFill>
                <a:latin typeface="Times New Roman" panose="02020603050405020304" pitchFamily="18" charset="0"/>
                <a:ea typeface="Times New Roman" panose="02020603050405020304" pitchFamily="18" charset="0"/>
                <a:cs typeface="B Yagut" panose="00000400000000000000" pitchFamily="2" charset="-78"/>
              </a:rPr>
              <a:t> </a:t>
            </a:r>
            <a:r>
              <a:rPr lang="en-US" sz="2800" b="1" dirty="0">
                <a:solidFill>
                  <a:srgbClr val="C00000"/>
                </a:solidFill>
                <a:latin typeface="Times New Roman" panose="02020603050405020304" pitchFamily="18" charset="0"/>
                <a:ea typeface="Times New Roman" panose="02020603050405020304" pitchFamily="18" charset="0"/>
                <a:cs typeface="B Yagut" panose="00000400000000000000" pitchFamily="2" charset="-78"/>
              </a:rPr>
              <a:t>Maternal Mortality</a:t>
            </a:r>
            <a:r>
              <a:rPr lang="ar-SA" sz="3600" dirty="0">
                <a:solidFill>
                  <a:srgbClr val="5B9BD5"/>
                </a:solidFill>
                <a:latin typeface="Calibri Light" panose="020F0302020204030204"/>
                <a:ea typeface="+mj-ea"/>
                <a:cs typeface="B Titr" panose="00000700000000000000" pitchFamily="2" charset="-78"/>
              </a:rPr>
              <a:t> </a:t>
            </a:r>
            <a:endParaRPr lang="en-US" dirty="0"/>
          </a:p>
        </p:txBody>
      </p:sp>
    </p:spTree>
    <p:extLst>
      <p:ext uri="{BB962C8B-B14F-4D97-AF65-F5344CB8AC3E}">
        <p14:creationId xmlns:p14="http://schemas.microsoft.com/office/powerpoint/2010/main" val="39264388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054050" y="1636302"/>
            <a:ext cx="10029825" cy="2677656"/>
          </a:xfrm>
          <a:prstGeom prst="rect">
            <a:avLst/>
          </a:prstGeom>
        </p:spPr>
        <p:txBody>
          <a:bodyPr wrap="square">
            <a:spAutoFit/>
          </a:bodyPr>
          <a:lstStyle/>
          <a:p>
            <a:pPr marL="342900" indent="-342900" algn="justLow" rtl="1">
              <a:buFont typeface="Wingdings" panose="05000000000000000000" pitchFamily="2" charset="2"/>
              <a:buChar char="v"/>
            </a:pPr>
            <a:r>
              <a:rPr lang="ar-SA" sz="2400" b="1" dirty="0" smtClean="0">
                <a:solidFill>
                  <a:srgbClr val="C00000"/>
                </a:solidFill>
                <a:effectLst>
                  <a:outerShdw blurRad="38100" dist="38100" dir="2700000" algn="tl">
                    <a:srgbClr val="000000">
                      <a:alpha val="43137"/>
                    </a:srgbClr>
                  </a:outerShdw>
                </a:effectLst>
                <a:latin typeface="Calibri"/>
                <a:cs typeface="B Titr" panose="00000700000000000000" pitchFamily="2" charset="-78"/>
              </a:rPr>
              <a:t>مرگ </a:t>
            </a:r>
            <a:r>
              <a:rPr lang="ar-SA" sz="2400" b="1" dirty="0">
                <a:solidFill>
                  <a:srgbClr val="C00000"/>
                </a:solidFill>
                <a:effectLst>
                  <a:outerShdw blurRad="38100" dist="38100" dir="2700000" algn="tl">
                    <a:srgbClr val="000000">
                      <a:alpha val="43137"/>
                    </a:srgbClr>
                  </a:outerShdw>
                </a:effectLst>
                <a:latin typeface="Calibri"/>
                <a:cs typeface="B Titr" panose="00000700000000000000" pitchFamily="2" charset="-78"/>
              </a:rPr>
              <a:t>هاي تاخيري مادران </a:t>
            </a:r>
            <a:r>
              <a:rPr lang="ar-SA" sz="2400" b="1" dirty="0" smtClean="0">
                <a:solidFill>
                  <a:srgbClr val="C00000"/>
                </a:solidFill>
                <a:effectLst>
                  <a:outerShdw blurRad="38100" dist="38100" dir="2700000" algn="tl">
                    <a:srgbClr val="000000">
                      <a:alpha val="43137"/>
                    </a:srgbClr>
                  </a:outerShdw>
                </a:effectLst>
                <a:latin typeface="Calibri"/>
                <a:cs typeface="B Titr" panose="00000700000000000000" pitchFamily="2" charset="-78"/>
              </a:rPr>
              <a:t>(</a:t>
            </a:r>
            <a:r>
              <a:rPr lang="en-US" sz="2400" b="1" dirty="0">
                <a:solidFill>
                  <a:srgbClr val="C00000"/>
                </a:solidFill>
                <a:effectLst>
                  <a:outerShdw blurRad="38100" dist="38100" dir="2700000" algn="tl">
                    <a:srgbClr val="000000">
                      <a:alpha val="43137"/>
                    </a:srgbClr>
                  </a:outerShdw>
                </a:effectLst>
                <a:latin typeface="Calibri"/>
                <a:cs typeface="B Titr" panose="00000700000000000000" pitchFamily="2" charset="-78"/>
              </a:rPr>
              <a:t>Late Maternal Deaths</a:t>
            </a:r>
            <a:r>
              <a:rPr lang="ar-SA" sz="2400" b="1" dirty="0" smtClean="0">
                <a:solidFill>
                  <a:srgbClr val="C00000"/>
                </a:solidFill>
                <a:effectLst>
                  <a:outerShdw blurRad="38100" dist="38100" dir="2700000" algn="tl">
                    <a:srgbClr val="000000">
                      <a:alpha val="43137"/>
                    </a:srgbClr>
                  </a:outerShdw>
                </a:effectLst>
                <a:latin typeface="Calibri"/>
                <a:cs typeface="B Titr" panose="00000700000000000000" pitchFamily="2" charset="-78"/>
              </a:rPr>
              <a:t>)</a:t>
            </a:r>
            <a:r>
              <a:rPr lang="en-US" sz="2400" b="1" dirty="0">
                <a:solidFill>
                  <a:srgbClr val="C00000"/>
                </a:solidFill>
                <a:effectLst>
                  <a:outerShdw blurRad="38100" dist="38100" dir="2700000" algn="tl">
                    <a:srgbClr val="000000">
                      <a:alpha val="43137"/>
                    </a:srgbClr>
                  </a:outerShdw>
                </a:effectLst>
                <a:cs typeface="B Titr" panose="00000700000000000000" pitchFamily="2" charset="-78"/>
              </a:rPr>
              <a:t> : </a:t>
            </a:r>
            <a:endParaRPr lang="fa-IR" sz="2400" b="1" dirty="0">
              <a:solidFill>
                <a:srgbClr val="C00000"/>
              </a:solidFill>
              <a:effectLst>
                <a:outerShdw blurRad="38100" dist="38100" dir="2700000" algn="tl">
                  <a:srgbClr val="000000">
                    <a:alpha val="43137"/>
                  </a:srgbClr>
                </a:outerShdw>
              </a:effectLst>
              <a:cs typeface="B Titr" panose="00000700000000000000" pitchFamily="2" charset="-78"/>
            </a:endParaRPr>
          </a:p>
          <a:p>
            <a:pPr algn="justLow" rtl="1"/>
            <a:r>
              <a:rPr lang="ar-SA" sz="2400" b="1" dirty="0" smtClean="0">
                <a:solidFill>
                  <a:srgbClr val="002060"/>
                </a:solidFill>
                <a:effectLst>
                  <a:outerShdw blurRad="38100" dist="38100" dir="2700000" algn="tl">
                    <a:srgbClr val="000000">
                      <a:alpha val="43137"/>
                    </a:srgbClr>
                  </a:outerShdw>
                </a:effectLst>
                <a:latin typeface="Calibri"/>
                <a:cs typeface="2  Yekan" panose="00000400000000000000" pitchFamily="2" charset="-78"/>
              </a:rPr>
              <a:t>مرگ </a:t>
            </a:r>
            <a:r>
              <a:rPr lang="ar-SA" sz="2400"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به علل مستقيم يا غير مستقيم مربوط به بارداري در مدت بيش از42 روز و کمتر از يکسال پس از ختم </a:t>
            </a:r>
            <a:r>
              <a:rPr lang="ar-SA" sz="2400" b="1" dirty="0" smtClean="0">
                <a:solidFill>
                  <a:srgbClr val="002060"/>
                </a:solidFill>
                <a:effectLst>
                  <a:outerShdw blurRad="38100" dist="38100" dir="2700000" algn="tl">
                    <a:srgbClr val="000000">
                      <a:alpha val="43137"/>
                    </a:srgbClr>
                  </a:outerShdw>
                </a:effectLst>
                <a:latin typeface="Calibri"/>
                <a:cs typeface="2  Yekan" panose="00000400000000000000" pitchFamily="2" charset="-78"/>
              </a:rPr>
              <a:t>بارداري</a:t>
            </a:r>
            <a:endParaRPr lang="fa-IR" sz="2400" b="1" dirty="0" smtClean="0">
              <a:solidFill>
                <a:srgbClr val="002060"/>
              </a:solidFill>
              <a:effectLst>
                <a:outerShdw blurRad="38100" dist="38100" dir="2700000" algn="tl">
                  <a:srgbClr val="000000">
                    <a:alpha val="43137"/>
                  </a:srgbClr>
                </a:outerShdw>
              </a:effectLst>
              <a:latin typeface="Calibri"/>
              <a:cs typeface="2  Yekan" panose="00000400000000000000" pitchFamily="2" charset="-78"/>
            </a:endParaRPr>
          </a:p>
          <a:p>
            <a:pPr marL="342900" indent="-342900" algn="justLow" rtl="1">
              <a:buFontTx/>
              <a:buChar char="-"/>
            </a:pPr>
            <a:endParaRPr lang="fa-IR" sz="2400" b="1" dirty="0">
              <a:effectLst>
                <a:outerShdw blurRad="38100" dist="38100" dir="2700000" algn="tl">
                  <a:srgbClr val="000000">
                    <a:alpha val="43137"/>
                  </a:srgbClr>
                </a:outerShdw>
              </a:effectLst>
              <a:latin typeface="Calibri"/>
              <a:cs typeface="B Nazanin" panose="00000400000000000000" pitchFamily="2" charset="-78"/>
            </a:endParaRPr>
          </a:p>
          <a:p>
            <a:pPr algn="justLow" rtl="1"/>
            <a:endParaRPr lang="en-US" sz="2400" b="1" dirty="0">
              <a:effectLst>
                <a:outerShdw blurRad="38100" dist="38100" dir="2700000" algn="tl">
                  <a:srgbClr val="000000">
                    <a:alpha val="43137"/>
                  </a:srgbClr>
                </a:outerShdw>
              </a:effectLst>
              <a:latin typeface="Calibri"/>
              <a:cs typeface="B Nazanin" panose="00000400000000000000" pitchFamily="2" charset="-78"/>
            </a:endParaRPr>
          </a:p>
          <a:p>
            <a:pPr marL="342900" indent="-342900" algn="justLow" rtl="1">
              <a:buFont typeface="Wingdings" panose="05000000000000000000" pitchFamily="2" charset="2"/>
              <a:buChar char="v"/>
            </a:pPr>
            <a:r>
              <a:rPr lang="ar-SA" sz="2400" b="1" dirty="0">
                <a:solidFill>
                  <a:srgbClr val="C00000"/>
                </a:solidFill>
                <a:effectLst>
                  <a:outerShdw blurRad="38100" dist="38100" dir="2700000" algn="tl">
                    <a:srgbClr val="000000">
                      <a:alpha val="43137"/>
                    </a:srgbClr>
                  </a:outerShdw>
                </a:effectLst>
                <a:latin typeface="Calibri"/>
                <a:cs typeface="B Titr" panose="00000700000000000000" pitchFamily="2" charset="-78"/>
              </a:rPr>
              <a:t>مرگ هاي وابسته به بارداري (</a:t>
            </a:r>
            <a:r>
              <a:rPr lang="en-US" sz="2400" b="1" dirty="0">
                <a:solidFill>
                  <a:srgbClr val="C00000"/>
                </a:solidFill>
                <a:effectLst>
                  <a:outerShdw blurRad="38100" dist="38100" dir="2700000" algn="tl">
                    <a:srgbClr val="000000">
                      <a:alpha val="43137"/>
                    </a:srgbClr>
                  </a:outerShdw>
                </a:effectLst>
                <a:latin typeface="Calibri"/>
                <a:cs typeface="B Titr" panose="00000700000000000000" pitchFamily="2" charset="-78"/>
              </a:rPr>
              <a:t>Pregnancy Related Deaths</a:t>
            </a:r>
            <a:r>
              <a:rPr lang="ar-SA" sz="2400" b="1" dirty="0">
                <a:solidFill>
                  <a:srgbClr val="C00000"/>
                </a:solidFill>
                <a:effectLst>
                  <a:outerShdw blurRad="38100" dist="38100" dir="2700000" algn="tl">
                    <a:srgbClr val="000000">
                      <a:alpha val="43137"/>
                    </a:srgbClr>
                  </a:outerShdw>
                </a:effectLst>
                <a:latin typeface="Calibri"/>
                <a:cs typeface="B Titr" panose="00000700000000000000" pitchFamily="2" charset="-78"/>
              </a:rPr>
              <a:t>)</a:t>
            </a:r>
            <a:r>
              <a:rPr lang="fa-IR" sz="2400" b="1" dirty="0">
                <a:solidFill>
                  <a:srgbClr val="C00000"/>
                </a:solidFill>
                <a:effectLst>
                  <a:outerShdw blurRad="38100" dist="38100" dir="2700000" algn="tl">
                    <a:srgbClr val="000000">
                      <a:alpha val="43137"/>
                    </a:srgbClr>
                  </a:outerShdw>
                </a:effectLst>
                <a:latin typeface="Calibri"/>
                <a:cs typeface="B Titr" panose="00000700000000000000" pitchFamily="2" charset="-78"/>
              </a:rPr>
              <a:t>:</a:t>
            </a:r>
          </a:p>
          <a:p>
            <a:pPr algn="justLow" rtl="1"/>
            <a:r>
              <a:rPr lang="ar-SA" sz="2400"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مرگ حين يا تا 42 روز پس از ختم بارداري صرفنظر از علت مرگ</a:t>
            </a:r>
            <a:endParaRPr lang="en-US" sz="2400" b="1" dirty="0">
              <a:solidFill>
                <a:srgbClr val="002060"/>
              </a:solidFill>
              <a:effectLst>
                <a:outerShdw blurRad="38100" dist="38100" dir="2700000" algn="tl">
                  <a:srgbClr val="000000">
                    <a:alpha val="43137"/>
                  </a:srgbClr>
                </a:outerShdw>
              </a:effectLst>
              <a:latin typeface="Calibri"/>
              <a:cs typeface="2  Yekan" panose="00000400000000000000" pitchFamily="2" charset="-78"/>
            </a:endParaRPr>
          </a:p>
        </p:txBody>
      </p:sp>
      <p:sp>
        <p:nvSpPr>
          <p:cNvPr id="3" name="Rectangle 2"/>
          <p:cNvSpPr/>
          <p:nvPr/>
        </p:nvSpPr>
        <p:spPr>
          <a:xfrm>
            <a:off x="693175" y="639231"/>
            <a:ext cx="10751576" cy="461665"/>
          </a:xfrm>
          <a:prstGeom prst="rect">
            <a:avLst/>
          </a:prstGeom>
        </p:spPr>
        <p:txBody>
          <a:bodyPr wrap="square">
            <a:spAutoFit/>
          </a:bodyPr>
          <a:lstStyle/>
          <a:p>
            <a:pPr lvl="0" algn="r" rtl="1"/>
            <a:r>
              <a:rPr lang="ar-SA" sz="2400" b="1" dirty="0">
                <a:solidFill>
                  <a:prstClr val="black"/>
                </a:solidFill>
                <a:cs typeface="B Nazanin" panose="00000400000000000000" pitchFamily="2" charset="-78"/>
              </a:rPr>
              <a:t>در نسخه دهم طبقه بندي بين المللي بيماري ها</a:t>
            </a:r>
            <a:r>
              <a:rPr lang="en-US" sz="2400" b="1" dirty="0">
                <a:solidFill>
                  <a:prstClr val="black"/>
                </a:solidFill>
                <a:cs typeface="B Nazanin" panose="00000400000000000000" pitchFamily="2" charset="-78"/>
              </a:rPr>
              <a:t> (ICD-10)  </a:t>
            </a:r>
            <a:r>
              <a:rPr lang="ar-SA" sz="2400" b="1" dirty="0">
                <a:solidFill>
                  <a:prstClr val="black"/>
                </a:solidFill>
                <a:cs typeface="B Nazanin" panose="00000400000000000000" pitchFamily="2" charset="-78"/>
              </a:rPr>
              <a:t>دو تعريف آلترناتیو دیگر مطرح شده است:</a:t>
            </a:r>
            <a:endParaRPr lang="en-US" sz="2400" b="1" dirty="0">
              <a:solidFill>
                <a:prstClr val="black"/>
              </a:solidFill>
              <a:cs typeface="B Nazanin" panose="00000400000000000000" pitchFamily="2" charset="-78"/>
            </a:endParaRPr>
          </a:p>
        </p:txBody>
      </p:sp>
      <p:sp>
        <p:nvSpPr>
          <p:cNvPr id="4" name="Rectangle 3"/>
          <p:cNvSpPr/>
          <p:nvPr/>
        </p:nvSpPr>
        <p:spPr>
          <a:xfrm>
            <a:off x="693175" y="4849365"/>
            <a:ext cx="10987548" cy="830997"/>
          </a:xfrm>
          <a:prstGeom prst="rect">
            <a:avLst/>
          </a:prstGeom>
        </p:spPr>
        <p:txBody>
          <a:bodyPr wrap="square">
            <a:spAutoFit/>
          </a:bodyPr>
          <a:lstStyle/>
          <a:p>
            <a:pPr lvl="0" algn="justLow" rtl="1"/>
            <a:r>
              <a:rPr lang="fa-IR" sz="2400" b="1" dirty="0">
                <a:solidFill>
                  <a:prstClr val="black"/>
                </a:solidFill>
                <a:effectLst>
                  <a:outerShdw blurRad="38100" dist="38100" dir="2700000" algn="tl">
                    <a:srgbClr val="000000">
                      <a:alpha val="43137"/>
                    </a:srgbClr>
                  </a:outerShdw>
                </a:effectLst>
                <a:cs typeface="B Nazanin" panose="00000400000000000000" pitchFamily="2" charset="-78"/>
              </a:rPr>
              <a:t>موارد مرگ مادری که با تعاریف آلترناتیو مطابقت داشته باشند هم الزاما باید گزارش شوند. فعلا برای محاسبه  </a:t>
            </a:r>
            <a:r>
              <a:rPr lang="en-US" sz="2400" b="1" dirty="0">
                <a:solidFill>
                  <a:prstClr val="black"/>
                </a:solidFill>
                <a:effectLst>
                  <a:outerShdw blurRad="38100" dist="38100" dir="2700000" algn="tl">
                    <a:srgbClr val="000000">
                      <a:alpha val="43137"/>
                    </a:srgbClr>
                  </a:outerShdw>
                </a:effectLst>
                <a:cs typeface="B Nazanin" panose="00000400000000000000" pitchFamily="2" charset="-78"/>
              </a:rPr>
              <a:t>MMR</a:t>
            </a:r>
            <a:r>
              <a:rPr lang="fa-IR" sz="2400" b="1" dirty="0">
                <a:solidFill>
                  <a:prstClr val="black"/>
                </a:solidFill>
                <a:effectLst>
                  <a:outerShdw blurRad="38100" dist="38100" dir="2700000" algn="tl">
                    <a:srgbClr val="000000">
                      <a:alpha val="43137"/>
                    </a:srgbClr>
                  </a:outerShdw>
                </a:effectLst>
                <a:cs typeface="B Nazanin" panose="00000400000000000000" pitchFamily="2" charset="-78"/>
              </a:rPr>
              <a:t>  در کشور از تعاریف آلترناتیو استفاده نخواهد شد.</a:t>
            </a:r>
            <a:endParaRPr lang="en-US" sz="2400" b="1" dirty="0">
              <a:solidFill>
                <a:prstClr val="black"/>
              </a:solidFill>
              <a:effectLst>
                <a:outerShdw blurRad="38100" dist="38100" dir="2700000" algn="tl">
                  <a:srgbClr val="000000">
                    <a:alpha val="43137"/>
                  </a:srgbClr>
                </a:outerShdw>
              </a:effectLst>
              <a:cs typeface="B Nazanin" panose="00000400000000000000" pitchFamily="2" charset="-78"/>
            </a:endParaRPr>
          </a:p>
        </p:txBody>
      </p:sp>
    </p:spTree>
    <p:extLst>
      <p:ext uri="{BB962C8B-B14F-4D97-AF65-F5344CB8AC3E}">
        <p14:creationId xmlns:p14="http://schemas.microsoft.com/office/powerpoint/2010/main" val="102105868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Rectangle 1"/>
          <p:cNvSpPr/>
          <p:nvPr/>
        </p:nvSpPr>
        <p:spPr>
          <a:xfrm>
            <a:off x="1489587" y="3412794"/>
            <a:ext cx="9851923" cy="2899255"/>
          </a:xfrm>
          <a:prstGeom prst="rect">
            <a:avLst/>
          </a:prstGeom>
        </p:spPr>
        <p:txBody>
          <a:bodyPr wrap="square">
            <a:spAutoFit/>
          </a:bodyPr>
          <a:lstStyle/>
          <a:p>
            <a:pPr marL="342900" marR="0" lvl="0" indent="-342900" algn="just" rtl="1">
              <a:spcBef>
                <a:spcPts val="0"/>
              </a:spcBef>
              <a:spcAft>
                <a:spcPts val="0"/>
              </a:spcAft>
              <a:buFont typeface="Wingdings" panose="05000000000000000000" pitchFamily="2" charset="2"/>
              <a:buChar char="q"/>
              <a:tabLst>
                <a:tab pos="415925" algn="r"/>
              </a:tabLst>
            </a:pPr>
            <a:r>
              <a:rPr lang="fa-IR" sz="2400" b="1" dirty="0">
                <a:solidFill>
                  <a:srgbClr val="002060"/>
                </a:solidFill>
                <a:latin typeface="Times New Roman" panose="02020603050405020304" pitchFamily="18" charset="0"/>
                <a:ea typeface="Times New Roman" panose="02020603050405020304" pitchFamily="18" charset="0"/>
                <a:cs typeface="2  Yekan" panose="00000400000000000000" pitchFamily="2" charset="-78"/>
              </a:rPr>
              <a:t>در صورتی که مادر بارداری فوت کند، مرگ وی جزء مرگ های دانشگاهی محسوب می شود که </a:t>
            </a:r>
            <a:r>
              <a:rPr lang="fa-IR" sz="2400" b="1" dirty="0">
                <a:solidFill>
                  <a:srgbClr val="C00000"/>
                </a:solidFill>
                <a:latin typeface="Times New Roman" panose="02020603050405020304" pitchFamily="18" charset="0"/>
                <a:ea typeface="Times New Roman" panose="02020603050405020304" pitchFamily="18" charset="0"/>
                <a:cs typeface="2  Yekan" panose="00000400000000000000" pitchFamily="2" charset="-78"/>
              </a:rPr>
              <a:t>شهرستان محل سکونت وی </a:t>
            </a:r>
            <a:r>
              <a:rPr lang="fa-IR" sz="2400" b="1" dirty="0">
                <a:solidFill>
                  <a:srgbClr val="002060"/>
                </a:solidFill>
                <a:latin typeface="Times New Roman" panose="02020603050405020304" pitchFamily="18" charset="0"/>
                <a:ea typeface="Times New Roman" panose="02020603050405020304" pitchFamily="18" charset="0"/>
                <a:cs typeface="2  Yekan" panose="00000400000000000000" pitchFamily="2" charset="-78"/>
              </a:rPr>
              <a:t>تحت پوشش آن دانشگاه بوده است.(دانشگاه محل فوت، معیار شمارش نمی باشد)</a:t>
            </a:r>
            <a:endParaRPr lang="en-US" sz="2400" b="1" dirty="0">
              <a:solidFill>
                <a:srgbClr val="002060"/>
              </a:solidFill>
              <a:latin typeface="Times New Roman" panose="02020603050405020304" pitchFamily="18" charset="0"/>
              <a:ea typeface="Times New Roman" panose="02020603050405020304" pitchFamily="18" charset="0"/>
              <a:cs typeface="2  Yekan" panose="00000400000000000000" pitchFamily="2" charset="-78"/>
            </a:endParaRPr>
          </a:p>
          <a:p>
            <a:pPr marL="228600" marR="0" algn="just" rtl="1">
              <a:lnSpc>
                <a:spcPct val="115000"/>
              </a:lnSpc>
              <a:spcBef>
                <a:spcPts val="0"/>
              </a:spcBef>
              <a:spcAft>
                <a:spcPts val="0"/>
              </a:spcAft>
            </a:pPr>
            <a:r>
              <a:rPr lang="fa-IR" sz="2400" b="1" dirty="0">
                <a:solidFill>
                  <a:srgbClr val="002060"/>
                </a:solidFill>
                <a:latin typeface="Times New Roman" panose="02020603050405020304" pitchFamily="18" charset="0"/>
                <a:ea typeface="Times New Roman" panose="02020603050405020304" pitchFamily="18" charset="0"/>
                <a:cs typeface="2  Yekan" panose="00000400000000000000" pitchFamily="2" charset="-78"/>
              </a:rPr>
              <a:t>نکته : در صورتی که مادر محل سکونت ثابتی نداشته و به هر صورت بین مناطق تحت پوشش دو یا چند دانشگاه در تردد بوده (جمعیت عشایر و کوچ نشین، کارگر فصلی یا ...) مرگ وی جزء مرگ دانشگاهی محسوب می شود که </a:t>
            </a:r>
            <a:r>
              <a:rPr lang="fa-IR" sz="2400" b="1" dirty="0">
                <a:solidFill>
                  <a:srgbClr val="C0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2  Yekan" panose="00000400000000000000" pitchFamily="2" charset="-78"/>
              </a:rPr>
              <a:t>در طول دوران بارداری تا فوت</a:t>
            </a:r>
            <a:r>
              <a:rPr lang="fa-IR" sz="2400" b="1" dirty="0">
                <a:solidFill>
                  <a:srgbClr val="002060"/>
                </a:solidFill>
                <a:latin typeface="Times New Roman" panose="02020603050405020304" pitchFamily="18" charset="0"/>
                <a:ea typeface="Times New Roman" panose="02020603050405020304" pitchFamily="18" charset="0"/>
                <a:cs typeface="2  Yekan" panose="00000400000000000000" pitchFamily="2" charset="-78"/>
              </a:rPr>
              <a:t> بیشترین مدت اقامت را در آن محل داشته است.</a:t>
            </a:r>
            <a:endParaRPr lang="en-US" sz="2400" b="1" dirty="0">
              <a:solidFill>
                <a:srgbClr val="002060"/>
              </a:solidFill>
              <a:latin typeface="Times New Roman" panose="02020603050405020304" pitchFamily="18" charset="0"/>
              <a:ea typeface="Times New Roman" panose="02020603050405020304" pitchFamily="18" charset="0"/>
              <a:cs typeface="2  Yekan" panose="00000400000000000000" pitchFamily="2" charset="-78"/>
            </a:endParaRPr>
          </a:p>
        </p:txBody>
      </p:sp>
      <p:sp>
        <p:nvSpPr>
          <p:cNvPr id="3" name="Rectangle 2"/>
          <p:cNvSpPr/>
          <p:nvPr/>
        </p:nvSpPr>
        <p:spPr>
          <a:xfrm>
            <a:off x="3421627" y="732961"/>
            <a:ext cx="4940709" cy="523220"/>
          </a:xfrm>
          <a:prstGeom prst="rect">
            <a:avLst/>
          </a:prstGeom>
          <a:solidFill>
            <a:schemeClr val="bg2">
              <a:lumMod val="20000"/>
              <a:lumOff val="80000"/>
            </a:schemeClr>
          </a:solidFill>
          <a:ln>
            <a:solidFill>
              <a:srgbClr val="A50021"/>
            </a:solidFill>
          </a:ln>
        </p:spPr>
        <p:txBody>
          <a:bodyPr wrap="square">
            <a:spAutoFit/>
          </a:bodyPr>
          <a:lstStyle/>
          <a:p>
            <a:r>
              <a:rPr lang="fa-IR" sz="2800" b="1" dirty="0">
                <a:solidFill>
                  <a:srgbClr val="C00000"/>
                </a:solidFill>
                <a:latin typeface="Times New Roman" panose="02020603050405020304" pitchFamily="18" charset="0"/>
                <a:ea typeface="Times New Roman" panose="02020603050405020304" pitchFamily="18" charset="0"/>
                <a:cs typeface="B Titr" panose="00000700000000000000" pitchFamily="2" charset="-78"/>
              </a:rPr>
              <a:t>نکات قابل توجه در مرگ های مادری: </a:t>
            </a:r>
            <a:endParaRPr lang="en-US" sz="2800" b="1" dirty="0">
              <a:solidFill>
                <a:srgbClr val="C00000"/>
              </a:solidFill>
              <a:latin typeface="Times New Roman" panose="02020603050405020304" pitchFamily="18" charset="0"/>
              <a:ea typeface="Times New Roman" panose="02020603050405020304" pitchFamily="18" charset="0"/>
              <a:cs typeface="B Titr" panose="00000700000000000000" pitchFamily="2" charset="-78"/>
            </a:endParaRPr>
          </a:p>
        </p:txBody>
      </p:sp>
      <p:sp>
        <p:nvSpPr>
          <p:cNvPr id="4" name="Rectangle 3"/>
          <p:cNvSpPr/>
          <p:nvPr/>
        </p:nvSpPr>
        <p:spPr>
          <a:xfrm>
            <a:off x="1489587" y="1490477"/>
            <a:ext cx="9586452" cy="1791260"/>
          </a:xfrm>
          <a:prstGeom prst="rect">
            <a:avLst/>
          </a:prstGeom>
        </p:spPr>
        <p:txBody>
          <a:bodyPr wrap="square">
            <a:spAutoFit/>
          </a:bodyPr>
          <a:lstStyle/>
          <a:p>
            <a:pPr marL="342900" marR="0" lvl="0" indent="-342900" algn="just" rtl="1">
              <a:lnSpc>
                <a:spcPct val="115000"/>
              </a:lnSpc>
              <a:spcBef>
                <a:spcPts val="0"/>
              </a:spcBef>
              <a:spcAft>
                <a:spcPts val="0"/>
              </a:spcAft>
              <a:buFont typeface="Wingdings" panose="05000000000000000000" pitchFamily="2" charset="2"/>
              <a:buChar char="q"/>
            </a:pPr>
            <a:r>
              <a:rPr lang="fa-IR" sz="2400" b="1" dirty="0">
                <a:solidFill>
                  <a:srgbClr val="002060"/>
                </a:solidFill>
                <a:latin typeface="Times New Roman" panose="02020603050405020304" pitchFamily="18" charset="0"/>
                <a:ea typeface="Times New Roman" panose="02020603050405020304" pitchFamily="18" charset="0"/>
                <a:cs typeface="2  Yekan" panose="00000400000000000000" pitchFamily="2" charset="-78"/>
              </a:rPr>
              <a:t>اگر چه مرگ مادران بعد از روز 42 پس از ختم بارداری فعلا برای محاسبه  </a:t>
            </a:r>
            <a:r>
              <a:rPr lang="en-US" sz="2400" b="1" dirty="0">
                <a:solidFill>
                  <a:srgbClr val="002060"/>
                </a:solidFill>
                <a:latin typeface="Times New Roman" panose="02020603050405020304" pitchFamily="18" charset="0"/>
                <a:ea typeface="Times New Roman" panose="02020603050405020304" pitchFamily="18" charset="0"/>
                <a:cs typeface="2  Yekan" panose="00000400000000000000" pitchFamily="2" charset="-78"/>
              </a:rPr>
              <a:t>MMR</a:t>
            </a:r>
            <a:r>
              <a:rPr lang="fa-IR" sz="2400" b="1" dirty="0">
                <a:solidFill>
                  <a:srgbClr val="002060"/>
                </a:solidFill>
                <a:latin typeface="Times New Roman" panose="02020603050405020304" pitchFamily="18" charset="0"/>
                <a:ea typeface="Times New Roman" panose="02020603050405020304" pitchFamily="18" charset="0"/>
                <a:cs typeface="2  Yekan" panose="00000400000000000000" pitchFamily="2" charset="-78"/>
              </a:rPr>
              <a:t> کشوری شمارش نمی شود ولی به منظور بررسی عوامل موثر و حساس سازی کارکنان محیطی بهداشتی و درمانی بهتر است که در صورت وقوع فوت مادر پس از 42 روز (تا یک سال بعد از ختم بارداری) </a:t>
            </a:r>
            <a:r>
              <a:rPr lang="fa-IR" sz="2400" b="1" dirty="0" smtClean="0">
                <a:solidFill>
                  <a:srgbClr val="C00000"/>
                </a:solidFill>
                <a:latin typeface="Times New Roman" panose="02020603050405020304" pitchFamily="18" charset="0"/>
                <a:ea typeface="Times New Roman" panose="02020603050405020304" pitchFamily="18" charset="0"/>
                <a:cs typeface="2  Yekan" panose="00000400000000000000" pitchFamily="2" charset="-78"/>
              </a:rPr>
              <a:t>گزارش فوری </a:t>
            </a:r>
            <a:r>
              <a:rPr lang="fa-IR" sz="2400" b="1" dirty="0" smtClean="0">
                <a:solidFill>
                  <a:srgbClr val="002060"/>
                </a:solidFill>
                <a:latin typeface="Times New Roman" panose="02020603050405020304" pitchFamily="18" charset="0"/>
                <a:ea typeface="Times New Roman" panose="02020603050405020304" pitchFamily="18" charset="0"/>
                <a:cs typeface="2  Yekan" panose="00000400000000000000" pitchFamily="2" charset="-78"/>
              </a:rPr>
              <a:t>صورت گیرد. </a:t>
            </a:r>
            <a:endParaRPr lang="en-US" sz="2400" b="1" dirty="0">
              <a:solidFill>
                <a:srgbClr val="002060"/>
              </a:solidFill>
              <a:latin typeface="Times New Roman" panose="02020603050405020304" pitchFamily="18" charset="0"/>
              <a:ea typeface="Times New Roman" panose="02020603050405020304" pitchFamily="18" charset="0"/>
              <a:cs typeface="2  Yekan" panose="00000400000000000000" pitchFamily="2" charset="-78"/>
            </a:endParaRPr>
          </a:p>
        </p:txBody>
      </p:sp>
    </p:spTree>
    <p:extLst>
      <p:ext uri="{BB962C8B-B14F-4D97-AF65-F5344CB8AC3E}">
        <p14:creationId xmlns:p14="http://schemas.microsoft.com/office/powerpoint/2010/main" val="221620808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86348" y="491958"/>
            <a:ext cx="8660264" cy="863174"/>
          </a:xfrm>
          <a:solidFill>
            <a:schemeClr val="bg2">
              <a:lumMod val="20000"/>
              <a:lumOff val="80000"/>
            </a:schemeClr>
          </a:solidFill>
          <a:ln>
            <a:solidFill>
              <a:srgbClr val="A50021"/>
            </a:solidFill>
          </a:ln>
        </p:spPr>
        <p:txBody>
          <a:bodyPr>
            <a:normAutofit/>
          </a:bodyPr>
          <a:lstStyle/>
          <a:p>
            <a:pPr algn="r"/>
            <a:r>
              <a:rPr lang="fa-IR" dirty="0">
                <a:solidFill>
                  <a:srgbClr val="C00000"/>
                </a:solidFill>
                <a:cs typeface="B Titr" panose="00000700000000000000" pitchFamily="2" charset="-78"/>
              </a:rPr>
              <a:t>فعالیتهای اصلی نظام مراقبت مرگ مادری</a:t>
            </a:r>
            <a:endParaRPr lang="en-US" sz="3200" dirty="0">
              <a:solidFill>
                <a:srgbClr val="C00000"/>
              </a:solidFill>
            </a:endParaRPr>
          </a:p>
        </p:txBody>
      </p:sp>
      <p:sp>
        <p:nvSpPr>
          <p:cNvPr id="3" name="Content Placeholder 2"/>
          <p:cNvSpPr>
            <a:spLocks noGrp="1"/>
          </p:cNvSpPr>
          <p:nvPr>
            <p:ph idx="1"/>
          </p:nvPr>
        </p:nvSpPr>
        <p:spPr>
          <a:xfrm>
            <a:off x="1063365" y="1355132"/>
            <a:ext cx="10102644" cy="2417016"/>
          </a:xfrm>
        </p:spPr>
        <p:txBody>
          <a:bodyPr>
            <a:normAutofit lnSpcReduction="10000"/>
          </a:bodyPr>
          <a:lstStyle/>
          <a:p>
            <a:pPr marL="0" indent="0" algn="justLow" rtl="1">
              <a:lnSpc>
                <a:spcPct val="150000"/>
              </a:lnSpc>
              <a:buNone/>
            </a:pPr>
            <a:r>
              <a:rPr lang="fa-IR" sz="2600"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چرخه مراقبت با وقوع مرگ مادر آغاز می </a:t>
            </a:r>
            <a:r>
              <a:rPr lang="fa-IR" sz="2600" b="1" dirty="0" smtClean="0">
                <a:solidFill>
                  <a:srgbClr val="002060"/>
                </a:solidFill>
                <a:effectLst>
                  <a:outerShdw blurRad="38100" dist="38100" dir="2700000" algn="tl">
                    <a:srgbClr val="000000">
                      <a:alpha val="43137"/>
                    </a:srgbClr>
                  </a:outerShdw>
                </a:effectLst>
                <a:latin typeface="Calibri"/>
                <a:cs typeface="2  Yekan" panose="00000400000000000000" pitchFamily="2" charset="-78"/>
              </a:rPr>
              <a:t>شود.در </a:t>
            </a:r>
            <a:r>
              <a:rPr lang="fa-IR" sz="2600"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مرحله بعد، تيم پرسشگری داده هاي مرگ را جمع آوری می </a:t>
            </a:r>
            <a:r>
              <a:rPr lang="fa-IR" sz="2600" b="1" dirty="0" smtClean="0">
                <a:solidFill>
                  <a:srgbClr val="002060"/>
                </a:solidFill>
                <a:effectLst>
                  <a:outerShdw blurRad="38100" dist="38100" dir="2700000" algn="tl">
                    <a:srgbClr val="000000">
                      <a:alpha val="43137"/>
                    </a:srgbClr>
                  </a:outerShdw>
                </a:effectLst>
                <a:latin typeface="Calibri"/>
                <a:cs typeface="2  Yekan" panose="00000400000000000000" pitchFamily="2" charset="-78"/>
              </a:rPr>
              <a:t>کند. کميته </a:t>
            </a:r>
            <a:r>
              <a:rPr lang="fa-IR" sz="2600" b="1" dirty="0">
                <a:solidFill>
                  <a:srgbClr val="002060"/>
                </a:solidFill>
                <a:effectLst>
                  <a:outerShdw blurRad="38100" dist="38100" dir="2700000" algn="tl">
                    <a:srgbClr val="000000">
                      <a:alpha val="43137"/>
                    </a:srgbClr>
                  </a:outerShdw>
                </a:effectLst>
                <a:latin typeface="Calibri"/>
                <a:cs typeface="2  Yekan" panose="00000400000000000000" pitchFamily="2" charset="-78"/>
              </a:rPr>
              <a:t>کاهش مرگ و مير مادران پس از بررسی پرسشنامه تکميل شده توسط تيم پرسشگری، علل قابل اجتناب مرگ را تحليل </a:t>
            </a:r>
            <a:r>
              <a:rPr lang="fa-IR" sz="2600" b="1" dirty="0" smtClean="0">
                <a:solidFill>
                  <a:srgbClr val="002060"/>
                </a:solidFill>
                <a:effectLst>
                  <a:outerShdw blurRad="38100" dist="38100" dir="2700000" algn="tl">
                    <a:srgbClr val="000000">
                      <a:alpha val="43137"/>
                    </a:srgbClr>
                  </a:outerShdw>
                </a:effectLst>
                <a:latin typeface="Calibri"/>
                <a:cs typeface="2  Yekan" panose="00000400000000000000" pitchFamily="2" charset="-78"/>
              </a:rPr>
              <a:t>کرده، بر آن اساس، مداخلات مقتضی را طراحی و بر اجرای مداخلات نظارت می کند. </a:t>
            </a:r>
            <a:endParaRPr lang="en-US" sz="2600" b="1" dirty="0" smtClean="0">
              <a:solidFill>
                <a:srgbClr val="002060"/>
              </a:solidFill>
              <a:effectLst>
                <a:outerShdw blurRad="38100" dist="38100" dir="2700000" algn="tl">
                  <a:srgbClr val="000000">
                    <a:alpha val="43137"/>
                  </a:srgbClr>
                </a:outerShdw>
              </a:effectLst>
              <a:latin typeface="Calibri"/>
              <a:cs typeface="2  Yekan" panose="00000400000000000000" pitchFamily="2" charset="-78"/>
            </a:endParaRPr>
          </a:p>
          <a:p>
            <a:pPr marL="0" indent="0" algn="justLow" rtl="1">
              <a:buNone/>
            </a:pPr>
            <a:endParaRPr lang="fa-IR" sz="2600" b="1" dirty="0">
              <a:solidFill>
                <a:srgbClr val="002060"/>
              </a:solidFill>
              <a:effectLst>
                <a:outerShdw blurRad="38100" dist="38100" dir="2700000" algn="tl">
                  <a:srgbClr val="000000">
                    <a:alpha val="43137"/>
                  </a:srgbClr>
                </a:outerShdw>
              </a:effectLst>
              <a:latin typeface="Calibri"/>
              <a:cs typeface="2  Yekan" panose="00000400000000000000" pitchFamily="2" charset="-78"/>
            </a:endParaRPr>
          </a:p>
          <a:p>
            <a:pPr marL="0" indent="0" algn="justLow" rtl="1">
              <a:buNone/>
            </a:pPr>
            <a:endParaRPr lang="en-US" sz="2600" b="1" dirty="0">
              <a:solidFill>
                <a:srgbClr val="002060"/>
              </a:solidFill>
              <a:effectLst>
                <a:outerShdw blurRad="38100" dist="38100" dir="2700000" algn="tl">
                  <a:srgbClr val="000000">
                    <a:alpha val="43137"/>
                  </a:srgbClr>
                </a:outerShdw>
              </a:effectLst>
              <a:latin typeface="Calibri"/>
              <a:cs typeface="2  Yekan" panose="00000400000000000000" pitchFamily="2" charset="-78"/>
            </a:endParaRPr>
          </a:p>
        </p:txBody>
      </p:sp>
      <p:sp>
        <p:nvSpPr>
          <p:cNvPr id="4" name="Rectangle 3"/>
          <p:cNvSpPr/>
          <p:nvPr/>
        </p:nvSpPr>
        <p:spPr>
          <a:xfrm>
            <a:off x="4647222" y="3624407"/>
            <a:ext cx="6518787" cy="3040832"/>
          </a:xfrm>
          <a:prstGeom prst="rect">
            <a:avLst/>
          </a:prstGeom>
          <a:solidFill>
            <a:schemeClr val="bg2">
              <a:lumMod val="40000"/>
              <a:lumOff val="60000"/>
            </a:schemeClr>
          </a:solidFill>
          <a:ln>
            <a:solidFill>
              <a:srgbClr val="A50021"/>
            </a:solidFill>
          </a:ln>
        </p:spPr>
        <p:txBody>
          <a:bodyPr wrap="square">
            <a:spAutoFit/>
          </a:bodyPr>
          <a:lstStyle/>
          <a:p>
            <a:pPr lvl="0" algn="justLow" rtl="1" eaLnBrk="0" fontAlgn="base" hangingPunct="0">
              <a:lnSpc>
                <a:spcPct val="150000"/>
              </a:lnSpc>
              <a:spcBef>
                <a:spcPct val="20000"/>
              </a:spcBef>
              <a:spcAft>
                <a:spcPct val="0"/>
              </a:spcAft>
            </a:pPr>
            <a:r>
              <a:rPr lang="fa-IR" sz="2800" b="1" dirty="0">
                <a:solidFill>
                  <a:srgbClr val="002060"/>
                </a:solidFill>
                <a:latin typeface="Times New Roman" panose="02020603050405020304" pitchFamily="18" charset="0"/>
                <a:ea typeface="Times New Roman" panose="02020603050405020304" pitchFamily="18" charset="0"/>
                <a:cs typeface="2  Yekan" panose="00000400000000000000" pitchFamily="2" charset="-78"/>
              </a:rPr>
              <a:t>بنابراين</a:t>
            </a:r>
            <a:r>
              <a:rPr lang="fa-IR" sz="2800" b="1" dirty="0">
                <a:solidFill>
                  <a:srgbClr val="000000"/>
                </a:solidFill>
                <a:latin typeface="Times New Roman" panose="02020603050405020304" pitchFamily="18" charset="0"/>
                <a:ea typeface="Times New Roman" panose="02020603050405020304" pitchFamily="18" charset="0"/>
                <a:cs typeface="B Nazanin" panose="00000400000000000000" pitchFamily="2" charset="-78"/>
              </a:rPr>
              <a:t> </a:t>
            </a:r>
            <a:r>
              <a:rPr lang="fa-IR" sz="2400" b="1" dirty="0">
                <a:solidFill>
                  <a:srgbClr val="C00000"/>
                </a:solidFill>
                <a:latin typeface="Times New Roman" panose="02020603050405020304" pitchFamily="18" charset="0"/>
                <a:ea typeface="Times New Roman" panose="02020603050405020304" pitchFamily="18" charset="0"/>
                <a:cs typeface="B Titr" panose="00000700000000000000" pitchFamily="2" charset="-78"/>
              </a:rPr>
              <a:t>4 فعاليت اصلی </a:t>
            </a:r>
            <a:r>
              <a:rPr lang="fa-IR" sz="2800" b="1" dirty="0">
                <a:solidFill>
                  <a:srgbClr val="002060"/>
                </a:solidFill>
                <a:latin typeface="Times New Roman" panose="02020603050405020304" pitchFamily="18" charset="0"/>
                <a:ea typeface="Times New Roman" panose="02020603050405020304" pitchFamily="18" charset="0"/>
                <a:cs typeface="2  Yekan" panose="00000400000000000000" pitchFamily="2" charset="-78"/>
              </a:rPr>
              <a:t>در نظام مراقبت عبارتند از:</a:t>
            </a:r>
            <a:endParaRPr lang="en-US" sz="2800" b="1" dirty="0">
              <a:solidFill>
                <a:srgbClr val="002060"/>
              </a:solidFill>
              <a:latin typeface="Times New Roman" panose="02020603050405020304" pitchFamily="18" charset="0"/>
              <a:ea typeface="Times New Roman" panose="02020603050405020304" pitchFamily="18" charset="0"/>
              <a:cs typeface="2  Yekan" panose="00000400000000000000" pitchFamily="2" charset="-78"/>
            </a:endParaRPr>
          </a:p>
          <a:p>
            <a:pPr algn="justLow" rtl="1" eaLnBrk="0" fontAlgn="base" hangingPunct="0">
              <a:lnSpc>
                <a:spcPct val="150000"/>
              </a:lnSpc>
              <a:spcBef>
                <a:spcPct val="20000"/>
              </a:spcBef>
              <a:spcAft>
                <a:spcPct val="0"/>
              </a:spcAft>
              <a:buClr>
                <a:srgbClr val="A53010"/>
              </a:buClr>
            </a:pPr>
            <a:r>
              <a:rPr lang="fa-IR" sz="2200" b="1" dirty="0">
                <a:solidFill>
                  <a:srgbClr val="C00000"/>
                </a:solidFill>
                <a:latin typeface="Times New Roman" panose="02020603050405020304" pitchFamily="18" charset="0"/>
                <a:ea typeface="Times New Roman" panose="02020603050405020304" pitchFamily="18" charset="0"/>
                <a:cs typeface="B Titr" panose="00000700000000000000" pitchFamily="2" charset="-78"/>
              </a:rPr>
              <a:t>1) </a:t>
            </a:r>
            <a:r>
              <a:rPr lang="fa-IR" sz="2200" b="1" dirty="0">
                <a:solidFill>
                  <a:srgbClr val="002060"/>
                </a:solidFill>
                <a:latin typeface="Times New Roman" panose="02020603050405020304" pitchFamily="18" charset="0"/>
                <a:ea typeface="Times New Roman" panose="02020603050405020304" pitchFamily="18" charset="0"/>
                <a:cs typeface="B Titr" panose="00000700000000000000" pitchFamily="2" charset="-78"/>
              </a:rPr>
              <a:t>جمع آوری داده های مرگ مادران</a:t>
            </a:r>
            <a:endParaRPr lang="en-US" sz="2200" b="1" dirty="0">
              <a:solidFill>
                <a:srgbClr val="002060"/>
              </a:solidFill>
              <a:latin typeface="Times New Roman" panose="02020603050405020304" pitchFamily="18" charset="0"/>
              <a:ea typeface="Times New Roman" panose="02020603050405020304" pitchFamily="18" charset="0"/>
              <a:cs typeface="B Titr" panose="00000700000000000000" pitchFamily="2" charset="-78"/>
            </a:endParaRPr>
          </a:p>
          <a:p>
            <a:pPr lvl="0" algn="justLow" rtl="1" eaLnBrk="0" fontAlgn="base" hangingPunct="0">
              <a:lnSpc>
                <a:spcPct val="150000"/>
              </a:lnSpc>
              <a:spcBef>
                <a:spcPct val="20000"/>
              </a:spcBef>
              <a:spcAft>
                <a:spcPct val="0"/>
              </a:spcAft>
              <a:buClr>
                <a:srgbClr val="A53010"/>
              </a:buClr>
            </a:pPr>
            <a:r>
              <a:rPr lang="fa-IR" sz="2200" b="1" dirty="0">
                <a:solidFill>
                  <a:srgbClr val="C00000"/>
                </a:solidFill>
                <a:latin typeface="Times New Roman" panose="02020603050405020304" pitchFamily="18" charset="0"/>
                <a:ea typeface="Times New Roman" panose="02020603050405020304" pitchFamily="18" charset="0"/>
                <a:cs typeface="B Titr" panose="00000700000000000000" pitchFamily="2" charset="-78"/>
              </a:rPr>
              <a:t>2) </a:t>
            </a:r>
            <a:r>
              <a:rPr lang="fa-IR" sz="2200" b="1" dirty="0">
                <a:solidFill>
                  <a:srgbClr val="002060"/>
                </a:solidFill>
                <a:latin typeface="Times New Roman" panose="02020603050405020304" pitchFamily="18" charset="0"/>
                <a:ea typeface="Times New Roman" panose="02020603050405020304" pitchFamily="18" charset="0"/>
                <a:cs typeface="B Titr" panose="00000700000000000000" pitchFamily="2" charset="-78"/>
              </a:rPr>
              <a:t>بررسی موارد مرگ</a:t>
            </a:r>
            <a:endParaRPr lang="en-US" sz="2200" b="1" dirty="0">
              <a:solidFill>
                <a:srgbClr val="002060"/>
              </a:solidFill>
              <a:latin typeface="Times New Roman" panose="02020603050405020304" pitchFamily="18" charset="0"/>
              <a:ea typeface="Times New Roman" panose="02020603050405020304" pitchFamily="18" charset="0"/>
              <a:cs typeface="B Titr" panose="00000700000000000000" pitchFamily="2" charset="-78"/>
            </a:endParaRPr>
          </a:p>
          <a:p>
            <a:pPr algn="justLow" rtl="1" eaLnBrk="0" fontAlgn="base" hangingPunct="0">
              <a:lnSpc>
                <a:spcPct val="150000"/>
              </a:lnSpc>
              <a:spcBef>
                <a:spcPct val="20000"/>
              </a:spcBef>
              <a:spcAft>
                <a:spcPct val="0"/>
              </a:spcAft>
              <a:buClr>
                <a:srgbClr val="A53010"/>
              </a:buClr>
            </a:pPr>
            <a:r>
              <a:rPr lang="fa-IR" sz="2200" b="1" dirty="0">
                <a:solidFill>
                  <a:srgbClr val="C00000"/>
                </a:solidFill>
                <a:latin typeface="Times New Roman" panose="02020603050405020304" pitchFamily="18" charset="0"/>
                <a:ea typeface="Times New Roman" panose="02020603050405020304" pitchFamily="18" charset="0"/>
                <a:cs typeface="B Titr" panose="00000700000000000000" pitchFamily="2" charset="-78"/>
              </a:rPr>
              <a:t>3) </a:t>
            </a:r>
            <a:r>
              <a:rPr lang="fa-IR" sz="2200" b="1" dirty="0">
                <a:solidFill>
                  <a:srgbClr val="002060"/>
                </a:solidFill>
                <a:latin typeface="Times New Roman" panose="02020603050405020304" pitchFamily="18" charset="0"/>
                <a:ea typeface="Times New Roman" panose="02020603050405020304" pitchFamily="18" charset="0"/>
                <a:cs typeface="B Titr" panose="00000700000000000000" pitchFamily="2" charset="-78"/>
              </a:rPr>
              <a:t>طراحی و اجرای مداخلات</a:t>
            </a:r>
            <a:endParaRPr lang="en-US" sz="2200" b="1" dirty="0">
              <a:solidFill>
                <a:srgbClr val="002060"/>
              </a:solidFill>
              <a:latin typeface="Times New Roman" panose="02020603050405020304" pitchFamily="18" charset="0"/>
              <a:ea typeface="Times New Roman" panose="02020603050405020304" pitchFamily="18" charset="0"/>
              <a:cs typeface="B Titr" panose="00000700000000000000" pitchFamily="2" charset="-78"/>
            </a:endParaRPr>
          </a:p>
          <a:p>
            <a:pPr lvl="0" algn="justLow" rtl="1" eaLnBrk="0" fontAlgn="base" hangingPunct="0">
              <a:lnSpc>
                <a:spcPct val="150000"/>
              </a:lnSpc>
              <a:spcBef>
                <a:spcPct val="20000"/>
              </a:spcBef>
              <a:spcAft>
                <a:spcPct val="0"/>
              </a:spcAft>
            </a:pPr>
            <a:r>
              <a:rPr lang="fa-IR" sz="2200" b="1" dirty="0">
                <a:solidFill>
                  <a:srgbClr val="C00000"/>
                </a:solidFill>
                <a:latin typeface="Times New Roman" panose="02020603050405020304" pitchFamily="18" charset="0"/>
                <a:ea typeface="Times New Roman" panose="02020603050405020304" pitchFamily="18" charset="0"/>
                <a:cs typeface="B Titr" panose="00000700000000000000" pitchFamily="2" charset="-78"/>
              </a:rPr>
              <a:t>4)</a:t>
            </a:r>
            <a:r>
              <a:rPr lang="fa-IR" sz="2200" b="1" dirty="0">
                <a:solidFill>
                  <a:srgbClr val="000000"/>
                </a:solidFill>
                <a:latin typeface="Times New Roman" panose="02020603050405020304" pitchFamily="18" charset="0"/>
                <a:ea typeface="Times New Roman" panose="02020603050405020304" pitchFamily="18" charset="0"/>
                <a:cs typeface="B Titr" panose="00000700000000000000" pitchFamily="2" charset="-78"/>
              </a:rPr>
              <a:t> </a:t>
            </a:r>
            <a:r>
              <a:rPr lang="fa-IR" sz="2200" b="1" dirty="0">
                <a:solidFill>
                  <a:srgbClr val="002060"/>
                </a:solidFill>
                <a:latin typeface="Times New Roman" panose="02020603050405020304" pitchFamily="18" charset="0"/>
                <a:ea typeface="Times New Roman" panose="02020603050405020304" pitchFamily="18" charset="0"/>
                <a:cs typeface="B Titr" panose="00000700000000000000" pitchFamily="2" charset="-78"/>
              </a:rPr>
              <a:t>پايش و ارزشيابی</a:t>
            </a:r>
          </a:p>
        </p:txBody>
      </p:sp>
    </p:spTree>
    <p:extLst>
      <p:ext uri="{BB962C8B-B14F-4D97-AF65-F5344CB8AC3E}">
        <p14:creationId xmlns:p14="http://schemas.microsoft.com/office/powerpoint/2010/main" val="4153238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a:srcRect l="21036" t="26799" r="27426" b="11458"/>
          <a:stretch/>
        </p:blipFill>
        <p:spPr>
          <a:xfrm>
            <a:off x="1696065" y="840658"/>
            <a:ext cx="9144000" cy="5147187"/>
          </a:xfrm>
          <a:prstGeom prst="rect">
            <a:avLst/>
          </a:prstGeom>
        </p:spPr>
      </p:pic>
    </p:spTree>
    <p:extLst>
      <p:ext uri="{BB962C8B-B14F-4D97-AF65-F5344CB8AC3E}">
        <p14:creationId xmlns:p14="http://schemas.microsoft.com/office/powerpoint/2010/main" val="2421281625"/>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0.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1.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2.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3.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4.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5.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6.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7.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8.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19.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0.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1.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2.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3.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4.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5.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6.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5.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6.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7.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8.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9.xml><?xml version="1.0" encoding="utf-8"?>
<a:themeOverride xmlns:a="http://schemas.openxmlformats.org/drawingml/2006/main">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412</TotalTime>
  <Words>2096</Words>
  <Application>Microsoft Office PowerPoint</Application>
  <PresentationFormat>Widescreen</PresentationFormat>
  <Paragraphs>147</Paragraphs>
  <Slides>28</Slides>
  <Notes>4</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28</vt:i4>
      </vt:variant>
    </vt:vector>
  </HeadingPairs>
  <TitlesOfParts>
    <vt:vector size="42" baseType="lpstr">
      <vt:lpstr>2  Elham</vt:lpstr>
      <vt:lpstr>2  Titr</vt:lpstr>
      <vt:lpstr>2  Yekan</vt:lpstr>
      <vt:lpstr>Arial</vt:lpstr>
      <vt:lpstr>B Nazanin</vt:lpstr>
      <vt:lpstr>B Titr</vt:lpstr>
      <vt:lpstr>B Yagut</vt:lpstr>
      <vt:lpstr>Calibri</vt:lpstr>
      <vt:lpstr>Calibri Light</vt:lpstr>
      <vt:lpstr>Symbol</vt:lpstr>
      <vt:lpstr>Times New Roman</vt:lpstr>
      <vt:lpstr>Traditional Arabic</vt:lpstr>
      <vt:lpstr>Wingdings</vt:lpstr>
      <vt:lpstr>Diseño predeterminado</vt:lpstr>
      <vt:lpstr>PowerPoint Presentation</vt:lpstr>
      <vt:lpstr>نظام کشوری مراقبت مرگ مادری </vt:lpstr>
      <vt:lpstr>PowerPoint Presentation</vt:lpstr>
      <vt:lpstr>اهداف استراتژیک برای ارتقای سلامت مادران توصیه شده توسط سازمان جهانی بهداشت</vt:lpstr>
      <vt:lpstr>PowerPoint Presentation</vt:lpstr>
      <vt:lpstr>PowerPoint Presentation</vt:lpstr>
      <vt:lpstr>PowerPoint Presentation</vt:lpstr>
      <vt:lpstr>فعالیتهای اصلی نظام مراقبت مرگ مادری</vt:lpstr>
      <vt:lpstr>PowerPoint Presentation</vt:lpstr>
      <vt:lpstr>PowerPoint Presentation</vt:lpstr>
      <vt:lpstr>PowerPoint Presentation</vt:lpstr>
      <vt:lpstr>ضرورت تکمیل فرم گزارش فوری در مورد مرگ هایی که بعد از 42 روز پس از ختم بارداری رخ می دهند</vt:lpstr>
      <vt:lpstr>جمع آوری داده های مرگ مادران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نظام کشوری مراقبت مرگ مادری</dc:title>
  <dc:creator>A.R.I</dc:creator>
  <cp:lastModifiedBy>A.R.I</cp:lastModifiedBy>
  <cp:revision>87</cp:revision>
  <dcterms:created xsi:type="dcterms:W3CDTF">2022-12-01T05:46:34Z</dcterms:created>
  <dcterms:modified xsi:type="dcterms:W3CDTF">2022-12-05T04:03:34Z</dcterms:modified>
</cp:coreProperties>
</file>