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8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9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0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1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94" r:id="rId2"/>
  </p:sldMasterIdLst>
  <p:sldIdLst>
    <p:sldId id="322" r:id="rId3"/>
    <p:sldId id="407" r:id="rId4"/>
    <p:sldId id="437" r:id="rId5"/>
    <p:sldId id="473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339" r:id="rId16"/>
    <p:sldId id="340" r:id="rId17"/>
    <p:sldId id="341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471" r:id="rId37"/>
    <p:sldId id="438" r:id="rId38"/>
    <p:sldId id="466" r:id="rId39"/>
    <p:sldId id="467" r:id="rId40"/>
    <p:sldId id="439" r:id="rId41"/>
    <p:sldId id="450" r:id="rId42"/>
    <p:sldId id="440" r:id="rId43"/>
    <p:sldId id="451" r:id="rId44"/>
    <p:sldId id="441" r:id="rId45"/>
    <p:sldId id="442" r:id="rId46"/>
    <p:sldId id="443" r:id="rId47"/>
    <p:sldId id="452" r:id="rId48"/>
    <p:sldId id="455" r:id="rId49"/>
    <p:sldId id="445" r:id="rId50"/>
    <p:sldId id="446" r:id="rId51"/>
    <p:sldId id="474" r:id="rId52"/>
    <p:sldId id="465" r:id="rId53"/>
    <p:sldId id="449" r:id="rId54"/>
    <p:sldId id="447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2000" b="1" dirty="0" smtClean="0">
                <a:cs typeface="2  Titr" panose="00000700000000000000" pitchFamily="2" charset="-78"/>
              </a:rPr>
              <a:t>نمودار مقایسه ای شاخص </a:t>
            </a:r>
            <a:r>
              <a:rPr lang="fa-IR" sz="2000" b="1" dirty="0" smtClean="0">
                <a:solidFill>
                  <a:srgbClr val="FF0000"/>
                </a:solidFill>
                <a:cs typeface="2  Titr" panose="00000700000000000000" pitchFamily="2" charset="-78"/>
              </a:rPr>
              <a:t>همه خدمات ارزیابی سلامت میانسالان </a:t>
            </a:r>
            <a:r>
              <a:rPr lang="fa-IR" sz="1400" b="1" dirty="0" smtClean="0">
                <a:solidFill>
                  <a:schemeClr val="tx1"/>
                </a:solidFill>
                <a:cs typeface="2  Titr" panose="00000700000000000000" pitchFamily="2" charset="-78"/>
              </a:rPr>
              <a:t>(پنج خدمتی)</a:t>
            </a:r>
            <a:r>
              <a:rPr lang="fa-IR" sz="1400" b="1" baseline="0" dirty="0" smtClean="0">
                <a:solidFill>
                  <a:schemeClr val="tx1"/>
                </a:solidFill>
                <a:cs typeface="2  Titr" panose="00000700000000000000" pitchFamily="2" charset="-78"/>
              </a:rPr>
              <a:t> </a:t>
            </a:r>
            <a:r>
              <a:rPr lang="fa-IR" sz="2000" b="1" dirty="0" smtClean="0">
                <a:cs typeface="2  Titr" panose="00000700000000000000" pitchFamily="2" charset="-78"/>
              </a:rPr>
              <a:t>به تفکیک شهرستانهای تابعه دانشگاه علوم پزشکی اصفهان در کل سال 1400</a:t>
            </a:r>
            <a:endParaRPr lang="fa-IR" sz="2000" b="1" dirty="0">
              <a:cs typeface="2  Titr" panose="00000700000000000000" pitchFamily="2" charset="-78"/>
            </a:endParaRPr>
          </a:p>
        </c:rich>
      </c:tx>
      <c:layout>
        <c:manualLayout>
          <c:xMode val="edge"/>
          <c:yMode val="edge"/>
          <c:x val="0.15254920894085566"/>
          <c:y val="2.6402640264026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1400'!$F$33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281-4879-AA77-EAEA45C5556D}"/>
              </c:ext>
            </c:extLst>
          </c:dPt>
          <c:dPt>
            <c:idx val="2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281-4879-AA77-EAEA45C555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1400'!$E$34:$E$58</c:f>
              <c:strCache>
                <c:ptCount val="25"/>
                <c:pt idx="0">
                  <c:v>حد انتظار</c:v>
                </c:pt>
                <c:pt idx="1">
                  <c:v> نطنز</c:v>
                </c:pt>
                <c:pt idx="2">
                  <c:v> سمیرم</c:v>
                </c:pt>
                <c:pt idx="3">
                  <c:v> اردستان</c:v>
                </c:pt>
                <c:pt idx="4">
                  <c:v>خوانسار</c:v>
                </c:pt>
                <c:pt idx="5">
                  <c:v> فریدن</c:v>
                </c:pt>
                <c:pt idx="6">
                  <c:v> گلپایگان</c:v>
                </c:pt>
                <c:pt idx="7">
                  <c:v> فریدونشهر</c:v>
                </c:pt>
                <c:pt idx="8">
                  <c:v> خور </c:v>
                </c:pt>
                <c:pt idx="9">
                  <c:v> تیران </c:v>
                </c:pt>
                <c:pt idx="10">
                  <c:v>دهاقان</c:v>
                </c:pt>
                <c:pt idx="11">
                  <c:v> چادگان</c:v>
                </c:pt>
                <c:pt idx="12">
                  <c:v> نائین</c:v>
                </c:pt>
                <c:pt idx="13">
                  <c:v> مبارکه</c:v>
                </c:pt>
                <c:pt idx="14">
                  <c:v> شاهین شهر</c:v>
                </c:pt>
                <c:pt idx="15">
                  <c:v> فلاورجان</c:v>
                </c:pt>
                <c:pt idx="16">
                  <c:v> بوئین </c:v>
                </c:pt>
                <c:pt idx="17">
                  <c:v> خمینی شهر</c:v>
                </c:pt>
                <c:pt idx="18">
                  <c:v> برخوار</c:v>
                </c:pt>
                <c:pt idx="19">
                  <c:v> شهرضا</c:v>
                </c:pt>
                <c:pt idx="20">
                  <c:v> نجف آباد</c:v>
                </c:pt>
                <c:pt idx="21">
                  <c:v>دانشگاه</c:v>
                </c:pt>
                <c:pt idx="22">
                  <c:v> لنجان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1400'!$F$34:$F$58</c:f>
              <c:numCache>
                <c:formatCode>0.0</c:formatCode>
                <c:ptCount val="25"/>
                <c:pt idx="0" formatCode="General">
                  <c:v>30</c:v>
                </c:pt>
                <c:pt idx="1">
                  <c:v>24.227189008910351</c:v>
                </c:pt>
                <c:pt idx="2" formatCode="0">
                  <c:v>23.994100862428265</c:v>
                </c:pt>
                <c:pt idx="3">
                  <c:v>23.819788747574908</c:v>
                </c:pt>
                <c:pt idx="4">
                  <c:v>21.569046601111587</c:v>
                </c:pt>
                <c:pt idx="5">
                  <c:v>19.899254818700303</c:v>
                </c:pt>
                <c:pt idx="6">
                  <c:v>19.05664118437576</c:v>
                </c:pt>
                <c:pt idx="7">
                  <c:v>18.777509143884448</c:v>
                </c:pt>
                <c:pt idx="8">
                  <c:v>17.486061834769387</c:v>
                </c:pt>
                <c:pt idx="9" formatCode="0">
                  <c:v>15.04154892140679</c:v>
                </c:pt>
                <c:pt idx="10">
                  <c:v>14.65356087559549</c:v>
                </c:pt>
                <c:pt idx="11">
                  <c:v>14.631718646317188</c:v>
                </c:pt>
                <c:pt idx="12">
                  <c:v>12.848464202577642</c:v>
                </c:pt>
                <c:pt idx="13">
                  <c:v>12.437876880259758</c:v>
                </c:pt>
                <c:pt idx="14" formatCode="0">
                  <c:v>12.041893384609091</c:v>
                </c:pt>
                <c:pt idx="15">
                  <c:v>11.768863491108689</c:v>
                </c:pt>
                <c:pt idx="16">
                  <c:v>10.91353199804592</c:v>
                </c:pt>
                <c:pt idx="17" formatCode="0">
                  <c:v>9.9788772962939252</c:v>
                </c:pt>
                <c:pt idx="18">
                  <c:v>9.942613301942318</c:v>
                </c:pt>
                <c:pt idx="19">
                  <c:v>9.4335461103326601</c:v>
                </c:pt>
                <c:pt idx="20">
                  <c:v>8.6913789098100427</c:v>
                </c:pt>
                <c:pt idx="21">
                  <c:v>8.5551482673225188</c:v>
                </c:pt>
                <c:pt idx="22">
                  <c:v>7.4588341281701123</c:v>
                </c:pt>
                <c:pt idx="23">
                  <c:v>5.239801003153234</c:v>
                </c:pt>
                <c:pt idx="24">
                  <c:v>4.0712481509391836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81-4879-AA77-EAEA45C555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4992496"/>
        <c:axId val="234990832"/>
        <c:axId val="0"/>
      </c:bar3DChart>
      <c:catAx>
        <c:axId val="234992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234990832"/>
        <c:crosses val="autoZero"/>
        <c:auto val="1"/>
        <c:lblAlgn val="ctr"/>
        <c:lblOffset val="100"/>
        <c:noMultiLvlLbl val="0"/>
      </c:catAx>
      <c:valAx>
        <c:axId val="23499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3499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fa-I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2997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83-458A-B424-E53819F8B728}"/>
              </c:ext>
            </c:extLst>
          </c:dPt>
          <c:dPt>
            <c:idx val="2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83-458A-B424-E53819F8B7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r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خور </c:v>
                </c:pt>
                <c:pt idx="1">
                  <c:v> تیران </c:v>
                </c:pt>
                <c:pt idx="2">
                  <c:v>حد انتظار</c:v>
                </c:pt>
                <c:pt idx="3">
                  <c:v>نطنز</c:v>
                </c:pt>
                <c:pt idx="4">
                  <c:v> اردستان</c:v>
                </c:pt>
                <c:pt idx="5">
                  <c:v>فریدن</c:v>
                </c:pt>
                <c:pt idx="6">
                  <c:v> مبارکه</c:v>
                </c:pt>
                <c:pt idx="7">
                  <c:v> فریدونشهر</c:v>
                </c:pt>
                <c:pt idx="8">
                  <c:v>چادگان</c:v>
                </c:pt>
                <c:pt idx="9">
                  <c:v>نائین</c:v>
                </c:pt>
                <c:pt idx="10">
                  <c:v> برخوار</c:v>
                </c:pt>
                <c:pt idx="11">
                  <c:v>سمیرم</c:v>
                </c:pt>
                <c:pt idx="12">
                  <c:v> بوئین </c:v>
                </c:pt>
                <c:pt idx="13">
                  <c:v>خمینی شهر</c:v>
                </c:pt>
                <c:pt idx="14">
                  <c:v> فلاورجان</c:v>
                </c:pt>
                <c:pt idx="15">
                  <c:v> لنجان</c:v>
                </c:pt>
                <c:pt idx="16">
                  <c:v> دهاقان</c:v>
                </c:pt>
                <c:pt idx="17">
                  <c:v> شهرضا</c:v>
                </c:pt>
                <c:pt idx="18">
                  <c:v> نجف آباد</c:v>
                </c:pt>
                <c:pt idx="19">
                  <c:v>گلپایگان</c:v>
                </c:pt>
                <c:pt idx="20">
                  <c:v> شاهین شهر </c:v>
                </c:pt>
                <c:pt idx="21">
                  <c:v>خوانسار</c:v>
                </c:pt>
                <c:pt idx="22">
                  <c:v>دانشگاه</c:v>
                </c:pt>
                <c:pt idx="23">
                  <c:v>اصفهان 1</c:v>
                </c:pt>
                <c:pt idx="24">
                  <c:v>اصفهان 2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55</c:v>
                </c:pt>
                <c:pt idx="1">
                  <c:v>34.9</c:v>
                </c:pt>
                <c:pt idx="2">
                  <c:v>30</c:v>
                </c:pt>
                <c:pt idx="3">
                  <c:v>29.9</c:v>
                </c:pt>
                <c:pt idx="4">
                  <c:v>25</c:v>
                </c:pt>
                <c:pt idx="5">
                  <c:v>23.9</c:v>
                </c:pt>
                <c:pt idx="6">
                  <c:v>23.4</c:v>
                </c:pt>
                <c:pt idx="7">
                  <c:v>21.6</c:v>
                </c:pt>
                <c:pt idx="8">
                  <c:v>21.2</c:v>
                </c:pt>
                <c:pt idx="9">
                  <c:v>20.399999999999999</c:v>
                </c:pt>
                <c:pt idx="10">
                  <c:v>20.3</c:v>
                </c:pt>
                <c:pt idx="11">
                  <c:v>20.2</c:v>
                </c:pt>
                <c:pt idx="12">
                  <c:v>18.600000000000001</c:v>
                </c:pt>
                <c:pt idx="13">
                  <c:v>17.7</c:v>
                </c:pt>
                <c:pt idx="14">
                  <c:v>16.8</c:v>
                </c:pt>
                <c:pt idx="15">
                  <c:v>16.3</c:v>
                </c:pt>
                <c:pt idx="16">
                  <c:v>15.2</c:v>
                </c:pt>
                <c:pt idx="17">
                  <c:v>14.7</c:v>
                </c:pt>
                <c:pt idx="18">
                  <c:v>14.1</c:v>
                </c:pt>
                <c:pt idx="19">
                  <c:v>14</c:v>
                </c:pt>
                <c:pt idx="20">
                  <c:v>13.5</c:v>
                </c:pt>
                <c:pt idx="21">
                  <c:v>12.8</c:v>
                </c:pt>
                <c:pt idx="22">
                  <c:v>12.8</c:v>
                </c:pt>
                <c:pt idx="23">
                  <c:v>7.9</c:v>
                </c:pt>
                <c:pt idx="24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83-458A-B424-E53819F8B7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7256127"/>
        <c:axId val="1017252383"/>
      </c:barChart>
      <c:catAx>
        <c:axId val="1017256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017252383"/>
        <c:crosses val="autoZero"/>
        <c:auto val="1"/>
        <c:lblAlgn val="ctr"/>
        <c:lblOffset val="100"/>
        <c:noMultiLvlLbl val="0"/>
      </c:catAx>
      <c:valAx>
        <c:axId val="10172523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r" panose="00000400000000000000" pitchFamily="2" charset="-78"/>
              </a:defRPr>
            </a:pPr>
            <a:endParaRPr lang="fa-IR"/>
          </a:p>
        </c:txPr>
        <c:crossAx val="10172561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2997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FF-490D-9C60-2F5E2D77AAD7}"/>
              </c:ext>
            </c:extLst>
          </c:dPt>
          <c:dPt>
            <c:idx val="2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FF-490D-9C60-2F5E2D77AAD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خور </c:v>
                </c:pt>
                <c:pt idx="1">
                  <c:v>نائین</c:v>
                </c:pt>
                <c:pt idx="2">
                  <c:v> تیران </c:v>
                </c:pt>
                <c:pt idx="3">
                  <c:v>حد انتظار</c:v>
                </c:pt>
                <c:pt idx="4">
                  <c:v>نطنز</c:v>
                </c:pt>
                <c:pt idx="5">
                  <c:v>چادگان</c:v>
                </c:pt>
                <c:pt idx="6">
                  <c:v> مبارکه</c:v>
                </c:pt>
                <c:pt idx="7">
                  <c:v>فریدن</c:v>
                </c:pt>
                <c:pt idx="8">
                  <c:v> اردستان</c:v>
                </c:pt>
                <c:pt idx="9">
                  <c:v> فریدونشهر</c:v>
                </c:pt>
                <c:pt idx="10">
                  <c:v>سمیرم</c:v>
                </c:pt>
                <c:pt idx="11">
                  <c:v> برخوار</c:v>
                </c:pt>
                <c:pt idx="12">
                  <c:v> بوئین </c:v>
                </c:pt>
                <c:pt idx="13">
                  <c:v>خمینی شهر</c:v>
                </c:pt>
                <c:pt idx="14">
                  <c:v> فلاورجان</c:v>
                </c:pt>
                <c:pt idx="15">
                  <c:v> لنجان</c:v>
                </c:pt>
                <c:pt idx="16">
                  <c:v>گلپایگان</c:v>
                </c:pt>
                <c:pt idx="17">
                  <c:v> دهاقان</c:v>
                </c:pt>
                <c:pt idx="18">
                  <c:v> شهرضا</c:v>
                </c:pt>
                <c:pt idx="19">
                  <c:v> نجف آباد</c:v>
                </c:pt>
                <c:pt idx="20">
                  <c:v>خوانسار</c:v>
                </c:pt>
                <c:pt idx="21">
                  <c:v>دانشگاه</c:v>
                </c:pt>
                <c:pt idx="22">
                  <c:v> شاهین شهر </c:v>
                </c:pt>
                <c:pt idx="23">
                  <c:v>اصفهان 1</c:v>
                </c:pt>
                <c:pt idx="24">
                  <c:v>اصفهان 2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52.6</c:v>
                </c:pt>
                <c:pt idx="1">
                  <c:v>40.4</c:v>
                </c:pt>
                <c:pt idx="2">
                  <c:v>34</c:v>
                </c:pt>
                <c:pt idx="3">
                  <c:v>30</c:v>
                </c:pt>
                <c:pt idx="4">
                  <c:v>29.8</c:v>
                </c:pt>
                <c:pt idx="5">
                  <c:v>24.4</c:v>
                </c:pt>
                <c:pt idx="6">
                  <c:v>23.5</c:v>
                </c:pt>
                <c:pt idx="7">
                  <c:v>22.6</c:v>
                </c:pt>
                <c:pt idx="8">
                  <c:v>22.5</c:v>
                </c:pt>
                <c:pt idx="9">
                  <c:v>21.3</c:v>
                </c:pt>
                <c:pt idx="10">
                  <c:v>20.6</c:v>
                </c:pt>
                <c:pt idx="11">
                  <c:v>20</c:v>
                </c:pt>
                <c:pt idx="12">
                  <c:v>18.5</c:v>
                </c:pt>
                <c:pt idx="13">
                  <c:v>17.399999999999999</c:v>
                </c:pt>
                <c:pt idx="14">
                  <c:v>17.3</c:v>
                </c:pt>
                <c:pt idx="15">
                  <c:v>16.100000000000001</c:v>
                </c:pt>
                <c:pt idx="16">
                  <c:v>15</c:v>
                </c:pt>
                <c:pt idx="17">
                  <c:v>14.9</c:v>
                </c:pt>
                <c:pt idx="18">
                  <c:v>14.9</c:v>
                </c:pt>
                <c:pt idx="19">
                  <c:v>14.2</c:v>
                </c:pt>
                <c:pt idx="20">
                  <c:v>13.4</c:v>
                </c:pt>
                <c:pt idx="21">
                  <c:v>12.9</c:v>
                </c:pt>
                <c:pt idx="22">
                  <c:v>12.6</c:v>
                </c:pt>
                <c:pt idx="23">
                  <c:v>8.3000000000000007</c:v>
                </c:pt>
                <c:pt idx="24">
                  <c:v>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FF-490D-9C60-2F5E2D77AA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2219407"/>
        <c:axId val="1552220655"/>
      </c:barChart>
      <c:catAx>
        <c:axId val="1552219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52220655"/>
        <c:crosses val="autoZero"/>
        <c:auto val="1"/>
        <c:lblAlgn val="ctr"/>
        <c:lblOffset val="100"/>
        <c:noMultiLvlLbl val="0"/>
      </c:catAx>
      <c:valAx>
        <c:axId val="15522206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522194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2997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84-48E3-B7FC-1DD91FF3B6C7}"/>
              </c:ext>
            </c:extLst>
          </c:dPt>
          <c:dPt>
            <c:idx val="2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84-48E3-B7FC-1DD91FF3B6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خور </c:v>
                </c:pt>
                <c:pt idx="1">
                  <c:v> تیران </c:v>
                </c:pt>
                <c:pt idx="2">
                  <c:v>حد انتظار</c:v>
                </c:pt>
                <c:pt idx="3">
                  <c:v>نطنز</c:v>
                </c:pt>
                <c:pt idx="4">
                  <c:v>چادگان</c:v>
                </c:pt>
                <c:pt idx="5">
                  <c:v> اردستان</c:v>
                </c:pt>
                <c:pt idx="6">
                  <c:v> مبارکه</c:v>
                </c:pt>
                <c:pt idx="7">
                  <c:v>نائین</c:v>
                </c:pt>
                <c:pt idx="8">
                  <c:v>سمیرم</c:v>
                </c:pt>
                <c:pt idx="9">
                  <c:v> بوئین </c:v>
                </c:pt>
                <c:pt idx="10">
                  <c:v>فریدن</c:v>
                </c:pt>
                <c:pt idx="11">
                  <c:v> فریدونشهر</c:v>
                </c:pt>
                <c:pt idx="12">
                  <c:v> فلاورجان</c:v>
                </c:pt>
                <c:pt idx="13">
                  <c:v> برخوار</c:v>
                </c:pt>
                <c:pt idx="14">
                  <c:v> لنجان</c:v>
                </c:pt>
                <c:pt idx="15">
                  <c:v>خمینی شهر</c:v>
                </c:pt>
                <c:pt idx="16">
                  <c:v> شهرضا</c:v>
                </c:pt>
                <c:pt idx="17">
                  <c:v> شاهین شهر </c:v>
                </c:pt>
                <c:pt idx="18">
                  <c:v>گلپایگان</c:v>
                </c:pt>
                <c:pt idx="19">
                  <c:v> دهاقان</c:v>
                </c:pt>
                <c:pt idx="20">
                  <c:v> نجف آباد</c:v>
                </c:pt>
                <c:pt idx="21">
                  <c:v>دانشگاه</c:v>
                </c:pt>
                <c:pt idx="22">
                  <c:v>خوانسار</c:v>
                </c:pt>
                <c:pt idx="23">
                  <c:v>اصفهان 1</c:v>
                </c:pt>
                <c:pt idx="24">
                  <c:v>اصفهان 2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52.1</c:v>
                </c:pt>
                <c:pt idx="1">
                  <c:v>33.799999999999997</c:v>
                </c:pt>
                <c:pt idx="2">
                  <c:v>30</c:v>
                </c:pt>
                <c:pt idx="3">
                  <c:v>28.2</c:v>
                </c:pt>
                <c:pt idx="4">
                  <c:v>24.8</c:v>
                </c:pt>
                <c:pt idx="5">
                  <c:v>23.6</c:v>
                </c:pt>
                <c:pt idx="6">
                  <c:v>23.1</c:v>
                </c:pt>
                <c:pt idx="7">
                  <c:v>20.8</c:v>
                </c:pt>
                <c:pt idx="8">
                  <c:v>20.399999999999999</c:v>
                </c:pt>
                <c:pt idx="9">
                  <c:v>19.8</c:v>
                </c:pt>
                <c:pt idx="10">
                  <c:v>19.399999999999999</c:v>
                </c:pt>
                <c:pt idx="11">
                  <c:v>18.8</c:v>
                </c:pt>
                <c:pt idx="12">
                  <c:v>16.8</c:v>
                </c:pt>
                <c:pt idx="13">
                  <c:v>16.3</c:v>
                </c:pt>
                <c:pt idx="14">
                  <c:v>16.3</c:v>
                </c:pt>
                <c:pt idx="15">
                  <c:v>15.5</c:v>
                </c:pt>
                <c:pt idx="16">
                  <c:v>14.3</c:v>
                </c:pt>
                <c:pt idx="17">
                  <c:v>14</c:v>
                </c:pt>
                <c:pt idx="18">
                  <c:v>14</c:v>
                </c:pt>
                <c:pt idx="19">
                  <c:v>13</c:v>
                </c:pt>
                <c:pt idx="20">
                  <c:v>12</c:v>
                </c:pt>
                <c:pt idx="21">
                  <c:v>11.8</c:v>
                </c:pt>
                <c:pt idx="22">
                  <c:v>11.2</c:v>
                </c:pt>
                <c:pt idx="23">
                  <c:v>6.5</c:v>
                </c:pt>
                <c:pt idx="24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84-48E3-B7FC-1DD91FF3B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2041279"/>
        <c:axId val="1562045439"/>
      </c:barChart>
      <c:catAx>
        <c:axId val="1562041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62045439"/>
        <c:crosses val="autoZero"/>
        <c:auto val="1"/>
        <c:lblAlgn val="ctr"/>
        <c:lblOffset val="100"/>
        <c:noMultiLvlLbl val="0"/>
      </c:catAx>
      <c:valAx>
        <c:axId val="15620454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620412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2997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7D-4BD1-9AB9-4DA9392E76E7}"/>
              </c:ext>
            </c:extLst>
          </c:dPt>
          <c:dPt>
            <c:idx val="2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7D-4BD1-9AB9-4DA9392E76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خور </c:v>
                </c:pt>
                <c:pt idx="1">
                  <c:v>چادگان</c:v>
                </c:pt>
                <c:pt idx="2">
                  <c:v> فریدونشهر</c:v>
                </c:pt>
                <c:pt idx="3">
                  <c:v> تیران </c:v>
                </c:pt>
                <c:pt idx="4">
                  <c:v> اردستان</c:v>
                </c:pt>
                <c:pt idx="5">
                  <c:v>نطنز</c:v>
                </c:pt>
                <c:pt idx="6">
                  <c:v>حد انتظار</c:v>
                </c:pt>
                <c:pt idx="7">
                  <c:v>فریدن</c:v>
                </c:pt>
                <c:pt idx="8">
                  <c:v>نائین</c:v>
                </c:pt>
                <c:pt idx="9">
                  <c:v> بوئین </c:v>
                </c:pt>
                <c:pt idx="10">
                  <c:v>خوانسار</c:v>
                </c:pt>
                <c:pt idx="11">
                  <c:v> برخوار</c:v>
                </c:pt>
                <c:pt idx="12">
                  <c:v>سمیرم</c:v>
                </c:pt>
                <c:pt idx="13">
                  <c:v>گلپایگان</c:v>
                </c:pt>
                <c:pt idx="14">
                  <c:v> فلاورجان</c:v>
                </c:pt>
                <c:pt idx="15">
                  <c:v> مبارکه</c:v>
                </c:pt>
                <c:pt idx="16">
                  <c:v>خمینی شهر</c:v>
                </c:pt>
                <c:pt idx="17">
                  <c:v> شهرضا</c:v>
                </c:pt>
                <c:pt idx="18">
                  <c:v> لنجان</c:v>
                </c:pt>
                <c:pt idx="19">
                  <c:v> دهاقان</c:v>
                </c:pt>
                <c:pt idx="20">
                  <c:v> شاهین شهر </c:v>
                </c:pt>
                <c:pt idx="21">
                  <c:v> نجف آباد</c:v>
                </c:pt>
                <c:pt idx="22">
                  <c:v>دانشگاه</c:v>
                </c:pt>
                <c:pt idx="23">
                  <c:v>اصفهان 1</c:v>
                </c:pt>
                <c:pt idx="24">
                  <c:v>اصفهان 2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52.8</c:v>
                </c:pt>
                <c:pt idx="1">
                  <c:v>40.4</c:v>
                </c:pt>
                <c:pt idx="2">
                  <c:v>38.299999999999997</c:v>
                </c:pt>
                <c:pt idx="3">
                  <c:v>35.4</c:v>
                </c:pt>
                <c:pt idx="4">
                  <c:v>35.299999999999997</c:v>
                </c:pt>
                <c:pt idx="5">
                  <c:v>34.299999999999997</c:v>
                </c:pt>
                <c:pt idx="6">
                  <c:v>30</c:v>
                </c:pt>
                <c:pt idx="7">
                  <c:v>29.9</c:v>
                </c:pt>
                <c:pt idx="8">
                  <c:v>28.4</c:v>
                </c:pt>
                <c:pt idx="9">
                  <c:v>28.1</c:v>
                </c:pt>
                <c:pt idx="10">
                  <c:v>25.9</c:v>
                </c:pt>
                <c:pt idx="11">
                  <c:v>23.3</c:v>
                </c:pt>
                <c:pt idx="12">
                  <c:v>23.3</c:v>
                </c:pt>
                <c:pt idx="13">
                  <c:v>23.2</c:v>
                </c:pt>
                <c:pt idx="14">
                  <c:v>22.9</c:v>
                </c:pt>
                <c:pt idx="15">
                  <c:v>21.7</c:v>
                </c:pt>
                <c:pt idx="16">
                  <c:v>20.3</c:v>
                </c:pt>
                <c:pt idx="17">
                  <c:v>19.5</c:v>
                </c:pt>
                <c:pt idx="18">
                  <c:v>19.3</c:v>
                </c:pt>
                <c:pt idx="19">
                  <c:v>17.600000000000001</c:v>
                </c:pt>
                <c:pt idx="20">
                  <c:v>16.899999999999999</c:v>
                </c:pt>
                <c:pt idx="21">
                  <c:v>15</c:v>
                </c:pt>
                <c:pt idx="22">
                  <c:v>14.8</c:v>
                </c:pt>
                <c:pt idx="23">
                  <c:v>8.4</c:v>
                </c:pt>
                <c:pt idx="24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C7D-4BD1-9AB9-4DA9392E7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99357407"/>
        <c:axId val="1499359071"/>
      </c:barChart>
      <c:catAx>
        <c:axId val="1499357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499359071"/>
        <c:crosses val="autoZero"/>
        <c:auto val="1"/>
        <c:lblAlgn val="ctr"/>
        <c:lblOffset val="100"/>
        <c:noMultiLvlLbl val="0"/>
      </c:catAx>
      <c:valAx>
        <c:axId val="1499359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4993574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2997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E92-46FD-9B44-5B591ECCA6CF}"/>
              </c:ext>
            </c:extLst>
          </c:dPt>
          <c:dPt>
            <c:idx val="2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E92-46FD-9B44-5B591ECCA6C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خور </c:v>
                </c:pt>
                <c:pt idx="1">
                  <c:v> تیران </c:v>
                </c:pt>
                <c:pt idx="2">
                  <c:v>حد انتظار</c:v>
                </c:pt>
                <c:pt idx="3">
                  <c:v>نطنز</c:v>
                </c:pt>
                <c:pt idx="4">
                  <c:v> مبارکه</c:v>
                </c:pt>
                <c:pt idx="5">
                  <c:v>چادگان</c:v>
                </c:pt>
                <c:pt idx="6">
                  <c:v>فریدن</c:v>
                </c:pt>
                <c:pt idx="7">
                  <c:v> فریدونشهر</c:v>
                </c:pt>
                <c:pt idx="8">
                  <c:v> اردستان</c:v>
                </c:pt>
                <c:pt idx="9">
                  <c:v> برخوار</c:v>
                </c:pt>
                <c:pt idx="10">
                  <c:v>نائین</c:v>
                </c:pt>
                <c:pt idx="11">
                  <c:v>سمیرم</c:v>
                </c:pt>
                <c:pt idx="12">
                  <c:v> بوئین </c:v>
                </c:pt>
                <c:pt idx="13">
                  <c:v>خمینی شهر</c:v>
                </c:pt>
                <c:pt idx="14">
                  <c:v> فلاورجان</c:v>
                </c:pt>
                <c:pt idx="15">
                  <c:v> لنجان</c:v>
                </c:pt>
                <c:pt idx="16">
                  <c:v> دهاقان</c:v>
                </c:pt>
                <c:pt idx="17">
                  <c:v> شهرضا</c:v>
                </c:pt>
                <c:pt idx="18">
                  <c:v>گلپایگان</c:v>
                </c:pt>
                <c:pt idx="19">
                  <c:v> شاهین شهر </c:v>
                </c:pt>
                <c:pt idx="20">
                  <c:v>خوانسار</c:v>
                </c:pt>
                <c:pt idx="21">
                  <c:v>دانشگاه</c:v>
                </c:pt>
                <c:pt idx="22">
                  <c:v> نجف آباد</c:v>
                </c:pt>
                <c:pt idx="23">
                  <c:v>اصفهان 1</c:v>
                </c:pt>
                <c:pt idx="24">
                  <c:v>اصفهان 2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54.2</c:v>
                </c:pt>
                <c:pt idx="1">
                  <c:v>32.299999999999997</c:v>
                </c:pt>
                <c:pt idx="2">
                  <c:v>30</c:v>
                </c:pt>
                <c:pt idx="3">
                  <c:v>29.2</c:v>
                </c:pt>
                <c:pt idx="4">
                  <c:v>22.5</c:v>
                </c:pt>
                <c:pt idx="5">
                  <c:v>22</c:v>
                </c:pt>
                <c:pt idx="6">
                  <c:v>21.4</c:v>
                </c:pt>
                <c:pt idx="7">
                  <c:v>20.9</c:v>
                </c:pt>
                <c:pt idx="8">
                  <c:v>20</c:v>
                </c:pt>
                <c:pt idx="9">
                  <c:v>19.8</c:v>
                </c:pt>
                <c:pt idx="10">
                  <c:v>19.600000000000001</c:v>
                </c:pt>
                <c:pt idx="11">
                  <c:v>18.7</c:v>
                </c:pt>
                <c:pt idx="12">
                  <c:v>17.399999999999999</c:v>
                </c:pt>
                <c:pt idx="13">
                  <c:v>17.399999999999999</c:v>
                </c:pt>
                <c:pt idx="14">
                  <c:v>17.3</c:v>
                </c:pt>
                <c:pt idx="15">
                  <c:v>17.2</c:v>
                </c:pt>
                <c:pt idx="16">
                  <c:v>15.2</c:v>
                </c:pt>
                <c:pt idx="17">
                  <c:v>14.7</c:v>
                </c:pt>
                <c:pt idx="18">
                  <c:v>14.7</c:v>
                </c:pt>
                <c:pt idx="19">
                  <c:v>13.3</c:v>
                </c:pt>
                <c:pt idx="20">
                  <c:v>13.1</c:v>
                </c:pt>
                <c:pt idx="21">
                  <c:v>12.5</c:v>
                </c:pt>
                <c:pt idx="22">
                  <c:v>12.1</c:v>
                </c:pt>
                <c:pt idx="23">
                  <c:v>7.6</c:v>
                </c:pt>
                <c:pt idx="24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92-46FD-9B44-5B591ECCA6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1412415"/>
        <c:axId val="1561411583"/>
      </c:barChart>
      <c:catAx>
        <c:axId val="15614124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61411583"/>
        <c:crosses val="autoZero"/>
        <c:auto val="1"/>
        <c:lblAlgn val="ctr"/>
        <c:lblOffset val="100"/>
        <c:noMultiLvlLbl val="0"/>
      </c:catAx>
      <c:valAx>
        <c:axId val="156141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614124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2000" dirty="0">
                <a:cs typeface="2  Titr" panose="00000700000000000000" pitchFamily="2" charset="-78"/>
              </a:rPr>
              <a:t>نمودار مقایسه ای شاخص همه </a:t>
            </a:r>
            <a:r>
              <a:rPr lang="fa-IR" sz="2000" dirty="0">
                <a:solidFill>
                  <a:srgbClr val="FF0000"/>
                </a:solidFill>
                <a:cs typeface="2  Titr" panose="00000700000000000000" pitchFamily="2" charset="-78"/>
              </a:rPr>
              <a:t>خدمات شیوه زندگی سالم </a:t>
            </a:r>
            <a:r>
              <a:rPr lang="fa-IR" sz="2000" dirty="0" smtClean="0">
                <a:solidFill>
                  <a:srgbClr val="FF0000"/>
                </a:solidFill>
                <a:cs typeface="2  Titr" panose="00000700000000000000" pitchFamily="2" charset="-78"/>
              </a:rPr>
              <a:t>میانسالان </a:t>
            </a:r>
            <a:r>
              <a:rPr lang="fa-IR" sz="1400" dirty="0" smtClean="0">
                <a:solidFill>
                  <a:schemeClr val="tx1"/>
                </a:solidFill>
                <a:cs typeface="2  Titr" panose="00000700000000000000" pitchFamily="2" charset="-78"/>
              </a:rPr>
              <a:t>(سه خدمتی)</a:t>
            </a:r>
            <a:r>
              <a:rPr lang="fa-IR" sz="1400" baseline="0" dirty="0" smtClean="0">
                <a:solidFill>
                  <a:schemeClr val="tx1"/>
                </a:solidFill>
                <a:cs typeface="2  Titr" panose="00000700000000000000" pitchFamily="2" charset="-78"/>
              </a:rPr>
              <a:t> </a:t>
            </a:r>
            <a:r>
              <a:rPr lang="fa-IR" sz="2000" baseline="0" dirty="0">
                <a:cs typeface="2  Titr" panose="00000700000000000000" pitchFamily="2" charset="-78"/>
              </a:rPr>
              <a:t>به تفکیک شهرستانهای تابعه دانشگاه علوم پزشکی </a:t>
            </a:r>
            <a:r>
              <a:rPr lang="fa-IR" sz="2000" baseline="0" dirty="0" smtClean="0">
                <a:cs typeface="2  Titr" panose="00000700000000000000" pitchFamily="2" charset="-78"/>
              </a:rPr>
              <a:t>اصفهان در کل سال 1400</a:t>
            </a:r>
            <a:endParaRPr lang="fa-IR" sz="2000" baseline="0" dirty="0">
              <a:cs typeface="2  Titr" panose="00000700000000000000" pitchFamily="2" charset="-78"/>
            </a:endParaRPr>
          </a:p>
        </c:rich>
      </c:tx>
      <c:layout>
        <c:manualLayout>
          <c:xMode val="edge"/>
          <c:yMode val="edge"/>
          <c:x val="0.13850657945903266"/>
          <c:y val="1.88817997477346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1400'!$L$33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2E3-47DE-A059-BAB1F8187A54}"/>
              </c:ext>
            </c:extLst>
          </c:dPt>
          <c:dPt>
            <c:idx val="2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2E3-47DE-A059-BAB1F8187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1400'!$K$34:$K$58</c:f>
              <c:strCache>
                <c:ptCount val="25"/>
                <c:pt idx="0">
                  <c:v> سمیرم</c:v>
                </c:pt>
                <c:pt idx="1">
                  <c:v>حد انتظار</c:v>
                </c:pt>
                <c:pt idx="2">
                  <c:v> اردستان</c:v>
                </c:pt>
                <c:pt idx="3">
                  <c:v> نطنز</c:v>
                </c:pt>
                <c:pt idx="4">
                  <c:v>خوانسار</c:v>
                </c:pt>
                <c:pt idx="5">
                  <c:v> فریدن</c:v>
                </c:pt>
                <c:pt idx="6">
                  <c:v> خور </c:v>
                </c:pt>
                <c:pt idx="7">
                  <c:v> فریدونشهر</c:v>
                </c:pt>
                <c:pt idx="8">
                  <c:v> تیران </c:v>
                </c:pt>
                <c:pt idx="9">
                  <c:v> گلپایگان</c:v>
                </c:pt>
                <c:pt idx="10">
                  <c:v> چادگان</c:v>
                </c:pt>
                <c:pt idx="11">
                  <c:v> مبارکه</c:v>
                </c:pt>
                <c:pt idx="12">
                  <c:v>دهاقان</c:v>
                </c:pt>
                <c:pt idx="13">
                  <c:v> شاهین شهر</c:v>
                </c:pt>
                <c:pt idx="14">
                  <c:v> نائین</c:v>
                </c:pt>
                <c:pt idx="15">
                  <c:v> فلاورجان</c:v>
                </c:pt>
                <c:pt idx="16">
                  <c:v> برخوار</c:v>
                </c:pt>
                <c:pt idx="17">
                  <c:v> خمینی شهر</c:v>
                </c:pt>
                <c:pt idx="18">
                  <c:v> شهرضا</c:v>
                </c:pt>
                <c:pt idx="19">
                  <c:v> بوئین </c:v>
                </c:pt>
                <c:pt idx="20">
                  <c:v> لنجان</c:v>
                </c:pt>
                <c:pt idx="21">
                  <c:v> نجف آباد</c:v>
                </c:pt>
                <c:pt idx="22">
                  <c:v>دانشگاه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1400'!$L$34:$L$58</c:f>
              <c:numCache>
                <c:formatCode>0</c:formatCode>
                <c:ptCount val="25"/>
                <c:pt idx="0" formatCode="0.0">
                  <c:v>30.582539835208873</c:v>
                </c:pt>
                <c:pt idx="1">
                  <c:v>30</c:v>
                </c:pt>
                <c:pt idx="2" formatCode="0.0">
                  <c:v>29.38133218366027</c:v>
                </c:pt>
                <c:pt idx="3" formatCode="0.0">
                  <c:v>26.631489870078152</c:v>
                </c:pt>
                <c:pt idx="4" formatCode="0.0">
                  <c:v>26.514179848938291</c:v>
                </c:pt>
                <c:pt idx="5" formatCode="0.0">
                  <c:v>26.193747137920987</c:v>
                </c:pt>
                <c:pt idx="6" formatCode="0.0">
                  <c:v>25.481500253421185</c:v>
                </c:pt>
                <c:pt idx="7" formatCode="0.0">
                  <c:v>23.284359308164404</c:v>
                </c:pt>
                <c:pt idx="8" formatCode="0.0">
                  <c:v>22.808539212668926</c:v>
                </c:pt>
                <c:pt idx="9" formatCode="0.0">
                  <c:v>22.667489149831464</c:v>
                </c:pt>
                <c:pt idx="10" formatCode="0.0">
                  <c:v>21.658925016589251</c:v>
                </c:pt>
                <c:pt idx="11" formatCode="0.0">
                  <c:v>20.332648598502416</c:v>
                </c:pt>
                <c:pt idx="12" formatCode="0.0">
                  <c:v>19.507929807634326</c:v>
                </c:pt>
                <c:pt idx="13" formatCode="0.0">
                  <c:v>19.372417461031787</c:v>
                </c:pt>
                <c:pt idx="14" formatCode="0.0">
                  <c:v>18.815647533072163</c:v>
                </c:pt>
                <c:pt idx="15" formatCode="0.0">
                  <c:v>18.732283168540171</c:v>
                </c:pt>
                <c:pt idx="16" formatCode="0.0">
                  <c:v>18.324014125956445</c:v>
                </c:pt>
                <c:pt idx="17" formatCode="0.0">
                  <c:v>17.702920519281012</c:v>
                </c:pt>
                <c:pt idx="18">
                  <c:v>15.958274949400591</c:v>
                </c:pt>
                <c:pt idx="19" formatCode="0.0">
                  <c:v>15.906204201270151</c:v>
                </c:pt>
                <c:pt idx="20" formatCode="0.0">
                  <c:v>15.854312495978148</c:v>
                </c:pt>
                <c:pt idx="21" formatCode="0.0">
                  <c:v>15.258608879014051</c:v>
                </c:pt>
                <c:pt idx="22" formatCode="0.0">
                  <c:v>14.639239973091911</c:v>
                </c:pt>
                <c:pt idx="23" formatCode="0.0">
                  <c:v>11.380030061921023</c:v>
                </c:pt>
                <c:pt idx="24" formatCode="0.0">
                  <c:v>8.1510438471629136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E3-47DE-A059-BAB1F8187A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8827648"/>
        <c:axId val="108826816"/>
        <c:axId val="0"/>
      </c:bar3DChart>
      <c:catAx>
        <c:axId val="108827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108826816"/>
        <c:crosses val="autoZero"/>
        <c:auto val="1"/>
        <c:lblAlgn val="ctr"/>
        <c:lblOffset val="100"/>
        <c:noMultiLvlLbl val="0"/>
      </c:catAx>
      <c:valAx>
        <c:axId val="10882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0882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2000" dirty="0">
                <a:cs typeface="B Titr" panose="00000700000000000000" pitchFamily="2" charset="-78"/>
              </a:rPr>
              <a:t>نمودار مقایسه ای شاخص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حداقل یک خدمت </a:t>
            </a:r>
            <a:r>
              <a:rPr lang="fa-IR" sz="2000" dirty="0">
                <a:cs typeface="B Titr" panose="00000700000000000000" pitchFamily="2" charset="-78"/>
              </a:rPr>
              <a:t>ارزیابی سلامت میانسالان به تفکیک شهرستانهای تابعه دانشگاه علوم پزشکی </a:t>
            </a:r>
            <a:r>
              <a:rPr lang="fa-IR" sz="2000" dirty="0" smtClean="0">
                <a:cs typeface="B Titr" panose="00000700000000000000" pitchFamily="2" charset="-78"/>
              </a:rPr>
              <a:t>اصفهان در کل</a:t>
            </a:r>
            <a:r>
              <a:rPr lang="fa-IR" sz="2000" baseline="0" dirty="0" smtClean="0">
                <a:cs typeface="B Titr" panose="00000700000000000000" pitchFamily="2" charset="-78"/>
              </a:rPr>
              <a:t> سال 1400</a:t>
            </a:r>
            <a:r>
              <a:rPr lang="fa-IR" sz="2000" dirty="0" smtClean="0">
                <a:cs typeface="B Titr" panose="00000700000000000000" pitchFamily="2" charset="-78"/>
              </a:rPr>
              <a:t> </a:t>
            </a:r>
            <a:endParaRPr lang="fa-IR" sz="2000" dirty="0">
              <a:cs typeface="B Titr" panose="00000700000000000000" pitchFamily="2" charset="-78"/>
            </a:endParaRPr>
          </a:p>
          <a:p>
            <a:pPr>
              <a:defRPr sz="1200">
                <a:cs typeface="2  Titr" panose="00000700000000000000" pitchFamily="2" charset="-78"/>
              </a:defRPr>
            </a:pPr>
            <a:endParaRPr lang="fa-IR" sz="2000" dirty="0"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1400'!$R$33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1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CCB-4393-A959-B3A5019F3623}"/>
              </c:ext>
            </c:extLst>
          </c:dPt>
          <c:dPt>
            <c:idx val="2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CCB-4393-A959-B3A5019F36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1400'!$Q$34:$Q$58</c:f>
              <c:strCache>
                <c:ptCount val="25"/>
                <c:pt idx="0">
                  <c:v> اردستان</c:v>
                </c:pt>
                <c:pt idx="1">
                  <c:v> سمیرم</c:v>
                </c:pt>
                <c:pt idx="2">
                  <c:v> فریدن</c:v>
                </c:pt>
                <c:pt idx="3">
                  <c:v> چادگان</c:v>
                </c:pt>
                <c:pt idx="4">
                  <c:v>خوانسار</c:v>
                </c:pt>
                <c:pt idx="5">
                  <c:v> خور </c:v>
                </c:pt>
                <c:pt idx="6">
                  <c:v> فریدونشهر</c:v>
                </c:pt>
                <c:pt idx="7">
                  <c:v>دهاقان</c:v>
                </c:pt>
                <c:pt idx="8">
                  <c:v> تیران </c:v>
                </c:pt>
                <c:pt idx="9">
                  <c:v> فلاورجان</c:v>
                </c:pt>
                <c:pt idx="10">
                  <c:v> گلپایگان</c:v>
                </c:pt>
                <c:pt idx="11">
                  <c:v> نطنز</c:v>
                </c:pt>
                <c:pt idx="12">
                  <c:v> نائین</c:v>
                </c:pt>
                <c:pt idx="13">
                  <c:v> لنجان</c:v>
                </c:pt>
                <c:pt idx="14">
                  <c:v> شهرضا</c:v>
                </c:pt>
                <c:pt idx="15">
                  <c:v> مبارکه</c:v>
                </c:pt>
                <c:pt idx="16">
                  <c:v>حد انتظار</c:v>
                </c:pt>
                <c:pt idx="17">
                  <c:v> بوئین </c:v>
                </c:pt>
                <c:pt idx="18">
                  <c:v> شاهین شهر</c:v>
                </c:pt>
                <c:pt idx="19">
                  <c:v> نجف آباد</c:v>
                </c:pt>
                <c:pt idx="20">
                  <c:v> خمینی شهر</c:v>
                </c:pt>
                <c:pt idx="21">
                  <c:v> برخوار</c:v>
                </c:pt>
                <c:pt idx="22">
                  <c:v>دانشگاه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1400'!$R$34:$R$58</c:f>
              <c:numCache>
                <c:formatCode>0.0</c:formatCode>
                <c:ptCount val="25"/>
                <c:pt idx="0">
                  <c:v>46.615649924552706</c:v>
                </c:pt>
                <c:pt idx="1">
                  <c:v>45.926709627777242</c:v>
                </c:pt>
                <c:pt idx="2">
                  <c:v>42.812539028350194</c:v>
                </c:pt>
                <c:pt idx="3">
                  <c:v>40.743198407431983</c:v>
                </c:pt>
                <c:pt idx="4">
                  <c:v>39.682200370528712</c:v>
                </c:pt>
                <c:pt idx="5">
                  <c:v>37.506335529650279</c:v>
                </c:pt>
                <c:pt idx="6">
                  <c:v>36.798710557312006</c:v>
                </c:pt>
                <c:pt idx="7">
                  <c:v>33.178556352891512</c:v>
                </c:pt>
                <c:pt idx="8">
                  <c:v>32.945356873058948</c:v>
                </c:pt>
                <c:pt idx="9">
                  <c:v>32.34332117748788</c:v>
                </c:pt>
                <c:pt idx="10">
                  <c:v>32.266308299002006</c:v>
                </c:pt>
                <c:pt idx="11">
                  <c:v>31.176265617999899</c:v>
                </c:pt>
                <c:pt idx="12">
                  <c:v>30.534264463748368</c:v>
                </c:pt>
                <c:pt idx="13">
                  <c:v>30.269338843566114</c:v>
                </c:pt>
                <c:pt idx="14">
                  <c:v>30.23120037365717</c:v>
                </c:pt>
                <c:pt idx="15">
                  <c:v>30.206083095884967</c:v>
                </c:pt>
                <c:pt idx="16" formatCode="General">
                  <c:v>30</c:v>
                </c:pt>
                <c:pt idx="17">
                  <c:v>28.128969223253542</c:v>
                </c:pt>
                <c:pt idx="18">
                  <c:v>28.128298490365339</c:v>
                </c:pt>
                <c:pt idx="19">
                  <c:v>27.472167453940038</c:v>
                </c:pt>
                <c:pt idx="20">
                  <c:v>27.100487044159831</c:v>
                </c:pt>
                <c:pt idx="21">
                  <c:v>25.793113596233081</c:v>
                </c:pt>
                <c:pt idx="22">
                  <c:v>24.62046455304591</c:v>
                </c:pt>
                <c:pt idx="23" formatCode="0">
                  <c:v>18.970460894995668</c:v>
                </c:pt>
                <c:pt idx="24">
                  <c:v>16.529382623014875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CB-4393-A959-B3A5019F36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0588432"/>
        <c:axId val="290589680"/>
        <c:axId val="0"/>
      </c:bar3DChart>
      <c:catAx>
        <c:axId val="290588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290589680"/>
        <c:crosses val="autoZero"/>
        <c:auto val="1"/>
        <c:lblAlgn val="ctr"/>
        <c:lblOffset val="100"/>
        <c:noMultiLvlLbl val="0"/>
      </c:catAx>
      <c:valAx>
        <c:axId val="29058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90588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1800" dirty="0">
                <a:cs typeface="B Titr" panose="00000700000000000000" pitchFamily="2" charset="-78"/>
              </a:rPr>
              <a:t>نمودار مقایسه</a:t>
            </a:r>
            <a:r>
              <a:rPr lang="fa-IR" sz="1800" baseline="0" dirty="0">
                <a:cs typeface="B Titr" panose="00000700000000000000" pitchFamily="2" charset="-78"/>
              </a:rPr>
              <a:t> ای شاخص </a:t>
            </a:r>
            <a:r>
              <a:rPr lang="fa-IR" sz="1800" baseline="0" dirty="0">
                <a:solidFill>
                  <a:srgbClr val="FF0000"/>
                </a:solidFill>
                <a:cs typeface="B Titr" panose="00000700000000000000" pitchFamily="2" charset="-78"/>
              </a:rPr>
              <a:t>تن سنجی و ارزیابی الگوی تغذیه میانسالان </a:t>
            </a:r>
            <a:r>
              <a:rPr lang="fa-IR" sz="1800" baseline="0" dirty="0">
                <a:cs typeface="B Titr" panose="00000700000000000000" pitchFamily="2" charset="-78"/>
              </a:rPr>
              <a:t>به تفکیک شهرستانهای دانشگاه علوم پزشکی </a:t>
            </a:r>
            <a:r>
              <a:rPr lang="fa-IR" sz="1800" baseline="0" dirty="0" smtClean="0">
                <a:cs typeface="B Titr" panose="00000700000000000000" pitchFamily="2" charset="-78"/>
              </a:rPr>
              <a:t>اصفهان در کل سال 1400 </a:t>
            </a:r>
            <a:endParaRPr lang="fa-IR" sz="1800" baseline="0" dirty="0">
              <a:cs typeface="B Titr" panose="00000700000000000000" pitchFamily="2" charset="-78"/>
            </a:endParaRPr>
          </a:p>
          <a:p>
            <a:pPr>
              <a:defRPr sz="1800">
                <a:cs typeface="2  Titr" panose="00000700000000000000" pitchFamily="2" charset="-78"/>
              </a:defRPr>
            </a:pPr>
            <a:endParaRPr lang="fa-IR" sz="1800" dirty="0"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1400'!$X$33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0D7-45D7-904F-6349C1CF272D}"/>
              </c:ext>
            </c:extLst>
          </c:dPt>
          <c:dPt>
            <c:idx val="2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0D7-45D7-904F-6349C1CF27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1400'!$W$34:$W$58</c:f>
              <c:strCache>
                <c:ptCount val="25"/>
                <c:pt idx="0">
                  <c:v> اردستان</c:v>
                </c:pt>
                <c:pt idx="1">
                  <c:v> سمیرم</c:v>
                </c:pt>
                <c:pt idx="2">
                  <c:v> فریدن</c:v>
                </c:pt>
                <c:pt idx="3">
                  <c:v>خوانسار</c:v>
                </c:pt>
                <c:pt idx="4">
                  <c:v> چادگان</c:v>
                </c:pt>
                <c:pt idx="5">
                  <c:v> خور </c:v>
                </c:pt>
                <c:pt idx="6">
                  <c:v>حد انتظار</c:v>
                </c:pt>
                <c:pt idx="7">
                  <c:v> نطنز</c:v>
                </c:pt>
                <c:pt idx="8">
                  <c:v> فریدونشهر</c:v>
                </c:pt>
                <c:pt idx="9">
                  <c:v> تیران </c:v>
                </c:pt>
                <c:pt idx="10">
                  <c:v>دهاقان</c:v>
                </c:pt>
                <c:pt idx="11">
                  <c:v> فلاورجان</c:v>
                </c:pt>
                <c:pt idx="12">
                  <c:v> گلپایگان</c:v>
                </c:pt>
                <c:pt idx="13">
                  <c:v> مبارکه</c:v>
                </c:pt>
                <c:pt idx="14">
                  <c:v> لنجان</c:v>
                </c:pt>
                <c:pt idx="15">
                  <c:v> نائین</c:v>
                </c:pt>
                <c:pt idx="16">
                  <c:v> شاهین شهر</c:v>
                </c:pt>
                <c:pt idx="17">
                  <c:v> شهرضا</c:v>
                </c:pt>
                <c:pt idx="18">
                  <c:v> خمینی شهر</c:v>
                </c:pt>
                <c:pt idx="19">
                  <c:v> برخوار</c:v>
                </c:pt>
                <c:pt idx="20">
                  <c:v> نجف آباد</c:v>
                </c:pt>
                <c:pt idx="21">
                  <c:v> بوئین </c:v>
                </c:pt>
                <c:pt idx="22">
                  <c:v>دانشگاه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1400'!$X$34:$X$58</c:f>
              <c:numCache>
                <c:formatCode>0.0</c:formatCode>
                <c:ptCount val="25"/>
                <c:pt idx="0">
                  <c:v>39.712222461737447</c:v>
                </c:pt>
                <c:pt idx="1">
                  <c:v>37.70959571671316</c:v>
                </c:pt>
                <c:pt idx="2">
                  <c:v>33.508180342200575</c:v>
                </c:pt>
                <c:pt idx="3">
                  <c:v>33.133817870884997</c:v>
                </c:pt>
                <c:pt idx="4">
                  <c:v>32.733908427339088</c:v>
                </c:pt>
                <c:pt idx="5" formatCode="0">
                  <c:v>30.980739989863153</c:v>
                </c:pt>
                <c:pt idx="6" formatCode="General">
                  <c:v>30</c:v>
                </c:pt>
                <c:pt idx="7">
                  <c:v>29.200059734182886</c:v>
                </c:pt>
                <c:pt idx="8" formatCode="0">
                  <c:v>28.045378463827415</c:v>
                </c:pt>
                <c:pt idx="9">
                  <c:v>27.755239081167289</c:v>
                </c:pt>
                <c:pt idx="10">
                  <c:v>26.852801061327863</c:v>
                </c:pt>
                <c:pt idx="11" formatCode="0">
                  <c:v>26.005488928155195</c:v>
                </c:pt>
                <c:pt idx="12">
                  <c:v>25.681302460840254</c:v>
                </c:pt>
                <c:pt idx="13">
                  <c:v>25.135511231860047</c:v>
                </c:pt>
                <c:pt idx="14">
                  <c:v>24.700953089138501</c:v>
                </c:pt>
                <c:pt idx="15" formatCode="0">
                  <c:v>23.959575313688752</c:v>
                </c:pt>
                <c:pt idx="16">
                  <c:v>23.552755390091232</c:v>
                </c:pt>
                <c:pt idx="17">
                  <c:v>22.684104001245526</c:v>
                </c:pt>
                <c:pt idx="18" formatCode="0">
                  <c:v>22.016490838100005</c:v>
                </c:pt>
                <c:pt idx="19">
                  <c:v>21.758387286639199</c:v>
                </c:pt>
                <c:pt idx="20">
                  <c:v>21.477969251663399</c:v>
                </c:pt>
                <c:pt idx="21">
                  <c:v>21.152906692721054</c:v>
                </c:pt>
                <c:pt idx="22">
                  <c:v>19.546997700764067</c:v>
                </c:pt>
                <c:pt idx="23">
                  <c:v>15.272762919273939</c:v>
                </c:pt>
                <c:pt idx="24">
                  <c:v>11.849688799575762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0D7-45D7-904F-6349C1CF27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3291072"/>
        <c:axId val="193284832"/>
        <c:axId val="0"/>
      </c:bar3DChart>
      <c:catAx>
        <c:axId val="193291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193284832"/>
        <c:crosses val="autoZero"/>
        <c:auto val="1"/>
        <c:lblAlgn val="ctr"/>
        <c:lblOffset val="100"/>
        <c:noMultiLvlLbl val="0"/>
      </c:catAx>
      <c:valAx>
        <c:axId val="193284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93291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1800" dirty="0">
                <a:cs typeface="2  Titr" panose="00000700000000000000" pitchFamily="2" charset="-78"/>
              </a:rPr>
              <a:t>نمودار مقایسه ای شاخص </a:t>
            </a:r>
            <a:r>
              <a:rPr lang="fa-IR" sz="1800" dirty="0">
                <a:solidFill>
                  <a:srgbClr val="FF0000"/>
                </a:solidFill>
                <a:cs typeface="2  Titr" panose="00000700000000000000" pitchFamily="2" charset="-78"/>
              </a:rPr>
              <a:t>ارزیابی فعالیت فیزیکی میانسالان</a:t>
            </a:r>
            <a:r>
              <a:rPr lang="fa-IR" sz="1800" baseline="0" dirty="0">
                <a:solidFill>
                  <a:srgbClr val="FF0000"/>
                </a:solidFill>
                <a:cs typeface="2  Titr" panose="00000700000000000000" pitchFamily="2" charset="-78"/>
              </a:rPr>
              <a:t> </a:t>
            </a:r>
            <a:r>
              <a:rPr lang="fa-IR" sz="1800" baseline="0" dirty="0">
                <a:cs typeface="2  Titr" panose="00000700000000000000" pitchFamily="2" charset="-78"/>
              </a:rPr>
              <a:t>به تفکیک شهرستانهای تابعه دانشگاه علوم پزشکی </a:t>
            </a:r>
            <a:r>
              <a:rPr lang="fa-IR" sz="1800" baseline="0" dirty="0" smtClean="0">
                <a:cs typeface="2  Titr" panose="00000700000000000000" pitchFamily="2" charset="-78"/>
              </a:rPr>
              <a:t>اصفهان در کل سال 1400 </a:t>
            </a:r>
            <a:endParaRPr lang="fa-IR" sz="1800" baseline="0" dirty="0">
              <a:cs typeface="2  Titr" panose="00000700000000000000" pitchFamily="2" charset="-78"/>
            </a:endParaRPr>
          </a:p>
        </c:rich>
      </c:tx>
      <c:layout>
        <c:manualLayout>
          <c:xMode val="edge"/>
          <c:yMode val="edge"/>
          <c:x val="0.15997716743433052"/>
          <c:y val="1.88665160564079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1400'!$AD$33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4DC-4A69-B9B6-62FC6EAF9F0A}"/>
              </c:ext>
            </c:extLst>
          </c:dPt>
          <c:dPt>
            <c:idx val="2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4DC-4A69-B9B6-62FC6EAF9F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1400'!$AC$34:$AC$58</c:f>
              <c:strCache>
                <c:ptCount val="25"/>
                <c:pt idx="0">
                  <c:v> سمیرم</c:v>
                </c:pt>
                <c:pt idx="1">
                  <c:v> اردستان</c:v>
                </c:pt>
                <c:pt idx="2">
                  <c:v>خوانسار</c:v>
                </c:pt>
                <c:pt idx="3">
                  <c:v>حد انتظار</c:v>
                </c:pt>
                <c:pt idx="4">
                  <c:v> فریدن</c:v>
                </c:pt>
                <c:pt idx="5">
                  <c:v> خور </c:v>
                </c:pt>
                <c:pt idx="6">
                  <c:v> نطنز</c:v>
                </c:pt>
                <c:pt idx="7">
                  <c:v> تیران </c:v>
                </c:pt>
                <c:pt idx="8">
                  <c:v> گلپایگان</c:v>
                </c:pt>
                <c:pt idx="9">
                  <c:v> فریدونشهر</c:v>
                </c:pt>
                <c:pt idx="10">
                  <c:v> چادگان</c:v>
                </c:pt>
                <c:pt idx="11">
                  <c:v>دهاقان</c:v>
                </c:pt>
                <c:pt idx="12">
                  <c:v> مبارکه</c:v>
                </c:pt>
                <c:pt idx="13">
                  <c:v> فلاورجان</c:v>
                </c:pt>
                <c:pt idx="14">
                  <c:v> نائین</c:v>
                </c:pt>
                <c:pt idx="15">
                  <c:v> شاهین شهر</c:v>
                </c:pt>
                <c:pt idx="16">
                  <c:v> شهرضا</c:v>
                </c:pt>
                <c:pt idx="17">
                  <c:v> برخوار</c:v>
                </c:pt>
                <c:pt idx="18">
                  <c:v> خمینی شهر</c:v>
                </c:pt>
                <c:pt idx="19">
                  <c:v> لنجان</c:v>
                </c:pt>
                <c:pt idx="20">
                  <c:v> نجف آباد</c:v>
                </c:pt>
                <c:pt idx="21">
                  <c:v> بوئین </c:v>
                </c:pt>
                <c:pt idx="22">
                  <c:v>دانشگاه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1400'!$AD$34:$AD$58</c:f>
              <c:numCache>
                <c:formatCode>0.0</c:formatCode>
                <c:ptCount val="25"/>
                <c:pt idx="0">
                  <c:v>35.308261998653457</c:v>
                </c:pt>
                <c:pt idx="1">
                  <c:v>34.215348135374001</c:v>
                </c:pt>
                <c:pt idx="2">
                  <c:v>31.480689753455891</c:v>
                </c:pt>
                <c:pt idx="3" formatCode="General">
                  <c:v>30</c:v>
                </c:pt>
                <c:pt idx="4">
                  <c:v>28.712376670413388</c:v>
                </c:pt>
                <c:pt idx="5">
                  <c:v>28.066396350734923</c:v>
                </c:pt>
                <c:pt idx="6">
                  <c:v>27.184031061775098</c:v>
                </c:pt>
                <c:pt idx="7">
                  <c:v>24.585210262723482</c:v>
                </c:pt>
                <c:pt idx="8">
                  <c:v>24.515873190720626</c:v>
                </c:pt>
                <c:pt idx="9">
                  <c:v>24.412621660157459</c:v>
                </c:pt>
                <c:pt idx="10">
                  <c:v>24.067684140676842</c:v>
                </c:pt>
                <c:pt idx="11">
                  <c:v>23.198456250376893</c:v>
                </c:pt>
                <c:pt idx="12">
                  <c:v>22.154926777549534</c:v>
                </c:pt>
                <c:pt idx="13">
                  <c:v>21.674499041317343</c:v>
                </c:pt>
                <c:pt idx="14">
                  <c:v>21.540907284392212</c:v>
                </c:pt>
                <c:pt idx="15">
                  <c:v>21.28053021314896</c:v>
                </c:pt>
                <c:pt idx="16">
                  <c:v>20.279983393014685</c:v>
                </c:pt>
                <c:pt idx="17">
                  <c:v>19.94555620953502</c:v>
                </c:pt>
                <c:pt idx="18">
                  <c:v>19.656334192594834</c:v>
                </c:pt>
                <c:pt idx="19">
                  <c:v>18.525536067953183</c:v>
                </c:pt>
                <c:pt idx="20">
                  <c:v>18.494868327783699</c:v>
                </c:pt>
                <c:pt idx="21" formatCode="0">
                  <c:v>16.951636541279921</c:v>
                </c:pt>
                <c:pt idx="22">
                  <c:v>16.911978159223072</c:v>
                </c:pt>
                <c:pt idx="23">
                  <c:v>13.203146698906988</c:v>
                </c:pt>
                <c:pt idx="24">
                  <c:v>10.131108878282955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DC-4A69-B9B6-62FC6EAF9F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0718880"/>
        <c:axId val="240716384"/>
        <c:axId val="0"/>
      </c:bar3DChart>
      <c:catAx>
        <c:axId val="240718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240716384"/>
        <c:crosses val="autoZero"/>
        <c:auto val="1"/>
        <c:lblAlgn val="ctr"/>
        <c:lblOffset val="100"/>
        <c:noMultiLvlLbl val="0"/>
      </c:catAx>
      <c:valAx>
        <c:axId val="24071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40718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1800" dirty="0">
                <a:cs typeface="2  Titr" panose="00000700000000000000" pitchFamily="2" charset="-78"/>
              </a:rPr>
              <a:t>نمودار مقایسه ای شاخص </a:t>
            </a:r>
            <a:r>
              <a:rPr lang="fa-IR" sz="1800" dirty="0">
                <a:solidFill>
                  <a:srgbClr val="FF0000"/>
                </a:solidFill>
                <a:cs typeface="2  Titr" panose="00000700000000000000" pitchFamily="2" charset="-78"/>
              </a:rPr>
              <a:t>غربالگری مصرف دخانیات،</a:t>
            </a:r>
            <a:r>
              <a:rPr lang="fa-IR" sz="1800" baseline="0" dirty="0">
                <a:solidFill>
                  <a:srgbClr val="FF0000"/>
                </a:solidFill>
                <a:cs typeface="2  Titr" panose="00000700000000000000" pitchFamily="2" charset="-78"/>
              </a:rPr>
              <a:t> الکل و مواد مخدر میانسالان </a:t>
            </a:r>
            <a:r>
              <a:rPr lang="fa-IR" sz="1800" baseline="0" dirty="0">
                <a:cs typeface="2  Titr" panose="00000700000000000000" pitchFamily="2" charset="-78"/>
              </a:rPr>
              <a:t>به تفکیک شهرستانهای تابعه دانشگاه علوم پزشکی اصفهان در کل  سال 1400</a:t>
            </a:r>
            <a:endParaRPr lang="fa-IR" sz="1800" dirty="0">
              <a:cs typeface="2 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1400'!$AJ$33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E31-4E9A-8AA7-6F8EA76403E3}"/>
              </c:ext>
            </c:extLst>
          </c:dPt>
          <c:dPt>
            <c:idx val="2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E31-4E9A-8AA7-6F8EA76403E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1400'!$AI$34:$AI$58</c:f>
              <c:strCache>
                <c:ptCount val="25"/>
                <c:pt idx="0">
                  <c:v> سمیرم</c:v>
                </c:pt>
                <c:pt idx="1">
                  <c:v> خور </c:v>
                </c:pt>
                <c:pt idx="2">
                  <c:v> اردستان</c:v>
                </c:pt>
                <c:pt idx="3">
                  <c:v>خوانسار</c:v>
                </c:pt>
                <c:pt idx="4">
                  <c:v> فریدن</c:v>
                </c:pt>
                <c:pt idx="5">
                  <c:v>حد انتظار</c:v>
                </c:pt>
                <c:pt idx="6">
                  <c:v> نطنز</c:v>
                </c:pt>
                <c:pt idx="7">
                  <c:v> فریدونشهر</c:v>
                </c:pt>
                <c:pt idx="8">
                  <c:v> تیران </c:v>
                </c:pt>
                <c:pt idx="9">
                  <c:v> چادگان</c:v>
                </c:pt>
                <c:pt idx="10">
                  <c:v>دهاقان</c:v>
                </c:pt>
                <c:pt idx="11">
                  <c:v> گلپایگان</c:v>
                </c:pt>
                <c:pt idx="12">
                  <c:v> فلاورجان</c:v>
                </c:pt>
                <c:pt idx="13">
                  <c:v> مبارکه</c:v>
                </c:pt>
                <c:pt idx="14">
                  <c:v> شاهین شهر</c:v>
                </c:pt>
                <c:pt idx="15">
                  <c:v> نائین</c:v>
                </c:pt>
                <c:pt idx="16">
                  <c:v> شهرضا</c:v>
                </c:pt>
                <c:pt idx="17">
                  <c:v> خمینی شهر</c:v>
                </c:pt>
                <c:pt idx="18">
                  <c:v> لنجان</c:v>
                </c:pt>
                <c:pt idx="19">
                  <c:v> برخوار</c:v>
                </c:pt>
                <c:pt idx="20">
                  <c:v> نجف آباد</c:v>
                </c:pt>
                <c:pt idx="21">
                  <c:v> بوئین </c:v>
                </c:pt>
                <c:pt idx="22">
                  <c:v>دانشگاه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1400'!$AJ$34:$AJ$58</c:f>
              <c:numCache>
                <c:formatCode>0.0</c:formatCode>
                <c:ptCount val="25"/>
                <c:pt idx="0">
                  <c:v>36.532974255394187</c:v>
                </c:pt>
                <c:pt idx="1">
                  <c:v>34.591991890522053</c:v>
                </c:pt>
                <c:pt idx="2">
                  <c:v>33.099805992670831</c:v>
                </c:pt>
                <c:pt idx="3">
                  <c:v>31.573321932449765</c:v>
                </c:pt>
                <c:pt idx="4">
                  <c:v>30.644019815994341</c:v>
                </c:pt>
                <c:pt idx="5" formatCode="General">
                  <c:v>30</c:v>
                </c:pt>
                <c:pt idx="6">
                  <c:v>28.060132410772066</c:v>
                </c:pt>
                <c:pt idx="7">
                  <c:v>26.32818796106875</c:v>
                </c:pt>
                <c:pt idx="8">
                  <c:v>25.533700791807728</c:v>
                </c:pt>
                <c:pt idx="9">
                  <c:v>25.394824153948242</c:v>
                </c:pt>
                <c:pt idx="10" formatCode="0">
                  <c:v>25.049749743713441</c:v>
                </c:pt>
                <c:pt idx="11">
                  <c:v>24.932255292899473</c:v>
                </c:pt>
                <c:pt idx="12">
                  <c:v>24.334749426670179</c:v>
                </c:pt>
                <c:pt idx="13">
                  <c:v>23.363594195215693</c:v>
                </c:pt>
                <c:pt idx="14" formatCode="0">
                  <c:v>22.965266129362188</c:v>
                </c:pt>
                <c:pt idx="15">
                  <c:v>22.574234940101061</c:v>
                </c:pt>
                <c:pt idx="16">
                  <c:v>22.332502984067673</c:v>
                </c:pt>
                <c:pt idx="17">
                  <c:v>21.678993092934075</c:v>
                </c:pt>
                <c:pt idx="18">
                  <c:v>21.29900401112533</c:v>
                </c:pt>
                <c:pt idx="19" formatCode="0">
                  <c:v>20.98145968216598</c:v>
                </c:pt>
                <c:pt idx="20">
                  <c:v>19.823801666676594</c:v>
                </c:pt>
                <c:pt idx="21">
                  <c:v>19.745969711773327</c:v>
                </c:pt>
                <c:pt idx="22">
                  <c:v>19.180438291030796</c:v>
                </c:pt>
                <c:pt idx="23">
                  <c:v>15.465551325828745</c:v>
                </c:pt>
                <c:pt idx="24">
                  <c:v>13.5066915068799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E31-4E9A-8AA7-6F8EA7640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096320"/>
        <c:axId val="237097152"/>
        <c:axId val="0"/>
      </c:bar3DChart>
      <c:catAx>
        <c:axId val="23709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237097152"/>
        <c:crosses val="autoZero"/>
        <c:auto val="1"/>
        <c:lblAlgn val="ctr"/>
        <c:lblOffset val="100"/>
        <c:noMultiLvlLbl val="0"/>
      </c:catAx>
      <c:valAx>
        <c:axId val="237097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3709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1800" dirty="0">
                <a:cs typeface="2  Titr" panose="00000700000000000000" pitchFamily="2" charset="-78"/>
              </a:rPr>
              <a:t>نمودار مقایسه ای شاخص </a:t>
            </a:r>
            <a:r>
              <a:rPr lang="fa-IR" sz="1800" dirty="0">
                <a:solidFill>
                  <a:srgbClr val="FF0000"/>
                </a:solidFill>
                <a:cs typeface="2  Titr" panose="00000700000000000000" pitchFamily="2" charset="-78"/>
              </a:rPr>
              <a:t>ارزیابی سلامت روان میانسالان </a:t>
            </a:r>
            <a:r>
              <a:rPr lang="fa-IR" sz="1800" dirty="0">
                <a:cs typeface="2  Titr" panose="00000700000000000000" pitchFamily="2" charset="-78"/>
              </a:rPr>
              <a:t>به تفکیک شهرستانهای تابعه دانشگاه علوم پزشکی اصفهان </a:t>
            </a:r>
            <a:r>
              <a:rPr lang="fa-IR" sz="1800" dirty="0" smtClean="0">
                <a:cs typeface="2  Titr" panose="00000700000000000000" pitchFamily="2" charset="-78"/>
              </a:rPr>
              <a:t>در کل سال 1400</a:t>
            </a:r>
            <a:endParaRPr lang="fa-IR" sz="1800" dirty="0">
              <a:cs typeface="2 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1400'!$AP$33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F5BC-41E7-98D9-42684CFC9F23}"/>
              </c:ext>
            </c:extLst>
          </c:dPt>
          <c:dPt>
            <c:idx val="2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5BC-41E7-98D9-42684CFC9F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1400'!$AO$34:$AO$58</c:f>
              <c:strCache>
                <c:ptCount val="25"/>
                <c:pt idx="0">
                  <c:v> سمیرم</c:v>
                </c:pt>
                <c:pt idx="1">
                  <c:v> خور </c:v>
                </c:pt>
                <c:pt idx="2">
                  <c:v> اردستان</c:v>
                </c:pt>
                <c:pt idx="3">
                  <c:v>خوانسار</c:v>
                </c:pt>
                <c:pt idx="4">
                  <c:v> فریدن</c:v>
                </c:pt>
                <c:pt idx="5">
                  <c:v>حد انتظار</c:v>
                </c:pt>
                <c:pt idx="6">
                  <c:v> نطنز</c:v>
                </c:pt>
                <c:pt idx="7">
                  <c:v> فریدونشهر</c:v>
                </c:pt>
                <c:pt idx="8">
                  <c:v> تیران </c:v>
                </c:pt>
                <c:pt idx="9">
                  <c:v> چادگان</c:v>
                </c:pt>
                <c:pt idx="10">
                  <c:v> فلاورجان</c:v>
                </c:pt>
                <c:pt idx="11">
                  <c:v>دهاقان</c:v>
                </c:pt>
                <c:pt idx="12">
                  <c:v> گلپایگان</c:v>
                </c:pt>
                <c:pt idx="13">
                  <c:v> مبارکه</c:v>
                </c:pt>
                <c:pt idx="14">
                  <c:v> شاهین شهر</c:v>
                </c:pt>
                <c:pt idx="15">
                  <c:v> شهرضا</c:v>
                </c:pt>
                <c:pt idx="16">
                  <c:v> خمینی شهر</c:v>
                </c:pt>
                <c:pt idx="17">
                  <c:v> نائین</c:v>
                </c:pt>
                <c:pt idx="18">
                  <c:v> لنجان</c:v>
                </c:pt>
                <c:pt idx="19">
                  <c:v> برخوار</c:v>
                </c:pt>
                <c:pt idx="20">
                  <c:v> نجف آباد</c:v>
                </c:pt>
                <c:pt idx="21">
                  <c:v> بوئین </c:v>
                </c:pt>
                <c:pt idx="22">
                  <c:v>دانشگاه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1400'!$AP$34:$AP$58</c:f>
              <c:numCache>
                <c:formatCode>0.0</c:formatCode>
                <c:ptCount val="25"/>
                <c:pt idx="0">
                  <c:v>36.481677406944314</c:v>
                </c:pt>
                <c:pt idx="1">
                  <c:v>34.706031424227064</c:v>
                </c:pt>
                <c:pt idx="2">
                  <c:v>33.859668031903425</c:v>
                </c:pt>
                <c:pt idx="3">
                  <c:v>31.68733076813453</c:v>
                </c:pt>
                <c:pt idx="4">
                  <c:v>30.739769368469254</c:v>
                </c:pt>
                <c:pt idx="5" formatCode="0">
                  <c:v>30</c:v>
                </c:pt>
                <c:pt idx="6">
                  <c:v>28.249290656578225</c:v>
                </c:pt>
                <c:pt idx="7">
                  <c:v>26.111214431839315</c:v>
                </c:pt>
                <c:pt idx="8">
                  <c:v>25.707171036065024</c:v>
                </c:pt>
                <c:pt idx="9">
                  <c:v>25.089581950895816</c:v>
                </c:pt>
                <c:pt idx="10">
                  <c:v>25.055077258543555</c:v>
                </c:pt>
                <c:pt idx="11" formatCode="0">
                  <c:v>24.959295664234457</c:v>
                </c:pt>
                <c:pt idx="12">
                  <c:v>24.709744222422948</c:v>
                </c:pt>
                <c:pt idx="13">
                  <c:v>23.480219998674706</c:v>
                </c:pt>
                <c:pt idx="14">
                  <c:v>22.828621691281757</c:v>
                </c:pt>
                <c:pt idx="15">
                  <c:v>22.734703409621673</c:v>
                </c:pt>
                <c:pt idx="16">
                  <c:v>22.147416687517822</c:v>
                </c:pt>
                <c:pt idx="17">
                  <c:v>21.847499006415717</c:v>
                </c:pt>
                <c:pt idx="18">
                  <c:v>21.326173844030862</c:v>
                </c:pt>
                <c:pt idx="19" formatCode="0">
                  <c:v>20.972630959387875</c:v>
                </c:pt>
                <c:pt idx="20">
                  <c:v>20.38551575837359</c:v>
                </c:pt>
                <c:pt idx="21">
                  <c:v>20.087933561309232</c:v>
                </c:pt>
                <c:pt idx="22">
                  <c:v>19.338508032920064</c:v>
                </c:pt>
                <c:pt idx="23">
                  <c:v>15.518037152613262</c:v>
                </c:pt>
                <c:pt idx="24">
                  <c:v>13.578560663149963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5BC-41E7-98D9-42684CFC9F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098400"/>
        <c:axId val="237097568"/>
        <c:axId val="0"/>
      </c:bar3DChart>
      <c:catAx>
        <c:axId val="237098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237097568"/>
        <c:crosses val="autoZero"/>
        <c:auto val="1"/>
        <c:lblAlgn val="ctr"/>
        <c:lblOffset val="100"/>
        <c:noMultiLvlLbl val="0"/>
      </c:catAx>
      <c:valAx>
        <c:axId val="23709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3709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r>
              <a:rPr lang="fa-IR" sz="1800" dirty="0">
                <a:cs typeface="2  Titr" panose="00000700000000000000" pitchFamily="2" charset="-78"/>
              </a:rPr>
              <a:t>نمودار</a:t>
            </a:r>
            <a:r>
              <a:rPr lang="fa-IR" sz="1800" baseline="0" dirty="0">
                <a:cs typeface="2  Titr" panose="00000700000000000000" pitchFamily="2" charset="-78"/>
              </a:rPr>
              <a:t>مقایسه ای شاخص </a:t>
            </a:r>
            <a:r>
              <a:rPr lang="fa-IR" sz="1800" baseline="0" dirty="0">
                <a:solidFill>
                  <a:srgbClr val="FF0000"/>
                </a:solidFill>
                <a:cs typeface="2  Titr" panose="00000700000000000000" pitchFamily="2" charset="-78"/>
              </a:rPr>
              <a:t>اندازه گیری وثبت فشارخون میانسالان </a:t>
            </a:r>
            <a:r>
              <a:rPr lang="fa-IR" sz="1800" baseline="0" dirty="0">
                <a:cs typeface="2  Titr" panose="00000700000000000000" pitchFamily="2" charset="-78"/>
              </a:rPr>
              <a:t>به تفکیک شهرستانهای تابعه دانشگاه علوم پزشکی اصفهان </a:t>
            </a:r>
            <a:r>
              <a:rPr lang="fa-IR" sz="1800" baseline="0" dirty="0" smtClean="0">
                <a:cs typeface="2  Titr" panose="00000700000000000000" pitchFamily="2" charset="-78"/>
              </a:rPr>
              <a:t>در کل سال 1400</a:t>
            </a:r>
            <a:endParaRPr lang="fa-IR" sz="1800" baseline="0" dirty="0">
              <a:cs typeface="2 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2  Titr" panose="000007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'کل سال 1400'!$AV$33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4E4-4243-8EBE-C3179243B6F1}"/>
              </c:ext>
            </c:extLst>
          </c:dPt>
          <c:dPt>
            <c:idx val="2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4E4-4243-8EBE-C3179243B6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2 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'کل سال 1400'!$AU$34:$AU$58</c:f>
              <c:strCache>
                <c:ptCount val="25"/>
                <c:pt idx="0">
                  <c:v> اردستان</c:v>
                </c:pt>
                <c:pt idx="1">
                  <c:v> سمیرم</c:v>
                </c:pt>
                <c:pt idx="2">
                  <c:v> فریدن</c:v>
                </c:pt>
                <c:pt idx="3">
                  <c:v>خوانسار</c:v>
                </c:pt>
                <c:pt idx="4">
                  <c:v> فریدونشهر</c:v>
                </c:pt>
                <c:pt idx="5">
                  <c:v>حد انتظار</c:v>
                </c:pt>
                <c:pt idx="6">
                  <c:v> چادگان</c:v>
                </c:pt>
                <c:pt idx="7">
                  <c:v> نطنز</c:v>
                </c:pt>
                <c:pt idx="8">
                  <c:v> گلپایگان</c:v>
                </c:pt>
                <c:pt idx="9">
                  <c:v> خور </c:v>
                </c:pt>
                <c:pt idx="10">
                  <c:v>دهاقان</c:v>
                </c:pt>
                <c:pt idx="11">
                  <c:v> نائین</c:v>
                </c:pt>
                <c:pt idx="12">
                  <c:v> تیران </c:v>
                </c:pt>
                <c:pt idx="13">
                  <c:v> بوئین </c:v>
                </c:pt>
                <c:pt idx="14">
                  <c:v> فلاورجان</c:v>
                </c:pt>
                <c:pt idx="15">
                  <c:v> مبارکه</c:v>
                </c:pt>
                <c:pt idx="16">
                  <c:v> شاهین شهر</c:v>
                </c:pt>
                <c:pt idx="17">
                  <c:v> شهرضا</c:v>
                </c:pt>
                <c:pt idx="18">
                  <c:v> خمینی شهر</c:v>
                </c:pt>
                <c:pt idx="19">
                  <c:v> نجف آباد</c:v>
                </c:pt>
                <c:pt idx="20">
                  <c:v> برخوار</c:v>
                </c:pt>
                <c:pt idx="21">
                  <c:v>دانشگاه</c:v>
                </c:pt>
                <c:pt idx="22">
                  <c:v> لنجان</c:v>
                </c:pt>
                <c:pt idx="23">
                  <c:v> اصفهان 1</c:v>
                </c:pt>
                <c:pt idx="24">
                  <c:v> اصفهان 2</c:v>
                </c:pt>
              </c:strCache>
            </c:strRef>
          </c:cat>
          <c:val>
            <c:numRef>
              <c:f>'کل سال 1400'!$AV$34:$AV$58</c:f>
              <c:numCache>
                <c:formatCode>0</c:formatCode>
                <c:ptCount val="25"/>
                <c:pt idx="0" formatCode="0.0">
                  <c:v>36.688941582237547</c:v>
                </c:pt>
                <c:pt idx="1">
                  <c:v>34.041871052547208</c:v>
                </c:pt>
                <c:pt idx="2" formatCode="0.0">
                  <c:v>32.071937055076809</c:v>
                </c:pt>
                <c:pt idx="3" formatCode="0.0">
                  <c:v>30.219467008693172</c:v>
                </c:pt>
                <c:pt idx="4" formatCode="0.0">
                  <c:v>30.053933420122746</c:v>
                </c:pt>
                <c:pt idx="5">
                  <c:v>30</c:v>
                </c:pt>
                <c:pt idx="6" formatCode="0.0">
                  <c:v>27.339084273390839</c:v>
                </c:pt>
                <c:pt idx="7" formatCode="0.0">
                  <c:v>27.25372094180895</c:v>
                </c:pt>
                <c:pt idx="8" formatCode="0.0">
                  <c:v>26.245290916701546</c:v>
                </c:pt>
                <c:pt idx="9" formatCode="0.0">
                  <c:v>24.847947288393311</c:v>
                </c:pt>
                <c:pt idx="10" formatCode="0.0">
                  <c:v>23.542181752397035</c:v>
                </c:pt>
                <c:pt idx="11" formatCode="0.0">
                  <c:v>21.898597626752967</c:v>
                </c:pt>
                <c:pt idx="12" formatCode="0.0">
                  <c:v>21.328446322151031</c:v>
                </c:pt>
                <c:pt idx="13" formatCode="0.0">
                  <c:v>19.130434782608695</c:v>
                </c:pt>
                <c:pt idx="14" formatCode="0.0">
                  <c:v>18.538290913192228</c:v>
                </c:pt>
                <c:pt idx="15" formatCode="0.0">
                  <c:v>17.768206215625206</c:v>
                </c:pt>
                <c:pt idx="16" formatCode="0.0">
                  <c:v>17.244200793683262</c:v>
                </c:pt>
                <c:pt idx="17" formatCode="0.0">
                  <c:v>15.862265815558668</c:v>
                </c:pt>
                <c:pt idx="18" formatCode="0.0">
                  <c:v>14.542661460666965</c:v>
                </c:pt>
                <c:pt idx="19" formatCode="0.0">
                  <c:v>14.207852083941411</c:v>
                </c:pt>
                <c:pt idx="20">
                  <c:v>13.990582695703354</c:v>
                </c:pt>
                <c:pt idx="21" formatCode="0.0">
                  <c:v>13.169422737684114</c:v>
                </c:pt>
                <c:pt idx="22" formatCode="0.0">
                  <c:v>13.115879337342076</c:v>
                </c:pt>
                <c:pt idx="23" formatCode="0.0">
                  <c:v>8.2745846063358766</c:v>
                </c:pt>
                <c:pt idx="24" formatCode="0.0">
                  <c:v>6.6416171257919556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E4-4243-8EBE-C3179243B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0707216"/>
        <c:axId val="180701808"/>
        <c:axId val="0"/>
      </c:bar3DChart>
      <c:catAx>
        <c:axId val="180707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Titr" panose="00000700000000000000" pitchFamily="2" charset="-78"/>
              </a:defRPr>
            </a:pPr>
            <a:endParaRPr lang="fa-IR"/>
          </a:p>
        </c:txPr>
        <c:crossAx val="180701808"/>
        <c:crosses val="autoZero"/>
        <c:auto val="1"/>
        <c:lblAlgn val="ctr"/>
        <c:lblOffset val="100"/>
        <c:noMultiLvlLbl val="0"/>
      </c:catAx>
      <c:valAx>
        <c:axId val="18070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80707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29973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F4D-48A0-B0BE-DA2F3C79F3D7}"/>
              </c:ext>
            </c:extLst>
          </c:dPt>
          <c:dPt>
            <c:idx val="2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F4D-48A0-B0BE-DA2F3C79F3D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5"/>
                <c:pt idx="0">
                  <c:v>خور </c:v>
                </c:pt>
                <c:pt idx="1">
                  <c:v>نطنز</c:v>
                </c:pt>
                <c:pt idx="2">
                  <c:v>حد انتظار</c:v>
                </c:pt>
                <c:pt idx="3">
                  <c:v> تیران </c:v>
                </c:pt>
                <c:pt idx="4">
                  <c:v>فریدن</c:v>
                </c:pt>
                <c:pt idx="5">
                  <c:v> مبارکه</c:v>
                </c:pt>
                <c:pt idx="6">
                  <c:v>چادگان</c:v>
                </c:pt>
                <c:pt idx="7">
                  <c:v> فریدونشهر</c:v>
                </c:pt>
                <c:pt idx="8">
                  <c:v>سمیرم</c:v>
                </c:pt>
                <c:pt idx="9">
                  <c:v>نائین</c:v>
                </c:pt>
                <c:pt idx="10">
                  <c:v> برخوار</c:v>
                </c:pt>
                <c:pt idx="11">
                  <c:v> بوئین </c:v>
                </c:pt>
                <c:pt idx="12">
                  <c:v> اردستان</c:v>
                </c:pt>
                <c:pt idx="13">
                  <c:v> فلاورجان</c:v>
                </c:pt>
                <c:pt idx="14">
                  <c:v>خمینی شهر</c:v>
                </c:pt>
                <c:pt idx="15">
                  <c:v> شهرضا</c:v>
                </c:pt>
                <c:pt idx="16">
                  <c:v> دهاقان</c:v>
                </c:pt>
                <c:pt idx="17">
                  <c:v> لنجان</c:v>
                </c:pt>
                <c:pt idx="18">
                  <c:v> شاهین شهر </c:v>
                </c:pt>
                <c:pt idx="19">
                  <c:v>گلپایگان</c:v>
                </c:pt>
                <c:pt idx="20">
                  <c:v>خوانسار</c:v>
                </c:pt>
                <c:pt idx="21">
                  <c:v>دانشگاه</c:v>
                </c:pt>
                <c:pt idx="22">
                  <c:v> نجف آباد</c:v>
                </c:pt>
                <c:pt idx="23">
                  <c:v>اصفهان 1</c:v>
                </c:pt>
                <c:pt idx="24">
                  <c:v>اصفهان 2</c:v>
                </c:pt>
              </c:strCache>
            </c:str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52.1</c:v>
                </c:pt>
                <c:pt idx="1">
                  <c:v>30.5</c:v>
                </c:pt>
                <c:pt idx="2">
                  <c:v>30</c:v>
                </c:pt>
                <c:pt idx="3">
                  <c:v>26.5</c:v>
                </c:pt>
                <c:pt idx="4">
                  <c:v>23.3</c:v>
                </c:pt>
                <c:pt idx="5">
                  <c:v>22.8</c:v>
                </c:pt>
                <c:pt idx="6">
                  <c:v>22</c:v>
                </c:pt>
                <c:pt idx="7">
                  <c:v>21.1</c:v>
                </c:pt>
                <c:pt idx="8">
                  <c:v>20.100000000000001</c:v>
                </c:pt>
                <c:pt idx="9">
                  <c:v>19.7</c:v>
                </c:pt>
                <c:pt idx="10">
                  <c:v>17.5</c:v>
                </c:pt>
                <c:pt idx="11">
                  <c:v>17.5</c:v>
                </c:pt>
                <c:pt idx="12">
                  <c:v>17</c:v>
                </c:pt>
                <c:pt idx="13">
                  <c:v>17</c:v>
                </c:pt>
                <c:pt idx="14">
                  <c:v>15.7</c:v>
                </c:pt>
                <c:pt idx="15">
                  <c:v>14.6</c:v>
                </c:pt>
                <c:pt idx="16">
                  <c:v>14.3</c:v>
                </c:pt>
                <c:pt idx="17">
                  <c:v>14.1</c:v>
                </c:pt>
                <c:pt idx="18">
                  <c:v>13.9</c:v>
                </c:pt>
                <c:pt idx="19">
                  <c:v>13.8</c:v>
                </c:pt>
                <c:pt idx="20">
                  <c:v>11.6</c:v>
                </c:pt>
                <c:pt idx="21">
                  <c:v>11.3</c:v>
                </c:pt>
                <c:pt idx="22">
                  <c:v>7.1</c:v>
                </c:pt>
                <c:pt idx="23">
                  <c:v>6.8</c:v>
                </c:pt>
                <c:pt idx="24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F4D-48A0-B0BE-DA2F3C79F3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1416159"/>
        <c:axId val="1561418239"/>
      </c:barChart>
      <c:catAx>
        <c:axId val="1561416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61418239"/>
        <c:crosses val="autoZero"/>
        <c:auto val="1"/>
        <c:lblAlgn val="ctr"/>
        <c:lblOffset val="100"/>
        <c:noMultiLvlLbl val="0"/>
      </c:catAx>
      <c:valAx>
        <c:axId val="15614182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5614161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31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6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88778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84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3102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83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674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25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4EE90-4C56-4EE5-95CC-F2D007A379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2FFA73-D104-4C66-B0CD-96A0B4AEC4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96C78-5D11-44F2-97D9-074314E94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17020-D747-4E96-A486-8ADDC0D74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A2029-2FBB-4EB1-A248-25F647FF4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47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58BC-4DD1-4212-ADD2-55AC49588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352F5-9114-4F52-AE12-F368347E7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23601-2F60-4263-B627-02DB9DDD2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32C2F-B075-44FB-8658-C08ADB82A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19443-5D70-4956-B620-E667333D3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9820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7BC74-3124-42E5-B1C5-C47E5EDC8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1EC84F-6676-4C60-B9CD-2481F2A5A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E5DA0-7E5F-4B1F-8508-C3E10A798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8E64A-B139-444E-B2DD-BF567CEC7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D920D7-13C5-478F-904C-58BD5DE22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6504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633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D9548-CDEE-4BBB-88D5-510704154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12F74-FFA3-4334-9809-C60DF1E067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0AC70-843A-428C-BCB6-44812FCFB3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9C09A-ABBB-4501-91E9-6513AA1F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C459A-B117-4B79-88B5-7638F4F7C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6684A1-A286-4DF1-9106-888BBD855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894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18418-8CAD-4185-8AE5-27E882DF2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35783-544A-4F11-A862-BEC15EF03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15C72A-37FC-4084-B702-DE9DC4B42F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1D8119-1754-492A-BE1E-17CF2B965A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7DF7F4-9081-48FF-9A20-7BA8A863D0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E117BD-94D2-422B-8D3B-DA7F0FA2C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F0703A-A61C-407F-A1F2-A62A0264B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6F0090-93CB-45F6-9897-F4FF31F4E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872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58A1A-C7B0-4D0C-85F0-CBDDE0C98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8CAEEB-A000-4EBE-9895-332475F4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FBE09-2034-4112-A45D-BC1844F59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398D38-0501-4AC8-BE4C-612C5139D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260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B4745F-269C-4C69-8CCC-71489EFE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4838E1-F3FB-4FAC-8B79-E91021CCD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E8217D-E70C-456A-A93E-C1B019ED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4249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6AADB-0ED2-4FE6-A363-2450A6BF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04D40-5EA9-4EE6-B768-C41CE3273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11AD28-AB8E-4F27-B375-FEFF2FE0F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2DF125-85AC-4E80-8E27-A3E61D19B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28626-7540-418F-84CA-35C011CFB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EBAFBE-2665-4F9C-AAB5-C3A7AE577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560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62EAE-39AA-4EAB-A680-D868D32C6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BD68F9-0C7B-43D2-B383-9BE6D0CA67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E54B3-1D4A-4414-AE09-79B08D8130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1A2E1-CF81-4252-8C06-34D2D754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063A8-220C-401D-8D47-96D976957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ABE2D-32A7-4BDD-9D97-1B10FFD5D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0061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1986C-DB90-47DE-831C-67A6B9ADF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D82DB-0506-45EC-960C-B90192EEB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F25A9-0568-409F-A1D1-88E309DF1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8C5E2-F9C6-492D-B1A2-6BE5F0F2F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DE975-A7FA-49F6-B5AE-8BAECF2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9522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1AAAAF-647F-473A-8A0F-1B229C4BCF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49F081-C22A-4D57-A4E5-14E314A5F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413F93-4E6F-49D5-B0DB-5B2A5746B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6852B4-0FA8-40EA-A525-11487C95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4C8EF-8434-4E32-8C40-CDCD20FBC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5768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23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297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22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5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522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50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058BD-3B0C-4936-A5B9-F0665A959711}" type="datetimeFigureOut">
              <a:rPr lang="en-US" smtClean="0"/>
              <a:t>9/4/2022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613C0DC-0821-4741-91E7-DC33263CBD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9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BE4E01-D269-4F5F-AE9D-D1300452D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27F64-2E96-403F-988E-99C5C8791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AF336-EB70-4F7E-9570-B1F9D7D05B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FBE20D-0325-4A3E-8C28-1967123C530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9/4/2022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C86400-A629-4079-BDF9-5866AB6867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37C58-7E64-4D5C-82C9-789BEB82D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FD46E8-977F-4807-9AFE-A70514049D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159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endParaRPr lang="en-US" altLang="en-US" sz="2400">
              <a:cs typeface="B Mitra" pitchFamily="2" charset="-78"/>
            </a:endParaRPr>
          </a:p>
          <a:p>
            <a:pPr algn="r" rtl="1" eaLnBrk="1" hangingPunct="1"/>
            <a:endParaRPr lang="en-US" altLang="en-US" sz="2400">
              <a:cs typeface="B Mitra" pitchFamily="2" charset="-78"/>
            </a:endParaRPr>
          </a:p>
        </p:txBody>
      </p:sp>
      <p:sp>
        <p:nvSpPr>
          <p:cNvPr id="2051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05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64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7862"/>
            <a:ext cx="8596668" cy="567559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کمیته های برنامه سلامت میانسالان و سلامت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سالمندان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Titr" panose="00000700000000000000" pitchFamily="2" charset="-78"/>
              </a:rPr>
              <a:t>سوال </a:t>
            </a: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ردیف </a:t>
            </a:r>
            <a:r>
              <a:rPr lang="fa-IR" sz="2200" dirty="0" smtClean="0">
                <a:solidFill>
                  <a:schemeClr val="tx1"/>
                </a:solidFill>
                <a:cs typeface="B Titr" panose="00000700000000000000" pitchFamily="2" charset="-78"/>
              </a:rPr>
              <a:t>26 </a:t>
            </a: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در چک لیست ستاد شهرستان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634" y="1439917"/>
            <a:ext cx="9806152" cy="5339255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برنامه میانسالان سه کمیته وجود دارد که در چک لیست ستاد شهرستان به آنها اشاره ای نشده است :</a:t>
            </a:r>
          </a:p>
          <a:p>
            <a:pPr marL="0" indent="0" algn="justLow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کمیته هفته ملی سلامت بانوان(سبا)</a:t>
            </a:r>
          </a:p>
          <a:p>
            <a:pPr marL="0" indent="0" algn="justLow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کمیته هفته ملی سلامت مردان ایران (سما)</a:t>
            </a:r>
          </a:p>
          <a:p>
            <a:pPr marL="0" indent="0" algn="justLow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کمیته بررسی مرگ های زودرس 30 تا 70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2181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8675" y="212868"/>
            <a:ext cx="8516358" cy="3264427"/>
          </a:xfrm>
        </p:spPr>
        <p:txBody>
          <a:bodyPr/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پایش های برنامه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سلامت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میانسالان</a:t>
            </a: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> ( سوال ردیف 27 در چک لیست ستاد شهرستان ) 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6253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7862"/>
            <a:ext cx="8596668" cy="567559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پایش های برنامه سلامت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میانسالان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Titr" panose="00000700000000000000" pitchFamily="2" charset="-78"/>
              </a:rPr>
              <a:t>سوال </a:t>
            </a: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ردیف </a:t>
            </a:r>
            <a:r>
              <a:rPr lang="fa-IR" sz="2200" dirty="0" smtClean="0">
                <a:solidFill>
                  <a:schemeClr val="tx1"/>
                </a:solidFill>
                <a:cs typeface="B Titr" panose="00000700000000000000" pitchFamily="2" charset="-78"/>
              </a:rPr>
              <a:t>27 </a:t>
            </a: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در چک لیست ستاد شهرستان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634" y="1439917"/>
            <a:ext cx="9806152" cy="5339255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وجود برنامه مدون پایش از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واحدهای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محیطی (در سطوح مختلف پزشک، بهورز و مراقب سلامت، ماما)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</a:t>
            </a:r>
            <a:endParaRPr lang="fa-IR" sz="28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ارسال فیدبک بازدید به واحد های محیطی</a:t>
            </a: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3- پیگیری دریافت جواب فیدبک از مراکز محیطی </a:t>
            </a: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پیگیری رفع نواقص بازدید و در صورت لزوم پایش مجدد</a:t>
            </a: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endParaRPr lang="fa-IR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جدول پایش شامل ستون های : تاریخ پایش، نام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مرکز مورد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پایش،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انجام یا عدم انجام، در صورت عدم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انجام، ذکر علت،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تاریخ ارسال فیدبک، تاریخ دریافت بازخورد از مرکز موجود باشد</a:t>
            </a:r>
          </a:p>
        </p:txBody>
      </p:sp>
    </p:spTree>
    <p:extLst>
      <p:ext uri="{BB962C8B-B14F-4D97-AF65-F5344CB8AC3E}">
        <p14:creationId xmlns:p14="http://schemas.microsoft.com/office/powerpoint/2010/main" val="693585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106" y="1839310"/>
            <a:ext cx="8596668" cy="3520966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چک لیست ستاد شهرستان -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برنامه سلامت میانسالان</a:t>
            </a: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254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ستاد شهرستان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8786" y="2505869"/>
            <a:ext cx="9417269" cy="3190875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243804" y="4715822"/>
            <a:ext cx="677334" cy="45126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Arrow 4"/>
          <p:cNvSpPr/>
          <p:nvPr/>
        </p:nvSpPr>
        <p:spPr>
          <a:xfrm>
            <a:off x="243804" y="3323111"/>
            <a:ext cx="677334" cy="45126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7863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987" y="2160588"/>
            <a:ext cx="9848192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28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822134" cy="13208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2160589"/>
            <a:ext cx="9820453" cy="334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519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8674" y="212868"/>
            <a:ext cx="8985405" cy="3264427"/>
          </a:xfrm>
        </p:spPr>
        <p:txBody>
          <a:bodyPr/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شاخص های پوشش خدمات در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برنامه سلامت میانسالان</a:t>
            </a: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> ( ردیف 23 در چک لیست ستاد شهرستان ) 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015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887" y="97971"/>
            <a:ext cx="10731726" cy="816429"/>
          </a:xfrm>
        </p:spPr>
        <p:txBody>
          <a:bodyPr>
            <a:normAutofit/>
          </a:bodyPr>
          <a:lstStyle/>
          <a:p>
            <a:pPr algn="ctr"/>
            <a:r>
              <a:rPr lang="fa-IR" sz="2400" dirty="0">
                <a:solidFill>
                  <a:prstClr val="black">
                    <a:lumMod val="85000"/>
                    <a:lumOff val="15000"/>
                  </a:prstClr>
                </a:solidFill>
                <a:cs typeface="B Titr" panose="00000700000000000000" pitchFamily="2" charset="-78"/>
              </a:rPr>
              <a:t>فرمول نحوه استخراج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شاخص های 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خدمات بهورز و مراقب سلامت </a:t>
            </a:r>
            <a:r>
              <a:rPr lang="fa-IR" sz="2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Titr" panose="00000700000000000000" pitchFamily="2" charset="-78"/>
              </a:rPr>
              <a:t>در برنامه سلامت میانسالان</a:t>
            </a:r>
            <a:endParaRPr lang="fa-IR" sz="24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" y="620713"/>
          <a:ext cx="12192000" cy="62159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7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0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1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5448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fa-IR" sz="1600" dirty="0">
                        <a:cs typeface="B Titr" panose="00000700000000000000" pitchFamily="2" charset="-78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عنوان شاخص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صورت کسر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مخرج کسر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289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20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همه خدمات ارزیابی دوره ای</a:t>
                      </a:r>
                      <a:endParaRPr lang="fa-I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تمام خدمات ارزیابی دوره ای را دریافت کرده 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112472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 ثبت نام شده در سامانه </a:t>
                      </a:r>
                      <a:r>
                        <a:rPr lang="fa-I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سیب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111796</a:t>
                      </a: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</a:t>
                      </a:r>
                      <a:r>
                        <a:rPr lang="fa-I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میانسالان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همه خدمات شیوه زندگی سالم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تمام خدمات شیوه زندگی سالم را دریافت کرده 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 </a:t>
                      </a: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111786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گزارشهای دوره ای سامانه 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سیب)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حداقل یک خدمت ارزیابی دوره ای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 حداقل یک خدمت ارزیابی دوره ای را دریافت کرده اند </a:t>
                      </a:r>
                      <a:endParaRPr lang="fa-IR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</a:t>
                      </a:r>
                      <a:r>
                        <a:rPr lang="fa-IR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113103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در گزارشهای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308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تن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سنجی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 خدمت تن سنجی را دریافت کرده 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110103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4476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فعالیت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بدنی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 خدمت  ارزیابی فعالیت بدنی را دریافت کرده 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110107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4476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بررسی مصرف دخانیات و مواد مخدر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خدمت بررسی مصرف دخانیات و مواد مخدر را دریافت کرده اند </a:t>
                      </a:r>
                      <a:endParaRPr lang="fa-IR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110109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64476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ارزیابی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سلامت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روان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خدمت ارزیابی سلامت روان را دریافت کرده اند </a:t>
                      </a:r>
                      <a:endParaRPr lang="fa-IR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111966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گزارشهای 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796693646"/>
                  </a:ext>
                </a:extLst>
              </a:tr>
              <a:tr h="764476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اندازه گیری فشار خون  </a:t>
                      </a: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(خطر سنجی)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خدمت اندازه گیری فشار خون را دریافت کرده </a:t>
                      </a: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111775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/>
                </a:tc>
                <a:extLst>
                  <a:ext uri="{0D108BD9-81ED-4DB2-BD59-A6C34878D82A}">
                    <a16:rowId xmlns:a16="http://schemas.microsoft.com/office/drawing/2014/main" val="4275316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48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0" y="661182"/>
          <a:ext cx="10410091" cy="5380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5573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719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77334" y="1983179"/>
            <a:ext cx="8596668" cy="4058183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sz="3600" b="1" dirty="0" smtClean="0">
                <a:cs typeface="B Titr" panose="00000700000000000000" pitchFamily="2" charset="-78"/>
              </a:rPr>
              <a:t>وبینار تشریح چک لیست های پایش جامع وزارت </a:t>
            </a:r>
          </a:p>
          <a:p>
            <a:pPr marL="0" indent="0" algn="ctr" rtl="1">
              <a:buNone/>
            </a:pPr>
            <a:endParaRPr lang="fa-IR" sz="2400" b="1" dirty="0" smtClean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2400" b="1" dirty="0" smtClean="0">
                <a:cs typeface="B Titr" panose="00000700000000000000" pitchFamily="2" charset="-78"/>
              </a:rPr>
              <a:t>مسئولین سلامت خانواده و کارشناسان واحد سلامت میانسالان </a:t>
            </a:r>
            <a:r>
              <a:rPr lang="fa-IR" sz="2400" b="1" dirty="0" smtClean="0">
                <a:cs typeface="B Titr" panose="00000700000000000000" pitchFamily="2" charset="-78"/>
              </a:rPr>
              <a:t>شهرستانهای </a:t>
            </a:r>
            <a:r>
              <a:rPr lang="fa-IR" sz="2400" b="1" dirty="0" smtClean="0">
                <a:cs typeface="B Titr" panose="00000700000000000000" pitchFamily="2" charset="-78"/>
              </a:rPr>
              <a:t>تابعه دانشگاه علوم پزشکی اصفهان</a:t>
            </a:r>
          </a:p>
          <a:p>
            <a:pPr marL="0" indent="0" algn="ctr" rtl="1">
              <a:buNone/>
            </a:pPr>
            <a:r>
              <a:rPr lang="fa-IR" sz="2400" b="1" dirty="0" smtClean="0">
                <a:cs typeface="B Titr" panose="00000700000000000000" pitchFamily="2" charset="-78"/>
              </a:rPr>
              <a:t> </a:t>
            </a:r>
          </a:p>
          <a:p>
            <a:pPr marL="0" indent="0" algn="ctr" rtl="1">
              <a:buNone/>
            </a:pPr>
            <a:r>
              <a:rPr lang="fa-IR" sz="2400" b="1" dirty="0" smtClean="0">
                <a:cs typeface="B Titr" panose="00000700000000000000" pitchFamily="2" charset="-78"/>
              </a:rPr>
              <a:t>1401/6/13</a:t>
            </a:r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3140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22032" y="661182"/>
          <a:ext cx="10466362" cy="5380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887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/>
          </p:nvPr>
        </p:nvGraphicFramePr>
        <p:xfrm>
          <a:off x="209006" y="261257"/>
          <a:ext cx="11547565" cy="6283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37293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2" y="553792"/>
          <a:ext cx="9058565" cy="5488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91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2" y="656824"/>
          <a:ext cx="8994171" cy="5385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581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991674"/>
          <a:ext cx="9045686" cy="505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507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2" y="1017432"/>
          <a:ext cx="9450876" cy="5024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1501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2" y="759656"/>
          <a:ext cx="9647823" cy="5282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606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8674" y="212868"/>
            <a:ext cx="8985405" cy="3264427"/>
          </a:xfrm>
        </p:spPr>
        <p:txBody>
          <a:bodyPr/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شاخص های پوشش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خدمات مامایی </a:t>
            </a: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 برنامه سلامت میانسالان</a:t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> ( ردیف 23 در چک لیست ستاد شهرستان ) 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9989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887" y="97971"/>
            <a:ext cx="10731726" cy="816429"/>
          </a:xfrm>
        </p:spPr>
        <p:txBody>
          <a:bodyPr>
            <a:normAutofit/>
          </a:bodyPr>
          <a:lstStyle/>
          <a:p>
            <a:pPr algn="ctr"/>
            <a:r>
              <a:rPr lang="fa-IR" sz="2400" dirty="0">
                <a:solidFill>
                  <a:prstClr val="black">
                    <a:lumMod val="85000"/>
                    <a:lumOff val="15000"/>
                  </a:prstClr>
                </a:solidFill>
                <a:cs typeface="B Titr" panose="00000700000000000000" pitchFamily="2" charset="-78"/>
              </a:rPr>
              <a:t>فرمول نحوه استخراج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شاخص های 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خدمات مامایی </a:t>
            </a:r>
            <a:r>
              <a:rPr lang="fa-IR" sz="2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Titr" panose="00000700000000000000" pitchFamily="2" charset="-78"/>
              </a:rPr>
              <a:t>در برنامه سلامت میانسالان</a:t>
            </a:r>
            <a:endParaRPr lang="fa-IR" sz="24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620713"/>
          <a:ext cx="12192000" cy="623728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87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5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70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4731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fa-IR" sz="1600" dirty="0">
                        <a:cs typeface="B Titr" panose="00000700000000000000" pitchFamily="2" charset="-78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عنوان شاخص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صورت کسر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مخرج کسر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Titr" panose="00000700000000000000" pitchFamily="2" charset="-78"/>
                        </a:rPr>
                        <a:t>مسیر استخراج</a:t>
                      </a:r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092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کننده خدمت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عفونت آمیزشی و </a:t>
                      </a: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ایدز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ارزیابی عفونت آمیزشی و ایدز (ماما) برای آنها انجام شده است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092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کننده 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خدمت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تاریخچه باروری و </a:t>
                      </a: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یائسگی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تاریخچه باروری و یائسگی برای آنها انجام شده است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2092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کننده خدمت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اختلال عملکرد </a:t>
                      </a: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جنسی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ارزیابی اختلال عملکرد جنسی برای آنها انجام شده است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1188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(45 تا 59 سال) دریافت کننده </a:t>
                      </a: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خدمات یائسگی</a:t>
                      </a:r>
                      <a:endParaRPr lang="fa-IR" sz="1400" b="1" kern="1200" noProof="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algn="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a-IR" sz="14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(45 تا 59 سال) که خدمت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ارزیابی علائم و عوارض یائسگی(غیر پزشک)</a:t>
                      </a: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برای آنها انجام شده است</a:t>
                      </a:r>
                      <a:endParaRPr lang="fa-IR" sz="14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(59 - 45سال) </a:t>
                      </a: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2546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دریافت کننده خدمت </a:t>
                      </a:r>
                      <a:r>
                        <a:rPr lang="fa-IR" sz="1400" b="1" kern="1200" noProof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غربالگری و تشخیص زودهنگام سرطان پستان</a:t>
                      </a:r>
                    </a:p>
                    <a:p>
                      <a:pPr marL="0" algn="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a-IR" sz="14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</a:t>
                      </a:r>
                      <a:r>
                        <a:rPr lang="fa-IR" sz="1400" b="1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که خدمت </a:t>
                      </a:r>
                      <a:r>
                        <a:rPr lang="fa-IR" sz="1400" b="1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غربالگری و تشخیص زودهنگام سرطان پستان برای آنها انجام شده است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1400" b="1" i="0" u="none" strike="noStrike" kern="1200" cap="none" spc="0" normalizeH="0" baseline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32546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16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fa-IR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دریافت کننده خدمت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غربالگری و تشخیص زودهنگام سرطان سرویکس</a:t>
                      </a:r>
                    </a:p>
                    <a:p>
                      <a:pPr marL="0" marR="0" lvl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غربالگری و تشخیص زودهنگام سرطان سرویکس برای آنها انجام شده است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14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0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-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شاخص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ارزیابی عفونت آمیزشی و ایدز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 تفکیک شهرستان های تابعه دانشگاه علوم پزشکی اصفهان در سال 1400</a:t>
            </a:r>
            <a:endParaRPr lang="fa-IR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78676" y="1723698"/>
          <a:ext cx="9984827" cy="4318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4631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655319"/>
            <a:ext cx="10152993" cy="5850584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sz="2800" b="1" dirty="0" smtClean="0">
                <a:cs typeface="B Titr" panose="00000700000000000000" pitchFamily="2" charset="-78"/>
              </a:rPr>
              <a:t>دستور کار :</a:t>
            </a:r>
          </a:p>
          <a:p>
            <a:pPr marL="742950" indent="-742950" algn="r" rtl="1">
              <a:lnSpc>
                <a:spcPct val="200000"/>
              </a:lnSpc>
              <a:buFont typeface="+mj-lt"/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بررسی سوالات مشترک برنامه میانسالان و سالمندان در چک لیست ستاد شهرستان (سوالات 24،25،26 و 27)</a:t>
            </a:r>
          </a:p>
          <a:p>
            <a:pPr marL="742950" indent="-742950" algn="r" rtl="1">
              <a:lnSpc>
                <a:spcPct val="200000"/>
              </a:lnSpc>
              <a:buFont typeface="+mj-lt"/>
              <a:buAutoNum type="arabicPeriod"/>
            </a:pPr>
            <a:endParaRPr lang="fa-IR" sz="500" b="1" dirty="0" smtClean="0">
              <a:cs typeface="B Nazanin" panose="00000400000000000000" pitchFamily="2" charset="-78"/>
            </a:endParaRPr>
          </a:p>
          <a:p>
            <a:pPr marL="742950" indent="-742950" algn="r" rtl="1">
              <a:lnSpc>
                <a:spcPct val="200000"/>
              </a:lnSpc>
              <a:buFont typeface="+mj-lt"/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بررسی سوال 23 در چک لیست ستاد شهرستان در 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برنامه سلامت میانسالان </a:t>
            </a:r>
          </a:p>
          <a:p>
            <a:pPr marL="742950" indent="-742950" algn="r" rtl="1">
              <a:lnSpc>
                <a:spcPct val="200000"/>
              </a:lnSpc>
              <a:buFont typeface="+mj-lt"/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بررسی چک لیست خانه بهداشت و پایگاه سلامت/ مرکز شهری، روستایی و شهری-روستایی در 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برنامه سلامت میانسالان</a:t>
            </a:r>
          </a:p>
          <a:p>
            <a:pPr marL="742950" indent="-742950" algn="r" rtl="1">
              <a:lnSpc>
                <a:spcPct val="200000"/>
              </a:lnSpc>
              <a:buFont typeface="+mj-lt"/>
              <a:buAutoNum type="arabicPeriod"/>
            </a:pPr>
            <a:endParaRPr lang="fa-IR" sz="500" b="1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719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6477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شاخص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تاریخچه باروری و یائسگی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 تفکیک شهرستان های تابعه دانشگاه علوم پزشکی اصفهان در </a:t>
            </a:r>
            <a:r>
              <a:rPr lang="fa-IR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سال1400</a:t>
            </a:r>
            <a:endParaRPr lang="fa-IR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2" y="2160588"/>
          <a:ext cx="9479011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906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>مقایسه شاخص </a:t>
            </a:r>
            <a:r>
              <a:rPr lang="fa-IR" sz="1800" dirty="0">
                <a:solidFill>
                  <a:srgbClr val="FF0000"/>
                </a:solidFill>
                <a:cs typeface="B Titr" panose="00000700000000000000" pitchFamily="2" charset="-78"/>
              </a:rPr>
              <a:t>ارزیابی اختلال عملکرد جنسی </a:t>
            </a: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>به تفکیک شهرستان های تابعه دانشگاه علوم پزشکی اصفهان در سال1400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1378634"/>
          <a:ext cx="9169522" cy="4663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434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شاخص </a:t>
            </a:r>
            <a:r>
              <a:rPr lang="fa-IR" sz="18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خدمات یائسگی </a:t>
            </a:r>
            <a:r>
              <a:rPr lang="fa-IR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 تفکیک شهرستان های تابعه دانشگاه علوم پزشکی اصفهان </a:t>
            </a:r>
            <a:br>
              <a:rPr lang="fa-IR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</a:t>
            </a:r>
            <a:r>
              <a:rPr lang="fa-IR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سال 1400</a:t>
            </a:r>
            <a:endParaRPr lang="fa-IR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44247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غربالگری و تشخیص زودهنگام سرطان پستان </a:t>
            </a:r>
            <a:r>
              <a:rPr lang="fa-IR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 تفکیک شهرستان های تابعه دانشگاه علوم پزشکی اصفهان در سال 1400</a:t>
            </a:r>
            <a:endParaRPr lang="fa-IR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2160588"/>
          <a:ext cx="9436808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07909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مقایسه </a:t>
            </a:r>
            <a:r>
              <a:rPr lang="fa-IR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</a:t>
            </a:r>
            <a:r>
              <a:rPr lang="fa-IR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غربالگری و تشخیص زودهنگام سرطان سرویکس </a:t>
            </a:r>
            <a:r>
              <a:rPr lang="fa-IR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 تفکیک شهرستان های تابعه دانشگاه علوم پزشکی اصفهان در سال 1400</a:t>
            </a:r>
            <a:endParaRPr lang="fa-IR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01532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106" y="1839310"/>
            <a:ext cx="8596668" cy="3520966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چک لیست واحد های محیطی</a:t>
            </a:r>
            <a:b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برنامه سلامت میانسالان</a:t>
            </a: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4129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719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77334" y="655319"/>
            <a:ext cx="8596668" cy="5386043"/>
          </a:xfrm>
        </p:spPr>
        <p:txBody>
          <a:bodyPr/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چک لیست خانه بهداشت :</a:t>
            </a:r>
          </a:p>
          <a:p>
            <a:endParaRPr lang="fa-IR" dirty="0"/>
          </a:p>
          <a:p>
            <a:endParaRPr lang="fa-IR" dirty="0" smtClean="0"/>
          </a:p>
          <a:p>
            <a:pPr algn="r"/>
            <a:endParaRPr lang="en-US" dirty="0" smtClean="0"/>
          </a:p>
          <a:p>
            <a:pPr algn="r"/>
            <a:endParaRPr lang="en-US" dirty="0" smtClean="0"/>
          </a:p>
          <a:p>
            <a:pPr algn="r"/>
            <a:endParaRPr lang="fa-IR" dirty="0" smtClean="0"/>
          </a:p>
          <a:p>
            <a:pPr algn="r"/>
            <a:endParaRPr lang="fa-IR" dirty="0"/>
          </a:p>
          <a:p>
            <a:pPr algn="r"/>
            <a:endParaRPr lang="fa-IR" dirty="0" smtClean="0"/>
          </a:p>
          <a:p>
            <a:pPr algn="r"/>
            <a:endParaRPr lang="fa-IR" dirty="0"/>
          </a:p>
          <a:p>
            <a:pPr algn="r"/>
            <a:endParaRPr lang="fa-IR" dirty="0" smtClean="0"/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چک لیست پایگاه سلامت:</a:t>
            </a:r>
            <a:endParaRPr lang="en-US" sz="2400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4510"/>
            <a:ext cx="9146338" cy="30708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13738"/>
          <a:stretch/>
        </p:blipFill>
        <p:spPr>
          <a:xfrm>
            <a:off x="740043" y="5213787"/>
            <a:ext cx="8672995" cy="101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05" y="0"/>
            <a:ext cx="6890197" cy="6858000"/>
          </a:xfrm>
        </p:spPr>
      </p:pic>
    </p:spTree>
    <p:extLst>
      <p:ext uri="{BB962C8B-B14F-4D97-AF65-F5344CB8AC3E}">
        <p14:creationId xmlns:p14="http://schemas.microsoft.com/office/powerpoint/2010/main" val="162708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41" r="49719"/>
          <a:stretch/>
        </p:blipFill>
        <p:spPr>
          <a:xfrm>
            <a:off x="334851" y="609600"/>
            <a:ext cx="10086941" cy="6123904"/>
          </a:xfrm>
        </p:spPr>
      </p:pic>
      <p:sp>
        <p:nvSpPr>
          <p:cNvPr id="3" name="Left Arrow 2"/>
          <p:cNvSpPr/>
          <p:nvPr/>
        </p:nvSpPr>
        <p:spPr>
          <a:xfrm>
            <a:off x="9620518" y="4005329"/>
            <a:ext cx="618185" cy="23182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9620517" y="4389549"/>
            <a:ext cx="618185" cy="23182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40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74191" y="182563"/>
            <a:ext cx="8596313" cy="1320800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77263106"/>
              </p:ext>
            </p:extLst>
          </p:nvPr>
        </p:nvGraphicFramePr>
        <p:xfrm>
          <a:off x="0" y="1503363"/>
          <a:ext cx="11744697" cy="4684818"/>
        </p:xfrm>
        <a:graphic>
          <a:graphicData uri="http://schemas.openxmlformats.org/drawingml/2006/table">
            <a:tbl>
              <a:tblPr firstRow="1" firstCol="1" bandRow="1"/>
              <a:tblGrid>
                <a:gridCol w="7042068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1567542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353787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337302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43998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87170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381311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پوشش: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از</a:t>
                      </a:r>
                      <a:r>
                        <a:rPr lang="fa-IR" sz="16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این مسیر </a:t>
                      </a: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امکان استخراج تعداد میانسالان مبتلا</a:t>
                      </a:r>
                      <a:r>
                        <a:rPr lang="fa-IR" sz="16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به اضافه وزن و چاقی به تفکیک وجود </a:t>
                      </a:r>
                      <a:r>
                        <a:rPr lang="fa-IR" sz="2000" b="1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ندارد.</a:t>
                      </a: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ورود به سامانه سیب با کاربری بهورز / مراقب سلامت - مدیریت سامانه- ساخت گزارش افراد تحت پوشش- تایپ عنوان- انتخاب سن 60-30 سال - انتخاب واحد- تایپ اضافه وزن و چاقی( انتخاب  کد </a:t>
                      </a:r>
                      <a:r>
                        <a:rPr lang="en-US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E66 : (Overweight and obesity</a:t>
                      </a:r>
                      <a:endParaRPr lang="fa-IR" sz="1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های دوره ای سال 1400 :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کسر: کد 110102 تعداد افراد ميانسال (59- 30 سال) مبتلا به چاقي (غير پزشک)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 کسر: کد110103  تعداد افراد ميانسال (59 – 30 سال) که خدمت تن سنجي و ارزيابي الگوي تغذيه براي آنها انجام و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BMI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شده است</a:t>
                      </a:r>
                      <a:endParaRPr lang="en-US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</a:t>
                      </a: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 درصد </a:t>
                      </a: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مبتلایان 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چاقی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بهورز / مراقب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خانه بهداشت / پایگاه سلامت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463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513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rtl="1">
              <a:lnSpc>
                <a:spcPct val="200000"/>
              </a:lnSpc>
              <a:buClr>
                <a:srgbClr val="4A66AC"/>
              </a:buClr>
              <a:buNone/>
            </a:pPr>
            <a:r>
              <a:rPr lang="fa-IR" sz="3600" dirty="0">
                <a:solidFill>
                  <a:schemeClr val="tx1"/>
                </a:solidFill>
                <a:latin typeface="+mj-lt"/>
                <a:ea typeface="+mj-ea"/>
                <a:cs typeface="B Titr" panose="00000700000000000000" pitchFamily="2" charset="-78"/>
              </a:rPr>
              <a:t>بررسی سوالات مشترک </a:t>
            </a:r>
            <a:r>
              <a:rPr lang="fa-IR" sz="3600" dirty="0"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برنامه میانسالان </a:t>
            </a:r>
            <a:r>
              <a:rPr lang="fa-IR" sz="3600" dirty="0" smtClean="0">
                <a:solidFill>
                  <a:schemeClr val="tx1"/>
                </a:solidFill>
                <a:latin typeface="+mj-lt"/>
                <a:ea typeface="+mj-ea"/>
                <a:cs typeface="B Titr" panose="00000700000000000000" pitchFamily="2" charset="-78"/>
              </a:rPr>
              <a:t>در </a:t>
            </a:r>
            <a:r>
              <a:rPr lang="fa-IR" sz="3600" dirty="0">
                <a:solidFill>
                  <a:schemeClr val="tx1"/>
                </a:solidFill>
                <a:latin typeface="+mj-lt"/>
                <a:ea typeface="+mj-ea"/>
                <a:cs typeface="B Titr" panose="00000700000000000000" pitchFamily="2" charset="-78"/>
              </a:rPr>
              <a:t>چک لیست ستاد شهرستان</a:t>
            </a:r>
            <a:r>
              <a:rPr lang="fa-IR" sz="2800" dirty="0">
                <a:solidFill>
                  <a:schemeClr val="tx1"/>
                </a:solidFill>
                <a:latin typeface="+mj-lt"/>
                <a:ea typeface="+mj-ea"/>
                <a:cs typeface="B Titr" panose="00000700000000000000" pitchFamily="2" charset="-78"/>
              </a:rPr>
              <a:t> (سوالات 24،25،26 و 27)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905488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805050" y="194438"/>
            <a:ext cx="8596313" cy="1320800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71912583"/>
              </p:ext>
            </p:extLst>
          </p:nvPr>
        </p:nvGraphicFramePr>
        <p:xfrm>
          <a:off x="0" y="1503363"/>
          <a:ext cx="11590317" cy="4576804"/>
        </p:xfrm>
        <a:graphic>
          <a:graphicData uri="http://schemas.openxmlformats.org/drawingml/2006/table">
            <a:tbl>
              <a:tblPr firstRow="1" firstCol="1" bandRow="1"/>
              <a:tblGrid>
                <a:gridCol w="5693933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214308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606955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636959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38162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128110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329570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: 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قابل گزارش نمی باشد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8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8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8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های دوره ای سال 1400 :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: کد خدمت 110106 - تعداد افراد ميانسال (59 – 30 سال) داراي فعاليت فيزيکي نامطلوب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 کسر: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خدمت 110107 - تعداد افراد ميانسال (59-30 سال) که بررسي فعاليت فيزيکي براي آنها انجام و ثبت شده است.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100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و درصد</a:t>
                      </a: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افراد دارای فعالیت نامطلوب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بهورز / مراقب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خانه بهداشت / پایگاه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512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1961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31162" y="0"/>
            <a:ext cx="8596313" cy="1320800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53276003"/>
              </p:ext>
            </p:extLst>
          </p:nvPr>
        </p:nvGraphicFramePr>
        <p:xfrm>
          <a:off x="0" y="1503363"/>
          <a:ext cx="11744697" cy="4338149"/>
        </p:xfrm>
        <a:graphic>
          <a:graphicData uri="http://schemas.openxmlformats.org/drawingml/2006/table">
            <a:tbl>
              <a:tblPr firstRow="1" firstCol="1" bandRow="1"/>
              <a:tblGrid>
                <a:gridCol w="5769775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243802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628359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658763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43998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110320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323494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: 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قابل گزارش نمی باشد.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های دوره ای سال1400 :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 : تعداد افراد ميانسال (59-30سال) با غربال مثبت اوليه سلامت روان در گزارش </a:t>
                      </a:r>
                      <a:r>
                        <a:rPr lang="fa-IR" sz="1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111967</a:t>
                      </a:r>
                      <a:r>
                        <a:rPr lang="fa-IR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قابل استخراج می باشد.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8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 کسر : کد</a:t>
                      </a:r>
                      <a:r>
                        <a:rPr lang="fa-IR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 </a:t>
                      </a: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111966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(تعداد افراد ميانسال "59 – 30 سال" با غربال اوليه سلامت روان)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100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افراد غربال مثبت روان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بهورز / مراقب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خانه بهداشت / پایگاه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60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4019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31162" y="0"/>
            <a:ext cx="8596313" cy="1320800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61004429"/>
              </p:ext>
            </p:extLst>
          </p:nvPr>
        </p:nvGraphicFramePr>
        <p:xfrm>
          <a:off x="0" y="1503363"/>
          <a:ext cx="11744697" cy="4548045"/>
        </p:xfrm>
        <a:graphic>
          <a:graphicData uri="http://schemas.openxmlformats.org/drawingml/2006/table">
            <a:tbl>
              <a:tblPr firstRow="1" firstCol="1" bandRow="1"/>
              <a:tblGrid>
                <a:gridCol w="5769775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243802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628359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658763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43998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10260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302441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انتخاب کد </a:t>
                      </a:r>
                      <a:r>
                        <a:rPr lang="en-US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I</a:t>
                      </a:r>
                      <a:r>
                        <a:rPr lang="en-US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</a:t>
                      </a:r>
                      <a:r>
                        <a:rPr lang="fa-IR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برای فشارخون اولیه و کد </a:t>
                      </a:r>
                      <a:r>
                        <a:rPr lang="en-US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I15</a:t>
                      </a:r>
                      <a:r>
                        <a:rPr lang="fa-IR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برای فشار خون ثانویه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(با انتخاب سن 30 تا 60 سال)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 دوره ای سال 1400 :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کسر: 111968 تعداد افراد ميانسال (59 – 30 سال) غربال مثبت فشار خون بالا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 کسر : </a:t>
                      </a: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111775 تعداد افراد ميانسالان (59 – 30 سال) که فشار خون آنها اندازه گيري و ثبت شده است (غيرپزشک)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100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افراد مبتلا به فشارخون بالا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بهورز / مراقب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خانه بهداشت / پایگاه سلامت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253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28348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437" y="280610"/>
            <a:ext cx="8596668" cy="5337169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dirty="0" smtClean="0"/>
              <a:t>چک لیست مرکز خدمات جامع سلامت روستایی: </a:t>
            </a:r>
          </a:p>
          <a:p>
            <a:endParaRPr lang="fa-IR" dirty="0"/>
          </a:p>
          <a:p>
            <a:endParaRPr lang="fa-IR" dirty="0"/>
          </a:p>
          <a:p>
            <a:endParaRPr lang="fa-IR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37" y="935421"/>
            <a:ext cx="8596668" cy="513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54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55319"/>
            <a:ext cx="8596668" cy="5386043"/>
          </a:xfrm>
        </p:spPr>
        <p:txBody>
          <a:bodyPr/>
          <a:lstStyle/>
          <a:p>
            <a:pPr lvl="0" algn="r">
              <a:buClr>
                <a:srgbClr val="4A66AC"/>
              </a:buClr>
            </a:pPr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</a:rPr>
              <a:t>چک لیست مرکز خدمات جامع سلامت شهری – روستایی: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30" y="1145629"/>
            <a:ext cx="9058275" cy="331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800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09601"/>
            <a:ext cx="8596668" cy="5431762"/>
          </a:xfrm>
        </p:spPr>
        <p:txBody>
          <a:bodyPr/>
          <a:lstStyle/>
          <a:p>
            <a:pPr lvl="0" algn="r" rtl="1">
              <a:buClr>
                <a:srgbClr val="4A66AC"/>
              </a:buClr>
            </a:pPr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</a:rPr>
              <a:t>چک لیست مرکز خدمات جامع سلامت شهری: </a:t>
            </a:r>
          </a:p>
          <a:p>
            <a:pPr algn="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124608"/>
            <a:ext cx="9002694" cy="346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810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62546" y="182563"/>
            <a:ext cx="8596313" cy="1320800"/>
          </a:xfrm>
        </p:spPr>
        <p:txBody>
          <a:bodyPr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05620103"/>
              </p:ext>
            </p:extLst>
          </p:nvPr>
        </p:nvGraphicFramePr>
        <p:xfrm>
          <a:off x="0" y="1503363"/>
          <a:ext cx="11744697" cy="4548045"/>
        </p:xfrm>
        <a:graphic>
          <a:graphicData uri="http://schemas.openxmlformats.org/drawingml/2006/table">
            <a:tbl>
              <a:tblPr firstRow="1" firstCol="1" bandRow="1"/>
              <a:tblGrid>
                <a:gridCol w="5769775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243802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628359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658763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43998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10260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302441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انتخاب کد </a:t>
                      </a:r>
                      <a:r>
                        <a:rPr lang="en-US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I</a:t>
                      </a:r>
                      <a:r>
                        <a:rPr lang="en-US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</a:t>
                      </a:r>
                      <a:r>
                        <a:rPr lang="fa-IR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برای فشارخون اولیه و کد </a:t>
                      </a:r>
                      <a:r>
                        <a:rPr lang="en-US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I15</a:t>
                      </a:r>
                      <a:r>
                        <a:rPr lang="fa-IR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برای فشار خون ثانویه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(با انتخاب سن 30 تا 60 سال)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 دوره ای سال 1400: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کسر: 111968 تعداد افراد ميانسال (59 – 30 سال) غربال مثبت فشار خون بالا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 کسر : </a:t>
                      </a: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111775 تعداد افراد ميانسالان (59 – 30 سال) که فشار خون آنها اندازه گيري و ثبت شده است (غيرپزشک)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100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افراد مبتلا به فشارخون بالا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پزشک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جامع سلامت شهری/ روستایی/ شهری - روستایی</a:t>
                      </a:r>
                      <a:endParaRPr lang="ar-SA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253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8909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51001" y="124650"/>
            <a:ext cx="8596313" cy="777875"/>
          </a:xfrm>
        </p:spPr>
        <p:txBody>
          <a:bodyPr>
            <a:normAutofit fontScale="90000"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08327291"/>
              </p:ext>
            </p:extLst>
          </p:nvPr>
        </p:nvGraphicFramePr>
        <p:xfrm>
          <a:off x="380010" y="1425285"/>
          <a:ext cx="11498317" cy="5070518"/>
        </p:xfrm>
        <a:graphic>
          <a:graphicData uri="http://schemas.openxmlformats.org/drawingml/2006/table">
            <a:tbl>
              <a:tblPr firstRow="1" firstCol="1" bandRow="1"/>
              <a:tblGrid>
                <a:gridCol w="6548824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212995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154853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146961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34684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79624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4274278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: 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انتخاب کد </a:t>
                      </a:r>
                      <a:r>
                        <a:rPr lang="en-US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E10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برای دیابت نوع 1و کد </a:t>
                      </a:r>
                      <a:r>
                        <a:rPr lang="en-US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E11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برای دیابت نوع 2 (با انتخاب سن 30 تا 60 سال)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fa-IR" sz="1400" b="1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fa-IR" sz="1400" b="1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fa-IR" sz="1400" b="1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های دوره ای :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قابل استخراج نمی باشد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3- داشبورد مدیریتی: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 توجه به اینکه از مسیر راهنمای اعلام شده در چک لیست ارسالی از وزارتخانه، دسترسی به تعداد موارد مبتلا به فشارخون بالا و دیابت امکان پذیر است و نه درصد آنها،  در نتیجه جهت دسترسی به اطلاعات مورد نیاز به صفحه اول داشبورد مدیریتی به آدرس: </a:t>
                      </a:r>
                      <a:r>
                        <a:rPr lang="en-US" sz="1400" b="1" dirty="0" smtClean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Phcservice.mui.ac.ir/dashboard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مراجعه شود.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میانسالان مبتلا به دیابت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پزشک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جامع سلامت شهری/ روستایی/ شهری - </a:t>
                      </a:r>
                      <a:r>
                        <a:rPr lang="ar-SA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روستایی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818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55379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51001" y="124650"/>
            <a:ext cx="8596313" cy="777875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80042320"/>
              </p:ext>
            </p:extLst>
          </p:nvPr>
        </p:nvGraphicFramePr>
        <p:xfrm>
          <a:off x="380010" y="1425286"/>
          <a:ext cx="11498317" cy="3343456"/>
        </p:xfrm>
        <a:graphic>
          <a:graphicData uri="http://schemas.openxmlformats.org/drawingml/2006/table">
            <a:tbl>
              <a:tblPr firstRow="1" firstCol="1" bandRow="1"/>
              <a:tblGrid>
                <a:gridCol w="6251269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510550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154853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146961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34684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8438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2499631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انتخاب کد </a:t>
                      </a:r>
                      <a:r>
                        <a:rPr lang="en-US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F32</a:t>
                      </a:r>
                      <a:r>
                        <a:rPr lang="en-US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(با انتخاب سن 30 تا 60 سال)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F32:Major depressive disorder, single episode</a:t>
                      </a:r>
                      <a:endParaRPr lang="fa-IR" sz="14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های دوره ای سال 1400: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</a:t>
                      </a:r>
                      <a:r>
                        <a:rPr lang="fa-IR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کسر: کد خدمت 114200- تعداد افراد میانسال مبتلا به افسردگی(پزشک)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 کسر: کد خدمت 111966- تعداد افراد میانسال با غربال اولیه سلامت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روان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میانسالان مبتلا به افسردگی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پزشک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جامع سلامت شهری/ روستایی/ شهری - </a:t>
                      </a:r>
                      <a:r>
                        <a:rPr lang="ar-SA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روستایی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539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8191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8770" y="128836"/>
            <a:ext cx="8596313" cy="777875"/>
          </a:xfrm>
        </p:spPr>
        <p:txBody>
          <a:bodyPr>
            <a:normAutofit fontScale="90000"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32877168"/>
              </p:ext>
            </p:extLst>
          </p:nvPr>
        </p:nvGraphicFramePr>
        <p:xfrm>
          <a:off x="273133" y="987973"/>
          <a:ext cx="11498317" cy="5352998"/>
        </p:xfrm>
        <a:graphic>
          <a:graphicData uri="http://schemas.openxmlformats.org/drawingml/2006/table">
            <a:tbl>
              <a:tblPr firstRow="1" firstCol="1" bandRow="1"/>
              <a:tblGrid>
                <a:gridCol w="6251269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510550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154853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146961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34684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62357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237126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: </a:t>
                      </a: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قابل گزارش نمی باشد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تشخیص ها و گزارش دوره ای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 : منوی گزارش 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 مراقبت ها - گزارش تشخیص ها 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درج کد </a:t>
                      </a:r>
                      <a:r>
                        <a:rPr lang="fa-IR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تاریخچه باروروی و یائسگی(8121</a:t>
                      </a:r>
                      <a:r>
                        <a:rPr lang="fa-IR" sz="1400" b="1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)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– انتخاب سال 1400 – جستجو گزارش مربوط به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مخرج: از مسیر گزارش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های دوره ای -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کد گزارش 110114 تعداد زنان ميانسال (59 – 30 سال) که مراقبت تشخيص زودهنگام و غربالگري سرطان پستان براي آنها انجام شده است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100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و درصد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زنان غربالگری شده و شناسایی شده مبتلاء به پیش بدخیمی و بدخیمی 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پستان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 یکسال گذشته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ماما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جامع سلامت روستایی</a:t>
                      </a:r>
                      <a:endParaRPr lang="fa-IR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شهری - روستایی</a:t>
                      </a:r>
                      <a:endParaRPr lang="en-US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2147"/>
                  </a:ext>
                </a:extLst>
              </a:tr>
              <a:tr h="2358157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: </a:t>
                      </a: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قابل گزارش نمی باشد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تشخیص ها و گزارش دوره ای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 : منوی گزارش 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 مراقبت ها - گزارش تشخیص ها 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درج کد </a:t>
                      </a:r>
                      <a:r>
                        <a:rPr lang="fa-IR" sz="14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تاریخچه باروروی و یائسگی(8121</a:t>
                      </a:r>
                      <a:r>
                        <a:rPr lang="fa-IR" sz="1400" b="1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)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– انتخاب سال 1400 – جستجو گزارش مربوط به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مخرج: از مسیر گزارش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های دوره ای -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کد گزارش 110115 تعداد زنان ميانسال (59 – 30 سال) که مراقبت تشخيص زودهنگام و غربالگري سرطان سرویکس براي آنها انجام شده است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100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و درصد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زنان غربالگری شده و شناسایی شده مبتلاء به پیش بدخیمی و بدخیمی سرویکس 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یکسال گذشته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49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141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8675" y="225747"/>
            <a:ext cx="8516358" cy="3740946"/>
          </a:xfrm>
        </p:spPr>
        <p:txBody>
          <a:bodyPr/>
          <a:lstStyle/>
          <a:p>
            <a:pPr algn="ctr" rtl="1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شاخص های بحرانی در برنامه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سلامت میانسالان </a:t>
            </a: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> ( سوال ردیف 24 در چک لیست ستاد شهرستان ) 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49284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28770" y="128836"/>
            <a:ext cx="8596313" cy="777875"/>
          </a:xfrm>
        </p:spPr>
        <p:txBody>
          <a:bodyPr>
            <a:normAutofit fontScale="90000"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94024908"/>
              </p:ext>
            </p:extLst>
          </p:nvPr>
        </p:nvGraphicFramePr>
        <p:xfrm>
          <a:off x="273133" y="987973"/>
          <a:ext cx="11498317" cy="5352998"/>
        </p:xfrm>
        <a:graphic>
          <a:graphicData uri="http://schemas.openxmlformats.org/drawingml/2006/table">
            <a:tbl>
              <a:tblPr firstRow="1" firstCol="1" bandRow="1"/>
              <a:tblGrid>
                <a:gridCol w="6251269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529446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135957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146961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34684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62357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4729423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1- ساخت گزارش افراد تحت پوشش : </a:t>
                      </a: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قابل گزارش نمی باشد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2- گزارش تشخیص ها و گزارش دوره ای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صورت کسر : منوی گزارش – گزارش مراقبت ها - گزارش تشخیص ها – درج کد ارزیابی </a:t>
                      </a:r>
                      <a:r>
                        <a:rPr lang="fa-IR" sz="1400" b="1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عفونت آمیزشی و ایدز (7987)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-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انتخاب سال 1400 –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جستجو (گزارش تعداد زنان مبتلا به عفونت آمیزشی به تفکیک نوع عفونت قابل استخراج است)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مخرج: از مسیر گزارش</a:t>
                      </a:r>
                      <a:r>
                        <a:rPr lang="fa-IR" sz="14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های دوره ای –</a:t>
                      </a: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114205کد گزارش تعداد زنان ميانسال (59 - 30 سال) که خدمت ارزيابي عفونت آميزشي و ايدز (ماما) براي آنها انجام شده است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ضریب : 100</a:t>
                      </a:r>
                      <a:endParaRPr lang="en-US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</a:t>
                      </a:r>
                      <a:r>
                        <a:rPr lang="fa-IR" sz="14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 درصد </a:t>
                      </a:r>
                      <a:r>
                        <a:rPr lang="fa-IR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زنان </a:t>
                      </a:r>
                      <a:r>
                        <a:rPr lang="fa-IR" sz="14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مبتلاء به عفونت آمیزشی تحت پی گیری</a:t>
                      </a: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ماما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جامع سلامت روستایی</a:t>
                      </a:r>
                      <a:endParaRPr lang="fa-IR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شهری - روستایی</a:t>
                      </a:r>
                      <a:endParaRPr lang="en-US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2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4069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  <p:sp>
        <p:nvSpPr>
          <p:cNvPr id="3" name="Left Arrow 2"/>
          <p:cNvSpPr/>
          <p:nvPr/>
        </p:nvSpPr>
        <p:spPr>
          <a:xfrm rot="10800000">
            <a:off x="7285139" y="5312879"/>
            <a:ext cx="760021" cy="39188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Left Arrow 3"/>
          <p:cNvSpPr/>
          <p:nvPr/>
        </p:nvSpPr>
        <p:spPr>
          <a:xfrm rot="10800000">
            <a:off x="5963742" y="2840413"/>
            <a:ext cx="760021" cy="39188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75515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415" y="611766"/>
            <a:ext cx="11119944" cy="6246234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 rot="10800000">
            <a:off x="5785066" y="6119641"/>
            <a:ext cx="760021" cy="39188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Left Arrow 5"/>
          <p:cNvSpPr/>
          <p:nvPr/>
        </p:nvSpPr>
        <p:spPr>
          <a:xfrm rot="10800000">
            <a:off x="5785066" y="5773169"/>
            <a:ext cx="760021" cy="35772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0993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69128" y="480691"/>
            <a:ext cx="8596313" cy="777875"/>
          </a:xfrm>
        </p:spPr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شاخص های تندرستی گروه هدف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546264" y="2256559"/>
          <a:ext cx="11104248" cy="2310721"/>
        </p:xfrm>
        <a:graphic>
          <a:graphicData uri="http://schemas.openxmlformats.org/drawingml/2006/table">
            <a:tbl>
              <a:tblPr firstRow="1" firstCol="1" bandRow="1"/>
              <a:tblGrid>
                <a:gridCol w="6037026">
                  <a:extLst>
                    <a:ext uri="{9D8B030D-6E8A-4147-A177-3AD203B41FA5}">
                      <a16:colId xmlns:a16="http://schemas.microsoft.com/office/drawing/2014/main" val="1257326291"/>
                    </a:ext>
                  </a:extLst>
                </a:gridCol>
                <a:gridCol w="2424509">
                  <a:extLst>
                    <a:ext uri="{9D8B030D-6E8A-4147-A177-3AD203B41FA5}">
                      <a16:colId xmlns:a16="http://schemas.microsoft.com/office/drawing/2014/main" val="2331060187"/>
                    </a:ext>
                  </a:extLst>
                </a:gridCol>
                <a:gridCol w="1115274">
                  <a:extLst>
                    <a:ext uri="{9D8B030D-6E8A-4147-A177-3AD203B41FA5}">
                      <a16:colId xmlns:a16="http://schemas.microsoft.com/office/drawing/2014/main" val="3991892126"/>
                    </a:ext>
                  </a:extLst>
                </a:gridCol>
                <a:gridCol w="1107652">
                  <a:extLst>
                    <a:ext uri="{9D8B030D-6E8A-4147-A177-3AD203B41FA5}">
                      <a16:colId xmlns:a16="http://schemas.microsoft.com/office/drawing/2014/main" val="195167660"/>
                    </a:ext>
                  </a:extLst>
                </a:gridCol>
                <a:gridCol w="419787">
                  <a:extLst>
                    <a:ext uri="{9D8B030D-6E8A-4147-A177-3AD203B41FA5}">
                      <a16:colId xmlns:a16="http://schemas.microsoft.com/office/drawing/2014/main" val="3536621065"/>
                    </a:ext>
                  </a:extLst>
                </a:gridCol>
              </a:tblGrid>
              <a:tr h="78352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مسیر استخراج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 تندرستی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نقش فرد ارائه دهنده خدمت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محل خدمت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90264"/>
                  </a:ext>
                </a:extLst>
              </a:tr>
              <a:tr h="15271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تحلیل بر اساس شاخص های مندرج در اسلاید .... مراقب و ... ماما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استخراج، تحلیل و مداخله در خصوص شاخص های برنامه سلامت میانسالان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 سلامت ناظر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9042" marR="590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62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894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7862"/>
            <a:ext cx="9391576" cy="567559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شاخص های بحرانی برنامه سلامت میانسالان و سلامت سالمندان </a:t>
            </a:r>
            <a:b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سوال ردیف </a:t>
            </a:r>
            <a:r>
              <a:rPr lang="fa-IR" sz="2200" dirty="0" smtClean="0">
                <a:solidFill>
                  <a:schemeClr val="tx1"/>
                </a:solidFill>
                <a:cs typeface="B Titr" panose="00000700000000000000" pitchFamily="2" charset="-78"/>
              </a:rPr>
              <a:t>24 </a:t>
            </a: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در چک لیست ستاد شهرستان</a:t>
            </a:r>
            <a:endParaRPr lang="fa-IR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634" y="1923393"/>
            <a:ext cx="9417269" cy="4855779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spcAft>
                <a:spcPts val="800"/>
              </a:spcAft>
              <a:buNone/>
            </a:pP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برنامه سلامت </a:t>
            </a:r>
            <a:r>
              <a:rPr lang="fa-IR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میانسالان</a:t>
            </a: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: </a:t>
            </a:r>
          </a:p>
          <a:p>
            <a:pPr marL="0" indent="0" algn="justLow" rtl="1">
              <a:lnSpc>
                <a:spcPct val="150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طبق هماهنگی با اداره سلامت میانسالان وزارت متبوع شاخص بحرانی مربوط به برنامه میانسالان نمی باشد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ولی انتظار می رود کارشناس برنامه در خصوص شاخصهائی که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کمتر از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میانگین دانشگاه می باشد، آگاهی کامل داشته و مستندات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مداخلاتی که در خصوص ارتقای آنها انجام شده نیز بصورت فایل الکترونیکی موجود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باشد.</a:t>
            </a:r>
          </a:p>
          <a:p>
            <a:pPr marL="0" indent="0" algn="justLow" rtl="1">
              <a:lnSpc>
                <a:spcPct val="150000"/>
              </a:lnSpc>
              <a:spcAft>
                <a:spcPts val="800"/>
              </a:spcAft>
              <a:buNone/>
            </a:pP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endParaRPr lang="fa-IR" sz="2800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endParaRPr lang="fa-IR" sz="2800" b="1" dirty="0"/>
          </a:p>
        </p:txBody>
      </p:sp>
    </p:spTree>
    <p:extLst>
      <p:ext uri="{BB962C8B-B14F-4D97-AF65-F5344CB8AC3E}">
        <p14:creationId xmlns:p14="http://schemas.microsoft.com/office/powerpoint/2010/main" val="2667579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8675" y="212868"/>
            <a:ext cx="8516358" cy="3264427"/>
          </a:xfrm>
        </p:spPr>
        <p:txBody>
          <a:bodyPr/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برنامه عملیاتی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سلامت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میانسالان</a:t>
            </a: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> ( سوال ردیف 25 در چک لیست ستاد شهرستان ) 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0089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7862"/>
            <a:ext cx="8596668" cy="567559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برنامه عملیاتی سلامت میانسالان و سلامت سالمندان</a:t>
            </a:r>
            <a:b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200" dirty="0">
                <a:solidFill>
                  <a:schemeClr val="tx1"/>
                </a:solidFill>
                <a:cs typeface="B Titr" panose="00000700000000000000" pitchFamily="2" charset="-78"/>
              </a:rPr>
              <a:t>سوال ردیف 25 در چک لیست ستاد شهرستان</a:t>
            </a:r>
            <a:endParaRPr lang="fa-IR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634" y="1923393"/>
            <a:ext cx="9417269" cy="4855779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فرمت برنامه عملیاتی </a:t>
            </a:r>
            <a:r>
              <a:rPr lang="fa-IR" sz="28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سلامت میانسالان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تاریخ 1401/1/6 به شماره نامه 6/9/د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شهرستانها ارسال گردید و پس از تکمیل برنامه عملیاتی در شهرستانها، به گروه سلامت میانسالان و سالمندان استان ارسال و پس از بررسی، فیدبک برنامه های عملیاتی جهت اصلاح به شهرستانها ارسال گردید</a:t>
            </a: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</a:p>
          <a:p>
            <a:pPr marL="0" indent="0" algn="justLow" rtl="1">
              <a:lnSpc>
                <a:spcPct val="107000"/>
              </a:lnSpc>
              <a:spcAft>
                <a:spcPts val="800"/>
              </a:spcAft>
              <a:buNone/>
            </a:pPr>
            <a:endParaRPr lang="fa-IR" sz="2800" b="1" dirty="0"/>
          </a:p>
        </p:txBody>
      </p:sp>
    </p:spTree>
    <p:extLst>
      <p:ext uri="{BB962C8B-B14F-4D97-AF65-F5344CB8AC3E}">
        <p14:creationId xmlns:p14="http://schemas.microsoft.com/office/powerpoint/2010/main" val="296204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8675" y="212868"/>
            <a:ext cx="8516358" cy="3264427"/>
          </a:xfrm>
        </p:spPr>
        <p:txBody>
          <a:bodyPr/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کمیته های برنامه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سلامت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میانسالان</a:t>
            </a: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> ( سوال ردیف 26 در چک لیست ستاد شهرستان ) </a:t>
            </a: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770363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1280</TotalTime>
  <Words>2502</Words>
  <Application>Microsoft Office PowerPoint</Application>
  <PresentationFormat>Widescreen</PresentationFormat>
  <Paragraphs>330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67" baseType="lpstr">
      <vt:lpstr>2  Titr</vt:lpstr>
      <vt:lpstr>Arial</vt:lpstr>
      <vt:lpstr>B Mitra</vt:lpstr>
      <vt:lpstr>B Nazanin</vt:lpstr>
      <vt:lpstr>B Titr</vt:lpstr>
      <vt:lpstr>Calibri</vt:lpstr>
      <vt:lpstr>Calibri Light</vt:lpstr>
      <vt:lpstr>Tahoma</vt:lpstr>
      <vt:lpstr>Times New Roman</vt:lpstr>
      <vt:lpstr>Trebuchet MS</vt:lpstr>
      <vt:lpstr>Wingdings</vt:lpstr>
      <vt:lpstr>Wingdings 3</vt:lpstr>
      <vt:lpstr>Facet</vt:lpstr>
      <vt:lpstr>Office Theme</vt:lpstr>
      <vt:lpstr>PowerPoint Presentation</vt:lpstr>
      <vt:lpstr> </vt:lpstr>
      <vt:lpstr> </vt:lpstr>
      <vt:lpstr>PowerPoint Presentation</vt:lpstr>
      <vt:lpstr>شاخص های بحرانی در برنامه سلامت میانسالان   ( سوال ردیف 24 در چک لیست ستاد شهرستان ) </vt:lpstr>
      <vt:lpstr>شاخص های بحرانی برنامه سلامت میانسالان و سلامت سالمندان  سوال ردیف 24 در چک لیست ستاد شهرستان</vt:lpstr>
      <vt:lpstr>برنامه عملیاتی سلامت میانسالان   ( سوال ردیف 25 در چک لیست ستاد شهرستان ) </vt:lpstr>
      <vt:lpstr>برنامه عملیاتی سلامت میانسالان و سلامت سالمندان سوال ردیف 25 در چک لیست ستاد شهرستان</vt:lpstr>
      <vt:lpstr>کمیته های برنامه سلامت میانسالان   ( سوال ردیف 26 در چک لیست ستاد شهرستان ) </vt:lpstr>
      <vt:lpstr>کمیته های برنامه سلامت میانسالان و سلامت سالمندان  سوال ردیف 26 در چک لیست ستاد شهرستان</vt:lpstr>
      <vt:lpstr>پایش های برنامه سلامت میانسالان   ( سوال ردیف 27 در چک لیست ستاد شهرستان ) </vt:lpstr>
      <vt:lpstr>پایش های برنامه سلامت میانسالان سوال ردیف 27 در چک لیست ستاد شهرستان</vt:lpstr>
      <vt:lpstr>چک لیست ستاد شهرستان - برنامه سلامت میانسالان</vt:lpstr>
      <vt:lpstr>ستاد شهرستان</vt:lpstr>
      <vt:lpstr>PowerPoint Presentation</vt:lpstr>
      <vt:lpstr>PowerPoint Presentation</vt:lpstr>
      <vt:lpstr>شاخص های پوشش خدمات در برنامه سلامت میانسالان    ( ردیف 23 در چک لیست ستاد شهرستان ) </vt:lpstr>
      <vt:lpstr>فرمول نحوه استخراج شاخص های خدمات بهورز و مراقب سلامت در برنامه سلامت میانسالان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 های پوشش خدمات مامایی در برنامه سلامت میانسالان    ( ردیف 23 در چک لیست ستاد شهرستان ) </vt:lpstr>
      <vt:lpstr>فرمول نحوه استخراج شاخص های خدمات مامایی در برنامه سلامت میانسالان</vt:lpstr>
      <vt:lpstr>- مقایسه شاخص ارزیابی عفونت آمیزشی و ایدز به تفکیک شهرستان های تابعه دانشگاه علوم پزشکی اصفهان در سال 1400</vt:lpstr>
      <vt:lpstr>مقایسه شاخص تاریخچه باروری و یائسگی به تفکیک شهرستان های تابعه دانشگاه علوم پزشکی اصفهان در سال1400</vt:lpstr>
      <vt:lpstr>مقایسه شاخص ارزیابی اختلال عملکرد جنسی به تفکیک شهرستان های تابعه دانشگاه علوم پزشکی اصفهان در سال1400</vt:lpstr>
      <vt:lpstr>مقایسه شاخص خدمات یائسگی به تفکیک شهرستان های تابعه دانشگاه علوم پزشکی اصفهان  در سال 1400</vt:lpstr>
      <vt:lpstr>مقایسه شاخص غربالگری و تشخیص زودهنگام سرطان پستان به تفکیک شهرستان های تابعه دانشگاه علوم پزشکی اصفهان در سال 1400</vt:lpstr>
      <vt:lpstr>مقایسه شاخص غربالگری و تشخیص زودهنگام سرطان سرویکس به تفکیک شهرستان های تابعه دانشگاه علوم پزشکی اصفهان در سال 1400</vt:lpstr>
      <vt:lpstr>چک لیست واحد های محیطی   برنامه سلامت میانسالان</vt:lpstr>
      <vt:lpstr> </vt:lpstr>
      <vt:lpstr>PowerPoint Presentation</vt:lpstr>
      <vt:lpstr>PowerPoint Presentation</vt:lpstr>
      <vt:lpstr>شاخص های تندرستی گروه هدف میانسالان</vt:lpstr>
      <vt:lpstr>شاخص های تندرستی گروه هدف میانسالان</vt:lpstr>
      <vt:lpstr>شاخص های تندرستی گروه هدف میانسالان</vt:lpstr>
      <vt:lpstr>شاخص های تندرستی گروه هدف میانسالان</vt:lpstr>
      <vt:lpstr>PowerPoint Presentation</vt:lpstr>
      <vt:lpstr>PowerPoint Presentation</vt:lpstr>
      <vt:lpstr>PowerPoint Presentation</vt:lpstr>
      <vt:lpstr>شاخص های تندرستی گروه هدف میانسالان</vt:lpstr>
      <vt:lpstr>شاخص های تندرستی گروه هدف میانسالان</vt:lpstr>
      <vt:lpstr>شاخص های تندرستی گروه هدف میانسالان</vt:lpstr>
      <vt:lpstr>شاخص های تندرستی گروه هدف میانسالان</vt:lpstr>
      <vt:lpstr>شاخص های تندرستی گروه هدف میانسالان</vt:lpstr>
      <vt:lpstr>PowerPoint Presentation</vt:lpstr>
      <vt:lpstr>PowerPoint Presentation</vt:lpstr>
      <vt:lpstr>شاخص های تندرستی گروه هدف میانسالان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شاخص های سلامت برنامه ........  ( مطابق سؤالات چک لیست ستاد شهرستان )</dc:title>
  <dc:creator>A.R.I</dc:creator>
  <cp:lastModifiedBy>arzani2</cp:lastModifiedBy>
  <cp:revision>183</cp:revision>
  <dcterms:created xsi:type="dcterms:W3CDTF">2022-08-27T03:36:27Z</dcterms:created>
  <dcterms:modified xsi:type="dcterms:W3CDTF">2022-09-04T08:37:48Z</dcterms:modified>
</cp:coreProperties>
</file>