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61" r:id="rId4"/>
    <p:sldId id="262" r:id="rId5"/>
    <p:sldId id="263" r:id="rId6"/>
    <p:sldId id="264" r:id="rId7"/>
    <p:sldId id="265" r:id="rId8"/>
    <p:sldId id="266" r:id="rId9"/>
    <p:sldId id="267" r:id="rId10"/>
    <p:sldId id="268" r:id="rId11"/>
    <p:sldId id="269" r:id="rId12"/>
    <p:sldId id="270" r:id="rId13"/>
    <p:sldId id="271" r:id="rId14"/>
    <p:sldId id="276" r:id="rId15"/>
    <p:sldId id="272" r:id="rId16"/>
    <p:sldId id="278" r:id="rId17"/>
    <p:sldId id="277" r:id="rId18"/>
    <p:sldId id="279" r:id="rId19"/>
    <p:sldId id="281" r:id="rId20"/>
    <p:sldId id="282" r:id="rId21"/>
    <p:sldId id="284" r:id="rId22"/>
    <p:sldId id="283" r:id="rId23"/>
    <p:sldId id="285" r:id="rId24"/>
    <p:sldId id="286" r:id="rId25"/>
    <p:sldId id="287" r:id="rId26"/>
    <p:sldId id="288" r:id="rId27"/>
    <p:sldId id="290" r:id="rId28"/>
    <p:sldId id="291" r:id="rId29"/>
    <p:sldId id="292" r:id="rId30"/>
    <p:sldId id="293" r:id="rId31"/>
    <p:sldId id="294" r:id="rId32"/>
    <p:sldId id="295" r:id="rId33"/>
    <p:sldId id="297" r:id="rId34"/>
    <p:sldId id="296" r:id="rId35"/>
    <p:sldId id="298" r:id="rId36"/>
    <p:sldId id="299" r:id="rId37"/>
    <p:sldId id="301" r:id="rId38"/>
    <p:sldId id="302" r:id="rId39"/>
    <p:sldId id="303" r:id="rId40"/>
    <p:sldId id="304" r:id="rId41"/>
    <p:sldId id="305" r:id="rId42"/>
    <p:sldId id="306" r:id="rId43"/>
    <p:sldId id="307" r:id="rId44"/>
    <p:sldId id="308" r:id="rId45"/>
    <p:sldId id="309" r:id="rId46"/>
    <p:sldId id="310" r:id="rId47"/>
    <p:sldId id="311" r:id="rId48"/>
    <p:sldId id="312" r:id="rId49"/>
    <p:sldId id="313" r:id="rId50"/>
    <p:sldId id="314" r:id="rId51"/>
    <p:sldId id="315" r:id="rId52"/>
    <p:sldId id="316" r:id="rId53"/>
    <p:sldId id="317" r:id="rId54"/>
    <p:sldId id="318" r:id="rId55"/>
    <p:sldId id="319" r:id="rId56"/>
    <p:sldId id="320" r:id="rId57"/>
    <p:sldId id="321" r:id="rId58"/>
    <p:sldId id="322" r:id="rId59"/>
    <p:sldId id="323" r:id="rId60"/>
    <p:sldId id="324" r:id="rId61"/>
    <p:sldId id="325" r:id="rId62"/>
    <p:sldId id="326" r:id="rId63"/>
    <p:sldId id="327" r:id="rId64"/>
    <p:sldId id="328" r:id="rId65"/>
    <p:sldId id="329" r:id="rId66"/>
    <p:sldId id="330" r:id="rId67"/>
    <p:sldId id="331" r:id="rId68"/>
    <p:sldId id="332" r:id="rId69"/>
    <p:sldId id="333" r:id="rId70"/>
    <p:sldId id="334" r:id="rId71"/>
    <p:sldId id="335" r:id="rId72"/>
    <p:sldId id="336" r:id="rId73"/>
    <p:sldId id="337" r:id="rId74"/>
    <p:sldId id="338" r:id="rId75"/>
    <p:sldId id="339" r:id="rId76"/>
    <p:sldId id="340" r:id="rId77"/>
    <p:sldId id="341" r:id="rId78"/>
    <p:sldId id="342" r:id="rId79"/>
    <p:sldId id="346" r:id="rId80"/>
    <p:sldId id="347" r:id="rId81"/>
    <p:sldId id="348" r:id="rId82"/>
    <p:sldId id="349" r:id="rId83"/>
    <p:sldId id="350" r:id="rId84"/>
    <p:sldId id="351" r:id="rId85"/>
    <p:sldId id="343" r:id="rId86"/>
    <p:sldId id="352" r:id="rId87"/>
    <p:sldId id="354" r:id="rId88"/>
    <p:sldId id="353" r:id="rId89"/>
    <p:sldId id="355" r:id="rId90"/>
    <p:sldId id="356" r:id="rId91"/>
    <p:sldId id="357" r:id="rId92"/>
    <p:sldId id="358" r:id="rId93"/>
    <p:sldId id="359" r:id="rId94"/>
    <p:sldId id="344" r:id="rId95"/>
    <p:sldId id="345" r:id="rId9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91" d="100"/>
          <a:sy n="91" d="100"/>
        </p:scale>
        <p:origin x="126"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91BA5A0-7A72-490E-AC8E-E011FD56061E}" type="doc">
      <dgm:prSet loTypeId="urn:microsoft.com/office/officeart/2005/8/layout/orgChart1" loCatId="hierarchy" qsTypeId="urn:microsoft.com/office/officeart/2005/8/quickstyle/3d1" qsCatId="3D" csTypeId="urn:microsoft.com/office/officeart/2005/8/colors/accent2_2" csCatId="accent2" phldr="1"/>
      <dgm:spPr/>
      <dgm:t>
        <a:bodyPr/>
        <a:lstStyle/>
        <a:p>
          <a:endParaRPr lang="tr-TR"/>
        </a:p>
      </dgm:t>
    </dgm:pt>
    <dgm:pt modelId="{5612D7BC-FF03-4944-9520-FFA4FDE4E6DE}">
      <dgm:prSet phldrT="[Metin]" custT="1"/>
      <dgm:spPr>
        <a:xfrm>
          <a:off x="2325154" y="428482"/>
          <a:ext cx="4134666" cy="664501"/>
        </a:xfrm>
        <a:prstGeom prst="rect">
          <a:avLst/>
        </a:prstGeom>
        <a:solidFill>
          <a:srgbClr val="FFC00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fa-IR" sz="4000" b="1" dirty="0" smtClean="0">
              <a:solidFill>
                <a:srgbClr val="000000"/>
              </a:solidFill>
              <a:latin typeface="Times"/>
              <a:ea typeface="+mn-ea"/>
              <a:cs typeface="B Zar" panose="00000400000000000000" pitchFamily="2" charset="-78"/>
            </a:rPr>
            <a:t>خطرات</a:t>
          </a:r>
          <a:endParaRPr lang="tr-TR" sz="4000" b="1" dirty="0">
            <a:solidFill>
              <a:srgbClr val="000000"/>
            </a:solidFill>
            <a:latin typeface="Times"/>
            <a:ea typeface="+mn-ea"/>
            <a:cs typeface="B Zar" panose="00000400000000000000" pitchFamily="2" charset="-78"/>
          </a:endParaRPr>
        </a:p>
      </dgm:t>
    </dgm:pt>
    <dgm:pt modelId="{A22DF417-7CDE-40F8-A92A-5948D7BD5FDC}" type="parTrans" cxnId="{A31ED8E8-949C-43B2-B065-221D26D72F67}">
      <dgm:prSet/>
      <dgm:spPr/>
      <dgm:t>
        <a:bodyPr/>
        <a:lstStyle/>
        <a:p>
          <a:endParaRPr lang="tr-TR"/>
        </a:p>
      </dgm:t>
    </dgm:pt>
    <dgm:pt modelId="{47247033-7F53-4FB9-A0C0-4518DB300F11}" type="sibTrans" cxnId="{A31ED8E8-949C-43B2-B065-221D26D72F67}">
      <dgm:prSet/>
      <dgm:spPr/>
      <dgm:t>
        <a:bodyPr/>
        <a:lstStyle/>
        <a:p>
          <a:endParaRPr lang="tr-TR"/>
        </a:p>
      </dgm:t>
    </dgm:pt>
    <dgm:pt modelId="{2B06E061-72E9-4DF9-91BF-757D5179C2DC}">
      <dgm:prSet phldrT="[Metin]" custT="1"/>
      <dgm:spPr>
        <a:xfrm>
          <a:off x="571" y="1567032"/>
          <a:ext cx="2392496" cy="1128684"/>
        </a:xfrm>
        <a:prstGeom prst="rect">
          <a:avLst/>
        </a:prstGeom>
        <a:solidFill>
          <a:srgbClr val="FFC000"/>
        </a:soli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gm:spPr>
      <dgm:t>
        <a:bodyPr/>
        <a:lstStyle/>
        <a:p>
          <a:r>
            <a:rPr lang="fa-IR" sz="3900" dirty="0" smtClean="0">
              <a:solidFill>
                <a:srgbClr val="000000"/>
              </a:solidFill>
              <a:latin typeface="Times"/>
              <a:ea typeface="+mn-ea"/>
              <a:cs typeface="B Zar" panose="00000400000000000000" pitchFamily="2" charset="-78"/>
            </a:rPr>
            <a:t>خطرات فیزیکی</a:t>
          </a:r>
          <a:endParaRPr lang="tr-TR" sz="3900" dirty="0">
            <a:solidFill>
              <a:srgbClr val="000000"/>
            </a:solidFill>
            <a:latin typeface="Times"/>
            <a:ea typeface="+mn-ea"/>
            <a:cs typeface="B Zar" panose="00000400000000000000" pitchFamily="2" charset="-78"/>
          </a:endParaRPr>
        </a:p>
      </dgm:t>
    </dgm:pt>
    <dgm:pt modelId="{40594CF1-BB76-4A5B-A709-432603101CAA}" type="parTrans" cxnId="{7E6D7259-8342-43E5-BB17-96A64EFE27E7}">
      <dgm:prSet/>
      <dgm:spPr>
        <a:xfrm>
          <a:off x="1196819" y="1092984"/>
          <a:ext cx="3195668" cy="474047"/>
        </a:xfrm>
        <a:custGeom>
          <a:avLst/>
          <a:gdLst/>
          <a:ahLst/>
          <a:cxnLst/>
          <a:rect l="0" t="0" r="0" b="0"/>
          <a:pathLst>
            <a:path>
              <a:moveTo>
                <a:pt x="3195668" y="0"/>
              </a:moveTo>
              <a:lnTo>
                <a:pt x="3195668" y="237023"/>
              </a:lnTo>
              <a:lnTo>
                <a:pt x="0" y="237023"/>
              </a:lnTo>
              <a:lnTo>
                <a:pt x="0" y="474047"/>
              </a:lnTo>
            </a:path>
          </a:pathLst>
        </a:custGeom>
        <a:noFill/>
        <a:ln w="25400" cap="flat" cmpd="sng" algn="ctr">
          <a:solidFill>
            <a:srgbClr val="FFFF00"/>
          </a:solidFill>
          <a:prstDash val="solid"/>
        </a:ln>
        <a:effectLst/>
        <a:scene3d>
          <a:camera prst="orthographicFront"/>
          <a:lightRig rig="flat" dir="t"/>
        </a:scene3d>
        <a:sp3d prstMaterial="matte"/>
      </dgm:spPr>
      <dgm:t>
        <a:bodyPr/>
        <a:lstStyle/>
        <a:p>
          <a:endParaRPr lang="tr-TR"/>
        </a:p>
      </dgm:t>
    </dgm:pt>
    <dgm:pt modelId="{8C055095-EEEB-4D4F-857D-619D38E529C4}" type="sibTrans" cxnId="{7E6D7259-8342-43E5-BB17-96A64EFE27E7}">
      <dgm:prSet/>
      <dgm:spPr/>
      <dgm:t>
        <a:bodyPr/>
        <a:lstStyle/>
        <a:p>
          <a:endParaRPr lang="tr-TR"/>
        </a:p>
      </dgm:t>
    </dgm:pt>
    <dgm:pt modelId="{61C0D3EB-CBE6-4B3A-8A08-92977CD7897D}">
      <dgm:prSet phldrT="[Metin]" custT="1"/>
      <dgm:spPr>
        <a:xfrm>
          <a:off x="2867115" y="1567032"/>
          <a:ext cx="2588187" cy="1128684"/>
        </a:xfrm>
        <a:prstGeom prst="rect">
          <a:avLst/>
        </a:prstGeom>
        <a:solidFill>
          <a:srgbClr val="FFC000"/>
        </a:soli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gm:spPr>
      <dgm:t>
        <a:bodyPr/>
        <a:lstStyle/>
        <a:p>
          <a:r>
            <a:rPr lang="fa-IR" sz="3900" dirty="0" smtClean="0">
              <a:solidFill>
                <a:srgbClr val="000000"/>
              </a:solidFill>
              <a:latin typeface="Times"/>
              <a:ea typeface="+mn-ea"/>
              <a:cs typeface="B Zar" panose="00000400000000000000" pitchFamily="2" charset="-78"/>
            </a:rPr>
            <a:t>خطرات بهداشتی</a:t>
          </a:r>
          <a:endParaRPr lang="tr-TR" sz="3900" dirty="0">
            <a:solidFill>
              <a:srgbClr val="000000"/>
            </a:solidFill>
            <a:latin typeface="Times"/>
            <a:ea typeface="+mn-ea"/>
            <a:cs typeface="B Zar" panose="00000400000000000000" pitchFamily="2" charset="-78"/>
          </a:endParaRPr>
        </a:p>
      </dgm:t>
    </dgm:pt>
    <dgm:pt modelId="{0F48256E-BCAC-4434-BA7E-900D6276E526}" type="parTrans" cxnId="{CAD62FDB-A3C7-4031-89D6-17321474DABB}">
      <dgm:prSet/>
      <dgm:spPr>
        <a:xfrm>
          <a:off x="4161209" y="1092984"/>
          <a:ext cx="231278" cy="474047"/>
        </a:xfrm>
        <a:custGeom>
          <a:avLst/>
          <a:gdLst/>
          <a:ahLst/>
          <a:cxnLst/>
          <a:rect l="0" t="0" r="0" b="0"/>
          <a:pathLst>
            <a:path>
              <a:moveTo>
                <a:pt x="231278" y="0"/>
              </a:moveTo>
              <a:lnTo>
                <a:pt x="231278" y="237023"/>
              </a:lnTo>
              <a:lnTo>
                <a:pt x="0" y="237023"/>
              </a:lnTo>
              <a:lnTo>
                <a:pt x="0" y="474047"/>
              </a:lnTo>
            </a:path>
          </a:pathLst>
        </a:custGeom>
        <a:noFill/>
        <a:ln w="25400" cap="flat" cmpd="sng" algn="ctr">
          <a:solidFill>
            <a:srgbClr val="FFFF00"/>
          </a:solidFill>
          <a:prstDash val="solid"/>
        </a:ln>
        <a:effectLst/>
        <a:scene3d>
          <a:camera prst="orthographicFront"/>
          <a:lightRig rig="flat" dir="t"/>
        </a:scene3d>
        <a:sp3d prstMaterial="matte"/>
      </dgm:spPr>
      <dgm:t>
        <a:bodyPr/>
        <a:lstStyle/>
        <a:p>
          <a:endParaRPr lang="tr-TR"/>
        </a:p>
      </dgm:t>
    </dgm:pt>
    <dgm:pt modelId="{E3B2A180-1BEE-4E0D-9E88-ACCF227BF515}" type="sibTrans" cxnId="{CAD62FDB-A3C7-4031-89D6-17321474DABB}">
      <dgm:prSet/>
      <dgm:spPr/>
      <dgm:t>
        <a:bodyPr/>
        <a:lstStyle/>
        <a:p>
          <a:endParaRPr lang="tr-TR"/>
        </a:p>
      </dgm:t>
    </dgm:pt>
    <dgm:pt modelId="{9C1319C4-298C-45AE-A366-942065A641C4}">
      <dgm:prSet phldrT="[Metin]" custT="1"/>
      <dgm:spPr>
        <a:xfrm>
          <a:off x="5929350" y="1567032"/>
          <a:ext cx="2855053" cy="1128684"/>
        </a:xfrm>
        <a:prstGeom prst="rect">
          <a:avLst/>
        </a:prstGeom>
        <a:solidFill>
          <a:srgbClr val="FFC000"/>
        </a:soli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gm:spPr>
      <dgm:t>
        <a:bodyPr/>
        <a:lstStyle/>
        <a:p>
          <a:r>
            <a:rPr lang="fa-IR" sz="3700" dirty="0" smtClean="0">
              <a:solidFill>
                <a:srgbClr val="000000"/>
              </a:solidFill>
              <a:latin typeface="Times"/>
              <a:ea typeface="+mn-ea"/>
              <a:cs typeface="B Zar" panose="00000400000000000000" pitchFamily="2" charset="-78"/>
            </a:rPr>
            <a:t>خطرات زیست محیطی</a:t>
          </a:r>
          <a:endParaRPr lang="tr-TR" sz="3700" dirty="0">
            <a:solidFill>
              <a:srgbClr val="000000"/>
            </a:solidFill>
            <a:latin typeface="Times"/>
            <a:ea typeface="+mn-ea"/>
            <a:cs typeface="B Zar" panose="00000400000000000000" pitchFamily="2" charset="-78"/>
          </a:endParaRPr>
        </a:p>
      </dgm:t>
    </dgm:pt>
    <dgm:pt modelId="{E5B24507-3FED-4D52-AB03-98A09DD2E373}" type="parTrans" cxnId="{F62A3C13-7E41-4DB4-9315-8C444204DA58}">
      <dgm:prSet/>
      <dgm:spPr>
        <a:xfrm>
          <a:off x="4392488" y="1092984"/>
          <a:ext cx="2964389" cy="474047"/>
        </a:xfrm>
        <a:custGeom>
          <a:avLst/>
          <a:gdLst/>
          <a:ahLst/>
          <a:cxnLst/>
          <a:rect l="0" t="0" r="0" b="0"/>
          <a:pathLst>
            <a:path>
              <a:moveTo>
                <a:pt x="0" y="0"/>
              </a:moveTo>
              <a:lnTo>
                <a:pt x="0" y="237023"/>
              </a:lnTo>
              <a:lnTo>
                <a:pt x="2964389" y="237023"/>
              </a:lnTo>
              <a:lnTo>
                <a:pt x="2964389" y="474047"/>
              </a:lnTo>
            </a:path>
          </a:pathLst>
        </a:custGeom>
        <a:noFill/>
        <a:ln w="25400" cap="flat" cmpd="sng" algn="ctr">
          <a:solidFill>
            <a:srgbClr val="FFFF00"/>
          </a:solidFill>
          <a:prstDash val="solid"/>
        </a:ln>
        <a:effectLst/>
        <a:scene3d>
          <a:camera prst="orthographicFront"/>
          <a:lightRig rig="flat" dir="t"/>
        </a:scene3d>
        <a:sp3d prstMaterial="matte"/>
      </dgm:spPr>
      <dgm:t>
        <a:bodyPr/>
        <a:lstStyle/>
        <a:p>
          <a:endParaRPr lang="tr-TR"/>
        </a:p>
      </dgm:t>
    </dgm:pt>
    <dgm:pt modelId="{5E41BED9-B848-47D0-AFC3-AA4656544375}" type="sibTrans" cxnId="{F62A3C13-7E41-4DB4-9315-8C444204DA58}">
      <dgm:prSet/>
      <dgm:spPr/>
      <dgm:t>
        <a:bodyPr/>
        <a:lstStyle/>
        <a:p>
          <a:endParaRPr lang="tr-TR"/>
        </a:p>
      </dgm:t>
    </dgm:pt>
    <dgm:pt modelId="{FC24B647-0B14-4182-82FC-63E55227DA08}" type="pres">
      <dgm:prSet presAssocID="{E91BA5A0-7A72-490E-AC8E-E011FD56061E}" presName="hierChild1" presStyleCnt="0">
        <dgm:presLayoutVars>
          <dgm:orgChart val="1"/>
          <dgm:chPref val="1"/>
          <dgm:dir/>
          <dgm:animOne val="branch"/>
          <dgm:animLvl val="lvl"/>
          <dgm:resizeHandles/>
        </dgm:presLayoutVars>
      </dgm:prSet>
      <dgm:spPr/>
      <dgm:t>
        <a:bodyPr/>
        <a:lstStyle/>
        <a:p>
          <a:endParaRPr lang="en-US"/>
        </a:p>
      </dgm:t>
    </dgm:pt>
    <dgm:pt modelId="{19C45978-3DCD-4D8D-BA25-C82BACFB4B36}" type="pres">
      <dgm:prSet presAssocID="{5612D7BC-FF03-4944-9520-FFA4FDE4E6DE}" presName="hierRoot1" presStyleCnt="0">
        <dgm:presLayoutVars>
          <dgm:hierBranch val="init"/>
        </dgm:presLayoutVars>
      </dgm:prSet>
      <dgm:spPr/>
    </dgm:pt>
    <dgm:pt modelId="{A8E1E230-CC53-496A-A950-E3B59FF20173}" type="pres">
      <dgm:prSet presAssocID="{5612D7BC-FF03-4944-9520-FFA4FDE4E6DE}" presName="rootComposite1" presStyleCnt="0"/>
      <dgm:spPr/>
    </dgm:pt>
    <dgm:pt modelId="{BC1CA06F-203D-43E8-A8B6-11D14B69C328}" type="pres">
      <dgm:prSet presAssocID="{5612D7BC-FF03-4944-9520-FFA4FDE4E6DE}" presName="rootText1" presStyleLbl="node0" presStyleIdx="0" presStyleCnt="1" custScaleX="183163" custScaleY="58874">
        <dgm:presLayoutVars>
          <dgm:chPref val="3"/>
        </dgm:presLayoutVars>
      </dgm:prSet>
      <dgm:spPr/>
      <dgm:t>
        <a:bodyPr/>
        <a:lstStyle/>
        <a:p>
          <a:endParaRPr lang="en-US"/>
        </a:p>
      </dgm:t>
    </dgm:pt>
    <dgm:pt modelId="{03D55523-AC18-49F6-92D4-EE7D427F4A44}" type="pres">
      <dgm:prSet presAssocID="{5612D7BC-FF03-4944-9520-FFA4FDE4E6DE}" presName="rootConnector1" presStyleLbl="node1" presStyleIdx="0" presStyleCnt="0"/>
      <dgm:spPr/>
      <dgm:t>
        <a:bodyPr/>
        <a:lstStyle/>
        <a:p>
          <a:endParaRPr lang="en-US"/>
        </a:p>
      </dgm:t>
    </dgm:pt>
    <dgm:pt modelId="{BD1108D4-F20F-4AB4-B654-2496586C0B99}" type="pres">
      <dgm:prSet presAssocID="{5612D7BC-FF03-4944-9520-FFA4FDE4E6DE}" presName="hierChild2" presStyleCnt="0"/>
      <dgm:spPr/>
    </dgm:pt>
    <dgm:pt modelId="{3A8096BF-6F2D-4AB2-A093-FBD441168AE7}" type="pres">
      <dgm:prSet presAssocID="{40594CF1-BB76-4A5B-A709-432603101CAA}" presName="Name37" presStyleLbl="parChTrans1D2" presStyleIdx="0" presStyleCnt="3"/>
      <dgm:spPr/>
      <dgm:t>
        <a:bodyPr/>
        <a:lstStyle/>
        <a:p>
          <a:endParaRPr lang="en-US"/>
        </a:p>
      </dgm:t>
    </dgm:pt>
    <dgm:pt modelId="{EADD56C7-B44C-461F-8661-1E520A9A613E}" type="pres">
      <dgm:prSet presAssocID="{2B06E061-72E9-4DF9-91BF-757D5179C2DC}" presName="hierRoot2" presStyleCnt="0">
        <dgm:presLayoutVars>
          <dgm:hierBranch val="init"/>
        </dgm:presLayoutVars>
      </dgm:prSet>
      <dgm:spPr/>
    </dgm:pt>
    <dgm:pt modelId="{D4F8A345-68D1-4B37-8573-4212D9F52E53}" type="pres">
      <dgm:prSet presAssocID="{2B06E061-72E9-4DF9-91BF-757D5179C2DC}" presName="rootComposite" presStyleCnt="0"/>
      <dgm:spPr/>
    </dgm:pt>
    <dgm:pt modelId="{103787F3-7303-4AFF-BF17-212A2BA66D3F}" type="pres">
      <dgm:prSet presAssocID="{2B06E061-72E9-4DF9-91BF-757D5179C2DC}" presName="rootText" presStyleLbl="node2" presStyleIdx="0" presStyleCnt="3" custScaleX="105986">
        <dgm:presLayoutVars>
          <dgm:chPref val="3"/>
        </dgm:presLayoutVars>
      </dgm:prSet>
      <dgm:spPr/>
      <dgm:t>
        <a:bodyPr/>
        <a:lstStyle/>
        <a:p>
          <a:endParaRPr lang="en-US"/>
        </a:p>
      </dgm:t>
    </dgm:pt>
    <dgm:pt modelId="{46903591-CBA7-49ED-9AE7-F3ED83569A85}" type="pres">
      <dgm:prSet presAssocID="{2B06E061-72E9-4DF9-91BF-757D5179C2DC}" presName="rootConnector" presStyleLbl="node2" presStyleIdx="0" presStyleCnt="3"/>
      <dgm:spPr/>
      <dgm:t>
        <a:bodyPr/>
        <a:lstStyle/>
        <a:p>
          <a:endParaRPr lang="en-US"/>
        </a:p>
      </dgm:t>
    </dgm:pt>
    <dgm:pt modelId="{545B494A-C914-47C2-A570-4B1483980B14}" type="pres">
      <dgm:prSet presAssocID="{2B06E061-72E9-4DF9-91BF-757D5179C2DC}" presName="hierChild4" presStyleCnt="0"/>
      <dgm:spPr/>
    </dgm:pt>
    <dgm:pt modelId="{B3260C2E-F83D-49C5-9168-93749F6AE9F4}" type="pres">
      <dgm:prSet presAssocID="{2B06E061-72E9-4DF9-91BF-757D5179C2DC}" presName="hierChild5" presStyleCnt="0"/>
      <dgm:spPr/>
    </dgm:pt>
    <dgm:pt modelId="{5B1DCA36-A056-46AE-BC65-21D479D25A81}" type="pres">
      <dgm:prSet presAssocID="{0F48256E-BCAC-4434-BA7E-900D6276E526}" presName="Name37" presStyleLbl="parChTrans1D2" presStyleIdx="1" presStyleCnt="3"/>
      <dgm:spPr/>
      <dgm:t>
        <a:bodyPr/>
        <a:lstStyle/>
        <a:p>
          <a:endParaRPr lang="en-US"/>
        </a:p>
      </dgm:t>
    </dgm:pt>
    <dgm:pt modelId="{F77F0215-4962-421B-B9CD-217EDDD7D782}" type="pres">
      <dgm:prSet presAssocID="{61C0D3EB-CBE6-4B3A-8A08-92977CD7897D}" presName="hierRoot2" presStyleCnt="0">
        <dgm:presLayoutVars>
          <dgm:hierBranch val="init"/>
        </dgm:presLayoutVars>
      </dgm:prSet>
      <dgm:spPr/>
    </dgm:pt>
    <dgm:pt modelId="{349DCD76-58C6-4E3C-B735-09E1B81C6304}" type="pres">
      <dgm:prSet presAssocID="{61C0D3EB-CBE6-4B3A-8A08-92977CD7897D}" presName="rootComposite" presStyleCnt="0"/>
      <dgm:spPr/>
    </dgm:pt>
    <dgm:pt modelId="{54EF7B0F-068E-43AB-A25C-117628F7CA99}" type="pres">
      <dgm:prSet presAssocID="{61C0D3EB-CBE6-4B3A-8A08-92977CD7897D}" presName="rootText" presStyleLbl="node2" presStyleIdx="1" presStyleCnt="3" custScaleX="114655">
        <dgm:presLayoutVars>
          <dgm:chPref val="3"/>
        </dgm:presLayoutVars>
      </dgm:prSet>
      <dgm:spPr/>
      <dgm:t>
        <a:bodyPr/>
        <a:lstStyle/>
        <a:p>
          <a:endParaRPr lang="en-US"/>
        </a:p>
      </dgm:t>
    </dgm:pt>
    <dgm:pt modelId="{0435A5A5-168A-4859-B662-DD5098C6ECA2}" type="pres">
      <dgm:prSet presAssocID="{61C0D3EB-CBE6-4B3A-8A08-92977CD7897D}" presName="rootConnector" presStyleLbl="node2" presStyleIdx="1" presStyleCnt="3"/>
      <dgm:spPr/>
      <dgm:t>
        <a:bodyPr/>
        <a:lstStyle/>
        <a:p>
          <a:endParaRPr lang="en-US"/>
        </a:p>
      </dgm:t>
    </dgm:pt>
    <dgm:pt modelId="{B9830C65-05A0-45F1-8642-877F9066FF3F}" type="pres">
      <dgm:prSet presAssocID="{61C0D3EB-CBE6-4B3A-8A08-92977CD7897D}" presName="hierChild4" presStyleCnt="0"/>
      <dgm:spPr/>
    </dgm:pt>
    <dgm:pt modelId="{B05B476C-5455-46D7-8CB1-92073A9A68CF}" type="pres">
      <dgm:prSet presAssocID="{61C0D3EB-CBE6-4B3A-8A08-92977CD7897D}" presName="hierChild5" presStyleCnt="0"/>
      <dgm:spPr/>
    </dgm:pt>
    <dgm:pt modelId="{9E9C0EA1-4104-4C58-8C71-7013444B6EC1}" type="pres">
      <dgm:prSet presAssocID="{E5B24507-3FED-4D52-AB03-98A09DD2E373}" presName="Name37" presStyleLbl="parChTrans1D2" presStyleIdx="2" presStyleCnt="3"/>
      <dgm:spPr/>
      <dgm:t>
        <a:bodyPr/>
        <a:lstStyle/>
        <a:p>
          <a:endParaRPr lang="en-US"/>
        </a:p>
      </dgm:t>
    </dgm:pt>
    <dgm:pt modelId="{C3A59CA9-BFD2-4DE4-AC2B-03A620E66349}" type="pres">
      <dgm:prSet presAssocID="{9C1319C4-298C-45AE-A366-942065A641C4}" presName="hierRoot2" presStyleCnt="0">
        <dgm:presLayoutVars>
          <dgm:hierBranch val="init"/>
        </dgm:presLayoutVars>
      </dgm:prSet>
      <dgm:spPr/>
    </dgm:pt>
    <dgm:pt modelId="{BED4CEE0-4FAE-4142-924E-C69D77338F2B}" type="pres">
      <dgm:prSet presAssocID="{9C1319C4-298C-45AE-A366-942065A641C4}" presName="rootComposite" presStyleCnt="0"/>
      <dgm:spPr/>
    </dgm:pt>
    <dgm:pt modelId="{AB2D7FA5-26BA-4C76-B7DD-5029D8220802}" type="pres">
      <dgm:prSet presAssocID="{9C1319C4-298C-45AE-A366-942065A641C4}" presName="rootText" presStyleLbl="node2" presStyleIdx="2" presStyleCnt="3" custScaleX="126477">
        <dgm:presLayoutVars>
          <dgm:chPref val="3"/>
        </dgm:presLayoutVars>
      </dgm:prSet>
      <dgm:spPr/>
      <dgm:t>
        <a:bodyPr/>
        <a:lstStyle/>
        <a:p>
          <a:endParaRPr lang="en-US"/>
        </a:p>
      </dgm:t>
    </dgm:pt>
    <dgm:pt modelId="{B4BB1731-7D10-4D3B-B444-F0E8A1E33D5D}" type="pres">
      <dgm:prSet presAssocID="{9C1319C4-298C-45AE-A366-942065A641C4}" presName="rootConnector" presStyleLbl="node2" presStyleIdx="2" presStyleCnt="3"/>
      <dgm:spPr/>
      <dgm:t>
        <a:bodyPr/>
        <a:lstStyle/>
        <a:p>
          <a:endParaRPr lang="en-US"/>
        </a:p>
      </dgm:t>
    </dgm:pt>
    <dgm:pt modelId="{1EF33F1F-AD2B-481A-88C2-A6CCB0762634}" type="pres">
      <dgm:prSet presAssocID="{9C1319C4-298C-45AE-A366-942065A641C4}" presName="hierChild4" presStyleCnt="0"/>
      <dgm:spPr/>
    </dgm:pt>
    <dgm:pt modelId="{46D2A58F-693E-4978-8A3A-FC89D25FD841}" type="pres">
      <dgm:prSet presAssocID="{9C1319C4-298C-45AE-A366-942065A641C4}" presName="hierChild5" presStyleCnt="0"/>
      <dgm:spPr/>
    </dgm:pt>
    <dgm:pt modelId="{8A8C8EE5-5FF3-45A1-BBB9-66CF39A4E765}" type="pres">
      <dgm:prSet presAssocID="{5612D7BC-FF03-4944-9520-FFA4FDE4E6DE}" presName="hierChild3" presStyleCnt="0"/>
      <dgm:spPr/>
    </dgm:pt>
  </dgm:ptLst>
  <dgm:cxnLst>
    <dgm:cxn modelId="{6AAE677E-E485-41B6-8A96-0F6D690BF2E7}" type="presOf" srcId="{E91BA5A0-7A72-490E-AC8E-E011FD56061E}" destId="{FC24B647-0B14-4182-82FC-63E55227DA08}" srcOrd="0" destOrd="0" presId="urn:microsoft.com/office/officeart/2005/8/layout/orgChart1"/>
    <dgm:cxn modelId="{7F7DEB37-BF50-41AA-B342-0E9D8AB529BF}" type="presOf" srcId="{5612D7BC-FF03-4944-9520-FFA4FDE4E6DE}" destId="{03D55523-AC18-49F6-92D4-EE7D427F4A44}" srcOrd="1" destOrd="0" presId="urn:microsoft.com/office/officeart/2005/8/layout/orgChart1"/>
    <dgm:cxn modelId="{A6867432-8ADB-4BFD-B67C-E054E7CB9D82}" type="presOf" srcId="{2B06E061-72E9-4DF9-91BF-757D5179C2DC}" destId="{46903591-CBA7-49ED-9AE7-F3ED83569A85}" srcOrd="1" destOrd="0" presId="urn:microsoft.com/office/officeart/2005/8/layout/orgChart1"/>
    <dgm:cxn modelId="{0696B06A-91C8-4D33-9B47-7CDB6BE890BD}" type="presOf" srcId="{2B06E061-72E9-4DF9-91BF-757D5179C2DC}" destId="{103787F3-7303-4AFF-BF17-212A2BA66D3F}" srcOrd="0" destOrd="0" presId="urn:microsoft.com/office/officeart/2005/8/layout/orgChart1"/>
    <dgm:cxn modelId="{F62A3C13-7E41-4DB4-9315-8C444204DA58}" srcId="{5612D7BC-FF03-4944-9520-FFA4FDE4E6DE}" destId="{9C1319C4-298C-45AE-A366-942065A641C4}" srcOrd="2" destOrd="0" parTransId="{E5B24507-3FED-4D52-AB03-98A09DD2E373}" sibTransId="{5E41BED9-B848-47D0-AFC3-AA4656544375}"/>
    <dgm:cxn modelId="{2BA7D5A2-106E-48FD-A62D-03573BB63C34}" type="presOf" srcId="{40594CF1-BB76-4A5B-A709-432603101CAA}" destId="{3A8096BF-6F2D-4AB2-A093-FBD441168AE7}" srcOrd="0" destOrd="0" presId="urn:microsoft.com/office/officeart/2005/8/layout/orgChart1"/>
    <dgm:cxn modelId="{1F1319E4-87BA-4F85-B0EB-6371CB47A610}" type="presOf" srcId="{61C0D3EB-CBE6-4B3A-8A08-92977CD7897D}" destId="{54EF7B0F-068E-43AB-A25C-117628F7CA99}" srcOrd="0" destOrd="0" presId="urn:microsoft.com/office/officeart/2005/8/layout/orgChart1"/>
    <dgm:cxn modelId="{BFEB1EA9-CC73-4FBA-B0A7-A3DA9CAF6187}" type="presOf" srcId="{61C0D3EB-CBE6-4B3A-8A08-92977CD7897D}" destId="{0435A5A5-168A-4859-B662-DD5098C6ECA2}" srcOrd="1" destOrd="0" presId="urn:microsoft.com/office/officeart/2005/8/layout/orgChart1"/>
    <dgm:cxn modelId="{A31ED8E8-949C-43B2-B065-221D26D72F67}" srcId="{E91BA5A0-7A72-490E-AC8E-E011FD56061E}" destId="{5612D7BC-FF03-4944-9520-FFA4FDE4E6DE}" srcOrd="0" destOrd="0" parTransId="{A22DF417-7CDE-40F8-A92A-5948D7BD5FDC}" sibTransId="{47247033-7F53-4FB9-A0C0-4518DB300F11}"/>
    <dgm:cxn modelId="{C286C4BF-3D7A-4064-9CFD-8D7FC04FFF56}" type="presOf" srcId="{5612D7BC-FF03-4944-9520-FFA4FDE4E6DE}" destId="{BC1CA06F-203D-43E8-A8B6-11D14B69C328}" srcOrd="0" destOrd="0" presId="urn:microsoft.com/office/officeart/2005/8/layout/orgChart1"/>
    <dgm:cxn modelId="{CAD62FDB-A3C7-4031-89D6-17321474DABB}" srcId="{5612D7BC-FF03-4944-9520-FFA4FDE4E6DE}" destId="{61C0D3EB-CBE6-4B3A-8A08-92977CD7897D}" srcOrd="1" destOrd="0" parTransId="{0F48256E-BCAC-4434-BA7E-900D6276E526}" sibTransId="{E3B2A180-1BEE-4E0D-9E88-ACCF227BF515}"/>
    <dgm:cxn modelId="{A31585D6-04FE-42F2-92AD-B11AE80CB99D}" type="presOf" srcId="{0F48256E-BCAC-4434-BA7E-900D6276E526}" destId="{5B1DCA36-A056-46AE-BC65-21D479D25A81}" srcOrd="0" destOrd="0" presId="urn:microsoft.com/office/officeart/2005/8/layout/orgChart1"/>
    <dgm:cxn modelId="{A7588590-C468-4AB6-B9AA-6BBFDC0BC1B9}" type="presOf" srcId="{9C1319C4-298C-45AE-A366-942065A641C4}" destId="{B4BB1731-7D10-4D3B-B444-F0E8A1E33D5D}" srcOrd="1" destOrd="0" presId="urn:microsoft.com/office/officeart/2005/8/layout/orgChart1"/>
    <dgm:cxn modelId="{FEBD6B26-A340-4654-8F5C-89C8F9DA43F8}" type="presOf" srcId="{E5B24507-3FED-4D52-AB03-98A09DD2E373}" destId="{9E9C0EA1-4104-4C58-8C71-7013444B6EC1}" srcOrd="0" destOrd="0" presId="urn:microsoft.com/office/officeart/2005/8/layout/orgChart1"/>
    <dgm:cxn modelId="{7E6D7259-8342-43E5-BB17-96A64EFE27E7}" srcId="{5612D7BC-FF03-4944-9520-FFA4FDE4E6DE}" destId="{2B06E061-72E9-4DF9-91BF-757D5179C2DC}" srcOrd="0" destOrd="0" parTransId="{40594CF1-BB76-4A5B-A709-432603101CAA}" sibTransId="{8C055095-EEEB-4D4F-857D-619D38E529C4}"/>
    <dgm:cxn modelId="{FFFD2FF8-70BF-470E-9BA5-B167FED6A0CF}" type="presOf" srcId="{9C1319C4-298C-45AE-A366-942065A641C4}" destId="{AB2D7FA5-26BA-4C76-B7DD-5029D8220802}" srcOrd="0" destOrd="0" presId="urn:microsoft.com/office/officeart/2005/8/layout/orgChart1"/>
    <dgm:cxn modelId="{2CB2125F-1229-41A8-9ED0-FF4E5CA1610A}" type="presParOf" srcId="{FC24B647-0B14-4182-82FC-63E55227DA08}" destId="{19C45978-3DCD-4D8D-BA25-C82BACFB4B36}" srcOrd="0" destOrd="0" presId="urn:microsoft.com/office/officeart/2005/8/layout/orgChart1"/>
    <dgm:cxn modelId="{8541478D-268D-4FE9-A3F8-A22BEFA22D1D}" type="presParOf" srcId="{19C45978-3DCD-4D8D-BA25-C82BACFB4B36}" destId="{A8E1E230-CC53-496A-A950-E3B59FF20173}" srcOrd="0" destOrd="0" presId="urn:microsoft.com/office/officeart/2005/8/layout/orgChart1"/>
    <dgm:cxn modelId="{D6CD896C-A3F9-4928-A153-BB231AC5A88B}" type="presParOf" srcId="{A8E1E230-CC53-496A-A950-E3B59FF20173}" destId="{BC1CA06F-203D-43E8-A8B6-11D14B69C328}" srcOrd="0" destOrd="0" presId="urn:microsoft.com/office/officeart/2005/8/layout/orgChart1"/>
    <dgm:cxn modelId="{0BFC6A77-4FEB-4425-B89E-631A171AA8E1}" type="presParOf" srcId="{A8E1E230-CC53-496A-A950-E3B59FF20173}" destId="{03D55523-AC18-49F6-92D4-EE7D427F4A44}" srcOrd="1" destOrd="0" presId="urn:microsoft.com/office/officeart/2005/8/layout/orgChart1"/>
    <dgm:cxn modelId="{58FF3A87-E59C-462E-83CB-80BC65BF5321}" type="presParOf" srcId="{19C45978-3DCD-4D8D-BA25-C82BACFB4B36}" destId="{BD1108D4-F20F-4AB4-B654-2496586C0B99}" srcOrd="1" destOrd="0" presId="urn:microsoft.com/office/officeart/2005/8/layout/orgChart1"/>
    <dgm:cxn modelId="{94BC962D-FFEB-4EA9-A258-604BD8C275EB}" type="presParOf" srcId="{BD1108D4-F20F-4AB4-B654-2496586C0B99}" destId="{3A8096BF-6F2D-4AB2-A093-FBD441168AE7}" srcOrd="0" destOrd="0" presId="urn:microsoft.com/office/officeart/2005/8/layout/orgChart1"/>
    <dgm:cxn modelId="{A6D40609-7DAD-4ABC-9D11-35C389B00267}" type="presParOf" srcId="{BD1108D4-F20F-4AB4-B654-2496586C0B99}" destId="{EADD56C7-B44C-461F-8661-1E520A9A613E}" srcOrd="1" destOrd="0" presId="urn:microsoft.com/office/officeart/2005/8/layout/orgChart1"/>
    <dgm:cxn modelId="{EA73E063-754D-44AA-AF72-44D8325B2C0A}" type="presParOf" srcId="{EADD56C7-B44C-461F-8661-1E520A9A613E}" destId="{D4F8A345-68D1-4B37-8573-4212D9F52E53}" srcOrd="0" destOrd="0" presId="urn:microsoft.com/office/officeart/2005/8/layout/orgChart1"/>
    <dgm:cxn modelId="{B8BCB2DB-31FE-4F98-9315-76621B2F4A50}" type="presParOf" srcId="{D4F8A345-68D1-4B37-8573-4212D9F52E53}" destId="{103787F3-7303-4AFF-BF17-212A2BA66D3F}" srcOrd="0" destOrd="0" presId="urn:microsoft.com/office/officeart/2005/8/layout/orgChart1"/>
    <dgm:cxn modelId="{DF64894E-47F9-4779-B212-3285C4A9706C}" type="presParOf" srcId="{D4F8A345-68D1-4B37-8573-4212D9F52E53}" destId="{46903591-CBA7-49ED-9AE7-F3ED83569A85}" srcOrd="1" destOrd="0" presId="urn:microsoft.com/office/officeart/2005/8/layout/orgChart1"/>
    <dgm:cxn modelId="{1FE22353-5FDC-4CF2-9CCA-26EF35BF1BFD}" type="presParOf" srcId="{EADD56C7-B44C-461F-8661-1E520A9A613E}" destId="{545B494A-C914-47C2-A570-4B1483980B14}" srcOrd="1" destOrd="0" presId="urn:microsoft.com/office/officeart/2005/8/layout/orgChart1"/>
    <dgm:cxn modelId="{4A322161-9A64-4F3F-B152-56A4F5EE7506}" type="presParOf" srcId="{EADD56C7-B44C-461F-8661-1E520A9A613E}" destId="{B3260C2E-F83D-49C5-9168-93749F6AE9F4}" srcOrd="2" destOrd="0" presId="urn:microsoft.com/office/officeart/2005/8/layout/orgChart1"/>
    <dgm:cxn modelId="{E23E9A44-373D-4337-8EC1-15865AF0B373}" type="presParOf" srcId="{BD1108D4-F20F-4AB4-B654-2496586C0B99}" destId="{5B1DCA36-A056-46AE-BC65-21D479D25A81}" srcOrd="2" destOrd="0" presId="urn:microsoft.com/office/officeart/2005/8/layout/orgChart1"/>
    <dgm:cxn modelId="{F198AF23-149C-41C5-9BC8-0B72E0649E90}" type="presParOf" srcId="{BD1108D4-F20F-4AB4-B654-2496586C0B99}" destId="{F77F0215-4962-421B-B9CD-217EDDD7D782}" srcOrd="3" destOrd="0" presId="urn:microsoft.com/office/officeart/2005/8/layout/orgChart1"/>
    <dgm:cxn modelId="{40B171D0-69AA-4099-85A4-42DD45A720C3}" type="presParOf" srcId="{F77F0215-4962-421B-B9CD-217EDDD7D782}" destId="{349DCD76-58C6-4E3C-B735-09E1B81C6304}" srcOrd="0" destOrd="0" presId="urn:microsoft.com/office/officeart/2005/8/layout/orgChart1"/>
    <dgm:cxn modelId="{3F526228-F99E-40E0-BCA6-F23CE49FECFE}" type="presParOf" srcId="{349DCD76-58C6-4E3C-B735-09E1B81C6304}" destId="{54EF7B0F-068E-43AB-A25C-117628F7CA99}" srcOrd="0" destOrd="0" presId="urn:microsoft.com/office/officeart/2005/8/layout/orgChart1"/>
    <dgm:cxn modelId="{1A2CFF79-ECF7-4D47-81E5-96D659A05524}" type="presParOf" srcId="{349DCD76-58C6-4E3C-B735-09E1B81C6304}" destId="{0435A5A5-168A-4859-B662-DD5098C6ECA2}" srcOrd="1" destOrd="0" presId="urn:microsoft.com/office/officeart/2005/8/layout/orgChart1"/>
    <dgm:cxn modelId="{84040582-5D35-45E3-9FD1-470D53D3159D}" type="presParOf" srcId="{F77F0215-4962-421B-B9CD-217EDDD7D782}" destId="{B9830C65-05A0-45F1-8642-877F9066FF3F}" srcOrd="1" destOrd="0" presId="urn:microsoft.com/office/officeart/2005/8/layout/orgChart1"/>
    <dgm:cxn modelId="{DB3E504E-14A9-427E-9157-2286CAC80C87}" type="presParOf" srcId="{F77F0215-4962-421B-B9CD-217EDDD7D782}" destId="{B05B476C-5455-46D7-8CB1-92073A9A68CF}" srcOrd="2" destOrd="0" presId="urn:microsoft.com/office/officeart/2005/8/layout/orgChart1"/>
    <dgm:cxn modelId="{BCF33422-8010-44D7-9C05-5BF154518943}" type="presParOf" srcId="{BD1108D4-F20F-4AB4-B654-2496586C0B99}" destId="{9E9C0EA1-4104-4C58-8C71-7013444B6EC1}" srcOrd="4" destOrd="0" presId="urn:microsoft.com/office/officeart/2005/8/layout/orgChart1"/>
    <dgm:cxn modelId="{A3159042-9884-4CB1-BD7A-19E1EDE14F27}" type="presParOf" srcId="{BD1108D4-F20F-4AB4-B654-2496586C0B99}" destId="{C3A59CA9-BFD2-4DE4-AC2B-03A620E66349}" srcOrd="5" destOrd="0" presId="urn:microsoft.com/office/officeart/2005/8/layout/orgChart1"/>
    <dgm:cxn modelId="{D09A78C7-3A1B-4F5B-8632-E803BAC4825D}" type="presParOf" srcId="{C3A59CA9-BFD2-4DE4-AC2B-03A620E66349}" destId="{BED4CEE0-4FAE-4142-924E-C69D77338F2B}" srcOrd="0" destOrd="0" presId="urn:microsoft.com/office/officeart/2005/8/layout/orgChart1"/>
    <dgm:cxn modelId="{D14B1B6D-A640-43D9-8597-5F5F505C1A6D}" type="presParOf" srcId="{BED4CEE0-4FAE-4142-924E-C69D77338F2B}" destId="{AB2D7FA5-26BA-4C76-B7DD-5029D8220802}" srcOrd="0" destOrd="0" presId="urn:microsoft.com/office/officeart/2005/8/layout/orgChart1"/>
    <dgm:cxn modelId="{877BF404-DF59-4AA9-ABD0-9CCA972440F7}" type="presParOf" srcId="{BED4CEE0-4FAE-4142-924E-C69D77338F2B}" destId="{B4BB1731-7D10-4D3B-B444-F0E8A1E33D5D}" srcOrd="1" destOrd="0" presId="urn:microsoft.com/office/officeart/2005/8/layout/orgChart1"/>
    <dgm:cxn modelId="{3B5A709A-78D1-4B2B-A29F-53791B4006CF}" type="presParOf" srcId="{C3A59CA9-BFD2-4DE4-AC2B-03A620E66349}" destId="{1EF33F1F-AD2B-481A-88C2-A6CCB0762634}" srcOrd="1" destOrd="0" presId="urn:microsoft.com/office/officeart/2005/8/layout/orgChart1"/>
    <dgm:cxn modelId="{A13C57D9-A35E-4EDD-A783-B73DFF3A165A}" type="presParOf" srcId="{C3A59CA9-BFD2-4DE4-AC2B-03A620E66349}" destId="{46D2A58F-693E-4978-8A3A-FC89D25FD841}" srcOrd="2" destOrd="0" presId="urn:microsoft.com/office/officeart/2005/8/layout/orgChart1"/>
    <dgm:cxn modelId="{18B1E27A-6D83-4224-A3EC-70AE199C5A55}" type="presParOf" srcId="{19C45978-3DCD-4D8D-BA25-C82BACFB4B36}" destId="{8A8C8EE5-5FF3-45A1-BBB9-66CF39A4E765}"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2E31612-46D6-43D1-9AED-E9759946607F}" type="doc">
      <dgm:prSet loTypeId="urn:microsoft.com/office/officeart/2005/8/layout/hProcess9" loCatId="process" qsTypeId="urn:microsoft.com/office/officeart/2005/8/quickstyle/3d1" qsCatId="3D" csTypeId="urn:microsoft.com/office/officeart/2005/8/colors/accent2_2" csCatId="accent2" phldr="1"/>
      <dgm:spPr/>
    </dgm:pt>
    <dgm:pt modelId="{6ED67466-626E-4E73-96AF-D124BC44F624}">
      <dgm:prSet phldrT="[Metin]"/>
      <dgm:spPr>
        <a:xfrm>
          <a:off x="580" y="846266"/>
          <a:ext cx="2008374" cy="1128355"/>
        </a:xfrm>
        <a:prstGeom prst="roundRect">
          <a:avLst/>
        </a:prstGeom>
        <a:solidFill>
          <a:srgbClr val="FFC00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fa-IR" b="1" noProof="0" dirty="0" smtClean="0">
              <a:solidFill>
                <a:schemeClr val="tx1"/>
              </a:solidFill>
              <a:latin typeface="Times"/>
              <a:ea typeface="+mn-ea"/>
              <a:cs typeface="B Zar" panose="00000400000000000000" pitchFamily="2" charset="-78"/>
            </a:rPr>
            <a:t>گروه 1</a:t>
          </a:r>
          <a:endParaRPr lang="en-US" b="1" noProof="0" dirty="0">
            <a:solidFill>
              <a:schemeClr val="tx1"/>
            </a:solidFill>
            <a:latin typeface="Times"/>
            <a:ea typeface="+mn-ea"/>
            <a:cs typeface="B Zar" panose="00000400000000000000" pitchFamily="2" charset="-78"/>
          </a:endParaRPr>
        </a:p>
      </dgm:t>
    </dgm:pt>
    <dgm:pt modelId="{3C3F0614-5E8C-47E1-ADFA-79697E815EDC}" type="parTrans" cxnId="{88951B62-D073-4A5C-9A25-0C375E2CBEC0}">
      <dgm:prSet/>
      <dgm:spPr/>
      <dgm:t>
        <a:bodyPr/>
        <a:lstStyle/>
        <a:p>
          <a:endParaRPr lang="tr-TR"/>
        </a:p>
      </dgm:t>
    </dgm:pt>
    <dgm:pt modelId="{99EA601B-E8F9-415B-B7AB-F0F02D1938D5}" type="sibTrans" cxnId="{88951B62-D073-4A5C-9A25-0C375E2CBEC0}">
      <dgm:prSet/>
      <dgm:spPr/>
      <dgm:t>
        <a:bodyPr/>
        <a:lstStyle/>
        <a:p>
          <a:endParaRPr lang="tr-TR"/>
        </a:p>
      </dgm:t>
    </dgm:pt>
    <dgm:pt modelId="{23ED4066-B730-47A2-91B9-8C71FAFADD5C}">
      <dgm:prSet phldrT="[Metin]"/>
      <dgm:spPr>
        <a:xfrm>
          <a:off x="2211055" y="846266"/>
          <a:ext cx="2008374" cy="1128355"/>
        </a:xfrm>
        <a:prstGeom prst="roundRect">
          <a:avLst/>
        </a:prstGeom>
        <a:solidFill>
          <a:srgbClr val="FFC00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fa-IR" b="1" noProof="0" dirty="0" smtClean="0">
              <a:solidFill>
                <a:schemeClr val="tx1"/>
              </a:solidFill>
              <a:latin typeface="Times"/>
              <a:ea typeface="+mn-ea"/>
              <a:cs typeface="B Zar" panose="00000400000000000000" pitchFamily="2" charset="-78"/>
            </a:rPr>
            <a:t>گروه 2</a:t>
          </a:r>
          <a:endParaRPr lang="tr-TR" b="1" dirty="0">
            <a:solidFill>
              <a:schemeClr val="tx1"/>
            </a:solidFill>
            <a:latin typeface="Times"/>
            <a:ea typeface="+mn-ea"/>
            <a:cs typeface="B Zar" panose="00000400000000000000" pitchFamily="2" charset="-78"/>
          </a:endParaRPr>
        </a:p>
      </dgm:t>
    </dgm:pt>
    <dgm:pt modelId="{B8952964-7AF1-4572-A931-30FCC888C3E0}" type="parTrans" cxnId="{4F66A720-8CAC-494A-999C-D444DF3A42AE}">
      <dgm:prSet/>
      <dgm:spPr/>
      <dgm:t>
        <a:bodyPr/>
        <a:lstStyle/>
        <a:p>
          <a:endParaRPr lang="tr-TR"/>
        </a:p>
      </dgm:t>
    </dgm:pt>
    <dgm:pt modelId="{0CD6F20A-9C26-41F5-AA4D-538A30B23D26}" type="sibTrans" cxnId="{4F66A720-8CAC-494A-999C-D444DF3A42AE}">
      <dgm:prSet/>
      <dgm:spPr/>
      <dgm:t>
        <a:bodyPr/>
        <a:lstStyle/>
        <a:p>
          <a:endParaRPr lang="tr-TR"/>
        </a:p>
      </dgm:t>
    </dgm:pt>
    <dgm:pt modelId="{ECEA22AA-A190-4A0D-993E-DAD2B9BCDC9A}">
      <dgm:prSet phldrT="[Metin]"/>
      <dgm:spPr>
        <a:xfrm>
          <a:off x="4421530" y="846266"/>
          <a:ext cx="2008374" cy="1128355"/>
        </a:xfrm>
        <a:prstGeom prst="roundRect">
          <a:avLst/>
        </a:prstGeom>
        <a:solidFill>
          <a:srgbClr val="FFC00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fa-IR" b="1" noProof="0" dirty="0" smtClean="0">
              <a:solidFill>
                <a:schemeClr val="tx1"/>
              </a:solidFill>
              <a:latin typeface="Times"/>
              <a:ea typeface="+mn-ea"/>
              <a:cs typeface="B Zar" panose="00000400000000000000" pitchFamily="2" charset="-78"/>
            </a:rPr>
            <a:t>گروه 3</a:t>
          </a:r>
          <a:endParaRPr lang="tr-TR" b="1" dirty="0">
            <a:solidFill>
              <a:schemeClr val="tx1"/>
            </a:solidFill>
            <a:latin typeface="Times"/>
            <a:ea typeface="+mn-ea"/>
            <a:cs typeface="B Zar" panose="00000400000000000000" pitchFamily="2" charset="-78"/>
          </a:endParaRPr>
        </a:p>
      </dgm:t>
    </dgm:pt>
    <dgm:pt modelId="{28B9C828-A7AC-4EEF-B712-B4925A6ADE82}" type="parTrans" cxnId="{9B59F428-5EC0-4CAF-B37E-83650A46A715}">
      <dgm:prSet/>
      <dgm:spPr/>
      <dgm:t>
        <a:bodyPr/>
        <a:lstStyle/>
        <a:p>
          <a:endParaRPr lang="tr-TR"/>
        </a:p>
      </dgm:t>
    </dgm:pt>
    <dgm:pt modelId="{6A6E15DD-E571-4AF5-AF98-A31343C94528}" type="sibTrans" cxnId="{9B59F428-5EC0-4CAF-B37E-83650A46A715}">
      <dgm:prSet/>
      <dgm:spPr/>
      <dgm:t>
        <a:bodyPr/>
        <a:lstStyle/>
        <a:p>
          <a:endParaRPr lang="tr-TR"/>
        </a:p>
      </dgm:t>
    </dgm:pt>
    <dgm:pt modelId="{9C45DF9C-49A2-49BB-A3E5-7FB4B326CA58}">
      <dgm:prSet phldrT="[Metin]"/>
      <dgm:spPr>
        <a:xfrm>
          <a:off x="6632005" y="846266"/>
          <a:ext cx="2008374" cy="1128355"/>
        </a:xfrm>
        <a:prstGeom prst="roundRect">
          <a:avLst/>
        </a:prstGeom>
        <a:solidFill>
          <a:srgbClr val="FFC00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fa-IR" b="1" noProof="0" dirty="0" smtClean="0">
              <a:solidFill>
                <a:schemeClr val="tx1"/>
              </a:solidFill>
              <a:latin typeface="Times"/>
              <a:ea typeface="+mn-ea"/>
              <a:cs typeface="B Zar" panose="00000400000000000000" pitchFamily="2" charset="-78"/>
            </a:rPr>
            <a:t>گروه 4</a:t>
          </a:r>
          <a:endParaRPr lang="tr-TR" b="1" dirty="0">
            <a:solidFill>
              <a:schemeClr val="tx1"/>
            </a:solidFill>
            <a:latin typeface="Times"/>
            <a:ea typeface="+mn-ea"/>
            <a:cs typeface="B Zar" panose="00000400000000000000" pitchFamily="2" charset="-78"/>
          </a:endParaRPr>
        </a:p>
      </dgm:t>
    </dgm:pt>
    <dgm:pt modelId="{1034E247-9A32-4EE2-AE97-73302E7AAB10}" type="parTrans" cxnId="{A8C81B32-4F14-4F97-B9D6-AC4B2330B943}">
      <dgm:prSet/>
      <dgm:spPr/>
      <dgm:t>
        <a:bodyPr/>
        <a:lstStyle/>
        <a:p>
          <a:endParaRPr lang="tr-TR"/>
        </a:p>
      </dgm:t>
    </dgm:pt>
    <dgm:pt modelId="{24364A2B-6B2C-46D3-8E77-583FA463F5E4}" type="sibTrans" cxnId="{A8C81B32-4F14-4F97-B9D6-AC4B2330B943}">
      <dgm:prSet/>
      <dgm:spPr/>
      <dgm:t>
        <a:bodyPr/>
        <a:lstStyle/>
        <a:p>
          <a:endParaRPr lang="tr-TR"/>
        </a:p>
      </dgm:t>
    </dgm:pt>
    <dgm:pt modelId="{9B30A579-32CE-462E-A5F1-355224CA7379}" type="pres">
      <dgm:prSet presAssocID="{D2E31612-46D6-43D1-9AED-E9759946607F}" presName="CompostProcess" presStyleCnt="0">
        <dgm:presLayoutVars>
          <dgm:dir/>
          <dgm:resizeHandles val="exact"/>
        </dgm:presLayoutVars>
      </dgm:prSet>
      <dgm:spPr/>
    </dgm:pt>
    <dgm:pt modelId="{88D8EB4D-C96B-45A6-8C34-ECC44D4EA60E}" type="pres">
      <dgm:prSet presAssocID="{D2E31612-46D6-43D1-9AED-E9759946607F}" presName="arrow" presStyleLbl="bgShp" presStyleIdx="0" presStyleCnt="1"/>
      <dgm:spPr>
        <a:xfrm>
          <a:off x="648071" y="0"/>
          <a:ext cx="7344816" cy="2820888"/>
        </a:xfrm>
        <a:prstGeom prst="rightArrow">
          <a:avLst/>
        </a:prstGeom>
        <a:gradFill rotWithShape="0">
          <a:gsLst>
            <a:gs pos="0">
              <a:schemeClr val="bg2">
                <a:lumMod val="50000"/>
              </a:schemeClr>
            </a:gs>
            <a:gs pos="100000">
              <a:srgbClr val="333399">
                <a:tint val="40000"/>
                <a:hueOff val="0"/>
                <a:satOff val="0"/>
                <a:lumOff val="0"/>
                <a:alphaOff val="0"/>
                <a:tint val="50000"/>
                <a:shade val="100000"/>
                <a:satMod val="350000"/>
              </a:srgbClr>
            </a:gs>
          </a:gsLst>
          <a:lin ang="16200000" scaled="0"/>
        </a:gradFill>
        <a:ln>
          <a:noFill/>
        </a:ln>
        <a:effectLst/>
        <a:scene3d>
          <a:camera prst="orthographicFront"/>
          <a:lightRig rig="flat" dir="t"/>
        </a:scene3d>
        <a:sp3d z="-190500" extrusionH="12700" prstMaterial="plastic">
          <a:bevelT w="50800" h="50800"/>
        </a:sp3d>
      </dgm:spPr>
    </dgm:pt>
    <dgm:pt modelId="{16B00D64-C601-4E7F-A23E-67ACEEA9BD93}" type="pres">
      <dgm:prSet presAssocID="{D2E31612-46D6-43D1-9AED-E9759946607F}" presName="linearProcess" presStyleCnt="0"/>
      <dgm:spPr/>
    </dgm:pt>
    <dgm:pt modelId="{4F884A9F-5BCB-4D75-B81B-E8914623A42D}" type="pres">
      <dgm:prSet presAssocID="{6ED67466-626E-4E73-96AF-D124BC44F624}" presName="textNode" presStyleLbl="node1" presStyleIdx="0" presStyleCnt="4">
        <dgm:presLayoutVars>
          <dgm:bulletEnabled val="1"/>
        </dgm:presLayoutVars>
      </dgm:prSet>
      <dgm:spPr/>
      <dgm:t>
        <a:bodyPr/>
        <a:lstStyle/>
        <a:p>
          <a:endParaRPr lang="en-US"/>
        </a:p>
      </dgm:t>
    </dgm:pt>
    <dgm:pt modelId="{22E2AD9B-0071-4C6A-8B8F-12E29E21AA8A}" type="pres">
      <dgm:prSet presAssocID="{99EA601B-E8F9-415B-B7AB-F0F02D1938D5}" presName="sibTrans" presStyleCnt="0"/>
      <dgm:spPr/>
    </dgm:pt>
    <dgm:pt modelId="{BB579774-E0F3-4F41-A33B-48039DAC6545}" type="pres">
      <dgm:prSet presAssocID="{23ED4066-B730-47A2-91B9-8C71FAFADD5C}" presName="textNode" presStyleLbl="node1" presStyleIdx="1" presStyleCnt="4">
        <dgm:presLayoutVars>
          <dgm:bulletEnabled val="1"/>
        </dgm:presLayoutVars>
      </dgm:prSet>
      <dgm:spPr/>
      <dgm:t>
        <a:bodyPr/>
        <a:lstStyle/>
        <a:p>
          <a:endParaRPr lang="en-US"/>
        </a:p>
      </dgm:t>
    </dgm:pt>
    <dgm:pt modelId="{D43F023D-578E-4117-83E8-3D4DA3A40122}" type="pres">
      <dgm:prSet presAssocID="{0CD6F20A-9C26-41F5-AA4D-538A30B23D26}" presName="sibTrans" presStyleCnt="0"/>
      <dgm:spPr/>
    </dgm:pt>
    <dgm:pt modelId="{F72C6046-55ED-4720-99A0-4D0A4F613951}" type="pres">
      <dgm:prSet presAssocID="{ECEA22AA-A190-4A0D-993E-DAD2B9BCDC9A}" presName="textNode" presStyleLbl="node1" presStyleIdx="2" presStyleCnt="4">
        <dgm:presLayoutVars>
          <dgm:bulletEnabled val="1"/>
        </dgm:presLayoutVars>
      </dgm:prSet>
      <dgm:spPr/>
      <dgm:t>
        <a:bodyPr/>
        <a:lstStyle/>
        <a:p>
          <a:endParaRPr lang="en-US"/>
        </a:p>
      </dgm:t>
    </dgm:pt>
    <dgm:pt modelId="{27DA8047-4F29-4E95-83C1-CC5A92E67386}" type="pres">
      <dgm:prSet presAssocID="{6A6E15DD-E571-4AF5-AF98-A31343C94528}" presName="sibTrans" presStyleCnt="0"/>
      <dgm:spPr/>
    </dgm:pt>
    <dgm:pt modelId="{E8003F41-7C5D-4926-BD58-0B0A724EA4B8}" type="pres">
      <dgm:prSet presAssocID="{9C45DF9C-49A2-49BB-A3E5-7FB4B326CA58}" presName="textNode" presStyleLbl="node1" presStyleIdx="3" presStyleCnt="4">
        <dgm:presLayoutVars>
          <dgm:bulletEnabled val="1"/>
        </dgm:presLayoutVars>
      </dgm:prSet>
      <dgm:spPr/>
      <dgm:t>
        <a:bodyPr/>
        <a:lstStyle/>
        <a:p>
          <a:endParaRPr lang="en-US"/>
        </a:p>
      </dgm:t>
    </dgm:pt>
  </dgm:ptLst>
  <dgm:cxnLst>
    <dgm:cxn modelId="{9B59F428-5EC0-4CAF-B37E-83650A46A715}" srcId="{D2E31612-46D6-43D1-9AED-E9759946607F}" destId="{ECEA22AA-A190-4A0D-993E-DAD2B9BCDC9A}" srcOrd="2" destOrd="0" parTransId="{28B9C828-A7AC-4EEF-B712-B4925A6ADE82}" sibTransId="{6A6E15DD-E571-4AF5-AF98-A31343C94528}"/>
    <dgm:cxn modelId="{2D661BE7-13C6-49F4-90B5-0440A76A3F03}" type="presOf" srcId="{9C45DF9C-49A2-49BB-A3E5-7FB4B326CA58}" destId="{E8003F41-7C5D-4926-BD58-0B0A724EA4B8}" srcOrd="0" destOrd="0" presId="urn:microsoft.com/office/officeart/2005/8/layout/hProcess9"/>
    <dgm:cxn modelId="{A8C81B32-4F14-4F97-B9D6-AC4B2330B943}" srcId="{D2E31612-46D6-43D1-9AED-E9759946607F}" destId="{9C45DF9C-49A2-49BB-A3E5-7FB4B326CA58}" srcOrd="3" destOrd="0" parTransId="{1034E247-9A32-4EE2-AE97-73302E7AAB10}" sibTransId="{24364A2B-6B2C-46D3-8E77-583FA463F5E4}"/>
    <dgm:cxn modelId="{241097A1-2DAC-4D59-B61F-27D457BFDC8E}" type="presOf" srcId="{6ED67466-626E-4E73-96AF-D124BC44F624}" destId="{4F884A9F-5BCB-4D75-B81B-E8914623A42D}" srcOrd="0" destOrd="0" presId="urn:microsoft.com/office/officeart/2005/8/layout/hProcess9"/>
    <dgm:cxn modelId="{88951B62-D073-4A5C-9A25-0C375E2CBEC0}" srcId="{D2E31612-46D6-43D1-9AED-E9759946607F}" destId="{6ED67466-626E-4E73-96AF-D124BC44F624}" srcOrd="0" destOrd="0" parTransId="{3C3F0614-5E8C-47E1-ADFA-79697E815EDC}" sibTransId="{99EA601B-E8F9-415B-B7AB-F0F02D1938D5}"/>
    <dgm:cxn modelId="{6CB1CD7B-F5D4-4AA7-A95C-6666A766A896}" type="presOf" srcId="{ECEA22AA-A190-4A0D-993E-DAD2B9BCDC9A}" destId="{F72C6046-55ED-4720-99A0-4D0A4F613951}" srcOrd="0" destOrd="0" presId="urn:microsoft.com/office/officeart/2005/8/layout/hProcess9"/>
    <dgm:cxn modelId="{F950B65A-7C6D-44CF-8E05-EFB042D7EC67}" type="presOf" srcId="{23ED4066-B730-47A2-91B9-8C71FAFADD5C}" destId="{BB579774-E0F3-4F41-A33B-48039DAC6545}" srcOrd="0" destOrd="0" presId="urn:microsoft.com/office/officeart/2005/8/layout/hProcess9"/>
    <dgm:cxn modelId="{4F66A720-8CAC-494A-999C-D444DF3A42AE}" srcId="{D2E31612-46D6-43D1-9AED-E9759946607F}" destId="{23ED4066-B730-47A2-91B9-8C71FAFADD5C}" srcOrd="1" destOrd="0" parTransId="{B8952964-7AF1-4572-A931-30FCC888C3E0}" sibTransId="{0CD6F20A-9C26-41F5-AA4D-538A30B23D26}"/>
    <dgm:cxn modelId="{904738C7-24A8-49A6-9378-F1B57232DF5F}" type="presOf" srcId="{D2E31612-46D6-43D1-9AED-E9759946607F}" destId="{9B30A579-32CE-462E-A5F1-355224CA7379}" srcOrd="0" destOrd="0" presId="urn:microsoft.com/office/officeart/2005/8/layout/hProcess9"/>
    <dgm:cxn modelId="{3054CCB3-9431-4BB8-96DA-59E422A5541C}" type="presParOf" srcId="{9B30A579-32CE-462E-A5F1-355224CA7379}" destId="{88D8EB4D-C96B-45A6-8C34-ECC44D4EA60E}" srcOrd="0" destOrd="0" presId="urn:microsoft.com/office/officeart/2005/8/layout/hProcess9"/>
    <dgm:cxn modelId="{EE372603-A2C6-412F-9C98-EF9146761125}" type="presParOf" srcId="{9B30A579-32CE-462E-A5F1-355224CA7379}" destId="{16B00D64-C601-4E7F-A23E-67ACEEA9BD93}" srcOrd="1" destOrd="0" presId="urn:microsoft.com/office/officeart/2005/8/layout/hProcess9"/>
    <dgm:cxn modelId="{26D358D5-2EFA-4CF0-B14F-DABADDF359E2}" type="presParOf" srcId="{16B00D64-C601-4E7F-A23E-67ACEEA9BD93}" destId="{4F884A9F-5BCB-4D75-B81B-E8914623A42D}" srcOrd="0" destOrd="0" presId="urn:microsoft.com/office/officeart/2005/8/layout/hProcess9"/>
    <dgm:cxn modelId="{7C611E5D-1831-41C1-8151-D49C1EB7AABB}" type="presParOf" srcId="{16B00D64-C601-4E7F-A23E-67ACEEA9BD93}" destId="{22E2AD9B-0071-4C6A-8B8F-12E29E21AA8A}" srcOrd="1" destOrd="0" presId="urn:microsoft.com/office/officeart/2005/8/layout/hProcess9"/>
    <dgm:cxn modelId="{A5F4FA39-7489-4D8B-8322-28B0814EF11A}" type="presParOf" srcId="{16B00D64-C601-4E7F-A23E-67ACEEA9BD93}" destId="{BB579774-E0F3-4F41-A33B-48039DAC6545}" srcOrd="2" destOrd="0" presId="urn:microsoft.com/office/officeart/2005/8/layout/hProcess9"/>
    <dgm:cxn modelId="{ADE50099-42D9-4EF6-A008-C61A95602958}" type="presParOf" srcId="{16B00D64-C601-4E7F-A23E-67ACEEA9BD93}" destId="{D43F023D-578E-4117-83E8-3D4DA3A40122}" srcOrd="3" destOrd="0" presId="urn:microsoft.com/office/officeart/2005/8/layout/hProcess9"/>
    <dgm:cxn modelId="{9A0E90D8-E299-490A-B15D-4973C11714F7}" type="presParOf" srcId="{16B00D64-C601-4E7F-A23E-67ACEEA9BD93}" destId="{F72C6046-55ED-4720-99A0-4D0A4F613951}" srcOrd="4" destOrd="0" presId="urn:microsoft.com/office/officeart/2005/8/layout/hProcess9"/>
    <dgm:cxn modelId="{669168FC-16AF-4733-BD36-1C07E8473DC6}" type="presParOf" srcId="{16B00D64-C601-4E7F-A23E-67ACEEA9BD93}" destId="{27DA8047-4F29-4E95-83C1-CC5A92E67386}" srcOrd="5" destOrd="0" presId="urn:microsoft.com/office/officeart/2005/8/layout/hProcess9"/>
    <dgm:cxn modelId="{A92CC744-ECBE-4AF0-819E-506D12BAC694}" type="presParOf" srcId="{16B00D64-C601-4E7F-A23E-67ACEEA9BD93}" destId="{E8003F41-7C5D-4926-BD58-0B0A724EA4B8}" srcOrd="6" destOrd="0" presId="urn:microsoft.com/office/officeart/2005/8/layout/hProcess9"/>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031A176-A2C4-402D-8297-888286894EA9}" type="doc">
      <dgm:prSet loTypeId="urn:microsoft.com/office/officeart/2005/8/layout/radial6" loCatId="cycle" qsTypeId="urn:microsoft.com/office/officeart/2005/8/quickstyle/3d1" qsCatId="3D" csTypeId="urn:microsoft.com/office/officeart/2005/8/colors/accent2_2" csCatId="accent2" phldr="1"/>
      <dgm:spPr/>
      <dgm:t>
        <a:bodyPr/>
        <a:lstStyle/>
        <a:p>
          <a:endParaRPr lang="tr-TR"/>
        </a:p>
      </dgm:t>
    </dgm:pt>
    <dgm:pt modelId="{600317F3-7FF8-48B8-A1F2-614DE1A494E5}">
      <dgm:prSet phldrT="[Metin]"/>
      <dgm:spPr>
        <a:xfrm>
          <a:off x="3679275" y="1235582"/>
          <a:ext cx="1393115" cy="1227861"/>
        </a:xfrm>
        <a:prstGeom prst="ellipse">
          <a:avLst/>
        </a:prstGeom>
        <a:solidFill>
          <a:srgbClr val="FFFF0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tr-TR" dirty="0" smtClean="0">
              <a:solidFill>
                <a:schemeClr val="tx1"/>
              </a:solidFill>
              <a:latin typeface="Times"/>
              <a:ea typeface="+mn-ea"/>
              <a:cs typeface="+mn-cs"/>
            </a:rPr>
            <a:t>GHS</a:t>
          </a:r>
          <a:endParaRPr lang="tr-TR" dirty="0">
            <a:solidFill>
              <a:schemeClr val="tx1"/>
            </a:solidFill>
            <a:latin typeface="Times"/>
            <a:ea typeface="+mn-ea"/>
            <a:cs typeface="+mn-cs"/>
          </a:endParaRPr>
        </a:p>
      </dgm:t>
    </dgm:pt>
    <dgm:pt modelId="{BFB6E1D3-057B-4C2F-BA02-3DEF73101211}" type="parTrans" cxnId="{F90A6F3B-DA8F-467B-9117-8B5D8ED3C4AF}">
      <dgm:prSet/>
      <dgm:spPr/>
      <dgm:t>
        <a:bodyPr/>
        <a:lstStyle/>
        <a:p>
          <a:endParaRPr lang="tr-TR"/>
        </a:p>
      </dgm:t>
    </dgm:pt>
    <dgm:pt modelId="{3BED6359-4BA8-4686-A52C-C06509AE76EB}" type="sibTrans" cxnId="{F90A6F3B-DA8F-467B-9117-8B5D8ED3C4AF}">
      <dgm:prSet/>
      <dgm:spPr/>
      <dgm:t>
        <a:bodyPr/>
        <a:lstStyle/>
        <a:p>
          <a:endParaRPr lang="tr-TR"/>
        </a:p>
      </dgm:t>
    </dgm:pt>
    <dgm:pt modelId="{BF663A61-5F96-4981-A90C-7B8D7437FAD2}">
      <dgm:prSet phldrT="[Metin]" custT="1"/>
      <dgm:spPr>
        <a:xfrm>
          <a:off x="3951503" y="1743"/>
          <a:ext cx="848660" cy="655918"/>
        </a:xfrm>
        <a:prstGeom prst="ellipse">
          <a:avLst/>
        </a:prstGeom>
        <a:solidFill>
          <a:srgbClr val="FFFF0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fa-IR" sz="1400" b="1" dirty="0" smtClean="0">
              <a:solidFill>
                <a:schemeClr val="tx1"/>
              </a:solidFill>
              <a:effectLst/>
              <a:latin typeface="Times"/>
              <a:ea typeface="+mn-ea"/>
              <a:cs typeface="B Zar" panose="00000400000000000000" pitchFamily="2" charset="-78"/>
            </a:rPr>
            <a:t>خطر بهداشتی</a:t>
          </a:r>
          <a:endParaRPr lang="tr-TR" sz="1400" dirty="0">
            <a:solidFill>
              <a:schemeClr val="tx1"/>
            </a:solidFill>
            <a:effectLst/>
            <a:latin typeface="Times"/>
            <a:ea typeface="+mn-ea"/>
            <a:cs typeface="B Zar" panose="00000400000000000000" pitchFamily="2" charset="-78"/>
          </a:endParaRPr>
        </a:p>
      </dgm:t>
    </dgm:pt>
    <dgm:pt modelId="{CC720976-A720-488A-8CCF-1E8B24869CE5}" type="parTrans" cxnId="{85F6892E-7594-42BB-B74E-9BE1647DFD86}">
      <dgm:prSet/>
      <dgm:spPr/>
      <dgm:t>
        <a:bodyPr/>
        <a:lstStyle/>
        <a:p>
          <a:endParaRPr lang="tr-TR"/>
        </a:p>
      </dgm:t>
    </dgm:pt>
    <dgm:pt modelId="{2114E5FA-CEA4-401D-81F9-5560E3FA1FEE}" type="sibTrans" cxnId="{85F6892E-7594-42BB-B74E-9BE1647DFD86}">
      <dgm:prSet/>
      <dgm:spPr>
        <a:xfrm>
          <a:off x="2832410" y="306089"/>
          <a:ext cx="3086846" cy="3086846"/>
        </a:xfrm>
        <a:prstGeom prst="blockArc">
          <a:avLst>
            <a:gd name="adj1" fmla="val 16200000"/>
            <a:gd name="adj2" fmla="val 18600000"/>
            <a:gd name="adj3" fmla="val 3060"/>
          </a:avLst>
        </a:prstGeom>
        <a:gradFill rotWithShape="0">
          <a:gsLst>
            <a:gs pos="0">
              <a:srgbClr val="333399">
                <a:tint val="60000"/>
                <a:hueOff val="0"/>
                <a:satOff val="0"/>
                <a:lumOff val="0"/>
                <a:alphaOff val="0"/>
                <a:tint val="100000"/>
                <a:shade val="100000"/>
                <a:satMod val="130000"/>
              </a:srgbClr>
            </a:gs>
            <a:gs pos="100000">
              <a:srgbClr val="333399">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gm:spPr>
      <dgm:t>
        <a:bodyPr/>
        <a:lstStyle/>
        <a:p>
          <a:endParaRPr lang="tr-TR"/>
        </a:p>
      </dgm:t>
    </dgm:pt>
    <dgm:pt modelId="{9C582D0A-4079-4837-8301-D937A242CFC5}">
      <dgm:prSet phldrT="[Metin]" custT="1"/>
      <dgm:spPr>
        <a:xfrm>
          <a:off x="2611659" y="2281459"/>
          <a:ext cx="895958" cy="655918"/>
        </a:xfrm>
        <a:prstGeom prst="ellipse">
          <a:avLst/>
        </a:prstGeom>
        <a:solidFill>
          <a:srgbClr val="FFFF0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fa-IR" sz="1200" b="1" dirty="0" smtClean="0">
              <a:solidFill>
                <a:schemeClr val="tx1"/>
              </a:solidFill>
              <a:effectLst>
                <a:outerShdw blurRad="38100" dist="38100" dir="2700000" algn="tl">
                  <a:srgbClr val="000000">
                    <a:alpha val="43137"/>
                  </a:srgbClr>
                </a:outerShdw>
              </a:effectLst>
              <a:latin typeface="Times"/>
              <a:ea typeface="+mn-ea"/>
              <a:cs typeface="B Zar" panose="00000400000000000000" pitchFamily="2" charset="-78"/>
            </a:rPr>
            <a:t>شعله خارج از دایره</a:t>
          </a:r>
          <a:endParaRPr lang="tr-TR" sz="1200" dirty="0">
            <a:solidFill>
              <a:schemeClr val="tx1"/>
            </a:solidFill>
            <a:latin typeface="Times"/>
            <a:ea typeface="+mn-ea"/>
            <a:cs typeface="B Zar" panose="00000400000000000000" pitchFamily="2" charset="-78"/>
          </a:endParaRPr>
        </a:p>
      </dgm:t>
    </dgm:pt>
    <dgm:pt modelId="{2796598E-C99E-4BFE-99CA-84F9B19AB35E}" type="parTrans" cxnId="{1C1921DA-34E5-4112-ACC4-97EC4DDFFA8E}">
      <dgm:prSet/>
      <dgm:spPr/>
      <dgm:t>
        <a:bodyPr/>
        <a:lstStyle/>
        <a:p>
          <a:endParaRPr lang="tr-TR"/>
        </a:p>
      </dgm:t>
    </dgm:pt>
    <dgm:pt modelId="{C8BA98FF-5FAF-4625-8FCD-7653ACC98F31}" type="sibTrans" cxnId="{1C1921DA-34E5-4112-ACC4-97EC4DDFFA8E}">
      <dgm:prSet/>
      <dgm:spPr>
        <a:xfrm>
          <a:off x="2832410" y="306089"/>
          <a:ext cx="3086846" cy="3086846"/>
        </a:xfrm>
        <a:prstGeom prst="blockArc">
          <a:avLst>
            <a:gd name="adj1" fmla="val 9000000"/>
            <a:gd name="adj2" fmla="val 11400000"/>
            <a:gd name="adj3" fmla="val 3060"/>
          </a:avLst>
        </a:prstGeom>
        <a:gradFill rotWithShape="0">
          <a:gsLst>
            <a:gs pos="0">
              <a:srgbClr val="333399">
                <a:tint val="60000"/>
                <a:hueOff val="0"/>
                <a:satOff val="0"/>
                <a:lumOff val="0"/>
                <a:alphaOff val="0"/>
                <a:tint val="100000"/>
                <a:shade val="100000"/>
                <a:satMod val="130000"/>
              </a:srgbClr>
            </a:gs>
            <a:gs pos="100000">
              <a:srgbClr val="333399">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gm:spPr>
      <dgm:t>
        <a:bodyPr/>
        <a:lstStyle/>
        <a:p>
          <a:endParaRPr lang="tr-TR"/>
        </a:p>
      </dgm:t>
    </dgm:pt>
    <dgm:pt modelId="{59E86846-0B4F-4E40-99FE-9B65031B5022}">
      <dgm:prSet phldrT="[Metin]" custT="1"/>
      <dgm:spPr>
        <a:xfrm>
          <a:off x="2435062" y="1257641"/>
          <a:ext cx="888101" cy="655918"/>
        </a:xfrm>
        <a:prstGeom prst="ellipse">
          <a:avLst/>
        </a:prstGeom>
        <a:solidFill>
          <a:srgbClr val="FFFF0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fa-IR" sz="1200" b="1" dirty="0" smtClean="0">
              <a:solidFill>
                <a:schemeClr val="tx1"/>
              </a:solidFill>
              <a:effectLst>
                <a:outerShdw blurRad="38100" dist="38100" dir="2700000" algn="tl">
                  <a:srgbClr val="000000">
                    <a:alpha val="43137"/>
                  </a:srgbClr>
                </a:outerShdw>
              </a:effectLst>
              <a:latin typeface="Times"/>
              <a:ea typeface="+mn-ea"/>
              <a:cs typeface="B Zar" panose="00000400000000000000" pitchFamily="2" charset="-78"/>
            </a:rPr>
            <a:t>جمجه و استخوانهای متقاطع</a:t>
          </a:r>
          <a:endParaRPr lang="tr-TR" sz="1200" dirty="0">
            <a:solidFill>
              <a:schemeClr val="tx1"/>
            </a:solidFill>
            <a:latin typeface="Times"/>
            <a:ea typeface="+mn-ea"/>
            <a:cs typeface="B Zar" panose="00000400000000000000" pitchFamily="2" charset="-78"/>
          </a:endParaRPr>
        </a:p>
      </dgm:t>
    </dgm:pt>
    <dgm:pt modelId="{4CA09BDD-DF26-4B1C-AD21-20ABE7044ADB}" type="parTrans" cxnId="{21A8F8A5-0D93-43D7-9BBC-F91767BECB86}">
      <dgm:prSet/>
      <dgm:spPr/>
      <dgm:t>
        <a:bodyPr/>
        <a:lstStyle/>
        <a:p>
          <a:endParaRPr lang="tr-TR"/>
        </a:p>
      </dgm:t>
    </dgm:pt>
    <dgm:pt modelId="{D8B8662E-379B-4AE2-B67E-5ACDD81B8FE5}" type="sibTrans" cxnId="{21A8F8A5-0D93-43D7-9BBC-F91767BECB86}">
      <dgm:prSet/>
      <dgm:spPr>
        <a:xfrm>
          <a:off x="2832410" y="306089"/>
          <a:ext cx="3086846" cy="3086846"/>
        </a:xfrm>
        <a:prstGeom prst="blockArc">
          <a:avLst>
            <a:gd name="adj1" fmla="val 11400000"/>
            <a:gd name="adj2" fmla="val 13800000"/>
            <a:gd name="adj3" fmla="val 3060"/>
          </a:avLst>
        </a:prstGeom>
        <a:gradFill rotWithShape="0">
          <a:gsLst>
            <a:gs pos="0">
              <a:srgbClr val="333399">
                <a:tint val="60000"/>
                <a:hueOff val="0"/>
                <a:satOff val="0"/>
                <a:lumOff val="0"/>
                <a:alphaOff val="0"/>
                <a:tint val="100000"/>
                <a:shade val="100000"/>
                <a:satMod val="130000"/>
              </a:srgbClr>
            </a:gs>
            <a:gs pos="100000">
              <a:srgbClr val="333399">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gm:spPr>
      <dgm:t>
        <a:bodyPr/>
        <a:lstStyle/>
        <a:p>
          <a:endParaRPr lang="tr-TR"/>
        </a:p>
      </dgm:t>
    </dgm:pt>
    <dgm:pt modelId="{81DCDAFE-27F3-4E24-8F80-DE2BC4CEFC9E}">
      <dgm:prSet phldrT="[Metin]" custT="1"/>
      <dgm:spPr>
        <a:xfrm>
          <a:off x="2959534" y="357311"/>
          <a:ext cx="878767" cy="655918"/>
        </a:xfrm>
        <a:prstGeom prst="ellipse">
          <a:avLst/>
        </a:prstGeom>
        <a:solidFill>
          <a:srgbClr val="FFFF0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fa-IR" sz="1200" b="1" dirty="0" smtClean="0">
              <a:solidFill>
                <a:schemeClr val="tx1"/>
              </a:solidFill>
              <a:effectLst>
                <a:outerShdw blurRad="38100" dist="38100" dir="2700000" algn="tl">
                  <a:srgbClr val="000000">
                    <a:alpha val="43137"/>
                  </a:srgbClr>
                </a:outerShdw>
              </a:effectLst>
              <a:latin typeface="Times"/>
              <a:ea typeface="+mn-ea"/>
              <a:cs typeface="B Zar" panose="00000400000000000000" pitchFamily="2" charset="-78"/>
            </a:rPr>
            <a:t>محیط زیست</a:t>
          </a:r>
          <a:endParaRPr lang="tr-TR" sz="1200" dirty="0">
            <a:solidFill>
              <a:schemeClr val="tx1"/>
            </a:solidFill>
            <a:latin typeface="Times"/>
            <a:ea typeface="+mn-ea"/>
            <a:cs typeface="B Zar" panose="00000400000000000000" pitchFamily="2" charset="-78"/>
          </a:endParaRPr>
        </a:p>
      </dgm:t>
    </dgm:pt>
    <dgm:pt modelId="{B159EED7-58D5-4DD2-BB1C-83456AB6D4CD}" type="parTrans" cxnId="{116BB6B6-1C67-49CD-AAA2-EF2DA1D7EBD8}">
      <dgm:prSet/>
      <dgm:spPr/>
      <dgm:t>
        <a:bodyPr/>
        <a:lstStyle/>
        <a:p>
          <a:endParaRPr lang="tr-TR"/>
        </a:p>
      </dgm:t>
    </dgm:pt>
    <dgm:pt modelId="{1ACADCB4-F0C4-414C-B6D8-5C22BC1CB857}" type="sibTrans" cxnId="{116BB6B6-1C67-49CD-AAA2-EF2DA1D7EBD8}">
      <dgm:prSet/>
      <dgm:spPr>
        <a:xfrm>
          <a:off x="2832410" y="306089"/>
          <a:ext cx="3086846" cy="3086846"/>
        </a:xfrm>
        <a:prstGeom prst="blockArc">
          <a:avLst>
            <a:gd name="adj1" fmla="val 13800000"/>
            <a:gd name="adj2" fmla="val 16200000"/>
            <a:gd name="adj3" fmla="val 3060"/>
          </a:avLst>
        </a:prstGeom>
        <a:gradFill rotWithShape="0">
          <a:gsLst>
            <a:gs pos="0">
              <a:srgbClr val="333399">
                <a:tint val="60000"/>
                <a:hueOff val="0"/>
                <a:satOff val="0"/>
                <a:lumOff val="0"/>
                <a:alphaOff val="0"/>
                <a:tint val="100000"/>
                <a:shade val="100000"/>
                <a:satMod val="130000"/>
              </a:srgbClr>
            </a:gs>
            <a:gs pos="100000">
              <a:srgbClr val="333399">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gm:spPr>
      <dgm:t>
        <a:bodyPr/>
        <a:lstStyle/>
        <a:p>
          <a:endParaRPr lang="tr-TR"/>
        </a:p>
      </dgm:t>
    </dgm:pt>
    <dgm:pt modelId="{8B22AE25-FCDD-45B5-860E-A64223008A40}">
      <dgm:prSet phldrT="[Metin]" custT="1"/>
      <dgm:spPr>
        <a:xfrm>
          <a:off x="4935286" y="357311"/>
          <a:ext cx="834925" cy="655918"/>
        </a:xfrm>
        <a:prstGeom prst="ellipse">
          <a:avLst/>
        </a:prstGeom>
        <a:solidFill>
          <a:srgbClr val="FFFF0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fa-IR" sz="1400" b="1" dirty="0" smtClean="0">
              <a:solidFill>
                <a:schemeClr val="tx1"/>
              </a:solidFill>
              <a:effectLst/>
              <a:latin typeface="Times"/>
              <a:ea typeface="+mn-ea"/>
              <a:cs typeface="B Zar" panose="00000400000000000000" pitchFamily="2" charset="-78"/>
            </a:rPr>
            <a:t>شعله</a:t>
          </a:r>
          <a:endParaRPr lang="tr-TR" sz="1400" dirty="0">
            <a:solidFill>
              <a:schemeClr val="tx1"/>
            </a:solidFill>
            <a:effectLst/>
            <a:latin typeface="Times"/>
            <a:ea typeface="+mn-ea"/>
            <a:cs typeface="B Zar" panose="00000400000000000000" pitchFamily="2" charset="-78"/>
          </a:endParaRPr>
        </a:p>
      </dgm:t>
    </dgm:pt>
    <dgm:pt modelId="{4BFBCAB4-26D8-480F-B060-E5EF69A4E33A}" type="parTrans" cxnId="{F949A0CA-F520-47BB-90E5-258BCFB7201A}">
      <dgm:prSet/>
      <dgm:spPr/>
      <dgm:t>
        <a:bodyPr/>
        <a:lstStyle/>
        <a:p>
          <a:endParaRPr lang="tr-TR"/>
        </a:p>
      </dgm:t>
    </dgm:pt>
    <dgm:pt modelId="{4213B2E8-AEA6-407B-95CE-69EC96B8145B}" type="sibTrans" cxnId="{F949A0CA-F520-47BB-90E5-258BCFB7201A}">
      <dgm:prSet/>
      <dgm:spPr>
        <a:xfrm>
          <a:off x="2832410" y="306089"/>
          <a:ext cx="3086846" cy="3086846"/>
        </a:xfrm>
        <a:prstGeom prst="blockArc">
          <a:avLst>
            <a:gd name="adj1" fmla="val 18600000"/>
            <a:gd name="adj2" fmla="val 21000000"/>
            <a:gd name="adj3" fmla="val 3060"/>
          </a:avLst>
        </a:prstGeom>
        <a:gradFill rotWithShape="0">
          <a:gsLst>
            <a:gs pos="0">
              <a:srgbClr val="333399">
                <a:tint val="60000"/>
                <a:hueOff val="0"/>
                <a:satOff val="0"/>
                <a:lumOff val="0"/>
                <a:alphaOff val="0"/>
                <a:tint val="100000"/>
                <a:shade val="100000"/>
                <a:satMod val="130000"/>
              </a:srgbClr>
            </a:gs>
            <a:gs pos="100000">
              <a:srgbClr val="333399">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gm:spPr>
      <dgm:t>
        <a:bodyPr/>
        <a:lstStyle/>
        <a:p>
          <a:endParaRPr lang="tr-TR"/>
        </a:p>
      </dgm:t>
    </dgm:pt>
    <dgm:pt modelId="{D0ABA65C-620F-4F87-9D3A-72020468F8C0}">
      <dgm:prSet phldrT="[Metin]" custT="1"/>
      <dgm:spPr>
        <a:xfrm>
          <a:off x="5467203" y="1257641"/>
          <a:ext cx="810702" cy="655918"/>
        </a:xfrm>
        <a:prstGeom prst="ellipse">
          <a:avLst/>
        </a:prstGeom>
        <a:solidFill>
          <a:srgbClr val="FFFF0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fa-IR" sz="1200" b="1" dirty="0" smtClean="0">
              <a:solidFill>
                <a:schemeClr val="tx1"/>
              </a:solidFill>
              <a:effectLst>
                <a:outerShdw blurRad="38100" dist="38100" dir="2700000" algn="tl">
                  <a:srgbClr val="000000">
                    <a:alpha val="43137"/>
                  </a:srgbClr>
                </a:outerShdw>
              </a:effectLst>
              <a:latin typeface="Times"/>
              <a:ea typeface="+mn-ea"/>
              <a:cs typeface="B Zar" panose="00000400000000000000" pitchFamily="2" charset="-78"/>
            </a:rPr>
            <a:t>علامت تعجب</a:t>
          </a:r>
          <a:endParaRPr lang="tr-TR" sz="1200" dirty="0">
            <a:solidFill>
              <a:schemeClr val="tx1"/>
            </a:solidFill>
            <a:latin typeface="Times"/>
            <a:ea typeface="+mn-ea"/>
            <a:cs typeface="B Zar" panose="00000400000000000000" pitchFamily="2" charset="-78"/>
          </a:endParaRPr>
        </a:p>
      </dgm:t>
    </dgm:pt>
    <dgm:pt modelId="{D2D13FC4-823F-487D-8A3D-11F0AF166A1A}" type="parTrans" cxnId="{29006B1A-8058-46CF-BB0A-E4214DFB3CD9}">
      <dgm:prSet/>
      <dgm:spPr/>
      <dgm:t>
        <a:bodyPr/>
        <a:lstStyle/>
        <a:p>
          <a:endParaRPr lang="tr-TR"/>
        </a:p>
      </dgm:t>
    </dgm:pt>
    <dgm:pt modelId="{569E8EA7-4890-4C89-BFD1-1AE3294013DD}" type="sibTrans" cxnId="{29006B1A-8058-46CF-BB0A-E4214DFB3CD9}">
      <dgm:prSet/>
      <dgm:spPr>
        <a:xfrm>
          <a:off x="2832410" y="306089"/>
          <a:ext cx="3086846" cy="3086846"/>
        </a:xfrm>
        <a:prstGeom prst="blockArc">
          <a:avLst>
            <a:gd name="adj1" fmla="val 21000000"/>
            <a:gd name="adj2" fmla="val 1800000"/>
            <a:gd name="adj3" fmla="val 3060"/>
          </a:avLst>
        </a:prstGeom>
        <a:gradFill rotWithShape="0">
          <a:gsLst>
            <a:gs pos="0">
              <a:srgbClr val="333399">
                <a:tint val="60000"/>
                <a:hueOff val="0"/>
                <a:satOff val="0"/>
                <a:lumOff val="0"/>
                <a:alphaOff val="0"/>
                <a:tint val="100000"/>
                <a:shade val="100000"/>
                <a:satMod val="130000"/>
              </a:srgbClr>
            </a:gs>
            <a:gs pos="100000">
              <a:srgbClr val="333399">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gm:spPr>
      <dgm:t>
        <a:bodyPr/>
        <a:lstStyle/>
        <a:p>
          <a:endParaRPr lang="tr-TR"/>
        </a:p>
      </dgm:t>
    </dgm:pt>
    <dgm:pt modelId="{7D9D9FE9-5DE9-4271-9A42-613FF510C91B}">
      <dgm:prSet phldrT="[Metin]" custT="1"/>
      <dgm:spPr>
        <a:xfrm>
          <a:off x="5263394" y="2281459"/>
          <a:ext cx="857266" cy="655918"/>
        </a:xfrm>
        <a:prstGeom prst="ellipse">
          <a:avLst/>
        </a:prstGeom>
        <a:solidFill>
          <a:srgbClr val="FFFF0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fa-IR" sz="1400" b="1" dirty="0" smtClean="0">
              <a:solidFill>
                <a:schemeClr val="tx1"/>
              </a:solidFill>
              <a:latin typeface="Times"/>
              <a:ea typeface="+mn-ea"/>
              <a:cs typeface="B Zar" panose="00000400000000000000" pitchFamily="2" charset="-78"/>
            </a:rPr>
            <a:t>سیلندر گاز</a:t>
          </a:r>
          <a:endParaRPr lang="tr-TR" sz="1400" b="1" dirty="0">
            <a:solidFill>
              <a:schemeClr val="tx1"/>
            </a:solidFill>
            <a:latin typeface="Times"/>
            <a:ea typeface="+mn-ea"/>
            <a:cs typeface="B Zar" panose="00000400000000000000" pitchFamily="2" charset="-78"/>
          </a:endParaRPr>
        </a:p>
      </dgm:t>
    </dgm:pt>
    <dgm:pt modelId="{78A765DF-A466-4BBC-97AC-4C40B4EB5087}" type="parTrans" cxnId="{FE628CA3-5DAB-4163-A95A-A38FAE959C1D}">
      <dgm:prSet/>
      <dgm:spPr/>
      <dgm:t>
        <a:bodyPr/>
        <a:lstStyle/>
        <a:p>
          <a:endParaRPr lang="tr-TR"/>
        </a:p>
      </dgm:t>
    </dgm:pt>
    <dgm:pt modelId="{06157760-0F01-401F-930F-908323421C86}" type="sibTrans" cxnId="{FE628CA3-5DAB-4163-A95A-A38FAE959C1D}">
      <dgm:prSet/>
      <dgm:spPr>
        <a:xfrm>
          <a:off x="2832410" y="306089"/>
          <a:ext cx="3086846" cy="3086846"/>
        </a:xfrm>
        <a:prstGeom prst="blockArc">
          <a:avLst>
            <a:gd name="adj1" fmla="val 1800000"/>
            <a:gd name="adj2" fmla="val 4200000"/>
            <a:gd name="adj3" fmla="val 3060"/>
          </a:avLst>
        </a:prstGeom>
        <a:gradFill rotWithShape="0">
          <a:gsLst>
            <a:gs pos="0">
              <a:srgbClr val="333399">
                <a:tint val="60000"/>
                <a:hueOff val="0"/>
                <a:satOff val="0"/>
                <a:lumOff val="0"/>
                <a:alphaOff val="0"/>
                <a:tint val="100000"/>
                <a:shade val="100000"/>
                <a:satMod val="130000"/>
              </a:srgbClr>
            </a:gs>
            <a:gs pos="100000">
              <a:srgbClr val="333399">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gm:spPr>
      <dgm:t>
        <a:bodyPr/>
        <a:lstStyle/>
        <a:p>
          <a:endParaRPr lang="tr-TR"/>
        </a:p>
      </dgm:t>
    </dgm:pt>
    <dgm:pt modelId="{2BB6DF2F-B3F5-491A-B433-B42E75AFDB57}">
      <dgm:prSet phldrT="[Metin]" custT="1"/>
      <dgm:spPr>
        <a:xfrm>
          <a:off x="4464818" y="2949708"/>
          <a:ext cx="861641" cy="655918"/>
        </a:xfrm>
        <a:prstGeom prst="ellipse">
          <a:avLst/>
        </a:prstGeom>
        <a:solidFill>
          <a:srgbClr val="FFFF0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fa-IR" sz="1400" b="1" dirty="0" smtClean="0">
              <a:solidFill>
                <a:schemeClr val="tx1"/>
              </a:solidFill>
              <a:effectLst>
                <a:outerShdw blurRad="38100" dist="38100" dir="2700000" algn="tl">
                  <a:srgbClr val="000000">
                    <a:alpha val="43137"/>
                  </a:srgbClr>
                </a:outerShdw>
              </a:effectLst>
              <a:latin typeface="Times"/>
              <a:ea typeface="+mn-ea"/>
              <a:cs typeface="B Zar" panose="00000400000000000000" pitchFamily="2" charset="-78"/>
            </a:rPr>
            <a:t>خورنده</a:t>
          </a:r>
          <a:endParaRPr lang="tr-TR" sz="1400" dirty="0">
            <a:solidFill>
              <a:schemeClr val="tx1"/>
            </a:solidFill>
            <a:latin typeface="Times"/>
            <a:ea typeface="+mn-ea"/>
            <a:cs typeface="B Zar" panose="00000400000000000000" pitchFamily="2" charset="-78"/>
          </a:endParaRPr>
        </a:p>
      </dgm:t>
    </dgm:pt>
    <dgm:pt modelId="{EA1DE386-BBD9-428F-A5F2-1C7EDA8F024D}" type="parTrans" cxnId="{8E28CE0F-175B-4656-BE9D-D4A34A268111}">
      <dgm:prSet/>
      <dgm:spPr/>
      <dgm:t>
        <a:bodyPr/>
        <a:lstStyle/>
        <a:p>
          <a:endParaRPr lang="tr-TR"/>
        </a:p>
      </dgm:t>
    </dgm:pt>
    <dgm:pt modelId="{12B300A3-B26E-4699-8303-968639FED742}" type="sibTrans" cxnId="{8E28CE0F-175B-4656-BE9D-D4A34A268111}">
      <dgm:prSet/>
      <dgm:spPr>
        <a:xfrm>
          <a:off x="2832410" y="306089"/>
          <a:ext cx="3086846" cy="3086846"/>
        </a:xfrm>
        <a:prstGeom prst="blockArc">
          <a:avLst>
            <a:gd name="adj1" fmla="val 4200000"/>
            <a:gd name="adj2" fmla="val 6600000"/>
            <a:gd name="adj3" fmla="val 3060"/>
          </a:avLst>
        </a:prstGeom>
        <a:gradFill rotWithShape="0">
          <a:gsLst>
            <a:gs pos="0">
              <a:srgbClr val="333399">
                <a:tint val="60000"/>
                <a:hueOff val="0"/>
                <a:satOff val="0"/>
                <a:lumOff val="0"/>
                <a:alphaOff val="0"/>
                <a:tint val="100000"/>
                <a:shade val="100000"/>
                <a:satMod val="130000"/>
              </a:srgbClr>
            </a:gs>
            <a:gs pos="100000">
              <a:srgbClr val="333399">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gm:spPr>
      <dgm:t>
        <a:bodyPr/>
        <a:lstStyle/>
        <a:p>
          <a:endParaRPr lang="tr-TR"/>
        </a:p>
      </dgm:t>
    </dgm:pt>
    <dgm:pt modelId="{1FB194C5-1791-4176-8FE4-7C5D4C064324}">
      <dgm:prSet phldrT="[Metin]" custT="1"/>
      <dgm:spPr>
        <a:xfrm>
          <a:off x="3447124" y="2949708"/>
          <a:ext cx="817806" cy="655918"/>
        </a:xfrm>
        <a:prstGeom prst="ellipse">
          <a:avLst/>
        </a:prstGeom>
        <a:solidFill>
          <a:srgbClr val="FFFF0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fa-IR" sz="1300" b="1" dirty="0" smtClean="0">
              <a:solidFill>
                <a:schemeClr val="tx1"/>
              </a:solidFill>
              <a:effectLst>
                <a:outerShdw blurRad="38100" dist="38100" dir="2700000" algn="tl">
                  <a:srgbClr val="000000">
                    <a:alpha val="43137"/>
                  </a:srgbClr>
                </a:outerShdw>
              </a:effectLst>
              <a:latin typeface="Times"/>
              <a:ea typeface="+mn-ea"/>
              <a:cs typeface="B Zar" panose="00000400000000000000" pitchFamily="2" charset="-78"/>
            </a:rPr>
            <a:t>بمب در حال انفجار</a:t>
          </a:r>
          <a:endParaRPr lang="tr-TR" sz="1300" dirty="0">
            <a:solidFill>
              <a:schemeClr val="tx1"/>
            </a:solidFill>
            <a:latin typeface="Times"/>
            <a:ea typeface="+mn-ea"/>
            <a:cs typeface="B Zar" panose="00000400000000000000" pitchFamily="2" charset="-78"/>
          </a:endParaRPr>
        </a:p>
      </dgm:t>
    </dgm:pt>
    <dgm:pt modelId="{23C382AF-126C-4D0F-B1AF-A7E83A593B57}" type="parTrans" cxnId="{7C59192B-1EB8-4990-9CE9-49A7EC659C0E}">
      <dgm:prSet/>
      <dgm:spPr/>
      <dgm:t>
        <a:bodyPr/>
        <a:lstStyle/>
        <a:p>
          <a:endParaRPr lang="tr-TR"/>
        </a:p>
      </dgm:t>
    </dgm:pt>
    <dgm:pt modelId="{5B8AB077-C98C-4C17-8310-E348E69426D7}" type="sibTrans" cxnId="{7C59192B-1EB8-4990-9CE9-49A7EC659C0E}">
      <dgm:prSet/>
      <dgm:spPr>
        <a:xfrm>
          <a:off x="2832410" y="306089"/>
          <a:ext cx="3086846" cy="3086846"/>
        </a:xfrm>
        <a:prstGeom prst="blockArc">
          <a:avLst>
            <a:gd name="adj1" fmla="val 6600000"/>
            <a:gd name="adj2" fmla="val 9000000"/>
            <a:gd name="adj3" fmla="val 3060"/>
          </a:avLst>
        </a:prstGeom>
        <a:gradFill rotWithShape="0">
          <a:gsLst>
            <a:gs pos="0">
              <a:srgbClr val="333399">
                <a:tint val="60000"/>
                <a:hueOff val="0"/>
                <a:satOff val="0"/>
                <a:lumOff val="0"/>
                <a:alphaOff val="0"/>
                <a:tint val="100000"/>
                <a:shade val="100000"/>
                <a:satMod val="130000"/>
              </a:srgbClr>
            </a:gs>
            <a:gs pos="100000">
              <a:srgbClr val="333399">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gm:spPr>
      <dgm:t>
        <a:bodyPr/>
        <a:lstStyle/>
        <a:p>
          <a:endParaRPr lang="tr-TR"/>
        </a:p>
      </dgm:t>
    </dgm:pt>
    <dgm:pt modelId="{34AAB116-82B4-4E34-9F7A-7690B01B4A2D}" type="pres">
      <dgm:prSet presAssocID="{2031A176-A2C4-402D-8297-888286894EA9}" presName="Name0" presStyleCnt="0">
        <dgm:presLayoutVars>
          <dgm:chMax val="1"/>
          <dgm:dir/>
          <dgm:animLvl val="ctr"/>
          <dgm:resizeHandles val="exact"/>
        </dgm:presLayoutVars>
      </dgm:prSet>
      <dgm:spPr/>
      <dgm:t>
        <a:bodyPr/>
        <a:lstStyle/>
        <a:p>
          <a:endParaRPr lang="en-US"/>
        </a:p>
      </dgm:t>
    </dgm:pt>
    <dgm:pt modelId="{12054C35-20EC-46CF-999C-3118CA6C5D3B}" type="pres">
      <dgm:prSet presAssocID="{600317F3-7FF8-48B8-A1F2-614DE1A494E5}" presName="centerShape" presStyleLbl="node0" presStyleIdx="0" presStyleCnt="1" custScaleX="148674" custScaleY="131038"/>
      <dgm:spPr/>
      <dgm:t>
        <a:bodyPr/>
        <a:lstStyle/>
        <a:p>
          <a:endParaRPr lang="en-US"/>
        </a:p>
      </dgm:t>
    </dgm:pt>
    <dgm:pt modelId="{275A6707-F0B6-4C3A-B7DF-7AACB6940BA7}" type="pres">
      <dgm:prSet presAssocID="{BF663A61-5F96-4981-A90C-7B8D7437FAD2}" presName="node" presStyleLbl="node1" presStyleIdx="0" presStyleCnt="9" custScaleX="129385">
        <dgm:presLayoutVars>
          <dgm:bulletEnabled val="1"/>
        </dgm:presLayoutVars>
      </dgm:prSet>
      <dgm:spPr/>
      <dgm:t>
        <a:bodyPr/>
        <a:lstStyle/>
        <a:p>
          <a:endParaRPr lang="en-US"/>
        </a:p>
      </dgm:t>
    </dgm:pt>
    <dgm:pt modelId="{A3ECB172-BF06-4A93-B890-751E3929B34D}" type="pres">
      <dgm:prSet presAssocID="{BF663A61-5F96-4981-A90C-7B8D7437FAD2}" presName="dummy" presStyleCnt="0"/>
      <dgm:spPr/>
    </dgm:pt>
    <dgm:pt modelId="{45520122-D93B-448E-B150-EEA89223B3A5}" type="pres">
      <dgm:prSet presAssocID="{2114E5FA-CEA4-401D-81F9-5560E3FA1FEE}" presName="sibTrans" presStyleLbl="sibTrans2D1" presStyleIdx="0" presStyleCnt="9"/>
      <dgm:spPr/>
      <dgm:t>
        <a:bodyPr/>
        <a:lstStyle/>
        <a:p>
          <a:endParaRPr lang="en-US"/>
        </a:p>
      </dgm:t>
    </dgm:pt>
    <dgm:pt modelId="{79940641-CFF9-41B7-B272-B9184D2CC3E2}" type="pres">
      <dgm:prSet presAssocID="{8B22AE25-FCDD-45B5-860E-A64223008A40}" presName="node" presStyleLbl="node1" presStyleIdx="1" presStyleCnt="9" custScaleX="127291">
        <dgm:presLayoutVars>
          <dgm:bulletEnabled val="1"/>
        </dgm:presLayoutVars>
      </dgm:prSet>
      <dgm:spPr/>
      <dgm:t>
        <a:bodyPr/>
        <a:lstStyle/>
        <a:p>
          <a:endParaRPr lang="en-US"/>
        </a:p>
      </dgm:t>
    </dgm:pt>
    <dgm:pt modelId="{C096C250-C138-4FBE-AAEB-12D1F6749979}" type="pres">
      <dgm:prSet presAssocID="{8B22AE25-FCDD-45B5-860E-A64223008A40}" presName="dummy" presStyleCnt="0"/>
      <dgm:spPr/>
    </dgm:pt>
    <dgm:pt modelId="{7083F57F-6765-47CD-91DE-D2DC91276039}" type="pres">
      <dgm:prSet presAssocID="{4213B2E8-AEA6-407B-95CE-69EC96B8145B}" presName="sibTrans" presStyleLbl="sibTrans2D1" presStyleIdx="1" presStyleCnt="9"/>
      <dgm:spPr/>
      <dgm:t>
        <a:bodyPr/>
        <a:lstStyle/>
        <a:p>
          <a:endParaRPr lang="en-US"/>
        </a:p>
      </dgm:t>
    </dgm:pt>
    <dgm:pt modelId="{A2476EF0-D770-4D4B-9E66-CEA8BE3D0667}" type="pres">
      <dgm:prSet presAssocID="{D0ABA65C-620F-4F87-9D3A-72020468F8C0}" presName="node" presStyleLbl="node1" presStyleIdx="2" presStyleCnt="9" custScaleX="123598">
        <dgm:presLayoutVars>
          <dgm:bulletEnabled val="1"/>
        </dgm:presLayoutVars>
      </dgm:prSet>
      <dgm:spPr/>
      <dgm:t>
        <a:bodyPr/>
        <a:lstStyle/>
        <a:p>
          <a:endParaRPr lang="en-US"/>
        </a:p>
      </dgm:t>
    </dgm:pt>
    <dgm:pt modelId="{FC338DEA-5230-4A5F-A9E5-14932331F4A3}" type="pres">
      <dgm:prSet presAssocID="{D0ABA65C-620F-4F87-9D3A-72020468F8C0}" presName="dummy" presStyleCnt="0"/>
      <dgm:spPr/>
    </dgm:pt>
    <dgm:pt modelId="{19FD7330-B00C-4D96-961B-4B0F1184011D}" type="pres">
      <dgm:prSet presAssocID="{569E8EA7-4890-4C89-BFD1-1AE3294013DD}" presName="sibTrans" presStyleLbl="sibTrans2D1" presStyleIdx="2" presStyleCnt="9"/>
      <dgm:spPr/>
      <dgm:t>
        <a:bodyPr/>
        <a:lstStyle/>
        <a:p>
          <a:endParaRPr lang="en-US"/>
        </a:p>
      </dgm:t>
    </dgm:pt>
    <dgm:pt modelId="{AA13878F-BD35-4FE1-B395-BACC219FC4D1}" type="pres">
      <dgm:prSet presAssocID="{7D9D9FE9-5DE9-4271-9A42-613FF510C91B}" presName="node" presStyleLbl="node1" presStyleIdx="3" presStyleCnt="9" custScaleX="130697">
        <dgm:presLayoutVars>
          <dgm:bulletEnabled val="1"/>
        </dgm:presLayoutVars>
      </dgm:prSet>
      <dgm:spPr/>
      <dgm:t>
        <a:bodyPr/>
        <a:lstStyle/>
        <a:p>
          <a:endParaRPr lang="en-US"/>
        </a:p>
      </dgm:t>
    </dgm:pt>
    <dgm:pt modelId="{EA15FB6A-7746-4F2A-90DD-948E47CC79A1}" type="pres">
      <dgm:prSet presAssocID="{7D9D9FE9-5DE9-4271-9A42-613FF510C91B}" presName="dummy" presStyleCnt="0"/>
      <dgm:spPr/>
    </dgm:pt>
    <dgm:pt modelId="{0F820415-F0FF-45BA-BE92-5E25E032AAC8}" type="pres">
      <dgm:prSet presAssocID="{06157760-0F01-401F-930F-908323421C86}" presName="sibTrans" presStyleLbl="sibTrans2D1" presStyleIdx="3" presStyleCnt="9"/>
      <dgm:spPr/>
      <dgm:t>
        <a:bodyPr/>
        <a:lstStyle/>
        <a:p>
          <a:endParaRPr lang="en-US"/>
        </a:p>
      </dgm:t>
    </dgm:pt>
    <dgm:pt modelId="{B16CC4D1-3A2C-44A4-BC7D-A9E113E5C536}" type="pres">
      <dgm:prSet presAssocID="{2BB6DF2F-B3F5-491A-B433-B42E75AFDB57}" presName="node" presStyleLbl="node1" presStyleIdx="4" presStyleCnt="9" custScaleX="131364">
        <dgm:presLayoutVars>
          <dgm:bulletEnabled val="1"/>
        </dgm:presLayoutVars>
      </dgm:prSet>
      <dgm:spPr/>
      <dgm:t>
        <a:bodyPr/>
        <a:lstStyle/>
        <a:p>
          <a:endParaRPr lang="en-US"/>
        </a:p>
      </dgm:t>
    </dgm:pt>
    <dgm:pt modelId="{55E8356C-2D38-4C5B-9C9F-9ED8BB8E60E8}" type="pres">
      <dgm:prSet presAssocID="{2BB6DF2F-B3F5-491A-B433-B42E75AFDB57}" presName="dummy" presStyleCnt="0"/>
      <dgm:spPr/>
    </dgm:pt>
    <dgm:pt modelId="{679B39FB-31E9-4ADE-A4C8-361B818674DA}" type="pres">
      <dgm:prSet presAssocID="{12B300A3-B26E-4699-8303-968639FED742}" presName="sibTrans" presStyleLbl="sibTrans2D1" presStyleIdx="4" presStyleCnt="9"/>
      <dgm:spPr/>
      <dgm:t>
        <a:bodyPr/>
        <a:lstStyle/>
        <a:p>
          <a:endParaRPr lang="en-US"/>
        </a:p>
      </dgm:t>
    </dgm:pt>
    <dgm:pt modelId="{ED08656A-6223-4A4E-A519-E361FBBF37D1}" type="pres">
      <dgm:prSet presAssocID="{1FB194C5-1791-4176-8FE4-7C5D4C064324}" presName="node" presStyleLbl="node1" presStyleIdx="5" presStyleCnt="9" custScaleX="124681">
        <dgm:presLayoutVars>
          <dgm:bulletEnabled val="1"/>
        </dgm:presLayoutVars>
      </dgm:prSet>
      <dgm:spPr/>
      <dgm:t>
        <a:bodyPr/>
        <a:lstStyle/>
        <a:p>
          <a:endParaRPr lang="en-US"/>
        </a:p>
      </dgm:t>
    </dgm:pt>
    <dgm:pt modelId="{80C4511C-6A19-41F2-BB9A-87D93812AA1C}" type="pres">
      <dgm:prSet presAssocID="{1FB194C5-1791-4176-8FE4-7C5D4C064324}" presName="dummy" presStyleCnt="0"/>
      <dgm:spPr/>
    </dgm:pt>
    <dgm:pt modelId="{F41BD9C4-F0C6-4E8F-B215-574CAABAA38B}" type="pres">
      <dgm:prSet presAssocID="{5B8AB077-C98C-4C17-8310-E348E69426D7}" presName="sibTrans" presStyleLbl="sibTrans2D1" presStyleIdx="5" presStyleCnt="9"/>
      <dgm:spPr/>
      <dgm:t>
        <a:bodyPr/>
        <a:lstStyle/>
        <a:p>
          <a:endParaRPr lang="en-US"/>
        </a:p>
      </dgm:t>
    </dgm:pt>
    <dgm:pt modelId="{B762CDAD-D51C-4A90-ACA6-57D775303133}" type="pres">
      <dgm:prSet presAssocID="{9C582D0A-4079-4837-8301-D937A242CFC5}" presName="node" presStyleLbl="node1" presStyleIdx="6" presStyleCnt="9" custScaleX="136596">
        <dgm:presLayoutVars>
          <dgm:bulletEnabled val="1"/>
        </dgm:presLayoutVars>
      </dgm:prSet>
      <dgm:spPr/>
      <dgm:t>
        <a:bodyPr/>
        <a:lstStyle/>
        <a:p>
          <a:endParaRPr lang="en-US"/>
        </a:p>
      </dgm:t>
    </dgm:pt>
    <dgm:pt modelId="{523D67CD-E733-4818-9D52-4B4EE96581E5}" type="pres">
      <dgm:prSet presAssocID="{9C582D0A-4079-4837-8301-D937A242CFC5}" presName="dummy" presStyleCnt="0"/>
      <dgm:spPr/>
    </dgm:pt>
    <dgm:pt modelId="{03077BCF-908A-42D9-AE21-EC1913F83293}" type="pres">
      <dgm:prSet presAssocID="{C8BA98FF-5FAF-4625-8FCD-7653ACC98F31}" presName="sibTrans" presStyleLbl="sibTrans2D1" presStyleIdx="6" presStyleCnt="9"/>
      <dgm:spPr/>
      <dgm:t>
        <a:bodyPr/>
        <a:lstStyle/>
        <a:p>
          <a:endParaRPr lang="en-US"/>
        </a:p>
      </dgm:t>
    </dgm:pt>
    <dgm:pt modelId="{3F9EC4B0-F529-4590-9632-0498A8BDA0A1}" type="pres">
      <dgm:prSet presAssocID="{59E86846-0B4F-4E40-99FE-9B65031B5022}" presName="node" presStyleLbl="node1" presStyleIdx="7" presStyleCnt="9" custScaleX="135398">
        <dgm:presLayoutVars>
          <dgm:bulletEnabled val="1"/>
        </dgm:presLayoutVars>
      </dgm:prSet>
      <dgm:spPr/>
      <dgm:t>
        <a:bodyPr/>
        <a:lstStyle/>
        <a:p>
          <a:endParaRPr lang="en-US"/>
        </a:p>
      </dgm:t>
    </dgm:pt>
    <dgm:pt modelId="{76E4F49A-E1EB-4F10-9632-382F39A6E13A}" type="pres">
      <dgm:prSet presAssocID="{59E86846-0B4F-4E40-99FE-9B65031B5022}" presName="dummy" presStyleCnt="0"/>
      <dgm:spPr/>
    </dgm:pt>
    <dgm:pt modelId="{B942F2EF-E9E5-4134-BF35-5C41BE509589}" type="pres">
      <dgm:prSet presAssocID="{D8B8662E-379B-4AE2-B67E-5ACDD81B8FE5}" presName="sibTrans" presStyleLbl="sibTrans2D1" presStyleIdx="7" presStyleCnt="9"/>
      <dgm:spPr/>
      <dgm:t>
        <a:bodyPr/>
        <a:lstStyle/>
        <a:p>
          <a:endParaRPr lang="en-US"/>
        </a:p>
      </dgm:t>
    </dgm:pt>
    <dgm:pt modelId="{D78328B4-2FAC-471E-B05A-69019975226A}" type="pres">
      <dgm:prSet presAssocID="{81DCDAFE-27F3-4E24-8F80-DE2BC4CEFC9E}" presName="node" presStyleLbl="node1" presStyleIdx="8" presStyleCnt="9" custScaleX="133975">
        <dgm:presLayoutVars>
          <dgm:bulletEnabled val="1"/>
        </dgm:presLayoutVars>
      </dgm:prSet>
      <dgm:spPr/>
      <dgm:t>
        <a:bodyPr/>
        <a:lstStyle/>
        <a:p>
          <a:endParaRPr lang="en-US"/>
        </a:p>
      </dgm:t>
    </dgm:pt>
    <dgm:pt modelId="{03DB5B86-1D73-4713-8B3E-966E657AF13C}" type="pres">
      <dgm:prSet presAssocID="{81DCDAFE-27F3-4E24-8F80-DE2BC4CEFC9E}" presName="dummy" presStyleCnt="0"/>
      <dgm:spPr/>
    </dgm:pt>
    <dgm:pt modelId="{779AAB6B-C5FB-475E-A7B9-66053167B4DC}" type="pres">
      <dgm:prSet presAssocID="{1ACADCB4-F0C4-414C-B6D8-5C22BC1CB857}" presName="sibTrans" presStyleLbl="sibTrans2D1" presStyleIdx="8" presStyleCnt="9"/>
      <dgm:spPr/>
      <dgm:t>
        <a:bodyPr/>
        <a:lstStyle/>
        <a:p>
          <a:endParaRPr lang="en-US"/>
        </a:p>
      </dgm:t>
    </dgm:pt>
  </dgm:ptLst>
  <dgm:cxnLst>
    <dgm:cxn modelId="{E375A389-484C-4721-8167-F8FDFD26194D}" type="presOf" srcId="{81DCDAFE-27F3-4E24-8F80-DE2BC4CEFC9E}" destId="{D78328B4-2FAC-471E-B05A-69019975226A}" srcOrd="0" destOrd="0" presId="urn:microsoft.com/office/officeart/2005/8/layout/radial6"/>
    <dgm:cxn modelId="{CBB0AD05-634F-4244-9833-E829E1798F65}" type="presOf" srcId="{8B22AE25-FCDD-45B5-860E-A64223008A40}" destId="{79940641-CFF9-41B7-B272-B9184D2CC3E2}" srcOrd="0" destOrd="0" presId="urn:microsoft.com/office/officeart/2005/8/layout/radial6"/>
    <dgm:cxn modelId="{116BB6B6-1C67-49CD-AAA2-EF2DA1D7EBD8}" srcId="{600317F3-7FF8-48B8-A1F2-614DE1A494E5}" destId="{81DCDAFE-27F3-4E24-8F80-DE2BC4CEFC9E}" srcOrd="8" destOrd="0" parTransId="{B159EED7-58D5-4DD2-BB1C-83456AB6D4CD}" sibTransId="{1ACADCB4-F0C4-414C-B6D8-5C22BC1CB857}"/>
    <dgm:cxn modelId="{F949A0CA-F520-47BB-90E5-258BCFB7201A}" srcId="{600317F3-7FF8-48B8-A1F2-614DE1A494E5}" destId="{8B22AE25-FCDD-45B5-860E-A64223008A40}" srcOrd="1" destOrd="0" parTransId="{4BFBCAB4-26D8-480F-B060-E5EF69A4E33A}" sibTransId="{4213B2E8-AEA6-407B-95CE-69EC96B8145B}"/>
    <dgm:cxn modelId="{F536263B-7202-4716-ADE1-427F61E1F617}" type="presOf" srcId="{59E86846-0B4F-4E40-99FE-9B65031B5022}" destId="{3F9EC4B0-F529-4590-9632-0498A8BDA0A1}" srcOrd="0" destOrd="0" presId="urn:microsoft.com/office/officeart/2005/8/layout/radial6"/>
    <dgm:cxn modelId="{948351C6-AA11-49D1-A0B7-A4A8C0719535}" type="presOf" srcId="{1FB194C5-1791-4176-8FE4-7C5D4C064324}" destId="{ED08656A-6223-4A4E-A519-E361FBBF37D1}" srcOrd="0" destOrd="0" presId="urn:microsoft.com/office/officeart/2005/8/layout/radial6"/>
    <dgm:cxn modelId="{54C259BB-9B28-43AA-9342-538285F9C849}" type="presOf" srcId="{7D9D9FE9-5DE9-4271-9A42-613FF510C91B}" destId="{AA13878F-BD35-4FE1-B395-BACC219FC4D1}" srcOrd="0" destOrd="0" presId="urn:microsoft.com/office/officeart/2005/8/layout/radial6"/>
    <dgm:cxn modelId="{95F09F13-40F8-4AD0-B9A3-29DA51511B10}" type="presOf" srcId="{1ACADCB4-F0C4-414C-B6D8-5C22BC1CB857}" destId="{779AAB6B-C5FB-475E-A7B9-66053167B4DC}" srcOrd="0" destOrd="0" presId="urn:microsoft.com/office/officeart/2005/8/layout/radial6"/>
    <dgm:cxn modelId="{7DED223A-66E6-4227-83EC-4C7891836492}" type="presOf" srcId="{12B300A3-B26E-4699-8303-968639FED742}" destId="{679B39FB-31E9-4ADE-A4C8-361B818674DA}" srcOrd="0" destOrd="0" presId="urn:microsoft.com/office/officeart/2005/8/layout/radial6"/>
    <dgm:cxn modelId="{8880ADE7-0BBA-42B2-84A6-D301B6F1CD26}" type="presOf" srcId="{2114E5FA-CEA4-401D-81F9-5560E3FA1FEE}" destId="{45520122-D93B-448E-B150-EEA89223B3A5}" srcOrd="0" destOrd="0" presId="urn:microsoft.com/office/officeart/2005/8/layout/radial6"/>
    <dgm:cxn modelId="{43BD3B07-8458-490D-B061-5CCC20CF0427}" type="presOf" srcId="{2BB6DF2F-B3F5-491A-B433-B42E75AFDB57}" destId="{B16CC4D1-3A2C-44A4-BC7D-A9E113E5C536}" srcOrd="0" destOrd="0" presId="urn:microsoft.com/office/officeart/2005/8/layout/radial6"/>
    <dgm:cxn modelId="{21A8F8A5-0D93-43D7-9BBC-F91767BECB86}" srcId="{600317F3-7FF8-48B8-A1F2-614DE1A494E5}" destId="{59E86846-0B4F-4E40-99FE-9B65031B5022}" srcOrd="7" destOrd="0" parTransId="{4CA09BDD-DF26-4B1C-AD21-20ABE7044ADB}" sibTransId="{D8B8662E-379B-4AE2-B67E-5ACDD81B8FE5}"/>
    <dgm:cxn modelId="{29006B1A-8058-46CF-BB0A-E4214DFB3CD9}" srcId="{600317F3-7FF8-48B8-A1F2-614DE1A494E5}" destId="{D0ABA65C-620F-4F87-9D3A-72020468F8C0}" srcOrd="2" destOrd="0" parTransId="{D2D13FC4-823F-487D-8A3D-11F0AF166A1A}" sibTransId="{569E8EA7-4890-4C89-BFD1-1AE3294013DD}"/>
    <dgm:cxn modelId="{85F6892E-7594-42BB-B74E-9BE1647DFD86}" srcId="{600317F3-7FF8-48B8-A1F2-614DE1A494E5}" destId="{BF663A61-5F96-4981-A90C-7B8D7437FAD2}" srcOrd="0" destOrd="0" parTransId="{CC720976-A720-488A-8CCF-1E8B24869CE5}" sibTransId="{2114E5FA-CEA4-401D-81F9-5560E3FA1FEE}"/>
    <dgm:cxn modelId="{9CAB907F-450F-4964-A9CF-1558019B154E}" type="presOf" srcId="{4213B2E8-AEA6-407B-95CE-69EC96B8145B}" destId="{7083F57F-6765-47CD-91DE-D2DC91276039}" srcOrd="0" destOrd="0" presId="urn:microsoft.com/office/officeart/2005/8/layout/radial6"/>
    <dgm:cxn modelId="{8E28CE0F-175B-4656-BE9D-D4A34A268111}" srcId="{600317F3-7FF8-48B8-A1F2-614DE1A494E5}" destId="{2BB6DF2F-B3F5-491A-B433-B42E75AFDB57}" srcOrd="4" destOrd="0" parTransId="{EA1DE386-BBD9-428F-A5F2-1C7EDA8F024D}" sibTransId="{12B300A3-B26E-4699-8303-968639FED742}"/>
    <dgm:cxn modelId="{F501351D-CE51-4455-AB89-04581CA360B6}" type="presOf" srcId="{9C582D0A-4079-4837-8301-D937A242CFC5}" destId="{B762CDAD-D51C-4A90-ACA6-57D775303133}" srcOrd="0" destOrd="0" presId="urn:microsoft.com/office/officeart/2005/8/layout/radial6"/>
    <dgm:cxn modelId="{BC60B63C-C8BC-4F7B-87C9-3D0DA9FEB314}" type="presOf" srcId="{BF663A61-5F96-4981-A90C-7B8D7437FAD2}" destId="{275A6707-F0B6-4C3A-B7DF-7AACB6940BA7}" srcOrd="0" destOrd="0" presId="urn:microsoft.com/office/officeart/2005/8/layout/radial6"/>
    <dgm:cxn modelId="{FE628CA3-5DAB-4163-A95A-A38FAE959C1D}" srcId="{600317F3-7FF8-48B8-A1F2-614DE1A494E5}" destId="{7D9D9FE9-5DE9-4271-9A42-613FF510C91B}" srcOrd="3" destOrd="0" parTransId="{78A765DF-A466-4BBC-97AC-4C40B4EB5087}" sibTransId="{06157760-0F01-401F-930F-908323421C86}"/>
    <dgm:cxn modelId="{7C59192B-1EB8-4990-9CE9-49A7EC659C0E}" srcId="{600317F3-7FF8-48B8-A1F2-614DE1A494E5}" destId="{1FB194C5-1791-4176-8FE4-7C5D4C064324}" srcOrd="5" destOrd="0" parTransId="{23C382AF-126C-4D0F-B1AF-A7E83A593B57}" sibTransId="{5B8AB077-C98C-4C17-8310-E348E69426D7}"/>
    <dgm:cxn modelId="{57FDAF4B-F198-4EF4-B24F-AFBC99CA16D6}" type="presOf" srcId="{569E8EA7-4890-4C89-BFD1-1AE3294013DD}" destId="{19FD7330-B00C-4D96-961B-4B0F1184011D}" srcOrd="0" destOrd="0" presId="urn:microsoft.com/office/officeart/2005/8/layout/radial6"/>
    <dgm:cxn modelId="{2F428CC9-081D-4724-8F5A-4F37781F0FE4}" type="presOf" srcId="{D8B8662E-379B-4AE2-B67E-5ACDD81B8FE5}" destId="{B942F2EF-E9E5-4134-BF35-5C41BE509589}" srcOrd="0" destOrd="0" presId="urn:microsoft.com/office/officeart/2005/8/layout/radial6"/>
    <dgm:cxn modelId="{E42C7C71-1EEE-4288-95CB-BD5639D3D26B}" type="presOf" srcId="{D0ABA65C-620F-4F87-9D3A-72020468F8C0}" destId="{A2476EF0-D770-4D4B-9E66-CEA8BE3D0667}" srcOrd="0" destOrd="0" presId="urn:microsoft.com/office/officeart/2005/8/layout/radial6"/>
    <dgm:cxn modelId="{2A956050-68C4-442C-8FDE-E68D2F87A254}" type="presOf" srcId="{2031A176-A2C4-402D-8297-888286894EA9}" destId="{34AAB116-82B4-4E34-9F7A-7690B01B4A2D}" srcOrd="0" destOrd="0" presId="urn:microsoft.com/office/officeart/2005/8/layout/radial6"/>
    <dgm:cxn modelId="{F90A6F3B-DA8F-467B-9117-8B5D8ED3C4AF}" srcId="{2031A176-A2C4-402D-8297-888286894EA9}" destId="{600317F3-7FF8-48B8-A1F2-614DE1A494E5}" srcOrd="0" destOrd="0" parTransId="{BFB6E1D3-057B-4C2F-BA02-3DEF73101211}" sibTransId="{3BED6359-4BA8-4686-A52C-C06509AE76EB}"/>
    <dgm:cxn modelId="{77756C5E-E5A9-4292-AB69-624BE3A594F5}" type="presOf" srcId="{600317F3-7FF8-48B8-A1F2-614DE1A494E5}" destId="{12054C35-20EC-46CF-999C-3118CA6C5D3B}" srcOrd="0" destOrd="0" presId="urn:microsoft.com/office/officeart/2005/8/layout/radial6"/>
    <dgm:cxn modelId="{32565BA6-41A8-4DBE-9EB2-7EF7AE9EB003}" type="presOf" srcId="{C8BA98FF-5FAF-4625-8FCD-7653ACC98F31}" destId="{03077BCF-908A-42D9-AE21-EC1913F83293}" srcOrd="0" destOrd="0" presId="urn:microsoft.com/office/officeart/2005/8/layout/radial6"/>
    <dgm:cxn modelId="{CCA3AFF4-234C-4893-9459-E9D1A14C3D0B}" type="presOf" srcId="{06157760-0F01-401F-930F-908323421C86}" destId="{0F820415-F0FF-45BA-BE92-5E25E032AAC8}" srcOrd="0" destOrd="0" presId="urn:microsoft.com/office/officeart/2005/8/layout/radial6"/>
    <dgm:cxn modelId="{AF1A2D77-808C-4E4E-9AE5-1AA5F159ACB7}" type="presOf" srcId="{5B8AB077-C98C-4C17-8310-E348E69426D7}" destId="{F41BD9C4-F0C6-4E8F-B215-574CAABAA38B}" srcOrd="0" destOrd="0" presId="urn:microsoft.com/office/officeart/2005/8/layout/radial6"/>
    <dgm:cxn modelId="{1C1921DA-34E5-4112-ACC4-97EC4DDFFA8E}" srcId="{600317F3-7FF8-48B8-A1F2-614DE1A494E5}" destId="{9C582D0A-4079-4837-8301-D937A242CFC5}" srcOrd="6" destOrd="0" parTransId="{2796598E-C99E-4BFE-99CA-84F9B19AB35E}" sibTransId="{C8BA98FF-5FAF-4625-8FCD-7653ACC98F31}"/>
    <dgm:cxn modelId="{94DF5B44-D03B-4393-BE78-B998B6188CDC}" type="presParOf" srcId="{34AAB116-82B4-4E34-9F7A-7690B01B4A2D}" destId="{12054C35-20EC-46CF-999C-3118CA6C5D3B}" srcOrd="0" destOrd="0" presId="urn:microsoft.com/office/officeart/2005/8/layout/radial6"/>
    <dgm:cxn modelId="{DFA7986E-D1B8-4748-8F48-D2231F71A798}" type="presParOf" srcId="{34AAB116-82B4-4E34-9F7A-7690B01B4A2D}" destId="{275A6707-F0B6-4C3A-B7DF-7AACB6940BA7}" srcOrd="1" destOrd="0" presId="urn:microsoft.com/office/officeart/2005/8/layout/radial6"/>
    <dgm:cxn modelId="{391DF31F-F08B-4750-851D-10AACFD2FDA7}" type="presParOf" srcId="{34AAB116-82B4-4E34-9F7A-7690B01B4A2D}" destId="{A3ECB172-BF06-4A93-B890-751E3929B34D}" srcOrd="2" destOrd="0" presId="urn:microsoft.com/office/officeart/2005/8/layout/radial6"/>
    <dgm:cxn modelId="{E1246569-85DA-4167-9C69-CA39D01D8F8B}" type="presParOf" srcId="{34AAB116-82B4-4E34-9F7A-7690B01B4A2D}" destId="{45520122-D93B-448E-B150-EEA89223B3A5}" srcOrd="3" destOrd="0" presId="urn:microsoft.com/office/officeart/2005/8/layout/radial6"/>
    <dgm:cxn modelId="{51030CBC-01EB-484D-B570-149E097575AC}" type="presParOf" srcId="{34AAB116-82B4-4E34-9F7A-7690B01B4A2D}" destId="{79940641-CFF9-41B7-B272-B9184D2CC3E2}" srcOrd="4" destOrd="0" presId="urn:microsoft.com/office/officeart/2005/8/layout/radial6"/>
    <dgm:cxn modelId="{E3C510E8-6D2E-40CA-B8EF-B2026323100F}" type="presParOf" srcId="{34AAB116-82B4-4E34-9F7A-7690B01B4A2D}" destId="{C096C250-C138-4FBE-AAEB-12D1F6749979}" srcOrd="5" destOrd="0" presId="urn:microsoft.com/office/officeart/2005/8/layout/radial6"/>
    <dgm:cxn modelId="{0011EFAA-A42A-4BD9-A337-0B91D08B4128}" type="presParOf" srcId="{34AAB116-82B4-4E34-9F7A-7690B01B4A2D}" destId="{7083F57F-6765-47CD-91DE-D2DC91276039}" srcOrd="6" destOrd="0" presId="urn:microsoft.com/office/officeart/2005/8/layout/radial6"/>
    <dgm:cxn modelId="{C753D646-4BC9-44BF-85B9-2DB97F09E9CE}" type="presParOf" srcId="{34AAB116-82B4-4E34-9F7A-7690B01B4A2D}" destId="{A2476EF0-D770-4D4B-9E66-CEA8BE3D0667}" srcOrd="7" destOrd="0" presId="urn:microsoft.com/office/officeart/2005/8/layout/radial6"/>
    <dgm:cxn modelId="{00A0F509-D222-467B-99E3-337AEFCD2BC0}" type="presParOf" srcId="{34AAB116-82B4-4E34-9F7A-7690B01B4A2D}" destId="{FC338DEA-5230-4A5F-A9E5-14932331F4A3}" srcOrd="8" destOrd="0" presId="urn:microsoft.com/office/officeart/2005/8/layout/radial6"/>
    <dgm:cxn modelId="{21BA6043-6E7F-488E-B487-088A0886F1CD}" type="presParOf" srcId="{34AAB116-82B4-4E34-9F7A-7690B01B4A2D}" destId="{19FD7330-B00C-4D96-961B-4B0F1184011D}" srcOrd="9" destOrd="0" presId="urn:microsoft.com/office/officeart/2005/8/layout/radial6"/>
    <dgm:cxn modelId="{12D7D474-7690-44C6-AC9E-6148B4D777AF}" type="presParOf" srcId="{34AAB116-82B4-4E34-9F7A-7690B01B4A2D}" destId="{AA13878F-BD35-4FE1-B395-BACC219FC4D1}" srcOrd="10" destOrd="0" presId="urn:microsoft.com/office/officeart/2005/8/layout/radial6"/>
    <dgm:cxn modelId="{8E87E6AE-1B93-45B0-BAF7-737C4461B292}" type="presParOf" srcId="{34AAB116-82B4-4E34-9F7A-7690B01B4A2D}" destId="{EA15FB6A-7746-4F2A-90DD-948E47CC79A1}" srcOrd="11" destOrd="0" presId="urn:microsoft.com/office/officeart/2005/8/layout/radial6"/>
    <dgm:cxn modelId="{0754AB42-BB44-4577-A5B0-0FC9CC90A0D3}" type="presParOf" srcId="{34AAB116-82B4-4E34-9F7A-7690B01B4A2D}" destId="{0F820415-F0FF-45BA-BE92-5E25E032AAC8}" srcOrd="12" destOrd="0" presId="urn:microsoft.com/office/officeart/2005/8/layout/radial6"/>
    <dgm:cxn modelId="{890EA4E8-4920-48A5-8A59-3E6F3682BCE3}" type="presParOf" srcId="{34AAB116-82B4-4E34-9F7A-7690B01B4A2D}" destId="{B16CC4D1-3A2C-44A4-BC7D-A9E113E5C536}" srcOrd="13" destOrd="0" presId="urn:microsoft.com/office/officeart/2005/8/layout/radial6"/>
    <dgm:cxn modelId="{89D7C1DF-302D-4F03-BDD3-C9513CAFB614}" type="presParOf" srcId="{34AAB116-82B4-4E34-9F7A-7690B01B4A2D}" destId="{55E8356C-2D38-4C5B-9C9F-9ED8BB8E60E8}" srcOrd="14" destOrd="0" presId="urn:microsoft.com/office/officeart/2005/8/layout/radial6"/>
    <dgm:cxn modelId="{79DEFB87-1140-4FBD-89E7-FC73F54F337A}" type="presParOf" srcId="{34AAB116-82B4-4E34-9F7A-7690B01B4A2D}" destId="{679B39FB-31E9-4ADE-A4C8-361B818674DA}" srcOrd="15" destOrd="0" presId="urn:microsoft.com/office/officeart/2005/8/layout/radial6"/>
    <dgm:cxn modelId="{CC0A3299-0FCD-4EEB-B7B1-ACF0E7687AB4}" type="presParOf" srcId="{34AAB116-82B4-4E34-9F7A-7690B01B4A2D}" destId="{ED08656A-6223-4A4E-A519-E361FBBF37D1}" srcOrd="16" destOrd="0" presId="urn:microsoft.com/office/officeart/2005/8/layout/radial6"/>
    <dgm:cxn modelId="{05D8E808-ACAC-449A-8F2A-A8766D4AE76A}" type="presParOf" srcId="{34AAB116-82B4-4E34-9F7A-7690B01B4A2D}" destId="{80C4511C-6A19-41F2-BB9A-87D93812AA1C}" srcOrd="17" destOrd="0" presId="urn:microsoft.com/office/officeart/2005/8/layout/radial6"/>
    <dgm:cxn modelId="{79A6FE6A-6212-4EDC-B547-04A33A6B5B35}" type="presParOf" srcId="{34AAB116-82B4-4E34-9F7A-7690B01B4A2D}" destId="{F41BD9C4-F0C6-4E8F-B215-574CAABAA38B}" srcOrd="18" destOrd="0" presId="urn:microsoft.com/office/officeart/2005/8/layout/radial6"/>
    <dgm:cxn modelId="{EA1A5876-CFDA-4627-A567-2541076890B7}" type="presParOf" srcId="{34AAB116-82B4-4E34-9F7A-7690B01B4A2D}" destId="{B762CDAD-D51C-4A90-ACA6-57D775303133}" srcOrd="19" destOrd="0" presId="urn:microsoft.com/office/officeart/2005/8/layout/radial6"/>
    <dgm:cxn modelId="{673008D7-D56D-4C83-818F-A1F32FA74C45}" type="presParOf" srcId="{34AAB116-82B4-4E34-9F7A-7690B01B4A2D}" destId="{523D67CD-E733-4818-9D52-4B4EE96581E5}" srcOrd="20" destOrd="0" presId="urn:microsoft.com/office/officeart/2005/8/layout/radial6"/>
    <dgm:cxn modelId="{94AF7853-D8AF-48BC-8A2C-50878CC4FE07}" type="presParOf" srcId="{34AAB116-82B4-4E34-9F7A-7690B01B4A2D}" destId="{03077BCF-908A-42D9-AE21-EC1913F83293}" srcOrd="21" destOrd="0" presId="urn:microsoft.com/office/officeart/2005/8/layout/radial6"/>
    <dgm:cxn modelId="{E682D443-08DC-48BD-AC46-E764CF10E473}" type="presParOf" srcId="{34AAB116-82B4-4E34-9F7A-7690B01B4A2D}" destId="{3F9EC4B0-F529-4590-9632-0498A8BDA0A1}" srcOrd="22" destOrd="0" presId="urn:microsoft.com/office/officeart/2005/8/layout/radial6"/>
    <dgm:cxn modelId="{E2D62582-2288-4FBE-A609-DBC671C3C7FD}" type="presParOf" srcId="{34AAB116-82B4-4E34-9F7A-7690B01B4A2D}" destId="{76E4F49A-E1EB-4F10-9632-382F39A6E13A}" srcOrd="23" destOrd="0" presId="urn:microsoft.com/office/officeart/2005/8/layout/radial6"/>
    <dgm:cxn modelId="{B71CB845-A09C-4046-BD0C-1A10568D4432}" type="presParOf" srcId="{34AAB116-82B4-4E34-9F7A-7690B01B4A2D}" destId="{B942F2EF-E9E5-4134-BF35-5C41BE509589}" srcOrd="24" destOrd="0" presId="urn:microsoft.com/office/officeart/2005/8/layout/radial6"/>
    <dgm:cxn modelId="{E4473C41-CD99-46C0-9090-0EBF59FD44F5}" type="presParOf" srcId="{34AAB116-82B4-4E34-9F7A-7690B01B4A2D}" destId="{D78328B4-2FAC-471E-B05A-69019975226A}" srcOrd="25" destOrd="0" presId="urn:microsoft.com/office/officeart/2005/8/layout/radial6"/>
    <dgm:cxn modelId="{AAF32E06-E15A-43AD-8555-5B66A6FCC4D7}" type="presParOf" srcId="{34AAB116-82B4-4E34-9F7A-7690B01B4A2D}" destId="{03DB5B86-1D73-4713-8B3E-966E657AF13C}" srcOrd="26" destOrd="0" presId="urn:microsoft.com/office/officeart/2005/8/layout/radial6"/>
    <dgm:cxn modelId="{7DB65411-513F-44D6-BB38-39D1EEC4C7A9}" type="presParOf" srcId="{34AAB116-82B4-4E34-9F7A-7690B01B4A2D}" destId="{779AAB6B-C5FB-475E-A7B9-66053167B4DC}" srcOrd="27"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D90E54A-C114-4948-94BA-B3B9E183F6A7}" type="doc">
      <dgm:prSet loTypeId="urn:microsoft.com/office/officeart/2005/8/layout/hierarchy6" loCatId="hierarchy" qsTypeId="urn:microsoft.com/office/officeart/2005/8/quickstyle/3d1" qsCatId="3D" csTypeId="urn:microsoft.com/office/officeart/2005/8/colors/accent2_2" csCatId="accent2" phldr="1"/>
      <dgm:spPr/>
      <dgm:t>
        <a:bodyPr/>
        <a:lstStyle/>
        <a:p>
          <a:endParaRPr lang="tr-TR"/>
        </a:p>
      </dgm:t>
    </dgm:pt>
    <dgm:pt modelId="{1DD1E1A2-1EF6-4F1C-BF41-99C799663AA9}">
      <dgm:prSet phldrT="[Metin]" custT="1"/>
      <dgm:spPr>
        <a:xfrm>
          <a:off x="2027800" y="393"/>
          <a:ext cx="3793271" cy="1619851"/>
        </a:xfrm>
        <a:prstGeom prst="roundRect">
          <a:avLst>
            <a:gd name="adj" fmla="val 10000"/>
          </a:avLst>
        </a:prstGeom>
        <a:solidFill>
          <a:srgbClr val="FFC00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en-US" sz="4000" noProof="0" dirty="0">
              <a:solidFill>
                <a:schemeClr val="tx1"/>
              </a:solidFill>
              <a:latin typeface="Times"/>
              <a:ea typeface="+mn-ea"/>
              <a:cs typeface="+mn-cs"/>
            </a:rPr>
            <a:t>Signal Words</a:t>
          </a:r>
        </a:p>
      </dgm:t>
    </dgm:pt>
    <dgm:pt modelId="{8EE473A5-07E6-48C9-809D-158C4E14A803}" type="parTrans" cxnId="{5C0B7FDA-8821-499C-BB06-4D5F9671E50B}">
      <dgm:prSet/>
      <dgm:spPr/>
      <dgm:t>
        <a:bodyPr/>
        <a:lstStyle/>
        <a:p>
          <a:endParaRPr lang="tr-TR"/>
        </a:p>
      </dgm:t>
    </dgm:pt>
    <dgm:pt modelId="{68EAB054-B05B-47D5-804C-336FD17029FD}" type="sibTrans" cxnId="{5C0B7FDA-8821-499C-BB06-4D5F9671E50B}">
      <dgm:prSet/>
      <dgm:spPr/>
      <dgm:t>
        <a:bodyPr/>
        <a:lstStyle/>
        <a:p>
          <a:endParaRPr lang="tr-TR"/>
        </a:p>
      </dgm:t>
    </dgm:pt>
    <dgm:pt modelId="{836AD019-FE1B-4743-9356-9729E53E2900}">
      <dgm:prSet phldrT="[Metin]"/>
      <dgm:spPr>
        <a:xfrm>
          <a:off x="1130191" y="2268186"/>
          <a:ext cx="2429777" cy="1619851"/>
        </a:xfrm>
        <a:prstGeom prst="roundRect">
          <a:avLst>
            <a:gd name="adj" fmla="val 10000"/>
          </a:avLst>
        </a:prstGeom>
        <a:solidFill>
          <a:srgbClr val="FFC000"/>
        </a:soli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gm:spPr>
      <dgm:t>
        <a:bodyPr/>
        <a:lstStyle/>
        <a:p>
          <a:r>
            <a:rPr lang="en-US" noProof="0" dirty="0" smtClean="0">
              <a:solidFill>
                <a:schemeClr val="tx1"/>
              </a:solidFill>
              <a:latin typeface="Times"/>
              <a:ea typeface="+mn-ea"/>
              <a:cs typeface="+mn-cs"/>
            </a:rPr>
            <a:t>Warning</a:t>
          </a:r>
          <a:endParaRPr lang="fa-IR" noProof="0" dirty="0" smtClean="0">
            <a:solidFill>
              <a:schemeClr val="tx1"/>
            </a:solidFill>
            <a:latin typeface="Times"/>
            <a:ea typeface="+mn-ea"/>
            <a:cs typeface="+mn-cs"/>
          </a:endParaRPr>
        </a:p>
        <a:p>
          <a:r>
            <a:rPr lang="fa-IR" noProof="0" dirty="0" smtClean="0">
              <a:solidFill>
                <a:schemeClr val="tx1"/>
              </a:solidFill>
              <a:latin typeface="Times"/>
              <a:ea typeface="+mn-ea"/>
              <a:cs typeface="B Zar" panose="00000400000000000000" pitchFamily="2" charset="-78"/>
            </a:rPr>
            <a:t>(هشدار)</a:t>
          </a:r>
          <a:endParaRPr lang="en-US" noProof="0" dirty="0">
            <a:solidFill>
              <a:schemeClr val="tx1"/>
            </a:solidFill>
            <a:latin typeface="Times"/>
            <a:ea typeface="+mn-ea"/>
            <a:cs typeface="B Zar" panose="00000400000000000000" pitchFamily="2" charset="-78"/>
          </a:endParaRPr>
        </a:p>
      </dgm:t>
    </dgm:pt>
    <dgm:pt modelId="{5429FC0C-DD54-445F-A386-C0E895CA201E}" type="parTrans" cxnId="{FAE5474B-6EF9-4492-B4F5-D021877E47BA}">
      <dgm:prSet/>
      <dgm:spPr>
        <a:xfrm>
          <a:off x="2345080" y="1620245"/>
          <a:ext cx="1579355" cy="647940"/>
        </a:xfrm>
        <a:custGeom>
          <a:avLst/>
          <a:gdLst/>
          <a:ahLst/>
          <a:cxnLst/>
          <a:rect l="0" t="0" r="0" b="0"/>
          <a:pathLst>
            <a:path>
              <a:moveTo>
                <a:pt x="1579355" y="0"/>
              </a:moveTo>
              <a:lnTo>
                <a:pt x="1579355" y="323970"/>
              </a:lnTo>
              <a:lnTo>
                <a:pt x="0" y="323970"/>
              </a:lnTo>
              <a:lnTo>
                <a:pt x="0" y="647940"/>
              </a:lnTo>
            </a:path>
          </a:pathLst>
        </a:custGeom>
        <a:noFill/>
        <a:ln w="25400" cap="flat" cmpd="sng" algn="ctr">
          <a:solidFill>
            <a:srgbClr val="FFFF00"/>
          </a:solidFill>
          <a:prstDash val="solid"/>
        </a:ln>
        <a:effectLst/>
        <a:scene3d>
          <a:camera prst="orthographicFront"/>
          <a:lightRig rig="flat" dir="t"/>
        </a:scene3d>
        <a:sp3d prstMaterial="matte"/>
      </dgm:spPr>
      <dgm:t>
        <a:bodyPr/>
        <a:lstStyle/>
        <a:p>
          <a:endParaRPr lang="tr-TR"/>
        </a:p>
      </dgm:t>
    </dgm:pt>
    <dgm:pt modelId="{60170C39-05C1-4280-95FE-F54EBFAFD73E}" type="sibTrans" cxnId="{FAE5474B-6EF9-4492-B4F5-D021877E47BA}">
      <dgm:prSet/>
      <dgm:spPr/>
      <dgm:t>
        <a:bodyPr/>
        <a:lstStyle/>
        <a:p>
          <a:endParaRPr lang="tr-TR"/>
        </a:p>
      </dgm:t>
    </dgm:pt>
    <dgm:pt modelId="{7650D2ED-2601-4C9A-AC25-6DB05DA35E30}">
      <dgm:prSet phldrT="[Metin]"/>
      <dgm:spPr>
        <a:xfrm>
          <a:off x="4288902" y="2268186"/>
          <a:ext cx="2429777" cy="1619851"/>
        </a:xfrm>
        <a:prstGeom prst="roundRect">
          <a:avLst>
            <a:gd name="adj" fmla="val 10000"/>
          </a:avLst>
        </a:prstGeom>
        <a:solidFill>
          <a:srgbClr val="FFC000"/>
        </a:soli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gm:spPr>
      <dgm:t>
        <a:bodyPr/>
        <a:lstStyle/>
        <a:p>
          <a:r>
            <a:rPr lang="en-US" noProof="0" dirty="0" smtClean="0">
              <a:solidFill>
                <a:schemeClr val="tx1"/>
              </a:solidFill>
              <a:latin typeface="Times"/>
              <a:ea typeface="+mn-ea"/>
              <a:cs typeface="+mn-cs"/>
            </a:rPr>
            <a:t>Danger</a:t>
          </a:r>
          <a:endParaRPr lang="fa-IR" noProof="0" dirty="0" smtClean="0">
            <a:solidFill>
              <a:schemeClr val="tx1"/>
            </a:solidFill>
            <a:latin typeface="Times"/>
            <a:ea typeface="+mn-ea"/>
            <a:cs typeface="+mn-cs"/>
          </a:endParaRPr>
        </a:p>
        <a:p>
          <a:r>
            <a:rPr lang="fa-IR" noProof="0" dirty="0" smtClean="0">
              <a:solidFill>
                <a:schemeClr val="tx1"/>
              </a:solidFill>
              <a:latin typeface="Times"/>
              <a:ea typeface="+mn-ea"/>
              <a:cs typeface="B Zar" panose="00000400000000000000" pitchFamily="2" charset="-78"/>
            </a:rPr>
            <a:t>(خطر)</a:t>
          </a:r>
          <a:endParaRPr lang="en-US" noProof="0" dirty="0">
            <a:solidFill>
              <a:schemeClr val="tx1"/>
            </a:solidFill>
            <a:latin typeface="Times"/>
            <a:ea typeface="+mn-ea"/>
            <a:cs typeface="B Zar" panose="00000400000000000000" pitchFamily="2" charset="-78"/>
          </a:endParaRPr>
        </a:p>
      </dgm:t>
    </dgm:pt>
    <dgm:pt modelId="{95E972ED-A778-4C80-8A8B-3E6CF5F5E246}" type="parTrans" cxnId="{D60E7220-3162-411C-9737-2CC2D9C61E2D}">
      <dgm:prSet/>
      <dgm:spPr>
        <a:xfrm>
          <a:off x="3924436" y="1620245"/>
          <a:ext cx="1579355" cy="647940"/>
        </a:xfrm>
        <a:custGeom>
          <a:avLst/>
          <a:gdLst/>
          <a:ahLst/>
          <a:cxnLst/>
          <a:rect l="0" t="0" r="0" b="0"/>
          <a:pathLst>
            <a:path>
              <a:moveTo>
                <a:pt x="0" y="0"/>
              </a:moveTo>
              <a:lnTo>
                <a:pt x="0" y="323970"/>
              </a:lnTo>
              <a:lnTo>
                <a:pt x="1579355" y="323970"/>
              </a:lnTo>
              <a:lnTo>
                <a:pt x="1579355" y="647940"/>
              </a:lnTo>
            </a:path>
          </a:pathLst>
        </a:custGeom>
        <a:noFill/>
        <a:ln w="25400" cap="flat" cmpd="sng" algn="ctr">
          <a:solidFill>
            <a:srgbClr val="FFFF00"/>
          </a:solidFill>
          <a:prstDash val="solid"/>
        </a:ln>
        <a:effectLst/>
        <a:scene3d>
          <a:camera prst="orthographicFront"/>
          <a:lightRig rig="flat" dir="t"/>
        </a:scene3d>
        <a:sp3d prstMaterial="matte"/>
      </dgm:spPr>
      <dgm:t>
        <a:bodyPr/>
        <a:lstStyle/>
        <a:p>
          <a:endParaRPr lang="tr-TR"/>
        </a:p>
      </dgm:t>
    </dgm:pt>
    <dgm:pt modelId="{20B083C3-3CBB-43BA-B54A-2A542FF8A7A8}" type="sibTrans" cxnId="{D60E7220-3162-411C-9737-2CC2D9C61E2D}">
      <dgm:prSet/>
      <dgm:spPr/>
      <dgm:t>
        <a:bodyPr/>
        <a:lstStyle/>
        <a:p>
          <a:endParaRPr lang="tr-TR"/>
        </a:p>
      </dgm:t>
    </dgm:pt>
    <dgm:pt modelId="{50512CE0-1660-4AD7-B913-697A5EEB617C}" type="pres">
      <dgm:prSet presAssocID="{CD90E54A-C114-4948-94BA-B3B9E183F6A7}" presName="mainComposite" presStyleCnt="0">
        <dgm:presLayoutVars>
          <dgm:chPref val="1"/>
          <dgm:dir/>
          <dgm:animOne val="branch"/>
          <dgm:animLvl val="lvl"/>
          <dgm:resizeHandles val="exact"/>
        </dgm:presLayoutVars>
      </dgm:prSet>
      <dgm:spPr/>
      <dgm:t>
        <a:bodyPr/>
        <a:lstStyle/>
        <a:p>
          <a:endParaRPr lang="en-US"/>
        </a:p>
      </dgm:t>
    </dgm:pt>
    <dgm:pt modelId="{31B85E41-9F89-49D0-84C2-6FBD195425C1}" type="pres">
      <dgm:prSet presAssocID="{CD90E54A-C114-4948-94BA-B3B9E183F6A7}" presName="hierFlow" presStyleCnt="0"/>
      <dgm:spPr/>
    </dgm:pt>
    <dgm:pt modelId="{2C390EA7-7685-4234-86E8-F2A9C083D0F2}" type="pres">
      <dgm:prSet presAssocID="{CD90E54A-C114-4948-94BA-B3B9E183F6A7}" presName="hierChild1" presStyleCnt="0">
        <dgm:presLayoutVars>
          <dgm:chPref val="1"/>
          <dgm:animOne val="branch"/>
          <dgm:animLvl val="lvl"/>
        </dgm:presLayoutVars>
      </dgm:prSet>
      <dgm:spPr/>
    </dgm:pt>
    <dgm:pt modelId="{D9222C8D-2606-473D-AB12-D0E71BAE009F}" type="pres">
      <dgm:prSet presAssocID="{1DD1E1A2-1EF6-4F1C-BF41-99C799663AA9}" presName="Name14" presStyleCnt="0"/>
      <dgm:spPr/>
    </dgm:pt>
    <dgm:pt modelId="{D88CA9BA-3C12-40D4-A81F-4E58F7AA6819}" type="pres">
      <dgm:prSet presAssocID="{1DD1E1A2-1EF6-4F1C-BF41-99C799663AA9}" presName="level1Shape" presStyleLbl="node0" presStyleIdx="0" presStyleCnt="1" custScaleX="156116">
        <dgm:presLayoutVars>
          <dgm:chPref val="3"/>
        </dgm:presLayoutVars>
      </dgm:prSet>
      <dgm:spPr/>
      <dgm:t>
        <a:bodyPr/>
        <a:lstStyle/>
        <a:p>
          <a:endParaRPr lang="en-US"/>
        </a:p>
      </dgm:t>
    </dgm:pt>
    <dgm:pt modelId="{DD4F3BEA-56BD-4872-8A4D-D19972B66DC8}" type="pres">
      <dgm:prSet presAssocID="{1DD1E1A2-1EF6-4F1C-BF41-99C799663AA9}" presName="hierChild2" presStyleCnt="0"/>
      <dgm:spPr/>
    </dgm:pt>
    <dgm:pt modelId="{0E20F5EC-7424-4FA0-94FE-51A37FED6AE5}" type="pres">
      <dgm:prSet presAssocID="{5429FC0C-DD54-445F-A386-C0E895CA201E}" presName="Name19" presStyleLbl="parChTrans1D2" presStyleIdx="0" presStyleCnt="2"/>
      <dgm:spPr/>
      <dgm:t>
        <a:bodyPr/>
        <a:lstStyle/>
        <a:p>
          <a:endParaRPr lang="en-US"/>
        </a:p>
      </dgm:t>
    </dgm:pt>
    <dgm:pt modelId="{C33437C7-4003-4F55-B51B-70D5C2039A3F}" type="pres">
      <dgm:prSet presAssocID="{836AD019-FE1B-4743-9356-9729E53E2900}" presName="Name21" presStyleCnt="0"/>
      <dgm:spPr/>
    </dgm:pt>
    <dgm:pt modelId="{F51F6004-A70F-4CCE-B908-63B8E2D8A242}" type="pres">
      <dgm:prSet presAssocID="{836AD019-FE1B-4743-9356-9729E53E2900}" presName="level2Shape" presStyleLbl="node2" presStyleIdx="0" presStyleCnt="2"/>
      <dgm:spPr/>
      <dgm:t>
        <a:bodyPr/>
        <a:lstStyle/>
        <a:p>
          <a:endParaRPr lang="en-US"/>
        </a:p>
      </dgm:t>
    </dgm:pt>
    <dgm:pt modelId="{791C669E-F203-4CE6-8FC1-61A976D073DB}" type="pres">
      <dgm:prSet presAssocID="{836AD019-FE1B-4743-9356-9729E53E2900}" presName="hierChild3" presStyleCnt="0"/>
      <dgm:spPr/>
    </dgm:pt>
    <dgm:pt modelId="{D6FC4888-2A02-4D10-BF85-A0B522B46B1B}" type="pres">
      <dgm:prSet presAssocID="{95E972ED-A778-4C80-8A8B-3E6CF5F5E246}" presName="Name19" presStyleLbl="parChTrans1D2" presStyleIdx="1" presStyleCnt="2"/>
      <dgm:spPr/>
      <dgm:t>
        <a:bodyPr/>
        <a:lstStyle/>
        <a:p>
          <a:endParaRPr lang="en-US"/>
        </a:p>
      </dgm:t>
    </dgm:pt>
    <dgm:pt modelId="{1C94B631-F543-4569-8995-266A2A2B39E9}" type="pres">
      <dgm:prSet presAssocID="{7650D2ED-2601-4C9A-AC25-6DB05DA35E30}" presName="Name21" presStyleCnt="0"/>
      <dgm:spPr/>
    </dgm:pt>
    <dgm:pt modelId="{0CB22126-3DE6-4830-9D47-3B64392C81EF}" type="pres">
      <dgm:prSet presAssocID="{7650D2ED-2601-4C9A-AC25-6DB05DA35E30}" presName="level2Shape" presStyleLbl="node2" presStyleIdx="1" presStyleCnt="2"/>
      <dgm:spPr/>
      <dgm:t>
        <a:bodyPr/>
        <a:lstStyle/>
        <a:p>
          <a:endParaRPr lang="en-US"/>
        </a:p>
      </dgm:t>
    </dgm:pt>
    <dgm:pt modelId="{2C5D2C8E-62E3-4C2A-A512-5BBEAC581EE1}" type="pres">
      <dgm:prSet presAssocID="{7650D2ED-2601-4C9A-AC25-6DB05DA35E30}" presName="hierChild3" presStyleCnt="0"/>
      <dgm:spPr/>
    </dgm:pt>
    <dgm:pt modelId="{16C6C1A9-CD16-4640-B49A-7428922EF219}" type="pres">
      <dgm:prSet presAssocID="{CD90E54A-C114-4948-94BA-B3B9E183F6A7}" presName="bgShapesFlow" presStyleCnt="0"/>
      <dgm:spPr/>
    </dgm:pt>
  </dgm:ptLst>
  <dgm:cxnLst>
    <dgm:cxn modelId="{5C0B7FDA-8821-499C-BB06-4D5F9671E50B}" srcId="{CD90E54A-C114-4948-94BA-B3B9E183F6A7}" destId="{1DD1E1A2-1EF6-4F1C-BF41-99C799663AA9}" srcOrd="0" destOrd="0" parTransId="{8EE473A5-07E6-48C9-809D-158C4E14A803}" sibTransId="{68EAB054-B05B-47D5-804C-336FD17029FD}"/>
    <dgm:cxn modelId="{FAE5474B-6EF9-4492-B4F5-D021877E47BA}" srcId="{1DD1E1A2-1EF6-4F1C-BF41-99C799663AA9}" destId="{836AD019-FE1B-4743-9356-9729E53E2900}" srcOrd="0" destOrd="0" parTransId="{5429FC0C-DD54-445F-A386-C0E895CA201E}" sibTransId="{60170C39-05C1-4280-95FE-F54EBFAFD73E}"/>
    <dgm:cxn modelId="{99941937-716E-4AE0-8D25-02B0D3A4A12C}" type="presOf" srcId="{CD90E54A-C114-4948-94BA-B3B9E183F6A7}" destId="{50512CE0-1660-4AD7-B913-697A5EEB617C}" srcOrd="0" destOrd="0" presId="urn:microsoft.com/office/officeart/2005/8/layout/hierarchy6"/>
    <dgm:cxn modelId="{E69BDFE3-ED37-4ACB-B16B-B50042385F5F}" type="presOf" srcId="{95E972ED-A778-4C80-8A8B-3E6CF5F5E246}" destId="{D6FC4888-2A02-4D10-BF85-A0B522B46B1B}" srcOrd="0" destOrd="0" presId="urn:microsoft.com/office/officeart/2005/8/layout/hierarchy6"/>
    <dgm:cxn modelId="{20D53990-2EF8-4113-89AE-A2055B8F6D17}" type="presOf" srcId="{1DD1E1A2-1EF6-4F1C-BF41-99C799663AA9}" destId="{D88CA9BA-3C12-40D4-A81F-4E58F7AA6819}" srcOrd="0" destOrd="0" presId="urn:microsoft.com/office/officeart/2005/8/layout/hierarchy6"/>
    <dgm:cxn modelId="{DE8B794B-0712-4FD2-9189-1636D35B5E14}" type="presOf" srcId="{5429FC0C-DD54-445F-A386-C0E895CA201E}" destId="{0E20F5EC-7424-4FA0-94FE-51A37FED6AE5}" srcOrd="0" destOrd="0" presId="urn:microsoft.com/office/officeart/2005/8/layout/hierarchy6"/>
    <dgm:cxn modelId="{9ED47D8F-6824-4A4B-823B-44DA814B228B}" type="presOf" srcId="{836AD019-FE1B-4743-9356-9729E53E2900}" destId="{F51F6004-A70F-4CCE-B908-63B8E2D8A242}" srcOrd="0" destOrd="0" presId="urn:microsoft.com/office/officeart/2005/8/layout/hierarchy6"/>
    <dgm:cxn modelId="{D60E7220-3162-411C-9737-2CC2D9C61E2D}" srcId="{1DD1E1A2-1EF6-4F1C-BF41-99C799663AA9}" destId="{7650D2ED-2601-4C9A-AC25-6DB05DA35E30}" srcOrd="1" destOrd="0" parTransId="{95E972ED-A778-4C80-8A8B-3E6CF5F5E246}" sibTransId="{20B083C3-3CBB-43BA-B54A-2A542FF8A7A8}"/>
    <dgm:cxn modelId="{16740CA3-375B-413C-B2EA-8CE395B55F22}" type="presOf" srcId="{7650D2ED-2601-4C9A-AC25-6DB05DA35E30}" destId="{0CB22126-3DE6-4830-9D47-3B64392C81EF}" srcOrd="0" destOrd="0" presId="urn:microsoft.com/office/officeart/2005/8/layout/hierarchy6"/>
    <dgm:cxn modelId="{7A12D781-C9DB-4DCD-87F1-12EF9104BA61}" type="presParOf" srcId="{50512CE0-1660-4AD7-B913-697A5EEB617C}" destId="{31B85E41-9F89-49D0-84C2-6FBD195425C1}" srcOrd="0" destOrd="0" presId="urn:microsoft.com/office/officeart/2005/8/layout/hierarchy6"/>
    <dgm:cxn modelId="{A7135454-78DA-4D1D-AE70-25DC41BD250E}" type="presParOf" srcId="{31B85E41-9F89-49D0-84C2-6FBD195425C1}" destId="{2C390EA7-7685-4234-86E8-F2A9C083D0F2}" srcOrd="0" destOrd="0" presId="urn:microsoft.com/office/officeart/2005/8/layout/hierarchy6"/>
    <dgm:cxn modelId="{1922A4AF-BA98-4C9C-ADFC-8ADE86985A65}" type="presParOf" srcId="{2C390EA7-7685-4234-86E8-F2A9C083D0F2}" destId="{D9222C8D-2606-473D-AB12-D0E71BAE009F}" srcOrd="0" destOrd="0" presId="urn:microsoft.com/office/officeart/2005/8/layout/hierarchy6"/>
    <dgm:cxn modelId="{959C3A46-B1EB-4EBB-9797-1E7C1080002C}" type="presParOf" srcId="{D9222C8D-2606-473D-AB12-D0E71BAE009F}" destId="{D88CA9BA-3C12-40D4-A81F-4E58F7AA6819}" srcOrd="0" destOrd="0" presId="urn:microsoft.com/office/officeart/2005/8/layout/hierarchy6"/>
    <dgm:cxn modelId="{77327441-E046-4225-9C78-769F5C945A01}" type="presParOf" srcId="{D9222C8D-2606-473D-AB12-D0E71BAE009F}" destId="{DD4F3BEA-56BD-4872-8A4D-D19972B66DC8}" srcOrd="1" destOrd="0" presId="urn:microsoft.com/office/officeart/2005/8/layout/hierarchy6"/>
    <dgm:cxn modelId="{350BF104-5F1C-4688-BAC3-4761C777072F}" type="presParOf" srcId="{DD4F3BEA-56BD-4872-8A4D-D19972B66DC8}" destId="{0E20F5EC-7424-4FA0-94FE-51A37FED6AE5}" srcOrd="0" destOrd="0" presId="urn:microsoft.com/office/officeart/2005/8/layout/hierarchy6"/>
    <dgm:cxn modelId="{C7DB5C0A-02C1-461E-88E4-3A9A9A454ABC}" type="presParOf" srcId="{DD4F3BEA-56BD-4872-8A4D-D19972B66DC8}" destId="{C33437C7-4003-4F55-B51B-70D5C2039A3F}" srcOrd="1" destOrd="0" presId="urn:microsoft.com/office/officeart/2005/8/layout/hierarchy6"/>
    <dgm:cxn modelId="{F1987F16-C7A9-4A34-970C-AEA2DF3B3ECF}" type="presParOf" srcId="{C33437C7-4003-4F55-B51B-70D5C2039A3F}" destId="{F51F6004-A70F-4CCE-B908-63B8E2D8A242}" srcOrd="0" destOrd="0" presId="urn:microsoft.com/office/officeart/2005/8/layout/hierarchy6"/>
    <dgm:cxn modelId="{D52D1C15-42D5-42BC-987C-1BC98C078042}" type="presParOf" srcId="{C33437C7-4003-4F55-B51B-70D5C2039A3F}" destId="{791C669E-F203-4CE6-8FC1-61A976D073DB}" srcOrd="1" destOrd="0" presId="urn:microsoft.com/office/officeart/2005/8/layout/hierarchy6"/>
    <dgm:cxn modelId="{C701ADBC-9B27-4FCA-A4A7-C8B3673484A0}" type="presParOf" srcId="{DD4F3BEA-56BD-4872-8A4D-D19972B66DC8}" destId="{D6FC4888-2A02-4D10-BF85-A0B522B46B1B}" srcOrd="2" destOrd="0" presId="urn:microsoft.com/office/officeart/2005/8/layout/hierarchy6"/>
    <dgm:cxn modelId="{0F3B6F5F-7CA2-47E5-BD24-6899FD45388E}" type="presParOf" srcId="{DD4F3BEA-56BD-4872-8A4D-D19972B66DC8}" destId="{1C94B631-F543-4569-8995-266A2A2B39E9}" srcOrd="3" destOrd="0" presId="urn:microsoft.com/office/officeart/2005/8/layout/hierarchy6"/>
    <dgm:cxn modelId="{7A998154-0EF6-4213-A639-58E7B1AD425B}" type="presParOf" srcId="{1C94B631-F543-4569-8995-266A2A2B39E9}" destId="{0CB22126-3DE6-4830-9D47-3B64392C81EF}" srcOrd="0" destOrd="0" presId="urn:microsoft.com/office/officeart/2005/8/layout/hierarchy6"/>
    <dgm:cxn modelId="{D6515EB8-77A4-4F11-81D6-ECE6F19A1B1D}" type="presParOf" srcId="{1C94B631-F543-4569-8995-266A2A2B39E9}" destId="{2C5D2C8E-62E3-4C2A-A512-5BBEAC581EE1}" srcOrd="1" destOrd="0" presId="urn:microsoft.com/office/officeart/2005/8/layout/hierarchy6"/>
    <dgm:cxn modelId="{A949F06E-D380-43F7-A89D-BC699D2ED68B}" type="presParOf" srcId="{50512CE0-1660-4AD7-B913-697A5EEB617C}" destId="{16C6C1A9-CD16-4640-B49A-7428922EF219}" srcOrd="1" destOrd="0" presId="urn:microsoft.com/office/officeart/2005/8/layout/hierarchy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E9C0EA1-4104-4C58-8C71-7013444B6EC1}">
      <dsp:nvSpPr>
        <dsp:cNvPr id="0" name=""/>
        <dsp:cNvSpPr/>
      </dsp:nvSpPr>
      <dsp:spPr>
        <a:xfrm>
          <a:off x="4392488" y="1092984"/>
          <a:ext cx="2964389" cy="474047"/>
        </a:xfrm>
        <a:custGeom>
          <a:avLst/>
          <a:gdLst/>
          <a:ahLst/>
          <a:cxnLst/>
          <a:rect l="0" t="0" r="0" b="0"/>
          <a:pathLst>
            <a:path>
              <a:moveTo>
                <a:pt x="0" y="0"/>
              </a:moveTo>
              <a:lnTo>
                <a:pt x="0" y="237023"/>
              </a:lnTo>
              <a:lnTo>
                <a:pt x="2964389" y="237023"/>
              </a:lnTo>
              <a:lnTo>
                <a:pt x="2964389" y="474047"/>
              </a:lnTo>
            </a:path>
          </a:pathLst>
        </a:custGeom>
        <a:noFill/>
        <a:ln w="25400" cap="flat" cmpd="sng" algn="ctr">
          <a:solidFill>
            <a:srgbClr val="FFFF00"/>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5B1DCA36-A056-46AE-BC65-21D479D25A81}">
      <dsp:nvSpPr>
        <dsp:cNvPr id="0" name=""/>
        <dsp:cNvSpPr/>
      </dsp:nvSpPr>
      <dsp:spPr>
        <a:xfrm>
          <a:off x="4161209" y="1092984"/>
          <a:ext cx="231278" cy="474047"/>
        </a:xfrm>
        <a:custGeom>
          <a:avLst/>
          <a:gdLst/>
          <a:ahLst/>
          <a:cxnLst/>
          <a:rect l="0" t="0" r="0" b="0"/>
          <a:pathLst>
            <a:path>
              <a:moveTo>
                <a:pt x="231278" y="0"/>
              </a:moveTo>
              <a:lnTo>
                <a:pt x="231278" y="237023"/>
              </a:lnTo>
              <a:lnTo>
                <a:pt x="0" y="237023"/>
              </a:lnTo>
              <a:lnTo>
                <a:pt x="0" y="474047"/>
              </a:lnTo>
            </a:path>
          </a:pathLst>
        </a:custGeom>
        <a:noFill/>
        <a:ln w="25400" cap="flat" cmpd="sng" algn="ctr">
          <a:solidFill>
            <a:srgbClr val="FFFF00"/>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3A8096BF-6F2D-4AB2-A093-FBD441168AE7}">
      <dsp:nvSpPr>
        <dsp:cNvPr id="0" name=""/>
        <dsp:cNvSpPr/>
      </dsp:nvSpPr>
      <dsp:spPr>
        <a:xfrm>
          <a:off x="1196819" y="1092984"/>
          <a:ext cx="3195668" cy="474047"/>
        </a:xfrm>
        <a:custGeom>
          <a:avLst/>
          <a:gdLst/>
          <a:ahLst/>
          <a:cxnLst/>
          <a:rect l="0" t="0" r="0" b="0"/>
          <a:pathLst>
            <a:path>
              <a:moveTo>
                <a:pt x="3195668" y="0"/>
              </a:moveTo>
              <a:lnTo>
                <a:pt x="3195668" y="237023"/>
              </a:lnTo>
              <a:lnTo>
                <a:pt x="0" y="237023"/>
              </a:lnTo>
              <a:lnTo>
                <a:pt x="0" y="474047"/>
              </a:lnTo>
            </a:path>
          </a:pathLst>
        </a:custGeom>
        <a:noFill/>
        <a:ln w="25400" cap="flat" cmpd="sng" algn="ctr">
          <a:solidFill>
            <a:srgbClr val="FFFF00"/>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BC1CA06F-203D-43E8-A8B6-11D14B69C328}">
      <dsp:nvSpPr>
        <dsp:cNvPr id="0" name=""/>
        <dsp:cNvSpPr/>
      </dsp:nvSpPr>
      <dsp:spPr>
        <a:xfrm>
          <a:off x="2325154" y="428482"/>
          <a:ext cx="4134666" cy="664501"/>
        </a:xfrm>
        <a:prstGeom prst="rect">
          <a:avLst/>
        </a:prstGeom>
        <a:solidFill>
          <a:srgbClr val="FFC00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lvl="0" algn="ctr" defTabSz="1778000">
            <a:lnSpc>
              <a:spcPct val="90000"/>
            </a:lnSpc>
            <a:spcBef>
              <a:spcPct val="0"/>
            </a:spcBef>
            <a:spcAft>
              <a:spcPct val="35000"/>
            </a:spcAft>
          </a:pPr>
          <a:r>
            <a:rPr lang="fa-IR" sz="4000" b="1" kern="1200" dirty="0" smtClean="0">
              <a:solidFill>
                <a:srgbClr val="000000"/>
              </a:solidFill>
              <a:latin typeface="Times"/>
              <a:ea typeface="+mn-ea"/>
              <a:cs typeface="B Zar" panose="00000400000000000000" pitchFamily="2" charset="-78"/>
            </a:rPr>
            <a:t>خطرات</a:t>
          </a:r>
          <a:endParaRPr lang="tr-TR" sz="4000" b="1" kern="1200" dirty="0">
            <a:solidFill>
              <a:srgbClr val="000000"/>
            </a:solidFill>
            <a:latin typeface="Times"/>
            <a:ea typeface="+mn-ea"/>
            <a:cs typeface="B Zar" panose="00000400000000000000" pitchFamily="2" charset="-78"/>
          </a:endParaRPr>
        </a:p>
      </dsp:txBody>
      <dsp:txXfrm>
        <a:off x="2325154" y="428482"/>
        <a:ext cx="4134666" cy="664501"/>
      </dsp:txXfrm>
    </dsp:sp>
    <dsp:sp modelId="{103787F3-7303-4AFF-BF17-212A2BA66D3F}">
      <dsp:nvSpPr>
        <dsp:cNvPr id="0" name=""/>
        <dsp:cNvSpPr/>
      </dsp:nvSpPr>
      <dsp:spPr>
        <a:xfrm>
          <a:off x="571" y="1567032"/>
          <a:ext cx="2392496" cy="1128684"/>
        </a:xfrm>
        <a:prstGeom prst="rect">
          <a:avLst/>
        </a:prstGeom>
        <a:solidFill>
          <a:srgbClr val="FFC000"/>
        </a:soli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24765" tIns="24765" rIns="24765" bIns="24765" numCol="1" spcCol="1270" anchor="ctr" anchorCtr="0">
          <a:noAutofit/>
        </a:bodyPr>
        <a:lstStyle/>
        <a:p>
          <a:pPr lvl="0" algn="ctr" defTabSz="1733550">
            <a:lnSpc>
              <a:spcPct val="90000"/>
            </a:lnSpc>
            <a:spcBef>
              <a:spcPct val="0"/>
            </a:spcBef>
            <a:spcAft>
              <a:spcPct val="35000"/>
            </a:spcAft>
          </a:pPr>
          <a:r>
            <a:rPr lang="fa-IR" sz="3900" kern="1200" dirty="0" smtClean="0">
              <a:solidFill>
                <a:srgbClr val="000000"/>
              </a:solidFill>
              <a:latin typeface="Times"/>
              <a:ea typeface="+mn-ea"/>
              <a:cs typeface="B Zar" panose="00000400000000000000" pitchFamily="2" charset="-78"/>
            </a:rPr>
            <a:t>خطرات فیزیکی</a:t>
          </a:r>
          <a:endParaRPr lang="tr-TR" sz="3900" kern="1200" dirty="0">
            <a:solidFill>
              <a:srgbClr val="000000"/>
            </a:solidFill>
            <a:latin typeface="Times"/>
            <a:ea typeface="+mn-ea"/>
            <a:cs typeface="B Zar" panose="00000400000000000000" pitchFamily="2" charset="-78"/>
          </a:endParaRPr>
        </a:p>
      </dsp:txBody>
      <dsp:txXfrm>
        <a:off x="571" y="1567032"/>
        <a:ext cx="2392496" cy="1128684"/>
      </dsp:txXfrm>
    </dsp:sp>
    <dsp:sp modelId="{54EF7B0F-068E-43AB-A25C-117628F7CA99}">
      <dsp:nvSpPr>
        <dsp:cNvPr id="0" name=""/>
        <dsp:cNvSpPr/>
      </dsp:nvSpPr>
      <dsp:spPr>
        <a:xfrm>
          <a:off x="2867115" y="1567032"/>
          <a:ext cx="2588187" cy="1128684"/>
        </a:xfrm>
        <a:prstGeom prst="rect">
          <a:avLst/>
        </a:prstGeom>
        <a:solidFill>
          <a:srgbClr val="FFC000"/>
        </a:soli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24765" tIns="24765" rIns="24765" bIns="24765" numCol="1" spcCol="1270" anchor="ctr" anchorCtr="0">
          <a:noAutofit/>
        </a:bodyPr>
        <a:lstStyle/>
        <a:p>
          <a:pPr lvl="0" algn="ctr" defTabSz="1733550">
            <a:lnSpc>
              <a:spcPct val="90000"/>
            </a:lnSpc>
            <a:spcBef>
              <a:spcPct val="0"/>
            </a:spcBef>
            <a:spcAft>
              <a:spcPct val="35000"/>
            </a:spcAft>
          </a:pPr>
          <a:r>
            <a:rPr lang="fa-IR" sz="3900" kern="1200" dirty="0" smtClean="0">
              <a:solidFill>
                <a:srgbClr val="000000"/>
              </a:solidFill>
              <a:latin typeface="Times"/>
              <a:ea typeface="+mn-ea"/>
              <a:cs typeface="B Zar" panose="00000400000000000000" pitchFamily="2" charset="-78"/>
            </a:rPr>
            <a:t>خطرات بهداشتی</a:t>
          </a:r>
          <a:endParaRPr lang="tr-TR" sz="3900" kern="1200" dirty="0">
            <a:solidFill>
              <a:srgbClr val="000000"/>
            </a:solidFill>
            <a:latin typeface="Times"/>
            <a:ea typeface="+mn-ea"/>
            <a:cs typeface="B Zar" panose="00000400000000000000" pitchFamily="2" charset="-78"/>
          </a:endParaRPr>
        </a:p>
      </dsp:txBody>
      <dsp:txXfrm>
        <a:off x="2867115" y="1567032"/>
        <a:ext cx="2588187" cy="1128684"/>
      </dsp:txXfrm>
    </dsp:sp>
    <dsp:sp modelId="{AB2D7FA5-26BA-4C76-B7DD-5029D8220802}">
      <dsp:nvSpPr>
        <dsp:cNvPr id="0" name=""/>
        <dsp:cNvSpPr/>
      </dsp:nvSpPr>
      <dsp:spPr>
        <a:xfrm>
          <a:off x="5929350" y="1567032"/>
          <a:ext cx="2855053" cy="1128684"/>
        </a:xfrm>
        <a:prstGeom prst="rect">
          <a:avLst/>
        </a:prstGeom>
        <a:solidFill>
          <a:srgbClr val="FFC000"/>
        </a:soli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23495" tIns="23495" rIns="23495" bIns="23495" numCol="1" spcCol="1270" anchor="ctr" anchorCtr="0">
          <a:noAutofit/>
        </a:bodyPr>
        <a:lstStyle/>
        <a:p>
          <a:pPr lvl="0" algn="ctr" defTabSz="1644650">
            <a:lnSpc>
              <a:spcPct val="90000"/>
            </a:lnSpc>
            <a:spcBef>
              <a:spcPct val="0"/>
            </a:spcBef>
            <a:spcAft>
              <a:spcPct val="35000"/>
            </a:spcAft>
          </a:pPr>
          <a:r>
            <a:rPr lang="fa-IR" sz="3700" kern="1200" dirty="0" smtClean="0">
              <a:solidFill>
                <a:srgbClr val="000000"/>
              </a:solidFill>
              <a:latin typeface="Times"/>
              <a:ea typeface="+mn-ea"/>
              <a:cs typeface="B Zar" panose="00000400000000000000" pitchFamily="2" charset="-78"/>
            </a:rPr>
            <a:t>خطرات زیست محیطی</a:t>
          </a:r>
          <a:endParaRPr lang="tr-TR" sz="3700" kern="1200" dirty="0">
            <a:solidFill>
              <a:srgbClr val="000000"/>
            </a:solidFill>
            <a:latin typeface="Times"/>
            <a:ea typeface="+mn-ea"/>
            <a:cs typeface="B Zar" panose="00000400000000000000" pitchFamily="2" charset="-78"/>
          </a:endParaRPr>
        </a:p>
      </dsp:txBody>
      <dsp:txXfrm>
        <a:off x="5929350" y="1567032"/>
        <a:ext cx="2855053" cy="112868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D8EB4D-C96B-45A6-8C34-ECC44D4EA60E}">
      <dsp:nvSpPr>
        <dsp:cNvPr id="0" name=""/>
        <dsp:cNvSpPr/>
      </dsp:nvSpPr>
      <dsp:spPr>
        <a:xfrm>
          <a:off x="648071" y="0"/>
          <a:ext cx="7344816" cy="2820888"/>
        </a:xfrm>
        <a:prstGeom prst="rightArrow">
          <a:avLst/>
        </a:prstGeom>
        <a:gradFill rotWithShape="0">
          <a:gsLst>
            <a:gs pos="0">
              <a:schemeClr val="bg2">
                <a:lumMod val="50000"/>
              </a:schemeClr>
            </a:gs>
            <a:gs pos="100000">
              <a:srgbClr val="333399">
                <a:tint val="40000"/>
                <a:hueOff val="0"/>
                <a:satOff val="0"/>
                <a:lumOff val="0"/>
                <a:alphaOff val="0"/>
                <a:tint val="50000"/>
                <a:shade val="100000"/>
                <a:satMod val="350000"/>
              </a:srgbClr>
            </a:gs>
          </a:gsLst>
          <a:lin ang="16200000" scaled="0"/>
        </a:gradFill>
        <a:ln>
          <a:noFill/>
        </a:ln>
        <a:effectLst/>
        <a:scene3d>
          <a:camera prst="orthographicFront"/>
          <a:lightRig rig="flat" dir="t"/>
        </a:scene3d>
        <a:sp3d z="-190500" extrusionH="12700" prstMaterial="plastic">
          <a:bevelT w="50800" h="50800"/>
        </a:sp3d>
      </dsp:spPr>
      <dsp:style>
        <a:lnRef idx="0">
          <a:scrgbClr r="0" g="0" b="0"/>
        </a:lnRef>
        <a:fillRef idx="3">
          <a:scrgbClr r="0" g="0" b="0"/>
        </a:fillRef>
        <a:effectRef idx="0">
          <a:scrgbClr r="0" g="0" b="0"/>
        </a:effectRef>
        <a:fontRef idx="minor"/>
      </dsp:style>
    </dsp:sp>
    <dsp:sp modelId="{4F884A9F-5BCB-4D75-B81B-E8914623A42D}">
      <dsp:nvSpPr>
        <dsp:cNvPr id="0" name=""/>
        <dsp:cNvSpPr/>
      </dsp:nvSpPr>
      <dsp:spPr>
        <a:xfrm>
          <a:off x="2109" y="846266"/>
          <a:ext cx="1933878" cy="1128355"/>
        </a:xfrm>
        <a:prstGeom prst="roundRect">
          <a:avLst/>
        </a:prstGeom>
        <a:solidFill>
          <a:srgbClr val="FFC00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44780" tIns="144780" rIns="144780" bIns="144780" numCol="1" spcCol="1270" anchor="ctr" anchorCtr="0">
          <a:noAutofit/>
        </a:bodyPr>
        <a:lstStyle/>
        <a:p>
          <a:pPr lvl="0" algn="ctr" defTabSz="1689100">
            <a:lnSpc>
              <a:spcPct val="90000"/>
            </a:lnSpc>
            <a:spcBef>
              <a:spcPct val="0"/>
            </a:spcBef>
            <a:spcAft>
              <a:spcPct val="35000"/>
            </a:spcAft>
          </a:pPr>
          <a:r>
            <a:rPr lang="fa-IR" sz="3800" b="1" kern="1200" noProof="0" dirty="0" smtClean="0">
              <a:solidFill>
                <a:schemeClr val="tx1"/>
              </a:solidFill>
              <a:latin typeface="Times"/>
              <a:ea typeface="+mn-ea"/>
              <a:cs typeface="B Zar" panose="00000400000000000000" pitchFamily="2" charset="-78"/>
            </a:rPr>
            <a:t>گروه 1</a:t>
          </a:r>
          <a:endParaRPr lang="en-US" sz="3800" b="1" kern="1200" noProof="0" dirty="0">
            <a:solidFill>
              <a:schemeClr val="tx1"/>
            </a:solidFill>
            <a:latin typeface="Times"/>
            <a:ea typeface="+mn-ea"/>
            <a:cs typeface="B Zar" panose="00000400000000000000" pitchFamily="2" charset="-78"/>
          </a:endParaRPr>
        </a:p>
      </dsp:txBody>
      <dsp:txXfrm>
        <a:off x="57191" y="901348"/>
        <a:ext cx="1823714" cy="1018191"/>
      </dsp:txXfrm>
    </dsp:sp>
    <dsp:sp modelId="{BB579774-E0F3-4F41-A33B-48039DAC6545}">
      <dsp:nvSpPr>
        <dsp:cNvPr id="0" name=""/>
        <dsp:cNvSpPr/>
      </dsp:nvSpPr>
      <dsp:spPr>
        <a:xfrm>
          <a:off x="2236396" y="846266"/>
          <a:ext cx="1933878" cy="1128355"/>
        </a:xfrm>
        <a:prstGeom prst="roundRect">
          <a:avLst/>
        </a:prstGeom>
        <a:solidFill>
          <a:srgbClr val="FFC00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44780" tIns="144780" rIns="144780" bIns="144780" numCol="1" spcCol="1270" anchor="ctr" anchorCtr="0">
          <a:noAutofit/>
        </a:bodyPr>
        <a:lstStyle/>
        <a:p>
          <a:pPr lvl="0" algn="ctr" defTabSz="1689100">
            <a:lnSpc>
              <a:spcPct val="90000"/>
            </a:lnSpc>
            <a:spcBef>
              <a:spcPct val="0"/>
            </a:spcBef>
            <a:spcAft>
              <a:spcPct val="35000"/>
            </a:spcAft>
          </a:pPr>
          <a:r>
            <a:rPr lang="fa-IR" sz="3800" b="1" kern="1200" noProof="0" dirty="0" smtClean="0">
              <a:solidFill>
                <a:schemeClr val="tx1"/>
              </a:solidFill>
              <a:latin typeface="Times"/>
              <a:ea typeface="+mn-ea"/>
              <a:cs typeface="B Zar" panose="00000400000000000000" pitchFamily="2" charset="-78"/>
            </a:rPr>
            <a:t>گروه 2</a:t>
          </a:r>
          <a:endParaRPr lang="tr-TR" sz="3800" b="1" kern="1200" dirty="0">
            <a:solidFill>
              <a:schemeClr val="tx1"/>
            </a:solidFill>
            <a:latin typeface="Times"/>
            <a:ea typeface="+mn-ea"/>
            <a:cs typeface="B Zar" panose="00000400000000000000" pitchFamily="2" charset="-78"/>
          </a:endParaRPr>
        </a:p>
      </dsp:txBody>
      <dsp:txXfrm>
        <a:off x="2291478" y="901348"/>
        <a:ext cx="1823714" cy="1018191"/>
      </dsp:txXfrm>
    </dsp:sp>
    <dsp:sp modelId="{F72C6046-55ED-4720-99A0-4D0A4F613951}">
      <dsp:nvSpPr>
        <dsp:cNvPr id="0" name=""/>
        <dsp:cNvSpPr/>
      </dsp:nvSpPr>
      <dsp:spPr>
        <a:xfrm>
          <a:off x="4470684" y="846266"/>
          <a:ext cx="1933878" cy="1128355"/>
        </a:xfrm>
        <a:prstGeom prst="roundRect">
          <a:avLst/>
        </a:prstGeom>
        <a:solidFill>
          <a:srgbClr val="FFC00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44780" tIns="144780" rIns="144780" bIns="144780" numCol="1" spcCol="1270" anchor="ctr" anchorCtr="0">
          <a:noAutofit/>
        </a:bodyPr>
        <a:lstStyle/>
        <a:p>
          <a:pPr lvl="0" algn="ctr" defTabSz="1689100">
            <a:lnSpc>
              <a:spcPct val="90000"/>
            </a:lnSpc>
            <a:spcBef>
              <a:spcPct val="0"/>
            </a:spcBef>
            <a:spcAft>
              <a:spcPct val="35000"/>
            </a:spcAft>
          </a:pPr>
          <a:r>
            <a:rPr lang="fa-IR" sz="3800" b="1" kern="1200" noProof="0" dirty="0" smtClean="0">
              <a:solidFill>
                <a:schemeClr val="tx1"/>
              </a:solidFill>
              <a:latin typeface="Times"/>
              <a:ea typeface="+mn-ea"/>
              <a:cs typeface="B Zar" panose="00000400000000000000" pitchFamily="2" charset="-78"/>
            </a:rPr>
            <a:t>گروه 3</a:t>
          </a:r>
          <a:endParaRPr lang="tr-TR" sz="3800" b="1" kern="1200" dirty="0">
            <a:solidFill>
              <a:schemeClr val="tx1"/>
            </a:solidFill>
            <a:latin typeface="Times"/>
            <a:ea typeface="+mn-ea"/>
            <a:cs typeface="B Zar" panose="00000400000000000000" pitchFamily="2" charset="-78"/>
          </a:endParaRPr>
        </a:p>
      </dsp:txBody>
      <dsp:txXfrm>
        <a:off x="4525766" y="901348"/>
        <a:ext cx="1823714" cy="1018191"/>
      </dsp:txXfrm>
    </dsp:sp>
    <dsp:sp modelId="{E8003F41-7C5D-4926-BD58-0B0A724EA4B8}">
      <dsp:nvSpPr>
        <dsp:cNvPr id="0" name=""/>
        <dsp:cNvSpPr/>
      </dsp:nvSpPr>
      <dsp:spPr>
        <a:xfrm>
          <a:off x="6704971" y="846266"/>
          <a:ext cx="1933878" cy="1128355"/>
        </a:xfrm>
        <a:prstGeom prst="roundRect">
          <a:avLst/>
        </a:prstGeom>
        <a:solidFill>
          <a:srgbClr val="FFC00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44780" tIns="144780" rIns="144780" bIns="144780" numCol="1" spcCol="1270" anchor="ctr" anchorCtr="0">
          <a:noAutofit/>
        </a:bodyPr>
        <a:lstStyle/>
        <a:p>
          <a:pPr lvl="0" algn="ctr" defTabSz="1689100">
            <a:lnSpc>
              <a:spcPct val="90000"/>
            </a:lnSpc>
            <a:spcBef>
              <a:spcPct val="0"/>
            </a:spcBef>
            <a:spcAft>
              <a:spcPct val="35000"/>
            </a:spcAft>
          </a:pPr>
          <a:r>
            <a:rPr lang="fa-IR" sz="3800" b="1" kern="1200" noProof="0" dirty="0" smtClean="0">
              <a:solidFill>
                <a:schemeClr val="tx1"/>
              </a:solidFill>
              <a:latin typeface="Times"/>
              <a:ea typeface="+mn-ea"/>
              <a:cs typeface="B Zar" panose="00000400000000000000" pitchFamily="2" charset="-78"/>
            </a:rPr>
            <a:t>گروه 4</a:t>
          </a:r>
          <a:endParaRPr lang="tr-TR" sz="3800" b="1" kern="1200" dirty="0">
            <a:solidFill>
              <a:schemeClr val="tx1"/>
            </a:solidFill>
            <a:latin typeface="Times"/>
            <a:ea typeface="+mn-ea"/>
            <a:cs typeface="B Zar" panose="00000400000000000000" pitchFamily="2" charset="-78"/>
          </a:endParaRPr>
        </a:p>
      </dsp:txBody>
      <dsp:txXfrm>
        <a:off x="6760053" y="901348"/>
        <a:ext cx="1823714" cy="101819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79AAB6B-C5FB-475E-A7B9-66053167B4DC}">
      <dsp:nvSpPr>
        <dsp:cNvPr id="0" name=""/>
        <dsp:cNvSpPr/>
      </dsp:nvSpPr>
      <dsp:spPr>
        <a:xfrm>
          <a:off x="2832410" y="306089"/>
          <a:ext cx="3086846" cy="3086846"/>
        </a:xfrm>
        <a:prstGeom prst="blockArc">
          <a:avLst>
            <a:gd name="adj1" fmla="val 13800000"/>
            <a:gd name="adj2" fmla="val 16200000"/>
            <a:gd name="adj3" fmla="val 3060"/>
          </a:avLst>
        </a:prstGeom>
        <a:gradFill rotWithShape="0">
          <a:gsLst>
            <a:gs pos="0">
              <a:srgbClr val="333399">
                <a:tint val="60000"/>
                <a:hueOff val="0"/>
                <a:satOff val="0"/>
                <a:lumOff val="0"/>
                <a:alphaOff val="0"/>
                <a:tint val="100000"/>
                <a:shade val="100000"/>
                <a:satMod val="130000"/>
              </a:srgbClr>
            </a:gs>
            <a:gs pos="100000">
              <a:srgbClr val="333399">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B942F2EF-E9E5-4134-BF35-5C41BE509589}">
      <dsp:nvSpPr>
        <dsp:cNvPr id="0" name=""/>
        <dsp:cNvSpPr/>
      </dsp:nvSpPr>
      <dsp:spPr>
        <a:xfrm>
          <a:off x="2832410" y="306089"/>
          <a:ext cx="3086846" cy="3086846"/>
        </a:xfrm>
        <a:prstGeom prst="blockArc">
          <a:avLst>
            <a:gd name="adj1" fmla="val 11400000"/>
            <a:gd name="adj2" fmla="val 13800000"/>
            <a:gd name="adj3" fmla="val 3060"/>
          </a:avLst>
        </a:prstGeom>
        <a:gradFill rotWithShape="0">
          <a:gsLst>
            <a:gs pos="0">
              <a:srgbClr val="333399">
                <a:tint val="60000"/>
                <a:hueOff val="0"/>
                <a:satOff val="0"/>
                <a:lumOff val="0"/>
                <a:alphaOff val="0"/>
                <a:tint val="100000"/>
                <a:shade val="100000"/>
                <a:satMod val="130000"/>
              </a:srgbClr>
            </a:gs>
            <a:gs pos="100000">
              <a:srgbClr val="333399">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03077BCF-908A-42D9-AE21-EC1913F83293}">
      <dsp:nvSpPr>
        <dsp:cNvPr id="0" name=""/>
        <dsp:cNvSpPr/>
      </dsp:nvSpPr>
      <dsp:spPr>
        <a:xfrm>
          <a:off x="2832410" y="306089"/>
          <a:ext cx="3086846" cy="3086846"/>
        </a:xfrm>
        <a:prstGeom prst="blockArc">
          <a:avLst>
            <a:gd name="adj1" fmla="val 9000000"/>
            <a:gd name="adj2" fmla="val 11400000"/>
            <a:gd name="adj3" fmla="val 3060"/>
          </a:avLst>
        </a:prstGeom>
        <a:gradFill rotWithShape="0">
          <a:gsLst>
            <a:gs pos="0">
              <a:srgbClr val="333399">
                <a:tint val="60000"/>
                <a:hueOff val="0"/>
                <a:satOff val="0"/>
                <a:lumOff val="0"/>
                <a:alphaOff val="0"/>
                <a:tint val="100000"/>
                <a:shade val="100000"/>
                <a:satMod val="130000"/>
              </a:srgbClr>
            </a:gs>
            <a:gs pos="100000">
              <a:srgbClr val="333399">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F41BD9C4-F0C6-4E8F-B215-574CAABAA38B}">
      <dsp:nvSpPr>
        <dsp:cNvPr id="0" name=""/>
        <dsp:cNvSpPr/>
      </dsp:nvSpPr>
      <dsp:spPr>
        <a:xfrm>
          <a:off x="2832410" y="306089"/>
          <a:ext cx="3086846" cy="3086846"/>
        </a:xfrm>
        <a:prstGeom prst="blockArc">
          <a:avLst>
            <a:gd name="adj1" fmla="val 6600000"/>
            <a:gd name="adj2" fmla="val 9000000"/>
            <a:gd name="adj3" fmla="val 3060"/>
          </a:avLst>
        </a:prstGeom>
        <a:gradFill rotWithShape="0">
          <a:gsLst>
            <a:gs pos="0">
              <a:srgbClr val="333399">
                <a:tint val="60000"/>
                <a:hueOff val="0"/>
                <a:satOff val="0"/>
                <a:lumOff val="0"/>
                <a:alphaOff val="0"/>
                <a:tint val="100000"/>
                <a:shade val="100000"/>
                <a:satMod val="130000"/>
              </a:srgbClr>
            </a:gs>
            <a:gs pos="100000">
              <a:srgbClr val="333399">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679B39FB-31E9-4ADE-A4C8-361B818674DA}">
      <dsp:nvSpPr>
        <dsp:cNvPr id="0" name=""/>
        <dsp:cNvSpPr/>
      </dsp:nvSpPr>
      <dsp:spPr>
        <a:xfrm>
          <a:off x="2832410" y="306089"/>
          <a:ext cx="3086846" cy="3086846"/>
        </a:xfrm>
        <a:prstGeom prst="blockArc">
          <a:avLst>
            <a:gd name="adj1" fmla="val 4200000"/>
            <a:gd name="adj2" fmla="val 6600000"/>
            <a:gd name="adj3" fmla="val 3060"/>
          </a:avLst>
        </a:prstGeom>
        <a:gradFill rotWithShape="0">
          <a:gsLst>
            <a:gs pos="0">
              <a:srgbClr val="333399">
                <a:tint val="60000"/>
                <a:hueOff val="0"/>
                <a:satOff val="0"/>
                <a:lumOff val="0"/>
                <a:alphaOff val="0"/>
                <a:tint val="100000"/>
                <a:shade val="100000"/>
                <a:satMod val="130000"/>
              </a:srgbClr>
            </a:gs>
            <a:gs pos="100000">
              <a:srgbClr val="333399">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0F820415-F0FF-45BA-BE92-5E25E032AAC8}">
      <dsp:nvSpPr>
        <dsp:cNvPr id="0" name=""/>
        <dsp:cNvSpPr/>
      </dsp:nvSpPr>
      <dsp:spPr>
        <a:xfrm>
          <a:off x="2832410" y="306089"/>
          <a:ext cx="3086846" cy="3086846"/>
        </a:xfrm>
        <a:prstGeom prst="blockArc">
          <a:avLst>
            <a:gd name="adj1" fmla="val 1800000"/>
            <a:gd name="adj2" fmla="val 4200000"/>
            <a:gd name="adj3" fmla="val 3060"/>
          </a:avLst>
        </a:prstGeom>
        <a:gradFill rotWithShape="0">
          <a:gsLst>
            <a:gs pos="0">
              <a:srgbClr val="333399">
                <a:tint val="60000"/>
                <a:hueOff val="0"/>
                <a:satOff val="0"/>
                <a:lumOff val="0"/>
                <a:alphaOff val="0"/>
                <a:tint val="100000"/>
                <a:shade val="100000"/>
                <a:satMod val="130000"/>
              </a:srgbClr>
            </a:gs>
            <a:gs pos="100000">
              <a:srgbClr val="333399">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19FD7330-B00C-4D96-961B-4B0F1184011D}">
      <dsp:nvSpPr>
        <dsp:cNvPr id="0" name=""/>
        <dsp:cNvSpPr/>
      </dsp:nvSpPr>
      <dsp:spPr>
        <a:xfrm>
          <a:off x="2832410" y="306089"/>
          <a:ext cx="3086846" cy="3086846"/>
        </a:xfrm>
        <a:prstGeom prst="blockArc">
          <a:avLst>
            <a:gd name="adj1" fmla="val 21000000"/>
            <a:gd name="adj2" fmla="val 1800000"/>
            <a:gd name="adj3" fmla="val 3060"/>
          </a:avLst>
        </a:prstGeom>
        <a:gradFill rotWithShape="0">
          <a:gsLst>
            <a:gs pos="0">
              <a:srgbClr val="333399">
                <a:tint val="60000"/>
                <a:hueOff val="0"/>
                <a:satOff val="0"/>
                <a:lumOff val="0"/>
                <a:alphaOff val="0"/>
                <a:tint val="100000"/>
                <a:shade val="100000"/>
                <a:satMod val="130000"/>
              </a:srgbClr>
            </a:gs>
            <a:gs pos="100000">
              <a:srgbClr val="333399">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7083F57F-6765-47CD-91DE-D2DC91276039}">
      <dsp:nvSpPr>
        <dsp:cNvPr id="0" name=""/>
        <dsp:cNvSpPr/>
      </dsp:nvSpPr>
      <dsp:spPr>
        <a:xfrm>
          <a:off x="2832410" y="306089"/>
          <a:ext cx="3086846" cy="3086846"/>
        </a:xfrm>
        <a:prstGeom prst="blockArc">
          <a:avLst>
            <a:gd name="adj1" fmla="val 18600000"/>
            <a:gd name="adj2" fmla="val 21000000"/>
            <a:gd name="adj3" fmla="val 3060"/>
          </a:avLst>
        </a:prstGeom>
        <a:gradFill rotWithShape="0">
          <a:gsLst>
            <a:gs pos="0">
              <a:srgbClr val="333399">
                <a:tint val="60000"/>
                <a:hueOff val="0"/>
                <a:satOff val="0"/>
                <a:lumOff val="0"/>
                <a:alphaOff val="0"/>
                <a:tint val="100000"/>
                <a:shade val="100000"/>
                <a:satMod val="130000"/>
              </a:srgbClr>
            </a:gs>
            <a:gs pos="100000">
              <a:srgbClr val="333399">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45520122-D93B-448E-B150-EEA89223B3A5}">
      <dsp:nvSpPr>
        <dsp:cNvPr id="0" name=""/>
        <dsp:cNvSpPr/>
      </dsp:nvSpPr>
      <dsp:spPr>
        <a:xfrm>
          <a:off x="2832410" y="306089"/>
          <a:ext cx="3086846" cy="3086846"/>
        </a:xfrm>
        <a:prstGeom prst="blockArc">
          <a:avLst>
            <a:gd name="adj1" fmla="val 16200000"/>
            <a:gd name="adj2" fmla="val 18600000"/>
            <a:gd name="adj3" fmla="val 3060"/>
          </a:avLst>
        </a:prstGeom>
        <a:gradFill rotWithShape="0">
          <a:gsLst>
            <a:gs pos="0">
              <a:srgbClr val="333399">
                <a:tint val="60000"/>
                <a:hueOff val="0"/>
                <a:satOff val="0"/>
                <a:lumOff val="0"/>
                <a:alphaOff val="0"/>
                <a:tint val="100000"/>
                <a:shade val="100000"/>
                <a:satMod val="130000"/>
              </a:srgbClr>
            </a:gs>
            <a:gs pos="100000">
              <a:srgbClr val="333399">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12054C35-20EC-46CF-999C-3118CA6C5D3B}">
      <dsp:nvSpPr>
        <dsp:cNvPr id="0" name=""/>
        <dsp:cNvSpPr/>
      </dsp:nvSpPr>
      <dsp:spPr>
        <a:xfrm>
          <a:off x="3679275" y="1235582"/>
          <a:ext cx="1393115" cy="1227861"/>
        </a:xfrm>
        <a:prstGeom prst="ellipse">
          <a:avLst/>
        </a:prstGeom>
        <a:solidFill>
          <a:srgbClr val="FFFF0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4450" tIns="44450" rIns="44450" bIns="44450" numCol="1" spcCol="1270" anchor="ctr" anchorCtr="0">
          <a:noAutofit/>
        </a:bodyPr>
        <a:lstStyle/>
        <a:p>
          <a:pPr lvl="0" algn="ctr" defTabSz="1555750">
            <a:lnSpc>
              <a:spcPct val="90000"/>
            </a:lnSpc>
            <a:spcBef>
              <a:spcPct val="0"/>
            </a:spcBef>
            <a:spcAft>
              <a:spcPct val="35000"/>
            </a:spcAft>
          </a:pPr>
          <a:r>
            <a:rPr lang="tr-TR" sz="3500" kern="1200" dirty="0" smtClean="0">
              <a:solidFill>
                <a:schemeClr val="tx1"/>
              </a:solidFill>
              <a:latin typeface="Times"/>
              <a:ea typeface="+mn-ea"/>
              <a:cs typeface="+mn-cs"/>
            </a:rPr>
            <a:t>GHS</a:t>
          </a:r>
          <a:endParaRPr lang="tr-TR" sz="3500" kern="1200" dirty="0">
            <a:solidFill>
              <a:schemeClr val="tx1"/>
            </a:solidFill>
            <a:latin typeface="Times"/>
            <a:ea typeface="+mn-ea"/>
            <a:cs typeface="+mn-cs"/>
          </a:endParaRPr>
        </a:p>
      </dsp:txBody>
      <dsp:txXfrm>
        <a:off x="3883292" y="1415398"/>
        <a:ext cx="985081" cy="868229"/>
      </dsp:txXfrm>
    </dsp:sp>
    <dsp:sp modelId="{275A6707-F0B6-4C3A-B7DF-7AACB6940BA7}">
      <dsp:nvSpPr>
        <dsp:cNvPr id="0" name=""/>
        <dsp:cNvSpPr/>
      </dsp:nvSpPr>
      <dsp:spPr>
        <a:xfrm>
          <a:off x="3951503" y="1743"/>
          <a:ext cx="848660" cy="655918"/>
        </a:xfrm>
        <a:prstGeom prst="ellipse">
          <a:avLst/>
        </a:prstGeom>
        <a:solidFill>
          <a:srgbClr val="FFFF0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fa-IR" sz="1400" b="1" kern="1200" dirty="0" smtClean="0">
              <a:solidFill>
                <a:schemeClr val="tx1"/>
              </a:solidFill>
              <a:effectLst/>
              <a:latin typeface="Times"/>
              <a:ea typeface="+mn-ea"/>
              <a:cs typeface="B Zar" panose="00000400000000000000" pitchFamily="2" charset="-78"/>
            </a:rPr>
            <a:t>خطر بهداشتی</a:t>
          </a:r>
          <a:endParaRPr lang="tr-TR" sz="1400" kern="1200" dirty="0">
            <a:solidFill>
              <a:schemeClr val="tx1"/>
            </a:solidFill>
            <a:effectLst/>
            <a:latin typeface="Times"/>
            <a:ea typeface="+mn-ea"/>
            <a:cs typeface="B Zar" panose="00000400000000000000" pitchFamily="2" charset="-78"/>
          </a:endParaRPr>
        </a:p>
      </dsp:txBody>
      <dsp:txXfrm>
        <a:off x="4075786" y="97800"/>
        <a:ext cx="600094" cy="463804"/>
      </dsp:txXfrm>
    </dsp:sp>
    <dsp:sp modelId="{79940641-CFF9-41B7-B272-B9184D2CC3E2}">
      <dsp:nvSpPr>
        <dsp:cNvPr id="0" name=""/>
        <dsp:cNvSpPr/>
      </dsp:nvSpPr>
      <dsp:spPr>
        <a:xfrm>
          <a:off x="4935286" y="357311"/>
          <a:ext cx="834925" cy="655918"/>
        </a:xfrm>
        <a:prstGeom prst="ellipse">
          <a:avLst/>
        </a:prstGeom>
        <a:solidFill>
          <a:srgbClr val="FFFF0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fa-IR" sz="1400" b="1" kern="1200" dirty="0" smtClean="0">
              <a:solidFill>
                <a:schemeClr val="tx1"/>
              </a:solidFill>
              <a:effectLst/>
              <a:latin typeface="Times"/>
              <a:ea typeface="+mn-ea"/>
              <a:cs typeface="B Zar" panose="00000400000000000000" pitchFamily="2" charset="-78"/>
            </a:rPr>
            <a:t>شعله</a:t>
          </a:r>
          <a:endParaRPr lang="tr-TR" sz="1400" kern="1200" dirty="0">
            <a:solidFill>
              <a:schemeClr val="tx1"/>
            </a:solidFill>
            <a:effectLst/>
            <a:latin typeface="Times"/>
            <a:ea typeface="+mn-ea"/>
            <a:cs typeface="B Zar" panose="00000400000000000000" pitchFamily="2" charset="-78"/>
          </a:endParaRPr>
        </a:p>
      </dsp:txBody>
      <dsp:txXfrm>
        <a:off x="5057558" y="453368"/>
        <a:ext cx="590381" cy="463804"/>
      </dsp:txXfrm>
    </dsp:sp>
    <dsp:sp modelId="{A2476EF0-D770-4D4B-9E66-CEA8BE3D0667}">
      <dsp:nvSpPr>
        <dsp:cNvPr id="0" name=""/>
        <dsp:cNvSpPr/>
      </dsp:nvSpPr>
      <dsp:spPr>
        <a:xfrm>
          <a:off x="5467203" y="1257641"/>
          <a:ext cx="810702" cy="655918"/>
        </a:xfrm>
        <a:prstGeom prst="ellipse">
          <a:avLst/>
        </a:prstGeom>
        <a:solidFill>
          <a:srgbClr val="FFFF0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fa-IR" sz="1200" b="1" kern="1200" dirty="0" smtClean="0">
              <a:solidFill>
                <a:schemeClr val="tx1"/>
              </a:solidFill>
              <a:effectLst>
                <a:outerShdw blurRad="38100" dist="38100" dir="2700000" algn="tl">
                  <a:srgbClr val="000000">
                    <a:alpha val="43137"/>
                  </a:srgbClr>
                </a:outerShdw>
              </a:effectLst>
              <a:latin typeface="Times"/>
              <a:ea typeface="+mn-ea"/>
              <a:cs typeface="B Zar" panose="00000400000000000000" pitchFamily="2" charset="-78"/>
            </a:rPr>
            <a:t>علامت تعجب</a:t>
          </a:r>
          <a:endParaRPr lang="tr-TR" sz="1200" kern="1200" dirty="0">
            <a:solidFill>
              <a:schemeClr val="tx1"/>
            </a:solidFill>
            <a:latin typeface="Times"/>
            <a:ea typeface="+mn-ea"/>
            <a:cs typeface="B Zar" panose="00000400000000000000" pitchFamily="2" charset="-78"/>
          </a:endParaRPr>
        </a:p>
      </dsp:txBody>
      <dsp:txXfrm>
        <a:off x="5585928" y="1353698"/>
        <a:ext cx="573252" cy="463804"/>
      </dsp:txXfrm>
    </dsp:sp>
    <dsp:sp modelId="{AA13878F-BD35-4FE1-B395-BACC219FC4D1}">
      <dsp:nvSpPr>
        <dsp:cNvPr id="0" name=""/>
        <dsp:cNvSpPr/>
      </dsp:nvSpPr>
      <dsp:spPr>
        <a:xfrm>
          <a:off x="5263394" y="2281459"/>
          <a:ext cx="857266" cy="655918"/>
        </a:xfrm>
        <a:prstGeom prst="ellipse">
          <a:avLst/>
        </a:prstGeom>
        <a:solidFill>
          <a:srgbClr val="FFFF0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fa-IR" sz="1400" b="1" kern="1200" dirty="0" smtClean="0">
              <a:solidFill>
                <a:schemeClr val="tx1"/>
              </a:solidFill>
              <a:latin typeface="Times"/>
              <a:ea typeface="+mn-ea"/>
              <a:cs typeface="B Zar" panose="00000400000000000000" pitchFamily="2" charset="-78"/>
            </a:rPr>
            <a:t>سیلندر گاز</a:t>
          </a:r>
          <a:endParaRPr lang="tr-TR" sz="1400" b="1" kern="1200" dirty="0">
            <a:solidFill>
              <a:schemeClr val="tx1"/>
            </a:solidFill>
            <a:latin typeface="Times"/>
            <a:ea typeface="+mn-ea"/>
            <a:cs typeface="B Zar" panose="00000400000000000000" pitchFamily="2" charset="-78"/>
          </a:endParaRPr>
        </a:p>
      </dsp:txBody>
      <dsp:txXfrm>
        <a:off x="5388938" y="2377516"/>
        <a:ext cx="606178" cy="463804"/>
      </dsp:txXfrm>
    </dsp:sp>
    <dsp:sp modelId="{B16CC4D1-3A2C-44A4-BC7D-A9E113E5C536}">
      <dsp:nvSpPr>
        <dsp:cNvPr id="0" name=""/>
        <dsp:cNvSpPr/>
      </dsp:nvSpPr>
      <dsp:spPr>
        <a:xfrm>
          <a:off x="4464818" y="2949708"/>
          <a:ext cx="861641" cy="655918"/>
        </a:xfrm>
        <a:prstGeom prst="ellipse">
          <a:avLst/>
        </a:prstGeom>
        <a:solidFill>
          <a:srgbClr val="FFFF0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fa-IR" sz="1400" b="1" kern="1200" dirty="0" smtClean="0">
              <a:solidFill>
                <a:schemeClr val="tx1"/>
              </a:solidFill>
              <a:effectLst>
                <a:outerShdw blurRad="38100" dist="38100" dir="2700000" algn="tl">
                  <a:srgbClr val="000000">
                    <a:alpha val="43137"/>
                  </a:srgbClr>
                </a:outerShdw>
              </a:effectLst>
              <a:latin typeface="Times"/>
              <a:ea typeface="+mn-ea"/>
              <a:cs typeface="B Zar" panose="00000400000000000000" pitchFamily="2" charset="-78"/>
            </a:rPr>
            <a:t>خورنده</a:t>
          </a:r>
          <a:endParaRPr lang="tr-TR" sz="1400" kern="1200" dirty="0">
            <a:solidFill>
              <a:schemeClr val="tx1"/>
            </a:solidFill>
            <a:latin typeface="Times"/>
            <a:ea typeface="+mn-ea"/>
            <a:cs typeface="B Zar" panose="00000400000000000000" pitchFamily="2" charset="-78"/>
          </a:endParaRPr>
        </a:p>
      </dsp:txBody>
      <dsp:txXfrm>
        <a:off x="4591002" y="3045765"/>
        <a:ext cx="609273" cy="463804"/>
      </dsp:txXfrm>
    </dsp:sp>
    <dsp:sp modelId="{ED08656A-6223-4A4E-A519-E361FBBF37D1}">
      <dsp:nvSpPr>
        <dsp:cNvPr id="0" name=""/>
        <dsp:cNvSpPr/>
      </dsp:nvSpPr>
      <dsp:spPr>
        <a:xfrm>
          <a:off x="3447124" y="2949708"/>
          <a:ext cx="817806" cy="655918"/>
        </a:xfrm>
        <a:prstGeom prst="ellipse">
          <a:avLst/>
        </a:prstGeom>
        <a:solidFill>
          <a:srgbClr val="FFFF0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fa-IR" sz="1300" b="1" kern="1200" dirty="0" smtClean="0">
              <a:solidFill>
                <a:schemeClr val="tx1"/>
              </a:solidFill>
              <a:effectLst>
                <a:outerShdw blurRad="38100" dist="38100" dir="2700000" algn="tl">
                  <a:srgbClr val="000000">
                    <a:alpha val="43137"/>
                  </a:srgbClr>
                </a:outerShdw>
              </a:effectLst>
              <a:latin typeface="Times"/>
              <a:ea typeface="+mn-ea"/>
              <a:cs typeface="B Zar" panose="00000400000000000000" pitchFamily="2" charset="-78"/>
            </a:rPr>
            <a:t>بمب در حال انفجار</a:t>
          </a:r>
          <a:endParaRPr lang="tr-TR" sz="1300" kern="1200" dirty="0">
            <a:solidFill>
              <a:schemeClr val="tx1"/>
            </a:solidFill>
            <a:latin typeface="Times"/>
            <a:ea typeface="+mn-ea"/>
            <a:cs typeface="B Zar" panose="00000400000000000000" pitchFamily="2" charset="-78"/>
          </a:endParaRPr>
        </a:p>
      </dsp:txBody>
      <dsp:txXfrm>
        <a:off x="3566889" y="3045765"/>
        <a:ext cx="578276" cy="463804"/>
      </dsp:txXfrm>
    </dsp:sp>
    <dsp:sp modelId="{B762CDAD-D51C-4A90-ACA6-57D775303133}">
      <dsp:nvSpPr>
        <dsp:cNvPr id="0" name=""/>
        <dsp:cNvSpPr/>
      </dsp:nvSpPr>
      <dsp:spPr>
        <a:xfrm>
          <a:off x="2611659" y="2281459"/>
          <a:ext cx="895958" cy="655918"/>
        </a:xfrm>
        <a:prstGeom prst="ellipse">
          <a:avLst/>
        </a:prstGeom>
        <a:solidFill>
          <a:srgbClr val="FFFF0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fa-IR" sz="1200" b="1" kern="1200" dirty="0" smtClean="0">
              <a:solidFill>
                <a:schemeClr val="tx1"/>
              </a:solidFill>
              <a:effectLst>
                <a:outerShdw blurRad="38100" dist="38100" dir="2700000" algn="tl">
                  <a:srgbClr val="000000">
                    <a:alpha val="43137"/>
                  </a:srgbClr>
                </a:outerShdw>
              </a:effectLst>
              <a:latin typeface="Times"/>
              <a:ea typeface="+mn-ea"/>
              <a:cs typeface="B Zar" panose="00000400000000000000" pitchFamily="2" charset="-78"/>
            </a:rPr>
            <a:t>شعله خارج از دایره</a:t>
          </a:r>
          <a:endParaRPr lang="tr-TR" sz="1200" kern="1200" dirty="0">
            <a:solidFill>
              <a:schemeClr val="tx1"/>
            </a:solidFill>
            <a:latin typeface="Times"/>
            <a:ea typeface="+mn-ea"/>
            <a:cs typeface="B Zar" panose="00000400000000000000" pitchFamily="2" charset="-78"/>
          </a:endParaRPr>
        </a:p>
      </dsp:txBody>
      <dsp:txXfrm>
        <a:off x="2742869" y="2377516"/>
        <a:ext cx="633538" cy="463804"/>
      </dsp:txXfrm>
    </dsp:sp>
    <dsp:sp modelId="{3F9EC4B0-F529-4590-9632-0498A8BDA0A1}">
      <dsp:nvSpPr>
        <dsp:cNvPr id="0" name=""/>
        <dsp:cNvSpPr/>
      </dsp:nvSpPr>
      <dsp:spPr>
        <a:xfrm>
          <a:off x="2435062" y="1257641"/>
          <a:ext cx="888101" cy="655918"/>
        </a:xfrm>
        <a:prstGeom prst="ellipse">
          <a:avLst/>
        </a:prstGeom>
        <a:solidFill>
          <a:srgbClr val="FFFF0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fa-IR" sz="1200" b="1" kern="1200" dirty="0" smtClean="0">
              <a:solidFill>
                <a:schemeClr val="tx1"/>
              </a:solidFill>
              <a:effectLst>
                <a:outerShdw blurRad="38100" dist="38100" dir="2700000" algn="tl">
                  <a:srgbClr val="000000">
                    <a:alpha val="43137"/>
                  </a:srgbClr>
                </a:outerShdw>
              </a:effectLst>
              <a:latin typeface="Times"/>
              <a:ea typeface="+mn-ea"/>
              <a:cs typeface="B Zar" panose="00000400000000000000" pitchFamily="2" charset="-78"/>
            </a:rPr>
            <a:t>جمجه و استخوانهای متقاطع</a:t>
          </a:r>
          <a:endParaRPr lang="tr-TR" sz="1200" kern="1200" dirty="0">
            <a:solidFill>
              <a:schemeClr val="tx1"/>
            </a:solidFill>
            <a:latin typeface="Times"/>
            <a:ea typeface="+mn-ea"/>
            <a:cs typeface="B Zar" panose="00000400000000000000" pitchFamily="2" charset="-78"/>
          </a:endParaRPr>
        </a:p>
      </dsp:txBody>
      <dsp:txXfrm>
        <a:off x="2565121" y="1353698"/>
        <a:ext cx="627983" cy="463804"/>
      </dsp:txXfrm>
    </dsp:sp>
    <dsp:sp modelId="{D78328B4-2FAC-471E-B05A-69019975226A}">
      <dsp:nvSpPr>
        <dsp:cNvPr id="0" name=""/>
        <dsp:cNvSpPr/>
      </dsp:nvSpPr>
      <dsp:spPr>
        <a:xfrm>
          <a:off x="2959534" y="357311"/>
          <a:ext cx="878767" cy="655918"/>
        </a:xfrm>
        <a:prstGeom prst="ellipse">
          <a:avLst/>
        </a:prstGeom>
        <a:solidFill>
          <a:srgbClr val="FFFF0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fa-IR" sz="1200" b="1" kern="1200" dirty="0" smtClean="0">
              <a:solidFill>
                <a:schemeClr val="tx1"/>
              </a:solidFill>
              <a:effectLst>
                <a:outerShdw blurRad="38100" dist="38100" dir="2700000" algn="tl">
                  <a:srgbClr val="000000">
                    <a:alpha val="43137"/>
                  </a:srgbClr>
                </a:outerShdw>
              </a:effectLst>
              <a:latin typeface="Times"/>
              <a:ea typeface="+mn-ea"/>
              <a:cs typeface="B Zar" panose="00000400000000000000" pitchFamily="2" charset="-78"/>
            </a:rPr>
            <a:t>محیط زیست</a:t>
          </a:r>
          <a:endParaRPr lang="tr-TR" sz="1200" kern="1200" dirty="0">
            <a:solidFill>
              <a:schemeClr val="tx1"/>
            </a:solidFill>
            <a:latin typeface="Times"/>
            <a:ea typeface="+mn-ea"/>
            <a:cs typeface="B Zar" panose="00000400000000000000" pitchFamily="2" charset="-78"/>
          </a:endParaRPr>
        </a:p>
      </dsp:txBody>
      <dsp:txXfrm>
        <a:off x="3088226" y="453368"/>
        <a:ext cx="621383" cy="46380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88CA9BA-3C12-40D4-A81F-4E58F7AA6819}">
      <dsp:nvSpPr>
        <dsp:cNvPr id="0" name=""/>
        <dsp:cNvSpPr/>
      </dsp:nvSpPr>
      <dsp:spPr>
        <a:xfrm>
          <a:off x="2027800" y="393"/>
          <a:ext cx="3793271" cy="1619851"/>
        </a:xfrm>
        <a:prstGeom prst="roundRect">
          <a:avLst>
            <a:gd name="adj" fmla="val 10000"/>
          </a:avLst>
        </a:prstGeom>
        <a:solidFill>
          <a:srgbClr val="FFC00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52400" tIns="152400" rIns="152400" bIns="152400" numCol="1" spcCol="1270" anchor="ctr" anchorCtr="0">
          <a:noAutofit/>
        </a:bodyPr>
        <a:lstStyle/>
        <a:p>
          <a:pPr lvl="0" algn="ctr" defTabSz="1778000">
            <a:lnSpc>
              <a:spcPct val="90000"/>
            </a:lnSpc>
            <a:spcBef>
              <a:spcPct val="0"/>
            </a:spcBef>
            <a:spcAft>
              <a:spcPct val="35000"/>
            </a:spcAft>
          </a:pPr>
          <a:r>
            <a:rPr lang="en-US" sz="4000" kern="1200" noProof="0" dirty="0">
              <a:solidFill>
                <a:schemeClr val="tx1"/>
              </a:solidFill>
              <a:latin typeface="Times"/>
              <a:ea typeface="+mn-ea"/>
              <a:cs typeface="+mn-cs"/>
            </a:rPr>
            <a:t>Signal Words</a:t>
          </a:r>
        </a:p>
      </dsp:txBody>
      <dsp:txXfrm>
        <a:off x="2075244" y="47837"/>
        <a:ext cx="3698383" cy="1524963"/>
      </dsp:txXfrm>
    </dsp:sp>
    <dsp:sp modelId="{0E20F5EC-7424-4FA0-94FE-51A37FED6AE5}">
      <dsp:nvSpPr>
        <dsp:cNvPr id="0" name=""/>
        <dsp:cNvSpPr/>
      </dsp:nvSpPr>
      <dsp:spPr>
        <a:xfrm>
          <a:off x="2345080" y="1620245"/>
          <a:ext cx="1579355" cy="647940"/>
        </a:xfrm>
        <a:custGeom>
          <a:avLst/>
          <a:gdLst/>
          <a:ahLst/>
          <a:cxnLst/>
          <a:rect l="0" t="0" r="0" b="0"/>
          <a:pathLst>
            <a:path>
              <a:moveTo>
                <a:pt x="1579355" y="0"/>
              </a:moveTo>
              <a:lnTo>
                <a:pt x="1579355" y="323970"/>
              </a:lnTo>
              <a:lnTo>
                <a:pt x="0" y="323970"/>
              </a:lnTo>
              <a:lnTo>
                <a:pt x="0" y="647940"/>
              </a:lnTo>
            </a:path>
          </a:pathLst>
        </a:custGeom>
        <a:noFill/>
        <a:ln w="25400" cap="flat" cmpd="sng" algn="ctr">
          <a:solidFill>
            <a:srgbClr val="FFFF00"/>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F51F6004-A70F-4CCE-B908-63B8E2D8A242}">
      <dsp:nvSpPr>
        <dsp:cNvPr id="0" name=""/>
        <dsp:cNvSpPr/>
      </dsp:nvSpPr>
      <dsp:spPr>
        <a:xfrm>
          <a:off x="1130191" y="2268186"/>
          <a:ext cx="2429777" cy="1619851"/>
        </a:xfrm>
        <a:prstGeom prst="roundRect">
          <a:avLst>
            <a:gd name="adj" fmla="val 10000"/>
          </a:avLst>
        </a:prstGeom>
        <a:solidFill>
          <a:srgbClr val="FFC000"/>
        </a:soli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pPr>
          <a:r>
            <a:rPr lang="en-US" sz="3300" kern="1200" noProof="0" dirty="0" smtClean="0">
              <a:solidFill>
                <a:schemeClr val="tx1"/>
              </a:solidFill>
              <a:latin typeface="Times"/>
              <a:ea typeface="+mn-ea"/>
              <a:cs typeface="+mn-cs"/>
            </a:rPr>
            <a:t>Warning</a:t>
          </a:r>
          <a:endParaRPr lang="fa-IR" sz="3300" kern="1200" noProof="0" dirty="0" smtClean="0">
            <a:solidFill>
              <a:schemeClr val="tx1"/>
            </a:solidFill>
            <a:latin typeface="Times"/>
            <a:ea typeface="+mn-ea"/>
            <a:cs typeface="+mn-cs"/>
          </a:endParaRPr>
        </a:p>
        <a:p>
          <a:pPr lvl="0" algn="ctr" defTabSz="1466850">
            <a:lnSpc>
              <a:spcPct val="90000"/>
            </a:lnSpc>
            <a:spcBef>
              <a:spcPct val="0"/>
            </a:spcBef>
            <a:spcAft>
              <a:spcPct val="35000"/>
            </a:spcAft>
          </a:pPr>
          <a:r>
            <a:rPr lang="fa-IR" sz="3300" kern="1200" noProof="0" dirty="0" smtClean="0">
              <a:solidFill>
                <a:schemeClr val="tx1"/>
              </a:solidFill>
              <a:latin typeface="Times"/>
              <a:ea typeface="+mn-ea"/>
              <a:cs typeface="B Zar" panose="00000400000000000000" pitchFamily="2" charset="-78"/>
            </a:rPr>
            <a:t>(هشدار)</a:t>
          </a:r>
          <a:endParaRPr lang="en-US" sz="3300" kern="1200" noProof="0" dirty="0">
            <a:solidFill>
              <a:schemeClr val="tx1"/>
            </a:solidFill>
            <a:latin typeface="Times"/>
            <a:ea typeface="+mn-ea"/>
            <a:cs typeface="B Zar" panose="00000400000000000000" pitchFamily="2" charset="-78"/>
          </a:endParaRPr>
        </a:p>
      </dsp:txBody>
      <dsp:txXfrm>
        <a:off x="1177635" y="2315630"/>
        <a:ext cx="2334889" cy="1524963"/>
      </dsp:txXfrm>
    </dsp:sp>
    <dsp:sp modelId="{D6FC4888-2A02-4D10-BF85-A0B522B46B1B}">
      <dsp:nvSpPr>
        <dsp:cNvPr id="0" name=""/>
        <dsp:cNvSpPr/>
      </dsp:nvSpPr>
      <dsp:spPr>
        <a:xfrm>
          <a:off x="3924436" y="1620245"/>
          <a:ext cx="1579355" cy="647940"/>
        </a:xfrm>
        <a:custGeom>
          <a:avLst/>
          <a:gdLst/>
          <a:ahLst/>
          <a:cxnLst/>
          <a:rect l="0" t="0" r="0" b="0"/>
          <a:pathLst>
            <a:path>
              <a:moveTo>
                <a:pt x="0" y="0"/>
              </a:moveTo>
              <a:lnTo>
                <a:pt x="0" y="323970"/>
              </a:lnTo>
              <a:lnTo>
                <a:pt x="1579355" y="323970"/>
              </a:lnTo>
              <a:lnTo>
                <a:pt x="1579355" y="647940"/>
              </a:lnTo>
            </a:path>
          </a:pathLst>
        </a:custGeom>
        <a:noFill/>
        <a:ln w="25400" cap="flat" cmpd="sng" algn="ctr">
          <a:solidFill>
            <a:srgbClr val="FFFF00"/>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0CB22126-3DE6-4830-9D47-3B64392C81EF}">
      <dsp:nvSpPr>
        <dsp:cNvPr id="0" name=""/>
        <dsp:cNvSpPr/>
      </dsp:nvSpPr>
      <dsp:spPr>
        <a:xfrm>
          <a:off x="4288902" y="2268186"/>
          <a:ext cx="2429777" cy="1619851"/>
        </a:xfrm>
        <a:prstGeom prst="roundRect">
          <a:avLst>
            <a:gd name="adj" fmla="val 10000"/>
          </a:avLst>
        </a:prstGeom>
        <a:solidFill>
          <a:srgbClr val="FFC000"/>
        </a:soli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pPr>
          <a:r>
            <a:rPr lang="en-US" sz="3300" kern="1200" noProof="0" dirty="0" smtClean="0">
              <a:solidFill>
                <a:schemeClr val="tx1"/>
              </a:solidFill>
              <a:latin typeface="Times"/>
              <a:ea typeface="+mn-ea"/>
              <a:cs typeface="+mn-cs"/>
            </a:rPr>
            <a:t>Danger</a:t>
          </a:r>
          <a:endParaRPr lang="fa-IR" sz="3300" kern="1200" noProof="0" dirty="0" smtClean="0">
            <a:solidFill>
              <a:schemeClr val="tx1"/>
            </a:solidFill>
            <a:latin typeface="Times"/>
            <a:ea typeface="+mn-ea"/>
            <a:cs typeface="+mn-cs"/>
          </a:endParaRPr>
        </a:p>
        <a:p>
          <a:pPr lvl="0" algn="ctr" defTabSz="1466850">
            <a:lnSpc>
              <a:spcPct val="90000"/>
            </a:lnSpc>
            <a:spcBef>
              <a:spcPct val="0"/>
            </a:spcBef>
            <a:spcAft>
              <a:spcPct val="35000"/>
            </a:spcAft>
          </a:pPr>
          <a:r>
            <a:rPr lang="fa-IR" sz="3300" kern="1200" noProof="0" dirty="0" smtClean="0">
              <a:solidFill>
                <a:schemeClr val="tx1"/>
              </a:solidFill>
              <a:latin typeface="Times"/>
              <a:ea typeface="+mn-ea"/>
              <a:cs typeface="B Zar" panose="00000400000000000000" pitchFamily="2" charset="-78"/>
            </a:rPr>
            <a:t>(خطر)</a:t>
          </a:r>
          <a:endParaRPr lang="en-US" sz="3300" kern="1200" noProof="0" dirty="0">
            <a:solidFill>
              <a:schemeClr val="tx1"/>
            </a:solidFill>
            <a:latin typeface="Times"/>
            <a:ea typeface="+mn-ea"/>
            <a:cs typeface="B Zar" panose="00000400000000000000" pitchFamily="2" charset="-78"/>
          </a:endParaRPr>
        </a:p>
      </dsp:txBody>
      <dsp:txXfrm>
        <a:off x="4336346" y="2315630"/>
        <a:ext cx="2334889" cy="1524963"/>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D346A58-B44A-4F0C-9AF6-5DB81AD44528}" type="datetimeFigureOut">
              <a:rPr lang="en-US" smtClean="0"/>
              <a:t>10/26/2024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B0857A-7275-4423-93F8-F2ADA6446BD9}" type="slidenum">
              <a:rPr lang="en-US" smtClean="0"/>
              <a:t>‹#›</a:t>
            </a:fld>
            <a:endParaRPr lang="en-US"/>
          </a:p>
        </p:txBody>
      </p:sp>
    </p:spTree>
    <p:extLst>
      <p:ext uri="{BB962C8B-B14F-4D97-AF65-F5344CB8AC3E}">
        <p14:creationId xmlns:p14="http://schemas.microsoft.com/office/powerpoint/2010/main" val="14838370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D346A58-B44A-4F0C-9AF6-5DB81AD44528}" type="datetimeFigureOut">
              <a:rPr lang="en-US" smtClean="0"/>
              <a:t>10/26/2024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B0857A-7275-4423-93F8-F2ADA6446BD9}" type="slidenum">
              <a:rPr lang="en-US" smtClean="0"/>
              <a:t>‹#›</a:t>
            </a:fld>
            <a:endParaRPr lang="en-US"/>
          </a:p>
        </p:txBody>
      </p:sp>
    </p:spTree>
    <p:extLst>
      <p:ext uri="{BB962C8B-B14F-4D97-AF65-F5344CB8AC3E}">
        <p14:creationId xmlns:p14="http://schemas.microsoft.com/office/powerpoint/2010/main" val="210837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D346A58-B44A-4F0C-9AF6-5DB81AD44528}" type="datetimeFigureOut">
              <a:rPr lang="en-US" smtClean="0"/>
              <a:t>10/26/2024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B0857A-7275-4423-93F8-F2ADA6446BD9}" type="slidenum">
              <a:rPr lang="en-US" smtClean="0"/>
              <a:t>‹#›</a:t>
            </a:fld>
            <a:endParaRPr lang="en-US"/>
          </a:p>
        </p:txBody>
      </p:sp>
    </p:spTree>
    <p:extLst>
      <p:ext uri="{BB962C8B-B14F-4D97-AF65-F5344CB8AC3E}">
        <p14:creationId xmlns:p14="http://schemas.microsoft.com/office/powerpoint/2010/main" val="30441529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D346A58-B44A-4F0C-9AF6-5DB81AD44528}" type="datetimeFigureOut">
              <a:rPr lang="en-US" smtClean="0"/>
              <a:t>10/26/2024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B0857A-7275-4423-93F8-F2ADA6446BD9}" type="slidenum">
              <a:rPr lang="en-US" smtClean="0"/>
              <a:t>‹#›</a:t>
            </a:fld>
            <a:endParaRPr lang="en-US"/>
          </a:p>
        </p:txBody>
      </p:sp>
    </p:spTree>
    <p:extLst>
      <p:ext uri="{BB962C8B-B14F-4D97-AF65-F5344CB8AC3E}">
        <p14:creationId xmlns:p14="http://schemas.microsoft.com/office/powerpoint/2010/main" val="8969191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DD346A58-B44A-4F0C-9AF6-5DB81AD44528}" type="datetimeFigureOut">
              <a:rPr lang="en-US" smtClean="0"/>
              <a:t>10/26/2024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B0857A-7275-4423-93F8-F2ADA6446BD9}" type="slidenum">
              <a:rPr lang="en-US" smtClean="0"/>
              <a:t>‹#›</a:t>
            </a:fld>
            <a:endParaRPr lang="en-US"/>
          </a:p>
        </p:txBody>
      </p:sp>
    </p:spTree>
    <p:extLst>
      <p:ext uri="{BB962C8B-B14F-4D97-AF65-F5344CB8AC3E}">
        <p14:creationId xmlns:p14="http://schemas.microsoft.com/office/powerpoint/2010/main" val="15634752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D346A58-B44A-4F0C-9AF6-5DB81AD44528}" type="datetimeFigureOut">
              <a:rPr lang="en-US" smtClean="0"/>
              <a:t>10/26/2024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B0857A-7275-4423-93F8-F2ADA6446BD9}" type="slidenum">
              <a:rPr lang="en-US" smtClean="0"/>
              <a:t>‹#›</a:t>
            </a:fld>
            <a:endParaRPr lang="en-US"/>
          </a:p>
        </p:txBody>
      </p:sp>
    </p:spTree>
    <p:extLst>
      <p:ext uri="{BB962C8B-B14F-4D97-AF65-F5344CB8AC3E}">
        <p14:creationId xmlns:p14="http://schemas.microsoft.com/office/powerpoint/2010/main" val="31241550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D346A58-B44A-4F0C-9AF6-5DB81AD44528}" type="datetimeFigureOut">
              <a:rPr lang="en-US" smtClean="0"/>
              <a:t>10/26/2024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2B0857A-7275-4423-93F8-F2ADA6446BD9}" type="slidenum">
              <a:rPr lang="en-US" smtClean="0"/>
              <a:t>‹#›</a:t>
            </a:fld>
            <a:endParaRPr lang="en-US"/>
          </a:p>
        </p:txBody>
      </p:sp>
    </p:spTree>
    <p:extLst>
      <p:ext uri="{BB962C8B-B14F-4D97-AF65-F5344CB8AC3E}">
        <p14:creationId xmlns:p14="http://schemas.microsoft.com/office/powerpoint/2010/main" val="21502813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D346A58-B44A-4F0C-9AF6-5DB81AD44528}" type="datetimeFigureOut">
              <a:rPr lang="en-US" smtClean="0"/>
              <a:t>10/26/2024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2B0857A-7275-4423-93F8-F2ADA6446BD9}" type="slidenum">
              <a:rPr lang="en-US" smtClean="0"/>
              <a:t>‹#›</a:t>
            </a:fld>
            <a:endParaRPr lang="en-US"/>
          </a:p>
        </p:txBody>
      </p:sp>
    </p:spTree>
    <p:extLst>
      <p:ext uri="{BB962C8B-B14F-4D97-AF65-F5344CB8AC3E}">
        <p14:creationId xmlns:p14="http://schemas.microsoft.com/office/powerpoint/2010/main" val="3809383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346A58-B44A-4F0C-9AF6-5DB81AD44528}" type="datetimeFigureOut">
              <a:rPr lang="en-US" smtClean="0"/>
              <a:t>10/26/2024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2B0857A-7275-4423-93F8-F2ADA6446BD9}" type="slidenum">
              <a:rPr lang="en-US" smtClean="0"/>
              <a:t>‹#›</a:t>
            </a:fld>
            <a:endParaRPr lang="en-US"/>
          </a:p>
        </p:txBody>
      </p:sp>
    </p:spTree>
    <p:extLst>
      <p:ext uri="{BB962C8B-B14F-4D97-AF65-F5344CB8AC3E}">
        <p14:creationId xmlns:p14="http://schemas.microsoft.com/office/powerpoint/2010/main" val="7455906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DD346A58-B44A-4F0C-9AF6-5DB81AD44528}" type="datetimeFigureOut">
              <a:rPr lang="en-US" smtClean="0"/>
              <a:t>10/26/2024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B0857A-7275-4423-93F8-F2ADA6446BD9}" type="slidenum">
              <a:rPr lang="en-US" smtClean="0"/>
              <a:t>‹#›</a:t>
            </a:fld>
            <a:endParaRPr lang="en-US"/>
          </a:p>
        </p:txBody>
      </p:sp>
    </p:spTree>
    <p:extLst>
      <p:ext uri="{BB962C8B-B14F-4D97-AF65-F5344CB8AC3E}">
        <p14:creationId xmlns:p14="http://schemas.microsoft.com/office/powerpoint/2010/main" val="13722058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DD346A58-B44A-4F0C-9AF6-5DB81AD44528}" type="datetimeFigureOut">
              <a:rPr lang="en-US" smtClean="0"/>
              <a:t>10/26/2024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B0857A-7275-4423-93F8-F2ADA6446BD9}" type="slidenum">
              <a:rPr lang="en-US" smtClean="0"/>
              <a:t>‹#›</a:t>
            </a:fld>
            <a:endParaRPr lang="en-US"/>
          </a:p>
        </p:txBody>
      </p:sp>
    </p:spTree>
    <p:extLst>
      <p:ext uri="{BB962C8B-B14F-4D97-AF65-F5344CB8AC3E}">
        <p14:creationId xmlns:p14="http://schemas.microsoft.com/office/powerpoint/2010/main" val="36793007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346A58-B44A-4F0C-9AF6-5DB81AD44528}" type="datetimeFigureOut">
              <a:rPr lang="en-US" smtClean="0"/>
              <a:t>10/26/2024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B0857A-7275-4423-93F8-F2ADA6446BD9}" type="slidenum">
              <a:rPr lang="en-US" smtClean="0"/>
              <a:t>‹#›</a:t>
            </a:fld>
            <a:endParaRPr lang="en-US"/>
          </a:p>
        </p:txBody>
      </p:sp>
    </p:spTree>
    <p:extLst>
      <p:ext uri="{BB962C8B-B14F-4D97-AF65-F5344CB8AC3E}">
        <p14:creationId xmlns:p14="http://schemas.microsoft.com/office/powerpoint/2010/main" val="13507310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8" Type="http://schemas.openxmlformats.org/officeDocument/2006/relationships/image" Target="../media/image4.jpg"/><Relationship Id="rId13" Type="http://schemas.openxmlformats.org/officeDocument/2006/relationships/image" Target="../media/image9.jpg"/><Relationship Id="rId3" Type="http://schemas.openxmlformats.org/officeDocument/2006/relationships/diagramLayout" Target="../diagrams/layout3.xml"/><Relationship Id="rId7" Type="http://schemas.openxmlformats.org/officeDocument/2006/relationships/image" Target="../media/image3.jpg"/><Relationship Id="rId12" Type="http://schemas.openxmlformats.org/officeDocument/2006/relationships/image" Target="../media/image8.jpg"/><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11" Type="http://schemas.openxmlformats.org/officeDocument/2006/relationships/image" Target="../media/image7.jpg"/><Relationship Id="rId5" Type="http://schemas.openxmlformats.org/officeDocument/2006/relationships/diagramColors" Target="../diagrams/colors3.xml"/><Relationship Id="rId15" Type="http://schemas.openxmlformats.org/officeDocument/2006/relationships/image" Target="../media/image11.jpg"/><Relationship Id="rId10" Type="http://schemas.openxmlformats.org/officeDocument/2006/relationships/image" Target="../media/image6.jpg"/><Relationship Id="rId4" Type="http://schemas.openxmlformats.org/officeDocument/2006/relationships/diagramQuickStyle" Target="../diagrams/quickStyle3.xml"/><Relationship Id="rId9" Type="http://schemas.openxmlformats.org/officeDocument/2006/relationships/image" Target="../media/image5.jpg"/><Relationship Id="rId14" Type="http://schemas.openxmlformats.org/officeDocument/2006/relationships/image" Target="../media/image10.png"/></Relationships>
</file>

<file path=ppt/slides/_rels/slide6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7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5602"/>
            <a:ext cx="12191999" cy="6787317"/>
          </a:xfrm>
          <a:prstGeom prst="rect">
            <a:avLst/>
          </a:prstGeom>
        </p:spPr>
      </p:pic>
      <p:sp>
        <p:nvSpPr>
          <p:cNvPr id="3" name="Subtitle 2"/>
          <p:cNvSpPr>
            <a:spLocks noGrp="1"/>
          </p:cNvSpPr>
          <p:nvPr>
            <p:ph type="subTitle" idx="1"/>
          </p:nvPr>
        </p:nvSpPr>
        <p:spPr>
          <a:xfrm>
            <a:off x="2325188" y="3889420"/>
            <a:ext cx="4781006" cy="2576694"/>
          </a:xfrm>
        </p:spPr>
        <p:txBody>
          <a:bodyPr/>
          <a:lstStyle/>
          <a:p>
            <a:r>
              <a:rPr lang="fa-IR" b="1" dirty="0" smtClean="0">
                <a:solidFill>
                  <a:schemeClr val="tx2"/>
                </a:solidFill>
                <a:cs typeface="B Zar" panose="00000400000000000000" pitchFamily="2" charset="-78"/>
              </a:rPr>
              <a:t>بهناز شفیعی</a:t>
            </a:r>
          </a:p>
          <a:p>
            <a:r>
              <a:rPr lang="fa-IR" b="1" dirty="0" smtClean="0">
                <a:solidFill>
                  <a:schemeClr val="tx2"/>
                </a:solidFill>
                <a:cs typeface="B Zar" panose="00000400000000000000" pitchFamily="2" charset="-78"/>
              </a:rPr>
              <a:t>کارشناس حوادث شیمیایی معاونت بهداشت دانشگاه علوم پزشکی اصفهان</a:t>
            </a:r>
            <a:endParaRPr lang="en-US" b="1" dirty="0">
              <a:solidFill>
                <a:schemeClr val="tx2"/>
              </a:solidFill>
              <a:cs typeface="B Zar" panose="00000400000000000000" pitchFamily="2" charset="-78"/>
            </a:endParaRPr>
          </a:p>
        </p:txBody>
      </p:sp>
    </p:spTree>
    <p:extLst>
      <p:ext uri="{BB962C8B-B14F-4D97-AF65-F5344CB8AC3E}">
        <p14:creationId xmlns:p14="http://schemas.microsoft.com/office/powerpoint/2010/main" val="103820053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fa-IR" b="1" dirty="0">
                <a:solidFill>
                  <a:srgbClr val="FFC000"/>
                </a:solidFill>
                <a:latin typeface="Calibri" panose="020F0502020204030204" pitchFamily="34" charset="0"/>
                <a:ea typeface="Calibri" panose="020F0502020204030204" pitchFamily="34" charset="0"/>
                <a:cs typeface="B Zar" panose="00000400000000000000" pitchFamily="2" charset="-78"/>
              </a:rPr>
              <a:t>چطور </a:t>
            </a:r>
            <a:r>
              <a:rPr lang="en-US" b="1" dirty="0">
                <a:solidFill>
                  <a:srgbClr val="FFC000"/>
                </a:solidFill>
                <a:latin typeface="Calibri" panose="020F0502020204030204" pitchFamily="34" charset="0"/>
                <a:ea typeface="Calibri" panose="020F0502020204030204" pitchFamily="34" charset="0"/>
                <a:cs typeface="B Zar" panose="00000400000000000000" pitchFamily="2" charset="-78"/>
              </a:rPr>
              <a:t>GHS</a:t>
            </a:r>
            <a:r>
              <a:rPr lang="fa-IR" b="1" dirty="0">
                <a:solidFill>
                  <a:srgbClr val="FFC000"/>
                </a:solidFill>
                <a:latin typeface="Calibri" panose="020F0502020204030204" pitchFamily="34" charset="0"/>
                <a:ea typeface="Calibri" panose="020F0502020204030204" pitchFamily="34" charset="0"/>
                <a:cs typeface="B Zar" panose="00000400000000000000" pitchFamily="2" charset="-78"/>
              </a:rPr>
              <a:t> با ایمنی و بهداشت شغلی مشارکت دارد؟</a:t>
            </a:r>
            <a:endParaRPr lang="en-US"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4"/>
            <a:ext cx="10515600" cy="4260501"/>
          </a:xfrm>
        </p:spPr>
        <p:txBody>
          <a:bodyPr>
            <a:normAutofit fontScale="92500" lnSpcReduction="10000"/>
          </a:bodyPr>
          <a:lstStyle/>
          <a:p>
            <a:pPr algn="just" rtl="1">
              <a:lnSpc>
                <a:spcPct val="107000"/>
              </a:lnSpc>
              <a:spcAft>
                <a:spcPts val="800"/>
              </a:spcAft>
              <a:buFont typeface="Wingdings" panose="05000000000000000000" pitchFamily="2" charset="2"/>
              <a:buChar char="q"/>
            </a:pPr>
            <a:r>
              <a:rPr lang="fa-IR" sz="4800" i="1" dirty="0" smtClean="0">
                <a:solidFill>
                  <a:srgbClr val="FF0000"/>
                </a:solidFill>
                <a:latin typeface="Calibri" panose="020F0502020204030204" pitchFamily="34" charset="0"/>
                <a:ea typeface="Calibri" panose="020F0502020204030204" pitchFamily="34" charset="0"/>
                <a:cs typeface="B Zar" panose="00000400000000000000" pitchFamily="2" charset="-78"/>
              </a:rPr>
              <a:t> </a:t>
            </a:r>
            <a:r>
              <a:rPr lang="fa-IR" sz="4800" i="1" dirty="0" smtClean="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Zar" panose="00000400000000000000" pitchFamily="2" charset="-78"/>
              </a:rPr>
              <a:t>مرحله </a:t>
            </a:r>
            <a:r>
              <a:rPr lang="fa-IR" sz="4800" i="1" dirty="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Zar" panose="00000400000000000000" pitchFamily="2" charset="-78"/>
              </a:rPr>
              <a:t>اول: شناسایی خطرات</a:t>
            </a:r>
            <a:endParaRPr lang="en-US" sz="4000" dirty="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Arial" panose="020B0604020202020204" pitchFamily="34" charset="0"/>
            </a:endParaRPr>
          </a:p>
          <a:p>
            <a:pPr algn="just" rtl="1">
              <a:lnSpc>
                <a:spcPct val="107000"/>
              </a:lnSpc>
              <a:spcAft>
                <a:spcPts val="800"/>
              </a:spcAft>
            </a:pPr>
            <a:r>
              <a:rPr lang="fa-IR" sz="4800" dirty="0" smtClean="0">
                <a:solidFill>
                  <a:srgbClr val="FFFF00"/>
                </a:solidFill>
                <a:latin typeface="Calibri" panose="020F0502020204030204" pitchFamily="34" charset="0"/>
                <a:ea typeface="Calibri" panose="020F0502020204030204" pitchFamily="34" charset="0"/>
                <a:cs typeface="B Zar" panose="00000400000000000000" pitchFamily="2" charset="-78"/>
              </a:rPr>
              <a:t>طبقه </a:t>
            </a:r>
            <a:r>
              <a:rPr lang="fa-IR" sz="4800" dirty="0">
                <a:solidFill>
                  <a:srgbClr val="FFFF00"/>
                </a:solidFill>
                <a:latin typeface="Calibri" panose="020F0502020204030204" pitchFamily="34" charset="0"/>
                <a:ea typeface="Calibri" panose="020F0502020204030204" pitchFamily="34" charset="0"/>
                <a:cs typeface="B Zar" panose="00000400000000000000" pitchFamily="2" charset="-78"/>
              </a:rPr>
              <a:t>بندی مواد شیمیایی بر اساس خصوصیات ذاتی آنها</a:t>
            </a:r>
            <a:endParaRPr lang="en-US" sz="4000" dirty="0">
              <a:solidFill>
                <a:srgbClr val="FFFF00"/>
              </a:solidFill>
              <a:latin typeface="Calibri" panose="020F0502020204030204" pitchFamily="34" charset="0"/>
              <a:ea typeface="Calibri" panose="020F0502020204030204" pitchFamily="34" charset="0"/>
              <a:cs typeface="Arial" panose="020B0604020202020204" pitchFamily="34" charset="0"/>
            </a:endParaRPr>
          </a:p>
          <a:p>
            <a:pPr algn="just" rtl="1">
              <a:lnSpc>
                <a:spcPct val="107000"/>
              </a:lnSpc>
              <a:spcAft>
                <a:spcPts val="800"/>
              </a:spcAft>
            </a:pPr>
            <a:r>
              <a:rPr lang="fa-IR" sz="4800" dirty="0">
                <a:solidFill>
                  <a:srgbClr val="FFFF00"/>
                </a:solidFill>
                <a:latin typeface="Calibri" panose="020F0502020204030204" pitchFamily="34" charset="0"/>
                <a:ea typeface="Calibri" panose="020F0502020204030204" pitchFamily="34" charset="0"/>
                <a:cs typeface="B Zar" panose="00000400000000000000" pitchFamily="2" charset="-78"/>
              </a:rPr>
              <a:t>مخابره خطر به وسیله برچسب، </a:t>
            </a:r>
            <a:r>
              <a:rPr lang="en-US" sz="4800" dirty="0">
                <a:solidFill>
                  <a:srgbClr val="FFFF00"/>
                </a:solidFill>
                <a:latin typeface="Calibri" panose="020F0502020204030204" pitchFamily="34" charset="0"/>
                <a:ea typeface="Calibri" panose="020F0502020204030204" pitchFamily="34" charset="0"/>
                <a:cs typeface="B Zar" panose="00000400000000000000" pitchFamily="2" charset="-78"/>
              </a:rPr>
              <a:t>SDS</a:t>
            </a:r>
            <a:r>
              <a:rPr lang="fa-IR" sz="4800" dirty="0">
                <a:solidFill>
                  <a:srgbClr val="FFFF00"/>
                </a:solidFill>
                <a:latin typeface="Calibri" panose="020F0502020204030204" pitchFamily="34" charset="0"/>
                <a:ea typeface="Calibri" panose="020F0502020204030204" pitchFamily="34" charset="0"/>
                <a:cs typeface="B Zar" panose="00000400000000000000" pitchFamily="2" charset="-78"/>
              </a:rPr>
              <a:t> و آموزش</a:t>
            </a:r>
            <a:endParaRPr lang="en-US" sz="4000" dirty="0">
              <a:solidFill>
                <a:srgbClr val="FFFF00"/>
              </a:solidFill>
              <a:latin typeface="Calibri" panose="020F0502020204030204" pitchFamily="34" charset="0"/>
              <a:ea typeface="Calibri" panose="020F0502020204030204" pitchFamily="34" charset="0"/>
              <a:cs typeface="Arial" panose="020B0604020202020204" pitchFamily="34" charset="0"/>
            </a:endParaRPr>
          </a:p>
          <a:p>
            <a:pPr algn="just" rtl="1">
              <a:lnSpc>
                <a:spcPct val="107000"/>
              </a:lnSpc>
              <a:spcAft>
                <a:spcPts val="800"/>
              </a:spcAft>
            </a:pPr>
            <a:r>
              <a:rPr lang="fa-IR" sz="4800" dirty="0">
                <a:solidFill>
                  <a:srgbClr val="FFFF00"/>
                </a:solidFill>
                <a:latin typeface="Calibri" panose="020F0502020204030204" pitchFamily="34" charset="0"/>
                <a:ea typeface="Calibri" panose="020F0502020204030204" pitchFamily="34" charset="0"/>
                <a:cs typeface="B Zar" panose="00000400000000000000" pitchFamily="2" charset="-78"/>
              </a:rPr>
              <a:t>مرحله اول به عنوان هسته و قلب </a:t>
            </a:r>
            <a:r>
              <a:rPr lang="en-US" sz="4800" dirty="0">
                <a:solidFill>
                  <a:srgbClr val="FFFF00"/>
                </a:solidFill>
                <a:latin typeface="Calibri" panose="020F0502020204030204" pitchFamily="34" charset="0"/>
                <a:ea typeface="Calibri" panose="020F0502020204030204" pitchFamily="34" charset="0"/>
                <a:cs typeface="B Zar" panose="00000400000000000000" pitchFamily="2" charset="-78"/>
              </a:rPr>
              <a:t>GHS</a:t>
            </a:r>
            <a:r>
              <a:rPr lang="fa-IR" sz="4800" dirty="0">
                <a:solidFill>
                  <a:srgbClr val="FFFF00"/>
                </a:solidFill>
                <a:latin typeface="Calibri" panose="020F0502020204030204" pitchFamily="34" charset="0"/>
                <a:ea typeface="Calibri" panose="020F0502020204030204" pitchFamily="34" charset="0"/>
                <a:cs typeface="B Zar" panose="00000400000000000000" pitchFamily="2" charset="-78"/>
              </a:rPr>
              <a:t> یک جزء ضروری در ایمنی کار با مواد شیمیایی است.</a:t>
            </a:r>
            <a:endParaRPr lang="en-US" sz="4000" dirty="0">
              <a:solidFill>
                <a:srgbClr val="FFFF00"/>
              </a:solidFill>
              <a:effectLst/>
              <a:latin typeface="Calibri" panose="020F0502020204030204" pitchFamily="34" charset="0"/>
              <a:ea typeface="Calibri" panose="020F0502020204030204" pitchFamily="34" charset="0"/>
              <a:cs typeface="Arial" panose="020B0604020202020204" pitchFamily="34" charset="0"/>
            </a:endParaRP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spTree>
    <p:extLst>
      <p:ext uri="{BB962C8B-B14F-4D97-AF65-F5344CB8AC3E}">
        <p14:creationId xmlns:p14="http://schemas.microsoft.com/office/powerpoint/2010/main" val="11051041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fa-IR" b="1" dirty="0">
                <a:solidFill>
                  <a:srgbClr val="FFC000"/>
                </a:solidFill>
                <a:latin typeface="Calibri" panose="020F0502020204030204" pitchFamily="34" charset="0"/>
                <a:ea typeface="Calibri" panose="020F0502020204030204" pitchFamily="34" charset="0"/>
                <a:cs typeface="B Zar" panose="00000400000000000000" pitchFamily="2" charset="-78"/>
              </a:rPr>
              <a:t>چطور </a:t>
            </a:r>
            <a:r>
              <a:rPr lang="en-US" b="1" dirty="0">
                <a:solidFill>
                  <a:srgbClr val="FFC000"/>
                </a:solidFill>
                <a:latin typeface="Calibri" panose="020F0502020204030204" pitchFamily="34" charset="0"/>
                <a:ea typeface="Calibri" panose="020F0502020204030204" pitchFamily="34" charset="0"/>
                <a:cs typeface="B Zar" panose="00000400000000000000" pitchFamily="2" charset="-78"/>
              </a:rPr>
              <a:t>GHS</a:t>
            </a:r>
            <a:r>
              <a:rPr lang="fa-IR" b="1" dirty="0">
                <a:solidFill>
                  <a:srgbClr val="FFC000"/>
                </a:solidFill>
                <a:latin typeface="Calibri" panose="020F0502020204030204" pitchFamily="34" charset="0"/>
                <a:ea typeface="Calibri" panose="020F0502020204030204" pitchFamily="34" charset="0"/>
                <a:cs typeface="B Zar" panose="00000400000000000000" pitchFamily="2" charset="-78"/>
              </a:rPr>
              <a:t> با ایمنی و بهداشت شغلی مشارکت دارد؟</a:t>
            </a:r>
            <a:endParaRPr lang="en-US"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4"/>
            <a:ext cx="10515600" cy="4260501"/>
          </a:xfrm>
        </p:spPr>
        <p:txBody>
          <a:bodyPr>
            <a:normAutofit fontScale="85000" lnSpcReduction="20000"/>
          </a:bodyPr>
          <a:lstStyle/>
          <a:p>
            <a:pPr algn="just" rtl="1">
              <a:lnSpc>
                <a:spcPct val="107000"/>
              </a:lnSpc>
              <a:spcAft>
                <a:spcPts val="800"/>
              </a:spcAft>
              <a:buFont typeface="Wingdings" panose="05000000000000000000" pitchFamily="2" charset="2"/>
              <a:buChar char="q"/>
            </a:pPr>
            <a:r>
              <a:rPr lang="fa-IR" sz="4800" i="1" dirty="0" smtClean="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Zar" panose="00000400000000000000" pitchFamily="2" charset="-78"/>
              </a:rPr>
              <a:t> مرحله </a:t>
            </a:r>
            <a:r>
              <a:rPr lang="fa-IR" sz="4800" i="1" dirty="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Zar" panose="00000400000000000000" pitchFamily="2" charset="-78"/>
              </a:rPr>
              <a:t>دوم: ارزیابی ریسک</a:t>
            </a:r>
            <a:endParaRPr lang="en-US" sz="4000" dirty="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Arial" panose="020B0604020202020204" pitchFamily="34" charset="0"/>
            </a:endParaRPr>
          </a:p>
          <a:p>
            <a:pPr algn="just" rtl="1">
              <a:lnSpc>
                <a:spcPct val="107000"/>
              </a:lnSpc>
              <a:spcAft>
                <a:spcPts val="800"/>
              </a:spcAft>
            </a:pPr>
            <a:r>
              <a:rPr lang="fa-IR" sz="4800" dirty="0">
                <a:solidFill>
                  <a:srgbClr val="FFFF00"/>
                </a:solidFill>
                <a:latin typeface="Calibri" panose="020F0502020204030204" pitchFamily="34" charset="0"/>
                <a:ea typeface="Calibri" panose="020F0502020204030204" pitchFamily="34" charset="0"/>
                <a:cs typeface="B Zar" panose="00000400000000000000" pitchFamily="2" charset="-78"/>
              </a:rPr>
              <a:t>ارزیابی نحوه استفاده از مواد شیمیایی در محیط کار</a:t>
            </a:r>
            <a:endParaRPr lang="en-US" sz="4000" dirty="0">
              <a:solidFill>
                <a:srgbClr val="FFFF00"/>
              </a:solidFill>
              <a:latin typeface="Calibri" panose="020F0502020204030204" pitchFamily="34" charset="0"/>
              <a:ea typeface="Calibri" panose="020F0502020204030204" pitchFamily="34" charset="0"/>
              <a:cs typeface="Arial" panose="020B0604020202020204" pitchFamily="34" charset="0"/>
            </a:endParaRPr>
          </a:p>
          <a:p>
            <a:pPr algn="just" rtl="1">
              <a:lnSpc>
                <a:spcPct val="107000"/>
              </a:lnSpc>
              <a:spcAft>
                <a:spcPts val="800"/>
              </a:spcAft>
            </a:pPr>
            <a:r>
              <a:rPr lang="fa-IR" sz="4800" dirty="0">
                <a:solidFill>
                  <a:srgbClr val="FFFF00"/>
                </a:solidFill>
                <a:latin typeface="Calibri" panose="020F0502020204030204" pitchFamily="34" charset="0"/>
                <a:ea typeface="Calibri" panose="020F0502020204030204" pitchFamily="34" charset="0"/>
                <a:cs typeface="B Zar" panose="00000400000000000000" pitchFamily="2" charset="-78"/>
              </a:rPr>
              <a:t>در نظر گرفتن اقدامات کنترلی موجود به منظور کاهش خطرات</a:t>
            </a:r>
            <a:endParaRPr lang="en-US" sz="4000" dirty="0">
              <a:solidFill>
                <a:srgbClr val="FFFF00"/>
              </a:solidFill>
              <a:latin typeface="Calibri" panose="020F0502020204030204" pitchFamily="34" charset="0"/>
              <a:ea typeface="Calibri" panose="020F0502020204030204" pitchFamily="34" charset="0"/>
              <a:cs typeface="Arial" panose="020B0604020202020204" pitchFamily="34" charset="0"/>
            </a:endParaRPr>
          </a:p>
          <a:p>
            <a:pPr algn="just" rtl="1">
              <a:lnSpc>
                <a:spcPct val="107000"/>
              </a:lnSpc>
              <a:spcAft>
                <a:spcPts val="800"/>
              </a:spcAft>
            </a:pPr>
            <a:r>
              <a:rPr lang="fa-IR" sz="4800" dirty="0">
                <a:solidFill>
                  <a:srgbClr val="FFFF00"/>
                </a:solidFill>
                <a:latin typeface="Calibri" panose="020F0502020204030204" pitchFamily="34" charset="0"/>
                <a:ea typeface="Calibri" panose="020F0502020204030204" pitchFamily="34" charset="0"/>
                <a:cs typeface="B Zar" panose="00000400000000000000" pitchFamily="2" charset="-78"/>
              </a:rPr>
              <a:t>در حالی که خطرات مواد شیمیایی ذاتی می باشد، خطرها وجود ندارند، بنابراین بسته به سطوح اقدامات کاهش ریسک اعمال شده متفاوت خواهد بود.</a:t>
            </a:r>
            <a:endParaRPr lang="en-US" sz="4000" dirty="0">
              <a:solidFill>
                <a:srgbClr val="FFFF00"/>
              </a:solidFill>
              <a:effectLst/>
              <a:latin typeface="Calibri" panose="020F0502020204030204" pitchFamily="34" charset="0"/>
              <a:ea typeface="Calibri" panose="020F0502020204030204" pitchFamily="34" charset="0"/>
              <a:cs typeface="Arial" panose="020B0604020202020204" pitchFamily="34" charset="0"/>
            </a:endParaRP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spTree>
    <p:extLst>
      <p:ext uri="{BB962C8B-B14F-4D97-AF65-F5344CB8AC3E}">
        <p14:creationId xmlns:p14="http://schemas.microsoft.com/office/powerpoint/2010/main" val="18930409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fa-IR" b="1" dirty="0">
                <a:solidFill>
                  <a:srgbClr val="FFC000"/>
                </a:solidFill>
                <a:latin typeface="Calibri" panose="020F0502020204030204" pitchFamily="34" charset="0"/>
                <a:ea typeface="Calibri" panose="020F0502020204030204" pitchFamily="34" charset="0"/>
                <a:cs typeface="B Zar" panose="00000400000000000000" pitchFamily="2" charset="-78"/>
              </a:rPr>
              <a:t>چطور </a:t>
            </a:r>
            <a:r>
              <a:rPr lang="en-US" b="1" dirty="0">
                <a:solidFill>
                  <a:srgbClr val="FFC000"/>
                </a:solidFill>
                <a:latin typeface="Calibri" panose="020F0502020204030204" pitchFamily="34" charset="0"/>
                <a:ea typeface="Calibri" panose="020F0502020204030204" pitchFamily="34" charset="0"/>
                <a:cs typeface="B Zar" panose="00000400000000000000" pitchFamily="2" charset="-78"/>
              </a:rPr>
              <a:t>GHS</a:t>
            </a:r>
            <a:r>
              <a:rPr lang="fa-IR" b="1" dirty="0">
                <a:solidFill>
                  <a:srgbClr val="FFC000"/>
                </a:solidFill>
                <a:latin typeface="Calibri" panose="020F0502020204030204" pitchFamily="34" charset="0"/>
                <a:ea typeface="Calibri" panose="020F0502020204030204" pitchFamily="34" charset="0"/>
                <a:cs typeface="B Zar" panose="00000400000000000000" pitchFamily="2" charset="-78"/>
              </a:rPr>
              <a:t> با ایمنی و بهداشت شغلی مشارکت دارد؟</a:t>
            </a:r>
            <a:endParaRPr lang="en-US"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4"/>
            <a:ext cx="10515600" cy="4260501"/>
          </a:xfrm>
        </p:spPr>
        <p:txBody>
          <a:bodyPr>
            <a:normAutofit fontScale="77500" lnSpcReduction="20000"/>
          </a:bodyPr>
          <a:lstStyle/>
          <a:p>
            <a:pPr algn="just" rtl="1">
              <a:lnSpc>
                <a:spcPct val="107000"/>
              </a:lnSpc>
              <a:spcAft>
                <a:spcPts val="800"/>
              </a:spcAft>
              <a:buFont typeface="Wingdings" panose="05000000000000000000" pitchFamily="2" charset="2"/>
              <a:buChar char="q"/>
            </a:pPr>
            <a:r>
              <a:rPr lang="fa-IR" sz="4800" i="1" dirty="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Zar" panose="00000400000000000000" pitchFamily="2" charset="-78"/>
              </a:rPr>
              <a:t>مرحله سوم: استفاده ایمن از مواد شیمیایی</a:t>
            </a:r>
            <a:endParaRPr lang="en-US" sz="4000" i="1" dirty="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Arial" panose="020B0604020202020204" pitchFamily="34" charset="0"/>
            </a:endParaRPr>
          </a:p>
          <a:p>
            <a:pPr algn="just" rtl="1">
              <a:lnSpc>
                <a:spcPct val="107000"/>
              </a:lnSpc>
              <a:spcAft>
                <a:spcPts val="800"/>
              </a:spcAft>
            </a:pPr>
            <a:r>
              <a:rPr lang="fa-IR" sz="4800" dirty="0">
                <a:solidFill>
                  <a:srgbClr val="FFFF00"/>
                </a:solidFill>
                <a:latin typeface="Calibri" panose="020F0502020204030204" pitchFamily="34" charset="0"/>
                <a:ea typeface="Calibri" panose="020F0502020204030204" pitchFamily="34" charset="0"/>
                <a:cs typeface="B Zar" panose="00000400000000000000" pitchFamily="2" charset="-78"/>
              </a:rPr>
              <a:t>اگر اقدامات کاهش ریسک اعمال شده کافی باشد، سطح ریسک قابل قبول است و این می تواند به عنوان استفاده ایمن از مواد شیمیایی در نظر گرفته شود.</a:t>
            </a:r>
            <a:endParaRPr lang="en-US" sz="4000" dirty="0">
              <a:solidFill>
                <a:srgbClr val="FFFF00"/>
              </a:solidFill>
              <a:latin typeface="Calibri" panose="020F0502020204030204" pitchFamily="34" charset="0"/>
              <a:ea typeface="Calibri" panose="020F0502020204030204" pitchFamily="34" charset="0"/>
              <a:cs typeface="Arial" panose="020B0604020202020204" pitchFamily="34" charset="0"/>
            </a:endParaRPr>
          </a:p>
          <a:p>
            <a:pPr algn="just" rtl="1">
              <a:lnSpc>
                <a:spcPct val="107000"/>
              </a:lnSpc>
              <a:spcAft>
                <a:spcPts val="800"/>
              </a:spcAft>
            </a:pPr>
            <a:r>
              <a:rPr lang="fa-IR" sz="4800" dirty="0">
                <a:solidFill>
                  <a:srgbClr val="FFFF00"/>
                </a:solidFill>
                <a:latin typeface="Calibri" panose="020F0502020204030204" pitchFamily="34" charset="0"/>
                <a:ea typeface="Calibri" panose="020F0502020204030204" pitchFamily="34" charset="0"/>
                <a:cs typeface="B Zar" panose="00000400000000000000" pitchFamily="2" charset="-78"/>
              </a:rPr>
              <a:t>در غیر این صورت، باید مشخص شود که چه اقدامات کنترل ریسک برای کاهش خطر تا سطح استفاده قابل قبول و ایمن مورد نیاز است.</a:t>
            </a:r>
            <a:endParaRPr lang="en-US" sz="4000" dirty="0">
              <a:solidFill>
                <a:srgbClr val="FFFF00"/>
              </a:solidFill>
              <a:effectLst/>
              <a:latin typeface="Calibri" panose="020F0502020204030204" pitchFamily="34" charset="0"/>
              <a:ea typeface="Calibri" panose="020F0502020204030204" pitchFamily="34" charset="0"/>
              <a:cs typeface="Arial" panose="020B0604020202020204" pitchFamily="34" charset="0"/>
            </a:endParaRP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spTree>
    <p:extLst>
      <p:ext uri="{BB962C8B-B14F-4D97-AF65-F5344CB8AC3E}">
        <p14:creationId xmlns:p14="http://schemas.microsoft.com/office/powerpoint/2010/main" val="33703697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en-US" sz="5400" b="1" dirty="0">
                <a:solidFill>
                  <a:srgbClr val="FFC000"/>
                </a:solidFill>
                <a:latin typeface="Calibri" panose="020F0502020204030204" pitchFamily="34" charset="0"/>
                <a:ea typeface="Calibri" panose="020F0502020204030204" pitchFamily="34" charset="0"/>
                <a:cs typeface="B Zar" panose="00000400000000000000" pitchFamily="2" charset="-78"/>
              </a:rPr>
              <a:t>GHS</a:t>
            </a:r>
            <a:r>
              <a:rPr lang="fa-IR" sz="5400" b="1" dirty="0">
                <a:solidFill>
                  <a:srgbClr val="FFC000"/>
                </a:solidFill>
                <a:latin typeface="Calibri" panose="020F0502020204030204" pitchFamily="34" charset="0"/>
                <a:ea typeface="Calibri" panose="020F0502020204030204" pitchFamily="34" charset="0"/>
                <a:cs typeface="B Zar" panose="00000400000000000000" pitchFamily="2" charset="-78"/>
              </a:rPr>
              <a:t> چه خطراتی را پوشش می دهد؟</a:t>
            </a:r>
            <a:endParaRPr lang="en-US" sz="5400"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graphicFrame>
        <p:nvGraphicFramePr>
          <p:cNvPr id="6" name="10 Diyagram" title="text box "/>
          <p:cNvGraphicFramePr/>
          <p:nvPr>
            <p:extLst>
              <p:ext uri="{D42A27DB-BD31-4B8C-83A1-F6EECF244321}">
                <p14:modId xmlns:p14="http://schemas.microsoft.com/office/powerpoint/2010/main" val="2163874429"/>
              </p:ext>
            </p:extLst>
          </p:nvPr>
        </p:nvGraphicFramePr>
        <p:xfrm>
          <a:off x="1703512" y="1815737"/>
          <a:ext cx="8784976" cy="3124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21578188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en-US" sz="5400" b="1" dirty="0">
                <a:solidFill>
                  <a:srgbClr val="FFC000"/>
                </a:solidFill>
                <a:latin typeface="Calibri" panose="020F0502020204030204" pitchFamily="34" charset="0"/>
                <a:ea typeface="Calibri" panose="020F0502020204030204" pitchFamily="34" charset="0"/>
                <a:cs typeface="B Zar" panose="00000400000000000000" pitchFamily="2" charset="-78"/>
              </a:rPr>
              <a:t>GHS</a:t>
            </a:r>
            <a:r>
              <a:rPr lang="fa-IR" sz="5400" b="1" dirty="0">
                <a:solidFill>
                  <a:srgbClr val="FFC000"/>
                </a:solidFill>
                <a:latin typeface="Calibri" panose="020F0502020204030204" pitchFamily="34" charset="0"/>
                <a:ea typeface="Calibri" panose="020F0502020204030204" pitchFamily="34" charset="0"/>
                <a:cs typeface="B Zar" panose="00000400000000000000" pitchFamily="2" charset="-78"/>
              </a:rPr>
              <a:t> چه خطراتی را پوشش می دهد؟</a:t>
            </a:r>
            <a:endParaRPr lang="en-US"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4"/>
            <a:ext cx="10515600" cy="4260501"/>
          </a:xfrm>
        </p:spPr>
        <p:txBody>
          <a:bodyPr>
            <a:normAutofit/>
          </a:bodyPr>
          <a:lstStyle/>
          <a:p>
            <a:pPr lvl="0" algn="just" rtl="1">
              <a:lnSpc>
                <a:spcPct val="107000"/>
              </a:lnSpc>
              <a:spcAft>
                <a:spcPts val="800"/>
              </a:spcAft>
            </a:pPr>
            <a:r>
              <a:rPr lang="fa-IR" sz="3200" dirty="0" smtClean="0">
                <a:solidFill>
                  <a:srgbClr val="FFFF00"/>
                </a:solidFill>
                <a:latin typeface="Calibri" panose="020F0502020204030204" pitchFamily="34" charset="0"/>
                <a:ea typeface="Calibri" panose="020F0502020204030204" pitchFamily="34" charset="0"/>
                <a:cs typeface="B Zar" panose="00000400000000000000" pitchFamily="2" charset="-78"/>
              </a:rPr>
              <a:t>درجه خطرات</a:t>
            </a:r>
          </a:p>
          <a:p>
            <a:pPr lvl="0" algn="just" rtl="1">
              <a:lnSpc>
                <a:spcPct val="107000"/>
              </a:lnSpc>
              <a:spcAft>
                <a:spcPts val="800"/>
              </a:spcAft>
            </a:pPr>
            <a:r>
              <a:rPr lang="fa-IR" sz="3200" dirty="0" smtClean="0">
                <a:solidFill>
                  <a:srgbClr val="FFFF00"/>
                </a:solidFill>
                <a:latin typeface="Calibri" panose="020F0502020204030204" pitchFamily="34" charset="0"/>
                <a:ea typeface="Calibri" panose="020F0502020204030204" pitchFamily="34" charset="0"/>
                <a:cs typeface="B Zar" panose="00000400000000000000" pitchFamily="2" charset="-78"/>
              </a:rPr>
              <a:t>اثرات خطر با افزایش شماره گروه کاهش می یابد.</a:t>
            </a:r>
          </a:p>
          <a:p>
            <a:pPr marL="0" lvl="0" indent="0" algn="just" rtl="1">
              <a:lnSpc>
                <a:spcPct val="107000"/>
              </a:lnSpc>
              <a:spcAft>
                <a:spcPts val="800"/>
              </a:spcAft>
              <a:buNone/>
            </a:pPr>
            <a:endParaRPr lang="fa-IR" sz="3200" dirty="0" smtClean="0">
              <a:solidFill>
                <a:srgbClr val="FFFF00"/>
              </a:solidFill>
              <a:latin typeface="Calibri" panose="020F0502020204030204" pitchFamily="34" charset="0"/>
              <a:ea typeface="Calibri" panose="020F0502020204030204" pitchFamily="34" charset="0"/>
              <a:cs typeface="B Zar" panose="00000400000000000000" pitchFamily="2" charset="-78"/>
            </a:endParaRP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graphicFrame>
        <p:nvGraphicFramePr>
          <p:cNvPr id="5" name="5 Diyagram"/>
          <p:cNvGraphicFramePr/>
          <p:nvPr>
            <p:extLst>
              <p:ext uri="{D42A27DB-BD31-4B8C-83A1-F6EECF244321}">
                <p14:modId xmlns:p14="http://schemas.microsoft.com/office/powerpoint/2010/main" val="506927693"/>
              </p:ext>
            </p:extLst>
          </p:nvPr>
        </p:nvGraphicFramePr>
        <p:xfrm>
          <a:off x="1534886" y="3246809"/>
          <a:ext cx="8640960" cy="28208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p:cNvSpPr txBox="1"/>
          <p:nvPr/>
        </p:nvSpPr>
        <p:spPr>
          <a:xfrm>
            <a:off x="1434905" y="3246809"/>
            <a:ext cx="2110154" cy="584775"/>
          </a:xfrm>
          <a:prstGeom prst="rect">
            <a:avLst/>
          </a:prstGeom>
          <a:noFill/>
        </p:spPr>
        <p:txBody>
          <a:bodyPr wrap="square" rtlCol="0">
            <a:spAutoFit/>
          </a:bodyPr>
          <a:lstStyle/>
          <a:p>
            <a:r>
              <a:rPr lang="fa-IR" sz="3200" b="1" dirty="0" smtClean="0">
                <a:solidFill>
                  <a:srgbClr val="FF0000"/>
                </a:solidFill>
                <a:cs typeface="B Zar" panose="00000400000000000000" pitchFamily="2" charset="-78"/>
              </a:rPr>
              <a:t>بیشترین خطر</a:t>
            </a:r>
            <a:endParaRPr lang="en-US" sz="3200" b="1" dirty="0">
              <a:solidFill>
                <a:srgbClr val="FF0000"/>
              </a:solidFill>
              <a:cs typeface="B Zar" panose="00000400000000000000" pitchFamily="2" charset="-78"/>
            </a:endParaRPr>
          </a:p>
        </p:txBody>
      </p:sp>
      <p:sp>
        <p:nvSpPr>
          <p:cNvPr id="7" name="TextBox 6"/>
          <p:cNvSpPr txBox="1"/>
          <p:nvPr/>
        </p:nvSpPr>
        <p:spPr>
          <a:xfrm>
            <a:off x="8320418" y="3246808"/>
            <a:ext cx="2110154" cy="584775"/>
          </a:xfrm>
          <a:prstGeom prst="rect">
            <a:avLst/>
          </a:prstGeom>
          <a:noFill/>
        </p:spPr>
        <p:txBody>
          <a:bodyPr wrap="square" rtlCol="0">
            <a:spAutoFit/>
          </a:bodyPr>
          <a:lstStyle/>
          <a:p>
            <a:r>
              <a:rPr lang="fa-IR" sz="3200" b="1" dirty="0" smtClean="0">
                <a:solidFill>
                  <a:schemeClr val="accent5">
                    <a:lumMod val="75000"/>
                  </a:schemeClr>
                </a:solidFill>
                <a:cs typeface="B Zar" panose="00000400000000000000" pitchFamily="2" charset="-78"/>
              </a:rPr>
              <a:t>کمترین خطر</a:t>
            </a:r>
            <a:endParaRPr lang="en-US" sz="3200" b="1" dirty="0">
              <a:solidFill>
                <a:schemeClr val="accent5">
                  <a:lumMod val="75000"/>
                </a:schemeClr>
              </a:solidFill>
              <a:cs typeface="B Zar" panose="00000400000000000000" pitchFamily="2" charset="-78"/>
            </a:endParaRPr>
          </a:p>
        </p:txBody>
      </p:sp>
    </p:spTree>
    <p:extLst>
      <p:ext uri="{BB962C8B-B14F-4D97-AF65-F5344CB8AC3E}">
        <p14:creationId xmlns:p14="http://schemas.microsoft.com/office/powerpoint/2010/main" val="411752588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en-US" sz="5400" b="1" dirty="0">
                <a:solidFill>
                  <a:srgbClr val="FFC000"/>
                </a:solidFill>
                <a:latin typeface="Calibri" panose="020F0502020204030204" pitchFamily="34" charset="0"/>
                <a:ea typeface="Calibri" panose="020F0502020204030204" pitchFamily="34" charset="0"/>
                <a:cs typeface="B Zar" panose="00000400000000000000" pitchFamily="2" charset="-78"/>
              </a:rPr>
              <a:t>GHS</a:t>
            </a:r>
            <a:r>
              <a:rPr lang="fa-IR" sz="5400" b="1" dirty="0">
                <a:solidFill>
                  <a:srgbClr val="FFC000"/>
                </a:solidFill>
                <a:latin typeface="Calibri" panose="020F0502020204030204" pitchFamily="34" charset="0"/>
                <a:ea typeface="Calibri" panose="020F0502020204030204" pitchFamily="34" charset="0"/>
                <a:cs typeface="B Zar" panose="00000400000000000000" pitchFamily="2" charset="-78"/>
              </a:rPr>
              <a:t> چه خطراتی را پوشش می دهد؟</a:t>
            </a:r>
            <a:endParaRPr lang="en-US"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4"/>
            <a:ext cx="10515600" cy="4260501"/>
          </a:xfrm>
        </p:spPr>
        <p:txBody>
          <a:bodyPr>
            <a:normAutofit/>
          </a:bodyPr>
          <a:lstStyle/>
          <a:p>
            <a:pPr marL="0" lvl="0" indent="0" algn="just" rtl="1">
              <a:lnSpc>
                <a:spcPct val="107000"/>
              </a:lnSpc>
              <a:spcAft>
                <a:spcPts val="800"/>
              </a:spcAft>
              <a:buNone/>
            </a:pPr>
            <a:r>
              <a:rPr lang="fa-IR" sz="3500" b="1" dirty="0" smtClean="0">
                <a:solidFill>
                  <a:srgbClr val="FF0000"/>
                </a:solidFill>
                <a:latin typeface="Calibri" panose="020F0502020204030204" pitchFamily="34" charset="0"/>
                <a:ea typeface="Calibri" panose="020F0502020204030204" pitchFamily="34" charset="0"/>
                <a:cs typeface="B Zar" panose="00000400000000000000" pitchFamily="2" charset="-78"/>
              </a:rPr>
              <a:t>خطرات فیزیکی که شامل 16 دسته می شوند:</a:t>
            </a:r>
          </a:p>
          <a:p>
            <a:pPr marL="0" indent="0" algn="just" rtl="1">
              <a:lnSpc>
                <a:spcPct val="107000"/>
              </a:lnSpc>
              <a:spcAft>
                <a:spcPts val="800"/>
              </a:spcAft>
              <a:buNone/>
            </a:pPr>
            <a:r>
              <a:rPr lang="fa-IR" sz="35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1-2 </a:t>
            </a:r>
            <a:r>
              <a:rPr lang="fa-IR" sz="3500" b="1" dirty="0">
                <a:solidFill>
                  <a:srgbClr val="FFC000"/>
                </a:solidFill>
                <a:latin typeface="Calibri" panose="020F0502020204030204" pitchFamily="34" charset="0"/>
                <a:ea typeface="Calibri" panose="020F0502020204030204" pitchFamily="34" charset="0"/>
                <a:cs typeface="B Zar" panose="00000400000000000000" pitchFamily="2" charset="-78"/>
              </a:rPr>
              <a:t>مواد قابل انفجار</a:t>
            </a:r>
            <a:endParaRPr lang="en-US" sz="3500" b="1" dirty="0">
              <a:solidFill>
                <a:srgbClr val="FFC000"/>
              </a:solidFill>
              <a:latin typeface="Calibri" panose="020F0502020204030204" pitchFamily="34" charset="0"/>
              <a:ea typeface="Calibri" panose="020F0502020204030204" pitchFamily="34" charset="0"/>
              <a:cs typeface="Arial" panose="020B0604020202020204" pitchFamily="34" charset="0"/>
            </a:endParaRPr>
          </a:p>
          <a:p>
            <a:pPr marL="0" indent="0" algn="just" rtl="1">
              <a:spcAft>
                <a:spcPts val="0"/>
              </a:spcAft>
              <a:buNone/>
            </a:pPr>
            <a:r>
              <a:rPr lang="fa-IR" sz="35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مواد قابل انفجار مواد جامد یا مایعی هستند که قادرند به خودی خود توسط واکنشهای شیمیایی تولید گازهای انفجاری نمایند و به محیط اطراف خود در اثر انفجار آسیب برسانند</a:t>
            </a:r>
            <a:r>
              <a:rPr lang="en-US" sz="35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a:t>
            </a:r>
            <a:endParaRPr lang="en-US" sz="3500" dirty="0">
              <a:solidFill>
                <a:srgbClr val="FFFF00"/>
              </a:solidFill>
              <a:latin typeface="Times New Roman" panose="02020603050405020304" pitchFamily="18" charset="0"/>
              <a:ea typeface="Times New Roman" panose="02020603050405020304" pitchFamily="18" charset="0"/>
            </a:endParaRPr>
          </a:p>
          <a:p>
            <a:pPr marL="0" lvl="0" indent="0" algn="just" rtl="1">
              <a:lnSpc>
                <a:spcPct val="107000"/>
              </a:lnSpc>
              <a:spcAft>
                <a:spcPts val="800"/>
              </a:spcAft>
              <a:buNone/>
            </a:pPr>
            <a:r>
              <a:rPr lang="fa-IR" sz="4800" b="1" dirty="0" smtClean="0">
                <a:solidFill>
                  <a:srgbClr val="FF0000"/>
                </a:solidFill>
                <a:latin typeface="Calibri" panose="020F0502020204030204" pitchFamily="34" charset="0"/>
                <a:ea typeface="Calibri" panose="020F0502020204030204" pitchFamily="34" charset="0"/>
                <a:cs typeface="B Zar" panose="00000400000000000000" pitchFamily="2" charset="-78"/>
              </a:rPr>
              <a:t>مانند </a:t>
            </a:r>
            <a:r>
              <a:rPr lang="en-US" sz="4800" b="1" dirty="0" smtClean="0">
                <a:solidFill>
                  <a:srgbClr val="FF0000"/>
                </a:solidFill>
                <a:latin typeface="Calibri" panose="020F0502020204030204" pitchFamily="34" charset="0"/>
                <a:ea typeface="Calibri" panose="020F0502020204030204" pitchFamily="34" charset="0"/>
                <a:cs typeface="B Zar" panose="00000400000000000000" pitchFamily="2" charset="-78"/>
              </a:rPr>
              <a:t>TNT</a:t>
            </a:r>
            <a:endParaRPr lang="fa-IR" sz="4800" b="1" dirty="0" smtClean="0">
              <a:solidFill>
                <a:srgbClr val="FF0000"/>
              </a:solidFill>
              <a:latin typeface="Calibri" panose="020F0502020204030204" pitchFamily="34" charset="0"/>
              <a:ea typeface="Calibri" panose="020F0502020204030204" pitchFamily="34" charset="0"/>
              <a:cs typeface="B Zar" panose="00000400000000000000" pitchFamily="2" charset="-78"/>
            </a:endParaRP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spTree>
    <p:extLst>
      <p:ext uri="{BB962C8B-B14F-4D97-AF65-F5344CB8AC3E}">
        <p14:creationId xmlns:p14="http://schemas.microsoft.com/office/powerpoint/2010/main" val="201233986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en-US" sz="5400" b="1" dirty="0">
                <a:solidFill>
                  <a:srgbClr val="FFC000"/>
                </a:solidFill>
                <a:latin typeface="Calibri" panose="020F0502020204030204" pitchFamily="34" charset="0"/>
                <a:ea typeface="Calibri" panose="020F0502020204030204" pitchFamily="34" charset="0"/>
                <a:cs typeface="B Zar" panose="00000400000000000000" pitchFamily="2" charset="-78"/>
              </a:rPr>
              <a:t>GHS</a:t>
            </a:r>
            <a:r>
              <a:rPr lang="fa-IR" sz="5400" b="1" dirty="0">
                <a:solidFill>
                  <a:srgbClr val="FFC000"/>
                </a:solidFill>
                <a:latin typeface="Calibri" panose="020F0502020204030204" pitchFamily="34" charset="0"/>
                <a:ea typeface="Calibri" panose="020F0502020204030204" pitchFamily="34" charset="0"/>
                <a:cs typeface="B Zar" panose="00000400000000000000" pitchFamily="2" charset="-78"/>
              </a:rPr>
              <a:t> چه خطراتی را پوشش می دهد؟</a:t>
            </a:r>
            <a:endParaRPr lang="en-US"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4"/>
            <a:ext cx="10515600" cy="4260501"/>
          </a:xfrm>
        </p:spPr>
        <p:txBody>
          <a:bodyPr>
            <a:normAutofit/>
          </a:bodyPr>
          <a:lstStyle/>
          <a:p>
            <a:pPr marL="0" lvl="0" indent="0" algn="just" rtl="1">
              <a:lnSpc>
                <a:spcPct val="107000"/>
              </a:lnSpc>
              <a:spcAft>
                <a:spcPts val="800"/>
              </a:spcAft>
              <a:buNone/>
            </a:pPr>
            <a:r>
              <a:rPr lang="fa-IR" sz="3500" b="1" dirty="0" smtClean="0">
                <a:solidFill>
                  <a:srgbClr val="FF0000"/>
                </a:solidFill>
                <a:latin typeface="Calibri" panose="020F0502020204030204" pitchFamily="34" charset="0"/>
                <a:ea typeface="Calibri" panose="020F0502020204030204" pitchFamily="34" charset="0"/>
                <a:cs typeface="B Zar" panose="00000400000000000000" pitchFamily="2" charset="-78"/>
              </a:rPr>
              <a:t>خطرات فیزیکی که شامل 16 دسته می شوند:</a:t>
            </a:r>
          </a:p>
          <a:p>
            <a:pPr marL="0" indent="0" algn="just" rtl="1">
              <a:lnSpc>
                <a:spcPct val="107000"/>
              </a:lnSpc>
              <a:spcAft>
                <a:spcPts val="800"/>
              </a:spcAft>
              <a:buNone/>
            </a:pPr>
            <a:r>
              <a:rPr lang="fa-IR" sz="3600"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تقسیم</a:t>
            </a:r>
            <a:r>
              <a:rPr lang="fa-IR" sz="800"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 </a:t>
            </a:r>
            <a:r>
              <a:rPr lang="fa-IR" sz="3600"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بندی مواد قابل </a:t>
            </a:r>
            <a:r>
              <a:rPr lang="fa-IR" sz="36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انفجار</a:t>
            </a:r>
            <a:endParaRPr lang="en-US" sz="36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endParaRPr>
          </a:p>
          <a:p>
            <a:pPr marL="0" indent="0" algn="just" rtl="1">
              <a:lnSpc>
                <a:spcPct val="107000"/>
              </a:lnSpc>
              <a:spcAft>
                <a:spcPts val="800"/>
              </a:spcAft>
              <a:buNone/>
            </a:pPr>
            <a:endParaRPr lang="fa-IR" sz="4800" b="1" dirty="0" smtClean="0">
              <a:solidFill>
                <a:srgbClr val="FFC000"/>
              </a:solidFill>
              <a:latin typeface="Calibri" panose="020F0502020204030204" pitchFamily="34" charset="0"/>
              <a:ea typeface="Calibri" panose="020F0502020204030204" pitchFamily="34" charset="0"/>
              <a:cs typeface="B Zar" panose="00000400000000000000" pitchFamily="2" charset="-78"/>
            </a:endParaRP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graphicFrame>
        <p:nvGraphicFramePr>
          <p:cNvPr id="5" name="Table 4"/>
          <p:cNvGraphicFramePr>
            <a:graphicFrameLocks noGrp="1"/>
          </p:cNvGraphicFramePr>
          <p:nvPr>
            <p:extLst>
              <p:ext uri="{D42A27DB-BD31-4B8C-83A1-F6EECF244321}">
                <p14:modId xmlns:p14="http://schemas.microsoft.com/office/powerpoint/2010/main" val="313706826"/>
              </p:ext>
            </p:extLst>
          </p:nvPr>
        </p:nvGraphicFramePr>
        <p:xfrm>
          <a:off x="1795389" y="2736499"/>
          <a:ext cx="8601221" cy="2667000"/>
        </p:xfrm>
        <a:graphic>
          <a:graphicData uri="http://schemas.openxmlformats.org/drawingml/2006/table">
            <a:tbl>
              <a:tblPr rtl="1"/>
              <a:tblGrid>
                <a:gridCol w="1741168">
                  <a:extLst>
                    <a:ext uri="{9D8B030D-6E8A-4147-A177-3AD203B41FA5}">
                      <a16:colId xmlns:a16="http://schemas.microsoft.com/office/drawing/2014/main" val="1232846380"/>
                    </a:ext>
                  </a:extLst>
                </a:gridCol>
                <a:gridCol w="6860053">
                  <a:extLst>
                    <a:ext uri="{9D8B030D-6E8A-4147-A177-3AD203B41FA5}">
                      <a16:colId xmlns:a16="http://schemas.microsoft.com/office/drawing/2014/main" val="3186319087"/>
                    </a:ext>
                  </a:extLst>
                </a:gridCol>
              </a:tblGrid>
              <a:tr h="258548">
                <a:tc>
                  <a:txBody>
                    <a:bodyPr/>
                    <a:lstStyle/>
                    <a:p>
                      <a:pPr algn="ctr" rtl="1">
                        <a:spcAft>
                          <a:spcPts val="0"/>
                        </a:spcAft>
                      </a:pPr>
                      <a:r>
                        <a:rPr lang="fa-IR" sz="2500" b="1">
                          <a:effectLst/>
                          <a:latin typeface="Times New Roman" panose="02020603050405020304" pitchFamily="18" charset="0"/>
                          <a:ea typeface="Times New Roman" panose="02020603050405020304" pitchFamily="18" charset="0"/>
                          <a:cs typeface="B Zar" panose="00000400000000000000" pitchFamily="2" charset="-78"/>
                        </a:rPr>
                        <a:t>تقسیم بندی</a:t>
                      </a:r>
                      <a:endParaRPr lang="en-US" sz="25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tc>
                  <a:txBody>
                    <a:bodyPr/>
                    <a:lstStyle/>
                    <a:p>
                      <a:pPr algn="ctr" rtl="1">
                        <a:spcAft>
                          <a:spcPts val="0"/>
                        </a:spcAft>
                      </a:pPr>
                      <a:r>
                        <a:rPr lang="fa-IR" sz="2500" b="1" dirty="0">
                          <a:effectLst/>
                          <a:latin typeface="Times New Roman" panose="02020603050405020304" pitchFamily="18" charset="0"/>
                          <a:ea typeface="Times New Roman" panose="02020603050405020304" pitchFamily="18" charset="0"/>
                          <a:cs typeface="B Zar" panose="00000400000000000000" pitchFamily="2" charset="-78"/>
                        </a:rPr>
                        <a:t>مشخصات</a:t>
                      </a:r>
                      <a:endParaRPr lang="en-US" sz="25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extLst>
                  <a:ext uri="{0D108BD9-81ED-4DB2-BD59-A6C34878D82A}">
                    <a16:rowId xmlns:a16="http://schemas.microsoft.com/office/drawing/2014/main" val="3748568775"/>
                  </a:ext>
                </a:extLst>
              </a:tr>
              <a:tr h="258548">
                <a:tc>
                  <a:txBody>
                    <a:bodyPr/>
                    <a:lstStyle/>
                    <a:p>
                      <a:pPr algn="ctr" rtl="1">
                        <a:spcAft>
                          <a:spcPts val="0"/>
                        </a:spcAft>
                      </a:pPr>
                      <a:r>
                        <a:rPr lang="fa-IR" sz="2500">
                          <a:effectLst/>
                          <a:latin typeface="Times New Roman" panose="02020603050405020304" pitchFamily="18" charset="0"/>
                          <a:ea typeface="Times New Roman" panose="02020603050405020304" pitchFamily="18" charset="0"/>
                          <a:cs typeface="B Zar" panose="00000400000000000000" pitchFamily="2" charset="-78"/>
                        </a:rPr>
                        <a:t>1-1</a:t>
                      </a:r>
                      <a:endParaRPr lang="en-US" sz="25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tc>
                  <a:txBody>
                    <a:bodyPr/>
                    <a:lstStyle/>
                    <a:p>
                      <a:pPr algn="just" rtl="1">
                        <a:spcAft>
                          <a:spcPts val="0"/>
                        </a:spcAft>
                      </a:pPr>
                      <a:r>
                        <a:rPr lang="fa-IR" sz="2500">
                          <a:effectLst/>
                          <a:latin typeface="Times New Roman" panose="02020603050405020304" pitchFamily="18" charset="0"/>
                          <a:ea typeface="Times New Roman" panose="02020603050405020304" pitchFamily="18" charset="0"/>
                          <a:cs typeface="B Zar" panose="00000400000000000000" pitchFamily="2" charset="-78"/>
                        </a:rPr>
                        <a:t>خطر انفجار گسترده</a:t>
                      </a:r>
                      <a:endParaRPr lang="en-US" sz="25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extLst>
                  <a:ext uri="{0D108BD9-81ED-4DB2-BD59-A6C34878D82A}">
                    <a16:rowId xmlns:a16="http://schemas.microsoft.com/office/drawing/2014/main" val="525750288"/>
                  </a:ext>
                </a:extLst>
              </a:tr>
              <a:tr h="258548">
                <a:tc>
                  <a:txBody>
                    <a:bodyPr/>
                    <a:lstStyle/>
                    <a:p>
                      <a:pPr algn="ctr" rtl="1">
                        <a:spcAft>
                          <a:spcPts val="0"/>
                        </a:spcAft>
                      </a:pPr>
                      <a:r>
                        <a:rPr lang="fa-IR" sz="2500">
                          <a:effectLst/>
                          <a:latin typeface="Times New Roman" panose="02020603050405020304" pitchFamily="18" charset="0"/>
                          <a:ea typeface="Times New Roman" panose="02020603050405020304" pitchFamily="18" charset="0"/>
                          <a:cs typeface="B Zar" panose="00000400000000000000" pitchFamily="2" charset="-78"/>
                        </a:rPr>
                        <a:t>2-1</a:t>
                      </a:r>
                      <a:endParaRPr lang="en-US" sz="25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tc>
                  <a:txBody>
                    <a:bodyPr/>
                    <a:lstStyle/>
                    <a:p>
                      <a:pPr algn="just" rtl="1">
                        <a:spcAft>
                          <a:spcPts val="0"/>
                        </a:spcAft>
                      </a:pPr>
                      <a:r>
                        <a:rPr lang="fa-IR" sz="2500">
                          <a:effectLst/>
                          <a:latin typeface="Times New Roman" panose="02020603050405020304" pitchFamily="18" charset="0"/>
                          <a:ea typeface="Times New Roman" panose="02020603050405020304" pitchFamily="18" charset="0"/>
                          <a:cs typeface="B Zar" panose="00000400000000000000" pitchFamily="2" charset="-78"/>
                        </a:rPr>
                        <a:t>خطر پرتاپ </a:t>
                      </a:r>
                      <a:endParaRPr lang="en-US" sz="25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extLst>
                  <a:ext uri="{0D108BD9-81ED-4DB2-BD59-A6C34878D82A}">
                    <a16:rowId xmlns:a16="http://schemas.microsoft.com/office/drawing/2014/main" val="3668128593"/>
                  </a:ext>
                </a:extLst>
              </a:tr>
              <a:tr h="258548">
                <a:tc>
                  <a:txBody>
                    <a:bodyPr/>
                    <a:lstStyle/>
                    <a:p>
                      <a:pPr algn="ctr" rtl="1">
                        <a:spcAft>
                          <a:spcPts val="0"/>
                        </a:spcAft>
                      </a:pPr>
                      <a:r>
                        <a:rPr lang="fa-IR" sz="2500">
                          <a:effectLst/>
                          <a:latin typeface="Times New Roman" panose="02020603050405020304" pitchFamily="18" charset="0"/>
                          <a:ea typeface="Times New Roman" panose="02020603050405020304" pitchFamily="18" charset="0"/>
                          <a:cs typeface="B Zar" panose="00000400000000000000" pitchFamily="2" charset="-78"/>
                        </a:rPr>
                        <a:t>3-1</a:t>
                      </a:r>
                      <a:endParaRPr lang="en-US" sz="25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tc>
                  <a:txBody>
                    <a:bodyPr/>
                    <a:lstStyle/>
                    <a:p>
                      <a:pPr algn="just" rtl="1">
                        <a:spcAft>
                          <a:spcPts val="0"/>
                        </a:spcAft>
                      </a:pPr>
                      <a:r>
                        <a:rPr lang="fa-IR" sz="2500" dirty="0">
                          <a:effectLst/>
                          <a:latin typeface="Times New Roman" panose="02020603050405020304" pitchFamily="18" charset="0"/>
                          <a:ea typeface="Times New Roman" panose="02020603050405020304" pitchFamily="18" charset="0"/>
                          <a:cs typeface="B Zar" panose="00000400000000000000" pitchFamily="2" charset="-78"/>
                        </a:rPr>
                        <a:t>خطر آتش و خطر پرتاپ ذرات خرد </a:t>
                      </a:r>
                      <a:endParaRPr lang="en-US" sz="25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extLst>
                  <a:ext uri="{0D108BD9-81ED-4DB2-BD59-A6C34878D82A}">
                    <a16:rowId xmlns:a16="http://schemas.microsoft.com/office/drawing/2014/main" val="673069303"/>
                  </a:ext>
                </a:extLst>
              </a:tr>
              <a:tr h="258548">
                <a:tc>
                  <a:txBody>
                    <a:bodyPr/>
                    <a:lstStyle/>
                    <a:p>
                      <a:pPr algn="ctr" rtl="1">
                        <a:spcAft>
                          <a:spcPts val="0"/>
                        </a:spcAft>
                      </a:pPr>
                      <a:r>
                        <a:rPr lang="fa-IR" sz="2500">
                          <a:effectLst/>
                          <a:latin typeface="Times New Roman" panose="02020603050405020304" pitchFamily="18" charset="0"/>
                          <a:ea typeface="Times New Roman" panose="02020603050405020304" pitchFamily="18" charset="0"/>
                          <a:cs typeface="B Zar" panose="00000400000000000000" pitchFamily="2" charset="-78"/>
                        </a:rPr>
                        <a:t>4-1</a:t>
                      </a:r>
                      <a:endParaRPr lang="en-US" sz="25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tc>
                  <a:txBody>
                    <a:bodyPr/>
                    <a:lstStyle/>
                    <a:p>
                      <a:pPr algn="just" rtl="1">
                        <a:spcAft>
                          <a:spcPts val="0"/>
                        </a:spcAft>
                      </a:pPr>
                      <a:r>
                        <a:rPr lang="fa-IR" sz="2500">
                          <a:effectLst/>
                          <a:latin typeface="Times New Roman" panose="02020603050405020304" pitchFamily="18" charset="0"/>
                          <a:ea typeface="Times New Roman" panose="02020603050405020304" pitchFamily="18" charset="0"/>
                          <a:cs typeface="B Zar" panose="00000400000000000000" pitchFamily="2" charset="-78"/>
                        </a:rPr>
                        <a:t>خطر غیر قابل توجه</a:t>
                      </a:r>
                      <a:endParaRPr lang="en-US" sz="25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extLst>
                  <a:ext uri="{0D108BD9-81ED-4DB2-BD59-A6C34878D82A}">
                    <a16:rowId xmlns:a16="http://schemas.microsoft.com/office/drawing/2014/main" val="2956695292"/>
                  </a:ext>
                </a:extLst>
              </a:tr>
              <a:tr h="258548">
                <a:tc>
                  <a:txBody>
                    <a:bodyPr/>
                    <a:lstStyle/>
                    <a:p>
                      <a:pPr algn="ctr" rtl="1">
                        <a:spcAft>
                          <a:spcPts val="0"/>
                        </a:spcAft>
                      </a:pPr>
                      <a:r>
                        <a:rPr lang="fa-IR" sz="2500">
                          <a:effectLst/>
                          <a:latin typeface="Times New Roman" panose="02020603050405020304" pitchFamily="18" charset="0"/>
                          <a:ea typeface="Times New Roman" panose="02020603050405020304" pitchFamily="18" charset="0"/>
                          <a:cs typeface="B Zar" panose="00000400000000000000" pitchFamily="2" charset="-78"/>
                        </a:rPr>
                        <a:t>5-1</a:t>
                      </a:r>
                      <a:endParaRPr lang="en-US" sz="25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tc>
                  <a:txBody>
                    <a:bodyPr/>
                    <a:lstStyle/>
                    <a:p>
                      <a:pPr algn="just" rtl="1">
                        <a:spcAft>
                          <a:spcPts val="0"/>
                        </a:spcAft>
                      </a:pPr>
                      <a:r>
                        <a:rPr lang="fa-IR" sz="2500">
                          <a:effectLst/>
                          <a:latin typeface="Times New Roman" panose="02020603050405020304" pitchFamily="18" charset="0"/>
                          <a:ea typeface="Times New Roman" panose="02020603050405020304" pitchFamily="18" charset="0"/>
                          <a:cs typeface="B Zar" panose="00000400000000000000" pitchFamily="2" charset="-78"/>
                        </a:rPr>
                        <a:t>مواد غیر حساس با خطر انفجار گسترده</a:t>
                      </a:r>
                      <a:endParaRPr lang="en-US" sz="25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extLst>
                  <a:ext uri="{0D108BD9-81ED-4DB2-BD59-A6C34878D82A}">
                    <a16:rowId xmlns:a16="http://schemas.microsoft.com/office/drawing/2014/main" val="3191310241"/>
                  </a:ext>
                </a:extLst>
              </a:tr>
              <a:tr h="258548">
                <a:tc>
                  <a:txBody>
                    <a:bodyPr/>
                    <a:lstStyle/>
                    <a:p>
                      <a:pPr algn="ctr" rtl="1">
                        <a:spcAft>
                          <a:spcPts val="0"/>
                        </a:spcAft>
                      </a:pPr>
                      <a:r>
                        <a:rPr lang="fa-IR" sz="2500">
                          <a:effectLst/>
                          <a:latin typeface="Times New Roman" panose="02020603050405020304" pitchFamily="18" charset="0"/>
                          <a:ea typeface="Times New Roman" panose="02020603050405020304" pitchFamily="18" charset="0"/>
                          <a:cs typeface="B Zar" panose="00000400000000000000" pitchFamily="2" charset="-78"/>
                        </a:rPr>
                        <a:t>6-1</a:t>
                      </a:r>
                      <a:endParaRPr lang="en-US" sz="25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tc>
                  <a:txBody>
                    <a:bodyPr/>
                    <a:lstStyle/>
                    <a:p>
                      <a:pPr algn="just" rtl="1">
                        <a:spcAft>
                          <a:spcPts val="0"/>
                        </a:spcAft>
                      </a:pPr>
                      <a:r>
                        <a:rPr lang="fa-IR" sz="2500" dirty="0">
                          <a:effectLst/>
                          <a:latin typeface="Times New Roman" panose="02020603050405020304" pitchFamily="18" charset="0"/>
                          <a:ea typeface="Times New Roman" panose="02020603050405020304" pitchFamily="18" charset="0"/>
                          <a:cs typeface="B Zar" panose="00000400000000000000" pitchFamily="2" charset="-78"/>
                        </a:rPr>
                        <a:t>مواد فوق العاده غیر حساس که خطر انفجار گسترده ندارند</a:t>
                      </a:r>
                      <a:endParaRPr lang="en-US" sz="25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extLst>
                  <a:ext uri="{0D108BD9-81ED-4DB2-BD59-A6C34878D82A}">
                    <a16:rowId xmlns:a16="http://schemas.microsoft.com/office/drawing/2014/main" val="3018397069"/>
                  </a:ext>
                </a:extLst>
              </a:tr>
            </a:tbl>
          </a:graphicData>
        </a:graphic>
      </p:graphicFrame>
    </p:spTree>
    <p:extLst>
      <p:ext uri="{BB962C8B-B14F-4D97-AF65-F5344CB8AC3E}">
        <p14:creationId xmlns:p14="http://schemas.microsoft.com/office/powerpoint/2010/main" val="269332565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en-US" sz="5400" b="1" dirty="0">
                <a:solidFill>
                  <a:srgbClr val="FFC000"/>
                </a:solidFill>
                <a:latin typeface="Calibri" panose="020F0502020204030204" pitchFamily="34" charset="0"/>
                <a:ea typeface="Calibri" panose="020F0502020204030204" pitchFamily="34" charset="0"/>
                <a:cs typeface="B Zar" panose="00000400000000000000" pitchFamily="2" charset="-78"/>
              </a:rPr>
              <a:t>GHS</a:t>
            </a:r>
            <a:r>
              <a:rPr lang="fa-IR" sz="5400" b="1" dirty="0">
                <a:solidFill>
                  <a:srgbClr val="FFC000"/>
                </a:solidFill>
                <a:latin typeface="Calibri" panose="020F0502020204030204" pitchFamily="34" charset="0"/>
                <a:ea typeface="Calibri" panose="020F0502020204030204" pitchFamily="34" charset="0"/>
                <a:cs typeface="B Zar" panose="00000400000000000000" pitchFamily="2" charset="-78"/>
              </a:rPr>
              <a:t> چه خطراتی را پوشش می دهد؟</a:t>
            </a:r>
            <a:endParaRPr lang="en-US"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4"/>
            <a:ext cx="10515600" cy="4839287"/>
          </a:xfrm>
        </p:spPr>
        <p:txBody>
          <a:bodyPr>
            <a:normAutofit/>
          </a:bodyPr>
          <a:lstStyle/>
          <a:p>
            <a:pPr marL="0" lvl="0" indent="0" algn="just" rtl="1">
              <a:lnSpc>
                <a:spcPct val="107000"/>
              </a:lnSpc>
              <a:spcAft>
                <a:spcPts val="800"/>
              </a:spcAft>
              <a:buNone/>
            </a:pPr>
            <a:r>
              <a:rPr lang="fa-IR" sz="4800" b="1" dirty="0" smtClean="0">
                <a:solidFill>
                  <a:srgbClr val="FF0000"/>
                </a:solidFill>
                <a:latin typeface="Calibri" panose="020F0502020204030204" pitchFamily="34" charset="0"/>
                <a:ea typeface="Calibri" panose="020F0502020204030204" pitchFamily="34" charset="0"/>
                <a:cs typeface="B Zar" panose="00000400000000000000" pitchFamily="2" charset="-78"/>
              </a:rPr>
              <a:t>خطرات فیزیکی که شامل 1</a:t>
            </a:r>
            <a:r>
              <a:rPr lang="fa-IR" sz="4800" b="1" dirty="0">
                <a:solidFill>
                  <a:srgbClr val="FF0000"/>
                </a:solidFill>
                <a:latin typeface="Calibri" panose="020F0502020204030204" pitchFamily="34" charset="0"/>
                <a:ea typeface="Calibri" panose="020F0502020204030204" pitchFamily="34" charset="0"/>
                <a:cs typeface="B Zar" panose="00000400000000000000" pitchFamily="2" charset="-78"/>
              </a:rPr>
              <a:t>6</a:t>
            </a:r>
            <a:r>
              <a:rPr lang="fa-IR" sz="4800" b="1" dirty="0" smtClean="0">
                <a:solidFill>
                  <a:srgbClr val="FF0000"/>
                </a:solidFill>
                <a:latin typeface="Calibri" panose="020F0502020204030204" pitchFamily="34" charset="0"/>
                <a:ea typeface="Calibri" panose="020F0502020204030204" pitchFamily="34" charset="0"/>
                <a:cs typeface="B Zar" panose="00000400000000000000" pitchFamily="2" charset="-78"/>
              </a:rPr>
              <a:t> دسته می شوند:</a:t>
            </a:r>
          </a:p>
          <a:p>
            <a:pPr marL="0" indent="0" algn="just" rtl="1">
              <a:lnSpc>
                <a:spcPct val="107000"/>
              </a:lnSpc>
              <a:spcAft>
                <a:spcPts val="800"/>
              </a:spcAft>
              <a:buNone/>
            </a:pPr>
            <a:r>
              <a:rPr lang="fa-IR" sz="35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2-2 </a:t>
            </a:r>
            <a:r>
              <a:rPr lang="fa-IR" sz="3500" b="1" dirty="0">
                <a:solidFill>
                  <a:srgbClr val="FFC000"/>
                </a:solidFill>
                <a:latin typeface="Calibri" panose="020F0502020204030204" pitchFamily="34" charset="0"/>
                <a:ea typeface="Calibri" panose="020F0502020204030204" pitchFamily="34" charset="0"/>
                <a:cs typeface="B Zar" panose="00000400000000000000" pitchFamily="2" charset="-78"/>
              </a:rPr>
              <a:t>گازهای قابل اشتعال</a:t>
            </a:r>
            <a:endParaRPr lang="en-US" sz="3500" b="1" dirty="0">
              <a:solidFill>
                <a:srgbClr val="FFC000"/>
              </a:solidFill>
              <a:latin typeface="Calibri" panose="020F0502020204030204" pitchFamily="34" charset="0"/>
              <a:ea typeface="Calibri" panose="020F0502020204030204" pitchFamily="34" charset="0"/>
              <a:cs typeface="Arial" panose="020B0604020202020204" pitchFamily="34" charset="0"/>
            </a:endParaRPr>
          </a:p>
          <a:p>
            <a:pPr marL="0" indent="0" algn="just" rtl="1">
              <a:spcAft>
                <a:spcPts val="0"/>
              </a:spcAft>
              <a:buNone/>
            </a:pPr>
            <a:r>
              <a:rPr lang="fa-IR" sz="35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گازهای قابل اشتعال گازهایی هستند که در درمای 20 درجه سانتیگراد و فشار </a:t>
            </a:r>
            <a:r>
              <a:rPr lang="fa-IR" sz="35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rPr>
              <a:t>101/3 </a:t>
            </a:r>
            <a:r>
              <a:rPr lang="fa-IR" sz="35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کیلو پاسکال داری (دما و فشار استاندارد) دارای خاصیت اشتعال هستند</a:t>
            </a:r>
            <a:r>
              <a:rPr lang="en-US" sz="35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a:t>
            </a:r>
            <a:endParaRPr lang="en-US" sz="3500" dirty="0">
              <a:solidFill>
                <a:srgbClr val="FFFF00"/>
              </a:solidFill>
              <a:latin typeface="Times New Roman" panose="02020603050405020304" pitchFamily="18" charset="0"/>
              <a:ea typeface="Times New Roman" panose="02020603050405020304" pitchFamily="18" charset="0"/>
            </a:endParaRPr>
          </a:p>
          <a:p>
            <a:pPr marL="0" lvl="0" indent="0" algn="just" rtl="1">
              <a:lnSpc>
                <a:spcPct val="107000"/>
              </a:lnSpc>
              <a:spcAft>
                <a:spcPts val="800"/>
              </a:spcAft>
              <a:buNone/>
            </a:pPr>
            <a:r>
              <a:rPr lang="fa-IR" sz="4800" b="1" dirty="0" smtClean="0">
                <a:solidFill>
                  <a:srgbClr val="FF0000"/>
                </a:solidFill>
                <a:latin typeface="Calibri" panose="020F0502020204030204" pitchFamily="34" charset="0"/>
                <a:ea typeface="Calibri" panose="020F0502020204030204" pitchFamily="34" charset="0"/>
                <a:cs typeface="B Zar" panose="00000400000000000000" pitchFamily="2" charset="-78"/>
              </a:rPr>
              <a:t>مانند متان، پروپان، بوتان، اتیلن، استیلن و...</a:t>
            </a: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spTree>
    <p:extLst>
      <p:ext uri="{BB962C8B-B14F-4D97-AF65-F5344CB8AC3E}">
        <p14:creationId xmlns:p14="http://schemas.microsoft.com/office/powerpoint/2010/main" val="160099597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en-US" sz="5400" b="1" dirty="0">
                <a:solidFill>
                  <a:srgbClr val="FFC000"/>
                </a:solidFill>
                <a:latin typeface="Calibri" panose="020F0502020204030204" pitchFamily="34" charset="0"/>
                <a:ea typeface="Calibri" panose="020F0502020204030204" pitchFamily="34" charset="0"/>
                <a:cs typeface="B Zar" panose="00000400000000000000" pitchFamily="2" charset="-78"/>
              </a:rPr>
              <a:t>GHS</a:t>
            </a:r>
            <a:r>
              <a:rPr lang="fa-IR" sz="5400" b="1" dirty="0">
                <a:solidFill>
                  <a:srgbClr val="FFC000"/>
                </a:solidFill>
                <a:latin typeface="Calibri" panose="020F0502020204030204" pitchFamily="34" charset="0"/>
                <a:ea typeface="Calibri" panose="020F0502020204030204" pitchFamily="34" charset="0"/>
                <a:cs typeface="B Zar" panose="00000400000000000000" pitchFamily="2" charset="-78"/>
              </a:rPr>
              <a:t> چه خطراتی را پوشش می دهد؟</a:t>
            </a:r>
            <a:endParaRPr lang="en-US"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4"/>
            <a:ext cx="10515600" cy="4260501"/>
          </a:xfrm>
        </p:spPr>
        <p:txBody>
          <a:bodyPr>
            <a:normAutofit lnSpcReduction="10000"/>
          </a:bodyPr>
          <a:lstStyle/>
          <a:p>
            <a:pPr marL="0" lvl="0" indent="0" algn="just" rtl="1">
              <a:lnSpc>
                <a:spcPct val="107000"/>
              </a:lnSpc>
              <a:spcAft>
                <a:spcPts val="800"/>
              </a:spcAft>
              <a:buNone/>
            </a:pPr>
            <a:r>
              <a:rPr lang="fa-IR" sz="4800" b="1" dirty="0" smtClean="0">
                <a:solidFill>
                  <a:srgbClr val="FF0000"/>
                </a:solidFill>
                <a:latin typeface="Calibri" panose="020F0502020204030204" pitchFamily="34" charset="0"/>
                <a:ea typeface="Calibri" panose="020F0502020204030204" pitchFamily="34" charset="0"/>
                <a:cs typeface="B Zar" panose="00000400000000000000" pitchFamily="2" charset="-78"/>
              </a:rPr>
              <a:t>خطرات فیزیکی که شامل 16 دسته می شوند:</a:t>
            </a:r>
          </a:p>
          <a:p>
            <a:pPr marL="0" indent="0" algn="just" rtl="1">
              <a:lnSpc>
                <a:spcPct val="107000"/>
              </a:lnSpc>
              <a:spcAft>
                <a:spcPts val="800"/>
              </a:spcAft>
              <a:buNone/>
            </a:pPr>
            <a:r>
              <a:rPr lang="fa-IR" sz="38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3-2 آئروسلهای قابل اشتعال</a:t>
            </a:r>
            <a:endParaRPr lang="en-US" sz="3800" b="1" dirty="0">
              <a:solidFill>
                <a:srgbClr val="FFC000"/>
              </a:solidFill>
              <a:latin typeface="Calibri" panose="020F0502020204030204" pitchFamily="34" charset="0"/>
              <a:ea typeface="Calibri" panose="020F0502020204030204" pitchFamily="34" charset="0"/>
              <a:cs typeface="Arial" panose="020B0604020202020204" pitchFamily="34" charset="0"/>
            </a:endParaRPr>
          </a:p>
          <a:p>
            <a:pPr marL="0" indent="0" algn="just" rtl="1">
              <a:spcAft>
                <a:spcPts val="0"/>
              </a:spcAft>
              <a:buNone/>
            </a:pPr>
            <a:r>
              <a:rPr lang="fa-IR" sz="35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آئروسلها  گاز فشرده شده، مایع شده یا حل شده تحت فشار درون یک ظرف غیر قابل تعویض از جنس شیشه، فلز یا پلاستیک هستند و دارای خاصیت اشتعال </a:t>
            </a:r>
            <a:r>
              <a:rPr lang="fa-IR" sz="35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rPr>
              <a:t>می </a:t>
            </a:r>
            <a:r>
              <a:rPr lang="fa-IR" sz="35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باشند.</a:t>
            </a:r>
            <a:endParaRPr lang="en-US" sz="3500" dirty="0">
              <a:solidFill>
                <a:srgbClr val="FFFF00"/>
              </a:solidFill>
              <a:latin typeface="Times New Roman" panose="02020603050405020304" pitchFamily="18" charset="0"/>
              <a:ea typeface="Times New Roman" panose="02020603050405020304" pitchFamily="18" charset="0"/>
            </a:endParaRPr>
          </a:p>
          <a:p>
            <a:pPr marL="0" lvl="0" indent="0" algn="just" rtl="1">
              <a:lnSpc>
                <a:spcPct val="107000"/>
              </a:lnSpc>
              <a:spcAft>
                <a:spcPts val="800"/>
              </a:spcAft>
              <a:buNone/>
            </a:pPr>
            <a:r>
              <a:rPr lang="fa-IR" sz="4800" b="1" dirty="0" smtClean="0">
                <a:solidFill>
                  <a:srgbClr val="FF0000"/>
                </a:solidFill>
                <a:latin typeface="Calibri" panose="020F0502020204030204" pitchFamily="34" charset="0"/>
                <a:ea typeface="Calibri" panose="020F0502020204030204" pitchFamily="34" charset="0"/>
                <a:cs typeface="B Zar" panose="00000400000000000000" pitchFamily="2" charset="-78"/>
              </a:rPr>
              <a:t>مانند استیلن </a:t>
            </a: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spTree>
    <p:extLst>
      <p:ext uri="{BB962C8B-B14F-4D97-AF65-F5344CB8AC3E}">
        <p14:creationId xmlns:p14="http://schemas.microsoft.com/office/powerpoint/2010/main" val="255992016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en-US" sz="5400" b="1" dirty="0">
                <a:solidFill>
                  <a:srgbClr val="FFC000"/>
                </a:solidFill>
                <a:latin typeface="Calibri" panose="020F0502020204030204" pitchFamily="34" charset="0"/>
                <a:ea typeface="Calibri" panose="020F0502020204030204" pitchFamily="34" charset="0"/>
                <a:cs typeface="B Zar" panose="00000400000000000000" pitchFamily="2" charset="-78"/>
              </a:rPr>
              <a:t>GHS</a:t>
            </a:r>
            <a:r>
              <a:rPr lang="fa-IR" sz="5400" b="1" dirty="0">
                <a:solidFill>
                  <a:srgbClr val="FFC000"/>
                </a:solidFill>
                <a:latin typeface="Calibri" panose="020F0502020204030204" pitchFamily="34" charset="0"/>
                <a:ea typeface="Calibri" panose="020F0502020204030204" pitchFamily="34" charset="0"/>
                <a:cs typeface="B Zar" panose="00000400000000000000" pitchFamily="2" charset="-78"/>
              </a:rPr>
              <a:t> چه خطراتی را پوشش می دهد؟</a:t>
            </a:r>
            <a:endParaRPr lang="en-US"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4"/>
            <a:ext cx="10515600" cy="4260501"/>
          </a:xfrm>
        </p:spPr>
        <p:txBody>
          <a:bodyPr>
            <a:normAutofit/>
          </a:bodyPr>
          <a:lstStyle/>
          <a:p>
            <a:pPr marL="0" lvl="0" indent="0" algn="just" rtl="1">
              <a:lnSpc>
                <a:spcPct val="107000"/>
              </a:lnSpc>
              <a:spcAft>
                <a:spcPts val="800"/>
              </a:spcAft>
              <a:buNone/>
            </a:pPr>
            <a:r>
              <a:rPr lang="fa-IR" sz="4800" b="1" dirty="0" smtClean="0">
                <a:solidFill>
                  <a:srgbClr val="FF0000"/>
                </a:solidFill>
                <a:latin typeface="Calibri" panose="020F0502020204030204" pitchFamily="34" charset="0"/>
                <a:ea typeface="Calibri" panose="020F0502020204030204" pitchFamily="34" charset="0"/>
                <a:cs typeface="B Zar" panose="00000400000000000000" pitchFamily="2" charset="-78"/>
              </a:rPr>
              <a:t>خطرات فیزیکی که شامل 16 دسته می شوند:</a:t>
            </a:r>
          </a:p>
          <a:p>
            <a:pPr marL="0" marR="457200" lvl="0" indent="0" algn="just" rtl="1">
              <a:spcAft>
                <a:spcPts val="0"/>
              </a:spcAft>
              <a:buNone/>
            </a:pPr>
            <a:r>
              <a:rPr lang="fa-IR" sz="38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4-2 </a:t>
            </a:r>
            <a:r>
              <a:rPr lang="fa-IR" sz="4000" b="1"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گازهای اکسیدکننده</a:t>
            </a:r>
            <a:endParaRPr lang="en-US" sz="3600" b="1" dirty="0">
              <a:solidFill>
                <a:srgbClr val="FFC000"/>
              </a:solidFill>
              <a:latin typeface="Times New Roman" panose="02020603050405020304" pitchFamily="18" charset="0"/>
              <a:ea typeface="Times New Roman" panose="02020603050405020304" pitchFamily="18" charset="0"/>
            </a:endParaRPr>
          </a:p>
          <a:p>
            <a:pPr marL="0" indent="0" algn="just" rtl="1">
              <a:spcAft>
                <a:spcPts val="0"/>
              </a:spcAft>
              <a:buNone/>
            </a:pP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گازهای اکسید کننده گازهایی هستند که به همراه اکسیژن باعث ایجاد احتراق یا کمک به آن می شوند</a:t>
            </a:r>
            <a:r>
              <a:rPr lang="en-US"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a:t>
            </a:r>
            <a:endParaRPr lang="en-US" sz="3200" dirty="0">
              <a:solidFill>
                <a:srgbClr val="FFFF00"/>
              </a:solidFill>
              <a:latin typeface="Times New Roman" panose="02020603050405020304" pitchFamily="18" charset="0"/>
              <a:ea typeface="Times New Roman" panose="02020603050405020304" pitchFamily="18" charset="0"/>
            </a:endParaRPr>
          </a:p>
          <a:p>
            <a:pPr marL="0" lvl="0" indent="0" algn="just" rtl="1">
              <a:lnSpc>
                <a:spcPct val="107000"/>
              </a:lnSpc>
              <a:spcAft>
                <a:spcPts val="800"/>
              </a:spcAft>
              <a:buNone/>
            </a:pPr>
            <a:r>
              <a:rPr lang="fa-IR" sz="4800" b="1" dirty="0" smtClean="0">
                <a:solidFill>
                  <a:srgbClr val="FF0000"/>
                </a:solidFill>
                <a:latin typeface="Calibri" panose="020F0502020204030204" pitchFamily="34" charset="0"/>
                <a:ea typeface="Calibri" panose="020F0502020204030204" pitchFamily="34" charset="0"/>
                <a:cs typeface="B Zar" panose="00000400000000000000" pitchFamily="2" charset="-78"/>
              </a:rPr>
              <a:t>مانند هر گاز حاوی اکسیژن (اکسید نیتروژن)</a:t>
            </a: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spTree>
    <p:extLst>
      <p:ext uri="{BB962C8B-B14F-4D97-AF65-F5344CB8AC3E}">
        <p14:creationId xmlns:p14="http://schemas.microsoft.com/office/powerpoint/2010/main" val="341927189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r>
              <a:rPr lang="fa-IR" sz="5400" b="1" dirty="0">
                <a:solidFill>
                  <a:srgbClr val="FFC000"/>
                </a:solidFill>
                <a:latin typeface="Calibri" panose="020F0502020204030204" pitchFamily="34" charset="0"/>
                <a:ea typeface="Calibri" panose="020F0502020204030204" pitchFamily="34" charset="0"/>
                <a:cs typeface="B Zar" panose="00000400000000000000" pitchFamily="2" charset="-78"/>
              </a:rPr>
              <a:t>مقدمه</a:t>
            </a:r>
            <a:endParaRPr lang="en-US" sz="5400" dirty="0">
              <a:solidFill>
                <a:srgbClr val="FFC000"/>
              </a:solidFill>
            </a:endParaRPr>
          </a:p>
        </p:txBody>
      </p:sp>
      <p:sp>
        <p:nvSpPr>
          <p:cNvPr id="3" name="Content Placeholder 2"/>
          <p:cNvSpPr>
            <a:spLocks noGrp="1"/>
          </p:cNvSpPr>
          <p:nvPr>
            <p:ph idx="1"/>
          </p:nvPr>
        </p:nvSpPr>
        <p:spPr>
          <a:xfrm>
            <a:off x="838200" y="1209821"/>
            <a:ext cx="10515600" cy="4221591"/>
          </a:xfrm>
        </p:spPr>
        <p:txBody>
          <a:bodyPr>
            <a:normAutofit/>
          </a:bodyPr>
          <a:lstStyle/>
          <a:p>
            <a:pPr algn="just" rtl="1">
              <a:lnSpc>
                <a:spcPct val="107000"/>
              </a:lnSpc>
              <a:spcAft>
                <a:spcPts val="800"/>
              </a:spcAft>
            </a:pPr>
            <a:r>
              <a:rPr lang="fa-IR" sz="3500" dirty="0">
                <a:solidFill>
                  <a:srgbClr val="FFFF00"/>
                </a:solidFill>
                <a:latin typeface="Calibri" panose="020F0502020204030204" pitchFamily="34" charset="0"/>
                <a:ea typeface="Calibri" panose="020F0502020204030204" pitchFamily="34" charset="0"/>
                <a:cs typeface="B Zar" panose="00000400000000000000" pitchFamily="2" charset="-78"/>
              </a:rPr>
              <a:t>امروزه استفاده از مواد شیمیایی از استفاده روزمره در زندگی تا استفاده آنها در صنایع بسیار گسترده است. </a:t>
            </a:r>
            <a:endParaRPr lang="fa-IR" sz="3500" dirty="0" smtClean="0">
              <a:solidFill>
                <a:srgbClr val="FFFF00"/>
              </a:solidFill>
              <a:latin typeface="Calibri" panose="020F0502020204030204" pitchFamily="34" charset="0"/>
              <a:ea typeface="Calibri" panose="020F0502020204030204" pitchFamily="34" charset="0"/>
              <a:cs typeface="B Zar" panose="00000400000000000000" pitchFamily="2" charset="-78"/>
            </a:endParaRPr>
          </a:p>
          <a:p>
            <a:pPr algn="just" rtl="1">
              <a:lnSpc>
                <a:spcPct val="107000"/>
              </a:lnSpc>
              <a:spcAft>
                <a:spcPts val="800"/>
              </a:spcAft>
            </a:pPr>
            <a:r>
              <a:rPr lang="fa-IR" sz="3500" dirty="0" smtClean="0">
                <a:solidFill>
                  <a:srgbClr val="FFFF00"/>
                </a:solidFill>
                <a:latin typeface="Calibri" panose="020F0502020204030204" pitchFamily="34" charset="0"/>
                <a:ea typeface="Calibri" panose="020F0502020204030204" pitchFamily="34" charset="0"/>
                <a:cs typeface="B Zar" panose="00000400000000000000" pitchFamily="2" charset="-78"/>
              </a:rPr>
              <a:t>در </a:t>
            </a:r>
            <a:r>
              <a:rPr lang="fa-IR" sz="3500" dirty="0">
                <a:solidFill>
                  <a:srgbClr val="FFFF00"/>
                </a:solidFill>
                <a:latin typeface="Calibri" panose="020F0502020204030204" pitchFamily="34" charset="0"/>
                <a:ea typeface="Calibri" panose="020F0502020204030204" pitchFamily="34" charset="0"/>
                <a:cs typeface="B Zar" panose="00000400000000000000" pitchFamily="2" charset="-78"/>
              </a:rPr>
              <a:t>کنار فوایدی که این مواد شیمیایی دارد پتانسیل اثرات نامطلوب هم نیز دارند و می توانند برای انسانها و محیط زیست آسیب رسان باشند. </a:t>
            </a:r>
            <a:endParaRPr lang="fa-IR" sz="3500" dirty="0" smtClean="0">
              <a:solidFill>
                <a:srgbClr val="FFFF00"/>
              </a:solidFill>
              <a:latin typeface="Calibri" panose="020F0502020204030204" pitchFamily="34" charset="0"/>
              <a:ea typeface="Calibri" panose="020F0502020204030204" pitchFamily="34" charset="0"/>
              <a:cs typeface="B Zar" panose="00000400000000000000" pitchFamily="2" charset="-78"/>
            </a:endParaRPr>
          </a:p>
          <a:p>
            <a:pPr algn="just" rtl="1">
              <a:lnSpc>
                <a:spcPct val="107000"/>
              </a:lnSpc>
              <a:spcAft>
                <a:spcPts val="800"/>
              </a:spcAft>
            </a:pPr>
            <a:r>
              <a:rPr lang="fa-IR" sz="3500" dirty="0" smtClean="0">
                <a:solidFill>
                  <a:srgbClr val="FFFF00"/>
                </a:solidFill>
                <a:latin typeface="Calibri" panose="020F0502020204030204" pitchFamily="34" charset="0"/>
                <a:ea typeface="Calibri" panose="020F0502020204030204" pitchFamily="34" charset="0"/>
                <a:cs typeface="B Zar" panose="00000400000000000000" pitchFamily="2" charset="-78"/>
              </a:rPr>
              <a:t>تعدادی </a:t>
            </a:r>
            <a:r>
              <a:rPr lang="fa-IR" sz="3500" dirty="0">
                <a:solidFill>
                  <a:srgbClr val="FFFF00"/>
                </a:solidFill>
                <a:latin typeface="Calibri" panose="020F0502020204030204" pitchFamily="34" charset="0"/>
                <a:ea typeface="Calibri" panose="020F0502020204030204" pitchFamily="34" charset="0"/>
                <a:cs typeface="B Zar" panose="00000400000000000000" pitchFamily="2" charset="-78"/>
              </a:rPr>
              <a:t>از کشورها و یا سازمانها قوانین و مقررات پیشرفته ای برای استفاده ایمن از مواد شیمیایی مثل برچسب ها و </a:t>
            </a:r>
            <a:r>
              <a:rPr lang="en-US" sz="3500" dirty="0">
                <a:solidFill>
                  <a:srgbClr val="FFFF00"/>
                </a:solidFill>
                <a:latin typeface="Calibri" panose="020F0502020204030204" pitchFamily="34" charset="0"/>
                <a:ea typeface="Calibri" panose="020F0502020204030204" pitchFamily="34" charset="0"/>
                <a:cs typeface="B Zar" panose="00000400000000000000" pitchFamily="2" charset="-78"/>
              </a:rPr>
              <a:t>SDS</a:t>
            </a:r>
            <a:r>
              <a:rPr lang="fa-IR" sz="3500" dirty="0">
                <a:solidFill>
                  <a:srgbClr val="FFFF00"/>
                </a:solidFill>
                <a:latin typeface="Calibri" panose="020F0502020204030204" pitchFamily="34" charset="0"/>
                <a:ea typeface="Calibri" panose="020F0502020204030204" pitchFamily="34" charset="0"/>
                <a:cs typeface="B Zar" panose="00000400000000000000" pitchFamily="2" charset="-78"/>
              </a:rPr>
              <a:t>ها دارند. </a:t>
            </a:r>
            <a:endParaRPr lang="fa-IR" sz="3500" dirty="0" smtClean="0">
              <a:solidFill>
                <a:srgbClr val="FFFF00"/>
              </a:solidFill>
              <a:latin typeface="Calibri" panose="020F0502020204030204" pitchFamily="34" charset="0"/>
              <a:ea typeface="Calibri" panose="020F0502020204030204" pitchFamily="34" charset="0"/>
              <a:cs typeface="B Zar" panose="00000400000000000000" pitchFamily="2" charset="-78"/>
            </a:endParaRPr>
          </a:p>
          <a:p>
            <a:pPr marL="0" indent="0" algn="r" rtl="1">
              <a:buNone/>
            </a:pPr>
            <a:endParaRPr lang="en-US" dirty="0"/>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spTree>
    <p:extLst>
      <p:ext uri="{BB962C8B-B14F-4D97-AF65-F5344CB8AC3E}">
        <p14:creationId xmlns:p14="http://schemas.microsoft.com/office/powerpoint/2010/main" val="21568275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en-US" sz="5400" b="1" dirty="0">
                <a:solidFill>
                  <a:srgbClr val="FFC000"/>
                </a:solidFill>
                <a:latin typeface="Calibri" panose="020F0502020204030204" pitchFamily="34" charset="0"/>
                <a:ea typeface="Calibri" panose="020F0502020204030204" pitchFamily="34" charset="0"/>
                <a:cs typeface="B Zar" panose="00000400000000000000" pitchFamily="2" charset="-78"/>
              </a:rPr>
              <a:t>GHS</a:t>
            </a:r>
            <a:r>
              <a:rPr lang="fa-IR" sz="5400" b="1" dirty="0">
                <a:solidFill>
                  <a:srgbClr val="FFC000"/>
                </a:solidFill>
                <a:latin typeface="Calibri" panose="020F0502020204030204" pitchFamily="34" charset="0"/>
                <a:ea typeface="Calibri" panose="020F0502020204030204" pitchFamily="34" charset="0"/>
                <a:cs typeface="B Zar" panose="00000400000000000000" pitchFamily="2" charset="-78"/>
              </a:rPr>
              <a:t> چه خطراتی را پوشش می دهد؟</a:t>
            </a:r>
            <a:endParaRPr lang="en-US"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4"/>
            <a:ext cx="10515600" cy="4260501"/>
          </a:xfrm>
        </p:spPr>
        <p:txBody>
          <a:bodyPr>
            <a:normAutofit/>
          </a:bodyPr>
          <a:lstStyle/>
          <a:p>
            <a:pPr marL="0" lvl="0" indent="0" algn="just" rtl="1">
              <a:lnSpc>
                <a:spcPct val="107000"/>
              </a:lnSpc>
              <a:spcAft>
                <a:spcPts val="800"/>
              </a:spcAft>
              <a:buNone/>
            </a:pPr>
            <a:r>
              <a:rPr lang="fa-IR" sz="4800" b="1" dirty="0" smtClean="0">
                <a:solidFill>
                  <a:srgbClr val="FF0000"/>
                </a:solidFill>
                <a:latin typeface="Calibri" panose="020F0502020204030204" pitchFamily="34" charset="0"/>
                <a:ea typeface="Calibri" panose="020F0502020204030204" pitchFamily="34" charset="0"/>
                <a:cs typeface="B Zar" panose="00000400000000000000" pitchFamily="2" charset="-78"/>
              </a:rPr>
              <a:t>خطرات فیزیکی که شامل 16 دسته می شوند:</a:t>
            </a:r>
          </a:p>
          <a:p>
            <a:pPr marL="0" marR="457200" lvl="0" indent="0" algn="just" rtl="1">
              <a:spcAft>
                <a:spcPts val="0"/>
              </a:spcAft>
              <a:buNone/>
            </a:pPr>
            <a:r>
              <a:rPr lang="fa-IR" sz="38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5-2 </a:t>
            </a:r>
            <a:r>
              <a:rPr lang="fa-IR" sz="4000" b="1"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گازهای تحت فشار</a:t>
            </a:r>
            <a:endParaRPr lang="en-US" sz="3600" b="1" dirty="0">
              <a:solidFill>
                <a:srgbClr val="FFC000"/>
              </a:solidFill>
              <a:latin typeface="Times New Roman" panose="02020603050405020304" pitchFamily="18" charset="0"/>
              <a:ea typeface="Times New Roman" panose="02020603050405020304" pitchFamily="18" charset="0"/>
            </a:endParaRPr>
          </a:p>
          <a:p>
            <a:pPr marL="0" indent="0" algn="just" rtl="1">
              <a:spcAft>
                <a:spcPts val="0"/>
              </a:spcAft>
              <a:buNone/>
            </a:pP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گازهای تحت فشار گازهایی هستند که در یک ظرف تحت فشار کمتر از 280  پاسکال و دمای20 درجه سانتیگراد قرار دارند و معمولاً مایع هستند</a:t>
            </a:r>
            <a:r>
              <a:rPr lang="en-US"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a:t>
            </a:r>
            <a:endParaRPr lang="en-US" sz="3200" dirty="0">
              <a:solidFill>
                <a:srgbClr val="FFFF00"/>
              </a:solidFill>
              <a:latin typeface="Times New Roman" panose="02020603050405020304" pitchFamily="18" charset="0"/>
              <a:ea typeface="Times New Roman" panose="02020603050405020304" pitchFamily="18" charset="0"/>
            </a:endParaRPr>
          </a:p>
          <a:p>
            <a:pPr marL="0" lvl="0" indent="0" algn="just" rtl="1">
              <a:lnSpc>
                <a:spcPct val="107000"/>
              </a:lnSpc>
              <a:spcAft>
                <a:spcPts val="800"/>
              </a:spcAft>
              <a:buNone/>
            </a:pPr>
            <a:r>
              <a:rPr lang="fa-IR" sz="4800" b="1" dirty="0" smtClean="0">
                <a:solidFill>
                  <a:srgbClr val="FF0000"/>
                </a:solidFill>
                <a:latin typeface="Calibri" panose="020F0502020204030204" pitchFamily="34" charset="0"/>
                <a:ea typeface="Calibri" panose="020F0502020204030204" pitchFamily="34" charset="0"/>
                <a:cs typeface="B Zar" panose="00000400000000000000" pitchFamily="2" charset="-78"/>
              </a:rPr>
              <a:t>مانند سیلندرهای استیلن</a:t>
            </a: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spTree>
    <p:extLst>
      <p:ext uri="{BB962C8B-B14F-4D97-AF65-F5344CB8AC3E}">
        <p14:creationId xmlns:p14="http://schemas.microsoft.com/office/powerpoint/2010/main" val="251859919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en-US" sz="5400" b="1" dirty="0">
                <a:solidFill>
                  <a:srgbClr val="FFC000"/>
                </a:solidFill>
                <a:latin typeface="Calibri" panose="020F0502020204030204" pitchFamily="34" charset="0"/>
                <a:ea typeface="Calibri" panose="020F0502020204030204" pitchFamily="34" charset="0"/>
                <a:cs typeface="B Zar" panose="00000400000000000000" pitchFamily="2" charset="-78"/>
              </a:rPr>
              <a:t>GHS</a:t>
            </a:r>
            <a:r>
              <a:rPr lang="fa-IR" sz="5400" b="1" dirty="0">
                <a:solidFill>
                  <a:srgbClr val="FFC000"/>
                </a:solidFill>
                <a:latin typeface="Calibri" panose="020F0502020204030204" pitchFamily="34" charset="0"/>
                <a:ea typeface="Calibri" panose="020F0502020204030204" pitchFamily="34" charset="0"/>
                <a:cs typeface="B Zar" panose="00000400000000000000" pitchFamily="2" charset="-78"/>
              </a:rPr>
              <a:t> چه خطراتی را پوشش می دهد؟</a:t>
            </a:r>
            <a:endParaRPr lang="en-US"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4"/>
            <a:ext cx="10515600" cy="4260501"/>
          </a:xfrm>
        </p:spPr>
        <p:txBody>
          <a:bodyPr>
            <a:normAutofit/>
          </a:bodyPr>
          <a:lstStyle/>
          <a:p>
            <a:pPr marL="0" lvl="0" indent="0" algn="just" rtl="1">
              <a:lnSpc>
                <a:spcPct val="107000"/>
              </a:lnSpc>
              <a:spcAft>
                <a:spcPts val="800"/>
              </a:spcAft>
              <a:buNone/>
            </a:pPr>
            <a:r>
              <a:rPr lang="fa-IR" sz="3500" b="1" dirty="0" smtClean="0">
                <a:solidFill>
                  <a:srgbClr val="FF0000"/>
                </a:solidFill>
                <a:latin typeface="Calibri" panose="020F0502020204030204" pitchFamily="34" charset="0"/>
                <a:ea typeface="Calibri" panose="020F0502020204030204" pitchFamily="34" charset="0"/>
                <a:cs typeface="B Zar" panose="00000400000000000000" pitchFamily="2" charset="-78"/>
              </a:rPr>
              <a:t>خطرات فیزیکی که شامل 16 دسته می شوند:</a:t>
            </a:r>
          </a:p>
          <a:p>
            <a:pPr marL="0" indent="0" algn="just" rtl="1">
              <a:lnSpc>
                <a:spcPct val="107000"/>
              </a:lnSpc>
              <a:spcAft>
                <a:spcPts val="800"/>
              </a:spcAft>
              <a:buNone/>
            </a:pPr>
            <a:r>
              <a:rPr lang="fa-IR" sz="3600"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گروه</a:t>
            </a:r>
            <a:r>
              <a:rPr lang="fa-IR" sz="800"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 </a:t>
            </a:r>
            <a:r>
              <a:rPr lang="fa-IR" sz="3600"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بندی گازهای تحت فشار</a:t>
            </a:r>
            <a:endParaRPr lang="fa-IR" sz="4800" b="1" dirty="0" smtClean="0">
              <a:solidFill>
                <a:srgbClr val="FFC000"/>
              </a:solidFill>
              <a:latin typeface="Calibri" panose="020F0502020204030204" pitchFamily="34" charset="0"/>
              <a:ea typeface="Calibri" panose="020F0502020204030204" pitchFamily="34" charset="0"/>
              <a:cs typeface="B Zar" panose="00000400000000000000" pitchFamily="2" charset="-78"/>
            </a:endParaRP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graphicFrame>
        <p:nvGraphicFramePr>
          <p:cNvPr id="6" name="Table 5"/>
          <p:cNvGraphicFramePr>
            <a:graphicFrameLocks noGrp="1"/>
          </p:cNvGraphicFramePr>
          <p:nvPr>
            <p:extLst>
              <p:ext uri="{D42A27DB-BD31-4B8C-83A1-F6EECF244321}">
                <p14:modId xmlns:p14="http://schemas.microsoft.com/office/powerpoint/2010/main" val="1372321092"/>
              </p:ext>
            </p:extLst>
          </p:nvPr>
        </p:nvGraphicFramePr>
        <p:xfrm>
          <a:off x="2236764" y="2743201"/>
          <a:ext cx="7526215" cy="2546250"/>
        </p:xfrm>
        <a:graphic>
          <a:graphicData uri="http://schemas.openxmlformats.org/drawingml/2006/table">
            <a:tbl>
              <a:tblPr rtl="1"/>
              <a:tblGrid>
                <a:gridCol w="2504379">
                  <a:extLst>
                    <a:ext uri="{9D8B030D-6E8A-4147-A177-3AD203B41FA5}">
                      <a16:colId xmlns:a16="http://schemas.microsoft.com/office/drawing/2014/main" val="3688033982"/>
                    </a:ext>
                  </a:extLst>
                </a:gridCol>
                <a:gridCol w="5021836">
                  <a:extLst>
                    <a:ext uri="{9D8B030D-6E8A-4147-A177-3AD203B41FA5}">
                      <a16:colId xmlns:a16="http://schemas.microsoft.com/office/drawing/2014/main" val="2550943106"/>
                    </a:ext>
                  </a:extLst>
                </a:gridCol>
              </a:tblGrid>
              <a:tr h="509250">
                <a:tc>
                  <a:txBody>
                    <a:bodyPr/>
                    <a:lstStyle/>
                    <a:p>
                      <a:pPr algn="ctr" rtl="1">
                        <a:spcAft>
                          <a:spcPts val="0"/>
                        </a:spcAft>
                      </a:pPr>
                      <a:r>
                        <a:rPr lang="fa-IR" sz="2500" b="1">
                          <a:effectLst/>
                          <a:latin typeface="Times New Roman" panose="02020603050405020304" pitchFamily="18" charset="0"/>
                          <a:ea typeface="Times New Roman" panose="02020603050405020304" pitchFamily="18" charset="0"/>
                          <a:cs typeface="B Zar" panose="00000400000000000000" pitchFamily="2" charset="-78"/>
                        </a:rPr>
                        <a:t>گروه</a:t>
                      </a:r>
                      <a:endParaRPr lang="en-US" sz="25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tc>
                  <a:txBody>
                    <a:bodyPr/>
                    <a:lstStyle/>
                    <a:p>
                      <a:pPr algn="ctr" rtl="1">
                        <a:spcAft>
                          <a:spcPts val="0"/>
                        </a:spcAft>
                      </a:pPr>
                      <a:r>
                        <a:rPr lang="fa-IR" sz="2500" b="1" dirty="0">
                          <a:effectLst/>
                          <a:latin typeface="Times New Roman" panose="02020603050405020304" pitchFamily="18" charset="0"/>
                          <a:ea typeface="Times New Roman" panose="02020603050405020304" pitchFamily="18" charset="0"/>
                          <a:cs typeface="B Zar" panose="00000400000000000000" pitchFamily="2" charset="-78"/>
                        </a:rPr>
                        <a:t>ضوابط</a:t>
                      </a:r>
                      <a:endParaRPr lang="en-US" sz="25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extLst>
                  <a:ext uri="{0D108BD9-81ED-4DB2-BD59-A6C34878D82A}">
                    <a16:rowId xmlns:a16="http://schemas.microsoft.com/office/drawing/2014/main" val="1098649472"/>
                  </a:ext>
                </a:extLst>
              </a:tr>
              <a:tr h="509250">
                <a:tc>
                  <a:txBody>
                    <a:bodyPr/>
                    <a:lstStyle/>
                    <a:p>
                      <a:pPr algn="r" rtl="1">
                        <a:spcAft>
                          <a:spcPts val="0"/>
                        </a:spcAft>
                      </a:pPr>
                      <a:r>
                        <a:rPr lang="fa-IR" sz="2500">
                          <a:effectLst/>
                          <a:latin typeface="Times New Roman" panose="02020603050405020304" pitchFamily="18" charset="0"/>
                          <a:ea typeface="Times New Roman" panose="02020603050405020304" pitchFamily="18" charset="0"/>
                          <a:cs typeface="B Zar" panose="00000400000000000000" pitchFamily="2" charset="-78"/>
                        </a:rPr>
                        <a:t>گازهای تحت فشار</a:t>
                      </a:r>
                      <a:endParaRPr lang="en-US" sz="25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tc>
                  <a:txBody>
                    <a:bodyPr/>
                    <a:lstStyle/>
                    <a:p>
                      <a:pPr algn="just" rtl="1">
                        <a:spcAft>
                          <a:spcPts val="0"/>
                        </a:spcAft>
                      </a:pPr>
                      <a:r>
                        <a:rPr lang="fa-IR" sz="2500">
                          <a:effectLst/>
                          <a:latin typeface="Times New Roman" panose="02020603050405020304" pitchFamily="18" charset="0"/>
                          <a:ea typeface="Times New Roman" panose="02020603050405020304" pitchFamily="18" charset="0"/>
                          <a:cs typeface="B Zar" panose="00000400000000000000" pitchFamily="2" charset="-78"/>
                        </a:rPr>
                        <a:t>در دمای </a:t>
                      </a:r>
                      <a:r>
                        <a:rPr lang="fa-IR" sz="2500">
                          <a:effectLst/>
                          <a:latin typeface="Times New Roman" panose="02020603050405020304" pitchFamily="18" charset="0"/>
                          <a:ea typeface="Times New Roman" panose="02020603050405020304" pitchFamily="18" charset="0"/>
                        </a:rPr>
                        <a:t>°</a:t>
                      </a:r>
                      <a:r>
                        <a:rPr lang="en-US" sz="2500">
                          <a:effectLst/>
                          <a:latin typeface="Times New Roman" panose="02020603050405020304" pitchFamily="18" charset="0"/>
                          <a:ea typeface="Times New Roman" panose="02020603050405020304" pitchFamily="18" charset="0"/>
                          <a:cs typeface="B Zar" panose="00000400000000000000" pitchFamily="2" charset="-78"/>
                        </a:rPr>
                        <a:t>c</a:t>
                      </a:r>
                      <a:r>
                        <a:rPr lang="fa-IR" sz="2500">
                          <a:effectLst/>
                          <a:latin typeface="Agatha"/>
                          <a:ea typeface="Times New Roman" panose="02020603050405020304" pitchFamily="18" charset="0"/>
                          <a:cs typeface="B Zar" panose="00000400000000000000" pitchFamily="2" charset="-78"/>
                        </a:rPr>
                        <a:t> 50 - </a:t>
                      </a:r>
                      <a:r>
                        <a:rPr lang="fa-IR" sz="2500">
                          <a:effectLst/>
                          <a:latin typeface="Times New Roman" panose="02020603050405020304" pitchFamily="18" charset="0"/>
                          <a:ea typeface="Times New Roman" panose="02020603050405020304" pitchFamily="18" charset="0"/>
                          <a:cs typeface="B Zar" panose="00000400000000000000" pitchFamily="2" charset="-78"/>
                        </a:rPr>
                        <a:t>کاملا گازی</a:t>
                      </a:r>
                      <a:endParaRPr lang="en-US" sz="25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extLst>
                  <a:ext uri="{0D108BD9-81ED-4DB2-BD59-A6C34878D82A}">
                    <a16:rowId xmlns:a16="http://schemas.microsoft.com/office/drawing/2014/main" val="1543983943"/>
                  </a:ext>
                </a:extLst>
              </a:tr>
              <a:tr h="509250">
                <a:tc>
                  <a:txBody>
                    <a:bodyPr/>
                    <a:lstStyle/>
                    <a:p>
                      <a:pPr algn="r" rtl="1">
                        <a:spcAft>
                          <a:spcPts val="0"/>
                        </a:spcAft>
                      </a:pPr>
                      <a:r>
                        <a:rPr lang="fa-IR" sz="2500">
                          <a:effectLst/>
                          <a:latin typeface="Times New Roman" panose="02020603050405020304" pitchFamily="18" charset="0"/>
                          <a:ea typeface="Times New Roman" panose="02020603050405020304" pitchFamily="18" charset="0"/>
                          <a:cs typeface="B Zar" panose="00000400000000000000" pitchFamily="2" charset="-78"/>
                        </a:rPr>
                        <a:t>گاز مایع</a:t>
                      </a:r>
                      <a:endParaRPr lang="en-US" sz="25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tc>
                  <a:txBody>
                    <a:bodyPr/>
                    <a:lstStyle/>
                    <a:p>
                      <a:pPr algn="just" rtl="1">
                        <a:spcAft>
                          <a:spcPts val="0"/>
                        </a:spcAft>
                      </a:pPr>
                      <a:r>
                        <a:rPr lang="fa-IR" sz="2500" dirty="0">
                          <a:effectLst/>
                          <a:latin typeface="Times New Roman" panose="02020603050405020304" pitchFamily="18" charset="0"/>
                          <a:ea typeface="Times New Roman" panose="02020603050405020304" pitchFamily="18" charset="0"/>
                          <a:cs typeface="B Zar" panose="00000400000000000000" pitchFamily="2" charset="-78"/>
                        </a:rPr>
                        <a:t>در دمای </a:t>
                      </a:r>
                      <a:r>
                        <a:rPr lang="fa-IR" sz="2500" dirty="0">
                          <a:effectLst/>
                          <a:latin typeface="Times New Roman" panose="02020603050405020304" pitchFamily="18" charset="0"/>
                          <a:ea typeface="Times New Roman" panose="02020603050405020304" pitchFamily="18" charset="0"/>
                        </a:rPr>
                        <a:t>&gt; °</a:t>
                      </a:r>
                      <a:r>
                        <a:rPr lang="en-US" sz="2500" dirty="0">
                          <a:effectLst/>
                          <a:latin typeface="Times New Roman" panose="02020603050405020304" pitchFamily="18" charset="0"/>
                          <a:ea typeface="Times New Roman" panose="02020603050405020304" pitchFamily="18" charset="0"/>
                          <a:cs typeface="B Zar" panose="00000400000000000000" pitchFamily="2" charset="-78"/>
                        </a:rPr>
                        <a:t>c</a:t>
                      </a:r>
                      <a:r>
                        <a:rPr lang="fa-IR" sz="2500" dirty="0">
                          <a:effectLst/>
                          <a:latin typeface="Agatha"/>
                          <a:ea typeface="Times New Roman" panose="02020603050405020304" pitchFamily="18" charset="0"/>
                          <a:cs typeface="B Zar" panose="00000400000000000000" pitchFamily="2" charset="-78"/>
                        </a:rPr>
                        <a:t> 50 - </a:t>
                      </a:r>
                      <a:r>
                        <a:rPr lang="fa-IR" sz="2500" dirty="0">
                          <a:effectLst/>
                          <a:latin typeface="Times New Roman" panose="02020603050405020304" pitchFamily="18" charset="0"/>
                          <a:ea typeface="Times New Roman" panose="02020603050405020304" pitchFamily="18" charset="0"/>
                          <a:cs typeface="B Zar" panose="00000400000000000000" pitchFamily="2" charset="-78"/>
                        </a:rPr>
                        <a:t>تا حدی مایع</a:t>
                      </a:r>
                      <a:endParaRPr lang="en-US" sz="25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extLst>
                  <a:ext uri="{0D108BD9-81ED-4DB2-BD59-A6C34878D82A}">
                    <a16:rowId xmlns:a16="http://schemas.microsoft.com/office/drawing/2014/main" val="1264026757"/>
                  </a:ext>
                </a:extLst>
              </a:tr>
              <a:tr h="509250">
                <a:tc>
                  <a:txBody>
                    <a:bodyPr/>
                    <a:lstStyle/>
                    <a:p>
                      <a:pPr algn="r" rtl="1">
                        <a:spcAft>
                          <a:spcPts val="0"/>
                        </a:spcAft>
                      </a:pPr>
                      <a:r>
                        <a:rPr lang="fa-IR" sz="2500">
                          <a:effectLst/>
                          <a:latin typeface="Times New Roman" panose="02020603050405020304" pitchFamily="18" charset="0"/>
                          <a:ea typeface="Times New Roman" panose="02020603050405020304" pitchFamily="18" charset="0"/>
                          <a:cs typeface="B Zar" panose="00000400000000000000" pitchFamily="2" charset="-78"/>
                        </a:rPr>
                        <a:t>گازهای کاملاً سرد شده</a:t>
                      </a:r>
                      <a:endParaRPr lang="en-US" sz="25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tc>
                  <a:txBody>
                    <a:bodyPr/>
                    <a:lstStyle/>
                    <a:p>
                      <a:pPr algn="just" rtl="1">
                        <a:spcAft>
                          <a:spcPts val="0"/>
                        </a:spcAft>
                      </a:pPr>
                      <a:r>
                        <a:rPr lang="fa-IR" sz="2500">
                          <a:effectLst/>
                          <a:latin typeface="Times New Roman" panose="02020603050405020304" pitchFamily="18" charset="0"/>
                          <a:ea typeface="Times New Roman" panose="02020603050405020304" pitchFamily="18" charset="0"/>
                          <a:cs typeface="B Zar" panose="00000400000000000000" pitchFamily="2" charset="-78"/>
                        </a:rPr>
                        <a:t>به علت دمای پایین گاز تا حدی مایع</a:t>
                      </a:r>
                      <a:endParaRPr lang="en-US" sz="25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extLst>
                  <a:ext uri="{0D108BD9-81ED-4DB2-BD59-A6C34878D82A}">
                    <a16:rowId xmlns:a16="http://schemas.microsoft.com/office/drawing/2014/main" val="1378454601"/>
                  </a:ext>
                </a:extLst>
              </a:tr>
              <a:tr h="509250">
                <a:tc>
                  <a:txBody>
                    <a:bodyPr/>
                    <a:lstStyle/>
                    <a:p>
                      <a:pPr algn="r" rtl="1">
                        <a:spcAft>
                          <a:spcPts val="0"/>
                        </a:spcAft>
                      </a:pPr>
                      <a:r>
                        <a:rPr lang="fa-IR" sz="2500">
                          <a:effectLst/>
                          <a:latin typeface="Times New Roman" panose="02020603050405020304" pitchFamily="18" charset="0"/>
                          <a:ea typeface="Times New Roman" panose="02020603050405020304" pitchFamily="18" charset="0"/>
                          <a:cs typeface="B Zar" panose="00000400000000000000" pitchFamily="2" charset="-78"/>
                        </a:rPr>
                        <a:t>گازهای حل شده</a:t>
                      </a:r>
                      <a:endParaRPr lang="en-US" sz="25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tc>
                  <a:txBody>
                    <a:bodyPr/>
                    <a:lstStyle/>
                    <a:p>
                      <a:pPr algn="just" rtl="1">
                        <a:spcAft>
                          <a:spcPts val="0"/>
                        </a:spcAft>
                      </a:pPr>
                      <a:r>
                        <a:rPr lang="fa-IR" sz="2500" dirty="0">
                          <a:effectLst/>
                          <a:latin typeface="Times New Roman" panose="02020603050405020304" pitchFamily="18" charset="0"/>
                          <a:ea typeface="Times New Roman" panose="02020603050405020304" pitchFamily="18" charset="0"/>
                          <a:cs typeface="B Zar" panose="00000400000000000000" pitchFamily="2" charset="-78"/>
                        </a:rPr>
                        <a:t>حل شده در فاز مایع</a:t>
                      </a:r>
                      <a:endParaRPr lang="en-US" sz="25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extLst>
                  <a:ext uri="{0D108BD9-81ED-4DB2-BD59-A6C34878D82A}">
                    <a16:rowId xmlns:a16="http://schemas.microsoft.com/office/drawing/2014/main" val="1184310802"/>
                  </a:ext>
                </a:extLst>
              </a:tr>
            </a:tbl>
          </a:graphicData>
        </a:graphic>
      </p:graphicFrame>
    </p:spTree>
    <p:extLst>
      <p:ext uri="{BB962C8B-B14F-4D97-AF65-F5344CB8AC3E}">
        <p14:creationId xmlns:p14="http://schemas.microsoft.com/office/powerpoint/2010/main" val="232326660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en-US" sz="5400" b="1" dirty="0">
                <a:solidFill>
                  <a:srgbClr val="FFC000"/>
                </a:solidFill>
                <a:latin typeface="Calibri" panose="020F0502020204030204" pitchFamily="34" charset="0"/>
                <a:ea typeface="Calibri" panose="020F0502020204030204" pitchFamily="34" charset="0"/>
                <a:cs typeface="B Zar" panose="00000400000000000000" pitchFamily="2" charset="-78"/>
              </a:rPr>
              <a:t>GHS</a:t>
            </a:r>
            <a:r>
              <a:rPr lang="fa-IR" sz="5400" b="1" dirty="0">
                <a:solidFill>
                  <a:srgbClr val="FFC000"/>
                </a:solidFill>
                <a:latin typeface="Calibri" panose="020F0502020204030204" pitchFamily="34" charset="0"/>
                <a:ea typeface="Calibri" panose="020F0502020204030204" pitchFamily="34" charset="0"/>
                <a:cs typeface="B Zar" panose="00000400000000000000" pitchFamily="2" charset="-78"/>
              </a:rPr>
              <a:t> چه خطراتی را پوشش می دهد؟</a:t>
            </a:r>
            <a:endParaRPr lang="en-US"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4"/>
            <a:ext cx="10515600" cy="4260501"/>
          </a:xfrm>
        </p:spPr>
        <p:txBody>
          <a:bodyPr>
            <a:normAutofit/>
          </a:bodyPr>
          <a:lstStyle/>
          <a:p>
            <a:pPr marL="0" lvl="0" indent="0" algn="just" rtl="1">
              <a:lnSpc>
                <a:spcPct val="107000"/>
              </a:lnSpc>
              <a:spcAft>
                <a:spcPts val="800"/>
              </a:spcAft>
              <a:buNone/>
            </a:pPr>
            <a:r>
              <a:rPr lang="fa-IR" sz="4800" b="1" dirty="0" smtClean="0">
                <a:solidFill>
                  <a:srgbClr val="FF0000"/>
                </a:solidFill>
                <a:latin typeface="Calibri" panose="020F0502020204030204" pitchFamily="34" charset="0"/>
                <a:ea typeface="Calibri" panose="020F0502020204030204" pitchFamily="34" charset="0"/>
                <a:cs typeface="B Zar" panose="00000400000000000000" pitchFamily="2" charset="-78"/>
              </a:rPr>
              <a:t>خطرات فیزیکی که شامل 16 دسته می شوند:</a:t>
            </a:r>
          </a:p>
          <a:p>
            <a:pPr marL="0" marR="457200" lvl="0" indent="0" algn="just" rtl="1">
              <a:spcAft>
                <a:spcPts val="0"/>
              </a:spcAft>
              <a:buNone/>
            </a:pPr>
            <a:r>
              <a:rPr lang="fa-IR" sz="38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6-2 </a:t>
            </a:r>
            <a:r>
              <a:rPr lang="fa-IR" sz="4000" b="1"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مایعات قابل اشتعال</a:t>
            </a:r>
            <a:endParaRPr lang="en-US" sz="3600" b="1" dirty="0">
              <a:solidFill>
                <a:srgbClr val="FFC000"/>
              </a:solidFill>
              <a:latin typeface="Times New Roman" panose="02020603050405020304" pitchFamily="18" charset="0"/>
              <a:ea typeface="Times New Roman" panose="02020603050405020304" pitchFamily="18" charset="0"/>
            </a:endParaRPr>
          </a:p>
          <a:p>
            <a:pPr marL="0" indent="0" algn="just" rtl="1">
              <a:spcAft>
                <a:spcPts val="0"/>
              </a:spcAft>
              <a:buNone/>
            </a:pP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مایعی است که دارای نقطه اشتعال کمتر از 93 درجه سانتیگراد می</a:t>
            </a:r>
            <a:r>
              <a:rPr lang="fa-IR" sz="8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 </a:t>
            </a: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باشد</a:t>
            </a:r>
            <a:r>
              <a:rPr lang="en-US"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a:t>
            </a:r>
            <a:endParaRPr lang="en-US" sz="3200" dirty="0">
              <a:solidFill>
                <a:srgbClr val="FFFF00"/>
              </a:solidFill>
              <a:latin typeface="Times New Roman" panose="02020603050405020304" pitchFamily="18" charset="0"/>
              <a:ea typeface="Times New Roman" panose="02020603050405020304" pitchFamily="18" charset="0"/>
            </a:endParaRPr>
          </a:p>
          <a:p>
            <a:pPr marL="0" lvl="0" indent="0" algn="just" rtl="1">
              <a:lnSpc>
                <a:spcPct val="107000"/>
              </a:lnSpc>
              <a:spcAft>
                <a:spcPts val="800"/>
              </a:spcAft>
              <a:buNone/>
            </a:pPr>
            <a:r>
              <a:rPr lang="fa-IR" sz="4800" b="1" dirty="0" smtClean="0">
                <a:solidFill>
                  <a:srgbClr val="FF0000"/>
                </a:solidFill>
                <a:latin typeface="Calibri" panose="020F0502020204030204" pitchFamily="34" charset="0"/>
                <a:ea typeface="Calibri" panose="020F0502020204030204" pitchFamily="34" charset="0"/>
                <a:cs typeface="B Zar" panose="00000400000000000000" pitchFamily="2" charset="-78"/>
              </a:rPr>
              <a:t>مانند بنزین، گازوییل</a:t>
            </a: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spTree>
    <p:extLst>
      <p:ext uri="{BB962C8B-B14F-4D97-AF65-F5344CB8AC3E}">
        <p14:creationId xmlns:p14="http://schemas.microsoft.com/office/powerpoint/2010/main" val="81497167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en-US" sz="5400" b="1" dirty="0">
                <a:solidFill>
                  <a:srgbClr val="FFC000"/>
                </a:solidFill>
                <a:latin typeface="Calibri" panose="020F0502020204030204" pitchFamily="34" charset="0"/>
                <a:ea typeface="Calibri" panose="020F0502020204030204" pitchFamily="34" charset="0"/>
                <a:cs typeface="B Zar" panose="00000400000000000000" pitchFamily="2" charset="-78"/>
              </a:rPr>
              <a:t>GHS</a:t>
            </a:r>
            <a:r>
              <a:rPr lang="fa-IR" sz="5400" b="1" dirty="0">
                <a:solidFill>
                  <a:srgbClr val="FFC000"/>
                </a:solidFill>
                <a:latin typeface="Calibri" panose="020F0502020204030204" pitchFamily="34" charset="0"/>
                <a:ea typeface="Calibri" panose="020F0502020204030204" pitchFamily="34" charset="0"/>
                <a:cs typeface="B Zar" panose="00000400000000000000" pitchFamily="2" charset="-78"/>
              </a:rPr>
              <a:t> چه خطراتی را پوشش می دهد؟</a:t>
            </a:r>
            <a:endParaRPr lang="en-US"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4"/>
            <a:ext cx="10515600" cy="4260501"/>
          </a:xfrm>
        </p:spPr>
        <p:txBody>
          <a:bodyPr>
            <a:normAutofit/>
          </a:bodyPr>
          <a:lstStyle/>
          <a:p>
            <a:pPr marL="0" lvl="0" indent="0" algn="just" rtl="1">
              <a:lnSpc>
                <a:spcPct val="107000"/>
              </a:lnSpc>
              <a:spcAft>
                <a:spcPts val="800"/>
              </a:spcAft>
              <a:buNone/>
            </a:pPr>
            <a:r>
              <a:rPr lang="fa-IR" sz="3500" b="1" dirty="0" smtClean="0">
                <a:solidFill>
                  <a:srgbClr val="FF0000"/>
                </a:solidFill>
                <a:latin typeface="Calibri" panose="020F0502020204030204" pitchFamily="34" charset="0"/>
                <a:ea typeface="Calibri" panose="020F0502020204030204" pitchFamily="34" charset="0"/>
                <a:cs typeface="B Zar" panose="00000400000000000000" pitchFamily="2" charset="-78"/>
              </a:rPr>
              <a:t>خطرات فیزیکی که شامل 16 دسته می شوند:</a:t>
            </a:r>
          </a:p>
          <a:p>
            <a:pPr marL="0" indent="0" algn="just" rtl="1">
              <a:lnSpc>
                <a:spcPct val="107000"/>
              </a:lnSpc>
              <a:spcAft>
                <a:spcPts val="800"/>
              </a:spcAft>
              <a:buNone/>
            </a:pPr>
            <a:r>
              <a:rPr lang="fa-IR" sz="3600"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دسته</a:t>
            </a:r>
            <a:r>
              <a:rPr lang="fa-IR" sz="800"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 </a:t>
            </a:r>
            <a:r>
              <a:rPr lang="fa-IR" sz="3600"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بندی مایعات قابل اشتعال</a:t>
            </a:r>
            <a:endParaRPr lang="fa-IR" sz="4800" b="1" dirty="0" smtClean="0">
              <a:solidFill>
                <a:srgbClr val="FFC000"/>
              </a:solidFill>
              <a:latin typeface="Calibri" panose="020F0502020204030204" pitchFamily="34" charset="0"/>
              <a:ea typeface="Calibri" panose="020F0502020204030204" pitchFamily="34" charset="0"/>
              <a:cs typeface="B Zar" panose="00000400000000000000" pitchFamily="2" charset="-78"/>
            </a:endParaRP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graphicFrame>
        <p:nvGraphicFramePr>
          <p:cNvPr id="5" name="Table 4"/>
          <p:cNvGraphicFramePr>
            <a:graphicFrameLocks noGrp="1"/>
          </p:cNvGraphicFramePr>
          <p:nvPr>
            <p:extLst>
              <p:ext uri="{D42A27DB-BD31-4B8C-83A1-F6EECF244321}">
                <p14:modId xmlns:p14="http://schemas.microsoft.com/office/powerpoint/2010/main" val="2950816494"/>
              </p:ext>
            </p:extLst>
          </p:nvPr>
        </p:nvGraphicFramePr>
        <p:xfrm>
          <a:off x="2335238" y="2729134"/>
          <a:ext cx="7441808" cy="2560320"/>
        </p:xfrm>
        <a:graphic>
          <a:graphicData uri="http://schemas.openxmlformats.org/drawingml/2006/table">
            <a:tbl>
              <a:tblPr rtl="1"/>
              <a:tblGrid>
                <a:gridCol w="924568">
                  <a:extLst>
                    <a:ext uri="{9D8B030D-6E8A-4147-A177-3AD203B41FA5}">
                      <a16:colId xmlns:a16="http://schemas.microsoft.com/office/drawing/2014/main" val="3582984285"/>
                    </a:ext>
                  </a:extLst>
                </a:gridCol>
                <a:gridCol w="6517240">
                  <a:extLst>
                    <a:ext uri="{9D8B030D-6E8A-4147-A177-3AD203B41FA5}">
                      <a16:colId xmlns:a16="http://schemas.microsoft.com/office/drawing/2014/main" val="2087545749"/>
                    </a:ext>
                  </a:extLst>
                </a:gridCol>
              </a:tblGrid>
              <a:tr h="512064">
                <a:tc>
                  <a:txBody>
                    <a:bodyPr/>
                    <a:lstStyle/>
                    <a:p>
                      <a:pPr algn="ctr" rtl="1">
                        <a:spcAft>
                          <a:spcPts val="0"/>
                        </a:spcAft>
                      </a:pPr>
                      <a:r>
                        <a:rPr lang="fa-IR" sz="2500" b="1">
                          <a:effectLst/>
                          <a:latin typeface="Times New Roman" panose="02020603050405020304" pitchFamily="18" charset="0"/>
                          <a:ea typeface="Times New Roman" panose="02020603050405020304" pitchFamily="18" charset="0"/>
                          <a:cs typeface="B Zar" panose="00000400000000000000" pitchFamily="2" charset="-78"/>
                        </a:rPr>
                        <a:t>دسته</a:t>
                      </a:r>
                      <a:endParaRPr lang="en-US" sz="25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tc>
                  <a:txBody>
                    <a:bodyPr/>
                    <a:lstStyle/>
                    <a:p>
                      <a:pPr algn="ctr" rtl="1">
                        <a:spcAft>
                          <a:spcPts val="0"/>
                        </a:spcAft>
                      </a:pPr>
                      <a:r>
                        <a:rPr lang="fa-IR" sz="2500" b="1" dirty="0">
                          <a:effectLst/>
                          <a:latin typeface="Times New Roman" panose="02020603050405020304" pitchFamily="18" charset="0"/>
                          <a:ea typeface="Times New Roman" panose="02020603050405020304" pitchFamily="18" charset="0"/>
                          <a:cs typeface="B Zar" panose="00000400000000000000" pitchFamily="2" charset="-78"/>
                        </a:rPr>
                        <a:t>ضوابط</a:t>
                      </a:r>
                      <a:endParaRPr lang="en-US" sz="25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extLst>
                  <a:ext uri="{0D108BD9-81ED-4DB2-BD59-A6C34878D82A}">
                    <a16:rowId xmlns:a16="http://schemas.microsoft.com/office/drawing/2014/main" val="1295551623"/>
                  </a:ext>
                </a:extLst>
              </a:tr>
              <a:tr h="512064">
                <a:tc>
                  <a:txBody>
                    <a:bodyPr/>
                    <a:lstStyle/>
                    <a:p>
                      <a:pPr algn="ctr" rtl="1">
                        <a:spcAft>
                          <a:spcPts val="0"/>
                        </a:spcAft>
                      </a:pPr>
                      <a:r>
                        <a:rPr lang="fa-IR" sz="2500">
                          <a:effectLst/>
                          <a:latin typeface="Times New Roman" panose="02020603050405020304" pitchFamily="18" charset="0"/>
                          <a:ea typeface="Times New Roman" panose="02020603050405020304" pitchFamily="18" charset="0"/>
                          <a:cs typeface="B Zar" panose="00000400000000000000" pitchFamily="2" charset="-78"/>
                        </a:rPr>
                        <a:t>1</a:t>
                      </a:r>
                      <a:endParaRPr lang="en-US" sz="25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tc>
                  <a:txBody>
                    <a:bodyPr/>
                    <a:lstStyle/>
                    <a:p>
                      <a:pPr algn="just" rtl="1">
                        <a:spcAft>
                          <a:spcPts val="0"/>
                        </a:spcAft>
                      </a:pPr>
                      <a:r>
                        <a:rPr lang="fa-IR" sz="2500">
                          <a:effectLst/>
                          <a:latin typeface="Times New Roman" panose="02020603050405020304" pitchFamily="18" charset="0"/>
                          <a:ea typeface="Times New Roman" panose="02020603050405020304" pitchFamily="18" charset="0"/>
                          <a:cs typeface="B Zar" panose="00000400000000000000" pitchFamily="2" charset="-78"/>
                        </a:rPr>
                        <a:t>نقطه اشتعال </a:t>
                      </a:r>
                      <a:r>
                        <a:rPr lang="en-US" sz="2500">
                          <a:effectLst/>
                          <a:latin typeface="Times New Roman" panose="02020603050405020304" pitchFamily="18" charset="0"/>
                          <a:ea typeface="Times New Roman" panose="02020603050405020304" pitchFamily="18" charset="0"/>
                          <a:cs typeface="B Zar" panose="00000400000000000000" pitchFamily="2" charset="-78"/>
                        </a:rPr>
                        <a:t>&gt;</a:t>
                      </a:r>
                      <a:r>
                        <a:rPr lang="en-US" sz="2500">
                          <a:effectLst/>
                          <a:latin typeface="B Zar" panose="00000400000000000000" pitchFamily="2" charset="-78"/>
                          <a:ea typeface="Times New Roman" panose="02020603050405020304" pitchFamily="18" charset="0"/>
                        </a:rPr>
                        <a:t> </a:t>
                      </a:r>
                      <a:r>
                        <a:rPr lang="en-US" sz="2500">
                          <a:effectLst/>
                          <a:latin typeface="Times New Roman" panose="02020603050405020304" pitchFamily="18" charset="0"/>
                          <a:ea typeface="Times New Roman" panose="02020603050405020304" pitchFamily="18" charset="0"/>
                          <a:cs typeface="B Zar" panose="00000400000000000000" pitchFamily="2" charset="-78"/>
                        </a:rPr>
                        <a:t>  23°c </a:t>
                      </a:r>
                      <a:r>
                        <a:rPr lang="fa-IR" sz="2500">
                          <a:effectLst/>
                          <a:latin typeface="Times New Roman" panose="02020603050405020304" pitchFamily="18" charset="0"/>
                          <a:ea typeface="Times New Roman" panose="02020603050405020304" pitchFamily="18" charset="0"/>
                          <a:cs typeface="B Zar" panose="00000400000000000000" pitchFamily="2" charset="-78"/>
                        </a:rPr>
                        <a:t>و نقطه جوش اولیه </a:t>
                      </a:r>
                      <a:r>
                        <a:rPr lang="en-US" sz="2500">
                          <a:effectLst/>
                          <a:latin typeface="Times New Roman" panose="02020603050405020304" pitchFamily="18" charset="0"/>
                          <a:ea typeface="Times New Roman" panose="02020603050405020304" pitchFamily="18" charset="0"/>
                          <a:cs typeface="B Zar" panose="00000400000000000000" pitchFamily="2" charset="-78"/>
                        </a:rPr>
                        <a:t>≤</a:t>
                      </a:r>
                      <a:r>
                        <a:rPr lang="en-US" sz="2500">
                          <a:effectLst/>
                          <a:latin typeface="B Zar" panose="00000400000000000000" pitchFamily="2" charset="-78"/>
                          <a:ea typeface="Times New Roman" panose="02020603050405020304" pitchFamily="18" charset="0"/>
                        </a:rPr>
                        <a:t> </a:t>
                      </a:r>
                      <a:r>
                        <a:rPr lang="fa-IR" sz="2500">
                          <a:effectLst/>
                          <a:latin typeface="Times New Roman" panose="02020603050405020304" pitchFamily="18" charset="0"/>
                          <a:ea typeface="Times New Roman" panose="02020603050405020304" pitchFamily="18" charset="0"/>
                        </a:rPr>
                        <a:t>°</a:t>
                      </a:r>
                      <a:r>
                        <a:rPr lang="en-US" sz="2500">
                          <a:effectLst/>
                          <a:latin typeface="Times New Roman" panose="02020603050405020304" pitchFamily="18" charset="0"/>
                          <a:ea typeface="Times New Roman" panose="02020603050405020304" pitchFamily="18" charset="0"/>
                          <a:cs typeface="B Zar" panose="00000400000000000000" pitchFamily="2" charset="-78"/>
                        </a:rPr>
                        <a:t>c </a:t>
                      </a:r>
                      <a:r>
                        <a:rPr lang="en-US" sz="2500">
                          <a:effectLst/>
                          <a:latin typeface="B Zar" panose="00000400000000000000" pitchFamily="2" charset="-78"/>
                          <a:ea typeface="Times New Roman" panose="02020603050405020304" pitchFamily="18" charset="0"/>
                        </a:rPr>
                        <a:t> </a:t>
                      </a:r>
                      <a:r>
                        <a:rPr lang="en-US" sz="2500">
                          <a:effectLst/>
                          <a:latin typeface="Times New Roman" panose="02020603050405020304" pitchFamily="18" charset="0"/>
                          <a:ea typeface="Times New Roman" panose="02020603050405020304" pitchFamily="18" charset="0"/>
                          <a:cs typeface="B Zar" panose="00000400000000000000" pitchFamily="2" charset="-78"/>
                        </a:rPr>
                        <a:t>35</a:t>
                      </a:r>
                      <a:r>
                        <a:rPr lang="en-US" sz="2500">
                          <a:effectLst/>
                          <a:latin typeface="B Zar" panose="00000400000000000000" pitchFamily="2" charset="-78"/>
                          <a:ea typeface="Times New Roman" panose="02020603050405020304" pitchFamily="18" charset="0"/>
                        </a:rPr>
                        <a:t> </a:t>
                      </a:r>
                      <a:endParaRPr lang="en-US" sz="25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extLst>
                  <a:ext uri="{0D108BD9-81ED-4DB2-BD59-A6C34878D82A}">
                    <a16:rowId xmlns:a16="http://schemas.microsoft.com/office/drawing/2014/main" val="3141047927"/>
                  </a:ext>
                </a:extLst>
              </a:tr>
              <a:tr h="512064">
                <a:tc>
                  <a:txBody>
                    <a:bodyPr/>
                    <a:lstStyle/>
                    <a:p>
                      <a:pPr algn="ctr" rtl="1">
                        <a:spcAft>
                          <a:spcPts val="0"/>
                        </a:spcAft>
                      </a:pPr>
                      <a:r>
                        <a:rPr lang="fa-IR" sz="2500">
                          <a:effectLst/>
                          <a:latin typeface="Times New Roman" panose="02020603050405020304" pitchFamily="18" charset="0"/>
                          <a:ea typeface="Times New Roman" panose="02020603050405020304" pitchFamily="18" charset="0"/>
                          <a:cs typeface="B Zar" panose="00000400000000000000" pitchFamily="2" charset="-78"/>
                        </a:rPr>
                        <a:t>2</a:t>
                      </a:r>
                      <a:endParaRPr lang="en-US" sz="25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tc>
                  <a:txBody>
                    <a:bodyPr/>
                    <a:lstStyle/>
                    <a:p>
                      <a:pPr algn="just" rtl="1">
                        <a:spcAft>
                          <a:spcPts val="0"/>
                        </a:spcAft>
                      </a:pPr>
                      <a:r>
                        <a:rPr lang="fa-IR" sz="2500">
                          <a:effectLst/>
                          <a:latin typeface="Times New Roman" panose="02020603050405020304" pitchFamily="18" charset="0"/>
                          <a:ea typeface="Times New Roman" panose="02020603050405020304" pitchFamily="18" charset="0"/>
                          <a:cs typeface="B Zar" panose="00000400000000000000" pitchFamily="2" charset="-78"/>
                        </a:rPr>
                        <a:t>نقطه اشتعال </a:t>
                      </a:r>
                      <a:r>
                        <a:rPr lang="en-US" sz="2500">
                          <a:effectLst/>
                          <a:latin typeface="Times New Roman" panose="02020603050405020304" pitchFamily="18" charset="0"/>
                          <a:ea typeface="Times New Roman" panose="02020603050405020304" pitchFamily="18" charset="0"/>
                          <a:cs typeface="B Zar" panose="00000400000000000000" pitchFamily="2" charset="-78"/>
                        </a:rPr>
                        <a:t> &gt;</a:t>
                      </a:r>
                      <a:r>
                        <a:rPr lang="en-US" sz="2500">
                          <a:effectLst/>
                          <a:latin typeface="B Zar" panose="00000400000000000000" pitchFamily="2" charset="-78"/>
                          <a:ea typeface="Times New Roman" panose="02020603050405020304" pitchFamily="18" charset="0"/>
                        </a:rPr>
                        <a:t> </a:t>
                      </a:r>
                      <a:r>
                        <a:rPr lang="en-US" sz="2500">
                          <a:effectLst/>
                          <a:latin typeface="Times New Roman" panose="02020603050405020304" pitchFamily="18" charset="0"/>
                          <a:ea typeface="Times New Roman" panose="02020603050405020304" pitchFamily="18" charset="0"/>
                          <a:cs typeface="B Zar" panose="00000400000000000000" pitchFamily="2" charset="-78"/>
                        </a:rPr>
                        <a:t> 23°c </a:t>
                      </a:r>
                      <a:r>
                        <a:rPr lang="fa-IR" sz="2500">
                          <a:effectLst/>
                          <a:latin typeface="Times New Roman" panose="02020603050405020304" pitchFamily="18" charset="0"/>
                          <a:ea typeface="Times New Roman" panose="02020603050405020304" pitchFamily="18" charset="0"/>
                          <a:cs typeface="B Zar" panose="00000400000000000000" pitchFamily="2" charset="-78"/>
                        </a:rPr>
                        <a:t>و نقطه جوش اولیه </a:t>
                      </a:r>
                      <a:r>
                        <a:rPr lang="en-US" sz="2500">
                          <a:effectLst/>
                          <a:latin typeface="Times New Roman" panose="02020603050405020304" pitchFamily="18" charset="0"/>
                          <a:ea typeface="Times New Roman" panose="02020603050405020304" pitchFamily="18" charset="0"/>
                          <a:cs typeface="B Zar" panose="00000400000000000000" pitchFamily="2" charset="-78"/>
                        </a:rPr>
                        <a:t>&gt;</a:t>
                      </a:r>
                      <a:r>
                        <a:rPr lang="en-US" sz="2500">
                          <a:effectLst/>
                          <a:latin typeface="B Zar" panose="00000400000000000000" pitchFamily="2" charset="-78"/>
                          <a:ea typeface="Times New Roman" panose="02020603050405020304" pitchFamily="18" charset="0"/>
                        </a:rPr>
                        <a:t>  </a:t>
                      </a:r>
                      <a:r>
                        <a:rPr lang="en-US" sz="2500">
                          <a:effectLst/>
                          <a:latin typeface="Times New Roman" panose="02020603050405020304" pitchFamily="18" charset="0"/>
                          <a:ea typeface="Times New Roman" panose="02020603050405020304" pitchFamily="18" charset="0"/>
                          <a:cs typeface="B Zar" panose="00000400000000000000" pitchFamily="2" charset="-78"/>
                        </a:rPr>
                        <a:t> 35 °c</a:t>
                      </a:r>
                      <a:endParaRPr lang="en-US" sz="25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extLst>
                  <a:ext uri="{0D108BD9-81ED-4DB2-BD59-A6C34878D82A}">
                    <a16:rowId xmlns:a16="http://schemas.microsoft.com/office/drawing/2014/main" val="3759603674"/>
                  </a:ext>
                </a:extLst>
              </a:tr>
              <a:tr h="512064">
                <a:tc>
                  <a:txBody>
                    <a:bodyPr/>
                    <a:lstStyle/>
                    <a:p>
                      <a:pPr algn="ctr" rtl="1">
                        <a:spcAft>
                          <a:spcPts val="0"/>
                        </a:spcAft>
                      </a:pPr>
                      <a:r>
                        <a:rPr lang="fa-IR" sz="2500">
                          <a:effectLst/>
                          <a:latin typeface="Times New Roman" panose="02020603050405020304" pitchFamily="18" charset="0"/>
                          <a:ea typeface="Times New Roman" panose="02020603050405020304" pitchFamily="18" charset="0"/>
                          <a:cs typeface="B Zar" panose="00000400000000000000" pitchFamily="2" charset="-78"/>
                        </a:rPr>
                        <a:t>3</a:t>
                      </a:r>
                      <a:endParaRPr lang="en-US" sz="25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tc>
                  <a:txBody>
                    <a:bodyPr/>
                    <a:lstStyle/>
                    <a:p>
                      <a:pPr algn="just" rtl="1">
                        <a:spcAft>
                          <a:spcPts val="0"/>
                        </a:spcAft>
                      </a:pPr>
                      <a:r>
                        <a:rPr lang="fa-IR" sz="2500">
                          <a:effectLst/>
                          <a:latin typeface="Times New Roman" panose="02020603050405020304" pitchFamily="18" charset="0"/>
                          <a:ea typeface="Times New Roman" panose="02020603050405020304" pitchFamily="18" charset="0"/>
                          <a:cs typeface="B Zar" panose="00000400000000000000" pitchFamily="2" charset="-78"/>
                        </a:rPr>
                        <a:t>نقطه اشتعال</a:t>
                      </a:r>
                      <a:r>
                        <a:rPr lang="en-US" sz="2500">
                          <a:effectLst/>
                          <a:latin typeface="Times New Roman" panose="02020603050405020304" pitchFamily="18" charset="0"/>
                          <a:ea typeface="Times New Roman" panose="02020603050405020304" pitchFamily="18" charset="0"/>
                          <a:cs typeface="B Zar" panose="00000400000000000000" pitchFamily="2" charset="-78"/>
                        </a:rPr>
                        <a:t>≥</a:t>
                      </a:r>
                      <a:r>
                        <a:rPr lang="en-US" sz="2500">
                          <a:effectLst/>
                          <a:latin typeface="B Zar" panose="00000400000000000000" pitchFamily="2" charset="-78"/>
                          <a:ea typeface="Times New Roman" panose="02020603050405020304" pitchFamily="18" charset="0"/>
                        </a:rPr>
                        <a:t> </a:t>
                      </a:r>
                      <a:r>
                        <a:rPr lang="en-US" sz="2500">
                          <a:effectLst/>
                          <a:latin typeface="Times New Roman" panose="02020603050405020304" pitchFamily="18" charset="0"/>
                          <a:ea typeface="Times New Roman" panose="02020603050405020304" pitchFamily="18" charset="0"/>
                          <a:cs typeface="B Zar" panose="00000400000000000000" pitchFamily="2" charset="-78"/>
                        </a:rPr>
                        <a:t>  23 °c </a:t>
                      </a:r>
                      <a:r>
                        <a:rPr lang="fa-IR" sz="2500">
                          <a:effectLst/>
                          <a:latin typeface="Times New Roman" panose="02020603050405020304" pitchFamily="18" charset="0"/>
                          <a:ea typeface="Times New Roman" panose="02020603050405020304" pitchFamily="18" charset="0"/>
                          <a:cs typeface="B Zar" panose="00000400000000000000" pitchFamily="2" charset="-78"/>
                        </a:rPr>
                        <a:t>و </a:t>
                      </a:r>
                      <a:r>
                        <a:rPr lang="en-US" sz="2500">
                          <a:effectLst/>
                          <a:latin typeface="Times New Roman" panose="02020603050405020304" pitchFamily="18" charset="0"/>
                          <a:ea typeface="Times New Roman" panose="02020603050405020304" pitchFamily="18" charset="0"/>
                          <a:cs typeface="B Zar" panose="00000400000000000000" pitchFamily="2" charset="-78"/>
                        </a:rPr>
                        <a:t>≤</a:t>
                      </a:r>
                      <a:r>
                        <a:rPr lang="en-US" sz="2500">
                          <a:effectLst/>
                          <a:latin typeface="B Zar" panose="00000400000000000000" pitchFamily="2" charset="-78"/>
                          <a:ea typeface="Times New Roman" panose="02020603050405020304" pitchFamily="18" charset="0"/>
                        </a:rPr>
                        <a:t> </a:t>
                      </a:r>
                      <a:r>
                        <a:rPr lang="en-US" sz="2500">
                          <a:effectLst/>
                          <a:latin typeface="Times New Roman" panose="02020603050405020304" pitchFamily="18" charset="0"/>
                          <a:ea typeface="Times New Roman" panose="02020603050405020304" pitchFamily="18" charset="0"/>
                          <a:cs typeface="B Zar" panose="00000400000000000000" pitchFamily="2" charset="-78"/>
                        </a:rPr>
                        <a:t> 60 °c</a:t>
                      </a:r>
                      <a:endParaRPr lang="en-US" sz="25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extLst>
                  <a:ext uri="{0D108BD9-81ED-4DB2-BD59-A6C34878D82A}">
                    <a16:rowId xmlns:a16="http://schemas.microsoft.com/office/drawing/2014/main" val="3964298312"/>
                  </a:ext>
                </a:extLst>
              </a:tr>
              <a:tr h="512064">
                <a:tc>
                  <a:txBody>
                    <a:bodyPr/>
                    <a:lstStyle/>
                    <a:p>
                      <a:pPr algn="ctr" rtl="1">
                        <a:spcAft>
                          <a:spcPts val="0"/>
                        </a:spcAft>
                      </a:pPr>
                      <a:r>
                        <a:rPr lang="fa-IR" sz="2500">
                          <a:effectLst/>
                          <a:latin typeface="Times New Roman" panose="02020603050405020304" pitchFamily="18" charset="0"/>
                          <a:ea typeface="Times New Roman" panose="02020603050405020304" pitchFamily="18" charset="0"/>
                          <a:cs typeface="B Zar" panose="00000400000000000000" pitchFamily="2" charset="-78"/>
                        </a:rPr>
                        <a:t>4</a:t>
                      </a:r>
                      <a:endParaRPr lang="en-US" sz="25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tc>
                  <a:txBody>
                    <a:bodyPr/>
                    <a:lstStyle/>
                    <a:p>
                      <a:pPr algn="just" rtl="1">
                        <a:spcAft>
                          <a:spcPts val="0"/>
                        </a:spcAft>
                      </a:pPr>
                      <a:r>
                        <a:rPr lang="fa-IR" sz="2500" dirty="0">
                          <a:effectLst/>
                          <a:latin typeface="Times New Roman" panose="02020603050405020304" pitchFamily="18" charset="0"/>
                          <a:ea typeface="Times New Roman" panose="02020603050405020304" pitchFamily="18" charset="0"/>
                          <a:cs typeface="B Zar" panose="00000400000000000000" pitchFamily="2" charset="-78"/>
                        </a:rPr>
                        <a:t>نقطه اشتعال </a:t>
                      </a:r>
                      <a:r>
                        <a:rPr lang="en-US" sz="2500" dirty="0">
                          <a:effectLst/>
                          <a:latin typeface="Times New Roman" panose="02020603050405020304" pitchFamily="18" charset="0"/>
                          <a:ea typeface="Times New Roman" panose="02020603050405020304" pitchFamily="18" charset="0"/>
                          <a:cs typeface="B Zar" panose="00000400000000000000" pitchFamily="2" charset="-78"/>
                        </a:rPr>
                        <a:t>≥</a:t>
                      </a:r>
                      <a:r>
                        <a:rPr lang="en-US" sz="2500" dirty="0">
                          <a:effectLst/>
                          <a:latin typeface="B Zar" panose="00000400000000000000" pitchFamily="2" charset="-78"/>
                          <a:ea typeface="Times New Roman" panose="02020603050405020304" pitchFamily="18" charset="0"/>
                        </a:rPr>
                        <a:t> </a:t>
                      </a:r>
                      <a:r>
                        <a:rPr lang="en-US" sz="2500" dirty="0">
                          <a:effectLst/>
                          <a:latin typeface="Times New Roman" panose="02020603050405020304" pitchFamily="18" charset="0"/>
                          <a:ea typeface="Times New Roman" panose="02020603050405020304" pitchFamily="18" charset="0"/>
                          <a:cs typeface="B Zar" panose="00000400000000000000" pitchFamily="2" charset="-78"/>
                        </a:rPr>
                        <a:t>  60 °c </a:t>
                      </a:r>
                      <a:r>
                        <a:rPr lang="fa-IR" sz="2500" dirty="0">
                          <a:effectLst/>
                          <a:latin typeface="Times New Roman" panose="02020603050405020304" pitchFamily="18" charset="0"/>
                          <a:ea typeface="Times New Roman" panose="02020603050405020304" pitchFamily="18" charset="0"/>
                          <a:cs typeface="B Zar" panose="00000400000000000000" pitchFamily="2" charset="-78"/>
                        </a:rPr>
                        <a:t>و  </a:t>
                      </a:r>
                      <a:r>
                        <a:rPr lang="en-US" sz="2500" dirty="0">
                          <a:effectLst/>
                          <a:latin typeface="Times New Roman" panose="02020603050405020304" pitchFamily="18" charset="0"/>
                          <a:ea typeface="Times New Roman" panose="02020603050405020304" pitchFamily="18" charset="0"/>
                          <a:cs typeface="B Zar" panose="00000400000000000000" pitchFamily="2" charset="-78"/>
                        </a:rPr>
                        <a:t> 90 °c ≤</a:t>
                      </a:r>
                      <a:endParaRPr lang="en-US" sz="25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extLst>
                  <a:ext uri="{0D108BD9-81ED-4DB2-BD59-A6C34878D82A}">
                    <a16:rowId xmlns:a16="http://schemas.microsoft.com/office/drawing/2014/main" val="2636123461"/>
                  </a:ext>
                </a:extLst>
              </a:tr>
            </a:tbl>
          </a:graphicData>
        </a:graphic>
      </p:graphicFrame>
    </p:spTree>
    <p:extLst>
      <p:ext uri="{BB962C8B-B14F-4D97-AF65-F5344CB8AC3E}">
        <p14:creationId xmlns:p14="http://schemas.microsoft.com/office/powerpoint/2010/main" val="238637350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en-US" sz="5400" b="1" dirty="0">
                <a:solidFill>
                  <a:srgbClr val="FFC000"/>
                </a:solidFill>
                <a:latin typeface="Calibri" panose="020F0502020204030204" pitchFamily="34" charset="0"/>
                <a:ea typeface="Calibri" panose="020F0502020204030204" pitchFamily="34" charset="0"/>
                <a:cs typeface="B Zar" panose="00000400000000000000" pitchFamily="2" charset="-78"/>
              </a:rPr>
              <a:t>GHS</a:t>
            </a:r>
            <a:r>
              <a:rPr lang="fa-IR" sz="5400" b="1" dirty="0">
                <a:solidFill>
                  <a:srgbClr val="FFC000"/>
                </a:solidFill>
                <a:latin typeface="Calibri" panose="020F0502020204030204" pitchFamily="34" charset="0"/>
                <a:ea typeface="Calibri" panose="020F0502020204030204" pitchFamily="34" charset="0"/>
                <a:cs typeface="B Zar" panose="00000400000000000000" pitchFamily="2" charset="-78"/>
              </a:rPr>
              <a:t> چه خطراتی را پوشش می دهد؟</a:t>
            </a:r>
            <a:endParaRPr lang="en-US"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4"/>
            <a:ext cx="10515600" cy="4260501"/>
          </a:xfrm>
        </p:spPr>
        <p:txBody>
          <a:bodyPr>
            <a:normAutofit/>
          </a:bodyPr>
          <a:lstStyle/>
          <a:p>
            <a:pPr marL="0" lvl="0" indent="0" algn="just" rtl="1">
              <a:lnSpc>
                <a:spcPct val="107000"/>
              </a:lnSpc>
              <a:spcAft>
                <a:spcPts val="800"/>
              </a:spcAft>
              <a:buNone/>
            </a:pPr>
            <a:r>
              <a:rPr lang="fa-IR" sz="4800" b="1" dirty="0" smtClean="0">
                <a:solidFill>
                  <a:srgbClr val="FF0000"/>
                </a:solidFill>
                <a:latin typeface="Calibri" panose="020F0502020204030204" pitchFamily="34" charset="0"/>
                <a:ea typeface="Calibri" panose="020F0502020204030204" pitchFamily="34" charset="0"/>
                <a:cs typeface="B Zar" panose="00000400000000000000" pitchFamily="2" charset="-78"/>
              </a:rPr>
              <a:t>خطرات فیزیکی که شامل 16 دسته می شوند:</a:t>
            </a:r>
          </a:p>
          <a:p>
            <a:pPr marL="0" marR="457200" lvl="0" indent="0" algn="just" rtl="1">
              <a:spcAft>
                <a:spcPts val="0"/>
              </a:spcAft>
              <a:buNone/>
            </a:pPr>
            <a:r>
              <a:rPr lang="fa-IR" sz="38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7-2 </a:t>
            </a:r>
            <a:r>
              <a:rPr lang="fa-IR" sz="4000" b="1"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جامدات قابل اشتعال</a:t>
            </a:r>
            <a:endParaRPr lang="en-US" sz="3600" b="1" dirty="0">
              <a:solidFill>
                <a:srgbClr val="FFC000"/>
              </a:solidFill>
              <a:latin typeface="Times New Roman" panose="02020603050405020304" pitchFamily="18" charset="0"/>
              <a:ea typeface="Times New Roman" panose="02020603050405020304" pitchFamily="18" charset="0"/>
            </a:endParaRPr>
          </a:p>
          <a:p>
            <a:pPr marL="0" indent="0" algn="just" rtl="1">
              <a:spcAft>
                <a:spcPts val="0"/>
              </a:spcAft>
              <a:buNone/>
            </a:pP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جامدات قابل اشتعال جامداتی هستند که به آسانی قابل احتراق هستند و از طریق اصطکاک آتش می</a:t>
            </a:r>
            <a:r>
              <a:rPr lang="fa-IR" sz="8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 </a:t>
            </a: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گیرند.</a:t>
            </a:r>
            <a:endParaRPr lang="en-US" sz="3200" dirty="0">
              <a:solidFill>
                <a:srgbClr val="FFFF00"/>
              </a:solidFill>
              <a:latin typeface="Times New Roman" panose="02020603050405020304" pitchFamily="18" charset="0"/>
              <a:ea typeface="Times New Roman" panose="02020603050405020304" pitchFamily="18" charset="0"/>
            </a:endParaRPr>
          </a:p>
          <a:p>
            <a:pPr marL="0" lvl="0" indent="0" algn="just" rtl="1">
              <a:lnSpc>
                <a:spcPct val="107000"/>
              </a:lnSpc>
              <a:spcAft>
                <a:spcPts val="800"/>
              </a:spcAft>
              <a:buNone/>
            </a:pPr>
            <a:r>
              <a:rPr lang="fa-IR" sz="4800" b="1" dirty="0" smtClean="0">
                <a:solidFill>
                  <a:srgbClr val="FF0000"/>
                </a:solidFill>
                <a:latin typeface="Calibri" panose="020F0502020204030204" pitchFamily="34" charset="0"/>
                <a:ea typeface="Calibri" panose="020F0502020204030204" pitchFamily="34" charset="0"/>
                <a:cs typeface="B Zar" panose="00000400000000000000" pitchFamily="2" charset="-78"/>
              </a:rPr>
              <a:t>مانند کبریت، گوگرد و...</a:t>
            </a: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spTree>
    <p:extLst>
      <p:ext uri="{BB962C8B-B14F-4D97-AF65-F5344CB8AC3E}">
        <p14:creationId xmlns:p14="http://schemas.microsoft.com/office/powerpoint/2010/main" val="247123081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en-US" sz="5400" b="1" dirty="0">
                <a:solidFill>
                  <a:srgbClr val="FFC000"/>
                </a:solidFill>
                <a:latin typeface="Calibri" panose="020F0502020204030204" pitchFamily="34" charset="0"/>
                <a:ea typeface="Calibri" panose="020F0502020204030204" pitchFamily="34" charset="0"/>
                <a:cs typeface="B Zar" panose="00000400000000000000" pitchFamily="2" charset="-78"/>
              </a:rPr>
              <a:t>GHS</a:t>
            </a:r>
            <a:r>
              <a:rPr lang="fa-IR" sz="5400" b="1" dirty="0">
                <a:solidFill>
                  <a:srgbClr val="FFC000"/>
                </a:solidFill>
                <a:latin typeface="Calibri" panose="020F0502020204030204" pitchFamily="34" charset="0"/>
                <a:ea typeface="Calibri" panose="020F0502020204030204" pitchFamily="34" charset="0"/>
                <a:cs typeface="B Zar" panose="00000400000000000000" pitchFamily="2" charset="-78"/>
              </a:rPr>
              <a:t> چه خطراتی را پوشش می دهد؟</a:t>
            </a:r>
            <a:endParaRPr lang="en-US"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4"/>
            <a:ext cx="10515600" cy="4260501"/>
          </a:xfrm>
        </p:spPr>
        <p:txBody>
          <a:bodyPr>
            <a:normAutofit/>
          </a:bodyPr>
          <a:lstStyle/>
          <a:p>
            <a:pPr marL="0" lvl="0" indent="0" algn="just" rtl="1">
              <a:lnSpc>
                <a:spcPct val="107000"/>
              </a:lnSpc>
              <a:spcAft>
                <a:spcPts val="800"/>
              </a:spcAft>
              <a:buNone/>
            </a:pPr>
            <a:r>
              <a:rPr lang="fa-IR" sz="3500" b="1" dirty="0" smtClean="0">
                <a:solidFill>
                  <a:srgbClr val="FF0000"/>
                </a:solidFill>
                <a:latin typeface="Calibri" panose="020F0502020204030204" pitchFamily="34" charset="0"/>
                <a:ea typeface="Calibri" panose="020F0502020204030204" pitchFamily="34" charset="0"/>
                <a:cs typeface="B Zar" panose="00000400000000000000" pitchFamily="2" charset="-78"/>
              </a:rPr>
              <a:t>خطرات فیزیکی که شامل 16 دسته می شوند:</a:t>
            </a:r>
          </a:p>
          <a:p>
            <a:pPr marL="0" indent="0" algn="just" rtl="1">
              <a:lnSpc>
                <a:spcPct val="107000"/>
              </a:lnSpc>
              <a:spcAft>
                <a:spcPts val="800"/>
              </a:spcAft>
              <a:buNone/>
            </a:pPr>
            <a:r>
              <a:rPr lang="fa-IR" sz="3600"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دسته</a:t>
            </a:r>
            <a:r>
              <a:rPr lang="fa-IR" sz="800"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 </a:t>
            </a:r>
            <a:r>
              <a:rPr lang="fa-IR" sz="3600"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بندی جامدات قابل اشتعال</a:t>
            </a:r>
            <a:endParaRPr lang="fa-IR" sz="4800" b="1" dirty="0" smtClean="0">
              <a:solidFill>
                <a:srgbClr val="FFC000"/>
              </a:solidFill>
              <a:latin typeface="Calibri" panose="020F0502020204030204" pitchFamily="34" charset="0"/>
              <a:ea typeface="Calibri" panose="020F0502020204030204" pitchFamily="34" charset="0"/>
              <a:cs typeface="B Zar" panose="00000400000000000000" pitchFamily="2" charset="-78"/>
            </a:endParaRP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graphicFrame>
        <p:nvGraphicFramePr>
          <p:cNvPr id="6" name="Table 5"/>
          <p:cNvGraphicFramePr>
            <a:graphicFrameLocks noGrp="1"/>
          </p:cNvGraphicFramePr>
          <p:nvPr>
            <p:extLst>
              <p:ext uri="{D42A27DB-BD31-4B8C-83A1-F6EECF244321}">
                <p14:modId xmlns:p14="http://schemas.microsoft.com/office/powerpoint/2010/main" val="658521436"/>
              </p:ext>
            </p:extLst>
          </p:nvPr>
        </p:nvGraphicFramePr>
        <p:xfrm>
          <a:off x="2370772" y="2672862"/>
          <a:ext cx="7450455" cy="2686929"/>
        </p:xfrm>
        <a:graphic>
          <a:graphicData uri="http://schemas.openxmlformats.org/drawingml/2006/table">
            <a:tbl>
              <a:tblPr rtl="1"/>
              <a:tblGrid>
                <a:gridCol w="925643">
                  <a:extLst>
                    <a:ext uri="{9D8B030D-6E8A-4147-A177-3AD203B41FA5}">
                      <a16:colId xmlns:a16="http://schemas.microsoft.com/office/drawing/2014/main" val="3654131374"/>
                    </a:ext>
                  </a:extLst>
                </a:gridCol>
                <a:gridCol w="6524812">
                  <a:extLst>
                    <a:ext uri="{9D8B030D-6E8A-4147-A177-3AD203B41FA5}">
                      <a16:colId xmlns:a16="http://schemas.microsoft.com/office/drawing/2014/main" val="2403643824"/>
                    </a:ext>
                  </a:extLst>
                </a:gridCol>
              </a:tblGrid>
              <a:tr h="383847">
                <a:tc>
                  <a:txBody>
                    <a:bodyPr/>
                    <a:lstStyle/>
                    <a:p>
                      <a:pPr algn="just" rtl="1">
                        <a:spcAft>
                          <a:spcPts val="0"/>
                        </a:spcAft>
                      </a:pPr>
                      <a:r>
                        <a:rPr lang="fa-IR" sz="2500" b="1">
                          <a:effectLst/>
                          <a:latin typeface="Times New Roman" panose="02020603050405020304" pitchFamily="18" charset="0"/>
                          <a:ea typeface="Times New Roman" panose="02020603050405020304" pitchFamily="18" charset="0"/>
                          <a:cs typeface="B Zar" panose="00000400000000000000" pitchFamily="2" charset="-78"/>
                        </a:rPr>
                        <a:t>دسته</a:t>
                      </a:r>
                      <a:endParaRPr lang="en-US" sz="25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tc>
                  <a:txBody>
                    <a:bodyPr/>
                    <a:lstStyle/>
                    <a:p>
                      <a:pPr algn="just" rtl="1">
                        <a:spcAft>
                          <a:spcPts val="0"/>
                        </a:spcAft>
                      </a:pPr>
                      <a:r>
                        <a:rPr lang="fa-IR" sz="2500" b="1">
                          <a:effectLst/>
                          <a:latin typeface="Times New Roman" panose="02020603050405020304" pitchFamily="18" charset="0"/>
                          <a:ea typeface="Times New Roman" panose="02020603050405020304" pitchFamily="18" charset="0"/>
                          <a:cs typeface="B Zar" panose="00000400000000000000" pitchFamily="2" charset="-78"/>
                        </a:rPr>
                        <a:t>ضوابط</a:t>
                      </a:r>
                      <a:endParaRPr lang="en-US" sz="25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extLst>
                  <a:ext uri="{0D108BD9-81ED-4DB2-BD59-A6C34878D82A}">
                    <a16:rowId xmlns:a16="http://schemas.microsoft.com/office/drawing/2014/main" val="2753652120"/>
                  </a:ext>
                </a:extLst>
              </a:tr>
              <a:tr h="1151541">
                <a:tc>
                  <a:txBody>
                    <a:bodyPr/>
                    <a:lstStyle/>
                    <a:p>
                      <a:pPr algn="ctr" rtl="1">
                        <a:spcAft>
                          <a:spcPts val="0"/>
                        </a:spcAft>
                      </a:pPr>
                      <a:r>
                        <a:rPr lang="fa-IR" sz="2500">
                          <a:effectLst/>
                          <a:latin typeface="Times New Roman" panose="02020603050405020304" pitchFamily="18" charset="0"/>
                          <a:ea typeface="Times New Roman" panose="02020603050405020304" pitchFamily="18" charset="0"/>
                          <a:cs typeface="B Zar" panose="00000400000000000000" pitchFamily="2" charset="-78"/>
                        </a:rPr>
                        <a:t>1</a:t>
                      </a:r>
                      <a:endParaRPr lang="en-US" sz="25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tc>
                  <a:txBody>
                    <a:bodyPr/>
                    <a:lstStyle/>
                    <a:p>
                      <a:pPr algn="just" rtl="1">
                        <a:spcAft>
                          <a:spcPts val="0"/>
                        </a:spcAft>
                      </a:pPr>
                      <a:r>
                        <a:rPr lang="fa-IR" sz="2500">
                          <a:effectLst/>
                          <a:latin typeface="Times New Roman" panose="02020603050405020304" pitchFamily="18" charset="0"/>
                          <a:ea typeface="Times New Roman" panose="02020603050405020304" pitchFamily="18" charset="0"/>
                          <a:cs typeface="B Zar" panose="00000400000000000000" pitchFamily="2" charset="-78"/>
                        </a:rPr>
                        <a:t>پودرهای فلزی: زمان سوختن </a:t>
                      </a:r>
                      <a:r>
                        <a:rPr lang="en-US" sz="2500">
                          <a:effectLst/>
                          <a:latin typeface="Times New Roman" panose="02020603050405020304" pitchFamily="18" charset="0"/>
                          <a:ea typeface="Times New Roman" panose="02020603050405020304" pitchFamily="18" charset="0"/>
                          <a:cs typeface="B Zar" panose="00000400000000000000" pitchFamily="2" charset="-78"/>
                        </a:rPr>
                        <a:t>≤</a:t>
                      </a:r>
                      <a:r>
                        <a:rPr lang="en-US" sz="2500">
                          <a:effectLst/>
                          <a:latin typeface="B Zar" panose="00000400000000000000" pitchFamily="2" charset="-78"/>
                          <a:ea typeface="Times New Roman" panose="02020603050405020304" pitchFamily="18" charset="0"/>
                        </a:rPr>
                        <a:t> </a:t>
                      </a:r>
                      <a:r>
                        <a:rPr lang="en-US" sz="2500">
                          <a:effectLst/>
                          <a:latin typeface="Times New Roman" panose="02020603050405020304" pitchFamily="18" charset="0"/>
                          <a:ea typeface="Times New Roman" panose="02020603050405020304" pitchFamily="18" charset="0"/>
                          <a:cs typeface="B Zar" panose="00000400000000000000" pitchFamily="2" charset="-78"/>
                        </a:rPr>
                        <a:t> </a:t>
                      </a:r>
                      <a:r>
                        <a:rPr lang="fa-IR" sz="2500">
                          <a:effectLst/>
                          <a:latin typeface="Times New Roman" panose="02020603050405020304" pitchFamily="18" charset="0"/>
                          <a:ea typeface="Times New Roman" panose="02020603050405020304" pitchFamily="18" charset="0"/>
                          <a:cs typeface="B Zar" panose="00000400000000000000" pitchFamily="2" charset="-78"/>
                        </a:rPr>
                        <a:t>5 دقیقه</a:t>
                      </a:r>
                      <a:endParaRPr lang="en-US" sz="2500">
                        <a:effectLst/>
                        <a:latin typeface="Times New Roman" panose="02020603050405020304" pitchFamily="18" charset="0"/>
                        <a:ea typeface="Times New Roman" panose="02020603050405020304" pitchFamily="18" charset="0"/>
                      </a:endParaRPr>
                    </a:p>
                    <a:p>
                      <a:pPr algn="just" rtl="1">
                        <a:spcAft>
                          <a:spcPts val="0"/>
                        </a:spcAft>
                      </a:pPr>
                      <a:r>
                        <a:rPr lang="fa-IR" sz="2500">
                          <a:effectLst/>
                          <a:latin typeface="Times New Roman" panose="02020603050405020304" pitchFamily="18" charset="0"/>
                          <a:ea typeface="Times New Roman" panose="02020603050405020304" pitchFamily="18" charset="0"/>
                          <a:cs typeface="B Zar" panose="00000400000000000000" pitchFamily="2" charset="-78"/>
                        </a:rPr>
                        <a:t>محصولات دیگر: در منطقه مرطوب آتش خاموش نشود و زمان سوختن </a:t>
                      </a:r>
                      <a:r>
                        <a:rPr lang="en-US" sz="2500">
                          <a:effectLst/>
                          <a:latin typeface="Times New Roman" panose="02020603050405020304" pitchFamily="18" charset="0"/>
                          <a:ea typeface="Times New Roman" panose="02020603050405020304" pitchFamily="18" charset="0"/>
                          <a:cs typeface="B Zar" panose="00000400000000000000" pitchFamily="2" charset="-78"/>
                        </a:rPr>
                        <a:t>&lt;</a:t>
                      </a:r>
                      <a:r>
                        <a:rPr lang="en-US" sz="2500">
                          <a:effectLst/>
                          <a:latin typeface="B Zar" panose="00000400000000000000" pitchFamily="2" charset="-78"/>
                          <a:ea typeface="Times New Roman" panose="02020603050405020304" pitchFamily="18" charset="0"/>
                        </a:rPr>
                        <a:t> </a:t>
                      </a:r>
                      <a:r>
                        <a:rPr lang="en-US" sz="2500">
                          <a:effectLst/>
                          <a:latin typeface="Times New Roman" panose="02020603050405020304" pitchFamily="18" charset="0"/>
                          <a:ea typeface="Times New Roman" panose="02020603050405020304" pitchFamily="18" charset="0"/>
                          <a:cs typeface="B Zar" panose="00000400000000000000" pitchFamily="2" charset="-78"/>
                        </a:rPr>
                        <a:t> 45 </a:t>
                      </a:r>
                      <a:r>
                        <a:rPr lang="fa-IR" sz="2500">
                          <a:effectLst/>
                          <a:latin typeface="Times New Roman" panose="02020603050405020304" pitchFamily="18" charset="0"/>
                          <a:ea typeface="Times New Roman" panose="02020603050405020304" pitchFamily="18" charset="0"/>
                          <a:cs typeface="B Zar" panose="00000400000000000000" pitchFamily="2" charset="-78"/>
                        </a:rPr>
                        <a:t>ثانیه و سرعت سوختن </a:t>
                      </a:r>
                      <a:r>
                        <a:rPr lang="en-US" sz="2500">
                          <a:effectLst/>
                          <a:latin typeface="Times New Roman" panose="02020603050405020304" pitchFamily="18" charset="0"/>
                          <a:ea typeface="Times New Roman" panose="02020603050405020304" pitchFamily="18" charset="0"/>
                          <a:cs typeface="B Zar" panose="00000400000000000000" pitchFamily="2" charset="-78"/>
                        </a:rPr>
                        <a:t>mm/s</a:t>
                      </a:r>
                      <a:r>
                        <a:rPr lang="fa-IR" sz="2500">
                          <a:effectLst/>
                          <a:latin typeface="Times New Roman" panose="02020603050405020304" pitchFamily="18" charset="0"/>
                          <a:ea typeface="Times New Roman" panose="02020603050405020304" pitchFamily="18" charset="0"/>
                          <a:cs typeface="B Zar" panose="00000400000000000000" pitchFamily="2" charset="-78"/>
                        </a:rPr>
                        <a:t> 2/2</a:t>
                      </a:r>
                      <a:endParaRPr lang="en-US" sz="25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extLst>
                  <a:ext uri="{0D108BD9-81ED-4DB2-BD59-A6C34878D82A}">
                    <a16:rowId xmlns:a16="http://schemas.microsoft.com/office/drawing/2014/main" val="3775394509"/>
                  </a:ext>
                </a:extLst>
              </a:tr>
              <a:tr h="1151541">
                <a:tc>
                  <a:txBody>
                    <a:bodyPr/>
                    <a:lstStyle/>
                    <a:p>
                      <a:pPr algn="ctr" rtl="1">
                        <a:spcAft>
                          <a:spcPts val="0"/>
                        </a:spcAft>
                      </a:pPr>
                      <a:r>
                        <a:rPr lang="fa-IR" sz="2500">
                          <a:effectLst/>
                          <a:latin typeface="Times New Roman" panose="02020603050405020304" pitchFamily="18" charset="0"/>
                          <a:ea typeface="Times New Roman" panose="02020603050405020304" pitchFamily="18" charset="0"/>
                          <a:cs typeface="B Zar" panose="00000400000000000000" pitchFamily="2" charset="-78"/>
                        </a:rPr>
                        <a:t>2</a:t>
                      </a:r>
                      <a:endParaRPr lang="en-US" sz="25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tc>
                  <a:txBody>
                    <a:bodyPr/>
                    <a:lstStyle/>
                    <a:p>
                      <a:pPr algn="just" rtl="1">
                        <a:spcAft>
                          <a:spcPts val="0"/>
                        </a:spcAft>
                      </a:pPr>
                      <a:r>
                        <a:rPr lang="fa-IR" sz="2500" dirty="0">
                          <a:effectLst/>
                          <a:latin typeface="Times New Roman" panose="02020603050405020304" pitchFamily="18" charset="0"/>
                          <a:ea typeface="Times New Roman" panose="02020603050405020304" pitchFamily="18" charset="0"/>
                          <a:cs typeface="B Zar" panose="00000400000000000000" pitchFamily="2" charset="-78"/>
                        </a:rPr>
                        <a:t>پودرهای فلزی: زمان سوختن </a:t>
                      </a:r>
                      <a:r>
                        <a:rPr lang="en-US" sz="2500" dirty="0">
                          <a:effectLst/>
                          <a:latin typeface="Times New Roman" panose="02020603050405020304" pitchFamily="18" charset="0"/>
                          <a:ea typeface="Times New Roman" panose="02020603050405020304" pitchFamily="18" charset="0"/>
                          <a:cs typeface="B Zar" panose="00000400000000000000" pitchFamily="2" charset="-78"/>
                        </a:rPr>
                        <a:t>&gt;</a:t>
                      </a:r>
                      <a:r>
                        <a:rPr lang="en-US" sz="2500" dirty="0">
                          <a:effectLst/>
                          <a:latin typeface="B Zar" panose="00000400000000000000" pitchFamily="2" charset="-78"/>
                          <a:ea typeface="Times New Roman" panose="02020603050405020304" pitchFamily="18" charset="0"/>
                        </a:rPr>
                        <a:t> </a:t>
                      </a:r>
                      <a:r>
                        <a:rPr lang="en-US" sz="2500" dirty="0">
                          <a:effectLst/>
                          <a:latin typeface="Times New Roman" panose="02020603050405020304" pitchFamily="18" charset="0"/>
                          <a:ea typeface="Times New Roman" panose="02020603050405020304" pitchFamily="18" charset="0"/>
                          <a:cs typeface="B Zar" panose="00000400000000000000" pitchFamily="2" charset="-78"/>
                        </a:rPr>
                        <a:t> </a:t>
                      </a:r>
                      <a:r>
                        <a:rPr lang="fa-IR" sz="2500" dirty="0">
                          <a:effectLst/>
                          <a:latin typeface="Times New Roman" panose="02020603050405020304" pitchFamily="18" charset="0"/>
                          <a:ea typeface="Times New Roman" panose="02020603050405020304" pitchFamily="18" charset="0"/>
                          <a:cs typeface="B Zar" panose="00000400000000000000" pitchFamily="2" charset="-78"/>
                        </a:rPr>
                        <a:t>5 دقیقه و </a:t>
                      </a:r>
                      <a:r>
                        <a:rPr lang="en-US" sz="2500" dirty="0">
                          <a:effectLst/>
                          <a:latin typeface="Times New Roman" panose="02020603050405020304" pitchFamily="18" charset="0"/>
                          <a:ea typeface="Times New Roman" panose="02020603050405020304" pitchFamily="18" charset="0"/>
                          <a:cs typeface="B Zar" panose="00000400000000000000" pitchFamily="2" charset="-78"/>
                        </a:rPr>
                        <a:t> ≤ </a:t>
                      </a:r>
                      <a:r>
                        <a:rPr lang="fa-IR" sz="2500" dirty="0">
                          <a:effectLst/>
                          <a:latin typeface="Times New Roman" panose="02020603050405020304" pitchFamily="18" charset="0"/>
                          <a:ea typeface="Times New Roman" panose="02020603050405020304" pitchFamily="18" charset="0"/>
                          <a:cs typeface="B Zar" panose="00000400000000000000" pitchFamily="2" charset="-78"/>
                        </a:rPr>
                        <a:t>10 دقیقه</a:t>
                      </a:r>
                      <a:endParaRPr lang="en-US" sz="2500" dirty="0">
                        <a:effectLst/>
                        <a:latin typeface="Times New Roman" panose="02020603050405020304" pitchFamily="18" charset="0"/>
                        <a:ea typeface="Times New Roman" panose="02020603050405020304" pitchFamily="18" charset="0"/>
                      </a:endParaRPr>
                    </a:p>
                    <a:p>
                      <a:pPr algn="just" rtl="1">
                        <a:spcAft>
                          <a:spcPts val="0"/>
                        </a:spcAft>
                      </a:pPr>
                      <a:r>
                        <a:rPr lang="fa-IR" sz="2500" dirty="0">
                          <a:effectLst/>
                          <a:latin typeface="Times New Roman" panose="02020603050405020304" pitchFamily="18" charset="0"/>
                          <a:ea typeface="Times New Roman" panose="02020603050405020304" pitchFamily="18" charset="0"/>
                          <a:cs typeface="B Zar" panose="00000400000000000000" pitchFamily="2" charset="-78"/>
                        </a:rPr>
                        <a:t>محصولات دیگر: در منطقه مرطوب آتش حداقل در 4 دقیقه خاموش شود و زمان سوختن </a:t>
                      </a:r>
                      <a:r>
                        <a:rPr lang="en-US" sz="2500" dirty="0">
                          <a:effectLst/>
                          <a:latin typeface="Times New Roman" panose="02020603050405020304" pitchFamily="18" charset="0"/>
                          <a:ea typeface="Times New Roman" panose="02020603050405020304" pitchFamily="18" charset="0"/>
                          <a:cs typeface="B Zar" panose="00000400000000000000" pitchFamily="2" charset="-78"/>
                        </a:rPr>
                        <a:t>&lt;</a:t>
                      </a:r>
                      <a:r>
                        <a:rPr lang="en-US" sz="2500" dirty="0">
                          <a:effectLst/>
                          <a:latin typeface="B Zar" panose="00000400000000000000" pitchFamily="2" charset="-78"/>
                          <a:ea typeface="Times New Roman" panose="02020603050405020304" pitchFamily="18" charset="0"/>
                        </a:rPr>
                        <a:t> </a:t>
                      </a:r>
                      <a:r>
                        <a:rPr lang="en-US" sz="2500" dirty="0">
                          <a:effectLst/>
                          <a:latin typeface="Times New Roman" panose="02020603050405020304" pitchFamily="18" charset="0"/>
                          <a:ea typeface="Times New Roman" panose="02020603050405020304" pitchFamily="18" charset="0"/>
                          <a:cs typeface="B Zar" panose="00000400000000000000" pitchFamily="2" charset="-78"/>
                        </a:rPr>
                        <a:t> </a:t>
                      </a:r>
                      <a:r>
                        <a:rPr lang="fa-IR" sz="2500" dirty="0">
                          <a:effectLst/>
                          <a:latin typeface="Times New Roman" panose="02020603050405020304" pitchFamily="18" charset="0"/>
                          <a:ea typeface="Times New Roman" panose="02020603050405020304" pitchFamily="18" charset="0"/>
                          <a:cs typeface="B Zar" panose="00000400000000000000" pitchFamily="2" charset="-78"/>
                        </a:rPr>
                        <a:t>45 ثانیه و سرعت سوختن </a:t>
                      </a:r>
                      <a:r>
                        <a:rPr lang="en-US" sz="2500" dirty="0">
                          <a:effectLst/>
                          <a:latin typeface="Times New Roman" panose="02020603050405020304" pitchFamily="18" charset="0"/>
                          <a:ea typeface="Times New Roman" panose="02020603050405020304" pitchFamily="18" charset="0"/>
                          <a:cs typeface="B Zar" panose="00000400000000000000" pitchFamily="2" charset="-78"/>
                        </a:rPr>
                        <a:t>mm/s</a:t>
                      </a:r>
                      <a:r>
                        <a:rPr lang="fa-IR" sz="2500" dirty="0">
                          <a:effectLst/>
                          <a:latin typeface="Times New Roman" panose="02020603050405020304" pitchFamily="18" charset="0"/>
                          <a:ea typeface="Times New Roman" panose="02020603050405020304" pitchFamily="18" charset="0"/>
                          <a:cs typeface="B Zar" panose="00000400000000000000" pitchFamily="2" charset="-78"/>
                        </a:rPr>
                        <a:t> 2/2</a:t>
                      </a:r>
                      <a:endParaRPr lang="en-US" sz="25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extLst>
                  <a:ext uri="{0D108BD9-81ED-4DB2-BD59-A6C34878D82A}">
                    <a16:rowId xmlns:a16="http://schemas.microsoft.com/office/drawing/2014/main" val="783985117"/>
                  </a:ext>
                </a:extLst>
              </a:tr>
            </a:tbl>
          </a:graphicData>
        </a:graphic>
      </p:graphicFrame>
    </p:spTree>
    <p:extLst>
      <p:ext uri="{BB962C8B-B14F-4D97-AF65-F5344CB8AC3E}">
        <p14:creationId xmlns:p14="http://schemas.microsoft.com/office/powerpoint/2010/main" val="36014572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en-US" sz="5400" b="1" dirty="0">
                <a:solidFill>
                  <a:srgbClr val="FFC000"/>
                </a:solidFill>
                <a:latin typeface="Calibri" panose="020F0502020204030204" pitchFamily="34" charset="0"/>
                <a:ea typeface="Calibri" panose="020F0502020204030204" pitchFamily="34" charset="0"/>
                <a:cs typeface="B Zar" panose="00000400000000000000" pitchFamily="2" charset="-78"/>
              </a:rPr>
              <a:t>GHS</a:t>
            </a:r>
            <a:r>
              <a:rPr lang="fa-IR" sz="5400" b="1" dirty="0">
                <a:solidFill>
                  <a:srgbClr val="FFC000"/>
                </a:solidFill>
                <a:latin typeface="Calibri" panose="020F0502020204030204" pitchFamily="34" charset="0"/>
                <a:ea typeface="Calibri" panose="020F0502020204030204" pitchFamily="34" charset="0"/>
                <a:cs typeface="B Zar" panose="00000400000000000000" pitchFamily="2" charset="-78"/>
              </a:rPr>
              <a:t> چه خطراتی را پوشش می دهد؟</a:t>
            </a:r>
            <a:endParaRPr lang="en-US"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4"/>
            <a:ext cx="10515600" cy="4260501"/>
          </a:xfrm>
        </p:spPr>
        <p:txBody>
          <a:bodyPr>
            <a:normAutofit/>
          </a:bodyPr>
          <a:lstStyle/>
          <a:p>
            <a:pPr marL="0" lvl="0" indent="0" algn="just" rtl="1">
              <a:lnSpc>
                <a:spcPct val="107000"/>
              </a:lnSpc>
              <a:spcAft>
                <a:spcPts val="800"/>
              </a:spcAft>
              <a:buNone/>
            </a:pPr>
            <a:r>
              <a:rPr lang="fa-IR" sz="4800" b="1" dirty="0" smtClean="0">
                <a:solidFill>
                  <a:srgbClr val="FF0000"/>
                </a:solidFill>
                <a:latin typeface="Calibri" panose="020F0502020204030204" pitchFamily="34" charset="0"/>
                <a:ea typeface="Calibri" panose="020F0502020204030204" pitchFamily="34" charset="0"/>
                <a:cs typeface="B Zar" panose="00000400000000000000" pitchFamily="2" charset="-78"/>
              </a:rPr>
              <a:t>خطرات فیزیکی که شامل 16 دسته می شوند:</a:t>
            </a:r>
          </a:p>
          <a:p>
            <a:pPr marL="0" marR="457200" lvl="0" indent="0" algn="just" rtl="1">
              <a:spcAft>
                <a:spcPts val="0"/>
              </a:spcAft>
              <a:buNone/>
            </a:pPr>
            <a:r>
              <a:rPr lang="fa-IR" sz="38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8-2 </a:t>
            </a:r>
            <a:r>
              <a:rPr lang="fa-IR" sz="4000" b="1"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مواد خود به خود واکنشگر</a:t>
            </a:r>
            <a:endParaRPr lang="en-US" sz="3600" b="1" dirty="0">
              <a:solidFill>
                <a:srgbClr val="FFC000"/>
              </a:solidFill>
              <a:latin typeface="Times New Roman" panose="02020603050405020304" pitchFamily="18" charset="0"/>
              <a:ea typeface="Times New Roman" panose="02020603050405020304" pitchFamily="18" charset="0"/>
            </a:endParaRPr>
          </a:p>
          <a:p>
            <a:pPr marL="0" indent="0" algn="just" rtl="1">
              <a:spcAft>
                <a:spcPts val="0"/>
              </a:spcAft>
              <a:buNone/>
            </a:pP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موادی جامد یا مایع هستند که در گرما ناپایدار هستند و حتی بدون حضور اکسیژن به سرعت تجزیه می شوند و گرما تولید می</a:t>
            </a:r>
            <a:r>
              <a:rPr lang="fa-IR" sz="8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 </a:t>
            </a: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کنند</a:t>
            </a:r>
            <a:r>
              <a:rPr lang="en-US"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a:t>
            </a:r>
            <a:endParaRPr lang="en-US" sz="3200" dirty="0">
              <a:solidFill>
                <a:srgbClr val="FFFF00"/>
              </a:solidFill>
              <a:latin typeface="Times New Roman" panose="02020603050405020304" pitchFamily="18" charset="0"/>
              <a:ea typeface="Times New Roman" panose="02020603050405020304" pitchFamily="18" charset="0"/>
            </a:endParaRPr>
          </a:p>
          <a:p>
            <a:pPr marL="0" lvl="0" indent="0" algn="just" rtl="1">
              <a:lnSpc>
                <a:spcPct val="107000"/>
              </a:lnSpc>
              <a:spcAft>
                <a:spcPts val="800"/>
              </a:spcAft>
              <a:buNone/>
            </a:pPr>
            <a:r>
              <a:rPr lang="fa-IR" sz="4800" b="1" dirty="0" smtClean="0">
                <a:solidFill>
                  <a:srgbClr val="FF0000"/>
                </a:solidFill>
                <a:latin typeface="Calibri" panose="020F0502020204030204" pitchFamily="34" charset="0"/>
                <a:ea typeface="Calibri" panose="020F0502020204030204" pitchFamily="34" charset="0"/>
                <a:cs typeface="B Zar" panose="00000400000000000000" pitchFamily="2" charset="-78"/>
              </a:rPr>
              <a:t>مانند ؟</a:t>
            </a: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spTree>
    <p:extLst>
      <p:ext uri="{BB962C8B-B14F-4D97-AF65-F5344CB8AC3E}">
        <p14:creationId xmlns:p14="http://schemas.microsoft.com/office/powerpoint/2010/main" val="426843338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en-US" sz="5400" b="1" dirty="0">
                <a:solidFill>
                  <a:srgbClr val="FFC000"/>
                </a:solidFill>
                <a:latin typeface="Calibri" panose="020F0502020204030204" pitchFamily="34" charset="0"/>
                <a:ea typeface="Calibri" panose="020F0502020204030204" pitchFamily="34" charset="0"/>
                <a:cs typeface="B Zar" panose="00000400000000000000" pitchFamily="2" charset="-78"/>
              </a:rPr>
              <a:t>GHS</a:t>
            </a:r>
            <a:r>
              <a:rPr lang="fa-IR" sz="5400" b="1" dirty="0">
                <a:solidFill>
                  <a:srgbClr val="FFC000"/>
                </a:solidFill>
                <a:latin typeface="Calibri" panose="020F0502020204030204" pitchFamily="34" charset="0"/>
                <a:ea typeface="Calibri" panose="020F0502020204030204" pitchFamily="34" charset="0"/>
                <a:cs typeface="B Zar" panose="00000400000000000000" pitchFamily="2" charset="-78"/>
              </a:rPr>
              <a:t> چه خطراتی را پوشش می دهد؟</a:t>
            </a:r>
            <a:endParaRPr lang="en-US"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4"/>
            <a:ext cx="10515600" cy="4260501"/>
          </a:xfrm>
        </p:spPr>
        <p:txBody>
          <a:bodyPr>
            <a:normAutofit/>
          </a:bodyPr>
          <a:lstStyle/>
          <a:p>
            <a:pPr marL="0" lvl="0" indent="0" algn="just" rtl="1">
              <a:lnSpc>
                <a:spcPct val="107000"/>
              </a:lnSpc>
              <a:spcAft>
                <a:spcPts val="800"/>
              </a:spcAft>
              <a:buNone/>
            </a:pPr>
            <a:r>
              <a:rPr lang="fa-IR" sz="3500" b="1" dirty="0" smtClean="0">
                <a:solidFill>
                  <a:srgbClr val="FF0000"/>
                </a:solidFill>
                <a:latin typeface="Calibri" panose="020F0502020204030204" pitchFamily="34" charset="0"/>
                <a:ea typeface="Calibri" panose="020F0502020204030204" pitchFamily="34" charset="0"/>
                <a:cs typeface="B Zar" panose="00000400000000000000" pitchFamily="2" charset="-78"/>
              </a:rPr>
              <a:t>خطرات فیزیکی که شامل 16 دسته می شوند:</a:t>
            </a:r>
          </a:p>
          <a:p>
            <a:pPr marL="0" indent="0" algn="just" rtl="1">
              <a:lnSpc>
                <a:spcPct val="107000"/>
              </a:lnSpc>
              <a:spcAft>
                <a:spcPts val="800"/>
              </a:spcAft>
              <a:buNone/>
            </a:pPr>
            <a:r>
              <a:rPr lang="fa-IR" sz="3600"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طبقه</a:t>
            </a:r>
            <a:r>
              <a:rPr lang="fa-IR" sz="800"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 </a:t>
            </a:r>
            <a:r>
              <a:rPr lang="fa-IR" sz="3600"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بندی مواد خود به خود واکنشگر</a:t>
            </a:r>
            <a:endParaRPr lang="fa-IR" sz="4800" b="1" dirty="0" smtClean="0">
              <a:solidFill>
                <a:srgbClr val="FFC000"/>
              </a:solidFill>
              <a:latin typeface="Calibri" panose="020F0502020204030204" pitchFamily="34" charset="0"/>
              <a:ea typeface="Calibri" panose="020F0502020204030204" pitchFamily="34" charset="0"/>
              <a:cs typeface="B Zar" panose="00000400000000000000" pitchFamily="2" charset="-78"/>
            </a:endParaRP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graphicFrame>
        <p:nvGraphicFramePr>
          <p:cNvPr id="5" name="Table 4"/>
          <p:cNvGraphicFramePr>
            <a:graphicFrameLocks noGrp="1"/>
          </p:cNvGraphicFramePr>
          <p:nvPr>
            <p:extLst>
              <p:ext uri="{D42A27DB-BD31-4B8C-83A1-F6EECF244321}">
                <p14:modId xmlns:p14="http://schemas.microsoft.com/office/powerpoint/2010/main" val="1960287200"/>
              </p:ext>
            </p:extLst>
          </p:nvPr>
        </p:nvGraphicFramePr>
        <p:xfrm>
          <a:off x="694006" y="2710585"/>
          <a:ext cx="10803987" cy="2663274"/>
        </p:xfrm>
        <a:graphic>
          <a:graphicData uri="http://schemas.openxmlformats.org/drawingml/2006/table">
            <a:tbl>
              <a:tblPr rtl="1"/>
              <a:tblGrid>
                <a:gridCol w="1060687">
                  <a:extLst>
                    <a:ext uri="{9D8B030D-6E8A-4147-A177-3AD203B41FA5}">
                      <a16:colId xmlns:a16="http://schemas.microsoft.com/office/drawing/2014/main" val="3551392921"/>
                    </a:ext>
                  </a:extLst>
                </a:gridCol>
                <a:gridCol w="9743300">
                  <a:extLst>
                    <a:ext uri="{9D8B030D-6E8A-4147-A177-3AD203B41FA5}">
                      <a16:colId xmlns:a16="http://schemas.microsoft.com/office/drawing/2014/main" val="141255116"/>
                    </a:ext>
                  </a:extLst>
                </a:gridCol>
              </a:tblGrid>
              <a:tr h="312846">
                <a:tc>
                  <a:txBody>
                    <a:bodyPr/>
                    <a:lstStyle/>
                    <a:p>
                      <a:pPr algn="ctr" rtl="1">
                        <a:spcAft>
                          <a:spcPts val="0"/>
                        </a:spcAft>
                      </a:pPr>
                      <a:r>
                        <a:rPr lang="fa-IR" sz="2000" b="1">
                          <a:effectLst/>
                          <a:latin typeface="Times New Roman" panose="02020603050405020304" pitchFamily="18" charset="0"/>
                          <a:ea typeface="Times New Roman" panose="02020603050405020304" pitchFamily="18" charset="0"/>
                          <a:cs typeface="B Zar" panose="00000400000000000000" pitchFamily="2" charset="-78"/>
                        </a:rPr>
                        <a:t>نوع</a:t>
                      </a:r>
                      <a:endParaRPr lang="en-US" sz="2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tc>
                  <a:txBody>
                    <a:bodyPr/>
                    <a:lstStyle/>
                    <a:p>
                      <a:pPr algn="ctr" rtl="1">
                        <a:spcAft>
                          <a:spcPts val="0"/>
                        </a:spcAft>
                      </a:pPr>
                      <a:r>
                        <a:rPr lang="fa-IR" sz="2000" b="1" dirty="0">
                          <a:effectLst/>
                          <a:latin typeface="Times New Roman" panose="02020603050405020304" pitchFamily="18" charset="0"/>
                          <a:ea typeface="Times New Roman" panose="02020603050405020304" pitchFamily="18" charset="0"/>
                          <a:cs typeface="B Zar" panose="00000400000000000000" pitchFamily="2" charset="-78"/>
                        </a:rPr>
                        <a:t>ضوابط</a:t>
                      </a:r>
                      <a:endParaRPr lang="en-US" sz="2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extLst>
                  <a:ext uri="{0D108BD9-81ED-4DB2-BD59-A6C34878D82A}">
                    <a16:rowId xmlns:a16="http://schemas.microsoft.com/office/drawing/2014/main" val="734679622"/>
                  </a:ext>
                </a:extLst>
              </a:tr>
              <a:tr h="312846">
                <a:tc>
                  <a:txBody>
                    <a:bodyPr/>
                    <a:lstStyle/>
                    <a:p>
                      <a:pPr algn="ctr" rtl="1">
                        <a:spcAft>
                          <a:spcPts val="0"/>
                        </a:spcAft>
                      </a:pPr>
                      <a:r>
                        <a:rPr lang="en-US" sz="2000">
                          <a:effectLst/>
                          <a:latin typeface="Times New Roman" panose="02020603050405020304" pitchFamily="18" charset="0"/>
                          <a:ea typeface="Times New Roman" panose="02020603050405020304" pitchFamily="18" charset="0"/>
                          <a:cs typeface="B Zar" panose="00000400000000000000" pitchFamily="2" charset="-78"/>
                        </a:rPr>
                        <a:t>A</a:t>
                      </a:r>
                      <a:endParaRPr lang="en-US" sz="2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tc>
                  <a:txBody>
                    <a:bodyPr/>
                    <a:lstStyle/>
                    <a:p>
                      <a:pPr algn="just" rtl="1">
                        <a:spcAft>
                          <a:spcPts val="0"/>
                        </a:spcAft>
                      </a:pPr>
                      <a:r>
                        <a:rPr lang="fa-IR" sz="2000">
                          <a:effectLst/>
                          <a:latin typeface="Times New Roman" panose="02020603050405020304" pitchFamily="18" charset="0"/>
                          <a:ea typeface="Times New Roman" panose="02020603050405020304" pitchFamily="18" charset="0"/>
                          <a:cs typeface="B Zar" panose="00000400000000000000" pitchFamily="2" charset="-78"/>
                        </a:rPr>
                        <a:t>می توانند سریع منفجر و سوخته شوند.</a:t>
                      </a:r>
                      <a:endParaRPr lang="en-US" sz="2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extLst>
                  <a:ext uri="{0D108BD9-81ED-4DB2-BD59-A6C34878D82A}">
                    <a16:rowId xmlns:a16="http://schemas.microsoft.com/office/drawing/2014/main" val="3473966169"/>
                  </a:ext>
                </a:extLst>
              </a:tr>
              <a:tr h="312846">
                <a:tc>
                  <a:txBody>
                    <a:bodyPr/>
                    <a:lstStyle/>
                    <a:p>
                      <a:pPr algn="ctr" rtl="1">
                        <a:spcAft>
                          <a:spcPts val="0"/>
                        </a:spcAft>
                      </a:pPr>
                      <a:r>
                        <a:rPr lang="en-US" sz="2000">
                          <a:effectLst/>
                          <a:latin typeface="Times New Roman" panose="02020603050405020304" pitchFamily="18" charset="0"/>
                          <a:ea typeface="Times New Roman" panose="02020603050405020304" pitchFamily="18" charset="0"/>
                          <a:cs typeface="B Zar" panose="00000400000000000000" pitchFamily="2" charset="-78"/>
                        </a:rPr>
                        <a:t>B</a:t>
                      </a:r>
                      <a:endParaRPr lang="en-US" sz="2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tc>
                  <a:txBody>
                    <a:bodyPr/>
                    <a:lstStyle/>
                    <a:p>
                      <a:pPr algn="just" rtl="1">
                        <a:spcAft>
                          <a:spcPts val="0"/>
                        </a:spcAft>
                      </a:pPr>
                      <a:r>
                        <a:rPr lang="fa-IR" sz="2000" dirty="0">
                          <a:effectLst/>
                          <a:latin typeface="Times New Roman" panose="02020603050405020304" pitchFamily="18" charset="0"/>
                          <a:ea typeface="Times New Roman" panose="02020603050405020304" pitchFamily="18" charset="0"/>
                          <a:cs typeface="B Zar" panose="00000400000000000000" pitchFamily="2" charset="-78"/>
                        </a:rPr>
                        <a:t>دارای خصوصیت انفجار اما گرمای ناشی از انفجار را تحمل می کنند</a:t>
                      </a:r>
                      <a:endParaRPr lang="en-US" sz="2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extLst>
                  <a:ext uri="{0D108BD9-81ED-4DB2-BD59-A6C34878D82A}">
                    <a16:rowId xmlns:a16="http://schemas.microsoft.com/office/drawing/2014/main" val="2767822009"/>
                  </a:ext>
                </a:extLst>
              </a:tr>
              <a:tr h="431184">
                <a:tc>
                  <a:txBody>
                    <a:bodyPr/>
                    <a:lstStyle/>
                    <a:p>
                      <a:pPr algn="ctr" rtl="1">
                        <a:spcAft>
                          <a:spcPts val="0"/>
                        </a:spcAft>
                      </a:pPr>
                      <a:r>
                        <a:rPr lang="en-US" sz="2000">
                          <a:effectLst/>
                          <a:latin typeface="Times New Roman" panose="02020603050405020304" pitchFamily="18" charset="0"/>
                          <a:ea typeface="Times New Roman" panose="02020603050405020304" pitchFamily="18" charset="0"/>
                          <a:cs typeface="B Zar" panose="00000400000000000000" pitchFamily="2" charset="-78"/>
                        </a:rPr>
                        <a:t>C</a:t>
                      </a:r>
                      <a:endParaRPr lang="en-US" sz="2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tc>
                  <a:txBody>
                    <a:bodyPr/>
                    <a:lstStyle/>
                    <a:p>
                      <a:pPr algn="just" rtl="1">
                        <a:spcAft>
                          <a:spcPts val="0"/>
                        </a:spcAft>
                      </a:pPr>
                      <a:r>
                        <a:rPr lang="fa-IR" sz="2000">
                          <a:effectLst/>
                          <a:latin typeface="Times New Roman" panose="02020603050405020304" pitchFamily="18" charset="0"/>
                          <a:ea typeface="Times New Roman" panose="02020603050405020304" pitchFamily="18" charset="0"/>
                          <a:cs typeface="B Zar" panose="00000400000000000000" pitchFamily="2" charset="-78"/>
                        </a:rPr>
                        <a:t>دارای خصوصیت انفجار در هنگامی که مواد نمی توانند سریع منفجر و سوخته شوند یا گرمای ناشی از انفجار را تحمل کنند</a:t>
                      </a:r>
                      <a:endParaRPr lang="en-US" sz="2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extLst>
                  <a:ext uri="{0D108BD9-81ED-4DB2-BD59-A6C34878D82A}">
                    <a16:rowId xmlns:a16="http://schemas.microsoft.com/office/drawing/2014/main" val="637460112"/>
                  </a:ext>
                </a:extLst>
              </a:tr>
              <a:tr h="1293552">
                <a:tc>
                  <a:txBody>
                    <a:bodyPr/>
                    <a:lstStyle/>
                    <a:p>
                      <a:pPr algn="ctr" rtl="1">
                        <a:spcAft>
                          <a:spcPts val="0"/>
                        </a:spcAft>
                      </a:pPr>
                      <a:r>
                        <a:rPr lang="en-US" sz="2000">
                          <a:effectLst/>
                          <a:latin typeface="Times New Roman" panose="02020603050405020304" pitchFamily="18" charset="0"/>
                          <a:ea typeface="Times New Roman" panose="02020603050405020304" pitchFamily="18" charset="0"/>
                          <a:cs typeface="B Zar" panose="00000400000000000000" pitchFamily="2" charset="-78"/>
                        </a:rPr>
                        <a:t>D</a:t>
                      </a:r>
                      <a:endParaRPr lang="en-US" sz="2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tc>
                  <a:txBody>
                    <a:bodyPr/>
                    <a:lstStyle/>
                    <a:p>
                      <a:pPr algn="just" rtl="1">
                        <a:spcAft>
                          <a:spcPts val="0"/>
                        </a:spcAft>
                      </a:pPr>
                      <a:r>
                        <a:rPr lang="fa-IR" sz="2000" dirty="0">
                          <a:effectLst/>
                          <a:latin typeface="Times New Roman" panose="02020603050405020304" pitchFamily="18" charset="0"/>
                          <a:ea typeface="Times New Roman" panose="02020603050405020304" pitchFamily="18" charset="0"/>
                          <a:cs typeface="B Zar" panose="00000400000000000000" pitchFamily="2" charset="-78"/>
                        </a:rPr>
                        <a:t>- تا حدی منفجر می شوند، به سرعت نمی سوزند و اثرات شدیدی هنگامی که تحت گرما هستند از خود نشان نمی دهند</a:t>
                      </a:r>
                      <a:r>
                        <a:rPr lang="en-US" sz="2000" dirty="0">
                          <a:effectLst/>
                          <a:latin typeface="Times New Roman" panose="02020603050405020304" pitchFamily="18" charset="0"/>
                          <a:ea typeface="Times New Roman" panose="02020603050405020304" pitchFamily="18" charset="0"/>
                          <a:cs typeface="B Zar" panose="00000400000000000000" pitchFamily="2" charset="-78"/>
                        </a:rPr>
                        <a:t>.</a:t>
                      </a:r>
                      <a:endParaRPr lang="en-US" sz="2000" dirty="0">
                        <a:effectLst/>
                        <a:latin typeface="Times New Roman" panose="02020603050405020304" pitchFamily="18" charset="0"/>
                        <a:ea typeface="Times New Roman" panose="02020603050405020304" pitchFamily="18" charset="0"/>
                      </a:endParaRPr>
                    </a:p>
                    <a:p>
                      <a:pPr algn="just" rtl="1">
                        <a:spcAft>
                          <a:spcPts val="0"/>
                        </a:spcAft>
                      </a:pPr>
                      <a:r>
                        <a:rPr lang="fa-IR" sz="2000" dirty="0">
                          <a:effectLst/>
                          <a:latin typeface="Times New Roman" panose="02020603050405020304" pitchFamily="18" charset="0"/>
                          <a:ea typeface="Times New Roman" panose="02020603050405020304" pitchFamily="18" charset="0"/>
                          <a:cs typeface="B Zar" panose="00000400000000000000" pitchFamily="2" charset="-78"/>
                        </a:rPr>
                        <a:t>- به هیچ وجه منفجر نمی شوند، به آهستگی می سوزند و اثرات شدیدی هنگامی که تحت گرما هستند از خود نشان نمی دهند</a:t>
                      </a:r>
                      <a:r>
                        <a:rPr lang="en-US" sz="2000" dirty="0">
                          <a:effectLst/>
                          <a:latin typeface="Times New Roman" panose="02020603050405020304" pitchFamily="18" charset="0"/>
                          <a:ea typeface="Times New Roman" panose="02020603050405020304" pitchFamily="18" charset="0"/>
                          <a:cs typeface="B Zar" panose="00000400000000000000" pitchFamily="2" charset="-78"/>
                        </a:rPr>
                        <a:t>. </a:t>
                      </a:r>
                      <a:endParaRPr lang="en-US" sz="2000" dirty="0">
                        <a:effectLst/>
                        <a:latin typeface="Times New Roman" panose="02020603050405020304" pitchFamily="18" charset="0"/>
                        <a:ea typeface="Times New Roman" panose="02020603050405020304" pitchFamily="18" charset="0"/>
                      </a:endParaRPr>
                    </a:p>
                    <a:p>
                      <a:pPr marL="342900" indent="-342900" algn="just" rtl="1">
                        <a:spcAft>
                          <a:spcPts val="0"/>
                        </a:spcAft>
                        <a:buFontTx/>
                        <a:buChar char="-"/>
                      </a:pPr>
                      <a:r>
                        <a:rPr lang="fa-IR" sz="2000" dirty="0" smtClean="0">
                          <a:effectLst/>
                          <a:latin typeface="Times New Roman" panose="02020603050405020304" pitchFamily="18" charset="0"/>
                          <a:ea typeface="Times New Roman" panose="02020603050405020304" pitchFamily="18" charset="0"/>
                          <a:cs typeface="B Zar" panose="00000400000000000000" pitchFamily="2" charset="-78"/>
                        </a:rPr>
                        <a:t>به </a:t>
                      </a:r>
                      <a:r>
                        <a:rPr lang="fa-IR" sz="2000" dirty="0">
                          <a:effectLst/>
                          <a:latin typeface="Times New Roman" panose="02020603050405020304" pitchFamily="18" charset="0"/>
                          <a:ea typeface="Times New Roman" panose="02020603050405020304" pitchFamily="18" charset="0"/>
                          <a:cs typeface="B Zar" panose="00000400000000000000" pitchFamily="2" charset="-78"/>
                        </a:rPr>
                        <a:t>هیچ وجه منفجر یا سوخته نمی شوند و اثرات خفیفی هنگامی که تحت گرما هستند از خود نشان می دهند</a:t>
                      </a:r>
                      <a:r>
                        <a:rPr lang="en-US" sz="2000" dirty="0" smtClean="0">
                          <a:effectLst/>
                          <a:latin typeface="Times New Roman" panose="02020603050405020304" pitchFamily="18" charset="0"/>
                          <a:ea typeface="Times New Roman" panose="02020603050405020304" pitchFamily="18" charset="0"/>
                          <a:cs typeface="B Zar" panose="00000400000000000000" pitchFamily="2" charset="-78"/>
                        </a:rPr>
                        <a:t>.</a:t>
                      </a:r>
                      <a:endParaRPr lang="fa-IR" sz="2000" dirty="0" smtClean="0">
                        <a:effectLst/>
                        <a:latin typeface="Times New Roman" panose="02020603050405020304" pitchFamily="18" charset="0"/>
                        <a:ea typeface="Times New Roman" panose="02020603050405020304" pitchFamily="18" charset="0"/>
                        <a:cs typeface="B Zar"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extLst>
                  <a:ext uri="{0D108BD9-81ED-4DB2-BD59-A6C34878D82A}">
                    <a16:rowId xmlns:a16="http://schemas.microsoft.com/office/drawing/2014/main" val="3699689002"/>
                  </a:ext>
                </a:extLst>
              </a:tr>
            </a:tbl>
          </a:graphicData>
        </a:graphic>
      </p:graphicFrame>
    </p:spTree>
    <p:extLst>
      <p:ext uri="{BB962C8B-B14F-4D97-AF65-F5344CB8AC3E}">
        <p14:creationId xmlns:p14="http://schemas.microsoft.com/office/powerpoint/2010/main" val="228796764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en-US" sz="5400" b="1" dirty="0">
                <a:solidFill>
                  <a:srgbClr val="FFC000"/>
                </a:solidFill>
                <a:latin typeface="Calibri" panose="020F0502020204030204" pitchFamily="34" charset="0"/>
                <a:ea typeface="Calibri" panose="020F0502020204030204" pitchFamily="34" charset="0"/>
                <a:cs typeface="B Zar" panose="00000400000000000000" pitchFamily="2" charset="-78"/>
              </a:rPr>
              <a:t>GHS</a:t>
            </a:r>
            <a:r>
              <a:rPr lang="fa-IR" sz="5400" b="1" dirty="0">
                <a:solidFill>
                  <a:srgbClr val="FFC000"/>
                </a:solidFill>
                <a:latin typeface="Calibri" panose="020F0502020204030204" pitchFamily="34" charset="0"/>
                <a:ea typeface="Calibri" panose="020F0502020204030204" pitchFamily="34" charset="0"/>
                <a:cs typeface="B Zar" panose="00000400000000000000" pitchFamily="2" charset="-78"/>
              </a:rPr>
              <a:t> چه خطراتی را پوشش می دهد؟</a:t>
            </a:r>
            <a:endParaRPr lang="en-US"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4"/>
            <a:ext cx="10515600" cy="4260501"/>
          </a:xfrm>
        </p:spPr>
        <p:txBody>
          <a:bodyPr>
            <a:normAutofit/>
          </a:bodyPr>
          <a:lstStyle/>
          <a:p>
            <a:pPr marL="0" lvl="0" indent="0" algn="just" rtl="1">
              <a:lnSpc>
                <a:spcPct val="107000"/>
              </a:lnSpc>
              <a:spcAft>
                <a:spcPts val="800"/>
              </a:spcAft>
              <a:buNone/>
            </a:pPr>
            <a:r>
              <a:rPr lang="fa-IR" sz="3500" b="1" dirty="0" smtClean="0">
                <a:solidFill>
                  <a:srgbClr val="FF0000"/>
                </a:solidFill>
                <a:latin typeface="Calibri" panose="020F0502020204030204" pitchFamily="34" charset="0"/>
                <a:ea typeface="Calibri" panose="020F0502020204030204" pitchFamily="34" charset="0"/>
                <a:cs typeface="B Zar" panose="00000400000000000000" pitchFamily="2" charset="-78"/>
              </a:rPr>
              <a:t>خطرات فیزیکی که شامل 16 دسته می شوند:</a:t>
            </a:r>
          </a:p>
          <a:p>
            <a:pPr marL="0" indent="0" algn="just" rtl="1">
              <a:lnSpc>
                <a:spcPct val="107000"/>
              </a:lnSpc>
              <a:spcAft>
                <a:spcPts val="800"/>
              </a:spcAft>
              <a:buNone/>
            </a:pPr>
            <a:r>
              <a:rPr lang="fa-IR" sz="3600"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طبقه</a:t>
            </a:r>
            <a:r>
              <a:rPr lang="fa-IR" sz="800"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 </a:t>
            </a:r>
            <a:r>
              <a:rPr lang="fa-IR" sz="3600"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بندی مواد خود به خود واکنشگر</a:t>
            </a:r>
            <a:endParaRPr lang="fa-IR" sz="4800" b="1" dirty="0" smtClean="0">
              <a:solidFill>
                <a:srgbClr val="FFC000"/>
              </a:solidFill>
              <a:latin typeface="Calibri" panose="020F0502020204030204" pitchFamily="34" charset="0"/>
              <a:ea typeface="Calibri" panose="020F0502020204030204" pitchFamily="34" charset="0"/>
              <a:cs typeface="B Zar" panose="00000400000000000000" pitchFamily="2" charset="-78"/>
            </a:endParaRP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graphicFrame>
        <p:nvGraphicFramePr>
          <p:cNvPr id="5" name="Table 4"/>
          <p:cNvGraphicFramePr>
            <a:graphicFrameLocks noGrp="1"/>
          </p:cNvGraphicFramePr>
          <p:nvPr>
            <p:extLst>
              <p:ext uri="{D42A27DB-BD31-4B8C-83A1-F6EECF244321}">
                <p14:modId xmlns:p14="http://schemas.microsoft.com/office/powerpoint/2010/main" val="2973677960"/>
              </p:ext>
            </p:extLst>
          </p:nvPr>
        </p:nvGraphicFramePr>
        <p:xfrm>
          <a:off x="694006" y="2626179"/>
          <a:ext cx="10803987" cy="2756894"/>
        </p:xfrm>
        <a:graphic>
          <a:graphicData uri="http://schemas.openxmlformats.org/drawingml/2006/table">
            <a:tbl>
              <a:tblPr rtl="1"/>
              <a:tblGrid>
                <a:gridCol w="1060687">
                  <a:extLst>
                    <a:ext uri="{9D8B030D-6E8A-4147-A177-3AD203B41FA5}">
                      <a16:colId xmlns:a16="http://schemas.microsoft.com/office/drawing/2014/main" val="3551392921"/>
                    </a:ext>
                  </a:extLst>
                </a:gridCol>
                <a:gridCol w="9743300">
                  <a:extLst>
                    <a:ext uri="{9D8B030D-6E8A-4147-A177-3AD203B41FA5}">
                      <a16:colId xmlns:a16="http://schemas.microsoft.com/office/drawing/2014/main" val="141255116"/>
                    </a:ext>
                  </a:extLst>
                </a:gridCol>
              </a:tblGrid>
              <a:tr h="544033">
                <a:tc>
                  <a:txBody>
                    <a:bodyPr/>
                    <a:lstStyle/>
                    <a:p>
                      <a:pPr algn="ctr" rtl="1">
                        <a:spcAft>
                          <a:spcPts val="0"/>
                        </a:spcAft>
                      </a:pPr>
                      <a:r>
                        <a:rPr lang="fa-IR" sz="2400" b="1">
                          <a:effectLst/>
                          <a:latin typeface="Times New Roman" panose="02020603050405020304" pitchFamily="18" charset="0"/>
                          <a:ea typeface="Times New Roman" panose="02020603050405020304" pitchFamily="18" charset="0"/>
                          <a:cs typeface="B Zar" panose="00000400000000000000" pitchFamily="2" charset="-78"/>
                        </a:rPr>
                        <a:t>نوع</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tc>
                  <a:txBody>
                    <a:bodyPr/>
                    <a:lstStyle/>
                    <a:p>
                      <a:pPr algn="ctr" rtl="1">
                        <a:spcAft>
                          <a:spcPts val="0"/>
                        </a:spcAft>
                      </a:pPr>
                      <a:r>
                        <a:rPr lang="fa-IR" sz="2400" b="1" dirty="0">
                          <a:effectLst/>
                          <a:latin typeface="Times New Roman" panose="02020603050405020304" pitchFamily="18" charset="0"/>
                          <a:ea typeface="Times New Roman" panose="02020603050405020304" pitchFamily="18" charset="0"/>
                          <a:cs typeface="B Zar" panose="00000400000000000000" pitchFamily="2" charset="-78"/>
                        </a:rPr>
                        <a:t>ضوابط</a:t>
                      </a:r>
                      <a:endParaRPr lang="en-US" sz="24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extLst>
                  <a:ext uri="{0D108BD9-81ED-4DB2-BD59-A6C34878D82A}">
                    <a16:rowId xmlns:a16="http://schemas.microsoft.com/office/drawing/2014/main" val="734679622"/>
                  </a:ext>
                </a:extLst>
              </a:tr>
              <a:tr h="544033">
                <a:tc>
                  <a:txBody>
                    <a:bodyPr/>
                    <a:lstStyle/>
                    <a:p>
                      <a:pPr algn="ctr" rtl="1">
                        <a:spcAft>
                          <a:spcPts val="0"/>
                        </a:spcAft>
                      </a:pPr>
                      <a:r>
                        <a:rPr lang="en-US" sz="2400">
                          <a:effectLst/>
                          <a:latin typeface="Times New Roman" panose="02020603050405020304" pitchFamily="18" charset="0"/>
                          <a:ea typeface="Times New Roman" panose="02020603050405020304" pitchFamily="18" charset="0"/>
                          <a:cs typeface="B Zar" panose="00000400000000000000" pitchFamily="2" charset="-78"/>
                        </a:rPr>
                        <a:t>E</a:t>
                      </a:r>
                      <a:endParaRPr lang="en-US" sz="2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tc>
                  <a:txBody>
                    <a:bodyPr/>
                    <a:lstStyle/>
                    <a:p>
                      <a:pPr algn="just" rtl="1">
                        <a:spcAft>
                          <a:spcPts val="0"/>
                        </a:spcAft>
                      </a:pPr>
                      <a:r>
                        <a:rPr lang="fa-IR" sz="2400">
                          <a:effectLst/>
                          <a:latin typeface="Times New Roman" panose="02020603050405020304" pitchFamily="18" charset="0"/>
                          <a:ea typeface="Times New Roman" panose="02020603050405020304" pitchFamily="18" charset="0"/>
                          <a:cs typeface="B Zar" panose="00000400000000000000" pitchFamily="2" charset="-78"/>
                        </a:rPr>
                        <a:t>به هیچ وجه نه منفجر می شود و نه می سوزد و اثرات خفیفی هنگامی که تحت گرما هستند از خود نشان می دهند یا به طور کل هیچ اثری نشان نمی دهد</a:t>
                      </a:r>
                      <a:r>
                        <a:rPr lang="en-US" sz="2400">
                          <a:effectLst/>
                          <a:latin typeface="Times New Roman" panose="02020603050405020304" pitchFamily="18" charset="0"/>
                          <a:ea typeface="Times New Roman" panose="02020603050405020304" pitchFamily="18" charset="0"/>
                          <a:cs typeface="B Zar" panose="00000400000000000000" pitchFamily="2" charset="-78"/>
                        </a:rPr>
                        <a:t>.</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extLst>
                  <a:ext uri="{0D108BD9-81ED-4DB2-BD59-A6C34878D82A}">
                    <a16:rowId xmlns:a16="http://schemas.microsoft.com/office/drawing/2014/main" val="3473966169"/>
                  </a:ext>
                </a:extLst>
              </a:tr>
              <a:tr h="544033">
                <a:tc>
                  <a:txBody>
                    <a:bodyPr/>
                    <a:lstStyle/>
                    <a:p>
                      <a:pPr algn="ctr" rtl="1">
                        <a:spcAft>
                          <a:spcPts val="0"/>
                        </a:spcAft>
                      </a:pPr>
                      <a:r>
                        <a:rPr lang="en-US" sz="2400">
                          <a:effectLst/>
                          <a:latin typeface="Times New Roman" panose="02020603050405020304" pitchFamily="18" charset="0"/>
                          <a:ea typeface="Times New Roman" panose="02020603050405020304" pitchFamily="18" charset="0"/>
                          <a:cs typeface="B Zar" panose="00000400000000000000" pitchFamily="2" charset="-78"/>
                        </a:rPr>
                        <a:t>F</a:t>
                      </a:r>
                      <a:endParaRPr lang="en-US" sz="2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tc>
                  <a:txBody>
                    <a:bodyPr/>
                    <a:lstStyle/>
                    <a:p>
                      <a:pPr algn="just" rtl="1">
                        <a:spcAft>
                          <a:spcPts val="0"/>
                        </a:spcAft>
                      </a:pPr>
                      <a:r>
                        <a:rPr lang="fa-IR" sz="2400">
                          <a:effectLst/>
                          <a:latin typeface="Times New Roman" panose="02020603050405020304" pitchFamily="18" charset="0"/>
                          <a:ea typeface="Times New Roman" panose="02020603050405020304" pitchFamily="18" charset="0"/>
                          <a:cs typeface="B Zar" panose="00000400000000000000" pitchFamily="2" charset="-78"/>
                        </a:rPr>
                        <a:t>نه می سوزد و نه منفجر می شود، فقط اثرات خفیفی هنگامی که تحت گرما هستند از خود نشان می دهند یا به طور کل هیچ اثری نشان نمی دهد، همچنین قدرت انفجاری کمی هم نیز دارد</a:t>
                      </a:r>
                      <a:r>
                        <a:rPr lang="en-US" sz="2400">
                          <a:effectLst/>
                          <a:latin typeface="Times New Roman" panose="02020603050405020304" pitchFamily="18" charset="0"/>
                          <a:ea typeface="Times New Roman" panose="02020603050405020304" pitchFamily="18" charset="0"/>
                          <a:cs typeface="B Zar" panose="00000400000000000000" pitchFamily="2" charset="-78"/>
                        </a:rPr>
                        <a:t>.</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extLst>
                  <a:ext uri="{0D108BD9-81ED-4DB2-BD59-A6C34878D82A}">
                    <a16:rowId xmlns:a16="http://schemas.microsoft.com/office/drawing/2014/main" val="2767822009"/>
                  </a:ext>
                </a:extLst>
              </a:tr>
              <a:tr h="749821">
                <a:tc>
                  <a:txBody>
                    <a:bodyPr/>
                    <a:lstStyle/>
                    <a:p>
                      <a:pPr algn="ctr" rtl="1">
                        <a:spcAft>
                          <a:spcPts val="0"/>
                        </a:spcAft>
                      </a:pPr>
                      <a:r>
                        <a:rPr lang="en-US" sz="2400">
                          <a:effectLst/>
                          <a:latin typeface="Times New Roman" panose="02020603050405020304" pitchFamily="18" charset="0"/>
                          <a:ea typeface="Times New Roman" panose="02020603050405020304" pitchFamily="18" charset="0"/>
                          <a:cs typeface="B Zar" panose="00000400000000000000" pitchFamily="2" charset="-78"/>
                        </a:rPr>
                        <a:t>G</a:t>
                      </a:r>
                      <a:endParaRPr lang="en-US" sz="2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tc>
                  <a:txBody>
                    <a:bodyPr/>
                    <a:lstStyle/>
                    <a:p>
                      <a:pPr algn="just" rtl="1">
                        <a:spcAft>
                          <a:spcPts val="0"/>
                        </a:spcAft>
                      </a:pPr>
                      <a:r>
                        <a:rPr lang="fa-IR" sz="2400" dirty="0">
                          <a:effectLst/>
                          <a:latin typeface="Times New Roman" panose="02020603050405020304" pitchFamily="18" charset="0"/>
                          <a:ea typeface="Times New Roman" panose="02020603050405020304" pitchFamily="18" charset="0"/>
                          <a:cs typeface="B Zar" panose="00000400000000000000" pitchFamily="2" charset="-78"/>
                        </a:rPr>
                        <a:t>به هیچ وجه نه می سوزد و نه منفجر می شود، تحت گرما اثراتی از خود نشان   نمی دهد و حتی قدرت انفجاری هم ندارد</a:t>
                      </a:r>
                      <a:r>
                        <a:rPr lang="en-US" sz="2400" dirty="0">
                          <a:effectLst/>
                          <a:latin typeface="Times New Roman" panose="02020603050405020304" pitchFamily="18" charset="0"/>
                          <a:ea typeface="Times New Roman" panose="02020603050405020304" pitchFamily="18" charset="0"/>
                          <a:cs typeface="B Zar" panose="00000400000000000000" pitchFamily="2" charset="-78"/>
                        </a:rPr>
                        <a:t>.</a:t>
                      </a:r>
                      <a:endParaRPr lang="en-US" sz="24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extLst>
                  <a:ext uri="{0D108BD9-81ED-4DB2-BD59-A6C34878D82A}">
                    <a16:rowId xmlns:a16="http://schemas.microsoft.com/office/drawing/2014/main" val="637460112"/>
                  </a:ext>
                </a:extLst>
              </a:tr>
            </a:tbl>
          </a:graphicData>
        </a:graphic>
      </p:graphicFrame>
    </p:spTree>
    <p:extLst>
      <p:ext uri="{BB962C8B-B14F-4D97-AF65-F5344CB8AC3E}">
        <p14:creationId xmlns:p14="http://schemas.microsoft.com/office/powerpoint/2010/main" val="108920243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en-US" sz="5400" b="1" dirty="0">
                <a:solidFill>
                  <a:srgbClr val="FFC000"/>
                </a:solidFill>
                <a:latin typeface="Calibri" panose="020F0502020204030204" pitchFamily="34" charset="0"/>
                <a:ea typeface="Calibri" panose="020F0502020204030204" pitchFamily="34" charset="0"/>
                <a:cs typeface="B Zar" panose="00000400000000000000" pitchFamily="2" charset="-78"/>
              </a:rPr>
              <a:t>GHS</a:t>
            </a:r>
            <a:r>
              <a:rPr lang="fa-IR" sz="5400" b="1" dirty="0">
                <a:solidFill>
                  <a:srgbClr val="FFC000"/>
                </a:solidFill>
                <a:latin typeface="Calibri" panose="020F0502020204030204" pitchFamily="34" charset="0"/>
                <a:ea typeface="Calibri" panose="020F0502020204030204" pitchFamily="34" charset="0"/>
                <a:cs typeface="B Zar" panose="00000400000000000000" pitchFamily="2" charset="-78"/>
              </a:rPr>
              <a:t> چه خطراتی را پوشش می دهد؟</a:t>
            </a:r>
            <a:endParaRPr lang="en-US"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4"/>
            <a:ext cx="10515600" cy="4260501"/>
          </a:xfrm>
        </p:spPr>
        <p:txBody>
          <a:bodyPr>
            <a:normAutofit/>
          </a:bodyPr>
          <a:lstStyle/>
          <a:p>
            <a:pPr marL="0" lvl="0" indent="0" algn="just" rtl="1">
              <a:lnSpc>
                <a:spcPct val="107000"/>
              </a:lnSpc>
              <a:spcAft>
                <a:spcPts val="800"/>
              </a:spcAft>
              <a:buNone/>
            </a:pPr>
            <a:r>
              <a:rPr lang="fa-IR" sz="4800" b="1" dirty="0" smtClean="0">
                <a:solidFill>
                  <a:srgbClr val="FF0000"/>
                </a:solidFill>
                <a:latin typeface="Calibri" panose="020F0502020204030204" pitchFamily="34" charset="0"/>
                <a:ea typeface="Calibri" panose="020F0502020204030204" pitchFamily="34" charset="0"/>
                <a:cs typeface="B Zar" panose="00000400000000000000" pitchFamily="2" charset="-78"/>
              </a:rPr>
              <a:t>خطرات فیزیکی که شامل 16 دسته می شوند:</a:t>
            </a:r>
          </a:p>
          <a:p>
            <a:pPr marL="0" marR="457200" lvl="0" indent="0" algn="just" rtl="1">
              <a:spcAft>
                <a:spcPts val="0"/>
              </a:spcAft>
              <a:buNone/>
            </a:pPr>
            <a:r>
              <a:rPr lang="fa-IR" sz="38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9-2 </a:t>
            </a:r>
            <a:r>
              <a:rPr lang="fa-IR" sz="4000" b="1"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مایعات آتشزا</a:t>
            </a:r>
            <a:endParaRPr lang="en-US" sz="3600" b="1" dirty="0">
              <a:solidFill>
                <a:srgbClr val="FFC000"/>
              </a:solidFill>
              <a:latin typeface="Times New Roman" panose="02020603050405020304" pitchFamily="18" charset="0"/>
              <a:ea typeface="Times New Roman" panose="02020603050405020304" pitchFamily="18" charset="0"/>
            </a:endParaRPr>
          </a:p>
          <a:p>
            <a:pPr marL="0" indent="0" algn="just" rtl="1">
              <a:spcAft>
                <a:spcPts val="0"/>
              </a:spcAft>
              <a:buNone/>
            </a:pP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مایعاتی هستند که حتی به مقدار کم در اثر تماس با هوا به سرعت در عرض 5 دقیقه مشتعل می</a:t>
            </a:r>
            <a:r>
              <a:rPr lang="fa-IR" sz="8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 </a:t>
            </a: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شوند</a:t>
            </a:r>
            <a:r>
              <a:rPr lang="en-US"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a:t>
            </a:r>
            <a:endParaRPr lang="en-US" sz="3200" dirty="0">
              <a:solidFill>
                <a:srgbClr val="FFFF00"/>
              </a:solidFill>
              <a:latin typeface="Times New Roman" panose="02020603050405020304" pitchFamily="18" charset="0"/>
              <a:ea typeface="Times New Roman" panose="02020603050405020304" pitchFamily="18" charset="0"/>
            </a:endParaRPr>
          </a:p>
          <a:p>
            <a:pPr marL="0" lvl="0" indent="0" algn="just" rtl="1">
              <a:lnSpc>
                <a:spcPct val="107000"/>
              </a:lnSpc>
              <a:spcAft>
                <a:spcPts val="800"/>
              </a:spcAft>
              <a:buNone/>
            </a:pPr>
            <a:r>
              <a:rPr lang="fa-IR" sz="4800" b="1" dirty="0" smtClean="0">
                <a:solidFill>
                  <a:srgbClr val="FF0000"/>
                </a:solidFill>
                <a:latin typeface="Calibri" panose="020F0502020204030204" pitchFamily="34" charset="0"/>
                <a:ea typeface="Calibri" panose="020F0502020204030204" pitchFamily="34" charset="0"/>
                <a:cs typeface="B Zar" panose="00000400000000000000" pitchFamily="2" charset="-78"/>
              </a:rPr>
              <a:t>مانند هیدروکربن های مایع</a:t>
            </a: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spTree>
    <p:extLst>
      <p:ext uri="{BB962C8B-B14F-4D97-AF65-F5344CB8AC3E}">
        <p14:creationId xmlns:p14="http://schemas.microsoft.com/office/powerpoint/2010/main" val="26135632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r>
              <a:rPr lang="fa-IR" sz="5400" b="1" dirty="0">
                <a:solidFill>
                  <a:srgbClr val="FFC000"/>
                </a:solidFill>
                <a:latin typeface="Calibri" panose="020F0502020204030204" pitchFamily="34" charset="0"/>
                <a:ea typeface="Calibri" panose="020F0502020204030204" pitchFamily="34" charset="0"/>
                <a:cs typeface="B Zar" panose="00000400000000000000" pitchFamily="2" charset="-78"/>
              </a:rPr>
              <a:t>مقدمه</a:t>
            </a:r>
            <a:endParaRPr lang="en-US" sz="5400" dirty="0">
              <a:solidFill>
                <a:srgbClr val="FFC000"/>
              </a:solidFill>
            </a:endParaRPr>
          </a:p>
        </p:txBody>
      </p:sp>
      <p:sp>
        <p:nvSpPr>
          <p:cNvPr id="3" name="Content Placeholder 2"/>
          <p:cNvSpPr>
            <a:spLocks noGrp="1"/>
          </p:cNvSpPr>
          <p:nvPr>
            <p:ph idx="1"/>
          </p:nvPr>
        </p:nvSpPr>
        <p:spPr>
          <a:xfrm>
            <a:off x="838200" y="1308295"/>
            <a:ext cx="10515600" cy="4123118"/>
          </a:xfrm>
        </p:spPr>
        <p:txBody>
          <a:bodyPr>
            <a:normAutofit/>
          </a:bodyPr>
          <a:lstStyle/>
          <a:p>
            <a:pPr algn="just" rtl="1">
              <a:lnSpc>
                <a:spcPct val="107000"/>
              </a:lnSpc>
              <a:spcAft>
                <a:spcPts val="800"/>
              </a:spcAft>
            </a:pPr>
            <a:r>
              <a:rPr lang="fa-IR" sz="3500" dirty="0" smtClean="0">
                <a:solidFill>
                  <a:srgbClr val="FFFF00"/>
                </a:solidFill>
                <a:latin typeface="Calibri" panose="020F0502020204030204" pitchFamily="34" charset="0"/>
                <a:ea typeface="Calibri" panose="020F0502020204030204" pitchFamily="34" charset="0"/>
                <a:cs typeface="B Zar" panose="00000400000000000000" pitchFamily="2" charset="-78"/>
              </a:rPr>
              <a:t>ممکن </a:t>
            </a:r>
            <a:r>
              <a:rPr lang="fa-IR" sz="3500" dirty="0">
                <a:solidFill>
                  <a:srgbClr val="FFFF00"/>
                </a:solidFill>
                <a:latin typeface="Calibri" panose="020F0502020204030204" pitchFamily="34" charset="0"/>
                <a:ea typeface="Calibri" panose="020F0502020204030204" pitchFamily="34" charset="0"/>
                <a:cs typeface="B Zar" panose="00000400000000000000" pitchFamily="2" charset="-78"/>
              </a:rPr>
              <a:t>است اطلاعات کشورها شبیه به هم نباشد و متفاوت با یکدیگر باشد و از آنجا که استفاده و تولید مواد شیمیایی به صورت یک تجارت بین المللی است نیاز هست که طبقه بندی خطرات مواد شیمیایی به صورت هماهنگ در کل جهان باشد که این امر موجب تهیه </a:t>
            </a:r>
            <a:r>
              <a:rPr lang="en-US" sz="3500" dirty="0">
                <a:solidFill>
                  <a:srgbClr val="FFFF00"/>
                </a:solidFill>
                <a:latin typeface="Calibri" panose="020F0502020204030204" pitchFamily="34" charset="0"/>
                <a:ea typeface="Calibri" panose="020F0502020204030204" pitchFamily="34" charset="0"/>
                <a:cs typeface="B Zar" panose="00000400000000000000" pitchFamily="2" charset="-78"/>
              </a:rPr>
              <a:t>GHS</a:t>
            </a:r>
            <a:r>
              <a:rPr lang="fa-IR" sz="3500" dirty="0">
                <a:solidFill>
                  <a:srgbClr val="FFFF00"/>
                </a:solidFill>
                <a:latin typeface="Calibri" panose="020F0502020204030204" pitchFamily="34" charset="0"/>
                <a:ea typeface="Calibri" panose="020F0502020204030204" pitchFamily="34" charset="0"/>
                <a:cs typeface="B Zar" panose="00000400000000000000" pitchFamily="2" charset="-78"/>
              </a:rPr>
              <a:t> توسط سازمان ملل گردید.</a:t>
            </a:r>
            <a:endParaRPr lang="en-US" sz="3500" dirty="0" smtClean="0">
              <a:solidFill>
                <a:srgbClr val="FFFF00"/>
              </a:solidFill>
              <a:effectLst/>
              <a:latin typeface="Calibri" panose="020F0502020204030204" pitchFamily="34" charset="0"/>
              <a:ea typeface="Calibri" panose="020F0502020204030204" pitchFamily="34" charset="0"/>
              <a:cs typeface="Arial" panose="020B0604020202020204" pitchFamily="34" charset="0"/>
            </a:endParaRPr>
          </a:p>
          <a:p>
            <a:pPr marL="0" indent="0" algn="r" rtl="1">
              <a:buNone/>
            </a:pPr>
            <a:endParaRPr lang="en-US" dirty="0"/>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spTree>
    <p:extLst>
      <p:ext uri="{BB962C8B-B14F-4D97-AF65-F5344CB8AC3E}">
        <p14:creationId xmlns:p14="http://schemas.microsoft.com/office/powerpoint/2010/main" val="266843088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en-US" sz="5400" b="1" dirty="0">
                <a:solidFill>
                  <a:srgbClr val="FFC000"/>
                </a:solidFill>
                <a:latin typeface="Calibri" panose="020F0502020204030204" pitchFamily="34" charset="0"/>
                <a:ea typeface="Calibri" panose="020F0502020204030204" pitchFamily="34" charset="0"/>
                <a:cs typeface="B Zar" panose="00000400000000000000" pitchFamily="2" charset="-78"/>
              </a:rPr>
              <a:t>GHS</a:t>
            </a:r>
            <a:r>
              <a:rPr lang="fa-IR" sz="5400" b="1" dirty="0">
                <a:solidFill>
                  <a:srgbClr val="FFC000"/>
                </a:solidFill>
                <a:latin typeface="Calibri" panose="020F0502020204030204" pitchFamily="34" charset="0"/>
                <a:ea typeface="Calibri" panose="020F0502020204030204" pitchFamily="34" charset="0"/>
                <a:cs typeface="B Zar" panose="00000400000000000000" pitchFamily="2" charset="-78"/>
              </a:rPr>
              <a:t> چه خطراتی را پوشش می دهد؟</a:t>
            </a:r>
            <a:endParaRPr lang="en-US"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4"/>
            <a:ext cx="10515600" cy="4260501"/>
          </a:xfrm>
        </p:spPr>
        <p:txBody>
          <a:bodyPr>
            <a:normAutofit/>
          </a:bodyPr>
          <a:lstStyle/>
          <a:p>
            <a:pPr marL="0" lvl="0" indent="0" algn="just" rtl="1">
              <a:lnSpc>
                <a:spcPct val="107000"/>
              </a:lnSpc>
              <a:spcAft>
                <a:spcPts val="800"/>
              </a:spcAft>
              <a:buNone/>
            </a:pPr>
            <a:r>
              <a:rPr lang="fa-IR" sz="4800" b="1" dirty="0" smtClean="0">
                <a:solidFill>
                  <a:srgbClr val="FF0000"/>
                </a:solidFill>
                <a:latin typeface="Calibri" panose="020F0502020204030204" pitchFamily="34" charset="0"/>
                <a:ea typeface="Calibri" panose="020F0502020204030204" pitchFamily="34" charset="0"/>
                <a:cs typeface="B Zar" panose="00000400000000000000" pitchFamily="2" charset="-78"/>
              </a:rPr>
              <a:t>خطرات فیزیکی که شامل 16 دسته می شوند:</a:t>
            </a:r>
          </a:p>
          <a:p>
            <a:pPr marL="0" marR="457200" lvl="0" indent="0" algn="just" rtl="1">
              <a:spcAft>
                <a:spcPts val="0"/>
              </a:spcAft>
              <a:buNone/>
            </a:pPr>
            <a:r>
              <a:rPr lang="fa-IR" sz="38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10-2 </a:t>
            </a:r>
            <a:r>
              <a:rPr lang="fa-IR" sz="4000" b="1"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جامدات آتش زا</a:t>
            </a:r>
            <a:endParaRPr lang="en-US" sz="3600" b="1" dirty="0">
              <a:solidFill>
                <a:srgbClr val="FFC000"/>
              </a:solidFill>
              <a:latin typeface="Times New Roman" panose="02020603050405020304" pitchFamily="18" charset="0"/>
              <a:ea typeface="Times New Roman" panose="02020603050405020304" pitchFamily="18" charset="0"/>
            </a:endParaRPr>
          </a:p>
          <a:p>
            <a:pPr marL="0" indent="0" algn="just" rtl="1">
              <a:spcAft>
                <a:spcPts val="0"/>
              </a:spcAft>
              <a:buNone/>
            </a:pP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جامداتی هستند که حتی به مقدار کم در اثر تماس با هوا به سرعت در عرض 5 دقیقه مشتعل می</a:t>
            </a:r>
            <a:r>
              <a:rPr lang="fa-IR" sz="8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 </a:t>
            </a: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شوند</a:t>
            </a:r>
            <a:r>
              <a:rPr lang="en-US"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a:t>
            </a:r>
            <a:endParaRPr lang="en-US" sz="3200" dirty="0">
              <a:solidFill>
                <a:srgbClr val="FFFF00"/>
              </a:solidFill>
              <a:latin typeface="Times New Roman" panose="02020603050405020304" pitchFamily="18" charset="0"/>
              <a:ea typeface="Times New Roman" panose="02020603050405020304" pitchFamily="18" charset="0"/>
            </a:endParaRPr>
          </a:p>
          <a:p>
            <a:pPr marL="0" lvl="0" indent="0" algn="just" rtl="1">
              <a:lnSpc>
                <a:spcPct val="107000"/>
              </a:lnSpc>
              <a:spcAft>
                <a:spcPts val="800"/>
              </a:spcAft>
              <a:buNone/>
            </a:pPr>
            <a:r>
              <a:rPr lang="fa-IR" sz="4800" b="1" dirty="0" smtClean="0">
                <a:solidFill>
                  <a:srgbClr val="FF0000"/>
                </a:solidFill>
                <a:latin typeface="Calibri" panose="020F0502020204030204" pitchFamily="34" charset="0"/>
                <a:ea typeface="Calibri" panose="020F0502020204030204" pitchFamily="34" charset="0"/>
                <a:cs typeface="B Zar" panose="00000400000000000000" pitchFamily="2" charset="-78"/>
              </a:rPr>
              <a:t>مانند پودر آلومینیوم</a:t>
            </a: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spTree>
    <p:extLst>
      <p:ext uri="{BB962C8B-B14F-4D97-AF65-F5344CB8AC3E}">
        <p14:creationId xmlns:p14="http://schemas.microsoft.com/office/powerpoint/2010/main" val="159047202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en-US" sz="5400" b="1" dirty="0">
                <a:solidFill>
                  <a:srgbClr val="FFC000"/>
                </a:solidFill>
                <a:latin typeface="Calibri" panose="020F0502020204030204" pitchFamily="34" charset="0"/>
                <a:ea typeface="Calibri" panose="020F0502020204030204" pitchFamily="34" charset="0"/>
                <a:cs typeface="B Zar" panose="00000400000000000000" pitchFamily="2" charset="-78"/>
              </a:rPr>
              <a:t>GHS</a:t>
            </a:r>
            <a:r>
              <a:rPr lang="fa-IR" sz="5400" b="1" dirty="0">
                <a:solidFill>
                  <a:srgbClr val="FFC000"/>
                </a:solidFill>
                <a:latin typeface="Calibri" panose="020F0502020204030204" pitchFamily="34" charset="0"/>
                <a:ea typeface="Calibri" panose="020F0502020204030204" pitchFamily="34" charset="0"/>
                <a:cs typeface="B Zar" panose="00000400000000000000" pitchFamily="2" charset="-78"/>
              </a:rPr>
              <a:t> چه خطراتی را پوشش می دهد؟</a:t>
            </a:r>
            <a:endParaRPr lang="en-US"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4"/>
            <a:ext cx="10515600" cy="4260501"/>
          </a:xfrm>
        </p:spPr>
        <p:txBody>
          <a:bodyPr>
            <a:normAutofit/>
          </a:bodyPr>
          <a:lstStyle/>
          <a:p>
            <a:pPr marL="0" lvl="0" indent="0" algn="just" rtl="1">
              <a:lnSpc>
                <a:spcPct val="107000"/>
              </a:lnSpc>
              <a:spcAft>
                <a:spcPts val="800"/>
              </a:spcAft>
              <a:buNone/>
            </a:pPr>
            <a:r>
              <a:rPr lang="fa-IR" sz="4800" b="1" dirty="0" smtClean="0">
                <a:solidFill>
                  <a:srgbClr val="FF0000"/>
                </a:solidFill>
                <a:latin typeface="Calibri" panose="020F0502020204030204" pitchFamily="34" charset="0"/>
                <a:ea typeface="Calibri" panose="020F0502020204030204" pitchFamily="34" charset="0"/>
                <a:cs typeface="B Zar" panose="00000400000000000000" pitchFamily="2" charset="-78"/>
              </a:rPr>
              <a:t>خطرات فیزیکی که شامل 16 دسته می شوند:</a:t>
            </a:r>
          </a:p>
          <a:p>
            <a:pPr marL="0" marR="457200" lvl="0" indent="0" algn="just" rtl="1">
              <a:spcAft>
                <a:spcPts val="0"/>
              </a:spcAft>
              <a:buNone/>
            </a:pPr>
            <a:r>
              <a:rPr lang="fa-IR" sz="38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11-2 </a:t>
            </a:r>
            <a:r>
              <a:rPr lang="fa-IR" sz="4000" b="1"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مواد خود گرمازا</a:t>
            </a:r>
            <a:endParaRPr lang="en-US" sz="3600" b="1" dirty="0">
              <a:solidFill>
                <a:srgbClr val="FFC000"/>
              </a:solidFill>
              <a:latin typeface="Times New Roman" panose="02020603050405020304" pitchFamily="18" charset="0"/>
              <a:ea typeface="Times New Roman" panose="02020603050405020304" pitchFamily="18" charset="0"/>
            </a:endParaRPr>
          </a:p>
          <a:p>
            <a:pPr marL="0" indent="0" algn="just" rtl="1">
              <a:spcAft>
                <a:spcPts val="0"/>
              </a:spcAft>
              <a:buNone/>
            </a:pP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مواد جامد یا مایعی هستند به غیر از مواد آتش زا که در اثر واکنش با هوا و بدون انرژی می</a:t>
            </a:r>
            <a:r>
              <a:rPr lang="fa-IR" sz="8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 </a:t>
            </a: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توانند گرما تولید کنند</a:t>
            </a:r>
            <a:r>
              <a:rPr lang="en-US"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a:t>
            </a:r>
            <a:endParaRPr lang="en-US" sz="3200" dirty="0">
              <a:solidFill>
                <a:srgbClr val="FFFF00"/>
              </a:solidFill>
              <a:latin typeface="Times New Roman" panose="02020603050405020304" pitchFamily="18" charset="0"/>
              <a:ea typeface="Times New Roman" panose="02020603050405020304" pitchFamily="18" charset="0"/>
            </a:endParaRPr>
          </a:p>
          <a:p>
            <a:pPr marL="0" lvl="0" indent="0" algn="just" rtl="1">
              <a:lnSpc>
                <a:spcPct val="107000"/>
              </a:lnSpc>
              <a:spcAft>
                <a:spcPts val="800"/>
              </a:spcAft>
              <a:buNone/>
            </a:pPr>
            <a:r>
              <a:rPr lang="fa-IR" sz="4800" b="1" dirty="0" smtClean="0">
                <a:solidFill>
                  <a:srgbClr val="FF0000"/>
                </a:solidFill>
                <a:latin typeface="Calibri" panose="020F0502020204030204" pitchFamily="34" charset="0"/>
                <a:ea typeface="Calibri" panose="020F0502020204030204" pitchFamily="34" charset="0"/>
                <a:cs typeface="B Zar" panose="00000400000000000000" pitchFamily="2" charset="-78"/>
              </a:rPr>
              <a:t>مانند ؟</a:t>
            </a: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spTree>
    <p:extLst>
      <p:ext uri="{BB962C8B-B14F-4D97-AF65-F5344CB8AC3E}">
        <p14:creationId xmlns:p14="http://schemas.microsoft.com/office/powerpoint/2010/main" val="103963376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en-US" sz="5400" b="1" dirty="0">
                <a:solidFill>
                  <a:srgbClr val="FFC000"/>
                </a:solidFill>
                <a:latin typeface="Calibri" panose="020F0502020204030204" pitchFamily="34" charset="0"/>
                <a:ea typeface="Calibri" panose="020F0502020204030204" pitchFamily="34" charset="0"/>
                <a:cs typeface="B Zar" panose="00000400000000000000" pitchFamily="2" charset="-78"/>
              </a:rPr>
              <a:t>GHS</a:t>
            </a:r>
            <a:r>
              <a:rPr lang="fa-IR" sz="5400" b="1" dirty="0">
                <a:solidFill>
                  <a:srgbClr val="FFC000"/>
                </a:solidFill>
                <a:latin typeface="Calibri" panose="020F0502020204030204" pitchFamily="34" charset="0"/>
                <a:ea typeface="Calibri" panose="020F0502020204030204" pitchFamily="34" charset="0"/>
                <a:cs typeface="B Zar" panose="00000400000000000000" pitchFamily="2" charset="-78"/>
              </a:rPr>
              <a:t> چه خطراتی را پوشش می دهد؟</a:t>
            </a:r>
            <a:endParaRPr lang="en-US"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4"/>
            <a:ext cx="10515600" cy="4260501"/>
          </a:xfrm>
        </p:spPr>
        <p:txBody>
          <a:bodyPr>
            <a:normAutofit/>
          </a:bodyPr>
          <a:lstStyle/>
          <a:p>
            <a:pPr marL="0" lvl="0" indent="0" algn="just" rtl="1">
              <a:lnSpc>
                <a:spcPct val="107000"/>
              </a:lnSpc>
              <a:spcAft>
                <a:spcPts val="800"/>
              </a:spcAft>
              <a:buNone/>
            </a:pPr>
            <a:r>
              <a:rPr lang="fa-IR" sz="4800" b="1" dirty="0" smtClean="0">
                <a:solidFill>
                  <a:srgbClr val="FF0000"/>
                </a:solidFill>
                <a:latin typeface="Calibri" panose="020F0502020204030204" pitchFamily="34" charset="0"/>
                <a:ea typeface="Calibri" panose="020F0502020204030204" pitchFamily="34" charset="0"/>
                <a:cs typeface="B Zar" panose="00000400000000000000" pitchFamily="2" charset="-78"/>
              </a:rPr>
              <a:t>خطرات فیزیکی که شامل 16 دسته می شوند:</a:t>
            </a:r>
          </a:p>
          <a:p>
            <a:pPr marL="0" marR="457200" lvl="0" indent="0" algn="just" rtl="1">
              <a:spcAft>
                <a:spcPts val="0"/>
              </a:spcAft>
              <a:buNone/>
            </a:pPr>
            <a:r>
              <a:rPr lang="fa-IR" sz="38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12-2 </a:t>
            </a:r>
            <a:r>
              <a:rPr lang="fa-IR" sz="4000"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موادی که در اثر تماس با آب از خود گازهای قابل اشتعال </a:t>
            </a:r>
            <a:r>
              <a:rPr lang="fa-IR" sz="40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متصاعد </a:t>
            </a:r>
            <a:r>
              <a:rPr lang="fa-IR" sz="4000"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می</a:t>
            </a:r>
            <a:r>
              <a:rPr lang="fa-IR" sz="800"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 </a:t>
            </a:r>
            <a:r>
              <a:rPr lang="fa-IR" sz="40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کنند</a:t>
            </a:r>
          </a:p>
          <a:p>
            <a:pPr marL="0" indent="0" algn="just" rtl="1">
              <a:spcAft>
                <a:spcPts val="0"/>
              </a:spcAft>
              <a:buNone/>
            </a:pP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مواد جامد یا مایعی هستند که در اثر تماس با آب از خود گازهای قابل اشتعال خطرناک متصاعد می</a:t>
            </a:r>
            <a:r>
              <a:rPr lang="fa-IR" sz="8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 </a:t>
            </a: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کنند</a:t>
            </a:r>
            <a:r>
              <a:rPr lang="en-US"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rPr>
              <a:t>.</a:t>
            </a:r>
            <a:endPar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endParaRPr>
          </a:p>
          <a:p>
            <a:pPr marL="0" lvl="0" indent="0" algn="just" rtl="1">
              <a:lnSpc>
                <a:spcPct val="107000"/>
              </a:lnSpc>
              <a:spcAft>
                <a:spcPts val="800"/>
              </a:spcAft>
              <a:buNone/>
            </a:pPr>
            <a:r>
              <a:rPr lang="fa-IR" sz="4800" b="1" dirty="0" smtClean="0">
                <a:solidFill>
                  <a:srgbClr val="FF0000"/>
                </a:solidFill>
                <a:latin typeface="Calibri" panose="020F0502020204030204" pitchFamily="34" charset="0"/>
                <a:ea typeface="Calibri" panose="020F0502020204030204" pitchFamily="34" charset="0"/>
                <a:cs typeface="B Zar" panose="00000400000000000000" pitchFamily="2" charset="-78"/>
              </a:rPr>
              <a:t>مانند ؟</a:t>
            </a: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spTree>
    <p:extLst>
      <p:ext uri="{BB962C8B-B14F-4D97-AF65-F5344CB8AC3E}">
        <p14:creationId xmlns:p14="http://schemas.microsoft.com/office/powerpoint/2010/main" val="344124253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en-US" sz="5400" b="1" dirty="0">
                <a:solidFill>
                  <a:srgbClr val="FFC000"/>
                </a:solidFill>
                <a:latin typeface="Calibri" panose="020F0502020204030204" pitchFamily="34" charset="0"/>
                <a:ea typeface="Calibri" panose="020F0502020204030204" pitchFamily="34" charset="0"/>
                <a:cs typeface="B Zar" panose="00000400000000000000" pitchFamily="2" charset="-78"/>
              </a:rPr>
              <a:t>GHS</a:t>
            </a:r>
            <a:r>
              <a:rPr lang="fa-IR" sz="5400" b="1" dirty="0">
                <a:solidFill>
                  <a:srgbClr val="FFC000"/>
                </a:solidFill>
                <a:latin typeface="Calibri" panose="020F0502020204030204" pitchFamily="34" charset="0"/>
                <a:ea typeface="Calibri" panose="020F0502020204030204" pitchFamily="34" charset="0"/>
                <a:cs typeface="B Zar" panose="00000400000000000000" pitchFamily="2" charset="-78"/>
              </a:rPr>
              <a:t> چه خطراتی را پوشش می دهد؟</a:t>
            </a:r>
            <a:endParaRPr lang="en-US"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4"/>
            <a:ext cx="10515600" cy="4260501"/>
          </a:xfrm>
        </p:spPr>
        <p:txBody>
          <a:bodyPr>
            <a:normAutofit/>
          </a:bodyPr>
          <a:lstStyle/>
          <a:p>
            <a:pPr marL="0" lvl="0" indent="0" algn="just" rtl="1">
              <a:lnSpc>
                <a:spcPct val="107000"/>
              </a:lnSpc>
              <a:spcAft>
                <a:spcPts val="800"/>
              </a:spcAft>
              <a:buNone/>
            </a:pPr>
            <a:r>
              <a:rPr lang="fa-IR" sz="3500" b="1" dirty="0" smtClean="0">
                <a:solidFill>
                  <a:srgbClr val="FF0000"/>
                </a:solidFill>
                <a:latin typeface="Calibri" panose="020F0502020204030204" pitchFamily="34" charset="0"/>
                <a:ea typeface="Calibri" panose="020F0502020204030204" pitchFamily="34" charset="0"/>
                <a:cs typeface="B Zar" panose="00000400000000000000" pitchFamily="2" charset="-78"/>
              </a:rPr>
              <a:t>خطرات فیزیکی که شامل 16 دسته می شوند:</a:t>
            </a:r>
          </a:p>
          <a:p>
            <a:pPr marL="0" indent="0" algn="just" rtl="1">
              <a:lnSpc>
                <a:spcPct val="107000"/>
              </a:lnSpc>
              <a:spcAft>
                <a:spcPts val="800"/>
              </a:spcAft>
              <a:buNone/>
            </a:pPr>
            <a:r>
              <a:rPr lang="fa-IR" sz="3200"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طبقه بندی موادی که در تماس با آب از خود گاز قابل اشتعال متصاعد می </a:t>
            </a:r>
            <a:r>
              <a:rPr lang="fa-IR" sz="32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کنند</a:t>
            </a:r>
          </a:p>
          <a:p>
            <a:pPr marL="0" indent="0" algn="just" rtl="1">
              <a:lnSpc>
                <a:spcPct val="107000"/>
              </a:lnSpc>
              <a:spcAft>
                <a:spcPts val="800"/>
              </a:spcAft>
              <a:buNone/>
            </a:pPr>
            <a:endParaRPr lang="fa-IR" sz="3200" b="1" dirty="0" smtClean="0">
              <a:solidFill>
                <a:srgbClr val="FFC000"/>
              </a:solidFill>
              <a:latin typeface="Calibri" panose="020F0502020204030204" pitchFamily="34" charset="0"/>
              <a:ea typeface="Calibri" panose="020F0502020204030204" pitchFamily="34" charset="0"/>
              <a:cs typeface="B Zar" panose="00000400000000000000" pitchFamily="2" charset="-78"/>
            </a:endParaRP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graphicFrame>
        <p:nvGraphicFramePr>
          <p:cNvPr id="6" name="Table 5"/>
          <p:cNvGraphicFramePr>
            <a:graphicFrameLocks noGrp="1"/>
          </p:cNvGraphicFramePr>
          <p:nvPr>
            <p:extLst>
              <p:ext uri="{D42A27DB-BD31-4B8C-83A1-F6EECF244321}">
                <p14:modId xmlns:p14="http://schemas.microsoft.com/office/powerpoint/2010/main" val="1579919346"/>
              </p:ext>
            </p:extLst>
          </p:nvPr>
        </p:nvGraphicFramePr>
        <p:xfrm>
          <a:off x="2670517" y="2644726"/>
          <a:ext cx="6850966" cy="2757265"/>
        </p:xfrm>
        <a:graphic>
          <a:graphicData uri="http://schemas.openxmlformats.org/drawingml/2006/table">
            <a:tbl>
              <a:tblPr rtl="1"/>
              <a:tblGrid>
                <a:gridCol w="1565425">
                  <a:extLst>
                    <a:ext uri="{9D8B030D-6E8A-4147-A177-3AD203B41FA5}">
                      <a16:colId xmlns:a16="http://schemas.microsoft.com/office/drawing/2014/main" val="110433788"/>
                    </a:ext>
                  </a:extLst>
                </a:gridCol>
                <a:gridCol w="5285541">
                  <a:extLst>
                    <a:ext uri="{9D8B030D-6E8A-4147-A177-3AD203B41FA5}">
                      <a16:colId xmlns:a16="http://schemas.microsoft.com/office/drawing/2014/main" val="1258842105"/>
                    </a:ext>
                  </a:extLst>
                </a:gridCol>
              </a:tblGrid>
              <a:tr h="551453">
                <a:tc>
                  <a:txBody>
                    <a:bodyPr/>
                    <a:lstStyle/>
                    <a:p>
                      <a:pPr algn="ctr" rtl="1">
                        <a:spcAft>
                          <a:spcPts val="0"/>
                        </a:spcAft>
                      </a:pPr>
                      <a:r>
                        <a:rPr lang="fa-IR" sz="2400" b="1">
                          <a:effectLst/>
                          <a:latin typeface="Times New Roman" panose="02020603050405020304" pitchFamily="18" charset="0"/>
                          <a:ea typeface="Times New Roman" panose="02020603050405020304" pitchFamily="18" charset="0"/>
                          <a:cs typeface="B Zar" panose="00000400000000000000" pitchFamily="2" charset="-78"/>
                        </a:rPr>
                        <a:t>طبقه بندی</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tc>
                  <a:txBody>
                    <a:bodyPr/>
                    <a:lstStyle/>
                    <a:p>
                      <a:pPr algn="ctr" rtl="1">
                        <a:spcAft>
                          <a:spcPts val="0"/>
                        </a:spcAft>
                      </a:pPr>
                      <a:r>
                        <a:rPr lang="fa-IR" sz="2400" b="1" dirty="0">
                          <a:effectLst/>
                          <a:latin typeface="Times New Roman" panose="02020603050405020304" pitchFamily="18" charset="0"/>
                          <a:ea typeface="Times New Roman" panose="02020603050405020304" pitchFamily="18" charset="0"/>
                          <a:cs typeface="B Zar" panose="00000400000000000000" pitchFamily="2" charset="-78"/>
                        </a:rPr>
                        <a:t>ضوابط</a:t>
                      </a:r>
                      <a:endParaRPr lang="en-US" sz="24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extLst>
                  <a:ext uri="{0D108BD9-81ED-4DB2-BD59-A6C34878D82A}">
                    <a16:rowId xmlns:a16="http://schemas.microsoft.com/office/drawing/2014/main" val="3833746212"/>
                  </a:ext>
                </a:extLst>
              </a:tr>
              <a:tr h="551453">
                <a:tc>
                  <a:txBody>
                    <a:bodyPr/>
                    <a:lstStyle/>
                    <a:p>
                      <a:pPr algn="just" rtl="1">
                        <a:spcAft>
                          <a:spcPts val="0"/>
                        </a:spcAft>
                      </a:pPr>
                      <a:r>
                        <a:rPr lang="en-US" sz="2400">
                          <a:effectLst/>
                          <a:latin typeface="Times New Roman" panose="02020603050405020304" pitchFamily="18" charset="0"/>
                          <a:ea typeface="Times New Roman" panose="02020603050405020304" pitchFamily="18" charset="0"/>
                          <a:cs typeface="B Zar" panose="00000400000000000000" pitchFamily="2" charset="-78"/>
                        </a:rPr>
                        <a:t>1</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tc>
                  <a:txBody>
                    <a:bodyPr/>
                    <a:lstStyle/>
                    <a:p>
                      <a:pPr algn="just" rtl="1">
                        <a:spcAft>
                          <a:spcPts val="0"/>
                        </a:spcAft>
                      </a:pPr>
                      <a:r>
                        <a:rPr lang="en-US" sz="2400">
                          <a:effectLst/>
                          <a:latin typeface="Times New Roman" panose="02020603050405020304" pitchFamily="18" charset="0"/>
                          <a:ea typeface="Times New Roman" panose="02020603050405020304" pitchFamily="18" charset="0"/>
                          <a:cs typeface="B Zar" panose="00000400000000000000" pitchFamily="2" charset="-78"/>
                        </a:rPr>
                        <a:t>L/Kg/min≥</a:t>
                      </a:r>
                      <a:r>
                        <a:rPr lang="fa-IR" sz="2400">
                          <a:effectLst/>
                          <a:latin typeface="Times New Roman" panose="02020603050405020304" pitchFamily="18" charset="0"/>
                          <a:ea typeface="Times New Roman" panose="02020603050405020304" pitchFamily="18" charset="0"/>
                          <a:cs typeface="B Zar" panose="00000400000000000000" pitchFamily="2" charset="-78"/>
                        </a:rPr>
                        <a:t> 10</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extLst>
                  <a:ext uri="{0D108BD9-81ED-4DB2-BD59-A6C34878D82A}">
                    <a16:rowId xmlns:a16="http://schemas.microsoft.com/office/drawing/2014/main" val="883017782"/>
                  </a:ext>
                </a:extLst>
              </a:tr>
              <a:tr h="551453">
                <a:tc>
                  <a:txBody>
                    <a:bodyPr/>
                    <a:lstStyle/>
                    <a:p>
                      <a:pPr algn="just" rtl="1">
                        <a:spcAft>
                          <a:spcPts val="0"/>
                        </a:spcAft>
                      </a:pPr>
                      <a:r>
                        <a:rPr lang="en-US" sz="2400">
                          <a:effectLst/>
                          <a:latin typeface="Times New Roman" panose="02020603050405020304" pitchFamily="18" charset="0"/>
                          <a:ea typeface="Times New Roman" panose="02020603050405020304" pitchFamily="18" charset="0"/>
                          <a:cs typeface="B Zar" panose="00000400000000000000" pitchFamily="2" charset="-78"/>
                        </a:rPr>
                        <a:t>2</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tc>
                  <a:txBody>
                    <a:bodyPr/>
                    <a:lstStyle/>
                    <a:p>
                      <a:pPr algn="just" rtl="1">
                        <a:spcAft>
                          <a:spcPts val="0"/>
                        </a:spcAft>
                      </a:pPr>
                      <a:r>
                        <a:rPr lang="de-DE" sz="2400">
                          <a:effectLst/>
                          <a:latin typeface="Times New Roman" panose="02020603050405020304" pitchFamily="18" charset="0"/>
                          <a:ea typeface="Times New Roman" panose="02020603050405020304" pitchFamily="18" charset="0"/>
                          <a:cs typeface="B Zar" panose="00000400000000000000" pitchFamily="2" charset="-78"/>
                        </a:rPr>
                        <a:t>L/Kg/min</a:t>
                      </a:r>
                      <a:r>
                        <a:rPr lang="en-US" sz="2400">
                          <a:effectLst/>
                          <a:latin typeface="Times New Roman" panose="02020603050405020304" pitchFamily="18" charset="0"/>
                          <a:ea typeface="Times New Roman" panose="02020603050405020304" pitchFamily="18" charset="0"/>
                          <a:cs typeface="B Zar" panose="00000400000000000000" pitchFamily="2" charset="-78"/>
                        </a:rPr>
                        <a:t> &lt;</a:t>
                      </a:r>
                      <a:r>
                        <a:rPr lang="fa-IR" sz="2400">
                          <a:effectLst/>
                          <a:latin typeface="Times New Roman" panose="02020603050405020304" pitchFamily="18" charset="0"/>
                          <a:ea typeface="Times New Roman" panose="02020603050405020304" pitchFamily="18" charset="0"/>
                          <a:cs typeface="B Zar" panose="00000400000000000000" pitchFamily="2" charset="-78"/>
                        </a:rPr>
                        <a:t>10</a:t>
                      </a:r>
                      <a:r>
                        <a:rPr lang="en-US" sz="2400">
                          <a:effectLst/>
                          <a:latin typeface="Times New Roman" panose="02020603050405020304" pitchFamily="18" charset="0"/>
                          <a:ea typeface="Times New Roman" panose="02020603050405020304" pitchFamily="18" charset="0"/>
                          <a:cs typeface="B Zar" panose="00000400000000000000" pitchFamily="2" charset="-78"/>
                        </a:rPr>
                        <a:t> L/Kg/min≥ + </a:t>
                      </a:r>
                      <a:r>
                        <a:rPr lang="fa-IR" sz="2400">
                          <a:effectLst/>
                          <a:latin typeface="Times New Roman" panose="02020603050405020304" pitchFamily="18" charset="0"/>
                          <a:ea typeface="Times New Roman" panose="02020603050405020304" pitchFamily="18" charset="0"/>
                          <a:cs typeface="B Zar" panose="00000400000000000000" pitchFamily="2" charset="-78"/>
                        </a:rPr>
                        <a:t> 20</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extLst>
                  <a:ext uri="{0D108BD9-81ED-4DB2-BD59-A6C34878D82A}">
                    <a16:rowId xmlns:a16="http://schemas.microsoft.com/office/drawing/2014/main" val="2213387492"/>
                  </a:ext>
                </a:extLst>
              </a:tr>
              <a:tr h="551453">
                <a:tc>
                  <a:txBody>
                    <a:bodyPr/>
                    <a:lstStyle/>
                    <a:p>
                      <a:pPr algn="just" rtl="1">
                        <a:spcAft>
                          <a:spcPts val="0"/>
                        </a:spcAft>
                      </a:pPr>
                      <a:r>
                        <a:rPr lang="en-US" sz="2400">
                          <a:effectLst/>
                          <a:latin typeface="Times New Roman" panose="02020603050405020304" pitchFamily="18" charset="0"/>
                          <a:ea typeface="Times New Roman" panose="02020603050405020304" pitchFamily="18" charset="0"/>
                          <a:cs typeface="B Zar" panose="00000400000000000000" pitchFamily="2" charset="-78"/>
                        </a:rPr>
                        <a:t>3</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tc>
                  <a:txBody>
                    <a:bodyPr/>
                    <a:lstStyle/>
                    <a:p>
                      <a:pPr algn="just" rtl="1">
                        <a:spcAft>
                          <a:spcPts val="0"/>
                        </a:spcAft>
                      </a:pPr>
                      <a:r>
                        <a:rPr lang="en-US" sz="2400">
                          <a:effectLst/>
                          <a:latin typeface="Times New Roman" panose="02020603050405020304" pitchFamily="18" charset="0"/>
                          <a:ea typeface="Times New Roman" panose="02020603050405020304" pitchFamily="18" charset="0"/>
                          <a:cs typeface="B Zar" panose="00000400000000000000" pitchFamily="2" charset="-78"/>
                        </a:rPr>
                        <a:t>L/Kg/h&lt;</a:t>
                      </a:r>
                      <a:r>
                        <a:rPr lang="fa-IR" sz="2400">
                          <a:effectLst/>
                          <a:latin typeface="Times New Roman" panose="02020603050405020304" pitchFamily="18" charset="0"/>
                          <a:ea typeface="Times New Roman" panose="02020603050405020304" pitchFamily="18" charset="0"/>
                          <a:cs typeface="B Zar" panose="00000400000000000000" pitchFamily="2" charset="-78"/>
                        </a:rPr>
                        <a:t>10 </a:t>
                      </a:r>
                      <a:r>
                        <a:rPr lang="en-US" sz="2400">
                          <a:effectLst/>
                          <a:latin typeface="Times New Roman" panose="02020603050405020304" pitchFamily="18" charset="0"/>
                          <a:ea typeface="Times New Roman" panose="02020603050405020304" pitchFamily="18" charset="0"/>
                          <a:cs typeface="B Zar" panose="00000400000000000000" pitchFamily="2" charset="-78"/>
                        </a:rPr>
                        <a:t>≥ +</a:t>
                      </a:r>
                      <a:r>
                        <a:rPr lang="fa-IR" sz="2400">
                          <a:effectLst/>
                          <a:latin typeface="Times New Roman" panose="02020603050405020304" pitchFamily="18" charset="0"/>
                          <a:ea typeface="Times New Roman" panose="02020603050405020304" pitchFamily="18" charset="0"/>
                          <a:cs typeface="B Zar" panose="00000400000000000000" pitchFamily="2" charset="-78"/>
                        </a:rPr>
                        <a:t>  </a:t>
                      </a:r>
                      <a:r>
                        <a:rPr lang="en-US" sz="2400">
                          <a:effectLst/>
                          <a:latin typeface="Times New Roman" panose="02020603050405020304" pitchFamily="18" charset="0"/>
                          <a:ea typeface="Times New Roman" panose="02020603050405020304" pitchFamily="18" charset="0"/>
                          <a:cs typeface="B Zar" panose="00000400000000000000" pitchFamily="2" charset="-78"/>
                        </a:rPr>
                        <a:t>L/K/h </a:t>
                      </a:r>
                      <a:r>
                        <a:rPr lang="fa-IR" sz="2400">
                          <a:effectLst/>
                          <a:latin typeface="Times New Roman" panose="02020603050405020304" pitchFamily="18" charset="0"/>
                          <a:ea typeface="Times New Roman" panose="02020603050405020304" pitchFamily="18" charset="0"/>
                          <a:cs typeface="B Zar" panose="00000400000000000000" pitchFamily="2" charset="-78"/>
                        </a:rPr>
                        <a:t>20 </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extLst>
                  <a:ext uri="{0D108BD9-81ED-4DB2-BD59-A6C34878D82A}">
                    <a16:rowId xmlns:a16="http://schemas.microsoft.com/office/drawing/2014/main" val="618568393"/>
                  </a:ext>
                </a:extLst>
              </a:tr>
              <a:tr h="551453">
                <a:tc>
                  <a:txBody>
                    <a:bodyPr/>
                    <a:lstStyle/>
                    <a:p>
                      <a:pPr algn="just" rtl="1">
                        <a:spcAft>
                          <a:spcPts val="0"/>
                        </a:spcAft>
                      </a:pPr>
                      <a:r>
                        <a:rPr lang="fa-IR" sz="2400">
                          <a:effectLst/>
                          <a:latin typeface="Times New Roman" panose="02020603050405020304" pitchFamily="18" charset="0"/>
                          <a:ea typeface="Times New Roman" panose="02020603050405020304" pitchFamily="18" charset="0"/>
                          <a:cs typeface="B Zar" panose="00000400000000000000" pitchFamily="2" charset="-78"/>
                        </a:rPr>
                        <a:t>طبقه بندی نشده</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tc>
                  <a:txBody>
                    <a:bodyPr/>
                    <a:lstStyle/>
                    <a:p>
                      <a:pPr algn="just" rtl="1">
                        <a:spcAft>
                          <a:spcPts val="0"/>
                        </a:spcAft>
                      </a:pPr>
                      <a:r>
                        <a:rPr lang="fa-IR" sz="2400" dirty="0">
                          <a:effectLst/>
                          <a:latin typeface="Times New Roman" panose="02020603050405020304" pitchFamily="18" charset="0"/>
                          <a:ea typeface="Times New Roman" panose="02020603050405020304" pitchFamily="18" charset="0"/>
                        </a:rPr>
                        <a:t>&gt; </a:t>
                      </a:r>
                      <a:r>
                        <a:rPr lang="en-US" sz="2400" dirty="0">
                          <a:effectLst/>
                          <a:latin typeface="Times New Roman" panose="02020603050405020304" pitchFamily="18" charset="0"/>
                          <a:ea typeface="Times New Roman" panose="02020603050405020304" pitchFamily="18" charset="0"/>
                          <a:cs typeface="B Zar" panose="00000400000000000000" pitchFamily="2" charset="-78"/>
                        </a:rPr>
                        <a:t>L/K/h</a:t>
                      </a:r>
                      <a:r>
                        <a:rPr lang="fa-IR" sz="2400" dirty="0">
                          <a:effectLst/>
                          <a:latin typeface="Times New Roman" panose="02020603050405020304" pitchFamily="18" charset="0"/>
                          <a:ea typeface="Times New Roman" panose="02020603050405020304" pitchFamily="18" charset="0"/>
                          <a:cs typeface="B Zar" panose="00000400000000000000" pitchFamily="2" charset="-78"/>
                        </a:rPr>
                        <a:t> 1</a:t>
                      </a:r>
                      <a:endParaRPr lang="en-US" sz="24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extLst>
                  <a:ext uri="{0D108BD9-81ED-4DB2-BD59-A6C34878D82A}">
                    <a16:rowId xmlns:a16="http://schemas.microsoft.com/office/drawing/2014/main" val="443991498"/>
                  </a:ext>
                </a:extLst>
              </a:tr>
            </a:tbl>
          </a:graphicData>
        </a:graphic>
      </p:graphicFrame>
    </p:spTree>
    <p:extLst>
      <p:ext uri="{BB962C8B-B14F-4D97-AF65-F5344CB8AC3E}">
        <p14:creationId xmlns:p14="http://schemas.microsoft.com/office/powerpoint/2010/main" val="281217988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en-US" sz="5400" b="1" dirty="0">
                <a:solidFill>
                  <a:srgbClr val="FFC000"/>
                </a:solidFill>
                <a:latin typeface="Calibri" panose="020F0502020204030204" pitchFamily="34" charset="0"/>
                <a:ea typeface="Calibri" panose="020F0502020204030204" pitchFamily="34" charset="0"/>
                <a:cs typeface="B Zar" panose="00000400000000000000" pitchFamily="2" charset="-78"/>
              </a:rPr>
              <a:t>GHS</a:t>
            </a:r>
            <a:r>
              <a:rPr lang="fa-IR" sz="5400" b="1" dirty="0">
                <a:solidFill>
                  <a:srgbClr val="FFC000"/>
                </a:solidFill>
                <a:latin typeface="Calibri" panose="020F0502020204030204" pitchFamily="34" charset="0"/>
                <a:ea typeface="Calibri" panose="020F0502020204030204" pitchFamily="34" charset="0"/>
                <a:cs typeface="B Zar" panose="00000400000000000000" pitchFamily="2" charset="-78"/>
              </a:rPr>
              <a:t> چه خطراتی را پوشش می دهد؟</a:t>
            </a:r>
            <a:endParaRPr lang="en-US"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4"/>
            <a:ext cx="10515600" cy="4260501"/>
          </a:xfrm>
        </p:spPr>
        <p:txBody>
          <a:bodyPr>
            <a:normAutofit/>
          </a:bodyPr>
          <a:lstStyle/>
          <a:p>
            <a:pPr marL="0" lvl="0" indent="0" algn="just" rtl="1">
              <a:lnSpc>
                <a:spcPct val="107000"/>
              </a:lnSpc>
              <a:spcAft>
                <a:spcPts val="800"/>
              </a:spcAft>
              <a:buNone/>
            </a:pPr>
            <a:r>
              <a:rPr lang="fa-IR" sz="4800" b="1" dirty="0" smtClean="0">
                <a:solidFill>
                  <a:srgbClr val="FF0000"/>
                </a:solidFill>
                <a:latin typeface="Calibri" panose="020F0502020204030204" pitchFamily="34" charset="0"/>
                <a:ea typeface="Calibri" panose="020F0502020204030204" pitchFamily="34" charset="0"/>
                <a:cs typeface="B Zar" panose="00000400000000000000" pitchFamily="2" charset="-78"/>
              </a:rPr>
              <a:t>خطرات فیزیکی که شامل 16 دسته می شوند:</a:t>
            </a:r>
          </a:p>
          <a:p>
            <a:pPr marL="0" marR="457200" lvl="0" indent="0" algn="just" rtl="1">
              <a:spcAft>
                <a:spcPts val="0"/>
              </a:spcAft>
              <a:buNone/>
            </a:pPr>
            <a:r>
              <a:rPr lang="fa-IR" sz="38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13-2 </a:t>
            </a:r>
            <a:r>
              <a:rPr lang="fa-IR" sz="4000" b="1"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مایعات </a:t>
            </a:r>
            <a:r>
              <a:rPr lang="fa-IR" sz="4000" b="1"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اکسیدکننده</a:t>
            </a:r>
          </a:p>
          <a:p>
            <a:pPr marL="0" indent="0" algn="just" rtl="1">
              <a:spcAft>
                <a:spcPts val="0"/>
              </a:spcAft>
              <a:buNone/>
            </a:pP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مایعاتی هستند قابل احتراق که به همراه اکسیژن باعث ایجاد یا کمک به احتراق مواد دیگر می</a:t>
            </a:r>
            <a:r>
              <a:rPr lang="fa-IR" sz="8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 </a:t>
            </a: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کنند</a:t>
            </a:r>
            <a:r>
              <a:rPr lang="en-US"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a:t>
            </a:r>
            <a:endParaRPr lang="en-US" sz="3200" dirty="0">
              <a:solidFill>
                <a:srgbClr val="FFFF00"/>
              </a:solidFill>
              <a:latin typeface="Times New Roman" panose="02020603050405020304" pitchFamily="18" charset="0"/>
              <a:ea typeface="Times New Roman" panose="02020603050405020304" pitchFamily="18" charset="0"/>
            </a:endParaRPr>
          </a:p>
          <a:p>
            <a:pPr marL="0" lvl="0" indent="0" algn="just" rtl="1">
              <a:lnSpc>
                <a:spcPct val="107000"/>
              </a:lnSpc>
              <a:spcAft>
                <a:spcPts val="800"/>
              </a:spcAft>
              <a:buNone/>
            </a:pPr>
            <a:r>
              <a:rPr lang="fa-IR" sz="4800" b="1" dirty="0" smtClean="0">
                <a:solidFill>
                  <a:srgbClr val="FF0000"/>
                </a:solidFill>
                <a:latin typeface="Calibri" panose="020F0502020204030204" pitchFamily="34" charset="0"/>
                <a:ea typeface="Calibri" panose="020F0502020204030204" pitchFamily="34" charset="0"/>
                <a:cs typeface="B Zar" panose="00000400000000000000" pitchFamily="2" charset="-78"/>
              </a:rPr>
              <a:t>مانند اسید نیتریک، پرکلراتها و...</a:t>
            </a: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spTree>
    <p:extLst>
      <p:ext uri="{BB962C8B-B14F-4D97-AF65-F5344CB8AC3E}">
        <p14:creationId xmlns:p14="http://schemas.microsoft.com/office/powerpoint/2010/main" val="141334061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en-US" sz="5400" b="1" dirty="0">
                <a:solidFill>
                  <a:srgbClr val="FFC000"/>
                </a:solidFill>
                <a:latin typeface="Calibri" panose="020F0502020204030204" pitchFamily="34" charset="0"/>
                <a:ea typeface="Calibri" panose="020F0502020204030204" pitchFamily="34" charset="0"/>
                <a:cs typeface="B Zar" panose="00000400000000000000" pitchFamily="2" charset="-78"/>
              </a:rPr>
              <a:t>GHS</a:t>
            </a:r>
            <a:r>
              <a:rPr lang="fa-IR" sz="5400" b="1" dirty="0">
                <a:solidFill>
                  <a:srgbClr val="FFC000"/>
                </a:solidFill>
                <a:latin typeface="Calibri" panose="020F0502020204030204" pitchFamily="34" charset="0"/>
                <a:ea typeface="Calibri" panose="020F0502020204030204" pitchFamily="34" charset="0"/>
                <a:cs typeface="B Zar" panose="00000400000000000000" pitchFamily="2" charset="-78"/>
              </a:rPr>
              <a:t> چه خطراتی را پوشش می دهد؟</a:t>
            </a:r>
            <a:endParaRPr lang="en-US"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4"/>
            <a:ext cx="10515600" cy="4260501"/>
          </a:xfrm>
        </p:spPr>
        <p:txBody>
          <a:bodyPr>
            <a:normAutofit/>
          </a:bodyPr>
          <a:lstStyle/>
          <a:p>
            <a:pPr marL="0" lvl="0" indent="0" algn="just" rtl="1">
              <a:lnSpc>
                <a:spcPct val="107000"/>
              </a:lnSpc>
              <a:spcAft>
                <a:spcPts val="800"/>
              </a:spcAft>
              <a:buNone/>
            </a:pPr>
            <a:r>
              <a:rPr lang="fa-IR" sz="4800" b="1" dirty="0" smtClean="0">
                <a:solidFill>
                  <a:srgbClr val="FF0000"/>
                </a:solidFill>
                <a:latin typeface="Calibri" panose="020F0502020204030204" pitchFamily="34" charset="0"/>
                <a:ea typeface="Calibri" panose="020F0502020204030204" pitchFamily="34" charset="0"/>
                <a:cs typeface="B Zar" panose="00000400000000000000" pitchFamily="2" charset="-78"/>
              </a:rPr>
              <a:t>خطرات فیزیکی که شامل 16 دسته می شوند:</a:t>
            </a:r>
          </a:p>
          <a:p>
            <a:pPr marL="0" marR="457200" lvl="0" indent="0" algn="just" rtl="1">
              <a:spcAft>
                <a:spcPts val="0"/>
              </a:spcAft>
              <a:buNone/>
            </a:pPr>
            <a:r>
              <a:rPr lang="fa-IR" sz="38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14-2 </a:t>
            </a:r>
            <a:r>
              <a:rPr lang="fa-IR" sz="4000" b="1"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جامدات </a:t>
            </a:r>
            <a:r>
              <a:rPr lang="fa-IR" sz="4000" b="1"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اکسیدکننده</a:t>
            </a:r>
          </a:p>
          <a:p>
            <a:pPr marL="0" indent="0" algn="just" rtl="1">
              <a:spcAft>
                <a:spcPts val="0"/>
              </a:spcAft>
              <a:buNone/>
            </a:pP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جامداتی هستند قابل احتراق که به همراه اکسیژن باعث ایجاد یا کمک به احتراق مواد دیگر می</a:t>
            </a:r>
            <a:r>
              <a:rPr lang="fa-IR" sz="8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 </a:t>
            </a: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کنند</a:t>
            </a:r>
            <a:r>
              <a:rPr lang="en-US"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a:t>
            </a:r>
            <a:endParaRPr lang="en-US" sz="3200" dirty="0">
              <a:solidFill>
                <a:srgbClr val="FFFF00"/>
              </a:solidFill>
              <a:latin typeface="Times New Roman" panose="02020603050405020304" pitchFamily="18" charset="0"/>
              <a:ea typeface="Times New Roman" panose="02020603050405020304" pitchFamily="18" charset="0"/>
            </a:endParaRPr>
          </a:p>
          <a:p>
            <a:pPr marL="0" lvl="0" indent="0" algn="just" rtl="1">
              <a:lnSpc>
                <a:spcPct val="107000"/>
              </a:lnSpc>
              <a:spcAft>
                <a:spcPts val="800"/>
              </a:spcAft>
              <a:buNone/>
            </a:pPr>
            <a:r>
              <a:rPr lang="fa-IR" sz="4800" b="1" dirty="0" smtClean="0">
                <a:solidFill>
                  <a:srgbClr val="FF0000"/>
                </a:solidFill>
                <a:latin typeface="Calibri" panose="020F0502020204030204" pitchFamily="34" charset="0"/>
                <a:ea typeface="Calibri" panose="020F0502020204030204" pitchFamily="34" charset="0"/>
                <a:cs typeface="B Zar" panose="00000400000000000000" pitchFamily="2" charset="-78"/>
              </a:rPr>
              <a:t>مانند پرسولفاتها</a:t>
            </a: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spTree>
    <p:extLst>
      <p:ext uri="{BB962C8B-B14F-4D97-AF65-F5344CB8AC3E}">
        <p14:creationId xmlns:p14="http://schemas.microsoft.com/office/powerpoint/2010/main" val="38646471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en-US" sz="5400" b="1" dirty="0">
                <a:solidFill>
                  <a:srgbClr val="FFC000"/>
                </a:solidFill>
                <a:latin typeface="Calibri" panose="020F0502020204030204" pitchFamily="34" charset="0"/>
                <a:ea typeface="Calibri" panose="020F0502020204030204" pitchFamily="34" charset="0"/>
                <a:cs typeface="B Zar" panose="00000400000000000000" pitchFamily="2" charset="-78"/>
              </a:rPr>
              <a:t>GHS</a:t>
            </a:r>
            <a:r>
              <a:rPr lang="fa-IR" sz="5400" b="1" dirty="0">
                <a:solidFill>
                  <a:srgbClr val="FFC000"/>
                </a:solidFill>
                <a:latin typeface="Calibri" panose="020F0502020204030204" pitchFamily="34" charset="0"/>
                <a:ea typeface="Calibri" panose="020F0502020204030204" pitchFamily="34" charset="0"/>
                <a:cs typeface="B Zar" panose="00000400000000000000" pitchFamily="2" charset="-78"/>
              </a:rPr>
              <a:t> چه خطراتی را پوشش می دهد؟</a:t>
            </a:r>
            <a:endParaRPr lang="en-US"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4"/>
            <a:ext cx="10515600" cy="4260501"/>
          </a:xfrm>
        </p:spPr>
        <p:txBody>
          <a:bodyPr>
            <a:normAutofit/>
          </a:bodyPr>
          <a:lstStyle/>
          <a:p>
            <a:pPr marL="0" lvl="0" indent="0" algn="just" rtl="1">
              <a:lnSpc>
                <a:spcPct val="107000"/>
              </a:lnSpc>
              <a:spcAft>
                <a:spcPts val="800"/>
              </a:spcAft>
              <a:buNone/>
            </a:pPr>
            <a:r>
              <a:rPr lang="fa-IR" sz="4800" b="1" dirty="0" smtClean="0">
                <a:solidFill>
                  <a:srgbClr val="FF0000"/>
                </a:solidFill>
                <a:latin typeface="Calibri" panose="020F0502020204030204" pitchFamily="34" charset="0"/>
                <a:ea typeface="Calibri" panose="020F0502020204030204" pitchFamily="34" charset="0"/>
                <a:cs typeface="B Zar" panose="00000400000000000000" pitchFamily="2" charset="-78"/>
              </a:rPr>
              <a:t>خطرات فیزیکی که شامل 16 دسته می شوند:</a:t>
            </a:r>
          </a:p>
          <a:p>
            <a:pPr marL="0" marR="457200" lvl="0" indent="0" algn="just" rtl="1">
              <a:spcAft>
                <a:spcPts val="0"/>
              </a:spcAft>
              <a:buNone/>
            </a:pPr>
            <a:r>
              <a:rPr lang="fa-IR" sz="38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15-2 </a:t>
            </a:r>
            <a:r>
              <a:rPr lang="fa-IR" sz="4000" b="1"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پراکسیدهای آلی</a:t>
            </a:r>
          </a:p>
          <a:p>
            <a:pPr marL="0" indent="0" algn="just" rtl="1">
              <a:spcAft>
                <a:spcPts val="0"/>
              </a:spcAft>
              <a:buNone/>
            </a:pP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مایعات یا جامداتی هستند دارای ساختار دو والانس </a:t>
            </a:r>
            <a:r>
              <a:rPr lang="en-US"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-0-0-</a:t>
            </a:r>
            <a:r>
              <a:rPr lang="en-US" sz="3600" dirty="0">
                <a:solidFill>
                  <a:srgbClr val="FFFF00"/>
                </a:solidFill>
                <a:latin typeface="B Zar" panose="00000400000000000000" pitchFamily="2" charset="-78"/>
                <a:ea typeface="Times New Roman" panose="02020603050405020304" pitchFamily="18" charset="0"/>
              </a:rPr>
              <a:t> </a:t>
            </a:r>
            <a:r>
              <a:rPr lang="fa-IR" sz="3200" dirty="0">
                <a:solidFill>
                  <a:srgbClr val="FFFF00"/>
                </a:solidFill>
                <a:latin typeface="Arial" panose="020B0604020202020204" pitchFamily="34" charset="0"/>
                <a:ea typeface="Times New Roman" panose="02020603050405020304" pitchFamily="18" charset="0"/>
                <a:cs typeface="B Zar" panose="00000400000000000000" pitchFamily="2" charset="-78"/>
              </a:rPr>
              <a:t>و </a:t>
            </a: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ممکن است مشتق پراکسید اکسیژن باشند که در آن پراکسیدهای آلی جایگزین یک یا دو اتم هیدروژن شده باشند</a:t>
            </a:r>
            <a:r>
              <a:rPr lang="en-US"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a:t>
            </a:r>
            <a:endParaRPr lang="en-US" sz="3200" dirty="0">
              <a:solidFill>
                <a:srgbClr val="FFFF00"/>
              </a:solidFill>
              <a:latin typeface="Times New Roman" panose="02020603050405020304" pitchFamily="18" charset="0"/>
              <a:ea typeface="Times New Roman" panose="02020603050405020304" pitchFamily="18" charset="0"/>
            </a:endParaRPr>
          </a:p>
          <a:p>
            <a:pPr marL="0" lvl="0" indent="0" algn="just" rtl="1">
              <a:lnSpc>
                <a:spcPct val="100000"/>
              </a:lnSpc>
              <a:spcBef>
                <a:spcPct val="20000"/>
              </a:spcBef>
              <a:buClr>
                <a:srgbClr val="D16349"/>
              </a:buClr>
              <a:buSzPct val="85000"/>
              <a:buNone/>
            </a:pPr>
            <a:r>
              <a:rPr lang="fa-IR" sz="4800" b="1" dirty="0">
                <a:solidFill>
                  <a:srgbClr val="FF0000"/>
                </a:solidFill>
                <a:latin typeface="Calibri" panose="020F0502020204030204" pitchFamily="34" charset="0"/>
                <a:ea typeface="Calibri" panose="020F0502020204030204" pitchFamily="34" charset="0"/>
                <a:cs typeface="B Zar" panose="00000400000000000000" pitchFamily="2" charset="-78"/>
              </a:rPr>
              <a:t>مانند متیل اتیل کتون پراکسید</a:t>
            </a:r>
            <a:endParaRPr lang="en-US" sz="4800" b="1" dirty="0">
              <a:solidFill>
                <a:srgbClr val="FF0000"/>
              </a:solidFill>
              <a:latin typeface="Calibri" panose="020F0502020204030204" pitchFamily="34" charset="0"/>
              <a:ea typeface="Calibri" panose="020F0502020204030204" pitchFamily="34" charset="0"/>
              <a:cs typeface="B Zar" panose="00000400000000000000" pitchFamily="2" charset="-78"/>
            </a:endParaRP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spTree>
    <p:extLst>
      <p:ext uri="{BB962C8B-B14F-4D97-AF65-F5344CB8AC3E}">
        <p14:creationId xmlns:p14="http://schemas.microsoft.com/office/powerpoint/2010/main" val="51793558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en-US" sz="5400" b="1" dirty="0">
                <a:solidFill>
                  <a:srgbClr val="FFC000"/>
                </a:solidFill>
                <a:latin typeface="Calibri" panose="020F0502020204030204" pitchFamily="34" charset="0"/>
                <a:ea typeface="Calibri" panose="020F0502020204030204" pitchFamily="34" charset="0"/>
                <a:cs typeface="B Zar" panose="00000400000000000000" pitchFamily="2" charset="-78"/>
              </a:rPr>
              <a:t>GHS</a:t>
            </a:r>
            <a:r>
              <a:rPr lang="fa-IR" sz="5400" b="1" dirty="0">
                <a:solidFill>
                  <a:srgbClr val="FFC000"/>
                </a:solidFill>
                <a:latin typeface="Calibri" panose="020F0502020204030204" pitchFamily="34" charset="0"/>
                <a:ea typeface="Calibri" panose="020F0502020204030204" pitchFamily="34" charset="0"/>
                <a:cs typeface="B Zar" panose="00000400000000000000" pitchFamily="2" charset="-78"/>
              </a:rPr>
              <a:t> چه خطراتی را پوشش می دهد؟</a:t>
            </a:r>
            <a:endParaRPr lang="en-US"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4"/>
            <a:ext cx="10515600" cy="4260501"/>
          </a:xfrm>
        </p:spPr>
        <p:txBody>
          <a:bodyPr>
            <a:normAutofit/>
          </a:bodyPr>
          <a:lstStyle/>
          <a:p>
            <a:pPr marL="0" lvl="0" indent="0" algn="just" rtl="1">
              <a:lnSpc>
                <a:spcPct val="107000"/>
              </a:lnSpc>
              <a:spcAft>
                <a:spcPts val="800"/>
              </a:spcAft>
              <a:buNone/>
            </a:pPr>
            <a:r>
              <a:rPr lang="fa-IR" sz="3500" b="1" dirty="0" smtClean="0">
                <a:solidFill>
                  <a:srgbClr val="FF0000"/>
                </a:solidFill>
                <a:latin typeface="Calibri" panose="020F0502020204030204" pitchFamily="34" charset="0"/>
                <a:ea typeface="Calibri" panose="020F0502020204030204" pitchFamily="34" charset="0"/>
                <a:cs typeface="B Zar" panose="00000400000000000000" pitchFamily="2" charset="-78"/>
              </a:rPr>
              <a:t>خطرات فیزیکی که شامل 16 دسته می شوند:</a:t>
            </a:r>
          </a:p>
          <a:p>
            <a:pPr marL="0" indent="0" algn="just" rtl="1">
              <a:lnSpc>
                <a:spcPct val="107000"/>
              </a:lnSpc>
              <a:spcAft>
                <a:spcPts val="800"/>
              </a:spcAft>
              <a:buNone/>
            </a:pPr>
            <a:r>
              <a:rPr lang="fa-IR" sz="3200"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طبقه</a:t>
            </a:r>
            <a:r>
              <a:rPr lang="fa-IR" sz="800"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 </a:t>
            </a:r>
            <a:r>
              <a:rPr lang="fa-IR" sz="3200"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بندی پراکسیدهای آلی</a:t>
            </a:r>
            <a:endParaRPr lang="fa-IR" sz="3200" b="1" dirty="0" smtClean="0">
              <a:solidFill>
                <a:srgbClr val="FFC000"/>
              </a:solidFill>
              <a:latin typeface="Calibri" panose="020F0502020204030204" pitchFamily="34" charset="0"/>
              <a:ea typeface="Calibri" panose="020F0502020204030204" pitchFamily="34" charset="0"/>
              <a:cs typeface="B Zar" panose="00000400000000000000" pitchFamily="2" charset="-78"/>
            </a:endParaRP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graphicFrame>
        <p:nvGraphicFramePr>
          <p:cNvPr id="5" name="Table 4"/>
          <p:cNvGraphicFramePr>
            <a:graphicFrameLocks noGrp="1"/>
          </p:cNvGraphicFramePr>
          <p:nvPr>
            <p:extLst>
              <p:ext uri="{D42A27DB-BD31-4B8C-83A1-F6EECF244321}">
                <p14:modId xmlns:p14="http://schemas.microsoft.com/office/powerpoint/2010/main" val="4205716114"/>
              </p:ext>
            </p:extLst>
          </p:nvPr>
        </p:nvGraphicFramePr>
        <p:xfrm>
          <a:off x="219667" y="1791621"/>
          <a:ext cx="7630103" cy="3605181"/>
        </p:xfrm>
        <a:graphic>
          <a:graphicData uri="http://schemas.openxmlformats.org/drawingml/2006/table">
            <a:tbl>
              <a:tblPr rtl="1"/>
              <a:tblGrid>
                <a:gridCol w="749089">
                  <a:extLst>
                    <a:ext uri="{9D8B030D-6E8A-4147-A177-3AD203B41FA5}">
                      <a16:colId xmlns:a16="http://schemas.microsoft.com/office/drawing/2014/main" val="919831412"/>
                    </a:ext>
                  </a:extLst>
                </a:gridCol>
                <a:gridCol w="6881014">
                  <a:extLst>
                    <a:ext uri="{9D8B030D-6E8A-4147-A177-3AD203B41FA5}">
                      <a16:colId xmlns:a16="http://schemas.microsoft.com/office/drawing/2014/main" val="3523275129"/>
                    </a:ext>
                  </a:extLst>
                </a:gridCol>
              </a:tblGrid>
              <a:tr h="278591">
                <a:tc>
                  <a:txBody>
                    <a:bodyPr/>
                    <a:lstStyle/>
                    <a:p>
                      <a:pPr algn="ctr" rtl="1">
                        <a:spcAft>
                          <a:spcPts val="0"/>
                        </a:spcAft>
                      </a:pPr>
                      <a:r>
                        <a:rPr lang="fa-IR" sz="2000" b="1" dirty="0">
                          <a:effectLst/>
                          <a:latin typeface="Times New Roman" panose="02020603050405020304" pitchFamily="18" charset="0"/>
                          <a:ea typeface="Times New Roman" panose="02020603050405020304" pitchFamily="18" charset="0"/>
                          <a:cs typeface="B Zar" panose="00000400000000000000" pitchFamily="2" charset="-78"/>
                        </a:rPr>
                        <a:t>نوع</a:t>
                      </a:r>
                      <a:endParaRPr lang="en-US" sz="2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tc>
                  <a:txBody>
                    <a:bodyPr/>
                    <a:lstStyle/>
                    <a:p>
                      <a:pPr algn="ctr" rtl="1">
                        <a:spcAft>
                          <a:spcPts val="0"/>
                        </a:spcAft>
                      </a:pPr>
                      <a:r>
                        <a:rPr lang="fa-IR" sz="2000" b="1" dirty="0">
                          <a:effectLst/>
                          <a:latin typeface="Times New Roman" panose="02020603050405020304" pitchFamily="18" charset="0"/>
                          <a:ea typeface="Times New Roman" panose="02020603050405020304" pitchFamily="18" charset="0"/>
                          <a:cs typeface="B Zar" panose="00000400000000000000" pitchFamily="2" charset="-78"/>
                        </a:rPr>
                        <a:t>ضوابط</a:t>
                      </a:r>
                      <a:endParaRPr lang="en-US" sz="2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extLst>
                  <a:ext uri="{0D108BD9-81ED-4DB2-BD59-A6C34878D82A}">
                    <a16:rowId xmlns:a16="http://schemas.microsoft.com/office/drawing/2014/main" val="627299051"/>
                  </a:ext>
                </a:extLst>
              </a:tr>
              <a:tr h="278591">
                <a:tc>
                  <a:txBody>
                    <a:bodyPr/>
                    <a:lstStyle/>
                    <a:p>
                      <a:pPr algn="ctr" rtl="1">
                        <a:spcAft>
                          <a:spcPts val="0"/>
                        </a:spcAft>
                      </a:pPr>
                      <a:r>
                        <a:rPr lang="en-US" sz="2000">
                          <a:effectLst/>
                          <a:latin typeface="Times New Roman" panose="02020603050405020304" pitchFamily="18" charset="0"/>
                          <a:ea typeface="Times New Roman" panose="02020603050405020304" pitchFamily="18" charset="0"/>
                          <a:cs typeface="B Zar" panose="00000400000000000000" pitchFamily="2" charset="-78"/>
                        </a:rPr>
                        <a:t>A</a:t>
                      </a:r>
                      <a:endParaRPr lang="en-US" sz="2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tc>
                  <a:txBody>
                    <a:bodyPr/>
                    <a:lstStyle/>
                    <a:p>
                      <a:pPr algn="just" rtl="1">
                        <a:spcAft>
                          <a:spcPts val="0"/>
                        </a:spcAft>
                      </a:pPr>
                      <a:r>
                        <a:rPr lang="fa-IR" sz="2000">
                          <a:effectLst/>
                          <a:latin typeface="Times New Roman" panose="02020603050405020304" pitchFamily="18" charset="0"/>
                          <a:ea typeface="Times New Roman" panose="02020603050405020304" pitchFamily="18" charset="0"/>
                          <a:cs typeface="B Zar" panose="00000400000000000000" pitchFamily="2" charset="-78"/>
                        </a:rPr>
                        <a:t>به سرعت می تواند منفجر و سوخته شود</a:t>
                      </a:r>
                      <a:r>
                        <a:rPr lang="en-US" sz="2000">
                          <a:effectLst/>
                          <a:latin typeface="Times New Roman" panose="02020603050405020304" pitchFamily="18" charset="0"/>
                          <a:ea typeface="Times New Roman" panose="02020603050405020304" pitchFamily="18" charset="0"/>
                          <a:cs typeface="B Zar" panose="00000400000000000000" pitchFamily="2" charset="-78"/>
                        </a:rPr>
                        <a:t>.</a:t>
                      </a:r>
                      <a:endParaRPr lang="en-US" sz="2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extLst>
                  <a:ext uri="{0D108BD9-81ED-4DB2-BD59-A6C34878D82A}">
                    <a16:rowId xmlns:a16="http://schemas.microsoft.com/office/drawing/2014/main" val="1742103972"/>
                  </a:ext>
                </a:extLst>
              </a:tr>
              <a:tr h="557181">
                <a:tc>
                  <a:txBody>
                    <a:bodyPr/>
                    <a:lstStyle/>
                    <a:p>
                      <a:pPr algn="ctr" rtl="1">
                        <a:spcAft>
                          <a:spcPts val="0"/>
                        </a:spcAft>
                      </a:pPr>
                      <a:r>
                        <a:rPr lang="en-US" sz="2000">
                          <a:effectLst/>
                          <a:latin typeface="Times New Roman" panose="02020603050405020304" pitchFamily="18" charset="0"/>
                          <a:ea typeface="Times New Roman" panose="02020603050405020304" pitchFamily="18" charset="0"/>
                          <a:cs typeface="B Zar" panose="00000400000000000000" pitchFamily="2" charset="-78"/>
                        </a:rPr>
                        <a:t>B</a:t>
                      </a:r>
                      <a:endParaRPr lang="en-US" sz="2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tc>
                  <a:txBody>
                    <a:bodyPr/>
                    <a:lstStyle/>
                    <a:p>
                      <a:pPr algn="just" rtl="1">
                        <a:spcAft>
                          <a:spcPts val="0"/>
                        </a:spcAft>
                      </a:pPr>
                      <a:r>
                        <a:rPr lang="fa-IR" sz="2000">
                          <a:effectLst/>
                          <a:latin typeface="Times New Roman" panose="02020603050405020304" pitchFamily="18" charset="0"/>
                          <a:ea typeface="Times New Roman" panose="02020603050405020304" pitchFamily="18" charset="0"/>
                          <a:cs typeface="B Zar" panose="00000400000000000000" pitchFamily="2" charset="-78"/>
                        </a:rPr>
                        <a:t>دارای خصوصیات انفجار است، اما به سرعت نه می سوزد و نه منفجر می شود، اما تحت گرما تمایل به انفجار دارد</a:t>
                      </a:r>
                      <a:r>
                        <a:rPr lang="en-US" sz="2000">
                          <a:effectLst/>
                          <a:latin typeface="Times New Roman" panose="02020603050405020304" pitchFamily="18" charset="0"/>
                          <a:ea typeface="Times New Roman" panose="02020603050405020304" pitchFamily="18" charset="0"/>
                          <a:cs typeface="B Zar" panose="00000400000000000000" pitchFamily="2" charset="-78"/>
                        </a:rPr>
                        <a:t>.</a:t>
                      </a:r>
                      <a:endParaRPr lang="en-US" sz="2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extLst>
                  <a:ext uri="{0D108BD9-81ED-4DB2-BD59-A6C34878D82A}">
                    <a16:rowId xmlns:a16="http://schemas.microsoft.com/office/drawing/2014/main" val="2229394724"/>
                  </a:ext>
                </a:extLst>
              </a:tr>
              <a:tr h="557181">
                <a:tc>
                  <a:txBody>
                    <a:bodyPr/>
                    <a:lstStyle/>
                    <a:p>
                      <a:pPr algn="ctr" rtl="1">
                        <a:spcAft>
                          <a:spcPts val="0"/>
                        </a:spcAft>
                      </a:pPr>
                      <a:r>
                        <a:rPr lang="en-US" sz="2000">
                          <a:effectLst/>
                          <a:latin typeface="Times New Roman" panose="02020603050405020304" pitchFamily="18" charset="0"/>
                          <a:ea typeface="Times New Roman" panose="02020603050405020304" pitchFamily="18" charset="0"/>
                          <a:cs typeface="B Zar" panose="00000400000000000000" pitchFamily="2" charset="-78"/>
                        </a:rPr>
                        <a:t>C</a:t>
                      </a:r>
                      <a:endParaRPr lang="en-US" sz="2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tc>
                  <a:txBody>
                    <a:bodyPr/>
                    <a:lstStyle/>
                    <a:p>
                      <a:pPr algn="just" rtl="1">
                        <a:spcAft>
                          <a:spcPts val="0"/>
                        </a:spcAft>
                      </a:pPr>
                      <a:r>
                        <a:rPr lang="fa-IR" sz="2000">
                          <a:effectLst/>
                          <a:latin typeface="Times New Roman" panose="02020603050405020304" pitchFamily="18" charset="0"/>
                          <a:ea typeface="Times New Roman" panose="02020603050405020304" pitchFamily="18" charset="0"/>
                          <a:cs typeface="B Zar" panose="00000400000000000000" pitchFamily="2" charset="-78"/>
                        </a:rPr>
                        <a:t>دارای خصوصیات انفجار است، اما در اثر گرما نمی تواند به سرعت منفجر و سوخته شود</a:t>
                      </a:r>
                      <a:r>
                        <a:rPr lang="en-US" sz="2000">
                          <a:effectLst/>
                          <a:latin typeface="Times New Roman" panose="02020603050405020304" pitchFamily="18" charset="0"/>
                          <a:ea typeface="Times New Roman" panose="02020603050405020304" pitchFamily="18" charset="0"/>
                          <a:cs typeface="B Zar" panose="00000400000000000000" pitchFamily="2" charset="-78"/>
                        </a:rPr>
                        <a:t>.</a:t>
                      </a:r>
                      <a:endParaRPr lang="en-US" sz="2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extLst>
                  <a:ext uri="{0D108BD9-81ED-4DB2-BD59-A6C34878D82A}">
                    <a16:rowId xmlns:a16="http://schemas.microsoft.com/office/drawing/2014/main" val="2077675776"/>
                  </a:ext>
                </a:extLst>
              </a:tr>
              <a:tr h="1671542">
                <a:tc>
                  <a:txBody>
                    <a:bodyPr/>
                    <a:lstStyle/>
                    <a:p>
                      <a:pPr algn="ctr" rtl="1">
                        <a:spcAft>
                          <a:spcPts val="0"/>
                        </a:spcAft>
                      </a:pPr>
                      <a:r>
                        <a:rPr lang="en-US" sz="2000">
                          <a:effectLst/>
                          <a:latin typeface="Times New Roman" panose="02020603050405020304" pitchFamily="18" charset="0"/>
                          <a:ea typeface="Times New Roman" panose="02020603050405020304" pitchFamily="18" charset="0"/>
                          <a:cs typeface="B Zar" panose="00000400000000000000" pitchFamily="2" charset="-78"/>
                        </a:rPr>
                        <a:t>D</a:t>
                      </a:r>
                      <a:endParaRPr lang="en-US" sz="2000">
                        <a:effectLst/>
                        <a:latin typeface="Times New Roman" panose="02020603050405020304" pitchFamily="18" charset="0"/>
                        <a:ea typeface="Times New Roman" panose="02020603050405020304" pitchFamily="18" charset="0"/>
                      </a:endParaRPr>
                    </a:p>
                    <a:p>
                      <a:pPr algn="ctr" rtl="1">
                        <a:spcAft>
                          <a:spcPts val="0"/>
                        </a:spcAft>
                      </a:pPr>
                      <a:r>
                        <a:rPr lang="en-US" sz="2000">
                          <a:effectLst/>
                          <a:latin typeface="Times New Roman" panose="02020603050405020304" pitchFamily="18" charset="0"/>
                          <a:ea typeface="Times New Roman" panose="02020603050405020304" pitchFamily="18" charset="0"/>
                          <a:cs typeface="B Zar" panose="00000400000000000000" pitchFamily="2" charset="-78"/>
                        </a:rPr>
                        <a:t> </a:t>
                      </a:r>
                      <a:endParaRPr lang="en-US" sz="2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tc>
                  <a:txBody>
                    <a:bodyPr/>
                    <a:lstStyle/>
                    <a:p>
                      <a:pPr algn="just" rtl="1">
                        <a:spcAft>
                          <a:spcPts val="0"/>
                        </a:spcAft>
                      </a:pPr>
                      <a:r>
                        <a:rPr lang="fa-IR" sz="2000" dirty="0">
                          <a:effectLst/>
                          <a:latin typeface="Times New Roman" panose="02020603050405020304" pitchFamily="18" charset="0"/>
                          <a:ea typeface="Times New Roman" panose="02020603050405020304" pitchFamily="18" charset="0"/>
                          <a:cs typeface="B Zar" panose="00000400000000000000" pitchFamily="2" charset="-78"/>
                        </a:rPr>
                        <a:t>- تا حدی منفجر می شوند، به سرعت نمی سوزند و اثرات شدیدی هنگامی که تحت گرما هستند از خود نشان نمی دهند</a:t>
                      </a:r>
                      <a:r>
                        <a:rPr lang="en-US" sz="2000" dirty="0">
                          <a:effectLst/>
                          <a:latin typeface="Times New Roman" panose="02020603050405020304" pitchFamily="18" charset="0"/>
                          <a:ea typeface="Times New Roman" panose="02020603050405020304" pitchFamily="18" charset="0"/>
                          <a:cs typeface="B Zar" panose="00000400000000000000" pitchFamily="2" charset="-78"/>
                        </a:rPr>
                        <a:t>.</a:t>
                      </a:r>
                      <a:endParaRPr lang="en-US" sz="2000" dirty="0">
                        <a:effectLst/>
                        <a:latin typeface="Times New Roman" panose="02020603050405020304" pitchFamily="18" charset="0"/>
                        <a:ea typeface="Times New Roman" panose="02020603050405020304" pitchFamily="18" charset="0"/>
                      </a:endParaRPr>
                    </a:p>
                    <a:p>
                      <a:pPr algn="just" rtl="1">
                        <a:spcAft>
                          <a:spcPts val="0"/>
                        </a:spcAft>
                      </a:pPr>
                      <a:r>
                        <a:rPr lang="fa-IR" sz="2000" dirty="0">
                          <a:effectLst/>
                          <a:latin typeface="Times New Roman" panose="02020603050405020304" pitchFamily="18" charset="0"/>
                          <a:ea typeface="Times New Roman" panose="02020603050405020304" pitchFamily="18" charset="0"/>
                          <a:cs typeface="B Zar" panose="00000400000000000000" pitchFamily="2" charset="-78"/>
                        </a:rPr>
                        <a:t>- به هیچ وجه منفجر نمی شوند، به آهستگی می سوزند و اثرات شدیدی هنگامی که تحت گرما هستند از خود نشان نمی دهند.</a:t>
                      </a:r>
                      <a:r>
                        <a:rPr lang="en-US" sz="2000" dirty="0">
                          <a:effectLst/>
                          <a:latin typeface="Times New Roman" panose="02020603050405020304" pitchFamily="18" charset="0"/>
                          <a:ea typeface="Times New Roman" panose="02020603050405020304" pitchFamily="18" charset="0"/>
                          <a:cs typeface="B Zar" panose="00000400000000000000" pitchFamily="2" charset="-78"/>
                        </a:rPr>
                        <a:t> </a:t>
                      </a:r>
                      <a:endParaRPr lang="en-US" sz="2000" dirty="0">
                        <a:effectLst/>
                        <a:latin typeface="Times New Roman" panose="02020603050405020304" pitchFamily="18" charset="0"/>
                        <a:ea typeface="Times New Roman" panose="02020603050405020304" pitchFamily="18" charset="0"/>
                      </a:endParaRPr>
                    </a:p>
                    <a:p>
                      <a:pPr indent="-228600" algn="just" rtl="1">
                        <a:spcAft>
                          <a:spcPts val="0"/>
                        </a:spcAft>
                        <a:tabLst>
                          <a:tab pos="457200" algn="l"/>
                        </a:tabLst>
                      </a:pPr>
                      <a:r>
                        <a:rPr lang="fa-IR" sz="2000" dirty="0">
                          <a:effectLst/>
                          <a:latin typeface="Times New Roman" panose="02020603050405020304" pitchFamily="18" charset="0"/>
                          <a:ea typeface="Times New Roman" panose="02020603050405020304" pitchFamily="18" charset="0"/>
                          <a:cs typeface="B Zar" panose="00000400000000000000" pitchFamily="2" charset="-78"/>
                        </a:rPr>
                        <a:t>--  - به هیچ وجه منفجر یا سوخته نمی شوند و اثرات خفیفی هنگامی که تحت گرما هستند از خود نشان می دهند</a:t>
                      </a:r>
                      <a:r>
                        <a:rPr lang="en-US" sz="2000" dirty="0">
                          <a:effectLst/>
                          <a:latin typeface="Times New Roman" panose="02020603050405020304" pitchFamily="18" charset="0"/>
                          <a:ea typeface="Times New Roman" panose="02020603050405020304" pitchFamily="18" charset="0"/>
                          <a:cs typeface="B Zar" panose="00000400000000000000" pitchFamily="2" charset="-78"/>
                        </a:rPr>
                        <a:t>.</a:t>
                      </a:r>
                      <a:endParaRPr lang="en-US" sz="2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extLst>
                  <a:ext uri="{0D108BD9-81ED-4DB2-BD59-A6C34878D82A}">
                    <a16:rowId xmlns:a16="http://schemas.microsoft.com/office/drawing/2014/main" val="3227005794"/>
                  </a:ext>
                </a:extLst>
              </a:tr>
            </a:tbl>
          </a:graphicData>
        </a:graphic>
      </p:graphicFrame>
    </p:spTree>
    <p:extLst>
      <p:ext uri="{BB962C8B-B14F-4D97-AF65-F5344CB8AC3E}">
        <p14:creationId xmlns:p14="http://schemas.microsoft.com/office/powerpoint/2010/main" val="246004222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en-US" sz="5400" b="1" dirty="0">
                <a:solidFill>
                  <a:srgbClr val="FFC000"/>
                </a:solidFill>
                <a:latin typeface="Calibri" panose="020F0502020204030204" pitchFamily="34" charset="0"/>
                <a:ea typeface="Calibri" panose="020F0502020204030204" pitchFamily="34" charset="0"/>
                <a:cs typeface="B Zar" panose="00000400000000000000" pitchFamily="2" charset="-78"/>
              </a:rPr>
              <a:t>GHS</a:t>
            </a:r>
            <a:r>
              <a:rPr lang="fa-IR" sz="5400" b="1" dirty="0">
                <a:solidFill>
                  <a:srgbClr val="FFC000"/>
                </a:solidFill>
                <a:latin typeface="Calibri" panose="020F0502020204030204" pitchFamily="34" charset="0"/>
                <a:ea typeface="Calibri" panose="020F0502020204030204" pitchFamily="34" charset="0"/>
                <a:cs typeface="B Zar" panose="00000400000000000000" pitchFamily="2" charset="-78"/>
              </a:rPr>
              <a:t> چه خطراتی را پوشش می دهد؟</a:t>
            </a:r>
            <a:endParaRPr lang="en-US"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4"/>
            <a:ext cx="10515600" cy="4260501"/>
          </a:xfrm>
        </p:spPr>
        <p:txBody>
          <a:bodyPr>
            <a:normAutofit/>
          </a:bodyPr>
          <a:lstStyle/>
          <a:p>
            <a:pPr marL="0" lvl="0" indent="0" algn="just" rtl="1">
              <a:lnSpc>
                <a:spcPct val="107000"/>
              </a:lnSpc>
              <a:spcAft>
                <a:spcPts val="800"/>
              </a:spcAft>
              <a:buNone/>
            </a:pPr>
            <a:r>
              <a:rPr lang="fa-IR" sz="3500" b="1" dirty="0" smtClean="0">
                <a:solidFill>
                  <a:srgbClr val="FF0000"/>
                </a:solidFill>
                <a:latin typeface="Calibri" panose="020F0502020204030204" pitchFamily="34" charset="0"/>
                <a:ea typeface="Calibri" panose="020F0502020204030204" pitchFamily="34" charset="0"/>
                <a:cs typeface="B Zar" panose="00000400000000000000" pitchFamily="2" charset="-78"/>
              </a:rPr>
              <a:t>خطرات فیزیکی که شامل 16 دسته می شوند:</a:t>
            </a:r>
          </a:p>
          <a:p>
            <a:pPr marL="0" indent="0" algn="just" rtl="1">
              <a:lnSpc>
                <a:spcPct val="107000"/>
              </a:lnSpc>
              <a:spcAft>
                <a:spcPts val="800"/>
              </a:spcAft>
              <a:buNone/>
            </a:pPr>
            <a:r>
              <a:rPr lang="fa-IR" sz="3200"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طبقه</a:t>
            </a:r>
            <a:r>
              <a:rPr lang="fa-IR" sz="800"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 </a:t>
            </a:r>
            <a:r>
              <a:rPr lang="fa-IR" sz="3200"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بندی پراکسیدهای آلی</a:t>
            </a:r>
            <a:endParaRPr lang="fa-IR" sz="3200" b="1" dirty="0" smtClean="0">
              <a:solidFill>
                <a:srgbClr val="FFC000"/>
              </a:solidFill>
              <a:latin typeface="Calibri" panose="020F0502020204030204" pitchFamily="34" charset="0"/>
              <a:ea typeface="Calibri" panose="020F0502020204030204" pitchFamily="34" charset="0"/>
              <a:cs typeface="B Zar" panose="00000400000000000000" pitchFamily="2" charset="-78"/>
            </a:endParaRP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graphicFrame>
        <p:nvGraphicFramePr>
          <p:cNvPr id="5" name="Table 4"/>
          <p:cNvGraphicFramePr>
            <a:graphicFrameLocks noGrp="1"/>
          </p:cNvGraphicFramePr>
          <p:nvPr>
            <p:extLst>
              <p:ext uri="{D42A27DB-BD31-4B8C-83A1-F6EECF244321}">
                <p14:modId xmlns:p14="http://schemas.microsoft.com/office/powerpoint/2010/main" val="1206661115"/>
              </p:ext>
            </p:extLst>
          </p:nvPr>
        </p:nvGraphicFramePr>
        <p:xfrm>
          <a:off x="1894449" y="2586445"/>
          <a:ext cx="8403102" cy="2926080"/>
        </p:xfrm>
        <a:graphic>
          <a:graphicData uri="http://schemas.openxmlformats.org/drawingml/2006/table">
            <a:tbl>
              <a:tblPr rtl="1"/>
              <a:tblGrid>
                <a:gridCol w="824978">
                  <a:extLst>
                    <a:ext uri="{9D8B030D-6E8A-4147-A177-3AD203B41FA5}">
                      <a16:colId xmlns:a16="http://schemas.microsoft.com/office/drawing/2014/main" val="919831412"/>
                    </a:ext>
                  </a:extLst>
                </a:gridCol>
                <a:gridCol w="7578124">
                  <a:extLst>
                    <a:ext uri="{9D8B030D-6E8A-4147-A177-3AD203B41FA5}">
                      <a16:colId xmlns:a16="http://schemas.microsoft.com/office/drawing/2014/main" val="3523275129"/>
                    </a:ext>
                  </a:extLst>
                </a:gridCol>
              </a:tblGrid>
              <a:tr h="325949">
                <a:tc>
                  <a:txBody>
                    <a:bodyPr/>
                    <a:lstStyle/>
                    <a:p>
                      <a:pPr algn="ctr" rtl="1">
                        <a:spcAft>
                          <a:spcPts val="0"/>
                        </a:spcAft>
                      </a:pPr>
                      <a:r>
                        <a:rPr lang="fa-IR" sz="2400" b="1">
                          <a:effectLst/>
                          <a:latin typeface="Times New Roman" panose="02020603050405020304" pitchFamily="18" charset="0"/>
                          <a:ea typeface="Times New Roman" panose="02020603050405020304" pitchFamily="18" charset="0"/>
                          <a:cs typeface="B Zar" panose="00000400000000000000" pitchFamily="2" charset="-78"/>
                        </a:rPr>
                        <a:t>نوع</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tc>
                  <a:txBody>
                    <a:bodyPr/>
                    <a:lstStyle/>
                    <a:p>
                      <a:pPr algn="ctr" rtl="1">
                        <a:spcAft>
                          <a:spcPts val="0"/>
                        </a:spcAft>
                      </a:pPr>
                      <a:r>
                        <a:rPr lang="fa-IR" sz="2400" b="1" dirty="0">
                          <a:effectLst/>
                          <a:latin typeface="Times New Roman" panose="02020603050405020304" pitchFamily="18" charset="0"/>
                          <a:ea typeface="Times New Roman" panose="02020603050405020304" pitchFamily="18" charset="0"/>
                          <a:cs typeface="B Zar" panose="00000400000000000000" pitchFamily="2" charset="-78"/>
                        </a:rPr>
                        <a:t>ضوابط</a:t>
                      </a:r>
                      <a:endParaRPr lang="en-US" sz="24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extLst>
                  <a:ext uri="{0D108BD9-81ED-4DB2-BD59-A6C34878D82A}">
                    <a16:rowId xmlns:a16="http://schemas.microsoft.com/office/drawing/2014/main" val="627299051"/>
                  </a:ext>
                </a:extLst>
              </a:tr>
              <a:tr h="651898">
                <a:tc>
                  <a:txBody>
                    <a:bodyPr/>
                    <a:lstStyle/>
                    <a:p>
                      <a:pPr algn="ctr" rtl="1">
                        <a:spcAft>
                          <a:spcPts val="0"/>
                        </a:spcAft>
                      </a:pPr>
                      <a:r>
                        <a:rPr lang="en-US" sz="2400" dirty="0">
                          <a:effectLst/>
                          <a:latin typeface="Times New Roman" panose="02020603050405020304" pitchFamily="18" charset="0"/>
                          <a:ea typeface="Times New Roman" panose="02020603050405020304" pitchFamily="18" charset="0"/>
                          <a:cs typeface="B Zar" panose="00000400000000000000" pitchFamily="2" charset="-78"/>
                        </a:rPr>
                        <a:t>E</a:t>
                      </a:r>
                      <a:endParaRPr lang="en-US" sz="2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tc>
                  <a:txBody>
                    <a:bodyPr/>
                    <a:lstStyle/>
                    <a:p>
                      <a:pPr algn="just" rtl="1">
                        <a:spcAft>
                          <a:spcPts val="0"/>
                        </a:spcAft>
                      </a:pPr>
                      <a:r>
                        <a:rPr lang="fa-IR" sz="2400">
                          <a:effectLst/>
                          <a:latin typeface="Times New Roman" panose="02020603050405020304" pitchFamily="18" charset="0"/>
                          <a:ea typeface="Times New Roman" panose="02020603050405020304" pitchFamily="18" charset="0"/>
                          <a:cs typeface="B Zar" panose="00000400000000000000" pitchFamily="2" charset="-78"/>
                        </a:rPr>
                        <a:t>به هیچ وجه نه منفجر می شود و نه می سوزد و اثرات خفیفی هنگامی که تحت گرما هستند از خود نشان می دهند یا به طور کل هیچ اثری نشان نمی دهد</a:t>
                      </a:r>
                      <a:r>
                        <a:rPr lang="en-US" sz="2400">
                          <a:effectLst/>
                          <a:latin typeface="Times New Roman" panose="02020603050405020304" pitchFamily="18" charset="0"/>
                          <a:ea typeface="Times New Roman" panose="02020603050405020304" pitchFamily="18" charset="0"/>
                          <a:cs typeface="B Zar" panose="00000400000000000000" pitchFamily="2" charset="-78"/>
                        </a:rPr>
                        <a:t>.</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extLst>
                  <a:ext uri="{0D108BD9-81ED-4DB2-BD59-A6C34878D82A}">
                    <a16:rowId xmlns:a16="http://schemas.microsoft.com/office/drawing/2014/main" val="3810865085"/>
                  </a:ext>
                </a:extLst>
              </a:tr>
              <a:tr h="977846">
                <a:tc>
                  <a:txBody>
                    <a:bodyPr/>
                    <a:lstStyle/>
                    <a:p>
                      <a:pPr algn="ctr" rtl="1">
                        <a:spcAft>
                          <a:spcPts val="0"/>
                        </a:spcAft>
                      </a:pPr>
                      <a:r>
                        <a:rPr lang="en-US" sz="2400">
                          <a:effectLst/>
                          <a:latin typeface="Times New Roman" panose="02020603050405020304" pitchFamily="18" charset="0"/>
                          <a:ea typeface="Times New Roman" panose="02020603050405020304" pitchFamily="18" charset="0"/>
                          <a:cs typeface="B Zar" panose="00000400000000000000" pitchFamily="2" charset="-78"/>
                        </a:rPr>
                        <a:t>F</a:t>
                      </a:r>
                      <a:endParaRPr lang="en-US" sz="2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tc>
                  <a:txBody>
                    <a:bodyPr/>
                    <a:lstStyle/>
                    <a:p>
                      <a:pPr algn="just" rtl="1">
                        <a:spcAft>
                          <a:spcPts val="0"/>
                        </a:spcAft>
                      </a:pPr>
                      <a:r>
                        <a:rPr lang="fa-IR" sz="2400" dirty="0">
                          <a:effectLst/>
                          <a:latin typeface="Times New Roman" panose="02020603050405020304" pitchFamily="18" charset="0"/>
                          <a:ea typeface="Times New Roman" panose="02020603050405020304" pitchFamily="18" charset="0"/>
                          <a:cs typeface="B Zar" panose="00000400000000000000" pitchFamily="2" charset="-78"/>
                        </a:rPr>
                        <a:t>نه می سوزد و نه منفجر می شود، فقط اثرات خفیفی هنگامی که تحت گرما هستند از خود نشان می دهند یا به طور کل هیچ اثری نشان نمی دهد، همچنین قدرت انفجاری کمی هم نیز دارد</a:t>
                      </a:r>
                      <a:r>
                        <a:rPr lang="en-US" sz="2400" dirty="0">
                          <a:effectLst/>
                          <a:latin typeface="Times New Roman" panose="02020603050405020304" pitchFamily="18" charset="0"/>
                          <a:ea typeface="Times New Roman" panose="02020603050405020304" pitchFamily="18" charset="0"/>
                          <a:cs typeface="B Zar" panose="00000400000000000000" pitchFamily="2" charset="-78"/>
                        </a:rPr>
                        <a:t>.</a:t>
                      </a:r>
                      <a:endParaRPr lang="en-US" sz="24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extLst>
                  <a:ext uri="{0D108BD9-81ED-4DB2-BD59-A6C34878D82A}">
                    <a16:rowId xmlns:a16="http://schemas.microsoft.com/office/drawing/2014/main" val="1233219668"/>
                  </a:ext>
                </a:extLst>
              </a:tr>
              <a:tr h="651898">
                <a:tc>
                  <a:txBody>
                    <a:bodyPr/>
                    <a:lstStyle/>
                    <a:p>
                      <a:pPr algn="ctr" rtl="1">
                        <a:spcAft>
                          <a:spcPts val="0"/>
                        </a:spcAft>
                      </a:pPr>
                      <a:r>
                        <a:rPr lang="en-US" sz="2400">
                          <a:effectLst/>
                          <a:latin typeface="Times New Roman" panose="02020603050405020304" pitchFamily="18" charset="0"/>
                          <a:ea typeface="Times New Roman" panose="02020603050405020304" pitchFamily="18" charset="0"/>
                          <a:cs typeface="B Zar" panose="00000400000000000000" pitchFamily="2" charset="-78"/>
                        </a:rPr>
                        <a:t>G</a:t>
                      </a:r>
                      <a:endParaRPr lang="en-US" sz="2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tc>
                  <a:txBody>
                    <a:bodyPr/>
                    <a:lstStyle/>
                    <a:p>
                      <a:pPr algn="just" rtl="1">
                        <a:spcAft>
                          <a:spcPts val="0"/>
                        </a:spcAft>
                      </a:pPr>
                      <a:r>
                        <a:rPr lang="fa-IR" sz="2400" dirty="0">
                          <a:effectLst/>
                          <a:latin typeface="Times New Roman" panose="02020603050405020304" pitchFamily="18" charset="0"/>
                          <a:ea typeface="Times New Roman" panose="02020603050405020304" pitchFamily="18" charset="0"/>
                          <a:cs typeface="B Zar" panose="00000400000000000000" pitchFamily="2" charset="-78"/>
                        </a:rPr>
                        <a:t>به هیچ وجه نه می سوزد و نه منفجر می شود، تحت گرما اثراتی از خود نشان   نمی دهد و حتی قدرت انفجاری هم ندارد</a:t>
                      </a:r>
                      <a:r>
                        <a:rPr lang="en-US" sz="2400" dirty="0">
                          <a:effectLst/>
                          <a:latin typeface="Times New Roman" panose="02020603050405020304" pitchFamily="18" charset="0"/>
                          <a:ea typeface="Times New Roman" panose="02020603050405020304" pitchFamily="18" charset="0"/>
                          <a:cs typeface="B Zar" panose="00000400000000000000" pitchFamily="2" charset="-78"/>
                        </a:rPr>
                        <a:t>.</a:t>
                      </a:r>
                      <a:endParaRPr lang="en-US" sz="24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bg2">
                            <a:lumMod val="50000"/>
                          </a:schemeClr>
                        </a:gs>
                        <a:gs pos="100000">
                          <a:srgbClr val="333399">
                            <a:tint val="40000"/>
                            <a:hueOff val="0"/>
                            <a:satOff val="0"/>
                            <a:lumOff val="0"/>
                            <a:alphaOff val="0"/>
                            <a:tint val="50000"/>
                            <a:shade val="100000"/>
                            <a:satMod val="350000"/>
                          </a:srgbClr>
                        </a:gs>
                      </a:gsLst>
                      <a:lin ang="16200000" scaled="0"/>
                    </a:gradFill>
                  </a:tcPr>
                </a:tc>
                <a:extLst>
                  <a:ext uri="{0D108BD9-81ED-4DB2-BD59-A6C34878D82A}">
                    <a16:rowId xmlns:a16="http://schemas.microsoft.com/office/drawing/2014/main" val="1319913229"/>
                  </a:ext>
                </a:extLst>
              </a:tr>
            </a:tbl>
          </a:graphicData>
        </a:graphic>
      </p:graphicFrame>
    </p:spTree>
    <p:extLst>
      <p:ext uri="{BB962C8B-B14F-4D97-AF65-F5344CB8AC3E}">
        <p14:creationId xmlns:p14="http://schemas.microsoft.com/office/powerpoint/2010/main" val="143888139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en-US" sz="5400" b="1" dirty="0">
                <a:solidFill>
                  <a:srgbClr val="FFC000"/>
                </a:solidFill>
                <a:latin typeface="Calibri" panose="020F0502020204030204" pitchFamily="34" charset="0"/>
                <a:ea typeface="Calibri" panose="020F0502020204030204" pitchFamily="34" charset="0"/>
                <a:cs typeface="B Zar" panose="00000400000000000000" pitchFamily="2" charset="-78"/>
              </a:rPr>
              <a:t>GHS</a:t>
            </a:r>
            <a:r>
              <a:rPr lang="fa-IR" sz="5400" b="1" dirty="0">
                <a:solidFill>
                  <a:srgbClr val="FFC000"/>
                </a:solidFill>
                <a:latin typeface="Calibri" panose="020F0502020204030204" pitchFamily="34" charset="0"/>
                <a:ea typeface="Calibri" panose="020F0502020204030204" pitchFamily="34" charset="0"/>
                <a:cs typeface="B Zar" panose="00000400000000000000" pitchFamily="2" charset="-78"/>
              </a:rPr>
              <a:t> چه خطراتی را پوشش می دهد؟</a:t>
            </a:r>
            <a:endParaRPr lang="en-US"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4"/>
            <a:ext cx="10515600" cy="4260501"/>
          </a:xfrm>
        </p:spPr>
        <p:txBody>
          <a:bodyPr>
            <a:normAutofit/>
          </a:bodyPr>
          <a:lstStyle/>
          <a:p>
            <a:pPr marL="0" lvl="0" indent="0" algn="just" rtl="1">
              <a:lnSpc>
                <a:spcPct val="107000"/>
              </a:lnSpc>
              <a:spcAft>
                <a:spcPts val="800"/>
              </a:spcAft>
              <a:buNone/>
            </a:pPr>
            <a:r>
              <a:rPr lang="fa-IR" sz="4800" b="1" dirty="0" smtClean="0">
                <a:solidFill>
                  <a:srgbClr val="FF0000"/>
                </a:solidFill>
                <a:latin typeface="Calibri" panose="020F0502020204030204" pitchFamily="34" charset="0"/>
                <a:ea typeface="Calibri" panose="020F0502020204030204" pitchFamily="34" charset="0"/>
                <a:cs typeface="B Zar" panose="00000400000000000000" pitchFamily="2" charset="-78"/>
              </a:rPr>
              <a:t>خطرات فیزیکی که شامل 16 دسته می شوند:</a:t>
            </a:r>
          </a:p>
          <a:p>
            <a:pPr marL="0" marR="457200" lvl="0" indent="0" algn="just" rtl="1">
              <a:spcAft>
                <a:spcPts val="0"/>
              </a:spcAft>
              <a:buNone/>
            </a:pPr>
            <a:r>
              <a:rPr lang="fa-IR" sz="38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16-2 </a:t>
            </a:r>
            <a:r>
              <a:rPr lang="fa-IR" sz="4000" b="1"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خورنده </a:t>
            </a:r>
            <a:r>
              <a:rPr lang="fa-IR" sz="4000" b="1"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فلزات</a:t>
            </a:r>
          </a:p>
          <a:p>
            <a:pPr marL="0" indent="0" algn="just" rtl="1">
              <a:spcAft>
                <a:spcPts val="0"/>
              </a:spcAft>
              <a:buNone/>
            </a:pP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موادی هستند که از طریق واکنشهای شیمیایی باعث آسیب و حتی نابود شدن فلزات می</a:t>
            </a:r>
            <a:r>
              <a:rPr lang="fa-IR" sz="8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 </a:t>
            </a: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شوند</a:t>
            </a:r>
            <a:r>
              <a:rPr lang="en-US"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a:t>
            </a:r>
            <a:endParaRPr lang="en-US" sz="3200" dirty="0">
              <a:solidFill>
                <a:srgbClr val="FFFF00"/>
              </a:solidFill>
              <a:latin typeface="Times New Roman" panose="02020603050405020304" pitchFamily="18" charset="0"/>
              <a:ea typeface="Times New Roman" panose="02020603050405020304" pitchFamily="18" charset="0"/>
            </a:endParaRPr>
          </a:p>
          <a:p>
            <a:pPr marL="0" lvl="0" indent="0" algn="just" rtl="1">
              <a:lnSpc>
                <a:spcPct val="100000"/>
              </a:lnSpc>
              <a:spcBef>
                <a:spcPct val="20000"/>
              </a:spcBef>
              <a:buClr>
                <a:srgbClr val="D16349"/>
              </a:buClr>
              <a:buSzPct val="85000"/>
              <a:buNone/>
            </a:pPr>
            <a:r>
              <a:rPr lang="fa-IR" sz="4800" b="1" smtClean="0">
                <a:solidFill>
                  <a:srgbClr val="FF0000"/>
                </a:solidFill>
                <a:latin typeface="Calibri" panose="020F0502020204030204" pitchFamily="34" charset="0"/>
                <a:ea typeface="Calibri" panose="020F0502020204030204" pitchFamily="34" charset="0"/>
                <a:cs typeface="B Zar" panose="00000400000000000000" pitchFamily="2" charset="-78"/>
              </a:rPr>
              <a:t>مانند اسید سولفوریک و...</a:t>
            </a:r>
            <a:endParaRPr lang="en-US" sz="4800" b="1" dirty="0">
              <a:solidFill>
                <a:srgbClr val="FF0000"/>
              </a:solidFill>
              <a:latin typeface="Calibri" panose="020F0502020204030204" pitchFamily="34" charset="0"/>
              <a:ea typeface="Calibri" panose="020F0502020204030204" pitchFamily="34" charset="0"/>
              <a:cs typeface="B Zar" panose="00000400000000000000" pitchFamily="2" charset="-78"/>
            </a:endParaRP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spTree>
    <p:extLst>
      <p:ext uri="{BB962C8B-B14F-4D97-AF65-F5344CB8AC3E}">
        <p14:creationId xmlns:p14="http://schemas.microsoft.com/office/powerpoint/2010/main" val="99408247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en-US" sz="5400" b="1" dirty="0" smtClean="0">
                <a:solidFill>
                  <a:srgbClr val="FFC000"/>
                </a:solidFill>
                <a:effectLst/>
                <a:latin typeface="Calibri" panose="020F0502020204030204" pitchFamily="34" charset="0"/>
                <a:ea typeface="Calibri" panose="020F0502020204030204" pitchFamily="34" charset="0"/>
                <a:cs typeface="B Zar" panose="00000400000000000000" pitchFamily="2" charset="-78"/>
              </a:rPr>
              <a:t>GHS</a:t>
            </a:r>
            <a:r>
              <a:rPr lang="fa-IR" sz="5400" b="1" dirty="0" smtClean="0">
                <a:solidFill>
                  <a:srgbClr val="FFC000"/>
                </a:solidFill>
                <a:effectLst/>
                <a:latin typeface="Calibri" panose="020F0502020204030204" pitchFamily="34" charset="0"/>
                <a:ea typeface="Calibri" panose="020F0502020204030204" pitchFamily="34" charset="0"/>
                <a:cs typeface="B Zar" panose="00000400000000000000" pitchFamily="2" charset="-78"/>
              </a:rPr>
              <a:t> چیست؟</a:t>
            </a:r>
            <a:endParaRPr lang="en-US" dirty="0">
              <a:solidFill>
                <a:srgbClr val="FFC000"/>
              </a:solidFill>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94227"/>
            <a:ext cx="10515600" cy="4137185"/>
          </a:xfrm>
        </p:spPr>
        <p:txBody>
          <a:bodyPr>
            <a:normAutofit/>
          </a:bodyPr>
          <a:lstStyle/>
          <a:p>
            <a:pPr algn="just" rtl="1">
              <a:lnSpc>
                <a:spcPct val="107000"/>
              </a:lnSpc>
              <a:spcAft>
                <a:spcPts val="800"/>
              </a:spcAft>
            </a:pPr>
            <a:r>
              <a:rPr lang="fa-IR" sz="3200" dirty="0" smtClean="0">
                <a:solidFill>
                  <a:srgbClr val="FFFF00"/>
                </a:solidFill>
                <a:effectLst/>
                <a:latin typeface="Calibri" panose="020F0502020204030204" pitchFamily="34" charset="0"/>
                <a:ea typeface="Calibri" panose="020F0502020204030204" pitchFamily="34" charset="0"/>
                <a:cs typeface="B Zar" panose="00000400000000000000" pitchFamily="2" charset="-78"/>
              </a:rPr>
              <a:t>یک سیستم هماهنگ جهانی برای طبقه بندی و برچسب گذاری مواد شیمیایی است </a:t>
            </a:r>
            <a:r>
              <a:rPr lang="en-US" sz="3200" dirty="0" smtClean="0">
                <a:solidFill>
                  <a:srgbClr val="FFFF00"/>
                </a:solidFill>
                <a:effectLst/>
                <a:latin typeface="Calibri" panose="020F0502020204030204" pitchFamily="34" charset="0"/>
                <a:ea typeface="Calibri" panose="020F0502020204030204" pitchFamily="34" charset="0"/>
                <a:cs typeface="B Zar" panose="00000400000000000000" pitchFamily="2" charset="-78"/>
              </a:rPr>
              <a:t>(Globally Harmonized System)</a:t>
            </a:r>
            <a:r>
              <a:rPr lang="fa-IR" sz="3200" dirty="0" smtClean="0">
                <a:solidFill>
                  <a:srgbClr val="FFFF00"/>
                </a:solidFill>
                <a:effectLst/>
                <a:latin typeface="Calibri" panose="020F0502020204030204" pitchFamily="34" charset="0"/>
                <a:ea typeface="Calibri" panose="020F0502020204030204" pitchFamily="34" charset="0"/>
                <a:cs typeface="B Zar" panose="00000400000000000000" pitchFamily="2" charset="-78"/>
              </a:rPr>
              <a:t>. که مورد توافق بین المللی برای استانداردسازی و ابلاغیه طبقه بندی خطرات مواد شیمیایی است. </a:t>
            </a:r>
            <a:endParaRPr lang="en-US" sz="3200" dirty="0"/>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spTree>
    <p:extLst>
      <p:ext uri="{BB962C8B-B14F-4D97-AF65-F5344CB8AC3E}">
        <p14:creationId xmlns:p14="http://schemas.microsoft.com/office/powerpoint/2010/main" val="193614769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en-US" sz="5400" b="1" dirty="0">
                <a:solidFill>
                  <a:srgbClr val="FFC000"/>
                </a:solidFill>
                <a:latin typeface="Calibri" panose="020F0502020204030204" pitchFamily="34" charset="0"/>
                <a:ea typeface="Calibri" panose="020F0502020204030204" pitchFamily="34" charset="0"/>
                <a:cs typeface="B Zar" panose="00000400000000000000" pitchFamily="2" charset="-78"/>
              </a:rPr>
              <a:t>GHS</a:t>
            </a:r>
            <a:r>
              <a:rPr lang="fa-IR" sz="5400" b="1" dirty="0">
                <a:solidFill>
                  <a:srgbClr val="FFC000"/>
                </a:solidFill>
                <a:latin typeface="Calibri" panose="020F0502020204030204" pitchFamily="34" charset="0"/>
                <a:ea typeface="Calibri" panose="020F0502020204030204" pitchFamily="34" charset="0"/>
                <a:cs typeface="B Zar" panose="00000400000000000000" pitchFamily="2" charset="-78"/>
              </a:rPr>
              <a:t> چه خطراتی را پوشش می دهد؟</a:t>
            </a:r>
            <a:endParaRPr lang="en-US"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4"/>
            <a:ext cx="10515600" cy="4260501"/>
          </a:xfrm>
        </p:spPr>
        <p:txBody>
          <a:bodyPr>
            <a:normAutofit/>
          </a:bodyPr>
          <a:lstStyle/>
          <a:p>
            <a:pPr marL="0" lvl="0" indent="0" algn="just" rtl="1">
              <a:lnSpc>
                <a:spcPct val="107000"/>
              </a:lnSpc>
              <a:spcAft>
                <a:spcPts val="800"/>
              </a:spcAft>
              <a:buNone/>
            </a:pPr>
            <a:r>
              <a:rPr lang="fa-IR" sz="4800" b="1" dirty="0" smtClean="0">
                <a:solidFill>
                  <a:srgbClr val="FF0000"/>
                </a:solidFill>
                <a:latin typeface="Calibri" panose="020F0502020204030204" pitchFamily="34" charset="0"/>
                <a:ea typeface="Calibri" panose="020F0502020204030204" pitchFamily="34" charset="0"/>
                <a:cs typeface="B Zar" panose="00000400000000000000" pitchFamily="2" charset="-78"/>
              </a:rPr>
              <a:t>خطرات بهداشتی که شامل 9 دسته می شوند:</a:t>
            </a:r>
          </a:p>
          <a:p>
            <a:pPr marL="0" marR="457200" lvl="0" indent="0" algn="just" rtl="1">
              <a:spcAft>
                <a:spcPts val="0"/>
              </a:spcAft>
              <a:buNone/>
            </a:pPr>
            <a:r>
              <a:rPr lang="fa-IR" sz="38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1-3 </a:t>
            </a:r>
            <a:r>
              <a:rPr lang="fa-IR" sz="4000" b="1"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سمیت حاد</a:t>
            </a:r>
          </a:p>
          <a:p>
            <a:pPr marL="0" indent="0" algn="just" rtl="1">
              <a:spcAft>
                <a:spcPts val="0"/>
              </a:spcAft>
              <a:buNone/>
            </a:pP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در سمیت حاد مواد سمی بر اساس</a:t>
            </a:r>
            <a:r>
              <a:rPr lang="en-US"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LD</a:t>
            </a:r>
            <a:r>
              <a:rPr lang="en-US" sz="3600" baseline="-250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50</a:t>
            </a:r>
            <a:r>
              <a:rPr lang="en-US"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 </a:t>
            </a: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 و</a:t>
            </a:r>
            <a:r>
              <a:rPr lang="en-US"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LC</a:t>
            </a:r>
            <a:r>
              <a:rPr lang="en-US" sz="3600" baseline="-250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50</a:t>
            </a:r>
            <a:r>
              <a:rPr lang="en-US"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 </a:t>
            </a: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  در 5 دسته تقسیم بندی شده </a:t>
            </a:r>
            <a:r>
              <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rPr>
              <a:t>اند. </a:t>
            </a: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spTree>
    <p:extLst>
      <p:ext uri="{BB962C8B-B14F-4D97-AF65-F5344CB8AC3E}">
        <p14:creationId xmlns:p14="http://schemas.microsoft.com/office/powerpoint/2010/main" val="132445145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en-US" sz="5400" b="1" dirty="0">
                <a:solidFill>
                  <a:srgbClr val="FFC000"/>
                </a:solidFill>
                <a:latin typeface="Calibri" panose="020F0502020204030204" pitchFamily="34" charset="0"/>
                <a:ea typeface="Calibri" panose="020F0502020204030204" pitchFamily="34" charset="0"/>
                <a:cs typeface="B Zar" panose="00000400000000000000" pitchFamily="2" charset="-78"/>
              </a:rPr>
              <a:t>GHS</a:t>
            </a:r>
            <a:r>
              <a:rPr lang="fa-IR" sz="5400" b="1" dirty="0">
                <a:solidFill>
                  <a:srgbClr val="FFC000"/>
                </a:solidFill>
                <a:latin typeface="Calibri" panose="020F0502020204030204" pitchFamily="34" charset="0"/>
                <a:ea typeface="Calibri" panose="020F0502020204030204" pitchFamily="34" charset="0"/>
                <a:cs typeface="B Zar" panose="00000400000000000000" pitchFamily="2" charset="-78"/>
              </a:rPr>
              <a:t> چه خطراتی را پوشش می دهد؟</a:t>
            </a:r>
            <a:endParaRPr lang="en-US"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4"/>
            <a:ext cx="10515600" cy="4260501"/>
          </a:xfrm>
        </p:spPr>
        <p:txBody>
          <a:bodyPr>
            <a:normAutofit/>
          </a:bodyPr>
          <a:lstStyle/>
          <a:p>
            <a:pPr marL="0" lvl="0" indent="0" algn="just" rtl="1">
              <a:lnSpc>
                <a:spcPct val="107000"/>
              </a:lnSpc>
              <a:spcAft>
                <a:spcPts val="800"/>
              </a:spcAft>
              <a:buNone/>
            </a:pPr>
            <a:r>
              <a:rPr lang="fa-IR" sz="4800" b="1" dirty="0" smtClean="0">
                <a:solidFill>
                  <a:srgbClr val="FF0000"/>
                </a:solidFill>
                <a:latin typeface="Calibri" panose="020F0502020204030204" pitchFamily="34" charset="0"/>
                <a:ea typeface="Calibri" panose="020F0502020204030204" pitchFamily="34" charset="0"/>
                <a:cs typeface="B Zar" panose="00000400000000000000" pitchFamily="2" charset="-78"/>
              </a:rPr>
              <a:t>خطرات بهداشتی که شامل 9 دسته می شوند:</a:t>
            </a:r>
          </a:p>
          <a:p>
            <a:pPr marL="0" lvl="0" indent="0" algn="just" rtl="1">
              <a:lnSpc>
                <a:spcPct val="107000"/>
              </a:lnSpc>
              <a:spcAft>
                <a:spcPts val="800"/>
              </a:spcAft>
              <a:buNone/>
            </a:pPr>
            <a:endParaRPr lang="fa-IR" sz="4800" b="1" dirty="0" smtClean="0">
              <a:solidFill>
                <a:srgbClr val="FF0000"/>
              </a:solidFill>
              <a:latin typeface="Calibri" panose="020F0502020204030204" pitchFamily="34" charset="0"/>
              <a:ea typeface="Calibri" panose="020F0502020204030204" pitchFamily="34" charset="0"/>
              <a:cs typeface="B Zar" panose="00000400000000000000" pitchFamily="2" charset="-78"/>
            </a:endParaRP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graphicFrame>
        <p:nvGraphicFramePr>
          <p:cNvPr id="5" name="Table 4"/>
          <p:cNvGraphicFramePr>
            <a:graphicFrameLocks noGrp="1"/>
          </p:cNvGraphicFramePr>
          <p:nvPr>
            <p:extLst>
              <p:ext uri="{D42A27DB-BD31-4B8C-83A1-F6EECF244321}">
                <p14:modId xmlns:p14="http://schemas.microsoft.com/office/powerpoint/2010/main" val="870693598"/>
              </p:ext>
            </p:extLst>
          </p:nvPr>
        </p:nvGraphicFramePr>
        <p:xfrm>
          <a:off x="114376" y="2011679"/>
          <a:ext cx="8328072" cy="3522808"/>
        </p:xfrm>
        <a:graphic>
          <a:graphicData uri="http://schemas.openxmlformats.org/drawingml/2006/table">
            <a:tbl>
              <a:tblPr rtl="1"/>
              <a:tblGrid>
                <a:gridCol w="1194378">
                  <a:extLst>
                    <a:ext uri="{9D8B030D-6E8A-4147-A177-3AD203B41FA5}">
                      <a16:colId xmlns:a16="http://schemas.microsoft.com/office/drawing/2014/main" val="1712580806"/>
                    </a:ext>
                  </a:extLst>
                </a:gridCol>
                <a:gridCol w="1070115">
                  <a:extLst>
                    <a:ext uri="{9D8B030D-6E8A-4147-A177-3AD203B41FA5}">
                      <a16:colId xmlns:a16="http://schemas.microsoft.com/office/drawing/2014/main" val="456749161"/>
                    </a:ext>
                  </a:extLst>
                </a:gridCol>
                <a:gridCol w="1070115">
                  <a:extLst>
                    <a:ext uri="{9D8B030D-6E8A-4147-A177-3AD203B41FA5}">
                      <a16:colId xmlns:a16="http://schemas.microsoft.com/office/drawing/2014/main" val="2305030576"/>
                    </a:ext>
                  </a:extLst>
                </a:gridCol>
                <a:gridCol w="1070115">
                  <a:extLst>
                    <a:ext uri="{9D8B030D-6E8A-4147-A177-3AD203B41FA5}">
                      <a16:colId xmlns:a16="http://schemas.microsoft.com/office/drawing/2014/main" val="3073543426"/>
                    </a:ext>
                  </a:extLst>
                </a:gridCol>
                <a:gridCol w="1190758">
                  <a:extLst>
                    <a:ext uri="{9D8B030D-6E8A-4147-A177-3AD203B41FA5}">
                      <a16:colId xmlns:a16="http://schemas.microsoft.com/office/drawing/2014/main" val="425830179"/>
                    </a:ext>
                  </a:extLst>
                </a:gridCol>
                <a:gridCol w="2732591">
                  <a:extLst>
                    <a:ext uri="{9D8B030D-6E8A-4147-A177-3AD203B41FA5}">
                      <a16:colId xmlns:a16="http://schemas.microsoft.com/office/drawing/2014/main" val="1435966162"/>
                    </a:ext>
                  </a:extLst>
                </a:gridCol>
              </a:tblGrid>
              <a:tr h="248371">
                <a:tc>
                  <a:txBody>
                    <a:bodyPr/>
                    <a:lstStyle/>
                    <a:p>
                      <a:pPr algn="ctr" rtl="1">
                        <a:spcAft>
                          <a:spcPts val="0"/>
                        </a:spcAft>
                      </a:pPr>
                      <a:r>
                        <a:rPr lang="fa-IR" sz="1600" b="1">
                          <a:effectLst/>
                          <a:latin typeface="Times New Roman" panose="02020603050405020304" pitchFamily="18" charset="0"/>
                          <a:ea typeface="Times New Roman" panose="02020603050405020304" pitchFamily="18" charset="0"/>
                          <a:cs typeface="B Zar" panose="00000400000000000000" pitchFamily="2" charset="-78"/>
                        </a:rPr>
                        <a:t>سمیت حاد</a:t>
                      </a:r>
                      <a:endParaRPr lang="en-US" sz="16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tileRect/>
                    </a:gradFill>
                  </a:tcPr>
                </a:tc>
                <a:tc>
                  <a:txBody>
                    <a:bodyPr/>
                    <a:lstStyle/>
                    <a:p>
                      <a:pPr algn="ctr" rtl="1">
                        <a:spcAft>
                          <a:spcPts val="0"/>
                        </a:spcAft>
                      </a:pPr>
                      <a:r>
                        <a:rPr lang="fa-IR" sz="1600" b="1">
                          <a:effectLst/>
                          <a:latin typeface="Times New Roman" panose="02020603050405020304" pitchFamily="18" charset="0"/>
                          <a:ea typeface="Times New Roman" panose="02020603050405020304" pitchFamily="18" charset="0"/>
                          <a:cs typeface="B Zar" panose="00000400000000000000" pitchFamily="2" charset="-78"/>
                        </a:rPr>
                        <a:t>دسته 1</a:t>
                      </a:r>
                      <a:endParaRPr lang="en-US" sz="16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tileRect/>
                    </a:gradFill>
                  </a:tcPr>
                </a:tc>
                <a:tc>
                  <a:txBody>
                    <a:bodyPr/>
                    <a:lstStyle/>
                    <a:p>
                      <a:pPr algn="ctr" rtl="1">
                        <a:spcAft>
                          <a:spcPts val="0"/>
                        </a:spcAft>
                      </a:pPr>
                      <a:r>
                        <a:rPr lang="fa-IR" sz="1600" b="1">
                          <a:effectLst/>
                          <a:latin typeface="Times New Roman" panose="02020603050405020304" pitchFamily="18" charset="0"/>
                          <a:ea typeface="Times New Roman" panose="02020603050405020304" pitchFamily="18" charset="0"/>
                          <a:cs typeface="B Zar" panose="00000400000000000000" pitchFamily="2" charset="-78"/>
                        </a:rPr>
                        <a:t>دسته 2</a:t>
                      </a:r>
                      <a:endParaRPr lang="en-US" sz="16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tileRect/>
                    </a:gradFill>
                  </a:tcPr>
                </a:tc>
                <a:tc>
                  <a:txBody>
                    <a:bodyPr/>
                    <a:lstStyle/>
                    <a:p>
                      <a:pPr algn="ctr" rtl="1">
                        <a:spcAft>
                          <a:spcPts val="0"/>
                        </a:spcAft>
                      </a:pPr>
                      <a:r>
                        <a:rPr lang="fa-IR" sz="1600" b="1">
                          <a:effectLst/>
                          <a:latin typeface="Times New Roman" panose="02020603050405020304" pitchFamily="18" charset="0"/>
                          <a:ea typeface="Times New Roman" panose="02020603050405020304" pitchFamily="18" charset="0"/>
                          <a:cs typeface="B Zar" panose="00000400000000000000" pitchFamily="2" charset="-78"/>
                        </a:rPr>
                        <a:t>دسته 3</a:t>
                      </a:r>
                      <a:endParaRPr lang="en-US" sz="16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tileRect/>
                    </a:gradFill>
                  </a:tcPr>
                </a:tc>
                <a:tc>
                  <a:txBody>
                    <a:bodyPr/>
                    <a:lstStyle/>
                    <a:p>
                      <a:pPr algn="ctr" rtl="1">
                        <a:spcAft>
                          <a:spcPts val="0"/>
                        </a:spcAft>
                      </a:pPr>
                      <a:r>
                        <a:rPr lang="fa-IR" sz="1600" b="1">
                          <a:effectLst/>
                          <a:latin typeface="Times New Roman" panose="02020603050405020304" pitchFamily="18" charset="0"/>
                          <a:ea typeface="Times New Roman" panose="02020603050405020304" pitchFamily="18" charset="0"/>
                          <a:cs typeface="B Zar" panose="00000400000000000000" pitchFamily="2" charset="-78"/>
                        </a:rPr>
                        <a:t>دسته 4</a:t>
                      </a:r>
                      <a:endParaRPr lang="en-US" sz="16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tileRect/>
                    </a:gradFill>
                  </a:tcPr>
                </a:tc>
                <a:tc>
                  <a:txBody>
                    <a:bodyPr/>
                    <a:lstStyle/>
                    <a:p>
                      <a:pPr algn="ctr" rtl="1">
                        <a:spcAft>
                          <a:spcPts val="0"/>
                        </a:spcAft>
                      </a:pPr>
                      <a:r>
                        <a:rPr lang="fa-IR" sz="1600" b="1">
                          <a:effectLst/>
                          <a:latin typeface="Times New Roman" panose="02020603050405020304" pitchFamily="18" charset="0"/>
                          <a:ea typeface="Times New Roman" panose="02020603050405020304" pitchFamily="18" charset="0"/>
                          <a:cs typeface="B Zar" panose="00000400000000000000" pitchFamily="2" charset="-78"/>
                        </a:rPr>
                        <a:t>دسته 5</a:t>
                      </a:r>
                      <a:endParaRPr lang="en-US" sz="16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tileRect/>
                    </a:gradFill>
                  </a:tcPr>
                </a:tc>
                <a:extLst>
                  <a:ext uri="{0D108BD9-81ED-4DB2-BD59-A6C34878D82A}">
                    <a16:rowId xmlns:a16="http://schemas.microsoft.com/office/drawing/2014/main" val="1651699471"/>
                  </a:ext>
                </a:extLst>
              </a:tr>
              <a:tr h="496741">
                <a:tc>
                  <a:txBody>
                    <a:bodyPr/>
                    <a:lstStyle/>
                    <a:p>
                      <a:pPr algn="ctr" rtl="1">
                        <a:spcAft>
                          <a:spcPts val="0"/>
                        </a:spcAft>
                      </a:pPr>
                      <a:r>
                        <a:rPr lang="fa-IR" sz="1600">
                          <a:effectLst/>
                          <a:latin typeface="Times New Roman" panose="02020603050405020304" pitchFamily="18" charset="0"/>
                          <a:ea typeface="Times New Roman" panose="02020603050405020304" pitchFamily="18" charset="0"/>
                          <a:cs typeface="B Zar" panose="00000400000000000000" pitchFamily="2" charset="-78"/>
                        </a:rPr>
                        <a:t>دهانی </a:t>
                      </a:r>
                      <a:r>
                        <a:rPr lang="en-US" sz="1600">
                          <a:effectLst/>
                          <a:latin typeface="Times New Roman" panose="02020603050405020304" pitchFamily="18" charset="0"/>
                          <a:ea typeface="Times New Roman" panose="02020603050405020304" pitchFamily="18" charset="0"/>
                          <a:cs typeface="B Zar" panose="00000400000000000000" pitchFamily="2" charset="-78"/>
                        </a:rPr>
                        <a:t>(mg/kg)</a:t>
                      </a:r>
                      <a:endParaRPr lang="en-US" sz="16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tileRect/>
                    </a:gradFill>
                  </a:tcPr>
                </a:tc>
                <a:tc>
                  <a:txBody>
                    <a:bodyPr/>
                    <a:lstStyle/>
                    <a:p>
                      <a:pPr algn="ctr" rtl="1">
                        <a:spcAft>
                          <a:spcPts val="0"/>
                        </a:spcAft>
                      </a:pPr>
                      <a:r>
                        <a:rPr lang="fa-IR" sz="1600">
                          <a:solidFill>
                            <a:srgbClr val="000000"/>
                          </a:solidFill>
                          <a:effectLst/>
                          <a:latin typeface="Verdana" panose="020B0604030504040204" pitchFamily="34" charset="0"/>
                          <a:ea typeface="Times New Roman" panose="02020603050405020304" pitchFamily="18" charset="0"/>
                          <a:cs typeface="B Zar" panose="00000400000000000000" pitchFamily="2" charset="-78"/>
                        </a:rPr>
                        <a:t>   5</a:t>
                      </a:r>
                      <a:r>
                        <a:rPr lang="en-US" sz="1600">
                          <a:solidFill>
                            <a:srgbClr val="000000"/>
                          </a:solidFill>
                          <a:effectLst/>
                          <a:latin typeface="Times New Roman" panose="02020603050405020304" pitchFamily="18" charset="0"/>
                          <a:ea typeface="Times New Roman" panose="02020603050405020304" pitchFamily="18" charset="0"/>
                          <a:cs typeface="B Zar" panose="00000400000000000000" pitchFamily="2" charset="-78"/>
                        </a:rPr>
                        <a:t>≤</a:t>
                      </a:r>
                      <a:endParaRPr lang="en-US" sz="16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tileRect/>
                    </a:gradFill>
                  </a:tcPr>
                </a:tc>
                <a:tc>
                  <a:txBody>
                    <a:bodyPr/>
                    <a:lstStyle/>
                    <a:p>
                      <a:pPr algn="ctr" rtl="1">
                        <a:spcAft>
                          <a:spcPts val="0"/>
                        </a:spcAft>
                      </a:pPr>
                      <a:r>
                        <a:rPr lang="fa-IR" sz="1600">
                          <a:effectLst/>
                          <a:latin typeface="Times New Roman" panose="02020603050405020304" pitchFamily="18" charset="0"/>
                          <a:ea typeface="Times New Roman" panose="02020603050405020304" pitchFamily="18" charset="0"/>
                          <a:cs typeface="B Zar" panose="00000400000000000000" pitchFamily="2" charset="-78"/>
                        </a:rPr>
                        <a:t>5 </a:t>
                      </a:r>
                      <a:r>
                        <a:rPr lang="en-US" sz="1600">
                          <a:effectLst/>
                          <a:latin typeface="Times New Roman" panose="02020603050405020304" pitchFamily="18" charset="0"/>
                          <a:ea typeface="Times New Roman" panose="02020603050405020304" pitchFamily="18" charset="0"/>
                          <a:cs typeface="B Zar" panose="00000400000000000000" pitchFamily="2" charset="-78"/>
                        </a:rPr>
                        <a:t>&gt;</a:t>
                      </a:r>
                      <a:endParaRPr lang="en-US" sz="1600">
                        <a:effectLst/>
                        <a:latin typeface="Times New Roman" panose="02020603050405020304" pitchFamily="18" charset="0"/>
                        <a:ea typeface="Times New Roman" panose="02020603050405020304" pitchFamily="18" charset="0"/>
                      </a:endParaRPr>
                    </a:p>
                    <a:p>
                      <a:pPr algn="ctr" rtl="1">
                        <a:spcAft>
                          <a:spcPts val="0"/>
                        </a:spcAft>
                      </a:pPr>
                      <a:r>
                        <a:rPr lang="fa-IR" sz="1600">
                          <a:effectLst/>
                          <a:latin typeface="Times New Roman" panose="02020603050405020304" pitchFamily="18" charset="0"/>
                          <a:ea typeface="Times New Roman" panose="02020603050405020304" pitchFamily="18" charset="0"/>
                          <a:cs typeface="B Zar" panose="00000400000000000000" pitchFamily="2" charset="-78"/>
                        </a:rPr>
                        <a:t>50 </a:t>
                      </a:r>
                      <a:r>
                        <a:rPr lang="en-US" sz="1600">
                          <a:effectLst/>
                          <a:latin typeface="Times New Roman" panose="02020603050405020304" pitchFamily="18" charset="0"/>
                          <a:ea typeface="Times New Roman" panose="02020603050405020304" pitchFamily="18" charset="0"/>
                          <a:cs typeface="B Zar" panose="00000400000000000000" pitchFamily="2" charset="-78"/>
                        </a:rPr>
                        <a:t>≤</a:t>
                      </a:r>
                      <a:endParaRPr lang="en-US" sz="16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tileRect/>
                    </a:gradFill>
                  </a:tcPr>
                </a:tc>
                <a:tc>
                  <a:txBody>
                    <a:bodyPr/>
                    <a:lstStyle/>
                    <a:p>
                      <a:pPr algn="ctr" rtl="1">
                        <a:spcAft>
                          <a:spcPts val="0"/>
                        </a:spcAft>
                      </a:pPr>
                      <a:r>
                        <a:rPr lang="fa-IR" sz="1600" dirty="0">
                          <a:effectLst/>
                          <a:latin typeface="Times New Roman" panose="02020603050405020304" pitchFamily="18" charset="0"/>
                          <a:ea typeface="Times New Roman" panose="02020603050405020304" pitchFamily="18" charset="0"/>
                          <a:cs typeface="B Zar" panose="00000400000000000000" pitchFamily="2" charset="-78"/>
                        </a:rPr>
                        <a:t>50 </a:t>
                      </a:r>
                      <a:r>
                        <a:rPr lang="en-US" sz="1600" dirty="0">
                          <a:effectLst/>
                          <a:latin typeface="Times New Roman" panose="02020603050405020304" pitchFamily="18" charset="0"/>
                          <a:ea typeface="Times New Roman" panose="02020603050405020304" pitchFamily="18" charset="0"/>
                          <a:cs typeface="B Zar" panose="00000400000000000000" pitchFamily="2" charset="-78"/>
                        </a:rPr>
                        <a:t>&gt;</a:t>
                      </a:r>
                      <a:endParaRPr lang="en-US" sz="1600" dirty="0">
                        <a:effectLst/>
                        <a:latin typeface="Times New Roman" panose="02020603050405020304" pitchFamily="18" charset="0"/>
                        <a:ea typeface="Times New Roman" panose="02020603050405020304" pitchFamily="18" charset="0"/>
                      </a:endParaRPr>
                    </a:p>
                    <a:p>
                      <a:pPr algn="ctr" rtl="1">
                        <a:spcAft>
                          <a:spcPts val="0"/>
                        </a:spcAft>
                      </a:pPr>
                      <a:r>
                        <a:rPr lang="fa-IR" sz="1600" dirty="0">
                          <a:effectLst/>
                          <a:latin typeface="Times New Roman" panose="02020603050405020304" pitchFamily="18" charset="0"/>
                          <a:ea typeface="Times New Roman" panose="02020603050405020304" pitchFamily="18" charset="0"/>
                          <a:cs typeface="B Zar" panose="00000400000000000000" pitchFamily="2" charset="-78"/>
                        </a:rPr>
                        <a:t>300 </a:t>
                      </a:r>
                      <a:r>
                        <a:rPr lang="en-US" sz="1600" dirty="0">
                          <a:effectLst/>
                          <a:latin typeface="Times New Roman" panose="02020603050405020304" pitchFamily="18" charset="0"/>
                          <a:ea typeface="Times New Roman" panose="02020603050405020304" pitchFamily="18" charset="0"/>
                          <a:cs typeface="B Zar" panose="00000400000000000000" pitchFamily="2" charset="-78"/>
                        </a:rPr>
                        <a:t>≤</a:t>
                      </a:r>
                      <a:endParaRPr lang="en-US" sz="16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tileRect/>
                    </a:gradFill>
                  </a:tcPr>
                </a:tc>
                <a:tc>
                  <a:txBody>
                    <a:bodyPr/>
                    <a:lstStyle/>
                    <a:p>
                      <a:pPr algn="ctr" rtl="1">
                        <a:spcAft>
                          <a:spcPts val="0"/>
                        </a:spcAft>
                      </a:pPr>
                      <a:r>
                        <a:rPr lang="fa-IR" sz="1600">
                          <a:effectLst/>
                          <a:latin typeface="Times New Roman" panose="02020603050405020304" pitchFamily="18" charset="0"/>
                          <a:ea typeface="Times New Roman" panose="02020603050405020304" pitchFamily="18" charset="0"/>
                          <a:cs typeface="B Zar" panose="00000400000000000000" pitchFamily="2" charset="-78"/>
                        </a:rPr>
                        <a:t>300 </a:t>
                      </a:r>
                      <a:r>
                        <a:rPr lang="en-US" sz="1600">
                          <a:effectLst/>
                          <a:latin typeface="Times New Roman" panose="02020603050405020304" pitchFamily="18" charset="0"/>
                          <a:ea typeface="Times New Roman" panose="02020603050405020304" pitchFamily="18" charset="0"/>
                          <a:cs typeface="B Zar" panose="00000400000000000000" pitchFamily="2" charset="-78"/>
                        </a:rPr>
                        <a:t>&gt;</a:t>
                      </a:r>
                      <a:endParaRPr lang="en-US" sz="1600">
                        <a:effectLst/>
                        <a:latin typeface="Times New Roman" panose="02020603050405020304" pitchFamily="18" charset="0"/>
                        <a:ea typeface="Times New Roman" panose="02020603050405020304" pitchFamily="18" charset="0"/>
                      </a:endParaRPr>
                    </a:p>
                    <a:p>
                      <a:pPr algn="ctr" rtl="1">
                        <a:spcAft>
                          <a:spcPts val="0"/>
                        </a:spcAft>
                      </a:pPr>
                      <a:r>
                        <a:rPr lang="fa-IR" sz="1600">
                          <a:effectLst/>
                          <a:latin typeface="Times New Roman" panose="02020603050405020304" pitchFamily="18" charset="0"/>
                          <a:ea typeface="Times New Roman" panose="02020603050405020304" pitchFamily="18" charset="0"/>
                          <a:cs typeface="B Zar" panose="00000400000000000000" pitchFamily="2" charset="-78"/>
                        </a:rPr>
                        <a:t>2000 </a:t>
                      </a:r>
                      <a:r>
                        <a:rPr lang="en-US" sz="1600">
                          <a:effectLst/>
                          <a:latin typeface="Times New Roman" panose="02020603050405020304" pitchFamily="18" charset="0"/>
                          <a:ea typeface="Times New Roman" panose="02020603050405020304" pitchFamily="18" charset="0"/>
                          <a:cs typeface="B Zar" panose="00000400000000000000" pitchFamily="2" charset="-78"/>
                        </a:rPr>
                        <a:t>≤</a:t>
                      </a:r>
                      <a:endParaRPr lang="en-US" sz="16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tileRect/>
                    </a:gradFill>
                  </a:tcPr>
                </a:tc>
                <a:tc rowSpan="5">
                  <a:txBody>
                    <a:bodyPr/>
                    <a:lstStyle/>
                    <a:p>
                      <a:pPr algn="just" rtl="1">
                        <a:spcAft>
                          <a:spcPts val="0"/>
                        </a:spcAft>
                      </a:pPr>
                      <a:r>
                        <a:rPr lang="fa-IR" sz="1800" dirty="0">
                          <a:effectLst/>
                          <a:latin typeface="Times New Roman" panose="02020603050405020304" pitchFamily="18" charset="0"/>
                          <a:ea typeface="Times New Roman" panose="02020603050405020304" pitchFamily="18" charset="0"/>
                          <a:cs typeface="B Zar" panose="00000400000000000000" pitchFamily="2" charset="-78"/>
                        </a:rPr>
                        <a:t>ضوابط</a:t>
                      </a:r>
                      <a:endParaRPr lang="en-US" sz="1800" dirty="0">
                        <a:effectLst/>
                        <a:latin typeface="Times New Roman" panose="02020603050405020304" pitchFamily="18" charset="0"/>
                        <a:ea typeface="Times New Roman" panose="02020603050405020304" pitchFamily="18" charset="0"/>
                      </a:endParaRPr>
                    </a:p>
                    <a:p>
                      <a:pPr algn="just" rtl="1">
                        <a:spcAft>
                          <a:spcPts val="0"/>
                        </a:spcAft>
                      </a:pPr>
                      <a:r>
                        <a:rPr lang="en-US" sz="1800" dirty="0">
                          <a:effectLst/>
                          <a:latin typeface="Times New Roman" panose="02020603050405020304" pitchFamily="18" charset="0"/>
                          <a:ea typeface="Times New Roman" panose="02020603050405020304" pitchFamily="18" charset="0"/>
                          <a:cs typeface="B Zar" panose="00000400000000000000" pitchFamily="2" charset="-78"/>
                        </a:rPr>
                        <a:t>LD50</a:t>
                      </a:r>
                      <a:r>
                        <a:rPr lang="fa-IR" sz="1800" dirty="0">
                          <a:effectLst/>
                          <a:latin typeface="Times New Roman" panose="02020603050405020304" pitchFamily="18" charset="0"/>
                          <a:ea typeface="Times New Roman" panose="02020603050405020304" pitchFamily="18" charset="0"/>
                          <a:cs typeface="B Zar" panose="00000400000000000000" pitchFamily="2" charset="-78"/>
                        </a:rPr>
                        <a:t> دهانی بین 2000 و 5000 میلی گرم بر</a:t>
                      </a:r>
                      <a:r>
                        <a:rPr lang="fa-IR" sz="1800" baseline="-25000" dirty="0">
                          <a:effectLst/>
                          <a:latin typeface="Times New Roman" panose="02020603050405020304" pitchFamily="18" charset="0"/>
                          <a:ea typeface="Times New Roman" panose="02020603050405020304" pitchFamily="18" charset="0"/>
                          <a:cs typeface="B Zar" panose="00000400000000000000" pitchFamily="2" charset="-78"/>
                        </a:rPr>
                        <a:t> </a:t>
                      </a:r>
                      <a:r>
                        <a:rPr lang="fa-IR" sz="1800" dirty="0">
                          <a:effectLst/>
                          <a:latin typeface="Times New Roman" panose="02020603050405020304" pitchFamily="18" charset="0"/>
                          <a:ea typeface="Times New Roman" panose="02020603050405020304" pitchFamily="18" charset="0"/>
                          <a:cs typeface="B Zar" panose="00000400000000000000" pitchFamily="2" charset="-78"/>
                        </a:rPr>
                        <a:t>کیلوگرم پیش بینی شده است.</a:t>
                      </a:r>
                      <a:endParaRPr lang="en-US" sz="1800" dirty="0">
                        <a:effectLst/>
                        <a:latin typeface="Times New Roman" panose="02020603050405020304" pitchFamily="18" charset="0"/>
                        <a:ea typeface="Times New Roman" panose="02020603050405020304" pitchFamily="18" charset="0"/>
                      </a:endParaRPr>
                    </a:p>
                    <a:p>
                      <a:pPr algn="just" rtl="1">
                        <a:spcAft>
                          <a:spcPts val="0"/>
                        </a:spcAft>
                      </a:pPr>
                      <a:r>
                        <a:rPr lang="fa-IR" sz="1800" dirty="0">
                          <a:effectLst/>
                          <a:latin typeface="Times New Roman" panose="02020603050405020304" pitchFamily="18" charset="0"/>
                          <a:ea typeface="Times New Roman" panose="02020603050405020304" pitchFamily="18" charset="0"/>
                          <a:cs typeface="B Zar" panose="00000400000000000000" pitchFamily="2" charset="-78"/>
                        </a:rPr>
                        <a:t>نشانه های اثرات مهم در انسانها* </a:t>
                      </a:r>
                      <a:endParaRPr lang="en-US" sz="1800" dirty="0">
                        <a:effectLst/>
                        <a:latin typeface="Times New Roman" panose="02020603050405020304" pitchFamily="18" charset="0"/>
                        <a:ea typeface="Times New Roman" panose="02020603050405020304" pitchFamily="18" charset="0"/>
                      </a:endParaRPr>
                    </a:p>
                    <a:p>
                      <a:pPr algn="just" rtl="1">
                        <a:spcAft>
                          <a:spcPts val="0"/>
                        </a:spcAft>
                      </a:pPr>
                      <a:r>
                        <a:rPr lang="fa-IR" sz="1800" dirty="0">
                          <a:effectLst/>
                          <a:latin typeface="Times New Roman" panose="02020603050405020304" pitchFamily="18" charset="0"/>
                          <a:ea typeface="Times New Roman" panose="02020603050405020304" pitchFamily="18" charset="0"/>
                          <a:cs typeface="B Zar" panose="00000400000000000000" pitchFamily="2" charset="-78"/>
                        </a:rPr>
                        <a:t>در دسته 4 هیچ مرگ و میری مشاهده نشده است*</a:t>
                      </a:r>
                      <a:endParaRPr lang="en-US" sz="1800" dirty="0">
                        <a:effectLst/>
                        <a:latin typeface="Times New Roman" panose="02020603050405020304" pitchFamily="18" charset="0"/>
                        <a:ea typeface="Times New Roman" panose="02020603050405020304" pitchFamily="18" charset="0"/>
                      </a:endParaRPr>
                    </a:p>
                    <a:p>
                      <a:pPr algn="just" rtl="1">
                        <a:spcAft>
                          <a:spcPts val="0"/>
                        </a:spcAft>
                      </a:pPr>
                      <a:r>
                        <a:rPr lang="fa-IR" sz="1800" dirty="0">
                          <a:effectLst/>
                          <a:latin typeface="Times New Roman" panose="02020603050405020304" pitchFamily="18" charset="0"/>
                          <a:ea typeface="Times New Roman" panose="02020603050405020304" pitchFamily="18" charset="0"/>
                          <a:cs typeface="B Zar" panose="00000400000000000000" pitchFamily="2" charset="-78"/>
                        </a:rPr>
                        <a:t>نشانه های مهم بالینی دردسته4*</a:t>
                      </a:r>
                      <a:endParaRPr lang="en-US" sz="1800" dirty="0">
                        <a:effectLst/>
                        <a:latin typeface="Times New Roman" panose="02020603050405020304" pitchFamily="18" charset="0"/>
                        <a:ea typeface="Times New Roman" panose="02020603050405020304" pitchFamily="18" charset="0"/>
                      </a:endParaRPr>
                    </a:p>
                    <a:p>
                      <a:pPr algn="just" rtl="1">
                        <a:spcAft>
                          <a:spcPts val="0"/>
                        </a:spcAft>
                      </a:pPr>
                      <a:r>
                        <a:rPr lang="fa-IR" sz="1800" dirty="0">
                          <a:effectLst/>
                          <a:latin typeface="Times New Roman" panose="02020603050405020304" pitchFamily="18" charset="0"/>
                          <a:ea typeface="Times New Roman" panose="02020603050405020304" pitchFamily="18" charset="0"/>
                          <a:cs typeface="B Zar" panose="00000400000000000000" pitchFamily="2" charset="-78"/>
                        </a:rPr>
                        <a:t>نشانه های به دست آمده از سایر مطالعات*</a:t>
                      </a:r>
                      <a:endParaRPr lang="en-US" sz="1800" dirty="0">
                        <a:effectLst/>
                        <a:latin typeface="Times New Roman" panose="02020603050405020304" pitchFamily="18" charset="0"/>
                        <a:ea typeface="Times New Roman" panose="02020603050405020304" pitchFamily="18" charset="0"/>
                      </a:endParaRPr>
                    </a:p>
                    <a:p>
                      <a:pPr algn="just" rtl="1">
                        <a:spcAft>
                          <a:spcPts val="0"/>
                        </a:spcAft>
                      </a:pPr>
                      <a:r>
                        <a:rPr lang="fa-IR" sz="1800" dirty="0">
                          <a:effectLst/>
                          <a:latin typeface="Times New Roman" panose="02020603050405020304" pitchFamily="18" charset="0"/>
                          <a:ea typeface="Times New Roman" panose="02020603050405020304" pitchFamily="18" charset="0"/>
                          <a:cs typeface="B Zar" panose="00000400000000000000" pitchFamily="2" charset="-78"/>
                        </a:rPr>
                        <a:t>*برای خطرات بیشتر که در دسته بندی ها نیامده</a:t>
                      </a:r>
                      <a:endParaRPr lang="en-US" sz="1800" dirty="0">
                        <a:effectLst/>
                        <a:latin typeface="Times New Roman" panose="02020603050405020304" pitchFamily="18" charset="0"/>
                        <a:ea typeface="Times New Roman" panose="02020603050405020304" pitchFamily="18" charset="0"/>
                      </a:endParaRPr>
                    </a:p>
                    <a:p>
                      <a:pPr algn="just" rtl="1">
                        <a:spcAft>
                          <a:spcPts val="0"/>
                        </a:spcAft>
                      </a:pPr>
                      <a:r>
                        <a:rPr lang="en-US" sz="1600" dirty="0">
                          <a:effectLst/>
                          <a:latin typeface="Times New Roman" panose="02020603050405020304" pitchFamily="18" charset="0"/>
                          <a:ea typeface="Times New Roman" panose="02020603050405020304" pitchFamily="18" charset="0"/>
                          <a:cs typeface="B Zar" panose="00000400000000000000" pitchFamily="2" charset="-78"/>
                        </a:rPr>
                        <a:t> </a:t>
                      </a:r>
                      <a:endParaRPr lang="en-US" sz="1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tileRect/>
                    </a:gradFill>
                  </a:tcPr>
                </a:tc>
                <a:extLst>
                  <a:ext uri="{0D108BD9-81ED-4DB2-BD59-A6C34878D82A}">
                    <a16:rowId xmlns:a16="http://schemas.microsoft.com/office/drawing/2014/main" val="1859761138"/>
                  </a:ext>
                </a:extLst>
              </a:tr>
              <a:tr h="496741">
                <a:tc>
                  <a:txBody>
                    <a:bodyPr/>
                    <a:lstStyle/>
                    <a:p>
                      <a:pPr algn="ctr" rtl="1">
                        <a:spcAft>
                          <a:spcPts val="0"/>
                        </a:spcAft>
                      </a:pPr>
                      <a:r>
                        <a:rPr lang="fa-IR" sz="1600">
                          <a:effectLst/>
                          <a:latin typeface="Times New Roman" panose="02020603050405020304" pitchFamily="18" charset="0"/>
                          <a:ea typeface="Times New Roman" panose="02020603050405020304" pitchFamily="18" charset="0"/>
                          <a:cs typeface="B Zar" panose="00000400000000000000" pitchFamily="2" charset="-78"/>
                        </a:rPr>
                        <a:t>پوستی </a:t>
                      </a:r>
                      <a:r>
                        <a:rPr lang="en-US" sz="1600">
                          <a:effectLst/>
                          <a:latin typeface="Times New Roman" panose="02020603050405020304" pitchFamily="18" charset="0"/>
                          <a:ea typeface="Times New Roman" panose="02020603050405020304" pitchFamily="18" charset="0"/>
                          <a:cs typeface="B Zar" panose="00000400000000000000" pitchFamily="2" charset="-78"/>
                        </a:rPr>
                        <a:t>(mg/kg)</a:t>
                      </a:r>
                      <a:endParaRPr lang="en-US" sz="16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tileRect/>
                    </a:gradFill>
                  </a:tcPr>
                </a:tc>
                <a:tc>
                  <a:txBody>
                    <a:bodyPr/>
                    <a:lstStyle/>
                    <a:p>
                      <a:pPr algn="ctr" rtl="1">
                        <a:spcAft>
                          <a:spcPts val="0"/>
                        </a:spcAft>
                      </a:pPr>
                      <a:r>
                        <a:rPr lang="fa-IR" sz="1600">
                          <a:solidFill>
                            <a:srgbClr val="000000"/>
                          </a:solidFill>
                          <a:effectLst/>
                          <a:latin typeface="Verdana" panose="020B0604030504040204" pitchFamily="34" charset="0"/>
                          <a:ea typeface="Times New Roman" panose="02020603050405020304" pitchFamily="18" charset="0"/>
                          <a:cs typeface="B Zar" panose="00000400000000000000" pitchFamily="2" charset="-78"/>
                        </a:rPr>
                        <a:t>50 </a:t>
                      </a:r>
                      <a:r>
                        <a:rPr lang="en-US" sz="1600">
                          <a:solidFill>
                            <a:srgbClr val="000000"/>
                          </a:solidFill>
                          <a:effectLst/>
                          <a:latin typeface="Times New Roman" panose="02020603050405020304" pitchFamily="18" charset="0"/>
                          <a:ea typeface="Times New Roman" panose="02020603050405020304" pitchFamily="18" charset="0"/>
                          <a:cs typeface="B Zar" panose="00000400000000000000" pitchFamily="2" charset="-78"/>
                        </a:rPr>
                        <a:t>≤</a:t>
                      </a:r>
                      <a:endParaRPr lang="en-US" sz="16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tileRect/>
                    </a:gradFill>
                  </a:tcPr>
                </a:tc>
                <a:tc>
                  <a:txBody>
                    <a:bodyPr/>
                    <a:lstStyle/>
                    <a:p>
                      <a:pPr algn="ctr" rtl="1">
                        <a:spcAft>
                          <a:spcPts val="0"/>
                        </a:spcAft>
                      </a:pPr>
                      <a:r>
                        <a:rPr lang="fa-IR" sz="1600">
                          <a:effectLst/>
                          <a:latin typeface="Times New Roman" panose="02020603050405020304" pitchFamily="18" charset="0"/>
                          <a:ea typeface="Times New Roman" panose="02020603050405020304" pitchFamily="18" charset="0"/>
                          <a:cs typeface="B Zar" panose="00000400000000000000" pitchFamily="2" charset="-78"/>
                        </a:rPr>
                        <a:t> 50 </a:t>
                      </a:r>
                      <a:r>
                        <a:rPr lang="en-US" sz="1600">
                          <a:effectLst/>
                          <a:latin typeface="Times New Roman" panose="02020603050405020304" pitchFamily="18" charset="0"/>
                          <a:ea typeface="Times New Roman" panose="02020603050405020304" pitchFamily="18" charset="0"/>
                          <a:cs typeface="B Zar" panose="00000400000000000000" pitchFamily="2" charset="-78"/>
                        </a:rPr>
                        <a:t>&gt;</a:t>
                      </a:r>
                      <a:endParaRPr lang="en-US" sz="1600">
                        <a:effectLst/>
                        <a:latin typeface="Times New Roman" panose="02020603050405020304" pitchFamily="18" charset="0"/>
                        <a:ea typeface="Times New Roman" panose="02020603050405020304" pitchFamily="18" charset="0"/>
                      </a:endParaRPr>
                    </a:p>
                    <a:p>
                      <a:pPr algn="ctr" rtl="1">
                        <a:spcAft>
                          <a:spcPts val="0"/>
                        </a:spcAft>
                      </a:pPr>
                      <a:r>
                        <a:rPr lang="fa-IR" sz="1600">
                          <a:effectLst/>
                          <a:latin typeface="Times New Roman" panose="02020603050405020304" pitchFamily="18" charset="0"/>
                          <a:ea typeface="Times New Roman" panose="02020603050405020304" pitchFamily="18" charset="0"/>
                          <a:cs typeface="B Zar" panose="00000400000000000000" pitchFamily="2" charset="-78"/>
                        </a:rPr>
                        <a:t> 200 </a:t>
                      </a:r>
                      <a:r>
                        <a:rPr lang="en-US" sz="1600">
                          <a:effectLst/>
                          <a:latin typeface="Times New Roman" panose="02020603050405020304" pitchFamily="18" charset="0"/>
                          <a:ea typeface="Times New Roman" panose="02020603050405020304" pitchFamily="18" charset="0"/>
                          <a:cs typeface="B Zar" panose="00000400000000000000" pitchFamily="2" charset="-78"/>
                        </a:rPr>
                        <a:t>≤</a:t>
                      </a:r>
                      <a:endParaRPr lang="en-US" sz="16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tileRect/>
                    </a:gradFill>
                  </a:tcPr>
                </a:tc>
                <a:tc>
                  <a:txBody>
                    <a:bodyPr/>
                    <a:lstStyle/>
                    <a:p>
                      <a:pPr algn="ctr" rtl="1">
                        <a:spcAft>
                          <a:spcPts val="0"/>
                        </a:spcAft>
                      </a:pPr>
                      <a:r>
                        <a:rPr lang="fa-IR" sz="1600">
                          <a:effectLst/>
                          <a:latin typeface="Times New Roman" panose="02020603050405020304" pitchFamily="18" charset="0"/>
                          <a:ea typeface="Times New Roman" panose="02020603050405020304" pitchFamily="18" charset="0"/>
                          <a:cs typeface="B Zar" panose="00000400000000000000" pitchFamily="2" charset="-78"/>
                        </a:rPr>
                        <a:t> 200 </a:t>
                      </a:r>
                      <a:r>
                        <a:rPr lang="en-US" sz="1600">
                          <a:effectLst/>
                          <a:latin typeface="Times New Roman" panose="02020603050405020304" pitchFamily="18" charset="0"/>
                          <a:ea typeface="Times New Roman" panose="02020603050405020304" pitchFamily="18" charset="0"/>
                          <a:cs typeface="B Zar" panose="00000400000000000000" pitchFamily="2" charset="-78"/>
                        </a:rPr>
                        <a:t>&gt;</a:t>
                      </a:r>
                      <a:endParaRPr lang="en-US" sz="1600">
                        <a:effectLst/>
                        <a:latin typeface="Times New Roman" panose="02020603050405020304" pitchFamily="18" charset="0"/>
                        <a:ea typeface="Times New Roman" panose="02020603050405020304" pitchFamily="18" charset="0"/>
                      </a:endParaRPr>
                    </a:p>
                    <a:p>
                      <a:pPr algn="ctr" rtl="1">
                        <a:spcAft>
                          <a:spcPts val="0"/>
                        </a:spcAft>
                      </a:pPr>
                      <a:r>
                        <a:rPr lang="fa-IR" sz="1600">
                          <a:effectLst/>
                          <a:latin typeface="Times New Roman" panose="02020603050405020304" pitchFamily="18" charset="0"/>
                          <a:ea typeface="Times New Roman" panose="02020603050405020304" pitchFamily="18" charset="0"/>
                          <a:cs typeface="B Zar" panose="00000400000000000000" pitchFamily="2" charset="-78"/>
                        </a:rPr>
                        <a:t> 1000 </a:t>
                      </a:r>
                      <a:r>
                        <a:rPr lang="en-US" sz="1600">
                          <a:effectLst/>
                          <a:latin typeface="Times New Roman" panose="02020603050405020304" pitchFamily="18" charset="0"/>
                          <a:ea typeface="Times New Roman" panose="02020603050405020304" pitchFamily="18" charset="0"/>
                          <a:cs typeface="B Zar" panose="00000400000000000000" pitchFamily="2" charset="-78"/>
                        </a:rPr>
                        <a:t>≤</a:t>
                      </a:r>
                      <a:endParaRPr lang="en-US" sz="16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tileRect/>
                    </a:gradFill>
                  </a:tcPr>
                </a:tc>
                <a:tc>
                  <a:txBody>
                    <a:bodyPr/>
                    <a:lstStyle/>
                    <a:p>
                      <a:pPr algn="ctr" rtl="1">
                        <a:spcAft>
                          <a:spcPts val="0"/>
                        </a:spcAft>
                      </a:pPr>
                      <a:r>
                        <a:rPr lang="fa-IR" sz="1600">
                          <a:effectLst/>
                          <a:latin typeface="Times New Roman" panose="02020603050405020304" pitchFamily="18" charset="0"/>
                          <a:ea typeface="Times New Roman" panose="02020603050405020304" pitchFamily="18" charset="0"/>
                          <a:cs typeface="B Zar" panose="00000400000000000000" pitchFamily="2" charset="-78"/>
                        </a:rPr>
                        <a:t>1000</a:t>
                      </a:r>
                      <a:r>
                        <a:rPr lang="en-US" sz="1600">
                          <a:effectLst/>
                          <a:latin typeface="Times New Roman" panose="02020603050405020304" pitchFamily="18" charset="0"/>
                          <a:ea typeface="Times New Roman" panose="02020603050405020304" pitchFamily="18" charset="0"/>
                          <a:cs typeface="B Zar" panose="00000400000000000000" pitchFamily="2" charset="-78"/>
                        </a:rPr>
                        <a:t>&gt;</a:t>
                      </a:r>
                      <a:endParaRPr lang="en-US" sz="1600">
                        <a:effectLst/>
                        <a:latin typeface="Times New Roman" panose="02020603050405020304" pitchFamily="18" charset="0"/>
                        <a:ea typeface="Times New Roman" panose="02020603050405020304" pitchFamily="18" charset="0"/>
                      </a:endParaRPr>
                    </a:p>
                    <a:p>
                      <a:pPr algn="ctr" rtl="1">
                        <a:spcAft>
                          <a:spcPts val="0"/>
                        </a:spcAft>
                      </a:pPr>
                      <a:r>
                        <a:rPr lang="fa-IR" sz="1600">
                          <a:effectLst/>
                          <a:latin typeface="Times New Roman" panose="02020603050405020304" pitchFamily="18" charset="0"/>
                          <a:ea typeface="Times New Roman" panose="02020603050405020304" pitchFamily="18" charset="0"/>
                          <a:cs typeface="B Zar" panose="00000400000000000000" pitchFamily="2" charset="-78"/>
                        </a:rPr>
                        <a:t>2000 </a:t>
                      </a:r>
                      <a:r>
                        <a:rPr lang="en-US" sz="1600">
                          <a:effectLst/>
                          <a:latin typeface="Times New Roman" panose="02020603050405020304" pitchFamily="18" charset="0"/>
                          <a:ea typeface="Times New Roman" panose="02020603050405020304" pitchFamily="18" charset="0"/>
                          <a:cs typeface="B Zar" panose="00000400000000000000" pitchFamily="2" charset="-78"/>
                        </a:rPr>
                        <a:t>≤</a:t>
                      </a:r>
                      <a:endParaRPr lang="en-US" sz="16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tileRect/>
                    </a:gradFill>
                  </a:tcPr>
                </a:tc>
                <a:tc vMerge="1">
                  <a:txBody>
                    <a:bodyPr/>
                    <a:lstStyle/>
                    <a:p>
                      <a:endParaRPr lang="en-US"/>
                    </a:p>
                  </a:txBody>
                  <a:tcPr/>
                </a:tc>
                <a:extLst>
                  <a:ext uri="{0D108BD9-81ED-4DB2-BD59-A6C34878D82A}">
                    <a16:rowId xmlns:a16="http://schemas.microsoft.com/office/drawing/2014/main" val="2268071096"/>
                  </a:ext>
                </a:extLst>
              </a:tr>
              <a:tr h="496741">
                <a:tc>
                  <a:txBody>
                    <a:bodyPr/>
                    <a:lstStyle/>
                    <a:p>
                      <a:pPr algn="ctr" rtl="1">
                        <a:spcAft>
                          <a:spcPts val="0"/>
                        </a:spcAft>
                      </a:pPr>
                      <a:r>
                        <a:rPr lang="fa-IR" sz="1600">
                          <a:effectLst/>
                          <a:latin typeface="Times New Roman" panose="02020603050405020304" pitchFamily="18" charset="0"/>
                          <a:ea typeface="Times New Roman" panose="02020603050405020304" pitchFamily="18" charset="0"/>
                          <a:cs typeface="B Zar" panose="00000400000000000000" pitchFamily="2" charset="-78"/>
                        </a:rPr>
                        <a:t>گازها </a:t>
                      </a:r>
                      <a:r>
                        <a:rPr lang="en-US" sz="1600">
                          <a:effectLst/>
                          <a:latin typeface="Times New Roman" panose="02020603050405020304" pitchFamily="18" charset="0"/>
                          <a:ea typeface="Times New Roman" panose="02020603050405020304" pitchFamily="18" charset="0"/>
                          <a:cs typeface="B Zar" panose="00000400000000000000" pitchFamily="2" charset="-78"/>
                        </a:rPr>
                        <a:t>(ppm)</a:t>
                      </a:r>
                      <a:endParaRPr lang="en-US" sz="16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tileRect/>
                    </a:gradFill>
                  </a:tcPr>
                </a:tc>
                <a:tc>
                  <a:txBody>
                    <a:bodyPr/>
                    <a:lstStyle/>
                    <a:p>
                      <a:pPr algn="ctr" rtl="1">
                        <a:spcAft>
                          <a:spcPts val="0"/>
                        </a:spcAft>
                      </a:pPr>
                      <a:r>
                        <a:rPr lang="fa-IR" sz="1600">
                          <a:solidFill>
                            <a:srgbClr val="000000"/>
                          </a:solidFill>
                          <a:effectLst/>
                          <a:latin typeface="Verdana" panose="020B0604030504040204" pitchFamily="34" charset="0"/>
                          <a:ea typeface="Times New Roman" panose="02020603050405020304" pitchFamily="18" charset="0"/>
                          <a:cs typeface="B Zar" panose="00000400000000000000" pitchFamily="2" charset="-78"/>
                        </a:rPr>
                        <a:t>100 </a:t>
                      </a:r>
                      <a:r>
                        <a:rPr lang="en-US" sz="1600">
                          <a:solidFill>
                            <a:srgbClr val="000000"/>
                          </a:solidFill>
                          <a:effectLst/>
                          <a:latin typeface="Times New Roman" panose="02020603050405020304" pitchFamily="18" charset="0"/>
                          <a:ea typeface="Times New Roman" panose="02020603050405020304" pitchFamily="18" charset="0"/>
                          <a:cs typeface="B Zar" panose="00000400000000000000" pitchFamily="2" charset="-78"/>
                        </a:rPr>
                        <a:t>≤</a:t>
                      </a:r>
                      <a:endParaRPr lang="en-US" sz="16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tileRect/>
                    </a:gradFill>
                  </a:tcPr>
                </a:tc>
                <a:tc>
                  <a:txBody>
                    <a:bodyPr/>
                    <a:lstStyle/>
                    <a:p>
                      <a:pPr algn="ctr" rtl="1">
                        <a:spcAft>
                          <a:spcPts val="0"/>
                        </a:spcAft>
                      </a:pPr>
                      <a:r>
                        <a:rPr lang="fa-IR" sz="1600">
                          <a:effectLst/>
                          <a:latin typeface="Times New Roman" panose="02020603050405020304" pitchFamily="18" charset="0"/>
                          <a:ea typeface="Times New Roman" panose="02020603050405020304" pitchFamily="18" charset="0"/>
                          <a:cs typeface="B Zar" panose="00000400000000000000" pitchFamily="2" charset="-78"/>
                        </a:rPr>
                        <a:t>100 </a:t>
                      </a:r>
                      <a:r>
                        <a:rPr lang="en-US" sz="1600">
                          <a:effectLst/>
                          <a:latin typeface="Times New Roman" panose="02020603050405020304" pitchFamily="18" charset="0"/>
                          <a:ea typeface="Times New Roman" panose="02020603050405020304" pitchFamily="18" charset="0"/>
                          <a:cs typeface="B Zar" panose="00000400000000000000" pitchFamily="2" charset="-78"/>
                        </a:rPr>
                        <a:t>&gt;</a:t>
                      </a:r>
                      <a:endParaRPr lang="en-US" sz="1600">
                        <a:effectLst/>
                        <a:latin typeface="Times New Roman" panose="02020603050405020304" pitchFamily="18" charset="0"/>
                        <a:ea typeface="Times New Roman" panose="02020603050405020304" pitchFamily="18" charset="0"/>
                      </a:endParaRPr>
                    </a:p>
                    <a:p>
                      <a:pPr algn="ctr" rtl="1">
                        <a:spcAft>
                          <a:spcPts val="0"/>
                        </a:spcAft>
                      </a:pPr>
                      <a:r>
                        <a:rPr lang="fa-IR" sz="1600">
                          <a:effectLst/>
                          <a:latin typeface="Times New Roman" panose="02020603050405020304" pitchFamily="18" charset="0"/>
                          <a:ea typeface="Times New Roman" panose="02020603050405020304" pitchFamily="18" charset="0"/>
                          <a:cs typeface="B Zar" panose="00000400000000000000" pitchFamily="2" charset="-78"/>
                        </a:rPr>
                        <a:t> 500 </a:t>
                      </a:r>
                      <a:r>
                        <a:rPr lang="en-US" sz="1600">
                          <a:effectLst/>
                          <a:latin typeface="Times New Roman" panose="02020603050405020304" pitchFamily="18" charset="0"/>
                          <a:ea typeface="Times New Roman" panose="02020603050405020304" pitchFamily="18" charset="0"/>
                          <a:cs typeface="B Zar" panose="00000400000000000000" pitchFamily="2" charset="-78"/>
                        </a:rPr>
                        <a:t>≤</a:t>
                      </a:r>
                      <a:endParaRPr lang="en-US" sz="16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tileRect/>
                    </a:gradFill>
                  </a:tcPr>
                </a:tc>
                <a:tc>
                  <a:txBody>
                    <a:bodyPr/>
                    <a:lstStyle/>
                    <a:p>
                      <a:pPr algn="ctr" rtl="1">
                        <a:spcAft>
                          <a:spcPts val="0"/>
                        </a:spcAft>
                      </a:pPr>
                      <a:r>
                        <a:rPr lang="fa-IR" sz="1600">
                          <a:effectLst/>
                          <a:latin typeface="Times New Roman" panose="02020603050405020304" pitchFamily="18" charset="0"/>
                          <a:ea typeface="Times New Roman" panose="02020603050405020304" pitchFamily="18" charset="0"/>
                          <a:cs typeface="B Zar" panose="00000400000000000000" pitchFamily="2" charset="-78"/>
                        </a:rPr>
                        <a:t>500 </a:t>
                      </a:r>
                      <a:r>
                        <a:rPr lang="en-US" sz="1600">
                          <a:effectLst/>
                          <a:latin typeface="Times New Roman" panose="02020603050405020304" pitchFamily="18" charset="0"/>
                          <a:ea typeface="Times New Roman" panose="02020603050405020304" pitchFamily="18" charset="0"/>
                          <a:cs typeface="B Zar" panose="00000400000000000000" pitchFamily="2" charset="-78"/>
                        </a:rPr>
                        <a:t>&gt;</a:t>
                      </a:r>
                      <a:endParaRPr lang="en-US" sz="1600">
                        <a:effectLst/>
                        <a:latin typeface="Times New Roman" panose="02020603050405020304" pitchFamily="18" charset="0"/>
                        <a:ea typeface="Times New Roman" panose="02020603050405020304" pitchFamily="18" charset="0"/>
                      </a:endParaRPr>
                    </a:p>
                    <a:p>
                      <a:pPr algn="ctr" rtl="1">
                        <a:spcAft>
                          <a:spcPts val="0"/>
                        </a:spcAft>
                      </a:pPr>
                      <a:r>
                        <a:rPr lang="fa-IR" sz="1600">
                          <a:effectLst/>
                          <a:latin typeface="Times New Roman" panose="02020603050405020304" pitchFamily="18" charset="0"/>
                          <a:ea typeface="Times New Roman" panose="02020603050405020304" pitchFamily="18" charset="0"/>
                          <a:cs typeface="B Zar" panose="00000400000000000000" pitchFamily="2" charset="-78"/>
                        </a:rPr>
                        <a:t>2500 </a:t>
                      </a:r>
                      <a:r>
                        <a:rPr lang="en-US" sz="1600">
                          <a:effectLst/>
                          <a:latin typeface="Times New Roman" panose="02020603050405020304" pitchFamily="18" charset="0"/>
                          <a:ea typeface="Times New Roman" panose="02020603050405020304" pitchFamily="18" charset="0"/>
                          <a:cs typeface="B Zar" panose="00000400000000000000" pitchFamily="2" charset="-78"/>
                        </a:rPr>
                        <a:t>≤</a:t>
                      </a:r>
                      <a:endParaRPr lang="en-US" sz="16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tileRect/>
                    </a:gradFill>
                  </a:tcPr>
                </a:tc>
                <a:tc>
                  <a:txBody>
                    <a:bodyPr/>
                    <a:lstStyle/>
                    <a:p>
                      <a:pPr algn="ctr" rtl="1">
                        <a:spcAft>
                          <a:spcPts val="0"/>
                        </a:spcAft>
                      </a:pPr>
                      <a:r>
                        <a:rPr lang="fa-IR" sz="1600">
                          <a:effectLst/>
                          <a:latin typeface="Times New Roman" panose="02020603050405020304" pitchFamily="18" charset="0"/>
                          <a:ea typeface="Times New Roman" panose="02020603050405020304" pitchFamily="18" charset="0"/>
                          <a:cs typeface="B Zar" panose="00000400000000000000" pitchFamily="2" charset="-78"/>
                        </a:rPr>
                        <a:t>2500 </a:t>
                      </a:r>
                      <a:r>
                        <a:rPr lang="en-US" sz="1600">
                          <a:effectLst/>
                          <a:latin typeface="Times New Roman" panose="02020603050405020304" pitchFamily="18" charset="0"/>
                          <a:ea typeface="Times New Roman" panose="02020603050405020304" pitchFamily="18" charset="0"/>
                          <a:cs typeface="B Zar" panose="00000400000000000000" pitchFamily="2" charset="-78"/>
                        </a:rPr>
                        <a:t>&gt;</a:t>
                      </a:r>
                      <a:endParaRPr lang="en-US" sz="1600">
                        <a:effectLst/>
                        <a:latin typeface="Times New Roman" panose="02020603050405020304" pitchFamily="18" charset="0"/>
                        <a:ea typeface="Times New Roman" panose="02020603050405020304" pitchFamily="18" charset="0"/>
                      </a:endParaRPr>
                    </a:p>
                    <a:p>
                      <a:pPr algn="ctr" rtl="1">
                        <a:spcAft>
                          <a:spcPts val="0"/>
                        </a:spcAft>
                      </a:pPr>
                      <a:r>
                        <a:rPr lang="fa-IR" sz="1600">
                          <a:effectLst/>
                          <a:latin typeface="Times New Roman" panose="02020603050405020304" pitchFamily="18" charset="0"/>
                          <a:ea typeface="Times New Roman" panose="02020603050405020304" pitchFamily="18" charset="0"/>
                          <a:cs typeface="B Zar" panose="00000400000000000000" pitchFamily="2" charset="-78"/>
                        </a:rPr>
                        <a:t>5000 </a:t>
                      </a:r>
                      <a:r>
                        <a:rPr lang="en-US" sz="1600">
                          <a:effectLst/>
                          <a:latin typeface="Times New Roman" panose="02020603050405020304" pitchFamily="18" charset="0"/>
                          <a:ea typeface="Times New Roman" panose="02020603050405020304" pitchFamily="18" charset="0"/>
                          <a:cs typeface="B Zar" panose="00000400000000000000" pitchFamily="2" charset="-78"/>
                        </a:rPr>
                        <a:t>≤</a:t>
                      </a:r>
                      <a:r>
                        <a:rPr lang="en-US" sz="1600">
                          <a:effectLst/>
                          <a:latin typeface="B Zar" panose="00000400000000000000" pitchFamily="2" charset="-78"/>
                          <a:ea typeface="Times New Roman" panose="02020603050405020304" pitchFamily="18" charset="0"/>
                        </a:rPr>
                        <a:t> </a:t>
                      </a:r>
                      <a:endParaRPr lang="en-US" sz="16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tileRect/>
                    </a:gradFill>
                  </a:tcPr>
                </a:tc>
                <a:tc vMerge="1">
                  <a:txBody>
                    <a:bodyPr/>
                    <a:lstStyle/>
                    <a:p>
                      <a:endParaRPr lang="en-US"/>
                    </a:p>
                  </a:txBody>
                  <a:tcPr/>
                </a:tc>
                <a:extLst>
                  <a:ext uri="{0D108BD9-81ED-4DB2-BD59-A6C34878D82A}">
                    <a16:rowId xmlns:a16="http://schemas.microsoft.com/office/drawing/2014/main" val="2358535475"/>
                  </a:ext>
                </a:extLst>
              </a:tr>
              <a:tr h="496741">
                <a:tc>
                  <a:txBody>
                    <a:bodyPr/>
                    <a:lstStyle/>
                    <a:p>
                      <a:pPr algn="ctr" rtl="1">
                        <a:spcAft>
                          <a:spcPts val="0"/>
                        </a:spcAft>
                      </a:pPr>
                      <a:r>
                        <a:rPr lang="fa-IR" sz="1600" dirty="0">
                          <a:effectLst/>
                          <a:latin typeface="Times New Roman" panose="02020603050405020304" pitchFamily="18" charset="0"/>
                          <a:ea typeface="Times New Roman" panose="02020603050405020304" pitchFamily="18" charset="0"/>
                          <a:cs typeface="B Zar" panose="00000400000000000000" pitchFamily="2" charset="-78"/>
                        </a:rPr>
                        <a:t>بخارها </a:t>
                      </a:r>
                      <a:r>
                        <a:rPr lang="en-US" sz="1600" dirty="0">
                          <a:effectLst/>
                          <a:latin typeface="Times New Roman" panose="02020603050405020304" pitchFamily="18" charset="0"/>
                          <a:ea typeface="Times New Roman" panose="02020603050405020304" pitchFamily="18" charset="0"/>
                          <a:cs typeface="B Zar" panose="00000400000000000000" pitchFamily="2" charset="-78"/>
                        </a:rPr>
                        <a:t>(mg/l)</a:t>
                      </a:r>
                      <a:endParaRPr lang="en-US" sz="16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tileRect/>
                    </a:gradFill>
                  </a:tcPr>
                </a:tc>
                <a:tc>
                  <a:txBody>
                    <a:bodyPr/>
                    <a:lstStyle/>
                    <a:p>
                      <a:pPr algn="ctr" rtl="1">
                        <a:spcAft>
                          <a:spcPts val="0"/>
                        </a:spcAft>
                      </a:pPr>
                      <a:r>
                        <a:rPr lang="fa-IR" sz="1600">
                          <a:solidFill>
                            <a:srgbClr val="000000"/>
                          </a:solidFill>
                          <a:effectLst/>
                          <a:latin typeface="Verdana" panose="020B0604030504040204" pitchFamily="34" charset="0"/>
                          <a:ea typeface="Times New Roman" panose="02020603050405020304" pitchFamily="18" charset="0"/>
                          <a:cs typeface="B Zar" panose="00000400000000000000" pitchFamily="2" charset="-78"/>
                        </a:rPr>
                        <a:t>5/0</a:t>
                      </a:r>
                      <a:r>
                        <a:rPr lang="en-US" sz="1600">
                          <a:solidFill>
                            <a:srgbClr val="000000"/>
                          </a:solidFill>
                          <a:effectLst/>
                          <a:latin typeface="Times New Roman" panose="02020603050405020304" pitchFamily="18" charset="0"/>
                          <a:ea typeface="Times New Roman" panose="02020603050405020304" pitchFamily="18" charset="0"/>
                          <a:cs typeface="B Zar" panose="00000400000000000000" pitchFamily="2" charset="-78"/>
                        </a:rPr>
                        <a:t>≤</a:t>
                      </a:r>
                      <a:endParaRPr lang="en-US" sz="16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tileRect/>
                    </a:gradFill>
                  </a:tcPr>
                </a:tc>
                <a:tc>
                  <a:txBody>
                    <a:bodyPr/>
                    <a:lstStyle/>
                    <a:p>
                      <a:pPr algn="ctr" rtl="1">
                        <a:spcAft>
                          <a:spcPts val="0"/>
                        </a:spcAft>
                      </a:pPr>
                      <a:r>
                        <a:rPr lang="fa-IR" sz="1600">
                          <a:effectLst/>
                          <a:latin typeface="Times New Roman" panose="02020603050405020304" pitchFamily="18" charset="0"/>
                          <a:ea typeface="Times New Roman" panose="02020603050405020304" pitchFamily="18" charset="0"/>
                          <a:cs typeface="B Zar" panose="00000400000000000000" pitchFamily="2" charset="-78"/>
                        </a:rPr>
                        <a:t>5/0 </a:t>
                      </a:r>
                      <a:r>
                        <a:rPr lang="en-US" sz="1600">
                          <a:effectLst/>
                          <a:latin typeface="Times New Roman" panose="02020603050405020304" pitchFamily="18" charset="0"/>
                          <a:ea typeface="Times New Roman" panose="02020603050405020304" pitchFamily="18" charset="0"/>
                          <a:cs typeface="B Zar" panose="00000400000000000000" pitchFamily="2" charset="-78"/>
                        </a:rPr>
                        <a:t>&gt;</a:t>
                      </a:r>
                      <a:endParaRPr lang="en-US" sz="1600">
                        <a:effectLst/>
                        <a:latin typeface="Times New Roman" panose="02020603050405020304" pitchFamily="18" charset="0"/>
                        <a:ea typeface="Times New Roman" panose="02020603050405020304" pitchFamily="18" charset="0"/>
                      </a:endParaRPr>
                    </a:p>
                    <a:p>
                      <a:pPr algn="ctr" rtl="1">
                        <a:spcAft>
                          <a:spcPts val="0"/>
                        </a:spcAft>
                      </a:pPr>
                      <a:r>
                        <a:rPr lang="fa-IR" sz="1600">
                          <a:effectLst/>
                          <a:latin typeface="Times New Roman" panose="02020603050405020304" pitchFamily="18" charset="0"/>
                          <a:ea typeface="Times New Roman" panose="02020603050405020304" pitchFamily="18" charset="0"/>
                          <a:cs typeface="B Zar" panose="00000400000000000000" pitchFamily="2" charset="-78"/>
                        </a:rPr>
                        <a:t>2 </a:t>
                      </a:r>
                      <a:r>
                        <a:rPr lang="en-US" sz="1600">
                          <a:effectLst/>
                          <a:latin typeface="Times New Roman" panose="02020603050405020304" pitchFamily="18" charset="0"/>
                          <a:ea typeface="Times New Roman" panose="02020603050405020304" pitchFamily="18" charset="0"/>
                          <a:cs typeface="B Zar" panose="00000400000000000000" pitchFamily="2" charset="-78"/>
                        </a:rPr>
                        <a:t>≤</a:t>
                      </a:r>
                      <a:endParaRPr lang="en-US" sz="16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tileRect/>
                    </a:gradFill>
                  </a:tcPr>
                </a:tc>
                <a:tc>
                  <a:txBody>
                    <a:bodyPr/>
                    <a:lstStyle/>
                    <a:p>
                      <a:pPr algn="ctr" rtl="1">
                        <a:spcAft>
                          <a:spcPts val="0"/>
                        </a:spcAft>
                      </a:pPr>
                      <a:r>
                        <a:rPr lang="fa-IR" sz="1600">
                          <a:effectLst/>
                          <a:latin typeface="Times New Roman" panose="02020603050405020304" pitchFamily="18" charset="0"/>
                          <a:ea typeface="Times New Roman" panose="02020603050405020304" pitchFamily="18" charset="0"/>
                          <a:cs typeface="B Zar" panose="00000400000000000000" pitchFamily="2" charset="-78"/>
                        </a:rPr>
                        <a:t>2 </a:t>
                      </a:r>
                      <a:r>
                        <a:rPr lang="en-US" sz="1600">
                          <a:effectLst/>
                          <a:latin typeface="Times New Roman" panose="02020603050405020304" pitchFamily="18" charset="0"/>
                          <a:ea typeface="Times New Roman" panose="02020603050405020304" pitchFamily="18" charset="0"/>
                          <a:cs typeface="B Zar" panose="00000400000000000000" pitchFamily="2" charset="-78"/>
                        </a:rPr>
                        <a:t>&gt;</a:t>
                      </a:r>
                      <a:endParaRPr lang="en-US" sz="1600">
                        <a:effectLst/>
                        <a:latin typeface="Times New Roman" panose="02020603050405020304" pitchFamily="18" charset="0"/>
                        <a:ea typeface="Times New Roman" panose="02020603050405020304" pitchFamily="18" charset="0"/>
                      </a:endParaRPr>
                    </a:p>
                    <a:p>
                      <a:pPr algn="ctr" rtl="1">
                        <a:spcAft>
                          <a:spcPts val="0"/>
                        </a:spcAft>
                      </a:pPr>
                      <a:r>
                        <a:rPr lang="fa-IR" sz="1600">
                          <a:effectLst/>
                          <a:latin typeface="Times New Roman" panose="02020603050405020304" pitchFamily="18" charset="0"/>
                          <a:ea typeface="Times New Roman" panose="02020603050405020304" pitchFamily="18" charset="0"/>
                          <a:cs typeface="B Zar" panose="00000400000000000000" pitchFamily="2" charset="-78"/>
                        </a:rPr>
                        <a:t>10</a:t>
                      </a:r>
                      <a:r>
                        <a:rPr lang="en-US" sz="1600">
                          <a:effectLst/>
                          <a:latin typeface="Times New Roman" panose="02020603050405020304" pitchFamily="18" charset="0"/>
                          <a:ea typeface="Times New Roman" panose="02020603050405020304" pitchFamily="18" charset="0"/>
                          <a:cs typeface="B Zar" panose="00000400000000000000" pitchFamily="2" charset="-78"/>
                        </a:rPr>
                        <a:t>≤</a:t>
                      </a:r>
                      <a:r>
                        <a:rPr lang="en-US" sz="1600">
                          <a:effectLst/>
                          <a:latin typeface="B Zar" panose="00000400000000000000" pitchFamily="2" charset="-78"/>
                          <a:ea typeface="Times New Roman" panose="02020603050405020304" pitchFamily="18" charset="0"/>
                        </a:rPr>
                        <a:t> </a:t>
                      </a:r>
                      <a:endParaRPr lang="en-US" sz="16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tileRect/>
                    </a:gradFill>
                  </a:tcPr>
                </a:tc>
                <a:tc>
                  <a:txBody>
                    <a:bodyPr/>
                    <a:lstStyle/>
                    <a:p>
                      <a:pPr algn="ctr" rtl="1">
                        <a:spcAft>
                          <a:spcPts val="0"/>
                        </a:spcAft>
                      </a:pPr>
                      <a:r>
                        <a:rPr lang="fa-IR" sz="1600">
                          <a:effectLst/>
                          <a:latin typeface="Times New Roman" panose="02020603050405020304" pitchFamily="18" charset="0"/>
                          <a:ea typeface="Times New Roman" panose="02020603050405020304" pitchFamily="18" charset="0"/>
                          <a:cs typeface="B Zar" panose="00000400000000000000" pitchFamily="2" charset="-78"/>
                        </a:rPr>
                        <a:t>10 </a:t>
                      </a:r>
                      <a:r>
                        <a:rPr lang="en-US" sz="1600">
                          <a:effectLst/>
                          <a:latin typeface="Times New Roman" panose="02020603050405020304" pitchFamily="18" charset="0"/>
                          <a:ea typeface="Times New Roman" panose="02020603050405020304" pitchFamily="18" charset="0"/>
                          <a:cs typeface="B Zar" panose="00000400000000000000" pitchFamily="2" charset="-78"/>
                        </a:rPr>
                        <a:t>&gt;</a:t>
                      </a:r>
                      <a:endParaRPr lang="en-US" sz="1600">
                        <a:effectLst/>
                        <a:latin typeface="Times New Roman" panose="02020603050405020304" pitchFamily="18" charset="0"/>
                        <a:ea typeface="Times New Roman" panose="02020603050405020304" pitchFamily="18" charset="0"/>
                      </a:endParaRPr>
                    </a:p>
                    <a:p>
                      <a:pPr algn="ctr" rtl="1">
                        <a:spcAft>
                          <a:spcPts val="0"/>
                        </a:spcAft>
                      </a:pPr>
                      <a:r>
                        <a:rPr lang="fa-IR" sz="1600">
                          <a:effectLst/>
                          <a:latin typeface="Times New Roman" panose="02020603050405020304" pitchFamily="18" charset="0"/>
                          <a:ea typeface="Times New Roman" panose="02020603050405020304" pitchFamily="18" charset="0"/>
                          <a:cs typeface="B Zar" panose="00000400000000000000" pitchFamily="2" charset="-78"/>
                        </a:rPr>
                        <a:t> 20 </a:t>
                      </a:r>
                      <a:r>
                        <a:rPr lang="en-US" sz="1600">
                          <a:effectLst/>
                          <a:latin typeface="Times New Roman" panose="02020603050405020304" pitchFamily="18" charset="0"/>
                          <a:ea typeface="Times New Roman" panose="02020603050405020304" pitchFamily="18" charset="0"/>
                          <a:cs typeface="B Zar" panose="00000400000000000000" pitchFamily="2" charset="-78"/>
                        </a:rPr>
                        <a:t>≤</a:t>
                      </a:r>
                      <a:endParaRPr lang="en-US" sz="16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tileRect/>
                    </a:gradFill>
                  </a:tcPr>
                </a:tc>
                <a:tc vMerge="1">
                  <a:txBody>
                    <a:bodyPr/>
                    <a:lstStyle/>
                    <a:p>
                      <a:endParaRPr lang="en-US"/>
                    </a:p>
                  </a:txBody>
                  <a:tcPr/>
                </a:tc>
                <a:extLst>
                  <a:ext uri="{0D108BD9-81ED-4DB2-BD59-A6C34878D82A}">
                    <a16:rowId xmlns:a16="http://schemas.microsoft.com/office/drawing/2014/main" val="4220902457"/>
                  </a:ext>
                </a:extLst>
              </a:tr>
              <a:tr h="1287473">
                <a:tc>
                  <a:txBody>
                    <a:bodyPr/>
                    <a:lstStyle/>
                    <a:p>
                      <a:pPr algn="ctr" rtl="1">
                        <a:spcAft>
                          <a:spcPts val="0"/>
                        </a:spcAft>
                      </a:pPr>
                      <a:r>
                        <a:rPr lang="fa-IR" sz="1600" dirty="0">
                          <a:effectLst/>
                          <a:latin typeface="Times New Roman" panose="02020603050405020304" pitchFamily="18" charset="0"/>
                          <a:ea typeface="Times New Roman" panose="02020603050405020304" pitchFamily="18" charset="0"/>
                          <a:cs typeface="B Zar" panose="00000400000000000000" pitchFamily="2" charset="-78"/>
                        </a:rPr>
                        <a:t>غبار و مه </a:t>
                      </a:r>
                      <a:r>
                        <a:rPr lang="en-US" sz="1600" dirty="0">
                          <a:effectLst/>
                          <a:latin typeface="Times New Roman" panose="02020603050405020304" pitchFamily="18" charset="0"/>
                          <a:ea typeface="Times New Roman" panose="02020603050405020304" pitchFamily="18" charset="0"/>
                          <a:cs typeface="B Zar" panose="00000400000000000000" pitchFamily="2" charset="-78"/>
                        </a:rPr>
                        <a:t>(mg/l)</a:t>
                      </a:r>
                      <a:endParaRPr lang="en-US" sz="16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tileRect/>
                    </a:gradFill>
                  </a:tcPr>
                </a:tc>
                <a:tc>
                  <a:txBody>
                    <a:bodyPr/>
                    <a:lstStyle/>
                    <a:p>
                      <a:pPr algn="ctr" rtl="1">
                        <a:spcAft>
                          <a:spcPts val="0"/>
                        </a:spcAft>
                      </a:pPr>
                      <a:r>
                        <a:rPr lang="fa-IR" sz="1600">
                          <a:solidFill>
                            <a:srgbClr val="000000"/>
                          </a:solidFill>
                          <a:effectLst/>
                          <a:latin typeface="Verdana" panose="020B0604030504040204" pitchFamily="34" charset="0"/>
                          <a:ea typeface="Times New Roman" panose="02020603050405020304" pitchFamily="18" charset="0"/>
                          <a:cs typeface="B Zar" panose="00000400000000000000" pitchFamily="2" charset="-78"/>
                        </a:rPr>
                        <a:t>05/0</a:t>
                      </a:r>
                      <a:r>
                        <a:rPr lang="en-US" sz="1600">
                          <a:solidFill>
                            <a:srgbClr val="000000"/>
                          </a:solidFill>
                          <a:effectLst/>
                          <a:latin typeface="Times New Roman" panose="02020603050405020304" pitchFamily="18" charset="0"/>
                          <a:ea typeface="Times New Roman" panose="02020603050405020304" pitchFamily="18" charset="0"/>
                          <a:cs typeface="B Zar" panose="00000400000000000000" pitchFamily="2" charset="-78"/>
                        </a:rPr>
                        <a:t>≤</a:t>
                      </a:r>
                      <a:endParaRPr lang="en-US" sz="16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tileRect/>
                    </a:gradFill>
                  </a:tcPr>
                </a:tc>
                <a:tc>
                  <a:txBody>
                    <a:bodyPr/>
                    <a:lstStyle/>
                    <a:p>
                      <a:pPr algn="ctr" rtl="1">
                        <a:spcAft>
                          <a:spcPts val="0"/>
                        </a:spcAft>
                      </a:pPr>
                      <a:r>
                        <a:rPr lang="fa-IR" sz="1600">
                          <a:effectLst/>
                          <a:latin typeface="Times New Roman" panose="02020603050405020304" pitchFamily="18" charset="0"/>
                          <a:ea typeface="Times New Roman" panose="02020603050405020304" pitchFamily="18" charset="0"/>
                          <a:cs typeface="B Zar" panose="00000400000000000000" pitchFamily="2" charset="-78"/>
                        </a:rPr>
                        <a:t>05/0</a:t>
                      </a:r>
                      <a:r>
                        <a:rPr lang="en-US" sz="1600">
                          <a:effectLst/>
                          <a:latin typeface="Times New Roman" panose="02020603050405020304" pitchFamily="18" charset="0"/>
                          <a:ea typeface="Times New Roman" panose="02020603050405020304" pitchFamily="18" charset="0"/>
                          <a:cs typeface="B Zar" panose="00000400000000000000" pitchFamily="2" charset="-78"/>
                        </a:rPr>
                        <a:t>&gt;</a:t>
                      </a:r>
                      <a:endParaRPr lang="en-US" sz="1600">
                        <a:effectLst/>
                        <a:latin typeface="Times New Roman" panose="02020603050405020304" pitchFamily="18" charset="0"/>
                        <a:ea typeface="Times New Roman" panose="02020603050405020304" pitchFamily="18" charset="0"/>
                      </a:endParaRPr>
                    </a:p>
                    <a:p>
                      <a:pPr algn="ctr" rtl="1">
                        <a:spcAft>
                          <a:spcPts val="0"/>
                        </a:spcAft>
                      </a:pPr>
                      <a:r>
                        <a:rPr lang="fa-IR" sz="1600">
                          <a:effectLst/>
                          <a:latin typeface="Times New Roman" panose="02020603050405020304" pitchFamily="18" charset="0"/>
                          <a:ea typeface="Times New Roman" panose="02020603050405020304" pitchFamily="18" charset="0"/>
                          <a:cs typeface="B Zar" panose="00000400000000000000" pitchFamily="2" charset="-78"/>
                        </a:rPr>
                        <a:t>5/0</a:t>
                      </a:r>
                      <a:r>
                        <a:rPr lang="en-US" sz="1600">
                          <a:effectLst/>
                          <a:latin typeface="Times New Roman" panose="02020603050405020304" pitchFamily="18" charset="0"/>
                          <a:ea typeface="Times New Roman" panose="02020603050405020304" pitchFamily="18" charset="0"/>
                          <a:cs typeface="B Zar" panose="00000400000000000000" pitchFamily="2" charset="-78"/>
                        </a:rPr>
                        <a:t>≤</a:t>
                      </a:r>
                      <a:endParaRPr lang="en-US" sz="16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tileRect/>
                    </a:gradFill>
                  </a:tcPr>
                </a:tc>
                <a:tc>
                  <a:txBody>
                    <a:bodyPr/>
                    <a:lstStyle/>
                    <a:p>
                      <a:pPr algn="ctr" rtl="1">
                        <a:spcAft>
                          <a:spcPts val="0"/>
                        </a:spcAft>
                      </a:pPr>
                      <a:r>
                        <a:rPr lang="fa-IR" sz="1600">
                          <a:effectLst/>
                          <a:latin typeface="Times New Roman" panose="02020603050405020304" pitchFamily="18" charset="0"/>
                          <a:ea typeface="Times New Roman" panose="02020603050405020304" pitchFamily="18" charset="0"/>
                          <a:cs typeface="B Zar" panose="00000400000000000000" pitchFamily="2" charset="-78"/>
                        </a:rPr>
                        <a:t>5/0</a:t>
                      </a:r>
                      <a:r>
                        <a:rPr lang="en-US" sz="1600">
                          <a:effectLst/>
                          <a:latin typeface="Times New Roman" panose="02020603050405020304" pitchFamily="18" charset="0"/>
                          <a:ea typeface="Times New Roman" panose="02020603050405020304" pitchFamily="18" charset="0"/>
                          <a:cs typeface="B Zar" panose="00000400000000000000" pitchFamily="2" charset="-78"/>
                        </a:rPr>
                        <a:t>&gt;</a:t>
                      </a:r>
                      <a:endParaRPr lang="en-US" sz="1600">
                        <a:effectLst/>
                        <a:latin typeface="Times New Roman" panose="02020603050405020304" pitchFamily="18" charset="0"/>
                        <a:ea typeface="Times New Roman" panose="02020603050405020304" pitchFamily="18" charset="0"/>
                      </a:endParaRPr>
                    </a:p>
                    <a:p>
                      <a:pPr algn="ctr" rtl="1">
                        <a:spcAft>
                          <a:spcPts val="0"/>
                        </a:spcAft>
                      </a:pPr>
                      <a:r>
                        <a:rPr lang="fa-IR" sz="1600">
                          <a:effectLst/>
                          <a:latin typeface="Times New Roman" panose="02020603050405020304" pitchFamily="18" charset="0"/>
                          <a:ea typeface="Times New Roman" panose="02020603050405020304" pitchFamily="18" charset="0"/>
                          <a:cs typeface="B Zar" panose="00000400000000000000" pitchFamily="2" charset="-78"/>
                        </a:rPr>
                        <a:t>1 </a:t>
                      </a:r>
                      <a:r>
                        <a:rPr lang="en-US" sz="1600">
                          <a:effectLst/>
                          <a:latin typeface="Times New Roman" panose="02020603050405020304" pitchFamily="18" charset="0"/>
                          <a:ea typeface="Times New Roman" panose="02020603050405020304" pitchFamily="18" charset="0"/>
                          <a:cs typeface="B Zar" panose="00000400000000000000" pitchFamily="2" charset="-78"/>
                        </a:rPr>
                        <a:t>≤</a:t>
                      </a:r>
                      <a:endParaRPr lang="en-US" sz="16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tileRect/>
                    </a:gradFill>
                  </a:tcPr>
                </a:tc>
                <a:tc>
                  <a:txBody>
                    <a:bodyPr/>
                    <a:lstStyle/>
                    <a:p>
                      <a:pPr algn="ctr" rtl="1">
                        <a:spcAft>
                          <a:spcPts val="0"/>
                        </a:spcAft>
                      </a:pPr>
                      <a:r>
                        <a:rPr lang="fa-IR" sz="1600" dirty="0">
                          <a:effectLst/>
                          <a:latin typeface="Times New Roman" panose="02020603050405020304" pitchFamily="18" charset="0"/>
                          <a:ea typeface="Times New Roman" panose="02020603050405020304" pitchFamily="18" charset="0"/>
                          <a:cs typeface="B Zar" panose="00000400000000000000" pitchFamily="2" charset="-78"/>
                        </a:rPr>
                        <a:t>1 </a:t>
                      </a:r>
                      <a:r>
                        <a:rPr lang="en-US" sz="1600" dirty="0">
                          <a:effectLst/>
                          <a:latin typeface="Times New Roman" panose="02020603050405020304" pitchFamily="18" charset="0"/>
                          <a:ea typeface="Times New Roman" panose="02020603050405020304" pitchFamily="18" charset="0"/>
                          <a:cs typeface="B Zar" panose="00000400000000000000" pitchFamily="2" charset="-78"/>
                        </a:rPr>
                        <a:t>&gt;</a:t>
                      </a:r>
                      <a:endParaRPr lang="en-US" sz="1600" dirty="0">
                        <a:effectLst/>
                        <a:latin typeface="Times New Roman" panose="02020603050405020304" pitchFamily="18" charset="0"/>
                        <a:ea typeface="Times New Roman" panose="02020603050405020304" pitchFamily="18" charset="0"/>
                      </a:endParaRPr>
                    </a:p>
                    <a:p>
                      <a:pPr algn="ctr" rtl="1">
                        <a:spcAft>
                          <a:spcPts val="0"/>
                        </a:spcAft>
                      </a:pPr>
                      <a:r>
                        <a:rPr lang="fa-IR" sz="1600" dirty="0">
                          <a:effectLst/>
                          <a:latin typeface="Times New Roman" panose="02020603050405020304" pitchFamily="18" charset="0"/>
                          <a:ea typeface="Times New Roman" panose="02020603050405020304" pitchFamily="18" charset="0"/>
                          <a:cs typeface="B Zar" panose="00000400000000000000" pitchFamily="2" charset="-78"/>
                        </a:rPr>
                        <a:t>5 </a:t>
                      </a:r>
                      <a:r>
                        <a:rPr lang="en-US" sz="1600" dirty="0">
                          <a:effectLst/>
                          <a:latin typeface="Times New Roman" panose="02020603050405020304" pitchFamily="18" charset="0"/>
                          <a:ea typeface="Times New Roman" panose="02020603050405020304" pitchFamily="18" charset="0"/>
                          <a:cs typeface="B Zar" panose="00000400000000000000" pitchFamily="2" charset="-78"/>
                        </a:rPr>
                        <a:t>≤</a:t>
                      </a:r>
                      <a:endParaRPr lang="en-US" sz="16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tileRect/>
                    </a:gradFill>
                  </a:tcPr>
                </a:tc>
                <a:tc vMerge="1">
                  <a:txBody>
                    <a:bodyPr/>
                    <a:lstStyle/>
                    <a:p>
                      <a:endParaRPr lang="en-US"/>
                    </a:p>
                  </a:txBody>
                  <a:tcPr/>
                </a:tc>
                <a:extLst>
                  <a:ext uri="{0D108BD9-81ED-4DB2-BD59-A6C34878D82A}">
                    <a16:rowId xmlns:a16="http://schemas.microsoft.com/office/drawing/2014/main" val="901797722"/>
                  </a:ext>
                </a:extLst>
              </a:tr>
            </a:tbl>
          </a:graphicData>
        </a:graphic>
      </p:graphicFrame>
      <p:sp>
        <p:nvSpPr>
          <p:cNvPr id="6" name="TextBox 5"/>
          <p:cNvSpPr txBox="1"/>
          <p:nvPr/>
        </p:nvSpPr>
        <p:spPr>
          <a:xfrm>
            <a:off x="8820443" y="3234474"/>
            <a:ext cx="2533357" cy="1077218"/>
          </a:xfrm>
          <a:prstGeom prst="rect">
            <a:avLst/>
          </a:prstGeom>
          <a:noFill/>
        </p:spPr>
        <p:txBody>
          <a:bodyPr wrap="square" rtlCol="0">
            <a:spAutoFit/>
          </a:bodyPr>
          <a:lstStyle/>
          <a:p>
            <a:pPr algn="just" rtl="1"/>
            <a:r>
              <a:rPr lang="fa-IR" sz="3200"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دسته بندی مواد سمی با سمیت حاد</a:t>
            </a:r>
            <a:endParaRPr lang="en-US" sz="3200" dirty="0">
              <a:solidFill>
                <a:srgbClr val="FFC000"/>
              </a:solidFill>
            </a:endParaRPr>
          </a:p>
        </p:txBody>
      </p:sp>
    </p:spTree>
    <p:extLst>
      <p:ext uri="{BB962C8B-B14F-4D97-AF65-F5344CB8AC3E}">
        <p14:creationId xmlns:p14="http://schemas.microsoft.com/office/powerpoint/2010/main" val="409158517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en-US" sz="5400" b="1" dirty="0">
                <a:solidFill>
                  <a:srgbClr val="FFC000"/>
                </a:solidFill>
                <a:latin typeface="Calibri" panose="020F0502020204030204" pitchFamily="34" charset="0"/>
                <a:ea typeface="Calibri" panose="020F0502020204030204" pitchFamily="34" charset="0"/>
                <a:cs typeface="B Zar" panose="00000400000000000000" pitchFamily="2" charset="-78"/>
              </a:rPr>
              <a:t>GHS</a:t>
            </a:r>
            <a:r>
              <a:rPr lang="fa-IR" sz="5400" b="1" dirty="0">
                <a:solidFill>
                  <a:srgbClr val="FFC000"/>
                </a:solidFill>
                <a:latin typeface="Calibri" panose="020F0502020204030204" pitchFamily="34" charset="0"/>
                <a:ea typeface="Calibri" panose="020F0502020204030204" pitchFamily="34" charset="0"/>
                <a:cs typeface="B Zar" panose="00000400000000000000" pitchFamily="2" charset="-78"/>
              </a:rPr>
              <a:t> چه خطراتی را پوشش می دهد؟</a:t>
            </a:r>
            <a:endParaRPr lang="en-US"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4"/>
            <a:ext cx="10515600" cy="4260501"/>
          </a:xfrm>
        </p:spPr>
        <p:txBody>
          <a:bodyPr>
            <a:normAutofit/>
          </a:bodyPr>
          <a:lstStyle/>
          <a:p>
            <a:pPr marL="0" lvl="0" indent="0" algn="just" rtl="1">
              <a:lnSpc>
                <a:spcPct val="107000"/>
              </a:lnSpc>
              <a:spcAft>
                <a:spcPts val="800"/>
              </a:spcAft>
              <a:buNone/>
            </a:pPr>
            <a:r>
              <a:rPr lang="fa-IR" sz="4800" b="1" dirty="0" smtClean="0">
                <a:solidFill>
                  <a:srgbClr val="FF0000"/>
                </a:solidFill>
                <a:latin typeface="Calibri" panose="020F0502020204030204" pitchFamily="34" charset="0"/>
                <a:ea typeface="Calibri" panose="020F0502020204030204" pitchFamily="34" charset="0"/>
                <a:cs typeface="B Zar" panose="00000400000000000000" pitchFamily="2" charset="-78"/>
              </a:rPr>
              <a:t>خطرات بهداشتی که شامل 9 دسته می شوند:</a:t>
            </a:r>
          </a:p>
          <a:p>
            <a:pPr marL="0" marR="457200" lvl="0" indent="0" algn="just" rtl="1">
              <a:spcAft>
                <a:spcPts val="0"/>
              </a:spcAft>
              <a:buNone/>
            </a:pPr>
            <a:r>
              <a:rPr lang="fa-IR" sz="38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2-3 </a:t>
            </a:r>
            <a:r>
              <a:rPr lang="fa-IR" sz="4000" b="1" dirty="0" smtClean="0">
                <a:solidFill>
                  <a:srgbClr val="FFC000"/>
                </a:solidFill>
                <a:latin typeface="Times New Roman" panose="02020603050405020304" pitchFamily="18" charset="0"/>
                <a:ea typeface="Calibri" panose="020F0502020204030204" pitchFamily="34" charset="0"/>
                <a:cs typeface="B Zar" panose="00000400000000000000" pitchFamily="2" charset="-78"/>
              </a:rPr>
              <a:t>خوردگی یا تحریک پوست</a:t>
            </a:r>
            <a:endParaRPr lang="fa-IR" sz="4000" b="1"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endParaRPr>
          </a:p>
          <a:p>
            <a:pPr marL="0" indent="0" algn="just" rtl="1">
              <a:spcAft>
                <a:spcPts val="0"/>
              </a:spcAft>
              <a:buNone/>
              <a:tabLst>
                <a:tab pos="457200" algn="l"/>
              </a:tabLst>
            </a:pPr>
            <a:r>
              <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rPr>
              <a:t>خوردگی </a:t>
            </a: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پوست به معنای ایجاد آسیب</a:t>
            </a:r>
            <a:r>
              <a:rPr lang="fa-IR" sz="8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 </a:t>
            </a: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های برگشت ناپذیر در اثر استفاده مواد شیمیایی بیش از 4 ساعت می</a:t>
            </a:r>
            <a:r>
              <a:rPr lang="fa-IR" sz="8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 </a:t>
            </a: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باشد.</a:t>
            </a:r>
            <a:endParaRPr lang="en-US" sz="3200" dirty="0">
              <a:solidFill>
                <a:srgbClr val="FFFF00"/>
              </a:solidFill>
              <a:effectLst/>
              <a:latin typeface="Times New Roman" panose="02020603050405020304" pitchFamily="18" charset="0"/>
              <a:ea typeface="Times New Roman" panose="02020603050405020304" pitchFamily="18" charset="0"/>
            </a:endParaRP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spTree>
    <p:extLst>
      <p:ext uri="{BB962C8B-B14F-4D97-AF65-F5344CB8AC3E}">
        <p14:creationId xmlns:p14="http://schemas.microsoft.com/office/powerpoint/2010/main" val="20585960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en-US" sz="5400" b="1" dirty="0">
                <a:solidFill>
                  <a:srgbClr val="FFC000"/>
                </a:solidFill>
                <a:latin typeface="Calibri" panose="020F0502020204030204" pitchFamily="34" charset="0"/>
                <a:ea typeface="Calibri" panose="020F0502020204030204" pitchFamily="34" charset="0"/>
                <a:cs typeface="B Zar" panose="00000400000000000000" pitchFamily="2" charset="-78"/>
              </a:rPr>
              <a:t>GHS</a:t>
            </a:r>
            <a:r>
              <a:rPr lang="fa-IR" sz="5400" b="1" dirty="0">
                <a:solidFill>
                  <a:srgbClr val="FFC000"/>
                </a:solidFill>
                <a:latin typeface="Calibri" panose="020F0502020204030204" pitchFamily="34" charset="0"/>
                <a:ea typeface="Calibri" panose="020F0502020204030204" pitchFamily="34" charset="0"/>
                <a:cs typeface="B Zar" panose="00000400000000000000" pitchFamily="2" charset="-78"/>
              </a:rPr>
              <a:t> چه خطراتی را پوشش می دهد؟</a:t>
            </a:r>
            <a:endParaRPr lang="en-US"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4"/>
            <a:ext cx="10515600" cy="4260501"/>
          </a:xfrm>
        </p:spPr>
        <p:txBody>
          <a:bodyPr>
            <a:normAutofit/>
          </a:bodyPr>
          <a:lstStyle/>
          <a:p>
            <a:pPr marL="0" lvl="0" indent="0" algn="just" rtl="1">
              <a:lnSpc>
                <a:spcPct val="107000"/>
              </a:lnSpc>
              <a:spcAft>
                <a:spcPts val="800"/>
              </a:spcAft>
              <a:buNone/>
            </a:pPr>
            <a:r>
              <a:rPr lang="fa-IR" sz="4800" b="1" dirty="0" smtClean="0">
                <a:solidFill>
                  <a:srgbClr val="FF0000"/>
                </a:solidFill>
                <a:latin typeface="Calibri" panose="020F0502020204030204" pitchFamily="34" charset="0"/>
                <a:ea typeface="Calibri" panose="020F0502020204030204" pitchFamily="34" charset="0"/>
                <a:cs typeface="B Zar" panose="00000400000000000000" pitchFamily="2" charset="-78"/>
              </a:rPr>
              <a:t>خطرات بهداشتی که شامل 9 دسته می شوند:</a:t>
            </a:r>
          </a:p>
          <a:p>
            <a:pPr marL="0" lvl="0" indent="0" algn="just" rtl="1">
              <a:lnSpc>
                <a:spcPct val="107000"/>
              </a:lnSpc>
              <a:spcAft>
                <a:spcPts val="800"/>
              </a:spcAft>
              <a:buNone/>
            </a:pPr>
            <a:r>
              <a:rPr lang="fa-IR" sz="3200"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دسته بندی موادی که ایجاد خوردگی یا </a:t>
            </a:r>
            <a:r>
              <a:rPr lang="fa-IR" sz="32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تحریک </a:t>
            </a:r>
            <a:r>
              <a:rPr lang="fa-IR" sz="3200"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پوست می کنند</a:t>
            </a:r>
            <a:endParaRPr lang="fa-IR" sz="3200" b="1" dirty="0" smtClean="0">
              <a:solidFill>
                <a:srgbClr val="FFC000"/>
              </a:solidFill>
              <a:latin typeface="Calibri" panose="020F0502020204030204" pitchFamily="34" charset="0"/>
              <a:ea typeface="Calibri" panose="020F0502020204030204" pitchFamily="34" charset="0"/>
              <a:cs typeface="B Zar" panose="00000400000000000000" pitchFamily="2" charset="-78"/>
            </a:endParaRP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graphicFrame>
        <p:nvGraphicFramePr>
          <p:cNvPr id="7" name="Table 6"/>
          <p:cNvGraphicFramePr>
            <a:graphicFrameLocks noGrp="1"/>
          </p:cNvGraphicFramePr>
          <p:nvPr>
            <p:extLst>
              <p:ext uri="{D42A27DB-BD31-4B8C-83A1-F6EECF244321}">
                <p14:modId xmlns:p14="http://schemas.microsoft.com/office/powerpoint/2010/main" val="169544967"/>
              </p:ext>
            </p:extLst>
          </p:nvPr>
        </p:nvGraphicFramePr>
        <p:xfrm>
          <a:off x="511126" y="2806254"/>
          <a:ext cx="11169747" cy="2706272"/>
        </p:xfrm>
        <a:graphic>
          <a:graphicData uri="http://schemas.openxmlformats.org/drawingml/2006/table">
            <a:tbl>
              <a:tblPr rtl="1"/>
              <a:tblGrid>
                <a:gridCol w="2233626">
                  <a:extLst>
                    <a:ext uri="{9D8B030D-6E8A-4147-A177-3AD203B41FA5}">
                      <a16:colId xmlns:a16="http://schemas.microsoft.com/office/drawing/2014/main" val="3981095767"/>
                    </a:ext>
                  </a:extLst>
                </a:gridCol>
                <a:gridCol w="2233626">
                  <a:extLst>
                    <a:ext uri="{9D8B030D-6E8A-4147-A177-3AD203B41FA5}">
                      <a16:colId xmlns:a16="http://schemas.microsoft.com/office/drawing/2014/main" val="1716842281"/>
                    </a:ext>
                  </a:extLst>
                </a:gridCol>
                <a:gridCol w="2233626">
                  <a:extLst>
                    <a:ext uri="{9D8B030D-6E8A-4147-A177-3AD203B41FA5}">
                      <a16:colId xmlns:a16="http://schemas.microsoft.com/office/drawing/2014/main" val="1538528857"/>
                    </a:ext>
                  </a:extLst>
                </a:gridCol>
                <a:gridCol w="2233626">
                  <a:extLst>
                    <a:ext uri="{9D8B030D-6E8A-4147-A177-3AD203B41FA5}">
                      <a16:colId xmlns:a16="http://schemas.microsoft.com/office/drawing/2014/main" val="1363365781"/>
                    </a:ext>
                  </a:extLst>
                </a:gridCol>
                <a:gridCol w="2235243">
                  <a:extLst>
                    <a:ext uri="{9D8B030D-6E8A-4147-A177-3AD203B41FA5}">
                      <a16:colId xmlns:a16="http://schemas.microsoft.com/office/drawing/2014/main" val="1994677560"/>
                    </a:ext>
                  </a:extLst>
                </a:gridCol>
              </a:tblGrid>
              <a:tr h="643596">
                <a:tc gridSpan="3">
                  <a:txBody>
                    <a:bodyPr/>
                    <a:lstStyle/>
                    <a:p>
                      <a:pPr algn="ctr" rtl="1">
                        <a:spcAft>
                          <a:spcPts val="0"/>
                        </a:spcAft>
                      </a:pPr>
                      <a:r>
                        <a:rPr lang="fa-IR" sz="2400" b="1" dirty="0">
                          <a:effectLst/>
                          <a:latin typeface="Times New Roman" panose="02020603050405020304" pitchFamily="18" charset="0"/>
                          <a:ea typeface="Times New Roman" panose="02020603050405020304" pitchFamily="18" charset="0"/>
                          <a:cs typeface="B Zar" panose="00000400000000000000" pitchFamily="2" charset="-78"/>
                        </a:rPr>
                        <a:t>خوردگی پوست (دسته 1)</a:t>
                      </a:r>
                      <a:endParaRPr lang="en-US" sz="2400" b="1"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gradFill>
                  </a:tcPr>
                </a:tc>
                <a:tc hMerge="1">
                  <a:txBody>
                    <a:bodyPr/>
                    <a:lstStyle/>
                    <a:p>
                      <a:endParaRPr lang="en-US"/>
                    </a:p>
                  </a:txBody>
                  <a:tcPr/>
                </a:tc>
                <a:tc hMerge="1">
                  <a:txBody>
                    <a:bodyPr/>
                    <a:lstStyle/>
                    <a:p>
                      <a:endParaRPr lang="en-US"/>
                    </a:p>
                  </a:txBody>
                  <a:tcPr/>
                </a:tc>
                <a:tc>
                  <a:txBody>
                    <a:bodyPr/>
                    <a:lstStyle/>
                    <a:p>
                      <a:pPr algn="ctr" rtl="1">
                        <a:spcAft>
                          <a:spcPts val="0"/>
                        </a:spcAft>
                      </a:pPr>
                      <a:r>
                        <a:rPr lang="fa-IR" sz="2400" b="1" dirty="0">
                          <a:effectLst/>
                          <a:latin typeface="Times New Roman" panose="02020603050405020304" pitchFamily="18" charset="0"/>
                          <a:ea typeface="Times New Roman" panose="02020603050405020304" pitchFamily="18" charset="0"/>
                          <a:cs typeface="B Zar" panose="00000400000000000000" pitchFamily="2" charset="-78"/>
                        </a:rPr>
                        <a:t>حساسیت پوستی (دسته 2)</a:t>
                      </a:r>
                      <a:endParaRPr lang="en-US" sz="2400" b="1"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gradFill>
                  </a:tcPr>
                </a:tc>
                <a:tc>
                  <a:txBody>
                    <a:bodyPr/>
                    <a:lstStyle/>
                    <a:p>
                      <a:pPr algn="ctr" rtl="1">
                        <a:spcAft>
                          <a:spcPts val="0"/>
                        </a:spcAft>
                      </a:pPr>
                      <a:r>
                        <a:rPr lang="fa-IR" sz="2400" b="1" dirty="0">
                          <a:effectLst/>
                          <a:latin typeface="Times New Roman" panose="02020603050405020304" pitchFamily="18" charset="0"/>
                          <a:ea typeface="Times New Roman" panose="02020603050405020304" pitchFamily="18" charset="0"/>
                          <a:cs typeface="B Zar" panose="00000400000000000000" pitchFamily="2" charset="-78"/>
                        </a:rPr>
                        <a:t>سوزش خفیف پوست  (دسته3)</a:t>
                      </a:r>
                      <a:endParaRPr lang="en-US" sz="2400" b="1"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gradFill>
                  </a:tcPr>
                </a:tc>
                <a:extLst>
                  <a:ext uri="{0D108BD9-81ED-4DB2-BD59-A6C34878D82A}">
                    <a16:rowId xmlns:a16="http://schemas.microsoft.com/office/drawing/2014/main" val="2894550827"/>
                  </a:ext>
                </a:extLst>
              </a:tr>
              <a:tr h="321799">
                <a:tc gridSpan="3">
                  <a:txBody>
                    <a:bodyPr/>
                    <a:lstStyle/>
                    <a:p>
                      <a:pPr algn="just" rtl="1">
                        <a:spcAft>
                          <a:spcPts val="0"/>
                        </a:spcAft>
                      </a:pPr>
                      <a:r>
                        <a:rPr lang="fa-IR" sz="2400" dirty="0">
                          <a:effectLst/>
                          <a:latin typeface="Times New Roman" panose="02020603050405020304" pitchFamily="18" charset="0"/>
                          <a:ea typeface="Times New Roman" panose="02020603050405020304" pitchFamily="18" charset="0"/>
                          <a:cs typeface="B Zar" panose="00000400000000000000" pitchFamily="2" charset="-78"/>
                        </a:rPr>
                        <a:t>فساد بافت پوستی: مشاهده نکروز حداقل در یک حیوان</a:t>
                      </a:r>
                      <a:endParaRPr lang="en-US" sz="24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gradFill>
                  </a:tcPr>
                </a:tc>
                <a:tc hMerge="1">
                  <a:txBody>
                    <a:bodyPr/>
                    <a:lstStyle/>
                    <a:p>
                      <a:endParaRPr lang="en-US"/>
                    </a:p>
                  </a:txBody>
                  <a:tcPr/>
                </a:tc>
                <a:tc hMerge="1">
                  <a:txBody>
                    <a:bodyPr/>
                    <a:lstStyle/>
                    <a:p>
                      <a:endParaRPr lang="en-US"/>
                    </a:p>
                  </a:txBody>
                  <a:tcPr/>
                </a:tc>
                <a:tc rowSpan="2">
                  <a:txBody>
                    <a:bodyPr/>
                    <a:lstStyle/>
                    <a:p>
                      <a:pPr algn="r" rtl="1">
                        <a:spcAft>
                          <a:spcPts val="0"/>
                        </a:spcAft>
                      </a:pPr>
                      <a:r>
                        <a:rPr lang="fa-IR" sz="2400">
                          <a:effectLst/>
                          <a:latin typeface="Times New Roman" panose="02020603050405020304" pitchFamily="18" charset="0"/>
                          <a:ea typeface="Times New Roman" panose="02020603050405020304" pitchFamily="18" charset="0"/>
                          <a:cs typeface="B Zar" panose="00000400000000000000" pitchFamily="2" charset="-78"/>
                        </a:rPr>
                        <a:t>عوارض جانبی برگشت پذیر در بافت پوستی</a:t>
                      </a:r>
                      <a:endParaRPr lang="en-US" sz="2400">
                        <a:effectLst/>
                        <a:latin typeface="Times New Roman" panose="02020603050405020304" pitchFamily="18" charset="0"/>
                        <a:ea typeface="Times New Roman" panose="02020603050405020304" pitchFamily="18" charset="0"/>
                      </a:endParaRPr>
                    </a:p>
                    <a:p>
                      <a:pPr algn="ctr" rtl="1">
                        <a:spcAft>
                          <a:spcPts val="0"/>
                        </a:spcAft>
                      </a:pPr>
                      <a:r>
                        <a:rPr lang="fa-IR" sz="2400">
                          <a:effectLst/>
                          <a:latin typeface="Times New Roman" panose="02020603050405020304" pitchFamily="18" charset="0"/>
                          <a:ea typeface="Times New Roman" panose="02020603050405020304" pitchFamily="18" charset="0"/>
                          <a:cs typeface="B Zar" panose="00000400000000000000" pitchFamily="2" charset="-78"/>
                        </a:rPr>
                        <a:t>نمره </a:t>
                      </a:r>
                      <a:r>
                        <a:rPr lang="en-US" sz="2400">
                          <a:effectLst/>
                          <a:latin typeface="Times New Roman" panose="02020603050405020304" pitchFamily="18" charset="0"/>
                          <a:ea typeface="Times New Roman" panose="02020603050405020304" pitchFamily="18" charset="0"/>
                          <a:cs typeface="B Zar" panose="00000400000000000000" pitchFamily="2" charset="-78"/>
                        </a:rPr>
                        <a:t>Draize</a:t>
                      </a:r>
                      <a:r>
                        <a:rPr lang="fa-IR" sz="2400">
                          <a:effectLst/>
                          <a:latin typeface="Times New Roman" panose="02020603050405020304" pitchFamily="18" charset="0"/>
                          <a:ea typeface="Times New Roman" panose="02020603050405020304" pitchFamily="18" charset="0"/>
                          <a:cs typeface="B Zar" panose="00000400000000000000" pitchFamily="2" charset="-78"/>
                        </a:rPr>
                        <a:t> :</a:t>
                      </a:r>
                      <a:endParaRPr lang="en-US" sz="2400">
                        <a:effectLst/>
                        <a:latin typeface="Times New Roman" panose="02020603050405020304" pitchFamily="18" charset="0"/>
                        <a:ea typeface="Times New Roman" panose="02020603050405020304" pitchFamily="18" charset="0"/>
                      </a:endParaRPr>
                    </a:p>
                    <a:p>
                      <a:pPr algn="ctr" rtl="1">
                        <a:spcAft>
                          <a:spcPts val="0"/>
                        </a:spcAft>
                      </a:pPr>
                      <a:r>
                        <a:rPr lang="fa-IR" sz="2400">
                          <a:effectLst/>
                          <a:latin typeface="Times New Roman" panose="02020603050405020304" pitchFamily="18" charset="0"/>
                          <a:ea typeface="Times New Roman" panose="02020603050405020304" pitchFamily="18" charset="0"/>
                          <a:cs typeface="B Zar" panose="00000400000000000000" pitchFamily="2" charset="-78"/>
                        </a:rPr>
                        <a:t>4&lt; 3/2</a:t>
                      </a:r>
                      <a:r>
                        <a:rPr lang="fa-IR" sz="2400">
                          <a:effectLst/>
                          <a:latin typeface="Agency FB" panose="020B0503020202020204" pitchFamily="34" charset="0"/>
                          <a:ea typeface="Times New Roman" panose="02020603050405020304" pitchFamily="18" charset="0"/>
                        </a:rPr>
                        <a:t>≤</a:t>
                      </a:r>
                      <a:endParaRPr lang="en-US" sz="2400">
                        <a:effectLst/>
                        <a:latin typeface="Times New Roman" panose="02020603050405020304" pitchFamily="18" charset="0"/>
                        <a:ea typeface="Times New Roman" panose="02020603050405020304" pitchFamily="18" charset="0"/>
                      </a:endParaRPr>
                    </a:p>
                    <a:p>
                      <a:pPr algn="ctr" rtl="1">
                        <a:spcAft>
                          <a:spcPts val="0"/>
                        </a:spcAft>
                      </a:pPr>
                      <a:r>
                        <a:rPr lang="fa-IR" sz="2400">
                          <a:effectLst/>
                          <a:latin typeface="Times New Roman" panose="02020603050405020304" pitchFamily="18" charset="0"/>
                          <a:ea typeface="Times New Roman" panose="02020603050405020304" pitchFamily="18" charset="0"/>
                          <a:cs typeface="B Zar" panose="00000400000000000000" pitchFamily="2" charset="-78"/>
                        </a:rPr>
                        <a:t>یا التهاب مداوم</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gradFill>
                  </a:tcPr>
                </a:tc>
                <a:tc rowSpan="2">
                  <a:txBody>
                    <a:bodyPr/>
                    <a:lstStyle/>
                    <a:p>
                      <a:pPr algn="r" rtl="1">
                        <a:spcAft>
                          <a:spcPts val="0"/>
                        </a:spcAft>
                      </a:pPr>
                      <a:r>
                        <a:rPr lang="fa-IR" sz="2400">
                          <a:effectLst/>
                          <a:latin typeface="Times New Roman" panose="02020603050405020304" pitchFamily="18" charset="0"/>
                          <a:ea typeface="Times New Roman" panose="02020603050405020304" pitchFamily="18" charset="0"/>
                          <a:cs typeface="B Zar" panose="00000400000000000000" pitchFamily="2" charset="-78"/>
                        </a:rPr>
                        <a:t>عوارض جانبی برگشت پذیر در بافت پوستی</a:t>
                      </a:r>
                      <a:endParaRPr lang="en-US" sz="2400">
                        <a:effectLst/>
                        <a:latin typeface="Times New Roman" panose="02020603050405020304" pitchFamily="18" charset="0"/>
                        <a:ea typeface="Times New Roman" panose="02020603050405020304" pitchFamily="18" charset="0"/>
                      </a:endParaRPr>
                    </a:p>
                    <a:p>
                      <a:pPr algn="ctr" rtl="1">
                        <a:spcAft>
                          <a:spcPts val="0"/>
                        </a:spcAft>
                      </a:pPr>
                      <a:r>
                        <a:rPr lang="fa-IR" sz="2400">
                          <a:effectLst/>
                          <a:latin typeface="Times New Roman" panose="02020603050405020304" pitchFamily="18" charset="0"/>
                          <a:ea typeface="Times New Roman" panose="02020603050405020304" pitchFamily="18" charset="0"/>
                          <a:cs typeface="B Zar" panose="00000400000000000000" pitchFamily="2" charset="-78"/>
                        </a:rPr>
                        <a:t>نمره </a:t>
                      </a:r>
                      <a:r>
                        <a:rPr lang="en-US" sz="2400">
                          <a:effectLst/>
                          <a:latin typeface="Times New Roman" panose="02020603050405020304" pitchFamily="18" charset="0"/>
                          <a:ea typeface="Times New Roman" panose="02020603050405020304" pitchFamily="18" charset="0"/>
                          <a:cs typeface="B Zar" panose="00000400000000000000" pitchFamily="2" charset="-78"/>
                        </a:rPr>
                        <a:t>Draize</a:t>
                      </a:r>
                      <a:r>
                        <a:rPr lang="fa-IR" sz="2400">
                          <a:effectLst/>
                          <a:latin typeface="Times New Roman" panose="02020603050405020304" pitchFamily="18" charset="0"/>
                          <a:ea typeface="Times New Roman" panose="02020603050405020304" pitchFamily="18" charset="0"/>
                          <a:cs typeface="B Zar" panose="00000400000000000000" pitchFamily="2" charset="-78"/>
                        </a:rPr>
                        <a:t> :</a:t>
                      </a:r>
                      <a:endParaRPr lang="en-US" sz="2400">
                        <a:effectLst/>
                        <a:latin typeface="Times New Roman" panose="02020603050405020304" pitchFamily="18" charset="0"/>
                        <a:ea typeface="Times New Roman" panose="02020603050405020304" pitchFamily="18" charset="0"/>
                      </a:endParaRPr>
                    </a:p>
                    <a:p>
                      <a:pPr algn="ctr" rtl="1">
                        <a:spcAft>
                          <a:spcPts val="0"/>
                        </a:spcAft>
                      </a:pPr>
                      <a:r>
                        <a:rPr lang="fa-IR" sz="2400">
                          <a:effectLst/>
                          <a:latin typeface="Times New Roman" panose="02020603050405020304" pitchFamily="18" charset="0"/>
                          <a:ea typeface="Times New Roman" panose="02020603050405020304" pitchFamily="18" charset="0"/>
                          <a:cs typeface="B Zar" panose="00000400000000000000" pitchFamily="2" charset="-78"/>
                        </a:rPr>
                        <a:t>3/2&lt; 5/1</a:t>
                      </a:r>
                      <a:r>
                        <a:rPr lang="fa-IR" sz="2400">
                          <a:effectLst/>
                          <a:latin typeface="Agency FB" panose="020B0503020202020204" pitchFamily="34" charset="0"/>
                          <a:ea typeface="Times New Roman" panose="02020603050405020304" pitchFamily="18" charset="0"/>
                        </a:rPr>
                        <a:t>≤</a:t>
                      </a:r>
                      <a:endParaRPr lang="en-US" sz="2400">
                        <a:effectLst/>
                        <a:latin typeface="Times New Roman" panose="02020603050405020304" pitchFamily="18" charset="0"/>
                        <a:ea typeface="Times New Roman" panose="02020603050405020304" pitchFamily="18" charset="0"/>
                      </a:endParaRPr>
                    </a:p>
                    <a:p>
                      <a:pPr algn="ctr" rtl="1">
                        <a:spcAft>
                          <a:spcPts val="0"/>
                        </a:spcAft>
                      </a:pPr>
                      <a:r>
                        <a:rPr lang="en-US" sz="2400">
                          <a:effectLst/>
                          <a:latin typeface="Times New Roman" panose="02020603050405020304" pitchFamily="18" charset="0"/>
                          <a:ea typeface="Times New Roman" panose="02020603050405020304" pitchFamily="18" charset="0"/>
                          <a:cs typeface="B Zar" panose="00000400000000000000" pitchFamily="2" charset="-78"/>
                        </a:rPr>
                        <a:t> </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gradFill>
                  </a:tcPr>
                </a:tc>
                <a:extLst>
                  <a:ext uri="{0D108BD9-81ED-4DB2-BD59-A6C34878D82A}">
                    <a16:rowId xmlns:a16="http://schemas.microsoft.com/office/drawing/2014/main" val="3655362308"/>
                  </a:ext>
                </a:extLst>
              </a:tr>
              <a:tr h="1608992">
                <a:tc>
                  <a:txBody>
                    <a:bodyPr/>
                    <a:lstStyle/>
                    <a:p>
                      <a:pPr algn="just" rtl="1">
                        <a:spcAft>
                          <a:spcPts val="0"/>
                        </a:spcAft>
                      </a:pPr>
                      <a:r>
                        <a:rPr lang="fa-IR" sz="2400">
                          <a:effectLst/>
                          <a:latin typeface="Times New Roman" panose="02020603050405020304" pitchFamily="18" charset="0"/>
                          <a:ea typeface="Times New Roman" panose="02020603050405020304" pitchFamily="18" charset="0"/>
                          <a:cs typeface="B Zar" panose="00000400000000000000" pitchFamily="2" charset="-78"/>
                        </a:rPr>
                        <a:t>زیر شاخه </a:t>
                      </a:r>
                      <a:r>
                        <a:rPr lang="en-US" sz="2400">
                          <a:effectLst/>
                          <a:latin typeface="Times New Roman" panose="02020603050405020304" pitchFamily="18" charset="0"/>
                          <a:ea typeface="Times New Roman" panose="02020603050405020304" pitchFamily="18" charset="0"/>
                          <a:cs typeface="B Zar" panose="00000400000000000000" pitchFamily="2" charset="-78"/>
                        </a:rPr>
                        <a:t>1A</a:t>
                      </a:r>
                      <a:endParaRPr lang="en-US" sz="2400">
                        <a:effectLst/>
                        <a:latin typeface="Times New Roman" panose="02020603050405020304" pitchFamily="18" charset="0"/>
                        <a:ea typeface="Times New Roman" panose="02020603050405020304" pitchFamily="18" charset="0"/>
                      </a:endParaRPr>
                    </a:p>
                    <a:p>
                      <a:pPr algn="just" rtl="1">
                        <a:spcAft>
                          <a:spcPts val="0"/>
                        </a:spcAft>
                      </a:pPr>
                      <a:r>
                        <a:rPr lang="fa-IR" sz="2400">
                          <a:effectLst/>
                          <a:latin typeface="Times New Roman" panose="02020603050405020304" pitchFamily="18" charset="0"/>
                          <a:ea typeface="Times New Roman" panose="02020603050405020304" pitchFamily="18" charset="0"/>
                          <a:cs typeface="B Zar" panose="00000400000000000000" pitchFamily="2" charset="-78"/>
                        </a:rPr>
                        <a:t>مواجهه </a:t>
                      </a:r>
                      <a:r>
                        <a:rPr lang="fa-IR" sz="2400">
                          <a:effectLst/>
                          <a:latin typeface="Times New Roman" panose="02020603050405020304" pitchFamily="18" charset="0"/>
                          <a:ea typeface="Times New Roman" panose="02020603050405020304" pitchFamily="18" charset="0"/>
                        </a:rPr>
                        <a:t>&lt; 3 دقیقه</a:t>
                      </a:r>
                      <a:endParaRPr lang="en-US" sz="2400">
                        <a:effectLst/>
                        <a:latin typeface="Times New Roman" panose="02020603050405020304" pitchFamily="18" charset="0"/>
                        <a:ea typeface="Times New Roman" panose="02020603050405020304" pitchFamily="18" charset="0"/>
                      </a:endParaRPr>
                    </a:p>
                    <a:p>
                      <a:pPr algn="just" rtl="1">
                        <a:spcAft>
                          <a:spcPts val="0"/>
                        </a:spcAft>
                      </a:pPr>
                      <a:r>
                        <a:rPr lang="fa-IR" sz="2400">
                          <a:effectLst/>
                          <a:latin typeface="Times New Roman" panose="02020603050405020304" pitchFamily="18" charset="0"/>
                          <a:ea typeface="Times New Roman" panose="02020603050405020304" pitchFamily="18" charset="0"/>
                          <a:cs typeface="B Zar" panose="00000400000000000000" pitchFamily="2" charset="-78"/>
                        </a:rPr>
                        <a:t>مشاهده &lt; 1 ساعت</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gradFill>
                  </a:tcPr>
                </a:tc>
                <a:tc>
                  <a:txBody>
                    <a:bodyPr/>
                    <a:lstStyle/>
                    <a:p>
                      <a:pPr algn="just" rtl="1">
                        <a:spcAft>
                          <a:spcPts val="0"/>
                        </a:spcAft>
                      </a:pPr>
                      <a:r>
                        <a:rPr lang="fa-IR" sz="2400">
                          <a:effectLst/>
                          <a:latin typeface="Times New Roman" panose="02020603050405020304" pitchFamily="18" charset="0"/>
                          <a:ea typeface="Times New Roman" panose="02020603050405020304" pitchFamily="18" charset="0"/>
                          <a:cs typeface="B Zar" panose="00000400000000000000" pitchFamily="2" charset="-78"/>
                        </a:rPr>
                        <a:t>زیر شاخه  </a:t>
                      </a:r>
                      <a:r>
                        <a:rPr lang="en-US" sz="2400">
                          <a:effectLst/>
                          <a:latin typeface="Times New Roman" panose="02020603050405020304" pitchFamily="18" charset="0"/>
                          <a:ea typeface="Times New Roman" panose="02020603050405020304" pitchFamily="18" charset="0"/>
                          <a:cs typeface="B Zar" panose="00000400000000000000" pitchFamily="2" charset="-78"/>
                        </a:rPr>
                        <a:t>1B</a:t>
                      </a:r>
                      <a:endParaRPr lang="en-US" sz="2400">
                        <a:effectLst/>
                        <a:latin typeface="Times New Roman" panose="02020603050405020304" pitchFamily="18" charset="0"/>
                        <a:ea typeface="Times New Roman" panose="02020603050405020304" pitchFamily="18" charset="0"/>
                      </a:endParaRPr>
                    </a:p>
                    <a:p>
                      <a:pPr algn="just" rtl="1">
                        <a:spcAft>
                          <a:spcPts val="0"/>
                        </a:spcAft>
                      </a:pPr>
                      <a:r>
                        <a:rPr lang="fa-IR" sz="2400">
                          <a:effectLst/>
                          <a:latin typeface="Times New Roman" panose="02020603050405020304" pitchFamily="18" charset="0"/>
                          <a:ea typeface="Times New Roman" panose="02020603050405020304" pitchFamily="18" charset="0"/>
                          <a:cs typeface="B Zar" panose="00000400000000000000" pitchFamily="2" charset="-78"/>
                        </a:rPr>
                        <a:t>مواجهه &lt; 1 ساعت</a:t>
                      </a:r>
                      <a:endParaRPr lang="en-US" sz="2400">
                        <a:effectLst/>
                        <a:latin typeface="Times New Roman" panose="02020603050405020304" pitchFamily="18" charset="0"/>
                        <a:ea typeface="Times New Roman" panose="02020603050405020304" pitchFamily="18" charset="0"/>
                      </a:endParaRPr>
                    </a:p>
                    <a:p>
                      <a:pPr algn="just" rtl="1">
                        <a:spcAft>
                          <a:spcPts val="0"/>
                        </a:spcAft>
                      </a:pPr>
                      <a:r>
                        <a:rPr lang="fa-IR" sz="2400">
                          <a:effectLst/>
                          <a:latin typeface="Times New Roman" panose="02020603050405020304" pitchFamily="18" charset="0"/>
                          <a:ea typeface="Times New Roman" panose="02020603050405020304" pitchFamily="18" charset="0"/>
                          <a:cs typeface="B Zar" panose="00000400000000000000" pitchFamily="2" charset="-78"/>
                        </a:rPr>
                        <a:t>مشاهده &lt; 14 روز</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gradFill>
                  </a:tcPr>
                </a:tc>
                <a:tc>
                  <a:txBody>
                    <a:bodyPr/>
                    <a:lstStyle/>
                    <a:p>
                      <a:pPr algn="just" rtl="1">
                        <a:spcAft>
                          <a:spcPts val="0"/>
                        </a:spcAft>
                      </a:pPr>
                      <a:r>
                        <a:rPr lang="fa-IR" sz="2400" dirty="0">
                          <a:effectLst/>
                          <a:latin typeface="Times New Roman" panose="02020603050405020304" pitchFamily="18" charset="0"/>
                          <a:ea typeface="Times New Roman" panose="02020603050405020304" pitchFamily="18" charset="0"/>
                          <a:cs typeface="B Zar" panose="00000400000000000000" pitchFamily="2" charset="-78"/>
                        </a:rPr>
                        <a:t>زیر شاخه  </a:t>
                      </a:r>
                      <a:r>
                        <a:rPr lang="en-US" sz="2400" dirty="0">
                          <a:effectLst/>
                          <a:latin typeface="Times New Roman" panose="02020603050405020304" pitchFamily="18" charset="0"/>
                          <a:ea typeface="Times New Roman" panose="02020603050405020304" pitchFamily="18" charset="0"/>
                          <a:cs typeface="B Zar" panose="00000400000000000000" pitchFamily="2" charset="-78"/>
                        </a:rPr>
                        <a:t>1C</a:t>
                      </a:r>
                      <a:endParaRPr lang="en-US" sz="2400" dirty="0">
                        <a:effectLst/>
                        <a:latin typeface="Times New Roman" panose="02020603050405020304" pitchFamily="18" charset="0"/>
                        <a:ea typeface="Times New Roman" panose="02020603050405020304" pitchFamily="18" charset="0"/>
                      </a:endParaRPr>
                    </a:p>
                    <a:p>
                      <a:pPr algn="just" rtl="1">
                        <a:spcAft>
                          <a:spcPts val="0"/>
                        </a:spcAft>
                      </a:pPr>
                      <a:r>
                        <a:rPr lang="fa-IR" sz="2400" dirty="0">
                          <a:effectLst/>
                          <a:latin typeface="Times New Roman" panose="02020603050405020304" pitchFamily="18" charset="0"/>
                          <a:ea typeface="Times New Roman" panose="02020603050405020304" pitchFamily="18" charset="0"/>
                          <a:cs typeface="B Zar" panose="00000400000000000000" pitchFamily="2" charset="-78"/>
                        </a:rPr>
                        <a:t>مواجهه &lt; 4 ساعت</a:t>
                      </a:r>
                      <a:endParaRPr lang="en-US" sz="2400" dirty="0">
                        <a:effectLst/>
                        <a:latin typeface="Times New Roman" panose="02020603050405020304" pitchFamily="18" charset="0"/>
                        <a:ea typeface="Times New Roman" panose="02020603050405020304" pitchFamily="18" charset="0"/>
                      </a:endParaRPr>
                    </a:p>
                    <a:p>
                      <a:pPr algn="just" rtl="1">
                        <a:spcAft>
                          <a:spcPts val="0"/>
                        </a:spcAft>
                      </a:pPr>
                      <a:r>
                        <a:rPr lang="fa-IR" sz="2400" dirty="0">
                          <a:effectLst/>
                          <a:latin typeface="Times New Roman" panose="02020603050405020304" pitchFamily="18" charset="0"/>
                          <a:ea typeface="Times New Roman" panose="02020603050405020304" pitchFamily="18" charset="0"/>
                          <a:cs typeface="B Zar" panose="00000400000000000000" pitchFamily="2" charset="-78"/>
                        </a:rPr>
                        <a:t>مشاهده </a:t>
                      </a:r>
                      <a:r>
                        <a:rPr lang="fa-IR" sz="2400" dirty="0">
                          <a:effectLst/>
                          <a:latin typeface="Times New Roman" panose="02020603050405020304" pitchFamily="18" charset="0"/>
                          <a:ea typeface="Times New Roman" panose="02020603050405020304" pitchFamily="18" charset="0"/>
                        </a:rPr>
                        <a:t>&lt;</a:t>
                      </a:r>
                      <a:r>
                        <a:rPr lang="fa-IR" sz="2400" dirty="0">
                          <a:effectLst/>
                          <a:latin typeface="Times New Roman" panose="02020603050405020304" pitchFamily="18" charset="0"/>
                          <a:ea typeface="Times New Roman" panose="02020603050405020304" pitchFamily="18" charset="0"/>
                          <a:cs typeface="B Zar" panose="00000400000000000000" pitchFamily="2" charset="-78"/>
                        </a:rPr>
                        <a:t> 14 روز</a:t>
                      </a:r>
                      <a:endParaRPr lang="en-US" sz="24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gradFill>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864628341"/>
                  </a:ext>
                </a:extLst>
              </a:tr>
            </a:tbl>
          </a:graphicData>
        </a:graphic>
      </p:graphicFrame>
    </p:spTree>
    <p:extLst>
      <p:ext uri="{BB962C8B-B14F-4D97-AF65-F5344CB8AC3E}">
        <p14:creationId xmlns:p14="http://schemas.microsoft.com/office/powerpoint/2010/main" val="96742475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en-US" sz="5400" b="1" dirty="0">
                <a:solidFill>
                  <a:srgbClr val="FFC000"/>
                </a:solidFill>
                <a:latin typeface="Calibri" panose="020F0502020204030204" pitchFamily="34" charset="0"/>
                <a:ea typeface="Calibri" panose="020F0502020204030204" pitchFamily="34" charset="0"/>
                <a:cs typeface="B Zar" panose="00000400000000000000" pitchFamily="2" charset="-78"/>
              </a:rPr>
              <a:t>GHS</a:t>
            </a:r>
            <a:r>
              <a:rPr lang="fa-IR" sz="5400" b="1" dirty="0">
                <a:solidFill>
                  <a:srgbClr val="FFC000"/>
                </a:solidFill>
                <a:latin typeface="Calibri" panose="020F0502020204030204" pitchFamily="34" charset="0"/>
                <a:ea typeface="Calibri" panose="020F0502020204030204" pitchFamily="34" charset="0"/>
                <a:cs typeface="B Zar" panose="00000400000000000000" pitchFamily="2" charset="-78"/>
              </a:rPr>
              <a:t> چه خطراتی را پوشش می دهد؟</a:t>
            </a:r>
            <a:endParaRPr lang="en-US"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4"/>
            <a:ext cx="10515600" cy="4260501"/>
          </a:xfrm>
        </p:spPr>
        <p:txBody>
          <a:bodyPr>
            <a:normAutofit/>
          </a:bodyPr>
          <a:lstStyle/>
          <a:p>
            <a:pPr marL="0" lvl="0" indent="0" algn="just" rtl="1">
              <a:lnSpc>
                <a:spcPct val="107000"/>
              </a:lnSpc>
              <a:spcAft>
                <a:spcPts val="800"/>
              </a:spcAft>
              <a:buNone/>
            </a:pPr>
            <a:r>
              <a:rPr lang="fa-IR" sz="4800" b="1" dirty="0" smtClean="0">
                <a:solidFill>
                  <a:srgbClr val="FF0000"/>
                </a:solidFill>
                <a:latin typeface="Calibri" panose="020F0502020204030204" pitchFamily="34" charset="0"/>
                <a:ea typeface="Calibri" panose="020F0502020204030204" pitchFamily="34" charset="0"/>
                <a:cs typeface="B Zar" panose="00000400000000000000" pitchFamily="2" charset="-78"/>
              </a:rPr>
              <a:t>خطرات بهداشتی که شامل 9 دسته می شوند:</a:t>
            </a:r>
          </a:p>
          <a:p>
            <a:pPr marL="0" marR="457200" lvl="0" indent="0" algn="just" rtl="1">
              <a:spcAft>
                <a:spcPts val="0"/>
              </a:spcAft>
              <a:buNone/>
            </a:pPr>
            <a:r>
              <a:rPr lang="fa-IR" sz="38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3-3 </a:t>
            </a:r>
            <a:r>
              <a:rPr lang="fa-IR" sz="4000" b="1" dirty="0" smtClean="0">
                <a:solidFill>
                  <a:srgbClr val="FFC000"/>
                </a:solidFill>
                <a:latin typeface="Times New Roman" panose="02020603050405020304" pitchFamily="18" charset="0"/>
                <a:ea typeface="Calibri" panose="020F0502020204030204" pitchFamily="34" charset="0"/>
                <a:cs typeface="B Zar" panose="00000400000000000000" pitchFamily="2" charset="-78"/>
              </a:rPr>
              <a:t>آسیب جدی به چشم یا تحریک چشم</a:t>
            </a:r>
            <a:endParaRPr lang="fa-IR" sz="4000" b="1"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endParaRP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spTree>
    <p:extLst>
      <p:ext uri="{BB962C8B-B14F-4D97-AF65-F5344CB8AC3E}">
        <p14:creationId xmlns:p14="http://schemas.microsoft.com/office/powerpoint/2010/main" val="294132110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en-US" sz="5400" b="1" dirty="0">
                <a:solidFill>
                  <a:srgbClr val="FFC000"/>
                </a:solidFill>
                <a:latin typeface="Calibri" panose="020F0502020204030204" pitchFamily="34" charset="0"/>
                <a:ea typeface="Calibri" panose="020F0502020204030204" pitchFamily="34" charset="0"/>
                <a:cs typeface="B Zar" panose="00000400000000000000" pitchFamily="2" charset="-78"/>
              </a:rPr>
              <a:t>GHS</a:t>
            </a:r>
            <a:r>
              <a:rPr lang="fa-IR" sz="5400" b="1" dirty="0">
                <a:solidFill>
                  <a:srgbClr val="FFC000"/>
                </a:solidFill>
                <a:latin typeface="Calibri" panose="020F0502020204030204" pitchFamily="34" charset="0"/>
                <a:ea typeface="Calibri" panose="020F0502020204030204" pitchFamily="34" charset="0"/>
                <a:cs typeface="B Zar" panose="00000400000000000000" pitchFamily="2" charset="-78"/>
              </a:rPr>
              <a:t> چه خطراتی را پوشش می دهد؟</a:t>
            </a:r>
            <a:endParaRPr lang="en-US"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4"/>
            <a:ext cx="10515600" cy="4260501"/>
          </a:xfrm>
        </p:spPr>
        <p:txBody>
          <a:bodyPr>
            <a:normAutofit/>
          </a:bodyPr>
          <a:lstStyle/>
          <a:p>
            <a:pPr marL="0" lvl="0" indent="0" algn="just" rtl="1">
              <a:lnSpc>
                <a:spcPct val="107000"/>
              </a:lnSpc>
              <a:spcAft>
                <a:spcPts val="800"/>
              </a:spcAft>
              <a:buNone/>
            </a:pPr>
            <a:r>
              <a:rPr lang="fa-IR" sz="4800" b="1" dirty="0" smtClean="0">
                <a:solidFill>
                  <a:srgbClr val="FF0000"/>
                </a:solidFill>
                <a:latin typeface="Calibri" panose="020F0502020204030204" pitchFamily="34" charset="0"/>
                <a:ea typeface="Calibri" panose="020F0502020204030204" pitchFamily="34" charset="0"/>
                <a:cs typeface="B Zar" panose="00000400000000000000" pitchFamily="2" charset="-78"/>
              </a:rPr>
              <a:t>خطرات بهداشتی که شامل 9 دسته می شوند:</a:t>
            </a:r>
          </a:p>
          <a:p>
            <a:pPr marL="0" indent="0" algn="just" rtl="1">
              <a:spcAft>
                <a:spcPts val="0"/>
              </a:spcAft>
              <a:buNone/>
              <a:tabLst>
                <a:tab pos="457200" algn="l"/>
              </a:tabLst>
            </a:pPr>
            <a:r>
              <a:rPr lang="fa-IR" sz="32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دسته </a:t>
            </a:r>
            <a:r>
              <a:rPr lang="fa-IR" sz="3200"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بندی موادی که باعث آسیب جدی یا تحریک چشم می شوند</a:t>
            </a:r>
            <a:endParaRPr lang="en-US" sz="3200" dirty="0">
              <a:solidFill>
                <a:srgbClr val="FFC000"/>
              </a:solidFill>
              <a:effectLst/>
              <a:latin typeface="Times New Roman" panose="02020603050405020304" pitchFamily="18" charset="0"/>
              <a:ea typeface="Times New Roman" panose="02020603050405020304" pitchFamily="18" charset="0"/>
            </a:endParaRP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graphicFrame>
        <p:nvGraphicFramePr>
          <p:cNvPr id="5" name="Table 4"/>
          <p:cNvGraphicFramePr>
            <a:graphicFrameLocks noGrp="1"/>
          </p:cNvGraphicFramePr>
          <p:nvPr>
            <p:extLst>
              <p:ext uri="{D42A27DB-BD31-4B8C-83A1-F6EECF244321}">
                <p14:modId xmlns:p14="http://schemas.microsoft.com/office/powerpoint/2010/main" val="4177826189"/>
              </p:ext>
            </p:extLst>
          </p:nvPr>
        </p:nvGraphicFramePr>
        <p:xfrm>
          <a:off x="838200" y="2720054"/>
          <a:ext cx="10515600" cy="2792472"/>
        </p:xfrm>
        <a:graphic>
          <a:graphicData uri="http://schemas.openxmlformats.org/drawingml/2006/table">
            <a:tbl>
              <a:tblPr rtl="1" firstRow="1" firstCol="1" bandRow="1"/>
              <a:tblGrid>
                <a:gridCol w="2910315">
                  <a:extLst>
                    <a:ext uri="{9D8B030D-6E8A-4147-A177-3AD203B41FA5}">
                      <a16:colId xmlns:a16="http://schemas.microsoft.com/office/drawing/2014/main" val="2273075622"/>
                    </a:ext>
                  </a:extLst>
                </a:gridCol>
                <a:gridCol w="6105072">
                  <a:extLst>
                    <a:ext uri="{9D8B030D-6E8A-4147-A177-3AD203B41FA5}">
                      <a16:colId xmlns:a16="http://schemas.microsoft.com/office/drawing/2014/main" val="626511466"/>
                    </a:ext>
                  </a:extLst>
                </a:gridCol>
                <a:gridCol w="1500213">
                  <a:extLst>
                    <a:ext uri="{9D8B030D-6E8A-4147-A177-3AD203B41FA5}">
                      <a16:colId xmlns:a16="http://schemas.microsoft.com/office/drawing/2014/main" val="2216352991"/>
                    </a:ext>
                  </a:extLst>
                </a:gridCol>
              </a:tblGrid>
              <a:tr h="379838">
                <a:tc>
                  <a:txBody>
                    <a:bodyPr/>
                    <a:lstStyle/>
                    <a:p>
                      <a:pPr algn="ctr" rtl="1">
                        <a:spcAft>
                          <a:spcPts val="0"/>
                        </a:spcAft>
                        <a:tabLst>
                          <a:tab pos="457200" algn="l"/>
                          <a:tab pos="1478915" algn="r"/>
                        </a:tabLst>
                      </a:pPr>
                      <a:r>
                        <a:rPr lang="fa-IR" sz="1600" b="1" dirty="0">
                          <a:effectLst/>
                          <a:latin typeface="Times New Roman" panose="02020603050405020304" pitchFamily="18" charset="0"/>
                          <a:ea typeface="Times New Roman" panose="02020603050405020304" pitchFamily="18" charset="0"/>
                          <a:cs typeface="B Zar" panose="00000400000000000000" pitchFamily="2" charset="-78"/>
                        </a:rPr>
                        <a:t>آسیب های جدی به چشم (دسته1)</a:t>
                      </a:r>
                      <a:endParaRPr lang="en-US" sz="1600" b="1"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gradFill>
                  </a:tcPr>
                </a:tc>
                <a:tc gridSpan="2">
                  <a:txBody>
                    <a:bodyPr/>
                    <a:lstStyle/>
                    <a:p>
                      <a:pPr algn="ctr" rtl="1">
                        <a:spcAft>
                          <a:spcPts val="0"/>
                        </a:spcAft>
                        <a:tabLst>
                          <a:tab pos="457200" algn="l"/>
                        </a:tabLst>
                      </a:pPr>
                      <a:r>
                        <a:rPr lang="fa-IR" sz="1600" b="1" dirty="0">
                          <a:effectLst/>
                          <a:latin typeface="Times New Roman" panose="02020603050405020304" pitchFamily="18" charset="0"/>
                          <a:ea typeface="Times New Roman" panose="02020603050405020304" pitchFamily="18" charset="0"/>
                          <a:cs typeface="B Zar" panose="00000400000000000000" pitchFamily="2" charset="-78"/>
                        </a:rPr>
                        <a:t>تحریک چشمی (دسته 2)</a:t>
                      </a:r>
                      <a:endParaRPr lang="en-US" sz="1600" b="1"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gradFill>
                  </a:tcPr>
                </a:tc>
                <a:tc hMerge="1">
                  <a:txBody>
                    <a:bodyPr/>
                    <a:lstStyle/>
                    <a:p>
                      <a:endParaRPr lang="en-US"/>
                    </a:p>
                  </a:txBody>
                  <a:tcPr/>
                </a:tc>
                <a:extLst>
                  <a:ext uri="{0D108BD9-81ED-4DB2-BD59-A6C34878D82A}">
                    <a16:rowId xmlns:a16="http://schemas.microsoft.com/office/drawing/2014/main" val="2158111435"/>
                  </a:ext>
                </a:extLst>
              </a:tr>
              <a:tr h="1287851">
                <a:tc rowSpan="2">
                  <a:txBody>
                    <a:bodyPr/>
                    <a:lstStyle/>
                    <a:p>
                      <a:pPr algn="just" rtl="1">
                        <a:spcAft>
                          <a:spcPts val="0"/>
                        </a:spcAft>
                        <a:tabLst>
                          <a:tab pos="457200" algn="l"/>
                        </a:tabLst>
                      </a:pPr>
                      <a:r>
                        <a:rPr lang="fa-IR" sz="1600" dirty="0">
                          <a:effectLst/>
                          <a:latin typeface="Times New Roman" panose="02020603050405020304" pitchFamily="18" charset="0"/>
                          <a:ea typeface="Times New Roman" panose="02020603050405020304" pitchFamily="18" charset="0"/>
                          <a:cs typeface="B Zar" panose="00000400000000000000" pitchFamily="2" charset="-78"/>
                        </a:rPr>
                        <a:t>آسیبهای برگشت ناپذیر پس از 21 روز مواجهه</a:t>
                      </a:r>
                      <a:endParaRPr lang="en-US" sz="1600" dirty="0">
                        <a:effectLst/>
                        <a:latin typeface="Times New Roman" panose="02020603050405020304" pitchFamily="18" charset="0"/>
                        <a:ea typeface="Times New Roman" panose="02020603050405020304" pitchFamily="18" charset="0"/>
                      </a:endParaRPr>
                    </a:p>
                    <a:p>
                      <a:pPr algn="just" rtl="1">
                        <a:spcAft>
                          <a:spcPts val="0"/>
                        </a:spcAft>
                      </a:pPr>
                      <a:r>
                        <a:rPr lang="fa-IR" sz="1600" dirty="0">
                          <a:effectLst/>
                          <a:latin typeface="Times New Roman" panose="02020603050405020304" pitchFamily="18" charset="0"/>
                          <a:ea typeface="Times New Roman" panose="02020603050405020304" pitchFamily="18" charset="0"/>
                          <a:cs typeface="B Zar" panose="00000400000000000000" pitchFamily="2" charset="-78"/>
                        </a:rPr>
                        <a:t>نمره </a:t>
                      </a:r>
                      <a:r>
                        <a:rPr lang="en-US" sz="1600" dirty="0" err="1">
                          <a:effectLst/>
                          <a:latin typeface="Times New Roman" panose="02020603050405020304" pitchFamily="18" charset="0"/>
                          <a:ea typeface="Times New Roman" panose="02020603050405020304" pitchFamily="18" charset="0"/>
                          <a:cs typeface="B Zar" panose="00000400000000000000" pitchFamily="2" charset="-78"/>
                        </a:rPr>
                        <a:t>Draize</a:t>
                      </a:r>
                      <a:r>
                        <a:rPr lang="fa-IR" sz="1600" dirty="0">
                          <a:effectLst/>
                          <a:latin typeface="Times New Roman" panose="02020603050405020304" pitchFamily="18" charset="0"/>
                          <a:ea typeface="Times New Roman" panose="02020603050405020304" pitchFamily="18" charset="0"/>
                          <a:cs typeface="B Zar" panose="00000400000000000000" pitchFamily="2" charset="-78"/>
                        </a:rPr>
                        <a:t> :</a:t>
                      </a:r>
                      <a:endParaRPr lang="en-US" sz="1600" dirty="0">
                        <a:effectLst/>
                        <a:latin typeface="Times New Roman" panose="02020603050405020304" pitchFamily="18" charset="0"/>
                        <a:ea typeface="Times New Roman" panose="02020603050405020304" pitchFamily="18" charset="0"/>
                      </a:endParaRPr>
                    </a:p>
                    <a:p>
                      <a:pPr marR="457200" algn="just" rtl="1">
                        <a:spcAft>
                          <a:spcPts val="0"/>
                        </a:spcAft>
                        <a:tabLst>
                          <a:tab pos="457200" algn="l"/>
                        </a:tabLst>
                      </a:pPr>
                      <a:r>
                        <a:rPr lang="fa-IR" sz="1600" dirty="0">
                          <a:effectLst/>
                          <a:latin typeface="Times New Roman" panose="02020603050405020304" pitchFamily="18" charset="0"/>
                          <a:ea typeface="Times New Roman" panose="02020603050405020304" pitchFamily="18" charset="0"/>
                          <a:cs typeface="B Zar" panose="00000400000000000000" pitchFamily="2" charset="-78"/>
                        </a:rPr>
                        <a:t>تیرگی قرنیه </a:t>
                      </a:r>
                      <a:r>
                        <a:rPr lang="fa-IR" sz="1600" dirty="0">
                          <a:effectLst/>
                          <a:latin typeface="Times New Roman" panose="02020603050405020304" pitchFamily="18" charset="0"/>
                          <a:ea typeface="Times New Roman" panose="02020603050405020304" pitchFamily="18" charset="0"/>
                        </a:rPr>
                        <a:t>≥</a:t>
                      </a:r>
                      <a:r>
                        <a:rPr lang="fa-IR" sz="1600" dirty="0">
                          <a:effectLst/>
                          <a:latin typeface="Times New Roman" panose="02020603050405020304" pitchFamily="18" charset="0"/>
                          <a:ea typeface="Times New Roman" panose="02020603050405020304" pitchFamily="18" charset="0"/>
                          <a:cs typeface="B Zar" panose="00000400000000000000" pitchFamily="2" charset="-78"/>
                        </a:rPr>
                        <a:t> 3</a:t>
                      </a:r>
                      <a:endParaRPr lang="en-US" sz="1600" dirty="0">
                        <a:effectLst/>
                        <a:latin typeface="Times New Roman" panose="02020603050405020304" pitchFamily="18" charset="0"/>
                        <a:ea typeface="Times New Roman" panose="02020603050405020304" pitchFamily="18" charset="0"/>
                      </a:endParaRPr>
                    </a:p>
                    <a:p>
                      <a:pPr marR="457200" algn="just" rtl="1">
                        <a:spcAft>
                          <a:spcPts val="0"/>
                        </a:spcAft>
                        <a:tabLst>
                          <a:tab pos="457200" algn="l"/>
                        </a:tabLst>
                      </a:pPr>
                      <a:r>
                        <a:rPr lang="fa-IR" sz="1600" dirty="0">
                          <a:effectLst/>
                          <a:latin typeface="Times New Roman" panose="02020603050405020304" pitchFamily="18" charset="0"/>
                          <a:ea typeface="Times New Roman" panose="02020603050405020304" pitchFamily="18" charset="0"/>
                          <a:cs typeface="B Zar" panose="00000400000000000000" pitchFamily="2" charset="-78"/>
                        </a:rPr>
                        <a:t>ورم عنبیه </a:t>
                      </a:r>
                      <a:r>
                        <a:rPr lang="fa-IR" sz="1600" dirty="0">
                          <a:effectLst/>
                          <a:latin typeface="Times New Roman" panose="02020603050405020304" pitchFamily="18" charset="0"/>
                          <a:ea typeface="Times New Roman" panose="02020603050405020304" pitchFamily="18" charset="0"/>
                        </a:rPr>
                        <a:t>&gt; 5/1</a:t>
                      </a:r>
                      <a:endParaRPr lang="en-US" sz="1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gradFill>
                  </a:tcPr>
                </a:tc>
                <a:tc gridSpan="2">
                  <a:txBody>
                    <a:bodyPr/>
                    <a:lstStyle/>
                    <a:p>
                      <a:pPr algn="r" rtl="1">
                        <a:spcAft>
                          <a:spcPts val="0"/>
                        </a:spcAft>
                        <a:tabLst>
                          <a:tab pos="457200" algn="l"/>
                        </a:tabLst>
                      </a:pPr>
                      <a:r>
                        <a:rPr lang="fa-IR" sz="1600" dirty="0">
                          <a:effectLst/>
                          <a:latin typeface="Times New Roman" panose="02020603050405020304" pitchFamily="18" charset="0"/>
                          <a:ea typeface="Times New Roman" panose="02020603050405020304" pitchFamily="18" charset="0"/>
                          <a:cs typeface="B Zar" panose="00000400000000000000" pitchFamily="2" charset="-78"/>
                        </a:rPr>
                        <a:t>اثرات نامطلوب برگشت پذیر قرنیه، عنبیه و ملتحمه</a:t>
                      </a:r>
                      <a:endParaRPr lang="en-US" sz="1600" dirty="0">
                        <a:effectLst/>
                        <a:latin typeface="Times New Roman" panose="02020603050405020304" pitchFamily="18" charset="0"/>
                        <a:ea typeface="Times New Roman" panose="02020603050405020304" pitchFamily="18" charset="0"/>
                      </a:endParaRPr>
                    </a:p>
                    <a:p>
                      <a:pPr algn="r" rtl="1">
                        <a:spcAft>
                          <a:spcPts val="0"/>
                        </a:spcAft>
                      </a:pPr>
                      <a:r>
                        <a:rPr lang="fa-IR" sz="1600" dirty="0">
                          <a:effectLst/>
                          <a:latin typeface="Times New Roman" panose="02020603050405020304" pitchFamily="18" charset="0"/>
                          <a:ea typeface="Times New Roman" panose="02020603050405020304" pitchFamily="18" charset="0"/>
                          <a:cs typeface="B Zar" panose="00000400000000000000" pitchFamily="2" charset="-78"/>
                        </a:rPr>
                        <a:t>نمره </a:t>
                      </a:r>
                      <a:r>
                        <a:rPr lang="en-US" sz="1600" dirty="0" err="1">
                          <a:effectLst/>
                          <a:latin typeface="Times New Roman" panose="02020603050405020304" pitchFamily="18" charset="0"/>
                          <a:ea typeface="Times New Roman" panose="02020603050405020304" pitchFamily="18" charset="0"/>
                          <a:cs typeface="B Zar" panose="00000400000000000000" pitchFamily="2" charset="-78"/>
                        </a:rPr>
                        <a:t>Draize</a:t>
                      </a:r>
                      <a:r>
                        <a:rPr lang="fa-IR" sz="1600" dirty="0">
                          <a:effectLst/>
                          <a:latin typeface="Times New Roman" panose="02020603050405020304" pitchFamily="18" charset="0"/>
                          <a:ea typeface="Times New Roman" panose="02020603050405020304" pitchFamily="18" charset="0"/>
                          <a:cs typeface="B Zar" panose="00000400000000000000" pitchFamily="2" charset="-78"/>
                        </a:rPr>
                        <a:t> :</a:t>
                      </a:r>
                      <a:endParaRPr lang="en-US" sz="1600" dirty="0">
                        <a:effectLst/>
                        <a:latin typeface="Times New Roman" panose="02020603050405020304" pitchFamily="18" charset="0"/>
                        <a:ea typeface="Times New Roman" panose="02020603050405020304" pitchFamily="18" charset="0"/>
                      </a:endParaRPr>
                    </a:p>
                    <a:p>
                      <a:pPr algn="r" rtl="1">
                        <a:spcAft>
                          <a:spcPts val="0"/>
                        </a:spcAft>
                        <a:tabLst>
                          <a:tab pos="457200" algn="l"/>
                        </a:tabLst>
                      </a:pPr>
                      <a:r>
                        <a:rPr lang="fa-IR" sz="1600" dirty="0">
                          <a:effectLst/>
                          <a:latin typeface="Times New Roman" panose="02020603050405020304" pitchFamily="18" charset="0"/>
                          <a:ea typeface="Times New Roman" panose="02020603050405020304" pitchFamily="18" charset="0"/>
                          <a:cs typeface="B Zar" panose="00000400000000000000" pitchFamily="2" charset="-78"/>
                        </a:rPr>
                        <a:t>تیرگی قرنیه </a:t>
                      </a:r>
                      <a:r>
                        <a:rPr lang="fa-IR" sz="1600" dirty="0">
                          <a:effectLst/>
                          <a:latin typeface="Times New Roman" panose="02020603050405020304" pitchFamily="18" charset="0"/>
                          <a:ea typeface="Times New Roman" panose="02020603050405020304" pitchFamily="18" charset="0"/>
                        </a:rPr>
                        <a:t>≥</a:t>
                      </a:r>
                      <a:r>
                        <a:rPr lang="fa-IR" sz="1600" dirty="0">
                          <a:effectLst/>
                          <a:latin typeface="Times New Roman" panose="02020603050405020304" pitchFamily="18" charset="0"/>
                          <a:ea typeface="Times New Roman" panose="02020603050405020304" pitchFamily="18" charset="0"/>
                          <a:cs typeface="B Zar" panose="00000400000000000000" pitchFamily="2" charset="-78"/>
                        </a:rPr>
                        <a:t> 1</a:t>
                      </a:r>
                      <a:endParaRPr lang="en-US" sz="1600" dirty="0">
                        <a:effectLst/>
                        <a:latin typeface="Times New Roman" panose="02020603050405020304" pitchFamily="18" charset="0"/>
                        <a:ea typeface="Times New Roman" panose="02020603050405020304" pitchFamily="18" charset="0"/>
                      </a:endParaRPr>
                    </a:p>
                    <a:p>
                      <a:pPr marR="457200" algn="r" rtl="1">
                        <a:spcAft>
                          <a:spcPts val="0"/>
                        </a:spcAft>
                        <a:tabLst>
                          <a:tab pos="457200" algn="l"/>
                        </a:tabLst>
                      </a:pPr>
                      <a:r>
                        <a:rPr lang="fa-IR" sz="1600" dirty="0">
                          <a:effectLst/>
                          <a:latin typeface="Times New Roman" panose="02020603050405020304" pitchFamily="18" charset="0"/>
                          <a:ea typeface="Times New Roman" panose="02020603050405020304" pitchFamily="18" charset="0"/>
                          <a:cs typeface="B Zar" panose="00000400000000000000" pitchFamily="2" charset="-78"/>
                        </a:rPr>
                        <a:t>ورم عنبیه &gt; 1</a:t>
                      </a:r>
                      <a:endParaRPr lang="en-US" sz="1600" dirty="0">
                        <a:effectLst/>
                        <a:latin typeface="Times New Roman" panose="02020603050405020304" pitchFamily="18" charset="0"/>
                        <a:ea typeface="Times New Roman" panose="02020603050405020304" pitchFamily="18" charset="0"/>
                      </a:endParaRPr>
                    </a:p>
                    <a:p>
                      <a:pPr marR="457200" algn="r" rtl="1">
                        <a:spcAft>
                          <a:spcPts val="0"/>
                        </a:spcAft>
                        <a:tabLst>
                          <a:tab pos="457200" algn="l"/>
                        </a:tabLst>
                      </a:pPr>
                      <a:r>
                        <a:rPr lang="fa-IR" sz="1600" dirty="0">
                          <a:effectLst/>
                          <a:latin typeface="Times New Roman" panose="02020603050405020304" pitchFamily="18" charset="0"/>
                          <a:ea typeface="Times New Roman" panose="02020603050405020304" pitchFamily="18" charset="0"/>
                          <a:cs typeface="B Zar" panose="00000400000000000000" pitchFamily="2" charset="-78"/>
                        </a:rPr>
                        <a:t>قرمزی </a:t>
                      </a:r>
                      <a:r>
                        <a:rPr lang="fa-IR" sz="1600" dirty="0">
                          <a:effectLst/>
                          <a:latin typeface="Times New Roman" panose="02020603050405020304" pitchFamily="18" charset="0"/>
                          <a:ea typeface="Times New Roman" panose="02020603050405020304" pitchFamily="18" charset="0"/>
                        </a:rPr>
                        <a:t>≥</a:t>
                      </a:r>
                      <a:r>
                        <a:rPr lang="fa-IR" sz="1600" dirty="0">
                          <a:effectLst/>
                          <a:latin typeface="Times New Roman" panose="02020603050405020304" pitchFamily="18" charset="0"/>
                          <a:ea typeface="Times New Roman" panose="02020603050405020304" pitchFamily="18" charset="0"/>
                          <a:cs typeface="B Zar" panose="00000400000000000000" pitchFamily="2" charset="-78"/>
                        </a:rPr>
                        <a:t> 2</a:t>
                      </a:r>
                      <a:endParaRPr lang="en-US" sz="1600" dirty="0">
                        <a:effectLst/>
                        <a:latin typeface="Times New Roman" panose="02020603050405020304" pitchFamily="18" charset="0"/>
                        <a:ea typeface="Times New Roman" panose="02020603050405020304" pitchFamily="18" charset="0"/>
                      </a:endParaRPr>
                    </a:p>
                    <a:p>
                      <a:pPr marR="457200" algn="r" rtl="1">
                        <a:spcAft>
                          <a:spcPts val="0"/>
                        </a:spcAft>
                        <a:tabLst>
                          <a:tab pos="457200" algn="l"/>
                        </a:tabLst>
                      </a:pPr>
                      <a:r>
                        <a:rPr lang="fa-IR" sz="1600" dirty="0">
                          <a:effectLst/>
                          <a:latin typeface="Times New Roman" panose="02020603050405020304" pitchFamily="18" charset="0"/>
                          <a:ea typeface="Times New Roman" panose="02020603050405020304" pitchFamily="18" charset="0"/>
                          <a:cs typeface="B Zar" panose="00000400000000000000" pitchFamily="2" charset="-78"/>
                        </a:rPr>
                        <a:t>ادم ملتحمه چشم</a:t>
                      </a:r>
                      <a:r>
                        <a:rPr lang="fa-IR" sz="1600" dirty="0">
                          <a:effectLst/>
                          <a:latin typeface="Times New Roman" panose="02020603050405020304" pitchFamily="18" charset="0"/>
                          <a:ea typeface="Times New Roman" panose="02020603050405020304" pitchFamily="18" charset="0"/>
                        </a:rPr>
                        <a:t> ≥</a:t>
                      </a:r>
                      <a:r>
                        <a:rPr lang="fa-IR" sz="1600" dirty="0">
                          <a:effectLst/>
                          <a:latin typeface="Times New Roman" panose="02020603050405020304" pitchFamily="18" charset="0"/>
                          <a:ea typeface="Times New Roman" panose="02020603050405020304" pitchFamily="18" charset="0"/>
                          <a:cs typeface="B Zar" panose="00000400000000000000" pitchFamily="2" charset="-78"/>
                        </a:rPr>
                        <a:t> 2</a:t>
                      </a:r>
                      <a:endParaRPr lang="en-US" sz="1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gradFill>
                  </a:tcPr>
                </a:tc>
                <a:tc hMerge="1">
                  <a:txBody>
                    <a:bodyPr/>
                    <a:lstStyle/>
                    <a:p>
                      <a:endParaRPr lang="en-US"/>
                    </a:p>
                  </a:txBody>
                  <a:tcPr/>
                </a:tc>
                <a:extLst>
                  <a:ext uri="{0D108BD9-81ED-4DB2-BD59-A6C34878D82A}">
                    <a16:rowId xmlns:a16="http://schemas.microsoft.com/office/drawing/2014/main" val="3536158821"/>
                  </a:ext>
                </a:extLst>
              </a:tr>
              <a:tr h="949594">
                <a:tc vMerge="1">
                  <a:txBody>
                    <a:bodyPr/>
                    <a:lstStyle/>
                    <a:p>
                      <a:endParaRPr lang="en-US"/>
                    </a:p>
                  </a:txBody>
                  <a:tcPr/>
                </a:tc>
                <a:tc>
                  <a:txBody>
                    <a:bodyPr/>
                    <a:lstStyle/>
                    <a:p>
                      <a:pPr algn="ctr" rtl="1">
                        <a:spcAft>
                          <a:spcPts val="0"/>
                        </a:spcAft>
                        <a:tabLst>
                          <a:tab pos="457200" algn="l"/>
                        </a:tabLst>
                      </a:pPr>
                      <a:r>
                        <a:rPr lang="fa-IR" sz="1600" b="1" dirty="0">
                          <a:effectLst/>
                          <a:latin typeface="Times New Roman" panose="02020603050405020304" pitchFamily="18" charset="0"/>
                          <a:ea typeface="Times New Roman" panose="02020603050405020304" pitchFamily="18" charset="0"/>
                          <a:cs typeface="B Zar" panose="00000400000000000000" pitchFamily="2" charset="-78"/>
                        </a:rPr>
                        <a:t>محرک</a:t>
                      </a:r>
                      <a:endParaRPr lang="en-US" sz="1600" dirty="0">
                        <a:effectLst/>
                        <a:latin typeface="Times New Roman" panose="02020603050405020304" pitchFamily="18" charset="0"/>
                        <a:ea typeface="Times New Roman" panose="02020603050405020304" pitchFamily="18" charset="0"/>
                      </a:endParaRPr>
                    </a:p>
                    <a:p>
                      <a:pPr algn="just" rtl="1">
                        <a:spcAft>
                          <a:spcPts val="0"/>
                        </a:spcAft>
                        <a:tabLst>
                          <a:tab pos="457200" algn="l"/>
                        </a:tabLst>
                      </a:pPr>
                      <a:r>
                        <a:rPr lang="fa-IR" sz="1600" dirty="0">
                          <a:effectLst/>
                          <a:latin typeface="Times New Roman" panose="02020603050405020304" pitchFamily="18" charset="0"/>
                          <a:ea typeface="Times New Roman" panose="02020603050405020304" pitchFamily="18" charset="0"/>
                          <a:cs typeface="B Zar" panose="00000400000000000000" pitchFamily="2" charset="-78"/>
                        </a:rPr>
                        <a:t>زیر شاخه </a:t>
                      </a:r>
                      <a:r>
                        <a:rPr lang="en-US" sz="1600" dirty="0">
                          <a:effectLst/>
                          <a:latin typeface="Times New Roman" panose="02020603050405020304" pitchFamily="18" charset="0"/>
                          <a:ea typeface="Times New Roman" panose="02020603050405020304" pitchFamily="18" charset="0"/>
                          <a:cs typeface="B Zar" panose="00000400000000000000" pitchFamily="2" charset="-78"/>
                        </a:rPr>
                        <a:t>2A</a:t>
                      </a:r>
                      <a:endParaRPr lang="en-US" sz="1600" dirty="0">
                        <a:effectLst/>
                        <a:latin typeface="Times New Roman" panose="02020603050405020304" pitchFamily="18" charset="0"/>
                        <a:ea typeface="Times New Roman" panose="02020603050405020304" pitchFamily="18" charset="0"/>
                      </a:endParaRPr>
                    </a:p>
                    <a:p>
                      <a:pPr algn="just" rtl="1">
                        <a:spcAft>
                          <a:spcPts val="0"/>
                        </a:spcAft>
                        <a:tabLst>
                          <a:tab pos="457200" algn="l"/>
                        </a:tabLst>
                      </a:pPr>
                      <a:r>
                        <a:rPr lang="fa-IR" sz="1600" dirty="0">
                          <a:effectLst/>
                          <a:latin typeface="Times New Roman" panose="02020603050405020304" pitchFamily="18" charset="0"/>
                          <a:ea typeface="Times New Roman" panose="02020603050405020304" pitchFamily="18" charset="0"/>
                          <a:cs typeface="B Zar" panose="00000400000000000000" pitchFamily="2" charset="-78"/>
                        </a:rPr>
                        <a:t>برگشت پذیر در 21 روز</a:t>
                      </a:r>
                      <a:endParaRPr lang="en-US" sz="1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gradFill>
                  </a:tcPr>
                </a:tc>
                <a:tc>
                  <a:txBody>
                    <a:bodyPr/>
                    <a:lstStyle/>
                    <a:p>
                      <a:pPr algn="ctr" rtl="1">
                        <a:spcAft>
                          <a:spcPts val="0"/>
                        </a:spcAft>
                        <a:tabLst>
                          <a:tab pos="457200" algn="l"/>
                        </a:tabLst>
                      </a:pPr>
                      <a:r>
                        <a:rPr lang="fa-IR" sz="1600" b="1" dirty="0">
                          <a:effectLst/>
                          <a:latin typeface="Times New Roman" panose="02020603050405020304" pitchFamily="18" charset="0"/>
                          <a:ea typeface="Times New Roman" panose="02020603050405020304" pitchFamily="18" charset="0"/>
                          <a:cs typeface="B Zar" panose="00000400000000000000" pitchFamily="2" charset="-78"/>
                        </a:rPr>
                        <a:t>محرک خفیف</a:t>
                      </a:r>
                      <a:endParaRPr lang="en-US" sz="1600" dirty="0">
                        <a:effectLst/>
                        <a:latin typeface="Times New Roman" panose="02020603050405020304" pitchFamily="18" charset="0"/>
                        <a:ea typeface="Times New Roman" panose="02020603050405020304" pitchFamily="18" charset="0"/>
                      </a:endParaRPr>
                    </a:p>
                    <a:p>
                      <a:pPr algn="just" rtl="1">
                        <a:spcAft>
                          <a:spcPts val="0"/>
                        </a:spcAft>
                        <a:tabLst>
                          <a:tab pos="457200" algn="l"/>
                        </a:tabLst>
                      </a:pPr>
                      <a:r>
                        <a:rPr lang="fa-IR" sz="1600" dirty="0">
                          <a:effectLst/>
                          <a:latin typeface="Times New Roman" panose="02020603050405020304" pitchFamily="18" charset="0"/>
                          <a:ea typeface="Times New Roman" panose="02020603050405020304" pitchFamily="18" charset="0"/>
                          <a:cs typeface="B Zar" panose="00000400000000000000" pitchFamily="2" charset="-78"/>
                        </a:rPr>
                        <a:t>زیر شاخه </a:t>
                      </a:r>
                      <a:r>
                        <a:rPr lang="en-US" sz="1600" dirty="0">
                          <a:effectLst/>
                          <a:latin typeface="Times New Roman" panose="02020603050405020304" pitchFamily="18" charset="0"/>
                          <a:ea typeface="Times New Roman" panose="02020603050405020304" pitchFamily="18" charset="0"/>
                          <a:cs typeface="B Zar" panose="00000400000000000000" pitchFamily="2" charset="-78"/>
                        </a:rPr>
                        <a:t>2B</a:t>
                      </a:r>
                      <a:endParaRPr lang="en-US" sz="1600" dirty="0">
                        <a:effectLst/>
                        <a:latin typeface="Times New Roman" panose="02020603050405020304" pitchFamily="18" charset="0"/>
                        <a:ea typeface="Times New Roman" panose="02020603050405020304" pitchFamily="18" charset="0"/>
                      </a:endParaRPr>
                    </a:p>
                    <a:p>
                      <a:pPr algn="just" rtl="1">
                        <a:spcAft>
                          <a:spcPts val="0"/>
                        </a:spcAft>
                        <a:tabLst>
                          <a:tab pos="457200" algn="l"/>
                          <a:tab pos="1324610" algn="r"/>
                        </a:tabLst>
                      </a:pPr>
                      <a:r>
                        <a:rPr lang="fa-IR" sz="1600" dirty="0">
                          <a:effectLst/>
                          <a:latin typeface="Times New Roman" panose="02020603050405020304" pitchFamily="18" charset="0"/>
                          <a:ea typeface="Times New Roman" panose="02020603050405020304" pitchFamily="18" charset="0"/>
                          <a:cs typeface="B Zar" panose="00000400000000000000" pitchFamily="2" charset="-78"/>
                        </a:rPr>
                        <a:t>برگشت پذیر در 7 روز</a:t>
                      </a:r>
                      <a:endParaRPr lang="en-US" sz="1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gradFill>
                  </a:tcPr>
                </a:tc>
                <a:extLst>
                  <a:ext uri="{0D108BD9-81ED-4DB2-BD59-A6C34878D82A}">
                    <a16:rowId xmlns:a16="http://schemas.microsoft.com/office/drawing/2014/main" val="1451111805"/>
                  </a:ext>
                </a:extLst>
              </a:tr>
            </a:tbl>
          </a:graphicData>
        </a:graphic>
      </p:graphicFrame>
    </p:spTree>
    <p:extLst>
      <p:ext uri="{BB962C8B-B14F-4D97-AF65-F5344CB8AC3E}">
        <p14:creationId xmlns:p14="http://schemas.microsoft.com/office/powerpoint/2010/main" val="152281730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en-US" sz="5400" b="1" dirty="0">
                <a:solidFill>
                  <a:srgbClr val="FFC000"/>
                </a:solidFill>
                <a:latin typeface="Calibri" panose="020F0502020204030204" pitchFamily="34" charset="0"/>
                <a:ea typeface="Calibri" panose="020F0502020204030204" pitchFamily="34" charset="0"/>
                <a:cs typeface="B Zar" panose="00000400000000000000" pitchFamily="2" charset="-78"/>
              </a:rPr>
              <a:t>GHS</a:t>
            </a:r>
            <a:r>
              <a:rPr lang="fa-IR" sz="5400" b="1" dirty="0">
                <a:solidFill>
                  <a:srgbClr val="FFC000"/>
                </a:solidFill>
                <a:latin typeface="Calibri" panose="020F0502020204030204" pitchFamily="34" charset="0"/>
                <a:ea typeface="Calibri" panose="020F0502020204030204" pitchFamily="34" charset="0"/>
                <a:cs typeface="B Zar" panose="00000400000000000000" pitchFamily="2" charset="-78"/>
              </a:rPr>
              <a:t> چه خطراتی را پوشش می دهد؟</a:t>
            </a:r>
            <a:endParaRPr lang="en-US"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4"/>
            <a:ext cx="10515600" cy="4260501"/>
          </a:xfrm>
        </p:spPr>
        <p:txBody>
          <a:bodyPr>
            <a:normAutofit/>
          </a:bodyPr>
          <a:lstStyle/>
          <a:p>
            <a:pPr marL="0" lvl="0" indent="0" algn="just" rtl="1">
              <a:lnSpc>
                <a:spcPct val="107000"/>
              </a:lnSpc>
              <a:spcAft>
                <a:spcPts val="800"/>
              </a:spcAft>
              <a:buNone/>
            </a:pPr>
            <a:r>
              <a:rPr lang="fa-IR" sz="4800" b="1" dirty="0" smtClean="0">
                <a:solidFill>
                  <a:srgbClr val="FF0000"/>
                </a:solidFill>
                <a:latin typeface="Calibri" panose="020F0502020204030204" pitchFamily="34" charset="0"/>
                <a:ea typeface="Calibri" panose="020F0502020204030204" pitchFamily="34" charset="0"/>
                <a:cs typeface="B Zar" panose="00000400000000000000" pitchFamily="2" charset="-78"/>
              </a:rPr>
              <a:t>خطرات بهداشتی که شامل 9 دسته می شوند:</a:t>
            </a:r>
          </a:p>
          <a:p>
            <a:pPr marL="0" marR="457200" lvl="0" indent="0" algn="just" rtl="1">
              <a:spcAft>
                <a:spcPts val="0"/>
              </a:spcAft>
              <a:buNone/>
            </a:pPr>
            <a:r>
              <a:rPr lang="fa-IR" sz="38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4-3 </a:t>
            </a:r>
            <a:r>
              <a:rPr lang="fa-IR" sz="4000" b="1" dirty="0" smtClean="0">
                <a:solidFill>
                  <a:srgbClr val="FFC000"/>
                </a:solidFill>
                <a:latin typeface="Times New Roman" panose="02020603050405020304" pitchFamily="18" charset="0"/>
                <a:ea typeface="Calibri" panose="020F0502020204030204" pitchFamily="34" charset="0"/>
                <a:cs typeface="B Zar" panose="00000400000000000000" pitchFamily="2" charset="-78"/>
              </a:rPr>
              <a:t>حساسیت زا</a:t>
            </a:r>
          </a:p>
          <a:p>
            <a:pPr marL="0" indent="0" algn="just" rtl="1">
              <a:spcAft>
                <a:spcPts val="0"/>
              </a:spcAft>
              <a:buNone/>
              <a:tabLst>
                <a:tab pos="457200" algn="l"/>
              </a:tabLst>
            </a:pP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حساس کننده های تنفسی موادی هستند که باعث تحریک شدید راههای هوایی سیستم تنفسی می شوند.</a:t>
            </a:r>
            <a:endParaRPr lang="en-US" sz="3600" dirty="0">
              <a:solidFill>
                <a:srgbClr val="FFFF00"/>
              </a:solidFill>
              <a:latin typeface="Times New Roman" panose="02020603050405020304" pitchFamily="18" charset="0"/>
              <a:ea typeface="Times New Roman" panose="02020603050405020304" pitchFamily="18" charset="0"/>
            </a:endParaRPr>
          </a:p>
          <a:p>
            <a:pPr marL="0" indent="0" algn="just" rtl="1">
              <a:spcAft>
                <a:spcPts val="0"/>
              </a:spcAft>
              <a:buNone/>
              <a:tabLst>
                <a:tab pos="457200" algn="l"/>
              </a:tabLst>
            </a:pP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حساس کننده های پوستی موادی هستند که باعث پاسخ های آلژیک در اثر تماس می شوند</a:t>
            </a:r>
            <a:endParaRPr lang="en-US" sz="3600" dirty="0">
              <a:solidFill>
                <a:srgbClr val="FFFF00"/>
              </a:solidFill>
              <a:latin typeface="Times New Roman" panose="02020603050405020304" pitchFamily="18" charset="0"/>
              <a:ea typeface="Times New Roman" panose="02020603050405020304" pitchFamily="18" charset="0"/>
            </a:endParaRPr>
          </a:p>
          <a:p>
            <a:pPr marL="0" marR="457200" lvl="0" indent="0" algn="just" rtl="1">
              <a:spcAft>
                <a:spcPts val="0"/>
              </a:spcAft>
              <a:buNone/>
            </a:pPr>
            <a:endParaRPr lang="fa-IR" sz="4000" b="1"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endParaRP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spTree>
    <p:extLst>
      <p:ext uri="{BB962C8B-B14F-4D97-AF65-F5344CB8AC3E}">
        <p14:creationId xmlns:p14="http://schemas.microsoft.com/office/powerpoint/2010/main" val="278660641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en-US" sz="5400" b="1" dirty="0">
                <a:solidFill>
                  <a:srgbClr val="FFC000"/>
                </a:solidFill>
                <a:latin typeface="Calibri" panose="020F0502020204030204" pitchFamily="34" charset="0"/>
                <a:ea typeface="Calibri" panose="020F0502020204030204" pitchFamily="34" charset="0"/>
                <a:cs typeface="B Zar" panose="00000400000000000000" pitchFamily="2" charset="-78"/>
              </a:rPr>
              <a:t>GHS</a:t>
            </a:r>
            <a:r>
              <a:rPr lang="fa-IR" sz="5400" b="1" dirty="0">
                <a:solidFill>
                  <a:srgbClr val="FFC000"/>
                </a:solidFill>
                <a:latin typeface="Calibri" panose="020F0502020204030204" pitchFamily="34" charset="0"/>
                <a:ea typeface="Calibri" panose="020F0502020204030204" pitchFamily="34" charset="0"/>
                <a:cs typeface="B Zar" panose="00000400000000000000" pitchFamily="2" charset="-78"/>
              </a:rPr>
              <a:t> چه خطراتی را پوشش می دهد؟</a:t>
            </a:r>
            <a:endParaRPr lang="en-US"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4"/>
            <a:ext cx="10515600" cy="4260501"/>
          </a:xfrm>
        </p:spPr>
        <p:txBody>
          <a:bodyPr>
            <a:normAutofit/>
          </a:bodyPr>
          <a:lstStyle/>
          <a:p>
            <a:pPr marL="0" lvl="0" indent="0" algn="just" rtl="1">
              <a:lnSpc>
                <a:spcPct val="107000"/>
              </a:lnSpc>
              <a:spcAft>
                <a:spcPts val="800"/>
              </a:spcAft>
              <a:buNone/>
            </a:pPr>
            <a:r>
              <a:rPr lang="fa-IR" sz="4800" b="1" dirty="0" smtClean="0">
                <a:solidFill>
                  <a:srgbClr val="FF0000"/>
                </a:solidFill>
                <a:latin typeface="Calibri" panose="020F0502020204030204" pitchFamily="34" charset="0"/>
                <a:ea typeface="Calibri" panose="020F0502020204030204" pitchFamily="34" charset="0"/>
                <a:cs typeface="B Zar" panose="00000400000000000000" pitchFamily="2" charset="-78"/>
              </a:rPr>
              <a:t>خطرات بهداشتی که شامل 9 دسته می شوند:</a:t>
            </a:r>
          </a:p>
          <a:p>
            <a:pPr marL="0" marR="457200" lvl="0" indent="0" algn="just" rtl="1">
              <a:spcAft>
                <a:spcPts val="0"/>
              </a:spcAft>
              <a:buNone/>
            </a:pPr>
            <a:r>
              <a:rPr lang="fa-IR" sz="38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5-3 </a:t>
            </a:r>
            <a:r>
              <a:rPr lang="fa-IR" sz="4000" b="1" dirty="0" smtClean="0">
                <a:solidFill>
                  <a:srgbClr val="FFC000"/>
                </a:solidFill>
                <a:latin typeface="Times New Roman" panose="02020603050405020304" pitchFamily="18" charset="0"/>
                <a:ea typeface="Calibri" panose="020F0502020204030204" pitchFamily="34" charset="0"/>
                <a:cs typeface="B Zar" panose="00000400000000000000" pitchFamily="2" charset="-78"/>
              </a:rPr>
              <a:t>جهش در توده های سلولی</a:t>
            </a:r>
          </a:p>
          <a:p>
            <a:pPr marL="0" indent="0" algn="just" rtl="1">
              <a:spcAft>
                <a:spcPts val="0"/>
              </a:spcAft>
              <a:buNone/>
              <a:tabLst>
                <a:tab pos="457200" algn="l"/>
              </a:tabLst>
            </a:pP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موتاژن عاملی است که باعث افزایش در تعداد سلولها می</a:t>
            </a:r>
            <a:r>
              <a:rPr lang="fa-IR" sz="8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 </a:t>
            </a: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شود. دسته</a:t>
            </a:r>
            <a:r>
              <a:rPr lang="fa-IR" sz="8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 </a:t>
            </a: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بندی این مواد در جدول زیر آورده شده است.</a:t>
            </a:r>
            <a:endParaRPr lang="en-US" sz="3200" dirty="0">
              <a:solidFill>
                <a:srgbClr val="FFFF00"/>
              </a:solidFill>
              <a:latin typeface="Times New Roman" panose="02020603050405020304" pitchFamily="18" charset="0"/>
              <a:ea typeface="Times New Roman" panose="02020603050405020304" pitchFamily="18" charset="0"/>
            </a:endParaRPr>
          </a:p>
          <a:p>
            <a:pPr marL="0" marR="457200" lvl="0" indent="0" algn="just" rtl="1">
              <a:spcAft>
                <a:spcPts val="0"/>
              </a:spcAft>
              <a:buNone/>
            </a:pPr>
            <a:endParaRPr lang="fa-IR" sz="4000" b="1"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endParaRP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spTree>
    <p:extLst>
      <p:ext uri="{BB962C8B-B14F-4D97-AF65-F5344CB8AC3E}">
        <p14:creationId xmlns:p14="http://schemas.microsoft.com/office/powerpoint/2010/main" val="151433905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en-US" sz="5400" b="1" dirty="0">
                <a:solidFill>
                  <a:srgbClr val="FFC000"/>
                </a:solidFill>
                <a:latin typeface="Calibri" panose="020F0502020204030204" pitchFamily="34" charset="0"/>
                <a:ea typeface="Calibri" panose="020F0502020204030204" pitchFamily="34" charset="0"/>
                <a:cs typeface="B Zar" panose="00000400000000000000" pitchFamily="2" charset="-78"/>
              </a:rPr>
              <a:t>GHS</a:t>
            </a:r>
            <a:r>
              <a:rPr lang="fa-IR" sz="5400" b="1" dirty="0">
                <a:solidFill>
                  <a:srgbClr val="FFC000"/>
                </a:solidFill>
                <a:latin typeface="Calibri" panose="020F0502020204030204" pitchFamily="34" charset="0"/>
                <a:ea typeface="Calibri" panose="020F0502020204030204" pitchFamily="34" charset="0"/>
                <a:cs typeface="B Zar" panose="00000400000000000000" pitchFamily="2" charset="-78"/>
              </a:rPr>
              <a:t> چه خطراتی را پوشش می دهد؟</a:t>
            </a:r>
            <a:endParaRPr lang="en-US"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4"/>
            <a:ext cx="10515600" cy="4260501"/>
          </a:xfrm>
        </p:spPr>
        <p:txBody>
          <a:bodyPr>
            <a:normAutofit/>
          </a:bodyPr>
          <a:lstStyle/>
          <a:p>
            <a:pPr marL="0" lvl="0" indent="0" algn="just" rtl="1">
              <a:lnSpc>
                <a:spcPct val="107000"/>
              </a:lnSpc>
              <a:spcAft>
                <a:spcPts val="800"/>
              </a:spcAft>
              <a:buNone/>
            </a:pPr>
            <a:r>
              <a:rPr lang="fa-IR" sz="4800" b="1" dirty="0" smtClean="0">
                <a:solidFill>
                  <a:srgbClr val="FF0000"/>
                </a:solidFill>
                <a:latin typeface="Calibri" panose="020F0502020204030204" pitchFamily="34" charset="0"/>
                <a:ea typeface="Calibri" panose="020F0502020204030204" pitchFamily="34" charset="0"/>
                <a:cs typeface="B Zar" panose="00000400000000000000" pitchFamily="2" charset="-78"/>
              </a:rPr>
              <a:t>خطرات بهداشتی که شامل 9 دسته می شوند:</a:t>
            </a:r>
          </a:p>
          <a:p>
            <a:pPr marL="0" indent="0" algn="just" rtl="1">
              <a:spcAft>
                <a:spcPts val="0"/>
              </a:spcAft>
              <a:buNone/>
              <a:tabLst>
                <a:tab pos="457200" algn="l"/>
              </a:tabLst>
            </a:pPr>
            <a:r>
              <a:rPr lang="fa-IR" sz="3200"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دسته</a:t>
            </a:r>
            <a:r>
              <a:rPr lang="fa-IR" sz="800"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 </a:t>
            </a:r>
            <a:r>
              <a:rPr lang="fa-IR" sz="3200"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بندی موادی که باعث جهش در توده</a:t>
            </a:r>
            <a:r>
              <a:rPr lang="fa-IR" sz="800"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 </a:t>
            </a:r>
            <a:r>
              <a:rPr lang="fa-IR" sz="3200"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های سلولی می</a:t>
            </a:r>
            <a:r>
              <a:rPr lang="fa-IR" sz="800"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 </a:t>
            </a:r>
            <a:r>
              <a:rPr lang="fa-IR" sz="3200"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شوند</a:t>
            </a:r>
            <a:endParaRPr lang="en-US" sz="3200" dirty="0">
              <a:solidFill>
                <a:srgbClr val="FFC000"/>
              </a:solidFill>
              <a:effectLst/>
              <a:latin typeface="Times New Roman" panose="02020603050405020304" pitchFamily="18" charset="0"/>
              <a:ea typeface="Times New Roman" panose="02020603050405020304" pitchFamily="18" charset="0"/>
            </a:endParaRP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graphicFrame>
        <p:nvGraphicFramePr>
          <p:cNvPr id="6" name="Table 5"/>
          <p:cNvGraphicFramePr>
            <a:graphicFrameLocks noGrp="1"/>
          </p:cNvGraphicFramePr>
          <p:nvPr>
            <p:extLst>
              <p:ext uri="{D42A27DB-BD31-4B8C-83A1-F6EECF244321}">
                <p14:modId xmlns:p14="http://schemas.microsoft.com/office/powerpoint/2010/main" val="2684411722"/>
              </p:ext>
            </p:extLst>
          </p:nvPr>
        </p:nvGraphicFramePr>
        <p:xfrm>
          <a:off x="356382" y="2755257"/>
          <a:ext cx="11479236" cy="2757268"/>
        </p:xfrm>
        <a:graphic>
          <a:graphicData uri="http://schemas.openxmlformats.org/drawingml/2006/table">
            <a:tbl>
              <a:tblPr rtl="1" firstRow="1" firstCol="1" bandRow="1"/>
              <a:tblGrid>
                <a:gridCol w="3826412">
                  <a:extLst>
                    <a:ext uri="{9D8B030D-6E8A-4147-A177-3AD203B41FA5}">
                      <a16:colId xmlns:a16="http://schemas.microsoft.com/office/drawing/2014/main" val="1751694573"/>
                    </a:ext>
                  </a:extLst>
                </a:gridCol>
                <a:gridCol w="3826412">
                  <a:extLst>
                    <a:ext uri="{9D8B030D-6E8A-4147-A177-3AD203B41FA5}">
                      <a16:colId xmlns:a16="http://schemas.microsoft.com/office/drawing/2014/main" val="826795573"/>
                    </a:ext>
                  </a:extLst>
                </a:gridCol>
                <a:gridCol w="3826412">
                  <a:extLst>
                    <a:ext uri="{9D8B030D-6E8A-4147-A177-3AD203B41FA5}">
                      <a16:colId xmlns:a16="http://schemas.microsoft.com/office/drawing/2014/main" val="3481945772"/>
                    </a:ext>
                  </a:extLst>
                </a:gridCol>
              </a:tblGrid>
              <a:tr h="306363">
                <a:tc gridSpan="2">
                  <a:txBody>
                    <a:bodyPr/>
                    <a:lstStyle/>
                    <a:p>
                      <a:pPr algn="ctr" rtl="1">
                        <a:spcAft>
                          <a:spcPts val="0"/>
                        </a:spcAft>
                        <a:tabLst>
                          <a:tab pos="457200" algn="l"/>
                        </a:tabLst>
                      </a:pPr>
                      <a:r>
                        <a:rPr lang="fa-IR" sz="2000" b="1">
                          <a:effectLst/>
                          <a:latin typeface="Times New Roman" panose="02020603050405020304" pitchFamily="18" charset="0"/>
                          <a:ea typeface="Times New Roman" panose="02020603050405020304" pitchFamily="18" charset="0"/>
                          <a:cs typeface="B Zar" panose="00000400000000000000" pitchFamily="2" charset="-78"/>
                        </a:rPr>
                        <a:t>معلوم/فرض شده (دسته1)</a:t>
                      </a:r>
                      <a:endParaRPr lang="en-US" sz="2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gradFill>
                  </a:tcPr>
                </a:tc>
                <a:tc hMerge="1">
                  <a:txBody>
                    <a:bodyPr/>
                    <a:lstStyle/>
                    <a:p>
                      <a:endParaRPr lang="en-US"/>
                    </a:p>
                  </a:txBody>
                  <a:tcPr/>
                </a:tc>
                <a:tc>
                  <a:txBody>
                    <a:bodyPr/>
                    <a:lstStyle/>
                    <a:p>
                      <a:pPr algn="ctr" rtl="1">
                        <a:spcAft>
                          <a:spcPts val="0"/>
                        </a:spcAft>
                        <a:tabLst>
                          <a:tab pos="457200" algn="l"/>
                        </a:tabLst>
                      </a:pPr>
                      <a:r>
                        <a:rPr lang="fa-IR" sz="2000" b="1">
                          <a:effectLst/>
                          <a:latin typeface="Times New Roman" panose="02020603050405020304" pitchFamily="18" charset="0"/>
                          <a:ea typeface="Times New Roman" panose="02020603050405020304" pitchFamily="18" charset="0"/>
                          <a:cs typeface="B Zar" panose="00000400000000000000" pitchFamily="2" charset="-78"/>
                        </a:rPr>
                        <a:t>مشکوک/ممکن(دسته 2)</a:t>
                      </a:r>
                      <a:endParaRPr lang="en-US" sz="2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gradFill>
                  </a:tcPr>
                </a:tc>
                <a:extLst>
                  <a:ext uri="{0D108BD9-81ED-4DB2-BD59-A6C34878D82A}">
                    <a16:rowId xmlns:a16="http://schemas.microsoft.com/office/drawing/2014/main" val="1041130591"/>
                  </a:ext>
                </a:extLst>
              </a:tr>
              <a:tr h="306363">
                <a:tc gridSpan="2">
                  <a:txBody>
                    <a:bodyPr/>
                    <a:lstStyle/>
                    <a:p>
                      <a:pPr algn="just" rtl="1">
                        <a:spcAft>
                          <a:spcPts val="0"/>
                        </a:spcAft>
                        <a:tabLst>
                          <a:tab pos="457200" algn="l"/>
                        </a:tabLst>
                      </a:pPr>
                      <a:r>
                        <a:rPr lang="fa-IR" sz="2000">
                          <a:effectLst/>
                          <a:latin typeface="Times New Roman" panose="02020603050405020304" pitchFamily="18" charset="0"/>
                          <a:ea typeface="Times New Roman" panose="02020603050405020304" pitchFamily="18" charset="0"/>
                          <a:cs typeface="B Zar" panose="00000400000000000000" pitchFamily="2" charset="-78"/>
                        </a:rPr>
                        <a:t>شناخته شده برای ایجاد جهش در توده های سلولی انسانی به صورت توارثی</a:t>
                      </a:r>
                      <a:endParaRPr lang="en-US" sz="2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gradFill>
                  </a:tcPr>
                </a:tc>
                <a:tc hMerge="1">
                  <a:txBody>
                    <a:bodyPr/>
                    <a:lstStyle/>
                    <a:p>
                      <a:endParaRPr lang="en-US"/>
                    </a:p>
                  </a:txBody>
                  <a:tcPr/>
                </a:tc>
                <a:tc rowSpan="2">
                  <a:txBody>
                    <a:bodyPr/>
                    <a:lstStyle/>
                    <a:p>
                      <a:pPr algn="just" rtl="1">
                        <a:spcAft>
                          <a:spcPts val="0"/>
                        </a:spcAft>
                        <a:tabLst>
                          <a:tab pos="457200" algn="l"/>
                        </a:tabLst>
                      </a:pPr>
                      <a:r>
                        <a:rPr lang="fa-IR" sz="2000" dirty="0">
                          <a:effectLst/>
                          <a:latin typeface="Times New Roman" panose="02020603050405020304" pitchFamily="18" charset="0"/>
                          <a:ea typeface="Times New Roman" panose="02020603050405020304" pitchFamily="18" charset="0"/>
                          <a:cs typeface="B Zar" panose="00000400000000000000" pitchFamily="2" charset="-78"/>
                        </a:rPr>
                        <a:t>- ممکن است شامل توارث جهش در توده های سلولی شود.</a:t>
                      </a:r>
                      <a:endParaRPr lang="en-US" sz="2000" dirty="0">
                        <a:effectLst/>
                        <a:latin typeface="Times New Roman" panose="02020603050405020304" pitchFamily="18" charset="0"/>
                        <a:ea typeface="Times New Roman" panose="02020603050405020304" pitchFamily="18" charset="0"/>
                      </a:endParaRPr>
                    </a:p>
                    <a:p>
                      <a:pPr algn="just" rtl="1">
                        <a:spcAft>
                          <a:spcPts val="0"/>
                        </a:spcAft>
                        <a:tabLst>
                          <a:tab pos="457200" algn="l"/>
                        </a:tabLst>
                      </a:pPr>
                      <a:r>
                        <a:rPr lang="fa-IR" sz="2000" dirty="0">
                          <a:effectLst/>
                          <a:latin typeface="Times New Roman" panose="02020603050405020304" pitchFamily="18" charset="0"/>
                          <a:ea typeface="Times New Roman" panose="02020603050405020304" pitchFamily="18" charset="0"/>
                          <a:cs typeface="B Zar" panose="00000400000000000000" pitchFamily="2" charset="-78"/>
                        </a:rPr>
                        <a:t>- جهش توده های سلولی در بافت زنده به وسیله آزمایشات بر روی بافتهای مصنوعی اثبات شده است.</a:t>
                      </a:r>
                      <a:endParaRPr lang="en-US" sz="2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gradFill>
                  </a:tcPr>
                </a:tc>
                <a:extLst>
                  <a:ext uri="{0D108BD9-81ED-4DB2-BD59-A6C34878D82A}">
                    <a16:rowId xmlns:a16="http://schemas.microsoft.com/office/drawing/2014/main" val="1466319266"/>
                  </a:ext>
                </a:extLst>
              </a:tr>
              <a:tr h="2144542">
                <a:tc>
                  <a:txBody>
                    <a:bodyPr/>
                    <a:lstStyle/>
                    <a:p>
                      <a:pPr algn="just" rtl="1">
                        <a:spcAft>
                          <a:spcPts val="0"/>
                        </a:spcAft>
                        <a:tabLst>
                          <a:tab pos="457200" algn="l"/>
                        </a:tabLst>
                      </a:pPr>
                      <a:r>
                        <a:rPr lang="fa-IR" sz="2000">
                          <a:effectLst/>
                          <a:latin typeface="Times New Roman" panose="02020603050405020304" pitchFamily="18" charset="0"/>
                          <a:ea typeface="Times New Roman" panose="02020603050405020304" pitchFamily="18" charset="0"/>
                          <a:cs typeface="B Zar" panose="00000400000000000000" pitchFamily="2" charset="-78"/>
                        </a:rPr>
                        <a:t>زیر شاخه </a:t>
                      </a:r>
                      <a:r>
                        <a:rPr lang="en-US" sz="2000">
                          <a:effectLst/>
                          <a:latin typeface="Times New Roman" panose="02020603050405020304" pitchFamily="18" charset="0"/>
                          <a:ea typeface="Times New Roman" panose="02020603050405020304" pitchFamily="18" charset="0"/>
                          <a:cs typeface="B Zar" panose="00000400000000000000" pitchFamily="2" charset="-78"/>
                        </a:rPr>
                        <a:t>1A</a:t>
                      </a:r>
                      <a:endParaRPr lang="en-US" sz="2000">
                        <a:effectLst/>
                        <a:latin typeface="Times New Roman" panose="02020603050405020304" pitchFamily="18" charset="0"/>
                        <a:ea typeface="Times New Roman" panose="02020603050405020304" pitchFamily="18" charset="0"/>
                      </a:endParaRPr>
                    </a:p>
                    <a:p>
                      <a:pPr algn="just" rtl="1">
                        <a:spcAft>
                          <a:spcPts val="0"/>
                        </a:spcAft>
                        <a:tabLst>
                          <a:tab pos="457200" algn="l"/>
                        </a:tabLst>
                      </a:pPr>
                      <a:r>
                        <a:rPr lang="fa-IR" sz="2000">
                          <a:effectLst/>
                          <a:latin typeface="Times New Roman" panose="02020603050405020304" pitchFamily="18" charset="0"/>
                          <a:ea typeface="Times New Roman" panose="02020603050405020304" pitchFamily="18" charset="0"/>
                          <a:cs typeface="B Zar" panose="00000400000000000000" pitchFamily="2" charset="-78"/>
                        </a:rPr>
                        <a:t>دلایل قطعی از مطالعات اپیدمیولوژیکی</a:t>
                      </a:r>
                      <a:endParaRPr lang="en-US" sz="2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gradFill>
                  </a:tcPr>
                </a:tc>
                <a:tc>
                  <a:txBody>
                    <a:bodyPr/>
                    <a:lstStyle/>
                    <a:p>
                      <a:pPr algn="just" rtl="1">
                        <a:spcAft>
                          <a:spcPts val="0"/>
                        </a:spcAft>
                        <a:tabLst>
                          <a:tab pos="457200" algn="l"/>
                        </a:tabLst>
                      </a:pPr>
                      <a:r>
                        <a:rPr lang="fa-IR" sz="2000" dirty="0">
                          <a:effectLst/>
                          <a:latin typeface="Times New Roman" panose="02020603050405020304" pitchFamily="18" charset="0"/>
                          <a:ea typeface="Times New Roman" panose="02020603050405020304" pitchFamily="18" charset="0"/>
                          <a:cs typeface="B Zar" panose="00000400000000000000" pitchFamily="2" charset="-78"/>
                        </a:rPr>
                        <a:t>زیر شاخه </a:t>
                      </a:r>
                      <a:r>
                        <a:rPr lang="en-US" sz="2000" dirty="0">
                          <a:effectLst/>
                          <a:latin typeface="Times New Roman" panose="02020603050405020304" pitchFamily="18" charset="0"/>
                          <a:ea typeface="Times New Roman" panose="02020603050405020304" pitchFamily="18" charset="0"/>
                          <a:cs typeface="B Zar" panose="00000400000000000000" pitchFamily="2" charset="-78"/>
                        </a:rPr>
                        <a:t>1B</a:t>
                      </a:r>
                      <a:endParaRPr lang="en-US" sz="2000" dirty="0">
                        <a:effectLst/>
                        <a:latin typeface="Times New Roman" panose="02020603050405020304" pitchFamily="18" charset="0"/>
                        <a:ea typeface="Times New Roman" panose="02020603050405020304" pitchFamily="18" charset="0"/>
                      </a:endParaRPr>
                    </a:p>
                    <a:p>
                      <a:pPr algn="just" rtl="1">
                        <a:spcAft>
                          <a:spcPts val="0"/>
                        </a:spcAft>
                        <a:tabLst>
                          <a:tab pos="457200" algn="l"/>
                        </a:tabLst>
                      </a:pPr>
                      <a:r>
                        <a:rPr lang="fa-IR" sz="2000" dirty="0">
                          <a:effectLst/>
                          <a:latin typeface="Times New Roman" panose="02020603050405020304" pitchFamily="18" charset="0"/>
                          <a:ea typeface="Times New Roman" panose="02020603050405020304" pitchFamily="18" charset="0"/>
                          <a:cs typeface="B Zar" panose="00000400000000000000" pitchFamily="2" charset="-78"/>
                        </a:rPr>
                        <a:t>نتایج قطعی در:</a:t>
                      </a:r>
                      <a:endParaRPr lang="en-US" sz="2000" dirty="0">
                        <a:effectLst/>
                        <a:latin typeface="Times New Roman" panose="02020603050405020304" pitchFamily="18" charset="0"/>
                        <a:ea typeface="Times New Roman" panose="02020603050405020304" pitchFamily="18" charset="0"/>
                      </a:endParaRPr>
                    </a:p>
                    <a:p>
                      <a:pPr algn="just" rtl="1">
                        <a:spcAft>
                          <a:spcPts val="0"/>
                        </a:spcAft>
                        <a:tabLst>
                          <a:tab pos="457200" algn="l"/>
                        </a:tabLst>
                      </a:pPr>
                      <a:r>
                        <a:rPr lang="fa-IR" sz="2000" dirty="0">
                          <a:effectLst/>
                          <a:latin typeface="Times New Roman" panose="02020603050405020304" pitchFamily="18" charset="0"/>
                          <a:ea typeface="Times New Roman" panose="02020603050405020304" pitchFamily="18" charset="0"/>
                          <a:cs typeface="B Zar" panose="00000400000000000000" pitchFamily="2" charset="-78"/>
                        </a:rPr>
                        <a:t>- آزمایشات توارث سلولی در بافت زنده پستاندارن</a:t>
                      </a:r>
                      <a:endParaRPr lang="en-US" sz="2000" dirty="0">
                        <a:effectLst/>
                        <a:latin typeface="Times New Roman" panose="02020603050405020304" pitchFamily="18" charset="0"/>
                        <a:ea typeface="Times New Roman" panose="02020603050405020304" pitchFamily="18" charset="0"/>
                      </a:endParaRPr>
                    </a:p>
                    <a:p>
                      <a:pPr algn="just" rtl="1">
                        <a:spcAft>
                          <a:spcPts val="0"/>
                        </a:spcAft>
                        <a:tabLst>
                          <a:tab pos="457200" algn="l"/>
                        </a:tabLst>
                      </a:pPr>
                      <a:r>
                        <a:rPr lang="fa-IR" sz="2000" dirty="0">
                          <a:effectLst/>
                          <a:latin typeface="Times New Roman" panose="02020603050405020304" pitchFamily="18" charset="0"/>
                          <a:ea typeface="Times New Roman" panose="02020603050405020304" pitchFamily="18" charset="0"/>
                          <a:cs typeface="B Zar" panose="00000400000000000000" pitchFamily="2" charset="-78"/>
                        </a:rPr>
                        <a:t>-آزمایشات توده های سلولی انسانی</a:t>
                      </a:r>
                      <a:endParaRPr lang="en-US" sz="2000" dirty="0">
                        <a:effectLst/>
                        <a:latin typeface="Times New Roman" panose="02020603050405020304" pitchFamily="18" charset="0"/>
                        <a:ea typeface="Times New Roman" panose="02020603050405020304" pitchFamily="18" charset="0"/>
                      </a:endParaRPr>
                    </a:p>
                    <a:p>
                      <a:pPr algn="just" rtl="1">
                        <a:spcAft>
                          <a:spcPts val="0"/>
                        </a:spcAft>
                        <a:tabLst>
                          <a:tab pos="457200" algn="l"/>
                        </a:tabLst>
                      </a:pPr>
                      <a:r>
                        <a:rPr lang="fa-IR" sz="2000" dirty="0">
                          <a:effectLst/>
                          <a:latin typeface="Times New Roman" panose="02020603050405020304" pitchFamily="18" charset="0"/>
                          <a:ea typeface="Times New Roman" panose="02020603050405020304" pitchFamily="18" charset="0"/>
                          <a:cs typeface="B Zar" panose="00000400000000000000" pitchFamily="2" charset="-78"/>
                        </a:rPr>
                        <a:t>-آزمایشات جهش توده های سلولی در بافت زنده</a:t>
                      </a:r>
                      <a:endParaRPr lang="en-US" sz="2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gradFill>
                  </a:tcPr>
                </a:tc>
                <a:tc vMerge="1">
                  <a:txBody>
                    <a:bodyPr/>
                    <a:lstStyle/>
                    <a:p>
                      <a:endParaRPr lang="en-US"/>
                    </a:p>
                  </a:txBody>
                  <a:tcPr/>
                </a:tc>
                <a:extLst>
                  <a:ext uri="{0D108BD9-81ED-4DB2-BD59-A6C34878D82A}">
                    <a16:rowId xmlns:a16="http://schemas.microsoft.com/office/drawing/2014/main" val="3258911457"/>
                  </a:ext>
                </a:extLst>
              </a:tr>
            </a:tbl>
          </a:graphicData>
        </a:graphic>
      </p:graphicFrame>
    </p:spTree>
    <p:extLst>
      <p:ext uri="{BB962C8B-B14F-4D97-AF65-F5344CB8AC3E}">
        <p14:creationId xmlns:p14="http://schemas.microsoft.com/office/powerpoint/2010/main" val="95627636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en-US" sz="5400" b="1" dirty="0">
                <a:solidFill>
                  <a:srgbClr val="FFC000"/>
                </a:solidFill>
                <a:latin typeface="Calibri" panose="020F0502020204030204" pitchFamily="34" charset="0"/>
                <a:ea typeface="Calibri" panose="020F0502020204030204" pitchFamily="34" charset="0"/>
                <a:cs typeface="B Zar" panose="00000400000000000000" pitchFamily="2" charset="-78"/>
              </a:rPr>
              <a:t>GHS</a:t>
            </a:r>
            <a:r>
              <a:rPr lang="fa-IR" sz="5400" b="1" dirty="0">
                <a:solidFill>
                  <a:srgbClr val="FFC000"/>
                </a:solidFill>
                <a:latin typeface="Calibri" panose="020F0502020204030204" pitchFamily="34" charset="0"/>
                <a:ea typeface="Calibri" panose="020F0502020204030204" pitchFamily="34" charset="0"/>
                <a:cs typeface="B Zar" panose="00000400000000000000" pitchFamily="2" charset="-78"/>
              </a:rPr>
              <a:t> چه خطراتی را پوشش می دهد؟</a:t>
            </a:r>
            <a:endParaRPr lang="en-US"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4"/>
            <a:ext cx="10515600" cy="4260501"/>
          </a:xfrm>
        </p:spPr>
        <p:txBody>
          <a:bodyPr>
            <a:normAutofit/>
          </a:bodyPr>
          <a:lstStyle/>
          <a:p>
            <a:pPr marL="0" lvl="0" indent="0" algn="just" rtl="1">
              <a:lnSpc>
                <a:spcPct val="107000"/>
              </a:lnSpc>
              <a:spcAft>
                <a:spcPts val="800"/>
              </a:spcAft>
              <a:buNone/>
            </a:pPr>
            <a:r>
              <a:rPr lang="fa-IR" sz="4800" b="1" dirty="0" smtClean="0">
                <a:solidFill>
                  <a:srgbClr val="FF0000"/>
                </a:solidFill>
                <a:latin typeface="Calibri" panose="020F0502020204030204" pitchFamily="34" charset="0"/>
                <a:ea typeface="Calibri" panose="020F0502020204030204" pitchFamily="34" charset="0"/>
                <a:cs typeface="B Zar" panose="00000400000000000000" pitchFamily="2" charset="-78"/>
              </a:rPr>
              <a:t>خطرات بهداشتی که شامل 9 دسته می شوند:</a:t>
            </a:r>
          </a:p>
          <a:p>
            <a:pPr marL="0" marR="457200" lvl="0" indent="0" algn="just" rtl="1">
              <a:spcAft>
                <a:spcPts val="0"/>
              </a:spcAft>
              <a:buNone/>
            </a:pPr>
            <a:r>
              <a:rPr lang="fa-IR" sz="38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6-3 </a:t>
            </a:r>
            <a:r>
              <a:rPr lang="fa-IR" sz="4000" b="1" dirty="0" smtClean="0">
                <a:solidFill>
                  <a:srgbClr val="FFC000"/>
                </a:solidFill>
                <a:latin typeface="Times New Roman" panose="02020603050405020304" pitchFamily="18" charset="0"/>
                <a:ea typeface="Calibri" panose="020F0502020204030204" pitchFamily="34" charset="0"/>
                <a:cs typeface="B Zar" panose="00000400000000000000" pitchFamily="2" charset="-78"/>
              </a:rPr>
              <a:t>سرطان زایی</a:t>
            </a:r>
          </a:p>
          <a:p>
            <a:pPr marL="0" indent="0" algn="just" rtl="1">
              <a:spcAft>
                <a:spcPts val="0"/>
              </a:spcAft>
              <a:buNone/>
              <a:tabLst>
                <a:tab pos="457200" algn="l"/>
              </a:tabLst>
            </a:pP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مواد سرطان</a:t>
            </a:r>
            <a:r>
              <a:rPr lang="fa-IR" sz="8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 </a:t>
            </a: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زا مواد شیمیایی هستند که باعث القاء سرطان یا افزایش شیوع بیماری می</a:t>
            </a:r>
            <a:r>
              <a:rPr lang="fa-IR" sz="8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 </a:t>
            </a: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شوند.</a:t>
            </a:r>
            <a:endParaRPr lang="en-US" sz="3200" dirty="0">
              <a:solidFill>
                <a:srgbClr val="FFFF00"/>
              </a:solidFill>
              <a:latin typeface="Times New Roman" panose="02020603050405020304" pitchFamily="18" charset="0"/>
              <a:ea typeface="Times New Roman" panose="02020603050405020304" pitchFamily="18" charset="0"/>
            </a:endParaRPr>
          </a:p>
          <a:p>
            <a:pPr marL="0" marR="457200" lvl="0" indent="0" algn="just" rtl="1">
              <a:spcAft>
                <a:spcPts val="0"/>
              </a:spcAft>
              <a:buNone/>
            </a:pPr>
            <a:endParaRPr lang="fa-IR" sz="4000" b="1"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endParaRP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spTree>
    <p:extLst>
      <p:ext uri="{BB962C8B-B14F-4D97-AF65-F5344CB8AC3E}">
        <p14:creationId xmlns:p14="http://schemas.microsoft.com/office/powerpoint/2010/main" val="32020017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en-US" sz="5400" b="1" dirty="0" smtClean="0">
                <a:solidFill>
                  <a:srgbClr val="FFC000"/>
                </a:solidFill>
                <a:effectLst/>
                <a:latin typeface="Calibri" panose="020F0502020204030204" pitchFamily="34" charset="0"/>
                <a:ea typeface="Calibri" panose="020F0502020204030204" pitchFamily="34" charset="0"/>
                <a:cs typeface="B Zar" panose="00000400000000000000" pitchFamily="2" charset="-78"/>
              </a:rPr>
              <a:t>GHS</a:t>
            </a:r>
            <a:r>
              <a:rPr lang="fa-IR" sz="5400" b="1" dirty="0" smtClean="0">
                <a:solidFill>
                  <a:srgbClr val="FFC000"/>
                </a:solidFill>
                <a:effectLst/>
                <a:latin typeface="Calibri" panose="020F0502020204030204" pitchFamily="34" charset="0"/>
                <a:ea typeface="Calibri" panose="020F0502020204030204" pitchFamily="34" charset="0"/>
                <a:cs typeface="B Zar" panose="00000400000000000000" pitchFamily="2" charset="-78"/>
              </a:rPr>
              <a:t> چیست؟</a:t>
            </a:r>
            <a:endParaRPr lang="en-US" dirty="0">
              <a:solidFill>
                <a:srgbClr val="FFC000"/>
              </a:solidFill>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5"/>
            <a:ext cx="10515600" cy="4179388"/>
          </a:xfrm>
        </p:spPr>
        <p:txBody>
          <a:bodyPr>
            <a:normAutofit/>
          </a:bodyPr>
          <a:lstStyle/>
          <a:p>
            <a:pPr algn="just" rtl="1">
              <a:lnSpc>
                <a:spcPct val="107000"/>
              </a:lnSpc>
              <a:spcAft>
                <a:spcPts val="800"/>
              </a:spcAft>
            </a:pPr>
            <a:r>
              <a:rPr lang="en-US" sz="3200" dirty="0" smtClean="0">
                <a:solidFill>
                  <a:srgbClr val="FFFF00"/>
                </a:solidFill>
                <a:effectLst/>
                <a:latin typeface="Calibri" panose="020F0502020204030204" pitchFamily="34" charset="0"/>
                <a:ea typeface="Calibri" panose="020F0502020204030204" pitchFamily="34" charset="0"/>
                <a:cs typeface="B Zar" panose="00000400000000000000" pitchFamily="2" charset="-78"/>
              </a:rPr>
              <a:t>GHS</a:t>
            </a:r>
            <a:r>
              <a:rPr lang="fa-IR" sz="3200" dirty="0" smtClean="0">
                <a:solidFill>
                  <a:srgbClr val="FFFF00"/>
                </a:solidFill>
                <a:effectLst/>
                <a:latin typeface="Calibri" panose="020F0502020204030204" pitchFamily="34" charset="0"/>
                <a:ea typeface="Calibri" panose="020F0502020204030204" pitchFamily="34" charset="0"/>
                <a:cs typeface="B Zar" panose="00000400000000000000" pitchFamily="2" charset="-78"/>
              </a:rPr>
              <a:t> یک دستور بین المللی است که توسط کنفرانس محیط زیست و توسعه سازمان ملل در سال 1992 صادر شد که در پاسخ به پیمان نامه مواد شیمیایی شماره 170 و توصیه مواد شیمیایی شماره 177 سازمان ملل در سال 1990است، اتخاذ این اسناد موجب یک سیستم برای طبقه بندی و برچسب گذاری خطرات شد.</a:t>
            </a:r>
            <a:endParaRPr lang="en-US" sz="3200" dirty="0">
              <a:solidFill>
                <a:srgbClr val="FFFF00"/>
              </a:solidFill>
              <a:latin typeface="Calibri" panose="020F0502020204030204" pitchFamily="34" charset="0"/>
              <a:ea typeface="Calibri" panose="020F0502020204030204" pitchFamily="34" charset="0"/>
              <a:cs typeface="Arial" panose="020B0604020202020204" pitchFamily="34" charset="0"/>
            </a:endParaRPr>
          </a:p>
          <a:p>
            <a:pPr marL="0" indent="0" algn="r" rtl="1">
              <a:buNone/>
            </a:pPr>
            <a:endParaRPr lang="en-US" dirty="0"/>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spTree>
    <p:extLst>
      <p:ext uri="{BB962C8B-B14F-4D97-AF65-F5344CB8AC3E}">
        <p14:creationId xmlns:p14="http://schemas.microsoft.com/office/powerpoint/2010/main" val="368270724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en-US" sz="5400" b="1" dirty="0">
                <a:solidFill>
                  <a:srgbClr val="FFC000"/>
                </a:solidFill>
                <a:latin typeface="Calibri" panose="020F0502020204030204" pitchFamily="34" charset="0"/>
                <a:ea typeface="Calibri" panose="020F0502020204030204" pitchFamily="34" charset="0"/>
                <a:cs typeface="B Zar" panose="00000400000000000000" pitchFamily="2" charset="-78"/>
              </a:rPr>
              <a:t>GHS</a:t>
            </a:r>
            <a:r>
              <a:rPr lang="fa-IR" sz="5400" b="1" dirty="0">
                <a:solidFill>
                  <a:srgbClr val="FFC000"/>
                </a:solidFill>
                <a:latin typeface="Calibri" panose="020F0502020204030204" pitchFamily="34" charset="0"/>
                <a:ea typeface="Calibri" panose="020F0502020204030204" pitchFamily="34" charset="0"/>
                <a:cs typeface="B Zar" panose="00000400000000000000" pitchFamily="2" charset="-78"/>
              </a:rPr>
              <a:t> چه خطراتی را پوشش می دهد؟</a:t>
            </a:r>
            <a:endParaRPr lang="en-US"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4"/>
            <a:ext cx="10515600" cy="4260501"/>
          </a:xfrm>
        </p:spPr>
        <p:txBody>
          <a:bodyPr>
            <a:normAutofit/>
          </a:bodyPr>
          <a:lstStyle/>
          <a:p>
            <a:pPr marL="0" lvl="0" indent="0" algn="just" rtl="1">
              <a:lnSpc>
                <a:spcPct val="107000"/>
              </a:lnSpc>
              <a:spcAft>
                <a:spcPts val="800"/>
              </a:spcAft>
              <a:buNone/>
            </a:pPr>
            <a:r>
              <a:rPr lang="fa-IR" sz="4800" b="1" dirty="0" smtClean="0">
                <a:solidFill>
                  <a:srgbClr val="FF0000"/>
                </a:solidFill>
                <a:latin typeface="Calibri" panose="020F0502020204030204" pitchFamily="34" charset="0"/>
                <a:ea typeface="Calibri" panose="020F0502020204030204" pitchFamily="34" charset="0"/>
                <a:cs typeface="B Zar" panose="00000400000000000000" pitchFamily="2" charset="-78"/>
              </a:rPr>
              <a:t>خطرات بهداشتی که شامل 9 دسته می شوند:</a:t>
            </a:r>
          </a:p>
          <a:p>
            <a:pPr marL="0" indent="0" algn="just" rtl="1">
              <a:spcAft>
                <a:spcPts val="0"/>
              </a:spcAft>
              <a:buNone/>
              <a:tabLst>
                <a:tab pos="457200" algn="l"/>
              </a:tabLst>
            </a:pPr>
            <a:r>
              <a:rPr lang="fa-IR" sz="3200"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دسته بندی مواد سرطان زا</a:t>
            </a:r>
            <a:endParaRPr lang="en-US" sz="3200" dirty="0">
              <a:solidFill>
                <a:srgbClr val="FFC000"/>
              </a:solidFill>
              <a:effectLst/>
              <a:latin typeface="Times New Roman" panose="02020603050405020304" pitchFamily="18" charset="0"/>
              <a:ea typeface="Times New Roman" panose="02020603050405020304" pitchFamily="18" charset="0"/>
            </a:endParaRP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graphicFrame>
        <p:nvGraphicFramePr>
          <p:cNvPr id="5" name="Table 4"/>
          <p:cNvGraphicFramePr>
            <a:graphicFrameLocks noGrp="1"/>
          </p:cNvGraphicFramePr>
          <p:nvPr>
            <p:extLst>
              <p:ext uri="{D42A27DB-BD31-4B8C-83A1-F6EECF244321}">
                <p14:modId xmlns:p14="http://schemas.microsoft.com/office/powerpoint/2010/main" val="1329825515"/>
              </p:ext>
            </p:extLst>
          </p:nvPr>
        </p:nvGraphicFramePr>
        <p:xfrm>
          <a:off x="574431" y="2813540"/>
          <a:ext cx="11043138" cy="2560318"/>
        </p:xfrm>
        <a:graphic>
          <a:graphicData uri="http://schemas.openxmlformats.org/drawingml/2006/table">
            <a:tbl>
              <a:tblPr rtl="1" firstRow="1" firstCol="1" bandRow="1"/>
              <a:tblGrid>
                <a:gridCol w="3681046">
                  <a:extLst>
                    <a:ext uri="{9D8B030D-6E8A-4147-A177-3AD203B41FA5}">
                      <a16:colId xmlns:a16="http://schemas.microsoft.com/office/drawing/2014/main" val="2674191141"/>
                    </a:ext>
                  </a:extLst>
                </a:gridCol>
                <a:gridCol w="3681046">
                  <a:extLst>
                    <a:ext uri="{9D8B030D-6E8A-4147-A177-3AD203B41FA5}">
                      <a16:colId xmlns:a16="http://schemas.microsoft.com/office/drawing/2014/main" val="4055408906"/>
                    </a:ext>
                  </a:extLst>
                </a:gridCol>
                <a:gridCol w="3681046">
                  <a:extLst>
                    <a:ext uri="{9D8B030D-6E8A-4147-A177-3AD203B41FA5}">
                      <a16:colId xmlns:a16="http://schemas.microsoft.com/office/drawing/2014/main" val="3038277143"/>
                    </a:ext>
                  </a:extLst>
                </a:gridCol>
              </a:tblGrid>
              <a:tr h="457198">
                <a:tc gridSpan="2">
                  <a:txBody>
                    <a:bodyPr/>
                    <a:lstStyle/>
                    <a:p>
                      <a:pPr algn="ctr" rtl="1">
                        <a:spcAft>
                          <a:spcPts val="0"/>
                        </a:spcAft>
                        <a:tabLst>
                          <a:tab pos="457200" algn="l"/>
                        </a:tabLst>
                      </a:pPr>
                      <a:r>
                        <a:rPr lang="fa-IR" sz="2400" b="1">
                          <a:effectLst/>
                          <a:latin typeface="Times New Roman" panose="02020603050405020304" pitchFamily="18" charset="0"/>
                          <a:ea typeface="Times New Roman" panose="02020603050405020304" pitchFamily="18" charset="0"/>
                          <a:cs typeface="B Zar" panose="00000400000000000000" pitchFamily="2" charset="-78"/>
                        </a:rPr>
                        <a:t>مشکوک یا محتمل به سرطان زایی (دسته1)</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gradFill>
                  </a:tcPr>
                </a:tc>
                <a:tc hMerge="1">
                  <a:txBody>
                    <a:bodyPr/>
                    <a:lstStyle/>
                    <a:p>
                      <a:endParaRPr lang="en-US"/>
                    </a:p>
                  </a:txBody>
                  <a:tcPr/>
                </a:tc>
                <a:tc>
                  <a:txBody>
                    <a:bodyPr/>
                    <a:lstStyle/>
                    <a:p>
                      <a:pPr algn="ctr" rtl="1">
                        <a:spcAft>
                          <a:spcPts val="0"/>
                        </a:spcAft>
                        <a:tabLst>
                          <a:tab pos="457200" algn="l"/>
                        </a:tabLst>
                      </a:pPr>
                      <a:r>
                        <a:rPr lang="fa-IR" sz="2400" b="1">
                          <a:effectLst/>
                          <a:latin typeface="Times New Roman" panose="02020603050405020304" pitchFamily="18" charset="0"/>
                          <a:ea typeface="Times New Roman" panose="02020603050405020304" pitchFamily="18" charset="0"/>
                          <a:cs typeface="B Zar" panose="00000400000000000000" pitchFamily="2" charset="-78"/>
                        </a:rPr>
                        <a:t>سرطان زا (دسته2)</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gradFill>
                  </a:tcPr>
                </a:tc>
                <a:extLst>
                  <a:ext uri="{0D108BD9-81ED-4DB2-BD59-A6C34878D82A}">
                    <a16:rowId xmlns:a16="http://schemas.microsoft.com/office/drawing/2014/main" val="4025291476"/>
                  </a:ext>
                </a:extLst>
              </a:tr>
              <a:tr h="2103120">
                <a:tc>
                  <a:txBody>
                    <a:bodyPr/>
                    <a:lstStyle/>
                    <a:p>
                      <a:pPr algn="just" rtl="1">
                        <a:spcAft>
                          <a:spcPts val="0"/>
                        </a:spcAft>
                        <a:tabLst>
                          <a:tab pos="457200" algn="l"/>
                        </a:tabLst>
                      </a:pPr>
                      <a:r>
                        <a:rPr lang="fa-IR" sz="2400">
                          <a:effectLst/>
                          <a:latin typeface="Times New Roman" panose="02020603050405020304" pitchFamily="18" charset="0"/>
                          <a:ea typeface="Times New Roman" panose="02020603050405020304" pitchFamily="18" charset="0"/>
                          <a:cs typeface="B Zar" panose="00000400000000000000" pitchFamily="2" charset="-78"/>
                        </a:rPr>
                        <a:t>زیر گروه </a:t>
                      </a:r>
                      <a:r>
                        <a:rPr lang="en-US" sz="2400">
                          <a:effectLst/>
                          <a:latin typeface="Times New Roman" panose="02020603050405020304" pitchFamily="18" charset="0"/>
                          <a:ea typeface="Times New Roman" panose="02020603050405020304" pitchFamily="18" charset="0"/>
                          <a:cs typeface="B Zar" panose="00000400000000000000" pitchFamily="2" charset="-78"/>
                        </a:rPr>
                        <a:t>1A</a:t>
                      </a:r>
                      <a:endParaRPr lang="en-US" sz="2400">
                        <a:effectLst/>
                        <a:latin typeface="Times New Roman" panose="02020603050405020304" pitchFamily="18" charset="0"/>
                        <a:ea typeface="Times New Roman" panose="02020603050405020304" pitchFamily="18" charset="0"/>
                      </a:endParaRPr>
                    </a:p>
                    <a:p>
                      <a:pPr algn="just" rtl="1">
                        <a:spcAft>
                          <a:spcPts val="0"/>
                        </a:spcAft>
                        <a:tabLst>
                          <a:tab pos="457200" algn="l"/>
                        </a:tabLst>
                      </a:pPr>
                      <a:r>
                        <a:rPr lang="fa-IR" sz="2400" b="1">
                          <a:effectLst/>
                          <a:latin typeface="Times New Roman" panose="02020603050405020304" pitchFamily="18" charset="0"/>
                          <a:ea typeface="Times New Roman" panose="02020603050405020304" pitchFamily="18" charset="0"/>
                          <a:cs typeface="B Zar" panose="00000400000000000000" pitchFamily="2" charset="-78"/>
                        </a:rPr>
                        <a:t>مشکوک به سرطان زایی</a:t>
                      </a:r>
                      <a:r>
                        <a:rPr lang="fa-IR" sz="2400">
                          <a:effectLst/>
                          <a:latin typeface="Times New Roman" panose="02020603050405020304" pitchFamily="18" charset="0"/>
                          <a:ea typeface="Times New Roman" panose="02020603050405020304" pitchFamily="18" charset="0"/>
                          <a:cs typeface="B Zar" panose="00000400000000000000" pitchFamily="2" charset="-78"/>
                        </a:rPr>
                        <a:t> بر اساس شواهد انسانی</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gradFill>
                  </a:tcPr>
                </a:tc>
                <a:tc>
                  <a:txBody>
                    <a:bodyPr/>
                    <a:lstStyle/>
                    <a:p>
                      <a:pPr algn="just" rtl="1">
                        <a:spcAft>
                          <a:spcPts val="0"/>
                        </a:spcAft>
                        <a:tabLst>
                          <a:tab pos="457200" algn="l"/>
                        </a:tabLst>
                      </a:pPr>
                      <a:r>
                        <a:rPr lang="fa-IR" sz="2400">
                          <a:effectLst/>
                          <a:latin typeface="Times New Roman" panose="02020603050405020304" pitchFamily="18" charset="0"/>
                          <a:ea typeface="Times New Roman" panose="02020603050405020304" pitchFamily="18" charset="0"/>
                          <a:cs typeface="B Zar" panose="00000400000000000000" pitchFamily="2" charset="-78"/>
                        </a:rPr>
                        <a:t>زیر گروه </a:t>
                      </a:r>
                      <a:r>
                        <a:rPr lang="en-US" sz="2400">
                          <a:effectLst/>
                          <a:latin typeface="Times New Roman" panose="02020603050405020304" pitchFamily="18" charset="0"/>
                          <a:ea typeface="Times New Roman" panose="02020603050405020304" pitchFamily="18" charset="0"/>
                          <a:cs typeface="B Zar" panose="00000400000000000000" pitchFamily="2" charset="-78"/>
                        </a:rPr>
                        <a:t>1B</a:t>
                      </a:r>
                      <a:endParaRPr lang="en-US" sz="2400">
                        <a:effectLst/>
                        <a:latin typeface="Times New Roman" panose="02020603050405020304" pitchFamily="18" charset="0"/>
                        <a:ea typeface="Times New Roman" panose="02020603050405020304" pitchFamily="18" charset="0"/>
                      </a:endParaRPr>
                    </a:p>
                    <a:p>
                      <a:pPr algn="just" rtl="1">
                        <a:spcAft>
                          <a:spcPts val="0"/>
                        </a:spcAft>
                        <a:tabLst>
                          <a:tab pos="457200" algn="l"/>
                        </a:tabLst>
                      </a:pPr>
                      <a:r>
                        <a:rPr lang="fa-IR" sz="2400" b="1">
                          <a:effectLst/>
                          <a:latin typeface="Times New Roman" panose="02020603050405020304" pitchFamily="18" charset="0"/>
                          <a:ea typeface="Times New Roman" panose="02020603050405020304" pitchFamily="18" charset="0"/>
                          <a:cs typeface="B Zar" panose="00000400000000000000" pitchFamily="2" charset="-78"/>
                        </a:rPr>
                        <a:t>محتمل به سرطان زایی</a:t>
                      </a:r>
                      <a:r>
                        <a:rPr lang="fa-IR" sz="2400">
                          <a:effectLst/>
                          <a:latin typeface="Times New Roman" panose="02020603050405020304" pitchFamily="18" charset="0"/>
                          <a:ea typeface="Times New Roman" panose="02020603050405020304" pitchFamily="18" charset="0"/>
                          <a:cs typeface="B Zar" panose="00000400000000000000" pitchFamily="2" charset="-78"/>
                        </a:rPr>
                        <a:t> بر اساس شواهد حیوانی</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gradFill>
                  </a:tcPr>
                </a:tc>
                <a:tc>
                  <a:txBody>
                    <a:bodyPr/>
                    <a:lstStyle/>
                    <a:p>
                      <a:pPr algn="just" rtl="1">
                        <a:spcAft>
                          <a:spcPts val="0"/>
                        </a:spcAft>
                        <a:tabLst>
                          <a:tab pos="457200" algn="l"/>
                        </a:tabLst>
                      </a:pPr>
                      <a:r>
                        <a:rPr lang="fa-IR" sz="2400" smtClean="0">
                          <a:effectLst/>
                          <a:latin typeface="Times New Roman" panose="02020603050405020304" pitchFamily="18" charset="0"/>
                          <a:ea typeface="Times New Roman" panose="02020603050405020304" pitchFamily="18" charset="0"/>
                          <a:cs typeface="B Zar" panose="00000400000000000000" pitchFamily="2" charset="-78"/>
                        </a:rPr>
                        <a:t>مشکوک به سرطان زایی برای انسان</a:t>
                      </a:r>
                      <a:endParaRPr lang="en-US" sz="24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gradFill>
                  </a:tcPr>
                </a:tc>
                <a:extLst>
                  <a:ext uri="{0D108BD9-81ED-4DB2-BD59-A6C34878D82A}">
                    <a16:rowId xmlns:a16="http://schemas.microsoft.com/office/drawing/2014/main" val="3396116800"/>
                  </a:ext>
                </a:extLst>
              </a:tr>
            </a:tbl>
          </a:graphicData>
        </a:graphic>
      </p:graphicFrame>
    </p:spTree>
    <p:extLst>
      <p:ext uri="{BB962C8B-B14F-4D97-AF65-F5344CB8AC3E}">
        <p14:creationId xmlns:p14="http://schemas.microsoft.com/office/powerpoint/2010/main" val="258912493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en-US" sz="5400" b="1" dirty="0">
                <a:solidFill>
                  <a:srgbClr val="FFC000"/>
                </a:solidFill>
                <a:latin typeface="Calibri" panose="020F0502020204030204" pitchFamily="34" charset="0"/>
                <a:ea typeface="Calibri" panose="020F0502020204030204" pitchFamily="34" charset="0"/>
                <a:cs typeface="B Zar" panose="00000400000000000000" pitchFamily="2" charset="-78"/>
              </a:rPr>
              <a:t>GHS</a:t>
            </a:r>
            <a:r>
              <a:rPr lang="fa-IR" sz="5400" b="1" dirty="0">
                <a:solidFill>
                  <a:srgbClr val="FFC000"/>
                </a:solidFill>
                <a:latin typeface="Calibri" panose="020F0502020204030204" pitchFamily="34" charset="0"/>
                <a:ea typeface="Calibri" panose="020F0502020204030204" pitchFamily="34" charset="0"/>
                <a:cs typeface="B Zar" panose="00000400000000000000" pitchFamily="2" charset="-78"/>
              </a:rPr>
              <a:t> چه خطراتی را پوشش می دهد؟</a:t>
            </a:r>
            <a:endParaRPr lang="en-US"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4"/>
            <a:ext cx="10515600" cy="4260501"/>
          </a:xfrm>
        </p:spPr>
        <p:txBody>
          <a:bodyPr>
            <a:normAutofit/>
          </a:bodyPr>
          <a:lstStyle/>
          <a:p>
            <a:pPr marL="0" lvl="0" indent="0" algn="just" rtl="1">
              <a:lnSpc>
                <a:spcPct val="107000"/>
              </a:lnSpc>
              <a:spcAft>
                <a:spcPts val="800"/>
              </a:spcAft>
              <a:buNone/>
            </a:pPr>
            <a:r>
              <a:rPr lang="fa-IR" sz="4800" b="1" dirty="0" smtClean="0">
                <a:solidFill>
                  <a:srgbClr val="FF0000"/>
                </a:solidFill>
                <a:latin typeface="Calibri" panose="020F0502020204030204" pitchFamily="34" charset="0"/>
                <a:ea typeface="Calibri" panose="020F0502020204030204" pitchFamily="34" charset="0"/>
                <a:cs typeface="B Zar" panose="00000400000000000000" pitchFamily="2" charset="-78"/>
              </a:rPr>
              <a:t>خطرات بهداشتی که شامل 9 دسته می شوند:</a:t>
            </a:r>
          </a:p>
          <a:p>
            <a:pPr marL="0" marR="457200" lvl="0" indent="0" algn="just" rtl="1">
              <a:spcAft>
                <a:spcPts val="0"/>
              </a:spcAft>
              <a:buNone/>
            </a:pPr>
            <a:r>
              <a:rPr lang="fa-IR" sz="38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7-3 </a:t>
            </a:r>
            <a:r>
              <a:rPr lang="fa-IR" sz="4000" b="1" dirty="0" smtClean="0">
                <a:solidFill>
                  <a:srgbClr val="FFC000"/>
                </a:solidFill>
                <a:latin typeface="Times New Roman" panose="02020603050405020304" pitchFamily="18" charset="0"/>
                <a:ea typeface="Calibri" panose="020F0502020204030204" pitchFamily="34" charset="0"/>
                <a:cs typeface="B Zar" panose="00000400000000000000" pitchFamily="2" charset="-78"/>
              </a:rPr>
              <a:t>اثرات نامطلوب بر اندامهای تناسلی</a:t>
            </a:r>
          </a:p>
          <a:p>
            <a:pPr marL="0" indent="0" algn="just" rtl="1">
              <a:spcAft>
                <a:spcPts val="0"/>
              </a:spcAft>
              <a:buNone/>
              <a:tabLst>
                <a:tab pos="457200" algn="l"/>
              </a:tabLst>
            </a:pP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موادی هستند که بر غدد تناسلی زنان و مردان بالغ اثر نامطلوب ایجاد می</a:t>
            </a:r>
            <a:r>
              <a:rPr lang="fa-IR" sz="8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 </a:t>
            </a: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کنند.</a:t>
            </a:r>
            <a:endParaRPr lang="en-US" sz="3200" dirty="0">
              <a:solidFill>
                <a:srgbClr val="FFFF00"/>
              </a:solidFill>
              <a:latin typeface="Times New Roman" panose="02020603050405020304" pitchFamily="18" charset="0"/>
              <a:ea typeface="Times New Roman" panose="02020603050405020304" pitchFamily="18" charset="0"/>
            </a:endParaRPr>
          </a:p>
          <a:p>
            <a:pPr marL="0" marR="457200" lvl="0" indent="0" algn="just" rtl="1">
              <a:spcAft>
                <a:spcPts val="0"/>
              </a:spcAft>
              <a:buNone/>
            </a:pPr>
            <a:endParaRPr lang="fa-IR" sz="4000" b="1"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endParaRP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spTree>
    <p:extLst>
      <p:ext uri="{BB962C8B-B14F-4D97-AF65-F5344CB8AC3E}">
        <p14:creationId xmlns:p14="http://schemas.microsoft.com/office/powerpoint/2010/main" val="410144778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en-US" sz="5400" b="1" dirty="0">
                <a:solidFill>
                  <a:srgbClr val="FFC000"/>
                </a:solidFill>
                <a:latin typeface="Calibri" panose="020F0502020204030204" pitchFamily="34" charset="0"/>
                <a:ea typeface="Calibri" panose="020F0502020204030204" pitchFamily="34" charset="0"/>
                <a:cs typeface="B Zar" panose="00000400000000000000" pitchFamily="2" charset="-78"/>
              </a:rPr>
              <a:t>GHS</a:t>
            </a:r>
            <a:r>
              <a:rPr lang="fa-IR" sz="5400" b="1" dirty="0">
                <a:solidFill>
                  <a:srgbClr val="FFC000"/>
                </a:solidFill>
                <a:latin typeface="Calibri" panose="020F0502020204030204" pitchFamily="34" charset="0"/>
                <a:ea typeface="Calibri" panose="020F0502020204030204" pitchFamily="34" charset="0"/>
                <a:cs typeface="B Zar" panose="00000400000000000000" pitchFamily="2" charset="-78"/>
              </a:rPr>
              <a:t> چه خطراتی را پوشش می دهد؟</a:t>
            </a:r>
            <a:endParaRPr lang="en-US"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4"/>
            <a:ext cx="10515600" cy="4260501"/>
          </a:xfrm>
        </p:spPr>
        <p:txBody>
          <a:bodyPr>
            <a:normAutofit/>
          </a:bodyPr>
          <a:lstStyle/>
          <a:p>
            <a:pPr marL="0" lvl="0" indent="0" algn="just" rtl="1">
              <a:lnSpc>
                <a:spcPct val="107000"/>
              </a:lnSpc>
              <a:spcAft>
                <a:spcPts val="800"/>
              </a:spcAft>
              <a:buNone/>
            </a:pPr>
            <a:r>
              <a:rPr lang="fa-IR" sz="4800" b="1" dirty="0" smtClean="0">
                <a:solidFill>
                  <a:srgbClr val="FF0000"/>
                </a:solidFill>
                <a:latin typeface="Calibri" panose="020F0502020204030204" pitchFamily="34" charset="0"/>
                <a:ea typeface="Calibri" panose="020F0502020204030204" pitchFamily="34" charset="0"/>
                <a:cs typeface="B Zar" panose="00000400000000000000" pitchFamily="2" charset="-78"/>
              </a:rPr>
              <a:t>خطرات بهداشتی که شامل 9 دسته می شوند:</a:t>
            </a:r>
          </a:p>
          <a:p>
            <a:pPr marL="0" indent="0" algn="just" rtl="1">
              <a:spcAft>
                <a:spcPts val="0"/>
              </a:spcAft>
              <a:buNone/>
              <a:tabLst>
                <a:tab pos="457200" algn="l"/>
              </a:tabLst>
            </a:pPr>
            <a:r>
              <a:rPr lang="fa-IR" sz="3200"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دسته</a:t>
            </a:r>
            <a:r>
              <a:rPr lang="fa-IR" sz="800"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 </a:t>
            </a:r>
            <a:r>
              <a:rPr lang="fa-IR" sz="3200"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بندی موادی که بر اندامهای تناسلی اثر نامطلوب دارند</a:t>
            </a:r>
            <a:endParaRPr lang="en-US" sz="3200" dirty="0">
              <a:solidFill>
                <a:srgbClr val="FFC000"/>
              </a:solidFill>
              <a:effectLst/>
              <a:latin typeface="Times New Roman" panose="02020603050405020304" pitchFamily="18" charset="0"/>
              <a:ea typeface="Times New Roman" panose="02020603050405020304" pitchFamily="18" charset="0"/>
            </a:endParaRP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graphicFrame>
        <p:nvGraphicFramePr>
          <p:cNvPr id="6" name="Table 5"/>
          <p:cNvGraphicFramePr>
            <a:graphicFrameLocks noGrp="1"/>
          </p:cNvGraphicFramePr>
          <p:nvPr>
            <p:extLst>
              <p:ext uri="{D42A27DB-BD31-4B8C-83A1-F6EECF244321}">
                <p14:modId xmlns:p14="http://schemas.microsoft.com/office/powerpoint/2010/main" val="3702502322"/>
              </p:ext>
            </p:extLst>
          </p:nvPr>
        </p:nvGraphicFramePr>
        <p:xfrm>
          <a:off x="838200" y="2853733"/>
          <a:ext cx="10607040" cy="2658792"/>
        </p:xfrm>
        <a:graphic>
          <a:graphicData uri="http://schemas.openxmlformats.org/drawingml/2006/table">
            <a:tbl>
              <a:tblPr rtl="1" firstRow="1" firstCol="1" bandRow="1"/>
              <a:tblGrid>
                <a:gridCol w="2650992">
                  <a:extLst>
                    <a:ext uri="{9D8B030D-6E8A-4147-A177-3AD203B41FA5}">
                      <a16:colId xmlns:a16="http://schemas.microsoft.com/office/drawing/2014/main" val="1284390080"/>
                    </a:ext>
                  </a:extLst>
                </a:gridCol>
                <a:gridCol w="2650992">
                  <a:extLst>
                    <a:ext uri="{9D8B030D-6E8A-4147-A177-3AD203B41FA5}">
                      <a16:colId xmlns:a16="http://schemas.microsoft.com/office/drawing/2014/main" val="2142006026"/>
                    </a:ext>
                  </a:extLst>
                </a:gridCol>
                <a:gridCol w="2652528">
                  <a:extLst>
                    <a:ext uri="{9D8B030D-6E8A-4147-A177-3AD203B41FA5}">
                      <a16:colId xmlns:a16="http://schemas.microsoft.com/office/drawing/2014/main" val="4239527045"/>
                    </a:ext>
                  </a:extLst>
                </a:gridCol>
                <a:gridCol w="2652528">
                  <a:extLst>
                    <a:ext uri="{9D8B030D-6E8A-4147-A177-3AD203B41FA5}">
                      <a16:colId xmlns:a16="http://schemas.microsoft.com/office/drawing/2014/main" val="3006780608"/>
                    </a:ext>
                  </a:extLst>
                </a:gridCol>
              </a:tblGrid>
              <a:tr h="443132">
                <a:tc gridSpan="2">
                  <a:txBody>
                    <a:bodyPr/>
                    <a:lstStyle/>
                    <a:p>
                      <a:pPr algn="ctr" rtl="1">
                        <a:spcAft>
                          <a:spcPts val="0"/>
                        </a:spcAft>
                        <a:tabLst>
                          <a:tab pos="457200" algn="l"/>
                        </a:tabLst>
                      </a:pPr>
                      <a:r>
                        <a:rPr lang="fa-IR" sz="2400" b="1">
                          <a:effectLst/>
                          <a:latin typeface="Times New Roman" panose="02020603050405020304" pitchFamily="18" charset="0"/>
                          <a:ea typeface="Times New Roman" panose="02020603050405020304" pitchFamily="18" charset="0"/>
                          <a:cs typeface="B Zar" panose="00000400000000000000" pitchFamily="2" charset="-78"/>
                        </a:rPr>
                        <a:t>طبقه 1</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gradFill>
                  </a:tcPr>
                </a:tc>
                <a:tc hMerge="1">
                  <a:txBody>
                    <a:bodyPr/>
                    <a:lstStyle/>
                    <a:p>
                      <a:endParaRPr lang="en-US"/>
                    </a:p>
                  </a:txBody>
                  <a:tcPr/>
                </a:tc>
                <a:tc>
                  <a:txBody>
                    <a:bodyPr/>
                    <a:lstStyle/>
                    <a:p>
                      <a:pPr algn="ctr" rtl="1">
                        <a:spcAft>
                          <a:spcPts val="0"/>
                        </a:spcAft>
                        <a:tabLst>
                          <a:tab pos="457200" algn="l"/>
                        </a:tabLst>
                      </a:pPr>
                      <a:r>
                        <a:rPr lang="fa-IR" sz="2400" b="1">
                          <a:effectLst/>
                          <a:latin typeface="Times New Roman" panose="02020603050405020304" pitchFamily="18" charset="0"/>
                          <a:ea typeface="Times New Roman" panose="02020603050405020304" pitchFamily="18" charset="0"/>
                          <a:cs typeface="B Zar" panose="00000400000000000000" pitchFamily="2" charset="-78"/>
                        </a:rPr>
                        <a:t>طبقه 2</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gradFill>
                  </a:tcPr>
                </a:tc>
                <a:tc>
                  <a:txBody>
                    <a:bodyPr/>
                    <a:lstStyle/>
                    <a:p>
                      <a:pPr algn="ctr" rtl="1">
                        <a:spcAft>
                          <a:spcPts val="0"/>
                        </a:spcAft>
                        <a:tabLst>
                          <a:tab pos="457200" algn="l"/>
                        </a:tabLst>
                      </a:pPr>
                      <a:r>
                        <a:rPr lang="fa-IR" sz="2400" b="1">
                          <a:effectLst/>
                          <a:latin typeface="Times New Roman" panose="02020603050405020304" pitchFamily="18" charset="0"/>
                          <a:ea typeface="Times New Roman" panose="02020603050405020304" pitchFamily="18" charset="0"/>
                          <a:cs typeface="B Zar" panose="00000400000000000000" pitchFamily="2" charset="-78"/>
                        </a:rPr>
                        <a:t>طبقه اضافی</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gradFill>
                  </a:tcPr>
                </a:tc>
                <a:extLst>
                  <a:ext uri="{0D108BD9-81ED-4DB2-BD59-A6C34878D82A}">
                    <a16:rowId xmlns:a16="http://schemas.microsoft.com/office/drawing/2014/main" val="1131688804"/>
                  </a:ext>
                </a:extLst>
              </a:tr>
              <a:tr h="443132">
                <a:tc gridSpan="2">
                  <a:txBody>
                    <a:bodyPr/>
                    <a:lstStyle/>
                    <a:p>
                      <a:pPr algn="ctr" rtl="1">
                        <a:spcAft>
                          <a:spcPts val="0"/>
                        </a:spcAft>
                        <a:tabLst>
                          <a:tab pos="457200" algn="l"/>
                        </a:tabLst>
                      </a:pPr>
                      <a:r>
                        <a:rPr lang="fa-IR" sz="2400">
                          <a:effectLst/>
                          <a:latin typeface="Times New Roman" panose="02020603050405020304" pitchFamily="18" charset="0"/>
                          <a:ea typeface="Times New Roman" panose="02020603050405020304" pitchFamily="18" charset="0"/>
                          <a:cs typeface="B Zar" panose="00000400000000000000" pitchFamily="2" charset="-78"/>
                        </a:rPr>
                        <a:t>اثرات شناخته شده یا محتمل بر روی غدد تناسلی</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gradFill>
                  </a:tcPr>
                </a:tc>
                <a:tc hMerge="1">
                  <a:txBody>
                    <a:bodyPr/>
                    <a:lstStyle/>
                    <a:p>
                      <a:endParaRPr lang="en-US"/>
                    </a:p>
                  </a:txBody>
                  <a:tcPr/>
                </a:tc>
                <a:tc rowSpan="2">
                  <a:txBody>
                    <a:bodyPr/>
                    <a:lstStyle/>
                    <a:p>
                      <a:pPr algn="just" rtl="1">
                        <a:spcAft>
                          <a:spcPts val="0"/>
                        </a:spcAft>
                        <a:tabLst>
                          <a:tab pos="457200" algn="l"/>
                        </a:tabLst>
                      </a:pPr>
                      <a:r>
                        <a:rPr lang="fa-IR" sz="2400">
                          <a:effectLst/>
                          <a:latin typeface="Times New Roman" panose="02020603050405020304" pitchFamily="18" charset="0"/>
                          <a:ea typeface="Times New Roman" panose="02020603050405020304" pitchFamily="18" charset="0"/>
                          <a:cs typeface="B Zar" panose="00000400000000000000" pitchFamily="2" charset="-78"/>
                        </a:rPr>
                        <a:t>بر اساس شواهد انسانی و حیوانی به همراه دیگر اطلاعات احتمالی</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gradFill>
                  </a:tcPr>
                </a:tc>
                <a:tc rowSpan="2">
                  <a:txBody>
                    <a:bodyPr/>
                    <a:lstStyle/>
                    <a:p>
                      <a:pPr algn="just" rtl="1">
                        <a:spcAft>
                          <a:spcPts val="0"/>
                        </a:spcAft>
                        <a:tabLst>
                          <a:tab pos="457200" algn="l"/>
                        </a:tabLst>
                      </a:pPr>
                      <a:r>
                        <a:rPr lang="fa-IR" sz="2400" dirty="0">
                          <a:effectLst/>
                          <a:latin typeface="Times New Roman" panose="02020603050405020304" pitchFamily="18" charset="0"/>
                          <a:ea typeface="Times New Roman" panose="02020603050405020304" pitchFamily="18" charset="0"/>
                          <a:cs typeface="B Zar" panose="00000400000000000000" pitchFamily="2" charset="-78"/>
                        </a:rPr>
                        <a:t>اثر بر شیردهی</a:t>
                      </a:r>
                      <a:endParaRPr lang="en-US" sz="24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gradFill>
                  </a:tcPr>
                </a:tc>
                <a:extLst>
                  <a:ext uri="{0D108BD9-81ED-4DB2-BD59-A6C34878D82A}">
                    <a16:rowId xmlns:a16="http://schemas.microsoft.com/office/drawing/2014/main" val="3305401156"/>
                  </a:ext>
                </a:extLst>
              </a:tr>
              <a:tr h="1772528">
                <a:tc>
                  <a:txBody>
                    <a:bodyPr/>
                    <a:lstStyle/>
                    <a:p>
                      <a:pPr algn="ctr" rtl="1">
                        <a:spcAft>
                          <a:spcPts val="0"/>
                        </a:spcAft>
                        <a:tabLst>
                          <a:tab pos="457200" algn="l"/>
                        </a:tabLst>
                      </a:pPr>
                      <a:r>
                        <a:rPr lang="fa-IR" sz="2400" b="1">
                          <a:effectLst/>
                          <a:latin typeface="Times New Roman" panose="02020603050405020304" pitchFamily="18" charset="0"/>
                          <a:ea typeface="Times New Roman" panose="02020603050405020304" pitchFamily="18" charset="0"/>
                          <a:cs typeface="B Zar" panose="00000400000000000000" pitchFamily="2" charset="-78"/>
                        </a:rPr>
                        <a:t>دسته </a:t>
                      </a:r>
                      <a:r>
                        <a:rPr lang="en-US" sz="2400" b="1">
                          <a:effectLst/>
                          <a:latin typeface="Times New Roman" panose="02020603050405020304" pitchFamily="18" charset="0"/>
                          <a:ea typeface="Times New Roman" panose="02020603050405020304" pitchFamily="18" charset="0"/>
                          <a:cs typeface="B Zar" panose="00000400000000000000" pitchFamily="2" charset="-78"/>
                        </a:rPr>
                        <a:t>1A</a:t>
                      </a:r>
                      <a:endParaRPr lang="en-US" sz="2400">
                        <a:effectLst/>
                        <a:latin typeface="Times New Roman" panose="02020603050405020304" pitchFamily="18" charset="0"/>
                        <a:ea typeface="Times New Roman" panose="02020603050405020304" pitchFamily="18" charset="0"/>
                      </a:endParaRPr>
                    </a:p>
                    <a:p>
                      <a:pPr algn="ctr" rtl="1">
                        <a:spcAft>
                          <a:spcPts val="0"/>
                        </a:spcAft>
                        <a:tabLst>
                          <a:tab pos="457200" algn="l"/>
                        </a:tabLst>
                      </a:pPr>
                      <a:r>
                        <a:rPr lang="fa-IR" sz="2400" b="1">
                          <a:effectLst/>
                          <a:latin typeface="Times New Roman" panose="02020603050405020304" pitchFamily="18" charset="0"/>
                          <a:ea typeface="Times New Roman" panose="02020603050405020304" pitchFamily="18" charset="0"/>
                          <a:cs typeface="B Zar" panose="00000400000000000000" pitchFamily="2" charset="-78"/>
                        </a:rPr>
                        <a:t>شناخته شده</a:t>
                      </a:r>
                      <a:endParaRPr lang="en-US" sz="2400">
                        <a:effectLst/>
                        <a:latin typeface="Times New Roman" panose="02020603050405020304" pitchFamily="18" charset="0"/>
                        <a:ea typeface="Times New Roman" panose="02020603050405020304" pitchFamily="18" charset="0"/>
                      </a:endParaRPr>
                    </a:p>
                    <a:p>
                      <a:pPr algn="ctr" rtl="1">
                        <a:spcAft>
                          <a:spcPts val="0"/>
                        </a:spcAft>
                        <a:tabLst>
                          <a:tab pos="457200" algn="l"/>
                        </a:tabLst>
                      </a:pPr>
                      <a:r>
                        <a:rPr lang="fa-IR" sz="2400">
                          <a:effectLst/>
                          <a:latin typeface="Times New Roman" panose="02020603050405020304" pitchFamily="18" charset="0"/>
                          <a:ea typeface="Times New Roman" panose="02020603050405020304" pitchFamily="18" charset="0"/>
                          <a:cs typeface="B Zar" panose="00000400000000000000" pitchFamily="2" charset="-78"/>
                        </a:rPr>
                        <a:t>بر اساس شواهد انسانی</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gradFill>
                  </a:tcPr>
                </a:tc>
                <a:tc>
                  <a:txBody>
                    <a:bodyPr/>
                    <a:lstStyle/>
                    <a:p>
                      <a:pPr algn="ctr" rtl="1">
                        <a:spcAft>
                          <a:spcPts val="0"/>
                        </a:spcAft>
                        <a:tabLst>
                          <a:tab pos="457200" algn="l"/>
                        </a:tabLst>
                      </a:pPr>
                      <a:r>
                        <a:rPr lang="fa-IR" sz="2400" b="1" dirty="0">
                          <a:effectLst/>
                          <a:latin typeface="Times New Roman" panose="02020603050405020304" pitchFamily="18" charset="0"/>
                          <a:ea typeface="Times New Roman" panose="02020603050405020304" pitchFamily="18" charset="0"/>
                          <a:cs typeface="B Zar" panose="00000400000000000000" pitchFamily="2" charset="-78"/>
                        </a:rPr>
                        <a:t>دسته </a:t>
                      </a:r>
                      <a:r>
                        <a:rPr lang="en-US" sz="2400" b="1" dirty="0">
                          <a:effectLst/>
                          <a:latin typeface="Times New Roman" panose="02020603050405020304" pitchFamily="18" charset="0"/>
                          <a:ea typeface="Times New Roman" panose="02020603050405020304" pitchFamily="18" charset="0"/>
                          <a:cs typeface="B Zar" panose="00000400000000000000" pitchFamily="2" charset="-78"/>
                        </a:rPr>
                        <a:t>1B</a:t>
                      </a:r>
                      <a:endParaRPr lang="en-US" sz="2400" dirty="0">
                        <a:effectLst/>
                        <a:latin typeface="Times New Roman" panose="02020603050405020304" pitchFamily="18" charset="0"/>
                        <a:ea typeface="Times New Roman" panose="02020603050405020304" pitchFamily="18" charset="0"/>
                      </a:endParaRPr>
                    </a:p>
                    <a:p>
                      <a:pPr algn="ctr" rtl="1">
                        <a:spcAft>
                          <a:spcPts val="0"/>
                        </a:spcAft>
                        <a:tabLst>
                          <a:tab pos="457200" algn="l"/>
                        </a:tabLst>
                      </a:pPr>
                      <a:r>
                        <a:rPr lang="fa-IR" sz="2400" b="1" dirty="0">
                          <a:effectLst/>
                          <a:latin typeface="Times New Roman" panose="02020603050405020304" pitchFamily="18" charset="0"/>
                          <a:ea typeface="Times New Roman" panose="02020603050405020304" pitchFamily="18" charset="0"/>
                          <a:cs typeface="B Zar" panose="00000400000000000000" pitchFamily="2" charset="-78"/>
                        </a:rPr>
                        <a:t>محتمل</a:t>
                      </a:r>
                      <a:endParaRPr lang="en-US" sz="2400" dirty="0">
                        <a:effectLst/>
                        <a:latin typeface="Times New Roman" panose="02020603050405020304" pitchFamily="18" charset="0"/>
                        <a:ea typeface="Times New Roman" panose="02020603050405020304" pitchFamily="18" charset="0"/>
                      </a:endParaRPr>
                    </a:p>
                    <a:p>
                      <a:pPr algn="ctr" rtl="1">
                        <a:spcAft>
                          <a:spcPts val="0"/>
                        </a:spcAft>
                        <a:tabLst>
                          <a:tab pos="457200" algn="l"/>
                        </a:tabLst>
                      </a:pPr>
                      <a:r>
                        <a:rPr lang="fa-IR" sz="2400" dirty="0">
                          <a:effectLst/>
                          <a:latin typeface="Times New Roman" panose="02020603050405020304" pitchFamily="18" charset="0"/>
                          <a:ea typeface="Times New Roman" panose="02020603050405020304" pitchFamily="18" charset="0"/>
                          <a:cs typeface="B Zar" panose="00000400000000000000" pitchFamily="2" charset="-78"/>
                        </a:rPr>
                        <a:t>بر اساس آزمایشات حیوانی</a:t>
                      </a:r>
                      <a:endParaRPr lang="en-US" sz="24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gradFill>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2348222755"/>
                  </a:ext>
                </a:extLst>
              </a:tr>
            </a:tbl>
          </a:graphicData>
        </a:graphic>
      </p:graphicFrame>
    </p:spTree>
    <p:extLst>
      <p:ext uri="{BB962C8B-B14F-4D97-AF65-F5344CB8AC3E}">
        <p14:creationId xmlns:p14="http://schemas.microsoft.com/office/powerpoint/2010/main" val="273924957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en-US" sz="5400" b="1" dirty="0">
                <a:solidFill>
                  <a:srgbClr val="FFC000"/>
                </a:solidFill>
                <a:latin typeface="Calibri" panose="020F0502020204030204" pitchFamily="34" charset="0"/>
                <a:ea typeface="Calibri" panose="020F0502020204030204" pitchFamily="34" charset="0"/>
                <a:cs typeface="B Zar" panose="00000400000000000000" pitchFamily="2" charset="-78"/>
              </a:rPr>
              <a:t>GHS</a:t>
            </a:r>
            <a:r>
              <a:rPr lang="fa-IR" sz="5400" b="1" dirty="0">
                <a:solidFill>
                  <a:srgbClr val="FFC000"/>
                </a:solidFill>
                <a:latin typeface="Calibri" panose="020F0502020204030204" pitchFamily="34" charset="0"/>
                <a:ea typeface="Calibri" panose="020F0502020204030204" pitchFamily="34" charset="0"/>
                <a:cs typeface="B Zar" panose="00000400000000000000" pitchFamily="2" charset="-78"/>
              </a:rPr>
              <a:t> چه خطراتی را پوشش می دهد؟</a:t>
            </a:r>
            <a:endParaRPr lang="en-US"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4"/>
            <a:ext cx="10515600" cy="4260501"/>
          </a:xfrm>
        </p:spPr>
        <p:txBody>
          <a:bodyPr>
            <a:normAutofit/>
          </a:bodyPr>
          <a:lstStyle/>
          <a:p>
            <a:pPr marL="0" lvl="0" indent="0" algn="just" rtl="1">
              <a:lnSpc>
                <a:spcPct val="107000"/>
              </a:lnSpc>
              <a:spcAft>
                <a:spcPts val="800"/>
              </a:spcAft>
              <a:buNone/>
            </a:pPr>
            <a:r>
              <a:rPr lang="fa-IR" sz="4800" b="1" dirty="0" smtClean="0">
                <a:solidFill>
                  <a:srgbClr val="FF0000"/>
                </a:solidFill>
                <a:latin typeface="Calibri" panose="020F0502020204030204" pitchFamily="34" charset="0"/>
                <a:ea typeface="Calibri" panose="020F0502020204030204" pitchFamily="34" charset="0"/>
                <a:cs typeface="B Zar" panose="00000400000000000000" pitchFamily="2" charset="-78"/>
              </a:rPr>
              <a:t>خطرات بهداشتی که شامل 9 دسته می شوند:</a:t>
            </a:r>
          </a:p>
          <a:p>
            <a:pPr marL="0" lvl="0" indent="0" algn="just" rtl="1">
              <a:spcAft>
                <a:spcPts val="0"/>
              </a:spcAft>
              <a:buNone/>
              <a:tabLst>
                <a:tab pos="457200" algn="l"/>
              </a:tabLst>
            </a:pPr>
            <a:r>
              <a:rPr lang="fa-IR" sz="38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8-3 </a:t>
            </a:r>
            <a:r>
              <a:rPr lang="fa-IR" sz="4000" b="1"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سمیت ارگانهای سیستمیک در مواجهات حاد و مزمن</a:t>
            </a:r>
            <a:endParaRPr lang="en-US" sz="3600" b="1" dirty="0">
              <a:solidFill>
                <a:srgbClr val="FFC000"/>
              </a:solidFill>
              <a:latin typeface="Times New Roman" panose="02020603050405020304" pitchFamily="18" charset="0"/>
              <a:ea typeface="Times New Roman" panose="02020603050405020304" pitchFamily="18" charset="0"/>
            </a:endParaRPr>
          </a:p>
          <a:p>
            <a:pPr marL="0" indent="0" algn="just" rtl="1">
              <a:spcAft>
                <a:spcPts val="0"/>
              </a:spcAft>
              <a:buNone/>
              <a:tabLst>
                <a:tab pos="457200" algn="l"/>
              </a:tabLst>
            </a:pP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سیستم </a:t>
            </a:r>
            <a:r>
              <a:rPr lang="en-US"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GHS</a:t>
            </a: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 بین مواجهات حاد و مزمن در اثرات انها بر روی ارگانهای هدف وجه تمایز قائل شده است. این اثرات شامل اثرات برگشت پذیر و غیر قابل برگشت پذیر، مرگبار، سیستمیک، مخدر، تحریک راههای هوایی تنفسی           می</a:t>
            </a:r>
            <a:r>
              <a:rPr lang="fa-IR" sz="8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 </a:t>
            </a: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باشند.</a:t>
            </a:r>
            <a:endParaRPr lang="en-US" sz="3200" dirty="0">
              <a:solidFill>
                <a:srgbClr val="FFFF00"/>
              </a:solidFill>
              <a:latin typeface="Times New Roman" panose="02020603050405020304" pitchFamily="18" charset="0"/>
              <a:ea typeface="Times New Roman" panose="02020603050405020304" pitchFamily="18" charset="0"/>
            </a:endParaRPr>
          </a:p>
          <a:p>
            <a:pPr marL="0" marR="457200" lvl="0" indent="0" algn="just" rtl="1">
              <a:spcAft>
                <a:spcPts val="0"/>
              </a:spcAft>
              <a:buNone/>
            </a:pPr>
            <a:endParaRPr lang="fa-IR" sz="4000" b="1"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endParaRP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spTree>
    <p:extLst>
      <p:ext uri="{BB962C8B-B14F-4D97-AF65-F5344CB8AC3E}">
        <p14:creationId xmlns:p14="http://schemas.microsoft.com/office/powerpoint/2010/main" val="384861137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en-US" sz="5400" b="1" dirty="0">
                <a:solidFill>
                  <a:srgbClr val="FFC000"/>
                </a:solidFill>
                <a:latin typeface="Calibri" panose="020F0502020204030204" pitchFamily="34" charset="0"/>
                <a:ea typeface="Calibri" panose="020F0502020204030204" pitchFamily="34" charset="0"/>
                <a:cs typeface="B Zar" panose="00000400000000000000" pitchFamily="2" charset="-78"/>
              </a:rPr>
              <a:t>GHS</a:t>
            </a:r>
            <a:r>
              <a:rPr lang="fa-IR" sz="5400" b="1" dirty="0">
                <a:solidFill>
                  <a:srgbClr val="FFC000"/>
                </a:solidFill>
                <a:latin typeface="Calibri" panose="020F0502020204030204" pitchFamily="34" charset="0"/>
                <a:ea typeface="Calibri" panose="020F0502020204030204" pitchFamily="34" charset="0"/>
                <a:cs typeface="B Zar" panose="00000400000000000000" pitchFamily="2" charset="-78"/>
              </a:rPr>
              <a:t> چه خطراتی را پوشش می دهد؟</a:t>
            </a:r>
            <a:endParaRPr lang="en-US"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4"/>
            <a:ext cx="10515600" cy="4260501"/>
          </a:xfrm>
        </p:spPr>
        <p:txBody>
          <a:bodyPr>
            <a:normAutofit/>
          </a:bodyPr>
          <a:lstStyle/>
          <a:p>
            <a:pPr marL="0" lvl="0" indent="0" algn="just" rtl="1">
              <a:lnSpc>
                <a:spcPct val="107000"/>
              </a:lnSpc>
              <a:spcAft>
                <a:spcPts val="800"/>
              </a:spcAft>
              <a:buNone/>
            </a:pPr>
            <a:r>
              <a:rPr lang="fa-IR" sz="4800" b="1" dirty="0" smtClean="0">
                <a:solidFill>
                  <a:srgbClr val="FF0000"/>
                </a:solidFill>
                <a:latin typeface="Calibri" panose="020F0502020204030204" pitchFamily="34" charset="0"/>
                <a:ea typeface="Calibri" panose="020F0502020204030204" pitchFamily="34" charset="0"/>
                <a:cs typeface="B Zar" panose="00000400000000000000" pitchFamily="2" charset="-78"/>
              </a:rPr>
              <a:t>خطرات بهداشتی که شامل 9 دسته می شوند:</a:t>
            </a:r>
          </a:p>
          <a:p>
            <a:pPr marL="0" indent="0" algn="just" rtl="1">
              <a:spcAft>
                <a:spcPts val="0"/>
              </a:spcAft>
              <a:buNone/>
              <a:tabLst>
                <a:tab pos="457200" algn="l"/>
              </a:tabLst>
            </a:pPr>
            <a:r>
              <a:rPr lang="fa-IR" sz="3200"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دسته</a:t>
            </a:r>
            <a:r>
              <a:rPr lang="fa-IR" sz="800"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 </a:t>
            </a:r>
            <a:r>
              <a:rPr lang="fa-IR" sz="3200"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بندی مواجهات حاد مواد سمی</a:t>
            </a:r>
            <a:endParaRPr lang="en-US" sz="3200" dirty="0">
              <a:solidFill>
                <a:srgbClr val="FFC000"/>
              </a:solidFill>
              <a:effectLst/>
              <a:latin typeface="Times New Roman" panose="02020603050405020304" pitchFamily="18" charset="0"/>
              <a:ea typeface="Times New Roman" panose="02020603050405020304" pitchFamily="18" charset="0"/>
            </a:endParaRP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graphicFrame>
        <p:nvGraphicFramePr>
          <p:cNvPr id="5" name="Table 4"/>
          <p:cNvGraphicFramePr>
            <a:graphicFrameLocks noGrp="1"/>
          </p:cNvGraphicFramePr>
          <p:nvPr>
            <p:extLst>
              <p:ext uri="{D42A27DB-BD31-4B8C-83A1-F6EECF244321}">
                <p14:modId xmlns:p14="http://schemas.microsoft.com/office/powerpoint/2010/main" val="3837305381"/>
              </p:ext>
            </p:extLst>
          </p:nvPr>
        </p:nvGraphicFramePr>
        <p:xfrm>
          <a:off x="662940" y="2715065"/>
          <a:ext cx="10866120" cy="2658793"/>
        </p:xfrm>
        <a:graphic>
          <a:graphicData uri="http://schemas.openxmlformats.org/drawingml/2006/table">
            <a:tbl>
              <a:tblPr rtl="1" firstRow="1" firstCol="1" bandRow="1"/>
              <a:tblGrid>
                <a:gridCol w="3622040">
                  <a:extLst>
                    <a:ext uri="{9D8B030D-6E8A-4147-A177-3AD203B41FA5}">
                      <a16:colId xmlns:a16="http://schemas.microsoft.com/office/drawing/2014/main" val="2465414961"/>
                    </a:ext>
                  </a:extLst>
                </a:gridCol>
                <a:gridCol w="3622040">
                  <a:extLst>
                    <a:ext uri="{9D8B030D-6E8A-4147-A177-3AD203B41FA5}">
                      <a16:colId xmlns:a16="http://schemas.microsoft.com/office/drawing/2014/main" val="2191381801"/>
                    </a:ext>
                  </a:extLst>
                </a:gridCol>
                <a:gridCol w="3622040">
                  <a:extLst>
                    <a:ext uri="{9D8B030D-6E8A-4147-A177-3AD203B41FA5}">
                      <a16:colId xmlns:a16="http://schemas.microsoft.com/office/drawing/2014/main" val="4011466699"/>
                    </a:ext>
                  </a:extLst>
                </a:gridCol>
              </a:tblGrid>
              <a:tr h="2658793">
                <a:tc>
                  <a:txBody>
                    <a:bodyPr/>
                    <a:lstStyle/>
                    <a:p>
                      <a:pPr algn="ctr" rtl="1">
                        <a:spcAft>
                          <a:spcPts val="0"/>
                        </a:spcAft>
                        <a:tabLst>
                          <a:tab pos="457200" algn="l"/>
                        </a:tabLst>
                      </a:pPr>
                      <a:r>
                        <a:rPr lang="fa-IR" sz="2800" b="1">
                          <a:effectLst/>
                          <a:latin typeface="Times New Roman" panose="02020603050405020304" pitchFamily="18" charset="0"/>
                          <a:ea typeface="Times New Roman" panose="02020603050405020304" pitchFamily="18" charset="0"/>
                          <a:cs typeface="B Zar" panose="00000400000000000000" pitchFamily="2" charset="-78"/>
                        </a:rPr>
                        <a:t>دسته1</a:t>
                      </a:r>
                      <a:endParaRPr lang="en-US" sz="2800">
                        <a:effectLst/>
                        <a:latin typeface="Times New Roman" panose="02020603050405020304" pitchFamily="18" charset="0"/>
                        <a:ea typeface="Times New Roman" panose="02020603050405020304" pitchFamily="18" charset="0"/>
                      </a:endParaRPr>
                    </a:p>
                    <a:p>
                      <a:pPr algn="just" rtl="1">
                        <a:spcAft>
                          <a:spcPts val="0"/>
                        </a:spcAft>
                        <a:tabLst>
                          <a:tab pos="457200" algn="l"/>
                        </a:tabLst>
                      </a:pPr>
                      <a:r>
                        <a:rPr lang="fa-IR" sz="2800">
                          <a:effectLst/>
                          <a:latin typeface="Times New Roman" panose="02020603050405020304" pitchFamily="18" charset="0"/>
                          <a:ea typeface="Times New Roman" panose="02020603050405020304" pitchFamily="18" charset="0"/>
                          <a:cs typeface="B Zar" panose="00000400000000000000" pitchFamily="2" charset="-78"/>
                        </a:rPr>
                        <a:t>سمیت های مهم در انسانها که از طریق مطالعات انسانی و اپیدمیولوژیکی و حیوانی به دست آمده است.</a:t>
                      </a:r>
                      <a:endParaRPr lang="en-US" sz="28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gradFill>
                  </a:tcPr>
                </a:tc>
                <a:tc>
                  <a:txBody>
                    <a:bodyPr/>
                    <a:lstStyle/>
                    <a:p>
                      <a:pPr algn="ctr" rtl="1">
                        <a:spcAft>
                          <a:spcPts val="0"/>
                        </a:spcAft>
                        <a:tabLst>
                          <a:tab pos="457200" algn="l"/>
                        </a:tabLst>
                      </a:pPr>
                      <a:r>
                        <a:rPr lang="fa-IR" sz="2800" b="1">
                          <a:effectLst/>
                          <a:latin typeface="Times New Roman" panose="02020603050405020304" pitchFamily="18" charset="0"/>
                          <a:ea typeface="Times New Roman" panose="02020603050405020304" pitchFamily="18" charset="0"/>
                          <a:cs typeface="B Zar" panose="00000400000000000000" pitchFamily="2" charset="-78"/>
                        </a:rPr>
                        <a:t>دسته2</a:t>
                      </a:r>
                      <a:endParaRPr lang="en-US" sz="2800">
                        <a:effectLst/>
                        <a:latin typeface="Times New Roman" panose="02020603050405020304" pitchFamily="18" charset="0"/>
                        <a:ea typeface="Times New Roman" panose="02020603050405020304" pitchFamily="18" charset="0"/>
                      </a:endParaRPr>
                    </a:p>
                    <a:p>
                      <a:pPr algn="just" rtl="1">
                        <a:spcAft>
                          <a:spcPts val="0"/>
                        </a:spcAft>
                        <a:tabLst>
                          <a:tab pos="457200" algn="l"/>
                        </a:tabLst>
                      </a:pPr>
                      <a:r>
                        <a:rPr lang="fa-IR" sz="2800">
                          <a:effectLst/>
                          <a:latin typeface="Times New Roman" panose="02020603050405020304" pitchFamily="18" charset="0"/>
                          <a:ea typeface="Times New Roman" panose="02020603050405020304" pitchFamily="18" charset="0"/>
                          <a:cs typeface="B Zar" panose="00000400000000000000" pitchFamily="2" charset="-78"/>
                        </a:rPr>
                        <a:t>اثرات مضر احتمالی بر انسان که از مطالعات بر روی حیوانها به دست آمده است.</a:t>
                      </a:r>
                      <a:endParaRPr lang="en-US" sz="28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gradFill>
                  </a:tcPr>
                </a:tc>
                <a:tc>
                  <a:txBody>
                    <a:bodyPr/>
                    <a:lstStyle/>
                    <a:p>
                      <a:pPr algn="ctr" rtl="1">
                        <a:spcAft>
                          <a:spcPts val="0"/>
                        </a:spcAft>
                        <a:tabLst>
                          <a:tab pos="457200" algn="l"/>
                        </a:tabLst>
                      </a:pPr>
                      <a:r>
                        <a:rPr lang="fa-IR" sz="2800" b="1" dirty="0">
                          <a:effectLst/>
                          <a:latin typeface="Times New Roman" panose="02020603050405020304" pitchFamily="18" charset="0"/>
                          <a:ea typeface="Times New Roman" panose="02020603050405020304" pitchFamily="18" charset="0"/>
                          <a:cs typeface="B Zar" panose="00000400000000000000" pitchFamily="2" charset="-78"/>
                        </a:rPr>
                        <a:t>دسته3</a:t>
                      </a:r>
                      <a:endParaRPr lang="en-US" sz="2800" dirty="0">
                        <a:effectLst/>
                        <a:latin typeface="Times New Roman" panose="02020603050405020304" pitchFamily="18" charset="0"/>
                        <a:ea typeface="Times New Roman" panose="02020603050405020304" pitchFamily="18" charset="0"/>
                      </a:endParaRPr>
                    </a:p>
                    <a:p>
                      <a:pPr algn="just" rtl="1">
                        <a:spcAft>
                          <a:spcPts val="0"/>
                        </a:spcAft>
                        <a:tabLst>
                          <a:tab pos="457200" algn="l"/>
                        </a:tabLst>
                      </a:pPr>
                      <a:r>
                        <a:rPr lang="fa-IR" sz="2800" dirty="0">
                          <a:effectLst/>
                          <a:latin typeface="Times New Roman" panose="02020603050405020304" pitchFamily="18" charset="0"/>
                          <a:ea typeface="Times New Roman" panose="02020603050405020304" pitchFamily="18" charset="0"/>
                          <a:cs typeface="B Zar" panose="00000400000000000000" pitchFamily="2" charset="-78"/>
                        </a:rPr>
                        <a:t>اثرات ناپایدار بر ارگانهای هدف که شامل اثرات مخدر و تحریک راههای هوایی   می باشد.</a:t>
                      </a:r>
                      <a:endParaRPr lang="en-US" sz="28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gradFill>
                  </a:tcPr>
                </a:tc>
                <a:extLst>
                  <a:ext uri="{0D108BD9-81ED-4DB2-BD59-A6C34878D82A}">
                    <a16:rowId xmlns:a16="http://schemas.microsoft.com/office/drawing/2014/main" val="2081465984"/>
                  </a:ext>
                </a:extLst>
              </a:tr>
            </a:tbl>
          </a:graphicData>
        </a:graphic>
      </p:graphicFrame>
    </p:spTree>
    <p:extLst>
      <p:ext uri="{BB962C8B-B14F-4D97-AF65-F5344CB8AC3E}">
        <p14:creationId xmlns:p14="http://schemas.microsoft.com/office/powerpoint/2010/main" val="298540941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en-US" sz="5400" b="1" dirty="0">
                <a:solidFill>
                  <a:srgbClr val="FFC000"/>
                </a:solidFill>
                <a:latin typeface="Calibri" panose="020F0502020204030204" pitchFamily="34" charset="0"/>
                <a:ea typeface="Calibri" panose="020F0502020204030204" pitchFamily="34" charset="0"/>
                <a:cs typeface="B Zar" panose="00000400000000000000" pitchFamily="2" charset="-78"/>
              </a:rPr>
              <a:t>GHS</a:t>
            </a:r>
            <a:r>
              <a:rPr lang="fa-IR" sz="5400" b="1" dirty="0">
                <a:solidFill>
                  <a:srgbClr val="FFC000"/>
                </a:solidFill>
                <a:latin typeface="Calibri" panose="020F0502020204030204" pitchFamily="34" charset="0"/>
                <a:ea typeface="Calibri" panose="020F0502020204030204" pitchFamily="34" charset="0"/>
                <a:cs typeface="B Zar" panose="00000400000000000000" pitchFamily="2" charset="-78"/>
              </a:rPr>
              <a:t> چه خطراتی را پوشش می دهد؟</a:t>
            </a:r>
            <a:endParaRPr lang="en-US"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4"/>
            <a:ext cx="10515600" cy="4260501"/>
          </a:xfrm>
        </p:spPr>
        <p:txBody>
          <a:bodyPr>
            <a:normAutofit/>
          </a:bodyPr>
          <a:lstStyle/>
          <a:p>
            <a:pPr marL="0" lvl="0" indent="0" algn="just" rtl="1">
              <a:lnSpc>
                <a:spcPct val="107000"/>
              </a:lnSpc>
              <a:spcAft>
                <a:spcPts val="800"/>
              </a:spcAft>
              <a:buNone/>
            </a:pPr>
            <a:r>
              <a:rPr lang="fa-IR" sz="4800" b="1" dirty="0" smtClean="0">
                <a:solidFill>
                  <a:srgbClr val="FF0000"/>
                </a:solidFill>
                <a:latin typeface="Calibri" panose="020F0502020204030204" pitchFamily="34" charset="0"/>
                <a:ea typeface="Calibri" panose="020F0502020204030204" pitchFamily="34" charset="0"/>
                <a:cs typeface="B Zar" panose="00000400000000000000" pitchFamily="2" charset="-78"/>
              </a:rPr>
              <a:t>خطرات بهداشتی که شامل 9 دسته می شوند:</a:t>
            </a:r>
          </a:p>
          <a:p>
            <a:pPr marL="0" indent="0" algn="just" rtl="1">
              <a:spcAft>
                <a:spcPts val="0"/>
              </a:spcAft>
              <a:buNone/>
              <a:tabLst>
                <a:tab pos="457200" algn="l"/>
              </a:tabLst>
            </a:pPr>
            <a:r>
              <a:rPr lang="fa-IR" sz="3200"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دسته</a:t>
            </a:r>
            <a:r>
              <a:rPr lang="fa-IR" sz="800"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 </a:t>
            </a:r>
            <a:r>
              <a:rPr lang="fa-IR" sz="3200"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بندی مواجهات </a:t>
            </a:r>
            <a:r>
              <a:rPr lang="fa-IR" sz="32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مزمن </a:t>
            </a:r>
            <a:r>
              <a:rPr lang="fa-IR" sz="3200"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مواد سمی</a:t>
            </a:r>
            <a:endParaRPr lang="en-US" sz="3200" dirty="0">
              <a:solidFill>
                <a:srgbClr val="FFC000"/>
              </a:solidFill>
              <a:effectLst/>
              <a:latin typeface="Times New Roman" panose="02020603050405020304" pitchFamily="18" charset="0"/>
              <a:ea typeface="Times New Roman" panose="02020603050405020304" pitchFamily="18" charset="0"/>
            </a:endParaRP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graphicFrame>
        <p:nvGraphicFramePr>
          <p:cNvPr id="6" name="Table 5"/>
          <p:cNvGraphicFramePr>
            <a:graphicFrameLocks noGrp="1"/>
          </p:cNvGraphicFramePr>
          <p:nvPr>
            <p:extLst>
              <p:ext uri="{D42A27DB-BD31-4B8C-83A1-F6EECF244321}">
                <p14:modId xmlns:p14="http://schemas.microsoft.com/office/powerpoint/2010/main" val="2084471841"/>
              </p:ext>
            </p:extLst>
          </p:nvPr>
        </p:nvGraphicFramePr>
        <p:xfrm>
          <a:off x="1312984" y="3007909"/>
          <a:ext cx="9566032" cy="2323745"/>
        </p:xfrm>
        <a:graphic>
          <a:graphicData uri="http://schemas.openxmlformats.org/drawingml/2006/table">
            <a:tbl>
              <a:tblPr rtl="1" firstRow="1" firstCol="1" bandRow="1"/>
              <a:tblGrid>
                <a:gridCol w="4783016">
                  <a:extLst>
                    <a:ext uri="{9D8B030D-6E8A-4147-A177-3AD203B41FA5}">
                      <a16:colId xmlns:a16="http://schemas.microsoft.com/office/drawing/2014/main" val="1863783204"/>
                    </a:ext>
                  </a:extLst>
                </a:gridCol>
                <a:gridCol w="4783016">
                  <a:extLst>
                    <a:ext uri="{9D8B030D-6E8A-4147-A177-3AD203B41FA5}">
                      <a16:colId xmlns:a16="http://schemas.microsoft.com/office/drawing/2014/main" val="4200935468"/>
                    </a:ext>
                  </a:extLst>
                </a:gridCol>
              </a:tblGrid>
              <a:tr h="2323745">
                <a:tc>
                  <a:txBody>
                    <a:bodyPr/>
                    <a:lstStyle/>
                    <a:p>
                      <a:pPr algn="ctr" rtl="1">
                        <a:spcAft>
                          <a:spcPts val="0"/>
                        </a:spcAft>
                        <a:tabLst>
                          <a:tab pos="457200" algn="l"/>
                        </a:tabLst>
                      </a:pPr>
                      <a:r>
                        <a:rPr lang="fa-IR" sz="2800" b="1">
                          <a:effectLst/>
                          <a:latin typeface="Times New Roman" panose="02020603050405020304" pitchFamily="18" charset="0"/>
                          <a:ea typeface="Times New Roman" panose="02020603050405020304" pitchFamily="18" charset="0"/>
                          <a:cs typeface="B Zar" panose="00000400000000000000" pitchFamily="2" charset="-78"/>
                        </a:rPr>
                        <a:t>دسته 1</a:t>
                      </a:r>
                      <a:endParaRPr lang="en-US" sz="2800">
                        <a:effectLst/>
                        <a:latin typeface="Times New Roman" panose="02020603050405020304" pitchFamily="18" charset="0"/>
                        <a:ea typeface="Times New Roman" panose="02020603050405020304" pitchFamily="18" charset="0"/>
                      </a:endParaRPr>
                    </a:p>
                    <a:p>
                      <a:pPr algn="just" rtl="1">
                        <a:spcAft>
                          <a:spcPts val="0"/>
                        </a:spcAft>
                        <a:tabLst>
                          <a:tab pos="457200" algn="l"/>
                        </a:tabLst>
                      </a:pPr>
                      <a:r>
                        <a:rPr lang="fa-IR" sz="2800">
                          <a:effectLst/>
                          <a:latin typeface="Times New Roman" panose="02020603050405020304" pitchFamily="18" charset="0"/>
                          <a:ea typeface="Times New Roman" panose="02020603050405020304" pitchFamily="18" charset="0"/>
                          <a:cs typeface="B Zar" panose="00000400000000000000" pitchFamily="2" charset="-78"/>
                        </a:rPr>
                        <a:t>سمیت های مهم در انسانها که از طریق مطالعات انسانی و اپیدمیولوژیکی و حیوانی در غلظت های پایین به دست آمده است.</a:t>
                      </a:r>
                      <a:endParaRPr lang="en-US" sz="28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gradFill>
                  </a:tcPr>
                </a:tc>
                <a:tc>
                  <a:txBody>
                    <a:bodyPr/>
                    <a:lstStyle/>
                    <a:p>
                      <a:pPr algn="ctr" rtl="1">
                        <a:spcAft>
                          <a:spcPts val="0"/>
                        </a:spcAft>
                        <a:tabLst>
                          <a:tab pos="457200" algn="l"/>
                        </a:tabLst>
                      </a:pPr>
                      <a:r>
                        <a:rPr lang="fa-IR" sz="2800" b="1" dirty="0">
                          <a:effectLst/>
                          <a:latin typeface="Times New Roman" panose="02020603050405020304" pitchFamily="18" charset="0"/>
                          <a:ea typeface="Times New Roman" panose="02020603050405020304" pitchFamily="18" charset="0"/>
                          <a:cs typeface="B Zar" panose="00000400000000000000" pitchFamily="2" charset="-78"/>
                        </a:rPr>
                        <a:t>دسته2</a:t>
                      </a:r>
                      <a:endParaRPr lang="en-US" sz="2800" dirty="0">
                        <a:effectLst/>
                        <a:latin typeface="Times New Roman" panose="02020603050405020304" pitchFamily="18" charset="0"/>
                        <a:ea typeface="Times New Roman" panose="02020603050405020304" pitchFamily="18" charset="0"/>
                      </a:endParaRPr>
                    </a:p>
                    <a:p>
                      <a:pPr algn="just" rtl="1">
                        <a:spcAft>
                          <a:spcPts val="0"/>
                        </a:spcAft>
                        <a:tabLst>
                          <a:tab pos="457200" algn="l"/>
                        </a:tabLst>
                      </a:pPr>
                      <a:r>
                        <a:rPr lang="fa-IR" sz="2800" dirty="0">
                          <a:effectLst/>
                          <a:latin typeface="Times New Roman" panose="02020603050405020304" pitchFamily="18" charset="0"/>
                          <a:ea typeface="Times New Roman" panose="02020603050405020304" pitchFamily="18" charset="0"/>
                          <a:cs typeface="B Zar" panose="00000400000000000000" pitchFamily="2" charset="-78"/>
                        </a:rPr>
                        <a:t>اثرات مضر احتمالی بر انسان که از مطالعات بر روی حیوانها به دست آمده است.</a:t>
                      </a:r>
                      <a:endParaRPr lang="en-US" sz="28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gradFill>
                  </a:tcPr>
                </a:tc>
                <a:extLst>
                  <a:ext uri="{0D108BD9-81ED-4DB2-BD59-A6C34878D82A}">
                    <a16:rowId xmlns:a16="http://schemas.microsoft.com/office/drawing/2014/main" val="1241502939"/>
                  </a:ext>
                </a:extLst>
              </a:tr>
            </a:tbl>
          </a:graphicData>
        </a:graphic>
      </p:graphicFrame>
    </p:spTree>
    <p:extLst>
      <p:ext uri="{BB962C8B-B14F-4D97-AF65-F5344CB8AC3E}">
        <p14:creationId xmlns:p14="http://schemas.microsoft.com/office/powerpoint/2010/main" val="165119709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en-US" sz="5400" b="1" dirty="0">
                <a:solidFill>
                  <a:srgbClr val="FFC000"/>
                </a:solidFill>
                <a:latin typeface="Calibri" panose="020F0502020204030204" pitchFamily="34" charset="0"/>
                <a:ea typeface="Calibri" panose="020F0502020204030204" pitchFamily="34" charset="0"/>
                <a:cs typeface="B Zar" panose="00000400000000000000" pitchFamily="2" charset="-78"/>
              </a:rPr>
              <a:t>GHS</a:t>
            </a:r>
            <a:r>
              <a:rPr lang="fa-IR" sz="5400" b="1" dirty="0">
                <a:solidFill>
                  <a:srgbClr val="FFC000"/>
                </a:solidFill>
                <a:latin typeface="Calibri" panose="020F0502020204030204" pitchFamily="34" charset="0"/>
                <a:ea typeface="Calibri" panose="020F0502020204030204" pitchFamily="34" charset="0"/>
                <a:cs typeface="B Zar" panose="00000400000000000000" pitchFamily="2" charset="-78"/>
              </a:rPr>
              <a:t> چه خطراتی را پوشش می دهد؟</a:t>
            </a:r>
            <a:endParaRPr lang="en-US"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4"/>
            <a:ext cx="10515600" cy="4260501"/>
          </a:xfrm>
        </p:spPr>
        <p:txBody>
          <a:bodyPr>
            <a:normAutofit/>
          </a:bodyPr>
          <a:lstStyle/>
          <a:p>
            <a:pPr marL="0" lvl="0" indent="0" algn="just" rtl="1">
              <a:lnSpc>
                <a:spcPct val="107000"/>
              </a:lnSpc>
              <a:spcAft>
                <a:spcPts val="800"/>
              </a:spcAft>
              <a:buNone/>
            </a:pPr>
            <a:r>
              <a:rPr lang="fa-IR" sz="4800" b="1" dirty="0" smtClean="0">
                <a:solidFill>
                  <a:srgbClr val="FF0000"/>
                </a:solidFill>
                <a:latin typeface="Calibri" panose="020F0502020204030204" pitchFamily="34" charset="0"/>
                <a:ea typeface="Calibri" panose="020F0502020204030204" pitchFamily="34" charset="0"/>
                <a:cs typeface="B Zar" panose="00000400000000000000" pitchFamily="2" charset="-78"/>
              </a:rPr>
              <a:t>خطرات بهداشتی که شامل 9 دسته می شوند:</a:t>
            </a:r>
          </a:p>
          <a:p>
            <a:pPr marL="0" lvl="0" indent="0" algn="just" rtl="1">
              <a:spcAft>
                <a:spcPts val="0"/>
              </a:spcAft>
              <a:buNone/>
              <a:tabLst>
                <a:tab pos="457200" algn="l"/>
              </a:tabLst>
            </a:pPr>
            <a:r>
              <a:rPr lang="fa-IR" sz="38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9-3 </a:t>
            </a:r>
            <a:r>
              <a:rPr lang="fa-IR" sz="4000" b="1"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سمیت </a:t>
            </a:r>
            <a:r>
              <a:rPr lang="fa-IR" sz="4000" b="1"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استنشاقی</a:t>
            </a:r>
            <a:endParaRPr lang="en-US" sz="3600" b="1" dirty="0">
              <a:solidFill>
                <a:srgbClr val="FFC000"/>
              </a:solidFill>
              <a:latin typeface="Times New Roman" panose="02020603050405020304" pitchFamily="18" charset="0"/>
              <a:ea typeface="Times New Roman" panose="02020603050405020304" pitchFamily="18" charset="0"/>
            </a:endParaRPr>
          </a:p>
          <a:p>
            <a:pPr marL="0" indent="0" algn="just" rtl="1">
              <a:spcAft>
                <a:spcPts val="0"/>
              </a:spcAft>
              <a:buNone/>
              <a:tabLst>
                <a:tab pos="457200" algn="l"/>
              </a:tabLst>
            </a:pP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سمیت استنشاقی شامل اثرات حاد شدید مثل التهاب ریه ناشی از مواد شیمیایی    می</a:t>
            </a:r>
            <a:r>
              <a:rPr lang="fa-IR" sz="8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 </a:t>
            </a: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شود. این اثرات از طریق ورود مستقیم مواد شیمیایی جامد یا مایع از طریق دهان یا بینی و یا ورود غیر مستقیم از طریق استفراغ و ورود مواد آلوده به نای و سیستم تنفسی تحتانی ظهور می</a:t>
            </a:r>
            <a:r>
              <a:rPr lang="fa-IR" sz="8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 </a:t>
            </a: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کنند.</a:t>
            </a:r>
            <a:endParaRPr lang="en-US" sz="3200" dirty="0">
              <a:solidFill>
                <a:srgbClr val="FFFF00"/>
              </a:solidFill>
              <a:latin typeface="Times New Roman" panose="02020603050405020304" pitchFamily="18" charset="0"/>
              <a:ea typeface="Times New Roman" panose="02020603050405020304" pitchFamily="18" charset="0"/>
            </a:endParaRPr>
          </a:p>
          <a:p>
            <a:pPr marL="0" marR="457200" lvl="0" indent="0" algn="just" rtl="1">
              <a:spcAft>
                <a:spcPts val="0"/>
              </a:spcAft>
              <a:buNone/>
            </a:pPr>
            <a:endParaRPr lang="fa-IR" sz="4000" b="1"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endParaRP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spTree>
    <p:extLst>
      <p:ext uri="{BB962C8B-B14F-4D97-AF65-F5344CB8AC3E}">
        <p14:creationId xmlns:p14="http://schemas.microsoft.com/office/powerpoint/2010/main" val="386828598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en-US" sz="5400" b="1" dirty="0">
                <a:solidFill>
                  <a:srgbClr val="FFC000"/>
                </a:solidFill>
                <a:latin typeface="Calibri" panose="020F0502020204030204" pitchFamily="34" charset="0"/>
                <a:ea typeface="Calibri" panose="020F0502020204030204" pitchFamily="34" charset="0"/>
                <a:cs typeface="B Zar" panose="00000400000000000000" pitchFamily="2" charset="-78"/>
              </a:rPr>
              <a:t>GHS</a:t>
            </a:r>
            <a:r>
              <a:rPr lang="fa-IR" sz="5400" b="1" dirty="0">
                <a:solidFill>
                  <a:srgbClr val="FFC000"/>
                </a:solidFill>
                <a:latin typeface="Calibri" panose="020F0502020204030204" pitchFamily="34" charset="0"/>
                <a:ea typeface="Calibri" panose="020F0502020204030204" pitchFamily="34" charset="0"/>
                <a:cs typeface="B Zar" panose="00000400000000000000" pitchFamily="2" charset="-78"/>
              </a:rPr>
              <a:t> چه خطراتی را پوشش می دهد؟</a:t>
            </a:r>
            <a:endParaRPr lang="en-US"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4"/>
            <a:ext cx="10515600" cy="4260501"/>
          </a:xfrm>
        </p:spPr>
        <p:txBody>
          <a:bodyPr>
            <a:normAutofit/>
          </a:bodyPr>
          <a:lstStyle/>
          <a:p>
            <a:pPr marL="0" lvl="0" indent="0" algn="just" rtl="1">
              <a:lnSpc>
                <a:spcPct val="107000"/>
              </a:lnSpc>
              <a:spcAft>
                <a:spcPts val="800"/>
              </a:spcAft>
              <a:buNone/>
            </a:pPr>
            <a:r>
              <a:rPr lang="fa-IR" sz="4800" b="1" dirty="0" smtClean="0">
                <a:solidFill>
                  <a:srgbClr val="FF0000"/>
                </a:solidFill>
                <a:latin typeface="Calibri" panose="020F0502020204030204" pitchFamily="34" charset="0"/>
                <a:ea typeface="Calibri" panose="020F0502020204030204" pitchFamily="34" charset="0"/>
                <a:cs typeface="B Zar" panose="00000400000000000000" pitchFamily="2" charset="-78"/>
              </a:rPr>
              <a:t>خطرات بهداشتی که شامل 9 دسته می شوند:</a:t>
            </a:r>
          </a:p>
          <a:p>
            <a:pPr marL="0" indent="0" algn="just" rtl="1">
              <a:spcAft>
                <a:spcPts val="0"/>
              </a:spcAft>
              <a:buNone/>
              <a:tabLst>
                <a:tab pos="457200" algn="l"/>
              </a:tabLst>
            </a:pPr>
            <a:r>
              <a:rPr lang="fa-IR" sz="3200"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دسته بندی مواد سمی استنشاقی</a:t>
            </a:r>
            <a:endParaRPr lang="en-US" sz="3200" dirty="0">
              <a:solidFill>
                <a:srgbClr val="FFC000"/>
              </a:solidFill>
              <a:effectLst/>
              <a:latin typeface="Times New Roman" panose="02020603050405020304" pitchFamily="18" charset="0"/>
              <a:ea typeface="Times New Roman" panose="02020603050405020304" pitchFamily="18" charset="0"/>
            </a:endParaRP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graphicFrame>
        <p:nvGraphicFramePr>
          <p:cNvPr id="5" name="Table 4"/>
          <p:cNvGraphicFramePr>
            <a:graphicFrameLocks noGrp="1"/>
          </p:cNvGraphicFramePr>
          <p:nvPr>
            <p:extLst>
              <p:ext uri="{D42A27DB-BD31-4B8C-83A1-F6EECF244321}">
                <p14:modId xmlns:p14="http://schemas.microsoft.com/office/powerpoint/2010/main" val="3749952899"/>
              </p:ext>
            </p:extLst>
          </p:nvPr>
        </p:nvGraphicFramePr>
        <p:xfrm>
          <a:off x="2436531" y="2813540"/>
          <a:ext cx="7318938" cy="2574388"/>
        </p:xfrm>
        <a:graphic>
          <a:graphicData uri="http://schemas.openxmlformats.org/drawingml/2006/table">
            <a:tbl>
              <a:tblPr rtl="1" firstRow="1" firstCol="1" bandRow="1"/>
              <a:tblGrid>
                <a:gridCol w="3659469">
                  <a:extLst>
                    <a:ext uri="{9D8B030D-6E8A-4147-A177-3AD203B41FA5}">
                      <a16:colId xmlns:a16="http://schemas.microsoft.com/office/drawing/2014/main" val="2336839692"/>
                    </a:ext>
                  </a:extLst>
                </a:gridCol>
                <a:gridCol w="3659469">
                  <a:extLst>
                    <a:ext uri="{9D8B030D-6E8A-4147-A177-3AD203B41FA5}">
                      <a16:colId xmlns:a16="http://schemas.microsoft.com/office/drawing/2014/main" val="588976082"/>
                    </a:ext>
                  </a:extLst>
                </a:gridCol>
              </a:tblGrid>
              <a:tr h="2574388">
                <a:tc>
                  <a:txBody>
                    <a:bodyPr/>
                    <a:lstStyle/>
                    <a:p>
                      <a:pPr algn="ctr" rtl="1">
                        <a:spcAft>
                          <a:spcPts val="0"/>
                        </a:spcAft>
                        <a:tabLst>
                          <a:tab pos="457200" algn="l"/>
                        </a:tabLst>
                      </a:pPr>
                      <a:r>
                        <a:rPr lang="fa-IR" sz="2400" b="1" dirty="0">
                          <a:effectLst/>
                          <a:latin typeface="Times New Roman" panose="02020603050405020304" pitchFamily="18" charset="0"/>
                          <a:ea typeface="Times New Roman" panose="02020603050405020304" pitchFamily="18" charset="0"/>
                          <a:cs typeface="B Zar" panose="00000400000000000000" pitchFamily="2" charset="-78"/>
                        </a:rPr>
                        <a:t>دسته 1:</a:t>
                      </a:r>
                      <a:r>
                        <a:rPr lang="fa-IR" sz="2400" dirty="0">
                          <a:effectLst/>
                          <a:latin typeface="Times New Roman" panose="02020603050405020304" pitchFamily="18" charset="0"/>
                          <a:ea typeface="Times New Roman" panose="02020603050405020304" pitchFamily="18" charset="0"/>
                          <a:cs typeface="B Zar" panose="00000400000000000000" pitchFamily="2" charset="-78"/>
                        </a:rPr>
                        <a:t> اثرات شناخته شده بر انسانها</a:t>
                      </a:r>
                      <a:endParaRPr lang="en-US" sz="2400" dirty="0">
                        <a:effectLst/>
                        <a:latin typeface="Times New Roman" panose="02020603050405020304" pitchFamily="18" charset="0"/>
                        <a:ea typeface="Times New Roman" panose="02020603050405020304" pitchFamily="18" charset="0"/>
                      </a:endParaRPr>
                    </a:p>
                    <a:p>
                      <a:pPr algn="r" rtl="1">
                        <a:spcAft>
                          <a:spcPts val="0"/>
                        </a:spcAft>
                        <a:tabLst>
                          <a:tab pos="457200" algn="l"/>
                        </a:tabLst>
                      </a:pPr>
                      <a:endParaRPr lang="fa-IR" sz="2400" dirty="0" smtClean="0">
                        <a:effectLst/>
                        <a:latin typeface="Times New Roman" panose="02020603050405020304" pitchFamily="18" charset="0"/>
                        <a:ea typeface="Times New Roman" panose="02020603050405020304" pitchFamily="18" charset="0"/>
                        <a:cs typeface="B Zar" panose="00000400000000000000" pitchFamily="2" charset="-78"/>
                      </a:endParaRPr>
                    </a:p>
                    <a:p>
                      <a:pPr algn="r" rtl="1">
                        <a:spcAft>
                          <a:spcPts val="0"/>
                        </a:spcAft>
                        <a:tabLst>
                          <a:tab pos="457200" algn="l"/>
                        </a:tabLst>
                      </a:pPr>
                      <a:r>
                        <a:rPr lang="fa-IR" sz="2400" dirty="0" smtClean="0">
                          <a:effectLst/>
                          <a:latin typeface="Times New Roman" panose="02020603050405020304" pitchFamily="18" charset="0"/>
                          <a:ea typeface="Times New Roman" panose="02020603050405020304" pitchFamily="18" charset="0"/>
                          <a:cs typeface="B Zar" panose="00000400000000000000" pitchFamily="2" charset="-78"/>
                        </a:rPr>
                        <a:t>هیدروکربنها</a:t>
                      </a:r>
                      <a:endParaRPr lang="en-US" sz="24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gradFill>
                  </a:tcPr>
                </a:tc>
                <a:tc>
                  <a:txBody>
                    <a:bodyPr/>
                    <a:lstStyle/>
                    <a:p>
                      <a:pPr algn="ctr" rtl="1">
                        <a:spcAft>
                          <a:spcPts val="0"/>
                        </a:spcAft>
                        <a:tabLst>
                          <a:tab pos="457200" algn="l"/>
                        </a:tabLst>
                      </a:pPr>
                      <a:r>
                        <a:rPr lang="fa-IR" sz="2400" b="1" dirty="0">
                          <a:effectLst/>
                          <a:latin typeface="Times New Roman" panose="02020603050405020304" pitchFamily="18" charset="0"/>
                          <a:ea typeface="Times New Roman" panose="02020603050405020304" pitchFamily="18" charset="0"/>
                          <a:cs typeface="B Zar" panose="00000400000000000000" pitchFamily="2" charset="-78"/>
                        </a:rPr>
                        <a:t>دسته 2:</a:t>
                      </a:r>
                      <a:r>
                        <a:rPr lang="fa-IR" sz="2400" dirty="0">
                          <a:effectLst/>
                          <a:latin typeface="Times New Roman" panose="02020603050405020304" pitchFamily="18" charset="0"/>
                          <a:ea typeface="Times New Roman" panose="02020603050405020304" pitchFamily="18" charset="0"/>
                          <a:cs typeface="B Zar" panose="00000400000000000000" pitchFamily="2" charset="-78"/>
                        </a:rPr>
                        <a:t> اثرات احتمالی بر انسانها</a:t>
                      </a:r>
                      <a:endParaRPr lang="en-US" sz="2400" dirty="0">
                        <a:effectLst/>
                        <a:latin typeface="Times New Roman" panose="02020603050405020304" pitchFamily="18" charset="0"/>
                        <a:ea typeface="Times New Roman" panose="02020603050405020304" pitchFamily="18" charset="0"/>
                      </a:endParaRPr>
                    </a:p>
                    <a:p>
                      <a:pPr algn="just" rtl="1">
                        <a:spcAft>
                          <a:spcPts val="0"/>
                        </a:spcAft>
                        <a:tabLst>
                          <a:tab pos="457200" algn="l"/>
                        </a:tabLst>
                      </a:pPr>
                      <a:endParaRPr lang="fa-IR" sz="2400" dirty="0" smtClean="0">
                        <a:effectLst/>
                        <a:latin typeface="Times New Roman" panose="02020603050405020304" pitchFamily="18" charset="0"/>
                        <a:ea typeface="Times New Roman" panose="02020603050405020304" pitchFamily="18" charset="0"/>
                        <a:cs typeface="B Zar" panose="00000400000000000000" pitchFamily="2" charset="-78"/>
                      </a:endParaRPr>
                    </a:p>
                    <a:p>
                      <a:pPr algn="just" rtl="1">
                        <a:spcAft>
                          <a:spcPts val="0"/>
                        </a:spcAft>
                        <a:tabLst>
                          <a:tab pos="457200" algn="l"/>
                        </a:tabLst>
                      </a:pPr>
                      <a:r>
                        <a:rPr lang="fa-IR" sz="2400" dirty="0" smtClean="0">
                          <a:effectLst/>
                          <a:latin typeface="Times New Roman" panose="02020603050405020304" pitchFamily="18" charset="0"/>
                          <a:ea typeface="Times New Roman" panose="02020603050405020304" pitchFamily="18" charset="0"/>
                          <a:cs typeface="B Zar" panose="00000400000000000000" pitchFamily="2" charset="-78"/>
                        </a:rPr>
                        <a:t>بر </a:t>
                      </a:r>
                      <a:r>
                        <a:rPr lang="fa-IR" sz="2400" dirty="0">
                          <a:effectLst/>
                          <a:latin typeface="Times New Roman" panose="02020603050405020304" pitchFamily="18" charset="0"/>
                          <a:ea typeface="Times New Roman" panose="02020603050405020304" pitchFamily="18" charset="0"/>
                          <a:cs typeface="B Zar" panose="00000400000000000000" pitchFamily="2" charset="-78"/>
                        </a:rPr>
                        <a:t>اساس مطالعات انجام شده بر روی حیوانات شناخته شده اند.</a:t>
                      </a:r>
                      <a:endParaRPr lang="en-US" sz="24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gradFill>
                  </a:tcPr>
                </a:tc>
                <a:extLst>
                  <a:ext uri="{0D108BD9-81ED-4DB2-BD59-A6C34878D82A}">
                    <a16:rowId xmlns:a16="http://schemas.microsoft.com/office/drawing/2014/main" val="4125702547"/>
                  </a:ext>
                </a:extLst>
              </a:tr>
            </a:tbl>
          </a:graphicData>
        </a:graphic>
      </p:graphicFrame>
    </p:spTree>
    <p:extLst>
      <p:ext uri="{BB962C8B-B14F-4D97-AF65-F5344CB8AC3E}">
        <p14:creationId xmlns:p14="http://schemas.microsoft.com/office/powerpoint/2010/main" val="277651739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en-US" sz="5400" b="1" dirty="0">
                <a:solidFill>
                  <a:srgbClr val="FFC000"/>
                </a:solidFill>
                <a:latin typeface="Calibri" panose="020F0502020204030204" pitchFamily="34" charset="0"/>
                <a:ea typeface="Calibri" panose="020F0502020204030204" pitchFamily="34" charset="0"/>
                <a:cs typeface="B Zar" panose="00000400000000000000" pitchFamily="2" charset="-78"/>
              </a:rPr>
              <a:t>GHS</a:t>
            </a:r>
            <a:r>
              <a:rPr lang="fa-IR" sz="5400" b="1" dirty="0">
                <a:solidFill>
                  <a:srgbClr val="FFC000"/>
                </a:solidFill>
                <a:latin typeface="Calibri" panose="020F0502020204030204" pitchFamily="34" charset="0"/>
                <a:ea typeface="Calibri" panose="020F0502020204030204" pitchFamily="34" charset="0"/>
                <a:cs typeface="B Zar" panose="00000400000000000000" pitchFamily="2" charset="-78"/>
              </a:rPr>
              <a:t> چه خطراتی را پوشش می دهد؟</a:t>
            </a:r>
            <a:endParaRPr lang="en-US"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4"/>
            <a:ext cx="10515600" cy="4260501"/>
          </a:xfrm>
        </p:spPr>
        <p:txBody>
          <a:bodyPr>
            <a:normAutofit/>
          </a:bodyPr>
          <a:lstStyle/>
          <a:p>
            <a:pPr marL="0" lvl="0" indent="0" algn="just" rtl="1">
              <a:lnSpc>
                <a:spcPct val="107000"/>
              </a:lnSpc>
              <a:spcAft>
                <a:spcPts val="800"/>
              </a:spcAft>
              <a:buNone/>
            </a:pPr>
            <a:r>
              <a:rPr lang="fa-IR" sz="4600" b="1" dirty="0" smtClean="0">
                <a:solidFill>
                  <a:srgbClr val="FF0000"/>
                </a:solidFill>
                <a:latin typeface="Calibri" panose="020F0502020204030204" pitchFamily="34" charset="0"/>
                <a:ea typeface="Calibri" panose="020F0502020204030204" pitchFamily="34" charset="0"/>
                <a:cs typeface="B Zar" panose="00000400000000000000" pitchFamily="2" charset="-78"/>
              </a:rPr>
              <a:t>خطرات زیست محیطی که شامل 2 دسته می شوند:</a:t>
            </a:r>
          </a:p>
          <a:p>
            <a:pPr marL="0" marR="457200" lvl="0" indent="0" algn="just" rtl="1">
              <a:spcAft>
                <a:spcPts val="0"/>
              </a:spcAft>
              <a:buNone/>
            </a:pPr>
            <a:r>
              <a:rPr lang="fa-IR" sz="38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1-4 </a:t>
            </a:r>
            <a:r>
              <a:rPr lang="fa-IR" sz="4000" b="1"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سمیت سمیت حاد برای آبزیان</a:t>
            </a:r>
            <a:endParaRPr lang="en-US" sz="3600" b="1" dirty="0">
              <a:solidFill>
                <a:srgbClr val="FFC000"/>
              </a:solidFill>
              <a:latin typeface="Times New Roman" panose="02020603050405020304" pitchFamily="18" charset="0"/>
              <a:ea typeface="Times New Roman" panose="02020603050405020304" pitchFamily="18" charset="0"/>
            </a:endParaRPr>
          </a:p>
          <a:p>
            <a:pPr marL="0" indent="0" algn="just" rtl="1">
              <a:spcAft>
                <a:spcPts val="0"/>
              </a:spcAft>
              <a:buNone/>
            </a:pP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سمیت حاد برای آبزیان به معنای خاصیت طبیعی مواد است که باعث آسیب به موجودات زنده آبی در مواجهات کوتاه مدت می</a:t>
            </a:r>
            <a:r>
              <a:rPr lang="fa-IR" sz="8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 </a:t>
            </a: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شود.</a:t>
            </a:r>
            <a:endParaRPr lang="en-US" sz="3200" dirty="0">
              <a:solidFill>
                <a:srgbClr val="FFFF00"/>
              </a:solidFill>
              <a:latin typeface="Times New Roman" panose="02020603050405020304" pitchFamily="18" charset="0"/>
              <a:ea typeface="Times New Roman" panose="02020603050405020304" pitchFamily="18" charset="0"/>
            </a:endParaRPr>
          </a:p>
          <a:p>
            <a:pPr marL="0" marR="457200" lvl="0" indent="0" algn="just" rtl="1">
              <a:spcAft>
                <a:spcPts val="0"/>
              </a:spcAft>
              <a:buNone/>
            </a:pPr>
            <a:endParaRPr lang="fa-IR" sz="4000" b="1"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endParaRP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spTree>
    <p:extLst>
      <p:ext uri="{BB962C8B-B14F-4D97-AF65-F5344CB8AC3E}">
        <p14:creationId xmlns:p14="http://schemas.microsoft.com/office/powerpoint/2010/main" val="152866098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en-US" sz="5400" b="1" dirty="0">
                <a:solidFill>
                  <a:srgbClr val="FFC000"/>
                </a:solidFill>
                <a:latin typeface="Calibri" panose="020F0502020204030204" pitchFamily="34" charset="0"/>
                <a:ea typeface="Calibri" panose="020F0502020204030204" pitchFamily="34" charset="0"/>
                <a:cs typeface="B Zar" panose="00000400000000000000" pitchFamily="2" charset="-78"/>
              </a:rPr>
              <a:t>GHS</a:t>
            </a:r>
            <a:r>
              <a:rPr lang="fa-IR" sz="5400" b="1" dirty="0">
                <a:solidFill>
                  <a:srgbClr val="FFC000"/>
                </a:solidFill>
                <a:latin typeface="Calibri" panose="020F0502020204030204" pitchFamily="34" charset="0"/>
                <a:ea typeface="Calibri" panose="020F0502020204030204" pitchFamily="34" charset="0"/>
                <a:cs typeface="B Zar" panose="00000400000000000000" pitchFamily="2" charset="-78"/>
              </a:rPr>
              <a:t> چه خطراتی را پوشش می دهد؟</a:t>
            </a:r>
            <a:endParaRPr lang="en-US"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4"/>
            <a:ext cx="10515600" cy="4260501"/>
          </a:xfrm>
        </p:spPr>
        <p:txBody>
          <a:bodyPr>
            <a:normAutofit/>
          </a:bodyPr>
          <a:lstStyle/>
          <a:p>
            <a:pPr marL="0" lvl="0" indent="0" algn="just" rtl="1">
              <a:lnSpc>
                <a:spcPct val="107000"/>
              </a:lnSpc>
              <a:spcAft>
                <a:spcPts val="800"/>
              </a:spcAft>
              <a:buNone/>
            </a:pPr>
            <a:r>
              <a:rPr lang="fa-IR" sz="4600" b="1" dirty="0" smtClean="0">
                <a:solidFill>
                  <a:srgbClr val="FF0000"/>
                </a:solidFill>
                <a:latin typeface="Calibri" panose="020F0502020204030204" pitchFamily="34" charset="0"/>
                <a:ea typeface="Calibri" panose="020F0502020204030204" pitchFamily="34" charset="0"/>
                <a:cs typeface="B Zar" panose="00000400000000000000" pitchFamily="2" charset="-78"/>
              </a:rPr>
              <a:t>خطرات زیست محیطی که شامل 2 دسته می شوند:</a:t>
            </a:r>
          </a:p>
          <a:p>
            <a:pPr marL="0" marR="457200" lvl="0" indent="0" algn="just" rtl="1">
              <a:spcAft>
                <a:spcPts val="0"/>
              </a:spcAft>
              <a:buNone/>
            </a:pPr>
            <a:r>
              <a:rPr lang="fa-IR" sz="38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2-4 </a:t>
            </a:r>
            <a:r>
              <a:rPr lang="fa-IR" sz="4000" b="1"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سمیت سمیت </a:t>
            </a:r>
            <a:r>
              <a:rPr lang="fa-IR" sz="4000" b="1"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مزمن </a:t>
            </a:r>
            <a:r>
              <a:rPr lang="fa-IR" sz="4000" b="1"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برای آبزیان</a:t>
            </a:r>
            <a:endParaRPr lang="en-US" sz="3600" b="1" dirty="0">
              <a:solidFill>
                <a:srgbClr val="FFC000"/>
              </a:solidFill>
              <a:latin typeface="Times New Roman" panose="02020603050405020304" pitchFamily="18" charset="0"/>
              <a:ea typeface="Times New Roman" panose="02020603050405020304" pitchFamily="18" charset="0"/>
            </a:endParaRPr>
          </a:p>
          <a:p>
            <a:pPr marL="0" indent="0" algn="just" rtl="1">
              <a:spcAft>
                <a:spcPts val="0"/>
              </a:spcAft>
              <a:buNone/>
            </a:pP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سمیت مزمن برای آبزیان به معنای یک عامل بالفعل یا خاصیت حقیقی مواد است که باعث اثرات نامطلوب بر موجودات زنده آبی در مواجهات طولانی </a:t>
            </a:r>
            <a:r>
              <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rPr>
              <a:t>مدت </a:t>
            </a: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می</a:t>
            </a:r>
            <a:r>
              <a:rPr lang="fa-IR" sz="8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 </a:t>
            </a: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شود. </a:t>
            </a:r>
            <a:endParaRPr lang="en-US" sz="3200" dirty="0">
              <a:solidFill>
                <a:srgbClr val="FFFF00"/>
              </a:solidFill>
              <a:latin typeface="Times New Roman" panose="02020603050405020304" pitchFamily="18" charset="0"/>
              <a:ea typeface="Times New Roman" panose="02020603050405020304" pitchFamily="18" charset="0"/>
            </a:endParaRPr>
          </a:p>
          <a:p>
            <a:pPr marL="0" marR="457200" lvl="0" indent="0" algn="just" rtl="1">
              <a:spcAft>
                <a:spcPts val="0"/>
              </a:spcAft>
              <a:buNone/>
            </a:pPr>
            <a:endParaRPr lang="fa-IR" sz="4000" b="1"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endParaRP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spTree>
    <p:extLst>
      <p:ext uri="{BB962C8B-B14F-4D97-AF65-F5344CB8AC3E}">
        <p14:creationId xmlns:p14="http://schemas.microsoft.com/office/powerpoint/2010/main" val="356235076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fa-IR" sz="5400" b="1" dirty="0" smtClean="0">
                <a:solidFill>
                  <a:srgbClr val="FFC000"/>
                </a:solidFill>
                <a:effectLst/>
                <a:latin typeface="Calibri" panose="020F0502020204030204" pitchFamily="34" charset="0"/>
                <a:ea typeface="Calibri" panose="020F0502020204030204" pitchFamily="34" charset="0"/>
                <a:cs typeface="B Zar" panose="00000400000000000000" pitchFamily="2" charset="-78"/>
              </a:rPr>
              <a:t>اهداف </a:t>
            </a:r>
            <a:r>
              <a:rPr lang="en-US" sz="5400" b="1" dirty="0" smtClean="0">
                <a:solidFill>
                  <a:srgbClr val="FFC000"/>
                </a:solidFill>
                <a:effectLst/>
                <a:latin typeface="Calibri" panose="020F0502020204030204" pitchFamily="34" charset="0"/>
                <a:ea typeface="Calibri" panose="020F0502020204030204" pitchFamily="34" charset="0"/>
                <a:cs typeface="B Zar" panose="00000400000000000000" pitchFamily="2" charset="-78"/>
              </a:rPr>
              <a:t>GHS</a:t>
            </a:r>
            <a:endParaRPr lang="en-US" dirty="0">
              <a:solidFill>
                <a:srgbClr val="FFC000"/>
              </a:solidFill>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5"/>
            <a:ext cx="10515600" cy="4179388"/>
          </a:xfrm>
        </p:spPr>
        <p:txBody>
          <a:bodyPr>
            <a:normAutofit/>
          </a:bodyPr>
          <a:lstStyle/>
          <a:p>
            <a:pPr marL="342900" lvl="0" indent="-342900" algn="just" rtl="1">
              <a:lnSpc>
                <a:spcPct val="107000"/>
              </a:lnSpc>
              <a:spcAft>
                <a:spcPts val="800"/>
              </a:spcAft>
              <a:buFont typeface="+mj-lt"/>
              <a:buAutoNum type="arabicPeriod"/>
            </a:pPr>
            <a:r>
              <a:rPr lang="fa-IR" sz="3200" dirty="0">
                <a:solidFill>
                  <a:srgbClr val="FFFF00"/>
                </a:solidFill>
                <a:latin typeface="Calibri" panose="020F0502020204030204" pitchFamily="34" charset="0"/>
                <a:ea typeface="Calibri" panose="020F0502020204030204" pitchFamily="34" charset="0"/>
                <a:cs typeface="B Zar" panose="00000400000000000000" pitchFamily="2" charset="-78"/>
              </a:rPr>
              <a:t>افزایش حفاظت از سلامت انسان و محیط زیست به وسیله تهیه سیستم بین المللی ارتباط خطرات</a:t>
            </a:r>
            <a:endParaRPr lang="en-US" sz="2400" dirty="0">
              <a:solidFill>
                <a:srgbClr val="FFFF00"/>
              </a:solidFill>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07000"/>
              </a:lnSpc>
              <a:spcAft>
                <a:spcPts val="800"/>
              </a:spcAft>
              <a:buFont typeface="+mj-lt"/>
              <a:buAutoNum type="arabicPeriod"/>
            </a:pPr>
            <a:r>
              <a:rPr lang="fa-IR" sz="3200" dirty="0">
                <a:solidFill>
                  <a:srgbClr val="FFFF00"/>
                </a:solidFill>
                <a:latin typeface="Calibri" panose="020F0502020204030204" pitchFamily="34" charset="0"/>
                <a:ea typeface="Calibri" panose="020F0502020204030204" pitchFamily="34" charset="0"/>
                <a:cs typeface="B Zar" panose="00000400000000000000" pitchFamily="2" charset="-78"/>
              </a:rPr>
              <a:t>تهیه یک چارچوب به رسمیت شناخته شده برای کشورهایی که فاقد سیستم موجود هستند.</a:t>
            </a:r>
            <a:endParaRPr lang="en-US" sz="2400" dirty="0">
              <a:solidFill>
                <a:srgbClr val="FFFF00"/>
              </a:solidFill>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07000"/>
              </a:lnSpc>
              <a:spcAft>
                <a:spcPts val="800"/>
              </a:spcAft>
              <a:buFont typeface="+mj-lt"/>
              <a:buAutoNum type="arabicPeriod"/>
            </a:pPr>
            <a:r>
              <a:rPr lang="fa-IR" sz="3200" dirty="0">
                <a:solidFill>
                  <a:srgbClr val="FFFF00"/>
                </a:solidFill>
                <a:latin typeface="Calibri" panose="020F0502020204030204" pitchFamily="34" charset="0"/>
                <a:ea typeface="Calibri" panose="020F0502020204030204" pitchFamily="34" charset="0"/>
                <a:cs typeface="B Zar" panose="00000400000000000000" pitchFamily="2" charset="-78"/>
              </a:rPr>
              <a:t>کاهش نیاز به تست و ارزیابی مواد شیمیایی</a:t>
            </a:r>
            <a:endParaRPr lang="en-US" sz="2400" dirty="0">
              <a:solidFill>
                <a:srgbClr val="FFFF00"/>
              </a:solidFill>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07000"/>
              </a:lnSpc>
              <a:spcAft>
                <a:spcPts val="800"/>
              </a:spcAft>
              <a:buFont typeface="+mj-lt"/>
              <a:buAutoNum type="arabicPeriod"/>
            </a:pPr>
            <a:r>
              <a:rPr lang="fa-IR" sz="3200" dirty="0">
                <a:solidFill>
                  <a:srgbClr val="FFFF00"/>
                </a:solidFill>
                <a:latin typeface="Calibri" panose="020F0502020204030204" pitchFamily="34" charset="0"/>
                <a:ea typeface="Calibri" panose="020F0502020204030204" pitchFamily="34" charset="0"/>
                <a:cs typeface="B Zar" panose="00000400000000000000" pitchFamily="2" charset="-78"/>
              </a:rPr>
              <a:t>تسهیل تجارت مواد شیمیایی در سطح بین المللی</a:t>
            </a:r>
            <a:endParaRPr lang="en-US" sz="2400" dirty="0">
              <a:solidFill>
                <a:srgbClr val="FFFF00"/>
              </a:solidFill>
              <a:latin typeface="Calibri" panose="020F0502020204030204" pitchFamily="34" charset="0"/>
              <a:ea typeface="Calibri" panose="020F0502020204030204" pitchFamily="34" charset="0"/>
              <a:cs typeface="Arial" panose="020B0604020202020204" pitchFamily="34" charset="0"/>
            </a:endParaRPr>
          </a:p>
          <a:p>
            <a:pPr marL="0" indent="0" algn="r" rtl="1">
              <a:buNone/>
            </a:pPr>
            <a:endParaRPr lang="en-US" dirty="0"/>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spTree>
    <p:extLst>
      <p:ext uri="{BB962C8B-B14F-4D97-AF65-F5344CB8AC3E}">
        <p14:creationId xmlns:p14="http://schemas.microsoft.com/office/powerpoint/2010/main" val="356347018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en-US" sz="5400" b="1" dirty="0">
                <a:solidFill>
                  <a:srgbClr val="FFC000"/>
                </a:solidFill>
                <a:latin typeface="Calibri" panose="020F0502020204030204" pitchFamily="34" charset="0"/>
                <a:ea typeface="Calibri" panose="020F0502020204030204" pitchFamily="34" charset="0"/>
                <a:cs typeface="B Zar" panose="00000400000000000000" pitchFamily="2" charset="-78"/>
              </a:rPr>
              <a:t>GHS</a:t>
            </a:r>
            <a:r>
              <a:rPr lang="fa-IR" sz="5400" b="1" dirty="0">
                <a:solidFill>
                  <a:srgbClr val="FFC000"/>
                </a:solidFill>
                <a:latin typeface="Calibri" panose="020F0502020204030204" pitchFamily="34" charset="0"/>
                <a:ea typeface="Calibri" panose="020F0502020204030204" pitchFamily="34" charset="0"/>
                <a:cs typeface="B Zar" panose="00000400000000000000" pitchFamily="2" charset="-78"/>
              </a:rPr>
              <a:t> چه خطراتی را پوشش می دهد؟</a:t>
            </a:r>
            <a:endParaRPr lang="en-US"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4"/>
            <a:ext cx="10515600" cy="4260501"/>
          </a:xfrm>
        </p:spPr>
        <p:txBody>
          <a:bodyPr>
            <a:normAutofit/>
          </a:bodyPr>
          <a:lstStyle/>
          <a:p>
            <a:pPr marL="0" lvl="0" indent="0" algn="just" rtl="1">
              <a:lnSpc>
                <a:spcPct val="107000"/>
              </a:lnSpc>
              <a:spcAft>
                <a:spcPts val="800"/>
              </a:spcAft>
              <a:buNone/>
            </a:pPr>
            <a:r>
              <a:rPr lang="fa-IR" sz="4600" b="1" dirty="0" smtClean="0">
                <a:solidFill>
                  <a:srgbClr val="FF0000"/>
                </a:solidFill>
                <a:latin typeface="Calibri" panose="020F0502020204030204" pitchFamily="34" charset="0"/>
                <a:ea typeface="Calibri" panose="020F0502020204030204" pitchFamily="34" charset="0"/>
                <a:cs typeface="B Zar" panose="00000400000000000000" pitchFamily="2" charset="-78"/>
              </a:rPr>
              <a:t>خطرات زیست محیطی که شامل 2 دسته می شوند:</a:t>
            </a:r>
          </a:p>
          <a:p>
            <a:pPr marL="0" marR="457200" lvl="0" indent="0" algn="just" rtl="1">
              <a:spcAft>
                <a:spcPts val="0"/>
              </a:spcAft>
              <a:buNone/>
            </a:pPr>
            <a:r>
              <a:rPr lang="fa-IR" sz="3200"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دسته بندی سمیتهای حاد و مزمن برای آبزیان</a:t>
            </a:r>
            <a:endParaRPr lang="fa-IR" sz="3200" b="1"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endParaRP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graphicFrame>
        <p:nvGraphicFramePr>
          <p:cNvPr id="5" name="Table 4"/>
          <p:cNvGraphicFramePr>
            <a:graphicFrameLocks noGrp="1"/>
          </p:cNvGraphicFramePr>
          <p:nvPr>
            <p:extLst>
              <p:ext uri="{D42A27DB-BD31-4B8C-83A1-F6EECF244321}">
                <p14:modId xmlns:p14="http://schemas.microsoft.com/office/powerpoint/2010/main" val="1376095456"/>
              </p:ext>
            </p:extLst>
          </p:nvPr>
        </p:nvGraphicFramePr>
        <p:xfrm>
          <a:off x="553327" y="2743201"/>
          <a:ext cx="11085345" cy="2630658"/>
        </p:xfrm>
        <a:graphic>
          <a:graphicData uri="http://schemas.openxmlformats.org/drawingml/2006/table">
            <a:tbl>
              <a:tblPr rtl="1" firstRow="1" firstCol="1" bandRow="1"/>
              <a:tblGrid>
                <a:gridCol w="3255838">
                  <a:extLst>
                    <a:ext uri="{9D8B030D-6E8A-4147-A177-3AD203B41FA5}">
                      <a16:colId xmlns:a16="http://schemas.microsoft.com/office/drawing/2014/main" val="387508103"/>
                    </a:ext>
                  </a:extLst>
                </a:gridCol>
                <a:gridCol w="1142946">
                  <a:extLst>
                    <a:ext uri="{9D8B030D-6E8A-4147-A177-3AD203B41FA5}">
                      <a16:colId xmlns:a16="http://schemas.microsoft.com/office/drawing/2014/main" val="2543024009"/>
                    </a:ext>
                  </a:extLst>
                </a:gridCol>
                <a:gridCol w="1142946">
                  <a:extLst>
                    <a:ext uri="{9D8B030D-6E8A-4147-A177-3AD203B41FA5}">
                      <a16:colId xmlns:a16="http://schemas.microsoft.com/office/drawing/2014/main" val="390700048"/>
                    </a:ext>
                  </a:extLst>
                </a:gridCol>
                <a:gridCol w="1142946">
                  <a:extLst>
                    <a:ext uri="{9D8B030D-6E8A-4147-A177-3AD203B41FA5}">
                      <a16:colId xmlns:a16="http://schemas.microsoft.com/office/drawing/2014/main" val="742989763"/>
                    </a:ext>
                  </a:extLst>
                </a:gridCol>
                <a:gridCol w="1605885">
                  <a:extLst>
                    <a:ext uri="{9D8B030D-6E8A-4147-A177-3AD203B41FA5}">
                      <a16:colId xmlns:a16="http://schemas.microsoft.com/office/drawing/2014/main" val="138284551"/>
                    </a:ext>
                  </a:extLst>
                </a:gridCol>
                <a:gridCol w="2794784">
                  <a:extLst>
                    <a:ext uri="{9D8B030D-6E8A-4147-A177-3AD203B41FA5}">
                      <a16:colId xmlns:a16="http://schemas.microsoft.com/office/drawing/2014/main" val="13813750"/>
                    </a:ext>
                  </a:extLst>
                </a:gridCol>
              </a:tblGrid>
              <a:tr h="1101205">
                <a:tc gridSpan="2">
                  <a:txBody>
                    <a:bodyPr/>
                    <a:lstStyle/>
                    <a:p>
                      <a:pPr algn="ctr" rtl="1">
                        <a:spcAft>
                          <a:spcPts val="0"/>
                        </a:spcAft>
                      </a:pPr>
                      <a:r>
                        <a:rPr lang="ar-SA" sz="2400" b="1">
                          <a:effectLst/>
                          <a:latin typeface="Times New Roman" panose="02020603050405020304" pitchFamily="18" charset="0"/>
                          <a:ea typeface="Times New Roman" panose="02020603050405020304" pitchFamily="18" charset="0"/>
                          <a:cs typeface="B Zar" panose="00000400000000000000" pitchFamily="2" charset="-78"/>
                        </a:rPr>
                        <a:t>دسته حاد 1</a:t>
                      </a:r>
                      <a:endParaRPr lang="en-US" sz="2400">
                        <a:effectLst/>
                        <a:latin typeface="Times New Roman" panose="02020603050405020304" pitchFamily="18" charset="0"/>
                        <a:ea typeface="Times New Roman" panose="02020603050405020304" pitchFamily="18" charset="0"/>
                      </a:endParaRPr>
                    </a:p>
                    <a:p>
                      <a:pPr algn="ctr" rtl="1">
                        <a:spcAft>
                          <a:spcPts val="0"/>
                        </a:spcAft>
                      </a:pPr>
                      <a:r>
                        <a:rPr lang="ar-SA" sz="2400">
                          <a:effectLst/>
                          <a:latin typeface="Times New Roman" panose="02020603050405020304" pitchFamily="18" charset="0"/>
                          <a:ea typeface="Times New Roman" panose="02020603050405020304" pitchFamily="18" charset="0"/>
                          <a:cs typeface="B Zar" panose="00000400000000000000" pitchFamily="2" charset="-78"/>
                        </a:rPr>
                        <a:t>سمیت حاد</a:t>
                      </a:r>
                      <a:r>
                        <a:rPr lang="ar-SA" sz="2400">
                          <a:effectLst/>
                          <a:latin typeface="Times New Roman" panose="02020603050405020304" pitchFamily="18" charset="0"/>
                          <a:ea typeface="Times New Roman" panose="02020603050405020304" pitchFamily="18" charset="0"/>
                        </a:rPr>
                        <a:t>≤</a:t>
                      </a:r>
                      <a:r>
                        <a:rPr lang="ar-SA" sz="2400">
                          <a:effectLst/>
                          <a:latin typeface="Times New Roman" panose="02020603050405020304" pitchFamily="18" charset="0"/>
                          <a:ea typeface="Times New Roman" panose="02020603050405020304" pitchFamily="18" charset="0"/>
                          <a:cs typeface="B Zar" panose="00000400000000000000" pitchFamily="2" charset="-78"/>
                        </a:rPr>
                        <a:t> </a:t>
                      </a:r>
                      <a:r>
                        <a:rPr lang="en-US" sz="2400">
                          <a:effectLst/>
                          <a:latin typeface="Times New Roman" panose="02020603050405020304" pitchFamily="18" charset="0"/>
                          <a:ea typeface="Times New Roman" panose="02020603050405020304" pitchFamily="18" charset="0"/>
                          <a:cs typeface="B Zar" panose="00000400000000000000" pitchFamily="2" charset="-78"/>
                        </a:rPr>
                        <a:t>mg/l</a:t>
                      </a:r>
                      <a:r>
                        <a:rPr lang="fa-IR" sz="2400">
                          <a:effectLst/>
                          <a:latin typeface="Times New Roman" panose="02020603050405020304" pitchFamily="18" charset="0"/>
                          <a:ea typeface="Times New Roman" panose="02020603050405020304" pitchFamily="18" charset="0"/>
                          <a:cs typeface="B Zar" panose="00000400000000000000" pitchFamily="2" charset="-78"/>
                        </a:rPr>
                        <a:t>1</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gradFill>
                  </a:tcPr>
                </a:tc>
                <a:tc hMerge="1">
                  <a:txBody>
                    <a:bodyPr/>
                    <a:lstStyle/>
                    <a:p>
                      <a:endParaRPr lang="en-US"/>
                    </a:p>
                  </a:txBody>
                  <a:tcPr/>
                </a:tc>
                <a:tc gridSpan="2">
                  <a:txBody>
                    <a:bodyPr/>
                    <a:lstStyle/>
                    <a:p>
                      <a:pPr algn="ctr" rtl="1">
                        <a:spcAft>
                          <a:spcPts val="0"/>
                        </a:spcAft>
                      </a:pPr>
                      <a:r>
                        <a:rPr lang="ar-SA" sz="2400" b="1">
                          <a:effectLst/>
                          <a:latin typeface="Times New Roman" panose="02020603050405020304" pitchFamily="18" charset="0"/>
                          <a:ea typeface="Times New Roman" panose="02020603050405020304" pitchFamily="18" charset="0"/>
                          <a:cs typeface="B Zar" panose="00000400000000000000" pitchFamily="2" charset="-78"/>
                        </a:rPr>
                        <a:t>دسته حاد 2</a:t>
                      </a:r>
                      <a:endParaRPr lang="en-US" sz="2400">
                        <a:effectLst/>
                        <a:latin typeface="Times New Roman" panose="02020603050405020304" pitchFamily="18" charset="0"/>
                        <a:ea typeface="Times New Roman" panose="02020603050405020304" pitchFamily="18" charset="0"/>
                      </a:endParaRPr>
                    </a:p>
                    <a:p>
                      <a:pPr algn="ctr" rtl="1">
                        <a:spcAft>
                          <a:spcPts val="0"/>
                        </a:spcAft>
                      </a:pPr>
                      <a:r>
                        <a:rPr lang="ar-SA" sz="2400">
                          <a:effectLst/>
                          <a:latin typeface="Times New Roman" panose="02020603050405020304" pitchFamily="18" charset="0"/>
                          <a:ea typeface="Times New Roman" panose="02020603050405020304" pitchFamily="18" charset="0"/>
                          <a:cs typeface="B Zar" panose="00000400000000000000" pitchFamily="2" charset="-78"/>
                        </a:rPr>
                        <a:t>سمیت حاد </a:t>
                      </a:r>
                      <a:r>
                        <a:rPr lang="ar-SA" sz="2400">
                          <a:effectLst/>
                          <a:latin typeface="Times New Roman" panose="02020603050405020304" pitchFamily="18" charset="0"/>
                          <a:ea typeface="Times New Roman" panose="02020603050405020304" pitchFamily="18" charset="0"/>
                        </a:rPr>
                        <a:t>≤</a:t>
                      </a:r>
                      <a:r>
                        <a:rPr lang="ar-SA" sz="2400">
                          <a:effectLst/>
                          <a:latin typeface="Times New Roman" panose="02020603050405020304" pitchFamily="18" charset="0"/>
                          <a:ea typeface="Times New Roman" panose="02020603050405020304" pitchFamily="18" charset="0"/>
                          <a:cs typeface="B Zar" panose="00000400000000000000" pitchFamily="2" charset="-78"/>
                        </a:rPr>
                        <a:t> </a:t>
                      </a:r>
                      <a:r>
                        <a:rPr lang="en-US" sz="2400">
                          <a:effectLst/>
                          <a:latin typeface="Times New Roman" panose="02020603050405020304" pitchFamily="18" charset="0"/>
                          <a:ea typeface="Times New Roman" panose="02020603050405020304" pitchFamily="18" charset="0"/>
                          <a:cs typeface="B Zar" panose="00000400000000000000" pitchFamily="2" charset="-78"/>
                        </a:rPr>
                        <a:t>mg/l</a:t>
                      </a:r>
                      <a:r>
                        <a:rPr lang="fa-IR" sz="2400">
                          <a:effectLst/>
                          <a:latin typeface="Times New Roman" panose="02020603050405020304" pitchFamily="18" charset="0"/>
                          <a:ea typeface="Times New Roman" panose="02020603050405020304" pitchFamily="18" charset="0"/>
                          <a:cs typeface="B Zar" panose="00000400000000000000" pitchFamily="2" charset="-78"/>
                        </a:rPr>
                        <a:t>10</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gradFill>
                  </a:tcPr>
                </a:tc>
                <a:tc hMerge="1">
                  <a:txBody>
                    <a:bodyPr/>
                    <a:lstStyle/>
                    <a:p>
                      <a:endParaRPr lang="en-US"/>
                    </a:p>
                  </a:txBody>
                  <a:tcPr/>
                </a:tc>
                <a:tc gridSpan="2">
                  <a:txBody>
                    <a:bodyPr/>
                    <a:lstStyle/>
                    <a:p>
                      <a:pPr algn="ctr" rtl="1">
                        <a:spcAft>
                          <a:spcPts val="0"/>
                        </a:spcAft>
                      </a:pPr>
                      <a:r>
                        <a:rPr lang="ar-SA" sz="2400" b="1">
                          <a:effectLst/>
                          <a:latin typeface="Times New Roman" panose="02020603050405020304" pitchFamily="18" charset="0"/>
                          <a:ea typeface="Times New Roman" panose="02020603050405020304" pitchFamily="18" charset="0"/>
                          <a:cs typeface="B Zar" panose="00000400000000000000" pitchFamily="2" charset="-78"/>
                        </a:rPr>
                        <a:t>دسته حاد3</a:t>
                      </a:r>
                      <a:endParaRPr lang="en-US" sz="2400">
                        <a:effectLst/>
                        <a:latin typeface="Times New Roman" panose="02020603050405020304" pitchFamily="18" charset="0"/>
                        <a:ea typeface="Times New Roman" panose="02020603050405020304" pitchFamily="18" charset="0"/>
                      </a:endParaRPr>
                    </a:p>
                    <a:p>
                      <a:pPr algn="ctr" rtl="1">
                        <a:spcAft>
                          <a:spcPts val="0"/>
                        </a:spcAft>
                      </a:pPr>
                      <a:r>
                        <a:rPr lang="ar-SA" sz="2400">
                          <a:effectLst/>
                          <a:latin typeface="Times New Roman" panose="02020603050405020304" pitchFamily="18" charset="0"/>
                          <a:ea typeface="Times New Roman" panose="02020603050405020304" pitchFamily="18" charset="0"/>
                          <a:cs typeface="B Zar" panose="00000400000000000000" pitchFamily="2" charset="-78"/>
                        </a:rPr>
                        <a:t>سمیت حاد</a:t>
                      </a:r>
                      <a:r>
                        <a:rPr lang="ar-SA" sz="2400">
                          <a:effectLst/>
                          <a:latin typeface="Times New Roman" panose="02020603050405020304" pitchFamily="18" charset="0"/>
                          <a:ea typeface="Times New Roman" panose="02020603050405020304" pitchFamily="18" charset="0"/>
                        </a:rPr>
                        <a:t>&lt; </a:t>
                      </a:r>
                      <a:r>
                        <a:rPr lang="en-US" sz="2400">
                          <a:effectLst/>
                          <a:latin typeface="Times New Roman" panose="02020603050405020304" pitchFamily="18" charset="0"/>
                          <a:ea typeface="Times New Roman" panose="02020603050405020304" pitchFamily="18" charset="0"/>
                        </a:rPr>
                        <a:t>mg/l</a:t>
                      </a:r>
                      <a:r>
                        <a:rPr lang="fa-IR" sz="2400">
                          <a:effectLst/>
                          <a:latin typeface="Times New Roman" panose="02020603050405020304" pitchFamily="18" charset="0"/>
                          <a:ea typeface="Times New Roman" panose="02020603050405020304" pitchFamily="18" charset="0"/>
                        </a:rPr>
                        <a:t>100</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gradFill>
                  </a:tcPr>
                </a:tc>
                <a:tc hMerge="1">
                  <a:txBody>
                    <a:bodyPr/>
                    <a:lstStyle/>
                    <a:p>
                      <a:endParaRPr lang="en-US"/>
                    </a:p>
                  </a:txBody>
                  <a:tcPr/>
                </a:tc>
                <a:extLst>
                  <a:ext uri="{0D108BD9-81ED-4DB2-BD59-A6C34878D82A}">
                    <a16:rowId xmlns:a16="http://schemas.microsoft.com/office/drawing/2014/main" val="1337765059"/>
                  </a:ext>
                </a:extLst>
              </a:tr>
              <a:tr h="1529453">
                <a:tc>
                  <a:txBody>
                    <a:bodyPr/>
                    <a:lstStyle/>
                    <a:p>
                      <a:pPr algn="ctr" rtl="1">
                        <a:spcAft>
                          <a:spcPts val="0"/>
                        </a:spcAft>
                      </a:pPr>
                      <a:r>
                        <a:rPr lang="ar-SA" sz="2400" b="1">
                          <a:effectLst/>
                          <a:latin typeface="Times New Roman" panose="02020603050405020304" pitchFamily="18" charset="0"/>
                          <a:ea typeface="Times New Roman" panose="02020603050405020304" pitchFamily="18" charset="0"/>
                          <a:cs typeface="B Zar" panose="00000400000000000000" pitchFamily="2" charset="-78"/>
                        </a:rPr>
                        <a:t>دسته مزمن 1</a:t>
                      </a:r>
                      <a:endParaRPr lang="en-US" sz="2400">
                        <a:effectLst/>
                        <a:latin typeface="Times New Roman" panose="02020603050405020304" pitchFamily="18" charset="0"/>
                        <a:ea typeface="Times New Roman" panose="02020603050405020304" pitchFamily="18" charset="0"/>
                      </a:endParaRPr>
                    </a:p>
                    <a:p>
                      <a:pPr algn="ctr" rtl="1">
                        <a:spcAft>
                          <a:spcPts val="0"/>
                        </a:spcAft>
                      </a:pPr>
                      <a:r>
                        <a:rPr lang="ar-SA" sz="2400">
                          <a:effectLst/>
                          <a:latin typeface="Times New Roman" panose="02020603050405020304" pitchFamily="18" charset="0"/>
                          <a:ea typeface="Times New Roman" panose="02020603050405020304" pitchFamily="18" charset="0"/>
                          <a:cs typeface="B Zar" panose="00000400000000000000" pitchFamily="2" charset="-78"/>
                        </a:rPr>
                        <a:t>سمیت حاد</a:t>
                      </a:r>
                      <a:r>
                        <a:rPr lang="ar-SA" sz="2400">
                          <a:effectLst/>
                          <a:latin typeface="Times New Roman" panose="02020603050405020304" pitchFamily="18" charset="0"/>
                          <a:ea typeface="Times New Roman" panose="02020603050405020304" pitchFamily="18" charset="0"/>
                        </a:rPr>
                        <a:t>≤</a:t>
                      </a:r>
                      <a:r>
                        <a:rPr lang="ar-SA" sz="2400">
                          <a:effectLst/>
                          <a:latin typeface="Times New Roman" panose="02020603050405020304" pitchFamily="18" charset="0"/>
                          <a:ea typeface="Times New Roman" panose="02020603050405020304" pitchFamily="18" charset="0"/>
                          <a:cs typeface="B Zar" panose="00000400000000000000" pitchFamily="2" charset="-78"/>
                        </a:rPr>
                        <a:t> </a:t>
                      </a:r>
                      <a:r>
                        <a:rPr lang="en-US" sz="2400">
                          <a:effectLst/>
                          <a:latin typeface="Times New Roman" panose="02020603050405020304" pitchFamily="18" charset="0"/>
                          <a:ea typeface="Times New Roman" panose="02020603050405020304" pitchFamily="18" charset="0"/>
                          <a:cs typeface="B Zar" panose="00000400000000000000" pitchFamily="2" charset="-78"/>
                        </a:rPr>
                        <a:t>mg/l</a:t>
                      </a:r>
                      <a:r>
                        <a:rPr lang="fa-IR" sz="2400">
                          <a:effectLst/>
                          <a:latin typeface="Times New Roman" panose="02020603050405020304" pitchFamily="18" charset="0"/>
                          <a:ea typeface="Times New Roman" panose="02020603050405020304" pitchFamily="18" charset="0"/>
                          <a:cs typeface="B Zar" panose="00000400000000000000" pitchFamily="2" charset="-78"/>
                        </a:rPr>
                        <a:t>1 و فقدان توانایی کاهش سریع</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gradFill>
                  </a:tcPr>
                </a:tc>
                <a:tc gridSpan="2">
                  <a:txBody>
                    <a:bodyPr/>
                    <a:lstStyle/>
                    <a:p>
                      <a:pPr algn="ctr" rtl="1">
                        <a:spcAft>
                          <a:spcPts val="0"/>
                        </a:spcAft>
                      </a:pPr>
                      <a:r>
                        <a:rPr lang="ar-SA" sz="2400" b="1">
                          <a:effectLst/>
                          <a:latin typeface="Times New Roman" panose="02020603050405020304" pitchFamily="18" charset="0"/>
                          <a:ea typeface="Times New Roman" panose="02020603050405020304" pitchFamily="18" charset="0"/>
                          <a:cs typeface="B Zar" panose="00000400000000000000" pitchFamily="2" charset="-78"/>
                        </a:rPr>
                        <a:t>دسته مزمن2</a:t>
                      </a:r>
                      <a:endParaRPr lang="en-US" sz="2400">
                        <a:effectLst/>
                        <a:latin typeface="Times New Roman" panose="02020603050405020304" pitchFamily="18" charset="0"/>
                        <a:ea typeface="Times New Roman" panose="02020603050405020304" pitchFamily="18" charset="0"/>
                      </a:endParaRPr>
                    </a:p>
                    <a:p>
                      <a:pPr algn="ctr" rtl="1">
                        <a:spcAft>
                          <a:spcPts val="0"/>
                        </a:spcAft>
                      </a:pPr>
                      <a:r>
                        <a:rPr lang="ar-SA" sz="2400">
                          <a:effectLst/>
                          <a:latin typeface="Times New Roman" panose="02020603050405020304" pitchFamily="18" charset="0"/>
                          <a:ea typeface="Times New Roman" panose="02020603050405020304" pitchFamily="18" charset="0"/>
                          <a:cs typeface="B Zar" panose="00000400000000000000" pitchFamily="2" charset="-78"/>
                        </a:rPr>
                        <a:t>سمیت حاد </a:t>
                      </a:r>
                      <a:r>
                        <a:rPr lang="ar-SA" sz="2400">
                          <a:effectLst/>
                          <a:latin typeface="Times New Roman" panose="02020603050405020304" pitchFamily="18" charset="0"/>
                          <a:ea typeface="Times New Roman" panose="02020603050405020304" pitchFamily="18" charset="0"/>
                        </a:rPr>
                        <a:t>≤</a:t>
                      </a:r>
                      <a:r>
                        <a:rPr lang="ar-SA" sz="2400">
                          <a:effectLst/>
                          <a:latin typeface="Times New Roman" panose="02020603050405020304" pitchFamily="18" charset="0"/>
                          <a:ea typeface="Times New Roman" panose="02020603050405020304" pitchFamily="18" charset="0"/>
                          <a:cs typeface="B Zar" panose="00000400000000000000" pitchFamily="2" charset="-78"/>
                        </a:rPr>
                        <a:t> </a:t>
                      </a:r>
                      <a:r>
                        <a:rPr lang="en-US" sz="2400">
                          <a:effectLst/>
                          <a:latin typeface="Times New Roman" panose="02020603050405020304" pitchFamily="18" charset="0"/>
                          <a:ea typeface="Times New Roman" panose="02020603050405020304" pitchFamily="18" charset="0"/>
                          <a:cs typeface="B Zar" panose="00000400000000000000" pitchFamily="2" charset="-78"/>
                        </a:rPr>
                        <a:t>mg/l</a:t>
                      </a:r>
                      <a:r>
                        <a:rPr lang="fa-IR" sz="2400">
                          <a:effectLst/>
                          <a:latin typeface="Times New Roman" panose="02020603050405020304" pitchFamily="18" charset="0"/>
                          <a:ea typeface="Times New Roman" panose="02020603050405020304" pitchFamily="18" charset="0"/>
                          <a:cs typeface="B Zar" panose="00000400000000000000" pitchFamily="2" charset="-78"/>
                        </a:rPr>
                        <a:t>10 و فقدان توانایی کاهش سریع</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gradFill>
                  </a:tcPr>
                </a:tc>
                <a:tc hMerge="1">
                  <a:txBody>
                    <a:bodyPr/>
                    <a:lstStyle/>
                    <a:p>
                      <a:endParaRPr lang="en-US"/>
                    </a:p>
                  </a:txBody>
                  <a:tcPr/>
                </a:tc>
                <a:tc gridSpan="2">
                  <a:txBody>
                    <a:bodyPr/>
                    <a:lstStyle/>
                    <a:p>
                      <a:pPr algn="ctr" rtl="1">
                        <a:spcAft>
                          <a:spcPts val="0"/>
                        </a:spcAft>
                      </a:pPr>
                      <a:r>
                        <a:rPr lang="ar-SA" sz="2400" b="1">
                          <a:effectLst/>
                          <a:latin typeface="Times New Roman" panose="02020603050405020304" pitchFamily="18" charset="0"/>
                          <a:ea typeface="Times New Roman" panose="02020603050405020304" pitchFamily="18" charset="0"/>
                          <a:cs typeface="B Zar" panose="00000400000000000000" pitchFamily="2" charset="-78"/>
                        </a:rPr>
                        <a:t>دسته مزمن3</a:t>
                      </a:r>
                      <a:endParaRPr lang="en-US" sz="2400">
                        <a:effectLst/>
                        <a:latin typeface="Times New Roman" panose="02020603050405020304" pitchFamily="18" charset="0"/>
                        <a:ea typeface="Times New Roman" panose="02020603050405020304" pitchFamily="18" charset="0"/>
                      </a:endParaRPr>
                    </a:p>
                    <a:p>
                      <a:pPr algn="ctr" rtl="1">
                        <a:spcAft>
                          <a:spcPts val="0"/>
                        </a:spcAft>
                      </a:pPr>
                      <a:r>
                        <a:rPr lang="ar-SA" sz="2400">
                          <a:effectLst/>
                          <a:latin typeface="Times New Roman" panose="02020603050405020304" pitchFamily="18" charset="0"/>
                          <a:ea typeface="Times New Roman" panose="02020603050405020304" pitchFamily="18" charset="0"/>
                          <a:cs typeface="B Zar" panose="00000400000000000000" pitchFamily="2" charset="-78"/>
                        </a:rPr>
                        <a:t>سمیت حاد</a:t>
                      </a:r>
                      <a:r>
                        <a:rPr lang="ar-SA" sz="2400">
                          <a:effectLst/>
                          <a:latin typeface="Times New Roman" panose="02020603050405020304" pitchFamily="18" charset="0"/>
                          <a:ea typeface="Times New Roman" panose="02020603050405020304" pitchFamily="18" charset="0"/>
                        </a:rPr>
                        <a:t>&lt; </a:t>
                      </a:r>
                      <a:r>
                        <a:rPr lang="en-US" sz="2400">
                          <a:effectLst/>
                          <a:latin typeface="Times New Roman" panose="02020603050405020304" pitchFamily="18" charset="0"/>
                          <a:ea typeface="Times New Roman" panose="02020603050405020304" pitchFamily="18" charset="0"/>
                        </a:rPr>
                        <a:t>mg/l</a:t>
                      </a:r>
                      <a:r>
                        <a:rPr lang="fa-IR" sz="2400">
                          <a:effectLst/>
                          <a:latin typeface="Times New Roman" panose="02020603050405020304" pitchFamily="18" charset="0"/>
                          <a:ea typeface="Times New Roman" panose="02020603050405020304" pitchFamily="18" charset="0"/>
                        </a:rPr>
                        <a:t>100</a:t>
                      </a:r>
                      <a:r>
                        <a:rPr lang="fa-IR" sz="2400">
                          <a:effectLst/>
                          <a:latin typeface="Times New Roman" panose="02020603050405020304" pitchFamily="18" charset="0"/>
                          <a:ea typeface="Times New Roman" panose="02020603050405020304" pitchFamily="18" charset="0"/>
                          <a:cs typeface="B Zar" panose="00000400000000000000" pitchFamily="2" charset="-78"/>
                        </a:rPr>
                        <a:t> و فقدان توانایی کاهش سریع</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gradFill>
                  </a:tcPr>
                </a:tc>
                <a:tc hMerge="1">
                  <a:txBody>
                    <a:bodyPr/>
                    <a:lstStyle/>
                    <a:p>
                      <a:endParaRPr lang="en-US"/>
                    </a:p>
                  </a:txBody>
                  <a:tcPr/>
                </a:tc>
                <a:tc>
                  <a:txBody>
                    <a:bodyPr/>
                    <a:lstStyle/>
                    <a:p>
                      <a:pPr algn="ctr" rtl="1">
                        <a:spcAft>
                          <a:spcPts val="0"/>
                        </a:spcAft>
                      </a:pPr>
                      <a:r>
                        <a:rPr lang="ar-SA" sz="2400" b="1" dirty="0">
                          <a:effectLst/>
                          <a:latin typeface="Times New Roman" panose="02020603050405020304" pitchFamily="18" charset="0"/>
                          <a:ea typeface="Times New Roman" panose="02020603050405020304" pitchFamily="18" charset="0"/>
                          <a:cs typeface="B Zar" panose="00000400000000000000" pitchFamily="2" charset="-78"/>
                        </a:rPr>
                        <a:t>دسته مزمن4</a:t>
                      </a:r>
                      <a:endParaRPr lang="en-US" sz="2400" dirty="0">
                        <a:effectLst/>
                        <a:latin typeface="Times New Roman" panose="02020603050405020304" pitchFamily="18" charset="0"/>
                        <a:ea typeface="Times New Roman" panose="02020603050405020304" pitchFamily="18" charset="0"/>
                      </a:endParaRPr>
                    </a:p>
                    <a:p>
                      <a:pPr algn="ctr" rtl="1">
                        <a:spcAft>
                          <a:spcPts val="0"/>
                        </a:spcAft>
                      </a:pPr>
                      <a:r>
                        <a:rPr lang="ar-SA" sz="2400" dirty="0">
                          <a:effectLst/>
                          <a:latin typeface="Times New Roman" panose="02020603050405020304" pitchFamily="18" charset="0"/>
                          <a:ea typeface="Times New Roman" panose="02020603050405020304" pitchFamily="18" charset="0"/>
                          <a:cs typeface="B Zar" panose="00000400000000000000" pitchFamily="2" charset="-78"/>
                        </a:rPr>
                        <a:t>سمیت حاد</a:t>
                      </a:r>
                      <a:r>
                        <a:rPr lang="ar-SA" sz="2400" dirty="0">
                          <a:effectLst/>
                          <a:latin typeface="Times New Roman" panose="02020603050405020304" pitchFamily="18" charset="0"/>
                          <a:ea typeface="Times New Roman" panose="02020603050405020304" pitchFamily="18" charset="0"/>
                        </a:rPr>
                        <a:t>&gt;</a:t>
                      </a:r>
                      <a:r>
                        <a:rPr lang="en-US" sz="2400" dirty="0">
                          <a:effectLst/>
                          <a:latin typeface="Times New Roman" panose="02020603050405020304" pitchFamily="18" charset="0"/>
                          <a:ea typeface="Times New Roman" panose="02020603050405020304" pitchFamily="18" charset="0"/>
                        </a:rPr>
                        <a:t>mg/l</a:t>
                      </a:r>
                      <a:r>
                        <a:rPr lang="fa-IR" sz="2400" dirty="0">
                          <a:effectLst/>
                          <a:latin typeface="Times New Roman" panose="02020603050405020304" pitchFamily="18" charset="0"/>
                          <a:ea typeface="Times New Roman" panose="02020603050405020304" pitchFamily="18" charset="0"/>
                        </a:rPr>
                        <a:t>100</a:t>
                      </a:r>
                      <a:r>
                        <a:rPr lang="fa-IR" sz="2400" dirty="0">
                          <a:effectLst/>
                          <a:latin typeface="Times New Roman" panose="02020603050405020304" pitchFamily="18" charset="0"/>
                          <a:ea typeface="Times New Roman" panose="02020603050405020304" pitchFamily="18" charset="0"/>
                          <a:cs typeface="B Zar" panose="00000400000000000000" pitchFamily="2" charset="-78"/>
                        </a:rPr>
                        <a:t> و فقدان توانایی کاهش سریع</a:t>
                      </a:r>
                      <a:endParaRPr lang="en-US" sz="24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gradFill>
                  </a:tcPr>
                </a:tc>
                <a:extLst>
                  <a:ext uri="{0D108BD9-81ED-4DB2-BD59-A6C34878D82A}">
                    <a16:rowId xmlns:a16="http://schemas.microsoft.com/office/drawing/2014/main" val="3980750939"/>
                  </a:ext>
                </a:extLst>
              </a:tr>
            </a:tbl>
          </a:graphicData>
        </a:graphic>
      </p:graphicFrame>
    </p:spTree>
    <p:extLst>
      <p:ext uri="{BB962C8B-B14F-4D97-AF65-F5344CB8AC3E}">
        <p14:creationId xmlns:p14="http://schemas.microsoft.com/office/powerpoint/2010/main" val="12232283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en-US" sz="54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PICTOGRAM</a:t>
            </a:r>
            <a:r>
              <a:rPr lang="fa-IR" sz="54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ها</a:t>
            </a:r>
            <a:endParaRPr lang="en-US"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graphicFrame>
        <p:nvGraphicFramePr>
          <p:cNvPr id="6" name="3 İçerik Yer Tutucusu" title="text box"/>
          <p:cNvGraphicFramePr>
            <a:graphicFrameLocks/>
          </p:cNvGraphicFramePr>
          <p:nvPr>
            <p:extLst>
              <p:ext uri="{D42A27DB-BD31-4B8C-83A1-F6EECF244321}">
                <p14:modId xmlns:p14="http://schemas.microsoft.com/office/powerpoint/2010/main" val="3182836882"/>
              </p:ext>
            </p:extLst>
          </p:nvPr>
        </p:nvGraphicFramePr>
        <p:xfrm>
          <a:off x="1739516" y="1778545"/>
          <a:ext cx="8712968" cy="360737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4" name="Picture 2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02750" y="937987"/>
            <a:ext cx="786499" cy="822960"/>
          </a:xfrm>
          <a:prstGeom prst="rect">
            <a:avLst/>
          </a:prstGeom>
        </p:spPr>
      </p:pic>
      <p:pic>
        <p:nvPicPr>
          <p:cNvPr id="25" name="Picture 2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574428" y="1412785"/>
            <a:ext cx="850577" cy="822960"/>
          </a:xfrm>
          <a:prstGeom prst="rect">
            <a:avLst/>
          </a:prstGeom>
        </p:spPr>
      </p:pic>
      <p:pic>
        <p:nvPicPr>
          <p:cNvPr id="26" name="Picture 2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274015" y="2964749"/>
            <a:ext cx="807134" cy="822960"/>
          </a:xfrm>
          <a:prstGeom prst="rect">
            <a:avLst/>
          </a:prstGeom>
        </p:spPr>
      </p:pic>
      <p:pic>
        <p:nvPicPr>
          <p:cNvPr id="27" name="Picture 2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010853" y="4562433"/>
            <a:ext cx="828303" cy="822960"/>
          </a:xfrm>
          <a:prstGeom prst="rect">
            <a:avLst/>
          </a:prstGeom>
        </p:spPr>
      </p:pic>
      <p:pic>
        <p:nvPicPr>
          <p:cNvPr id="28" name="Picture 27"/>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729377" y="5568796"/>
            <a:ext cx="845051" cy="822960"/>
          </a:xfrm>
          <a:prstGeom prst="rect">
            <a:avLst/>
          </a:prstGeom>
        </p:spPr>
      </p:pic>
      <p:pic>
        <p:nvPicPr>
          <p:cNvPr id="29" name="Picture 28"/>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494558" y="5568796"/>
            <a:ext cx="879327" cy="822960"/>
          </a:xfrm>
          <a:prstGeom prst="rect">
            <a:avLst/>
          </a:prstGeom>
        </p:spPr>
      </p:pic>
      <p:pic>
        <p:nvPicPr>
          <p:cNvPr id="30" name="Picture 29"/>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366314" y="4562433"/>
            <a:ext cx="817718" cy="822960"/>
          </a:xfrm>
          <a:prstGeom prst="rect">
            <a:avLst/>
          </a:prstGeom>
        </p:spPr>
      </p:pic>
      <p:pic>
        <p:nvPicPr>
          <p:cNvPr id="31" name="Picture 30"/>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083939" y="2987870"/>
            <a:ext cx="828374" cy="822960"/>
          </a:xfrm>
          <a:prstGeom prst="rect">
            <a:avLst/>
          </a:prstGeom>
        </p:spPr>
      </p:pic>
      <p:pic>
        <p:nvPicPr>
          <p:cNvPr id="32" name="Picture 31"/>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758928" y="1412785"/>
            <a:ext cx="850209" cy="822960"/>
          </a:xfrm>
          <a:prstGeom prst="rect">
            <a:avLst/>
          </a:prstGeom>
        </p:spPr>
      </p:pic>
    </p:spTree>
    <p:extLst>
      <p:ext uri="{BB962C8B-B14F-4D97-AF65-F5344CB8AC3E}">
        <p14:creationId xmlns:p14="http://schemas.microsoft.com/office/powerpoint/2010/main" val="73015326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fa-IR" sz="54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خطرات بهداشتی</a:t>
            </a:r>
            <a:endParaRPr lang="en-US"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4"/>
            <a:ext cx="10515600" cy="4260501"/>
          </a:xfrm>
        </p:spPr>
        <p:txBody>
          <a:bodyPr>
            <a:normAutofit/>
          </a:bodyPr>
          <a:lstStyle/>
          <a:p>
            <a:pPr marL="0" indent="0" algn="just" rtl="1">
              <a:spcAft>
                <a:spcPts val="0"/>
              </a:spcAft>
              <a:buNone/>
            </a:pP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 مواد سرطان زا</a:t>
            </a:r>
            <a:endParaRPr lang="en-US" sz="3600" dirty="0">
              <a:solidFill>
                <a:srgbClr val="FFFF00"/>
              </a:solidFill>
              <a:latin typeface="Times New Roman" panose="02020603050405020304" pitchFamily="18" charset="0"/>
              <a:ea typeface="Times New Roman" panose="02020603050405020304" pitchFamily="18" charset="0"/>
            </a:endParaRPr>
          </a:p>
          <a:p>
            <a:pPr marL="0" indent="0" algn="just" rtl="1">
              <a:spcAft>
                <a:spcPts val="0"/>
              </a:spcAft>
              <a:buNone/>
            </a:pP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 محرکهای سیستم تنفسی</a:t>
            </a:r>
            <a:endParaRPr lang="en-US" sz="3600" dirty="0">
              <a:solidFill>
                <a:srgbClr val="FFFF00"/>
              </a:solidFill>
              <a:latin typeface="Times New Roman" panose="02020603050405020304" pitchFamily="18" charset="0"/>
              <a:ea typeface="Times New Roman" panose="02020603050405020304" pitchFamily="18" charset="0"/>
            </a:endParaRPr>
          </a:p>
          <a:p>
            <a:pPr marL="0" indent="0" algn="just" rtl="1">
              <a:spcAft>
                <a:spcPts val="0"/>
              </a:spcAft>
              <a:buNone/>
            </a:pP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 سمیت برای اندامهای تناسلی</a:t>
            </a:r>
            <a:endParaRPr lang="en-US" sz="3600" dirty="0">
              <a:solidFill>
                <a:srgbClr val="FFFF00"/>
              </a:solidFill>
              <a:latin typeface="Times New Roman" panose="02020603050405020304" pitchFamily="18" charset="0"/>
              <a:ea typeface="Times New Roman" panose="02020603050405020304" pitchFamily="18" charset="0"/>
            </a:endParaRPr>
          </a:p>
          <a:p>
            <a:pPr marL="0" indent="0" algn="just" rtl="1">
              <a:spcAft>
                <a:spcPts val="0"/>
              </a:spcAft>
              <a:buNone/>
            </a:pP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 سیستمیک</a:t>
            </a:r>
            <a:endParaRPr lang="en-US" sz="3600" dirty="0">
              <a:solidFill>
                <a:srgbClr val="FFFF00"/>
              </a:solidFill>
              <a:latin typeface="Times New Roman" panose="02020603050405020304" pitchFamily="18" charset="0"/>
              <a:ea typeface="Times New Roman" panose="02020603050405020304" pitchFamily="18" charset="0"/>
            </a:endParaRPr>
          </a:p>
          <a:p>
            <a:pPr marL="0" indent="0" algn="just" rtl="1">
              <a:spcAft>
                <a:spcPts val="0"/>
              </a:spcAft>
              <a:buNone/>
            </a:pP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 جهش زا</a:t>
            </a:r>
            <a:endParaRPr lang="en-US" sz="3600" dirty="0">
              <a:solidFill>
                <a:srgbClr val="FFFF00"/>
              </a:solidFill>
              <a:latin typeface="Times New Roman" panose="02020603050405020304" pitchFamily="18" charset="0"/>
              <a:ea typeface="Times New Roman" panose="02020603050405020304" pitchFamily="18" charset="0"/>
            </a:endParaRPr>
          </a:p>
          <a:p>
            <a:pPr marL="0" indent="0" algn="r" rtl="1">
              <a:buNone/>
            </a:pP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 سمیت برای سیستم تنفسی</a:t>
            </a:r>
            <a:endParaRPr lang="fa-IR" sz="3600" b="1"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endParaRP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7189" y="1252023"/>
            <a:ext cx="2621668" cy="2743200"/>
          </a:xfrm>
          <a:prstGeom prst="rect">
            <a:avLst/>
          </a:prstGeom>
        </p:spPr>
      </p:pic>
    </p:spTree>
    <p:extLst>
      <p:ext uri="{BB962C8B-B14F-4D97-AF65-F5344CB8AC3E}">
        <p14:creationId xmlns:p14="http://schemas.microsoft.com/office/powerpoint/2010/main" val="1876743043"/>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fa-IR" sz="54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شعله</a:t>
            </a:r>
            <a:endParaRPr lang="en-US"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4"/>
            <a:ext cx="10515600" cy="4260501"/>
          </a:xfrm>
        </p:spPr>
        <p:txBody>
          <a:bodyPr>
            <a:normAutofit/>
          </a:bodyPr>
          <a:lstStyle/>
          <a:p>
            <a:pPr marL="0" indent="0" algn="just" rtl="1">
              <a:spcAft>
                <a:spcPts val="0"/>
              </a:spcAft>
              <a:buNone/>
            </a:pP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 مواد قابل اشتعال</a:t>
            </a:r>
            <a:endParaRPr lang="en-US" sz="3600" dirty="0">
              <a:solidFill>
                <a:srgbClr val="FFFF00"/>
              </a:solidFill>
              <a:latin typeface="Times New Roman" panose="02020603050405020304" pitchFamily="18" charset="0"/>
              <a:ea typeface="Times New Roman" panose="02020603050405020304" pitchFamily="18" charset="0"/>
            </a:endParaRPr>
          </a:p>
          <a:p>
            <a:pPr marL="0" indent="0" algn="just" rtl="1">
              <a:spcAft>
                <a:spcPts val="0"/>
              </a:spcAft>
              <a:buNone/>
            </a:pP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 مواد خود به خود واکنشگر</a:t>
            </a:r>
            <a:endParaRPr lang="en-US" sz="3600" dirty="0">
              <a:solidFill>
                <a:srgbClr val="FFFF00"/>
              </a:solidFill>
              <a:latin typeface="Times New Roman" panose="02020603050405020304" pitchFamily="18" charset="0"/>
              <a:ea typeface="Times New Roman" panose="02020603050405020304" pitchFamily="18" charset="0"/>
            </a:endParaRPr>
          </a:p>
          <a:p>
            <a:pPr marL="0" indent="0" algn="just" rtl="1">
              <a:spcAft>
                <a:spcPts val="0"/>
              </a:spcAft>
              <a:buNone/>
            </a:pP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 مواد آتش زا</a:t>
            </a:r>
            <a:endParaRPr lang="en-US" sz="3600" dirty="0">
              <a:solidFill>
                <a:srgbClr val="FFFF00"/>
              </a:solidFill>
              <a:latin typeface="Times New Roman" panose="02020603050405020304" pitchFamily="18" charset="0"/>
              <a:ea typeface="Times New Roman" panose="02020603050405020304" pitchFamily="18" charset="0"/>
            </a:endParaRPr>
          </a:p>
          <a:p>
            <a:pPr marL="0" indent="0" algn="just" rtl="1">
              <a:spcAft>
                <a:spcPts val="0"/>
              </a:spcAft>
              <a:buNone/>
            </a:pP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 مواد خود گرمازا</a:t>
            </a:r>
            <a:endParaRPr lang="en-US" sz="3600" dirty="0">
              <a:solidFill>
                <a:srgbClr val="FFFF00"/>
              </a:solidFill>
              <a:latin typeface="Times New Roman" panose="02020603050405020304" pitchFamily="18" charset="0"/>
              <a:ea typeface="Times New Roman" panose="02020603050405020304" pitchFamily="18" charset="0"/>
            </a:endParaRPr>
          </a:p>
          <a:p>
            <a:pPr algn="just" rtl="1">
              <a:spcAft>
                <a:spcPts val="0"/>
              </a:spcAft>
              <a:buFontTx/>
              <a:buChar char="-"/>
            </a:pPr>
            <a:r>
              <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rPr>
              <a:t>موادی </a:t>
            </a: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که گازهای قابل اشتعال از خود منتشر می </a:t>
            </a:r>
            <a:r>
              <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rPr>
              <a:t>کنند</a:t>
            </a:r>
            <a:endParaRPr lang="fa-IR" sz="3600" dirty="0" smtClean="0">
              <a:solidFill>
                <a:srgbClr val="FFFF00"/>
              </a:solidFill>
              <a:latin typeface="Times New Roman" panose="02020603050405020304" pitchFamily="18" charset="0"/>
              <a:ea typeface="Times New Roman" panose="02020603050405020304" pitchFamily="18" charset="0"/>
            </a:endParaRPr>
          </a:p>
          <a:p>
            <a:pPr marL="0" indent="0" algn="just" rtl="1">
              <a:spcAft>
                <a:spcPts val="0"/>
              </a:spcAft>
              <a:buNone/>
            </a:pPr>
            <a:r>
              <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rPr>
              <a:t>- </a:t>
            </a: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پراکسیدهای آلی</a:t>
            </a:r>
            <a:endParaRPr lang="fa-IR" sz="3600" b="1"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endParaRP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9318" y="1252023"/>
            <a:ext cx="2835247" cy="2743200"/>
          </a:xfrm>
          <a:prstGeom prst="rect">
            <a:avLst/>
          </a:prstGeom>
        </p:spPr>
      </p:pic>
    </p:spTree>
    <p:extLst>
      <p:ext uri="{BB962C8B-B14F-4D97-AF65-F5344CB8AC3E}">
        <p14:creationId xmlns:p14="http://schemas.microsoft.com/office/powerpoint/2010/main" val="1944526058"/>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fa-IR" sz="54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علامت خطر</a:t>
            </a:r>
            <a:endParaRPr lang="en-US"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4"/>
            <a:ext cx="10515600" cy="4260501"/>
          </a:xfrm>
        </p:spPr>
        <p:txBody>
          <a:bodyPr>
            <a:normAutofit/>
          </a:bodyPr>
          <a:lstStyle/>
          <a:p>
            <a:pPr marL="0" indent="0" algn="just" rtl="1">
              <a:spcAft>
                <a:spcPts val="0"/>
              </a:spcAft>
              <a:buNone/>
            </a:pP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 محرک</a:t>
            </a:r>
            <a:endParaRPr lang="en-US" sz="4800" dirty="0">
              <a:solidFill>
                <a:srgbClr val="FFFF00"/>
              </a:solidFill>
              <a:latin typeface="Times New Roman" panose="02020603050405020304" pitchFamily="18" charset="0"/>
              <a:ea typeface="Times New Roman" panose="02020603050405020304" pitchFamily="18" charset="0"/>
            </a:endParaRPr>
          </a:p>
          <a:p>
            <a:pPr marL="0" indent="0" algn="just" rtl="1">
              <a:spcAft>
                <a:spcPts val="0"/>
              </a:spcAft>
              <a:buNone/>
            </a:pP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 حساسیت پوستی</a:t>
            </a:r>
            <a:endParaRPr lang="en-US" sz="4800" dirty="0">
              <a:solidFill>
                <a:srgbClr val="FFFF00"/>
              </a:solidFill>
              <a:latin typeface="Times New Roman" panose="02020603050405020304" pitchFamily="18" charset="0"/>
              <a:ea typeface="Times New Roman" panose="02020603050405020304" pitchFamily="18" charset="0"/>
            </a:endParaRPr>
          </a:p>
          <a:p>
            <a:pPr marL="0" indent="0" algn="just" rtl="1">
              <a:spcAft>
                <a:spcPts val="0"/>
              </a:spcAft>
              <a:buNone/>
            </a:pP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 سمیت حاد (مضر)</a:t>
            </a:r>
            <a:endParaRPr lang="en-US" sz="4800" dirty="0">
              <a:solidFill>
                <a:srgbClr val="FFFF00"/>
              </a:solidFill>
              <a:latin typeface="Times New Roman" panose="02020603050405020304" pitchFamily="18" charset="0"/>
              <a:ea typeface="Times New Roman" panose="02020603050405020304" pitchFamily="18" charset="0"/>
            </a:endParaRPr>
          </a:p>
          <a:p>
            <a:pPr marL="0" indent="0" algn="just" rtl="1">
              <a:spcAft>
                <a:spcPts val="0"/>
              </a:spcAft>
              <a:buNone/>
            </a:pP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 اثرات مخدر</a:t>
            </a:r>
            <a:endParaRPr lang="en-US" sz="4800" dirty="0">
              <a:solidFill>
                <a:srgbClr val="FFFF00"/>
              </a:solidFill>
              <a:latin typeface="Times New Roman" panose="02020603050405020304" pitchFamily="18" charset="0"/>
              <a:ea typeface="Times New Roman" panose="02020603050405020304" pitchFamily="18" charset="0"/>
            </a:endParaRPr>
          </a:p>
          <a:p>
            <a:pPr marL="0" indent="0" algn="just" rtl="1">
              <a:spcAft>
                <a:spcPts val="0"/>
              </a:spcAft>
              <a:buNone/>
            </a:pP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 مجرای تنفسی</a:t>
            </a:r>
            <a:endParaRPr lang="en-US" sz="4800" dirty="0">
              <a:solidFill>
                <a:srgbClr val="FFFF00"/>
              </a:solidFill>
              <a:latin typeface="Times New Roman" panose="02020603050405020304" pitchFamily="18" charset="0"/>
              <a:ea typeface="Times New Roman" panose="02020603050405020304" pitchFamily="18" charset="0"/>
            </a:endParaRPr>
          </a:p>
          <a:p>
            <a:pPr marL="0" indent="0" algn="r" rtl="1">
              <a:buNone/>
            </a:pP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 سوزش آور</a:t>
            </a:r>
            <a:endParaRPr lang="fa-IR" sz="3600" b="1"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endParaRP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8405" y="1252023"/>
            <a:ext cx="2690452" cy="2743200"/>
          </a:xfrm>
          <a:prstGeom prst="rect">
            <a:avLst/>
          </a:prstGeom>
        </p:spPr>
      </p:pic>
    </p:spTree>
    <p:extLst>
      <p:ext uri="{BB962C8B-B14F-4D97-AF65-F5344CB8AC3E}">
        <p14:creationId xmlns:p14="http://schemas.microsoft.com/office/powerpoint/2010/main" val="216203169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fa-IR" sz="54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سیلندر</a:t>
            </a:r>
            <a:endParaRPr lang="en-US"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4"/>
            <a:ext cx="10515600" cy="4260501"/>
          </a:xfrm>
        </p:spPr>
        <p:txBody>
          <a:bodyPr>
            <a:normAutofit/>
          </a:bodyPr>
          <a:lstStyle/>
          <a:p>
            <a:pPr marL="0" indent="0" algn="just" rtl="1">
              <a:spcAft>
                <a:spcPts val="0"/>
              </a:spcAft>
              <a:buNone/>
            </a:pP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 </a:t>
            </a:r>
            <a:r>
              <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rPr>
              <a:t>گازهای تحت فشار</a:t>
            </a:r>
            <a:endParaRPr lang="fa-IR" sz="3600" b="1"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endParaRP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8429" y="1252023"/>
            <a:ext cx="2761016" cy="2743200"/>
          </a:xfrm>
          <a:prstGeom prst="rect">
            <a:avLst/>
          </a:prstGeom>
        </p:spPr>
      </p:pic>
    </p:spTree>
    <p:extLst>
      <p:ext uri="{BB962C8B-B14F-4D97-AF65-F5344CB8AC3E}">
        <p14:creationId xmlns:p14="http://schemas.microsoft.com/office/powerpoint/2010/main" val="19482865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fa-IR" sz="54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خورنده</a:t>
            </a:r>
            <a:endParaRPr lang="en-US"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4"/>
            <a:ext cx="10515600" cy="4260501"/>
          </a:xfrm>
        </p:spPr>
        <p:txBody>
          <a:bodyPr>
            <a:normAutofit/>
          </a:bodyPr>
          <a:lstStyle/>
          <a:p>
            <a:pPr algn="just" rtl="1">
              <a:spcAft>
                <a:spcPts val="0"/>
              </a:spcAft>
              <a:buFontTx/>
              <a:buChar char="-"/>
            </a:pPr>
            <a:r>
              <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rPr>
              <a:t>خورنده و سوزاننده پوست</a:t>
            </a:r>
          </a:p>
          <a:p>
            <a:pPr algn="just" rtl="1">
              <a:spcAft>
                <a:spcPts val="0"/>
              </a:spcAft>
              <a:buFontTx/>
              <a:buChar char="-"/>
            </a:pPr>
            <a:r>
              <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rPr>
              <a:t>آسیب به چشم</a:t>
            </a:r>
          </a:p>
          <a:p>
            <a:pPr algn="just" rtl="1">
              <a:spcAft>
                <a:spcPts val="0"/>
              </a:spcAft>
              <a:buFontTx/>
              <a:buChar char="-"/>
            </a:pPr>
            <a:r>
              <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rPr>
              <a:t>خورنده فلزات</a:t>
            </a: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9569" y="1252023"/>
            <a:ext cx="2816846" cy="2743200"/>
          </a:xfrm>
          <a:prstGeom prst="rect">
            <a:avLst/>
          </a:prstGeom>
        </p:spPr>
      </p:pic>
    </p:spTree>
    <p:extLst>
      <p:ext uri="{BB962C8B-B14F-4D97-AF65-F5344CB8AC3E}">
        <p14:creationId xmlns:p14="http://schemas.microsoft.com/office/powerpoint/2010/main" val="3068133688"/>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fa-IR" sz="54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بمب</a:t>
            </a:r>
            <a:endParaRPr lang="en-US"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4"/>
            <a:ext cx="10515600" cy="4260501"/>
          </a:xfrm>
        </p:spPr>
        <p:txBody>
          <a:bodyPr>
            <a:normAutofit/>
          </a:bodyPr>
          <a:lstStyle/>
          <a:p>
            <a:pPr marL="0" indent="0" algn="just" rtl="1">
              <a:spcAft>
                <a:spcPts val="0"/>
              </a:spcAft>
              <a:buNone/>
            </a:pP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 مواد قابل انفجار</a:t>
            </a:r>
            <a:endParaRPr lang="en-US" sz="4800" dirty="0">
              <a:solidFill>
                <a:srgbClr val="FFFF00"/>
              </a:solidFill>
              <a:latin typeface="Times New Roman" panose="02020603050405020304" pitchFamily="18" charset="0"/>
              <a:ea typeface="Times New Roman" panose="02020603050405020304" pitchFamily="18" charset="0"/>
            </a:endParaRPr>
          </a:p>
          <a:p>
            <a:pPr marL="0" indent="0" algn="just" rtl="1">
              <a:spcAft>
                <a:spcPts val="0"/>
              </a:spcAft>
              <a:buNone/>
            </a:pP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 مواد خود به خود واکنشگر</a:t>
            </a:r>
            <a:endParaRPr lang="en-US" sz="4800" dirty="0">
              <a:solidFill>
                <a:srgbClr val="FFFF00"/>
              </a:solidFill>
              <a:latin typeface="Times New Roman" panose="02020603050405020304" pitchFamily="18" charset="0"/>
              <a:ea typeface="Times New Roman" panose="02020603050405020304" pitchFamily="18" charset="0"/>
            </a:endParaRPr>
          </a:p>
          <a:p>
            <a:pPr marL="0" indent="0" algn="r" rtl="1">
              <a:buNone/>
            </a:pP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 پراکسیدهای آلی</a:t>
            </a:r>
            <a:endPar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endParaRP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2433" y="1252023"/>
            <a:ext cx="2931090" cy="2743200"/>
          </a:xfrm>
          <a:prstGeom prst="rect">
            <a:avLst/>
          </a:prstGeom>
        </p:spPr>
      </p:pic>
    </p:spTree>
    <p:extLst>
      <p:ext uri="{BB962C8B-B14F-4D97-AF65-F5344CB8AC3E}">
        <p14:creationId xmlns:p14="http://schemas.microsoft.com/office/powerpoint/2010/main" val="1042564504"/>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fa-IR" sz="54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شعله روی دایره</a:t>
            </a:r>
            <a:endParaRPr lang="en-US"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4"/>
            <a:ext cx="10515600" cy="4260501"/>
          </a:xfrm>
        </p:spPr>
        <p:txBody>
          <a:bodyPr>
            <a:normAutofit/>
          </a:bodyPr>
          <a:lstStyle/>
          <a:p>
            <a:pPr marL="0" indent="0" algn="just" rtl="1">
              <a:spcAft>
                <a:spcPts val="0"/>
              </a:spcAft>
              <a:buNone/>
            </a:pP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 اکسید کننده ها</a:t>
            </a:r>
            <a:endPar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endParaRP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pic>
        <p:nvPicPr>
          <p:cNvPr id="6" name="Picture 8" descr="Oxidizing Substances GHS Pictogram Label, 1&quot; x 1&quot;, Gloss Paper, Sheets of 8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8048" y="1505607"/>
            <a:ext cx="2467304" cy="2351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35307749"/>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fa-IR" sz="54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جمجمه و استخوان</a:t>
            </a:r>
            <a:endParaRPr lang="en-US"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4"/>
            <a:ext cx="10515600" cy="4260501"/>
          </a:xfrm>
        </p:spPr>
        <p:txBody>
          <a:bodyPr>
            <a:normAutofit/>
          </a:bodyPr>
          <a:lstStyle/>
          <a:p>
            <a:pPr marL="0" indent="0" algn="just" rtl="1">
              <a:spcAft>
                <a:spcPts val="0"/>
              </a:spcAft>
              <a:buNone/>
            </a:pP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 </a:t>
            </a:r>
            <a:r>
              <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rPr>
              <a:t>سمیت حاد</a:t>
            </a: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7604" y="1252023"/>
            <a:ext cx="2761253" cy="2743200"/>
          </a:xfrm>
          <a:prstGeom prst="rect">
            <a:avLst/>
          </a:prstGeom>
        </p:spPr>
      </p:pic>
    </p:spTree>
    <p:extLst>
      <p:ext uri="{BB962C8B-B14F-4D97-AF65-F5344CB8AC3E}">
        <p14:creationId xmlns:p14="http://schemas.microsoft.com/office/powerpoint/2010/main" val="108468912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fa-IR" sz="5400" b="1" dirty="0" smtClean="0">
                <a:solidFill>
                  <a:srgbClr val="FFC000"/>
                </a:solidFill>
                <a:effectLst/>
                <a:latin typeface="Calibri" panose="020F0502020204030204" pitchFamily="34" charset="0"/>
                <a:ea typeface="Calibri" panose="020F0502020204030204" pitchFamily="34" charset="0"/>
                <a:cs typeface="B Zar" panose="00000400000000000000" pitchFamily="2" charset="-78"/>
              </a:rPr>
              <a:t>اهداف </a:t>
            </a:r>
            <a:r>
              <a:rPr lang="en-US" sz="5400" b="1" dirty="0" smtClean="0">
                <a:solidFill>
                  <a:srgbClr val="FFC000"/>
                </a:solidFill>
                <a:effectLst/>
                <a:latin typeface="Calibri" panose="020F0502020204030204" pitchFamily="34" charset="0"/>
                <a:ea typeface="Calibri" panose="020F0502020204030204" pitchFamily="34" charset="0"/>
                <a:cs typeface="B Zar" panose="00000400000000000000" pitchFamily="2" charset="-78"/>
              </a:rPr>
              <a:t>GHS</a:t>
            </a:r>
            <a:endParaRPr lang="en-US" dirty="0">
              <a:solidFill>
                <a:srgbClr val="FFC000"/>
              </a:solidFill>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5"/>
            <a:ext cx="10515600" cy="4179388"/>
          </a:xfrm>
        </p:spPr>
        <p:txBody>
          <a:bodyPr>
            <a:normAutofit/>
          </a:bodyPr>
          <a:lstStyle/>
          <a:p>
            <a:pPr marL="342900" lvl="0" indent="-342900" algn="just" rtl="1">
              <a:lnSpc>
                <a:spcPct val="107000"/>
              </a:lnSpc>
              <a:spcAft>
                <a:spcPts val="800"/>
              </a:spcAft>
              <a:buFont typeface="+mj-lt"/>
              <a:buAutoNum type="arabicPeriod"/>
            </a:pPr>
            <a:r>
              <a:rPr lang="fa-IR" sz="3200" dirty="0">
                <a:solidFill>
                  <a:srgbClr val="FFFF00"/>
                </a:solidFill>
                <a:latin typeface="Calibri" panose="020F0502020204030204" pitchFamily="34" charset="0"/>
                <a:ea typeface="Calibri" panose="020F0502020204030204" pitchFamily="34" charset="0"/>
                <a:cs typeface="B Zar" panose="00000400000000000000" pitchFamily="2" charset="-78"/>
              </a:rPr>
              <a:t>افزایش حفاظت از سلامت انسان و محیط زیست به وسیله تهیه سیستم بین المللی ارتباط خطرات</a:t>
            </a:r>
            <a:endParaRPr lang="en-US" sz="2400" dirty="0">
              <a:solidFill>
                <a:srgbClr val="FFFF00"/>
              </a:solidFill>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07000"/>
              </a:lnSpc>
              <a:spcAft>
                <a:spcPts val="800"/>
              </a:spcAft>
              <a:buFont typeface="+mj-lt"/>
              <a:buAutoNum type="arabicPeriod"/>
            </a:pPr>
            <a:r>
              <a:rPr lang="fa-IR" sz="3200" dirty="0">
                <a:solidFill>
                  <a:srgbClr val="FFFF00"/>
                </a:solidFill>
                <a:latin typeface="Calibri" panose="020F0502020204030204" pitchFamily="34" charset="0"/>
                <a:ea typeface="Calibri" panose="020F0502020204030204" pitchFamily="34" charset="0"/>
                <a:cs typeface="B Zar" panose="00000400000000000000" pitchFamily="2" charset="-78"/>
              </a:rPr>
              <a:t>تهیه یک چارچوب به رسمیت شناخته شده برای کشورهایی که فاقد سیستم موجود هستند.</a:t>
            </a:r>
            <a:endParaRPr lang="en-US" sz="2400" dirty="0">
              <a:solidFill>
                <a:srgbClr val="FFFF00"/>
              </a:solidFill>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07000"/>
              </a:lnSpc>
              <a:spcAft>
                <a:spcPts val="800"/>
              </a:spcAft>
              <a:buFont typeface="+mj-lt"/>
              <a:buAutoNum type="arabicPeriod"/>
            </a:pPr>
            <a:r>
              <a:rPr lang="fa-IR" sz="3200" dirty="0">
                <a:solidFill>
                  <a:srgbClr val="FFFF00"/>
                </a:solidFill>
                <a:latin typeface="Calibri" panose="020F0502020204030204" pitchFamily="34" charset="0"/>
                <a:ea typeface="Calibri" panose="020F0502020204030204" pitchFamily="34" charset="0"/>
                <a:cs typeface="B Zar" panose="00000400000000000000" pitchFamily="2" charset="-78"/>
              </a:rPr>
              <a:t>کاهش نیاز به تست و ارزیابی مواد شیمیایی</a:t>
            </a:r>
            <a:endParaRPr lang="en-US" sz="2400" dirty="0">
              <a:solidFill>
                <a:srgbClr val="FFFF00"/>
              </a:solidFill>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07000"/>
              </a:lnSpc>
              <a:spcAft>
                <a:spcPts val="800"/>
              </a:spcAft>
              <a:buFont typeface="+mj-lt"/>
              <a:buAutoNum type="arabicPeriod"/>
            </a:pPr>
            <a:r>
              <a:rPr lang="fa-IR" sz="3200" dirty="0">
                <a:solidFill>
                  <a:srgbClr val="FFFF00"/>
                </a:solidFill>
                <a:latin typeface="Calibri" panose="020F0502020204030204" pitchFamily="34" charset="0"/>
                <a:ea typeface="Calibri" panose="020F0502020204030204" pitchFamily="34" charset="0"/>
                <a:cs typeface="B Zar" panose="00000400000000000000" pitchFamily="2" charset="-78"/>
              </a:rPr>
              <a:t>تسهیل تجارت مواد شیمیایی در سطح بین المللی</a:t>
            </a:r>
            <a:endParaRPr lang="en-US" sz="2400" dirty="0">
              <a:solidFill>
                <a:srgbClr val="FFFF00"/>
              </a:solidFill>
              <a:latin typeface="Calibri" panose="020F0502020204030204" pitchFamily="34" charset="0"/>
              <a:ea typeface="Calibri" panose="020F0502020204030204" pitchFamily="34" charset="0"/>
              <a:cs typeface="Arial" panose="020B0604020202020204" pitchFamily="34" charset="0"/>
            </a:endParaRPr>
          </a:p>
          <a:p>
            <a:pPr marL="0" indent="0" algn="r" rtl="1">
              <a:buNone/>
            </a:pPr>
            <a:endParaRPr lang="en-US" dirty="0"/>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spTree>
    <p:extLst>
      <p:ext uri="{BB962C8B-B14F-4D97-AF65-F5344CB8AC3E}">
        <p14:creationId xmlns:p14="http://schemas.microsoft.com/office/powerpoint/2010/main" val="413587403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fa-IR" sz="54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محیط زیست</a:t>
            </a:r>
            <a:endParaRPr lang="en-US"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4"/>
            <a:ext cx="10515600" cy="4260501"/>
          </a:xfrm>
        </p:spPr>
        <p:txBody>
          <a:bodyPr>
            <a:normAutofit/>
          </a:bodyPr>
          <a:lstStyle/>
          <a:p>
            <a:pPr marL="0" indent="0" algn="just" rtl="1">
              <a:spcAft>
                <a:spcPts val="0"/>
              </a:spcAft>
              <a:buNone/>
            </a:pPr>
            <a:r>
              <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 </a:t>
            </a:r>
            <a:r>
              <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rPr>
              <a:t>سمیت برای محیط زیست</a:t>
            </a: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541" y="1252023"/>
            <a:ext cx="2834037" cy="2743200"/>
          </a:xfrm>
          <a:prstGeom prst="rect">
            <a:avLst/>
          </a:prstGeom>
        </p:spPr>
      </p:pic>
    </p:spTree>
    <p:extLst>
      <p:ext uri="{BB962C8B-B14F-4D97-AF65-F5344CB8AC3E}">
        <p14:creationId xmlns:p14="http://schemas.microsoft.com/office/powerpoint/2010/main" val="3196987942"/>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fa-IR" sz="54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کلمات نشانه (</a:t>
            </a:r>
            <a:r>
              <a:rPr lang="en-US" sz="54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Signal Words</a:t>
            </a:r>
            <a:r>
              <a:rPr lang="fa-IR" sz="54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a:t>
            </a:r>
            <a:endParaRPr lang="en-US"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4"/>
            <a:ext cx="10515600" cy="4260501"/>
          </a:xfrm>
        </p:spPr>
        <p:txBody>
          <a:bodyPr>
            <a:normAutofit/>
          </a:bodyPr>
          <a:lstStyle/>
          <a:p>
            <a:pPr marL="0" indent="0" algn="just" rtl="1">
              <a:spcAft>
                <a:spcPts val="0"/>
              </a:spcAft>
              <a:buNone/>
              <a:tabLst>
                <a:tab pos="457200" algn="l"/>
              </a:tabLst>
            </a:pPr>
            <a:r>
              <a:rPr lang="fa-IR" sz="33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rPr>
              <a:t>این کلمات شدت خطرات ممکن ناشی از مواد شیمیایی و راهنمایی کردن افرادی که با این مواد در مواجهه هستند، جهت بکار بستن موارد احتیاطی را </a:t>
            </a:r>
            <a:r>
              <a:rPr lang="fa-IR" sz="33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نشان می دهند.</a:t>
            </a:r>
            <a:endParaRPr lang="en-US" sz="3300" dirty="0">
              <a:solidFill>
                <a:srgbClr val="FFFF00"/>
              </a:solidFill>
              <a:latin typeface="Times New Roman" panose="02020603050405020304" pitchFamily="18" charset="0"/>
              <a:ea typeface="Times New Roman" panose="02020603050405020304" pitchFamily="18" charset="0"/>
              <a:cs typeface="B Zar" panose="00000400000000000000" pitchFamily="2" charset="-78"/>
            </a:endParaRPr>
          </a:p>
          <a:p>
            <a:pPr marL="0" marR="457200" lvl="0" indent="0" algn="just" rtl="1">
              <a:spcAft>
                <a:spcPts val="0"/>
              </a:spcAft>
              <a:buNone/>
            </a:pPr>
            <a:endParaRPr lang="fa-IR" sz="4000" b="1"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endParaRP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graphicFrame>
        <p:nvGraphicFramePr>
          <p:cNvPr id="5" name="4 Diyagram" title="text box"/>
          <p:cNvGraphicFramePr/>
          <p:nvPr>
            <p:extLst>
              <p:ext uri="{D42A27DB-BD31-4B8C-83A1-F6EECF244321}">
                <p14:modId xmlns:p14="http://schemas.microsoft.com/office/powerpoint/2010/main" val="119786009"/>
              </p:ext>
            </p:extLst>
          </p:nvPr>
        </p:nvGraphicFramePr>
        <p:xfrm>
          <a:off x="5207726" y="2418806"/>
          <a:ext cx="7848872" cy="38884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33100321"/>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fa-IR" sz="54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کلمات نشانه (</a:t>
            </a:r>
            <a:r>
              <a:rPr lang="en-US" sz="54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Signal Words</a:t>
            </a:r>
            <a:r>
              <a:rPr lang="fa-IR" sz="54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a:t>
            </a:r>
            <a:endParaRPr lang="en-US"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4"/>
            <a:ext cx="10515600" cy="4260501"/>
          </a:xfrm>
        </p:spPr>
        <p:txBody>
          <a:bodyPr>
            <a:normAutofit/>
          </a:bodyPr>
          <a:lstStyle/>
          <a:p>
            <a:pPr marL="0" marR="457200" lvl="0" indent="0" algn="just" rtl="1">
              <a:spcAft>
                <a:spcPts val="0"/>
              </a:spcAft>
              <a:buNone/>
            </a:pPr>
            <a:r>
              <a:rPr lang="en-US" sz="4000" b="1" dirty="0" smtClean="0">
                <a:solidFill>
                  <a:srgbClr val="FF0000"/>
                </a:solidFill>
                <a:latin typeface="Times New Roman" panose="02020603050405020304" pitchFamily="18" charset="0"/>
                <a:ea typeface="Times New Roman" panose="02020603050405020304" pitchFamily="18" charset="0"/>
                <a:cs typeface="B Zar" panose="00000400000000000000" pitchFamily="2" charset="-78"/>
              </a:rPr>
              <a:t>Warning</a:t>
            </a:r>
            <a:r>
              <a:rPr lang="fa-IR" sz="4000" b="1" dirty="0" smtClean="0">
                <a:solidFill>
                  <a:srgbClr val="FF0000"/>
                </a:solidFill>
                <a:latin typeface="Times New Roman" panose="02020603050405020304" pitchFamily="18" charset="0"/>
                <a:ea typeface="Times New Roman" panose="02020603050405020304" pitchFamily="18" charset="0"/>
                <a:cs typeface="B Zar" panose="00000400000000000000" pitchFamily="2" charset="-78"/>
              </a:rPr>
              <a:t>:</a:t>
            </a:r>
            <a:r>
              <a:rPr lang="fa-IR" sz="4000" b="1"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 </a:t>
            </a:r>
            <a:r>
              <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rPr>
              <a:t>برای خطرات با شدت کمتر استفاده می</a:t>
            </a:r>
            <a:r>
              <a:rPr lang="fa-IR" sz="36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 </a:t>
            </a:r>
            <a:r>
              <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rPr>
              <a:t>شود.</a:t>
            </a:r>
          </a:p>
          <a:p>
            <a:pPr marL="0" marR="457200" lvl="0" indent="0" algn="just" rtl="1">
              <a:spcAft>
                <a:spcPts val="0"/>
              </a:spcAft>
              <a:buNone/>
            </a:pPr>
            <a:endPar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endParaRPr>
          </a:p>
          <a:p>
            <a:pPr marL="0" marR="457200" lvl="0" indent="0" algn="just" rtl="1">
              <a:spcAft>
                <a:spcPts val="0"/>
              </a:spcAft>
              <a:buNone/>
            </a:pPr>
            <a:r>
              <a:rPr lang="en-US" sz="4000" b="1" dirty="0" smtClean="0">
                <a:solidFill>
                  <a:srgbClr val="FF0000"/>
                </a:solidFill>
                <a:latin typeface="Times New Roman" panose="02020603050405020304" pitchFamily="18" charset="0"/>
                <a:ea typeface="Times New Roman" panose="02020603050405020304" pitchFamily="18" charset="0"/>
                <a:cs typeface="B Zar" panose="00000400000000000000" pitchFamily="2" charset="-78"/>
              </a:rPr>
              <a:t>Danger</a:t>
            </a:r>
            <a:r>
              <a:rPr lang="fa-IR" sz="4000" b="1" dirty="0" smtClean="0">
                <a:solidFill>
                  <a:srgbClr val="FF0000"/>
                </a:solidFill>
                <a:latin typeface="Times New Roman" panose="02020603050405020304" pitchFamily="18" charset="0"/>
                <a:ea typeface="Times New Roman" panose="02020603050405020304" pitchFamily="18" charset="0"/>
                <a:cs typeface="B Zar" panose="00000400000000000000" pitchFamily="2" charset="-78"/>
              </a:rPr>
              <a:t>: </a:t>
            </a:r>
            <a:r>
              <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rPr>
              <a:t>برای خطرات با شدت بالا استفاده می شود.</a:t>
            </a: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spTree>
    <p:extLst>
      <p:ext uri="{BB962C8B-B14F-4D97-AF65-F5344CB8AC3E}">
        <p14:creationId xmlns:p14="http://schemas.microsoft.com/office/powerpoint/2010/main" val="2114660554"/>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fa-IR" sz="54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عبارات خطر(</a:t>
            </a:r>
            <a:r>
              <a:rPr lang="en-US" sz="54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Hazard Statement</a:t>
            </a:r>
            <a:r>
              <a:rPr lang="fa-IR" sz="54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a:t>
            </a:r>
            <a:endParaRPr lang="en-US"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4"/>
            <a:ext cx="10515600" cy="4260501"/>
          </a:xfrm>
        </p:spPr>
        <p:txBody>
          <a:bodyPr>
            <a:normAutofit lnSpcReduction="10000"/>
          </a:bodyPr>
          <a:lstStyle/>
          <a:p>
            <a:pPr marL="0" marR="457200" lvl="0" indent="0" algn="just" rtl="1">
              <a:spcAft>
                <a:spcPts val="0"/>
              </a:spcAft>
              <a:buNone/>
            </a:pPr>
            <a:r>
              <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rPr>
              <a:t>با توجه به دسته بندی (فیزیکی، بهداشتی و محیط زیست) خطرات را توصیف می کند.</a:t>
            </a:r>
          </a:p>
          <a:p>
            <a:pPr marL="0" marR="457200" lvl="0" indent="0" algn="just" rtl="1">
              <a:spcAft>
                <a:spcPts val="0"/>
              </a:spcAft>
              <a:buNone/>
            </a:pPr>
            <a:endPar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endParaRPr>
          </a:p>
          <a:p>
            <a:pPr marL="0" marR="457200" lvl="0" indent="0" algn="just" rtl="1">
              <a:spcAft>
                <a:spcPts val="0"/>
              </a:spcAft>
              <a:buNone/>
            </a:pPr>
            <a:r>
              <a:rPr lang="fa-IR" sz="3600" b="1"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مانند:</a:t>
            </a:r>
          </a:p>
          <a:p>
            <a:pPr marR="457200" lvl="0" algn="just" rtl="1">
              <a:spcAft>
                <a:spcPts val="0"/>
              </a:spcAft>
            </a:pPr>
            <a:r>
              <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rPr>
              <a:t>در صورت مواجهات طولانی مدت یا تکرار مواجهات حاد باعث آسیب جدی به چشم می شود.</a:t>
            </a:r>
          </a:p>
          <a:p>
            <a:pPr marR="457200" lvl="0" algn="just" rtl="1">
              <a:spcAft>
                <a:spcPts val="0"/>
              </a:spcAft>
            </a:pPr>
            <a:endPar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endParaRPr>
          </a:p>
          <a:p>
            <a:pPr marR="457200" lvl="0" algn="just" rtl="1">
              <a:spcAft>
                <a:spcPts val="0"/>
              </a:spcAft>
            </a:pPr>
            <a:r>
              <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rPr>
              <a:t>اگر استنشاق شود سمی است.</a:t>
            </a: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spTree>
    <p:extLst>
      <p:ext uri="{BB962C8B-B14F-4D97-AF65-F5344CB8AC3E}">
        <p14:creationId xmlns:p14="http://schemas.microsoft.com/office/powerpoint/2010/main" val="2769209276"/>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fa-IR" sz="54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عبارات احتیاطی</a:t>
            </a:r>
            <a:r>
              <a:rPr lang="fa-IR"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a:t>
            </a:r>
            <a:r>
              <a:rPr lang="en-US"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Precautionary Statement</a:t>
            </a:r>
            <a:r>
              <a:rPr lang="fa-IR"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a:t>
            </a:r>
            <a:endParaRPr lang="en-US"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4"/>
            <a:ext cx="10515600" cy="5078438"/>
          </a:xfrm>
        </p:spPr>
        <p:txBody>
          <a:bodyPr>
            <a:normAutofit lnSpcReduction="10000"/>
          </a:bodyPr>
          <a:lstStyle/>
          <a:p>
            <a:pPr marL="0" marR="457200" lvl="0" indent="0" algn="just" rtl="1">
              <a:spcAft>
                <a:spcPts val="0"/>
              </a:spcAft>
              <a:buNone/>
            </a:pPr>
            <a:r>
              <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rPr>
              <a:t>اقدام به پیشگیری یا کاهش اثرات نامطلوب مواد شیمیایی در حین استفاده، حمل و نقل یا ذخیره مواد شیمیایی</a:t>
            </a:r>
          </a:p>
          <a:p>
            <a:pPr marL="0" marR="457200" lvl="0" indent="0" algn="just" rtl="1">
              <a:spcAft>
                <a:spcPts val="0"/>
              </a:spcAft>
              <a:buNone/>
            </a:pPr>
            <a:endPar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endParaRPr>
          </a:p>
          <a:p>
            <a:pPr marL="0" marR="457200" lvl="0" indent="0" algn="just" rtl="1">
              <a:spcAft>
                <a:spcPts val="0"/>
              </a:spcAft>
              <a:buNone/>
            </a:pPr>
            <a:r>
              <a:rPr lang="fa-IR" sz="3600" b="1"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مانند</a:t>
            </a:r>
          </a:p>
          <a:p>
            <a:pPr marR="457200" algn="just" rtl="1"/>
            <a:r>
              <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rPr>
              <a:t>از حرارت دور نگه داشته شود و برای جلوگیری از جرقه و شعله در جای خنک و با تهویه خوب نگهداری شود.</a:t>
            </a:r>
          </a:p>
          <a:p>
            <a:pPr marR="457200" algn="just" rtl="1"/>
            <a:endPar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endParaRPr>
          </a:p>
          <a:p>
            <a:pPr marR="457200" algn="just" rtl="1"/>
            <a:r>
              <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rPr>
              <a:t>در هنگام استفاده از مواد شیمیایی از خوردن، آشامیدن و سیگار کشیدن خودداری شود.</a:t>
            </a: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spTree>
    <p:extLst>
      <p:ext uri="{BB962C8B-B14F-4D97-AF65-F5344CB8AC3E}">
        <p14:creationId xmlns:p14="http://schemas.microsoft.com/office/powerpoint/2010/main" val="2464399937"/>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fa-IR"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برچسب گذاری مواد شیمیایی به روش </a:t>
            </a:r>
            <a:r>
              <a:rPr lang="en-US"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GHS</a:t>
            </a:r>
            <a:endParaRPr lang="en-US" b="1" dirty="0">
              <a:solidFill>
                <a:srgbClr val="FFC000"/>
              </a:solidFill>
              <a:effectLst/>
              <a:latin typeface="Calibri" panose="020F0502020204030204" pitchFamily="34" charset="0"/>
              <a:ea typeface="Calibri" panose="020F0502020204030204" pitchFamily="34" charset="0"/>
              <a:cs typeface="B Zar" panose="00000400000000000000" pitchFamily="2" charset="-78"/>
            </a:endParaRPr>
          </a:p>
        </p:txBody>
      </p:sp>
      <p:sp>
        <p:nvSpPr>
          <p:cNvPr id="3" name="Content Placeholder 2"/>
          <p:cNvSpPr>
            <a:spLocks noGrp="1"/>
          </p:cNvSpPr>
          <p:nvPr>
            <p:ph idx="1"/>
          </p:nvPr>
        </p:nvSpPr>
        <p:spPr>
          <a:xfrm>
            <a:off x="838200" y="1252024"/>
            <a:ext cx="10515600" cy="5078438"/>
          </a:xfrm>
        </p:spPr>
        <p:txBody>
          <a:bodyPr>
            <a:normAutofit/>
          </a:bodyPr>
          <a:lstStyle/>
          <a:p>
            <a:pPr marL="0" marR="457200" lvl="0" indent="0" algn="just" rtl="1">
              <a:spcAft>
                <a:spcPts val="0"/>
              </a:spcAft>
              <a:buNone/>
            </a:pPr>
            <a:endPar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endParaRP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pic>
        <p:nvPicPr>
          <p:cNvPr id="5" name="Picture 4" descr="Hazard Communication Tools"/>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76046" y="1467595"/>
            <a:ext cx="8423031" cy="3819849"/>
          </a:xfrm>
          <a:prstGeom prst="rect">
            <a:avLst/>
          </a:prstGeom>
        </p:spPr>
      </p:pic>
    </p:spTree>
    <p:extLst>
      <p:ext uri="{BB962C8B-B14F-4D97-AF65-F5344CB8AC3E}">
        <p14:creationId xmlns:p14="http://schemas.microsoft.com/office/powerpoint/2010/main" val="3947919360"/>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fa-IR"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برچسب گذاری مواد شیمیایی به روش </a:t>
            </a:r>
            <a:r>
              <a:rPr lang="en-US"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GHS</a:t>
            </a:r>
            <a:endParaRPr lang="en-US" b="1" dirty="0">
              <a:solidFill>
                <a:srgbClr val="FFC000"/>
              </a:solidFill>
              <a:effectLst/>
              <a:latin typeface="Calibri" panose="020F0502020204030204" pitchFamily="34" charset="0"/>
              <a:ea typeface="Calibri" panose="020F0502020204030204" pitchFamily="34" charset="0"/>
              <a:cs typeface="B Zar" panose="00000400000000000000" pitchFamily="2" charset="-78"/>
            </a:endParaRPr>
          </a:p>
        </p:txBody>
      </p:sp>
      <p:sp>
        <p:nvSpPr>
          <p:cNvPr id="3" name="Content Placeholder 2"/>
          <p:cNvSpPr>
            <a:spLocks noGrp="1"/>
          </p:cNvSpPr>
          <p:nvPr>
            <p:ph idx="1"/>
          </p:nvPr>
        </p:nvSpPr>
        <p:spPr>
          <a:xfrm>
            <a:off x="838200" y="1252024"/>
            <a:ext cx="10515600" cy="5078438"/>
          </a:xfrm>
        </p:spPr>
        <p:txBody>
          <a:bodyPr>
            <a:normAutofit/>
          </a:bodyPr>
          <a:lstStyle/>
          <a:p>
            <a:pPr marL="0" marR="457200" lvl="0" indent="0" algn="just" rtl="1">
              <a:spcAft>
                <a:spcPts val="0"/>
              </a:spcAft>
              <a:buNone/>
            </a:pPr>
            <a:r>
              <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rPr>
              <a:t>1- کلمات نشانه</a:t>
            </a:r>
          </a:p>
          <a:p>
            <a:pPr marL="0" marR="457200" lvl="0" indent="0" algn="just" rtl="1">
              <a:spcAft>
                <a:spcPts val="0"/>
              </a:spcAft>
              <a:buNone/>
            </a:pPr>
            <a:r>
              <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rPr>
              <a:t>2- پیکتوگرام های مربوطه</a:t>
            </a:r>
          </a:p>
          <a:p>
            <a:pPr marL="0" marR="457200" lvl="0" indent="0" algn="just" rtl="1">
              <a:spcAft>
                <a:spcPts val="0"/>
              </a:spcAft>
              <a:buNone/>
            </a:pPr>
            <a:r>
              <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rPr>
              <a:t>3- مشخصات تولید کننده (نام، سایت اینترنتی و شماره تماس کارخانه تولید کننده)</a:t>
            </a:r>
          </a:p>
          <a:p>
            <a:pPr marL="0" marR="457200" lvl="0" indent="0" algn="just" rtl="1">
              <a:spcAft>
                <a:spcPts val="0"/>
              </a:spcAft>
              <a:buNone/>
            </a:pPr>
            <a:r>
              <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rPr>
              <a:t>4- عبارات احتیاطی</a:t>
            </a:r>
          </a:p>
          <a:p>
            <a:pPr marL="0" marR="457200" lvl="0" indent="0" algn="just" rtl="1">
              <a:spcAft>
                <a:spcPts val="0"/>
              </a:spcAft>
              <a:buNone/>
            </a:pPr>
            <a:r>
              <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rPr>
              <a:t>5- عبارات خطر</a:t>
            </a:r>
          </a:p>
          <a:p>
            <a:pPr marL="0" marR="457200" lvl="0" indent="0" algn="just" rtl="1">
              <a:spcAft>
                <a:spcPts val="0"/>
              </a:spcAft>
              <a:buNone/>
            </a:pPr>
            <a:r>
              <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rPr>
              <a:t>6- نام محصول</a:t>
            </a:r>
          </a:p>
          <a:p>
            <a:pPr marL="0" marR="457200" lvl="0" indent="0" algn="just" rtl="1">
              <a:spcAft>
                <a:spcPts val="0"/>
              </a:spcAft>
              <a:buNone/>
            </a:pPr>
            <a:endPar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endParaRPr>
          </a:p>
          <a:p>
            <a:pPr marL="0" marR="457200" lvl="0" indent="0" algn="just" rtl="1">
              <a:spcAft>
                <a:spcPts val="0"/>
              </a:spcAft>
              <a:buNone/>
            </a:pPr>
            <a:endPar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endParaRP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spTree>
    <p:extLst>
      <p:ext uri="{BB962C8B-B14F-4D97-AF65-F5344CB8AC3E}">
        <p14:creationId xmlns:p14="http://schemas.microsoft.com/office/powerpoint/2010/main" val="856218878"/>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fa-IR" sz="54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برگه اطلاعات ایمنی </a:t>
            </a:r>
            <a:r>
              <a:rPr lang="en-US" sz="54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SDS</a:t>
            </a:r>
            <a:endParaRPr lang="en-US" sz="5400" b="1" dirty="0">
              <a:solidFill>
                <a:srgbClr val="FFC000"/>
              </a:solidFill>
              <a:effectLst/>
              <a:latin typeface="Calibri" panose="020F0502020204030204" pitchFamily="34" charset="0"/>
              <a:ea typeface="Calibri" panose="020F0502020204030204" pitchFamily="34" charset="0"/>
              <a:cs typeface="B Zar" panose="00000400000000000000" pitchFamily="2" charset="-78"/>
            </a:endParaRPr>
          </a:p>
        </p:txBody>
      </p:sp>
      <p:sp>
        <p:nvSpPr>
          <p:cNvPr id="3" name="Content Placeholder 2"/>
          <p:cNvSpPr>
            <a:spLocks noGrp="1"/>
          </p:cNvSpPr>
          <p:nvPr>
            <p:ph idx="1"/>
          </p:nvPr>
        </p:nvSpPr>
        <p:spPr>
          <a:xfrm>
            <a:off x="838200" y="1252024"/>
            <a:ext cx="10515600" cy="5078438"/>
          </a:xfrm>
        </p:spPr>
        <p:txBody>
          <a:bodyPr>
            <a:normAutofit/>
          </a:bodyPr>
          <a:lstStyle/>
          <a:p>
            <a:pPr marR="457200" algn="just" rtl="1"/>
            <a:r>
              <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rPr>
              <a:t>شامل جزییات خطرات ویژه مواد شیمیایی در هنگام استفاده از آنهاست</a:t>
            </a:r>
          </a:p>
          <a:p>
            <a:pPr marR="457200" algn="just" rtl="1"/>
            <a:endPar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endParaRPr>
          </a:p>
          <a:p>
            <a:pPr marR="457200" algn="just" rtl="1"/>
            <a:endPar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endParaRPr>
          </a:p>
          <a:p>
            <a:pPr marR="457200" algn="just" rtl="1"/>
            <a:r>
              <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rPr>
              <a:t>کلیه تولید کننده ها، توزیع کننده ها و وارد کننده های مواد شیمیایی موظف به تهیه </a:t>
            </a:r>
            <a:r>
              <a:rPr lang="en-US"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rPr>
              <a:t>SDS</a:t>
            </a:r>
            <a:r>
              <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rPr>
              <a:t> ها هستند.</a:t>
            </a:r>
          </a:p>
          <a:p>
            <a:pPr marL="0" marR="457200" lvl="0" indent="0" algn="just" rtl="1">
              <a:spcAft>
                <a:spcPts val="0"/>
              </a:spcAft>
              <a:buNone/>
            </a:pPr>
            <a:endPar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endParaRPr>
          </a:p>
          <a:p>
            <a:pPr marL="0" marR="457200" lvl="0" indent="0" algn="just" rtl="1">
              <a:spcAft>
                <a:spcPts val="0"/>
              </a:spcAft>
              <a:buNone/>
            </a:pPr>
            <a:endPar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endParaRP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spTree>
    <p:extLst>
      <p:ext uri="{BB962C8B-B14F-4D97-AF65-F5344CB8AC3E}">
        <p14:creationId xmlns:p14="http://schemas.microsoft.com/office/powerpoint/2010/main" val="682821263"/>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fa-IR" sz="54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برگه اطلاعات ایمنی </a:t>
            </a:r>
            <a:r>
              <a:rPr lang="en-US" sz="54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SDS</a:t>
            </a:r>
            <a:endParaRPr lang="en-US" sz="5400" b="1" dirty="0">
              <a:solidFill>
                <a:srgbClr val="FFC000"/>
              </a:solidFill>
              <a:effectLst/>
              <a:latin typeface="Calibri" panose="020F0502020204030204" pitchFamily="34" charset="0"/>
              <a:ea typeface="Calibri" panose="020F0502020204030204" pitchFamily="34" charset="0"/>
              <a:cs typeface="B Zar" panose="00000400000000000000" pitchFamily="2" charset="-78"/>
            </a:endParaRPr>
          </a:p>
        </p:txBody>
      </p:sp>
      <p:sp>
        <p:nvSpPr>
          <p:cNvPr id="3" name="Content Placeholder 2"/>
          <p:cNvSpPr>
            <a:spLocks noGrp="1"/>
          </p:cNvSpPr>
          <p:nvPr>
            <p:ph idx="1"/>
          </p:nvPr>
        </p:nvSpPr>
        <p:spPr>
          <a:xfrm>
            <a:off x="838200" y="1252024"/>
            <a:ext cx="10515600" cy="5078438"/>
          </a:xfrm>
        </p:spPr>
        <p:txBody>
          <a:bodyPr>
            <a:normAutofit/>
          </a:bodyPr>
          <a:lstStyle/>
          <a:p>
            <a:pPr marL="0" marR="457200" indent="0" algn="just" rtl="1">
              <a:buNone/>
            </a:pPr>
            <a:r>
              <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rPr>
              <a:t>مطاق با </a:t>
            </a:r>
            <a:r>
              <a:rPr lang="en-US"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rPr>
              <a:t>GHS</a:t>
            </a:r>
            <a:r>
              <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rPr>
              <a:t> شامل 16 قسمت می باشد </a:t>
            </a:r>
          </a:p>
          <a:p>
            <a:pPr marL="0" marR="457200" indent="0" algn="just" rtl="1">
              <a:buNone/>
            </a:pPr>
            <a:r>
              <a:rPr lang="fa-IR" sz="3600" b="1"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rPr>
              <a:t>1- شناسایی ماده شیمیایی</a:t>
            </a:r>
          </a:p>
          <a:p>
            <a:pPr marR="457200" algn="just" rtl="1">
              <a:buFont typeface="Wingdings" panose="05000000000000000000" pitchFamily="2" charset="2"/>
              <a:buChar char="ü"/>
            </a:pPr>
            <a:r>
              <a:rPr lang="fa-IR" sz="36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 نام ماده شیمیایی و مترادفهایی که با آنها شناسایی می شوند.</a:t>
            </a:r>
          </a:p>
          <a:p>
            <a:pPr marR="457200" algn="just" rtl="1">
              <a:buFont typeface="Wingdings" panose="05000000000000000000" pitchFamily="2" charset="2"/>
              <a:buChar char="ü"/>
            </a:pPr>
            <a:r>
              <a:rPr lang="fa-IR" sz="36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موارد مورد استفاده از مواد شیمیایی و یک خلاصه کوتاه از موارد ایمنی</a:t>
            </a:r>
          </a:p>
          <a:p>
            <a:pPr marR="457200" algn="just" rtl="1">
              <a:buFont typeface="Wingdings" panose="05000000000000000000" pitchFamily="2" charset="2"/>
              <a:buChar char="ü"/>
            </a:pPr>
            <a:r>
              <a:rPr lang="en-US" sz="36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SDS</a:t>
            </a:r>
            <a:r>
              <a:rPr lang="fa-IR" sz="36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 توسط چه سازمانی تهیه شده است</a:t>
            </a:r>
          </a:p>
          <a:p>
            <a:pPr marR="457200" algn="just" rtl="1">
              <a:buFont typeface="Wingdings" panose="05000000000000000000" pitchFamily="2" charset="2"/>
              <a:buChar char="ü"/>
            </a:pPr>
            <a:r>
              <a:rPr lang="fa-IR" sz="36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نام، آدرس و شماره تماس، فاکس، آدرس سایت و ایمیل تولید کننده و یا وارد کننده و شماره تماس اضطراری</a:t>
            </a:r>
          </a:p>
          <a:p>
            <a:pPr marR="457200" algn="just" rtl="1"/>
            <a:endPar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endParaRPr>
          </a:p>
          <a:p>
            <a:pPr marL="0" marR="457200" lvl="0" indent="0" algn="just" rtl="1">
              <a:spcAft>
                <a:spcPts val="0"/>
              </a:spcAft>
              <a:buNone/>
            </a:pPr>
            <a:endPar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endParaRPr>
          </a:p>
          <a:p>
            <a:pPr marL="0" marR="457200" lvl="0" indent="0" algn="just" rtl="1">
              <a:spcAft>
                <a:spcPts val="0"/>
              </a:spcAft>
              <a:buNone/>
            </a:pPr>
            <a:endPar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endParaRP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spTree>
    <p:extLst>
      <p:ext uri="{BB962C8B-B14F-4D97-AF65-F5344CB8AC3E}">
        <p14:creationId xmlns:p14="http://schemas.microsoft.com/office/powerpoint/2010/main" val="1396402812"/>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fa-IR" sz="54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برگه اطلاعات ایمنی </a:t>
            </a:r>
            <a:r>
              <a:rPr lang="en-US" sz="54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SDS</a:t>
            </a:r>
            <a:endParaRPr lang="en-US" sz="5400" b="1" dirty="0">
              <a:solidFill>
                <a:srgbClr val="FFC000"/>
              </a:solidFill>
              <a:effectLst/>
              <a:latin typeface="Calibri" panose="020F0502020204030204" pitchFamily="34" charset="0"/>
              <a:ea typeface="Calibri" panose="020F0502020204030204" pitchFamily="34" charset="0"/>
              <a:cs typeface="B Zar" panose="00000400000000000000" pitchFamily="2" charset="-78"/>
            </a:endParaRPr>
          </a:p>
        </p:txBody>
      </p:sp>
      <p:sp>
        <p:nvSpPr>
          <p:cNvPr id="3" name="Content Placeholder 2"/>
          <p:cNvSpPr>
            <a:spLocks noGrp="1"/>
          </p:cNvSpPr>
          <p:nvPr>
            <p:ph idx="1"/>
          </p:nvPr>
        </p:nvSpPr>
        <p:spPr>
          <a:xfrm>
            <a:off x="838200" y="1252024"/>
            <a:ext cx="10515600" cy="5078438"/>
          </a:xfrm>
        </p:spPr>
        <p:txBody>
          <a:bodyPr>
            <a:normAutofit/>
          </a:bodyPr>
          <a:lstStyle/>
          <a:p>
            <a:pPr marL="0" marR="457200" indent="0" algn="just" rtl="1">
              <a:buNone/>
            </a:pPr>
            <a:r>
              <a:rPr lang="fa-IR" sz="3600" b="1"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rPr>
              <a:t>2- شناسایی خطرات مواد شیمیایی</a:t>
            </a:r>
          </a:p>
          <a:p>
            <a:pPr marR="457200" algn="just" rtl="1">
              <a:buFont typeface="Wingdings" panose="05000000000000000000" pitchFamily="2" charset="2"/>
              <a:buChar char="ü"/>
            </a:pPr>
            <a:r>
              <a:rPr lang="fa-IR"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دسته بندی خطرات با تمامی جزییات</a:t>
            </a:r>
          </a:p>
          <a:p>
            <a:pPr marR="457200" algn="just" rtl="1">
              <a:buFont typeface="Wingdings" panose="05000000000000000000" pitchFamily="2" charset="2"/>
              <a:buChar char="ü"/>
            </a:pPr>
            <a:r>
              <a:rPr lang="fa-IR"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کلمات نشانه</a:t>
            </a:r>
          </a:p>
          <a:p>
            <a:pPr marR="457200" algn="just" rtl="1">
              <a:buFont typeface="Wingdings" panose="05000000000000000000" pitchFamily="2" charset="2"/>
              <a:buChar char="ü"/>
            </a:pPr>
            <a:r>
              <a:rPr lang="fa-IR"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عبارات خطر</a:t>
            </a:r>
          </a:p>
          <a:p>
            <a:pPr marR="457200" algn="just" rtl="1">
              <a:buFont typeface="Wingdings" panose="05000000000000000000" pitchFamily="2" charset="2"/>
              <a:buChar char="ü"/>
            </a:pPr>
            <a:r>
              <a:rPr lang="fa-IR"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پیکتوگرامها</a:t>
            </a:r>
          </a:p>
          <a:p>
            <a:pPr marR="457200" algn="just" rtl="1">
              <a:buFont typeface="Wingdings" panose="05000000000000000000" pitchFamily="2" charset="2"/>
              <a:buChar char="ü"/>
            </a:pPr>
            <a:r>
              <a:rPr lang="fa-IR"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عبارات احتیاطی (شامل پیشگیری و پاسخ)</a:t>
            </a:r>
          </a:p>
          <a:p>
            <a:pPr marR="457200" algn="just" rtl="1">
              <a:buFont typeface="Wingdings" panose="05000000000000000000" pitchFamily="2" charset="2"/>
              <a:buChar char="ü"/>
            </a:pPr>
            <a:r>
              <a:rPr lang="fa-IR"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توضیح خطراتی که در دسته بندی خطرات به روش </a:t>
            </a:r>
            <a:r>
              <a:rPr lang="en-US"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GHS</a:t>
            </a:r>
            <a:r>
              <a:rPr lang="fa-IR"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 نیامده است</a:t>
            </a:r>
          </a:p>
          <a:p>
            <a:pPr marR="457200" algn="just" rtl="1">
              <a:buFont typeface="Wingdings" panose="05000000000000000000" pitchFamily="2" charset="2"/>
              <a:buChar char="ü"/>
            </a:pPr>
            <a:r>
              <a:rPr lang="fa-IR"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مشخص </a:t>
            </a:r>
            <a:r>
              <a:rPr lang="fa-IR"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شدن درصد </a:t>
            </a:r>
            <a:r>
              <a:rPr lang="fa-IR"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مواد مختلف </a:t>
            </a:r>
            <a:r>
              <a:rPr lang="fa-IR"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برای مواد شیمیایی که مخلوطی از چند ماده هستند و سمیت حاد آنها تشکیل دهنده مشخص نمی باشد.</a:t>
            </a:r>
          </a:p>
          <a:p>
            <a:pPr marL="0" marR="457200" indent="0" algn="just" rtl="1">
              <a:buNone/>
            </a:pPr>
            <a:endPar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endParaRPr>
          </a:p>
          <a:p>
            <a:pPr marL="0" marR="457200" lvl="0" indent="0" algn="just" rtl="1">
              <a:spcAft>
                <a:spcPts val="0"/>
              </a:spcAft>
              <a:buNone/>
            </a:pPr>
            <a:endPar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endParaRPr>
          </a:p>
          <a:p>
            <a:pPr marL="0" marR="457200" lvl="0" indent="0" algn="just" rtl="1">
              <a:spcAft>
                <a:spcPts val="0"/>
              </a:spcAft>
              <a:buNone/>
            </a:pPr>
            <a:endPar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endParaRP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spTree>
    <p:extLst>
      <p:ext uri="{BB962C8B-B14F-4D97-AF65-F5344CB8AC3E}">
        <p14:creationId xmlns:p14="http://schemas.microsoft.com/office/powerpoint/2010/main" val="77572020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just" rtl="1">
              <a:lnSpc>
                <a:spcPct val="107000"/>
              </a:lnSpc>
              <a:spcAft>
                <a:spcPts val="800"/>
              </a:spcAft>
            </a:pPr>
            <a:r>
              <a:rPr lang="fa-IR" sz="3600" b="1" dirty="0">
                <a:solidFill>
                  <a:srgbClr val="FFC000"/>
                </a:solidFill>
                <a:latin typeface="Calibri" panose="020F0502020204030204" pitchFamily="34" charset="0"/>
                <a:ea typeface="Calibri" panose="020F0502020204030204" pitchFamily="34" charset="0"/>
                <a:cs typeface="B Zar" panose="00000400000000000000" pitchFamily="2" charset="-78"/>
              </a:rPr>
              <a:t>چطور </a:t>
            </a:r>
            <a:r>
              <a:rPr lang="en-US" sz="3600" b="1" dirty="0">
                <a:solidFill>
                  <a:srgbClr val="FFC000"/>
                </a:solidFill>
                <a:latin typeface="Calibri" panose="020F0502020204030204" pitchFamily="34" charset="0"/>
                <a:ea typeface="Calibri" panose="020F0502020204030204" pitchFamily="34" charset="0"/>
                <a:cs typeface="B Zar" panose="00000400000000000000" pitchFamily="2" charset="-78"/>
              </a:rPr>
              <a:t>GHS</a:t>
            </a:r>
            <a:r>
              <a:rPr lang="fa-IR" sz="3600" b="1" dirty="0">
                <a:solidFill>
                  <a:srgbClr val="FFC000"/>
                </a:solidFill>
                <a:latin typeface="Calibri" panose="020F0502020204030204" pitchFamily="34" charset="0"/>
                <a:ea typeface="Calibri" panose="020F0502020204030204" pitchFamily="34" charset="0"/>
                <a:cs typeface="B Zar" panose="00000400000000000000" pitchFamily="2" charset="-78"/>
              </a:rPr>
              <a:t> با </a:t>
            </a:r>
            <a:r>
              <a:rPr lang="en-US" sz="3600" b="1" dirty="0">
                <a:solidFill>
                  <a:srgbClr val="FFC000"/>
                </a:solidFill>
                <a:latin typeface="Calibri" panose="020F0502020204030204" pitchFamily="34" charset="0"/>
                <a:ea typeface="Calibri" panose="020F0502020204030204" pitchFamily="34" charset="0"/>
                <a:cs typeface="B Zar" panose="00000400000000000000" pitchFamily="2" charset="-78"/>
              </a:rPr>
              <a:t>ILO</a:t>
            </a:r>
            <a:r>
              <a:rPr lang="fa-IR" sz="3600" b="1" dirty="0">
                <a:solidFill>
                  <a:srgbClr val="FFC000"/>
                </a:solidFill>
                <a:latin typeface="Calibri" panose="020F0502020204030204" pitchFamily="34" charset="0"/>
                <a:ea typeface="Calibri" panose="020F0502020204030204" pitchFamily="34" charset="0"/>
                <a:cs typeface="B Zar" panose="00000400000000000000" pitchFamily="2" charset="-78"/>
              </a:rPr>
              <a:t> و استانداردهای کار بین المللی ارتباط دارد؟</a:t>
            </a:r>
            <a:endParaRPr lang="en-US" sz="3600" dirty="0">
              <a:solidFill>
                <a:srgbClr val="FFC000"/>
              </a:solidFill>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5"/>
            <a:ext cx="10515600" cy="4179388"/>
          </a:xfrm>
        </p:spPr>
        <p:txBody>
          <a:bodyPr>
            <a:normAutofit/>
          </a:bodyPr>
          <a:lstStyle/>
          <a:p>
            <a:pPr marL="0" lvl="0" indent="0" algn="just" rtl="1">
              <a:lnSpc>
                <a:spcPct val="107000"/>
              </a:lnSpc>
              <a:spcAft>
                <a:spcPts val="800"/>
              </a:spcAft>
              <a:buNone/>
            </a:pPr>
            <a:r>
              <a:rPr lang="en-US" sz="3200" dirty="0">
                <a:solidFill>
                  <a:srgbClr val="FFFF00"/>
                </a:solidFill>
                <a:latin typeface="Calibri" panose="020F0502020204030204" pitchFamily="34" charset="0"/>
                <a:ea typeface="Calibri" panose="020F0502020204030204" pitchFamily="34" charset="0"/>
                <a:cs typeface="B Zar" panose="00000400000000000000" pitchFamily="2" charset="-78"/>
              </a:rPr>
              <a:t>ILO</a:t>
            </a:r>
            <a:r>
              <a:rPr lang="fa-IR" sz="3200" dirty="0">
                <a:solidFill>
                  <a:srgbClr val="FFFF00"/>
                </a:solidFill>
                <a:latin typeface="Calibri" panose="020F0502020204030204" pitchFamily="34" charset="0"/>
                <a:ea typeface="Calibri" panose="020F0502020204030204" pitchFamily="34" charset="0"/>
                <a:cs typeface="B Zar" panose="00000400000000000000" pitchFamily="2" charset="-78"/>
              </a:rPr>
              <a:t> به وسیله چارچوب قانونی اش در رابطه با مواد شیمیایی به تقویت و ایجاد هم افزایی با </a:t>
            </a:r>
            <a:r>
              <a:rPr lang="en-US" sz="3200" dirty="0">
                <a:solidFill>
                  <a:srgbClr val="FFFF00"/>
                </a:solidFill>
                <a:latin typeface="Calibri" panose="020F0502020204030204" pitchFamily="34" charset="0"/>
                <a:ea typeface="Calibri" panose="020F0502020204030204" pitchFamily="34" charset="0"/>
                <a:cs typeface="B Zar" panose="00000400000000000000" pitchFamily="2" charset="-78"/>
              </a:rPr>
              <a:t>GHS</a:t>
            </a:r>
            <a:r>
              <a:rPr lang="fa-IR" sz="3200" dirty="0">
                <a:solidFill>
                  <a:srgbClr val="FFFF00"/>
                </a:solidFill>
                <a:latin typeface="Calibri" panose="020F0502020204030204" pitchFamily="34" charset="0"/>
                <a:ea typeface="Calibri" panose="020F0502020204030204" pitchFamily="34" charset="0"/>
                <a:cs typeface="B Zar" panose="00000400000000000000" pitchFamily="2" charset="-78"/>
              </a:rPr>
              <a:t> کمک می کند. تعدادی از استانداردهای بین المللی کار </a:t>
            </a:r>
            <a:r>
              <a:rPr lang="en-US" sz="3200" dirty="0">
                <a:solidFill>
                  <a:srgbClr val="FFFF00"/>
                </a:solidFill>
                <a:latin typeface="Calibri" panose="020F0502020204030204" pitchFamily="34" charset="0"/>
                <a:ea typeface="Calibri" panose="020F0502020204030204" pitchFamily="34" charset="0"/>
                <a:cs typeface="B Zar" panose="00000400000000000000" pitchFamily="2" charset="-78"/>
              </a:rPr>
              <a:t>(ILS)</a:t>
            </a:r>
            <a:r>
              <a:rPr lang="fa-IR" sz="3200" dirty="0">
                <a:solidFill>
                  <a:srgbClr val="FFFF00"/>
                </a:solidFill>
                <a:latin typeface="Calibri" panose="020F0502020204030204" pitchFamily="34" charset="0"/>
                <a:ea typeface="Calibri" panose="020F0502020204030204" pitchFamily="34" charset="0"/>
                <a:cs typeface="B Zar" panose="00000400000000000000" pitchFamily="2" charset="-78"/>
              </a:rPr>
              <a:t> نیازمند اجرای اجزا </a:t>
            </a:r>
            <a:r>
              <a:rPr lang="en-US" sz="3200" dirty="0">
                <a:solidFill>
                  <a:srgbClr val="FFFF00"/>
                </a:solidFill>
                <a:latin typeface="Calibri" panose="020F0502020204030204" pitchFamily="34" charset="0"/>
                <a:ea typeface="Calibri" panose="020F0502020204030204" pitchFamily="34" charset="0"/>
                <a:cs typeface="B Zar" panose="00000400000000000000" pitchFamily="2" charset="-78"/>
              </a:rPr>
              <a:t>GHS</a:t>
            </a:r>
            <a:r>
              <a:rPr lang="fa-IR" sz="3200" dirty="0">
                <a:solidFill>
                  <a:srgbClr val="FFFF00"/>
                </a:solidFill>
                <a:latin typeface="Calibri" panose="020F0502020204030204" pitchFamily="34" charset="0"/>
                <a:ea typeface="Calibri" panose="020F0502020204030204" pitchFamily="34" charset="0"/>
                <a:cs typeface="B Zar" panose="00000400000000000000" pitchFamily="2" charset="-78"/>
              </a:rPr>
              <a:t> هستند. </a:t>
            </a:r>
            <a:endParaRPr lang="en-US" dirty="0">
              <a:solidFill>
                <a:srgbClr val="FFFF00"/>
              </a:solidFill>
            </a:endParaRP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spTree>
    <p:extLst>
      <p:ext uri="{BB962C8B-B14F-4D97-AF65-F5344CB8AC3E}">
        <p14:creationId xmlns:p14="http://schemas.microsoft.com/office/powerpoint/2010/main" val="87203178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fa-IR" sz="54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برگه اطلاعات ایمنی </a:t>
            </a:r>
            <a:r>
              <a:rPr lang="en-US" sz="54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SDS</a:t>
            </a:r>
            <a:endParaRPr lang="en-US" sz="5400" b="1" dirty="0">
              <a:solidFill>
                <a:srgbClr val="FFC000"/>
              </a:solidFill>
              <a:effectLst/>
              <a:latin typeface="Calibri" panose="020F0502020204030204" pitchFamily="34" charset="0"/>
              <a:ea typeface="Calibri" panose="020F0502020204030204" pitchFamily="34" charset="0"/>
              <a:cs typeface="B Zar" panose="00000400000000000000" pitchFamily="2" charset="-78"/>
            </a:endParaRPr>
          </a:p>
        </p:txBody>
      </p:sp>
      <p:sp>
        <p:nvSpPr>
          <p:cNvPr id="3" name="Content Placeholder 2"/>
          <p:cNvSpPr>
            <a:spLocks noGrp="1"/>
          </p:cNvSpPr>
          <p:nvPr>
            <p:ph idx="1"/>
          </p:nvPr>
        </p:nvSpPr>
        <p:spPr>
          <a:xfrm>
            <a:off x="838200" y="1252024"/>
            <a:ext cx="10515600" cy="5078438"/>
          </a:xfrm>
        </p:spPr>
        <p:txBody>
          <a:bodyPr>
            <a:normAutofit/>
          </a:bodyPr>
          <a:lstStyle/>
          <a:p>
            <a:pPr marL="0" marR="457200" indent="0" algn="just" rtl="1">
              <a:buNone/>
            </a:pPr>
            <a:r>
              <a:rPr lang="fa-IR" sz="3600" b="1"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rPr>
              <a:t>3- ترکیب بندی یا اطلاعات مربوط به ترکیبات</a:t>
            </a:r>
          </a:p>
          <a:p>
            <a:pPr marR="457200" algn="just" rtl="1">
              <a:buFont typeface="Wingdings" panose="05000000000000000000" pitchFamily="2" charset="2"/>
              <a:buChar char="ü"/>
            </a:pPr>
            <a:r>
              <a:rPr lang="fa-IR" sz="32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نام ماده شیمیایی</a:t>
            </a:r>
          </a:p>
          <a:p>
            <a:pPr marR="457200" algn="just" rtl="1">
              <a:buFont typeface="Wingdings" panose="05000000000000000000" pitchFamily="2" charset="2"/>
              <a:buChar char="ü"/>
            </a:pPr>
            <a:r>
              <a:rPr lang="fa-IR" sz="32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 مترادف</a:t>
            </a:r>
          </a:p>
          <a:p>
            <a:pPr marR="457200" algn="just" rtl="1">
              <a:buFont typeface="Wingdings" panose="05000000000000000000" pitchFamily="2" charset="2"/>
              <a:buChar char="ü"/>
            </a:pPr>
            <a:r>
              <a:rPr lang="fa-IR" sz="32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 </a:t>
            </a:r>
            <a:r>
              <a:rPr lang="en-US" sz="32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CAS Number</a:t>
            </a:r>
            <a:endParaRPr lang="fa-IR" sz="32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endParaRPr>
          </a:p>
          <a:p>
            <a:pPr marR="457200" algn="just" rtl="1">
              <a:buFont typeface="Wingdings" panose="05000000000000000000" pitchFamily="2" charset="2"/>
              <a:buChar char="ü"/>
            </a:pPr>
            <a:r>
              <a:rPr lang="fa-IR" sz="32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جرم ملکولی</a:t>
            </a:r>
          </a:p>
          <a:p>
            <a:pPr marR="457200" algn="just" rtl="1">
              <a:buFont typeface="Wingdings" panose="05000000000000000000" pitchFamily="2" charset="2"/>
              <a:buChar char="ü"/>
            </a:pPr>
            <a:r>
              <a:rPr lang="fa-IR" sz="32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چگالی</a:t>
            </a:r>
          </a:p>
          <a:p>
            <a:pPr marR="457200" algn="just" rtl="1">
              <a:buFont typeface="Wingdings" panose="05000000000000000000" pitchFamily="2" charset="2"/>
              <a:buChar char="ü"/>
            </a:pPr>
            <a:r>
              <a:rPr lang="fa-IR" sz="32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 </a:t>
            </a:r>
            <a:r>
              <a:rPr lang="en-US" sz="32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EC Number</a:t>
            </a:r>
            <a:r>
              <a:rPr lang="fa-IR" sz="32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  </a:t>
            </a:r>
          </a:p>
          <a:p>
            <a:pPr marR="457200" algn="just" rtl="1">
              <a:buFont typeface="Wingdings" panose="05000000000000000000" pitchFamily="2" charset="2"/>
              <a:buChar char="ü"/>
            </a:pPr>
            <a:r>
              <a:rPr lang="fa-IR" sz="32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درصد مخلوط مواد شیمیایی</a:t>
            </a:r>
          </a:p>
          <a:p>
            <a:pPr marL="0" marR="457200" indent="0" algn="just" rtl="1">
              <a:buNone/>
            </a:pPr>
            <a:endPar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endParaRPr>
          </a:p>
          <a:p>
            <a:pPr marL="0" marR="457200" lvl="0" indent="0" algn="just" rtl="1">
              <a:spcAft>
                <a:spcPts val="0"/>
              </a:spcAft>
              <a:buNone/>
            </a:pPr>
            <a:endPar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endParaRPr>
          </a:p>
          <a:p>
            <a:pPr marL="0" marR="457200" lvl="0" indent="0" algn="just" rtl="1">
              <a:spcAft>
                <a:spcPts val="0"/>
              </a:spcAft>
              <a:buNone/>
            </a:pPr>
            <a:endPar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endParaRP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spTree>
    <p:extLst>
      <p:ext uri="{BB962C8B-B14F-4D97-AF65-F5344CB8AC3E}">
        <p14:creationId xmlns:p14="http://schemas.microsoft.com/office/powerpoint/2010/main" val="1789314773"/>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fa-IR" sz="54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برگه اطلاعات ایمنی </a:t>
            </a:r>
            <a:r>
              <a:rPr lang="en-US" sz="54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SDS</a:t>
            </a:r>
            <a:endParaRPr lang="en-US" sz="5400" b="1" dirty="0">
              <a:solidFill>
                <a:srgbClr val="FFC000"/>
              </a:solidFill>
              <a:effectLst/>
              <a:latin typeface="Calibri" panose="020F0502020204030204" pitchFamily="34" charset="0"/>
              <a:ea typeface="Calibri" panose="020F0502020204030204" pitchFamily="34" charset="0"/>
              <a:cs typeface="B Zar" panose="00000400000000000000" pitchFamily="2" charset="-78"/>
            </a:endParaRPr>
          </a:p>
        </p:txBody>
      </p:sp>
      <p:sp>
        <p:nvSpPr>
          <p:cNvPr id="3" name="Content Placeholder 2"/>
          <p:cNvSpPr>
            <a:spLocks noGrp="1"/>
          </p:cNvSpPr>
          <p:nvPr>
            <p:ph idx="1"/>
          </p:nvPr>
        </p:nvSpPr>
        <p:spPr>
          <a:xfrm>
            <a:off x="838200" y="1252024"/>
            <a:ext cx="10515600" cy="5078438"/>
          </a:xfrm>
        </p:spPr>
        <p:txBody>
          <a:bodyPr>
            <a:normAutofit/>
          </a:bodyPr>
          <a:lstStyle/>
          <a:p>
            <a:pPr marL="0" marR="457200" indent="0" algn="just" rtl="1">
              <a:buNone/>
            </a:pPr>
            <a:r>
              <a:rPr lang="fa-IR" sz="3600" b="1"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rPr>
              <a:t>4- کمکهای اولیه</a:t>
            </a:r>
          </a:p>
          <a:p>
            <a:pPr marR="457200" algn="just" rtl="1">
              <a:buFont typeface="Wingdings" panose="05000000000000000000" pitchFamily="2" charset="2"/>
              <a:buChar char="ü"/>
            </a:pPr>
            <a:r>
              <a:rPr lang="fa-IR" sz="32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اطلاعات کمکهای اولیه برای افراد آموزش ندیده </a:t>
            </a:r>
          </a:p>
          <a:p>
            <a:pPr marR="457200" algn="just" rtl="1">
              <a:buFont typeface="Wingdings" panose="05000000000000000000" pitchFamily="2" charset="2"/>
              <a:buChar char="ü"/>
            </a:pPr>
            <a:r>
              <a:rPr lang="fa-IR" sz="32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کمکهای اولیه برای مواجهات استنشاقی، پوستی و چشمی و بلعی </a:t>
            </a:r>
          </a:p>
          <a:p>
            <a:pPr marR="457200" algn="just" rtl="1">
              <a:buFont typeface="Wingdings" panose="05000000000000000000" pitchFamily="2" charset="2"/>
              <a:buChar char="ü"/>
            </a:pPr>
            <a:r>
              <a:rPr lang="fa-IR" sz="32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نشانه های مهم در مواجهات حاد</a:t>
            </a:r>
          </a:p>
          <a:p>
            <a:pPr marR="457200" algn="just" rtl="1">
              <a:buFont typeface="Wingdings" panose="05000000000000000000" pitchFamily="2" charset="2"/>
              <a:buChar char="ü"/>
            </a:pPr>
            <a:r>
              <a:rPr lang="fa-IR" sz="32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پیشنهادات برای درمانهای فوری قبل از ارجاع به بیمارستان و مراکز درمانی</a:t>
            </a:r>
          </a:p>
          <a:p>
            <a:pPr marR="457200" algn="just" rtl="1"/>
            <a:endPar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endParaRPr>
          </a:p>
          <a:p>
            <a:pPr marL="0" marR="457200" lvl="0" indent="0" algn="just" rtl="1">
              <a:spcAft>
                <a:spcPts val="0"/>
              </a:spcAft>
              <a:buNone/>
            </a:pPr>
            <a:endPar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endParaRPr>
          </a:p>
          <a:p>
            <a:pPr marL="0" marR="457200" lvl="0" indent="0" algn="just" rtl="1">
              <a:spcAft>
                <a:spcPts val="0"/>
              </a:spcAft>
              <a:buNone/>
            </a:pPr>
            <a:endPar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endParaRP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spTree>
    <p:extLst>
      <p:ext uri="{BB962C8B-B14F-4D97-AF65-F5344CB8AC3E}">
        <p14:creationId xmlns:p14="http://schemas.microsoft.com/office/powerpoint/2010/main" val="3703701311"/>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fa-IR" sz="54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برگه اطلاعات ایمنی </a:t>
            </a:r>
            <a:r>
              <a:rPr lang="en-US" sz="54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SDS</a:t>
            </a:r>
            <a:endParaRPr lang="en-US" sz="5400" b="1" dirty="0">
              <a:solidFill>
                <a:srgbClr val="FFC000"/>
              </a:solidFill>
              <a:effectLst/>
              <a:latin typeface="Calibri" panose="020F0502020204030204" pitchFamily="34" charset="0"/>
              <a:ea typeface="Calibri" panose="020F0502020204030204" pitchFamily="34" charset="0"/>
              <a:cs typeface="B Zar" panose="00000400000000000000" pitchFamily="2" charset="-78"/>
            </a:endParaRPr>
          </a:p>
        </p:txBody>
      </p:sp>
      <p:sp>
        <p:nvSpPr>
          <p:cNvPr id="3" name="Content Placeholder 2"/>
          <p:cNvSpPr>
            <a:spLocks noGrp="1"/>
          </p:cNvSpPr>
          <p:nvPr>
            <p:ph idx="1"/>
          </p:nvPr>
        </p:nvSpPr>
        <p:spPr>
          <a:xfrm>
            <a:off x="838200" y="1252024"/>
            <a:ext cx="10515600" cy="5078438"/>
          </a:xfrm>
        </p:spPr>
        <p:txBody>
          <a:bodyPr>
            <a:normAutofit/>
          </a:bodyPr>
          <a:lstStyle/>
          <a:p>
            <a:pPr marL="0" marR="457200" indent="0" algn="just" rtl="1">
              <a:buNone/>
            </a:pPr>
            <a:r>
              <a:rPr lang="fa-IR" sz="3600" b="1"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rPr>
              <a:t>5- اطفاء حریق</a:t>
            </a:r>
          </a:p>
          <a:p>
            <a:pPr marR="457200" algn="just" rtl="1">
              <a:buFont typeface="Wingdings" panose="05000000000000000000" pitchFamily="2" charset="2"/>
              <a:buChar char="ü"/>
            </a:pPr>
            <a:r>
              <a:rPr lang="fa-IR" sz="32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پیشنهاد برای وسایل اطفاء حریق مناسب</a:t>
            </a:r>
          </a:p>
          <a:p>
            <a:pPr marR="457200" algn="just" rtl="1">
              <a:buFont typeface="Wingdings" panose="05000000000000000000" pitchFamily="2" charset="2"/>
              <a:buChar char="ü"/>
            </a:pPr>
            <a:r>
              <a:rPr lang="fa-IR" sz="32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توصیه های مربوط به خطراتی که ممکن است در زمان حریق رخ دهد مثل تولید گازهای سمی حاصل از حریق</a:t>
            </a:r>
          </a:p>
          <a:p>
            <a:pPr marR="457200" algn="just" rtl="1">
              <a:buFont typeface="Wingdings" panose="05000000000000000000" pitchFamily="2" charset="2"/>
              <a:buChar char="ü"/>
            </a:pPr>
            <a:r>
              <a:rPr lang="fa-IR" sz="32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تجهیزات حفاظت فردی مناسب برای آتش نشانان</a:t>
            </a:r>
          </a:p>
          <a:p>
            <a:pPr marL="0" marR="457200" lvl="0" indent="0" algn="just" rtl="1">
              <a:spcAft>
                <a:spcPts val="0"/>
              </a:spcAft>
              <a:buNone/>
            </a:pPr>
            <a:endPar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endParaRPr>
          </a:p>
          <a:p>
            <a:pPr marL="0" marR="457200" lvl="0" indent="0" algn="just" rtl="1">
              <a:spcAft>
                <a:spcPts val="0"/>
              </a:spcAft>
              <a:buNone/>
            </a:pPr>
            <a:endPar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endParaRP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spTree>
    <p:extLst>
      <p:ext uri="{BB962C8B-B14F-4D97-AF65-F5344CB8AC3E}">
        <p14:creationId xmlns:p14="http://schemas.microsoft.com/office/powerpoint/2010/main" val="1429179190"/>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fa-IR" sz="54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برگه اطلاعات ایمنی </a:t>
            </a:r>
            <a:r>
              <a:rPr lang="en-US" sz="54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SDS</a:t>
            </a:r>
            <a:endParaRPr lang="en-US" sz="5400" b="1" dirty="0">
              <a:solidFill>
                <a:srgbClr val="FFC000"/>
              </a:solidFill>
              <a:effectLst/>
              <a:latin typeface="Calibri" panose="020F0502020204030204" pitchFamily="34" charset="0"/>
              <a:ea typeface="Calibri" panose="020F0502020204030204" pitchFamily="34" charset="0"/>
              <a:cs typeface="B Zar" panose="00000400000000000000" pitchFamily="2" charset="-78"/>
            </a:endParaRPr>
          </a:p>
        </p:txBody>
      </p:sp>
      <p:sp>
        <p:nvSpPr>
          <p:cNvPr id="3" name="Content Placeholder 2"/>
          <p:cNvSpPr>
            <a:spLocks noGrp="1"/>
          </p:cNvSpPr>
          <p:nvPr>
            <p:ph idx="1"/>
          </p:nvPr>
        </p:nvSpPr>
        <p:spPr>
          <a:xfrm>
            <a:off x="838200" y="1252024"/>
            <a:ext cx="10515600" cy="5078438"/>
          </a:xfrm>
        </p:spPr>
        <p:txBody>
          <a:bodyPr>
            <a:normAutofit/>
          </a:bodyPr>
          <a:lstStyle/>
          <a:p>
            <a:pPr marL="0" marR="457200" indent="0" algn="just" rtl="1">
              <a:buNone/>
            </a:pPr>
            <a:r>
              <a:rPr lang="fa-IR" sz="3600" b="1"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rPr>
              <a:t>6- رهایش تصادفی</a:t>
            </a:r>
            <a:endParaRPr lang="en-US" sz="3600" b="1"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endParaRPr>
          </a:p>
          <a:p>
            <a:pPr marR="457200" algn="just" rtl="1">
              <a:buFont typeface="Wingdings" panose="05000000000000000000" pitchFamily="2" charset="2"/>
              <a:buChar char="ü"/>
            </a:pPr>
            <a:r>
              <a:rPr lang="fa-IR" sz="29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توصیه های لازم برای زدودن آلاینده های ناشی از ریزش، نشت و رهایش ماده شیمیایی برای پیشگیری و یا کاهش مواجهه افراد و محیط زیست</a:t>
            </a:r>
          </a:p>
          <a:p>
            <a:pPr marR="457200" algn="just" rtl="1">
              <a:buFont typeface="Wingdings" panose="05000000000000000000" pitchFamily="2" charset="2"/>
              <a:buChar char="ü"/>
            </a:pPr>
            <a:r>
              <a:rPr lang="fa-IR" sz="29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استفاده از پیشگیری هایی مانند حذف منبع و استفاده از وسایل حفاظت فردی مناسب</a:t>
            </a:r>
          </a:p>
          <a:p>
            <a:pPr marR="457200" algn="just" rtl="1">
              <a:buFont typeface="Wingdings" panose="05000000000000000000" pitchFamily="2" charset="2"/>
              <a:buChar char="ü"/>
            </a:pPr>
            <a:r>
              <a:rPr lang="fa-IR" sz="29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اقدامات اضطراری شامل ساختارهایی برای تخلیه، ایزوله کردن در زمان لازم و لباسهای حفاظتی مناسب</a:t>
            </a:r>
            <a:endParaRPr lang="en-US" sz="29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endParaRPr>
          </a:p>
          <a:p>
            <a:pPr marR="457200" algn="just" rtl="1">
              <a:buFont typeface="Wingdings" panose="05000000000000000000" pitchFamily="2" charset="2"/>
              <a:buChar char="ü"/>
            </a:pPr>
            <a:r>
              <a:rPr lang="fa-IR" sz="29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روشها و وسایل لازم برای مهار مانند راههای زه کشی و سرپوش گذاری</a:t>
            </a:r>
          </a:p>
          <a:p>
            <a:pPr marR="457200" algn="just" rtl="1">
              <a:buFont typeface="Wingdings" panose="05000000000000000000" pitchFamily="2" charset="2"/>
              <a:buChar char="ü"/>
            </a:pPr>
            <a:r>
              <a:rPr lang="fa-IR" sz="29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راههای تمیز کردن مانند تکنیکهای مناسب برای</a:t>
            </a:r>
            <a:r>
              <a:rPr lang="fa-IR" sz="2900"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 </a:t>
            </a:r>
            <a:r>
              <a:rPr lang="fa-IR" sz="29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خنثی سازی، آلودگی زدایی، تمیزکاری و مکش، جاذب و تجهیزات مورد نیاز برای مهار</a:t>
            </a:r>
          </a:p>
          <a:p>
            <a:pPr marL="0" marR="457200" indent="0" algn="just" rtl="1">
              <a:buNone/>
            </a:pPr>
            <a:endPar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endParaRPr>
          </a:p>
          <a:p>
            <a:pPr marL="0" marR="457200" lvl="0" indent="0" algn="just" rtl="1">
              <a:spcAft>
                <a:spcPts val="0"/>
              </a:spcAft>
              <a:buNone/>
            </a:pPr>
            <a:endPar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endParaRPr>
          </a:p>
          <a:p>
            <a:pPr marL="0" marR="457200" lvl="0" indent="0" algn="just" rtl="1">
              <a:spcAft>
                <a:spcPts val="0"/>
              </a:spcAft>
              <a:buNone/>
            </a:pPr>
            <a:endPar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endParaRP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spTree>
    <p:extLst>
      <p:ext uri="{BB962C8B-B14F-4D97-AF65-F5344CB8AC3E}">
        <p14:creationId xmlns:p14="http://schemas.microsoft.com/office/powerpoint/2010/main" val="3450399766"/>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fa-IR" sz="54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برگه اطلاعات ایمنی </a:t>
            </a:r>
            <a:r>
              <a:rPr lang="en-US" sz="54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SDS</a:t>
            </a:r>
            <a:endParaRPr lang="en-US" sz="5400" b="1" dirty="0">
              <a:solidFill>
                <a:srgbClr val="FFC000"/>
              </a:solidFill>
              <a:effectLst/>
              <a:latin typeface="Calibri" panose="020F0502020204030204" pitchFamily="34" charset="0"/>
              <a:ea typeface="Calibri" panose="020F0502020204030204" pitchFamily="34" charset="0"/>
              <a:cs typeface="B Zar" panose="00000400000000000000" pitchFamily="2" charset="-78"/>
            </a:endParaRPr>
          </a:p>
        </p:txBody>
      </p:sp>
      <p:sp>
        <p:nvSpPr>
          <p:cNvPr id="3" name="Content Placeholder 2"/>
          <p:cNvSpPr>
            <a:spLocks noGrp="1"/>
          </p:cNvSpPr>
          <p:nvPr>
            <p:ph idx="1"/>
          </p:nvPr>
        </p:nvSpPr>
        <p:spPr>
          <a:xfrm>
            <a:off x="838200" y="1252024"/>
            <a:ext cx="10515600" cy="5078438"/>
          </a:xfrm>
        </p:spPr>
        <p:txBody>
          <a:bodyPr>
            <a:normAutofit/>
          </a:bodyPr>
          <a:lstStyle/>
          <a:p>
            <a:pPr marL="0" marR="457200" indent="0" algn="just" rtl="1">
              <a:buNone/>
            </a:pPr>
            <a:r>
              <a:rPr lang="fa-IR" sz="3600" b="1"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rPr>
              <a:t>7- استفاده و انبارش</a:t>
            </a:r>
          </a:p>
          <a:p>
            <a:pPr marR="457200" algn="just" rtl="1">
              <a:buFont typeface="Wingdings" panose="05000000000000000000" pitchFamily="2" charset="2"/>
              <a:buChar char="ü"/>
            </a:pPr>
            <a:r>
              <a:rPr lang="fa-IR" sz="35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راهنماهای لازم برای استفاده های ایمن و فعالیت در شرایط ایمن در هنگام انبارش مواد شیمیایی</a:t>
            </a:r>
          </a:p>
          <a:p>
            <a:pPr marR="457200" algn="just" rtl="1">
              <a:buFont typeface="Wingdings" panose="05000000000000000000" pitchFamily="2" charset="2"/>
              <a:buChar char="ü"/>
            </a:pPr>
            <a:r>
              <a:rPr lang="fa-IR" sz="35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احتیاط های لازم برای استفاده های ایمن شامل توصیه برای استفاده از مواد شیمیایی ناسازگار،کاهش رهایش مواد شیمیایی به محیط زیست و تهیه توصیه های مناسب بهداشتی مثل خوردن، نوشیدن و سیگار کشیدن در محیط های کاری</a:t>
            </a:r>
          </a:p>
          <a:p>
            <a:pPr marR="457200" algn="just" rtl="1">
              <a:buFont typeface="Wingdings" panose="05000000000000000000" pitchFamily="2" charset="2"/>
              <a:buChar char="ü"/>
            </a:pPr>
            <a:r>
              <a:rPr lang="fa-IR" sz="35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توصیه های لازم برای وضعیت انبارش ایمن مانند تهویه مناسب</a:t>
            </a:r>
          </a:p>
          <a:p>
            <a:pPr marR="457200" algn="just" rtl="1"/>
            <a:endPar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endParaRPr>
          </a:p>
          <a:p>
            <a:pPr marL="0" marR="457200" lvl="0" indent="0" algn="just" rtl="1">
              <a:spcAft>
                <a:spcPts val="0"/>
              </a:spcAft>
              <a:buNone/>
            </a:pPr>
            <a:endPar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endParaRPr>
          </a:p>
          <a:p>
            <a:pPr marL="0" marR="457200" lvl="0" indent="0" algn="just" rtl="1">
              <a:spcAft>
                <a:spcPts val="0"/>
              </a:spcAft>
              <a:buNone/>
            </a:pPr>
            <a:endPar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endParaRP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spTree>
    <p:extLst>
      <p:ext uri="{BB962C8B-B14F-4D97-AF65-F5344CB8AC3E}">
        <p14:creationId xmlns:p14="http://schemas.microsoft.com/office/powerpoint/2010/main" val="1295918875"/>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fa-IR" sz="54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برگه اطلاعات ایمنی </a:t>
            </a:r>
            <a:r>
              <a:rPr lang="en-US" sz="54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SDS</a:t>
            </a:r>
            <a:endParaRPr lang="en-US" sz="5400" b="1" dirty="0">
              <a:solidFill>
                <a:srgbClr val="FFC000"/>
              </a:solidFill>
              <a:effectLst/>
              <a:latin typeface="Calibri" panose="020F0502020204030204" pitchFamily="34" charset="0"/>
              <a:ea typeface="Calibri" panose="020F0502020204030204" pitchFamily="34" charset="0"/>
              <a:cs typeface="B Zar" panose="00000400000000000000" pitchFamily="2" charset="-78"/>
            </a:endParaRPr>
          </a:p>
        </p:txBody>
      </p:sp>
      <p:sp>
        <p:nvSpPr>
          <p:cNvPr id="3" name="Content Placeholder 2"/>
          <p:cNvSpPr>
            <a:spLocks noGrp="1"/>
          </p:cNvSpPr>
          <p:nvPr>
            <p:ph idx="1"/>
          </p:nvPr>
        </p:nvSpPr>
        <p:spPr>
          <a:xfrm>
            <a:off x="838200" y="1252024"/>
            <a:ext cx="10515600" cy="5078438"/>
          </a:xfrm>
        </p:spPr>
        <p:txBody>
          <a:bodyPr>
            <a:normAutofit/>
          </a:bodyPr>
          <a:lstStyle/>
          <a:p>
            <a:pPr marL="0" marR="457200" indent="0" algn="just" rtl="1">
              <a:buNone/>
            </a:pPr>
            <a:r>
              <a:rPr lang="fa-IR" sz="3600" b="1"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rPr>
              <a:t>8- راههای کنترل و تجهیزات حفاظت فردی</a:t>
            </a:r>
          </a:p>
          <a:p>
            <a:pPr marR="457200" lvl="0" algn="just" rtl="1">
              <a:spcAft>
                <a:spcPts val="0"/>
              </a:spcAft>
              <a:buFont typeface="Wingdings" panose="05000000000000000000" pitchFamily="2" charset="2"/>
              <a:buChar char="ü"/>
            </a:pPr>
            <a:r>
              <a:rPr lang="fa-IR" sz="35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حدود مجاز مواجهه شغلی مربوط به سازمانهای </a:t>
            </a:r>
            <a:r>
              <a:rPr lang="en-US" sz="35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OSHA</a:t>
            </a:r>
            <a:r>
              <a:rPr lang="fa-IR" sz="35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 </a:t>
            </a:r>
            <a:r>
              <a:rPr lang="en-US" sz="35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NIOSH</a:t>
            </a:r>
            <a:r>
              <a:rPr lang="fa-IR" sz="35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 و </a:t>
            </a:r>
            <a:r>
              <a:rPr lang="en-US" sz="35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ACGIH</a:t>
            </a:r>
          </a:p>
          <a:p>
            <a:pPr marR="457200" lvl="0" algn="just" rtl="1">
              <a:spcAft>
                <a:spcPts val="0"/>
              </a:spcAft>
              <a:buFont typeface="Wingdings" panose="05000000000000000000" pitchFamily="2" charset="2"/>
              <a:buChar char="ü"/>
            </a:pPr>
            <a:r>
              <a:rPr lang="fa-IR" sz="35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کنترلهای مهندسی مانند تهویه موضعی یا استفاده در محفظه های محصور</a:t>
            </a:r>
          </a:p>
          <a:p>
            <a:pPr marR="457200" lvl="0" algn="just" rtl="1">
              <a:spcAft>
                <a:spcPts val="0"/>
              </a:spcAft>
              <a:buFont typeface="Wingdings" panose="05000000000000000000" pitchFamily="2" charset="2"/>
              <a:buChar char="ü"/>
            </a:pPr>
            <a:r>
              <a:rPr lang="fa-IR" sz="35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توصیه های لازم برای پیشگیری از بیماریها و صدمات ناشی از مواد شیمیایی  مانند وسایل حفاظت فردی مناسب</a:t>
            </a:r>
          </a:p>
          <a:p>
            <a:pPr marR="457200" lvl="0" algn="just" rtl="1">
              <a:spcAft>
                <a:spcPts val="0"/>
              </a:spcAft>
              <a:buFont typeface="Wingdings" panose="05000000000000000000" pitchFamily="2" charset="2"/>
              <a:buChar char="ü"/>
            </a:pPr>
            <a:r>
              <a:rPr lang="fa-IR" sz="35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تجهیزات حفاظت فردی ویژه مانند لباسها و تجهیزات حفاظت تنفسی </a:t>
            </a:r>
          </a:p>
          <a:p>
            <a:pPr marL="0" marR="457200" lvl="0" indent="0" algn="just" rtl="1">
              <a:spcAft>
                <a:spcPts val="0"/>
              </a:spcAft>
              <a:buNone/>
            </a:pPr>
            <a:endPar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endParaRP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spTree>
    <p:extLst>
      <p:ext uri="{BB962C8B-B14F-4D97-AF65-F5344CB8AC3E}">
        <p14:creationId xmlns:p14="http://schemas.microsoft.com/office/powerpoint/2010/main" val="975154919"/>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fa-IR" sz="54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برگه اطلاعات ایمنی </a:t>
            </a:r>
            <a:r>
              <a:rPr lang="en-US" sz="54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SDS</a:t>
            </a:r>
            <a:endParaRPr lang="en-US" sz="5400" b="1" dirty="0">
              <a:solidFill>
                <a:srgbClr val="FFC000"/>
              </a:solidFill>
              <a:effectLst/>
              <a:latin typeface="Calibri" panose="020F0502020204030204" pitchFamily="34" charset="0"/>
              <a:ea typeface="Calibri" panose="020F0502020204030204" pitchFamily="34" charset="0"/>
              <a:cs typeface="B Zar" panose="00000400000000000000" pitchFamily="2" charset="-78"/>
            </a:endParaRPr>
          </a:p>
        </p:txBody>
      </p:sp>
      <p:sp>
        <p:nvSpPr>
          <p:cNvPr id="3" name="Content Placeholder 2"/>
          <p:cNvSpPr>
            <a:spLocks noGrp="1"/>
          </p:cNvSpPr>
          <p:nvPr>
            <p:ph idx="1"/>
          </p:nvPr>
        </p:nvSpPr>
        <p:spPr>
          <a:xfrm>
            <a:off x="838200" y="1252024"/>
            <a:ext cx="10515600" cy="5078438"/>
          </a:xfrm>
        </p:spPr>
        <p:txBody>
          <a:bodyPr>
            <a:normAutofit fontScale="77500" lnSpcReduction="20000"/>
          </a:bodyPr>
          <a:lstStyle/>
          <a:p>
            <a:pPr marL="0" marR="457200" indent="0" algn="just" rtl="1">
              <a:buNone/>
            </a:pPr>
            <a:r>
              <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rPr>
              <a:t>9- خصوصیات فیزیکی و شیمیایی</a:t>
            </a:r>
          </a:p>
          <a:p>
            <a:pPr marR="457200" lvl="0" algn="just" rtl="1">
              <a:spcAft>
                <a:spcPts val="0"/>
              </a:spcAft>
              <a:buFont typeface="Wingdings" panose="05000000000000000000" pitchFamily="2" charset="2"/>
              <a:buChar char="ü"/>
            </a:pPr>
            <a:r>
              <a:rPr lang="fa-IR" sz="36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شفافیت</a:t>
            </a:r>
          </a:p>
          <a:p>
            <a:pPr marR="457200" lvl="0" algn="just" rtl="1">
              <a:spcAft>
                <a:spcPts val="0"/>
              </a:spcAft>
              <a:buFont typeface="Wingdings" panose="05000000000000000000" pitchFamily="2" charset="2"/>
              <a:buChar char="ü"/>
            </a:pPr>
            <a:r>
              <a:rPr lang="fa-IR" sz="36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بو</a:t>
            </a:r>
          </a:p>
          <a:p>
            <a:pPr marR="457200" lvl="0" algn="just" rtl="1">
              <a:spcAft>
                <a:spcPts val="0"/>
              </a:spcAft>
              <a:buFont typeface="Wingdings" panose="05000000000000000000" pitchFamily="2" charset="2"/>
              <a:buChar char="ü"/>
            </a:pPr>
            <a:r>
              <a:rPr lang="fa-IR" sz="36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آستانه بویایی</a:t>
            </a:r>
          </a:p>
          <a:p>
            <a:pPr marR="457200" lvl="0" algn="just" rtl="1">
              <a:spcAft>
                <a:spcPts val="0"/>
              </a:spcAft>
              <a:buFont typeface="Wingdings" panose="05000000000000000000" pitchFamily="2" charset="2"/>
              <a:buChar char="ü"/>
            </a:pPr>
            <a:r>
              <a:rPr lang="en-US" sz="36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PH</a:t>
            </a:r>
          </a:p>
          <a:p>
            <a:pPr marR="457200" lvl="0" algn="just" rtl="1">
              <a:spcAft>
                <a:spcPts val="0"/>
              </a:spcAft>
              <a:buFont typeface="Wingdings" panose="05000000000000000000" pitchFamily="2" charset="2"/>
              <a:buChar char="ü"/>
            </a:pPr>
            <a:r>
              <a:rPr lang="fa-IR" sz="36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نقطه ذوب/انجماد</a:t>
            </a:r>
          </a:p>
          <a:p>
            <a:pPr marR="457200" lvl="0" algn="just" rtl="1">
              <a:spcAft>
                <a:spcPts val="0"/>
              </a:spcAft>
              <a:buFont typeface="Wingdings" panose="05000000000000000000" pitchFamily="2" charset="2"/>
              <a:buChar char="ü"/>
            </a:pPr>
            <a:r>
              <a:rPr lang="fa-IR" sz="36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نقطه جوش</a:t>
            </a:r>
          </a:p>
          <a:p>
            <a:pPr marR="457200" lvl="0" algn="just" rtl="1">
              <a:spcAft>
                <a:spcPts val="0"/>
              </a:spcAft>
              <a:buFont typeface="Wingdings" panose="05000000000000000000" pitchFamily="2" charset="2"/>
              <a:buChar char="ü"/>
            </a:pPr>
            <a:r>
              <a:rPr lang="fa-IR" sz="36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فشار بخار</a:t>
            </a:r>
          </a:p>
          <a:p>
            <a:pPr marR="457200" lvl="0" algn="just" rtl="1">
              <a:spcAft>
                <a:spcPts val="0"/>
              </a:spcAft>
              <a:buFont typeface="Wingdings" panose="05000000000000000000" pitchFamily="2" charset="2"/>
              <a:buChar char="ü"/>
            </a:pPr>
            <a:r>
              <a:rPr lang="fa-IR" sz="36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پایداری</a:t>
            </a:r>
          </a:p>
          <a:p>
            <a:pPr marR="457200" lvl="0" algn="just" rtl="1">
              <a:spcAft>
                <a:spcPts val="0"/>
              </a:spcAft>
              <a:buFont typeface="Wingdings" panose="05000000000000000000" pitchFamily="2" charset="2"/>
              <a:buChar char="ü"/>
            </a:pPr>
            <a:r>
              <a:rPr lang="fa-IR" sz="36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نقطعه اشتعال</a:t>
            </a:r>
          </a:p>
          <a:p>
            <a:pPr marR="457200" lvl="0" algn="just" rtl="1">
              <a:spcAft>
                <a:spcPts val="0"/>
              </a:spcAft>
              <a:buFont typeface="Wingdings" panose="05000000000000000000" pitchFamily="2" charset="2"/>
              <a:buChar char="ü"/>
            </a:pPr>
            <a:r>
              <a:rPr lang="fa-IR" sz="36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چگالی</a:t>
            </a:r>
          </a:p>
          <a:p>
            <a:pPr marR="457200" lvl="0" algn="just" rtl="1">
              <a:spcAft>
                <a:spcPts val="0"/>
              </a:spcAft>
              <a:buFont typeface="Wingdings" panose="05000000000000000000" pitchFamily="2" charset="2"/>
              <a:buChar char="ü"/>
            </a:pPr>
            <a:r>
              <a:rPr lang="fa-IR" sz="36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و...</a:t>
            </a:r>
          </a:p>
          <a:p>
            <a:pPr marL="0" marR="457200" lvl="0" indent="0" algn="just" rtl="1">
              <a:spcAft>
                <a:spcPts val="0"/>
              </a:spcAft>
              <a:buNone/>
            </a:pPr>
            <a:endPar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endParaRP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spTree>
    <p:extLst>
      <p:ext uri="{BB962C8B-B14F-4D97-AF65-F5344CB8AC3E}">
        <p14:creationId xmlns:p14="http://schemas.microsoft.com/office/powerpoint/2010/main" val="1647104076"/>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fa-IR" sz="54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برگه اطلاعات ایمنی </a:t>
            </a:r>
            <a:r>
              <a:rPr lang="en-US" sz="54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SDS</a:t>
            </a:r>
            <a:endParaRPr lang="en-US" sz="5400" b="1" dirty="0">
              <a:solidFill>
                <a:srgbClr val="FFC000"/>
              </a:solidFill>
              <a:effectLst/>
              <a:latin typeface="Calibri" panose="020F0502020204030204" pitchFamily="34" charset="0"/>
              <a:ea typeface="Calibri" panose="020F0502020204030204" pitchFamily="34" charset="0"/>
              <a:cs typeface="B Zar" panose="00000400000000000000" pitchFamily="2" charset="-78"/>
            </a:endParaRPr>
          </a:p>
        </p:txBody>
      </p:sp>
      <p:sp>
        <p:nvSpPr>
          <p:cNvPr id="3" name="Content Placeholder 2"/>
          <p:cNvSpPr>
            <a:spLocks noGrp="1"/>
          </p:cNvSpPr>
          <p:nvPr>
            <p:ph idx="1"/>
          </p:nvPr>
        </p:nvSpPr>
        <p:spPr>
          <a:xfrm>
            <a:off x="838200" y="1252024"/>
            <a:ext cx="10515600" cy="5078438"/>
          </a:xfrm>
        </p:spPr>
        <p:txBody>
          <a:bodyPr>
            <a:normAutofit/>
          </a:bodyPr>
          <a:lstStyle/>
          <a:p>
            <a:pPr marL="0" marR="457200" indent="0" algn="just" rtl="1">
              <a:buNone/>
            </a:pPr>
            <a:r>
              <a:rPr lang="fa-IR" sz="3600" b="1"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rPr>
              <a:t>10- پایداری و واکنش با سایر مواد</a:t>
            </a:r>
          </a:p>
          <a:p>
            <a:pPr marR="457200" lvl="0" algn="just" rtl="1">
              <a:spcAft>
                <a:spcPts val="0"/>
              </a:spcAft>
              <a:buFont typeface="Wingdings" panose="05000000000000000000" pitchFamily="2" charset="2"/>
              <a:buChar char="ü"/>
            </a:pPr>
            <a:r>
              <a:rPr lang="fa-IR" sz="25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واکنش پذیری ماده، ریسک آتش گیری و واکنش بخارات با اتمسفر در زمان انفجار</a:t>
            </a:r>
          </a:p>
          <a:p>
            <a:pPr marR="457200" lvl="0" algn="just" rtl="1">
              <a:spcAft>
                <a:spcPts val="0"/>
              </a:spcAft>
              <a:buFont typeface="Wingdings" panose="05000000000000000000" pitchFamily="2" charset="2"/>
              <a:buChar char="ü"/>
            </a:pPr>
            <a:r>
              <a:rPr lang="fa-IR" sz="25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پایداری مواد شیمیایی در شرایط نرمال دمای اتمسفر و در شرایط نگهداری</a:t>
            </a:r>
          </a:p>
          <a:p>
            <a:pPr marR="457200" lvl="0" algn="just" rtl="1">
              <a:spcAft>
                <a:spcPts val="0"/>
              </a:spcAft>
              <a:buFont typeface="Wingdings" panose="05000000000000000000" pitchFamily="2" charset="2"/>
              <a:buChar char="ü"/>
            </a:pPr>
            <a:r>
              <a:rPr lang="fa-IR" sz="25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تثبیت کننده های مورد نیاز برای نگه داشتن شرایط ثابت</a:t>
            </a:r>
            <a:endParaRPr lang="en-US" sz="25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endParaRPr>
          </a:p>
          <a:p>
            <a:pPr marR="457200" lvl="0" algn="just" rtl="1">
              <a:spcAft>
                <a:spcPts val="0"/>
              </a:spcAft>
              <a:buFont typeface="Wingdings" panose="05000000000000000000" pitchFamily="2" charset="2"/>
              <a:buChar char="ü"/>
            </a:pPr>
            <a:r>
              <a:rPr lang="fa-IR" sz="25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نشانه هایی که باعث تغییرات فیزیکی ماده می شود</a:t>
            </a:r>
          </a:p>
          <a:p>
            <a:pPr marR="457200" lvl="0" algn="just" rtl="1">
              <a:spcAft>
                <a:spcPts val="0"/>
              </a:spcAft>
              <a:buFont typeface="Wingdings" panose="05000000000000000000" pitchFamily="2" charset="2"/>
              <a:buChar char="ü"/>
            </a:pPr>
            <a:r>
              <a:rPr lang="fa-IR" sz="25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واکنش با پلیمرها که باعث افزایش فشار و دما می شود یا مواد دیگری تولید می شود</a:t>
            </a:r>
          </a:p>
          <a:p>
            <a:pPr marR="457200" lvl="0" algn="just" rtl="1">
              <a:spcAft>
                <a:spcPts val="0"/>
              </a:spcAft>
              <a:buFont typeface="Wingdings" panose="05000000000000000000" pitchFamily="2" charset="2"/>
              <a:buChar char="ü"/>
            </a:pPr>
            <a:r>
              <a:rPr lang="fa-IR" sz="25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لیست شرایطی که باید ازآنها اجتناب شود مثل ارتعاش، شوک حرارتی و...</a:t>
            </a:r>
          </a:p>
          <a:p>
            <a:pPr marR="457200" lvl="0" algn="just" rtl="1">
              <a:spcAft>
                <a:spcPts val="0"/>
              </a:spcAft>
              <a:buFont typeface="Wingdings" panose="05000000000000000000" pitchFamily="2" charset="2"/>
              <a:buChar char="ü"/>
            </a:pPr>
            <a:r>
              <a:rPr lang="fa-IR" sz="25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لیست سایر مواد شیمیایی که ماده می تواند با آنها شرایط خطرناک ایجاد کند</a:t>
            </a:r>
            <a:endParaRPr lang="en-US" sz="25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endParaRPr>
          </a:p>
          <a:p>
            <a:pPr marR="457200" lvl="0" algn="just" rtl="1">
              <a:spcAft>
                <a:spcPts val="0"/>
              </a:spcAft>
              <a:buFont typeface="Wingdings" panose="05000000000000000000" pitchFamily="2" charset="2"/>
              <a:buChar char="ü"/>
            </a:pPr>
            <a:r>
              <a:rPr lang="fa-IR" sz="25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لیست شناسایی خطرات که در تجزیه ماده پیش بینی شده در زمان انبارش، حرارت و...</a:t>
            </a:r>
          </a:p>
          <a:p>
            <a:pPr marL="0" marR="457200" lvl="0" indent="0" algn="just" rtl="1">
              <a:spcAft>
                <a:spcPts val="0"/>
              </a:spcAft>
              <a:buNone/>
            </a:pPr>
            <a:endParaRPr lang="fa-IR" sz="25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endParaRPr>
          </a:p>
          <a:p>
            <a:pPr marL="0" marR="457200" lvl="0" indent="0" algn="just" rtl="1">
              <a:spcAft>
                <a:spcPts val="0"/>
              </a:spcAft>
              <a:buNone/>
            </a:pPr>
            <a:endPar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endParaRP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spTree>
    <p:extLst>
      <p:ext uri="{BB962C8B-B14F-4D97-AF65-F5344CB8AC3E}">
        <p14:creationId xmlns:p14="http://schemas.microsoft.com/office/powerpoint/2010/main" val="1870944615"/>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fa-IR" sz="54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برگه اطلاعات ایمنی </a:t>
            </a:r>
            <a:r>
              <a:rPr lang="en-US" sz="54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SDS</a:t>
            </a:r>
            <a:endParaRPr lang="en-US" sz="5400" b="1" dirty="0">
              <a:solidFill>
                <a:srgbClr val="FFC000"/>
              </a:solidFill>
              <a:effectLst/>
              <a:latin typeface="Calibri" panose="020F0502020204030204" pitchFamily="34" charset="0"/>
              <a:ea typeface="Calibri" panose="020F0502020204030204" pitchFamily="34" charset="0"/>
              <a:cs typeface="B Zar" panose="00000400000000000000" pitchFamily="2" charset="-78"/>
            </a:endParaRPr>
          </a:p>
        </p:txBody>
      </p:sp>
      <p:sp>
        <p:nvSpPr>
          <p:cNvPr id="3" name="Content Placeholder 2"/>
          <p:cNvSpPr>
            <a:spLocks noGrp="1"/>
          </p:cNvSpPr>
          <p:nvPr>
            <p:ph idx="1"/>
          </p:nvPr>
        </p:nvSpPr>
        <p:spPr>
          <a:xfrm>
            <a:off x="838200" y="1252024"/>
            <a:ext cx="10515600" cy="5078438"/>
          </a:xfrm>
        </p:spPr>
        <p:txBody>
          <a:bodyPr>
            <a:normAutofit/>
          </a:bodyPr>
          <a:lstStyle/>
          <a:p>
            <a:pPr marL="0" marR="457200" indent="0" algn="just" rtl="1">
              <a:buNone/>
            </a:pPr>
            <a:r>
              <a:rPr lang="fa-IR" sz="3600" b="1"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rPr>
              <a:t>11- اطلاعات سم شناسی</a:t>
            </a:r>
          </a:p>
          <a:p>
            <a:pPr marR="457200" lvl="0" algn="just" rtl="1">
              <a:buFont typeface="Wingdings" panose="05000000000000000000" pitchFamily="2" charset="2"/>
              <a:buChar char="ü"/>
            </a:pPr>
            <a:r>
              <a:rPr lang="fa-IR" sz="3200"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اطلاعات در مورد راههای مواجهه مانند استنشاقی، بلعی، پوستی و چشمی</a:t>
            </a:r>
          </a:p>
          <a:p>
            <a:pPr marR="457200" lvl="0" algn="just" rtl="1">
              <a:buFont typeface="Wingdings" panose="05000000000000000000" pitchFamily="2" charset="2"/>
              <a:buChar char="ü"/>
            </a:pPr>
            <a:r>
              <a:rPr lang="fa-IR" sz="3200"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توضیح در خصوص مواجهات مزمن و اثرات </a:t>
            </a:r>
            <a:r>
              <a:rPr lang="fa-IR" sz="32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آنها</a:t>
            </a:r>
            <a:endParaRPr lang="fa-IR" sz="3200" dirty="0">
              <a:solidFill>
                <a:srgbClr val="FFC000"/>
              </a:solidFill>
              <a:latin typeface="Times New Roman" panose="02020603050405020304" pitchFamily="18" charset="0"/>
              <a:ea typeface="Times New Roman" panose="02020603050405020304" pitchFamily="18" charset="0"/>
              <a:cs typeface="B Zar" panose="00000400000000000000" pitchFamily="2" charset="-78"/>
            </a:endParaRPr>
          </a:p>
          <a:p>
            <a:pPr marR="457200" lvl="0" algn="just" rtl="1">
              <a:buFont typeface="Wingdings" panose="05000000000000000000" pitchFamily="2" charset="2"/>
              <a:buChar char="ü"/>
            </a:pPr>
            <a:r>
              <a:rPr lang="fa-IR" sz="3200"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اندازه گیریهای سمیت مانند </a:t>
            </a:r>
            <a:r>
              <a:rPr lang="en-US" sz="3200"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LD50</a:t>
            </a:r>
            <a:endParaRPr lang="fa-IR" sz="3200" dirty="0">
              <a:solidFill>
                <a:srgbClr val="FFC000"/>
              </a:solidFill>
              <a:latin typeface="Times New Roman" panose="02020603050405020304" pitchFamily="18" charset="0"/>
              <a:ea typeface="Times New Roman" panose="02020603050405020304" pitchFamily="18" charset="0"/>
              <a:cs typeface="B Zar" panose="00000400000000000000" pitchFamily="2" charset="-78"/>
            </a:endParaRPr>
          </a:p>
          <a:p>
            <a:pPr marR="457200" lvl="0" algn="just" rtl="1">
              <a:buFont typeface="Wingdings" panose="05000000000000000000" pitchFamily="2" charset="2"/>
              <a:buChar char="ü"/>
            </a:pPr>
            <a:r>
              <a:rPr lang="fa-IR" sz="3200"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توضیف نشانه ها شامل علائم مرتبط با مواجهات با ماده </a:t>
            </a:r>
          </a:p>
          <a:p>
            <a:pPr marR="457200" lvl="0" algn="just" rtl="1">
              <a:buFont typeface="Wingdings" panose="05000000000000000000" pitchFamily="2" charset="2"/>
              <a:buChar char="ü"/>
            </a:pPr>
            <a:r>
              <a:rPr lang="fa-IR" sz="3200"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نشانه هایی که آیا ماده جزو لیست برنامه سم شناسی بین المللی </a:t>
            </a:r>
            <a:r>
              <a:rPr lang="en-US" sz="3200"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(NTP)</a:t>
            </a:r>
            <a:r>
              <a:rPr lang="fa-IR" sz="3200" dirty="0">
                <a:solidFill>
                  <a:srgbClr val="FFC000"/>
                </a:solidFill>
                <a:latin typeface="Times New Roman" panose="02020603050405020304" pitchFamily="18" charset="0"/>
                <a:ea typeface="Times New Roman" panose="02020603050405020304" pitchFamily="18" charset="0"/>
                <a:cs typeface="B Zar" panose="00000400000000000000" pitchFamily="2" charset="-78"/>
              </a:rPr>
              <a:t> هست یا خیر از قبیل سرطان زایی </a:t>
            </a:r>
          </a:p>
          <a:p>
            <a:pPr marL="0" marR="457200" lvl="0" indent="0" algn="just" rtl="1">
              <a:spcAft>
                <a:spcPts val="0"/>
              </a:spcAft>
              <a:buNone/>
            </a:pPr>
            <a:endPar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endParaRP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spTree>
    <p:extLst>
      <p:ext uri="{BB962C8B-B14F-4D97-AF65-F5344CB8AC3E}">
        <p14:creationId xmlns:p14="http://schemas.microsoft.com/office/powerpoint/2010/main" val="4234301897"/>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fa-IR" sz="54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برگه اطلاعات ایمنی </a:t>
            </a:r>
            <a:r>
              <a:rPr lang="en-US" sz="54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SDS</a:t>
            </a:r>
            <a:endParaRPr lang="en-US" sz="5400" b="1" dirty="0">
              <a:solidFill>
                <a:srgbClr val="FFC000"/>
              </a:solidFill>
              <a:effectLst/>
              <a:latin typeface="Calibri" panose="020F0502020204030204" pitchFamily="34" charset="0"/>
              <a:ea typeface="Calibri" panose="020F0502020204030204" pitchFamily="34" charset="0"/>
              <a:cs typeface="B Zar" panose="00000400000000000000" pitchFamily="2" charset="-78"/>
            </a:endParaRPr>
          </a:p>
        </p:txBody>
      </p:sp>
      <p:sp>
        <p:nvSpPr>
          <p:cNvPr id="3" name="Content Placeholder 2"/>
          <p:cNvSpPr>
            <a:spLocks noGrp="1"/>
          </p:cNvSpPr>
          <p:nvPr>
            <p:ph idx="1"/>
          </p:nvPr>
        </p:nvSpPr>
        <p:spPr>
          <a:xfrm>
            <a:off x="838200" y="1252024"/>
            <a:ext cx="10515600" cy="5078438"/>
          </a:xfrm>
        </p:spPr>
        <p:txBody>
          <a:bodyPr>
            <a:normAutofit/>
          </a:bodyPr>
          <a:lstStyle/>
          <a:p>
            <a:pPr marL="0" marR="457200" indent="0" algn="just" rtl="1">
              <a:buNone/>
            </a:pPr>
            <a:r>
              <a:rPr lang="fa-IR" sz="3600" b="1"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rPr>
              <a:t>12- اطلاعات اکولوژی</a:t>
            </a:r>
          </a:p>
          <a:p>
            <a:pPr marR="457200" lvl="0" algn="just" rtl="1">
              <a:spcAft>
                <a:spcPts val="0"/>
              </a:spcAft>
              <a:buFont typeface="Wingdings" panose="05000000000000000000" pitchFamily="2" charset="2"/>
              <a:buChar char="ü"/>
            </a:pPr>
            <a:r>
              <a:rPr lang="fa-IR" sz="32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اطلاعات در مرود سمیت در محیط های آبی شامل اثرات مزمن و حاد برای موجودات آبی، پرندگان، زنبورهای عسل و گیاهان</a:t>
            </a:r>
          </a:p>
          <a:p>
            <a:pPr marR="457200" lvl="0" algn="just" rtl="1">
              <a:spcAft>
                <a:spcPts val="0"/>
              </a:spcAft>
              <a:buFont typeface="Wingdings" panose="05000000000000000000" pitchFamily="2" charset="2"/>
              <a:buChar char="ü"/>
            </a:pPr>
            <a:r>
              <a:rPr lang="fa-IR" sz="32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وجود پتانسیل خطر ماده برای محیط زیست از طریق تخریب زیستی فرآیندهایی مثل اکسیداسیون و هیدرولیزه کردن</a:t>
            </a:r>
          </a:p>
          <a:p>
            <a:pPr marR="457200" lvl="0" algn="just" rtl="1">
              <a:spcAft>
                <a:spcPts val="0"/>
              </a:spcAft>
              <a:buFont typeface="Wingdings" panose="05000000000000000000" pitchFamily="2" charset="2"/>
              <a:buChar char="ü"/>
            </a:pPr>
            <a:r>
              <a:rPr lang="fa-IR" sz="32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پتانسیل خطر برای خاک و آبهای زیرزمینی</a:t>
            </a:r>
          </a:p>
          <a:p>
            <a:pPr marR="457200" lvl="0" algn="just" rtl="1">
              <a:spcAft>
                <a:spcPts val="0"/>
              </a:spcAft>
              <a:buFont typeface="Wingdings" panose="05000000000000000000" pitchFamily="2" charset="2"/>
              <a:buChar char="ü"/>
            </a:pPr>
            <a:r>
              <a:rPr lang="fa-IR" sz="32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سایر اثرات مخرب</a:t>
            </a:r>
            <a:r>
              <a:rPr lang="en-US" sz="32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 </a:t>
            </a:r>
            <a:r>
              <a:rPr lang="fa-IR" sz="32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 مانند تخریب لایه ازن و...</a:t>
            </a: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spTree>
    <p:extLst>
      <p:ext uri="{BB962C8B-B14F-4D97-AF65-F5344CB8AC3E}">
        <p14:creationId xmlns:p14="http://schemas.microsoft.com/office/powerpoint/2010/main" val="399825517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just" rtl="1">
              <a:lnSpc>
                <a:spcPct val="107000"/>
              </a:lnSpc>
              <a:spcAft>
                <a:spcPts val="800"/>
              </a:spcAft>
            </a:pPr>
            <a:r>
              <a:rPr lang="fa-IR" sz="3600" b="1" dirty="0">
                <a:solidFill>
                  <a:srgbClr val="FFC000"/>
                </a:solidFill>
                <a:latin typeface="Calibri" panose="020F0502020204030204" pitchFamily="34" charset="0"/>
                <a:ea typeface="Calibri" panose="020F0502020204030204" pitchFamily="34" charset="0"/>
                <a:cs typeface="B Zar" panose="00000400000000000000" pitchFamily="2" charset="-78"/>
              </a:rPr>
              <a:t>چطور </a:t>
            </a:r>
            <a:r>
              <a:rPr lang="en-US" sz="3600" b="1" dirty="0">
                <a:solidFill>
                  <a:srgbClr val="FFC000"/>
                </a:solidFill>
                <a:latin typeface="Calibri" panose="020F0502020204030204" pitchFamily="34" charset="0"/>
                <a:ea typeface="Calibri" panose="020F0502020204030204" pitchFamily="34" charset="0"/>
                <a:cs typeface="B Zar" panose="00000400000000000000" pitchFamily="2" charset="-78"/>
              </a:rPr>
              <a:t>GHS</a:t>
            </a:r>
            <a:r>
              <a:rPr lang="fa-IR" sz="3600" b="1" dirty="0">
                <a:solidFill>
                  <a:srgbClr val="FFC000"/>
                </a:solidFill>
                <a:latin typeface="Calibri" panose="020F0502020204030204" pitchFamily="34" charset="0"/>
                <a:ea typeface="Calibri" panose="020F0502020204030204" pitchFamily="34" charset="0"/>
                <a:cs typeface="B Zar" panose="00000400000000000000" pitchFamily="2" charset="-78"/>
              </a:rPr>
              <a:t> با </a:t>
            </a:r>
            <a:r>
              <a:rPr lang="en-US" sz="3600" b="1" dirty="0">
                <a:solidFill>
                  <a:srgbClr val="FFC000"/>
                </a:solidFill>
                <a:latin typeface="Calibri" panose="020F0502020204030204" pitchFamily="34" charset="0"/>
                <a:ea typeface="Calibri" panose="020F0502020204030204" pitchFamily="34" charset="0"/>
                <a:cs typeface="B Zar" panose="00000400000000000000" pitchFamily="2" charset="-78"/>
              </a:rPr>
              <a:t>ILO</a:t>
            </a:r>
            <a:r>
              <a:rPr lang="fa-IR" sz="3600" b="1" dirty="0">
                <a:solidFill>
                  <a:srgbClr val="FFC000"/>
                </a:solidFill>
                <a:latin typeface="Calibri" panose="020F0502020204030204" pitchFamily="34" charset="0"/>
                <a:ea typeface="Calibri" panose="020F0502020204030204" pitchFamily="34" charset="0"/>
                <a:cs typeface="B Zar" panose="00000400000000000000" pitchFamily="2" charset="-78"/>
              </a:rPr>
              <a:t> و استانداردهای کار بین المللی ارتباط دارد؟</a:t>
            </a:r>
            <a:endParaRPr lang="en-US" sz="3600" dirty="0">
              <a:solidFill>
                <a:srgbClr val="FFC000"/>
              </a:solidFill>
              <a:latin typeface="Calibri" panose="020F0502020204030204" pitchFamily="34" charset="0"/>
              <a:ea typeface="Calibri" panose="020F0502020204030204" pitchFamily="34" charset="0"/>
              <a:cs typeface="Arial" panose="020B0604020202020204" pitchFamily="34" charset="0"/>
            </a:endParaRPr>
          </a:p>
        </p:txBody>
      </p:sp>
      <p:sp>
        <p:nvSpPr>
          <p:cNvPr id="3" name="Content Placeholder 2"/>
          <p:cNvSpPr>
            <a:spLocks noGrp="1"/>
          </p:cNvSpPr>
          <p:nvPr>
            <p:ph idx="1"/>
          </p:nvPr>
        </p:nvSpPr>
        <p:spPr>
          <a:xfrm>
            <a:off x="838200" y="1252024"/>
            <a:ext cx="10515600" cy="4260501"/>
          </a:xfrm>
        </p:spPr>
        <p:txBody>
          <a:bodyPr>
            <a:normAutofit fontScale="70000" lnSpcReduction="20000"/>
          </a:bodyPr>
          <a:lstStyle/>
          <a:p>
            <a:pPr marL="0" indent="0" algn="just" rtl="1">
              <a:lnSpc>
                <a:spcPct val="107000"/>
              </a:lnSpc>
              <a:spcAft>
                <a:spcPts val="800"/>
              </a:spcAft>
              <a:buNone/>
            </a:pPr>
            <a:r>
              <a:rPr lang="fa-IR" sz="4600" dirty="0">
                <a:solidFill>
                  <a:srgbClr val="FFFF00"/>
                </a:solidFill>
                <a:latin typeface="Calibri" panose="020F0502020204030204" pitchFamily="34" charset="0"/>
                <a:ea typeface="Calibri" panose="020F0502020204030204" pitchFamily="34" charset="0"/>
                <a:cs typeface="B Zar" panose="00000400000000000000" pitchFamily="2" charset="-78"/>
              </a:rPr>
              <a:t>بعضی از استانداردهای بین المللی کار با </a:t>
            </a:r>
            <a:r>
              <a:rPr lang="en-US" sz="4600" dirty="0">
                <a:solidFill>
                  <a:srgbClr val="FFFF00"/>
                </a:solidFill>
                <a:latin typeface="Calibri" panose="020F0502020204030204" pitchFamily="34" charset="0"/>
                <a:ea typeface="Calibri" panose="020F0502020204030204" pitchFamily="34" charset="0"/>
                <a:cs typeface="B Zar" panose="00000400000000000000" pitchFamily="2" charset="-78"/>
              </a:rPr>
              <a:t>GHS</a:t>
            </a:r>
            <a:r>
              <a:rPr lang="fa-IR" sz="4600" dirty="0">
                <a:solidFill>
                  <a:srgbClr val="FFFF00"/>
                </a:solidFill>
                <a:latin typeface="Calibri" panose="020F0502020204030204" pitchFamily="34" charset="0"/>
                <a:ea typeface="Calibri" panose="020F0502020204030204" pitchFamily="34" charset="0"/>
                <a:cs typeface="B Zar" panose="00000400000000000000" pitchFamily="2" charset="-78"/>
              </a:rPr>
              <a:t> ارتباط بسیار نزدیکی دارند. مانند:</a:t>
            </a:r>
            <a:endParaRPr lang="en-US" sz="4600" dirty="0">
              <a:solidFill>
                <a:srgbClr val="FFFF00"/>
              </a:solidFill>
              <a:latin typeface="Calibri" panose="020F0502020204030204" pitchFamily="34" charset="0"/>
              <a:ea typeface="Calibri" panose="020F0502020204030204" pitchFamily="34" charset="0"/>
              <a:cs typeface="Arial" panose="020B0604020202020204" pitchFamily="34" charset="0"/>
            </a:endParaRPr>
          </a:p>
          <a:p>
            <a:pPr marL="0" indent="0" algn="just" rtl="1">
              <a:lnSpc>
                <a:spcPct val="107000"/>
              </a:lnSpc>
              <a:spcAft>
                <a:spcPts val="800"/>
              </a:spcAft>
              <a:buNone/>
            </a:pPr>
            <a:r>
              <a:rPr lang="en-US" sz="3200" dirty="0">
                <a:solidFill>
                  <a:srgbClr val="FFFF00"/>
                </a:solidFill>
                <a:latin typeface="Calibri" panose="020F0502020204030204" pitchFamily="34" charset="0"/>
                <a:ea typeface="Calibri" panose="020F0502020204030204" pitchFamily="34" charset="0"/>
                <a:cs typeface="B Zar" panose="00000400000000000000" pitchFamily="2" charset="-78"/>
              </a:rPr>
              <a:t>C155</a:t>
            </a:r>
            <a:r>
              <a:rPr lang="fa-IR" sz="3200" dirty="0">
                <a:solidFill>
                  <a:srgbClr val="FFFF00"/>
                </a:solidFill>
                <a:latin typeface="Calibri" panose="020F0502020204030204" pitchFamily="34" charset="0"/>
                <a:ea typeface="Calibri" panose="020F0502020204030204" pitchFamily="34" charset="0"/>
                <a:cs typeface="B Zar" panose="00000400000000000000" pitchFamily="2" charset="-78"/>
              </a:rPr>
              <a:t>: پیمان نامه ایمنی و بهداشت شغلی 1988</a:t>
            </a:r>
            <a:endParaRPr lang="en-US" sz="2400" dirty="0">
              <a:solidFill>
                <a:srgbClr val="FFFF00"/>
              </a:solidFill>
              <a:latin typeface="Calibri" panose="020F0502020204030204" pitchFamily="34" charset="0"/>
              <a:ea typeface="Calibri" panose="020F0502020204030204" pitchFamily="34" charset="0"/>
              <a:cs typeface="Arial" panose="020B0604020202020204" pitchFamily="34" charset="0"/>
            </a:endParaRPr>
          </a:p>
          <a:p>
            <a:pPr marL="0" indent="0" algn="just" rtl="1">
              <a:lnSpc>
                <a:spcPct val="107000"/>
              </a:lnSpc>
              <a:spcAft>
                <a:spcPts val="800"/>
              </a:spcAft>
              <a:buNone/>
            </a:pPr>
            <a:r>
              <a:rPr lang="en-US" sz="3200" dirty="0" smtClean="0">
                <a:solidFill>
                  <a:srgbClr val="FFFF00"/>
                </a:solidFill>
                <a:latin typeface="Calibri" panose="020F0502020204030204" pitchFamily="34" charset="0"/>
                <a:ea typeface="Calibri" panose="020F0502020204030204" pitchFamily="34" charset="0"/>
                <a:cs typeface="B Zar" panose="00000400000000000000" pitchFamily="2" charset="-78"/>
              </a:rPr>
              <a:t>C167</a:t>
            </a:r>
            <a:r>
              <a:rPr lang="fa-IR" sz="3200" dirty="0" smtClean="0">
                <a:solidFill>
                  <a:srgbClr val="FFFF00"/>
                </a:solidFill>
                <a:latin typeface="Calibri" panose="020F0502020204030204" pitchFamily="34" charset="0"/>
                <a:ea typeface="Calibri" panose="020F0502020204030204" pitchFamily="34" charset="0"/>
                <a:cs typeface="B Zar" panose="00000400000000000000" pitchFamily="2" charset="-78"/>
              </a:rPr>
              <a:t>: </a:t>
            </a:r>
            <a:r>
              <a:rPr lang="fa-IR" sz="3200" dirty="0">
                <a:solidFill>
                  <a:srgbClr val="FFFF00"/>
                </a:solidFill>
                <a:latin typeface="Calibri" panose="020F0502020204030204" pitchFamily="34" charset="0"/>
                <a:ea typeface="Calibri" panose="020F0502020204030204" pitchFamily="34" charset="0"/>
                <a:cs typeface="B Zar" panose="00000400000000000000" pitchFamily="2" charset="-78"/>
              </a:rPr>
              <a:t>پیمان نامه ایمنی و بهداشت در ساختمان سازی 1988</a:t>
            </a:r>
            <a:endParaRPr lang="en-US" sz="2400" dirty="0">
              <a:solidFill>
                <a:srgbClr val="FFFF00"/>
              </a:solidFill>
              <a:latin typeface="Calibri" panose="020F0502020204030204" pitchFamily="34" charset="0"/>
              <a:ea typeface="Calibri" panose="020F0502020204030204" pitchFamily="34" charset="0"/>
              <a:cs typeface="Arial" panose="020B0604020202020204" pitchFamily="34" charset="0"/>
            </a:endParaRPr>
          </a:p>
          <a:p>
            <a:pPr marL="0" indent="0" algn="just" rtl="1">
              <a:lnSpc>
                <a:spcPct val="107000"/>
              </a:lnSpc>
              <a:spcAft>
                <a:spcPts val="800"/>
              </a:spcAft>
              <a:buNone/>
            </a:pPr>
            <a:r>
              <a:rPr lang="en-US" sz="3200" dirty="0">
                <a:solidFill>
                  <a:srgbClr val="FFFF00"/>
                </a:solidFill>
                <a:latin typeface="Calibri" panose="020F0502020204030204" pitchFamily="34" charset="0"/>
                <a:ea typeface="Calibri" panose="020F0502020204030204" pitchFamily="34" charset="0"/>
                <a:cs typeface="B Zar" panose="00000400000000000000" pitchFamily="2" charset="-78"/>
              </a:rPr>
              <a:t>C170</a:t>
            </a:r>
            <a:r>
              <a:rPr lang="fa-IR" sz="3200" dirty="0">
                <a:solidFill>
                  <a:srgbClr val="FFFF00"/>
                </a:solidFill>
                <a:latin typeface="Calibri" panose="020F0502020204030204" pitchFamily="34" charset="0"/>
                <a:ea typeface="Calibri" panose="020F0502020204030204" pitchFamily="34" charset="0"/>
                <a:cs typeface="B Zar" panose="00000400000000000000" pitchFamily="2" charset="-78"/>
              </a:rPr>
              <a:t>: پیمان نامه مواد شیمیایی 1990</a:t>
            </a:r>
            <a:endParaRPr lang="en-US" sz="2400" dirty="0">
              <a:solidFill>
                <a:srgbClr val="FFFF00"/>
              </a:solidFill>
              <a:latin typeface="Calibri" panose="020F0502020204030204" pitchFamily="34" charset="0"/>
              <a:ea typeface="Calibri" panose="020F0502020204030204" pitchFamily="34" charset="0"/>
              <a:cs typeface="Arial" panose="020B0604020202020204" pitchFamily="34" charset="0"/>
            </a:endParaRPr>
          </a:p>
          <a:p>
            <a:pPr marL="0" indent="0" algn="just" rtl="1">
              <a:lnSpc>
                <a:spcPct val="107000"/>
              </a:lnSpc>
              <a:spcAft>
                <a:spcPts val="800"/>
              </a:spcAft>
              <a:buNone/>
            </a:pPr>
            <a:r>
              <a:rPr lang="en-US" sz="3200" dirty="0">
                <a:solidFill>
                  <a:srgbClr val="FFFF00"/>
                </a:solidFill>
                <a:latin typeface="Calibri" panose="020F0502020204030204" pitchFamily="34" charset="0"/>
                <a:ea typeface="Calibri" panose="020F0502020204030204" pitchFamily="34" charset="0"/>
                <a:cs typeface="B Zar" panose="00000400000000000000" pitchFamily="2" charset="-78"/>
              </a:rPr>
              <a:t>C174</a:t>
            </a:r>
            <a:r>
              <a:rPr lang="fa-IR" sz="3200" dirty="0">
                <a:solidFill>
                  <a:srgbClr val="FFFF00"/>
                </a:solidFill>
                <a:latin typeface="Calibri" panose="020F0502020204030204" pitchFamily="34" charset="0"/>
                <a:ea typeface="Calibri" panose="020F0502020204030204" pitchFamily="34" charset="0"/>
                <a:cs typeface="B Zar" panose="00000400000000000000" pitchFamily="2" charset="-78"/>
              </a:rPr>
              <a:t>: پیمان نامه حوادث بزرگ صنعتی 1993</a:t>
            </a:r>
            <a:endParaRPr lang="en-US" sz="2400" dirty="0">
              <a:solidFill>
                <a:srgbClr val="FFFF00"/>
              </a:solidFill>
              <a:latin typeface="Calibri" panose="020F0502020204030204" pitchFamily="34" charset="0"/>
              <a:ea typeface="Calibri" panose="020F0502020204030204" pitchFamily="34" charset="0"/>
              <a:cs typeface="Arial" panose="020B0604020202020204" pitchFamily="34" charset="0"/>
            </a:endParaRPr>
          </a:p>
          <a:p>
            <a:pPr marL="0" indent="0" algn="just" rtl="1">
              <a:lnSpc>
                <a:spcPct val="107000"/>
              </a:lnSpc>
              <a:spcAft>
                <a:spcPts val="800"/>
              </a:spcAft>
              <a:buNone/>
            </a:pPr>
            <a:r>
              <a:rPr lang="en-US" sz="3200" dirty="0">
                <a:solidFill>
                  <a:srgbClr val="FFFF00"/>
                </a:solidFill>
                <a:latin typeface="Calibri" panose="020F0502020204030204" pitchFamily="34" charset="0"/>
                <a:ea typeface="Calibri" panose="020F0502020204030204" pitchFamily="34" charset="0"/>
                <a:cs typeface="B Zar" panose="00000400000000000000" pitchFamily="2" charset="-78"/>
              </a:rPr>
              <a:t>C176</a:t>
            </a:r>
            <a:r>
              <a:rPr lang="fa-IR" sz="3200" dirty="0">
                <a:solidFill>
                  <a:srgbClr val="FFFF00"/>
                </a:solidFill>
                <a:latin typeface="Calibri" panose="020F0502020204030204" pitchFamily="34" charset="0"/>
                <a:ea typeface="Calibri" panose="020F0502020204030204" pitchFamily="34" charset="0"/>
                <a:cs typeface="B Zar" panose="00000400000000000000" pitchFamily="2" charset="-78"/>
              </a:rPr>
              <a:t>: پیمان نامه ایمنی و بهداشت در معادن 1995</a:t>
            </a:r>
            <a:endParaRPr lang="en-US" sz="2400" dirty="0">
              <a:solidFill>
                <a:srgbClr val="FFFF00"/>
              </a:solidFill>
              <a:latin typeface="Calibri" panose="020F0502020204030204" pitchFamily="34" charset="0"/>
              <a:ea typeface="Calibri" panose="020F0502020204030204" pitchFamily="34" charset="0"/>
              <a:cs typeface="Arial" panose="020B0604020202020204" pitchFamily="34" charset="0"/>
            </a:endParaRPr>
          </a:p>
          <a:p>
            <a:pPr marL="0" indent="0" algn="just" rtl="1">
              <a:lnSpc>
                <a:spcPct val="107000"/>
              </a:lnSpc>
              <a:spcAft>
                <a:spcPts val="800"/>
              </a:spcAft>
              <a:buNone/>
            </a:pPr>
            <a:r>
              <a:rPr lang="en-US" sz="3200" dirty="0">
                <a:solidFill>
                  <a:srgbClr val="FFFF00"/>
                </a:solidFill>
                <a:latin typeface="Calibri" panose="020F0502020204030204" pitchFamily="34" charset="0"/>
                <a:ea typeface="Calibri" panose="020F0502020204030204" pitchFamily="34" charset="0"/>
                <a:cs typeface="B Zar" panose="00000400000000000000" pitchFamily="2" charset="-78"/>
              </a:rPr>
              <a:t>C184</a:t>
            </a:r>
            <a:r>
              <a:rPr lang="fa-IR" sz="3200" dirty="0">
                <a:solidFill>
                  <a:srgbClr val="FFFF00"/>
                </a:solidFill>
                <a:latin typeface="Calibri" panose="020F0502020204030204" pitchFamily="34" charset="0"/>
                <a:ea typeface="Calibri" panose="020F0502020204030204" pitchFamily="34" charset="0"/>
                <a:cs typeface="B Zar" panose="00000400000000000000" pitchFamily="2" charset="-78"/>
              </a:rPr>
              <a:t>: پیمان نامه ایمنی و بهداشت در کشاورزی 2001</a:t>
            </a:r>
            <a:endParaRPr lang="en-US" sz="2400" dirty="0">
              <a:solidFill>
                <a:srgbClr val="FFFF00"/>
              </a:solidFill>
              <a:latin typeface="Calibri" panose="020F0502020204030204" pitchFamily="34" charset="0"/>
              <a:ea typeface="Calibri" panose="020F0502020204030204" pitchFamily="34" charset="0"/>
              <a:cs typeface="Arial" panose="020B0604020202020204" pitchFamily="34" charset="0"/>
            </a:endParaRPr>
          </a:p>
          <a:p>
            <a:pPr marL="0" indent="0" algn="just" rtl="1">
              <a:lnSpc>
                <a:spcPct val="107000"/>
              </a:lnSpc>
              <a:spcAft>
                <a:spcPts val="800"/>
              </a:spcAft>
              <a:buNone/>
            </a:pPr>
            <a:r>
              <a:rPr lang="en-US" sz="3200" dirty="0">
                <a:solidFill>
                  <a:srgbClr val="FFFF00"/>
                </a:solidFill>
                <a:latin typeface="Calibri" panose="020F0502020204030204" pitchFamily="34" charset="0"/>
                <a:ea typeface="Calibri" panose="020F0502020204030204" pitchFamily="34" charset="0"/>
                <a:cs typeface="B Zar" panose="00000400000000000000" pitchFamily="2" charset="-78"/>
              </a:rPr>
              <a:t>C187</a:t>
            </a:r>
            <a:r>
              <a:rPr lang="fa-IR" sz="3200" dirty="0">
                <a:solidFill>
                  <a:srgbClr val="FFFF00"/>
                </a:solidFill>
                <a:latin typeface="Calibri" panose="020F0502020204030204" pitchFamily="34" charset="0"/>
                <a:ea typeface="Calibri" panose="020F0502020204030204" pitchFamily="34" charset="0"/>
                <a:cs typeface="B Zar" panose="00000400000000000000" pitchFamily="2" charset="-78"/>
              </a:rPr>
              <a:t>: پیمان نامه  چارچوب ترویج ایمنی و بهداشت </a:t>
            </a:r>
            <a:r>
              <a:rPr lang="fa-IR" sz="3200" dirty="0" smtClean="0">
                <a:solidFill>
                  <a:srgbClr val="FFFF00"/>
                </a:solidFill>
                <a:latin typeface="Calibri" panose="020F0502020204030204" pitchFamily="34" charset="0"/>
                <a:ea typeface="Calibri" panose="020F0502020204030204" pitchFamily="34" charset="0"/>
                <a:cs typeface="B Zar" panose="00000400000000000000" pitchFamily="2" charset="-78"/>
              </a:rPr>
              <a:t>شغلی </a:t>
            </a:r>
            <a:r>
              <a:rPr lang="fa-IR" sz="3200" dirty="0">
                <a:solidFill>
                  <a:srgbClr val="FFFF00"/>
                </a:solidFill>
                <a:latin typeface="Calibri" panose="020F0502020204030204" pitchFamily="34" charset="0"/>
                <a:ea typeface="Calibri" panose="020F0502020204030204" pitchFamily="34" charset="0"/>
                <a:cs typeface="B Zar" panose="00000400000000000000" pitchFamily="2" charset="-78"/>
              </a:rPr>
              <a:t>2006</a:t>
            </a:r>
            <a:endParaRPr lang="en-US" sz="2400" dirty="0">
              <a:solidFill>
                <a:srgbClr val="FFFF00"/>
              </a:solidFill>
              <a:effectLst/>
              <a:latin typeface="Calibri" panose="020F0502020204030204" pitchFamily="34" charset="0"/>
              <a:ea typeface="Calibri" panose="020F0502020204030204" pitchFamily="34" charset="0"/>
              <a:cs typeface="Arial" panose="020B0604020202020204" pitchFamily="34" charset="0"/>
            </a:endParaRP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spTree>
    <p:extLst>
      <p:ext uri="{BB962C8B-B14F-4D97-AF65-F5344CB8AC3E}">
        <p14:creationId xmlns:p14="http://schemas.microsoft.com/office/powerpoint/2010/main" val="231207802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fa-IR" sz="54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برگه اطلاعات ایمنی </a:t>
            </a:r>
            <a:r>
              <a:rPr lang="en-US" sz="54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SDS</a:t>
            </a:r>
            <a:endParaRPr lang="en-US" sz="5400" b="1" dirty="0">
              <a:solidFill>
                <a:srgbClr val="FFC000"/>
              </a:solidFill>
              <a:effectLst/>
              <a:latin typeface="Calibri" panose="020F0502020204030204" pitchFamily="34" charset="0"/>
              <a:ea typeface="Calibri" panose="020F0502020204030204" pitchFamily="34" charset="0"/>
              <a:cs typeface="B Zar" panose="00000400000000000000" pitchFamily="2" charset="-78"/>
            </a:endParaRPr>
          </a:p>
        </p:txBody>
      </p:sp>
      <p:sp>
        <p:nvSpPr>
          <p:cNvPr id="3" name="Content Placeholder 2"/>
          <p:cNvSpPr>
            <a:spLocks noGrp="1"/>
          </p:cNvSpPr>
          <p:nvPr>
            <p:ph idx="1"/>
          </p:nvPr>
        </p:nvSpPr>
        <p:spPr>
          <a:xfrm>
            <a:off x="838200" y="1252024"/>
            <a:ext cx="10515600" cy="5078438"/>
          </a:xfrm>
        </p:spPr>
        <p:txBody>
          <a:bodyPr>
            <a:normAutofit/>
          </a:bodyPr>
          <a:lstStyle/>
          <a:p>
            <a:pPr marL="0" marR="457200" indent="0" algn="just" rtl="1">
              <a:buNone/>
            </a:pPr>
            <a:r>
              <a:rPr lang="fa-IR" sz="3600" b="1"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rPr>
              <a:t>13- ملاحظات دفع و انهدام</a:t>
            </a:r>
          </a:p>
          <a:p>
            <a:pPr marR="457200" lvl="0" algn="just" rtl="1">
              <a:spcAft>
                <a:spcPts val="0"/>
              </a:spcAft>
              <a:buFont typeface="Wingdings" panose="05000000000000000000" pitchFamily="2" charset="2"/>
              <a:buChar char="ü"/>
            </a:pPr>
            <a:r>
              <a:rPr lang="fa-IR" sz="32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توصیف ظروف دفع مناسب</a:t>
            </a:r>
          </a:p>
          <a:p>
            <a:pPr marR="457200" lvl="0" algn="just" rtl="1">
              <a:buFont typeface="Wingdings" panose="05000000000000000000" pitchFamily="2" charset="2"/>
              <a:buChar char="ü"/>
            </a:pPr>
            <a:r>
              <a:rPr lang="fa-IR" sz="32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بکارگیری توصیه ها وروشهای مناسب دفع</a:t>
            </a:r>
          </a:p>
          <a:p>
            <a:pPr marR="457200" lvl="0" algn="just" rtl="1">
              <a:buFont typeface="Wingdings" panose="05000000000000000000" pitchFamily="2" charset="2"/>
              <a:buChar char="ü"/>
            </a:pPr>
            <a:r>
              <a:rPr lang="fa-IR" sz="32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توصیف خصوصیات فیزیکی و شیمیایی که بر فعالیتهای دفع اثر می گذارند</a:t>
            </a:r>
          </a:p>
          <a:p>
            <a:pPr marR="457200" lvl="0" algn="just" rtl="1">
              <a:buFont typeface="Wingdings" panose="05000000000000000000" pitchFamily="2" charset="2"/>
              <a:buChar char="ü"/>
            </a:pPr>
            <a:r>
              <a:rPr lang="fa-IR" sz="32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احتیاطهای ویژه برای دفع در زمین</a:t>
            </a:r>
          </a:p>
          <a:p>
            <a:pPr marL="0" marR="457200" lvl="0" indent="0" algn="just" rtl="1">
              <a:buNone/>
            </a:pPr>
            <a:endParaRPr lang="fa-IR" sz="32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endParaRP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spTree>
    <p:extLst>
      <p:ext uri="{BB962C8B-B14F-4D97-AF65-F5344CB8AC3E}">
        <p14:creationId xmlns:p14="http://schemas.microsoft.com/office/powerpoint/2010/main" val="3150117236"/>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fa-IR" sz="54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برگه اطلاعات ایمنی </a:t>
            </a:r>
            <a:r>
              <a:rPr lang="en-US" sz="54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SDS</a:t>
            </a:r>
            <a:endParaRPr lang="en-US" sz="5400" b="1" dirty="0">
              <a:solidFill>
                <a:srgbClr val="FFC000"/>
              </a:solidFill>
              <a:effectLst/>
              <a:latin typeface="Calibri" panose="020F0502020204030204" pitchFamily="34" charset="0"/>
              <a:ea typeface="Calibri" panose="020F0502020204030204" pitchFamily="34" charset="0"/>
              <a:cs typeface="B Zar" panose="00000400000000000000" pitchFamily="2" charset="-78"/>
            </a:endParaRPr>
          </a:p>
        </p:txBody>
      </p:sp>
      <p:sp>
        <p:nvSpPr>
          <p:cNvPr id="3" name="Content Placeholder 2"/>
          <p:cNvSpPr>
            <a:spLocks noGrp="1"/>
          </p:cNvSpPr>
          <p:nvPr>
            <p:ph idx="1"/>
          </p:nvPr>
        </p:nvSpPr>
        <p:spPr>
          <a:xfrm>
            <a:off x="838200" y="1252024"/>
            <a:ext cx="10515600" cy="5078438"/>
          </a:xfrm>
        </p:spPr>
        <p:txBody>
          <a:bodyPr>
            <a:normAutofit/>
          </a:bodyPr>
          <a:lstStyle/>
          <a:p>
            <a:pPr marL="0" marR="457200" indent="0" algn="just" rtl="1">
              <a:buNone/>
            </a:pPr>
            <a:r>
              <a:rPr lang="fa-IR" sz="3600" b="1"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rPr>
              <a:t>14- اطلاعات حمل و نقل</a:t>
            </a:r>
          </a:p>
          <a:p>
            <a:pPr marR="457200" lvl="0" algn="just" rtl="1">
              <a:buFont typeface="Wingdings" panose="05000000000000000000" pitchFamily="2" charset="2"/>
              <a:buChar char="ü"/>
            </a:pPr>
            <a:r>
              <a:rPr lang="en-US" sz="32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UN Number</a:t>
            </a:r>
          </a:p>
          <a:p>
            <a:pPr marR="457200" lvl="0" algn="just" rtl="1">
              <a:buFont typeface="Wingdings" panose="05000000000000000000" pitchFamily="2" charset="2"/>
              <a:buChar char="ü"/>
            </a:pPr>
            <a:r>
              <a:rPr lang="fa-IR" sz="32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دسته بندی خطرات در حمل و نقل</a:t>
            </a:r>
          </a:p>
          <a:p>
            <a:pPr marR="457200" lvl="0" algn="just" rtl="1">
              <a:buFont typeface="Wingdings" panose="05000000000000000000" pitchFamily="2" charset="2"/>
              <a:buChar char="ü"/>
            </a:pPr>
            <a:r>
              <a:rPr lang="fa-IR" sz="32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شماره گروه بسته بندی</a:t>
            </a:r>
          </a:p>
          <a:p>
            <a:pPr marR="457200" lvl="0" algn="just" rtl="1">
              <a:buFont typeface="Wingdings" panose="05000000000000000000" pitchFamily="2" charset="2"/>
              <a:buChar char="ü"/>
            </a:pPr>
            <a:r>
              <a:rPr lang="fa-IR" sz="32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خطرات زیست محیطی در حمل و نقل</a:t>
            </a:r>
          </a:p>
          <a:p>
            <a:pPr marR="457200" lvl="0" algn="just" rtl="1">
              <a:buFont typeface="Wingdings" panose="05000000000000000000" pitchFamily="2" charset="2"/>
              <a:buChar char="ü"/>
            </a:pPr>
            <a:r>
              <a:rPr lang="fa-IR" sz="32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راهنمایی های لازم برای حمل و نقل به صورت </a:t>
            </a:r>
            <a:r>
              <a:rPr lang="en-US" sz="32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BULK</a:t>
            </a:r>
            <a:endParaRPr lang="fa-IR" sz="32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endParaRPr>
          </a:p>
          <a:p>
            <a:pPr marR="457200" lvl="0" algn="just" rtl="1">
              <a:buFont typeface="Wingdings" panose="05000000000000000000" pitchFamily="2" charset="2"/>
              <a:buChar char="ü"/>
            </a:pPr>
            <a:r>
              <a:rPr lang="fa-IR" sz="32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سایر احتیاط های پیشگیرانه که کارگران حمل و نقل باید از آنها اطلاع داشته باشند.</a:t>
            </a: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spTree>
    <p:extLst>
      <p:ext uri="{BB962C8B-B14F-4D97-AF65-F5344CB8AC3E}">
        <p14:creationId xmlns:p14="http://schemas.microsoft.com/office/powerpoint/2010/main" val="2012235379"/>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fa-IR" sz="54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برگه اطلاعات ایمنی </a:t>
            </a:r>
            <a:r>
              <a:rPr lang="en-US" sz="54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SDS</a:t>
            </a:r>
            <a:endParaRPr lang="en-US" sz="5400" b="1" dirty="0">
              <a:solidFill>
                <a:srgbClr val="FFC000"/>
              </a:solidFill>
              <a:effectLst/>
              <a:latin typeface="Calibri" panose="020F0502020204030204" pitchFamily="34" charset="0"/>
              <a:ea typeface="Calibri" panose="020F0502020204030204" pitchFamily="34" charset="0"/>
              <a:cs typeface="B Zar" panose="00000400000000000000" pitchFamily="2" charset="-78"/>
            </a:endParaRPr>
          </a:p>
        </p:txBody>
      </p:sp>
      <p:sp>
        <p:nvSpPr>
          <p:cNvPr id="3" name="Content Placeholder 2"/>
          <p:cNvSpPr>
            <a:spLocks noGrp="1"/>
          </p:cNvSpPr>
          <p:nvPr>
            <p:ph idx="1"/>
          </p:nvPr>
        </p:nvSpPr>
        <p:spPr>
          <a:xfrm>
            <a:off x="838200" y="1252024"/>
            <a:ext cx="10515600" cy="5078438"/>
          </a:xfrm>
        </p:spPr>
        <p:txBody>
          <a:bodyPr>
            <a:normAutofit/>
          </a:bodyPr>
          <a:lstStyle/>
          <a:p>
            <a:pPr marL="0" marR="457200" indent="0" algn="just" rtl="1">
              <a:buNone/>
            </a:pPr>
            <a:r>
              <a:rPr lang="fa-IR" sz="3600" b="1"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rPr>
              <a:t>15- اطلاعات نظارتی</a:t>
            </a:r>
          </a:p>
          <a:p>
            <a:pPr marR="457200" algn="just" rtl="1">
              <a:buFont typeface="Wingdings" panose="05000000000000000000" pitchFamily="2" charset="2"/>
              <a:buChar char="ü"/>
            </a:pPr>
            <a:r>
              <a:rPr lang="fa-IR" sz="32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شامل شناسایی قوانین ایمنی، بهداشت و محیط زیست ویژه برای ماده شیمیایی </a:t>
            </a:r>
          </a:p>
          <a:p>
            <a:pPr marL="0" marR="457200" indent="0" algn="just" rtl="1">
              <a:buNone/>
            </a:pPr>
            <a:endParaRPr lang="fa-IR" sz="3600" b="1"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endParaRP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spTree>
    <p:extLst>
      <p:ext uri="{BB962C8B-B14F-4D97-AF65-F5344CB8AC3E}">
        <p14:creationId xmlns:p14="http://schemas.microsoft.com/office/powerpoint/2010/main" val="1948858421"/>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fa-IR" sz="54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برگه اطلاعات ایمنی </a:t>
            </a:r>
            <a:r>
              <a:rPr lang="en-US" sz="54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SDS</a:t>
            </a:r>
            <a:endParaRPr lang="en-US" sz="5400" b="1" dirty="0">
              <a:solidFill>
                <a:srgbClr val="FFC000"/>
              </a:solidFill>
              <a:effectLst/>
              <a:latin typeface="Calibri" panose="020F0502020204030204" pitchFamily="34" charset="0"/>
              <a:ea typeface="Calibri" panose="020F0502020204030204" pitchFamily="34" charset="0"/>
              <a:cs typeface="B Zar" panose="00000400000000000000" pitchFamily="2" charset="-78"/>
            </a:endParaRPr>
          </a:p>
        </p:txBody>
      </p:sp>
      <p:sp>
        <p:nvSpPr>
          <p:cNvPr id="3" name="Content Placeholder 2"/>
          <p:cNvSpPr>
            <a:spLocks noGrp="1"/>
          </p:cNvSpPr>
          <p:nvPr>
            <p:ph idx="1"/>
          </p:nvPr>
        </p:nvSpPr>
        <p:spPr>
          <a:xfrm>
            <a:off x="838200" y="1252024"/>
            <a:ext cx="10515600" cy="5078438"/>
          </a:xfrm>
        </p:spPr>
        <p:txBody>
          <a:bodyPr>
            <a:normAutofit/>
          </a:bodyPr>
          <a:lstStyle/>
          <a:p>
            <a:pPr marL="0" marR="457200" indent="0" algn="just" rtl="1">
              <a:buNone/>
            </a:pPr>
            <a:r>
              <a:rPr lang="fa-IR" sz="3600" b="1"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rPr>
              <a:t>16- سایر اطلاعات</a:t>
            </a:r>
          </a:p>
          <a:p>
            <a:pPr marR="457200" algn="just" rtl="1">
              <a:buFont typeface="Wingdings" panose="05000000000000000000" pitchFamily="2" charset="2"/>
              <a:buChar char="ü"/>
            </a:pPr>
            <a:r>
              <a:rPr lang="fa-IR" sz="32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شامل سایر مواردی که در 15 بند دیگر وجود ندارد اما باید در </a:t>
            </a:r>
            <a:r>
              <a:rPr lang="en-US" sz="32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SDS</a:t>
            </a:r>
            <a:r>
              <a:rPr lang="fa-IR" sz="3200" dirty="0" smtClean="0">
                <a:solidFill>
                  <a:srgbClr val="FFC000"/>
                </a:solidFill>
                <a:latin typeface="Times New Roman" panose="02020603050405020304" pitchFamily="18" charset="0"/>
                <a:ea typeface="Times New Roman" panose="02020603050405020304" pitchFamily="18" charset="0"/>
                <a:cs typeface="B Zar" panose="00000400000000000000" pitchFamily="2" charset="-78"/>
              </a:rPr>
              <a:t> گنجانده شود.</a:t>
            </a:r>
          </a:p>
          <a:p>
            <a:pPr marL="0" marR="457200" indent="0" algn="just" rtl="1">
              <a:buNone/>
            </a:pPr>
            <a:endParaRPr lang="fa-IR" sz="3600" b="1"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endParaRP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spTree>
    <p:extLst>
      <p:ext uri="{BB962C8B-B14F-4D97-AF65-F5344CB8AC3E}">
        <p14:creationId xmlns:p14="http://schemas.microsoft.com/office/powerpoint/2010/main" val="3380352339"/>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fa-IR" sz="54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برگه اطلاعات ایمنی </a:t>
            </a:r>
            <a:r>
              <a:rPr lang="en-US" sz="54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SDS</a:t>
            </a:r>
            <a:endParaRPr lang="en-US" sz="5400" b="1" dirty="0">
              <a:solidFill>
                <a:srgbClr val="FFC000"/>
              </a:solidFill>
              <a:effectLst/>
              <a:latin typeface="Calibri" panose="020F0502020204030204" pitchFamily="34" charset="0"/>
              <a:ea typeface="Calibri" panose="020F0502020204030204" pitchFamily="34" charset="0"/>
              <a:cs typeface="B Zar" panose="00000400000000000000" pitchFamily="2" charset="-78"/>
            </a:endParaRPr>
          </a:p>
        </p:txBody>
      </p:sp>
      <p:sp>
        <p:nvSpPr>
          <p:cNvPr id="3" name="Content Placeholder 2"/>
          <p:cNvSpPr>
            <a:spLocks noGrp="1"/>
          </p:cNvSpPr>
          <p:nvPr>
            <p:ph idx="1"/>
          </p:nvPr>
        </p:nvSpPr>
        <p:spPr>
          <a:xfrm>
            <a:off x="838200" y="1252024"/>
            <a:ext cx="10515600" cy="5078438"/>
          </a:xfrm>
        </p:spPr>
        <p:txBody>
          <a:bodyPr>
            <a:normAutofit/>
          </a:bodyPr>
          <a:lstStyle/>
          <a:p>
            <a:pPr marR="457200" algn="just" rtl="1"/>
            <a:r>
              <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rPr>
              <a:t>کلیه کارگران باید قبل از کار با مواد شیمیایی </a:t>
            </a:r>
            <a:r>
              <a:rPr lang="en-US"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rPr>
              <a:t>SDS</a:t>
            </a:r>
            <a:r>
              <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rPr>
              <a:t> را مطالعه کنند.</a:t>
            </a:r>
          </a:p>
          <a:p>
            <a:pPr marR="457200" algn="just" rtl="1"/>
            <a:endParaRPr lang="fa-IR" sz="3600" dirty="0">
              <a:solidFill>
                <a:srgbClr val="FFFF00"/>
              </a:solidFill>
              <a:latin typeface="Times New Roman" panose="02020603050405020304" pitchFamily="18" charset="0"/>
              <a:ea typeface="Times New Roman" panose="02020603050405020304" pitchFamily="18" charset="0"/>
              <a:cs typeface="B Zar" panose="00000400000000000000" pitchFamily="2" charset="-78"/>
            </a:endParaRPr>
          </a:p>
          <a:p>
            <a:pPr marR="457200" algn="just" rtl="1"/>
            <a:endPar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endParaRPr>
          </a:p>
          <a:p>
            <a:pPr marR="457200" algn="just" rtl="1"/>
            <a:r>
              <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rPr>
              <a:t>هر کارگری که نیازمند اطلاعات اضافه تر یا دارای سوال در رابطه با مواد شیمیایی هستند باید از کارفرما یا سوپروایزر بپرسد.</a:t>
            </a:r>
          </a:p>
          <a:p>
            <a:pPr marL="0" marR="457200" lvl="0" indent="0" algn="just" rtl="1">
              <a:spcAft>
                <a:spcPts val="0"/>
              </a:spcAft>
              <a:buNone/>
            </a:pPr>
            <a:endPar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endParaRP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spTree>
    <p:extLst>
      <p:ext uri="{BB962C8B-B14F-4D97-AF65-F5344CB8AC3E}">
        <p14:creationId xmlns:p14="http://schemas.microsoft.com/office/powerpoint/2010/main" val="3104077538"/>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1817"/>
          </a:xfrm>
        </p:spPr>
        <p:txBody>
          <a:bodyPr>
            <a:noAutofit/>
          </a:bodyPr>
          <a:lstStyle/>
          <a:p>
            <a:pPr algn="ctr" rtl="1">
              <a:lnSpc>
                <a:spcPct val="107000"/>
              </a:lnSpc>
              <a:spcAft>
                <a:spcPts val="800"/>
              </a:spcAft>
            </a:pPr>
            <a:r>
              <a:rPr lang="fa-IR" sz="54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چه کسانی هدف قوانین </a:t>
            </a:r>
            <a:r>
              <a:rPr lang="en-US" sz="54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GHS</a:t>
            </a:r>
            <a:r>
              <a:rPr lang="fa-IR" sz="5400" b="1" dirty="0" smtClean="0">
                <a:solidFill>
                  <a:srgbClr val="FFC000"/>
                </a:solidFill>
                <a:latin typeface="Calibri" panose="020F0502020204030204" pitchFamily="34" charset="0"/>
                <a:ea typeface="Calibri" panose="020F0502020204030204" pitchFamily="34" charset="0"/>
                <a:cs typeface="B Zar" panose="00000400000000000000" pitchFamily="2" charset="-78"/>
              </a:rPr>
              <a:t> هستند؟</a:t>
            </a:r>
            <a:endParaRPr lang="en-US" sz="5400" b="1" dirty="0">
              <a:solidFill>
                <a:srgbClr val="FFC000"/>
              </a:solidFill>
              <a:effectLst/>
              <a:latin typeface="Calibri" panose="020F0502020204030204" pitchFamily="34" charset="0"/>
              <a:ea typeface="Calibri" panose="020F0502020204030204" pitchFamily="34" charset="0"/>
              <a:cs typeface="B Zar" panose="00000400000000000000" pitchFamily="2" charset="-78"/>
            </a:endParaRPr>
          </a:p>
        </p:txBody>
      </p:sp>
      <p:sp>
        <p:nvSpPr>
          <p:cNvPr id="3" name="Content Placeholder 2"/>
          <p:cNvSpPr>
            <a:spLocks noGrp="1"/>
          </p:cNvSpPr>
          <p:nvPr>
            <p:ph idx="1"/>
          </p:nvPr>
        </p:nvSpPr>
        <p:spPr>
          <a:xfrm>
            <a:off x="838200" y="1252024"/>
            <a:ext cx="10515600" cy="5078438"/>
          </a:xfrm>
        </p:spPr>
        <p:txBody>
          <a:bodyPr>
            <a:normAutofit/>
          </a:bodyPr>
          <a:lstStyle/>
          <a:p>
            <a:pPr marL="0" lvl="0" indent="0" algn="just" rtl="1">
              <a:lnSpc>
                <a:spcPct val="107000"/>
              </a:lnSpc>
              <a:spcAft>
                <a:spcPts val="800"/>
              </a:spcAft>
              <a:buNone/>
            </a:pPr>
            <a:r>
              <a:rPr lang="fa-IR" sz="3600" dirty="0" smtClean="0">
                <a:solidFill>
                  <a:srgbClr val="FFFF00"/>
                </a:solidFill>
                <a:latin typeface="Calibri" panose="020F0502020204030204" pitchFamily="34" charset="0"/>
                <a:ea typeface="Calibri" panose="020F0502020204030204" pitchFamily="34" charset="0"/>
                <a:cs typeface="B Zar" panose="00000400000000000000" pitchFamily="2" charset="-78"/>
              </a:rPr>
              <a:t>1- دولتها</a:t>
            </a:r>
            <a:endParaRPr lang="en-US" sz="3600" dirty="0">
              <a:solidFill>
                <a:srgbClr val="FFFF00"/>
              </a:solidFill>
              <a:latin typeface="Calibri" panose="020F0502020204030204" pitchFamily="34" charset="0"/>
              <a:ea typeface="Calibri" panose="020F0502020204030204" pitchFamily="34" charset="0"/>
              <a:cs typeface="Arial" panose="020B0604020202020204" pitchFamily="34" charset="0"/>
            </a:endParaRPr>
          </a:p>
          <a:p>
            <a:pPr marL="0" lvl="0" indent="0" algn="just" rtl="1">
              <a:lnSpc>
                <a:spcPct val="107000"/>
              </a:lnSpc>
              <a:spcAft>
                <a:spcPts val="800"/>
              </a:spcAft>
              <a:buNone/>
            </a:pPr>
            <a:r>
              <a:rPr lang="fa-IR" sz="3600" dirty="0" smtClean="0">
                <a:solidFill>
                  <a:srgbClr val="FFFF00"/>
                </a:solidFill>
                <a:latin typeface="Calibri" panose="020F0502020204030204" pitchFamily="34" charset="0"/>
                <a:ea typeface="Calibri" panose="020F0502020204030204" pitchFamily="34" charset="0"/>
                <a:cs typeface="B Zar" panose="00000400000000000000" pitchFamily="2" charset="-78"/>
              </a:rPr>
              <a:t>2- مصرف </a:t>
            </a:r>
            <a:r>
              <a:rPr lang="fa-IR" sz="3600" dirty="0">
                <a:solidFill>
                  <a:srgbClr val="FFFF00"/>
                </a:solidFill>
                <a:latin typeface="Calibri" panose="020F0502020204030204" pitchFamily="34" charset="0"/>
                <a:ea typeface="Calibri" panose="020F0502020204030204" pitchFamily="34" charset="0"/>
                <a:cs typeface="B Zar" panose="00000400000000000000" pitchFamily="2" charset="-78"/>
              </a:rPr>
              <a:t>کنندگان و تولید کنندگان مواد شیمیایی</a:t>
            </a:r>
            <a:endParaRPr lang="en-US" sz="3600" dirty="0">
              <a:solidFill>
                <a:srgbClr val="FFFF00"/>
              </a:solidFill>
              <a:latin typeface="Calibri" panose="020F0502020204030204" pitchFamily="34" charset="0"/>
              <a:ea typeface="Calibri" panose="020F0502020204030204" pitchFamily="34" charset="0"/>
              <a:cs typeface="Arial" panose="020B0604020202020204" pitchFamily="34" charset="0"/>
            </a:endParaRPr>
          </a:p>
          <a:p>
            <a:pPr marL="0" lvl="0" indent="0" algn="just" rtl="1">
              <a:lnSpc>
                <a:spcPct val="107000"/>
              </a:lnSpc>
              <a:spcAft>
                <a:spcPts val="800"/>
              </a:spcAft>
              <a:buNone/>
            </a:pPr>
            <a:r>
              <a:rPr lang="fa-IR" sz="3600" dirty="0" smtClean="0">
                <a:solidFill>
                  <a:srgbClr val="FFFF00"/>
                </a:solidFill>
                <a:latin typeface="Calibri" panose="020F0502020204030204" pitchFamily="34" charset="0"/>
                <a:ea typeface="Calibri" panose="020F0502020204030204" pitchFamily="34" charset="0"/>
                <a:cs typeface="B Zar" panose="00000400000000000000" pitchFamily="2" charset="-78"/>
              </a:rPr>
              <a:t>3- کارفرمایان</a:t>
            </a:r>
            <a:endParaRPr lang="en-US" sz="3600" dirty="0">
              <a:solidFill>
                <a:srgbClr val="FFFF00"/>
              </a:solidFill>
              <a:latin typeface="Calibri" panose="020F0502020204030204" pitchFamily="34" charset="0"/>
              <a:ea typeface="Calibri" panose="020F0502020204030204" pitchFamily="34" charset="0"/>
              <a:cs typeface="Arial" panose="020B0604020202020204" pitchFamily="34" charset="0"/>
            </a:endParaRPr>
          </a:p>
          <a:p>
            <a:pPr marL="0" lvl="0" indent="0" algn="just" rtl="1">
              <a:lnSpc>
                <a:spcPct val="107000"/>
              </a:lnSpc>
              <a:spcAft>
                <a:spcPts val="800"/>
              </a:spcAft>
              <a:buNone/>
            </a:pPr>
            <a:r>
              <a:rPr lang="fa-IR" sz="3600" smtClean="0">
                <a:solidFill>
                  <a:srgbClr val="FFFF00"/>
                </a:solidFill>
                <a:latin typeface="Calibri" panose="020F0502020204030204" pitchFamily="34" charset="0"/>
                <a:ea typeface="Calibri" panose="020F0502020204030204" pitchFamily="34" charset="0"/>
                <a:cs typeface="B Zar" panose="00000400000000000000" pitchFamily="2" charset="-78"/>
              </a:rPr>
              <a:t>4- کارگران</a:t>
            </a:r>
            <a:endParaRPr lang="en-US" sz="3600" dirty="0">
              <a:solidFill>
                <a:srgbClr val="FFFF00"/>
              </a:solidFill>
              <a:latin typeface="Calibri" panose="020F0502020204030204" pitchFamily="34" charset="0"/>
              <a:ea typeface="Calibri" panose="020F0502020204030204" pitchFamily="34" charset="0"/>
              <a:cs typeface="Arial" panose="020B0604020202020204" pitchFamily="34" charset="0"/>
            </a:endParaRPr>
          </a:p>
          <a:p>
            <a:pPr marL="0" marR="457200" lvl="0" indent="0" algn="just" rtl="1">
              <a:spcAft>
                <a:spcPts val="0"/>
              </a:spcAft>
              <a:buNone/>
            </a:pPr>
            <a:endParaRPr lang="fa-IR" sz="3600" dirty="0" smtClean="0">
              <a:solidFill>
                <a:srgbClr val="FFFF00"/>
              </a:solidFill>
              <a:latin typeface="Times New Roman" panose="02020603050405020304" pitchFamily="18" charset="0"/>
              <a:ea typeface="Times New Roman" panose="02020603050405020304" pitchFamily="18" charset="0"/>
              <a:cs typeface="B Zar" panose="00000400000000000000" pitchFamily="2" charset="-78"/>
            </a:endParaRPr>
          </a:p>
        </p:txBody>
      </p:sp>
      <p:pic>
        <p:nvPicPr>
          <p:cNvPr id="4" name="Picture 3"/>
          <p:cNvPicPr>
            <a:picLocks noChangeAspect="1"/>
          </p:cNvPicPr>
          <p:nvPr/>
        </p:nvPicPr>
        <p:blipFill>
          <a:blip r:embed="rId2"/>
          <a:stretch>
            <a:fillRect/>
          </a:stretch>
        </p:blipFill>
        <p:spPr>
          <a:xfrm>
            <a:off x="0" y="5512526"/>
            <a:ext cx="6297714" cy="1345473"/>
          </a:xfrm>
          <a:prstGeom prst="rect">
            <a:avLst/>
          </a:prstGeom>
        </p:spPr>
      </p:pic>
    </p:spTree>
    <p:extLst>
      <p:ext uri="{BB962C8B-B14F-4D97-AF65-F5344CB8AC3E}">
        <p14:creationId xmlns:p14="http://schemas.microsoft.com/office/powerpoint/2010/main" val="173997501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911</TotalTime>
  <Words>5289</Words>
  <Application>Microsoft Office PowerPoint</Application>
  <PresentationFormat>Widescreen</PresentationFormat>
  <Paragraphs>701</Paragraphs>
  <Slides>95</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95</vt:i4>
      </vt:variant>
    </vt:vector>
  </HeadingPairs>
  <TitlesOfParts>
    <vt:vector size="106" baseType="lpstr">
      <vt:lpstr>Agatha</vt:lpstr>
      <vt:lpstr>Agency FB</vt:lpstr>
      <vt:lpstr>Arial</vt:lpstr>
      <vt:lpstr>B Zar</vt:lpstr>
      <vt:lpstr>Calibri</vt:lpstr>
      <vt:lpstr>Calibri Light</vt:lpstr>
      <vt:lpstr>Times</vt:lpstr>
      <vt:lpstr>Times New Roman</vt:lpstr>
      <vt:lpstr>Verdana</vt:lpstr>
      <vt:lpstr>Wingdings</vt:lpstr>
      <vt:lpstr>Office Theme</vt:lpstr>
      <vt:lpstr>PowerPoint Presentation</vt:lpstr>
      <vt:lpstr>مقدمه</vt:lpstr>
      <vt:lpstr>مقدمه</vt:lpstr>
      <vt:lpstr>GHS چیست؟</vt:lpstr>
      <vt:lpstr>GHS چیست؟</vt:lpstr>
      <vt:lpstr>اهداف GHS</vt:lpstr>
      <vt:lpstr>اهداف GHS</vt:lpstr>
      <vt:lpstr>چطور GHS با ILO و استانداردهای کار بین المللی ارتباط دارد؟</vt:lpstr>
      <vt:lpstr>چطور GHS با ILO و استانداردهای کار بین المللی ارتباط دارد؟</vt:lpstr>
      <vt:lpstr>چطور GHS با ایمنی و بهداشت شغلی مشارکت دارد؟</vt:lpstr>
      <vt:lpstr>چطور GHS با ایمنی و بهداشت شغلی مشارکت دارد؟</vt:lpstr>
      <vt:lpstr>چطور GHS با ایمنی و بهداشت شغلی مشارکت دارد؟</vt:lpstr>
      <vt:lpstr>GHS چه خطراتی را پوشش می دهد؟</vt:lpstr>
      <vt:lpstr>GHS چه خطراتی را پوشش می دهد؟</vt:lpstr>
      <vt:lpstr>GHS چه خطراتی را پوشش می دهد؟</vt:lpstr>
      <vt:lpstr>GHS چه خطراتی را پوشش می دهد؟</vt:lpstr>
      <vt:lpstr>GHS چه خطراتی را پوشش می دهد؟</vt:lpstr>
      <vt:lpstr>GHS چه خطراتی را پوشش می دهد؟</vt:lpstr>
      <vt:lpstr>GHS چه خطراتی را پوشش می دهد؟</vt:lpstr>
      <vt:lpstr>GHS چه خطراتی را پوشش می دهد؟</vt:lpstr>
      <vt:lpstr>GHS چه خطراتی را پوشش می دهد؟</vt:lpstr>
      <vt:lpstr>GHS چه خطراتی را پوشش می دهد؟</vt:lpstr>
      <vt:lpstr>GHS چه خطراتی را پوشش می دهد؟</vt:lpstr>
      <vt:lpstr>GHS چه خطراتی را پوشش می دهد؟</vt:lpstr>
      <vt:lpstr>GHS چه خطراتی را پوشش می دهد؟</vt:lpstr>
      <vt:lpstr>GHS چه خطراتی را پوشش می دهد؟</vt:lpstr>
      <vt:lpstr>GHS چه خطراتی را پوشش می دهد؟</vt:lpstr>
      <vt:lpstr>GHS چه خطراتی را پوشش می دهد؟</vt:lpstr>
      <vt:lpstr>GHS چه خطراتی را پوشش می دهد؟</vt:lpstr>
      <vt:lpstr>GHS چه خطراتی را پوشش می دهد؟</vt:lpstr>
      <vt:lpstr>GHS چه خطراتی را پوشش می دهد؟</vt:lpstr>
      <vt:lpstr>GHS چه خطراتی را پوشش می دهد؟</vt:lpstr>
      <vt:lpstr>GHS چه خطراتی را پوشش می دهد؟</vt:lpstr>
      <vt:lpstr>GHS چه خطراتی را پوشش می دهد؟</vt:lpstr>
      <vt:lpstr>GHS چه خطراتی را پوشش می دهد؟</vt:lpstr>
      <vt:lpstr>GHS چه خطراتی را پوشش می دهد؟</vt:lpstr>
      <vt:lpstr>GHS چه خطراتی را پوشش می دهد؟</vt:lpstr>
      <vt:lpstr>GHS چه خطراتی را پوشش می دهد؟</vt:lpstr>
      <vt:lpstr>GHS چه خطراتی را پوشش می دهد؟</vt:lpstr>
      <vt:lpstr>GHS چه خطراتی را پوشش می دهد؟</vt:lpstr>
      <vt:lpstr>GHS چه خطراتی را پوشش می دهد؟</vt:lpstr>
      <vt:lpstr>GHS چه خطراتی را پوشش می دهد؟</vt:lpstr>
      <vt:lpstr>GHS چه خطراتی را پوشش می دهد؟</vt:lpstr>
      <vt:lpstr>GHS چه خطراتی را پوشش می دهد؟</vt:lpstr>
      <vt:lpstr>GHS چه خطراتی را پوشش می دهد؟</vt:lpstr>
      <vt:lpstr>GHS چه خطراتی را پوشش می دهد؟</vt:lpstr>
      <vt:lpstr>GHS چه خطراتی را پوشش می دهد؟</vt:lpstr>
      <vt:lpstr>GHS چه خطراتی را پوشش می دهد؟</vt:lpstr>
      <vt:lpstr>GHS چه خطراتی را پوشش می دهد؟</vt:lpstr>
      <vt:lpstr>GHS چه خطراتی را پوشش می دهد؟</vt:lpstr>
      <vt:lpstr>GHS چه خطراتی را پوشش می دهد؟</vt:lpstr>
      <vt:lpstr>GHS چه خطراتی را پوشش می دهد؟</vt:lpstr>
      <vt:lpstr>GHS چه خطراتی را پوشش می دهد؟</vt:lpstr>
      <vt:lpstr>GHS چه خطراتی را پوشش می دهد؟</vt:lpstr>
      <vt:lpstr>GHS چه خطراتی را پوشش می دهد؟</vt:lpstr>
      <vt:lpstr>GHS چه خطراتی را پوشش می دهد؟</vt:lpstr>
      <vt:lpstr>GHS چه خطراتی را پوشش می دهد؟</vt:lpstr>
      <vt:lpstr>GHS چه خطراتی را پوشش می دهد؟</vt:lpstr>
      <vt:lpstr>GHS چه خطراتی را پوشش می دهد؟</vt:lpstr>
      <vt:lpstr>GHS چه خطراتی را پوشش می دهد؟</vt:lpstr>
      <vt:lpstr>PICTOGRAMها</vt:lpstr>
      <vt:lpstr>خطرات بهداشتی</vt:lpstr>
      <vt:lpstr>شعله</vt:lpstr>
      <vt:lpstr>علامت خطر</vt:lpstr>
      <vt:lpstr>سیلندر</vt:lpstr>
      <vt:lpstr>خورنده</vt:lpstr>
      <vt:lpstr>بمب</vt:lpstr>
      <vt:lpstr>شعله روی دایره</vt:lpstr>
      <vt:lpstr>جمجمه و استخوان</vt:lpstr>
      <vt:lpstr>محیط زیست</vt:lpstr>
      <vt:lpstr>کلمات نشانه (Signal Words)</vt:lpstr>
      <vt:lpstr>کلمات نشانه (Signal Words)</vt:lpstr>
      <vt:lpstr>عبارات خطر(Hazard Statement)</vt:lpstr>
      <vt:lpstr>عبارات احتیاطی(Precautionary Statement)</vt:lpstr>
      <vt:lpstr>برچسب گذاری مواد شیمیایی به روش GHS</vt:lpstr>
      <vt:lpstr>برچسب گذاری مواد شیمیایی به روش GHS</vt:lpstr>
      <vt:lpstr>برگه اطلاعات ایمنی SDS</vt:lpstr>
      <vt:lpstr>برگه اطلاعات ایمنی SDS</vt:lpstr>
      <vt:lpstr>برگه اطلاعات ایمنی SDS</vt:lpstr>
      <vt:lpstr>برگه اطلاعات ایمنی SDS</vt:lpstr>
      <vt:lpstr>برگه اطلاعات ایمنی SDS</vt:lpstr>
      <vt:lpstr>برگه اطلاعات ایمنی SDS</vt:lpstr>
      <vt:lpstr>برگه اطلاعات ایمنی SDS</vt:lpstr>
      <vt:lpstr>برگه اطلاعات ایمنی SDS</vt:lpstr>
      <vt:lpstr>برگه اطلاعات ایمنی SDS</vt:lpstr>
      <vt:lpstr>برگه اطلاعات ایمنی SDS</vt:lpstr>
      <vt:lpstr>برگه اطلاعات ایمنی SDS</vt:lpstr>
      <vt:lpstr>برگه اطلاعات ایمنی SDS</vt:lpstr>
      <vt:lpstr>برگه اطلاعات ایمنی SDS</vt:lpstr>
      <vt:lpstr>برگه اطلاعات ایمنی SDS</vt:lpstr>
      <vt:lpstr>برگه اطلاعات ایمنی SDS</vt:lpstr>
      <vt:lpstr>برگه اطلاعات ایمنی SDS</vt:lpstr>
      <vt:lpstr>برگه اطلاعات ایمنی SDS</vt:lpstr>
      <vt:lpstr>برگه اطلاعات ایمنی SDS</vt:lpstr>
      <vt:lpstr>چه کسانی هدف قوانین GHS هستند؟</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shervadan-1</cp:lastModifiedBy>
  <cp:revision>138</cp:revision>
  <dcterms:created xsi:type="dcterms:W3CDTF">2023-11-30T07:59:03Z</dcterms:created>
  <dcterms:modified xsi:type="dcterms:W3CDTF">2024-10-26T08:53:14Z</dcterms:modified>
</cp:coreProperties>
</file>