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0" r:id="rId19"/>
    <p:sldId id="281"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1" r:id="rId36"/>
    <p:sldId id="302" r:id="rId37"/>
    <p:sldId id="306" r:id="rId38"/>
    <p:sldId id="311"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96DFF08F-DC6B-4601-B491-B0F83F6DD2DA}" type="datetimeFigureOut">
              <a:rPr lang="en-US" dirty="0"/>
              <a:t>8/28/2024</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pPr/>
              <a:t>8/28/2024</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8/28/2024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8/28/2024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8/28/2024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96DFF08F-DC6B-4601-B491-B0F83F6DD2DA}" type="datetimeFigureOut">
              <a:rPr lang="en-US" dirty="0"/>
              <a:pPr/>
              <a:t>8/28/2024</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4FAB73BC-B049-4115-A692-8D63A059BFB8}"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0217" y="2467579"/>
            <a:ext cx="11471565" cy="1739347"/>
          </a:xfrm>
        </p:spPr>
        <p:txBody>
          <a:bodyPr>
            <a:normAutofit fontScale="90000"/>
          </a:bodyPr>
          <a:lstStyle/>
          <a:p>
            <a:r>
              <a:rPr lang="fa-IR" b="1" dirty="0">
                <a:solidFill>
                  <a:schemeClr val="bg2">
                    <a:lumMod val="75000"/>
                  </a:schemeClr>
                </a:solidFill>
                <a:latin typeface="Open Sans"/>
                <a:cs typeface="B Zar" panose="00000400000000000000" pitchFamily="2" charset="-78"/>
              </a:rPr>
              <a:t>کنترل مواجهه شاغلین با سرب در محیط کار</a:t>
            </a:r>
            <a:r>
              <a:rPr lang="fa-IR" dirty="0">
                <a:solidFill>
                  <a:srgbClr val="444444"/>
                </a:solidFill>
                <a:latin typeface="Open Sans"/>
              </a:rPr>
              <a:t/>
            </a:r>
            <a:br>
              <a:rPr lang="fa-IR" dirty="0">
                <a:solidFill>
                  <a:srgbClr val="444444"/>
                </a:solidFill>
                <a:latin typeface="Open Sans"/>
              </a:rPr>
            </a:br>
            <a:endParaRPr lang="en-US" dirty="0"/>
          </a:p>
        </p:txBody>
      </p:sp>
      <p:sp>
        <p:nvSpPr>
          <p:cNvPr id="3" name="Subtitle 2"/>
          <p:cNvSpPr>
            <a:spLocks noGrp="1"/>
          </p:cNvSpPr>
          <p:nvPr>
            <p:ph type="subTitle" idx="1"/>
          </p:nvPr>
        </p:nvSpPr>
        <p:spPr/>
        <p:txBody>
          <a:bodyPr>
            <a:normAutofit/>
          </a:bodyPr>
          <a:lstStyle/>
          <a:p>
            <a:r>
              <a:rPr lang="fa-IR" sz="4000" dirty="0" smtClean="0">
                <a:cs typeface="B Zar" panose="00000400000000000000" pitchFamily="2" charset="-78"/>
              </a:rPr>
              <a:t>گروه مهندسی بهداشت حرفه ای معاونت بهداشت اصفهان</a:t>
            </a:r>
            <a:endParaRPr lang="en-US" sz="4000" dirty="0">
              <a:cs typeface="B Zar" panose="00000400000000000000" pitchFamily="2" charset="-78"/>
            </a:endParaRPr>
          </a:p>
        </p:txBody>
      </p:sp>
    </p:spTree>
    <p:extLst>
      <p:ext uri="{BB962C8B-B14F-4D97-AF65-F5344CB8AC3E}">
        <p14:creationId xmlns:p14="http://schemas.microsoft.com/office/powerpoint/2010/main" val="34321933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گروه های حساس به کار با سرب</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a:xfrm>
            <a:off x="1202919" y="2011679"/>
            <a:ext cx="9784080" cy="4668819"/>
          </a:xfrm>
        </p:spPr>
        <p:txBody>
          <a:bodyPr>
            <a:noAutofit/>
          </a:bodyPr>
          <a:lstStyle/>
          <a:p>
            <a:pPr marL="0" indent="0" algn="just" rtl="1">
              <a:buNone/>
            </a:pPr>
            <a:r>
              <a:rPr lang="fa-IR" sz="2600" dirty="0">
                <a:latin typeface="Open Sans"/>
                <a:cs typeface="B Zar" panose="00000400000000000000" pitchFamily="2" charset="-78"/>
              </a:rPr>
              <a:t>كارگران جوان زير 18 سال، زنان جوان در آستانه بارداري، افراد با مشکلات پزشکي خاص نظيراختلال در سيستم كليوي، توليد مثلي، عصبي، خوني مجاز به كار </a:t>
            </a:r>
            <a:r>
              <a:rPr lang="fa-IR" sz="2600" dirty="0" smtClean="0">
                <a:latin typeface="Open Sans"/>
                <a:cs typeface="B Zar" panose="00000400000000000000" pitchFamily="2" charset="-78"/>
              </a:rPr>
              <a:t>در</a:t>
            </a:r>
            <a:r>
              <a:rPr lang="fa-IR" sz="2600" dirty="0">
                <a:latin typeface="Open Sans"/>
                <a:cs typeface="B Zar" panose="00000400000000000000" pitchFamily="2" charset="-78"/>
              </a:rPr>
              <a:t>صنايع و فرايندهاي زير نمي </a:t>
            </a:r>
            <a:r>
              <a:rPr lang="fa-IR" sz="2600" dirty="0" smtClean="0">
                <a:latin typeface="Open Sans"/>
                <a:cs typeface="B Zar" panose="00000400000000000000" pitchFamily="2" charset="-78"/>
              </a:rPr>
              <a:t>باشند.</a:t>
            </a:r>
          </a:p>
          <a:p>
            <a:pPr marL="0" indent="0" algn="just" rtl="1">
              <a:buNone/>
            </a:pPr>
            <a:r>
              <a:rPr lang="fa-IR" sz="2600" dirty="0">
                <a:latin typeface="Open Sans"/>
                <a:cs typeface="B Zar" panose="00000400000000000000" pitchFamily="2" charset="-78"/>
              </a:rPr>
              <a:t/>
            </a:r>
            <a:br>
              <a:rPr lang="fa-IR" sz="2600" dirty="0">
                <a:latin typeface="Open Sans"/>
                <a:cs typeface="B Zar" panose="00000400000000000000" pitchFamily="2" charset="-78"/>
              </a:rPr>
            </a:br>
            <a:r>
              <a:rPr lang="fa-IR" sz="2600" dirty="0">
                <a:latin typeface="Open Sans"/>
                <a:cs typeface="B Zar" panose="00000400000000000000" pitchFamily="2" charset="-78"/>
              </a:rPr>
              <a:t>1-فرايندهاي ذوب و پالايش سرب،كه نيازمند تماس نزديك با فرايندهاي ذوب و تصفيه سنگ معدن و يا موادي كه حداقل حاوي 5 درصد سرب هستند، مي </a:t>
            </a:r>
            <a:r>
              <a:rPr lang="fa-IR" sz="2600" dirty="0" smtClean="0">
                <a:latin typeface="Open Sans"/>
                <a:cs typeface="B Zar" panose="00000400000000000000" pitchFamily="2" charset="-78"/>
              </a:rPr>
              <a:t>باشند.</a:t>
            </a:r>
          </a:p>
          <a:p>
            <a:pPr marL="0" indent="0" algn="just" rtl="1">
              <a:buNone/>
            </a:pPr>
            <a:r>
              <a:rPr lang="fa-IR" sz="2600" dirty="0" smtClean="0">
                <a:latin typeface="Open Sans"/>
                <a:cs typeface="B Zar" panose="00000400000000000000" pitchFamily="2" charset="-78"/>
              </a:rPr>
              <a:t> 2- </a:t>
            </a:r>
            <a:r>
              <a:rPr lang="fa-IR" sz="2600" dirty="0">
                <a:latin typeface="Open Sans"/>
                <a:cs typeface="B Zar" panose="00000400000000000000" pitchFamily="2" charset="-78"/>
              </a:rPr>
              <a:t>توليد باتري هاي سربي- كار دستي با سرب فلزي در بخش توليد ميله ها و صفحات </a:t>
            </a:r>
            <a:r>
              <a:rPr lang="fa-IR" sz="2600" dirty="0" smtClean="0">
                <a:latin typeface="Open Sans"/>
                <a:cs typeface="B Zar" panose="00000400000000000000" pitchFamily="2" charset="-78"/>
              </a:rPr>
              <a:t>سربي-كار </a:t>
            </a:r>
            <a:r>
              <a:rPr lang="fa-IR" sz="2600" dirty="0">
                <a:latin typeface="Open Sans"/>
                <a:cs typeface="B Zar" panose="00000400000000000000" pitchFamily="2" charset="-78"/>
              </a:rPr>
              <a:t>دستي با اكسيدهاي سرب از جمله ليتاژ، اكسيد سرب قرمز و يا اكسيدهاي خاكستري تيره </a:t>
            </a:r>
            <a:r>
              <a:rPr lang="fa-IR" sz="2600" dirty="0" smtClean="0">
                <a:latin typeface="Open Sans"/>
                <a:cs typeface="B Zar" panose="00000400000000000000" pitchFamily="2" charset="-78"/>
              </a:rPr>
              <a:t>آن -تعمير </a:t>
            </a:r>
            <a:r>
              <a:rPr lang="fa-IR" sz="2600" dirty="0">
                <a:latin typeface="Open Sans"/>
                <a:cs typeface="B Zar" panose="00000400000000000000" pitchFamily="2" charset="-78"/>
              </a:rPr>
              <a:t>باتري ها و صفحات سربي معيوب كه نيازمند تهيه و لکه گيري با خميرهاي اكسيد سرب هستند</a:t>
            </a:r>
            <a:r>
              <a:rPr lang="fa-IR" sz="2600" dirty="0" smtClean="0">
                <a:latin typeface="Open Sans"/>
                <a:cs typeface="B Zar" panose="00000400000000000000" pitchFamily="2" charset="-78"/>
              </a:rPr>
              <a:t>.</a:t>
            </a:r>
          </a:p>
          <a:p>
            <a:pPr marL="0" indent="0" algn="just" rtl="1">
              <a:buNone/>
            </a:pPr>
            <a:r>
              <a:rPr lang="fa-IR" sz="2600" dirty="0" smtClean="0">
                <a:latin typeface="Open Sans"/>
                <a:cs typeface="B Zar" panose="00000400000000000000" pitchFamily="2" charset="-78"/>
              </a:rPr>
              <a:t>3- </a:t>
            </a:r>
            <a:r>
              <a:rPr lang="fa-IR" sz="2600" dirty="0">
                <a:latin typeface="Open Sans"/>
                <a:cs typeface="B Zar" panose="00000400000000000000" pitchFamily="2" charset="-78"/>
              </a:rPr>
              <a:t>كار با موادي كه حداقل حاوي 5 درصد سرب </a:t>
            </a:r>
            <a:r>
              <a:rPr lang="fa-IR" sz="2600" dirty="0" smtClean="0">
                <a:latin typeface="Open Sans"/>
                <a:cs typeface="B Zar" panose="00000400000000000000" pitchFamily="2" charset="-78"/>
              </a:rPr>
              <a:t>هستند.</a:t>
            </a:r>
          </a:p>
          <a:p>
            <a:pPr marL="0" indent="0" algn="just" rtl="1">
              <a:buNone/>
            </a:pPr>
            <a:r>
              <a:rPr lang="fa-IR" sz="2600" dirty="0" smtClean="0">
                <a:latin typeface="Open Sans"/>
                <a:cs typeface="B Zar" panose="00000400000000000000" pitchFamily="2" charset="-78"/>
              </a:rPr>
              <a:t>4-نظافت </a:t>
            </a:r>
            <a:r>
              <a:rPr lang="fa-IR" sz="2600" dirty="0">
                <a:latin typeface="Open Sans"/>
                <a:cs typeface="B Zar" panose="00000400000000000000" pitchFamily="2" charset="-78"/>
              </a:rPr>
              <a:t>محيط هاي كاري آلوده به گرد و غبار سرب</a:t>
            </a:r>
            <a:endParaRPr lang="en-US" sz="2600" dirty="0">
              <a:cs typeface="B Zar" panose="00000400000000000000" pitchFamily="2" charset="-78"/>
            </a:endParaRPr>
          </a:p>
        </p:txBody>
      </p:sp>
    </p:spTree>
    <p:extLst>
      <p:ext uri="{BB962C8B-B14F-4D97-AF65-F5344CB8AC3E}">
        <p14:creationId xmlns:p14="http://schemas.microsoft.com/office/powerpoint/2010/main" val="3425578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عوامل تشدید کننده</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lnSpcReduction="10000"/>
          </a:bodyPr>
          <a:lstStyle/>
          <a:p>
            <a:pPr marL="0" indent="0" algn="just" rtl="1">
              <a:buNone/>
            </a:pPr>
            <a:r>
              <a:rPr lang="fa-IR" dirty="0"/>
              <a:t/>
            </a:r>
            <a:br>
              <a:rPr lang="fa-IR" dirty="0"/>
            </a:br>
            <a:r>
              <a:rPr lang="fa-IR" sz="3200" dirty="0">
                <a:latin typeface="Open Sans"/>
                <a:cs typeface="B Zar" panose="00000400000000000000" pitchFamily="2" charset="-78"/>
              </a:rPr>
              <a:t>1- سن (جوان یا پیر بودن</a:t>
            </a:r>
            <a:r>
              <a:rPr lang="fa-IR" sz="3200" dirty="0" smtClean="0">
                <a:latin typeface="Open Sans"/>
                <a:cs typeface="B Zar" panose="00000400000000000000" pitchFamily="2" charset="-78"/>
              </a:rPr>
              <a:t>)</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2- </a:t>
            </a:r>
            <a:r>
              <a:rPr lang="fa-IR" sz="3200" dirty="0" smtClean="0">
                <a:latin typeface="Open Sans"/>
                <a:cs typeface="B Zar" panose="00000400000000000000" pitchFamily="2" charset="-78"/>
              </a:rPr>
              <a:t>تغذیه</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3- مواد آلرژی </a:t>
            </a:r>
            <a:r>
              <a:rPr lang="fa-IR" sz="3200" dirty="0" smtClean="0">
                <a:latin typeface="Open Sans"/>
                <a:cs typeface="B Zar" panose="00000400000000000000" pitchFamily="2" charset="-78"/>
              </a:rPr>
              <a:t>زا</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4-فرم </a:t>
            </a:r>
            <a:r>
              <a:rPr lang="fa-IR" sz="3200" dirty="0" smtClean="0">
                <a:latin typeface="Open Sans"/>
                <a:cs typeface="B Zar" panose="00000400000000000000" pitchFamily="2" charset="-78"/>
              </a:rPr>
              <a:t>سرب</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5- استعمال سیگار و یا </a:t>
            </a:r>
            <a:r>
              <a:rPr lang="fa-IR" sz="3200" dirty="0" smtClean="0">
                <a:latin typeface="Open Sans"/>
                <a:cs typeface="B Zar" panose="00000400000000000000" pitchFamily="2" charset="-78"/>
              </a:rPr>
              <a:t>الکل</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6- نوع </a:t>
            </a:r>
            <a:r>
              <a:rPr lang="fa-IR" sz="3200" dirty="0" smtClean="0">
                <a:latin typeface="Open Sans"/>
                <a:cs typeface="B Zar" panose="00000400000000000000" pitchFamily="2" charset="-78"/>
              </a:rPr>
              <a:t>شغل</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7- محیط زندگی در تسریع بیماری های ناشی از سرب تاثیر گذار می </a:t>
            </a:r>
            <a:r>
              <a:rPr lang="fa-IR" sz="3200" dirty="0" smtClean="0">
                <a:latin typeface="Open Sans"/>
                <a:cs typeface="B Zar" panose="00000400000000000000" pitchFamily="2" charset="-78"/>
              </a:rPr>
              <a:t>باشند</a:t>
            </a:r>
            <a:endParaRPr lang="en-US" sz="3200" dirty="0">
              <a:cs typeface="B Zar" panose="00000400000000000000" pitchFamily="2" charset="-78"/>
            </a:endParaRPr>
          </a:p>
        </p:txBody>
      </p:sp>
    </p:spTree>
    <p:extLst>
      <p:ext uri="{BB962C8B-B14F-4D97-AF65-F5344CB8AC3E}">
        <p14:creationId xmlns:p14="http://schemas.microsoft.com/office/powerpoint/2010/main" val="313470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روشهاي تشخيص </a:t>
            </a:r>
            <a:r>
              <a:rPr lang="fa-IR" sz="5400" b="1" dirty="0" smtClean="0">
                <a:solidFill>
                  <a:schemeClr val="bg2">
                    <a:lumMod val="75000"/>
                  </a:schemeClr>
                </a:solidFill>
                <a:latin typeface="Open Sans"/>
                <a:cs typeface="B Zar" panose="00000400000000000000" pitchFamily="2" charset="-78"/>
              </a:rPr>
              <a:t>بیماری</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sz="3200" b="1" cap="all" dirty="0" smtClean="0">
                <a:latin typeface="Open Sans"/>
                <a:ea typeface="+mj-ea"/>
                <a:cs typeface="B Zar" panose="00000400000000000000" pitchFamily="2" charset="-78"/>
              </a:rPr>
              <a:t>شرح </a:t>
            </a:r>
            <a:r>
              <a:rPr lang="fa-IR" sz="3200" b="1" cap="all" dirty="0">
                <a:latin typeface="Open Sans"/>
                <a:ea typeface="+mj-ea"/>
                <a:cs typeface="B Zar" panose="00000400000000000000" pitchFamily="2" charset="-78"/>
              </a:rPr>
              <a:t>حال كامل شغلي اندازه گيري غلظت سرب </a:t>
            </a:r>
            <a:r>
              <a:rPr lang="fa-IR" sz="3200" b="1" cap="all" dirty="0" smtClean="0">
                <a:latin typeface="Open Sans"/>
                <a:ea typeface="+mj-ea"/>
                <a:cs typeface="B Zar" panose="00000400000000000000" pitchFamily="2" charset="-78"/>
              </a:rPr>
              <a:t>خون</a:t>
            </a:r>
          </a:p>
          <a:p>
            <a:pPr marL="0" indent="0" algn="r" rtl="1">
              <a:buNone/>
            </a:pPr>
            <a:endParaRPr lang="fa-IR" sz="3200" b="1" cap="all" dirty="0" smtClean="0">
              <a:latin typeface="Open Sans"/>
              <a:ea typeface="+mj-ea"/>
              <a:cs typeface="B Zar" panose="00000400000000000000" pitchFamily="2" charset="-78"/>
            </a:endParaRPr>
          </a:p>
          <a:p>
            <a:pPr marL="0" lvl="0" indent="0" algn="r" rtl="1">
              <a:buClr>
                <a:srgbClr val="FFFFFF"/>
              </a:buClr>
              <a:buNone/>
            </a:pPr>
            <a:r>
              <a:rPr lang="fa-IR" sz="3200" dirty="0">
                <a:latin typeface="Open Sans"/>
                <a:cs typeface="B Zar" panose="00000400000000000000" pitchFamily="2" charset="-78"/>
              </a:rPr>
              <a:t>اندازه </a:t>
            </a:r>
            <a:r>
              <a:rPr lang="fa-IR" sz="3200" dirty="0" smtClean="0">
                <a:latin typeface="Open Sans"/>
                <a:cs typeface="B Zar" panose="00000400000000000000" pitchFamily="2" charset="-78"/>
              </a:rPr>
              <a:t>گيري</a:t>
            </a:r>
            <a:r>
              <a:rPr lang="en-US" sz="3200" dirty="0" smtClean="0">
                <a:latin typeface="Open Sans"/>
                <a:cs typeface="B Zar" panose="00000400000000000000" pitchFamily="2" charset="-78"/>
              </a:rPr>
              <a:t>ZPP </a:t>
            </a:r>
            <a:r>
              <a:rPr lang="fa-IR" sz="3200" dirty="0" smtClean="0">
                <a:latin typeface="Open Sans"/>
                <a:cs typeface="B Zar" panose="00000400000000000000" pitchFamily="2" charset="-78"/>
              </a:rPr>
              <a:t> خون</a:t>
            </a:r>
            <a:endParaRPr lang="fa-IR" sz="3200" dirty="0">
              <a:latin typeface="Open Sans"/>
              <a:cs typeface="B Zar" panose="00000400000000000000" pitchFamily="2" charset="-78"/>
            </a:endParaRPr>
          </a:p>
          <a:p>
            <a:pPr marL="0" lvl="0" indent="0" algn="r" rtl="1">
              <a:buClr>
                <a:srgbClr val="FFFFFF"/>
              </a:buClr>
              <a:buNone/>
            </a:pPr>
            <a:r>
              <a:rPr lang="fa-IR" sz="3200" dirty="0">
                <a:latin typeface="Open Sans"/>
                <a:cs typeface="B Zar" panose="00000400000000000000" pitchFamily="2" charset="-78"/>
              </a:rPr>
              <a:t> اندازه </a:t>
            </a:r>
            <a:r>
              <a:rPr lang="fa-IR" sz="3200" dirty="0" smtClean="0">
                <a:latin typeface="Open Sans"/>
                <a:cs typeface="B Zar" panose="00000400000000000000" pitchFamily="2" charset="-78"/>
              </a:rPr>
              <a:t>گيري</a:t>
            </a:r>
            <a:r>
              <a:rPr lang="en-US" sz="3200" dirty="0" smtClean="0">
                <a:latin typeface="Open Sans"/>
                <a:cs typeface="B Zar" panose="00000400000000000000" pitchFamily="2" charset="-78"/>
              </a:rPr>
              <a:t>ALA </a:t>
            </a:r>
            <a:r>
              <a:rPr lang="fa-IR" sz="3200" smtClean="0">
                <a:latin typeface="Open Sans"/>
                <a:cs typeface="B Zar" panose="00000400000000000000" pitchFamily="2" charset="-78"/>
              </a:rPr>
              <a:t> در </a:t>
            </a:r>
            <a:r>
              <a:rPr lang="fa-IR" sz="3200" dirty="0">
                <a:latin typeface="Open Sans"/>
                <a:cs typeface="B Zar" panose="00000400000000000000" pitchFamily="2" charset="-78"/>
              </a:rPr>
              <a:t>ادرار</a:t>
            </a:r>
            <a:endParaRPr lang="en-US" sz="3200" dirty="0">
              <a:cs typeface="B Zar" panose="00000400000000000000" pitchFamily="2" charset="-78"/>
            </a:endParaRPr>
          </a:p>
        </p:txBody>
      </p:sp>
    </p:spTree>
    <p:extLst>
      <p:ext uri="{BB962C8B-B14F-4D97-AF65-F5344CB8AC3E}">
        <p14:creationId xmlns:p14="http://schemas.microsoft.com/office/powerpoint/2010/main" val="900341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smtClean="0">
                <a:solidFill>
                  <a:schemeClr val="bg2">
                    <a:lumMod val="75000"/>
                  </a:schemeClr>
                </a:solidFill>
                <a:latin typeface="Open Sans"/>
                <a:cs typeface="B Zar" panose="00000400000000000000" pitchFamily="2" charset="-78"/>
              </a:rPr>
              <a:t>درمان</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sz="3200" dirty="0" smtClean="0">
                <a:latin typeface="Open Sans"/>
                <a:cs typeface="B Zar" panose="00000400000000000000" pitchFamily="2" charset="-78"/>
              </a:rPr>
              <a:t> </a:t>
            </a:r>
            <a:r>
              <a:rPr lang="fa-IR" sz="3200" b="1" cap="all" dirty="0">
                <a:latin typeface="Open Sans"/>
                <a:ea typeface="+mj-ea"/>
                <a:cs typeface="B Zar" panose="00000400000000000000" pitchFamily="2" charset="-78"/>
              </a:rPr>
              <a:t>اولين اقدام جدا كردن فرد از تماس</a:t>
            </a:r>
            <a:endParaRPr lang="fa-IR" sz="3200" dirty="0" smtClean="0">
              <a:latin typeface="Open Sans"/>
              <a:cs typeface="B Zar" panose="00000400000000000000" pitchFamily="2" charset="-78"/>
            </a:endParaRPr>
          </a:p>
          <a:p>
            <a:pPr marL="0" indent="0" algn="r" rtl="1">
              <a:buNone/>
            </a:pPr>
            <a:r>
              <a:rPr lang="fa-IR" sz="3200" dirty="0" smtClean="0">
                <a:latin typeface="Open Sans"/>
                <a:cs typeface="B Zar" panose="00000400000000000000" pitchFamily="2" charset="-78"/>
              </a:rPr>
              <a:t>داروهاي </a:t>
            </a:r>
            <a:r>
              <a:rPr lang="fa-IR" sz="3200" dirty="0">
                <a:latin typeface="Open Sans"/>
                <a:cs typeface="B Zar" panose="00000400000000000000" pitchFamily="2" charset="-78"/>
              </a:rPr>
              <a:t>شلاته كننده مانند</a:t>
            </a:r>
            <a:r>
              <a:rPr lang="en-US" sz="3200" dirty="0">
                <a:latin typeface="Open Sans"/>
                <a:cs typeface="B Zar" panose="00000400000000000000" pitchFamily="2" charset="-78"/>
              </a:rPr>
              <a:t>EDTA </a:t>
            </a:r>
            <a:r>
              <a:rPr lang="fa-IR" sz="3200" dirty="0" smtClean="0">
                <a:latin typeface="Open Sans"/>
                <a:cs typeface="B Zar" panose="00000400000000000000" pitchFamily="2" charset="-78"/>
              </a:rPr>
              <a:t> (اتيلن </a:t>
            </a:r>
            <a:r>
              <a:rPr lang="fa-IR" sz="3200" dirty="0">
                <a:latin typeface="Open Sans"/>
                <a:cs typeface="B Zar" panose="00000400000000000000" pitchFamily="2" charset="-78"/>
              </a:rPr>
              <a:t>دي آمين تترا استيك اسيد)</a:t>
            </a:r>
            <a:r>
              <a:rPr lang="fa-IR" sz="3200" dirty="0">
                <a:cs typeface="B Zar" panose="00000400000000000000" pitchFamily="2" charset="-78"/>
              </a:rPr>
              <a:t/>
            </a:r>
            <a:br>
              <a:rPr lang="fa-IR" sz="3200" dirty="0">
                <a:cs typeface="B Zar" panose="00000400000000000000" pitchFamily="2" charset="-78"/>
              </a:rPr>
            </a:br>
            <a:r>
              <a:rPr lang="fa-IR" sz="3200" dirty="0">
                <a:latin typeface="Open Sans"/>
                <a:cs typeface="B Zar" panose="00000400000000000000" pitchFamily="2" charset="-78"/>
              </a:rPr>
              <a:t>دي پني سيلامين</a:t>
            </a:r>
            <a:endParaRPr lang="en-US" sz="3200" dirty="0">
              <a:cs typeface="B Zar" panose="00000400000000000000" pitchFamily="2" charset="-78"/>
            </a:endParaRPr>
          </a:p>
        </p:txBody>
      </p:sp>
    </p:spTree>
    <p:extLst>
      <p:ext uri="{BB962C8B-B14F-4D97-AF65-F5344CB8AC3E}">
        <p14:creationId xmlns:p14="http://schemas.microsoft.com/office/powerpoint/2010/main" val="1230288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موارد </a:t>
            </a:r>
            <a:r>
              <a:rPr lang="fa-IR" sz="5400" b="1" dirty="0" smtClean="0">
                <a:solidFill>
                  <a:schemeClr val="bg2">
                    <a:lumMod val="75000"/>
                  </a:schemeClr>
                </a:solidFill>
                <a:latin typeface="Open Sans"/>
                <a:cs typeface="B Zar" panose="00000400000000000000" pitchFamily="2" charset="-78"/>
              </a:rPr>
              <a:t>مصرف</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3200" b="1" cap="all" dirty="0">
                <a:latin typeface="Open Sans"/>
                <a:ea typeface="+mj-ea"/>
                <a:cs typeface="B Zar" panose="00000400000000000000" pitchFamily="2" charset="-78"/>
              </a:rPr>
              <a:t>بيشترين مصرف در صنايع توليد باطري</a:t>
            </a:r>
            <a:endParaRPr lang="fa-IR" sz="3200" dirty="0" smtClean="0">
              <a:latin typeface="Open Sans"/>
              <a:cs typeface="B Zar" panose="00000400000000000000" pitchFamily="2" charset="-78"/>
            </a:endParaRPr>
          </a:p>
          <a:p>
            <a:pPr marL="0" indent="0" algn="just" rtl="1">
              <a:buNone/>
            </a:pPr>
            <a:r>
              <a:rPr lang="fa-IR" sz="3200" dirty="0" smtClean="0">
                <a:latin typeface="Open Sans"/>
                <a:cs typeface="B Zar" panose="00000400000000000000" pitchFamily="2" charset="-78"/>
              </a:rPr>
              <a:t>صنايع </a:t>
            </a:r>
            <a:r>
              <a:rPr lang="fa-IR" sz="3200" dirty="0">
                <a:latin typeface="Open Sans"/>
                <a:cs typeface="B Zar" panose="00000400000000000000" pitchFamily="2" charset="-78"/>
              </a:rPr>
              <a:t>كابل سازي از آلياژ سرب (قلع , آنتيموان و سرب )براي پوشش </a:t>
            </a:r>
            <a:r>
              <a:rPr lang="fa-IR" sz="3200" dirty="0" smtClean="0">
                <a:latin typeface="Open Sans"/>
                <a:cs typeface="B Zar" panose="00000400000000000000" pitchFamily="2" charset="-78"/>
              </a:rPr>
              <a:t>كابل</a:t>
            </a:r>
          </a:p>
          <a:p>
            <a:pPr marL="0" indent="0" algn="just" rtl="1">
              <a:buNone/>
            </a:pPr>
            <a:r>
              <a:rPr lang="fa-IR" sz="3200" dirty="0" smtClean="0">
                <a:latin typeface="Open Sans"/>
                <a:cs typeface="B Zar" panose="00000400000000000000" pitchFamily="2" charset="-78"/>
              </a:rPr>
              <a:t> در </a:t>
            </a:r>
            <a:r>
              <a:rPr lang="fa-IR" sz="3200" dirty="0">
                <a:latin typeface="Open Sans"/>
                <a:cs typeface="B Zar" panose="00000400000000000000" pitchFamily="2" charset="-78"/>
              </a:rPr>
              <a:t>صنايع الكترونيك از آلياژ سرب ( قلع و سرب ) جهت لحيم </a:t>
            </a:r>
            <a:r>
              <a:rPr lang="fa-IR" sz="3200" dirty="0" smtClean="0">
                <a:latin typeface="Open Sans"/>
                <a:cs typeface="B Zar" panose="00000400000000000000" pitchFamily="2" charset="-78"/>
              </a:rPr>
              <a:t>كاري</a:t>
            </a:r>
          </a:p>
          <a:p>
            <a:pPr marL="0" indent="0" algn="just" rtl="1">
              <a:buNone/>
            </a:pPr>
            <a:r>
              <a:rPr lang="fa-IR" sz="3200" dirty="0" smtClean="0">
                <a:latin typeface="Open Sans"/>
                <a:cs typeface="B Zar" panose="00000400000000000000" pitchFamily="2" charset="-78"/>
              </a:rPr>
              <a:t> در </a:t>
            </a:r>
            <a:r>
              <a:rPr lang="fa-IR" sz="3200" dirty="0">
                <a:latin typeface="Open Sans"/>
                <a:cs typeface="B Zar" panose="00000400000000000000" pitchFamily="2" charset="-78"/>
              </a:rPr>
              <a:t>صنايع اتومبيل سازي در ساخت </a:t>
            </a:r>
            <a:r>
              <a:rPr lang="fa-IR" sz="3200" dirty="0" smtClean="0">
                <a:latin typeface="Open Sans"/>
                <a:cs typeface="B Zar" panose="00000400000000000000" pitchFamily="2" charset="-78"/>
              </a:rPr>
              <a:t>رادياتور </a:t>
            </a: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ساختمان سازي از ورق هاي سرب براي كاهش انتقال صدا و ارتعاش و محافظت از اشعه </a:t>
            </a:r>
            <a:r>
              <a:rPr lang="fa-IR" sz="3200" dirty="0" smtClean="0">
                <a:latin typeface="Open Sans"/>
                <a:cs typeface="B Zar" panose="00000400000000000000" pitchFamily="2" charset="-78"/>
              </a:rPr>
              <a:t>ایکس </a:t>
            </a: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صنايع نظامي براي ساخت گلوله</a:t>
            </a:r>
            <a:endParaRPr lang="en-US" sz="3200" dirty="0">
              <a:cs typeface="B Zar" panose="00000400000000000000" pitchFamily="2" charset="-78"/>
            </a:endParaRPr>
          </a:p>
        </p:txBody>
      </p:sp>
    </p:spTree>
    <p:extLst>
      <p:ext uri="{BB962C8B-B14F-4D97-AF65-F5344CB8AC3E}">
        <p14:creationId xmlns:p14="http://schemas.microsoft.com/office/powerpoint/2010/main" val="1088510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99BDD">
                    <a:lumMod val="75000"/>
                  </a:srgbClr>
                </a:solidFill>
                <a:latin typeface="Open Sans"/>
                <a:cs typeface="B Zar" panose="00000400000000000000" pitchFamily="2" charset="-78"/>
              </a:rPr>
              <a:t>موارد مصرف</a:t>
            </a:r>
            <a:endParaRPr lang="en-US" dirty="0"/>
          </a:p>
        </p:txBody>
      </p:sp>
      <p:sp>
        <p:nvSpPr>
          <p:cNvPr id="3" name="Content Placeholder 2"/>
          <p:cNvSpPr>
            <a:spLocks noGrp="1"/>
          </p:cNvSpPr>
          <p:nvPr>
            <p:ph idx="1"/>
          </p:nvPr>
        </p:nvSpPr>
        <p:spPr/>
        <p:txBody>
          <a:bodyPr>
            <a:normAutofit fontScale="92500" lnSpcReduction="20000"/>
          </a:bodyPr>
          <a:lstStyle/>
          <a:p>
            <a:pPr marL="0" indent="0" algn="just" rtl="1">
              <a:buNone/>
            </a:pPr>
            <a:r>
              <a:rPr lang="fa-IR" sz="3200" cap="all" dirty="0">
                <a:latin typeface="Open Sans"/>
                <a:ea typeface="+mj-ea"/>
                <a:cs typeface="B Zar" panose="00000400000000000000" pitchFamily="2" charset="-78"/>
              </a:rPr>
              <a:t>در صنایع چاپ از آلياژ هاي قلع , سرب و مس</a:t>
            </a:r>
            <a:endParaRPr lang="fa-IR" sz="3200" dirty="0" smtClean="0">
              <a:latin typeface="Open Sans"/>
              <a:cs typeface="B Zar" panose="00000400000000000000" pitchFamily="2" charset="-78"/>
            </a:endParaRP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صنايع توليد رنگ وساخت پلاستيك بعنوان ماده رنگي و تثبيت </a:t>
            </a:r>
            <a:r>
              <a:rPr lang="fa-IR" sz="3200" dirty="0" smtClean="0">
                <a:latin typeface="Open Sans"/>
                <a:cs typeface="B Zar" panose="00000400000000000000" pitchFamily="2" charset="-78"/>
              </a:rPr>
              <a:t>كننده درصنايع </a:t>
            </a:r>
            <a:r>
              <a:rPr lang="fa-IR" sz="3200" dirty="0">
                <a:latin typeface="Open Sans"/>
                <a:cs typeface="B Zar" panose="00000400000000000000" pitchFamily="2" charset="-78"/>
              </a:rPr>
              <a:t>توليد سراميك از سرب بعنوان ماده درخشان كننده چيني , لعابدرصنايع توليد حشره كش (آرسنات سرب</a:t>
            </a:r>
            <a:r>
              <a:rPr lang="fa-IR" sz="3200" dirty="0" smtClean="0">
                <a:latin typeface="Open Sans"/>
                <a:cs typeface="B Zar" panose="00000400000000000000" pitchFamily="2" charset="-78"/>
              </a:rPr>
              <a:t>)</a:t>
            </a: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صنایع تولید بنزین(تترا اتیل و تترا متیل سرب</a:t>
            </a:r>
            <a:r>
              <a:rPr lang="fa-IR" sz="3200" dirty="0" smtClean="0">
                <a:latin typeface="Open Sans"/>
                <a:cs typeface="B Zar" panose="00000400000000000000" pitchFamily="2" charset="-78"/>
              </a:rPr>
              <a:t>)</a:t>
            </a: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صنایع </a:t>
            </a:r>
            <a:r>
              <a:rPr lang="fa-IR" sz="3200" dirty="0" smtClean="0">
                <a:latin typeface="Open Sans"/>
                <a:cs typeface="B Zar" panose="00000400000000000000" pitchFamily="2" charset="-78"/>
              </a:rPr>
              <a:t>هواپیمایی</a:t>
            </a:r>
          </a:p>
          <a:p>
            <a:pPr marL="0" indent="0" algn="just" rtl="1">
              <a:buNone/>
            </a:pPr>
            <a:r>
              <a:rPr lang="fa-IR" sz="3200" dirty="0" smtClean="0">
                <a:latin typeface="Open Sans"/>
                <a:cs typeface="B Zar" panose="00000400000000000000" pitchFamily="2" charset="-78"/>
              </a:rPr>
              <a:t> لحیم کاری</a:t>
            </a:r>
          </a:p>
          <a:p>
            <a:pPr marL="0" indent="0" algn="just" rtl="1">
              <a:buNone/>
            </a:pPr>
            <a:r>
              <a:rPr lang="fa-IR" sz="3200" dirty="0" smtClean="0">
                <a:latin typeface="Open Sans"/>
                <a:cs typeface="B Zar" panose="00000400000000000000" pitchFamily="2" charset="-78"/>
              </a:rPr>
              <a:t> بلورسازی </a:t>
            </a:r>
            <a:r>
              <a:rPr lang="fa-IR" sz="3200" dirty="0">
                <a:latin typeface="Open Sans"/>
                <a:cs typeface="B Zar" panose="00000400000000000000" pitchFamily="2" charset="-78"/>
              </a:rPr>
              <a:t>و لعابهای شیشه </a:t>
            </a:r>
            <a:r>
              <a:rPr lang="fa-IR" sz="3200" dirty="0" smtClean="0">
                <a:latin typeface="Open Sans"/>
                <a:cs typeface="B Zar" panose="00000400000000000000" pitchFamily="2" charset="-78"/>
              </a:rPr>
              <a:t>ای </a:t>
            </a:r>
          </a:p>
          <a:p>
            <a:pPr marL="0" indent="0" algn="just" rtl="1">
              <a:buNone/>
            </a:pPr>
            <a:r>
              <a:rPr lang="fa-IR" sz="3200" dirty="0" smtClean="0">
                <a:latin typeface="Open Sans"/>
                <a:cs typeface="B Zar" panose="00000400000000000000" pitchFamily="2" charset="-78"/>
              </a:rPr>
              <a:t>تهیه </a:t>
            </a:r>
            <a:r>
              <a:rPr lang="fa-IR" sz="3200" dirty="0">
                <a:latin typeface="Open Sans"/>
                <a:cs typeface="B Zar" panose="00000400000000000000" pitchFamily="2" charset="-78"/>
              </a:rPr>
              <a:t>ورنی</a:t>
            </a:r>
            <a:endParaRPr lang="en-US" sz="3200" dirty="0">
              <a:cs typeface="B Zar" panose="00000400000000000000" pitchFamily="2" charset="-78"/>
            </a:endParaRPr>
          </a:p>
        </p:txBody>
      </p:sp>
    </p:spTree>
    <p:extLst>
      <p:ext uri="{BB962C8B-B14F-4D97-AF65-F5344CB8AC3E}">
        <p14:creationId xmlns:p14="http://schemas.microsoft.com/office/powerpoint/2010/main" val="3668746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تولید سرب و ترکیبات آن</a:t>
            </a:r>
            <a:endParaRPr lang="en-US" sz="5400" b="1"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dirty="0"/>
              <a:t/>
            </a:r>
            <a:br>
              <a:rPr lang="fa-IR" dirty="0"/>
            </a:br>
            <a:r>
              <a:rPr lang="fa-IR" sz="3200" dirty="0">
                <a:latin typeface="Open Sans"/>
                <a:cs typeface="B Zar" panose="00000400000000000000" pitchFamily="2" charset="-78"/>
              </a:rPr>
              <a:t>استخراج از معادن سرب سرب از سنگ معدن گالن </a:t>
            </a:r>
            <a:r>
              <a:rPr lang="en-US" sz="3200" dirty="0" smtClean="0">
                <a:latin typeface="Open Sans"/>
                <a:cs typeface="B Zar" panose="00000400000000000000" pitchFamily="2" charset="-78"/>
              </a:rPr>
              <a:t>(</a:t>
            </a:r>
            <a:r>
              <a:rPr lang="en-US" sz="3200" dirty="0" err="1" smtClean="0">
                <a:latin typeface="Open Sans"/>
                <a:cs typeface="B Zar" panose="00000400000000000000" pitchFamily="2" charset="-78"/>
              </a:rPr>
              <a:t>PbS</a:t>
            </a:r>
            <a:r>
              <a:rPr lang="en-US" sz="3200" dirty="0">
                <a:latin typeface="Open Sans"/>
                <a:cs typeface="B Zar" panose="00000400000000000000" pitchFamily="2" charset="-78"/>
              </a:rPr>
              <a:t>)، </a:t>
            </a:r>
            <a:r>
              <a:rPr lang="fa-IR" sz="3200" dirty="0">
                <a:latin typeface="Open Sans"/>
                <a:cs typeface="B Zar" panose="00000400000000000000" pitchFamily="2" charset="-78"/>
              </a:rPr>
              <a:t>سروسیت </a:t>
            </a:r>
            <a:r>
              <a:rPr lang="en-US" sz="3200" dirty="0" smtClean="0">
                <a:latin typeface="Open Sans"/>
                <a:cs typeface="B Zar" panose="00000400000000000000" pitchFamily="2" charset="-78"/>
              </a:rPr>
              <a:t>(PbCO3</a:t>
            </a:r>
            <a:r>
              <a:rPr lang="en-US" sz="3200" dirty="0">
                <a:latin typeface="Open Sans"/>
                <a:cs typeface="B Zar" panose="00000400000000000000" pitchFamily="2" charset="-78"/>
              </a:rPr>
              <a:t>) </a:t>
            </a:r>
            <a:r>
              <a:rPr lang="fa-IR" sz="3200" dirty="0">
                <a:latin typeface="Open Sans"/>
                <a:cs typeface="B Zar" panose="00000400000000000000" pitchFamily="2" charset="-78"/>
              </a:rPr>
              <a:t> </a:t>
            </a:r>
            <a:r>
              <a:rPr lang="fa-IR" sz="3200" dirty="0" smtClean="0">
                <a:latin typeface="Open Sans"/>
                <a:cs typeface="B Zar" panose="00000400000000000000" pitchFamily="2" charset="-78"/>
              </a:rPr>
              <a:t>و </a:t>
            </a:r>
            <a:r>
              <a:rPr lang="fa-IR" sz="3200" dirty="0">
                <a:latin typeface="Open Sans"/>
                <a:cs typeface="B Zar" panose="00000400000000000000" pitchFamily="2" charset="-78"/>
              </a:rPr>
              <a:t>آنژلسیت </a:t>
            </a:r>
            <a:r>
              <a:rPr lang="en-US" sz="3200" dirty="0" smtClean="0">
                <a:latin typeface="Open Sans"/>
                <a:cs typeface="B Zar" panose="00000400000000000000" pitchFamily="2" charset="-78"/>
              </a:rPr>
              <a:t>(PbSO4)</a:t>
            </a:r>
            <a:r>
              <a:rPr lang="fa-IR" sz="3200" dirty="0" smtClean="0">
                <a:latin typeface="Open Sans"/>
                <a:cs typeface="B Zar" panose="00000400000000000000" pitchFamily="2" charset="-78"/>
              </a:rPr>
              <a:t> تولید </a:t>
            </a:r>
            <a:r>
              <a:rPr lang="fa-IR" sz="3200" dirty="0">
                <a:latin typeface="Open Sans"/>
                <a:cs typeface="B Zar" panose="00000400000000000000" pitchFamily="2" charset="-78"/>
              </a:rPr>
              <a:t>و سایر فراورده های آن از سرب خالص بدست می آیند. گالن مهمترین منبع اولیه استخراج سرب است که بیشتر به صورت ذخیره همراه با سایر کانی هایی که حاوی روی هستند وجود دارد. 70% تولیدات سرب اولیه از مخلوط سنگ معدن های سرب و روی بدست می آید. سنگ های معدن عمدتا حاوی 20% سرب و 30 % روی می </a:t>
            </a:r>
            <a:r>
              <a:rPr lang="fa-IR" sz="3200" dirty="0" smtClean="0">
                <a:latin typeface="Open Sans"/>
                <a:cs typeface="B Zar" panose="00000400000000000000" pitchFamily="2" charset="-78"/>
              </a:rPr>
              <a:t>باشند.</a:t>
            </a:r>
            <a:endParaRPr lang="en-US" sz="3200" dirty="0">
              <a:cs typeface="B Zar" panose="00000400000000000000" pitchFamily="2" charset="-78"/>
            </a:endParaRPr>
          </a:p>
        </p:txBody>
      </p:sp>
    </p:spTree>
    <p:extLst>
      <p:ext uri="{BB962C8B-B14F-4D97-AF65-F5344CB8AC3E}">
        <p14:creationId xmlns:p14="http://schemas.microsoft.com/office/powerpoint/2010/main" val="2270484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smtClean="0">
                <a:solidFill>
                  <a:schemeClr val="bg2">
                    <a:lumMod val="75000"/>
                  </a:schemeClr>
                </a:solidFill>
                <a:latin typeface="Open Sans"/>
                <a:cs typeface="B Zar" panose="00000400000000000000" pitchFamily="2" charset="-78"/>
              </a:rPr>
              <a:t>ذوب </a:t>
            </a:r>
            <a:r>
              <a:rPr lang="fa-IR" sz="5400" b="1" dirty="0">
                <a:solidFill>
                  <a:schemeClr val="bg2">
                    <a:lumMod val="75000"/>
                  </a:schemeClr>
                </a:solidFill>
                <a:latin typeface="Open Sans"/>
                <a:cs typeface="B Zar" panose="00000400000000000000" pitchFamily="2" charset="-78"/>
              </a:rPr>
              <a:t>و پالایش سرب</a:t>
            </a:r>
            <a:endParaRPr lang="en-US" sz="5400" b="1"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lstStyle/>
          <a:p>
            <a:pPr algn="just" rtl="1"/>
            <a:r>
              <a:rPr lang="fa-IR" dirty="0"/>
              <a:t/>
            </a:r>
            <a:br>
              <a:rPr lang="fa-IR" dirty="0"/>
            </a:br>
            <a:r>
              <a:rPr lang="fa-IR" sz="3200" dirty="0">
                <a:latin typeface="Open Sans"/>
                <a:cs typeface="B Zar" panose="00000400000000000000" pitchFamily="2" charset="-78"/>
              </a:rPr>
              <a:t>سرب ذوب شده از كنسانتره مواد تغليظ شده توليد مي شود. محصول اين مرحله سرب اوليه است. بازيابي سرب از پس ماندهاي حاوي سرب هم انجام مي شودكه محصول آن سرب ثانويه مي باشد. مواد خام براي توليد سرب ثانويه، پس ماندهاي توليد شده در حين فرايند هاي صنعتي و پس ماندهاي بازيافت شده بويژه از باطري هاي سربي قديمي مي </a:t>
            </a:r>
            <a:r>
              <a:rPr lang="fa-IR" sz="3200" dirty="0" smtClean="0">
                <a:latin typeface="Open Sans"/>
                <a:cs typeface="B Zar" panose="00000400000000000000" pitchFamily="2" charset="-78"/>
              </a:rPr>
              <a:t>باشند.</a:t>
            </a:r>
            <a:endParaRPr lang="en-US" sz="3200" dirty="0">
              <a:cs typeface="B Zar" panose="00000400000000000000" pitchFamily="2" charset="-78"/>
            </a:endParaRPr>
          </a:p>
        </p:txBody>
      </p:sp>
    </p:spTree>
    <p:extLst>
      <p:ext uri="{BB962C8B-B14F-4D97-AF65-F5344CB8AC3E}">
        <p14:creationId xmlns:p14="http://schemas.microsoft.com/office/powerpoint/2010/main" val="393740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609" y="284176"/>
            <a:ext cx="11252499" cy="1508760"/>
          </a:xfrm>
        </p:spPr>
        <p:txBody>
          <a:bodyPr>
            <a:normAutofit/>
          </a:bodyPr>
          <a:lstStyle/>
          <a:p>
            <a:r>
              <a:rPr lang="fa-IR" sz="5400" b="1" dirty="0">
                <a:solidFill>
                  <a:srgbClr val="0070C0"/>
                </a:solidFill>
                <a:latin typeface="Open Sans"/>
                <a:cs typeface="B Zar" panose="00000400000000000000" pitchFamily="2" charset="-78"/>
              </a:rPr>
              <a:t>حد مجاز سرب و ترکیبات آن در هوای تنفسی</a:t>
            </a:r>
            <a:endParaRPr lang="en-US" sz="5400" dirty="0">
              <a:solidFill>
                <a:srgbClr val="0070C0"/>
              </a:solidFill>
              <a:cs typeface="B Zar"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428" y="1792936"/>
            <a:ext cx="10983558" cy="5065064"/>
          </a:xfrm>
          <a:prstGeom prst="rect">
            <a:avLst/>
          </a:prstGeom>
        </p:spPr>
      </p:pic>
    </p:spTree>
    <p:extLst>
      <p:ext uri="{BB962C8B-B14F-4D97-AF65-F5344CB8AC3E}">
        <p14:creationId xmlns:p14="http://schemas.microsoft.com/office/powerpoint/2010/main" val="3674352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2673" y="359480"/>
            <a:ext cx="10384571" cy="1508760"/>
          </a:xfrm>
        </p:spPr>
        <p:txBody>
          <a:bodyPr>
            <a:normAutofit/>
          </a:bodyPr>
          <a:lstStyle/>
          <a:p>
            <a:r>
              <a:rPr lang="fa-IR" sz="5400" b="1" dirty="0">
                <a:solidFill>
                  <a:srgbClr val="0070C0"/>
                </a:solidFill>
                <a:latin typeface="Open Sans"/>
                <a:cs typeface="B Zar" panose="00000400000000000000" pitchFamily="2" charset="-78"/>
              </a:rPr>
              <a:t>اندازه گیری غلظت سرب در هوای تنفسی</a:t>
            </a:r>
            <a:endParaRPr lang="en-US" sz="5400"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3200" dirty="0" smtClean="0">
                <a:cs typeface="B Zar" panose="00000400000000000000" pitchFamily="2" charset="-78"/>
              </a:rPr>
              <a:t>روش: </a:t>
            </a:r>
            <a:r>
              <a:rPr lang="en-US" sz="3200" dirty="0" smtClean="0">
                <a:cs typeface="B Zar" panose="00000400000000000000" pitchFamily="2" charset="-78"/>
              </a:rPr>
              <a:t>NIOSH 7300</a:t>
            </a:r>
            <a:r>
              <a:rPr lang="fa-IR" sz="3200" dirty="0" smtClean="0">
                <a:cs typeface="B Zar" panose="00000400000000000000" pitchFamily="2" charset="-78"/>
              </a:rPr>
              <a:t> یا </a:t>
            </a:r>
            <a:r>
              <a:rPr lang="en-US" sz="3200" dirty="0" smtClean="0">
                <a:cs typeface="B Zar" panose="00000400000000000000" pitchFamily="2" charset="-78"/>
              </a:rPr>
              <a:t>NIOSH 7300</a:t>
            </a:r>
          </a:p>
          <a:p>
            <a:pPr marL="0" indent="0" algn="just" rtl="1">
              <a:buNone/>
            </a:pPr>
            <a:r>
              <a:rPr lang="fa-IR" sz="3200" dirty="0" smtClean="0">
                <a:cs typeface="B Zar" panose="00000400000000000000" pitchFamily="2" charset="-78"/>
              </a:rPr>
              <a:t>نمونه گیر: فیلتر </a:t>
            </a:r>
            <a:r>
              <a:rPr lang="en-US" sz="3200" dirty="0" smtClean="0">
                <a:cs typeface="B Zar" panose="00000400000000000000" pitchFamily="2" charset="-78"/>
              </a:rPr>
              <a:t>MCE</a:t>
            </a:r>
            <a:r>
              <a:rPr lang="fa-IR" sz="3200" dirty="0" smtClean="0">
                <a:cs typeface="B Zar" panose="00000400000000000000" pitchFamily="2" charset="-78"/>
              </a:rPr>
              <a:t> و پمپ نمونه بردار فردی با دبی 1 تا 4 لیتر بر دقیقه</a:t>
            </a:r>
          </a:p>
          <a:p>
            <a:pPr marL="0" indent="0" algn="just" rtl="1">
              <a:buNone/>
            </a:pPr>
            <a:r>
              <a:rPr lang="fa-IR" sz="3200" dirty="0" smtClean="0">
                <a:cs typeface="B Zar" panose="00000400000000000000" pitchFamily="2" charset="-78"/>
              </a:rPr>
              <a:t>آنالیز: دستگاه جذب اتمی و </a:t>
            </a:r>
            <a:r>
              <a:rPr lang="en-US" sz="3200" dirty="0" smtClean="0">
                <a:cs typeface="B Zar" panose="00000400000000000000" pitchFamily="2" charset="-78"/>
              </a:rPr>
              <a:t>ICP</a:t>
            </a:r>
            <a:endParaRPr lang="en-US" sz="3200" dirty="0">
              <a:cs typeface="B Zar" panose="00000400000000000000" pitchFamily="2" charset="-78"/>
            </a:endParaRPr>
          </a:p>
        </p:txBody>
      </p:sp>
    </p:spTree>
    <p:extLst>
      <p:ext uri="{BB962C8B-B14F-4D97-AF65-F5344CB8AC3E}">
        <p14:creationId xmlns:p14="http://schemas.microsoft.com/office/powerpoint/2010/main" val="2340249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مقدمه</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lnSpcReduction="10000"/>
          </a:bodyPr>
          <a:lstStyle/>
          <a:p>
            <a:pPr marL="0" indent="0" algn="r">
              <a:buNone/>
            </a:pPr>
            <a:r>
              <a:rPr lang="fa-IR" sz="3200" b="1" dirty="0">
                <a:latin typeface="Open Sans"/>
                <a:cs typeface="B Zar" panose="00000400000000000000" pitchFamily="2" charset="-78"/>
              </a:rPr>
              <a:t>اولين كسي كه علائم مسموميت با سرب را شرح داد بقراط </a:t>
            </a:r>
            <a:r>
              <a:rPr lang="fa-IR" sz="3200" b="1" dirty="0" smtClean="0">
                <a:latin typeface="Open Sans"/>
                <a:cs typeface="B Zar" panose="00000400000000000000" pitchFamily="2" charset="-78"/>
              </a:rPr>
              <a:t>بود.</a:t>
            </a:r>
          </a:p>
          <a:p>
            <a:pPr marL="0" indent="0" algn="r">
              <a:buNone/>
            </a:pPr>
            <a:endParaRPr lang="fa-IR" sz="3200" b="1" dirty="0" smtClean="0">
              <a:latin typeface="Open Sans"/>
              <a:cs typeface="B Zar" panose="00000400000000000000" pitchFamily="2" charset="-78"/>
            </a:endParaRPr>
          </a:p>
          <a:p>
            <a:pPr marL="0" indent="0" algn="just" rtl="1">
              <a:buNone/>
            </a:pPr>
            <a:r>
              <a:rPr lang="fa-IR" sz="3200" dirty="0">
                <a:latin typeface="Open Sans"/>
                <a:cs typeface="B Zar" panose="00000400000000000000" pitchFamily="2" charset="-78"/>
              </a:rPr>
              <a:t>پاراسلسوس بيماري معدنچيان معادن سرب را شرح داد. رامازيني لرزش (ترمور) دست و فلج در كارگران كوزه گري كه با سرب تماس داشتند را كشف </a:t>
            </a:r>
            <a:r>
              <a:rPr lang="fa-IR" sz="3200" dirty="0" smtClean="0">
                <a:latin typeface="Open Sans"/>
                <a:cs typeface="B Zar" panose="00000400000000000000" pitchFamily="2" charset="-78"/>
              </a:rPr>
              <a:t>كرد.</a:t>
            </a:r>
          </a:p>
          <a:p>
            <a:pPr marL="0" indent="0" algn="just" rtl="1">
              <a:buNone/>
            </a:pPr>
            <a:endParaRPr lang="fa-IR" sz="3200" dirty="0" smtClean="0">
              <a:latin typeface="Open Sans"/>
              <a:cs typeface="B Zar" panose="00000400000000000000" pitchFamily="2" charset="-78"/>
            </a:endParaRPr>
          </a:p>
          <a:p>
            <a:pPr marL="0" indent="0" algn="just" rtl="1">
              <a:buNone/>
            </a:pPr>
            <a:r>
              <a:rPr lang="fa-IR" sz="3200" dirty="0" smtClean="0">
                <a:latin typeface="Open Sans"/>
                <a:cs typeface="B Zar" panose="00000400000000000000" pitchFamily="2" charset="-78"/>
              </a:rPr>
              <a:t>سرب </a:t>
            </a:r>
            <a:r>
              <a:rPr lang="fa-IR" sz="3200" dirty="0">
                <a:latin typeface="Open Sans"/>
                <a:cs typeface="B Zar" panose="00000400000000000000" pitchFamily="2" charset="-78"/>
              </a:rPr>
              <a:t>خاكستري رنگ </a:t>
            </a: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چكش خوار </a:t>
            </a: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مقاوم در برابر </a:t>
            </a:r>
            <a:r>
              <a:rPr lang="fa-IR" sz="3200" dirty="0" smtClean="0">
                <a:latin typeface="Open Sans"/>
                <a:cs typeface="B Zar" panose="00000400000000000000" pitchFamily="2" charset="-78"/>
              </a:rPr>
              <a:t>خوردگي، در </a:t>
            </a:r>
            <a:r>
              <a:rPr lang="fa-IR" sz="3200" dirty="0">
                <a:latin typeface="Open Sans"/>
                <a:cs typeface="B Zar" panose="00000400000000000000" pitchFamily="2" charset="-78"/>
              </a:rPr>
              <a:t>بدن هيچگونه وظيفه حياتي </a:t>
            </a:r>
            <a:r>
              <a:rPr lang="fa-IR" sz="3200" dirty="0" smtClean="0">
                <a:latin typeface="Open Sans"/>
                <a:cs typeface="B Zar" panose="00000400000000000000" pitchFamily="2" charset="-78"/>
              </a:rPr>
              <a:t>ندارد. حدود </a:t>
            </a:r>
            <a:r>
              <a:rPr lang="fa-IR" sz="3200" dirty="0">
                <a:latin typeface="Open Sans"/>
                <a:cs typeface="B Zar" panose="00000400000000000000" pitchFamily="2" charset="-78"/>
              </a:rPr>
              <a:t>عنصردر جدول تناوبی به عنوان فلز هستند. که یکی از آنها سرب می باشد.</a:t>
            </a:r>
            <a:endParaRPr lang="en-US" sz="3200" dirty="0">
              <a:cs typeface="B Zar" panose="00000400000000000000" pitchFamily="2" charset="-78"/>
            </a:endParaRPr>
          </a:p>
        </p:txBody>
      </p:sp>
    </p:spTree>
    <p:extLst>
      <p:ext uri="{BB962C8B-B14F-4D97-AF65-F5344CB8AC3E}">
        <p14:creationId xmlns:p14="http://schemas.microsoft.com/office/powerpoint/2010/main" val="977011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smtClean="0">
                <a:solidFill>
                  <a:schemeClr val="bg2">
                    <a:lumMod val="75000"/>
                  </a:schemeClr>
                </a:solidFill>
                <a:latin typeface="Open Sans"/>
                <a:cs typeface="B Zar" panose="00000400000000000000" pitchFamily="2" charset="-78"/>
              </a:rPr>
              <a:t>کنترل </a:t>
            </a:r>
            <a:r>
              <a:rPr lang="fa-IR" sz="5400" b="1" dirty="0">
                <a:solidFill>
                  <a:schemeClr val="bg2">
                    <a:lumMod val="75000"/>
                  </a:schemeClr>
                </a:solidFill>
                <a:latin typeface="Open Sans"/>
                <a:cs typeface="B Zar" panose="00000400000000000000" pitchFamily="2" charset="-78"/>
              </a:rPr>
              <a:t>تماس با سرب در محیط کار</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3200" dirty="0" smtClean="0">
                <a:latin typeface="Open Sans"/>
                <a:cs typeface="B Zar" panose="00000400000000000000" pitchFamily="2" charset="-78"/>
              </a:rPr>
              <a:t>روش </a:t>
            </a:r>
            <a:r>
              <a:rPr lang="fa-IR" sz="3200" dirty="0">
                <a:latin typeface="Open Sans"/>
                <a:cs typeface="B Zar" panose="00000400000000000000" pitchFamily="2" charset="-78"/>
              </a:rPr>
              <a:t>هاي كنترل تماس با سرب به ترتيب اولويت عبارتند از حذف، جايگزيني، جداسازي و كنترل هاي مهندسي كه به صورت تركيب با هم نيز قابل استفاده هستند. پس از اعمال كنترل هاي فوق ريسك هاي باقيمانده با بهره گيري از تجهيزات حفاظت فردي و رعايت بهداشت فردي كنترل خواهند </a:t>
            </a:r>
            <a:r>
              <a:rPr lang="fa-IR" sz="3200" dirty="0" smtClean="0">
                <a:latin typeface="Open Sans"/>
                <a:cs typeface="B Zar" panose="00000400000000000000" pitchFamily="2" charset="-78"/>
              </a:rPr>
              <a:t>شد.</a:t>
            </a:r>
            <a:endParaRPr lang="en-US" sz="3200" dirty="0">
              <a:cs typeface="B Zar" panose="00000400000000000000" pitchFamily="2" charset="-78"/>
            </a:endParaRPr>
          </a:p>
        </p:txBody>
      </p:sp>
    </p:spTree>
    <p:extLst>
      <p:ext uri="{BB962C8B-B14F-4D97-AF65-F5344CB8AC3E}">
        <p14:creationId xmlns:p14="http://schemas.microsoft.com/office/powerpoint/2010/main" val="1381853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حذف سرب از فرایند</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algn="just" rtl="1"/>
            <a:r>
              <a:rPr lang="fa-IR" sz="3200" dirty="0">
                <a:cs typeface="B Zar" panose="00000400000000000000" pitchFamily="2" charset="-78"/>
              </a:rPr>
              <a:t/>
            </a:r>
            <a:br>
              <a:rPr lang="fa-IR" sz="3200" dirty="0">
                <a:cs typeface="B Zar" panose="00000400000000000000" pitchFamily="2" charset="-78"/>
              </a:rPr>
            </a:br>
            <a:r>
              <a:rPr lang="fa-IR" sz="3200" dirty="0">
                <a:latin typeface="Open Sans"/>
                <a:cs typeface="B Zar" panose="00000400000000000000" pitchFamily="2" charset="-78"/>
              </a:rPr>
              <a:t>مؤثرترين و بهترين روش حفاظت از سلامتي كارگران حذف سرب از فرايند مي باشدكه سبب مي شود كار در محيطي فاقد ريسك و خطر تماس با سرب انجام شود. براي مثال، استفاده از رادياتورهاي آلومينيومي با مخزن پلاستيکي در صنعت خودروسازي به جاي استفاده از رادياتورهاي مسي با مخزن لحيم كاري شده با سرب، استفاده از پايدار كننده هاي كلسيم/ روي به جاي پايدار كننده هاي با پايه سرب در محصولات پي وي سي مثال هايي از حذف سرب از فرايند توليد و محصول محسوب مي شوند</a:t>
            </a:r>
            <a:endParaRPr lang="en-US" sz="3200" dirty="0">
              <a:cs typeface="B Zar" panose="00000400000000000000" pitchFamily="2" charset="-78"/>
            </a:endParaRPr>
          </a:p>
        </p:txBody>
      </p:sp>
    </p:spTree>
    <p:extLst>
      <p:ext uri="{BB962C8B-B14F-4D97-AF65-F5344CB8AC3E}">
        <p14:creationId xmlns:p14="http://schemas.microsoft.com/office/powerpoint/2010/main" val="3862411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جایگزینی</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lnSpcReduction="10000"/>
          </a:bodyPr>
          <a:lstStyle/>
          <a:p>
            <a:pPr algn="just" rtl="1"/>
            <a:r>
              <a:rPr lang="fa-IR" dirty="0"/>
              <a:t/>
            </a:r>
            <a:br>
              <a:rPr lang="fa-IR" dirty="0"/>
            </a:br>
            <a:r>
              <a:rPr lang="fa-IR" sz="3200" dirty="0">
                <a:latin typeface="Open Sans"/>
                <a:cs typeface="B Zar" panose="00000400000000000000" pitchFamily="2" charset="-78"/>
              </a:rPr>
              <a:t>كارفرمايان بايستي در اولين فرصت نسبت به جايگزيني مواد حاوي سرب با مواد فاقد سرب اقدام كنند در غير اين صورت از مواد حاوي سرب كمتر يا حاوي تركيبات سربي با حلاليت پايين تر استفاده كنند. به اين ترتيب خطرات بهداشتي ناشي از تماس باسرب حذف و يا به حداقل خواهند رسيد. جايگزيني ياتاقان هاي سربي با ياتاقان هاي ساخته شده برپايه قلع، جايگزيني رنگ سفيد پايه سربي با رنگ سفيد پايه دي اكسيد تيتانيوم، جايگزيني رنگ هاي حاوي% 21 سرب با رنگ هاي حاوي% 2سرب، استفاده از لعاب پايه سربي به شکل دوغابه به جاي استفاده از مواد پودري به منظور كنترل انتشار گرد و غبار، نمونه اي از روش هاي جايگزيني محسوب می شوند.</a:t>
            </a:r>
            <a:endParaRPr lang="en-US" sz="3200" dirty="0">
              <a:cs typeface="B Zar" panose="00000400000000000000" pitchFamily="2" charset="-78"/>
            </a:endParaRPr>
          </a:p>
        </p:txBody>
      </p:sp>
    </p:spTree>
    <p:extLst>
      <p:ext uri="{BB962C8B-B14F-4D97-AF65-F5344CB8AC3E}">
        <p14:creationId xmlns:p14="http://schemas.microsoft.com/office/powerpoint/2010/main" val="534092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کنترل های مهندسی</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Autofit/>
          </a:bodyPr>
          <a:lstStyle/>
          <a:p>
            <a:pPr marL="0" indent="0" algn="just" rtl="1">
              <a:buNone/>
            </a:pPr>
            <a:r>
              <a:rPr lang="fa-IR" sz="2900" dirty="0" smtClean="0">
                <a:latin typeface="Open Sans"/>
                <a:cs typeface="B Zar" panose="00000400000000000000" pitchFamily="2" charset="-78"/>
              </a:rPr>
              <a:t>در </a:t>
            </a:r>
            <a:r>
              <a:rPr lang="fa-IR" sz="2900" dirty="0">
                <a:latin typeface="Open Sans"/>
                <a:cs typeface="B Zar" panose="00000400000000000000" pitchFamily="2" charset="-78"/>
              </a:rPr>
              <a:t>محيط هاي كاري كه كارگران حداقل به مدت 31 روز در سال در معرض تماس با گرد و غبارسرب در غلظت هايي بالاتر از حد مجاز هستند، كارفرما مي بايست با بهره گيري از كنترل هاي مهندسي اقدام به كاستن از غلظت سرب در هواي تنفسي به كمتر از 211 ميکروگرم در متر مکعب هوا كند. در غلظت هاي كمتر از 211 ميکروگرم در متر مکعب هوا مي توان به منظور كاستن از غلظت به كمتر از حد مجاز 51 ميکروگرم در متر مکعب هواي تنفسي از تركيبي از كنترل هاي مهندسي،اجرايي و ماسك هاي تنفسي استفاده كرد. اجراي كنترل هاي مهندسي نيازمند بررسي دقيق فرايندهاي توليد بوده و در مواردي توجيه دارد كه امکان جايگزيني سرب و مواد حاوي سرب با تركيبات كم خطر تر وجود ندارد. كنترل هاي مهندسي از نوع كنترل هاي فيزيکي هستند كه با كنترل انتشارآلودگي در نزديك ترين نقطه به منبع مانع از از انتشار گرد و غبار، فيوم و يا ميست به محيط كار و باعث كاستن از تراز آلودگي محيطي و تماس هاي كارگري مي شوند.</a:t>
            </a:r>
            <a:endParaRPr lang="en-US" sz="2900" dirty="0">
              <a:cs typeface="B Zar" panose="00000400000000000000" pitchFamily="2" charset="-78"/>
            </a:endParaRPr>
          </a:p>
        </p:txBody>
      </p:sp>
    </p:spTree>
    <p:extLst>
      <p:ext uri="{BB962C8B-B14F-4D97-AF65-F5344CB8AC3E}">
        <p14:creationId xmlns:p14="http://schemas.microsoft.com/office/powerpoint/2010/main" val="39535107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سيستم تهويه موضعي</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3200" smtClean="0">
                <a:latin typeface="Open Sans"/>
                <a:cs typeface="B Zar" panose="00000400000000000000" pitchFamily="2" charset="-78"/>
              </a:rPr>
              <a:t>طراحي </a:t>
            </a:r>
            <a:r>
              <a:rPr lang="fa-IR" sz="3200" dirty="0">
                <a:latin typeface="Open Sans"/>
                <a:cs typeface="B Zar" panose="00000400000000000000" pitchFamily="2" charset="-78"/>
              </a:rPr>
              <a:t>سيستم تهويه مؤثر و كارا با توجه به پارامترهاي زير امکان پذير است:- گازها، بخارات، گرد و غبار و فيوم هايي که توليد و منتشر مي شوند.- نحوه حركت و انتشار توده آلودگي همراه با جريان هاي هواي محيطي.- فرايندهايي كه داراي منابع انتشار آلودگي هستند.- تعداد كارگران و خصوصيات و ويژگي هاي كاري آنها در كنار منابع انتشار آلودگي- غلظت آلودگي در محيط كار و ميزان كنترل مورد نياز- قدرت آزادسازي منبع </a:t>
            </a:r>
            <a:r>
              <a:rPr lang="fa-IR" sz="3200">
                <a:latin typeface="Open Sans"/>
                <a:cs typeface="B Zar" panose="00000400000000000000" pitchFamily="2" charset="-78"/>
              </a:rPr>
              <a:t>انتشار </a:t>
            </a:r>
            <a:r>
              <a:rPr lang="fa-IR" sz="3200" smtClean="0">
                <a:latin typeface="Open Sans"/>
                <a:cs typeface="B Zar" panose="00000400000000000000" pitchFamily="2" charset="-78"/>
              </a:rPr>
              <a:t>آلودگي.</a:t>
            </a:r>
            <a:endParaRPr lang="en-US" sz="3200" dirty="0">
              <a:cs typeface="B Zar" panose="00000400000000000000" pitchFamily="2" charset="-78"/>
            </a:endParaRPr>
          </a:p>
        </p:txBody>
      </p:sp>
    </p:spTree>
    <p:extLst>
      <p:ext uri="{BB962C8B-B14F-4D97-AF65-F5344CB8AC3E}">
        <p14:creationId xmlns:p14="http://schemas.microsoft.com/office/powerpoint/2010/main" val="36686619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سيستم تهويه موضعي</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3200" b="1" cap="all" dirty="0">
                <a:latin typeface="Open Sans"/>
                <a:ea typeface="+mj-ea"/>
                <a:cs typeface="B Zar" panose="00000400000000000000" pitchFamily="2" charset="-78"/>
              </a:rPr>
              <a:t>جهت دستيابي به كنترل مؤثر، سيستم كنترلي را در نزديك ترين نقطه به منبع انتشار آلودگي نصب </a:t>
            </a:r>
            <a:r>
              <a:rPr lang="fa-IR" sz="3200" b="1" cap="all" dirty="0" smtClean="0">
                <a:latin typeface="Open Sans"/>
                <a:ea typeface="+mj-ea"/>
                <a:cs typeface="B Zar" panose="00000400000000000000" pitchFamily="2" charset="-78"/>
              </a:rPr>
              <a:t>شود.</a:t>
            </a:r>
          </a:p>
          <a:p>
            <a:pPr marL="0" indent="0" algn="just" rtl="1">
              <a:buNone/>
            </a:pPr>
            <a:r>
              <a:rPr lang="fa-IR" sz="3200" dirty="0">
                <a:cs typeface="B Zar" panose="00000400000000000000" pitchFamily="2" charset="-78"/>
              </a:rPr>
              <a:t/>
            </a:r>
            <a:br>
              <a:rPr lang="fa-IR" sz="3200" dirty="0">
                <a:cs typeface="B Zar" panose="00000400000000000000" pitchFamily="2" charset="-78"/>
              </a:rPr>
            </a:br>
            <a:endParaRPr lang="fa-IR" sz="3200" dirty="0" smtClean="0">
              <a:cs typeface="B Zar" panose="00000400000000000000" pitchFamily="2" charset="-78"/>
            </a:endParaRPr>
          </a:p>
          <a:p>
            <a:pPr marL="0" indent="0" algn="just" rtl="1">
              <a:buNone/>
            </a:pPr>
            <a:r>
              <a:rPr lang="fa-IR" sz="3200" dirty="0" smtClean="0">
                <a:latin typeface="Open Sans"/>
                <a:cs typeface="B Zar" panose="00000400000000000000" pitchFamily="2" charset="-78"/>
              </a:rPr>
              <a:t>استفاده </a:t>
            </a:r>
            <a:r>
              <a:rPr lang="fa-IR" sz="3200" dirty="0">
                <a:latin typeface="Open Sans"/>
                <a:cs typeface="B Zar" panose="00000400000000000000" pitchFamily="2" charset="-78"/>
              </a:rPr>
              <a:t>از هودهاي دريافت كننده به منظور كنترل انتشار آلودگي در منابع داغ نظير كوره هاي ذوب سرب، با توجه به ابعاد منبع انتشار بايد هود در ارتفاعي نصب شود كه مانع از ورود كارگر به منطقه عبور هواي آلوده شود.</a:t>
            </a:r>
            <a:endParaRPr lang="en-US" sz="3200" dirty="0">
              <a:cs typeface="B Zar" panose="00000400000000000000" pitchFamily="2" charset="-78"/>
            </a:endParaRPr>
          </a:p>
        </p:txBody>
      </p:sp>
    </p:spTree>
    <p:extLst>
      <p:ext uri="{BB962C8B-B14F-4D97-AF65-F5344CB8AC3E}">
        <p14:creationId xmlns:p14="http://schemas.microsoft.com/office/powerpoint/2010/main" val="1857122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070C0"/>
                </a:solidFill>
                <a:latin typeface="Open Sans"/>
                <a:cs typeface="B Zar" panose="00000400000000000000" pitchFamily="2" charset="-78"/>
              </a:rPr>
              <a:t>سيستم تهويه موضعي</a:t>
            </a:r>
            <a:endParaRPr lang="en-US" dirty="0"/>
          </a:p>
        </p:txBody>
      </p:sp>
      <p:sp>
        <p:nvSpPr>
          <p:cNvPr id="3" name="Content Placeholder 2"/>
          <p:cNvSpPr>
            <a:spLocks noGrp="1"/>
          </p:cNvSpPr>
          <p:nvPr>
            <p:ph idx="1"/>
          </p:nvPr>
        </p:nvSpPr>
        <p:spPr/>
        <p:txBody>
          <a:bodyPr/>
          <a:lstStyle/>
          <a:p>
            <a:pPr algn="just"/>
            <a:r>
              <a:rPr lang="fa-IR" dirty="0">
                <a:solidFill>
                  <a:srgbClr val="444444"/>
                </a:solidFill>
                <a:latin typeface="Open Sans"/>
              </a:rPr>
              <a:t/>
            </a:r>
            <a:br>
              <a:rPr lang="fa-IR" dirty="0">
                <a:solidFill>
                  <a:srgbClr val="444444"/>
                </a:solidFill>
                <a:latin typeface="Open Sans"/>
              </a:rPr>
            </a:br>
            <a:endParaRPr lang="fa-IR" dirty="0">
              <a:solidFill>
                <a:srgbClr val="444444"/>
              </a:solidFill>
              <a:latin typeface="Open Sans"/>
            </a:endParaRPr>
          </a:p>
          <a:p>
            <a:pPr marL="0" indent="0" algn="just" rtl="1">
              <a:buNone/>
            </a:pPr>
            <a:r>
              <a:rPr lang="fa-IR" sz="3200" dirty="0" smtClean="0">
                <a:latin typeface="Open Sans"/>
                <a:cs typeface="B Zar" panose="00000400000000000000" pitchFamily="2" charset="-78"/>
              </a:rPr>
              <a:t>نگهداري </a:t>
            </a:r>
            <a:r>
              <a:rPr lang="fa-IR" sz="3200" dirty="0">
                <a:latin typeface="Open Sans"/>
                <a:cs typeface="B Zar" panose="00000400000000000000" pitchFamily="2" charset="-78"/>
              </a:rPr>
              <a:t>سرب يا مواد حاوي سرب و يا آلوده به سرب در بشکه ها و كيسه هاي غير قابل نفوذ وغير قابل نشتي (محصورسازي كامل) و استفاده از آنها در شرايط تهويه موضعي.- انجام كارها در اتاقك هاي نيمه محصور كه با ورود هواي تميز به داخل اتاقك و حذف اثرجريان هاي هوايي سرگردان در محيط كار مانع از انتشار سرب به هواي تنفسي مي شوند(محصور سازي جزئي)</a:t>
            </a:r>
          </a:p>
          <a:p>
            <a:endParaRPr lang="en-US" dirty="0"/>
          </a:p>
        </p:txBody>
      </p:sp>
    </p:spTree>
    <p:extLst>
      <p:ext uri="{BB962C8B-B14F-4D97-AF65-F5344CB8AC3E}">
        <p14:creationId xmlns:p14="http://schemas.microsoft.com/office/powerpoint/2010/main" val="33523338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070C0"/>
                </a:solidFill>
                <a:latin typeface="Open Sans"/>
                <a:cs typeface="B Zar" panose="00000400000000000000" pitchFamily="2" charset="-78"/>
              </a:rPr>
              <a:t>سيستم تهويه موضعي</a:t>
            </a:r>
            <a:endParaRPr lang="en-US" dirty="0"/>
          </a:p>
        </p:txBody>
      </p:sp>
      <p:sp>
        <p:nvSpPr>
          <p:cNvPr id="3" name="Content Placeholder 2"/>
          <p:cNvSpPr>
            <a:spLocks noGrp="1"/>
          </p:cNvSpPr>
          <p:nvPr>
            <p:ph idx="1"/>
          </p:nvPr>
        </p:nvSpPr>
        <p:spPr/>
        <p:txBody>
          <a:bodyPr>
            <a:normAutofit/>
          </a:bodyPr>
          <a:lstStyle/>
          <a:p>
            <a:pPr algn="just" rtl="1"/>
            <a:r>
              <a:rPr lang="fa-IR" sz="3200" dirty="0" smtClean="0">
                <a:latin typeface="Open Sans"/>
                <a:cs typeface="B Zar" panose="00000400000000000000" pitchFamily="2" charset="-78"/>
              </a:rPr>
              <a:t>سيستم </a:t>
            </a:r>
            <a:r>
              <a:rPr lang="fa-IR" sz="3200" dirty="0">
                <a:latin typeface="Open Sans"/>
                <a:cs typeface="B Zar" panose="00000400000000000000" pitchFamily="2" charset="-78"/>
              </a:rPr>
              <a:t>تهويه بايد به نحوي استفاده شود كه بدون عبور جريان هواي آلوده از منطقه تنفسي كارگر قادر به كنترل آلودگي در منبع توليد باشد.نگهداري سرب يا مواد حاوي سرب و يا آلوده به سرب در بشکه ها و كيسه هاي غير قابل نفوذ وغير قابل نشتي (محصورسازي كامل) و استفاده از آنها در شرايط تهويه موضعي.- انجام كارها در اتاقك هاي نيمه محصور كه با ورود هواي تميز به داخل اتاقك و حذف اثرجريان هاي هوايي سرگردان در محيط كار مانع از انتشار سرب به هواي تنفسي مي شوند(محصور سازي جزئي).</a:t>
            </a:r>
          </a:p>
          <a:p>
            <a:endParaRPr lang="en-US" dirty="0"/>
          </a:p>
        </p:txBody>
      </p:sp>
    </p:spTree>
    <p:extLst>
      <p:ext uri="{BB962C8B-B14F-4D97-AF65-F5344CB8AC3E}">
        <p14:creationId xmlns:p14="http://schemas.microsoft.com/office/powerpoint/2010/main" val="3888325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070C0"/>
                </a:solidFill>
                <a:latin typeface="Open Sans"/>
                <a:cs typeface="B Zar" panose="00000400000000000000" pitchFamily="2" charset="-78"/>
              </a:rPr>
              <a:t>سيستم تهويه موضعي</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3200" dirty="0" smtClean="0">
                <a:latin typeface="Open Sans"/>
                <a:cs typeface="B Zar" panose="00000400000000000000" pitchFamily="2" charset="-78"/>
              </a:rPr>
              <a:t>به </a:t>
            </a:r>
            <a:r>
              <a:rPr lang="fa-IR" sz="3200" dirty="0">
                <a:latin typeface="Open Sans"/>
                <a:cs typeface="B Zar" panose="00000400000000000000" pitchFamily="2" charset="-78"/>
              </a:rPr>
              <a:t>اصول ارگونومي در طراحي و استفاده از هود توجه كرده و از هماهنگي هود با كاري كه كارگرانجام مي دهد اطمينان حاصل شود.استفاده مجدد از هواي خروجي از سيستم تهويه در سالن توليد منوط به نصب فيلتر هپا در سيستم تهويه، همراه با فيلتر پشتيبان مطمئن و سيستم هاي پايش سرب در مسير هواي برگشتي به سالن است.فن به كار رفته در سيستم تهويه بايد بعد از فيلتر هپا نصب شود تا هرگونه نشتي و انتشار مجددآلودگي به هواي محيطي به حداقل </a:t>
            </a:r>
            <a:r>
              <a:rPr lang="fa-IR" sz="3200" dirty="0" smtClean="0">
                <a:latin typeface="Open Sans"/>
                <a:cs typeface="B Zar" panose="00000400000000000000" pitchFamily="2" charset="-78"/>
              </a:rPr>
              <a:t>برسد.</a:t>
            </a:r>
            <a:endParaRPr lang="fa-IR" sz="3200" dirty="0">
              <a:latin typeface="Open Sans"/>
              <a:cs typeface="B Zar" panose="00000400000000000000" pitchFamily="2" charset="-78"/>
            </a:endParaRPr>
          </a:p>
          <a:p>
            <a:endParaRPr lang="en-US" dirty="0"/>
          </a:p>
        </p:txBody>
      </p:sp>
    </p:spTree>
    <p:extLst>
      <p:ext uri="{BB962C8B-B14F-4D97-AF65-F5344CB8AC3E}">
        <p14:creationId xmlns:p14="http://schemas.microsoft.com/office/powerpoint/2010/main" val="32441142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بازديد دوره ای از سيستم تهويه موضعي</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a:xfrm>
            <a:off x="1202919" y="2011680"/>
            <a:ext cx="9784080" cy="4690334"/>
          </a:xfrm>
        </p:spPr>
        <p:txBody>
          <a:bodyPr>
            <a:normAutofit fontScale="85000" lnSpcReduction="20000"/>
          </a:bodyPr>
          <a:lstStyle/>
          <a:p>
            <a:pPr marL="0" indent="0" algn="just" rtl="1">
              <a:buNone/>
            </a:pPr>
            <a:r>
              <a:rPr lang="fa-IR" dirty="0">
                <a:solidFill>
                  <a:srgbClr val="444444"/>
                </a:solidFill>
                <a:latin typeface="Open Sans"/>
              </a:rPr>
              <a:t/>
            </a:r>
            <a:br>
              <a:rPr lang="fa-IR" dirty="0">
                <a:solidFill>
                  <a:srgbClr val="444444"/>
                </a:solidFill>
                <a:latin typeface="Open Sans"/>
              </a:rPr>
            </a:br>
            <a:r>
              <a:rPr lang="fa-IR" sz="3500" dirty="0">
                <a:latin typeface="Open Sans"/>
                <a:cs typeface="B Zar" panose="00000400000000000000" pitchFamily="2" charset="-78"/>
              </a:rPr>
              <a:t>سيستم تهويه بايد در فواصل منظم به شرح زير بازديد و نتيجه بررسي و تست سيستم ثبت و حداقل به مدت 5 سال از تاريخ انجام، نگهداري شود</a:t>
            </a:r>
            <a:r>
              <a:rPr lang="fa-IR" sz="3500" dirty="0" smtClean="0">
                <a:latin typeface="Open Sans"/>
                <a:cs typeface="B Zar" panose="00000400000000000000" pitchFamily="2" charset="-78"/>
              </a:rPr>
              <a:t>.</a:t>
            </a:r>
          </a:p>
          <a:p>
            <a:pPr marL="0" indent="0" algn="just" rtl="1">
              <a:buNone/>
            </a:pPr>
            <a:r>
              <a:rPr lang="fa-IR" sz="3500" dirty="0" smtClean="0">
                <a:latin typeface="Open Sans"/>
                <a:cs typeface="B Zar" panose="00000400000000000000" pitchFamily="2" charset="-78"/>
              </a:rPr>
              <a:t>-</a:t>
            </a:r>
            <a:r>
              <a:rPr lang="fa-IR" sz="3500" dirty="0">
                <a:latin typeface="Open Sans"/>
                <a:cs typeface="B Zar" panose="00000400000000000000" pitchFamily="2" charset="-78"/>
              </a:rPr>
              <a:t>در شرايط كاري معمول: حداقل يك بار در فواصل 14 </a:t>
            </a:r>
            <a:r>
              <a:rPr lang="fa-IR" sz="3500" dirty="0" smtClean="0">
                <a:latin typeface="Open Sans"/>
                <a:cs typeface="B Zar" panose="00000400000000000000" pitchFamily="2" charset="-78"/>
              </a:rPr>
              <a:t>ماهه</a:t>
            </a:r>
          </a:p>
          <a:p>
            <a:pPr marL="0" indent="0" algn="just" rtl="1">
              <a:buNone/>
            </a:pPr>
            <a:r>
              <a:rPr lang="fa-IR" sz="3500" dirty="0" smtClean="0">
                <a:latin typeface="Open Sans"/>
                <a:cs typeface="B Zar" panose="00000400000000000000" pitchFamily="2" charset="-78"/>
              </a:rPr>
              <a:t>-</a:t>
            </a:r>
            <a:r>
              <a:rPr lang="fa-IR" sz="3500" dirty="0">
                <a:latin typeface="Open Sans"/>
                <a:cs typeface="B Zar" panose="00000400000000000000" pitchFamily="2" charset="-78"/>
              </a:rPr>
              <a:t>در ساير موارد: در فواصل زماني مناسب به تشخيص </a:t>
            </a:r>
            <a:r>
              <a:rPr lang="fa-IR" sz="3500" dirty="0" smtClean="0">
                <a:latin typeface="Open Sans"/>
                <a:cs typeface="B Zar" panose="00000400000000000000" pitchFamily="2" charset="-78"/>
              </a:rPr>
              <a:t>كارشناسي</a:t>
            </a:r>
          </a:p>
          <a:p>
            <a:pPr marL="0" indent="0" algn="just" rtl="1">
              <a:buNone/>
            </a:pPr>
            <a:r>
              <a:rPr lang="fa-IR" sz="3500" dirty="0" smtClean="0">
                <a:latin typeface="Open Sans"/>
                <a:cs typeface="B Zar" panose="00000400000000000000" pitchFamily="2" charset="-78"/>
              </a:rPr>
              <a:t>- </a:t>
            </a:r>
            <a:r>
              <a:rPr lang="fa-IR" sz="3500" dirty="0">
                <a:latin typeface="Open Sans"/>
                <a:cs typeface="B Zar" panose="00000400000000000000" pitchFamily="2" charset="-78"/>
              </a:rPr>
              <a:t>بازديد چشمي: حداقل هفته اي يك باردر بررسي سيستم تهويه كه هر 14 ماه يك بار انجام مي شود مي بايست تمامي سيستم از هود تا محل تخليه همراه با پارامترهاي عملياتي نظير سرعت ربايش، سرعت در كانال، فشار استاتيك به دقت بررسي شوند</a:t>
            </a:r>
            <a:r>
              <a:rPr lang="fa-IR" sz="3500" dirty="0" smtClean="0">
                <a:latin typeface="Open Sans"/>
                <a:cs typeface="B Zar" panose="00000400000000000000" pitchFamily="2" charset="-78"/>
              </a:rPr>
              <a:t>.</a:t>
            </a:r>
          </a:p>
          <a:p>
            <a:pPr marL="0" indent="0" algn="just" rtl="1">
              <a:buNone/>
            </a:pPr>
            <a:r>
              <a:rPr lang="fa-IR" sz="3500" dirty="0" smtClean="0">
                <a:latin typeface="Open Sans"/>
                <a:cs typeface="B Zar" panose="00000400000000000000" pitchFamily="2" charset="-78"/>
              </a:rPr>
              <a:t>اندازه </a:t>
            </a:r>
            <a:r>
              <a:rPr lang="fa-IR" sz="3500" dirty="0">
                <a:latin typeface="Open Sans"/>
                <a:cs typeface="B Zar" panose="00000400000000000000" pitchFamily="2" charset="-78"/>
              </a:rPr>
              <a:t>گيري كارايي سيستم كنترلي حداكثر 5 روز پس از هرگونه تغيير در محصولات، فرايندها و ساير سيستم هاي كنترلي كه ممکن است بر ميزان انتشار و تماس با آلودگي مؤثر باشند بايد انجام شود.</a:t>
            </a:r>
            <a:endParaRPr lang="en-US" sz="3500" dirty="0">
              <a:cs typeface="B Zar" panose="00000400000000000000" pitchFamily="2" charset="-78"/>
            </a:endParaRPr>
          </a:p>
        </p:txBody>
      </p:sp>
    </p:spTree>
    <p:extLst>
      <p:ext uri="{BB962C8B-B14F-4D97-AF65-F5344CB8AC3E}">
        <p14:creationId xmlns:p14="http://schemas.microsoft.com/office/powerpoint/2010/main" val="611688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398" y="284176"/>
            <a:ext cx="11317044" cy="1508760"/>
          </a:xfrm>
        </p:spPr>
        <p:txBody>
          <a:bodyPr>
            <a:normAutofit/>
          </a:bodyPr>
          <a:lstStyle/>
          <a:p>
            <a:pPr algn="ctr"/>
            <a:r>
              <a:rPr lang="fa-IR" dirty="0">
                <a:solidFill>
                  <a:srgbClr val="444444"/>
                </a:solidFill>
                <a:latin typeface="Open Sans"/>
              </a:rPr>
              <a:t> </a:t>
            </a:r>
            <a:r>
              <a:rPr lang="fa-IR" sz="5400" b="1" dirty="0" smtClean="0">
                <a:solidFill>
                  <a:schemeClr val="bg2">
                    <a:lumMod val="75000"/>
                  </a:schemeClr>
                </a:solidFill>
                <a:latin typeface="Open Sans"/>
                <a:cs typeface="B Zar" panose="00000400000000000000" pitchFamily="2" charset="-78"/>
              </a:rPr>
              <a:t>سرب فلز پر مصرف</a:t>
            </a:r>
            <a:endParaRPr lang="en-US" sz="5400"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lstStyle/>
          <a:p>
            <a:pPr marL="0" indent="0" algn="just" rtl="1">
              <a:buNone/>
            </a:pPr>
            <a:r>
              <a:rPr lang="fa-IR" sz="3200" dirty="0" smtClean="0">
                <a:latin typeface="Open Sans"/>
                <a:cs typeface="B Zar" panose="00000400000000000000" pitchFamily="2" charset="-78"/>
              </a:rPr>
              <a:t>سرب </a:t>
            </a:r>
            <a:r>
              <a:rPr lang="fa-IR" sz="3200" dirty="0">
                <a:latin typeface="Open Sans"/>
                <a:cs typeface="B Zar" panose="00000400000000000000" pitchFamily="2" charset="-78"/>
              </a:rPr>
              <a:t>پس از آهن دومين فلز پر مصرف صنعتي محسوب مي شود. فعاليت هاي شغلي نظير كار با پودرها، مايعات و يا خميرهاي حاوي سرب، جارو كردن يا نظافت خشك محيط هاي آلوده به سرب، ذوب، سوزاندن، بريدن، سوراخ كردن، ماشينكاري، سند بلاست، تراشيدن، سائيدن، پرداخت كاري، جوشکاري سرب وتركيبات </a:t>
            </a:r>
            <a:r>
              <a:rPr lang="fa-IR" sz="3200" dirty="0" smtClean="0">
                <a:latin typeface="Open Sans"/>
                <a:cs typeface="B Zar" panose="00000400000000000000" pitchFamily="2" charset="-78"/>
              </a:rPr>
              <a:t>حاوي سرب </a:t>
            </a:r>
            <a:r>
              <a:rPr lang="fa-IR" sz="3200" dirty="0">
                <a:latin typeface="Open Sans"/>
                <a:cs typeface="B Zar" panose="00000400000000000000" pitchFamily="2" charset="-78"/>
              </a:rPr>
              <a:t>به طور مستقيم در معرض تماس تنفسي با گرد و غبار و يا فيوم هاي سرب هستند. سرب و تركيبات آن در دو شکل آلي و معدني استفاده مي </a:t>
            </a:r>
            <a:r>
              <a:rPr lang="fa-IR" sz="3200" dirty="0" smtClean="0">
                <a:latin typeface="Open Sans"/>
                <a:cs typeface="B Zar" panose="00000400000000000000" pitchFamily="2" charset="-78"/>
              </a:rPr>
              <a:t>شوند.</a:t>
            </a:r>
            <a:r>
              <a:rPr lang="fa-IR" dirty="0">
                <a:latin typeface="Open Sans"/>
              </a:rPr>
              <a:t> </a:t>
            </a:r>
            <a:endParaRPr lang="en-US" dirty="0"/>
          </a:p>
        </p:txBody>
      </p:sp>
    </p:spTree>
    <p:extLst>
      <p:ext uri="{BB962C8B-B14F-4D97-AF65-F5344CB8AC3E}">
        <p14:creationId xmlns:p14="http://schemas.microsoft.com/office/powerpoint/2010/main" val="516306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اصلاح فرایند</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Autofit/>
          </a:bodyPr>
          <a:lstStyle/>
          <a:p>
            <a:pPr marL="0" indent="0" algn="just" rtl="1">
              <a:buNone/>
            </a:pPr>
            <a:r>
              <a:rPr lang="fa-IR" sz="2700" dirty="0" smtClean="0">
                <a:latin typeface="Open Sans"/>
                <a:cs typeface="B Zar" panose="00000400000000000000" pitchFamily="2" charset="-78"/>
              </a:rPr>
              <a:t>دربرخي </a:t>
            </a:r>
            <a:r>
              <a:rPr lang="fa-IR" sz="2700" dirty="0">
                <a:latin typeface="Open Sans"/>
                <a:cs typeface="B Zar" panose="00000400000000000000" pitchFamily="2" charset="-78"/>
              </a:rPr>
              <a:t>از موقعيت ها با اصلاح فرايند مي توان به نحو مؤثري از توليد و انتشارگرد و غبار و فيوم هاي سرب به محيط كار كاست. برخي از مهمترين روش هاي اصلاح فرايند به شرح زير مي باشند</a:t>
            </a:r>
            <a:r>
              <a:rPr lang="fa-IR" sz="2700" dirty="0" smtClean="0">
                <a:latin typeface="Open Sans"/>
                <a:cs typeface="B Zar" panose="00000400000000000000" pitchFamily="2" charset="-78"/>
              </a:rPr>
              <a:t>:</a:t>
            </a:r>
          </a:p>
          <a:p>
            <a:pPr marL="0" indent="0" algn="just" rtl="1">
              <a:buNone/>
            </a:pPr>
            <a:r>
              <a:rPr lang="fa-IR" sz="2700" dirty="0" smtClean="0">
                <a:latin typeface="Open Sans"/>
                <a:cs typeface="B Zar" panose="00000400000000000000" pitchFamily="2" charset="-78"/>
              </a:rPr>
              <a:t>- </a:t>
            </a:r>
            <a:r>
              <a:rPr lang="fa-IR" sz="2700" dirty="0">
                <a:latin typeface="Open Sans"/>
                <a:cs typeface="B Zar" panose="00000400000000000000" pitchFamily="2" charset="-78"/>
              </a:rPr>
              <a:t>استفاده از روش هاي كاري </a:t>
            </a:r>
            <a:r>
              <a:rPr lang="fa-IR" sz="2700" dirty="0" smtClean="0">
                <a:latin typeface="Open Sans"/>
                <a:cs typeface="B Zar" panose="00000400000000000000" pitchFamily="2" charset="-78"/>
              </a:rPr>
              <a:t>مرطوب</a:t>
            </a:r>
          </a:p>
          <a:p>
            <a:pPr marL="0" indent="0" algn="just" rtl="1">
              <a:buNone/>
            </a:pPr>
            <a:r>
              <a:rPr lang="fa-IR" sz="2700" dirty="0" smtClean="0">
                <a:latin typeface="Open Sans"/>
                <a:cs typeface="B Zar" panose="00000400000000000000" pitchFamily="2" charset="-78"/>
              </a:rPr>
              <a:t>- </a:t>
            </a:r>
            <a:r>
              <a:rPr lang="fa-IR" sz="2700" dirty="0">
                <a:latin typeface="Open Sans"/>
                <a:cs typeface="B Zar" panose="00000400000000000000" pitchFamily="2" charset="-78"/>
              </a:rPr>
              <a:t>لايه برداري رنگ هاي سربي قديمي با آب تحت فشار به جاي شعله و </a:t>
            </a:r>
            <a:r>
              <a:rPr lang="fa-IR" sz="2700" dirty="0" smtClean="0">
                <a:latin typeface="Open Sans"/>
                <a:cs typeface="B Zar" panose="00000400000000000000" pitchFamily="2" charset="-78"/>
              </a:rPr>
              <a:t>كاردك</a:t>
            </a:r>
          </a:p>
          <a:p>
            <a:pPr marL="0" indent="0" algn="just" rtl="1">
              <a:buNone/>
            </a:pPr>
            <a:r>
              <a:rPr lang="fa-IR" sz="2700" dirty="0" smtClean="0">
                <a:latin typeface="Open Sans"/>
                <a:cs typeface="B Zar" panose="00000400000000000000" pitchFamily="2" charset="-78"/>
              </a:rPr>
              <a:t>- </a:t>
            </a:r>
            <a:r>
              <a:rPr lang="fa-IR" sz="2700" dirty="0">
                <a:latin typeface="Open Sans"/>
                <a:cs typeface="B Zar" panose="00000400000000000000" pitchFamily="2" charset="-78"/>
              </a:rPr>
              <a:t>نظافت محيط كار به روش هاي مکشي و يا روش هاي </a:t>
            </a:r>
            <a:r>
              <a:rPr lang="fa-IR" sz="2700" dirty="0" smtClean="0">
                <a:latin typeface="Open Sans"/>
                <a:cs typeface="B Zar" panose="00000400000000000000" pitchFamily="2" charset="-78"/>
              </a:rPr>
              <a:t>مرطوب</a:t>
            </a:r>
          </a:p>
          <a:p>
            <a:pPr marL="0" indent="0" algn="just" rtl="1">
              <a:buNone/>
            </a:pPr>
            <a:r>
              <a:rPr lang="fa-IR" sz="2700" dirty="0" smtClean="0">
                <a:latin typeface="Open Sans"/>
                <a:cs typeface="B Zar" panose="00000400000000000000" pitchFamily="2" charset="-78"/>
              </a:rPr>
              <a:t>- </a:t>
            </a:r>
            <a:r>
              <a:rPr lang="fa-IR" sz="2700" dirty="0">
                <a:latin typeface="Open Sans"/>
                <a:cs typeface="B Zar" panose="00000400000000000000" pitchFamily="2" charset="-78"/>
              </a:rPr>
              <a:t>بريدن سرب يا فلزات حاوي سرب با اره يا وسايل برشي سرد به جاي برش كاري با ترچ هوابرش، يا قوس </a:t>
            </a:r>
            <a:r>
              <a:rPr lang="fa-IR" sz="2700" dirty="0" smtClean="0">
                <a:latin typeface="Open Sans"/>
                <a:cs typeface="B Zar" panose="00000400000000000000" pitchFamily="2" charset="-78"/>
              </a:rPr>
              <a:t>الکتريکي</a:t>
            </a:r>
          </a:p>
          <a:p>
            <a:pPr marL="0" indent="0" algn="just" rtl="1">
              <a:buNone/>
            </a:pPr>
            <a:r>
              <a:rPr lang="fa-IR" sz="2700" dirty="0" smtClean="0">
                <a:latin typeface="Open Sans"/>
                <a:cs typeface="B Zar" panose="00000400000000000000" pitchFamily="2" charset="-78"/>
              </a:rPr>
              <a:t>- </a:t>
            </a:r>
            <a:r>
              <a:rPr lang="fa-IR" sz="2700" dirty="0">
                <a:latin typeface="Open Sans"/>
                <a:cs typeface="B Zar" panose="00000400000000000000" pitchFamily="2" charset="-78"/>
              </a:rPr>
              <a:t>استفاده از سرب به شکل امولسيون، دوغاب و يا </a:t>
            </a:r>
            <a:r>
              <a:rPr lang="fa-IR" sz="2700" dirty="0" smtClean="0">
                <a:latin typeface="Open Sans"/>
                <a:cs typeface="B Zar" panose="00000400000000000000" pitchFamily="2" charset="-78"/>
              </a:rPr>
              <a:t>خمير</a:t>
            </a:r>
          </a:p>
          <a:p>
            <a:pPr marL="0" indent="0" algn="just" rtl="1">
              <a:buNone/>
            </a:pPr>
            <a:r>
              <a:rPr lang="fa-IR" sz="2700" dirty="0" smtClean="0">
                <a:latin typeface="Open Sans"/>
                <a:cs typeface="B Zar" panose="00000400000000000000" pitchFamily="2" charset="-78"/>
              </a:rPr>
              <a:t>-</a:t>
            </a:r>
            <a:r>
              <a:rPr lang="fa-IR" sz="2700" dirty="0">
                <a:latin typeface="Open Sans"/>
                <a:cs typeface="B Zar" panose="00000400000000000000" pitchFamily="2" charset="-78"/>
              </a:rPr>
              <a:t>كنترل دماي مذاب به كمتر از 451 درجه سانتيگراد وكاهش معني دار در انتشار فيوم هاي </a:t>
            </a:r>
            <a:r>
              <a:rPr lang="fa-IR" sz="2700" dirty="0" smtClean="0">
                <a:latin typeface="Open Sans"/>
                <a:cs typeface="B Zar" panose="00000400000000000000" pitchFamily="2" charset="-78"/>
              </a:rPr>
              <a:t>سرب</a:t>
            </a:r>
            <a:endParaRPr lang="en-US" sz="2700" dirty="0">
              <a:cs typeface="B Zar" panose="00000400000000000000" pitchFamily="2" charset="-78"/>
            </a:endParaRPr>
          </a:p>
        </p:txBody>
      </p:sp>
    </p:spTree>
    <p:extLst>
      <p:ext uri="{BB962C8B-B14F-4D97-AF65-F5344CB8AC3E}">
        <p14:creationId xmlns:p14="http://schemas.microsoft.com/office/powerpoint/2010/main" val="22610237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070C0"/>
                </a:solidFill>
                <a:latin typeface="Open Sans"/>
                <a:cs typeface="B Zar" panose="00000400000000000000" pitchFamily="2" charset="-78"/>
              </a:rPr>
              <a:t>اصلاح فرایند</a:t>
            </a:r>
            <a:endParaRPr lang="en-US" dirty="0"/>
          </a:p>
        </p:txBody>
      </p:sp>
      <p:sp>
        <p:nvSpPr>
          <p:cNvPr id="3" name="Content Placeholder 2"/>
          <p:cNvSpPr>
            <a:spLocks noGrp="1"/>
          </p:cNvSpPr>
          <p:nvPr>
            <p:ph idx="1"/>
          </p:nvPr>
        </p:nvSpPr>
        <p:spPr/>
        <p:txBody>
          <a:bodyPr>
            <a:noAutofit/>
          </a:bodyPr>
          <a:lstStyle/>
          <a:p>
            <a:pPr marL="0" indent="0" algn="just" rtl="1">
              <a:buNone/>
            </a:pPr>
            <a:r>
              <a:rPr lang="fa-IR" sz="3000" dirty="0" smtClean="0">
                <a:latin typeface="Open Sans"/>
                <a:cs typeface="B Zar" panose="00000400000000000000" pitchFamily="2" charset="-78"/>
              </a:rPr>
              <a:t>محصور </a:t>
            </a:r>
            <a:r>
              <a:rPr lang="fa-IR" sz="3000" dirty="0">
                <a:latin typeface="Open Sans"/>
                <a:cs typeface="B Zar" panose="00000400000000000000" pitchFamily="2" charset="-78"/>
              </a:rPr>
              <a:t>سازي كامل سرب، مواد حاوي سرب و يا آلوده به سرب در بشکه ها و كيسه هاي غير قابل نفوذ و غير قابل نشتي و استفاده از اين منابع در شرايط تهويه موضعيمرطوب سازي سرب در فرايندهاي آسياب خيس و يا فرايندهاي توليد خميرمرطوب سازي كف كارگاه و سطح ميزهاي كار كه بر روي آنها فعاليت هايي نظير توليد خمير، اندود سازي سطوح تيغه هاي باطري ها با خمير انجام مي شود. كارايي اين روش فقط تا زماني كه سطوح مرطوب هستند مي باشد و پس از آن انتشار گرد و غبار افزايش مي يابد</a:t>
            </a:r>
            <a:r>
              <a:rPr lang="fa-IR" sz="3000" dirty="0" smtClean="0">
                <a:latin typeface="Open Sans"/>
                <a:cs typeface="B Zar" panose="00000400000000000000" pitchFamily="2" charset="-78"/>
              </a:rPr>
              <a:t>. استفاده </a:t>
            </a:r>
            <a:r>
              <a:rPr lang="fa-IR" sz="3000" dirty="0">
                <a:latin typeface="Open Sans"/>
                <a:cs typeface="B Zar" panose="00000400000000000000" pitchFamily="2" charset="-78"/>
              </a:rPr>
              <a:t>از روش مرطوب در موارد زير ممنوع است</a:t>
            </a:r>
            <a:r>
              <a:rPr lang="fa-IR" sz="3000" dirty="0" smtClean="0">
                <a:latin typeface="Open Sans"/>
                <a:cs typeface="B Zar" panose="00000400000000000000" pitchFamily="2" charset="-78"/>
              </a:rPr>
              <a:t>:</a:t>
            </a:r>
          </a:p>
          <a:p>
            <a:pPr marL="0" indent="0" algn="just" rtl="1">
              <a:buNone/>
            </a:pPr>
            <a:r>
              <a:rPr lang="fa-IR" sz="3000" dirty="0" smtClean="0">
                <a:latin typeface="Open Sans"/>
                <a:cs typeface="B Zar" panose="00000400000000000000" pitchFamily="2" charset="-78"/>
              </a:rPr>
              <a:t>- </a:t>
            </a:r>
            <a:r>
              <a:rPr lang="fa-IR" sz="3000" dirty="0">
                <a:latin typeface="Open Sans"/>
                <a:cs typeface="B Zar" panose="00000400000000000000" pitchFamily="2" charset="-78"/>
              </a:rPr>
              <a:t>در كنار كوره ها بواسطه احتمال ايجاد خطر </a:t>
            </a:r>
            <a:r>
              <a:rPr lang="fa-IR" sz="3000" dirty="0" smtClean="0">
                <a:latin typeface="Open Sans"/>
                <a:cs typeface="B Zar" panose="00000400000000000000" pitchFamily="2" charset="-78"/>
              </a:rPr>
              <a:t>انفجار</a:t>
            </a:r>
          </a:p>
          <a:p>
            <a:pPr marL="0" indent="0" algn="just" rtl="1">
              <a:buNone/>
            </a:pPr>
            <a:r>
              <a:rPr lang="fa-IR" sz="3000" dirty="0" smtClean="0">
                <a:latin typeface="Open Sans"/>
                <a:cs typeface="B Zar" panose="00000400000000000000" pitchFamily="2" charset="-78"/>
              </a:rPr>
              <a:t>- </a:t>
            </a:r>
            <a:r>
              <a:rPr lang="fa-IR" sz="3000" dirty="0">
                <a:latin typeface="Open Sans"/>
                <a:cs typeface="B Zar" panose="00000400000000000000" pitchFamily="2" charset="-78"/>
              </a:rPr>
              <a:t>در مجاورت مواد سربي حاوي آرسنيك و آنيموان كه منجر به توليد گازهاي آرسين و آستيبين مي </a:t>
            </a:r>
            <a:r>
              <a:rPr lang="fa-IR" sz="3000" dirty="0" smtClean="0">
                <a:latin typeface="Open Sans"/>
                <a:cs typeface="B Zar" panose="00000400000000000000" pitchFamily="2" charset="-78"/>
              </a:rPr>
              <a:t>شود.</a:t>
            </a:r>
            <a:endParaRPr lang="en-US" sz="3000" dirty="0">
              <a:cs typeface="B Zar" panose="00000400000000000000" pitchFamily="2" charset="-78"/>
            </a:endParaRPr>
          </a:p>
        </p:txBody>
      </p:sp>
    </p:spTree>
    <p:extLst>
      <p:ext uri="{BB962C8B-B14F-4D97-AF65-F5344CB8AC3E}">
        <p14:creationId xmlns:p14="http://schemas.microsoft.com/office/powerpoint/2010/main" val="3511074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p:txBody>
          <a:bodyPr>
            <a:noAutofit/>
          </a:bodyPr>
          <a:lstStyle/>
          <a:p>
            <a:pPr marL="0" indent="0" algn="just" rtl="1">
              <a:buNone/>
            </a:pPr>
            <a:r>
              <a:rPr lang="fa-IR" sz="3200" b="1" cap="all" dirty="0">
                <a:latin typeface="Open Sans"/>
                <a:ea typeface="+mj-ea"/>
                <a:cs typeface="B Zar" panose="00000400000000000000" pitchFamily="2" charset="-78"/>
              </a:rPr>
              <a:t>در زمينه كنترل و پيشگيري از پخش و انتشار سرب در محيط كار مواردی قابل به ذکر مي </a:t>
            </a:r>
            <a:r>
              <a:rPr lang="fa-IR" sz="3200" b="1" cap="all" dirty="0" smtClean="0">
                <a:latin typeface="Open Sans"/>
                <a:ea typeface="+mj-ea"/>
                <a:cs typeface="B Zar" panose="00000400000000000000" pitchFamily="2" charset="-78"/>
              </a:rPr>
              <a:t>باشد:</a:t>
            </a:r>
            <a:endParaRPr lang="fa-IR" sz="3200" dirty="0" smtClean="0">
              <a:latin typeface="Open Sans"/>
              <a:cs typeface="B Zar" panose="00000400000000000000" pitchFamily="2" charset="-78"/>
            </a:endParaRPr>
          </a:p>
          <a:p>
            <a:pPr marL="0" indent="0" algn="just" rtl="1">
              <a:buNone/>
            </a:pPr>
            <a:r>
              <a:rPr lang="fa-IR" sz="3200" dirty="0" smtClean="0">
                <a:latin typeface="Open Sans"/>
                <a:cs typeface="B Zar" panose="00000400000000000000" pitchFamily="2" charset="-78"/>
              </a:rPr>
              <a:t>نگهداري </a:t>
            </a:r>
            <a:r>
              <a:rPr lang="fa-IR" sz="3200" dirty="0">
                <a:latin typeface="Open Sans"/>
                <a:cs typeface="B Zar" panose="00000400000000000000" pitchFamily="2" charset="-78"/>
              </a:rPr>
              <a:t>پسماند هاي سربي در ظروف </a:t>
            </a:r>
            <a:r>
              <a:rPr lang="fa-IR" sz="3200" dirty="0" smtClean="0">
                <a:latin typeface="Open Sans"/>
                <a:cs typeface="B Zar" panose="00000400000000000000" pitchFamily="2" charset="-78"/>
              </a:rPr>
              <a:t>دربسته</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استفاده از سيستم هاي تهويه مجهز به سيستم غبار </a:t>
            </a:r>
            <a:r>
              <a:rPr lang="fa-IR" sz="3200" dirty="0" smtClean="0">
                <a:latin typeface="Open Sans"/>
                <a:cs typeface="B Zar" panose="00000400000000000000" pitchFamily="2" charset="-78"/>
              </a:rPr>
              <a:t>گير</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جلوگيري از انتقال ناخواسته سرب به خارج از محل كار توسط كارگر با لباس و بدن </a:t>
            </a:r>
            <a:r>
              <a:rPr lang="fa-IR" sz="3200" dirty="0" smtClean="0">
                <a:latin typeface="Open Sans"/>
                <a:cs typeface="B Zar" panose="00000400000000000000" pitchFamily="2" charset="-78"/>
              </a:rPr>
              <a:t>آلوده</a:t>
            </a:r>
          </a:p>
          <a:p>
            <a:pPr marL="0" indent="0" algn="just" rtl="1">
              <a:buNone/>
            </a:pPr>
            <a:r>
              <a:rPr lang="fa-IR" sz="3200" dirty="0" smtClean="0">
                <a:latin typeface="Open Sans"/>
                <a:cs typeface="B Zar" panose="00000400000000000000" pitchFamily="2" charset="-78"/>
              </a:rPr>
              <a:t>- </a:t>
            </a:r>
            <a:r>
              <a:rPr lang="fa-IR" sz="3200" dirty="0">
                <a:latin typeface="Open Sans"/>
                <a:cs typeface="B Zar" panose="00000400000000000000" pitchFamily="2" charset="-78"/>
              </a:rPr>
              <a:t>مکان يابي محل تأسيسات شستشو، دوش و تعويض لباس به نحوي كه كارگران بدون عبوراز بخش رفع آلودگي امکان ورود به ساير نواحي تميز را نداشته باشند.</a:t>
            </a:r>
            <a:endParaRPr lang="en-US" sz="3200" dirty="0">
              <a:cs typeface="B Zar" panose="00000400000000000000" pitchFamily="2" charset="-78"/>
            </a:endParaRPr>
          </a:p>
        </p:txBody>
      </p:sp>
    </p:spTree>
    <p:extLst>
      <p:ext uri="{BB962C8B-B14F-4D97-AF65-F5344CB8AC3E}">
        <p14:creationId xmlns:p14="http://schemas.microsoft.com/office/powerpoint/2010/main" val="41946868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کنترل های اجرایی</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rmAutofit fontScale="92500"/>
          </a:bodyPr>
          <a:lstStyle/>
          <a:p>
            <a:pPr algn="just" rtl="1"/>
            <a:r>
              <a:rPr lang="fa-IR" dirty="0">
                <a:solidFill>
                  <a:srgbClr val="444444"/>
                </a:solidFill>
                <a:latin typeface="Open Sans"/>
              </a:rPr>
              <a:t/>
            </a:r>
            <a:br>
              <a:rPr lang="fa-IR" dirty="0">
                <a:solidFill>
                  <a:srgbClr val="444444"/>
                </a:solidFill>
                <a:latin typeface="Open Sans"/>
              </a:rPr>
            </a:br>
            <a:r>
              <a:rPr lang="fa-IR" sz="3200" dirty="0">
                <a:latin typeface="Open Sans"/>
                <a:cs typeface="B Zar" panose="00000400000000000000" pitchFamily="2" charset="-78"/>
              </a:rPr>
              <a:t>اين كنترل ها در واقع سيستم هاي كاري هستند كه نقش مکمل در پيشگيري و يا كاستن از ريسك تماس با سرب دارند. در صورتي كه با اجراي ساير روش هاي كنترلي باز هم برخي از خطرات كنترل نشده و مقداري ريسك باقيمانده در محيط وجود داشته باشد كنترل هاي اجرايي توجيه پيدا مي كنند</a:t>
            </a:r>
            <a:r>
              <a:rPr lang="fa-IR" sz="3200" dirty="0" smtClean="0">
                <a:latin typeface="Open Sans"/>
                <a:cs typeface="B Zar" panose="00000400000000000000" pitchFamily="2" charset="-78"/>
              </a:rPr>
              <a:t>. اطلاعات</a:t>
            </a:r>
            <a:r>
              <a:rPr lang="fa-IR" sz="3200" dirty="0">
                <a:latin typeface="Open Sans"/>
                <a:cs typeface="B Zar" panose="00000400000000000000" pitchFamily="2" charset="-78"/>
              </a:rPr>
              <a:t>، دستورالعمل ها و آموزش، نظافت مناسب محيط كار، طراحي مناسب محيط كار، محلهاي شستشو و دوش، غذاخوري تميز و محل استراحت جداي از محيط كار، فرايندهاي كار ايمن</a:t>
            </a:r>
            <a:r>
              <a:rPr lang="fa-IR" sz="3200" dirty="0" smtClean="0">
                <a:latin typeface="Open Sans"/>
                <a:cs typeface="B Zar" panose="00000400000000000000" pitchFamily="2" charset="-78"/>
              </a:rPr>
              <a:t>، تعمير </a:t>
            </a:r>
            <a:r>
              <a:rPr lang="fa-IR" sz="3200" dirty="0">
                <a:latin typeface="Open Sans"/>
                <a:cs typeface="B Zar" panose="00000400000000000000" pitchFamily="2" charset="-78"/>
              </a:rPr>
              <a:t>و نگهداري مناسب، چرخش شغلي، تغيير در الگوهاي كاري، ممانعت از اضافه كار كارگران</a:t>
            </a:r>
            <a:r>
              <a:rPr lang="fa-IR" sz="3200" dirty="0" smtClean="0">
                <a:latin typeface="Open Sans"/>
                <a:cs typeface="B Zar" panose="00000400000000000000" pitchFamily="2" charset="-78"/>
              </a:rPr>
              <a:t>، علائم </a:t>
            </a:r>
            <a:r>
              <a:rPr lang="fa-IR" sz="3200" dirty="0">
                <a:latin typeface="Open Sans"/>
                <a:cs typeface="B Zar" panose="00000400000000000000" pitchFamily="2" charset="-78"/>
              </a:rPr>
              <a:t>و نشانه ها، زمان بندي كارها، به كار گيري برنامه مراقبت پزشکي در گروه كنترل هاي اجرايي قابل بررسي </a:t>
            </a:r>
            <a:r>
              <a:rPr lang="fa-IR" sz="3200" dirty="0" smtClean="0">
                <a:latin typeface="Open Sans"/>
                <a:cs typeface="B Zar" panose="00000400000000000000" pitchFamily="2" charset="-78"/>
              </a:rPr>
              <a:t>هستند.</a:t>
            </a:r>
            <a:endParaRPr lang="en-US" sz="3200" dirty="0">
              <a:cs typeface="B Zar" panose="00000400000000000000" pitchFamily="2" charset="-78"/>
            </a:endParaRPr>
          </a:p>
        </p:txBody>
      </p:sp>
    </p:spTree>
    <p:extLst>
      <p:ext uri="{BB962C8B-B14F-4D97-AF65-F5344CB8AC3E}">
        <p14:creationId xmlns:p14="http://schemas.microsoft.com/office/powerpoint/2010/main" val="23866937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rgbClr val="0070C0"/>
                </a:solidFill>
                <a:latin typeface="Open Sans"/>
                <a:cs typeface="B Zar" panose="00000400000000000000" pitchFamily="2" charset="-78"/>
              </a:rPr>
              <a:t>نظافت محيط كار</a:t>
            </a:r>
            <a:endParaRPr lang="en-US" sz="5400" b="1" dirty="0">
              <a:solidFill>
                <a:srgbClr val="0070C0"/>
              </a:solidFill>
              <a:cs typeface="B Zar" panose="00000400000000000000" pitchFamily="2" charset="-78"/>
            </a:endParaRPr>
          </a:p>
        </p:txBody>
      </p:sp>
      <p:sp>
        <p:nvSpPr>
          <p:cNvPr id="3" name="Content Placeholder 2"/>
          <p:cNvSpPr>
            <a:spLocks noGrp="1"/>
          </p:cNvSpPr>
          <p:nvPr>
            <p:ph idx="1"/>
          </p:nvPr>
        </p:nvSpPr>
        <p:spPr>
          <a:xfrm>
            <a:off x="1202919" y="2334409"/>
            <a:ext cx="9784080" cy="4206240"/>
          </a:xfrm>
        </p:spPr>
        <p:txBody>
          <a:bodyPr>
            <a:noAutofit/>
          </a:bodyPr>
          <a:lstStyle/>
          <a:p>
            <a:pPr marL="0" indent="0" algn="just" rtl="1">
              <a:buNone/>
            </a:pPr>
            <a:r>
              <a:rPr lang="fa-IR" sz="3000" dirty="0" smtClean="0">
                <a:latin typeface="Open Sans"/>
                <a:cs typeface="B Zar" panose="00000400000000000000" pitchFamily="2" charset="-78"/>
              </a:rPr>
              <a:t>مناطق </a:t>
            </a:r>
            <a:r>
              <a:rPr lang="fa-IR" sz="3000" dirty="0">
                <a:latin typeface="Open Sans"/>
                <a:cs typeface="B Zar" panose="00000400000000000000" pitchFamily="2" charset="-78"/>
              </a:rPr>
              <a:t>و ايستگاه هاي كار با سرب بايد تميز و عاري از گرد و غبار سرب باشند. اين مهم در گروتعامل كارفرما و كارگران است. تميز سازي منظم محيط كار، نقش مؤثري در كاستن از تماس هايتنفسي وگوارشي با سرب دارد</a:t>
            </a:r>
            <a:r>
              <a:rPr lang="fa-IR" sz="3000" dirty="0" smtClean="0">
                <a:latin typeface="Open Sans"/>
                <a:cs typeface="B Zar" panose="00000400000000000000" pitchFamily="2" charset="-78"/>
              </a:rPr>
              <a:t>.</a:t>
            </a:r>
          </a:p>
          <a:p>
            <a:pPr marL="0" indent="0" algn="just" rtl="1">
              <a:buNone/>
            </a:pPr>
            <a:r>
              <a:rPr lang="fa-IR" sz="3000" dirty="0" smtClean="0">
                <a:latin typeface="Open Sans"/>
                <a:cs typeface="B Zar" panose="00000400000000000000" pitchFamily="2" charset="-78"/>
              </a:rPr>
              <a:t>- </a:t>
            </a:r>
            <a:r>
              <a:rPr lang="fa-IR" sz="3000" dirty="0">
                <a:latin typeface="Open Sans"/>
                <a:cs typeface="B Zar" panose="00000400000000000000" pitchFamily="2" charset="-78"/>
              </a:rPr>
              <a:t>نظافت سطوح آلوده به سرب در وهله نخست بايستي با سيستم </a:t>
            </a:r>
            <a:r>
              <a:rPr lang="fa-IR" sz="3000" dirty="0" smtClean="0">
                <a:latin typeface="Open Sans"/>
                <a:cs typeface="B Zar" panose="00000400000000000000" pitchFamily="2" charset="-78"/>
              </a:rPr>
              <a:t>مکشي(فشار منفي) مجهز </a:t>
            </a:r>
            <a:r>
              <a:rPr lang="fa-IR" sz="3000" dirty="0">
                <a:latin typeface="Open Sans"/>
                <a:cs typeface="B Zar" panose="00000400000000000000" pitchFamily="2" charset="-78"/>
              </a:rPr>
              <a:t>به فيلترهپا، ترجيحاً از نوع مركزي و در غير اين صورت با دستمال مرطوب انجام شود</a:t>
            </a:r>
            <a:r>
              <a:rPr lang="fa-IR" sz="3000" dirty="0" smtClean="0">
                <a:latin typeface="Open Sans"/>
                <a:cs typeface="B Zar" panose="00000400000000000000" pitchFamily="2" charset="-78"/>
              </a:rPr>
              <a:t>.</a:t>
            </a:r>
          </a:p>
          <a:p>
            <a:pPr marL="0" indent="0" algn="just" rtl="1">
              <a:buNone/>
            </a:pPr>
            <a:r>
              <a:rPr lang="fa-IR" sz="3000" dirty="0" smtClean="0">
                <a:latin typeface="Open Sans"/>
                <a:cs typeface="B Zar" panose="00000400000000000000" pitchFamily="2" charset="-78"/>
              </a:rPr>
              <a:t>- </a:t>
            </a:r>
            <a:r>
              <a:rPr lang="fa-IR" sz="3000" dirty="0">
                <a:latin typeface="Open Sans"/>
                <a:cs typeface="B Zar" panose="00000400000000000000" pitchFamily="2" charset="-78"/>
              </a:rPr>
              <a:t>روش نظافت بايد مانع از انتشار آلودگي به محيط كار و ساير نواحي تميز شود. استفاده از هواي فشرده و يا جاروي خشك ممنوع است. نظافت با جاروي برقي مركزي و يا متحرك مجهز به فيلتر هپا و درغير اينصورت با استفاده از روش هاي تر نظير نظافت با دستمال مرطوب مجاز مي باشد.</a:t>
            </a:r>
            <a:endParaRPr lang="en-US" sz="3000" dirty="0">
              <a:cs typeface="B Zar" panose="00000400000000000000" pitchFamily="2" charset="-78"/>
            </a:endParaRPr>
          </a:p>
        </p:txBody>
      </p:sp>
    </p:spTree>
    <p:extLst>
      <p:ext uri="{BB962C8B-B14F-4D97-AF65-F5344CB8AC3E}">
        <p14:creationId xmlns:p14="http://schemas.microsoft.com/office/powerpoint/2010/main" val="21895685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تجهیزات حفاظت فردی</a:t>
            </a:r>
            <a:endParaRPr lang="en-US" sz="5400" b="1"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p:txBody>
          <a:bodyPr>
            <a:noAutofit/>
          </a:bodyPr>
          <a:lstStyle/>
          <a:p>
            <a:pPr algn="just" rtl="1"/>
            <a:r>
              <a:rPr lang="fa-IR" sz="3200" dirty="0" smtClean="0">
                <a:latin typeface="Open Sans"/>
                <a:cs typeface="B Zar" panose="00000400000000000000" pitchFamily="2" charset="-78"/>
              </a:rPr>
              <a:t>کارايي </a:t>
            </a:r>
            <a:r>
              <a:rPr lang="fa-IR" sz="3200" dirty="0">
                <a:latin typeface="Open Sans"/>
                <a:cs typeface="B Zar" panose="00000400000000000000" pitchFamily="2" charset="-78"/>
              </a:rPr>
              <a:t>وسايل حفاظت فردي وابسته به استفاده صحيح از آنها از سوي كارگران است، از اينرو اتکاءبه وسايل حفاظت فردي در زمينه كنترل ريسك توصيه نمي شود.- در مواردي كه نياز به استفاده طولاني و يا در مواقعي كه نياز به مهارت در كار، راحتي در ديد وكنترل فرايند، و يا در مواردي كه آموزش لازم در زمينه استفاده صحيح از تجهيزات حفاظت فردي ارائه نشده باشد تمايلي به استفاده و يا استفاده صحيح از اين وسايل وجود ندارد.- استفاده از اين تجهيزات به عنوان يك گزينه در زمينه كنترل ريسك منوط به نظارت دقيق و مداوم است. بر اين اساس كنترل ريسك بايد ترجيحاً به روش هاي ديگر انجام و از اين وسايل تنها به عنوان راه حل موقتي و يا حداقل در جاهايي كه امکان كنترل تماس با استفاده از ساير روش هاي كنترلي مهندسي يا عملياتي امکان پذير نباشد، استفاده شود.</a:t>
            </a:r>
            <a:endParaRPr lang="en-US" sz="3200" dirty="0">
              <a:cs typeface="B Zar" panose="00000400000000000000" pitchFamily="2" charset="-78"/>
            </a:endParaRPr>
          </a:p>
        </p:txBody>
      </p:sp>
    </p:spTree>
    <p:extLst>
      <p:ext uri="{BB962C8B-B14F-4D97-AF65-F5344CB8AC3E}">
        <p14:creationId xmlns:p14="http://schemas.microsoft.com/office/powerpoint/2010/main" val="10964384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99BDD">
                    <a:lumMod val="75000"/>
                  </a:srgbClr>
                </a:solidFill>
                <a:latin typeface="Open Sans"/>
                <a:cs typeface="B Zar" panose="00000400000000000000" pitchFamily="2" charset="-78"/>
              </a:rPr>
              <a:t>تجهیزات حفاظت فردی</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3200" dirty="0">
                <a:latin typeface="Open Sans"/>
                <a:cs typeface="B Zar" panose="00000400000000000000" pitchFamily="2" charset="-78"/>
              </a:rPr>
              <a:t> درصورت خرابي سيستم هاي كنترلي،كارگر به اتکاي تجهيزات حفاظت فردي مجاز به كار باسرب نمي باشد. براي مثال استفاده از دستگاه فرز دستي براي برداشت پوشش هاي رنگي حاوي بيش از 11 درصد وزني سرب در يك شيفت كاري در فضاي محصور شده فاقد سيستم تهويه مناسب با استفاده از وسايل حفاظت تنفسي نمونه اي از اين نوع هستند. تحت اين شرايط به دلايل مختلف نظير عدم انطباق مناسب ماسك با صورت، خرابي ماسك و... تماس تنفسي قابل ملاحظه اي رخ مي </a:t>
            </a:r>
            <a:r>
              <a:rPr lang="fa-IR" sz="3200" dirty="0" smtClean="0">
                <a:latin typeface="Open Sans"/>
                <a:cs typeface="B Zar" panose="00000400000000000000" pitchFamily="2" charset="-78"/>
              </a:rPr>
              <a:t>دهد.</a:t>
            </a:r>
            <a:endParaRPr lang="fa-IR" sz="3200" dirty="0">
              <a:latin typeface="Open Sans"/>
              <a:cs typeface="B Zar" panose="00000400000000000000" pitchFamily="2" charset="-78"/>
            </a:endParaRPr>
          </a:p>
          <a:p>
            <a:endParaRPr lang="en-US" dirty="0"/>
          </a:p>
        </p:txBody>
      </p:sp>
    </p:spTree>
    <p:extLst>
      <p:ext uri="{BB962C8B-B14F-4D97-AF65-F5344CB8AC3E}">
        <p14:creationId xmlns:p14="http://schemas.microsoft.com/office/powerpoint/2010/main" val="22383763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84176"/>
            <a:ext cx="11736593" cy="1508760"/>
          </a:xfrm>
        </p:spPr>
        <p:txBody>
          <a:bodyPr>
            <a:normAutofit/>
          </a:bodyPr>
          <a:lstStyle/>
          <a:p>
            <a:pPr algn="ctr"/>
            <a:r>
              <a:rPr lang="fa-IR" sz="5400" b="1" dirty="0">
                <a:solidFill>
                  <a:srgbClr val="0070C0"/>
                </a:solidFill>
                <a:latin typeface="Open Sans"/>
                <a:cs typeface="B Zar" panose="00000400000000000000" pitchFamily="2" charset="-78"/>
              </a:rPr>
              <a:t>وظایف کارفرمایان در راستای ارتقاء کیفیت محیط کار</a:t>
            </a:r>
            <a:endParaRPr lang="en-US" sz="5400"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Autofit/>
          </a:bodyPr>
          <a:lstStyle/>
          <a:p>
            <a:pPr marL="0" indent="0" algn="just" rtl="1">
              <a:buNone/>
            </a:pPr>
            <a:r>
              <a:rPr lang="fa-IR" sz="2800" dirty="0" smtClean="0">
                <a:latin typeface="Open Sans"/>
                <a:cs typeface="B Zar" panose="00000400000000000000" pitchFamily="2" charset="-78"/>
              </a:rPr>
              <a:t>در </a:t>
            </a:r>
            <a:r>
              <a:rPr lang="fa-IR" sz="2800" dirty="0">
                <a:latin typeface="Open Sans"/>
                <a:cs typeface="B Zar" panose="00000400000000000000" pitchFamily="2" charset="-78"/>
              </a:rPr>
              <a:t>اغلب موارد كارفرمايان از ناايمن بودن محيط هاي كار بي اطلاع بوده و شرايط لازم براي مواجهه پرسنل با سرب و تركيبات آن را فراهم مي كنند. كارگران حق دارندكه در مقابل تماس با سرب محافظت شده و تماس آنها با سرب به حداقل ممکن برسد.كنترل تماس هاي شغلي و بهسازي محيط كار تنها در سايه مشاركت كارفرما و كارگران قابل دستيابي است</a:t>
            </a:r>
            <a:r>
              <a:rPr lang="fa-IR" sz="2800" dirty="0" smtClean="0">
                <a:latin typeface="Open Sans"/>
                <a:cs typeface="B Zar" panose="00000400000000000000" pitchFamily="2" charset="-78"/>
              </a:rPr>
              <a:t>.</a:t>
            </a:r>
          </a:p>
          <a:p>
            <a:pPr marL="0" indent="0" algn="just" rtl="1">
              <a:buNone/>
            </a:pPr>
            <a:r>
              <a:rPr lang="fa-IR" sz="2800" dirty="0" smtClean="0">
                <a:latin typeface="Open Sans"/>
                <a:cs typeface="B Zar" panose="00000400000000000000" pitchFamily="2" charset="-78"/>
              </a:rPr>
              <a:t>-</a:t>
            </a:r>
            <a:r>
              <a:rPr lang="fa-IR" sz="2800" dirty="0">
                <a:latin typeface="Open Sans"/>
                <a:cs typeface="B Zar" panose="00000400000000000000" pitchFamily="2" charset="-78"/>
              </a:rPr>
              <a:t>كارفرمايان وظيفه دارند محيط كار را به نحوي ايمن سازي كنند كه تماس كارگران با سرب كنترل شود و در جاهايي كه اين كار به لحاظ فني يا عملياتي امکان پذير نيست، تا حد امکان كنترل شده باشد</a:t>
            </a:r>
            <a:r>
              <a:rPr lang="fa-IR" sz="2800" dirty="0" smtClean="0">
                <a:latin typeface="Open Sans"/>
                <a:cs typeface="B Zar" panose="00000400000000000000" pitchFamily="2" charset="-78"/>
              </a:rPr>
              <a:t>.</a:t>
            </a:r>
          </a:p>
          <a:p>
            <a:pPr marL="0" indent="0" algn="just" rtl="1">
              <a:buNone/>
            </a:pPr>
            <a:r>
              <a:rPr lang="fa-IR" sz="2800" dirty="0" smtClean="0">
                <a:latin typeface="Open Sans"/>
                <a:cs typeface="B Zar" panose="00000400000000000000" pitchFamily="2" charset="-78"/>
              </a:rPr>
              <a:t>-</a:t>
            </a:r>
            <a:r>
              <a:rPr lang="fa-IR" sz="2800" dirty="0">
                <a:latin typeface="Open Sans"/>
                <a:cs typeface="B Zar" panose="00000400000000000000" pitchFamily="2" charset="-78"/>
              </a:rPr>
              <a:t>كارفرما موظف است بر اساس اولويت بندي اقدامات كنترلي در برنامه ارزيابي ريسك اقدام به ايمن سازي ايستگاه هاي كاري و محيط كاري نمايد</a:t>
            </a:r>
            <a:r>
              <a:rPr lang="fa-IR" sz="2800" dirty="0" smtClean="0">
                <a:latin typeface="Open Sans"/>
                <a:cs typeface="B Zar" panose="00000400000000000000" pitchFamily="2" charset="-78"/>
              </a:rPr>
              <a:t>.</a:t>
            </a:r>
          </a:p>
          <a:p>
            <a:pPr marL="0" indent="0" algn="just" rtl="1">
              <a:buNone/>
            </a:pPr>
            <a:r>
              <a:rPr lang="fa-IR" sz="2800" dirty="0" smtClean="0">
                <a:latin typeface="Open Sans"/>
                <a:cs typeface="B Zar" panose="00000400000000000000" pitchFamily="2" charset="-78"/>
              </a:rPr>
              <a:t>- </a:t>
            </a:r>
            <a:r>
              <a:rPr lang="fa-IR" sz="2800" dirty="0">
                <a:latin typeface="Open Sans"/>
                <a:cs typeface="B Zar" panose="00000400000000000000" pitchFamily="2" charset="-78"/>
              </a:rPr>
              <a:t>مسئوليت صيانت از سلامتي افراد بازديد كننده از محل كاركه به طور اتفاقي و ناخواسته در معرض تماس با سرب قرار مي گيرند بر عهده كارفرما </a:t>
            </a:r>
            <a:r>
              <a:rPr lang="fa-IR" sz="2800" dirty="0" smtClean="0">
                <a:latin typeface="Open Sans"/>
                <a:cs typeface="B Zar" panose="00000400000000000000" pitchFamily="2" charset="-78"/>
              </a:rPr>
              <a:t>است.</a:t>
            </a:r>
            <a:endParaRPr lang="en-US" sz="2800" dirty="0">
              <a:cs typeface="B Zar" panose="00000400000000000000" pitchFamily="2" charset="-78"/>
            </a:endParaRPr>
          </a:p>
        </p:txBody>
      </p:sp>
    </p:spTree>
    <p:extLst>
      <p:ext uri="{BB962C8B-B14F-4D97-AF65-F5344CB8AC3E}">
        <p14:creationId xmlns:p14="http://schemas.microsoft.com/office/powerpoint/2010/main" val="35118220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094" y="284176"/>
            <a:ext cx="11230984" cy="1508760"/>
          </a:xfrm>
        </p:spPr>
        <p:txBody>
          <a:bodyPr>
            <a:normAutofit/>
          </a:bodyPr>
          <a:lstStyle/>
          <a:p>
            <a:pPr algn="ctr"/>
            <a:r>
              <a:rPr lang="fa-IR" sz="5400" b="1" dirty="0">
                <a:solidFill>
                  <a:srgbClr val="0070C0"/>
                </a:solidFill>
                <a:latin typeface="Open Sans"/>
                <a:cs typeface="B Zar" panose="00000400000000000000" pitchFamily="2" charset="-78"/>
              </a:rPr>
              <a:t>وظایف کارگران در راستای ارتقاء کیفیت محیط کار</a:t>
            </a:r>
            <a:endParaRPr lang="en-US" sz="5400" dirty="0">
              <a:solidFill>
                <a:srgbClr val="0070C0"/>
              </a:solidFill>
              <a:cs typeface="B Zar" panose="00000400000000000000" pitchFamily="2" charset="-78"/>
            </a:endParaRPr>
          </a:p>
        </p:txBody>
      </p:sp>
      <p:sp>
        <p:nvSpPr>
          <p:cNvPr id="3" name="Content Placeholder 2"/>
          <p:cNvSpPr>
            <a:spLocks noGrp="1"/>
          </p:cNvSpPr>
          <p:nvPr>
            <p:ph idx="1"/>
          </p:nvPr>
        </p:nvSpPr>
        <p:spPr/>
        <p:txBody>
          <a:bodyPr>
            <a:noAutofit/>
          </a:bodyPr>
          <a:lstStyle/>
          <a:p>
            <a:pPr marL="0" indent="0" algn="just" rtl="1">
              <a:buNone/>
            </a:pPr>
            <a:r>
              <a:rPr lang="fa-IR" sz="2600" dirty="0" smtClean="0">
                <a:latin typeface="Open Sans"/>
                <a:cs typeface="B Zar" panose="00000400000000000000" pitchFamily="2" charset="-78"/>
              </a:rPr>
              <a:t>كارگر </a:t>
            </a:r>
            <a:r>
              <a:rPr lang="fa-IR" sz="2600" dirty="0">
                <a:latin typeface="Open Sans"/>
                <a:cs typeface="B Zar" panose="00000400000000000000" pitchFamily="2" charset="-78"/>
              </a:rPr>
              <a:t>مسئول رعايت جنبه هاي ايمني و بهداشت در كاري كه انجام مي دهد مي باشد.انجام مي شودكه توسط كارفرما تأمين شده نظير سيستم تهويه،سيستم هاي نظافت فشار منفي، سيستم هاي كنترل دما، تجهيزات حفاظت فردي و</a:t>
            </a:r>
            <a:r>
              <a:rPr lang="fa-IR" sz="2600" dirty="0" smtClean="0">
                <a:latin typeface="Open Sans"/>
                <a:cs typeface="B Zar" panose="00000400000000000000" pitchFamily="2" charset="-78"/>
              </a:rPr>
              <a:t>...</a:t>
            </a:r>
          </a:p>
          <a:p>
            <a:pPr marL="0" indent="0" algn="just" rtl="1">
              <a:buNone/>
            </a:pPr>
            <a:r>
              <a:rPr lang="fa-IR" sz="2600" dirty="0" smtClean="0">
                <a:latin typeface="Open Sans"/>
                <a:cs typeface="B Zar" panose="00000400000000000000" pitchFamily="2" charset="-78"/>
              </a:rPr>
              <a:t>- </a:t>
            </a:r>
            <a:r>
              <a:rPr lang="fa-IR" sz="2600" dirty="0">
                <a:latin typeface="Open Sans"/>
                <a:cs typeface="B Zar" panose="00000400000000000000" pitchFamily="2" charset="-78"/>
              </a:rPr>
              <a:t>رعايت دستورالعمل هاي كار ايمن، رفع آلودگي پيش از ورود به غذاخوري، خروج از محل كارو</a:t>
            </a:r>
            <a:r>
              <a:rPr lang="fa-IR" sz="2600" dirty="0" smtClean="0">
                <a:latin typeface="Open Sans"/>
                <a:cs typeface="B Zar" panose="00000400000000000000" pitchFamily="2" charset="-78"/>
              </a:rPr>
              <a:t>...</a:t>
            </a:r>
          </a:p>
          <a:p>
            <a:pPr marL="0" indent="0" algn="just" rtl="1">
              <a:buNone/>
            </a:pPr>
            <a:r>
              <a:rPr lang="fa-IR" sz="2600" dirty="0" smtClean="0">
                <a:latin typeface="Open Sans"/>
                <a:cs typeface="B Zar" panose="00000400000000000000" pitchFamily="2" charset="-78"/>
              </a:rPr>
              <a:t>- </a:t>
            </a:r>
            <a:r>
              <a:rPr lang="fa-IR" sz="2600" dirty="0">
                <a:latin typeface="Open Sans"/>
                <a:cs typeface="B Zar" panose="00000400000000000000" pitchFamily="2" charset="-78"/>
              </a:rPr>
              <a:t>پرهيز از خوردن، نوشيدن و يا جوئيدن آدامس و استعمال سيگار و يا آوردن خوراكي، نوشيدني ويا سيگار به محل </a:t>
            </a:r>
            <a:r>
              <a:rPr lang="fa-IR" sz="2600" dirty="0" smtClean="0">
                <a:latin typeface="Open Sans"/>
                <a:cs typeface="B Zar" panose="00000400000000000000" pitchFamily="2" charset="-78"/>
              </a:rPr>
              <a:t>كار</a:t>
            </a:r>
          </a:p>
          <a:p>
            <a:pPr marL="0" indent="0" algn="just" rtl="1">
              <a:buNone/>
            </a:pPr>
            <a:r>
              <a:rPr lang="fa-IR" sz="2600" dirty="0" smtClean="0">
                <a:latin typeface="Open Sans"/>
                <a:cs typeface="B Zar" panose="00000400000000000000" pitchFamily="2" charset="-78"/>
              </a:rPr>
              <a:t>- </a:t>
            </a:r>
            <a:r>
              <a:rPr lang="fa-IR" sz="2600" dirty="0">
                <a:latin typeface="Open Sans"/>
                <a:cs typeface="B Zar" panose="00000400000000000000" pitchFamily="2" charset="-78"/>
              </a:rPr>
              <a:t>صرف غذا، نوشيدني و استعمال دخانيات در محل هاي تميز و عاري از آلودگي به سرب كه ازسوي كارفرما معين شده اند</a:t>
            </a:r>
            <a:r>
              <a:rPr lang="fa-IR" sz="2600" dirty="0" smtClean="0">
                <a:latin typeface="Open Sans"/>
                <a:cs typeface="B Zar" panose="00000400000000000000" pitchFamily="2" charset="-78"/>
              </a:rPr>
              <a:t>.</a:t>
            </a:r>
          </a:p>
          <a:p>
            <a:pPr marL="0" indent="0" algn="just" rtl="1">
              <a:buNone/>
            </a:pPr>
            <a:r>
              <a:rPr lang="fa-IR" sz="2600" dirty="0" smtClean="0">
                <a:latin typeface="Open Sans"/>
                <a:cs typeface="B Zar" panose="00000400000000000000" pitchFamily="2" charset="-78"/>
              </a:rPr>
              <a:t>- </a:t>
            </a:r>
            <a:r>
              <a:rPr lang="fa-IR" sz="2600" dirty="0">
                <a:latin typeface="Open Sans"/>
                <a:cs typeface="B Zar" panose="00000400000000000000" pitchFamily="2" charset="-78"/>
              </a:rPr>
              <a:t>شسشتوي دست وصورت و ياتعويض لباس و يا لباس هاي حفاظتي آلوده پيش از ورود به غذاخوري يا محل صرف نوشيدني</a:t>
            </a:r>
            <a:endParaRPr lang="en-US" sz="2600" dirty="0">
              <a:cs typeface="B Zar" panose="00000400000000000000" pitchFamily="2" charset="-78"/>
            </a:endParaRPr>
          </a:p>
        </p:txBody>
      </p:sp>
    </p:spTree>
    <p:extLst>
      <p:ext uri="{BB962C8B-B14F-4D97-AF65-F5344CB8AC3E}">
        <p14:creationId xmlns:p14="http://schemas.microsoft.com/office/powerpoint/2010/main" val="3796415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جذب سرب از طریق </a:t>
            </a:r>
            <a:r>
              <a:rPr lang="fa-IR" sz="5400" b="1" dirty="0" smtClean="0">
                <a:solidFill>
                  <a:schemeClr val="bg2">
                    <a:lumMod val="75000"/>
                  </a:schemeClr>
                </a:solidFill>
                <a:latin typeface="Open Sans"/>
                <a:cs typeface="B Zar" panose="00000400000000000000" pitchFamily="2" charset="-78"/>
              </a:rPr>
              <a:t>بدن</a:t>
            </a:r>
            <a:endParaRPr lang="en-US" sz="5400" b="1" dirty="0">
              <a:solidFill>
                <a:schemeClr val="bg2">
                  <a:lumMod val="75000"/>
                </a:schemeClr>
              </a:solidFill>
              <a:cs typeface="B Zar" panose="00000400000000000000" pitchFamily="2" charset="-78"/>
            </a:endParaRPr>
          </a:p>
        </p:txBody>
      </p:sp>
      <p:sp>
        <p:nvSpPr>
          <p:cNvPr id="3" name="Content Placeholder 2"/>
          <p:cNvSpPr>
            <a:spLocks noGrp="1"/>
          </p:cNvSpPr>
          <p:nvPr>
            <p:ph idx="1"/>
          </p:nvPr>
        </p:nvSpPr>
        <p:spPr>
          <a:xfrm>
            <a:off x="1202919" y="2011680"/>
            <a:ext cx="9784080" cy="4846320"/>
          </a:xfrm>
        </p:spPr>
        <p:txBody>
          <a:bodyPr>
            <a:normAutofit fontScale="62500" lnSpcReduction="20000"/>
          </a:bodyPr>
          <a:lstStyle/>
          <a:p>
            <a:pPr marL="0" indent="0" algn="just" rtl="1">
              <a:buNone/>
            </a:pPr>
            <a:r>
              <a:rPr lang="fa-IR" sz="4000" dirty="0">
                <a:latin typeface="Open Sans"/>
                <a:cs typeface="B Zar" panose="00000400000000000000" pitchFamily="2" charset="-78"/>
              </a:rPr>
              <a:t>تماس با سرب معدني وتركيبات آن در محيط هاي شغلي به روش هاي تنفسي، گوارشي و پوستي انجام و زمينه ساز صدمات و مسموميت سربي در كارگران مي </a:t>
            </a:r>
            <a:r>
              <a:rPr lang="fa-IR" sz="4000" dirty="0" smtClean="0">
                <a:latin typeface="Open Sans"/>
                <a:cs typeface="B Zar" panose="00000400000000000000" pitchFamily="2" charset="-78"/>
              </a:rPr>
              <a:t>شود.</a:t>
            </a:r>
          </a:p>
          <a:p>
            <a:pPr marL="0" indent="0" algn="just" rtl="1">
              <a:buNone/>
            </a:pPr>
            <a:r>
              <a:rPr lang="fa-IR" sz="4000" dirty="0">
                <a:latin typeface="Open Sans"/>
                <a:cs typeface="B Zar" panose="00000400000000000000" pitchFamily="2" charset="-78"/>
              </a:rPr>
              <a:t> </a:t>
            </a:r>
            <a:endParaRPr lang="fa-IR" sz="4000" dirty="0" smtClean="0">
              <a:latin typeface="Open Sans"/>
              <a:cs typeface="B Zar" panose="00000400000000000000" pitchFamily="2" charset="-78"/>
            </a:endParaRPr>
          </a:p>
          <a:p>
            <a:pPr marL="0" indent="0" algn="just" rtl="1">
              <a:buNone/>
            </a:pPr>
            <a:r>
              <a:rPr lang="fa-IR" sz="4000" dirty="0" smtClean="0">
                <a:latin typeface="Open Sans"/>
                <a:cs typeface="B Zar" panose="00000400000000000000" pitchFamily="2" charset="-78"/>
              </a:rPr>
              <a:t>سرب </a:t>
            </a:r>
            <a:r>
              <a:rPr lang="fa-IR" sz="4000" dirty="0">
                <a:latin typeface="Open Sans"/>
                <a:cs typeface="B Zar" panose="00000400000000000000" pitchFamily="2" charset="-78"/>
              </a:rPr>
              <a:t>نه تنها سلامتي افرادي را كه به اقتضاي شغلي مجبور به تماس با آن هستند را به خطر مي اندازد، بلکه يکي از شايع ترين آلاينده هاي زيست محيطي محسوب مي شود كه سلامتي جامعه و بويژه كودكان را به طور جدي به خطر مي اندازد</a:t>
            </a:r>
            <a:r>
              <a:rPr lang="fa-IR" sz="4000" dirty="0" smtClean="0">
                <a:latin typeface="Open Sans"/>
                <a:cs typeface="B Zar" panose="00000400000000000000" pitchFamily="2" charset="-78"/>
              </a:rPr>
              <a:t>.</a:t>
            </a:r>
          </a:p>
          <a:p>
            <a:pPr marL="0" indent="0" algn="just" rtl="1">
              <a:buNone/>
            </a:pPr>
            <a:endParaRPr lang="fa-IR" sz="4000" dirty="0" smtClean="0">
              <a:latin typeface="Open Sans"/>
              <a:cs typeface="B Zar" panose="00000400000000000000" pitchFamily="2" charset="-78"/>
            </a:endParaRPr>
          </a:p>
          <a:p>
            <a:pPr marL="0" indent="0" algn="just" rtl="1">
              <a:buNone/>
            </a:pPr>
            <a:r>
              <a:rPr lang="fa-IR" sz="4000" dirty="0" smtClean="0">
                <a:latin typeface="Open Sans"/>
                <a:cs typeface="B Zar" panose="00000400000000000000" pitchFamily="2" charset="-78"/>
              </a:rPr>
              <a:t>كودكان </a:t>
            </a:r>
            <a:r>
              <a:rPr lang="fa-IR" sz="4000" dirty="0">
                <a:latin typeface="Open Sans"/>
                <a:cs typeface="B Zar" panose="00000400000000000000" pitchFamily="2" charset="-78"/>
              </a:rPr>
              <a:t>دراثر تماس با رنگ هاي سربي به كار رفته در اسباب بازي ها و پوشش خوراكي ها و يا بر اثر تماس با سربي كه توسط والدين شان از محيط كار به منزل آورده مي شود به مسموميت مزمن مبتلا مي شوند. </a:t>
            </a:r>
            <a:endParaRPr lang="fa-IR" sz="4000" dirty="0" smtClean="0">
              <a:latin typeface="Open Sans"/>
              <a:cs typeface="B Zar" panose="00000400000000000000" pitchFamily="2" charset="-78"/>
            </a:endParaRPr>
          </a:p>
          <a:p>
            <a:pPr marL="0" indent="0" algn="just" rtl="1">
              <a:buNone/>
            </a:pPr>
            <a:endParaRPr lang="fa-IR" sz="4000" dirty="0" smtClean="0">
              <a:latin typeface="Open Sans"/>
              <a:cs typeface="B Zar" panose="00000400000000000000" pitchFamily="2" charset="-78"/>
            </a:endParaRPr>
          </a:p>
          <a:p>
            <a:pPr marL="0" indent="0" algn="just" rtl="1">
              <a:buNone/>
            </a:pPr>
            <a:r>
              <a:rPr lang="fa-IR" sz="4000" dirty="0" smtClean="0">
                <a:latin typeface="Open Sans"/>
                <a:cs typeface="B Zar" panose="00000400000000000000" pitchFamily="2" charset="-78"/>
              </a:rPr>
              <a:t>سرب </a:t>
            </a:r>
            <a:r>
              <a:rPr lang="fa-IR" sz="4000" dirty="0">
                <a:latin typeface="Open Sans"/>
                <a:cs typeface="B Zar" panose="00000400000000000000" pitchFamily="2" charset="-78"/>
              </a:rPr>
              <a:t>باعث کاهش جذب کلسیم و آهن در بدن می شود</a:t>
            </a:r>
            <a:r>
              <a:rPr lang="fa-IR" sz="4000" dirty="0" smtClean="0">
                <a:latin typeface="Open Sans"/>
                <a:cs typeface="B Zar" panose="00000400000000000000" pitchFamily="2" charset="-78"/>
              </a:rPr>
              <a:t>.</a:t>
            </a:r>
          </a:p>
          <a:p>
            <a:pPr algn="just" rtl="1"/>
            <a:r>
              <a:rPr lang="fa-IR" dirty="0"/>
              <a:t/>
            </a:r>
            <a:br>
              <a:rPr lang="fa-IR" dirty="0"/>
            </a:br>
            <a:endParaRPr lang="en-US" dirty="0"/>
          </a:p>
        </p:txBody>
      </p:sp>
    </p:spTree>
    <p:extLst>
      <p:ext uri="{BB962C8B-B14F-4D97-AF65-F5344CB8AC3E}">
        <p14:creationId xmlns:p14="http://schemas.microsoft.com/office/powerpoint/2010/main" val="1455337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بیماریهای ناشی از </a:t>
            </a:r>
            <a:r>
              <a:rPr lang="fa-IR" sz="5400" b="1" dirty="0" smtClean="0">
                <a:solidFill>
                  <a:schemeClr val="bg2">
                    <a:lumMod val="75000"/>
                  </a:schemeClr>
                </a:solidFill>
                <a:latin typeface="Open Sans"/>
                <a:cs typeface="B Zar" panose="00000400000000000000" pitchFamily="2" charset="-78"/>
              </a:rPr>
              <a:t>سرب</a:t>
            </a:r>
            <a:endParaRPr lang="en-US" sz="5400" dirty="0">
              <a:cs typeface="B Zar" panose="00000400000000000000" pitchFamily="2" charset="-78"/>
            </a:endParaRPr>
          </a:p>
        </p:txBody>
      </p:sp>
      <p:sp>
        <p:nvSpPr>
          <p:cNvPr id="3" name="Content Placeholder 2"/>
          <p:cNvSpPr>
            <a:spLocks noGrp="1"/>
          </p:cNvSpPr>
          <p:nvPr>
            <p:ph idx="1"/>
          </p:nvPr>
        </p:nvSpPr>
        <p:spPr/>
        <p:txBody>
          <a:bodyPr>
            <a:normAutofit/>
          </a:bodyPr>
          <a:lstStyle/>
          <a:p>
            <a:pPr marL="0" indent="0" algn="just" rtl="1">
              <a:buNone/>
            </a:pPr>
            <a:r>
              <a:rPr lang="fa-IR" sz="3200" b="1" cap="all" dirty="0">
                <a:solidFill>
                  <a:srgbClr val="C00000"/>
                </a:solidFill>
                <a:latin typeface="Open Sans"/>
                <a:ea typeface="+mj-ea"/>
                <a:cs typeface="B Zar" panose="00000400000000000000" pitchFamily="2" charset="-78"/>
              </a:rPr>
              <a:t>عوارض خونی</a:t>
            </a:r>
            <a:endParaRPr lang="fa-IR" sz="3200" dirty="0" smtClean="0">
              <a:solidFill>
                <a:srgbClr val="C00000"/>
              </a:solidFill>
              <a:latin typeface="Open Sans"/>
              <a:cs typeface="B Zar" panose="00000400000000000000" pitchFamily="2" charset="-78"/>
            </a:endParaRPr>
          </a:p>
          <a:p>
            <a:pPr marL="0" indent="0" algn="just" rtl="1">
              <a:buNone/>
            </a:pPr>
            <a:r>
              <a:rPr lang="fa-IR" sz="3200" dirty="0" smtClean="0">
                <a:latin typeface="Open Sans"/>
                <a:cs typeface="B Zar" panose="00000400000000000000" pitchFamily="2" charset="-78"/>
              </a:rPr>
              <a:t>کم </a:t>
            </a:r>
            <a:r>
              <a:rPr lang="fa-IR" sz="3200" dirty="0">
                <a:latin typeface="Open Sans"/>
                <a:cs typeface="B Zar" panose="00000400000000000000" pitchFamily="2" charset="-78"/>
              </a:rPr>
              <a:t>خوني (آنمي ) كه اغلب با رنگ پريدگي پوست همراه است و تناسبي با شدت بيماري ندارد</a:t>
            </a:r>
            <a:r>
              <a:rPr lang="fa-IR" sz="3200" dirty="0" smtClean="0">
                <a:latin typeface="Open Sans"/>
                <a:cs typeface="B Zar" panose="00000400000000000000" pitchFamily="2" charset="-78"/>
              </a:rPr>
              <a:t>.</a:t>
            </a:r>
          </a:p>
          <a:p>
            <a:pPr marL="0" indent="0" algn="just" rtl="1">
              <a:buNone/>
            </a:pPr>
            <a:r>
              <a:rPr lang="fa-IR" sz="3200" dirty="0" smtClean="0">
                <a:latin typeface="Open Sans"/>
                <a:cs typeface="B Zar" panose="00000400000000000000" pitchFamily="2" charset="-78"/>
              </a:rPr>
              <a:t>سنتز </a:t>
            </a:r>
            <a:r>
              <a:rPr lang="fa-IR" sz="3200" dirty="0">
                <a:latin typeface="Open Sans"/>
                <a:cs typeface="B Zar" panose="00000400000000000000" pitchFamily="2" charset="-78"/>
              </a:rPr>
              <a:t>هموگلوبين مهار ميشود. طول عمر گلبولهاي قرمز كاهش مي يابد .عوارض </a:t>
            </a:r>
            <a:r>
              <a:rPr lang="fa-IR" sz="3200" dirty="0" smtClean="0">
                <a:latin typeface="Open Sans"/>
                <a:cs typeface="B Zar" panose="00000400000000000000" pitchFamily="2" charset="-78"/>
              </a:rPr>
              <a:t>عصبي آنسفالوپاتي </a:t>
            </a:r>
            <a:r>
              <a:rPr lang="fa-IR" sz="3200" dirty="0">
                <a:latin typeface="Open Sans"/>
                <a:cs typeface="B Zar" panose="00000400000000000000" pitchFamily="2" charset="-78"/>
              </a:rPr>
              <a:t>سربي(التهاب بافت مغز ناشي از سرب) بصورت حاد ومزمن ديده مي شود. سردرد , ضعف حافظه , اختلال در تمركز حواس , بيقراري , تحريك پذيري و سرگيجه ميباشد استفراغ ممتد و جهنده , بي حالي , خواب آلودگي , اغما و </a:t>
            </a:r>
            <a:r>
              <a:rPr lang="fa-IR" sz="3200" dirty="0" smtClean="0">
                <a:latin typeface="Open Sans"/>
                <a:cs typeface="B Zar" panose="00000400000000000000" pitchFamily="2" charset="-78"/>
              </a:rPr>
              <a:t>تشنج</a:t>
            </a:r>
            <a:endParaRPr lang="en-US" sz="3200" dirty="0">
              <a:cs typeface="B Zar" panose="00000400000000000000" pitchFamily="2" charset="-78"/>
            </a:endParaRPr>
          </a:p>
        </p:txBody>
      </p:sp>
    </p:spTree>
    <p:extLst>
      <p:ext uri="{BB962C8B-B14F-4D97-AF65-F5344CB8AC3E}">
        <p14:creationId xmlns:p14="http://schemas.microsoft.com/office/powerpoint/2010/main" val="4251595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5400" b="1" dirty="0">
                <a:solidFill>
                  <a:schemeClr val="bg2">
                    <a:lumMod val="75000"/>
                  </a:schemeClr>
                </a:solidFill>
                <a:latin typeface="Open Sans"/>
                <a:cs typeface="B Zar" panose="00000400000000000000" pitchFamily="2" charset="-78"/>
              </a:rPr>
              <a:t>بیماریهای ناشی از </a:t>
            </a:r>
            <a:r>
              <a:rPr lang="fa-IR" sz="5400" b="1" dirty="0" smtClean="0">
                <a:solidFill>
                  <a:schemeClr val="bg2">
                    <a:lumMod val="75000"/>
                  </a:schemeClr>
                </a:solidFill>
                <a:latin typeface="Open Sans"/>
                <a:cs typeface="B Zar" panose="00000400000000000000" pitchFamily="2" charset="-78"/>
              </a:rPr>
              <a:t>سرب</a:t>
            </a:r>
            <a:endParaRPr lang="en-US" dirty="0">
              <a:solidFill>
                <a:schemeClr val="bg2">
                  <a:lumMod val="75000"/>
                </a:schemeClr>
              </a:solidFill>
            </a:endParaRPr>
          </a:p>
        </p:txBody>
      </p:sp>
      <p:sp>
        <p:nvSpPr>
          <p:cNvPr id="3" name="Content Placeholder 2"/>
          <p:cNvSpPr>
            <a:spLocks noGrp="1"/>
          </p:cNvSpPr>
          <p:nvPr>
            <p:ph idx="1"/>
          </p:nvPr>
        </p:nvSpPr>
        <p:spPr/>
        <p:txBody>
          <a:bodyPr>
            <a:normAutofit/>
          </a:bodyPr>
          <a:lstStyle/>
          <a:p>
            <a:pPr marL="0" indent="0" algn="just" rtl="1">
              <a:buNone/>
            </a:pPr>
            <a:r>
              <a:rPr lang="fa-IR" sz="3200" b="1" dirty="0" smtClean="0">
                <a:solidFill>
                  <a:srgbClr val="C00000"/>
                </a:solidFill>
                <a:latin typeface="Open Sans"/>
                <a:cs typeface="B Zar" panose="00000400000000000000" pitchFamily="2" charset="-78"/>
              </a:rPr>
              <a:t>عوارض عصبی</a:t>
            </a:r>
          </a:p>
          <a:p>
            <a:pPr marL="0" indent="0" algn="just" rtl="1">
              <a:buNone/>
            </a:pPr>
            <a:r>
              <a:rPr lang="fa-IR" sz="3200" dirty="0" smtClean="0">
                <a:latin typeface="Open Sans"/>
                <a:cs typeface="B Zar" panose="00000400000000000000" pitchFamily="2" charset="-78"/>
              </a:rPr>
              <a:t>اختلال </a:t>
            </a:r>
            <a:r>
              <a:rPr lang="fa-IR" sz="3200" dirty="0">
                <a:latin typeface="Open Sans"/>
                <a:cs typeface="B Zar" panose="00000400000000000000" pitchFamily="2" charset="-78"/>
              </a:rPr>
              <a:t>حركتي همراه با اختلال حسي خفيف بصورت درد بدن , حساس بودن عضلات و مفاصل , افزايش خستگي پذيري عضلات و لرزش خفيف , ضعف و كاهش قدرت عضلاني و لاغري عضلات افتادگي مچ در دست راست از عوارض شايع مواجهه با سرب می </a:t>
            </a:r>
            <a:r>
              <a:rPr lang="fa-IR" sz="3200" dirty="0" smtClean="0">
                <a:latin typeface="Open Sans"/>
                <a:cs typeface="B Zar" panose="00000400000000000000" pitchFamily="2" charset="-78"/>
              </a:rPr>
              <a:t>باشد.</a:t>
            </a:r>
            <a:endParaRPr lang="en-US" sz="3200" dirty="0">
              <a:cs typeface="B Zar" panose="00000400000000000000" pitchFamily="2" charset="-78"/>
            </a:endParaRPr>
          </a:p>
        </p:txBody>
      </p:sp>
    </p:spTree>
    <p:extLst>
      <p:ext uri="{BB962C8B-B14F-4D97-AF65-F5344CB8AC3E}">
        <p14:creationId xmlns:p14="http://schemas.microsoft.com/office/powerpoint/2010/main" val="19385668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444444"/>
                </a:solidFill>
                <a:latin typeface="Open Sans"/>
              </a:rPr>
              <a:t> </a:t>
            </a:r>
            <a:r>
              <a:rPr lang="fa-IR" sz="5400" b="1" dirty="0" smtClean="0">
                <a:solidFill>
                  <a:srgbClr val="099BDD">
                    <a:lumMod val="75000"/>
                  </a:srgbClr>
                </a:solidFill>
                <a:latin typeface="Open Sans"/>
                <a:cs typeface="B Zar" panose="00000400000000000000" pitchFamily="2" charset="-78"/>
              </a:rPr>
              <a:t>بیماریهای </a:t>
            </a:r>
            <a:r>
              <a:rPr lang="fa-IR" sz="5400" b="1" dirty="0">
                <a:solidFill>
                  <a:srgbClr val="099BDD">
                    <a:lumMod val="75000"/>
                  </a:srgbClr>
                </a:solidFill>
                <a:latin typeface="Open Sans"/>
                <a:cs typeface="B Zar" panose="00000400000000000000" pitchFamily="2" charset="-78"/>
              </a:rPr>
              <a:t>ناشی از </a:t>
            </a:r>
            <a:r>
              <a:rPr lang="fa-IR" sz="5400" b="1" dirty="0" smtClean="0">
                <a:solidFill>
                  <a:srgbClr val="099BDD">
                    <a:lumMod val="75000"/>
                  </a:srgbClr>
                </a:solidFill>
                <a:latin typeface="Open Sans"/>
                <a:cs typeface="B Zar" panose="00000400000000000000" pitchFamily="2" charset="-78"/>
              </a:rPr>
              <a:t>سرب</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3200" b="1" dirty="0" smtClean="0">
                <a:solidFill>
                  <a:srgbClr val="C00000"/>
                </a:solidFill>
                <a:latin typeface="Open Sans"/>
                <a:cs typeface="B Zar" panose="00000400000000000000" pitchFamily="2" charset="-78"/>
              </a:rPr>
              <a:t>عوارض کلیوی</a:t>
            </a:r>
          </a:p>
          <a:p>
            <a:pPr marL="0" indent="0" algn="just" rtl="1">
              <a:buNone/>
            </a:pPr>
            <a:r>
              <a:rPr lang="fa-IR" sz="3200" dirty="0" smtClean="0">
                <a:latin typeface="Open Sans"/>
                <a:cs typeface="B Zar" panose="00000400000000000000" pitchFamily="2" charset="-78"/>
              </a:rPr>
              <a:t>مواجهه </a:t>
            </a:r>
            <a:r>
              <a:rPr lang="fa-IR" sz="3200" dirty="0">
                <a:latin typeface="Open Sans"/>
                <a:cs typeface="B Zar" panose="00000400000000000000" pitchFamily="2" charset="-78"/>
              </a:rPr>
              <a:t>طولاني و شديد با سرب مي تواند منجر به بيماري كليوي پيشرونده و غير قابل برگشت شود كه اغلب همراه باهيپرتانسيون است</a:t>
            </a:r>
            <a:r>
              <a:rPr lang="fa-IR" sz="3200" dirty="0" smtClean="0">
                <a:latin typeface="Open Sans"/>
                <a:cs typeface="B Zar" panose="00000400000000000000" pitchFamily="2" charset="-78"/>
              </a:rPr>
              <a:t>. انكلوژن </a:t>
            </a:r>
            <a:r>
              <a:rPr lang="fa-IR" sz="3200" dirty="0">
                <a:latin typeface="Open Sans"/>
                <a:cs typeface="B Zar" panose="00000400000000000000" pitchFamily="2" charset="-78"/>
              </a:rPr>
              <a:t>بادي (كمپلكس سرب , </a:t>
            </a:r>
            <a:r>
              <a:rPr lang="fa-IR" sz="3200" dirty="0" smtClean="0">
                <a:latin typeface="Open Sans"/>
                <a:cs typeface="B Zar" panose="00000400000000000000" pitchFamily="2" charset="-78"/>
              </a:rPr>
              <a:t>پروتئين) در </a:t>
            </a:r>
            <a:r>
              <a:rPr lang="fa-IR" sz="3200" dirty="0">
                <a:latin typeface="Open Sans"/>
                <a:cs typeface="B Zar" panose="00000400000000000000" pitchFamily="2" charset="-78"/>
              </a:rPr>
              <a:t>هسته سلولهاي توبولهاي كليه اختصاصي است.</a:t>
            </a:r>
            <a:r>
              <a:rPr lang="fa-IR" sz="3200" dirty="0">
                <a:cs typeface="B Zar" panose="00000400000000000000" pitchFamily="2" charset="-78"/>
              </a:rPr>
              <a:t/>
            </a:r>
            <a:br>
              <a:rPr lang="fa-IR" sz="3200" dirty="0">
                <a:cs typeface="B Zar" panose="00000400000000000000" pitchFamily="2" charset="-78"/>
              </a:rPr>
            </a:br>
            <a:r>
              <a:rPr lang="fa-IR" sz="3200" dirty="0">
                <a:latin typeface="Open Sans"/>
                <a:cs typeface="B Zar" panose="00000400000000000000" pitchFamily="2" charset="-78"/>
              </a:rPr>
              <a:t>بازجذب اسيد هاي آمينه , گلوكز , فسفات كاهش مي يابد ميزان اسيد اوريك خون افزايش مي يابد و كريستالهاي اسيد اوريك در مفاصل رسوب مي كنند(نقرس)</a:t>
            </a:r>
            <a:endParaRPr lang="en-US" sz="3200" dirty="0">
              <a:cs typeface="B Zar" panose="00000400000000000000" pitchFamily="2" charset="-78"/>
            </a:endParaRPr>
          </a:p>
        </p:txBody>
      </p:sp>
    </p:spTree>
    <p:extLst>
      <p:ext uri="{BB962C8B-B14F-4D97-AF65-F5344CB8AC3E}">
        <p14:creationId xmlns:p14="http://schemas.microsoft.com/office/powerpoint/2010/main" val="1124757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99BDD">
                    <a:lumMod val="75000"/>
                  </a:srgbClr>
                </a:solidFill>
                <a:latin typeface="Open Sans"/>
                <a:cs typeface="B Zar" panose="00000400000000000000" pitchFamily="2" charset="-78"/>
              </a:rPr>
              <a:t>بیماریهای ناشی از سرب</a:t>
            </a:r>
            <a:endParaRPr lang="en-US" dirty="0"/>
          </a:p>
        </p:txBody>
      </p:sp>
      <p:sp>
        <p:nvSpPr>
          <p:cNvPr id="3" name="Content Placeholder 2"/>
          <p:cNvSpPr>
            <a:spLocks noGrp="1"/>
          </p:cNvSpPr>
          <p:nvPr>
            <p:ph idx="1"/>
          </p:nvPr>
        </p:nvSpPr>
        <p:spPr/>
        <p:txBody>
          <a:bodyPr>
            <a:noAutofit/>
          </a:bodyPr>
          <a:lstStyle/>
          <a:p>
            <a:pPr marL="0" indent="0" algn="just" rtl="1">
              <a:buNone/>
            </a:pPr>
            <a:r>
              <a:rPr lang="fa-IR" sz="3200" b="1" dirty="0" smtClean="0">
                <a:solidFill>
                  <a:srgbClr val="C00000"/>
                </a:solidFill>
                <a:latin typeface="Open Sans"/>
                <a:cs typeface="B Zar" panose="00000400000000000000" pitchFamily="2" charset="-78"/>
              </a:rPr>
              <a:t>عوارض گوارشی</a:t>
            </a:r>
          </a:p>
          <a:p>
            <a:pPr marL="0" indent="0" algn="just" rtl="1">
              <a:buNone/>
            </a:pPr>
            <a:r>
              <a:rPr lang="fa-IR" sz="3200" dirty="0" smtClean="0">
                <a:latin typeface="Open Sans"/>
                <a:cs typeface="B Zar" panose="00000400000000000000" pitchFamily="2" charset="-78"/>
              </a:rPr>
              <a:t>كاهش </a:t>
            </a:r>
            <a:r>
              <a:rPr lang="fa-IR" sz="3200" dirty="0">
                <a:latin typeface="Open Sans"/>
                <a:cs typeface="B Zar" panose="00000400000000000000" pitchFamily="2" charset="-78"/>
              </a:rPr>
              <a:t>اشتها , اختلال در هضم غذا , احساس ناراحتي اپيگاستر بعد از خوردن غذا , اسهال و يا يبوست و دردهای شدید ،كوليك شكم ( قولنج سرب) و يبوست شديد </a:t>
            </a:r>
            <a:r>
              <a:rPr lang="fa-IR" sz="3200" dirty="0" smtClean="0">
                <a:latin typeface="Open Sans"/>
                <a:cs typeface="B Zar" panose="00000400000000000000" pitchFamily="2" charset="-78"/>
              </a:rPr>
              <a:t>میباشد</a:t>
            </a:r>
            <a:r>
              <a:rPr lang="fa-IR" sz="3200" dirty="0">
                <a:latin typeface="Open Sans"/>
                <a:cs typeface="B Zar" panose="00000400000000000000" pitchFamily="2" charset="-78"/>
              </a:rPr>
              <a:t>. اسپاسم شکم و بيمار از درد به خود مي پيچد</a:t>
            </a:r>
            <a:r>
              <a:rPr lang="fa-IR" sz="3200" dirty="0" smtClean="0">
                <a:latin typeface="Open Sans"/>
                <a:cs typeface="B Zar" panose="00000400000000000000" pitchFamily="2" charset="-78"/>
              </a:rPr>
              <a:t>.</a:t>
            </a:r>
          </a:p>
          <a:p>
            <a:pPr marL="0" indent="0" algn="just" rtl="1">
              <a:buNone/>
            </a:pPr>
            <a:r>
              <a:rPr lang="fa-IR" sz="3200" dirty="0">
                <a:latin typeface="Open Sans"/>
                <a:cs typeface="B Zar" panose="00000400000000000000" pitchFamily="2" charset="-78"/>
              </a:rPr>
              <a:t>حاشيه </a:t>
            </a:r>
            <a:r>
              <a:rPr lang="fa-IR" sz="3200" dirty="0" smtClean="0">
                <a:latin typeface="Open Sans"/>
                <a:cs typeface="B Zar" panose="00000400000000000000" pitchFamily="2" charset="-78"/>
              </a:rPr>
              <a:t>بورتون: </a:t>
            </a:r>
            <a:r>
              <a:rPr lang="fa-IR" sz="3200" dirty="0">
                <a:latin typeface="Open Sans"/>
                <a:cs typeface="B Zar" panose="00000400000000000000" pitchFamily="2" charset="-78"/>
              </a:rPr>
              <a:t>خطوط آبي رنگ روي لثه ها است كه در اثر رسوب </a:t>
            </a:r>
            <a:r>
              <a:rPr lang="fa-IR" sz="3200" dirty="0">
                <a:solidFill>
                  <a:srgbClr val="C00000"/>
                </a:solidFill>
                <a:latin typeface="Open Sans"/>
                <a:cs typeface="B Zar" panose="00000400000000000000" pitchFamily="2" charset="-78"/>
              </a:rPr>
              <a:t>سولفيد سرب </a:t>
            </a:r>
            <a:r>
              <a:rPr lang="fa-IR" sz="3200" dirty="0">
                <a:latin typeface="Open Sans"/>
                <a:cs typeface="B Zar" panose="00000400000000000000" pitchFamily="2" charset="-78"/>
              </a:rPr>
              <a:t>در لثه ها بوجود مي آيد و فقط نشان دهنده مواجهه با سرب بوده و بيشتر در </a:t>
            </a:r>
            <a:r>
              <a:rPr lang="fa-IR" sz="3200" dirty="0" smtClean="0">
                <a:latin typeface="Open Sans"/>
                <a:cs typeface="B Zar" panose="00000400000000000000" pitchFamily="2" charset="-78"/>
              </a:rPr>
              <a:t>افرادي كه </a:t>
            </a:r>
            <a:r>
              <a:rPr lang="fa-IR" sz="3200" dirty="0">
                <a:latin typeface="Open Sans"/>
                <a:cs typeface="B Zar" panose="00000400000000000000" pitchFamily="2" charset="-78"/>
              </a:rPr>
              <a:t>بهداشت دهان و دندان را رعايت نمي كنند ديده </a:t>
            </a:r>
            <a:r>
              <a:rPr lang="fa-IR" sz="3200" dirty="0" smtClean="0">
                <a:latin typeface="Open Sans"/>
                <a:cs typeface="B Zar" panose="00000400000000000000" pitchFamily="2" charset="-78"/>
              </a:rPr>
              <a:t>ميشود.</a:t>
            </a:r>
            <a:endParaRPr lang="en-US" sz="3200" dirty="0">
              <a:cs typeface="B Zar" panose="00000400000000000000" pitchFamily="2" charset="-78"/>
            </a:endParaRPr>
          </a:p>
        </p:txBody>
      </p:sp>
    </p:spTree>
    <p:extLst>
      <p:ext uri="{BB962C8B-B14F-4D97-AF65-F5344CB8AC3E}">
        <p14:creationId xmlns:p14="http://schemas.microsoft.com/office/powerpoint/2010/main" val="3063325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5400" b="1" dirty="0">
                <a:solidFill>
                  <a:srgbClr val="099BDD">
                    <a:lumMod val="75000"/>
                  </a:srgbClr>
                </a:solidFill>
                <a:latin typeface="Open Sans"/>
                <a:cs typeface="B Zar" panose="00000400000000000000" pitchFamily="2" charset="-78"/>
              </a:rPr>
              <a:t>بیماریهای ناشی از سرب</a:t>
            </a:r>
            <a:endParaRPr lang="en-US" dirty="0"/>
          </a:p>
        </p:txBody>
      </p:sp>
      <p:sp>
        <p:nvSpPr>
          <p:cNvPr id="3" name="Content Placeholder 2"/>
          <p:cNvSpPr>
            <a:spLocks noGrp="1"/>
          </p:cNvSpPr>
          <p:nvPr>
            <p:ph idx="1"/>
          </p:nvPr>
        </p:nvSpPr>
        <p:spPr/>
        <p:txBody>
          <a:bodyPr>
            <a:normAutofit/>
          </a:bodyPr>
          <a:lstStyle/>
          <a:p>
            <a:pPr marL="0" indent="0" algn="just" rtl="1">
              <a:buNone/>
            </a:pPr>
            <a:r>
              <a:rPr lang="fa-IR" sz="3200" b="1" dirty="0" smtClean="0">
                <a:solidFill>
                  <a:srgbClr val="C00000"/>
                </a:solidFill>
                <a:latin typeface="Open Sans"/>
                <a:cs typeface="B Zar" panose="00000400000000000000" pitchFamily="2" charset="-78"/>
              </a:rPr>
              <a:t>عوارض قلبی عروقی</a:t>
            </a:r>
          </a:p>
          <a:p>
            <a:pPr marL="0" indent="0" algn="just" rtl="1">
              <a:buNone/>
            </a:pPr>
            <a:r>
              <a:rPr lang="fa-IR" sz="3200" dirty="0" smtClean="0">
                <a:latin typeface="Open Sans"/>
                <a:cs typeface="B Zar" panose="00000400000000000000" pitchFamily="2" charset="-78"/>
              </a:rPr>
              <a:t>در </a:t>
            </a:r>
            <a:r>
              <a:rPr lang="fa-IR" sz="3200" dirty="0">
                <a:latin typeface="Open Sans"/>
                <a:cs typeface="B Zar" panose="00000400000000000000" pitchFamily="2" charset="-78"/>
              </a:rPr>
              <a:t>مراحل حاد مسموميت با سرب فشارخون بالا ميباشد هيپرتانسيون , آترواسكلروز , انفاركتوس ميوكارد و بيماري عروق مغز را پس ار مواجهه هاي شديد و </a:t>
            </a:r>
            <a:r>
              <a:rPr lang="fa-IR" sz="3200" dirty="0" smtClean="0">
                <a:latin typeface="Open Sans"/>
                <a:cs typeface="B Zar" panose="00000400000000000000" pitchFamily="2" charset="-78"/>
              </a:rPr>
              <a:t>طولاني مدت </a:t>
            </a:r>
            <a:r>
              <a:rPr lang="fa-IR" sz="3200" dirty="0">
                <a:latin typeface="Open Sans"/>
                <a:cs typeface="B Zar" panose="00000400000000000000" pitchFamily="2" charset="-78"/>
              </a:rPr>
              <a:t>گزارش شده است</a:t>
            </a:r>
            <a:r>
              <a:rPr lang="fa-IR" sz="3200" dirty="0" smtClean="0">
                <a:latin typeface="Open Sans"/>
                <a:cs typeface="B Zar" panose="00000400000000000000" pitchFamily="2" charset="-78"/>
              </a:rPr>
              <a:t>. ساير عوارض كاهش </a:t>
            </a:r>
            <a:r>
              <a:rPr lang="fa-IR" sz="3200" dirty="0">
                <a:latin typeface="Open Sans"/>
                <a:cs typeface="B Zar" panose="00000400000000000000" pitchFamily="2" charset="-78"/>
              </a:rPr>
              <a:t>باروري و قدرت توليد </a:t>
            </a:r>
            <a:r>
              <a:rPr lang="fa-IR" sz="3200" dirty="0" smtClean="0">
                <a:latin typeface="Open Sans"/>
                <a:cs typeface="B Zar" panose="00000400000000000000" pitchFamily="2" charset="-78"/>
              </a:rPr>
              <a:t>مثل آسيب جنين اختلال </a:t>
            </a:r>
            <a:r>
              <a:rPr lang="fa-IR" sz="3200" dirty="0">
                <a:latin typeface="Open Sans"/>
                <a:cs typeface="B Zar" panose="00000400000000000000" pitchFamily="2" charset="-78"/>
              </a:rPr>
              <a:t>عملكرد </a:t>
            </a:r>
            <a:r>
              <a:rPr lang="fa-IR" sz="3200" dirty="0" smtClean="0">
                <a:latin typeface="Open Sans"/>
                <a:cs typeface="B Zar" panose="00000400000000000000" pitchFamily="2" charset="-78"/>
              </a:rPr>
              <a:t>تيروئيد، </a:t>
            </a:r>
            <a:r>
              <a:rPr lang="fa-IR" sz="3200" dirty="0" smtClean="0">
                <a:cs typeface="B Zar" panose="00000400000000000000" pitchFamily="2" charset="-78"/>
              </a:rPr>
              <a:t>س</a:t>
            </a:r>
            <a:r>
              <a:rPr lang="fa-IR" sz="3200" dirty="0" smtClean="0">
                <a:latin typeface="Open Sans"/>
                <a:cs typeface="B Zar" panose="00000400000000000000" pitchFamily="2" charset="-78"/>
              </a:rPr>
              <a:t>رطانزائي</a:t>
            </a:r>
          </a:p>
          <a:p>
            <a:pPr marL="0" indent="0" algn="just" rtl="1">
              <a:buNone/>
            </a:pPr>
            <a:endParaRPr lang="en-US" sz="3200" dirty="0">
              <a:cs typeface="B Zar" panose="00000400000000000000" pitchFamily="2" charset="-78"/>
            </a:endParaRPr>
          </a:p>
        </p:txBody>
      </p:sp>
    </p:spTree>
    <p:extLst>
      <p:ext uri="{BB962C8B-B14F-4D97-AF65-F5344CB8AC3E}">
        <p14:creationId xmlns:p14="http://schemas.microsoft.com/office/powerpoint/2010/main" val="31906411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TM03090430[[fn=Banded]]</Template>
  <TotalTime>203</TotalTime>
  <Words>2349</Words>
  <Application>Microsoft Office PowerPoint</Application>
  <PresentationFormat>Widescreen</PresentationFormat>
  <Paragraphs>147</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B Zar</vt:lpstr>
      <vt:lpstr>Corbel</vt:lpstr>
      <vt:lpstr>Open Sans</vt:lpstr>
      <vt:lpstr>Tahoma</vt:lpstr>
      <vt:lpstr>Wingdings</vt:lpstr>
      <vt:lpstr>Banded</vt:lpstr>
      <vt:lpstr>کنترل مواجهه شاغلین با سرب در محیط کار </vt:lpstr>
      <vt:lpstr>مقدمه</vt:lpstr>
      <vt:lpstr> سرب فلز پر مصرف</vt:lpstr>
      <vt:lpstr>جذب سرب از طریق بدن</vt:lpstr>
      <vt:lpstr>بیماریهای ناشی از سرب</vt:lpstr>
      <vt:lpstr>بیماریهای ناشی از سرب</vt:lpstr>
      <vt:lpstr> بیماریهای ناشی از سرب</vt:lpstr>
      <vt:lpstr>بیماریهای ناشی از سرب</vt:lpstr>
      <vt:lpstr>بیماریهای ناشی از سرب</vt:lpstr>
      <vt:lpstr>گروه های حساس به کار با سرب</vt:lpstr>
      <vt:lpstr>عوامل تشدید کننده</vt:lpstr>
      <vt:lpstr>روشهاي تشخيص بیماری</vt:lpstr>
      <vt:lpstr>درمان</vt:lpstr>
      <vt:lpstr>موارد مصرف</vt:lpstr>
      <vt:lpstr>موارد مصرف</vt:lpstr>
      <vt:lpstr>تولید سرب و ترکیبات آن</vt:lpstr>
      <vt:lpstr>ذوب و پالایش سرب</vt:lpstr>
      <vt:lpstr>حد مجاز سرب و ترکیبات آن در هوای تنفسی</vt:lpstr>
      <vt:lpstr>اندازه گیری غلظت سرب در هوای تنفسی</vt:lpstr>
      <vt:lpstr>کنترل تماس با سرب در محیط کار</vt:lpstr>
      <vt:lpstr>حذف سرب از فرایند</vt:lpstr>
      <vt:lpstr>جایگزینی</vt:lpstr>
      <vt:lpstr>کنترل های مهندسی</vt:lpstr>
      <vt:lpstr>سيستم تهويه موضعي</vt:lpstr>
      <vt:lpstr>سيستم تهويه موضعي</vt:lpstr>
      <vt:lpstr>سيستم تهويه موضعي</vt:lpstr>
      <vt:lpstr>سيستم تهويه موضعي</vt:lpstr>
      <vt:lpstr>سيستم تهويه موضعي</vt:lpstr>
      <vt:lpstr>بازديد دوره ای از سيستم تهويه موضعي</vt:lpstr>
      <vt:lpstr>اصلاح فرایند</vt:lpstr>
      <vt:lpstr>اصلاح فرایند</vt:lpstr>
      <vt:lpstr>PowerPoint Presentation</vt:lpstr>
      <vt:lpstr>کنترل های اجرایی</vt:lpstr>
      <vt:lpstr>نظافت محيط كار</vt:lpstr>
      <vt:lpstr>تجهیزات حفاظت فردی</vt:lpstr>
      <vt:lpstr>تجهیزات حفاظت فردی</vt:lpstr>
      <vt:lpstr>وظایف کارفرمایان در راستای ارتقاء کیفیت محیط کار</vt:lpstr>
      <vt:lpstr>وظایف کارگران در راستای ارتقاء کیفیت محیط کار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کنترل مواجهه شاغلین با سرب در محیط کار </dc:title>
  <dc:creator>User</dc:creator>
  <cp:lastModifiedBy>User</cp:lastModifiedBy>
  <cp:revision>75</cp:revision>
  <dcterms:created xsi:type="dcterms:W3CDTF">2024-08-26T05:28:42Z</dcterms:created>
  <dcterms:modified xsi:type="dcterms:W3CDTF">2024-08-28T03:20:15Z</dcterms:modified>
</cp:coreProperties>
</file>