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 id="2147483696" r:id="rId2"/>
    <p:sldMasterId id="2147483720" r:id="rId3"/>
    <p:sldMasterId id="2147483732" r:id="rId4"/>
    <p:sldMasterId id="2147483744" r:id="rId5"/>
    <p:sldMasterId id="2147483852" r:id="rId6"/>
  </p:sldMasterIdLst>
  <p:notesMasterIdLst>
    <p:notesMasterId r:id="rId91"/>
  </p:notesMasterIdLst>
  <p:sldIdLst>
    <p:sldId id="261" r:id="rId7"/>
    <p:sldId id="376" r:id="rId8"/>
    <p:sldId id="816" r:id="rId9"/>
    <p:sldId id="402" r:id="rId10"/>
    <p:sldId id="403" r:id="rId11"/>
    <p:sldId id="404" r:id="rId12"/>
    <p:sldId id="405" r:id="rId13"/>
    <p:sldId id="406" r:id="rId14"/>
    <p:sldId id="407" r:id="rId15"/>
    <p:sldId id="408" r:id="rId16"/>
    <p:sldId id="409" r:id="rId17"/>
    <p:sldId id="410" r:id="rId18"/>
    <p:sldId id="412" r:id="rId19"/>
    <p:sldId id="414" r:id="rId20"/>
    <p:sldId id="413" r:id="rId21"/>
    <p:sldId id="416" r:id="rId22"/>
    <p:sldId id="417" r:id="rId23"/>
    <p:sldId id="418" r:id="rId24"/>
    <p:sldId id="419" r:id="rId25"/>
    <p:sldId id="421" r:id="rId26"/>
    <p:sldId id="422" r:id="rId27"/>
    <p:sldId id="425" r:id="rId28"/>
    <p:sldId id="426" r:id="rId29"/>
    <p:sldId id="427" r:id="rId30"/>
    <p:sldId id="428" r:id="rId31"/>
    <p:sldId id="429" r:id="rId32"/>
    <p:sldId id="430" r:id="rId33"/>
    <p:sldId id="431" r:id="rId34"/>
    <p:sldId id="432" r:id="rId35"/>
    <p:sldId id="433" r:id="rId36"/>
    <p:sldId id="434" r:id="rId37"/>
    <p:sldId id="435" r:id="rId38"/>
    <p:sldId id="436" r:id="rId39"/>
    <p:sldId id="437" r:id="rId40"/>
    <p:sldId id="438" r:id="rId41"/>
    <p:sldId id="439" r:id="rId42"/>
    <p:sldId id="440" r:id="rId43"/>
    <p:sldId id="441" r:id="rId44"/>
    <p:sldId id="442" r:id="rId45"/>
    <p:sldId id="443" r:id="rId46"/>
    <p:sldId id="444" r:id="rId47"/>
    <p:sldId id="445" r:id="rId48"/>
    <p:sldId id="446" r:id="rId49"/>
    <p:sldId id="447" r:id="rId50"/>
    <p:sldId id="448" r:id="rId51"/>
    <p:sldId id="449" r:id="rId52"/>
    <p:sldId id="450" r:id="rId53"/>
    <p:sldId id="451" r:id="rId54"/>
    <p:sldId id="452" r:id="rId55"/>
    <p:sldId id="453" r:id="rId56"/>
    <p:sldId id="458" r:id="rId57"/>
    <p:sldId id="459" r:id="rId58"/>
    <p:sldId id="460" r:id="rId59"/>
    <p:sldId id="461" r:id="rId60"/>
    <p:sldId id="462" r:id="rId61"/>
    <p:sldId id="463" r:id="rId62"/>
    <p:sldId id="464" r:id="rId63"/>
    <p:sldId id="465" r:id="rId64"/>
    <p:sldId id="466" r:id="rId65"/>
    <p:sldId id="467" r:id="rId66"/>
    <p:sldId id="815" r:id="rId67"/>
    <p:sldId id="471" r:id="rId68"/>
    <p:sldId id="472" r:id="rId69"/>
    <p:sldId id="473" r:id="rId70"/>
    <p:sldId id="474" r:id="rId71"/>
    <p:sldId id="475" r:id="rId72"/>
    <p:sldId id="476" r:id="rId73"/>
    <p:sldId id="477" r:id="rId74"/>
    <p:sldId id="478" r:id="rId75"/>
    <p:sldId id="479" r:id="rId76"/>
    <p:sldId id="480" r:id="rId77"/>
    <p:sldId id="481" r:id="rId78"/>
    <p:sldId id="482" r:id="rId79"/>
    <p:sldId id="500" r:id="rId80"/>
    <p:sldId id="501" r:id="rId81"/>
    <p:sldId id="502" r:id="rId82"/>
    <p:sldId id="503" r:id="rId83"/>
    <p:sldId id="504" r:id="rId84"/>
    <p:sldId id="505" r:id="rId85"/>
    <p:sldId id="506" r:id="rId86"/>
    <p:sldId id="507" r:id="rId87"/>
    <p:sldId id="508" r:id="rId88"/>
    <p:sldId id="818" r:id="rId89"/>
    <p:sldId id="810" r:id="rId90"/>
  </p:sldIdLst>
  <p:sldSz cx="9144000" cy="6858000" type="screen4x3"/>
  <p:notesSz cx="7102475" cy="10234613"/>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632" autoAdjust="0"/>
    <p:restoredTop sz="94660"/>
  </p:normalViewPr>
  <p:slideViewPr>
    <p:cSldViewPr>
      <p:cViewPr varScale="1">
        <p:scale>
          <a:sx n="108" d="100"/>
          <a:sy n="108" d="100"/>
        </p:scale>
        <p:origin x="1722" y="9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757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6" Type="http://schemas.openxmlformats.org/officeDocument/2006/relationships/slide" Target="slides/slide10.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5" Type="http://schemas.openxmlformats.org/officeDocument/2006/relationships/slideMaster" Target="slideMasters/slideMaster5.xml"/><Relationship Id="rId90" Type="http://schemas.openxmlformats.org/officeDocument/2006/relationships/slide" Target="slides/slide84.xml"/><Relationship Id="rId95" Type="http://schemas.openxmlformats.org/officeDocument/2006/relationships/tableStyles" Target="tableStyles.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presProps" Target="presProps.xml"/><Relationship Id="rId2" Type="http://schemas.openxmlformats.org/officeDocument/2006/relationships/slideMaster" Target="slideMasters/slideMaster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024313" y="0"/>
            <a:ext cx="3078162" cy="511175"/>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3078162" cy="511175"/>
          </a:xfrm>
          <a:prstGeom prst="rect">
            <a:avLst/>
          </a:prstGeom>
        </p:spPr>
        <p:txBody>
          <a:bodyPr vert="horz" lIns="91440" tIns="45720" rIns="91440" bIns="45720" rtlCol="1"/>
          <a:lstStyle>
            <a:lvl1pPr algn="l">
              <a:defRPr sz="1200"/>
            </a:lvl1pPr>
          </a:lstStyle>
          <a:p>
            <a:fld id="{372EB14F-F88C-44C3-BC3A-6EF245703212}" type="datetimeFigureOut">
              <a:rPr lang="fa-IR" smtClean="0"/>
              <a:pPr/>
              <a:t>28/06/1445</a:t>
            </a:fld>
            <a:endParaRPr lang="fa-IR"/>
          </a:p>
        </p:txBody>
      </p:sp>
      <p:sp>
        <p:nvSpPr>
          <p:cNvPr id="4" name="Slide Image Placeholder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709613" y="4860925"/>
            <a:ext cx="5683250" cy="4605338"/>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4024313" y="9721850"/>
            <a:ext cx="3078162" cy="511175"/>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9721850"/>
            <a:ext cx="3078162" cy="511175"/>
          </a:xfrm>
          <a:prstGeom prst="rect">
            <a:avLst/>
          </a:prstGeom>
        </p:spPr>
        <p:txBody>
          <a:bodyPr vert="horz" lIns="91440" tIns="45720" rIns="91440" bIns="45720" rtlCol="1" anchor="b"/>
          <a:lstStyle>
            <a:lvl1pPr algn="l">
              <a:defRPr sz="1200"/>
            </a:lvl1pPr>
          </a:lstStyle>
          <a:p>
            <a:fld id="{D298CAC8-3930-4921-9CA6-F18C224062A9}" type="slidenum">
              <a:rPr lang="fa-IR" smtClean="0"/>
              <a:pPr/>
              <a:t>‹#›</a:t>
            </a:fld>
            <a:endParaRPr lang="fa-IR"/>
          </a:p>
        </p:txBody>
      </p:sp>
    </p:spTree>
    <p:extLst>
      <p:ext uri="{BB962C8B-B14F-4D97-AF65-F5344CB8AC3E}">
        <p14:creationId xmlns:p14="http://schemas.microsoft.com/office/powerpoint/2010/main" val="390616860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t>1/9/2024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t>1/9/2024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t>1/9/2024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rtl="0"/>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1/9/2024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D16349">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extLst>
      <p:ext uri="{BB962C8B-B14F-4D97-AF65-F5344CB8AC3E}">
        <p14:creationId xmlns:p14="http://schemas.microsoft.com/office/powerpoint/2010/main" val="33871550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1/9/2024</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27117817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white"/>
                </a:solidFill>
              </a:rPr>
              <a:pPr/>
              <a:t>1/9/2024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white"/>
                </a:solidFill>
              </a: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endParaRPr lang="en-US">
              <a:solidFill>
                <a:prstClr val="white"/>
              </a:solidFill>
            </a:endParaRPr>
          </a:p>
        </p:txBody>
      </p:sp>
    </p:spTree>
    <p:extLst>
      <p:ext uri="{BB962C8B-B14F-4D97-AF65-F5344CB8AC3E}">
        <p14:creationId xmlns:p14="http://schemas.microsoft.com/office/powerpoint/2010/main" val="107866481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white"/>
                </a:solidFill>
              </a:rPr>
              <a:pPr/>
              <a:t>1/9/2024</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4137600219"/>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1/9/2024</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38646985"/>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solidFill>
                  <a:prstClr val="white"/>
                </a:solidFill>
              </a:rPr>
              <a:pPr/>
              <a:t>1/9/2024</a:t>
            </a:fld>
            <a:endParaRPr lang="en-US">
              <a:solidFill>
                <a:prstClr val="white"/>
              </a:solidFill>
            </a:endParaRPr>
          </a:p>
        </p:txBody>
      </p:sp>
      <p:sp>
        <p:nvSpPr>
          <p:cNvPr id="4" name="Footer Placeholder 3"/>
          <p:cNvSpPr>
            <a:spLocks noGrp="1"/>
          </p:cNvSpPr>
          <p:nvPr>
            <p:ph type="ftr" sz="quarter" idx="11"/>
          </p:nvPr>
        </p:nvSpPr>
        <p:spPr/>
        <p:txBody>
          <a:bodyPr/>
          <a:lstStyle/>
          <a:p>
            <a:endParaRPr lang="en-US">
              <a:solidFill>
                <a:prstClr val="white"/>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795382419"/>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1/9/2024</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490444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1D8BD707-D9CF-40AE-B4C6-C98DA3205C09}" type="datetimeFigureOut">
              <a:rPr lang="en-US" smtClean="0">
                <a:solidFill>
                  <a:prstClr val="black"/>
                </a:solidFill>
              </a:rPr>
              <a:pPr/>
              <a:t>1/9/2024</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2765481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t>1/9/2024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solidFill>
                  <a:prstClr val="white"/>
                </a:solidFill>
              </a:rPr>
              <a:pPr/>
              <a:t>1/9/2024</a:t>
            </a:fld>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rtl="0"/>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endParaRPr lang="en-US">
              <a:solidFill>
                <a:prstClr val="white"/>
              </a:solidFill>
            </a:endParaRPr>
          </a:p>
        </p:txBody>
      </p:sp>
    </p:spTree>
    <p:extLst>
      <p:ext uri="{BB962C8B-B14F-4D97-AF65-F5344CB8AC3E}">
        <p14:creationId xmlns:p14="http://schemas.microsoft.com/office/powerpoint/2010/main" val="4107012129"/>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1/9/2024</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71698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1/9/2024</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17098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1/9/2024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4142229107"/>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147623753"/>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1/9/2024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390122828"/>
      </p:ext>
    </p:extLst>
  </p:cSld>
  <p:clrMapOvr>
    <a:overrideClrMapping bg1="dk1" tx1="lt1" bg2="dk2" tx2="lt2" accent1="accent1" accent2="accent2" accent3="accent3" accent4="accent4" accent5="accent5" accent6="accent6" hlink="hlink" folHlink="folHlink"/>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1/9/2024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048913086"/>
      </p:ext>
    </p:extLst>
  </p:cSld>
  <p:clrMapOvr>
    <a:overrideClrMapping bg1="dk1" tx1="lt1" bg2="dk2" tx2="lt2" accent1="accent1" accent2="accent2" accent3="accent3" accent4="accent4" accent5="accent5" accent6="accent6" hlink="hlink" folHlink="folHlink"/>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1/9/2024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772174135"/>
      </p:ext>
    </p:extLst>
  </p:cSld>
  <p:clrMapOvr>
    <a:overrideClrMapping bg1="lt1" tx1="dk1" bg2="lt2" tx2="dk2" accent1="accent1" accent2="accent2" accent3="accent3" accent4="accent4" accent5="accent5" accent6="accent6" hlink="hlink" folHlink="folHlink"/>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1/9/2024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849806848"/>
      </p:ext>
    </p:extLst>
  </p:cSld>
  <p:clrMapOvr>
    <a:overrideClrMapping bg1="dk1" tx1="lt1" bg2="dk2" tx2="lt2" accent1="accent1" accent2="accent2" accent3="accent3" accent4="accent4" accent5="accent5" accent6="accent6" hlink="hlink" folHlink="folHlink"/>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1/9/2024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645466739"/>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t>1/9/2024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1/9/2024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562460097"/>
      </p:ext>
    </p:extLst>
  </p:cSld>
  <p:clrMapOvr>
    <a:overrideClrMapping bg1="lt1" tx1="dk1" bg2="lt2" tx2="dk2" accent1="accent1" accent2="accent2" accent3="accent3" accent4="accent4" accent5="accent5" accent6="accent6" hlink="hlink" folHlink="folHlink"/>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1/9/2024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4114975064"/>
      </p:ext>
    </p:extLst>
  </p:cSld>
  <p:clrMapOvr>
    <a:overrideClrMapping bg1="dk1" tx1="lt1" bg2="dk2" tx2="lt2" accent1="accent1" accent2="accent2" accent3="accent3" accent4="accent4" accent5="accent5" accent6="accent6" hlink="hlink" folHlink="folHlink"/>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266521444"/>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713010907"/>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1/9/2024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3273887400"/>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254447538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1/9/2024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409118131"/>
      </p:ext>
    </p:extLst>
  </p:cSld>
  <p:clrMapOvr>
    <a:overrideClrMapping bg1="dk1" tx1="lt1" bg2="dk2" tx2="lt2" accent1="accent1" accent2="accent2" accent3="accent3" accent4="accent4" accent5="accent5" accent6="accent6" hlink="hlink" folHlink="folHlink"/>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1/9/2024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34153059"/>
      </p:ext>
    </p:extLst>
  </p:cSld>
  <p:clrMapOvr>
    <a:overrideClrMapping bg1="dk1" tx1="lt1" bg2="dk2" tx2="lt2" accent1="accent1" accent2="accent2" accent3="accent3" accent4="accent4" accent5="accent5" accent6="accent6" hlink="hlink" folHlink="folHlink"/>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1/9/2024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747505322"/>
      </p:ext>
    </p:extLst>
  </p:cSld>
  <p:clrMapOvr>
    <a:overrideClrMapping bg1="lt1" tx1="dk1" bg2="lt2" tx2="dk2" accent1="accent1" accent2="accent2" accent3="accent3" accent4="accent4" accent5="accent5" accent6="accent6" hlink="hlink" folHlink="folHlink"/>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1/9/2024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581242758"/>
      </p:ext>
    </p:extLst>
  </p:cSld>
  <p:clrMapOvr>
    <a:overrideClrMapping bg1="dk1" tx1="lt1" bg2="dk2" tx2="lt2" accent1="accent1" accent2="accent2" accent3="accent3" accent4="accent4" accent5="accent5" accent6="accent6" hlink="hlink" folHlink="folHlink"/>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t>1/9/2024</a:t>
            </a:fld>
            <a:endParaRPr lang="fa-IR"/>
          </a:p>
        </p:txBody>
      </p:sp>
      <p:sp>
        <p:nvSpPr>
          <p:cNvPr id="6" name="Footer Placeholder 5"/>
          <p:cNvSpPr>
            <a:spLocks noGrp="1"/>
          </p:cNvSpPr>
          <p:nvPr>
            <p:ph type="ftr" sz="quarter" idx="11"/>
          </p:nvPr>
        </p:nvSpPr>
        <p:spPr/>
        <p:txBody>
          <a:bodyPr/>
          <a:lstStyle/>
          <a:p>
            <a:r>
              <a:rPr lang="fa-I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pPr/>
              <a:t>‹#›</a:t>
            </a:fld>
            <a:endParaRPr lang="fa-IR"/>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1/9/2024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539017084"/>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1/9/2024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510241095"/>
      </p:ext>
    </p:extLst>
  </p:cSld>
  <p:clrMapOvr>
    <a:overrideClrMapping bg1="lt1" tx1="dk1" bg2="lt2" tx2="dk2" accent1="accent1" accent2="accent2" accent3="accent3" accent4="accent4" accent5="accent5" accent6="accent6" hlink="hlink" folHlink="folHlink"/>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1/9/2024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2585538741"/>
      </p:ext>
    </p:extLst>
  </p:cSld>
  <p:clrMapOvr>
    <a:overrideClrMapping bg1="dk1" tx1="lt1" bg2="dk2" tx2="lt2" accent1="accent1" accent2="accent2" accent3="accent3" accent4="accent4" accent5="accent5" accent6="accent6" hlink="hlink" folHlink="folHlink"/>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925777897"/>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4097802927"/>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1/9/2024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2359394542"/>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43672413"/>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1/9/2024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3411603293"/>
      </p:ext>
    </p:extLst>
  </p:cSld>
  <p:clrMapOvr>
    <a:overrideClrMapping bg1="dk1" tx1="lt1" bg2="dk2" tx2="lt2" accent1="accent1" accent2="accent2" accent3="accent3" accent4="accent4" accent5="accent5" accent6="accent6" hlink="hlink" folHlink="folHlink"/>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1/9/2024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991128195"/>
      </p:ext>
    </p:extLst>
  </p:cSld>
  <p:clrMapOvr>
    <a:overrideClrMapping bg1="dk1" tx1="lt1" bg2="dk2" tx2="lt2" accent1="accent1" accent2="accent2" accent3="accent3" accent4="accent4" accent5="accent5" accent6="accent6" hlink="hlink" folHlink="folHlink"/>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1/9/2024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783114742"/>
      </p:ext>
    </p:extLst>
  </p:cSld>
  <p:clrMapOvr>
    <a:overrideClrMapping bg1="lt1" tx1="dk1" bg2="lt2" tx2="dk2" accent1="accent1" accent2="accent2" accent3="accent3" accent4="accent4" accent5="accent5" accent6="accent6" hlink="hlink" folHlink="folHlink"/>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t>1/9/2024</a:t>
            </a:fld>
            <a:endParaRPr lang="fa-IR"/>
          </a:p>
        </p:txBody>
      </p:sp>
      <p:sp>
        <p:nvSpPr>
          <p:cNvPr id="8" name="Footer Placeholder 7"/>
          <p:cNvSpPr>
            <a:spLocks noGrp="1"/>
          </p:cNvSpPr>
          <p:nvPr>
            <p:ph type="ftr" sz="quarter" idx="11"/>
          </p:nvPr>
        </p:nvSpPr>
        <p:spPr/>
        <p:txBody>
          <a:bodyPr/>
          <a:lstStyle/>
          <a:p>
            <a:r>
              <a:rPr lang="fa-I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1/9/2024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2592665954"/>
      </p:ext>
    </p:extLst>
  </p:cSld>
  <p:clrMapOvr>
    <a:overrideClrMapping bg1="dk1" tx1="lt1" bg2="dk2" tx2="lt2" accent1="accent1" accent2="accent2" accent3="accent3" accent4="accent4" accent5="accent5" accent6="accent6" hlink="hlink" folHlink="folHlink"/>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1/9/2024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4033693593"/>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1/9/2024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905667226"/>
      </p:ext>
    </p:extLst>
  </p:cSld>
  <p:clrMapOvr>
    <a:overrideClrMapping bg1="lt1" tx1="dk1" bg2="lt2" tx2="dk2" accent1="accent1" accent2="accent2" accent3="accent3" accent4="accent4" accent5="accent5" accent6="accent6" hlink="hlink" folHlink="folHlink"/>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1/9/2024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3187647489"/>
      </p:ext>
    </p:extLst>
  </p:cSld>
  <p:clrMapOvr>
    <a:overrideClrMapping bg1="dk1" tx1="lt1" bg2="dk2" tx2="lt2" accent1="accent1" accent2="accent2" accent3="accent3" accent4="accent4" accent5="accent5" accent6="accent6" hlink="hlink" folHlink="folHlink"/>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605716170"/>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196934892"/>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1/9/2024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1253623204"/>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250820524"/>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1/9/2024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435919945"/>
      </p:ext>
    </p:extLst>
  </p:cSld>
  <p:clrMapOvr>
    <a:overrideClrMapping bg1="dk1" tx1="lt1" bg2="dk2" tx2="lt2" accent1="accent1" accent2="accent2" accent3="accent3" accent4="accent4" accent5="accent5" accent6="accent6" hlink="hlink" folHlink="folHlink"/>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1/9/2024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900139727"/>
      </p:ext>
    </p:extLst>
  </p:cSld>
  <p:clrMapOvr>
    <a:overrideClrMapping bg1="dk1" tx1="lt1" bg2="dk2" tx2="lt2" accent1="accent1" accent2="accent2" accent3="accent3" accent4="accent4" accent5="accent5" accent6="accent6" hlink="hlink" folHlink="folHlink"/>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a:t>
            </a:fld>
            <a:endParaRPr lang="fa-IR"/>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1/9/2024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507762788"/>
      </p:ext>
    </p:extLst>
  </p:cSld>
  <p:clrMapOvr>
    <a:overrideClrMapping bg1="lt1" tx1="dk1" bg2="lt2" tx2="dk2" accent1="accent1" accent2="accent2" accent3="accent3" accent4="accent4" accent5="accent5" accent6="accent6" hlink="hlink" folHlink="folHlink"/>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1/9/2024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911060983"/>
      </p:ext>
    </p:extLst>
  </p:cSld>
  <p:clrMapOvr>
    <a:overrideClrMapping bg1="dk1" tx1="lt1" bg2="dk2" tx2="lt2" accent1="accent1" accent2="accent2" accent3="accent3" accent4="accent4" accent5="accent5" accent6="accent6" hlink="hlink" folHlink="folHlink"/>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1/9/2024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049652892"/>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1/9/2024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670432946"/>
      </p:ext>
    </p:extLst>
  </p:cSld>
  <p:clrMapOvr>
    <a:overrideClrMapping bg1="lt1" tx1="dk1" bg2="lt2" tx2="dk2" accent1="accent1" accent2="accent2" accent3="accent3" accent4="accent4" accent5="accent5" accent6="accent6" hlink="hlink" folHlink="folHlink"/>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1/9/2024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981257832"/>
      </p:ext>
    </p:extLst>
  </p:cSld>
  <p:clrMapOvr>
    <a:overrideClrMapping bg1="dk1" tx1="lt1" bg2="dk2" tx2="lt2" accent1="accent1" accent2="accent2" accent3="accent3" accent4="accent4" accent5="accent5" accent6="accent6" hlink="hlink" folHlink="folHlink"/>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290419847"/>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1/9/2024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93333959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t>1/9/2024</a:t>
            </a:fld>
            <a:endParaRPr lang="fa-IR"/>
          </a:p>
        </p:txBody>
      </p:sp>
      <p:sp>
        <p:nvSpPr>
          <p:cNvPr id="3" name="Footer Placeholder 2"/>
          <p:cNvSpPr>
            <a:spLocks noGrp="1"/>
          </p:cNvSpPr>
          <p:nvPr>
            <p:ph type="ftr" sz="quarter" idx="11"/>
          </p:nvPr>
        </p:nvSpPr>
        <p:spPr/>
        <p:txBody>
          <a:bodyPr/>
          <a:lstStyle/>
          <a:p>
            <a:r>
              <a:rPr lang="fa-I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pPr/>
              <a:t>‹#›</a:t>
            </a:fld>
            <a:endParaRPr lang="fa-I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t>1/9/2024</a:t>
            </a:fld>
            <a:endParaRPr lang="fa-IR"/>
          </a:p>
        </p:txBody>
      </p:sp>
      <p:sp>
        <p:nvSpPr>
          <p:cNvPr id="6" name="Footer Placeholder 5"/>
          <p:cNvSpPr>
            <a:spLocks noGrp="1"/>
          </p:cNvSpPr>
          <p:nvPr>
            <p:ph type="ftr" sz="quarter" idx="11"/>
          </p:nvPr>
        </p:nvSpPr>
        <p:spPr/>
        <p:txBody>
          <a:bodyPr/>
          <a:lstStyle/>
          <a:p>
            <a:r>
              <a:rPr lang="fa-I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t>1/9/2024</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t>1/9/2024</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rtl="0"/>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rtl="0"/>
            <a:fld id="{1D8BD707-D9CF-40AE-B4C6-C98DA3205C09}" type="datetimeFigureOut">
              <a:rPr lang="en-US" smtClean="0">
                <a:solidFill>
                  <a:prstClr val="black"/>
                </a:solidFill>
              </a:rPr>
              <a:pPr rtl="0"/>
              <a:t>1/9/2024</a:t>
            </a:fld>
            <a:endParaRPr lang="en-US">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rtl="0"/>
            <a:endParaRPr lang="en-US">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rtl="0"/>
            <a:fld id="{B6F15528-21DE-4FAA-801E-634DDDAF4B2B}" type="slidenum">
              <a:rPr lang="en-US" smtClean="0">
                <a:solidFill>
                  <a:prstClr val="black"/>
                </a:solidFill>
              </a:rPr>
              <a:pPr rtl="0"/>
              <a:t>‹#›</a:t>
            </a:fld>
            <a:endParaRPr lang="en-US">
              <a:solidFill>
                <a:prstClr val="black"/>
              </a:solidFill>
            </a:endParaRPr>
          </a:p>
        </p:txBody>
      </p:sp>
    </p:spTree>
    <p:extLst>
      <p:ext uri="{BB962C8B-B14F-4D97-AF65-F5344CB8AC3E}">
        <p14:creationId xmlns:p14="http://schemas.microsoft.com/office/powerpoint/2010/main" val="101140121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1/9/2024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16645166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1/9/2024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55139502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1/9/2024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110406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1/9/2024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378302883"/>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descr="bism.gif"/>
          <p:cNvPicPr>
            <a:picLocks noChangeAspect="1"/>
          </p:cNvPicPr>
          <p:nvPr/>
        </p:nvPicPr>
        <p:blipFill>
          <a:blip r:embed="rId2"/>
          <a:srcRect/>
          <a:stretch>
            <a:fillRect/>
          </a:stretch>
        </p:blipFill>
        <p:spPr bwMode="auto">
          <a:xfrm>
            <a:off x="2786063" y="285750"/>
            <a:ext cx="3481387" cy="46450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78B20012-F513-476C-AD3E-343A6028A483}" type="slidenum">
              <a:rPr lang="fa-IR" smtClean="0"/>
              <a:pPr/>
              <a:t>1</a:t>
            </a:fld>
            <a:endParaRPr lang="fa-IR"/>
          </a:p>
        </p:txBody>
      </p:sp>
      <p:sp>
        <p:nvSpPr>
          <p:cNvPr id="6" name="Date Placeholder 5"/>
          <p:cNvSpPr>
            <a:spLocks noGrp="1"/>
          </p:cNvSpPr>
          <p:nvPr>
            <p:ph type="dt" sz="half" idx="10"/>
          </p:nvPr>
        </p:nvSpPr>
        <p:spPr>
          <a:xfrm>
            <a:off x="7740352" y="6407944"/>
            <a:ext cx="906920" cy="365760"/>
          </a:xfrm>
        </p:spPr>
        <p:txBody>
          <a:bodyPr/>
          <a:lstStyle/>
          <a:p>
            <a:fld id="{2AF161BA-952E-4F06-8BDB-E44ACCAA8CA4}" type="datetime1">
              <a:rPr lang="en-US" smtClean="0"/>
              <a:t>1/9/2024</a:t>
            </a:fld>
            <a:endParaRPr lang="fa-IR" dirty="0"/>
          </a:p>
        </p:txBody>
      </p:sp>
      <p:sp>
        <p:nvSpPr>
          <p:cNvPr id="7" name="Footer Placeholder 6"/>
          <p:cNvSpPr>
            <a:spLocks noGrp="1"/>
          </p:cNvSpPr>
          <p:nvPr>
            <p:ph type="ftr" sz="quarter" idx="11"/>
          </p:nvPr>
        </p:nvSpPr>
        <p:spPr>
          <a:xfrm>
            <a:off x="4380072" y="6407944"/>
            <a:ext cx="3216264" cy="365125"/>
          </a:xfrm>
        </p:spPr>
        <p:txBody>
          <a:bodyPr/>
          <a:lstStyle/>
          <a:p>
            <a:r>
              <a:rPr lang="fa-IR"/>
              <a:t>سلامت روان در دوران سالمندی- کارشناسان سالمندان کل کشور</a:t>
            </a: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nSpc>
                <a:spcPct val="150000"/>
              </a:lnSpc>
              <a:buNone/>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مراحل مقابله با فشار روانی </a:t>
            </a:r>
          </a:p>
          <a:p>
            <a:pPr marL="457200" marR="4208145" indent="-457200">
              <a:lnSpc>
                <a:spcPct val="150000"/>
              </a:lnSpc>
              <a:buFont typeface="+mj-lt"/>
              <a:buAutoNum type="arabicPeriod"/>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پذیرش فشار روانی</a:t>
            </a:r>
          </a:p>
          <a:p>
            <a:pPr marL="457200" marR="4208145" lvl="0" indent="-457200">
              <a:lnSpc>
                <a:spcPct val="150000"/>
              </a:lnSpc>
              <a:buClr>
                <a:srgbClr val="CEA6BB"/>
              </a:buClr>
              <a:buFont typeface="+mj-lt"/>
              <a:buAutoNum type="arabicPeriod"/>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شناخت علائم و نشانه های فشار روانی</a:t>
            </a:r>
          </a:p>
          <a:p>
            <a:pPr marL="457200" marR="4208145" lvl="0" indent="-457200">
              <a:lnSpc>
                <a:spcPct val="150000"/>
              </a:lnSpc>
              <a:buClr>
                <a:srgbClr val="CEA6BB"/>
              </a:buClr>
              <a:buFont typeface="+mj-lt"/>
              <a:buAutoNum type="arabicPeriod"/>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کاهش تنش و اضطراب</a:t>
            </a:r>
          </a:p>
          <a:p>
            <a:pPr marL="529590" marR="3764280" indent="-457200" algn="justLow">
              <a:lnSpc>
                <a:spcPct val="150000"/>
              </a:lnSpc>
              <a:spcAft>
                <a:spcPts val="1155"/>
              </a:spcAft>
              <a:buFont typeface="+mj-lt"/>
              <a:buAutoNum type="arabicPeriod"/>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حل مسئله</a:t>
            </a:r>
            <a:endParaRPr lang="en-US"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buNone/>
            </a:pPr>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10</a:t>
            </a:fld>
            <a:endParaRPr lang="fa-IR"/>
          </a:p>
        </p:txBody>
      </p:sp>
      <p:sp>
        <p:nvSpPr>
          <p:cNvPr id="6" name="Title 5"/>
          <p:cNvSpPr>
            <a:spLocks noGrp="1"/>
          </p:cNvSpPr>
          <p:nvPr>
            <p:ph type="title"/>
          </p:nvPr>
        </p:nvSpPr>
        <p:spPr/>
        <p:txBody>
          <a:bodyPr>
            <a:normAutofit/>
          </a:bodyPr>
          <a:lstStyle/>
          <a:p>
            <a:pPr algn="ct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شیوه صحیح مقابله با فشار روانی </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4531445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اولین گام برای مقابله مؤثر با فشار روانی</a:t>
            </a:r>
            <a:r>
              <a:rPr lang="en-US"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بپذیرید فشار روانی، بخشی از زندگی است و نمیتوان از آن فرار کرد.</a:t>
            </a:r>
          </a:p>
          <a:p>
            <a:pPr>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احساس تنش و اضطراب در چنین مواقعی طبیعی است. </a:t>
            </a:r>
          </a:p>
          <a:p>
            <a:pPr>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نباید خودتان را سرزنش و تحقیر کنید .</a:t>
            </a:r>
            <a:endParaRPr lang="en-US"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11</a:t>
            </a:fld>
            <a:endParaRPr lang="fa-IR"/>
          </a:p>
        </p:txBody>
      </p:sp>
      <p:sp>
        <p:nvSpPr>
          <p:cNvPr id="6" name="Title 5"/>
          <p:cNvSpPr>
            <a:spLocks noGrp="1"/>
          </p:cNvSpPr>
          <p:nvPr>
            <p:ph type="title"/>
          </p:nvPr>
        </p:nvSpPr>
        <p:spPr/>
        <p:txBody>
          <a:bodyPr>
            <a:normAutofit/>
          </a:bodyPr>
          <a:lstStyle/>
          <a:p>
            <a:pPr marL="3810" marR="453390" indent="-6350" algn="ctr">
              <a:lnSpc>
                <a:spcPct val="107000"/>
              </a:lnSpc>
              <a:spcAft>
                <a:spcPts val="350"/>
              </a:spcAft>
            </a:pP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قدم اول- پذیرش فشار روانی</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393864788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9827" y="1124744"/>
            <a:ext cx="8435280" cy="5282565"/>
          </a:xfrm>
        </p:spPr>
        <p:txBody>
          <a:bodyPr>
            <a:noAutofit/>
          </a:bodyPr>
          <a:lstStyle/>
          <a:p>
            <a:pPr algn="just">
              <a:lnSpc>
                <a:spcPct val="150000"/>
              </a:lnSpc>
            </a:pPr>
            <a:r>
              <a:rPr lang="fa-IR" sz="2400" b="1" dirty="0">
                <a:solidFill>
                  <a:schemeClr val="accent1"/>
                </a:solidFill>
                <a:effectLst>
                  <a:outerShdw blurRad="31750" dist="25400" dir="5400000" algn="tl" rotWithShape="0">
                    <a:srgbClr val="000000">
                      <a:alpha val="25000"/>
                    </a:srgbClr>
                  </a:outerShdw>
                </a:effectLst>
                <a:latin typeface="+mj-lt"/>
                <a:ea typeface="+mj-ea"/>
                <a:cs typeface="B Nazanin" pitchFamily="2" charset="-78"/>
              </a:rPr>
              <a:t>علائم بدنی</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تپش قلب، نفس کشیدن</a:t>
            </a:r>
            <a:r>
              <a:rPr lang="fa-IR" sz="2400" b="1" dirty="0">
                <a:solidFill>
                  <a:schemeClr val="tx2">
                    <a:lumMod val="50000"/>
                  </a:schemeClr>
                </a:solidFill>
                <a:effectLst>
                  <a:outerShdw blurRad="31750" dist="25400" dir="5400000" algn="tl" rotWithShape="0">
                    <a:srgbClr val="000000">
                      <a:alpha val="25000"/>
                    </a:srgbClr>
                  </a:outerShdw>
                </a:effectLst>
                <a:cs typeface="B Nazanin" pitchFamily="2" charset="-78"/>
              </a:rPr>
              <a:t> تند تند</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عرق سرد، لرزش دست،سردرد، درد عضلانی، مشکلات گوارشی مانند دل درد و اسهال، خشکی دهان، تکرر ادرار، ضعف و خستگی، مشکلات خواب و کاهش اشتها.</a:t>
            </a:r>
          </a:p>
          <a:p>
            <a:pPr algn="just">
              <a:lnSpc>
                <a:spcPct val="150000"/>
              </a:lnSpc>
            </a:pPr>
            <a:r>
              <a:rPr lang="fa-IR" sz="2400" b="1" dirty="0">
                <a:solidFill>
                  <a:schemeClr val="accent1"/>
                </a:solidFill>
                <a:effectLst>
                  <a:outerShdw blurRad="31750" dist="25400" dir="5400000" algn="tl" rotWithShape="0">
                    <a:srgbClr val="000000">
                      <a:alpha val="25000"/>
                    </a:srgbClr>
                  </a:outerShdw>
                </a:effectLst>
                <a:latin typeface="+mj-lt"/>
                <a:ea typeface="+mj-ea"/>
                <a:cs typeface="B Nazanin" pitchFamily="2" charset="-78"/>
              </a:rPr>
              <a:t>علائم روانی</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کاهش تمرکز، حواس پرتی و فراموشی ،فکر کردن زیاد به عامل مولد فشار روانی و حا لتهای هیجانی مانند ترس و وحشت، اضطراب، افسردگی، تحریک پذیری و عصبانیت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a:t>
            </a:r>
            <a:r>
              <a:rPr lang="fa-IR" sz="2400" b="1" dirty="0">
                <a:solidFill>
                  <a:schemeClr val="accent1"/>
                </a:solidFill>
                <a:effectLst>
                  <a:outerShdw blurRad="31750" dist="25400" dir="5400000" algn="tl" rotWithShape="0">
                    <a:srgbClr val="000000">
                      <a:alpha val="25000"/>
                    </a:srgbClr>
                  </a:outerShdw>
                </a:effectLst>
                <a:latin typeface="+mj-lt"/>
                <a:ea typeface="+mj-ea"/>
                <a:cs typeface="B Nazanin" pitchFamily="2" charset="-78"/>
              </a:rPr>
              <a:t>علائم رفتاری</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گوشه‌گیری ، بیقراری، شتاب زدگی و دست پاچگی در انجام کارها، پرحرفی یا  کم حر ف شدن ،کاهش توانایی انجام کارهای روزمره و افزایش تنش و درگیری با دیگران</a:t>
            </a:r>
            <a:endParaRPr lang="en-US"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12</a:t>
            </a:fld>
            <a:endParaRPr lang="fa-IR"/>
          </a:p>
        </p:txBody>
      </p:sp>
      <p:sp>
        <p:nvSpPr>
          <p:cNvPr id="6" name="Title 5"/>
          <p:cNvSpPr>
            <a:spLocks noGrp="1"/>
          </p:cNvSpPr>
          <p:nvPr>
            <p:ph type="title"/>
          </p:nvPr>
        </p:nvSpPr>
        <p:spPr>
          <a:xfrm>
            <a:off x="0" y="138002"/>
            <a:ext cx="9144000" cy="1143000"/>
          </a:xfrm>
        </p:spPr>
        <p:txBody>
          <a:bodyPr>
            <a:no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قدم دوم- شناخت علائم و نشانه های فشار روانی</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385818956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1657578954"/>
              </p:ext>
            </p:extLst>
          </p:nvPr>
        </p:nvGraphicFramePr>
        <p:xfrm>
          <a:off x="1043608" y="2337879"/>
          <a:ext cx="7859288" cy="3611401"/>
        </p:xfrm>
        <a:graphic>
          <a:graphicData uri="http://schemas.openxmlformats.org/drawingml/2006/table">
            <a:tbl>
              <a:tblPr firstRow="1" firstCol="1" bandRow="1">
                <a:tableStyleId>{5C22544A-7EE6-4342-B048-85BDC9FD1C3A}</a:tableStyleId>
              </a:tblPr>
              <a:tblGrid>
                <a:gridCol w="7229823">
                  <a:extLst>
                    <a:ext uri="{9D8B030D-6E8A-4147-A177-3AD203B41FA5}">
                      <a16:colId xmlns:a16="http://schemas.microsoft.com/office/drawing/2014/main" val="20000"/>
                    </a:ext>
                  </a:extLst>
                </a:gridCol>
                <a:gridCol w="629465">
                  <a:extLst>
                    <a:ext uri="{9D8B030D-6E8A-4147-A177-3AD203B41FA5}">
                      <a16:colId xmlns:a16="http://schemas.microsoft.com/office/drawing/2014/main" val="20001"/>
                    </a:ext>
                  </a:extLst>
                </a:gridCol>
              </a:tblGrid>
              <a:tr h="364367">
                <a:tc gridSpan="2">
                  <a:txBody>
                    <a:bodyPr/>
                    <a:lstStyle/>
                    <a:p>
                      <a:pPr algn="ctr" rtl="1">
                        <a:lnSpc>
                          <a:spcPct val="107000"/>
                        </a:lnSpc>
                        <a:spcAft>
                          <a:spcPts val="0"/>
                        </a:spcAft>
                      </a:pPr>
                      <a:r>
                        <a:rPr lang="fa-IR"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ابتدا، این روش را وقتی خیلی مضطرب  نیستید، تمرین کنید . </a:t>
                      </a:r>
                      <a:endParaRPr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hMerge="1">
                  <a:txBody>
                    <a:bodyPr/>
                    <a:lstStyle/>
                    <a:p>
                      <a:pPr rtl="1">
                        <a:lnSpc>
                          <a:spcPct val="107000"/>
                        </a:lnSpc>
                        <a:spcAft>
                          <a:spcPts val="0"/>
                        </a:spcAft>
                      </a:pPr>
                      <a:endParaRPr lang="en-US"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0"/>
                  </a:ext>
                </a:extLst>
              </a:tr>
              <a:tr h="364367">
                <a:tc>
                  <a:txBody>
                    <a:bodyPr/>
                    <a:lstStyle/>
                    <a:p>
                      <a:pPr algn="r" rtl="1">
                        <a:lnSpc>
                          <a:spcPct val="107000"/>
                        </a:lnSpc>
                        <a:spcAft>
                          <a:spcPts val="0"/>
                        </a:spcAft>
                      </a:pPr>
                      <a:r>
                        <a:rPr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بدن خود را در یک حالت آرام قرار دهید؛ برای مثال به پشت دراز بکشید</a:t>
                      </a:r>
                      <a:r>
                        <a:rPr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a:t>
                      </a:r>
                    </a:p>
                  </a:txBody>
                  <a:tcPr marL="68580" marR="68580" marT="0" marB="0" anchor="ctr"/>
                </a:tc>
                <a:tc>
                  <a:txBody>
                    <a:bodyPr/>
                    <a:lstStyle/>
                    <a:p>
                      <a:pPr algn="ctr" rtl="1">
                        <a:lnSpc>
                          <a:spcPct val="107000"/>
                        </a:lnSpc>
                        <a:spcAft>
                          <a:spcPts val="0"/>
                        </a:spcAft>
                      </a:pPr>
                      <a:r>
                        <a:rPr lang="ar-SA"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1</a:t>
                      </a:r>
                      <a:endParaRPr lang="en-US"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1"/>
                  </a:ext>
                </a:extLst>
              </a:tr>
              <a:tr h="351778">
                <a:tc>
                  <a:txBody>
                    <a:bodyPr/>
                    <a:lstStyle/>
                    <a:p>
                      <a:pPr algn="r" rtl="1">
                        <a:lnSpc>
                          <a:spcPct val="107000"/>
                        </a:lnSpc>
                        <a:spcAft>
                          <a:spcPts val="0"/>
                        </a:spcAft>
                      </a:pPr>
                      <a:r>
                        <a:rPr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یک دست خود را روی شکم قرار و دست دیگر را روی قفسه سینه بگذارید</a:t>
                      </a:r>
                      <a:endParaRPr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a:txBody>
                    <a:bodyPr/>
                    <a:lstStyle/>
                    <a:p>
                      <a:pPr algn="ctr" rtl="1">
                        <a:lnSpc>
                          <a:spcPct val="107000"/>
                        </a:lnSpc>
                        <a:spcAft>
                          <a:spcPts val="0"/>
                        </a:spcAft>
                      </a:pPr>
                      <a:r>
                        <a:rPr lang="ar-SA"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2</a:t>
                      </a:r>
                      <a:endParaRPr lang="en-US"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2"/>
                  </a:ext>
                </a:extLst>
              </a:tr>
              <a:tr h="351778">
                <a:tc>
                  <a:txBody>
                    <a:bodyPr/>
                    <a:lstStyle/>
                    <a:p>
                      <a:pPr algn="r" rtl="1">
                        <a:lnSpc>
                          <a:spcPct val="107000"/>
                        </a:lnSpc>
                        <a:spcAft>
                          <a:spcPts val="0"/>
                        </a:spcAft>
                      </a:pPr>
                      <a:r>
                        <a:rPr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سرعت تنفس خود را کم کنید؛ طو</a:t>
                      </a:r>
                      <a:r>
                        <a:rPr lang="fa-IR"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ر</a:t>
                      </a:r>
                      <a:r>
                        <a:rPr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ی</a:t>
                      </a:r>
                      <a:r>
                        <a:rPr lang="fa-IR"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a:t>
                      </a:r>
                      <a:r>
                        <a:rPr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که عمل دم، سه ثانیه و عمل بازدم هم سه ثانیه طول بکشد</a:t>
                      </a:r>
                      <a:endParaRPr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a:txBody>
                    <a:bodyPr/>
                    <a:lstStyle/>
                    <a:p>
                      <a:pPr algn="ctr" rtl="1">
                        <a:lnSpc>
                          <a:spcPct val="107000"/>
                        </a:lnSpc>
                        <a:spcAft>
                          <a:spcPts val="0"/>
                        </a:spcAft>
                      </a:pPr>
                      <a:r>
                        <a:rPr lang="ar-SA"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3</a:t>
                      </a:r>
                      <a:endParaRPr lang="en-US"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3"/>
                  </a:ext>
                </a:extLst>
              </a:tr>
              <a:tr h="722175">
                <a:tc>
                  <a:txBody>
                    <a:bodyPr/>
                    <a:lstStyle/>
                    <a:p>
                      <a:pPr algn="r" rtl="1">
                        <a:lnSpc>
                          <a:spcPct val="107000"/>
                        </a:lnSpc>
                        <a:spcAft>
                          <a:spcPts val="0"/>
                        </a:spcAft>
                      </a:pPr>
                      <a:r>
                        <a:rPr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به بالا و پایین رفتن شکم خود توجه کنید اجازه ندهید افکار دیگری وارد ذهنتان بشود. فقط بر روی تنفس خود تمرکز کنید.</a:t>
                      </a:r>
                      <a:endParaRPr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a:txBody>
                    <a:bodyPr/>
                    <a:lstStyle/>
                    <a:p>
                      <a:pPr algn="ctr" rtl="1">
                        <a:lnSpc>
                          <a:spcPct val="107000"/>
                        </a:lnSpc>
                        <a:spcAft>
                          <a:spcPts val="0"/>
                        </a:spcAft>
                      </a:pPr>
                      <a:r>
                        <a:rPr lang="ar-SA"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4</a:t>
                      </a:r>
                      <a:endParaRPr lang="en-US"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4"/>
                  </a:ext>
                </a:extLst>
              </a:tr>
              <a:tr h="734761">
                <a:tc>
                  <a:txBody>
                    <a:bodyPr/>
                    <a:lstStyle/>
                    <a:p>
                      <a:pPr algn="r" rtl="1">
                        <a:lnSpc>
                          <a:spcPct val="107000"/>
                        </a:lnSpc>
                        <a:spcAft>
                          <a:spcPts val="0"/>
                        </a:spcAft>
                      </a:pPr>
                      <a:r>
                        <a:rPr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این تمرین را پنج دقیقه انجام دهید. سپس معمولی نفس بکشید. قبل از بلند شدن یکی- دو دقیقه در همین حالت بمانید و طبیعی نفس بکشید</a:t>
                      </a:r>
                      <a:r>
                        <a:rPr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a:t>
                      </a:r>
                    </a:p>
                  </a:txBody>
                  <a:tcPr marL="68580" marR="68580" marT="0" marB="0" anchor="ctr"/>
                </a:tc>
                <a:tc>
                  <a:txBody>
                    <a:bodyPr/>
                    <a:lstStyle/>
                    <a:p>
                      <a:pPr algn="ctr" rtl="1">
                        <a:lnSpc>
                          <a:spcPct val="107000"/>
                        </a:lnSpc>
                        <a:spcAft>
                          <a:spcPts val="0"/>
                        </a:spcAft>
                      </a:pPr>
                      <a:r>
                        <a:rPr lang="ar-SA"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5</a:t>
                      </a:r>
                      <a:endParaRPr lang="en-US"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5"/>
                  </a:ext>
                </a:extLst>
              </a:tr>
              <a:tr h="722175">
                <a:tc>
                  <a:txBody>
                    <a:bodyPr/>
                    <a:lstStyle/>
                    <a:p>
                      <a:pPr algn="r" rtl="1">
                        <a:lnSpc>
                          <a:spcPct val="107000"/>
                        </a:lnSpc>
                        <a:spcAft>
                          <a:spcPts val="0"/>
                        </a:spcAft>
                      </a:pPr>
                      <a:r>
                        <a:rPr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اگر طی تمرین، احساس سرگیجه یا سبکی سر داشتید، شاید بیش از حد عمیق یا سریع نفس  میکشید.</a:t>
                      </a:r>
                      <a:endParaRPr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a:txBody>
                    <a:bodyPr/>
                    <a:lstStyle/>
                    <a:p>
                      <a:pPr algn="ctr">
                        <a:lnSpc>
                          <a:spcPct val="107000"/>
                        </a:lnSpc>
                        <a:spcAft>
                          <a:spcPts val="0"/>
                        </a:spcAft>
                      </a:pPr>
                      <a:r>
                        <a:rPr lang="ar-SA"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نکته</a:t>
                      </a:r>
                      <a:endParaRPr lang="en-US" sz="18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6"/>
                  </a:ext>
                </a:extLst>
              </a:tr>
            </a:tbl>
          </a:graphicData>
        </a:graphic>
      </p:graphicFrame>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dirty="0"/>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13</a:t>
            </a:fld>
            <a:endParaRPr lang="fa-IR"/>
          </a:p>
        </p:txBody>
      </p:sp>
      <p:sp>
        <p:nvSpPr>
          <p:cNvPr id="6" name="Title 5"/>
          <p:cNvSpPr>
            <a:spLocks noGrp="1"/>
          </p:cNvSpPr>
          <p:nvPr>
            <p:ph type="title"/>
          </p:nvPr>
        </p:nvSpPr>
        <p:spPr/>
        <p:txBody>
          <a:bodyPr>
            <a:normAutofit/>
          </a:bodyPr>
          <a:lstStyle/>
          <a:p>
            <a:pPr algn="ct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قدم سوم- کاهش تنش و اضطراب</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pic>
        <p:nvPicPr>
          <p:cNvPr id="7" name="Picture 6"/>
          <p:cNvPicPr>
            <a:picLocks noChangeAspect="1"/>
          </p:cNvPicPr>
          <p:nvPr/>
        </p:nvPicPr>
        <p:blipFill>
          <a:blip r:embed="rId2"/>
          <a:stretch>
            <a:fillRect/>
          </a:stretch>
        </p:blipFill>
        <p:spPr>
          <a:xfrm>
            <a:off x="827584" y="1338178"/>
            <a:ext cx="2160240" cy="1322704"/>
          </a:xfrm>
          <a:prstGeom prst="rect">
            <a:avLst/>
          </a:prstGeom>
        </p:spPr>
      </p:pic>
      <p:sp>
        <p:nvSpPr>
          <p:cNvPr id="9" name="Rectangle 8"/>
          <p:cNvSpPr/>
          <p:nvPr/>
        </p:nvSpPr>
        <p:spPr>
          <a:xfrm>
            <a:off x="2872657" y="1599215"/>
            <a:ext cx="5842992" cy="738664"/>
          </a:xfrm>
          <a:prstGeom prst="rect">
            <a:avLst/>
          </a:prstGeom>
        </p:spPr>
        <p:txBody>
          <a:bodyPr wrap="square">
            <a:spAutoFit/>
          </a:bodyPr>
          <a:lstStyle/>
          <a:p>
            <a:pPr>
              <a:spcBef>
                <a:spcPct val="0"/>
              </a:spcBef>
            </a:pPr>
            <a:r>
              <a:rPr lang="fa-IR"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تنفس عمیق</a:t>
            </a:r>
          </a:p>
          <a:p>
            <a:endParaRPr lang="en-US" b="1" dirty="0">
              <a:solidFill>
                <a:srgbClr val="FF0000"/>
              </a:solidFill>
            </a:endParaRPr>
          </a:p>
        </p:txBody>
      </p:sp>
    </p:spTree>
    <p:extLst>
      <p:ext uri="{BB962C8B-B14F-4D97-AF65-F5344CB8AC3E}">
        <p14:creationId xmlns:p14="http://schemas.microsoft.com/office/powerpoint/2010/main" val="230655756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2998914132"/>
              </p:ext>
            </p:extLst>
          </p:nvPr>
        </p:nvGraphicFramePr>
        <p:xfrm>
          <a:off x="641626" y="1196753"/>
          <a:ext cx="8005646" cy="4249066"/>
        </p:xfrm>
        <a:graphic>
          <a:graphicData uri="http://schemas.openxmlformats.org/drawingml/2006/table">
            <a:tbl>
              <a:tblPr firstRow="1" firstCol="1" bandRow="1">
                <a:tableStyleId>{5C22544A-7EE6-4342-B048-85BDC9FD1C3A}</a:tableStyleId>
              </a:tblPr>
              <a:tblGrid>
                <a:gridCol w="7542390">
                  <a:extLst>
                    <a:ext uri="{9D8B030D-6E8A-4147-A177-3AD203B41FA5}">
                      <a16:colId xmlns:a16="http://schemas.microsoft.com/office/drawing/2014/main" val="20000"/>
                    </a:ext>
                  </a:extLst>
                </a:gridCol>
                <a:gridCol w="463256">
                  <a:extLst>
                    <a:ext uri="{9D8B030D-6E8A-4147-A177-3AD203B41FA5}">
                      <a16:colId xmlns:a16="http://schemas.microsoft.com/office/drawing/2014/main" val="20001"/>
                    </a:ext>
                  </a:extLst>
                </a:gridCol>
              </a:tblGrid>
              <a:tr h="502198">
                <a:tc gridSpan="2">
                  <a:txBody>
                    <a:bodyPr/>
                    <a:lstStyle/>
                    <a:p>
                      <a:pPr marL="0" algn="r" rtl="1" eaLnBrk="1" latinLnBrk="0" hangingPunct="1">
                        <a:lnSpc>
                          <a:spcPct val="107000"/>
                        </a:lnSpc>
                        <a:spcAft>
                          <a:spcPts val="0"/>
                        </a:spcAft>
                      </a:pPr>
                      <a:r>
                        <a:rPr kumimoji="0" lang="fa-IR"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یک مکان راحت و آرام و زمانی از روز را برای تمرین در نظر بگیرید که احساس آرامش بیشتری م یکنید.</a:t>
                      </a:r>
                    </a:p>
                    <a:p>
                      <a:pPr marL="0" algn="r" rtl="1" eaLnBrk="1" latinLnBrk="0" hangingPunct="1">
                        <a:lnSpc>
                          <a:spcPct val="107000"/>
                        </a:lnSpc>
                        <a:spcAft>
                          <a:spcPts val="0"/>
                        </a:spcAft>
                      </a:pPr>
                      <a:endParaRPr kumimoji="0"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hMerge="1">
                  <a:txBody>
                    <a:bodyPr/>
                    <a:lstStyle/>
                    <a:p>
                      <a:pPr rtl="1">
                        <a:lnSpc>
                          <a:spcPct val="107000"/>
                        </a:lnSpc>
                        <a:spcAft>
                          <a:spcPts val="0"/>
                        </a:spcAft>
                      </a:pPr>
                      <a:endParaRPr lang="en-US" sz="11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392629">
                <a:tc>
                  <a:txBody>
                    <a:bodyPr/>
                    <a:lstStyle/>
                    <a:p>
                      <a:pPr marL="0" algn="r" rtl="1" eaLnBrk="1" latinLnBrk="0" hangingPunct="1">
                        <a:lnSpc>
                          <a:spcPct val="107000"/>
                        </a:lnSpc>
                        <a:spcAft>
                          <a:spcPts val="0"/>
                        </a:spcAft>
                      </a:pPr>
                      <a:r>
                        <a:rPr kumimoji="0"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به پشت دراز بکشید و ا گر راحت هستید ، چشمهای خود را ببندید </a:t>
                      </a:r>
                      <a:endParaRPr kumimoji="0"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a:txBody>
                    <a:bodyPr/>
                    <a:lstStyle/>
                    <a:p>
                      <a:pPr marL="0" algn="ctr" rtl="1" eaLnBrk="1" latinLnBrk="0" hangingPunct="1">
                        <a:lnSpc>
                          <a:spcPct val="107000"/>
                        </a:lnSpc>
                        <a:spcAft>
                          <a:spcPts val="0"/>
                        </a:spcAft>
                      </a:pPr>
                      <a:r>
                        <a:rPr kumimoji="0" lang="ar-SA"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1</a:t>
                      </a:r>
                      <a:endParaRPr kumimoji="0" lang="en-US"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1"/>
                  </a:ext>
                </a:extLst>
              </a:tr>
              <a:tr h="597695">
                <a:tc>
                  <a:txBody>
                    <a:bodyPr/>
                    <a:lstStyle/>
                    <a:p>
                      <a:pPr marL="0" algn="r" rtl="1" eaLnBrk="1" latinLnBrk="0" hangingPunct="1">
                        <a:lnSpc>
                          <a:spcPct val="107000"/>
                        </a:lnSpc>
                        <a:spcAft>
                          <a:spcPts val="0"/>
                        </a:spcAft>
                      </a:pPr>
                      <a:r>
                        <a:rPr kumimoji="0"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برای چند دقیقه روی تنفس خود تمرکز کنید؛ آرام نفس بکشید. وقتی نفس را بیرون  میدهید ، میتوانید کلماتی مانند «آرام باش» را به خودتان بگویید.</a:t>
                      </a:r>
                      <a:endParaRPr kumimoji="0"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a:txBody>
                    <a:bodyPr/>
                    <a:lstStyle/>
                    <a:p>
                      <a:pPr marL="0" algn="ctr" rtl="1" eaLnBrk="1" latinLnBrk="0" hangingPunct="1">
                        <a:lnSpc>
                          <a:spcPct val="107000"/>
                        </a:lnSpc>
                        <a:spcAft>
                          <a:spcPts val="0"/>
                        </a:spcAft>
                      </a:pPr>
                      <a:r>
                        <a:rPr kumimoji="0" lang="ar-SA"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2</a:t>
                      </a:r>
                      <a:endParaRPr kumimoji="0" lang="en-US"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2"/>
                  </a:ext>
                </a:extLst>
              </a:tr>
              <a:tr h="753297">
                <a:tc>
                  <a:txBody>
                    <a:bodyPr/>
                    <a:lstStyle/>
                    <a:p>
                      <a:pPr marL="0" algn="r" rtl="1" eaLnBrk="1" latinLnBrk="0" hangingPunct="1">
                        <a:lnSpc>
                          <a:spcPct val="107000"/>
                        </a:lnSpc>
                        <a:spcAft>
                          <a:spcPts val="0"/>
                        </a:spcAft>
                      </a:pPr>
                      <a:r>
                        <a:rPr kumimoji="0"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عضلات مختلف بدن را به ترتیب شل کنید. از سر شروع کنید و پایین بیایید تا به نوک انگشتان برسید .</a:t>
                      </a:r>
                    </a:p>
                    <a:p>
                      <a:pPr marL="0" algn="r" rtl="1" eaLnBrk="1" latinLnBrk="0" hangingPunct="1">
                        <a:lnSpc>
                          <a:spcPct val="107000"/>
                        </a:lnSpc>
                        <a:spcAft>
                          <a:spcPts val="0"/>
                        </a:spcAft>
                      </a:pPr>
                      <a:r>
                        <a:rPr kumimoji="0"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هر وقت که یک سری از عضلات بدن خود را شل  میکنید، به این فکر کنید که وقتی آن ها شل می شوند، چه احساسی دارید. سعی کنید خود را رها کنید و بگذارید تنش از بدنتان بیرون برود.</a:t>
                      </a:r>
                    </a:p>
                  </a:txBody>
                  <a:tcPr marL="68580" marR="68580" marT="0" marB="0" anchor="ctr"/>
                </a:tc>
                <a:tc>
                  <a:txBody>
                    <a:bodyPr/>
                    <a:lstStyle/>
                    <a:p>
                      <a:pPr marL="0" algn="ctr" rtl="1" eaLnBrk="1" latinLnBrk="0" hangingPunct="1">
                        <a:lnSpc>
                          <a:spcPct val="107000"/>
                        </a:lnSpc>
                        <a:spcAft>
                          <a:spcPts val="0"/>
                        </a:spcAft>
                      </a:pPr>
                      <a:r>
                        <a:rPr kumimoji="0" lang="ar-SA"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3</a:t>
                      </a:r>
                      <a:endParaRPr kumimoji="0" lang="en-US"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3"/>
                  </a:ext>
                </a:extLst>
              </a:tr>
              <a:tr h="621566">
                <a:tc>
                  <a:txBody>
                    <a:bodyPr/>
                    <a:lstStyle/>
                    <a:p>
                      <a:pPr marL="0" algn="r" rtl="1" eaLnBrk="1" latinLnBrk="0" hangingPunct="1">
                        <a:lnSpc>
                          <a:spcPct val="107000"/>
                        </a:lnSpc>
                        <a:spcAft>
                          <a:spcPts val="0"/>
                        </a:spcAft>
                      </a:pPr>
                      <a:r>
                        <a:rPr kumimoji="0"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توجه کنید که چطور با هر بار نفس عمیق و شل کردن یک قسمت از بدن، به حالت آرامش میرسید.</a:t>
                      </a:r>
                      <a:endParaRPr kumimoji="0"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a:txBody>
                    <a:bodyPr/>
                    <a:lstStyle/>
                    <a:p>
                      <a:pPr marL="0" algn="ctr" rtl="1" eaLnBrk="1" latinLnBrk="0" hangingPunct="1">
                        <a:lnSpc>
                          <a:spcPct val="107000"/>
                        </a:lnSpc>
                        <a:spcAft>
                          <a:spcPts val="0"/>
                        </a:spcAft>
                      </a:pPr>
                      <a:r>
                        <a:rPr kumimoji="0" lang="ar-SA"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4</a:t>
                      </a:r>
                      <a:endParaRPr kumimoji="0" lang="en-US"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4"/>
                  </a:ext>
                </a:extLst>
              </a:tr>
              <a:tr h="554377">
                <a:tc>
                  <a:txBody>
                    <a:bodyPr/>
                    <a:lstStyle/>
                    <a:p>
                      <a:pPr marL="0" algn="r" rtl="1" eaLnBrk="1" latinLnBrk="0" hangingPunct="1">
                        <a:lnSpc>
                          <a:spcPct val="107000"/>
                        </a:lnSpc>
                        <a:spcAft>
                          <a:spcPts val="0"/>
                        </a:spcAft>
                      </a:pPr>
                      <a:r>
                        <a:rPr kumimoji="0"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به تنفس آرام ادامه دهید .</a:t>
                      </a:r>
                      <a:endParaRPr kumimoji="0" lang="en-US"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a:txBody>
                    <a:bodyPr/>
                    <a:lstStyle/>
                    <a:p>
                      <a:pPr marL="0" algn="ctr" rtl="1" eaLnBrk="1" latinLnBrk="0" hangingPunct="1">
                        <a:lnSpc>
                          <a:spcPct val="107000"/>
                        </a:lnSpc>
                        <a:spcAft>
                          <a:spcPts val="0"/>
                        </a:spcAft>
                      </a:pPr>
                      <a:r>
                        <a:rPr kumimoji="0" lang="ar-SA"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5</a:t>
                      </a:r>
                      <a:endParaRPr kumimoji="0" lang="en-US"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5"/>
                  </a:ext>
                </a:extLst>
              </a:tr>
              <a:tr h="778191">
                <a:tc>
                  <a:txBody>
                    <a:bodyPr/>
                    <a:lstStyle/>
                    <a:p>
                      <a:pPr marL="0" algn="r" rtl="1" eaLnBrk="1" latinLnBrk="0" hangingPunct="1">
                        <a:lnSpc>
                          <a:spcPct val="107000"/>
                        </a:lnSpc>
                        <a:spcAft>
                          <a:spcPts val="0"/>
                        </a:spcAft>
                      </a:pPr>
                      <a:r>
                        <a:rPr kumimoji="0" lang="ar-SA"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وقتی تمرین را انجام دادید، چند دقیقه در همان حالت دراز بکشید و پس از آن بلند شوید.</a:t>
                      </a:r>
                      <a:endParaRPr kumimoji="0" lang="fa-IR" sz="1600" b="0"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tc>
                  <a:txBody>
                    <a:bodyPr/>
                    <a:lstStyle/>
                    <a:p>
                      <a:pPr marL="0" algn="ctr" rtl="1" eaLnBrk="1" latinLnBrk="0" hangingPunct="1">
                        <a:lnSpc>
                          <a:spcPct val="107000"/>
                        </a:lnSpc>
                        <a:spcAft>
                          <a:spcPts val="0"/>
                        </a:spcAft>
                      </a:pPr>
                      <a:r>
                        <a:rPr kumimoji="0" lang="ar-SA"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نکته</a:t>
                      </a:r>
                      <a:endParaRPr kumimoji="0" lang="en-US" sz="1600" b="1" kern="12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txBody>
                  <a:tcPr marL="68580" marR="68580" marT="0" marB="0" anchor="ctr"/>
                </a:tc>
                <a:extLst>
                  <a:ext uri="{0D108BD9-81ED-4DB2-BD59-A6C34878D82A}">
                    <a16:rowId xmlns:a16="http://schemas.microsoft.com/office/drawing/2014/main" val="10006"/>
                  </a:ext>
                </a:extLst>
              </a:tr>
            </a:tbl>
          </a:graphicData>
        </a:graphic>
      </p:graphicFrame>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14</a:t>
            </a:fld>
            <a:endParaRPr lang="fa-IR"/>
          </a:p>
        </p:txBody>
      </p:sp>
      <p:sp>
        <p:nvSpPr>
          <p:cNvPr id="6" name="Title 5"/>
          <p:cNvSpPr>
            <a:spLocks noGrp="1"/>
          </p:cNvSpPr>
          <p:nvPr>
            <p:ph type="title"/>
          </p:nvPr>
        </p:nvSpPr>
        <p:spPr>
          <a:xfrm>
            <a:off x="457756" y="260648"/>
            <a:ext cx="8229600" cy="108012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قدم سوم- کاهش تنش و اضطراب</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sz="31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آرمیدگی</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
        <p:nvSpPr>
          <p:cNvPr id="9" name="Rectangle 8"/>
          <p:cNvSpPr/>
          <p:nvPr/>
        </p:nvSpPr>
        <p:spPr>
          <a:xfrm>
            <a:off x="420116" y="5445224"/>
            <a:ext cx="8185909" cy="584775"/>
          </a:xfrm>
          <a:prstGeom prst="rect">
            <a:avLst/>
          </a:prstGeom>
        </p:spPr>
        <p:txBody>
          <a:bodyPr wrap="square">
            <a:spAutoFit/>
          </a:bodyPr>
          <a:lstStyle/>
          <a:p>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 گر به خاطر بیماری خاصی تحت نظر دکتر هستید و دارو مصرف میکنید، در مورد استفاده از این تکنیک، با پزشک مشورت کنید. این توصیه به ویژه برای افراد مبتلا به </a:t>
            </a:r>
            <a:r>
              <a:rPr lang="fa-IR" sz="16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صرع، فشارخون بالا و دیابت </a:t>
            </a: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اهمیت دارد.</a:t>
            </a:r>
            <a:endParaRPr lang="en-US"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Tree>
    <p:extLst>
      <p:ext uri="{BB962C8B-B14F-4D97-AF65-F5344CB8AC3E}">
        <p14:creationId xmlns:p14="http://schemas.microsoft.com/office/powerpoint/2010/main" val="252955381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417638"/>
            <a:ext cx="8506624" cy="4525963"/>
          </a:xfrm>
        </p:spPr>
        <p:txBody>
          <a:bodyPr>
            <a:normAutofit lnSpcReduction="10000"/>
          </a:bodyPr>
          <a:lstStyle/>
          <a:p>
            <a:pPr marL="0" lvl="0" indent="0">
              <a:spcBef>
                <a:spcPts val="0"/>
              </a:spcBef>
              <a:buClrTx/>
              <a:buSzTx/>
              <a:buNone/>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تصویرساز ی های ذهنی خوشایند</a:t>
            </a:r>
          </a:p>
          <a:p>
            <a:pPr marL="0" lvl="0" indent="0">
              <a:spcBef>
                <a:spcPts val="0"/>
              </a:spcBef>
              <a:buClrTx/>
              <a:buSzTx/>
              <a:buNone/>
            </a:pPr>
            <a:endParaRPr lang="fa-IR" sz="1800" b="1" dirty="0">
              <a:solidFill>
                <a:srgbClr val="FF0000"/>
              </a:solidFill>
            </a:endParaRP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یک صحنه آرام بخش را انتخاب و آن را در ذهن خود مجسم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صحنه مورد نظر خود را تا جایی که می توانید، واقعی تصور کنید</a:t>
            </a:r>
          </a:p>
          <a:p>
            <a:pPr algn="just">
              <a:lnSpc>
                <a:spcPct val="150000"/>
              </a:lnSpc>
            </a:pPr>
            <a:r>
              <a:rPr lang="fa-IR" sz="25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تصور کنید در یک مکان زیبا و آرا مبخش مثل ساحل دریا، دشت یا جنگل هستید. به جزئیات این مکان فکر کنید و سعی نمایید از همه حواس تان استفاده کنید؛ ا گر تصور  میکنید در طبیعت هستید، سعی کنید خنکی چمنی را که روی آن دراز کشیده‌اید، صدای پرندگان و طعم لذت بخش چایی را که مینوشید، تصور کنید.</a:t>
            </a:r>
            <a:endParaRPr lang="en-US" sz="25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15</a:t>
            </a:fld>
            <a:endParaRPr lang="fa-IR"/>
          </a:p>
        </p:txBody>
      </p:sp>
      <p:sp>
        <p:nvSpPr>
          <p:cNvPr id="6" name="Title 5"/>
          <p:cNvSpPr>
            <a:spLocks noGrp="1"/>
          </p:cNvSpPr>
          <p:nvPr>
            <p:ph type="title"/>
          </p:nvPr>
        </p:nvSpPr>
        <p:spPr/>
        <p:txBody>
          <a:bodyPr>
            <a:normAutofit/>
          </a:bodyPr>
          <a:lstStyle/>
          <a:p>
            <a:pPr algn="ctr"/>
            <a:r>
              <a:rPr lang="fa-IR"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قدم سوم- کاهش تنش و اضطراب</a:t>
            </a:r>
            <a:endParaRPr lang="en-US"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118023931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spcBef>
                <a:spcPct val="0"/>
              </a:spcBef>
              <a:buClrTx/>
              <a:buSzTx/>
              <a:buNone/>
            </a:pPr>
            <a:r>
              <a:rPr lang="fa-IR"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خودگویی مثبت</a:t>
            </a:r>
          </a:p>
          <a:p>
            <a:pPr marL="11430" marR="33020" indent="-4445" algn="just">
              <a:lnSpc>
                <a:spcPct val="127000"/>
              </a:lnSpc>
              <a:spcAft>
                <a:spcPts val="45"/>
              </a:spcAft>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یک نفس عمیق بکشید و جملات مثبت به خود بگویید . مثلا:</a:t>
            </a:r>
            <a:endParaRPr lang="en-US"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74930" marR="33020" indent="-6350">
              <a:lnSpc>
                <a:spcPct val="110000"/>
              </a:lnSpc>
              <a:spcAft>
                <a:spcPts val="315"/>
              </a:spcAft>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این حادثه زودگذر است، اوضاع بهتر خواهد شد.</a:t>
            </a:r>
            <a:endParaRPr lang="en-US"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74930" marR="33020" indent="-6350">
              <a:lnSpc>
                <a:spcPct val="110000"/>
              </a:lnSpc>
              <a:spcAft>
                <a:spcPts val="315"/>
              </a:spcAft>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این وضعیت ناخوشایند است، ولی وحشتنا ک نیست.</a:t>
            </a:r>
            <a:endParaRPr lang="en-US"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84785" indent="-4445">
              <a:lnSpc>
                <a:spcPct val="110000"/>
              </a:lnSpc>
              <a:spcAft>
                <a:spcPts val="315"/>
              </a:spcAft>
              <a:tabLst>
                <a:tab pos="988060" algn="ctr"/>
                <a:tab pos="2085975" algn="ctr"/>
              </a:tabLst>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میدانم آدم ناتوان و درمانده ای نیستم .</a:t>
            </a:r>
            <a:endParaRPr lang="en-US"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74930" marR="33020" indent="-6350">
              <a:lnSpc>
                <a:spcPct val="110000"/>
              </a:lnSpc>
              <a:spcAft>
                <a:spcPts val="315"/>
              </a:spcAft>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میتوانم این وضعیت را برای مدتی تحمل کنم.</a:t>
            </a:r>
            <a:endParaRPr lang="en-US"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74930" marR="33020" indent="-6350">
              <a:lnSpc>
                <a:spcPct val="110000"/>
              </a:lnSpc>
              <a:spcAft>
                <a:spcPts val="315"/>
              </a:spcAft>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قرار نیست این وضعیت تا ابد ادامه پیدا کند.</a:t>
            </a:r>
            <a:endParaRPr lang="en-US"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84785" indent="-4445">
              <a:lnSpc>
                <a:spcPct val="110000"/>
              </a:lnSpc>
              <a:spcAft>
                <a:spcPts val="880"/>
              </a:spcAft>
              <a:tabLst>
                <a:tab pos="1319530" algn="ctr"/>
                <a:tab pos="2987675" algn="ctr"/>
                <a:tab pos="3742055" algn="ctr"/>
              </a:tabLst>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قبلاً هم در زندگی با مشکلاتی مواجه شده‌ام و از پس آنها برآمده‌ام .</a:t>
            </a:r>
            <a:endParaRPr lang="en-US"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16</a:t>
            </a:fld>
            <a:endParaRPr lang="fa-IR"/>
          </a:p>
        </p:txBody>
      </p:sp>
      <p:sp>
        <p:nvSpPr>
          <p:cNvPr id="6" name="Title 5"/>
          <p:cNvSpPr>
            <a:spLocks noGrp="1"/>
          </p:cNvSpPr>
          <p:nvPr>
            <p:ph type="title"/>
          </p:nvPr>
        </p:nvSpPr>
        <p:spPr/>
        <p:txBody>
          <a:bodyPr>
            <a:normAutofit/>
          </a:bodyPr>
          <a:lstStyle/>
          <a:p>
            <a:pPr algn="ctr"/>
            <a:r>
              <a:rPr lang="fa-IR"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قدم سوم- کاهش تنش و اضطراب</a:t>
            </a:r>
            <a:endParaRPr lang="en-US"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124341480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lvl="0" indent="-342900" algn="just">
              <a:lnSpc>
                <a:spcPct val="200000"/>
              </a:lnSpc>
              <a:spcBef>
                <a:spcPct val="0"/>
              </a:spcBef>
              <a:buClrTx/>
              <a:buSzTx/>
              <a:buFont typeface="Wingdings" panose="05000000000000000000" pitchFamily="2" charset="2"/>
              <a:buChar char="Ø"/>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عبادت و راز و نیاز با خداوند</a:t>
            </a:r>
          </a:p>
          <a:p>
            <a:pPr marL="342900" indent="-342900" algn="just">
              <a:lnSpc>
                <a:spcPct val="200000"/>
              </a:lnSpc>
              <a:spcBef>
                <a:spcPct val="0"/>
              </a:spcBef>
              <a:buClrTx/>
              <a:buSzTx/>
              <a:buFont typeface="Wingdings" panose="05000000000000000000" pitchFamily="2" charset="2"/>
              <a:buChar char="Ø"/>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انجام کارهای مورد علاقه </a:t>
            </a:r>
          </a:p>
          <a:p>
            <a:pPr marL="342900" indent="-342900" algn="just">
              <a:lnSpc>
                <a:spcPct val="200000"/>
              </a:lnSpc>
              <a:spcBef>
                <a:spcPct val="0"/>
              </a:spcBef>
              <a:buClrTx/>
              <a:buSzTx/>
              <a:buFont typeface="Wingdings" panose="05000000000000000000" pitchFamily="2" charset="2"/>
              <a:buChar char="Ø"/>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انجام یا مشارکت در انجام کارهای روزمره</a:t>
            </a:r>
          </a:p>
          <a:p>
            <a:pPr marL="342900" indent="-342900" algn="just">
              <a:lnSpc>
                <a:spcPct val="200000"/>
              </a:lnSpc>
              <a:spcBef>
                <a:spcPct val="0"/>
              </a:spcBef>
              <a:buClrTx/>
              <a:buSzTx/>
              <a:buFont typeface="Wingdings" panose="05000000000000000000" pitchFamily="2" charset="2"/>
              <a:buChar char="Ø"/>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صحبت کردن با دوستان و نزدیکان </a:t>
            </a:r>
          </a:p>
          <a:p>
            <a:pPr marL="342900" indent="-342900" algn="just">
              <a:lnSpc>
                <a:spcPct val="200000"/>
              </a:lnSpc>
              <a:spcBef>
                <a:spcPct val="0"/>
              </a:spcBef>
              <a:buClrTx/>
              <a:buSzTx/>
              <a:buFont typeface="Wingdings" panose="05000000000000000000" pitchFamily="2" charset="2"/>
              <a:buChar char="Ø"/>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سبک زندگی سالم </a:t>
            </a:r>
          </a:p>
          <a:p>
            <a:pPr marL="0" indent="0" algn="just">
              <a:lnSpc>
                <a:spcPct val="200000"/>
              </a:lnSpc>
              <a:spcBef>
                <a:spcPct val="0"/>
              </a:spcBef>
              <a:buClrTx/>
              <a:buSzTx/>
              <a:buNone/>
            </a:pPr>
            <a:endPar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endParaRPr>
          </a:p>
          <a:p>
            <a:pPr marL="0" lvl="0" indent="0">
              <a:spcBef>
                <a:spcPts val="0"/>
              </a:spcBef>
              <a:buClrTx/>
              <a:buSzTx/>
              <a:buNone/>
            </a:pPr>
            <a:endParaRPr lang="en-US" sz="2800" dirty="0">
              <a:solidFill>
                <a:srgbClr val="181717"/>
              </a:solidFill>
              <a:effectLst/>
              <a:latin typeface="Times New Roman" panose="02020603050405020304" pitchFamily="18" charset="0"/>
              <a:ea typeface="Times New Roman" panose="02020603050405020304" pitchFamily="18" charset="0"/>
            </a:endParaRP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17</a:t>
            </a:fld>
            <a:endParaRPr lang="fa-IR"/>
          </a:p>
        </p:txBody>
      </p:sp>
      <p:sp>
        <p:nvSpPr>
          <p:cNvPr id="6" name="Title 5"/>
          <p:cNvSpPr>
            <a:spLocks noGrp="1"/>
          </p:cNvSpPr>
          <p:nvPr>
            <p:ph type="title"/>
          </p:nvPr>
        </p:nvSpPr>
        <p:spPr/>
        <p:txBody>
          <a:bodyPr>
            <a:normAutofit/>
          </a:bodyPr>
          <a:lstStyle/>
          <a:p>
            <a:pPr algn="ctr"/>
            <a:r>
              <a:rPr lang="fa-IR"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قدم سوم- کاهش تنش و اضطراب</a:t>
            </a:r>
            <a:endParaRPr lang="en-US"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213551261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spcBef>
                <a:spcPct val="0"/>
              </a:spcBef>
              <a:buClrTx/>
              <a:buSzTx/>
              <a:buNone/>
            </a:pPr>
            <a:r>
              <a:rPr lang="fa-IR"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سبک زندگی سالم </a:t>
            </a:r>
          </a:p>
          <a:p>
            <a:pPr marL="0" lvl="0" indent="0">
              <a:spcBef>
                <a:spcPts val="0"/>
              </a:spcBef>
              <a:buClrTx/>
              <a:buSzTx/>
              <a:buNone/>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شامل فعالیت بدنی، خواب و تغذیه مناسب و معاشرت و ارتباط با دیگران است </a:t>
            </a:r>
          </a:p>
          <a:p>
            <a:pPr marL="0" indent="0">
              <a:spcBef>
                <a:spcPct val="0"/>
              </a:spcBef>
              <a:buClrTx/>
              <a:buSzTx/>
              <a:buNone/>
            </a:pPr>
            <a:r>
              <a:rPr lang="fa-IR"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الف- فعالیت بدنی</a:t>
            </a:r>
          </a:p>
          <a:p>
            <a:pPr marL="0" indent="0">
              <a:spcBef>
                <a:spcPts val="0"/>
              </a:spcBef>
              <a:buClrTx/>
              <a:buSzTx/>
              <a:buNone/>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فعالیت بدنی را به دو نوع هوازی و غیرهوازی تقسیم  میکنند. ا گرچه هر دو نوع فعالیت بدنی در کاهش فشار روانی مؤثر هستند، ولی نوع هوازی برای سلامت قلب و عروق مفیدتر است. علاوه بر این، ورزشهای هوازی مثل پیاده روی یا دویدن آهسته برای سالمندان مناسبتر است </a:t>
            </a:r>
            <a:r>
              <a:rPr lang="fa-IR" sz="2800" dirty="0">
                <a:solidFill>
                  <a:srgbClr val="181717"/>
                </a:solidFill>
                <a:latin typeface="Times New Roman" panose="02020603050405020304" pitchFamily="18" charset="0"/>
                <a:ea typeface="Times New Roman" panose="02020603050405020304" pitchFamily="18" charset="0"/>
              </a:rPr>
              <a:t>.</a:t>
            </a:r>
          </a:p>
          <a:p>
            <a:pPr marL="0" lvl="0" indent="0">
              <a:spcBef>
                <a:spcPts val="0"/>
              </a:spcBef>
              <a:buClrTx/>
              <a:buSzTx/>
              <a:buNone/>
            </a:pPr>
            <a:endParaRPr lang="en-US" sz="2800" dirty="0">
              <a:solidFill>
                <a:srgbClr val="181717"/>
              </a:solidFill>
              <a:effectLst/>
              <a:latin typeface="Times New Roman" panose="02020603050405020304" pitchFamily="18" charset="0"/>
              <a:ea typeface="Times New Roman" panose="02020603050405020304" pitchFamily="18" charset="0"/>
            </a:endParaRP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18</a:t>
            </a:fld>
            <a:endParaRPr lang="fa-IR"/>
          </a:p>
        </p:txBody>
      </p:sp>
      <p:sp>
        <p:nvSpPr>
          <p:cNvPr id="6" name="Title 5"/>
          <p:cNvSpPr>
            <a:spLocks noGrp="1"/>
          </p:cNvSpPr>
          <p:nvPr>
            <p:ph type="title"/>
          </p:nvPr>
        </p:nvSpPr>
        <p:spPr/>
        <p:txBody>
          <a:bodyPr>
            <a:normAutofit/>
          </a:bodyPr>
          <a:lstStyle/>
          <a:p>
            <a:pPr algn="ctr"/>
            <a:r>
              <a:rPr lang="fa-IR"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قدم سوم- کاهش تنش و اضطراب</a:t>
            </a:r>
            <a:endParaRPr lang="en-US"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57963087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spcBef>
                <a:spcPct val="0"/>
              </a:spcBef>
              <a:buClrTx/>
              <a:buSzTx/>
              <a:buNone/>
            </a:pPr>
            <a:r>
              <a:rPr lang="fa-IR"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سبک زندگی سالم </a:t>
            </a:r>
          </a:p>
          <a:p>
            <a:pPr marL="0" lvl="0" indent="0">
              <a:spcBef>
                <a:spcPct val="0"/>
              </a:spcBef>
              <a:buClrTx/>
              <a:buSzTx/>
              <a:buNone/>
            </a:pPr>
            <a:r>
              <a:rPr lang="fa-IR"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ب- تغذیه مناسب</a:t>
            </a:r>
          </a:p>
          <a:p>
            <a:pPr marL="0" lvl="0" indent="0">
              <a:spcBef>
                <a:spcPts val="0"/>
              </a:spcBef>
              <a:buClrTx/>
              <a:buSzTx/>
              <a:buNone/>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علاوه بر این که تغذیه خوب و مناسب، انرژی کافی را برای حل مشکلات مهیا میکند، لازم است از مصرف برخی مواد غذایی خودداری شود، زیرا تنش و اضطراب را بیشتر میکنند؛ برای مثال، موادی مانند </a:t>
            </a:r>
            <a:r>
              <a:rPr lang="fa-IR" sz="26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قهوه و چای </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زیاد، سطح تنش بدن را بالا میبرد. مصرف </a:t>
            </a:r>
            <a:r>
              <a:rPr lang="fa-IR" sz="26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الکل</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نیز علاوه بر این که فشار روانی را زیاد میکند، بر کیفیت خواب اثر منفی میگذارد و شما را بدخواب میکند. </a:t>
            </a:r>
            <a:r>
              <a:rPr lang="fa-IR" sz="26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نیکوتین</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موجود در سیگار، اگرچه در کوتاه مدت ممکن است شما را آرام کند، ولی در درازمدت ضربان قلب را بالا برده، تنش بدن را زیاد میکند.</a:t>
            </a:r>
            <a:endParaRPr lang="en-US"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19</a:t>
            </a:fld>
            <a:endParaRPr lang="fa-IR"/>
          </a:p>
        </p:txBody>
      </p:sp>
      <p:sp>
        <p:nvSpPr>
          <p:cNvPr id="6" name="Title 5"/>
          <p:cNvSpPr>
            <a:spLocks noGrp="1"/>
          </p:cNvSpPr>
          <p:nvPr>
            <p:ph type="title"/>
          </p:nvPr>
        </p:nvSpPr>
        <p:spPr/>
        <p:txBody>
          <a:bodyPr>
            <a:normAutofit/>
          </a:bodyPr>
          <a:lstStyle/>
          <a:p>
            <a:pPr algn="ctr"/>
            <a:r>
              <a:rPr lang="fa-IR"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itchFamily="2" charset="-78"/>
              </a:rPr>
              <a:t>قدم سوم- کاهش تنش و اضطراب</a:t>
            </a:r>
            <a:endParaRPr lang="en-US"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itchFamily="2" charset="-78"/>
            </a:endParaRPr>
          </a:p>
        </p:txBody>
      </p:sp>
    </p:spTree>
    <p:extLst>
      <p:ext uri="{BB962C8B-B14F-4D97-AF65-F5344CB8AC3E}">
        <p14:creationId xmlns:p14="http://schemas.microsoft.com/office/powerpoint/2010/main" val="67141280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78B20012-F513-476C-AD3E-343A6028A483}" type="slidenum">
              <a:rPr lang="fa-IR" smtClean="0"/>
              <a:pPr/>
              <a:t>2</a:t>
            </a:fld>
            <a:endParaRPr lang="fa-IR"/>
          </a:p>
        </p:txBody>
      </p:sp>
      <p:sp>
        <p:nvSpPr>
          <p:cNvPr id="9" name="Date Placeholder 8"/>
          <p:cNvSpPr>
            <a:spLocks noGrp="1"/>
          </p:cNvSpPr>
          <p:nvPr>
            <p:ph type="dt" sz="half" idx="10"/>
          </p:nvPr>
        </p:nvSpPr>
        <p:spPr>
          <a:xfrm>
            <a:off x="7596336" y="6407944"/>
            <a:ext cx="1050936" cy="365760"/>
          </a:xfrm>
        </p:spPr>
        <p:txBody>
          <a:bodyPr/>
          <a:lstStyle/>
          <a:p>
            <a:fld id="{88E03982-62D8-4FB7-9583-C6E488604533}" type="datetime1">
              <a:rPr lang="en-US" smtClean="0"/>
              <a:t>1/9/2024</a:t>
            </a:fld>
            <a:endParaRPr lang="fa-IR" dirty="0"/>
          </a:p>
        </p:txBody>
      </p:sp>
      <p:sp>
        <p:nvSpPr>
          <p:cNvPr id="10" name="Footer Placeholder 9"/>
          <p:cNvSpPr>
            <a:spLocks noGrp="1"/>
          </p:cNvSpPr>
          <p:nvPr>
            <p:ph type="ftr" sz="quarter" idx="11"/>
          </p:nvPr>
        </p:nvSpPr>
        <p:spPr>
          <a:xfrm>
            <a:off x="2750332" y="6407944"/>
            <a:ext cx="4773996" cy="365125"/>
          </a:xfrm>
        </p:spPr>
        <p:txBody>
          <a:bodyPr/>
          <a:lstStyle/>
          <a:p>
            <a:r>
              <a:rPr lang="fa-IR" dirty="0"/>
              <a:t>سلامت روان در دوران سالمندی- کارشناسان سالمندان کل کشور</a:t>
            </a:r>
          </a:p>
        </p:txBody>
      </p:sp>
      <p:sp>
        <p:nvSpPr>
          <p:cNvPr id="5" name="Rectangle 10"/>
          <p:cNvSpPr txBox="1">
            <a:spLocks noChangeArrowheads="1"/>
          </p:cNvSpPr>
          <p:nvPr/>
        </p:nvSpPr>
        <p:spPr>
          <a:xfrm>
            <a:off x="928663" y="428604"/>
            <a:ext cx="3643337" cy="5232644"/>
          </a:xfrm>
          <a:prstGeom prst="rect">
            <a:avLst/>
          </a:prstGeom>
        </p:spPr>
        <p:txBody>
          <a:bodyPr vert="horz" rtlCol="0" anchor="ctr">
            <a:normAutofit fontScale="25000" lnSpcReduction="20000"/>
            <a:scene3d>
              <a:camera prst="orthographicFront"/>
              <a:lightRig rig="soft" dir="t"/>
            </a:scene3d>
            <a:sp3d prstMaterial="softEdge">
              <a:bevelT w="25400" h="25400"/>
            </a:sp3d>
          </a:bodyPr>
          <a:lstStyle/>
          <a:p>
            <a:pPr marL="0" marR="0" lvl="0" indent="0" algn="ctr" defTabSz="914400" rtl="1" eaLnBrk="1" fontAlgn="auto" latinLnBrk="0" hangingPunct="1">
              <a:lnSpc>
                <a:spcPct val="120000"/>
              </a:lnSpc>
              <a:spcBef>
                <a:spcPct val="0"/>
              </a:spcBef>
              <a:spcAft>
                <a:spcPts val="0"/>
              </a:spcAft>
              <a:buClrTx/>
              <a:buSzTx/>
              <a:buFontTx/>
              <a:buNone/>
              <a:tabLst/>
              <a:defRPr/>
            </a:pPr>
            <a:endParaRPr lang="en-US" sz="185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r>
              <a:rPr lang="fa-IR" sz="185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rPr>
              <a:t>سلامت روان در دوران سالمندی</a:t>
            </a:r>
            <a:endParaRPr lang="fa-IR" sz="168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endPar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r>
              <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rPr>
              <a:t>مرداد ماه</a:t>
            </a:r>
            <a:r>
              <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B Nazanin" pitchFamily="2" charset="-78"/>
              </a:rPr>
              <a:t>1402</a:t>
            </a:r>
          </a:p>
          <a:p>
            <a:pPr marL="0" marR="0" lvl="0" indent="0" algn="ctr" defTabSz="914400" rtl="1" eaLnBrk="1" fontAlgn="auto" latinLnBrk="0" hangingPunct="1">
              <a:lnSpc>
                <a:spcPct val="120000"/>
              </a:lnSpc>
              <a:spcBef>
                <a:spcPct val="0"/>
              </a:spcBef>
              <a:spcAft>
                <a:spcPts val="0"/>
              </a:spcAft>
              <a:buClrTx/>
              <a:buSzTx/>
              <a:buFontTx/>
              <a:buNone/>
              <a:tabLst/>
              <a:defRPr/>
            </a:pPr>
            <a:endPar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B Nazanin" pitchFamily="2" charset="-78"/>
            </a:endParaRPr>
          </a:p>
          <a:p>
            <a:pPr marL="0" marR="0" lvl="0" indent="0" algn="ctr" defTabSz="914400" rtl="1" eaLnBrk="1" fontAlgn="auto" latinLnBrk="0" hangingPunct="1">
              <a:lnSpc>
                <a:spcPct val="120000"/>
              </a:lnSpc>
              <a:spcBef>
                <a:spcPct val="0"/>
              </a:spcBef>
              <a:spcAft>
                <a:spcPts val="0"/>
              </a:spcAft>
              <a:buClrTx/>
              <a:buSzTx/>
              <a:buFontTx/>
              <a:buNone/>
              <a:tabLst/>
              <a:defRPr/>
            </a:pPr>
            <a:r>
              <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B Nazanin" pitchFamily="2" charset="-78"/>
              </a:rPr>
              <a:t>شماره 35  </a:t>
            </a:r>
            <a:endParaRPr kumimoji="0" lang="fa-IR" sz="9600" b="0" i="0" u="none" strike="noStrike" kern="1200" cap="none" spc="0" normalizeH="0" noProof="0" dirty="0">
              <a:ln>
                <a:noFill/>
              </a:ln>
              <a:solidFill>
                <a:srgbClr val="000099"/>
              </a:solidFill>
              <a:effectLst>
                <a:outerShdw blurRad="31750" dist="25400" dir="5400000" algn="tl" rotWithShape="0">
                  <a:srgbClr val="000000">
                    <a:alpha val="25000"/>
                  </a:srgbClr>
                </a:outerShdw>
              </a:effectLst>
              <a:uLnTx/>
              <a:uFillTx/>
              <a:latin typeface="IranNastaliq" pitchFamily="18" charset="0"/>
              <a:ea typeface="+mj-ea"/>
              <a:cs typeface="B Nazanin" pitchFamily="2" charset="-78"/>
            </a:endParaRPr>
          </a:p>
          <a:p>
            <a:pPr marL="0" marR="0" lvl="0" indent="0" algn="ctr" defTabSz="914400" rtl="1" eaLnBrk="1" fontAlgn="auto" latinLnBrk="0" hangingPunct="1">
              <a:lnSpc>
                <a:spcPct val="120000"/>
              </a:lnSpc>
              <a:spcBef>
                <a:spcPct val="0"/>
              </a:spcBef>
              <a:spcAft>
                <a:spcPts val="0"/>
              </a:spcAft>
              <a:buClrTx/>
              <a:buSzTx/>
              <a:buFontTx/>
              <a:buNone/>
              <a:tabLst/>
              <a:defRPr/>
            </a:pPr>
            <a:endParaRPr kumimoji="0" lang="fa-IR" sz="9600" b="0" i="0" u="none" strike="noStrike" kern="1200" cap="none" spc="0" normalizeH="0" noProof="0" dirty="0">
              <a:ln>
                <a:noFill/>
              </a:ln>
              <a:solidFill>
                <a:srgbClr val="000099"/>
              </a:solidFill>
              <a:effectLst>
                <a:outerShdw blurRad="31750" dist="25400" dir="5400000" algn="tl" rotWithShape="0">
                  <a:srgbClr val="000000">
                    <a:alpha val="25000"/>
                  </a:srgbClr>
                </a:outerShdw>
              </a:effectLst>
              <a:uLnTx/>
              <a:uFillTx/>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br>
              <a:rPr kumimoji="0" lang="fa-IR" sz="3600" b="1" i="0" u="none" strike="noStrike" kern="1200" cap="none" spc="0" normalizeH="0" baseline="0" noProof="0" dirty="0">
                <a:ln>
                  <a:noFill/>
                </a:ln>
                <a:solidFill>
                  <a:srgbClr val="000099"/>
                </a:solidFill>
                <a:effectLst>
                  <a:outerShdw blurRad="31750" dist="25400" dir="5400000" algn="tl" rotWithShape="0">
                    <a:srgbClr val="000000">
                      <a:alpha val="25000"/>
                    </a:srgbClr>
                  </a:outerShdw>
                </a:effectLst>
                <a:uLnTx/>
                <a:uFillTx/>
                <a:latin typeface="+mj-lt"/>
                <a:ea typeface="+mj-ea"/>
                <a:cs typeface="+mj-cs"/>
              </a:rPr>
            </a:br>
            <a:br>
              <a:rPr kumimoji="0" lang="fa-IR" sz="2800" b="1" i="0" u="none" strike="noStrike" kern="1200" cap="none" spc="0" normalizeH="0" baseline="0" noProof="0" dirty="0">
                <a:ln>
                  <a:noFill/>
                </a:ln>
                <a:solidFill>
                  <a:srgbClr val="990033"/>
                </a:solidFill>
                <a:effectLst>
                  <a:outerShdw blurRad="31750" dist="25400" dir="5400000" algn="tl" rotWithShape="0">
                    <a:srgbClr val="000000">
                      <a:alpha val="25000"/>
                    </a:srgbClr>
                  </a:outerShdw>
                </a:effectLst>
                <a:uLnTx/>
                <a:uFillTx/>
                <a:latin typeface="+mj-lt"/>
                <a:ea typeface="+mj-ea"/>
                <a:cs typeface="+mj-cs"/>
              </a:rPr>
            </a:br>
            <a:endParaRPr kumimoji="0" lang="en-US" sz="1400" b="1" i="0" u="none" strike="noStrike" kern="1200" cap="none" spc="0" normalizeH="0" baseline="0" noProof="0" dirty="0">
              <a:ln>
                <a:noFill/>
              </a:ln>
              <a:solidFill>
                <a:srgbClr val="990033"/>
              </a:solidFill>
              <a:effectLst>
                <a:outerShdw blurRad="31750" dist="25400" dir="5400000" algn="tl" rotWithShape="0">
                  <a:srgbClr val="000000">
                    <a:alpha val="25000"/>
                  </a:srgbClr>
                </a:outerShdw>
              </a:effectLst>
              <a:uLnTx/>
              <a:uFillTx/>
              <a:latin typeface="+mj-lt"/>
              <a:ea typeface="+mj-ea"/>
              <a:cs typeface="B Yagut" pitchFamily="2" charset="-78"/>
            </a:endParaRPr>
          </a:p>
        </p:txBody>
      </p:sp>
      <p:pic>
        <p:nvPicPr>
          <p:cNvPr id="1026" name="Picture 2" descr="C:\Users\0680300503\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60648"/>
            <a:ext cx="4483571" cy="6192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7672" y="1442629"/>
            <a:ext cx="8229600" cy="4650667"/>
          </a:xfrm>
        </p:spPr>
        <p:txBody>
          <a:bodyPr>
            <a:normAutofit lnSpcReduction="10000"/>
          </a:bodyPr>
          <a:lstStyle/>
          <a:p>
            <a:pPr marL="0" lvl="0" indent="0">
              <a:spcBef>
                <a:spcPts val="0"/>
              </a:spcBef>
              <a:buClrTx/>
              <a:buSzTx/>
              <a:buNone/>
            </a:pPr>
            <a:r>
              <a:rPr lang="fa-IR"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سبک زندگی سالم </a:t>
            </a:r>
          </a:p>
          <a:p>
            <a:pPr marL="0" lvl="0" indent="0">
              <a:spcBef>
                <a:spcPts val="0"/>
              </a:spcBef>
              <a:buClrTx/>
              <a:buSzTx/>
              <a:buNone/>
            </a:pPr>
            <a:r>
              <a:rPr lang="fa-IR"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پ-استراحت و خواب کافی:</a:t>
            </a:r>
          </a:p>
          <a:p>
            <a:pPr marL="0" lvl="0" indent="0" algn="just">
              <a:spcBef>
                <a:spcPts val="0"/>
              </a:spcBef>
              <a:buClrTx/>
              <a:buSzTx/>
              <a:buNone/>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منظور از خواب کافی </a:t>
            </a:r>
            <a:r>
              <a:rPr lang="fa-IR" sz="26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شش تا نه ساعت </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خواب در شبانه‌روزاست. </a:t>
            </a:r>
          </a:p>
          <a:p>
            <a:pPr marL="0" lvl="0" indent="0" algn="just">
              <a:spcBef>
                <a:spcPts val="0"/>
              </a:spcBef>
              <a:buClrTx/>
              <a:buSzTx/>
              <a:buNone/>
            </a:pPr>
            <a:r>
              <a:rPr lang="fa-IR" sz="2600" b="1" dirty="0">
                <a:solidFill>
                  <a:srgbClr val="646B86">
                    <a:lumMod val="50000"/>
                  </a:srgbClr>
                </a:solidFill>
                <a:effectLst>
                  <a:outerShdw blurRad="31750" dist="25400" dir="5400000" algn="tl" rotWithShape="0">
                    <a:srgbClr val="000000">
                      <a:alpha val="25000"/>
                    </a:srgbClr>
                  </a:outerShdw>
                </a:effectLst>
                <a:cs typeface="B Nazanin" pitchFamily="2" charset="-78"/>
              </a:rPr>
              <a:t>خواب شما ممکن است </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ر زمان فشار روانی، به دلیل نگرانی و اضطراب، ناآرام و کم شود. برای بهتر کردن وضعیت خواب خود میتوانید از روشهای زیر کمک بگیرید:</a:t>
            </a:r>
          </a:p>
          <a:p>
            <a:pPr marL="457200" lvl="0" indent="-457200" algn="just">
              <a:spcBef>
                <a:spcPts val="0"/>
              </a:spcBef>
              <a:buClrTx/>
              <a:buSzTx/>
              <a:buFont typeface="Wingdings" panose="05000000000000000000" pitchFamily="2" charset="2"/>
              <a:buChar char="Ø"/>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عدم مصرف قهوه چند ساعت قبل از خواب</a:t>
            </a:r>
          </a:p>
          <a:p>
            <a:pPr marL="457200" lvl="0" indent="-457200" algn="just">
              <a:spcBef>
                <a:spcPts val="0"/>
              </a:spcBef>
              <a:buClrTx/>
              <a:buSzTx/>
              <a:buFont typeface="Wingdings" panose="05000000000000000000" pitchFamily="2" charset="2"/>
              <a:buChar char="Ø"/>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نخوردن مایعات زیاد و غذاهای ادرارآور که موجب میشود در طول شب، مرتب به دستشویی بروید.</a:t>
            </a:r>
          </a:p>
          <a:p>
            <a:pPr marL="457200" lvl="0" indent="-457200" algn="just">
              <a:spcBef>
                <a:spcPts val="0"/>
              </a:spcBef>
              <a:buClrTx/>
              <a:buSzTx/>
              <a:buFont typeface="Wingdings" panose="05000000000000000000" pitchFamily="2" charset="2"/>
              <a:buChar char="Ø"/>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تصویرپردازیهای خوشایند قبل از خواب</a:t>
            </a:r>
          </a:p>
          <a:p>
            <a:pPr marL="457200" lvl="0" indent="-457200" algn="just">
              <a:spcBef>
                <a:spcPts val="0"/>
              </a:spcBef>
              <a:buClrTx/>
              <a:buSzTx/>
              <a:buFont typeface="Wingdings" panose="05000000000000000000" pitchFamily="2" charset="2"/>
              <a:buChar char="Ø"/>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مطالعه کتاب</a:t>
            </a:r>
          </a:p>
          <a:p>
            <a:pPr marL="457200" lvl="0" indent="-457200" algn="just">
              <a:spcBef>
                <a:spcPts val="0"/>
              </a:spcBef>
              <a:buClrTx/>
              <a:buSzTx/>
              <a:buFont typeface="Wingdings" panose="05000000000000000000" pitchFamily="2" charset="2"/>
              <a:buChar char="Ø"/>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گوش دادن به داستانهای رادیو و یا آهنگهای آرامشبخش</a:t>
            </a: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20</a:t>
            </a:fld>
            <a:endParaRPr lang="fa-IR"/>
          </a:p>
        </p:txBody>
      </p:sp>
      <p:sp>
        <p:nvSpPr>
          <p:cNvPr id="6" name="Title 5"/>
          <p:cNvSpPr>
            <a:spLocks noGrp="1"/>
          </p:cNvSpPr>
          <p:nvPr>
            <p:ph type="title"/>
          </p:nvPr>
        </p:nvSpPr>
        <p:spPr/>
        <p:txBody>
          <a:bodyPr>
            <a:normAutofit/>
          </a:bodyPr>
          <a:lstStyle/>
          <a:p>
            <a:pPr algn="ctr">
              <a:spcBef>
                <a:spcPts val="0"/>
              </a:spcBef>
            </a:pPr>
            <a:r>
              <a:rPr lang="fa-IR"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itchFamily="2" charset="-78"/>
              </a:rPr>
              <a:t>قدم سوم- کاهش تنش و اضطراب</a:t>
            </a:r>
            <a:endParaRPr lang="en-US"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itchFamily="2" charset="-78"/>
            </a:endParaRPr>
          </a:p>
        </p:txBody>
      </p:sp>
    </p:spTree>
    <p:extLst>
      <p:ext uri="{BB962C8B-B14F-4D97-AF65-F5344CB8AC3E}">
        <p14:creationId xmlns:p14="http://schemas.microsoft.com/office/powerpoint/2010/main" val="75926874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3256" y="1649809"/>
            <a:ext cx="8229600" cy="4525963"/>
          </a:xfrm>
        </p:spPr>
        <p:txBody>
          <a:bodyPr>
            <a:normAutofit/>
          </a:bodyPr>
          <a:lstStyle/>
          <a:p>
            <a:pPr marL="0" lvl="0" indent="0">
              <a:spcBef>
                <a:spcPts val="0"/>
              </a:spcBef>
              <a:buClrTx/>
              <a:buSzTx/>
              <a:buNone/>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1750" dist="25400" dir="5400000" algn="tl" rotWithShape="0">
                    <a:srgbClr val="000000">
                      <a:alpha val="25000"/>
                    </a:srgbClr>
                  </a:outerShdw>
                </a:effectLst>
                <a:latin typeface="+mj-lt"/>
                <a:ea typeface="+mj-ea"/>
                <a:cs typeface="B Titr" pitchFamily="2" charset="-78"/>
              </a:rPr>
              <a:t>مهارت حل مسئله </a:t>
            </a:r>
          </a:p>
          <a:p>
            <a:pPr marL="0" lvl="0" indent="0">
              <a:spcBef>
                <a:spcPts val="0"/>
              </a:spcBef>
              <a:buClrTx/>
              <a:buSzTx/>
              <a:buNone/>
            </a:pPr>
            <a:endPar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1750" dist="25400" dir="5400000" algn="tl" rotWithShape="0">
                  <a:srgbClr val="000000">
                    <a:alpha val="25000"/>
                  </a:srgbClr>
                </a:outerShdw>
              </a:effectLst>
              <a:latin typeface="+mj-lt"/>
              <a:ea typeface="+mj-ea"/>
              <a:cs typeface="B Titr" pitchFamily="2" charset="-78"/>
            </a:endParaRPr>
          </a:p>
          <a:p>
            <a:pPr marL="0" lvl="0" indent="0">
              <a:spcBef>
                <a:spcPts val="0"/>
              </a:spcBef>
              <a:buClrTx/>
              <a:buSzTx/>
              <a:buNone/>
            </a:pP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مهارتی است که به شما کمک میکند مشکل و عاملی را که موجب فشار روانی شده، به شکل مؤثر و سالمی برطرف کنید و یا شدت آن را کاهش دهید.شامل گام‌های زیر است:</a:t>
            </a:r>
          </a:p>
          <a:p>
            <a:pPr marL="0" lvl="0" indent="0">
              <a:spcBef>
                <a:spcPts val="0"/>
              </a:spcBef>
              <a:buClrTx/>
              <a:buSzTx/>
              <a:buNone/>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1750" dist="25400" dir="5400000" algn="tl" rotWithShape="0">
                    <a:srgbClr val="000000">
                      <a:alpha val="25000"/>
                    </a:srgbClr>
                  </a:outerShdw>
                </a:effectLst>
                <a:latin typeface="+mj-lt"/>
                <a:ea typeface="+mj-ea"/>
                <a:cs typeface="B Titr" pitchFamily="2" charset="-78"/>
              </a:rPr>
              <a:t>گام اول</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پذیرش مشکل</a:t>
            </a:r>
          </a:p>
          <a:p>
            <a:pPr marL="0" lvl="0" indent="0">
              <a:spcBef>
                <a:spcPts val="0"/>
              </a:spcBef>
              <a:buClrTx/>
              <a:buSzTx/>
              <a:buNone/>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1750" dist="25400" dir="5400000" algn="tl" rotWithShape="0">
                    <a:srgbClr val="000000">
                      <a:alpha val="25000"/>
                    </a:srgbClr>
                  </a:outerShdw>
                </a:effectLst>
                <a:latin typeface="+mj-lt"/>
                <a:ea typeface="+mj-ea"/>
                <a:cs typeface="B Titr" pitchFamily="2" charset="-78"/>
              </a:rPr>
              <a:t>گام دوم</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تعریف مشکل</a:t>
            </a:r>
          </a:p>
          <a:p>
            <a:pPr marL="0" lvl="0" indent="0">
              <a:spcBef>
                <a:spcPts val="0"/>
              </a:spcBef>
              <a:buClrTx/>
              <a:buSzTx/>
              <a:buNone/>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1750" dist="25400" dir="5400000" algn="tl" rotWithShape="0">
                    <a:srgbClr val="000000">
                      <a:alpha val="25000"/>
                    </a:srgbClr>
                  </a:outerShdw>
                </a:effectLst>
                <a:latin typeface="+mj-lt"/>
                <a:ea typeface="+mj-ea"/>
                <a:cs typeface="B Titr" pitchFamily="2" charset="-78"/>
              </a:rPr>
              <a:t>گام سوم</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پیدا کردن  راه حلهای مختلف </a:t>
            </a:r>
          </a:p>
          <a:p>
            <a:pPr marL="0" lvl="0" indent="0">
              <a:spcBef>
                <a:spcPts val="0"/>
              </a:spcBef>
              <a:buClrTx/>
              <a:buSzTx/>
              <a:buNone/>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1750" dist="25400" dir="5400000" algn="tl" rotWithShape="0">
                    <a:srgbClr val="000000">
                      <a:alpha val="25000"/>
                    </a:srgbClr>
                  </a:outerShdw>
                </a:effectLst>
                <a:latin typeface="+mj-lt"/>
                <a:ea typeface="+mj-ea"/>
                <a:cs typeface="B Titr" pitchFamily="2" charset="-78"/>
              </a:rPr>
              <a:t>گام چهارم</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انتخاب بهترین را ه حل</a:t>
            </a:r>
          </a:p>
          <a:p>
            <a:pPr marL="0" lvl="0" indent="0">
              <a:spcBef>
                <a:spcPts val="0"/>
              </a:spcBef>
              <a:buClrTx/>
              <a:buSzTx/>
              <a:buNone/>
            </a:pPr>
            <a:r>
              <a:rPr lang="fa-IR"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1750" dist="25400" dir="5400000" algn="tl" rotWithShape="0">
                    <a:srgbClr val="000000">
                      <a:alpha val="25000"/>
                    </a:srgbClr>
                  </a:outerShdw>
                </a:effectLst>
                <a:latin typeface="+mj-lt"/>
                <a:ea typeface="+mj-ea"/>
                <a:cs typeface="B Titr" pitchFamily="2" charset="-78"/>
              </a:rPr>
              <a:t>گام پنجم</a:t>
            </a:r>
            <a:r>
              <a:rPr lang="fa-IR" sz="2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برنامه‌ریزی و اجرای را ه حل </a:t>
            </a:r>
            <a:r>
              <a:rPr lang="fa-IR" sz="1800" b="1" dirty="0"/>
              <a:t>	</a:t>
            </a: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21</a:t>
            </a:fld>
            <a:endParaRPr lang="fa-IR"/>
          </a:p>
        </p:txBody>
      </p:sp>
      <p:sp>
        <p:nvSpPr>
          <p:cNvPr id="6" name="Title 5"/>
          <p:cNvSpPr>
            <a:spLocks noGrp="1"/>
          </p:cNvSpPr>
          <p:nvPr>
            <p:ph type="title"/>
          </p:nvPr>
        </p:nvSpPr>
        <p:spPr/>
        <p:txBody>
          <a:bodyPr>
            <a:normAutofit/>
          </a:bodyPr>
          <a:lstStyle/>
          <a:p>
            <a:pPr algn="ctr"/>
            <a:r>
              <a:rPr lang="fa-IR"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itchFamily="2" charset="-78"/>
              </a:rPr>
              <a:t>قدم چهارم- حل مسئله</a:t>
            </a:r>
            <a:endParaRPr lang="en-US" sz="37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itchFamily="2" charset="-78"/>
            </a:endParaRPr>
          </a:p>
        </p:txBody>
      </p:sp>
    </p:spTree>
    <p:extLst>
      <p:ext uri="{BB962C8B-B14F-4D97-AF65-F5344CB8AC3E}">
        <p14:creationId xmlns:p14="http://schemas.microsoft.com/office/powerpoint/2010/main" val="71828794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r>
              <a:rPr lang="fa-IR" sz="2800" b="1" dirty="0">
                <a:cs typeface="B Nazanin" pitchFamily="2" charset="-78"/>
              </a:rPr>
              <a:t>عصبانیت، یک احساس طبیعی مثل ترس، اضطراب و اندوه است که همه افراد در زندگی خود آن را تجربه می کنند.</a:t>
            </a:r>
          </a:p>
          <a:p>
            <a:pPr algn="r" rtl="1"/>
            <a:r>
              <a:rPr lang="fa-IR" sz="2800" b="1" dirty="0">
                <a:cs typeface="B Nazanin" pitchFamily="2" charset="-78"/>
              </a:rPr>
              <a:t>عصبانیت وقتی پیش می آید که کارها بر اساس میل ما پیش نمی رود و نمی توانیم به خواسته های خود برسیم، یا دیگران با حرفها و رفتارهای خود در ما احساس تحقیر شدن، بار اضافی بودن و یا طرد شدن ایجاد می کنند.</a:t>
            </a:r>
          </a:p>
          <a:p>
            <a:endParaRPr lang="fa-IR" dirty="0"/>
          </a:p>
          <a:p>
            <a:endParaRPr lang="en-GB" dirty="0"/>
          </a:p>
        </p:txBody>
      </p:sp>
      <p:sp>
        <p:nvSpPr>
          <p:cNvPr id="3" name="Title 2"/>
          <p:cNvSpPr>
            <a:spLocks noGrp="1"/>
          </p:cNvSpPr>
          <p:nvPr>
            <p:ph type="title"/>
          </p:nvPr>
        </p:nvSpPr>
        <p:spPr/>
        <p:txBody>
          <a:bodyPr>
            <a:normAutofit/>
          </a:bodyPr>
          <a:lstStyle/>
          <a:p>
            <a:pPr algn="ctr"/>
            <a:r>
              <a:rPr lang="fa-IR" sz="2800" dirty="0">
                <a:effectLst/>
                <a:highlight>
                  <a:srgbClr val="FFFF00"/>
                </a:highlight>
                <a:cs typeface="B Titr" pitchFamily="2" charset="-78"/>
              </a:rPr>
              <a:t>مهارت مقابله با خشم</a:t>
            </a:r>
            <a:endParaRPr lang="en-GB" sz="2800" dirty="0">
              <a:effectLst/>
              <a:highlight>
                <a:srgbClr val="FFFF00"/>
              </a:highlight>
              <a:cs typeface="B Titr" pitchFamily="2" charset="-78"/>
            </a:endParaRPr>
          </a:p>
        </p:txBody>
      </p:sp>
      <p:pic>
        <p:nvPicPr>
          <p:cNvPr id="2050" name="Picture 2" descr="C:\Users\Eskandarifar\Desktop\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190" y="4267200"/>
            <a:ext cx="2362200" cy="194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9626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justLow" rtl="1"/>
            <a:r>
              <a:rPr lang="fa-IR" sz="2800" b="1" dirty="0">
                <a:cs typeface="B Nazanin" pitchFamily="2" charset="-78"/>
              </a:rPr>
              <a:t>عصبانیت یک احساس است، ولی پرخاشگری یک رفتار، که با قصد صدمه زدن به دیگران انجام میشود. پرخاشگری می تواند کلامی، (مثل داد زدن، فحاشی یا رفتاری مثل حمله به دیگران و شکستن اسباب و اثاثیه) باشد، علاوه بر این، یک فرق دیگر هم بین عصبانیت و پرخاشگری وجود دارد؛ در حالی که همه آدمها عصبانی می شوند و یک هیجان طبیعی است، ولی خشونت اصلاً طبیعی نیست. ما میتوانیم عصبانیت خود را کنترل کنیم و نگذاریم تبدیل به پرخاشگری شود. عصبانیت یک هیجان طبیعی است، ولی ا گر شدت آن زیاد باشد، زیاد طول بکشد و یا زیاد اتفاق بیفتد، نشان می دهد که مشکلی وجود دارد.</a:t>
            </a:r>
            <a:endParaRPr lang="en-GB" sz="2800" b="1" dirty="0">
              <a:cs typeface="B Nazanin" pitchFamily="2" charset="-78"/>
            </a:endParaRPr>
          </a:p>
        </p:txBody>
      </p:sp>
      <p:sp>
        <p:nvSpPr>
          <p:cNvPr id="2" name="Title 1"/>
          <p:cNvSpPr>
            <a:spLocks noGrp="1"/>
          </p:cNvSpPr>
          <p:nvPr>
            <p:ph type="title"/>
          </p:nvPr>
        </p:nvSpPr>
        <p:spPr>
          <a:xfrm>
            <a:off x="457200" y="457200"/>
            <a:ext cx="8229600" cy="762000"/>
          </a:xfrm>
        </p:spPr>
        <p:txBody>
          <a:bodyPr>
            <a:normAutofit fontScale="90000"/>
          </a:bodyPr>
          <a:lstStyle/>
          <a:p>
            <a:pPr algn="ctr"/>
            <a:br>
              <a:rPr lang="fa-IR" sz="2800" b="1" dirty="0">
                <a:cs typeface="B Titr" pitchFamily="2" charset="-78"/>
              </a:rPr>
            </a:br>
            <a:r>
              <a:rPr lang="fa-IR" sz="2800" b="1" dirty="0">
                <a:solidFill>
                  <a:srgbClr val="FF0000"/>
                </a:solidFill>
                <a:cs typeface="B Titr" pitchFamily="2" charset="-78"/>
              </a:rPr>
              <a:t>تفاوت عصبانیت با پرخاشگری</a:t>
            </a:r>
            <a:br>
              <a:rPr lang="fa-IR" sz="2800" b="1" dirty="0">
                <a:solidFill>
                  <a:srgbClr val="FF0000"/>
                </a:solidFill>
                <a:cs typeface="B Titr" pitchFamily="2" charset="-78"/>
              </a:rPr>
            </a:br>
            <a:endParaRPr lang="en-GB" sz="2800" b="1" dirty="0">
              <a:solidFill>
                <a:srgbClr val="FF0000"/>
              </a:solidFill>
              <a:cs typeface="B Titr" pitchFamily="2" charset="-78"/>
            </a:endParaRPr>
          </a:p>
        </p:txBody>
      </p:sp>
    </p:spTree>
    <p:extLst>
      <p:ext uri="{BB962C8B-B14F-4D97-AF65-F5344CB8AC3E}">
        <p14:creationId xmlns:p14="http://schemas.microsoft.com/office/powerpoint/2010/main" val="9634339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3949891"/>
          </a:xfrm>
        </p:spPr>
        <p:txBody>
          <a:bodyPr>
            <a:normAutofit/>
          </a:bodyPr>
          <a:lstStyle/>
          <a:p>
            <a:pPr algn="r" rtl="1"/>
            <a:r>
              <a:rPr lang="fa-IR" sz="2800" b="1" dirty="0">
                <a:cs typeface="B Nazanin" pitchFamily="2" charset="-78"/>
              </a:rPr>
              <a:t>سبک پرخاشگرانه</a:t>
            </a:r>
          </a:p>
          <a:p>
            <a:pPr algn="r" rtl="1"/>
            <a:r>
              <a:rPr lang="fa-IR" sz="2800" b="1" dirty="0">
                <a:cs typeface="B Nazanin" pitchFamily="2" charset="-78"/>
              </a:rPr>
              <a:t>سبک منفعلانه</a:t>
            </a:r>
          </a:p>
          <a:p>
            <a:pPr algn="r" rtl="1"/>
            <a:r>
              <a:rPr lang="fa-IR" sz="2800" b="1" dirty="0">
                <a:cs typeface="B Nazanin" pitchFamily="2" charset="-78"/>
              </a:rPr>
              <a:t>سبک پرخاشگر- منفعل</a:t>
            </a:r>
          </a:p>
          <a:p>
            <a:pPr algn="r" rtl="1"/>
            <a:r>
              <a:rPr lang="fa-IR" sz="2800" b="1" dirty="0">
                <a:cs typeface="B Nazanin" pitchFamily="2" charset="-78"/>
              </a:rPr>
              <a:t>سبک قاطعانه</a:t>
            </a:r>
            <a:endParaRPr lang="en-GB" sz="2800" b="1" dirty="0">
              <a:cs typeface="B Nazanin" pitchFamily="2" charset="-78"/>
            </a:endParaRPr>
          </a:p>
        </p:txBody>
      </p:sp>
      <p:sp>
        <p:nvSpPr>
          <p:cNvPr id="2" name="Title 1"/>
          <p:cNvSpPr>
            <a:spLocks noGrp="1"/>
          </p:cNvSpPr>
          <p:nvPr>
            <p:ph type="title"/>
          </p:nvPr>
        </p:nvSpPr>
        <p:spPr>
          <a:xfrm>
            <a:off x="457200" y="533400"/>
            <a:ext cx="8229600" cy="884238"/>
          </a:xfrm>
        </p:spPr>
        <p:txBody>
          <a:bodyPr>
            <a:normAutofit/>
          </a:bodyPr>
          <a:lstStyle/>
          <a:p>
            <a:pPr algn="ctr"/>
            <a:r>
              <a:rPr lang="fa-IR" sz="2800" dirty="0">
                <a:solidFill>
                  <a:srgbClr val="FF0000"/>
                </a:solidFill>
                <a:cs typeface="B Titr" pitchFamily="2" charset="-78"/>
              </a:rPr>
              <a:t>سبک های مختلف ابراز خشم</a:t>
            </a:r>
            <a:endParaRPr lang="en-GB" sz="2800" dirty="0">
              <a:solidFill>
                <a:srgbClr val="FF0000"/>
              </a:solidFill>
              <a:cs typeface="B Titr" pitchFamily="2" charset="-78"/>
            </a:endParaRPr>
          </a:p>
        </p:txBody>
      </p:sp>
      <p:pic>
        <p:nvPicPr>
          <p:cNvPr id="11266" name="Picture 2" descr="C:\Users\Eskandarifar\Desktop\17.jpg"/>
          <p:cNvPicPr>
            <a:picLocks noChangeAspect="1" noChangeArrowheads="1"/>
          </p:cNvPicPr>
          <p:nvPr/>
        </p:nvPicPr>
        <p:blipFill rotWithShape="1">
          <a:blip r:embed="rId2">
            <a:extLst>
              <a:ext uri="{28A0092B-C50C-407E-A947-70E740481C1C}">
                <a14:useLocalDpi xmlns:a14="http://schemas.microsoft.com/office/drawing/2010/main" val="0"/>
              </a:ext>
            </a:extLst>
          </a:blip>
          <a:srcRect t="23090"/>
          <a:stretch/>
        </p:blipFill>
        <p:spPr bwMode="auto">
          <a:xfrm>
            <a:off x="762000" y="2819400"/>
            <a:ext cx="3886200"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015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a:bodyPr>
          <a:lstStyle/>
          <a:p>
            <a:pPr algn="justLow" rtl="1"/>
            <a:r>
              <a:rPr lang="fa-IR" sz="2800" b="1" dirty="0">
                <a:solidFill>
                  <a:srgbClr val="FF0000"/>
                </a:solidFill>
                <a:cs typeface="B Nazanin" pitchFamily="2" charset="-78"/>
              </a:rPr>
              <a:t>سبک پرخاشگرانه</a:t>
            </a:r>
            <a:r>
              <a:rPr lang="fa-IR" sz="2800" b="1" dirty="0">
                <a:cs typeface="B Nazanin" pitchFamily="2" charset="-78"/>
              </a:rPr>
              <a:t>: در این روش، فرد عصبانی داد می زند، تهدید می کند، فحش و ناسزا می گوید، به طرف مقابل حمله می کند و یا اسباب و اثاثیه را می شکند. چنین افرادی معمولاً شأن، احترام و روابط صمیمانه و مهم خود را از دست می دهند.</a:t>
            </a:r>
          </a:p>
          <a:p>
            <a:pPr algn="justLow" rtl="1"/>
            <a:r>
              <a:rPr lang="fa-IR" sz="2800" b="1" dirty="0">
                <a:cs typeface="B Nazanin" pitchFamily="2" charset="-78"/>
              </a:rPr>
              <a:t>•</a:t>
            </a:r>
            <a:r>
              <a:rPr lang="fa-IR" sz="2800" b="1" dirty="0">
                <a:solidFill>
                  <a:srgbClr val="FF0000"/>
                </a:solidFill>
                <a:cs typeface="B Nazanin" pitchFamily="2" charset="-78"/>
              </a:rPr>
              <a:t>سبک منفعلانه: </a:t>
            </a:r>
            <a:r>
              <a:rPr lang="fa-IR" sz="2800" b="1" dirty="0">
                <a:cs typeface="B Nazanin" pitchFamily="2" charset="-78"/>
              </a:rPr>
              <a:t>در این روش، فرد عصبانیت را درون خود می ریزد و به اصطلاح کظم غیظ می کند و هیچ چیزی نمی گوید. این روش معمولاً به خود فرد صدمه می زند و موجب بیماری و مشکلات روحی روانی مثل افسردگی میشود. گاهی نیز ممکن است این عصبانیت های فرو خورده شده، روی هم جمع شوند و فرد یک دفعه به اصطلاح منفجر شود.</a:t>
            </a:r>
            <a:endParaRPr lang="en-GB" sz="2800" b="1" dirty="0">
              <a:cs typeface="B Nazanin" pitchFamily="2" charset="-78"/>
            </a:endParaRPr>
          </a:p>
        </p:txBody>
      </p:sp>
    </p:spTree>
    <p:extLst>
      <p:ext uri="{BB962C8B-B14F-4D97-AF65-F5344CB8AC3E}">
        <p14:creationId xmlns:p14="http://schemas.microsoft.com/office/powerpoint/2010/main" val="1525314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algn="justLow" rtl="1"/>
            <a:r>
              <a:rPr lang="fa-IR" sz="2800" b="1" dirty="0">
                <a:solidFill>
                  <a:srgbClr val="FF0000"/>
                </a:solidFill>
                <a:cs typeface="B Nazanin" pitchFamily="2" charset="-78"/>
              </a:rPr>
              <a:t>سبک پرخاش گر- منفعل: </a:t>
            </a:r>
            <a:r>
              <a:rPr lang="fa-IR" sz="2800" b="1" dirty="0">
                <a:cs typeface="B Nazanin" pitchFamily="2" charset="-78"/>
              </a:rPr>
              <a:t>در این روش، وقتی فردی عصبانی می شود، پرخاشگری می کند، ولی آن را به صورت غیرمستقیم نشان می دهد؛ برای مثال، اخم می کند، قهر می کند، در را محکم پشت سرش می بندد، پشت سرکسی که او را عصبانی کرده حرف می زند و یا دیگران را تشویق می کند تا او را مسخره کنند یا دست بیندازند.</a:t>
            </a:r>
          </a:p>
          <a:p>
            <a:pPr algn="justLow" rtl="1"/>
            <a:r>
              <a:rPr lang="fa-IR" sz="2800" b="1" dirty="0">
                <a:solidFill>
                  <a:srgbClr val="FF0000"/>
                </a:solidFill>
                <a:cs typeface="B Nazanin" pitchFamily="2" charset="-78"/>
              </a:rPr>
              <a:t>سبک قاطعانه: </a:t>
            </a:r>
            <a:r>
              <a:rPr lang="fa-IR" sz="2800" b="1" dirty="0">
                <a:cs typeface="B Nazanin" pitchFamily="2" charset="-78"/>
              </a:rPr>
              <a:t>در این روش، فرد ابتدا سعی می کند عصبانیت خود را آرام کند، حرفی نمی زند یا کاری انجام نمی دهد که به دیگران صدمه بزند و یا بعداً پشیمان شود و وقتی آرام شد، درباره چیزی که او را عصبانی کرده، صحبت می کند.</a:t>
            </a:r>
            <a:endParaRPr lang="en-GB" sz="2800" b="1" dirty="0">
              <a:cs typeface="B Nazanin" pitchFamily="2" charset="-78"/>
            </a:endParaRPr>
          </a:p>
        </p:txBody>
      </p:sp>
    </p:spTree>
    <p:extLst>
      <p:ext uri="{BB962C8B-B14F-4D97-AF65-F5344CB8AC3E}">
        <p14:creationId xmlns:p14="http://schemas.microsoft.com/office/powerpoint/2010/main" val="42482717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343401"/>
          </a:xfrm>
        </p:spPr>
        <p:txBody>
          <a:bodyPr/>
          <a:lstStyle/>
          <a:p>
            <a:pPr algn="r" rtl="1"/>
            <a:r>
              <a:rPr lang="fa-IR" sz="2800" b="1" dirty="0">
                <a:cs typeface="B Nazanin" pitchFamily="2" charset="-78"/>
              </a:rPr>
              <a:t>گام اول- نشانه های عصبانیت را بشناسید.</a:t>
            </a:r>
          </a:p>
          <a:p>
            <a:pPr algn="r" rtl="1"/>
            <a:r>
              <a:rPr lang="fa-IR" sz="2800" b="1" dirty="0">
                <a:cs typeface="B Nazanin" pitchFamily="2" charset="-78"/>
              </a:rPr>
              <a:t>گام دوم- علل و عوامل عصبانیت خود را بشناسید.</a:t>
            </a:r>
          </a:p>
          <a:p>
            <a:pPr algn="r" rtl="1"/>
            <a:r>
              <a:rPr lang="fa-IR" sz="2800" b="1" dirty="0">
                <a:cs typeface="B Nazanin" pitchFamily="2" charset="-78"/>
              </a:rPr>
              <a:t>گام سوم- عصبانیت خود را کنترل کنید.</a:t>
            </a:r>
          </a:p>
          <a:p>
            <a:pPr algn="r" rtl="1"/>
            <a:endParaRPr lang="en-GB" dirty="0"/>
          </a:p>
        </p:txBody>
      </p:sp>
      <p:sp>
        <p:nvSpPr>
          <p:cNvPr id="2" name="Title 1"/>
          <p:cNvSpPr>
            <a:spLocks noGrp="1"/>
          </p:cNvSpPr>
          <p:nvPr>
            <p:ph type="title"/>
          </p:nvPr>
        </p:nvSpPr>
        <p:spPr>
          <a:xfrm>
            <a:off x="457200" y="685800"/>
            <a:ext cx="8229600" cy="914400"/>
          </a:xfrm>
        </p:spPr>
        <p:txBody>
          <a:bodyPr>
            <a:normAutofit/>
          </a:bodyPr>
          <a:lstStyle/>
          <a:p>
            <a:pPr algn="r"/>
            <a:r>
              <a:rPr lang="fa-IR" sz="2800" dirty="0">
                <a:effectLst/>
                <a:cs typeface="B Titr" pitchFamily="2" charset="-78"/>
              </a:rPr>
              <a:t>مهارت مدیریت خشم</a:t>
            </a:r>
            <a:endParaRPr lang="en-GB" sz="2800" dirty="0">
              <a:effectLst/>
              <a:cs typeface="B Titr" pitchFamily="2" charset="-78"/>
            </a:endParaRPr>
          </a:p>
        </p:txBody>
      </p:sp>
      <p:pic>
        <p:nvPicPr>
          <p:cNvPr id="1029" name="Picture 5" descr="C:\Users\Eskandarifar\Desktop\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276600"/>
            <a:ext cx="35052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65001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rtl="1"/>
            <a:r>
              <a:rPr lang="fa-IR" sz="2400" b="1" dirty="0">
                <a:cs typeface="B Nazanin" pitchFamily="2" charset="-78"/>
              </a:rPr>
              <a:t>برای این که بتوانید خشم خود را کنترل کنید، اول باید تشخیص دهید که عصبانی هستید. علاوه بر این، کنترل خشم در مراحل اولیه آن، بسیار آسان تر است و آشنایی با علائم خشم به شما کمک می کند تا قبل از این که خیلی عصبانی شوید و کنترل آن سخت شود، آن را کنترل کنید.</a:t>
            </a:r>
          </a:p>
          <a:p>
            <a:pPr algn="justLow" rtl="1"/>
            <a:r>
              <a:rPr lang="fa-IR" sz="2400" b="1" dirty="0">
                <a:solidFill>
                  <a:srgbClr val="FF0000"/>
                </a:solidFill>
                <a:cs typeface="B Nazanin" pitchFamily="2" charset="-78"/>
              </a:rPr>
              <a:t>علائم جسمی: </a:t>
            </a:r>
            <a:r>
              <a:rPr lang="fa-IR" sz="2400" b="1" dirty="0">
                <a:cs typeface="B Nazanin" pitchFamily="2" charset="-78"/>
              </a:rPr>
              <a:t>تپش قلب، تند شدن تنفس، عرق کردن، خشکی دهان، داغ شدن، لرزش و دردهای بدنی </a:t>
            </a:r>
          </a:p>
          <a:p>
            <a:pPr algn="justLow" rtl="1"/>
            <a:r>
              <a:rPr lang="fa-IR" sz="2400" b="1" dirty="0">
                <a:solidFill>
                  <a:srgbClr val="FF0000"/>
                </a:solidFill>
                <a:cs typeface="B Nazanin" pitchFamily="2" charset="-78"/>
              </a:rPr>
              <a:t>علائم شناختی: </a:t>
            </a:r>
            <a:r>
              <a:rPr lang="fa-IR" sz="2400" b="1" dirty="0">
                <a:cs typeface="B Nazanin" pitchFamily="2" charset="-78"/>
              </a:rPr>
              <a:t>کاهش تمرکز، فکر کردن به حرف یا رفتاری که منجر به عصبانیت شده و خودگوی یهای منفی</a:t>
            </a:r>
          </a:p>
          <a:p>
            <a:pPr algn="justLow" rtl="1"/>
            <a:r>
              <a:rPr lang="fa-IR" sz="2400" b="1" dirty="0">
                <a:solidFill>
                  <a:srgbClr val="FF0000"/>
                </a:solidFill>
                <a:cs typeface="B Nazanin" pitchFamily="2" charset="-78"/>
              </a:rPr>
              <a:t>علائم رفتاری: </a:t>
            </a:r>
            <a:r>
              <a:rPr lang="fa-IR" sz="2400" b="1" dirty="0">
                <a:cs typeface="B Nazanin" pitchFamily="2" charset="-78"/>
              </a:rPr>
              <a:t>مشت کردن دستها، فشار دادن دندا نها روی هم، بلندشدن تن صدا، خصمانه شدن آهنگ آن و حالت تهاجمی وضعیت بدن</a:t>
            </a:r>
            <a:endParaRPr lang="en-GB" sz="2400" b="1" dirty="0">
              <a:cs typeface="B Nazanin" pitchFamily="2" charset="-78"/>
            </a:endParaRPr>
          </a:p>
        </p:txBody>
      </p:sp>
      <p:sp>
        <p:nvSpPr>
          <p:cNvPr id="2" name="Title 1"/>
          <p:cNvSpPr>
            <a:spLocks noGrp="1"/>
          </p:cNvSpPr>
          <p:nvPr>
            <p:ph type="title"/>
          </p:nvPr>
        </p:nvSpPr>
        <p:spPr/>
        <p:txBody>
          <a:bodyPr>
            <a:normAutofit/>
          </a:bodyPr>
          <a:lstStyle/>
          <a:p>
            <a:pPr algn="ctr"/>
            <a:r>
              <a:rPr lang="fa-IR" sz="2800" b="1" dirty="0">
                <a:cs typeface="B Titr" pitchFamily="2" charset="-78"/>
              </a:rPr>
              <a:t>گام </a:t>
            </a:r>
            <a:r>
              <a:rPr lang="fa-IR" sz="2800" b="1" dirty="0">
                <a:effectLst/>
                <a:cs typeface="B Titr" pitchFamily="2" charset="-78"/>
              </a:rPr>
              <a:t>اول-</a:t>
            </a:r>
            <a:r>
              <a:rPr lang="fa-IR" sz="2800" b="1" dirty="0">
                <a:cs typeface="B Titr" pitchFamily="2" charset="-78"/>
              </a:rPr>
              <a:t> نشانه های </a:t>
            </a:r>
            <a:r>
              <a:rPr lang="fa-IR" sz="2800" b="1" dirty="0">
                <a:effectLst/>
                <a:cs typeface="B Titr" pitchFamily="2" charset="-78"/>
              </a:rPr>
              <a:t>عصبانیت</a:t>
            </a:r>
            <a:r>
              <a:rPr lang="fa-IR" sz="2800" b="1" dirty="0">
                <a:cs typeface="B Titr" pitchFamily="2" charset="-78"/>
              </a:rPr>
              <a:t> را بشناسید</a:t>
            </a:r>
            <a:endParaRPr lang="en-GB" sz="2800" dirty="0">
              <a:cs typeface="B Titr" pitchFamily="2" charset="-78"/>
            </a:endParaRPr>
          </a:p>
        </p:txBody>
      </p:sp>
    </p:spTree>
    <p:extLst>
      <p:ext uri="{BB962C8B-B14F-4D97-AF65-F5344CB8AC3E}">
        <p14:creationId xmlns:p14="http://schemas.microsoft.com/office/powerpoint/2010/main" val="29165153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rtl="1"/>
            <a:r>
              <a:rPr lang="fa-IR" sz="2800" b="1" dirty="0">
                <a:cs typeface="B Nazanin" pitchFamily="2" charset="-78"/>
              </a:rPr>
              <a:t>شناختن عواملی که معمولاً موجب عصبانیت می شود، به  شما کمک می کند تا در موقعیت هایی که احتمال می دهید عصبانی شوید، احتیاط های لازم را انجام دهید تا یک جرقه کوچک، تبدیل به یک حریق بزرگ نشود.</a:t>
            </a:r>
            <a:endParaRPr lang="en-GB" sz="2800" b="1" dirty="0">
              <a:cs typeface="B Nazanin" pitchFamily="2" charset="-78"/>
            </a:endParaRPr>
          </a:p>
        </p:txBody>
      </p:sp>
      <p:sp>
        <p:nvSpPr>
          <p:cNvPr id="2" name="Title 1"/>
          <p:cNvSpPr>
            <a:spLocks noGrp="1"/>
          </p:cNvSpPr>
          <p:nvPr>
            <p:ph type="title"/>
          </p:nvPr>
        </p:nvSpPr>
        <p:spPr>
          <a:xfrm>
            <a:off x="533400" y="381000"/>
            <a:ext cx="8229600" cy="1143000"/>
          </a:xfrm>
        </p:spPr>
        <p:txBody>
          <a:bodyPr>
            <a:normAutofit/>
          </a:bodyPr>
          <a:lstStyle/>
          <a:p>
            <a:pPr algn="ctr" rtl="1"/>
            <a:r>
              <a:rPr lang="fa-IR" sz="2800" dirty="0">
                <a:cs typeface="B Titr" pitchFamily="2" charset="-78"/>
              </a:rPr>
              <a:t>گام دوم- علل و </a:t>
            </a:r>
            <a:r>
              <a:rPr lang="fa-IR" sz="2800" dirty="0">
                <a:effectLst/>
                <a:cs typeface="B Titr" pitchFamily="2" charset="-78"/>
              </a:rPr>
              <a:t>عوامل</a:t>
            </a:r>
            <a:r>
              <a:rPr lang="fa-IR" sz="2800" dirty="0">
                <a:cs typeface="B Titr" pitchFamily="2" charset="-78"/>
              </a:rPr>
              <a:t> </a:t>
            </a:r>
            <a:r>
              <a:rPr lang="fa-IR" sz="2800" dirty="0">
                <a:effectLst/>
                <a:cs typeface="B Titr" pitchFamily="2" charset="-78"/>
              </a:rPr>
              <a:t>عصبانیت</a:t>
            </a:r>
            <a:r>
              <a:rPr lang="fa-IR" sz="2800" dirty="0">
                <a:cs typeface="B Titr" pitchFamily="2" charset="-78"/>
              </a:rPr>
              <a:t> خود را بشناسید</a:t>
            </a:r>
            <a:endParaRPr lang="en-GB" sz="2800" dirty="0">
              <a:cs typeface="B Titr" pitchFamily="2" charset="-78"/>
            </a:endParaRPr>
          </a:p>
        </p:txBody>
      </p:sp>
      <p:pic>
        <p:nvPicPr>
          <p:cNvPr id="12290" name="Picture 2" descr="C:\Users\Eskandarifar\Desktop\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581400"/>
            <a:ext cx="3124200" cy="2124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912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endParaRPr lang="fa-IR" sz="4800" dirty="0">
              <a:cs typeface="B Titr" panose="00000700000000000000" pitchFamily="2" charset="-78"/>
            </a:endParaRPr>
          </a:p>
          <a:p>
            <a:pPr algn="ctr"/>
            <a:r>
              <a:rPr lang="fa-IR" sz="4800" dirty="0">
                <a:cs typeface="B Titr" panose="00000700000000000000" pitchFamily="2" charset="-78"/>
              </a:rPr>
              <a:t>مهارتهای زندگی در سالمندان</a:t>
            </a:r>
            <a:endParaRPr lang="en-US" sz="4800" dirty="0">
              <a:cs typeface="B Titr" panose="000007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3</a:t>
            </a:fld>
            <a:endParaRPr lang="fa-IR"/>
          </a:p>
        </p:txBody>
      </p:sp>
      <p:sp>
        <p:nvSpPr>
          <p:cNvPr id="6" name="Title 5"/>
          <p:cNvSpPr>
            <a:spLocks noGrp="1"/>
          </p:cNvSpPr>
          <p:nvPr>
            <p:ph type="title"/>
          </p:nvPr>
        </p:nvSpPr>
        <p:spPr/>
        <p:txBody>
          <a:bodyPr/>
          <a:lstStyle/>
          <a:p>
            <a:pPr algn="ctr"/>
            <a:r>
              <a:rPr lang="fa-IR" dirty="0">
                <a:cs typeface="B Titr" panose="00000700000000000000" pitchFamily="2" charset="-78"/>
              </a:rPr>
              <a:t>فصل اول </a:t>
            </a:r>
            <a:endParaRPr lang="en-US" dirty="0">
              <a:cs typeface="B Titr" panose="00000700000000000000" pitchFamily="2" charset="-78"/>
            </a:endParaRPr>
          </a:p>
        </p:txBody>
      </p:sp>
    </p:spTree>
    <p:extLst>
      <p:ext uri="{BB962C8B-B14F-4D97-AF65-F5344CB8AC3E}">
        <p14:creationId xmlns:p14="http://schemas.microsoft.com/office/powerpoint/2010/main" val="3335800025"/>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fa-IR" sz="2800" b="1" dirty="0">
                <a:cs typeface="B Nazanin" pitchFamily="2" charset="-78"/>
              </a:rPr>
              <a:t>برآورده نشدن خواسته ها و نیازها</a:t>
            </a:r>
          </a:p>
          <a:p>
            <a:pPr algn="r" rtl="1"/>
            <a:r>
              <a:rPr lang="fa-IR" sz="2800" b="1" dirty="0">
                <a:cs typeface="B Nazanin" pitchFamily="2" charset="-78"/>
              </a:rPr>
              <a:t>بی توجهی و نادیده گرفته شدن از طرف نزدیکان</a:t>
            </a:r>
          </a:p>
          <a:p>
            <a:pPr algn="r" rtl="1"/>
            <a:r>
              <a:rPr lang="fa-IR" sz="2800" b="1" dirty="0">
                <a:cs typeface="B Nazanin" pitchFamily="2" charset="-78"/>
              </a:rPr>
              <a:t>احساس طردشدن، حقارت و شرم</a:t>
            </a:r>
          </a:p>
          <a:p>
            <a:pPr algn="r" rtl="1"/>
            <a:r>
              <a:rPr lang="fa-IR" sz="2800" b="1" dirty="0">
                <a:cs typeface="B Nazanin" pitchFamily="2" charset="-78"/>
              </a:rPr>
              <a:t>داشتن اختلاف نظر با دیگران</a:t>
            </a:r>
          </a:p>
          <a:p>
            <a:pPr algn="r" rtl="1"/>
            <a:r>
              <a:rPr lang="fa-IR" sz="2800" b="1" dirty="0">
                <a:cs typeface="B Nazanin" pitchFamily="2" charset="-78"/>
              </a:rPr>
              <a:t>افکار و پیش داوری های منفی درباره علت رفتار دیگران مانند «او عمداً میخواست مرا اذیت کند» ، «او از من متنفر است:»،« او از عصبانی کردن من لذت می برد».</a:t>
            </a:r>
            <a:endParaRPr lang="en-GB" sz="2800" b="1" dirty="0">
              <a:cs typeface="B Nazanin" pitchFamily="2" charset="-78"/>
            </a:endParaRPr>
          </a:p>
        </p:txBody>
      </p:sp>
      <p:sp>
        <p:nvSpPr>
          <p:cNvPr id="2" name="Title 1"/>
          <p:cNvSpPr>
            <a:spLocks noGrp="1"/>
          </p:cNvSpPr>
          <p:nvPr>
            <p:ph type="title"/>
          </p:nvPr>
        </p:nvSpPr>
        <p:spPr/>
        <p:txBody>
          <a:bodyPr>
            <a:normAutofit/>
          </a:bodyPr>
          <a:lstStyle/>
          <a:p>
            <a:pPr algn="r"/>
            <a:r>
              <a:rPr lang="fa-IR" sz="2800" dirty="0">
                <a:effectLst/>
                <a:cs typeface="B Titr" pitchFamily="2" charset="-78"/>
              </a:rPr>
              <a:t>مهم</a:t>
            </a:r>
            <a:r>
              <a:rPr lang="fa-IR" sz="2800" dirty="0">
                <a:cs typeface="B Titr" pitchFamily="2" charset="-78"/>
              </a:rPr>
              <a:t> ترین عواملی که موجب عصبانیت می شوند، عبارتند از:</a:t>
            </a:r>
            <a:endParaRPr lang="en-GB" sz="2800" dirty="0">
              <a:cs typeface="B Titr" pitchFamily="2" charset="-78"/>
            </a:endParaRPr>
          </a:p>
        </p:txBody>
      </p:sp>
    </p:spTree>
    <p:extLst>
      <p:ext uri="{BB962C8B-B14F-4D97-AF65-F5344CB8AC3E}">
        <p14:creationId xmlns:p14="http://schemas.microsoft.com/office/powerpoint/2010/main" val="702379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rtl="1"/>
            <a:r>
              <a:rPr lang="fa-IR" sz="2800" b="1" dirty="0">
                <a:cs typeface="B Nazanin" pitchFamily="2" charset="-78"/>
              </a:rPr>
              <a:t>به محض این که علائم عصبانیت را در خود تشخیص دادید، سعی کنید آن را کنترل کنید. هرچه زودتر این کار را انجام دهید، بهتر است؛ چون هرچه شدت عصبانیت بیشتر شود، کنترل آن هم سخت تر میشود. کنترل عصبانیت مثل کنترل ماشین است. متوقف کردن ماشینی که سرعت آن کم است، راحت تر از وقتی است که سرعت آن زیاد است.</a:t>
            </a:r>
            <a:endParaRPr lang="en-GB" sz="2800" b="1" dirty="0">
              <a:cs typeface="B Nazanin" pitchFamily="2" charset="-78"/>
            </a:endParaRPr>
          </a:p>
        </p:txBody>
      </p:sp>
      <p:sp>
        <p:nvSpPr>
          <p:cNvPr id="2" name="Title 1"/>
          <p:cNvSpPr>
            <a:spLocks noGrp="1"/>
          </p:cNvSpPr>
          <p:nvPr>
            <p:ph type="title"/>
          </p:nvPr>
        </p:nvSpPr>
        <p:spPr/>
        <p:txBody>
          <a:bodyPr/>
          <a:lstStyle/>
          <a:p>
            <a:pPr algn="ctr"/>
            <a:r>
              <a:rPr lang="fa-IR" sz="2800" dirty="0">
                <a:cs typeface="B Titr" pitchFamily="2" charset="-78"/>
              </a:rPr>
              <a:t>گام </a:t>
            </a:r>
            <a:r>
              <a:rPr lang="fa-IR" sz="2800" dirty="0">
                <a:effectLst/>
                <a:cs typeface="B Titr" pitchFamily="2" charset="-78"/>
              </a:rPr>
              <a:t>سوم-</a:t>
            </a:r>
            <a:r>
              <a:rPr lang="fa-IR" sz="2800" dirty="0">
                <a:cs typeface="B Titr" pitchFamily="2" charset="-78"/>
              </a:rPr>
              <a:t> عصبانیت </a:t>
            </a:r>
            <a:r>
              <a:rPr lang="fa-IR" sz="2800" dirty="0">
                <a:effectLst/>
                <a:cs typeface="B Titr" pitchFamily="2" charset="-78"/>
              </a:rPr>
              <a:t>خود</a:t>
            </a:r>
            <a:r>
              <a:rPr lang="fa-IR" sz="2800" dirty="0">
                <a:cs typeface="B Titr" pitchFamily="2" charset="-78"/>
              </a:rPr>
              <a:t> را کنترل کنید</a:t>
            </a:r>
            <a:r>
              <a:rPr lang="fa-IR" dirty="0"/>
              <a:t>.</a:t>
            </a:r>
            <a:endParaRPr lang="en-GB" dirty="0"/>
          </a:p>
        </p:txBody>
      </p:sp>
      <p:pic>
        <p:nvPicPr>
          <p:cNvPr id="13314" name="Picture 2" descr="C:\Users\Eskandarifar\Desktop\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246658"/>
            <a:ext cx="3362325" cy="1849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4280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1"/>
            <a:ext cx="8229600" cy="3276600"/>
          </a:xfrm>
        </p:spPr>
        <p:txBody>
          <a:bodyPr/>
          <a:lstStyle/>
          <a:p>
            <a:pPr algn="justLow" rtl="1"/>
            <a:r>
              <a:rPr lang="fa-IR" b="1" dirty="0">
                <a:solidFill>
                  <a:srgbClr val="FF0000"/>
                </a:solidFill>
                <a:cs typeface="B Nazanin" pitchFamily="2" charset="-78"/>
              </a:rPr>
              <a:t>علائم عصبانیت نشان می دهند که بدن و ذهن شما در حالت تنش و ناآرامی قرار دارد. بنابراین، باید سعی کنید خود را آرام کنید تا ذهن و بدن تان به حالت قبل برگردد و بهتر بتوانید درباره موضوعی که موجب عصبانیت شده، فکر و صحبت کنید.</a:t>
            </a:r>
            <a:endParaRPr lang="en-GB" b="1" dirty="0">
              <a:solidFill>
                <a:srgbClr val="FF0000"/>
              </a:solidFill>
              <a:cs typeface="B Nazanin" pitchFamily="2" charset="-7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810000"/>
            <a:ext cx="2693987"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67304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Low" rtl="1"/>
            <a:r>
              <a:rPr lang="fa-IR" sz="2800" b="1" dirty="0">
                <a:solidFill>
                  <a:srgbClr val="FF0000"/>
                </a:solidFill>
                <a:cs typeface="B Nazanin" pitchFamily="2" charset="-78"/>
              </a:rPr>
              <a:t>اول از همه صبر کنید و کاری انجام ندهید.</a:t>
            </a:r>
          </a:p>
          <a:p>
            <a:pPr algn="justLow" rtl="1"/>
            <a:r>
              <a:rPr lang="fa-IR" sz="2800" b="1" dirty="0">
                <a:cs typeface="B Nazanin" pitchFamily="2" charset="-78"/>
              </a:rPr>
              <a:t>اولین کار برای کنترل عصبانیت، این است که هیچ کاری انجام ندهید؛ زیرا وقتی عصبانی هستید نمی توانید خوب فکر کنید و به همین دلیل ممکن است حرفهایی بزنید یا کاری انجام دهید که بعداً پشیمان شوید.</a:t>
            </a:r>
            <a:endParaRPr lang="en-GB" sz="2800" b="1" dirty="0">
              <a:cs typeface="B Nazanin" pitchFamily="2" charset="-78"/>
            </a:endParaRPr>
          </a:p>
        </p:txBody>
      </p:sp>
      <p:sp>
        <p:nvSpPr>
          <p:cNvPr id="2" name="Title 1"/>
          <p:cNvSpPr>
            <a:spLocks noGrp="1"/>
          </p:cNvSpPr>
          <p:nvPr>
            <p:ph type="title"/>
          </p:nvPr>
        </p:nvSpPr>
        <p:spPr/>
        <p:txBody>
          <a:bodyPr>
            <a:normAutofit/>
          </a:bodyPr>
          <a:lstStyle/>
          <a:p>
            <a:pPr algn="ctr"/>
            <a:r>
              <a:rPr lang="fa-IR" sz="2800" dirty="0">
                <a:effectLst/>
                <a:cs typeface="B Titr" pitchFamily="2" charset="-78"/>
              </a:rPr>
              <a:t>را ههای مختلف آرام کردن ذهن و بدن</a:t>
            </a:r>
            <a:endParaRPr lang="en-GB" sz="2800" dirty="0">
              <a:effectLst/>
              <a:cs typeface="B Titr" pitchFamily="2" charset="-78"/>
            </a:endParaRPr>
          </a:p>
        </p:txBody>
      </p:sp>
      <p:pic>
        <p:nvPicPr>
          <p:cNvPr id="14338" name="Picture 2" descr="C:\Users\Eskandarifar\Desktop\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733800"/>
            <a:ext cx="3276600"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40949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a:normAutofit fontScale="92500" lnSpcReduction="10000"/>
          </a:bodyPr>
          <a:lstStyle/>
          <a:p>
            <a:pPr algn="r" rtl="1"/>
            <a:r>
              <a:rPr lang="fa-IR" b="1" dirty="0">
                <a:solidFill>
                  <a:srgbClr val="FF0000"/>
                </a:solidFill>
                <a:cs typeface="B Titr" pitchFamily="2" charset="-78"/>
              </a:rPr>
              <a:t>خود را آرام کنید:</a:t>
            </a:r>
          </a:p>
          <a:p>
            <a:pPr algn="justLow" rtl="1"/>
            <a:r>
              <a:rPr lang="fa-IR" b="1" dirty="0">
                <a:cs typeface="B Nazanin" pitchFamily="2" charset="-78"/>
              </a:rPr>
              <a:t>کارهایی که می توانند به آرام شدن شما کمک کنند عبارتند از:</a:t>
            </a:r>
          </a:p>
          <a:p>
            <a:pPr algn="justLow" rtl="1"/>
            <a:r>
              <a:rPr lang="fa-IR" b="1" dirty="0">
                <a:cs typeface="B Nazanin" pitchFamily="2" charset="-78"/>
              </a:rPr>
              <a:t>از یک تا ده به صورت معکوس بشمارید.</a:t>
            </a:r>
          </a:p>
          <a:p>
            <a:pPr algn="justLow" rtl="1"/>
            <a:r>
              <a:rPr lang="fa-IR" b="1" dirty="0">
                <a:cs typeface="B Nazanin" pitchFamily="2" charset="-78"/>
              </a:rPr>
              <a:t>صلوات بفرستید.</a:t>
            </a:r>
          </a:p>
          <a:p>
            <a:pPr algn="justLow" rtl="1"/>
            <a:r>
              <a:rPr lang="fa-IR" b="1" dirty="0">
                <a:cs typeface="B Nazanin" pitchFamily="2" charset="-78"/>
              </a:rPr>
              <a:t>یک لیوان آب خنک بخورید.</a:t>
            </a:r>
          </a:p>
          <a:p>
            <a:pPr algn="justLow" rtl="1"/>
            <a:r>
              <a:rPr lang="fa-IR" b="1" dirty="0">
                <a:cs typeface="B Nazanin" pitchFamily="2" charset="-78"/>
              </a:rPr>
              <a:t>شعری را زیر لب زمزمه کنید.</a:t>
            </a:r>
          </a:p>
          <a:p>
            <a:pPr algn="justLow" rtl="1"/>
            <a:r>
              <a:rPr lang="fa-IR" b="1" dirty="0">
                <a:cs typeface="B Nazanin" pitchFamily="2" charset="-78"/>
              </a:rPr>
              <a:t>به یک خاطره خوب فکر کنید.</a:t>
            </a:r>
          </a:p>
          <a:p>
            <a:pPr algn="justLow" rtl="1"/>
            <a:r>
              <a:rPr lang="fa-IR" b="1" dirty="0">
                <a:cs typeface="B Nazanin" pitchFamily="2" charset="-78"/>
              </a:rPr>
              <a:t>نفس عمیق بکشید.</a:t>
            </a:r>
          </a:p>
          <a:p>
            <a:pPr algn="justLow" rtl="1"/>
            <a:r>
              <a:rPr lang="fa-IR" b="1" dirty="0">
                <a:cs typeface="B Nazanin" pitchFamily="2" charset="-78"/>
              </a:rPr>
              <a:t>خود را در وضعیت راحت قرار دهید؛ ا گر ایستاده اید، بنشینید و ا گر نشسته اید، به صندلی یا دیوار تکیه دهید.</a:t>
            </a:r>
          </a:p>
          <a:p>
            <a:pPr algn="justLow" rtl="1"/>
            <a:r>
              <a:rPr lang="fa-IR" b="1" dirty="0">
                <a:cs typeface="B Nazanin" pitchFamily="2" charset="-78"/>
              </a:rPr>
              <a:t>حر ف های آرام بخش به خود بگویید؛ هنگام عصبانیت، افکار منفی درباره دیگران در سر می چرخد که موجب بیشتر شدن عصبانیت می شود. پس سعی کنید با افکار آرام بخش، ذهن خود را از افکار منفی خالی کنید.</a:t>
            </a:r>
          </a:p>
        </p:txBody>
      </p:sp>
    </p:spTree>
    <p:extLst>
      <p:ext uri="{BB962C8B-B14F-4D97-AF65-F5344CB8AC3E}">
        <p14:creationId xmlns:p14="http://schemas.microsoft.com/office/powerpoint/2010/main" val="35819856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gn="r" rtl="1"/>
            <a:r>
              <a:rPr lang="fa-IR" sz="2800" b="1" dirty="0">
                <a:cs typeface="B Nazanin" pitchFamily="2" charset="-78"/>
              </a:rPr>
              <a:t>در زیر چند نمونه از چیزهایی که می توانید موقع عصبانیت به خود بگویید و خود را آرام کنید، آمده است:</a:t>
            </a:r>
          </a:p>
          <a:p>
            <a:pPr algn="r" rtl="1"/>
            <a:r>
              <a:rPr lang="fa-IR" sz="2800" b="1" dirty="0">
                <a:cs typeface="B Nazanin" pitchFamily="2" charset="-78"/>
              </a:rPr>
              <a:t>چند نفس عمیق بکش و آرام باش.</a:t>
            </a:r>
          </a:p>
          <a:p>
            <a:pPr algn="r" rtl="1"/>
            <a:r>
              <a:rPr lang="fa-IR" sz="2800" b="1" dirty="0">
                <a:cs typeface="B Nazanin" pitchFamily="2" charset="-78"/>
              </a:rPr>
              <a:t>عصبانی شدن هیچ فایده ای ندارد.</a:t>
            </a:r>
          </a:p>
          <a:p>
            <a:pPr algn="r" rtl="1"/>
            <a:r>
              <a:rPr lang="fa-IR" sz="2800" b="1" dirty="0">
                <a:cs typeface="B Nazanin" pitchFamily="2" charset="-78"/>
              </a:rPr>
              <a:t>عصبانی شدن فقط اوضاع را بدتر می کند.</a:t>
            </a:r>
          </a:p>
          <a:p>
            <a:pPr algn="r" rtl="1"/>
            <a:r>
              <a:rPr lang="fa-IR" sz="2800" b="1" dirty="0">
                <a:cs typeface="B Nazanin" pitchFamily="2" charset="-78"/>
              </a:rPr>
              <a:t>این موضوع ارزش این همه عصبانیت را ندارد.</a:t>
            </a:r>
          </a:p>
          <a:p>
            <a:pPr algn="r" rtl="1"/>
            <a:r>
              <a:rPr lang="fa-IR" sz="2800" b="1" dirty="0">
                <a:cs typeface="B Nazanin" pitchFamily="2" charset="-78"/>
              </a:rPr>
              <a:t>می توانم خونسردی ام را حفظ کنم و آرام بمانم.</a:t>
            </a:r>
          </a:p>
          <a:p>
            <a:pPr algn="r" rtl="1"/>
            <a:r>
              <a:rPr lang="fa-IR" sz="2800" b="1" dirty="0">
                <a:cs typeface="B Nazanin" pitchFamily="2" charset="-78"/>
              </a:rPr>
              <a:t>همیشه نمی توانم حرفم را پیش ببرم.</a:t>
            </a:r>
          </a:p>
          <a:p>
            <a:pPr algn="r" rtl="1"/>
            <a:r>
              <a:rPr lang="fa-IR" sz="2800" b="1" dirty="0">
                <a:cs typeface="B Nazanin" pitchFamily="2" charset="-78"/>
              </a:rPr>
              <a:t>همیشه نمی توانم انتظار داشته باشم</a:t>
            </a:r>
          </a:p>
          <a:p>
            <a:pPr algn="r" rtl="1"/>
            <a:r>
              <a:rPr lang="fa-IR" sz="2800" b="1" dirty="0">
                <a:cs typeface="B Nazanin" pitchFamily="2" charset="-78"/>
              </a:rPr>
              <a:t> که همه طبق میل من رفتار کنند.</a:t>
            </a:r>
          </a:p>
          <a:p>
            <a:endParaRPr lang="en-GB" dirty="0"/>
          </a:p>
        </p:txBody>
      </p:sp>
    </p:spTree>
    <p:extLst>
      <p:ext uri="{BB962C8B-B14F-4D97-AF65-F5344CB8AC3E}">
        <p14:creationId xmlns:p14="http://schemas.microsoft.com/office/powerpoint/2010/main" val="36426018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lgn="r" rtl="1"/>
            <a:r>
              <a:rPr lang="fa-IR" b="1" dirty="0">
                <a:solidFill>
                  <a:srgbClr val="FF0000"/>
                </a:solidFill>
                <a:cs typeface="B Nazanin" pitchFamily="2" charset="-78"/>
              </a:rPr>
              <a:t>موقعیت را ترک کنید:</a:t>
            </a:r>
          </a:p>
          <a:p>
            <a:pPr algn="justLow" rtl="1"/>
            <a:r>
              <a:rPr lang="fa-IR" sz="2800" b="1" dirty="0">
                <a:cs typeface="B Nazanin" pitchFamily="2" charset="-78"/>
              </a:rPr>
              <a:t>ا گر شدت عصبانیت زیاد است، بهتر است موقعیت را ترک کنید، به جای دیگری بروید و سپس سعی کنید خود را آرام کنید. ترک موقعیت، کمک می کند قبل از این که به مرحله انفجار برسید و خود را به دردسر بیندازید و یا به کسی صدمه بزنید، از منطقه خطر دور شوید. وقتی موقعیت را ترک کردید و به مکان دیگری رفتید، باید سعی کنید خود را آرام کنید. درا کثر موارد، سی تا شصت دقیقه زمان برای آرا م شدن لازم است. </a:t>
            </a:r>
          </a:p>
        </p:txBody>
      </p:sp>
    </p:spTree>
    <p:extLst>
      <p:ext uri="{BB962C8B-B14F-4D97-AF65-F5344CB8AC3E}">
        <p14:creationId xmlns:p14="http://schemas.microsoft.com/office/powerpoint/2010/main" val="30405125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550091"/>
          </a:xfrm>
        </p:spPr>
        <p:txBody>
          <a:bodyPr>
            <a:normAutofit fontScale="92500" lnSpcReduction="10000"/>
          </a:bodyPr>
          <a:lstStyle/>
          <a:p>
            <a:pPr algn="r" rtl="1"/>
            <a:r>
              <a:rPr lang="fa-IR" b="1" dirty="0">
                <a:solidFill>
                  <a:srgbClr val="FF0000"/>
                </a:solidFill>
                <a:cs typeface="B Nazanin" pitchFamily="2" charset="-78"/>
              </a:rPr>
              <a:t>طی این مرحله، علاوه بر روشهایی که قبلاً ذکر شد، می توانید کارهای زیر را هم انجام دهید:</a:t>
            </a:r>
          </a:p>
          <a:p>
            <a:pPr algn="r" rtl="1"/>
            <a:r>
              <a:rPr lang="fa-IR" dirty="0"/>
              <a:t>•</a:t>
            </a:r>
            <a:r>
              <a:rPr lang="fa-IR" sz="2800" b="1" dirty="0">
                <a:cs typeface="B Nazanin" pitchFamily="2" charset="-78"/>
              </a:rPr>
              <a:t>قدم بزنید.</a:t>
            </a:r>
          </a:p>
          <a:p>
            <a:pPr algn="r" rtl="1"/>
            <a:r>
              <a:rPr lang="fa-IR" sz="2800" b="1" dirty="0">
                <a:cs typeface="B Nazanin" pitchFamily="2" charset="-78"/>
              </a:rPr>
              <a:t>•خود را با انجام کارهای روزانه یا مورد علاقه تان سرگرم کنید.</a:t>
            </a:r>
          </a:p>
          <a:p>
            <a:pPr algn="r" rtl="1"/>
            <a:r>
              <a:rPr lang="fa-IR" sz="2800" b="1" dirty="0">
                <a:cs typeface="B Nazanin" pitchFamily="2" charset="-78"/>
              </a:rPr>
              <a:t>•حر فهای آرامبخش به خود بگویید.</a:t>
            </a:r>
          </a:p>
          <a:p>
            <a:pPr algn="r" rtl="1"/>
            <a:r>
              <a:rPr lang="fa-IR" sz="2800" b="1" dirty="0">
                <a:cs typeface="B Nazanin" pitchFamily="2" charset="-78"/>
              </a:rPr>
              <a:t>•ورز شهای سبک انجام دهید.</a:t>
            </a:r>
          </a:p>
          <a:p>
            <a:pPr algn="r" rtl="1"/>
            <a:r>
              <a:rPr lang="fa-IR" sz="2800" b="1" dirty="0">
                <a:cs typeface="B Nazanin" pitchFamily="2" charset="-78"/>
              </a:rPr>
              <a:t>•خود را با رو شهای مختلف آرا م سازی (مانند تنفس عمیق یا تصور کردن چیزهای خوشایند)آرام کنید.</a:t>
            </a:r>
          </a:p>
          <a:p>
            <a:pPr algn="r" rtl="1"/>
            <a:r>
              <a:rPr lang="fa-IR" sz="2800" b="1" dirty="0">
                <a:cs typeface="B Nazanin" pitchFamily="2" charset="-78"/>
              </a:rPr>
              <a:t>•به یک موسیقی آرام گوش دهید.</a:t>
            </a:r>
          </a:p>
          <a:p>
            <a:pPr algn="r" rtl="1"/>
            <a:r>
              <a:rPr lang="fa-IR" sz="2800" b="1" dirty="0">
                <a:cs typeface="B Nazanin" pitchFamily="2" charset="-78"/>
              </a:rPr>
              <a:t>•با یک نفر صحبت کنید.</a:t>
            </a:r>
          </a:p>
          <a:p>
            <a:pPr algn="r" rtl="1"/>
            <a:r>
              <a:rPr lang="fa-IR" sz="2800" b="1" dirty="0">
                <a:cs typeface="B Nazanin" pitchFamily="2" charset="-78"/>
              </a:rPr>
              <a:t>•تلویزیون تماشا کنید یا به رادیو گوش دهید.</a:t>
            </a:r>
          </a:p>
          <a:p>
            <a:pPr algn="r" rtl="1"/>
            <a:r>
              <a:rPr lang="fa-IR" sz="2800" b="1" dirty="0">
                <a:solidFill>
                  <a:srgbClr val="FF0000"/>
                </a:solidFill>
                <a:cs typeface="B Nazanin" pitchFamily="2" charset="-78"/>
              </a:rPr>
              <a:t>افراد باید یاد بگیرند خشم خود را کنترل کنند تا هنگام عصبانیت، چیزی نگویند یا کاری انجام ندهند که برای خود ودیگران مشکل و دردسر ایجاد کنند.</a:t>
            </a:r>
          </a:p>
          <a:p>
            <a:endParaRPr lang="en-GB" dirty="0"/>
          </a:p>
        </p:txBody>
      </p:sp>
    </p:spTree>
    <p:extLst>
      <p:ext uri="{BB962C8B-B14F-4D97-AF65-F5344CB8AC3E}">
        <p14:creationId xmlns:p14="http://schemas.microsoft.com/office/powerpoint/2010/main" val="42078185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Low" rtl="1"/>
            <a:r>
              <a:rPr lang="fa-IR" sz="2800" b="1" dirty="0">
                <a:cs typeface="B Nazanin" pitchFamily="2" charset="-78"/>
              </a:rPr>
              <a:t>بعضی افراد معتقدند وقتی آرام شدند، بهتر است دیگر درباره کار یا حرفی که آن ها را عصبانی کرده، با طرف مقابل حرف نزنند و دوباره خود را ناراحت نکنند.</a:t>
            </a:r>
          </a:p>
          <a:p>
            <a:pPr algn="justLow" rtl="1"/>
            <a:r>
              <a:rPr lang="fa-IR" sz="2800" b="1" dirty="0">
                <a:cs typeface="B Nazanin" pitchFamily="2" charset="-78"/>
              </a:rPr>
              <a:t>به یاد داشته باشید که آرام شدن، پایان داستان نیست. انسا نها حق دارند درباره چیزی که آن ها را عصبانی کرده، صحبت کنند؛ به ویژه در روابط نزدیک، بسیار مهم است که درباره عصبانیت خود صحبت کنید. چون با این کار،طرف مقابل متوجه می شود که چه حرف یا رفتاری، شما را ناراحت و عصبانی کرده و احتمال این که آن را تکرار کند،کم تر می شود. گاهی هم خود شما در حین صحبت، متوجه می شوید دچار سوء تفاهم شده اید و بی دلیل عصبانی شده اید.</a:t>
            </a:r>
            <a:endParaRPr lang="en-GB" sz="2800" b="1" dirty="0">
              <a:cs typeface="B Nazanin" pitchFamily="2" charset="-78"/>
            </a:endParaRPr>
          </a:p>
        </p:txBody>
      </p:sp>
      <p:sp>
        <p:nvSpPr>
          <p:cNvPr id="3" name="Title 2"/>
          <p:cNvSpPr>
            <a:spLocks noGrp="1"/>
          </p:cNvSpPr>
          <p:nvPr>
            <p:ph type="title"/>
          </p:nvPr>
        </p:nvSpPr>
        <p:spPr>
          <a:xfrm>
            <a:off x="457200" y="609600"/>
            <a:ext cx="8229600" cy="808038"/>
          </a:xfrm>
        </p:spPr>
        <p:txBody>
          <a:bodyPr>
            <a:normAutofit fontScale="90000"/>
          </a:bodyPr>
          <a:lstStyle/>
          <a:p>
            <a:pPr algn="ctr"/>
            <a:br>
              <a:rPr lang="fa-IR" sz="3100" b="0" dirty="0">
                <a:effectLst/>
                <a:cs typeface="B Titr" pitchFamily="2" charset="-78"/>
              </a:rPr>
            </a:br>
            <a:r>
              <a:rPr lang="fa-IR" sz="3100" b="0" dirty="0">
                <a:effectLst/>
                <a:cs typeface="B Titr" pitchFamily="2" charset="-78"/>
              </a:rPr>
              <a:t>گام چهارم - عصبانیت خود را ابراز </a:t>
            </a:r>
            <a:r>
              <a:rPr lang="fa-IR" sz="3100" b="0" dirty="0">
                <a:effectLst>
                  <a:outerShdw blurRad="38100" dist="38100" dir="2700000" algn="tl">
                    <a:srgbClr val="000000">
                      <a:alpha val="43137"/>
                    </a:srgbClr>
                  </a:outerShdw>
                </a:effectLst>
                <a:cs typeface="B Titr" pitchFamily="2" charset="-78"/>
              </a:rPr>
              <a:t>کنید</a:t>
            </a:r>
            <a:br>
              <a:rPr lang="fa-IR" dirty="0"/>
            </a:br>
            <a:endParaRPr lang="en-GB" dirty="0"/>
          </a:p>
        </p:txBody>
      </p:sp>
    </p:spTree>
    <p:extLst>
      <p:ext uri="{BB962C8B-B14F-4D97-AF65-F5344CB8AC3E}">
        <p14:creationId xmlns:p14="http://schemas.microsoft.com/office/powerpoint/2010/main" val="12705993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245291"/>
          </a:xfrm>
        </p:spPr>
        <p:txBody>
          <a:bodyPr>
            <a:normAutofit/>
          </a:bodyPr>
          <a:lstStyle/>
          <a:p>
            <a:pPr algn="justLow" rtl="1"/>
            <a:r>
              <a:rPr lang="fa-IR" sz="2800" b="1" dirty="0">
                <a:cs typeface="B Nazanin" pitchFamily="2" charset="-78"/>
              </a:rPr>
              <a:t>ابراز عصبانیت برای مواقعی مناسب است که با طرف مقابل رابطه نزدیکی دارید و یا او حسن نیت داشته و تمایل دارد به حرف شما گوش دهد.</a:t>
            </a:r>
          </a:p>
          <a:p>
            <a:pPr algn="justLow" rtl="1"/>
            <a:r>
              <a:rPr lang="fa-IR" sz="2800" b="1" dirty="0">
                <a:cs typeface="B Nazanin" pitchFamily="2" charset="-78"/>
              </a:rPr>
              <a:t> ولی گاهی از دست کسانی عصبانی می شوید که نه اهمیتی به احساس شما می دهند و نه علاقه ای به شنیدن حرفهای شما دارند. در چنین مواردی بهتر است فقط عصبانیت خود را کنترل کنید تا با طرف مقابل درگیر نشوید و برای خود دردسر ایجاد نکنید.</a:t>
            </a:r>
            <a:endParaRPr lang="en-GB" sz="2800" b="1" dirty="0">
              <a:cs typeface="B Nazanin" pitchFamily="2" charset="-78"/>
            </a:endParaRPr>
          </a:p>
        </p:txBody>
      </p:sp>
    </p:spTree>
    <p:extLst>
      <p:ext uri="{BB962C8B-B14F-4D97-AF65-F5344CB8AC3E}">
        <p14:creationId xmlns:p14="http://schemas.microsoft.com/office/powerpoint/2010/main" val="1318653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مجموعه ای از توانایی ها و مهارت ها برای برقراری ارتباط خوب و سالم با دیگران، حل مشکلات به شکلی موثر، مدیریت فشارهای روانی و هیجان هایی مانند خشم، اضطراب، اندوه  و گرفتن تصمیمات درست تر. </a:t>
            </a: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این مهارت ها چه کمکی می کنند؟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داشتن سلامت روان خوب، زندگی با کیفیت</a:t>
            </a:r>
            <a:r>
              <a:rPr lang="en-US"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و مدیریت اضطراب، اندوه، خشم و عصبانیت </a:t>
            </a:r>
          </a:p>
        </p:txBody>
      </p:sp>
      <p:sp>
        <p:nvSpPr>
          <p:cNvPr id="3" name="Date Placeholder 2"/>
          <p:cNvSpPr>
            <a:spLocks noGrp="1"/>
          </p:cNvSpPr>
          <p:nvPr>
            <p:ph type="dt" sz="half" idx="10"/>
          </p:nvPr>
        </p:nvSpPr>
        <p:spPr>
          <a:xfrm>
            <a:off x="7668344" y="6407944"/>
            <a:ext cx="978928" cy="365760"/>
          </a:xfrm>
        </p:spPr>
        <p:txBody>
          <a:bodyPr/>
          <a:lstStyle/>
          <a:p>
            <a:fld id="{336FEB27-DE34-47B8-8B6C-4DE3265E6936}" type="datetime1">
              <a:rPr lang="en-US" smtClean="0"/>
              <a:t>1/9/2024</a:t>
            </a:fld>
            <a:endParaRPr lang="fa-IR" dirty="0"/>
          </a:p>
        </p:txBody>
      </p:sp>
      <p:sp>
        <p:nvSpPr>
          <p:cNvPr id="4" name="Footer Placeholder 3"/>
          <p:cNvSpPr>
            <a:spLocks noGrp="1"/>
          </p:cNvSpPr>
          <p:nvPr>
            <p:ph type="ftr" sz="quarter" idx="11"/>
          </p:nvPr>
        </p:nvSpPr>
        <p:spPr>
          <a:xfrm>
            <a:off x="4380072" y="6407944"/>
            <a:ext cx="3288272" cy="365125"/>
          </a:xfrm>
        </p:spPr>
        <p:txBody>
          <a:bodyPr/>
          <a:lstStyle/>
          <a:p>
            <a:r>
              <a:rPr lang="fa-IR"/>
              <a:t>سلامت روان در دوران سالمندی- کارشناسان سالمندان کل کشور</a:t>
            </a:r>
            <a:endParaRPr lang="fa-IR" dirty="0"/>
          </a:p>
        </p:txBody>
      </p:sp>
      <p:sp>
        <p:nvSpPr>
          <p:cNvPr id="5" name="Slide Number Placeholder 4"/>
          <p:cNvSpPr>
            <a:spLocks noGrp="1"/>
          </p:cNvSpPr>
          <p:nvPr>
            <p:ph type="sldNum" sz="quarter" idx="12"/>
          </p:nvPr>
        </p:nvSpPr>
        <p:spPr/>
        <p:txBody>
          <a:bodyPr/>
          <a:lstStyle/>
          <a:p>
            <a:fld id="{78B20012-F513-476C-AD3E-343A6028A483}" type="slidenum">
              <a:rPr lang="fa-IR" smtClean="0"/>
              <a:pPr/>
              <a:t>4</a:t>
            </a:fld>
            <a:endParaRPr lang="fa-I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مهارت های زندگی :</a:t>
            </a:r>
            <a:endPar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spd="med">
    <p:wedg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Low" rtl="1"/>
            <a:r>
              <a:rPr lang="fa-IR" sz="2800" b="1" dirty="0">
                <a:cs typeface="B Nazanin" pitchFamily="2" charset="-78"/>
              </a:rPr>
              <a:t>ارتباط، محور اصلی زندگی انسا نهاست. ما هر روز، بخش زیادی از وقت خود را برای برقراری ارتباط با دیگران صرف می کنیم؛ ارتباطات بر کیفیت زندگی ما اثر زیادی می گذارند و نقش مهمی در سلامت جسمی و روانی ما دارند.</a:t>
            </a:r>
          </a:p>
          <a:p>
            <a:pPr algn="justLow" rtl="1"/>
            <a:r>
              <a:rPr lang="fa-IR" sz="2800" b="1" dirty="0">
                <a:cs typeface="B Nazanin" pitchFamily="2" charset="-78"/>
              </a:rPr>
              <a:t>از طریق برقراری یک ارتباط خوب است که می توانیم نیازهای جسمی و روانی خود را برطرف سازیم و در اجتماعی که زندگی می کنیم، از موقعیت مناسبی برخوردار شویم. عدم توانایی برقراری ارتباط، موجب احساس تنهایی و انزوا، تنش های بین فردی و عدم برخورداری از کمک و حمایت دیگران می شود.</a:t>
            </a:r>
            <a:endParaRPr lang="en-GB" sz="2800" b="1" dirty="0">
              <a:cs typeface="B Nazanin" pitchFamily="2" charset="-78"/>
            </a:endParaRPr>
          </a:p>
        </p:txBody>
      </p:sp>
      <p:sp>
        <p:nvSpPr>
          <p:cNvPr id="3" name="Title 2"/>
          <p:cNvSpPr>
            <a:spLocks noGrp="1"/>
          </p:cNvSpPr>
          <p:nvPr>
            <p:ph type="title"/>
          </p:nvPr>
        </p:nvSpPr>
        <p:spPr>
          <a:xfrm>
            <a:off x="457200" y="457200"/>
            <a:ext cx="7848600" cy="609600"/>
          </a:xfrm>
        </p:spPr>
        <p:txBody>
          <a:bodyPr>
            <a:normAutofit/>
          </a:bodyPr>
          <a:lstStyle/>
          <a:p>
            <a:pPr algn="r"/>
            <a:r>
              <a:rPr lang="fa-IR" sz="2800" dirty="0">
                <a:effectLst/>
                <a:highlight>
                  <a:srgbClr val="FFFF00"/>
                </a:highlight>
                <a:cs typeface="B Titr" pitchFamily="2" charset="-78"/>
              </a:rPr>
              <a:t>مهار تهای اجتماعی</a:t>
            </a:r>
            <a:endParaRPr lang="en-GB" sz="2800" dirty="0">
              <a:effectLst/>
              <a:highlight>
                <a:srgbClr val="FFFF00"/>
              </a:highlight>
              <a:cs typeface="B Titr" pitchFamily="2" charset="-78"/>
            </a:endParaRPr>
          </a:p>
        </p:txBody>
      </p:sp>
    </p:spTree>
    <p:extLst>
      <p:ext uri="{BB962C8B-B14F-4D97-AF65-F5344CB8AC3E}">
        <p14:creationId xmlns:p14="http://schemas.microsoft.com/office/powerpoint/2010/main" val="26912456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245291"/>
          </a:xfrm>
        </p:spPr>
        <p:txBody>
          <a:bodyPr>
            <a:normAutofit/>
          </a:bodyPr>
          <a:lstStyle/>
          <a:p>
            <a:pPr algn="justLow" rtl="1"/>
            <a:r>
              <a:rPr lang="fa-IR" sz="2800" b="1" dirty="0">
                <a:cs typeface="B Nazanin" pitchFamily="2" charset="-78"/>
              </a:rPr>
              <a:t>مهار تهای اجتماعی به ما کمک می کنند تا بتوانیم ارتباط خوبی با دیگران برقرار کنیم. ممکن است برخی ازسالمندان با خود فکر کنند که دیگر از سن و سال شان گذشته که بخواهند روابط جدیدی را شکل دهند و یا الگوی ارتباطی خود را تغییر دهند. این یک باور غلط است، زیرا ایجاد و حفظ ارتباط، یک مهارت است و افراد در هر سنی که باشند، می توانند آن را یاد بگیرند. از طرف دیگر ممکن است روابط قبلی خود را به دلایل مختلفی مانند بازنشستگی،تغییر محل زندگی و فوت اقوام و دوستان نزدیک از دست داده باشند و لازم باشد روابط جدیدی را تشکیل دهند.</a:t>
            </a:r>
            <a:endParaRPr lang="en-GB" sz="2800" b="1" dirty="0">
              <a:cs typeface="B Nazanin" pitchFamily="2" charset="-78"/>
            </a:endParaRPr>
          </a:p>
        </p:txBody>
      </p:sp>
    </p:spTree>
    <p:extLst>
      <p:ext uri="{BB962C8B-B14F-4D97-AF65-F5344CB8AC3E}">
        <p14:creationId xmlns:p14="http://schemas.microsoft.com/office/powerpoint/2010/main" val="20003097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245291"/>
          </a:xfrm>
        </p:spPr>
        <p:txBody>
          <a:bodyPr>
            <a:normAutofit/>
          </a:bodyPr>
          <a:lstStyle/>
          <a:p>
            <a:pPr algn="justLow" rtl="1"/>
            <a:r>
              <a:rPr lang="fa-IR" sz="2800" b="1" dirty="0">
                <a:cs typeface="B Nazanin" pitchFamily="2" charset="-78"/>
              </a:rPr>
              <a:t>مهارتهای اجتماعی، توانایی فرد برای برقراری رابطه با دیگران، برای برآورده کردن نیازها و خواسته های خود است، بدون این که به نیازها، خواسته ها و حق و حقوق دیگران صدمه بزند. این رابطه باید هم برای خود شخص و هم برای شخص مقابل سودمند باشد. هدف از رابطه، ممکن است گذراندن وقت و داشتن اوقات خوش با دیگران،رفع یک نیاز، توضیح یک نظر و عقیده، رفع سوء تفاهم، قانع کردن دیگران برای تجدیدنظر در رفتارشان یا هر چیزدیگری باشد؛ ولی به عنوان یک اصل، هرچقدر مهارتهای اجتماعی بیشتری داشته باشید، بیشتر احتمال دارد که به هدفها و خواسته هایتان برسید</a:t>
            </a:r>
            <a:r>
              <a:rPr lang="fa-IR" sz="2800" dirty="0">
                <a:cs typeface="B Nazanin" pitchFamily="2" charset="-78"/>
              </a:rPr>
              <a:t>.</a:t>
            </a:r>
            <a:endParaRPr lang="en-GB" sz="2800" dirty="0">
              <a:cs typeface="B Nazanin" pitchFamily="2" charset="-78"/>
            </a:endParaRPr>
          </a:p>
        </p:txBody>
      </p:sp>
    </p:spTree>
    <p:extLst>
      <p:ext uri="{BB962C8B-B14F-4D97-AF65-F5344CB8AC3E}">
        <p14:creationId xmlns:p14="http://schemas.microsoft.com/office/powerpoint/2010/main" val="33424252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Low" rtl="1"/>
            <a:r>
              <a:rPr lang="fa-IR" sz="2800" b="1" dirty="0">
                <a:solidFill>
                  <a:srgbClr val="FF0000"/>
                </a:solidFill>
                <a:cs typeface="B Nazanin" pitchFamily="2" charset="-78"/>
              </a:rPr>
              <a:t>الف- مهارت ارتباط اثربخش</a:t>
            </a:r>
          </a:p>
          <a:p>
            <a:pPr algn="justLow" rtl="1"/>
            <a:r>
              <a:rPr lang="fa-IR" sz="2800" b="1" dirty="0">
                <a:cs typeface="B Nazanin" pitchFamily="2" charset="-78"/>
              </a:rPr>
              <a:t>انواع ارتباط: ارتباط کلامی و ارتباط غیرکلامی. </a:t>
            </a:r>
          </a:p>
          <a:p>
            <a:pPr algn="justLow" rtl="1"/>
            <a:r>
              <a:rPr lang="fa-IR" sz="2800" b="1" dirty="0">
                <a:cs typeface="B Nazanin" pitchFamily="2" charset="-78"/>
              </a:rPr>
              <a:t>ارتباط کلامی، ارتباطی است که از طریق کلمات برقرار می شود؛ یعنی شما حرف می زنید و دیگری گوش می دهد. مهمترین کانا لهای برقراری ارتباط کلامی صحبت کردن و گوش دادن است.</a:t>
            </a:r>
          </a:p>
          <a:p>
            <a:pPr algn="justLow" rtl="1"/>
            <a:r>
              <a:rPr lang="fa-IR" sz="2800" b="1" dirty="0">
                <a:cs typeface="B Nazanin" pitchFamily="2" charset="-78"/>
              </a:rPr>
              <a:t>ارتباط غیرکلامی، ارتباطی است که با زبان بدن برقرارمی شود. گاهی ما با حالت صورت، نوع نگا ه کردن، و حالت نشستن و ایستادن خود و بدون گفتن حتی یک کلمه، چیزهای زیادی را به دیگران منتقل می کنیم.</a:t>
            </a:r>
            <a:endParaRPr lang="en-GB" sz="2800" b="1" dirty="0">
              <a:cs typeface="B Nazanin" pitchFamily="2" charset="-78"/>
            </a:endParaRPr>
          </a:p>
        </p:txBody>
      </p:sp>
      <p:sp>
        <p:nvSpPr>
          <p:cNvPr id="3" name="Title 2"/>
          <p:cNvSpPr>
            <a:spLocks noGrp="1"/>
          </p:cNvSpPr>
          <p:nvPr>
            <p:ph type="title"/>
          </p:nvPr>
        </p:nvSpPr>
        <p:spPr/>
        <p:txBody>
          <a:bodyPr>
            <a:normAutofit/>
          </a:bodyPr>
          <a:lstStyle/>
          <a:p>
            <a:pPr algn="ctr"/>
            <a:r>
              <a:rPr lang="fa-IR" sz="2800" dirty="0">
                <a:cs typeface="B Titr" pitchFamily="2" charset="-78"/>
              </a:rPr>
              <a:t>را ههای ایجاد روابط جدید با دیگران</a:t>
            </a:r>
            <a:endParaRPr lang="en-GB" sz="2800" dirty="0">
              <a:cs typeface="B Titr" pitchFamily="2" charset="-78"/>
            </a:endParaRPr>
          </a:p>
        </p:txBody>
      </p:sp>
    </p:spTree>
    <p:extLst>
      <p:ext uri="{BB962C8B-B14F-4D97-AF65-F5344CB8AC3E}">
        <p14:creationId xmlns:p14="http://schemas.microsoft.com/office/powerpoint/2010/main" val="14220366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noAutofit/>
          </a:bodyPr>
          <a:lstStyle/>
          <a:p>
            <a:pPr algn="justLow" rtl="1"/>
            <a:r>
              <a:rPr lang="fa-IR" sz="2800" b="1" dirty="0">
                <a:cs typeface="B Nazanin" pitchFamily="2" charset="-78"/>
              </a:rPr>
              <a:t>ارتباط چه کلامی و چه غیرکلامی، باید ارتباط اثربخشی باشد تا ما را به هدف خود از برقراری ارتباط برساند. منظوراز ارتباط اثربخش، ارتباطی است که گوینده همان چیزی را می گوید که قصد دارد بگوید و شنونده نیز همان چیزی را دریافت می کند که منظور گوینده است برای برقراری یک ارتباط اثربخش، هر دوطرف ارتباط، باید مهارت ارتباط اثربخش را بدانند؛ یعنی هم درست حرف بزنند و هم خوب گوش بدهند.</a:t>
            </a:r>
            <a:endParaRPr lang="en-GB" sz="2800" b="1" dirty="0">
              <a:cs typeface="B Nazanin" pitchFamily="2" charset="-78"/>
            </a:endParaRPr>
          </a:p>
        </p:txBody>
      </p:sp>
      <p:pic>
        <p:nvPicPr>
          <p:cNvPr id="7170" name="Picture 2" descr="C:\Users\Eskandarifar\Desktop\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4038600"/>
            <a:ext cx="283845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0790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dirty="0"/>
          </a:p>
          <a:p>
            <a:pPr algn="r" rtl="1"/>
            <a:r>
              <a:rPr lang="fa-IR" sz="2800" b="1" dirty="0">
                <a:cs typeface="B Nazanin" pitchFamily="2" charset="-78"/>
              </a:rPr>
              <a:t>چطور خوب صحبت کنیم؟</a:t>
            </a:r>
          </a:p>
          <a:p>
            <a:pPr algn="r" rtl="1"/>
            <a:r>
              <a:rPr lang="fa-IR" sz="2800" b="1" dirty="0">
                <a:cs typeface="B Nazanin" pitchFamily="2" charset="-78"/>
              </a:rPr>
              <a:t>چطور خوب گوش کنیم؟</a:t>
            </a:r>
          </a:p>
          <a:p>
            <a:pPr algn="r" rtl="1"/>
            <a:r>
              <a:rPr lang="fa-IR" sz="2800" b="1" dirty="0">
                <a:cs typeface="B Nazanin" pitchFamily="2" charset="-78"/>
              </a:rPr>
              <a:t>چطور از زبان بدن خوب استفاده کنیم؟</a:t>
            </a:r>
          </a:p>
          <a:p>
            <a:endParaRPr lang="fa-IR" dirty="0"/>
          </a:p>
          <a:p>
            <a:endParaRPr lang="fa-IR" dirty="0"/>
          </a:p>
          <a:p>
            <a:endParaRPr lang="fa-IR" dirty="0"/>
          </a:p>
          <a:p>
            <a:endParaRPr lang="fa-IR" dirty="0"/>
          </a:p>
          <a:p>
            <a:r>
              <a:rPr lang="fa-IR" dirty="0"/>
              <a:t> </a:t>
            </a:r>
            <a:endParaRPr lang="en-GB" dirty="0"/>
          </a:p>
        </p:txBody>
      </p:sp>
      <p:sp>
        <p:nvSpPr>
          <p:cNvPr id="3" name="Title 2"/>
          <p:cNvSpPr>
            <a:spLocks noGrp="1"/>
          </p:cNvSpPr>
          <p:nvPr>
            <p:ph type="title"/>
          </p:nvPr>
        </p:nvSpPr>
        <p:spPr/>
        <p:txBody>
          <a:bodyPr>
            <a:normAutofit/>
          </a:bodyPr>
          <a:lstStyle/>
          <a:p>
            <a:pPr algn="ctr"/>
            <a:r>
              <a:rPr lang="fa-IR" sz="2800" dirty="0">
                <a:effectLst/>
                <a:cs typeface="B Titr" pitchFamily="2" charset="-78"/>
              </a:rPr>
              <a:t>مهارت ارتباط اثربخش</a:t>
            </a:r>
            <a:endParaRPr lang="en-GB" sz="2800" dirty="0">
              <a:effectLst/>
              <a:cs typeface="B Titr" pitchFamily="2" charset="-78"/>
            </a:endParaRPr>
          </a:p>
        </p:txBody>
      </p:sp>
    </p:spTree>
    <p:extLst>
      <p:ext uri="{BB962C8B-B14F-4D97-AF65-F5344CB8AC3E}">
        <p14:creationId xmlns:p14="http://schemas.microsoft.com/office/powerpoint/2010/main" val="9438777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Low" rtl="1"/>
            <a:r>
              <a:rPr lang="fa-IR" sz="2800" b="1" dirty="0">
                <a:cs typeface="B Nazanin" pitchFamily="2" charset="-78"/>
              </a:rPr>
              <a:t>شما از طریق حرف زدن افکار و عقاید، احساسات، خواسته ها و نیازهای خود را بیان می کنید. بنابراین، آشنایی با اصول درست صحبت کردن، در بهتر شدن روابط شما نقش مهمی دارد و احتمال ایجاد سوءتفاهم ها، رنجش،دلخوری و حتی دعوا و درگیری را کم میکند.</a:t>
            </a:r>
            <a:endParaRPr lang="en-GB" sz="2800" b="1" dirty="0">
              <a:cs typeface="B Nazanin" pitchFamily="2" charset="-78"/>
            </a:endParaRPr>
          </a:p>
        </p:txBody>
      </p:sp>
      <p:sp>
        <p:nvSpPr>
          <p:cNvPr id="3" name="Title 2"/>
          <p:cNvSpPr>
            <a:spLocks noGrp="1"/>
          </p:cNvSpPr>
          <p:nvPr>
            <p:ph type="title"/>
          </p:nvPr>
        </p:nvSpPr>
        <p:spPr/>
        <p:txBody>
          <a:bodyPr/>
          <a:lstStyle/>
          <a:p>
            <a:pPr algn="ctr" rtl="1"/>
            <a:r>
              <a:rPr lang="fa-IR" dirty="0"/>
              <a:t>چطور درست صحبت کنیم؟</a:t>
            </a:r>
            <a:endParaRPr lang="en-GB" dirty="0"/>
          </a:p>
        </p:txBody>
      </p:sp>
      <p:pic>
        <p:nvPicPr>
          <p:cNvPr id="6146" name="Picture 2" descr="C:\Users\Eskandarifar\Desktop\images (1).jpg"/>
          <p:cNvPicPr>
            <a:picLocks noChangeAspect="1" noChangeArrowheads="1"/>
          </p:cNvPicPr>
          <p:nvPr/>
        </p:nvPicPr>
        <p:blipFill rotWithShape="1">
          <a:blip r:embed="rId2">
            <a:extLst>
              <a:ext uri="{28A0092B-C50C-407E-A947-70E740481C1C}">
                <a14:useLocalDpi xmlns:a14="http://schemas.microsoft.com/office/drawing/2010/main" val="0"/>
              </a:ext>
            </a:extLst>
          </a:blip>
          <a:srcRect b="19789"/>
          <a:stretch/>
        </p:blipFill>
        <p:spPr bwMode="auto">
          <a:xfrm>
            <a:off x="1219199" y="4114800"/>
            <a:ext cx="2971801"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31529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r" rtl="1"/>
            <a:r>
              <a:rPr lang="fa-IR" sz="2800" b="1" dirty="0">
                <a:solidFill>
                  <a:srgbClr val="FF0000"/>
                </a:solidFill>
                <a:cs typeface="B Nazanin" pitchFamily="2" charset="-78"/>
              </a:rPr>
              <a:t>حرف بزنید : </a:t>
            </a:r>
            <a:r>
              <a:rPr lang="fa-IR" sz="2800" b="1" dirty="0">
                <a:cs typeface="B Nazanin" pitchFamily="2" charset="-78"/>
              </a:rPr>
              <a:t>درباره</a:t>
            </a:r>
            <a:r>
              <a:rPr lang="fa-IR" sz="2800" b="1" dirty="0">
                <a:solidFill>
                  <a:srgbClr val="FF0000"/>
                </a:solidFill>
                <a:cs typeface="B Nazanin" pitchFamily="2" charset="-78"/>
              </a:rPr>
              <a:t> </a:t>
            </a:r>
            <a:r>
              <a:rPr lang="fa-IR" sz="2800" b="1" dirty="0">
                <a:cs typeface="B Nazanin" pitchFamily="2" charset="-78"/>
              </a:rPr>
              <a:t>احساسات، نیاز ها، تقاضاها و حتی شکایتهای خود حرف بزنید.</a:t>
            </a:r>
          </a:p>
          <a:p>
            <a:pPr algn="r" rtl="1"/>
            <a:endParaRPr lang="fa-IR" sz="2800" b="1" dirty="0">
              <a:cs typeface="B Nazanin" pitchFamily="2" charset="-78"/>
            </a:endParaRPr>
          </a:p>
          <a:p>
            <a:pPr algn="r" rtl="1"/>
            <a:r>
              <a:rPr lang="fa-IR" sz="2800" b="1" dirty="0">
                <a:solidFill>
                  <a:srgbClr val="FF0000"/>
                </a:solidFill>
                <a:cs typeface="B Nazanin" pitchFamily="2" charset="-78"/>
              </a:rPr>
              <a:t>با صدای مناسب صحبت کنید :</a:t>
            </a:r>
            <a:r>
              <a:rPr lang="fa-IR" sz="2800" b="1" dirty="0">
                <a:cs typeface="B Nazanin" pitchFamily="2" charset="-78"/>
              </a:rPr>
              <a:t>اگر خیلی آهسته یا کند صحبت کنید، دیگران به سختی می توانند متوجه حرف های شما بشوند و یا ممکن است زود خسته شوند و دیگر گوش ندهند. از طرف دیگر، ا گر با صدای خیلی بلند و یا تند تند صحبت کنید، ممکن است عصبی شوند و دیگر به حر فهای شما گوش ندهند.</a:t>
            </a:r>
          </a:p>
        </p:txBody>
      </p:sp>
      <p:sp>
        <p:nvSpPr>
          <p:cNvPr id="3" name="Title 2"/>
          <p:cNvSpPr>
            <a:spLocks noGrp="1"/>
          </p:cNvSpPr>
          <p:nvPr>
            <p:ph type="title"/>
          </p:nvPr>
        </p:nvSpPr>
        <p:spPr/>
        <p:txBody>
          <a:bodyPr>
            <a:normAutofit/>
          </a:bodyPr>
          <a:lstStyle/>
          <a:p>
            <a:pPr algn="ctr"/>
            <a:r>
              <a:rPr lang="fa-IR" sz="2800" dirty="0">
                <a:cs typeface="B Titr" pitchFamily="2" charset="-78"/>
              </a:rPr>
              <a:t>ویژگی ها و قواعد خوب صحبت کردن عبارتند از:</a:t>
            </a:r>
            <a:endParaRPr lang="en-GB" sz="2800" dirty="0">
              <a:cs typeface="B Titr" pitchFamily="2" charset="-78"/>
            </a:endParaRPr>
          </a:p>
        </p:txBody>
      </p:sp>
    </p:spTree>
    <p:extLst>
      <p:ext uri="{BB962C8B-B14F-4D97-AF65-F5344CB8AC3E}">
        <p14:creationId xmlns:p14="http://schemas.microsoft.com/office/powerpoint/2010/main" val="32417215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a:bodyPr>
          <a:lstStyle/>
          <a:p>
            <a:pPr algn="justLow" rtl="1"/>
            <a:r>
              <a:rPr lang="fa-IR" sz="2800" b="1" dirty="0">
                <a:solidFill>
                  <a:srgbClr val="FF0000"/>
                </a:solidFill>
                <a:cs typeface="B Nazanin" pitchFamily="2" charset="-78"/>
              </a:rPr>
              <a:t>واضح و روشن صحبت کنید:</a:t>
            </a:r>
            <a:r>
              <a:rPr lang="fa-IR" sz="2800" b="1" dirty="0">
                <a:cs typeface="B Nazanin" pitchFamily="2" charset="-78"/>
              </a:rPr>
              <a:t>حرف خود را به صورت روشن و واضح بیان کنید و از کلمات و جملات مبهم و دو پهلو استفاده نکنید. مبهم حر ف زدن، علاوه بر این که موجب می شود طرف مقابل متوجه منظور شما نشود،احتمال سوءتفاهم را هم زیاد می کند.</a:t>
            </a:r>
          </a:p>
          <a:p>
            <a:pPr algn="r" rtl="1"/>
            <a:r>
              <a:rPr lang="fa-IR" sz="2800" b="1" dirty="0">
                <a:solidFill>
                  <a:srgbClr val="FF0000"/>
                </a:solidFill>
                <a:cs typeface="B Nazanin" pitchFamily="2" charset="-78"/>
              </a:rPr>
              <a:t>از این شاخه به آن شاخه نپرید:</a:t>
            </a:r>
            <a:r>
              <a:rPr lang="fa-IR" sz="2800" b="1" dirty="0">
                <a:cs typeface="B Nazanin" pitchFamily="2" charset="-78"/>
              </a:rPr>
              <a:t> سعی کنید هر بار فقط روی یک موضوع تمرکز کنید و پرا کنده گویی نکنید. این کار، گو ش دادن به حر فهای شما را راحت تر می کند.</a:t>
            </a:r>
          </a:p>
          <a:p>
            <a:endParaRPr lang="en-GB" dirty="0"/>
          </a:p>
        </p:txBody>
      </p:sp>
    </p:spTree>
    <p:extLst>
      <p:ext uri="{BB962C8B-B14F-4D97-AF65-F5344CB8AC3E}">
        <p14:creationId xmlns:p14="http://schemas.microsoft.com/office/powerpoint/2010/main" val="35954296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lstStyle/>
          <a:p>
            <a:pPr algn="justLow" rtl="1"/>
            <a:r>
              <a:rPr lang="fa-IR" sz="2800" b="1" dirty="0">
                <a:solidFill>
                  <a:srgbClr val="FF0000"/>
                </a:solidFill>
                <a:cs typeface="B Nazanin" pitchFamily="2" charset="-78"/>
              </a:rPr>
              <a:t>متکلم وحده نباشید:</a:t>
            </a:r>
            <a:r>
              <a:rPr lang="fa-IR" sz="2800" b="1" dirty="0">
                <a:cs typeface="B Nazanin" pitchFamily="2" charset="-78"/>
              </a:rPr>
              <a:t>وقتی صحبت می کنید، به دیگران هم فرصت حرف زدن بدهید. یک ارتباط خوب شامل به نوبت صحبت کردن و گو ش دادن است.</a:t>
            </a:r>
          </a:p>
          <a:p>
            <a:pPr algn="r" rtl="1"/>
            <a:endParaRPr lang="fa-IR" sz="2800" dirty="0">
              <a:solidFill>
                <a:srgbClr val="FF0000"/>
              </a:solidFill>
              <a:cs typeface="B Nazanin" pitchFamily="2" charset="-78"/>
            </a:endParaRPr>
          </a:p>
          <a:p>
            <a:pPr algn="r" rtl="1"/>
            <a:r>
              <a:rPr lang="fa-IR" sz="2800" b="1" dirty="0">
                <a:solidFill>
                  <a:srgbClr val="FF0000"/>
                </a:solidFill>
                <a:cs typeface="B Nazanin" pitchFamily="2" charset="-78"/>
              </a:rPr>
              <a:t>از کلمات مسموم استفاده نکنید:</a:t>
            </a:r>
            <a:r>
              <a:rPr lang="fa-IR" sz="2800" b="1" dirty="0">
                <a:cs typeface="B Nazanin" pitchFamily="2" charset="-78"/>
              </a:rPr>
              <a:t>کلمات مسموم، همان زخم زبان است که درد آن بیشتر از زخم شمشیر است و شامل سرزنش، توهین، تحقیر ، تهدید ، تهمت زدن و مقایسه های منفی است. در واقع، اینها کلماتی هستند که با آن به شخصیت دیگران حمله می کنیم.</a:t>
            </a:r>
          </a:p>
        </p:txBody>
      </p:sp>
    </p:spTree>
    <p:extLst>
      <p:ext uri="{BB962C8B-B14F-4D97-AF65-F5344CB8AC3E}">
        <p14:creationId xmlns:p14="http://schemas.microsoft.com/office/powerpoint/2010/main" val="828528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حالت تنش بدن و ذهن در واکنش به حوادثی که در زندگی اتفاق می افتد.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برخی حوادث کوچک و جزئی است و تنش زیادی در ما ایجاد نمی کند.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برخی حوادث مانند مرگ یا بیماری سخت اعضای خانواده، باعث تنش و اضطراب  زیادی می شود. </a:t>
            </a:r>
          </a:p>
          <a:p>
            <a:pPr lvl="0" algn="just">
              <a:lnSpc>
                <a:spcPct val="150000"/>
              </a:lnSpc>
              <a:buClr>
                <a:srgbClr val="94C600"/>
              </a:buClr>
            </a:pPr>
            <a:r>
              <a:rPr lang="fa-IR" sz="2000" b="1" dirty="0">
                <a:solidFill>
                  <a:srgbClr val="FF0000"/>
                </a:solidFill>
                <a:effectLst>
                  <a:outerShdw blurRad="31750" dist="25400" dir="5400000" algn="tl" rotWithShape="0">
                    <a:srgbClr val="000000">
                      <a:alpha val="25000"/>
                    </a:srgbClr>
                  </a:outerShdw>
                </a:effectLst>
                <a:cs typeface="B Nazanin" pitchFamily="2" charset="-78"/>
              </a:rPr>
              <a:t>انواعی از فشار های روانی در دوران سالمندی: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بازنشستگی، کاهش درآمد، مرگ اقوام، نزدیکان و دوستان صمیمی، کاهش توانایی ها و قوای جسمانی و بروز بیماری های مزمن و ناتوان کننده.</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highlight>
                  <a:srgbClr val="FFFF00"/>
                </a:highlight>
                <a:cs typeface="B Titr" pitchFamily="2" charset="-78"/>
              </a:rPr>
              <a:t>فشار روانی( استرس) </a:t>
            </a: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چیست؟ </a:t>
            </a:r>
            <a:endParaRPr lang="fa-IR" dirty="0"/>
          </a:p>
        </p:txBody>
      </p:sp>
    </p:spTree>
    <p:extLst>
      <p:ext uri="{BB962C8B-B14F-4D97-AF65-F5344CB8AC3E}">
        <p14:creationId xmlns:p14="http://schemas.microsoft.com/office/powerpoint/2010/main" val="2513951221"/>
      </p:ext>
    </p:extLst>
  </p:cSld>
  <p:clrMapOvr>
    <a:masterClrMapping/>
  </p:clrMapOvr>
  <p:transition spd="med">
    <p:wedg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550091"/>
          </a:xfrm>
        </p:spPr>
        <p:txBody>
          <a:bodyPr/>
          <a:lstStyle/>
          <a:p>
            <a:pPr algn="justLow" rtl="1"/>
            <a:r>
              <a:rPr lang="fa-IR" sz="2800" b="1" dirty="0">
                <a:solidFill>
                  <a:srgbClr val="FF0000"/>
                </a:solidFill>
                <a:cs typeface="B Nazanin" pitchFamily="2" charset="-78"/>
              </a:rPr>
              <a:t>زمان و مکان مناسبی را برای صحبت کردن انتخاب کنید:</a:t>
            </a:r>
          </a:p>
          <a:p>
            <a:pPr algn="justLow" rtl="1"/>
            <a:r>
              <a:rPr lang="fa-IR" sz="2800" b="1" dirty="0">
                <a:cs typeface="B Nazanin" pitchFamily="2" charset="-78"/>
              </a:rPr>
              <a:t>ا گر می خواهید درباره موضوع مهمی صحبت کنید، حتماً زمان و جایی را برای این کار انتخاب کنید که طرف مقابل آمادگی و شرایط لازم برای گو ش دادن به حر فهای شما را داشته باشد.</a:t>
            </a:r>
            <a:endParaRPr lang="en-GB" sz="2800" b="1" dirty="0">
              <a:cs typeface="B Nazanin" pitchFamily="2" charset="-78"/>
            </a:endParaRPr>
          </a:p>
        </p:txBody>
      </p:sp>
      <p:pic>
        <p:nvPicPr>
          <p:cNvPr id="5122" name="Picture 2" descr="C:\Users\Eskandarifar\Desktop\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330" y="3429000"/>
            <a:ext cx="31242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49115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9712" y="980729"/>
            <a:ext cx="6707088" cy="5426580"/>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یکی از مهارت های ارتباط اثر بخش خوب گوش دادن است. </a:t>
            </a:r>
          </a:p>
          <a:p>
            <a:pPr algn="just">
              <a:lnSpc>
                <a:spcPct val="150000"/>
              </a:lnSpc>
              <a:buFont typeface="Arial" panose="020B0604020202020204" pitchFamily="34" charset="0"/>
              <a:buChar char="•"/>
            </a:pPr>
            <a:r>
              <a:rPr lang="fa-IR" sz="2400" b="1" dirty="0">
                <a:solidFill>
                  <a:srgbClr val="7030A0"/>
                </a:solidFill>
                <a:effectLst>
                  <a:outerShdw blurRad="31750" dist="25400" dir="5400000" algn="tl" rotWithShape="0">
                    <a:srgbClr val="000000">
                      <a:alpha val="25000"/>
                    </a:srgbClr>
                  </a:outerShdw>
                </a:effectLst>
                <a:latin typeface="+mj-lt"/>
                <a:ea typeface="+mj-ea"/>
                <a:cs typeface="B Nazanin" pitchFamily="2" charset="-78"/>
              </a:rPr>
              <a:t>برای یادگیری گوش دهید:</a:t>
            </a:r>
          </a:p>
          <a:p>
            <a:pPr algn="just">
              <a:lnSpc>
                <a:spcPct val="150000"/>
              </a:lnSpc>
              <a:buFont typeface="Wingdings" panose="05000000000000000000" pitchFamily="2" charset="2"/>
              <a:buChar char="q"/>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توجه به نحوه گوش دادن خود در زمانی که با دیگران اختلاف پیدا می کنیم.</a:t>
            </a:r>
          </a:p>
          <a:p>
            <a:pPr algn="just">
              <a:lnSpc>
                <a:spcPct val="150000"/>
              </a:lnSpc>
              <a:buFont typeface="Wingdings" panose="05000000000000000000" pitchFamily="2" charset="2"/>
              <a:buChar char="ü"/>
            </a:pPr>
            <a:r>
              <a:rPr lang="fa-IR" sz="19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زمان اختلاف با دیگران به چه قسمت هایی از حرف دیگران گوش می دهید؟</a:t>
            </a:r>
          </a:p>
          <a:p>
            <a:pPr algn="just">
              <a:lnSpc>
                <a:spcPct val="150000"/>
              </a:lnSpc>
              <a:buFont typeface="Wingdings" panose="05000000000000000000" pitchFamily="2" charset="2"/>
              <a:buChar char="ü"/>
            </a:pPr>
            <a:r>
              <a:rPr lang="fa-IR" sz="19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دقت در گوش دادن برای پیدا کردن اشتباهات دیگران</a:t>
            </a:r>
          </a:p>
          <a:p>
            <a:pPr algn="just">
              <a:lnSpc>
                <a:spcPct val="150000"/>
              </a:lnSpc>
              <a:buFont typeface="Wingdings" panose="05000000000000000000" pitchFamily="2" charset="2"/>
              <a:buChar char="ü"/>
            </a:pPr>
            <a:r>
              <a:rPr lang="fa-IR" sz="19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دقت به حرف های طرف مقابل برای اینکه ببینیم چه قضاوتی در موردمان می کنند.</a:t>
            </a:r>
          </a:p>
        </p:txBody>
      </p:sp>
      <p:sp>
        <p:nvSpPr>
          <p:cNvPr id="3" name="Date Placeholder 2"/>
          <p:cNvSpPr>
            <a:spLocks noGrp="1"/>
          </p:cNvSpPr>
          <p:nvPr>
            <p:ph type="dt" sz="half" idx="10"/>
          </p:nvPr>
        </p:nvSpPr>
        <p:spPr>
          <a:xfrm>
            <a:off x="7668344" y="6407944"/>
            <a:ext cx="978928" cy="365760"/>
          </a:xfrm>
        </p:spPr>
        <p:txBody>
          <a:bodyPr/>
          <a:lstStyle/>
          <a:p>
            <a:fld id="{336FEB27-DE34-47B8-8B6C-4DE3265E6936}"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51</a:t>
            </a:fld>
            <a:endParaRPr lang="fa-IR">
              <a:solidFill>
                <a:prstClr val="black"/>
              </a:solidFill>
            </a:endParaRPr>
          </a:p>
        </p:txBody>
      </p:sp>
      <p:sp>
        <p:nvSpPr>
          <p:cNvPr id="6" name="Title 5"/>
          <p:cNvSpPr>
            <a:spLocks noGrp="1"/>
          </p:cNvSpPr>
          <p:nvPr>
            <p:ph type="title"/>
          </p:nvPr>
        </p:nvSpPr>
        <p:spPr>
          <a:xfrm>
            <a:off x="4211960" y="274638"/>
            <a:ext cx="4474840" cy="562074"/>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مهارت ارتباط اثربخش:</a:t>
            </a:r>
            <a:endPar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0"/>
            <a:ext cx="1872208" cy="19050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3933056"/>
            <a:ext cx="1835696" cy="1944216"/>
          </a:xfrm>
          <a:prstGeom prst="rect">
            <a:avLst/>
          </a:prstGeom>
        </p:spPr>
      </p:pic>
    </p:spTree>
    <p:extLst>
      <p:ext uri="{BB962C8B-B14F-4D97-AF65-F5344CB8AC3E}">
        <p14:creationId xmlns:p14="http://schemas.microsoft.com/office/powerpoint/2010/main" val="3745720751"/>
      </p:ext>
    </p:extLst>
  </p:cSld>
  <p:clrMapOvr>
    <a:masterClrMapping/>
  </p:clrMapOvr>
  <p:transition spd="med">
    <p:wedg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72008"/>
          </a:xfrm>
        </p:spPr>
        <p:txBody>
          <a:bodyPr>
            <a:normAutofit fontScale="92500" lnSpcReduction="10000"/>
          </a:bodyPr>
          <a:lstStyle/>
          <a:p>
            <a:pPr algn="just">
              <a:lnSpc>
                <a:spcPct val="150000"/>
              </a:lnSpc>
              <a:buFont typeface="Arial" panose="020B0604020202020204" pitchFamily="34" charset="0"/>
              <a:buChar char="•"/>
            </a:pPr>
            <a:r>
              <a:rPr lang="fa-IR" sz="2400" b="1" dirty="0">
                <a:solidFill>
                  <a:srgbClr val="7030A0"/>
                </a:solidFill>
                <a:effectLst>
                  <a:outerShdw blurRad="31750" dist="25400" dir="5400000" algn="tl" rotWithShape="0">
                    <a:srgbClr val="000000">
                      <a:alpha val="25000"/>
                    </a:srgbClr>
                  </a:outerShdw>
                </a:effectLst>
                <a:latin typeface="+mj-lt"/>
                <a:ea typeface="+mj-ea"/>
                <a:cs typeface="B Nazanin" pitchFamily="2" charset="-78"/>
              </a:rPr>
              <a:t>به احساسات هم توجه کنید:</a:t>
            </a:r>
          </a:p>
          <a:p>
            <a:pPr algn="just">
              <a:lnSpc>
                <a:spcPct val="150000"/>
              </a:lnSpc>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زمان گوش دادن به صحبت های طرف مقابل به احساسات او مثل شادی، دلخوری و...توجه کنید و عکس العمل نشان دهید.</a:t>
            </a:r>
          </a:p>
          <a:p>
            <a:pPr marL="109728" indent="0" algn="just">
              <a:lnSpc>
                <a:spcPct val="150000"/>
              </a:lnSpc>
              <a:buNone/>
            </a:pPr>
            <a:endPar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 typeface="Wingdings" panose="05000000000000000000" pitchFamily="2" charset="2"/>
              <a:buChar char="§"/>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چگونه از زبان بدن خوب استفاده کنیم؟</a:t>
            </a:r>
          </a:p>
          <a:p>
            <a:pPr algn="just">
              <a:lnSpc>
                <a:spcPct val="150000"/>
              </a:lnSpc>
              <a:buFont typeface="Wingdings" panose="05000000000000000000" pitchFamily="2" charset="2"/>
              <a:buChar char="ü"/>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زبان بدن خود با حرکت صورت، حرکات بدن و رفتارخود با هم ارتباط </a:t>
            </a:r>
          </a:p>
          <a:p>
            <a:pPr marL="109728" indent="0" algn="just">
              <a:lnSpc>
                <a:spcPct val="150000"/>
              </a:lnSpc>
              <a:buNone/>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برقرار کنیم.</a:t>
            </a:r>
          </a:p>
          <a:p>
            <a:pPr algn="just">
              <a:lnSpc>
                <a:spcPct val="150000"/>
              </a:lnSpc>
              <a:buFont typeface="Wingdings" panose="05000000000000000000" pitchFamily="2" charset="2"/>
              <a:buChar char="§"/>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انواع زبان بدن:</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فاصله افراداز هم</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لمس کردن دیگران</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تماس چشمی</a:t>
            </a: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52</a:t>
            </a:fld>
            <a:endParaRPr lang="fa-IR">
              <a:solidFill>
                <a:prstClr val="black"/>
              </a:solidFill>
            </a:endParaRPr>
          </a:p>
        </p:txBody>
      </p:sp>
      <p:sp>
        <p:nvSpPr>
          <p:cNvPr id="8" name="Title 5"/>
          <p:cNvSpPr>
            <a:spLocks noGrp="1"/>
          </p:cNvSpPr>
          <p:nvPr>
            <p:ph type="title"/>
          </p:nvPr>
        </p:nvSpPr>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مهارت ارتباط اثربخش:</a:t>
            </a:r>
            <a:endPar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1925" y="2492896"/>
            <a:ext cx="1979712" cy="160813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4661613"/>
            <a:ext cx="1838325" cy="1670298"/>
          </a:xfrm>
          <a:prstGeom prst="rect">
            <a:avLst/>
          </a:prstGeom>
        </p:spPr>
      </p:pic>
    </p:spTree>
    <p:extLst>
      <p:ext uri="{BB962C8B-B14F-4D97-AF65-F5344CB8AC3E}">
        <p14:creationId xmlns:p14="http://schemas.microsoft.com/office/powerpoint/2010/main" val="307237564"/>
      </p:ext>
    </p:extLst>
  </p:cSld>
  <p:clrMapOvr>
    <a:masterClrMapping/>
  </p:clrMapOvr>
  <p:transition spd="med">
    <p:wedg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55984"/>
          </a:xfrm>
        </p:spPr>
        <p:txBody>
          <a:bodyPr>
            <a:normAutofit/>
          </a:bodyPr>
          <a:lstStyle/>
          <a:p>
            <a:pPr algn="just">
              <a:lnSpc>
                <a:spcPct val="150000"/>
              </a:lnSpc>
              <a:buFont typeface="Wingdings" panose="05000000000000000000" pitchFamily="2" charset="2"/>
              <a:buChar char="§"/>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انواع زبان بدن:</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حالت صورت</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وضعیت بدن</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آهنگ، بلندی و سرعت کلام</a:t>
            </a: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53</a:t>
            </a:fld>
            <a:endParaRPr lang="fa-IR">
              <a:solidFill>
                <a:prstClr val="black"/>
              </a:solidFill>
            </a:endParaRPr>
          </a:p>
        </p:txBody>
      </p:sp>
      <p:sp>
        <p:nvSpPr>
          <p:cNvPr id="8" name="Title 5"/>
          <p:cNvSpPr>
            <a:spLocks noGrp="1"/>
          </p:cNvSpPr>
          <p:nvPr>
            <p:ph type="title"/>
          </p:nvPr>
        </p:nvSpPr>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مهارت ارتباط اثربخش:</a:t>
            </a:r>
            <a:endPar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3068960"/>
            <a:ext cx="3123245" cy="273136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009278"/>
            <a:ext cx="3624496" cy="1771650"/>
          </a:xfrm>
          <a:prstGeom prst="rect">
            <a:avLst/>
          </a:prstGeom>
        </p:spPr>
      </p:pic>
    </p:spTree>
    <p:extLst>
      <p:ext uri="{BB962C8B-B14F-4D97-AF65-F5344CB8AC3E}">
        <p14:creationId xmlns:p14="http://schemas.microsoft.com/office/powerpoint/2010/main" val="610585447"/>
      </p:ext>
    </p:extLst>
  </p:cSld>
  <p:clrMapOvr>
    <a:masterClrMapping/>
  </p:clrMapOvr>
  <p:transition spd="med">
    <p:wedg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قدم اول- شروع گفت و گو یا رابطه: </a:t>
            </a: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سخت ترین قسمت ایجاد یک رابطه خوب</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ارتباط را با یک سلام همراه با لبخند شروع کنید.</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سوال مناسب بپرسید.</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یک سری اطلاعات شخصی درباره خود بدهید.</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تعریف از ویژگی های خاص شخص مخاطب</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قدم دوم – ادامه گفت و گو</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گفت و گو در محیط و زمان مناسب</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به علاقه مندی های طرف مقابل توجه کنید</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موضوع صحبت را به موقع تغییر دهید.</a:t>
            </a: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54</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 مهارت ایجاد روابط جدید :</a:t>
            </a:r>
            <a:endParaRPr lang="fa-IR"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2915774"/>
            <a:ext cx="2619375" cy="1743075"/>
          </a:xfrm>
          <a:prstGeom prst="rect">
            <a:avLst/>
          </a:prstGeom>
        </p:spPr>
      </p:pic>
    </p:spTree>
    <p:extLst>
      <p:ext uri="{BB962C8B-B14F-4D97-AF65-F5344CB8AC3E}">
        <p14:creationId xmlns:p14="http://schemas.microsoft.com/office/powerpoint/2010/main" val="1808668722"/>
      </p:ext>
    </p:extLst>
  </p:cSld>
  <p:clrMapOvr>
    <a:masterClrMapping/>
  </p:clrMapOvr>
  <p:transition spd="med">
    <p:wedg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1560" y="1052736"/>
            <a:ext cx="8229600" cy="4323935"/>
          </a:xfrm>
        </p:spPr>
        <p:txBody>
          <a:bodyPr>
            <a:normAutofit fontScale="92500" lnSpcReduction="20000"/>
          </a:bodyPr>
          <a:lstStyle/>
          <a:p>
            <a:pPr algn="just">
              <a:lnSpc>
                <a:spcPct val="150000"/>
              </a:lnSpc>
            </a:pPr>
            <a:r>
              <a:rPr lang="fa-IR" sz="32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قدم سوم- پایان دادن گفت و گو</a:t>
            </a: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 typeface="Wingdings" panose="05000000000000000000" pitchFamily="2" charset="2"/>
              <a:buChar char="ü"/>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پایان دادن به گفت و گو با یک احساس خوشایند</a:t>
            </a:r>
          </a:p>
          <a:p>
            <a:pPr algn="just">
              <a:lnSpc>
                <a:spcPct val="150000"/>
              </a:lnSpc>
              <a:buFont typeface="Wingdings" panose="05000000000000000000" pitchFamily="2" charset="2"/>
              <a:buChar char="ü"/>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توجه به رفتارهای غیر کلامی فرد مقابل</a:t>
            </a:r>
          </a:p>
          <a:p>
            <a:pPr algn="just">
              <a:lnSpc>
                <a:spcPct val="150000"/>
              </a:lnSpc>
              <a:buFont typeface="Wingdings" panose="05000000000000000000" pitchFamily="2" charset="2"/>
              <a:buChar char="v"/>
            </a:pPr>
            <a:r>
              <a:rPr lang="fa-IR" sz="2000" b="1" dirty="0">
                <a:solidFill>
                  <a:srgbClr val="7030A0"/>
                </a:solidFill>
                <a:effectLst>
                  <a:outerShdw blurRad="31750" dist="25400" dir="5400000" algn="tl" rotWithShape="0">
                    <a:srgbClr val="000000">
                      <a:alpha val="25000"/>
                    </a:srgbClr>
                  </a:outerShdw>
                </a:effectLst>
                <a:highlight>
                  <a:srgbClr val="FFFF00"/>
                </a:highlight>
                <a:latin typeface="+mj-lt"/>
                <a:ea typeface="+mj-ea"/>
                <a:cs typeface="B Nazanin" pitchFamily="2" charset="-78"/>
              </a:rPr>
              <a:t>مهارت حل اختلاف و تعارض</a:t>
            </a:r>
            <a:r>
              <a:rPr lang="fa-IR" sz="2000" b="1" dirty="0">
                <a:solidFill>
                  <a:srgbClr val="7030A0"/>
                </a:solidFill>
                <a:effectLst>
                  <a:outerShdw blurRad="31750" dist="25400" dir="5400000" algn="tl" rotWithShape="0">
                    <a:srgbClr val="000000">
                      <a:alpha val="25000"/>
                    </a:srgbClr>
                  </a:outerShdw>
                </a:effectLst>
                <a:latin typeface="+mj-lt"/>
                <a:ea typeface="+mj-ea"/>
                <a:cs typeface="B Nazanin" pitchFamily="2" charset="-78"/>
              </a:rPr>
              <a:t>: اختلاف و تعارض، نتیجه طبیعی با هم زندگی کردن است</a:t>
            </a:r>
          </a:p>
          <a:p>
            <a:pPr algn="just">
              <a:lnSpc>
                <a:spcPct val="150000"/>
              </a:lnSpc>
              <a:buFontTx/>
              <a:buChar char="-"/>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تعارض به خودی خود بد نیست و در واقع اگر خوب حل شود، باعث افزایش درک و فهم دیگران و تقویت ارتباطات نیز می شود.</a:t>
            </a:r>
          </a:p>
          <a:p>
            <a:pPr algn="just">
              <a:lnSpc>
                <a:spcPct val="150000"/>
              </a:lnSpc>
              <a:buFontTx/>
              <a:buChar char="-"/>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اختلافات باعث بروز خشم، عصبانیت، دعوا و مشاجره می شود.</a:t>
            </a:r>
          </a:p>
          <a:p>
            <a:pPr algn="just">
              <a:lnSpc>
                <a:spcPct val="150000"/>
              </a:lnSpc>
              <a:buFont typeface="Wingdings" panose="05000000000000000000" pitchFamily="2" charset="2"/>
              <a:buChar char="v"/>
            </a:pPr>
            <a:r>
              <a:rPr lang="fa-IR" sz="2600" b="1" dirty="0">
                <a:solidFill>
                  <a:srgbClr val="7030A0"/>
                </a:solidFill>
                <a:effectLst>
                  <a:outerShdw blurRad="31750" dist="25400" dir="5400000" algn="tl" rotWithShape="0">
                    <a:srgbClr val="000000">
                      <a:alpha val="25000"/>
                    </a:srgbClr>
                  </a:outerShdw>
                </a:effectLst>
                <a:latin typeface="+mj-lt"/>
                <a:ea typeface="+mj-ea"/>
                <a:cs typeface="B Nazanin" pitchFamily="2" charset="-78"/>
              </a:rPr>
              <a:t>چطور اختلافات و تعارض ها را حل کنیم؟</a:t>
            </a: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Tx/>
              <a:buChar char="-"/>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55</a:t>
            </a:fld>
            <a:endParaRPr lang="fa-IR">
              <a:solidFill>
                <a:prstClr val="black"/>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005064"/>
            <a:ext cx="2800350" cy="1638300"/>
          </a:xfrm>
          <a:prstGeom prst="rect">
            <a:avLst/>
          </a:prstGeom>
        </p:spPr>
      </p:pic>
    </p:spTree>
    <p:extLst>
      <p:ext uri="{BB962C8B-B14F-4D97-AF65-F5344CB8AC3E}">
        <p14:creationId xmlns:p14="http://schemas.microsoft.com/office/powerpoint/2010/main" val="1175861780"/>
      </p:ext>
    </p:extLst>
  </p:cSld>
  <p:clrMapOvr>
    <a:masterClrMapping/>
  </p:clrMapOvr>
  <p:transition spd="med">
    <p:wedg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566928" indent="-457200" algn="just">
              <a:lnSpc>
                <a:spcPct val="150000"/>
              </a:lnSpc>
              <a:buAutoNum type="arabicPeriod"/>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تعارض و اختلاف نظر بین دو یا چند نفر طبیعی است و نشانه عدم علاقه، بی تفاوتی و خودخواهی دیگران نیست.</a:t>
            </a:r>
          </a:p>
          <a:p>
            <a:pPr marL="566928" indent="-457200" algn="just">
              <a:lnSpc>
                <a:spcPct val="150000"/>
              </a:lnSpc>
              <a:buAutoNum type="arabicPeriod"/>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حل تعارض در زمان و مکان مناسب برای هر دو طرف</a:t>
            </a:r>
          </a:p>
          <a:p>
            <a:pPr marL="566928" indent="-457200" algn="just">
              <a:lnSpc>
                <a:spcPct val="150000"/>
              </a:lnSpc>
              <a:buAutoNum type="arabicPeriod"/>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اهمیت داشتن عقاید و خواسته های هر دو طرف به یک اندازه</a:t>
            </a:r>
          </a:p>
          <a:p>
            <a:pPr marL="566928" indent="-457200" algn="just">
              <a:lnSpc>
                <a:spcPct val="150000"/>
              </a:lnSpc>
              <a:buAutoNum type="arabicPeriod"/>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راه حل انتخابی مورد قبول هر دو طرف باشد.</a:t>
            </a:r>
          </a:p>
          <a:p>
            <a:pPr marL="566928" indent="-457200" algn="just">
              <a:lnSpc>
                <a:spcPct val="150000"/>
              </a:lnSpc>
              <a:buAutoNum type="arabicPeriod"/>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زمان عصبانیت قطع مشاجره و موکول کردن حل تعارض به زمان دیگر</a:t>
            </a:r>
          </a:p>
          <a:p>
            <a:pPr marL="566928" indent="-457200" algn="just">
              <a:lnSpc>
                <a:spcPct val="150000"/>
              </a:lnSpc>
              <a:buAutoNum type="arabicPeriod"/>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ضرورت رعایت اصول ارتباط سالم و موثر</a:t>
            </a:r>
            <a:r>
              <a:rPr lang="fa-IR" sz="18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 حائز اهمیت)</a:t>
            </a:r>
          </a:p>
          <a:p>
            <a:pPr marL="566928" indent="-457200" algn="just">
              <a:lnSpc>
                <a:spcPct val="150000"/>
              </a:lnSpc>
              <a:buAutoNum type="arabicPeriod"/>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56</a:t>
            </a:fld>
            <a:endParaRPr lang="fa-IR">
              <a:solidFill>
                <a:prstClr val="black"/>
              </a:solidFill>
            </a:endParaRPr>
          </a:p>
        </p:txBody>
      </p:sp>
      <p:sp>
        <p:nvSpPr>
          <p:cNvPr id="8" name="Rounded Rectangle 7"/>
          <p:cNvSpPr/>
          <p:nvPr/>
        </p:nvSpPr>
        <p:spPr>
          <a:xfrm>
            <a:off x="4139952" y="383816"/>
            <a:ext cx="4392488" cy="10046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4000" b="1" i="1" dirty="0">
                <a:solidFill>
                  <a:prstClr val="white"/>
                </a:solidFill>
                <a:cs typeface="B Nazanin" panose="00000400000000000000" pitchFamily="2" charset="-78"/>
              </a:rPr>
              <a:t>قواعد حل تعارض</a:t>
            </a:r>
          </a:p>
        </p:txBody>
      </p:sp>
      <p:sp>
        <p:nvSpPr>
          <p:cNvPr id="9" name="Flowchart: Punched Tape 8"/>
          <p:cNvSpPr/>
          <p:nvPr/>
        </p:nvSpPr>
        <p:spPr>
          <a:xfrm>
            <a:off x="2915816" y="4869160"/>
            <a:ext cx="4176347" cy="94295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b="1" dirty="0">
                <a:solidFill>
                  <a:prstClr val="white"/>
                </a:solidFill>
                <a:cs typeface="B Nazanin" panose="00000400000000000000" pitchFamily="2" charset="-78"/>
              </a:rPr>
              <a:t>ارتباط خوب شرط اصلی و اساسی حل اختلاف است</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971" y="150222"/>
            <a:ext cx="1981200" cy="123825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982" y="2518518"/>
            <a:ext cx="2209800" cy="1238250"/>
          </a:xfrm>
          <a:prstGeom prst="rect">
            <a:avLst/>
          </a:prstGeom>
        </p:spPr>
      </p:pic>
    </p:spTree>
    <p:extLst>
      <p:ext uri="{BB962C8B-B14F-4D97-AF65-F5344CB8AC3E}">
        <p14:creationId xmlns:p14="http://schemas.microsoft.com/office/powerpoint/2010/main" val="115009285"/>
      </p:ext>
    </p:extLst>
  </p:cSld>
  <p:clrMapOvr>
    <a:masterClrMapping/>
  </p:clrMapOvr>
  <p:transition spd="med">
    <p:wedg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57</a:t>
            </a:fld>
            <a:endParaRPr lang="fa-IR">
              <a:solidFill>
                <a:prstClr val="black"/>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42665148"/>
              </p:ext>
            </p:extLst>
          </p:nvPr>
        </p:nvGraphicFramePr>
        <p:xfrm>
          <a:off x="0" y="-1"/>
          <a:ext cx="9143998" cy="5877274"/>
        </p:xfrm>
        <a:graphic>
          <a:graphicData uri="http://schemas.openxmlformats.org/drawingml/2006/table">
            <a:tbl>
              <a:tblPr rtl="1" firstRow="1" bandRow="1">
                <a:tableStyleId>{5C22544A-7EE6-4342-B048-85BDC9FD1C3A}</a:tableStyleId>
              </a:tblPr>
              <a:tblGrid>
                <a:gridCol w="4571999">
                  <a:extLst>
                    <a:ext uri="{9D8B030D-6E8A-4147-A177-3AD203B41FA5}">
                      <a16:colId xmlns:a16="http://schemas.microsoft.com/office/drawing/2014/main" val="20000"/>
                    </a:ext>
                  </a:extLst>
                </a:gridCol>
                <a:gridCol w="4571999">
                  <a:extLst>
                    <a:ext uri="{9D8B030D-6E8A-4147-A177-3AD203B41FA5}">
                      <a16:colId xmlns:a16="http://schemas.microsoft.com/office/drawing/2014/main" val="20001"/>
                    </a:ext>
                  </a:extLst>
                </a:gridCol>
              </a:tblGrid>
              <a:tr h="562308">
                <a:tc gridSpan="2">
                  <a:txBody>
                    <a:bodyPr/>
                    <a:lstStyle/>
                    <a:p>
                      <a:pPr algn="ctr" rtl="1"/>
                      <a:r>
                        <a:rPr lang="fa-IR" dirty="0"/>
                        <a:t>قواعد ارتباط موثر</a:t>
                      </a:r>
                      <a:endParaRPr lang="fa-IR" dirty="0">
                        <a:cs typeface="B Nazanin" panose="00000400000000000000" pitchFamily="2" charset="-78"/>
                      </a:endParaRPr>
                    </a:p>
                  </a:txBody>
                  <a:tcPr anchor="ctr"/>
                </a:tc>
                <a:tc hMerge="1">
                  <a:txBody>
                    <a:bodyPr/>
                    <a:lstStyle/>
                    <a:p>
                      <a:pPr rtl="1"/>
                      <a:endParaRPr lang="fa-IR" dirty="0"/>
                    </a:p>
                  </a:txBody>
                  <a:tcPr/>
                </a:tc>
                <a:extLst>
                  <a:ext uri="{0D108BD9-81ED-4DB2-BD59-A6C34878D82A}">
                    <a16:rowId xmlns:a16="http://schemas.microsoft.com/office/drawing/2014/main" val="10000"/>
                  </a:ext>
                </a:extLst>
              </a:tr>
              <a:tr h="562308">
                <a:tc>
                  <a:txBody>
                    <a:bodyPr/>
                    <a:lstStyle/>
                    <a:p>
                      <a:pPr algn="ctr" rtl="1"/>
                      <a:r>
                        <a:rPr lang="fa-IR" dirty="0">
                          <a:cs typeface="B Nazanin" panose="00000400000000000000" pitchFamily="2" charset="-78"/>
                        </a:rPr>
                        <a:t>وقتی در حال گفتن نظر خود هستید</a:t>
                      </a:r>
                    </a:p>
                  </a:txBody>
                  <a:tcPr anchor="ctr"/>
                </a:tc>
                <a:tc>
                  <a:txBody>
                    <a:bodyPr/>
                    <a:lstStyle/>
                    <a:p>
                      <a:pPr algn="ctr" rtl="1"/>
                      <a:r>
                        <a:rPr lang="fa-IR" dirty="0">
                          <a:cs typeface="B Nazanin" panose="00000400000000000000" pitchFamily="2" charset="-78"/>
                        </a:rPr>
                        <a:t>وقتی در حال گوش دادن هستید</a:t>
                      </a:r>
                    </a:p>
                  </a:txBody>
                  <a:tcPr anchor="ctr"/>
                </a:tc>
                <a:extLst>
                  <a:ext uri="{0D108BD9-81ED-4DB2-BD59-A6C34878D82A}">
                    <a16:rowId xmlns:a16="http://schemas.microsoft.com/office/drawing/2014/main" val="10001"/>
                  </a:ext>
                </a:extLst>
              </a:tr>
              <a:tr h="562308">
                <a:tc>
                  <a:txBody>
                    <a:bodyPr/>
                    <a:lstStyle/>
                    <a:p>
                      <a:pPr algn="ctr" rtl="1"/>
                      <a:r>
                        <a:rPr lang="fa-IR" dirty="0">
                          <a:cs typeface="B Nazanin" panose="00000400000000000000" pitchFamily="2" charset="-78"/>
                        </a:rPr>
                        <a:t>به طرف مقابل نگاه کنید</a:t>
                      </a:r>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dirty="0">
                          <a:cs typeface="B Nazanin" panose="00000400000000000000" pitchFamily="2" charset="-78"/>
                        </a:rPr>
                        <a:t>به طرف مقابل نگاه کنید</a:t>
                      </a:r>
                    </a:p>
                  </a:txBody>
                  <a:tcPr anchor="ctr"/>
                </a:tc>
                <a:extLst>
                  <a:ext uri="{0D108BD9-81ED-4DB2-BD59-A6C34878D82A}">
                    <a16:rowId xmlns:a16="http://schemas.microsoft.com/office/drawing/2014/main" val="10002"/>
                  </a:ext>
                </a:extLst>
              </a:tr>
              <a:tr h="562308">
                <a:tc>
                  <a:txBody>
                    <a:bodyPr/>
                    <a:lstStyle/>
                    <a:p>
                      <a:pPr algn="ctr" rtl="1"/>
                      <a:r>
                        <a:rPr lang="fa-IR" dirty="0">
                          <a:cs typeface="B Nazanin" panose="00000400000000000000" pitchFamily="2" charset="-78"/>
                        </a:rPr>
                        <a:t>لحن صدایتان مودبانه باشد</a:t>
                      </a:r>
                    </a:p>
                  </a:txBody>
                  <a:tcPr anchor="ctr"/>
                </a:tc>
                <a:tc>
                  <a:txBody>
                    <a:bodyPr/>
                    <a:lstStyle/>
                    <a:p>
                      <a:pPr algn="ctr" rtl="1"/>
                      <a:r>
                        <a:rPr lang="fa-IR" dirty="0">
                          <a:cs typeface="B Nazanin" panose="00000400000000000000" pitchFamily="2" charset="-78"/>
                        </a:rPr>
                        <a:t>به حرف ها او توجه کنید</a:t>
                      </a:r>
                    </a:p>
                  </a:txBody>
                  <a:tcPr anchor="ctr"/>
                </a:tc>
                <a:extLst>
                  <a:ext uri="{0D108BD9-81ED-4DB2-BD59-A6C34878D82A}">
                    <a16:rowId xmlns:a16="http://schemas.microsoft.com/office/drawing/2014/main" val="10003"/>
                  </a:ext>
                </a:extLst>
              </a:tr>
              <a:tr h="562308">
                <a:tc>
                  <a:txBody>
                    <a:bodyPr/>
                    <a:lstStyle/>
                    <a:p>
                      <a:pPr algn="ctr" rtl="1"/>
                      <a:r>
                        <a:rPr lang="fa-IR" dirty="0">
                          <a:cs typeface="B Nazanin" panose="00000400000000000000" pitchFamily="2" charset="-78"/>
                        </a:rPr>
                        <a:t>از زبان بدن آرام و غیر تهاجمی استفاده کنید.</a:t>
                      </a:r>
                    </a:p>
                  </a:txBody>
                  <a:tcPr anchor="ctr"/>
                </a:tc>
                <a:tc>
                  <a:txBody>
                    <a:bodyPr/>
                    <a:lstStyle/>
                    <a:p>
                      <a:pPr algn="ctr" rtl="1"/>
                      <a:r>
                        <a:rPr lang="fa-IR" dirty="0">
                          <a:cs typeface="B Nazanin" panose="00000400000000000000" pitchFamily="2" charset="-78"/>
                        </a:rPr>
                        <a:t>نشان دهید که در حال گوش دادن هستید</a:t>
                      </a:r>
                    </a:p>
                  </a:txBody>
                  <a:tcPr anchor="ctr"/>
                </a:tc>
                <a:extLst>
                  <a:ext uri="{0D108BD9-81ED-4DB2-BD59-A6C34878D82A}">
                    <a16:rowId xmlns:a16="http://schemas.microsoft.com/office/drawing/2014/main" val="10004"/>
                  </a:ext>
                </a:extLst>
              </a:tr>
              <a:tr h="970559">
                <a:tc>
                  <a:txBody>
                    <a:bodyPr/>
                    <a:lstStyle/>
                    <a:p>
                      <a:pPr algn="ctr" rtl="1"/>
                      <a:r>
                        <a:rPr lang="fa-IR" dirty="0">
                          <a:cs typeface="B Nazanin" panose="00000400000000000000" pitchFamily="2" charset="-78"/>
                        </a:rPr>
                        <a:t>سرزنش و توهین نکنید و مرتب او را با دیگران مقایسه نکنید</a:t>
                      </a:r>
                    </a:p>
                  </a:txBody>
                  <a:tcPr anchor="ctr"/>
                </a:tc>
                <a:tc>
                  <a:txBody>
                    <a:bodyPr/>
                    <a:lstStyle/>
                    <a:p>
                      <a:pPr algn="ctr" rtl="1"/>
                      <a:r>
                        <a:rPr lang="fa-IR" dirty="0">
                          <a:cs typeface="B Nazanin" panose="00000400000000000000" pitchFamily="2" charset="-78"/>
                        </a:rPr>
                        <a:t>به نکاتی که</a:t>
                      </a:r>
                      <a:r>
                        <a:rPr lang="fa-IR" baseline="0" dirty="0">
                          <a:cs typeface="B Nazanin" panose="00000400000000000000" pitchFamily="2" charset="-78"/>
                        </a:rPr>
                        <a:t> در حرف های او درست و منطقی به نظر می رسد دقت کنید و گوش دهید</a:t>
                      </a:r>
                      <a:endParaRPr lang="fa-IR" dirty="0">
                        <a:cs typeface="B Nazanin" panose="00000400000000000000" pitchFamily="2" charset="-78"/>
                      </a:endParaRPr>
                    </a:p>
                  </a:txBody>
                  <a:tcPr anchor="ctr"/>
                </a:tc>
                <a:extLst>
                  <a:ext uri="{0D108BD9-81ED-4DB2-BD59-A6C34878D82A}">
                    <a16:rowId xmlns:a16="http://schemas.microsoft.com/office/drawing/2014/main" val="10005"/>
                  </a:ext>
                </a:extLst>
              </a:tr>
              <a:tr h="562308">
                <a:tc>
                  <a:txBody>
                    <a:bodyPr/>
                    <a:lstStyle/>
                    <a:p>
                      <a:pPr algn="ctr" rtl="1"/>
                      <a:r>
                        <a:rPr lang="fa-IR" dirty="0">
                          <a:cs typeface="B Nazanin" panose="00000400000000000000" pitchFamily="2" charset="-78"/>
                        </a:rPr>
                        <a:t>تهدید</a:t>
                      </a:r>
                      <a:r>
                        <a:rPr lang="fa-IR" baseline="0" dirty="0">
                          <a:cs typeface="B Nazanin" panose="00000400000000000000" pitchFamily="2" charset="-78"/>
                        </a:rPr>
                        <a:t> نکنید</a:t>
                      </a:r>
                      <a:endParaRPr lang="fa-IR" dirty="0">
                        <a:cs typeface="B Nazanin" panose="00000400000000000000" pitchFamily="2" charset="-78"/>
                      </a:endParaRPr>
                    </a:p>
                  </a:txBody>
                  <a:tcPr anchor="ctr"/>
                </a:tc>
                <a:tc>
                  <a:txBody>
                    <a:bodyPr/>
                    <a:lstStyle/>
                    <a:p>
                      <a:pPr algn="ctr" rtl="1"/>
                      <a:r>
                        <a:rPr lang="fa-IR" dirty="0">
                          <a:cs typeface="B Nazanin" panose="00000400000000000000" pitchFamily="2" charset="-78"/>
                        </a:rPr>
                        <a:t>به احساسات او توجه کنید</a:t>
                      </a:r>
                    </a:p>
                  </a:txBody>
                  <a:tcPr anchor="ctr"/>
                </a:tc>
                <a:extLst>
                  <a:ext uri="{0D108BD9-81ED-4DB2-BD59-A6C34878D82A}">
                    <a16:rowId xmlns:a16="http://schemas.microsoft.com/office/drawing/2014/main" val="10006"/>
                  </a:ext>
                </a:extLst>
              </a:tr>
              <a:tr h="562308">
                <a:tc>
                  <a:txBody>
                    <a:bodyPr/>
                    <a:lstStyle/>
                    <a:p>
                      <a:pPr algn="ctr" rtl="1"/>
                      <a:r>
                        <a:rPr lang="fa-IR" dirty="0">
                          <a:cs typeface="B Nazanin" panose="00000400000000000000" pitchFamily="2" charset="-78"/>
                        </a:rPr>
                        <a:t>مسایل قدیمی را پیش نکشید</a:t>
                      </a:r>
                    </a:p>
                  </a:txBody>
                  <a:tcPr anchor="ctr"/>
                </a:tc>
                <a:tc>
                  <a:txBody>
                    <a:bodyPr/>
                    <a:lstStyle/>
                    <a:p>
                      <a:pPr algn="ctr" rtl="1"/>
                      <a:r>
                        <a:rPr lang="fa-IR" dirty="0">
                          <a:cs typeface="B Nazanin" panose="00000400000000000000" pitchFamily="2" charset="-78"/>
                        </a:rPr>
                        <a:t>حرف های طرف مقابل را قطع نکنید</a:t>
                      </a:r>
                    </a:p>
                  </a:txBody>
                  <a:tcPr anchor="ctr"/>
                </a:tc>
                <a:extLst>
                  <a:ext uri="{0D108BD9-81ED-4DB2-BD59-A6C34878D82A}">
                    <a16:rowId xmlns:a16="http://schemas.microsoft.com/office/drawing/2014/main" val="10007"/>
                  </a:ext>
                </a:extLst>
              </a:tr>
              <a:tr h="970559">
                <a:tc>
                  <a:txBody>
                    <a:bodyPr/>
                    <a:lstStyle/>
                    <a:p>
                      <a:pPr algn="ctr" rtl="1"/>
                      <a:r>
                        <a:rPr lang="fa-IR" dirty="0">
                          <a:cs typeface="B Nazanin" panose="00000400000000000000" pitchFamily="2" charset="-78"/>
                        </a:rPr>
                        <a:t>متکلم وحده نباشید و نظر طرف مقابل را هم بپرسید</a:t>
                      </a:r>
                    </a:p>
                  </a:txBody>
                  <a:tcPr anchor="ctr"/>
                </a:tc>
                <a:tc>
                  <a:txBody>
                    <a:bodyPr/>
                    <a:lstStyle/>
                    <a:p>
                      <a:pPr algn="ctr" rtl="1"/>
                      <a:r>
                        <a:rPr lang="fa-IR" dirty="0">
                          <a:cs typeface="B Nazanin" panose="00000400000000000000" pitchFamily="2" charset="-78"/>
                        </a:rPr>
                        <a:t>اگر نکته</a:t>
                      </a:r>
                      <a:r>
                        <a:rPr lang="fa-IR" baseline="0" dirty="0">
                          <a:cs typeface="B Nazanin" panose="00000400000000000000" pitchFamily="2" charset="-78"/>
                        </a:rPr>
                        <a:t> مبهمی در حرف های طرف مقابل وجود داشت. سوا کنید و پیش خود نتیجه گیری نکنید.</a:t>
                      </a:r>
                      <a:endParaRPr lang="fa-IR" dirty="0">
                        <a:cs typeface="B Nazanin" panose="00000400000000000000" pitchFamily="2" charset="-78"/>
                      </a:endParaRPr>
                    </a:p>
                  </a:txBody>
                  <a:tcPr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4840031"/>
      </p:ext>
    </p:extLst>
  </p:cSld>
  <p:clrMapOvr>
    <a:masterClrMapping/>
  </p:clrMapOvr>
  <p:transition spd="med">
    <p:wedg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552" y="548680"/>
            <a:ext cx="8229600" cy="4611967"/>
          </a:xfrm>
        </p:spPr>
        <p:txBody>
          <a:bodyPr>
            <a:normAutofit lnSpcReduction="100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قدم اول- تعریف مشکل و توافق روی آن</a:t>
            </a:r>
          </a:p>
          <a:p>
            <a:pPr algn="just">
              <a:lnSpc>
                <a:spcPct val="150000"/>
              </a:lnSpc>
              <a:buFont typeface="Wingdings" panose="05000000000000000000" pitchFamily="2" charset="2"/>
              <a:buChar char="ü"/>
            </a:pPr>
            <a:r>
              <a:rPr lang="fa-IR" sz="1600" b="1" dirty="0">
                <a:solidFill>
                  <a:schemeClr val="tx2">
                    <a:lumMod val="50000"/>
                  </a:schemeClr>
                </a:solidFill>
                <a:effectLst>
                  <a:outerShdw blurRad="31750" dist="25400" dir="5400000" algn="tl" rotWithShape="0">
                    <a:srgbClr val="000000">
                      <a:alpha val="25000"/>
                    </a:srgbClr>
                  </a:outerShdw>
                </a:effectLst>
                <a:cs typeface="B Nazanin" pitchFamily="2" charset="-78"/>
              </a:rPr>
              <a:t>در قدم اول </a:t>
            </a: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تعریف کردن مشکلی که عامل ایجاد کننده اختلاف است</a:t>
            </a: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1. </a:t>
            </a:r>
            <a:r>
              <a:rPr lang="fa-IR" sz="1600"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مشکل</a:t>
            </a: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را دقیق و روشن تعریف کنید تا احتمال حل آن بیشتر شود.</a:t>
            </a:r>
          </a:p>
          <a:p>
            <a:pPr marL="109728" indent="0" algn="just">
              <a:lnSpc>
                <a:spcPct val="150000"/>
              </a:lnSpc>
              <a:buNone/>
            </a:pPr>
            <a:r>
              <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2. مشکلات را بدون قضاوت کردن یا سرزنش کردن یکدیگر </a:t>
            </a:r>
            <a:r>
              <a:rPr lang="fa-IR" sz="1600" b="1" dirty="0">
                <a:solidFill>
                  <a:schemeClr val="tx2">
                    <a:lumMod val="50000"/>
                  </a:schemeClr>
                </a:solidFill>
                <a:effectLst>
                  <a:outerShdw blurRad="31750" dist="25400" dir="5400000" algn="tl" rotWithShape="0">
                    <a:srgbClr val="000000">
                      <a:alpha val="25000"/>
                    </a:srgbClr>
                  </a:outerShdw>
                </a:effectLst>
                <a:cs typeface="B Nazanin" pitchFamily="2" charset="-78"/>
              </a:rPr>
              <a:t>تعریف کنید .</a:t>
            </a: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cs typeface="B Nazanin" pitchFamily="2" charset="-78"/>
              </a:rPr>
              <a:t>قدم دوم- گفتگ درباره مشکل</a:t>
            </a:r>
          </a:p>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cs typeface="B Nazanin" pitchFamily="2" charset="-78"/>
              </a:rPr>
              <a:t>قدم سوم – پیدا کردن راه حل</a:t>
            </a: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Tx/>
              <a:buChar char="-"/>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58</a:t>
            </a:fld>
            <a:endParaRPr lang="fa-IR">
              <a:solidFill>
                <a:prstClr val="black"/>
              </a:solidFill>
            </a:endParaRPr>
          </a:p>
        </p:txBody>
      </p:sp>
      <p:sp>
        <p:nvSpPr>
          <p:cNvPr id="6" name="Oval 5"/>
          <p:cNvSpPr/>
          <p:nvPr/>
        </p:nvSpPr>
        <p:spPr>
          <a:xfrm>
            <a:off x="3131840" y="1700808"/>
            <a:ext cx="5256584"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lnSpc>
                <a:spcPct val="150000"/>
              </a:lnSpc>
            </a:pPr>
            <a:r>
              <a:rPr lang="fa-IR" b="1" dirty="0">
                <a:solidFill>
                  <a:srgbClr val="646B86">
                    <a:lumMod val="50000"/>
                  </a:srgbClr>
                </a:solidFill>
                <a:effectLst>
                  <a:outerShdw blurRad="31750" dist="25400" dir="5400000" algn="tl" rotWithShape="0">
                    <a:srgbClr val="000000">
                      <a:alpha val="25000"/>
                    </a:srgbClr>
                  </a:outerShdw>
                </a:effectLst>
                <a:cs typeface="B Nazanin" pitchFamily="2" charset="-78"/>
              </a:rPr>
              <a:t> </a:t>
            </a:r>
            <a:r>
              <a:rPr lang="fa-IR" b="1" dirty="0">
                <a:solidFill>
                  <a:prstClr val="white"/>
                </a:solidFill>
                <a:effectLst>
                  <a:outerShdw blurRad="31750" dist="25400" dir="5400000" algn="tl" rotWithShape="0">
                    <a:srgbClr val="000000">
                      <a:alpha val="25000"/>
                    </a:srgbClr>
                  </a:outerShdw>
                </a:effectLst>
                <a:cs typeface="B Nazanin" pitchFamily="2" charset="-78"/>
              </a:rPr>
              <a:t>برای تعریف مشکل به نکات زیر توجه کنیم</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40" y="2924944"/>
            <a:ext cx="2849116" cy="2808312"/>
          </a:xfrm>
          <a:prstGeom prst="rect">
            <a:avLst/>
          </a:prstGeom>
        </p:spPr>
      </p:pic>
    </p:spTree>
    <p:extLst>
      <p:ext uri="{BB962C8B-B14F-4D97-AF65-F5344CB8AC3E}">
        <p14:creationId xmlns:p14="http://schemas.microsoft.com/office/powerpoint/2010/main" val="2884135805"/>
      </p:ext>
    </p:extLst>
  </p:cSld>
  <p:clrMapOvr>
    <a:masterClrMapping/>
  </p:clrMapOvr>
  <p:transition spd="med">
    <p:wedg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552" y="548680"/>
            <a:ext cx="8229600" cy="4611967"/>
          </a:xfrm>
        </p:spPr>
        <p:txBody>
          <a:bodyPr>
            <a:normAutofit/>
          </a:bodyPr>
          <a:lstStyle/>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Tx/>
              <a:buChar char="-"/>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59</a:t>
            </a:fld>
            <a:endParaRPr lang="fa-IR">
              <a:solidFill>
                <a:prstClr val="black"/>
              </a:solidFill>
            </a:endParaRPr>
          </a:p>
        </p:txBody>
      </p:sp>
      <p:sp>
        <p:nvSpPr>
          <p:cNvPr id="6" name="Oval 5"/>
          <p:cNvSpPr/>
          <p:nvPr/>
        </p:nvSpPr>
        <p:spPr>
          <a:xfrm>
            <a:off x="2087060" y="188005"/>
            <a:ext cx="5256584"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lnSpc>
                <a:spcPct val="150000"/>
              </a:lnSpc>
            </a:pPr>
            <a:r>
              <a:rPr lang="fa-IR" b="1" dirty="0">
                <a:solidFill>
                  <a:srgbClr val="646B86">
                    <a:lumMod val="50000"/>
                  </a:srgbClr>
                </a:solidFill>
                <a:effectLst>
                  <a:outerShdw blurRad="31750" dist="25400" dir="5400000" algn="tl" rotWithShape="0">
                    <a:srgbClr val="000000">
                      <a:alpha val="25000"/>
                    </a:srgbClr>
                  </a:outerShdw>
                </a:effectLst>
                <a:cs typeface="B Nazanin" pitchFamily="2" charset="-78"/>
              </a:rPr>
              <a:t>پیدا کردن راه حل مناسب</a:t>
            </a:r>
            <a:endParaRPr lang="fa-IR" b="1" dirty="0">
              <a:solidFill>
                <a:prstClr val="white"/>
              </a:solidFill>
              <a:effectLst>
                <a:outerShdw blurRad="31750" dist="25400" dir="5400000" algn="tl" rotWithShape="0">
                  <a:srgbClr val="000000">
                    <a:alpha val="25000"/>
                  </a:srgbClr>
                </a:outerShdw>
              </a:effectLst>
              <a:cs typeface="B Nazanin" pitchFamily="2" charset="-78"/>
            </a:endParaRPr>
          </a:p>
        </p:txBody>
      </p:sp>
      <p:graphicFrame>
        <p:nvGraphicFramePr>
          <p:cNvPr id="7" name="Table 6"/>
          <p:cNvGraphicFramePr>
            <a:graphicFrameLocks noGrp="1"/>
          </p:cNvGraphicFramePr>
          <p:nvPr>
            <p:extLst>
              <p:ext uri="{D42A27DB-BD31-4B8C-83A1-F6EECF244321}">
                <p14:modId xmlns:p14="http://schemas.microsoft.com/office/powerpoint/2010/main" val="3994831376"/>
              </p:ext>
            </p:extLst>
          </p:nvPr>
        </p:nvGraphicFramePr>
        <p:xfrm>
          <a:off x="0" y="2219015"/>
          <a:ext cx="9144000" cy="3514241"/>
        </p:xfrm>
        <a:graphic>
          <a:graphicData uri="http://schemas.openxmlformats.org/drawingml/2006/table">
            <a:tbl>
              <a:tblPr rtl="1" firstRow="1" bandRow="1">
                <a:tableStyleId>{5C22544A-7EE6-4342-B048-85BDC9FD1C3A}</a:tableStyleId>
              </a:tblPr>
              <a:tblGrid>
                <a:gridCol w="4572000">
                  <a:extLst>
                    <a:ext uri="{9D8B030D-6E8A-4147-A177-3AD203B41FA5}">
                      <a16:colId xmlns:a16="http://schemas.microsoft.com/office/drawing/2014/main" val="20000"/>
                    </a:ext>
                  </a:extLst>
                </a:gridCol>
                <a:gridCol w="4572000">
                  <a:extLst>
                    <a:ext uri="{9D8B030D-6E8A-4147-A177-3AD203B41FA5}">
                      <a16:colId xmlns:a16="http://schemas.microsoft.com/office/drawing/2014/main" val="20001"/>
                    </a:ext>
                  </a:extLst>
                </a:gridCol>
              </a:tblGrid>
              <a:tr h="522484">
                <a:tc>
                  <a:txBody>
                    <a:bodyPr/>
                    <a:lstStyle/>
                    <a:p>
                      <a:pPr algn="ctr" rtl="1"/>
                      <a:r>
                        <a:rPr lang="fa-IR" dirty="0">
                          <a:cs typeface="B Nazanin" panose="00000400000000000000" pitchFamily="2" charset="-78"/>
                        </a:rPr>
                        <a:t>راه حل های شما</a:t>
                      </a:r>
                    </a:p>
                  </a:txBody>
                  <a:tcPr anchor="ctr"/>
                </a:tc>
                <a:tc>
                  <a:txBody>
                    <a:bodyPr/>
                    <a:lstStyle/>
                    <a:p>
                      <a:pPr algn="ctr" rtl="1"/>
                      <a:r>
                        <a:rPr lang="fa-IR" dirty="0">
                          <a:cs typeface="B Nazanin" panose="00000400000000000000" pitchFamily="2" charset="-78"/>
                        </a:rPr>
                        <a:t>راه حل های همسرتان </a:t>
                      </a:r>
                    </a:p>
                  </a:txBody>
                  <a:tcPr anchor="ctr"/>
                </a:tc>
                <a:extLst>
                  <a:ext uri="{0D108BD9-81ED-4DB2-BD59-A6C34878D82A}">
                    <a16:rowId xmlns:a16="http://schemas.microsoft.com/office/drawing/2014/main" val="10000"/>
                  </a:ext>
                </a:extLst>
              </a:tr>
              <a:tr h="522484">
                <a:tc>
                  <a:txBody>
                    <a:bodyPr/>
                    <a:lstStyle/>
                    <a:p>
                      <a:pPr algn="ctr" rtl="1"/>
                      <a:r>
                        <a:rPr lang="fa-IR" dirty="0">
                          <a:cs typeface="B Nazanin" panose="00000400000000000000" pitchFamily="2" charset="-78"/>
                        </a:rPr>
                        <a:t>وقتی در حال گفتن نظر خود هستید</a:t>
                      </a:r>
                    </a:p>
                  </a:txBody>
                  <a:tcPr anchor="ctr"/>
                </a:tc>
                <a:tc>
                  <a:txBody>
                    <a:bodyPr/>
                    <a:lstStyle/>
                    <a:p>
                      <a:pPr algn="ctr" rtl="1"/>
                      <a:r>
                        <a:rPr lang="fa-IR" dirty="0">
                          <a:cs typeface="B Nazanin" panose="00000400000000000000" pitchFamily="2" charset="-78"/>
                        </a:rPr>
                        <a:t>وقتی در حال گوش دادن هستید</a:t>
                      </a:r>
                    </a:p>
                  </a:txBody>
                  <a:tcPr anchor="ctr"/>
                </a:tc>
                <a:extLst>
                  <a:ext uri="{0D108BD9-81ED-4DB2-BD59-A6C34878D82A}">
                    <a16:rowId xmlns:a16="http://schemas.microsoft.com/office/drawing/2014/main" val="10001"/>
                  </a:ext>
                </a:extLst>
              </a:tr>
              <a:tr h="522484">
                <a:tc>
                  <a:txBody>
                    <a:bodyPr/>
                    <a:lstStyle/>
                    <a:p>
                      <a:pPr algn="ctr" rtl="1"/>
                      <a:r>
                        <a:rPr lang="fa-IR" dirty="0">
                          <a:cs typeface="B Nazanin" panose="00000400000000000000" pitchFamily="2" charset="-78"/>
                        </a:rPr>
                        <a:t>به طرف مقابل نگاه کنید</a:t>
                      </a:r>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dirty="0">
                          <a:cs typeface="B Nazanin" panose="00000400000000000000" pitchFamily="2" charset="-78"/>
                        </a:rPr>
                        <a:t>به طرف مقابل نگاه کنید</a:t>
                      </a:r>
                    </a:p>
                  </a:txBody>
                  <a:tcPr anchor="ctr"/>
                </a:tc>
                <a:extLst>
                  <a:ext uri="{0D108BD9-81ED-4DB2-BD59-A6C34878D82A}">
                    <a16:rowId xmlns:a16="http://schemas.microsoft.com/office/drawing/2014/main" val="10002"/>
                  </a:ext>
                </a:extLst>
              </a:tr>
              <a:tr h="522484">
                <a:tc>
                  <a:txBody>
                    <a:bodyPr/>
                    <a:lstStyle/>
                    <a:p>
                      <a:pPr algn="ctr" rtl="1"/>
                      <a:r>
                        <a:rPr lang="fa-IR" dirty="0">
                          <a:cs typeface="B Nazanin" panose="00000400000000000000" pitchFamily="2" charset="-78"/>
                        </a:rPr>
                        <a:t>لحن صدایتان مودبانه باشد</a:t>
                      </a:r>
                    </a:p>
                  </a:txBody>
                  <a:tcPr anchor="ctr"/>
                </a:tc>
                <a:tc>
                  <a:txBody>
                    <a:bodyPr/>
                    <a:lstStyle/>
                    <a:p>
                      <a:pPr algn="ctr" rtl="1"/>
                      <a:r>
                        <a:rPr lang="fa-IR" dirty="0">
                          <a:cs typeface="B Nazanin" panose="00000400000000000000" pitchFamily="2" charset="-78"/>
                        </a:rPr>
                        <a:t>به حرف ها ی او توجه کنید</a:t>
                      </a:r>
                    </a:p>
                  </a:txBody>
                  <a:tcPr anchor="ctr"/>
                </a:tc>
                <a:extLst>
                  <a:ext uri="{0D108BD9-81ED-4DB2-BD59-A6C34878D82A}">
                    <a16:rowId xmlns:a16="http://schemas.microsoft.com/office/drawing/2014/main" val="10003"/>
                  </a:ext>
                </a:extLst>
              </a:tr>
              <a:tr h="522484">
                <a:tc>
                  <a:txBody>
                    <a:bodyPr/>
                    <a:lstStyle/>
                    <a:p>
                      <a:pPr algn="ctr" rtl="1"/>
                      <a:r>
                        <a:rPr lang="fa-IR" dirty="0">
                          <a:cs typeface="B Nazanin" panose="00000400000000000000" pitchFamily="2" charset="-78"/>
                        </a:rPr>
                        <a:t>از زبان بدن آرام و غیر تهاجمی استفاده کنید.</a:t>
                      </a:r>
                    </a:p>
                  </a:txBody>
                  <a:tcPr anchor="ctr"/>
                </a:tc>
                <a:tc>
                  <a:txBody>
                    <a:bodyPr/>
                    <a:lstStyle/>
                    <a:p>
                      <a:pPr algn="ctr" rtl="1"/>
                      <a:r>
                        <a:rPr lang="fa-IR" dirty="0">
                          <a:cs typeface="B Nazanin" panose="00000400000000000000" pitchFamily="2" charset="-78"/>
                        </a:rPr>
                        <a:t>نشان دهید که در حال گوش دادن هستید</a:t>
                      </a:r>
                    </a:p>
                  </a:txBody>
                  <a:tcPr anchor="ctr"/>
                </a:tc>
                <a:extLst>
                  <a:ext uri="{0D108BD9-81ED-4DB2-BD59-A6C34878D82A}">
                    <a16:rowId xmlns:a16="http://schemas.microsoft.com/office/drawing/2014/main" val="10004"/>
                  </a:ext>
                </a:extLst>
              </a:tr>
              <a:tr h="901821">
                <a:tc>
                  <a:txBody>
                    <a:bodyPr/>
                    <a:lstStyle/>
                    <a:p>
                      <a:pPr algn="ctr" rtl="1"/>
                      <a:r>
                        <a:rPr lang="fa-IR" dirty="0">
                          <a:cs typeface="B Nazanin" panose="00000400000000000000" pitchFamily="2" charset="-78"/>
                        </a:rPr>
                        <a:t>سرزنش و توهین نکنید و مرتب او را با دیگران مقایسه نکنید</a:t>
                      </a:r>
                    </a:p>
                  </a:txBody>
                  <a:tcPr anchor="ctr"/>
                </a:tc>
                <a:tc>
                  <a:txBody>
                    <a:bodyPr/>
                    <a:lstStyle/>
                    <a:p>
                      <a:pPr algn="ctr" rtl="1"/>
                      <a:r>
                        <a:rPr lang="fa-IR" dirty="0">
                          <a:cs typeface="B Nazanin" panose="00000400000000000000" pitchFamily="2" charset="-78"/>
                        </a:rPr>
                        <a:t>به نکاتی که</a:t>
                      </a:r>
                      <a:r>
                        <a:rPr lang="fa-IR" baseline="0" dirty="0">
                          <a:cs typeface="B Nazanin" panose="00000400000000000000" pitchFamily="2" charset="-78"/>
                        </a:rPr>
                        <a:t> در حرف های او درست و منطقی به نظر می رسد دقت کنید و گوش دهید</a:t>
                      </a:r>
                      <a:endParaRPr lang="fa-IR" dirty="0">
                        <a:cs typeface="B Nazanin" panose="00000400000000000000" pitchFamily="2" charset="-78"/>
                      </a:endParaRPr>
                    </a:p>
                  </a:txBody>
                  <a:tcPr anchor="ctr"/>
                </a:tc>
                <a:extLst>
                  <a:ext uri="{0D108BD9-81ED-4DB2-BD59-A6C34878D82A}">
                    <a16:rowId xmlns:a16="http://schemas.microsoft.com/office/drawing/2014/main" val="10005"/>
                  </a:ext>
                </a:extLst>
              </a:tr>
            </a:tbl>
          </a:graphicData>
        </a:graphic>
      </p:graphicFrame>
      <p:sp>
        <p:nvSpPr>
          <p:cNvPr id="11" name="Rounded Rectangular Callout 10"/>
          <p:cNvSpPr/>
          <p:nvPr/>
        </p:nvSpPr>
        <p:spPr>
          <a:xfrm>
            <a:off x="6024208" y="1289962"/>
            <a:ext cx="2592288" cy="576064"/>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a:solidFill>
                  <a:prstClr val="white"/>
                </a:solidFill>
              </a:rPr>
              <a:t>مثال :اختلاف مصرف داروهای گیاهی یا مراجعه به پزشک</a:t>
            </a:r>
          </a:p>
        </p:txBody>
      </p:sp>
    </p:spTree>
    <p:extLst>
      <p:ext uri="{BB962C8B-B14F-4D97-AF65-F5344CB8AC3E}">
        <p14:creationId xmlns:p14="http://schemas.microsoft.com/office/powerpoint/2010/main" val="759561222"/>
      </p:ext>
    </p:extLst>
  </p:cSld>
  <p:clrMapOvr>
    <a:masterClrMapping/>
  </p:clrMapOvr>
  <p:transition spd="med">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اگر فشار روانی شدید یا طولانی باشد و اقدام مناسبی برای مقابله با آن انجام نشود اثرات منفی و مخربی روی سلامت جسمی و روانی خواهد گذاشت. </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اثرات مخرب فشار روانی( استرس) :</a:t>
            </a:r>
            <a:endParaRPr lang="fa-IR" dirty="0"/>
          </a:p>
        </p:txBody>
      </p:sp>
      <p:graphicFrame>
        <p:nvGraphicFramePr>
          <p:cNvPr id="7" name="Table 6"/>
          <p:cNvGraphicFramePr>
            <a:graphicFrameLocks noGrp="1"/>
          </p:cNvGraphicFramePr>
          <p:nvPr>
            <p:extLst>
              <p:ext uri="{D42A27DB-BD31-4B8C-83A1-F6EECF244321}">
                <p14:modId xmlns:p14="http://schemas.microsoft.com/office/powerpoint/2010/main" val="4195440247"/>
              </p:ext>
            </p:extLst>
          </p:nvPr>
        </p:nvGraphicFramePr>
        <p:xfrm>
          <a:off x="1619672" y="3068960"/>
          <a:ext cx="6096000" cy="3114040"/>
        </p:xfrm>
        <a:graphic>
          <a:graphicData uri="http://schemas.openxmlformats.org/drawingml/2006/table">
            <a:tbl>
              <a:tblPr firstRow="1" bandRow="1">
                <a:tableStyleId>{5C22544A-7EE6-4342-B048-85BDC9FD1C3A}</a:tableStyleId>
              </a:tblPr>
              <a:tblGrid>
                <a:gridCol w="3960440">
                  <a:extLst>
                    <a:ext uri="{9D8B030D-6E8A-4147-A177-3AD203B41FA5}">
                      <a16:colId xmlns:a16="http://schemas.microsoft.com/office/drawing/2014/main" val="20000"/>
                    </a:ext>
                  </a:extLst>
                </a:gridCol>
                <a:gridCol w="2135560">
                  <a:extLst>
                    <a:ext uri="{9D8B030D-6E8A-4147-A177-3AD203B41FA5}">
                      <a16:colId xmlns:a16="http://schemas.microsoft.com/office/drawing/2014/main" val="20001"/>
                    </a:ext>
                  </a:extLst>
                </a:gridCol>
              </a:tblGrid>
              <a:tr h="370840">
                <a:tc>
                  <a:txBody>
                    <a:bodyPr/>
                    <a:lstStyle/>
                    <a:p>
                      <a:r>
                        <a:rPr lang="fa-IR" dirty="0">
                          <a:solidFill>
                            <a:schemeClr val="tx2">
                              <a:lumMod val="50000"/>
                            </a:schemeClr>
                          </a:solidFill>
                        </a:rPr>
                        <a:t>اثرات فشار روانی بر سیستم</a:t>
                      </a:r>
                      <a:r>
                        <a:rPr lang="fa-IR" baseline="0" dirty="0">
                          <a:solidFill>
                            <a:schemeClr val="tx2">
                              <a:lumMod val="50000"/>
                            </a:schemeClr>
                          </a:solidFill>
                        </a:rPr>
                        <a:t> های بدنی</a:t>
                      </a:r>
                      <a:endParaRPr lang="en-US" dirty="0">
                        <a:solidFill>
                          <a:schemeClr val="tx2">
                            <a:lumMod val="50000"/>
                          </a:schemeClr>
                        </a:solidFill>
                      </a:endParaRPr>
                    </a:p>
                  </a:txBody>
                  <a:tcPr/>
                </a:tc>
                <a:tc>
                  <a:txBody>
                    <a:bodyPr/>
                    <a:lstStyle/>
                    <a:p>
                      <a:r>
                        <a:rPr lang="fa-IR" dirty="0">
                          <a:solidFill>
                            <a:schemeClr val="tx2">
                              <a:lumMod val="50000"/>
                            </a:schemeClr>
                          </a:solidFill>
                        </a:rPr>
                        <a:t>سیستم</a:t>
                      </a:r>
                      <a:r>
                        <a:rPr lang="fa-IR" baseline="0" dirty="0">
                          <a:solidFill>
                            <a:schemeClr val="tx2">
                              <a:lumMod val="50000"/>
                            </a:schemeClr>
                          </a:solidFill>
                        </a:rPr>
                        <a:t> های مختلف بدن</a:t>
                      </a:r>
                      <a:endParaRPr lang="en-US" dirty="0">
                        <a:solidFill>
                          <a:schemeClr val="tx2">
                            <a:lumMod val="50000"/>
                          </a:schemeClr>
                        </a:solidFill>
                      </a:endParaRPr>
                    </a:p>
                  </a:txBody>
                  <a:tcPr/>
                </a:tc>
                <a:extLst>
                  <a:ext uri="{0D108BD9-81ED-4DB2-BD59-A6C34878D82A}">
                    <a16:rowId xmlns:a16="http://schemas.microsoft.com/office/drawing/2014/main" val="10000"/>
                  </a:ext>
                </a:extLst>
              </a:tr>
              <a:tr h="370840">
                <a:tc>
                  <a:txBody>
                    <a:bodyPr/>
                    <a:lstStyle/>
                    <a:p>
                      <a:r>
                        <a:rPr kumimoji="0" lang="fa-IR" sz="1400" b="0" kern="1200" dirty="0">
                          <a:solidFill>
                            <a:schemeClr val="tx2">
                              <a:lumMod val="50000"/>
                            </a:schemeClr>
                          </a:solidFill>
                          <a:effectLst/>
                          <a:latin typeface="+mj-lt"/>
                          <a:ea typeface="+mj-ea"/>
                          <a:cs typeface="B Nazanin" pitchFamily="2" charset="-78"/>
                        </a:rPr>
                        <a:t>ضعف سیستم ایمنی، احتمال ابتلا به بیماری های عفونی</a:t>
                      </a:r>
                      <a:endParaRPr kumimoji="0" lang="en-US" sz="1400" b="0" kern="1200" dirty="0">
                        <a:solidFill>
                          <a:schemeClr val="tx2">
                            <a:lumMod val="50000"/>
                          </a:schemeClr>
                        </a:solidFill>
                        <a:effectLst/>
                        <a:latin typeface="+mj-lt"/>
                        <a:ea typeface="+mj-ea"/>
                        <a:cs typeface="B Nazanin" pitchFamily="2" charset="-78"/>
                      </a:endParaRPr>
                    </a:p>
                  </a:txBody>
                  <a:tcPr/>
                </a:tc>
                <a:tc>
                  <a:txBody>
                    <a:bodyPr/>
                    <a:lstStyle/>
                    <a:p>
                      <a:r>
                        <a:rPr kumimoji="0" lang="fa-IR" sz="1400" b="0" kern="1200" dirty="0">
                          <a:solidFill>
                            <a:schemeClr val="tx2">
                              <a:lumMod val="50000"/>
                            </a:schemeClr>
                          </a:solidFill>
                          <a:effectLst/>
                          <a:latin typeface="+mj-lt"/>
                          <a:ea typeface="+mj-ea"/>
                          <a:cs typeface="B Nazanin" pitchFamily="2" charset="-78"/>
                        </a:rPr>
                        <a:t>سیستم ایمنی بدن</a:t>
                      </a:r>
                      <a:endParaRPr kumimoji="0" lang="en-US" sz="14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1"/>
                  </a:ext>
                </a:extLst>
              </a:tr>
              <a:tr h="370840">
                <a:tc>
                  <a:txBody>
                    <a:bodyPr/>
                    <a:lstStyle/>
                    <a:p>
                      <a:r>
                        <a:rPr kumimoji="0" lang="fa-IR" sz="1400" b="0" kern="1200" dirty="0">
                          <a:solidFill>
                            <a:schemeClr val="tx2">
                              <a:lumMod val="50000"/>
                            </a:schemeClr>
                          </a:solidFill>
                          <a:effectLst/>
                          <a:latin typeface="+mj-lt"/>
                          <a:ea typeface="+mj-ea"/>
                          <a:cs typeface="B Nazanin" pitchFamily="2" charset="-78"/>
                        </a:rPr>
                        <a:t>بالا رفتن فشارخون، حمله قلبی</a:t>
                      </a:r>
                      <a:endParaRPr kumimoji="0" lang="en-US" sz="1400" b="0" kern="1200" dirty="0">
                        <a:solidFill>
                          <a:schemeClr val="tx2">
                            <a:lumMod val="50000"/>
                          </a:schemeClr>
                        </a:solidFill>
                        <a:effectLst/>
                        <a:latin typeface="+mj-lt"/>
                        <a:ea typeface="+mj-ea"/>
                        <a:cs typeface="B Nazanin" pitchFamily="2" charset="-78"/>
                      </a:endParaRPr>
                    </a:p>
                  </a:txBody>
                  <a:tcPr/>
                </a:tc>
                <a:tc>
                  <a:txBody>
                    <a:bodyPr/>
                    <a:lstStyle/>
                    <a:p>
                      <a:r>
                        <a:rPr kumimoji="0" lang="fa-IR" sz="1400" b="0" kern="1200" dirty="0">
                          <a:solidFill>
                            <a:schemeClr val="tx2">
                              <a:lumMod val="50000"/>
                            </a:schemeClr>
                          </a:solidFill>
                          <a:effectLst/>
                          <a:latin typeface="+mj-lt"/>
                          <a:ea typeface="+mj-ea"/>
                          <a:cs typeface="B Nazanin" pitchFamily="2" charset="-78"/>
                        </a:rPr>
                        <a:t>سیستم</a:t>
                      </a:r>
                      <a:r>
                        <a:rPr kumimoji="0" lang="fa-IR" sz="1400" b="0" kern="1200" baseline="0" dirty="0">
                          <a:solidFill>
                            <a:schemeClr val="tx2">
                              <a:lumMod val="50000"/>
                            </a:schemeClr>
                          </a:solidFill>
                          <a:effectLst/>
                          <a:latin typeface="+mj-lt"/>
                          <a:ea typeface="+mj-ea"/>
                          <a:cs typeface="B Nazanin" pitchFamily="2" charset="-78"/>
                        </a:rPr>
                        <a:t> قلبی عروقی</a:t>
                      </a:r>
                      <a:endParaRPr kumimoji="0" lang="en-US" sz="14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2"/>
                  </a:ext>
                </a:extLst>
              </a:tr>
              <a:tr h="370840">
                <a:tc>
                  <a:txBody>
                    <a:bodyPr/>
                    <a:lstStyle/>
                    <a:p>
                      <a:r>
                        <a:rPr kumimoji="0" lang="fa-IR" sz="1400" b="0" kern="1200" dirty="0">
                          <a:solidFill>
                            <a:schemeClr val="tx2">
                              <a:lumMod val="50000"/>
                            </a:schemeClr>
                          </a:solidFill>
                          <a:effectLst/>
                          <a:latin typeface="+mj-lt"/>
                          <a:ea typeface="+mj-ea"/>
                          <a:cs typeface="B Nazanin" pitchFamily="2" charset="-78"/>
                        </a:rPr>
                        <a:t>سردرد ،</a:t>
                      </a:r>
                      <a:r>
                        <a:rPr kumimoji="0" lang="fa-IR" sz="1400" b="0" kern="1200" baseline="0" dirty="0">
                          <a:solidFill>
                            <a:schemeClr val="tx2">
                              <a:lumMod val="50000"/>
                            </a:schemeClr>
                          </a:solidFill>
                          <a:effectLst/>
                          <a:latin typeface="+mj-lt"/>
                          <a:ea typeface="+mj-ea"/>
                          <a:cs typeface="B Nazanin" pitchFamily="2" charset="-78"/>
                        </a:rPr>
                        <a:t> درد گردن و شانه</a:t>
                      </a:r>
                      <a:endParaRPr kumimoji="0" lang="en-US" sz="1400" b="0" kern="1200" dirty="0">
                        <a:solidFill>
                          <a:schemeClr val="tx2">
                            <a:lumMod val="50000"/>
                          </a:schemeClr>
                        </a:solidFill>
                        <a:effectLst/>
                        <a:latin typeface="+mj-lt"/>
                        <a:ea typeface="+mj-ea"/>
                        <a:cs typeface="B Nazanin" pitchFamily="2" charset="-78"/>
                      </a:endParaRPr>
                    </a:p>
                  </a:txBody>
                  <a:tcPr/>
                </a:tc>
                <a:tc>
                  <a:txBody>
                    <a:bodyPr/>
                    <a:lstStyle/>
                    <a:p>
                      <a:r>
                        <a:rPr kumimoji="0" lang="fa-IR" sz="1400" b="0" kern="1200" dirty="0">
                          <a:solidFill>
                            <a:schemeClr val="tx2">
                              <a:lumMod val="50000"/>
                            </a:schemeClr>
                          </a:solidFill>
                          <a:effectLst/>
                          <a:latin typeface="+mj-lt"/>
                          <a:ea typeface="+mj-ea"/>
                          <a:cs typeface="B Nazanin" pitchFamily="2" charset="-78"/>
                        </a:rPr>
                        <a:t>سیستم عضلانی</a:t>
                      </a:r>
                      <a:endParaRPr kumimoji="0" lang="en-US" sz="14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3"/>
                  </a:ext>
                </a:extLst>
              </a:tr>
              <a:tr h="370840">
                <a:tc>
                  <a:txBody>
                    <a:bodyPr/>
                    <a:lstStyle/>
                    <a:p>
                      <a:r>
                        <a:rPr kumimoji="0" lang="fa-IR" sz="1400" b="0" kern="1200" dirty="0">
                          <a:solidFill>
                            <a:schemeClr val="tx2">
                              <a:lumMod val="50000"/>
                            </a:schemeClr>
                          </a:solidFill>
                          <a:effectLst/>
                          <a:latin typeface="+mj-lt"/>
                          <a:ea typeface="+mj-ea"/>
                          <a:cs typeface="B Nazanin" pitchFamily="2" charset="-78"/>
                        </a:rPr>
                        <a:t>سخت شدن تنفس بخصوص برای مبتلایان به بیماری</a:t>
                      </a:r>
                      <a:r>
                        <a:rPr kumimoji="0" lang="fa-IR" sz="1400" b="0" kern="1200" baseline="0" dirty="0">
                          <a:solidFill>
                            <a:schemeClr val="tx2">
                              <a:lumMod val="50000"/>
                            </a:schemeClr>
                          </a:solidFill>
                          <a:effectLst/>
                          <a:latin typeface="+mj-lt"/>
                          <a:ea typeface="+mj-ea"/>
                          <a:cs typeface="B Nazanin" pitchFamily="2" charset="-78"/>
                        </a:rPr>
                        <a:t> های ریوی</a:t>
                      </a:r>
                      <a:endParaRPr kumimoji="0" lang="en-US" sz="1400" b="0" kern="1200" dirty="0">
                        <a:solidFill>
                          <a:schemeClr val="tx2">
                            <a:lumMod val="50000"/>
                          </a:schemeClr>
                        </a:solidFill>
                        <a:effectLst/>
                        <a:latin typeface="+mj-lt"/>
                        <a:ea typeface="+mj-ea"/>
                        <a:cs typeface="B Nazanin" pitchFamily="2" charset="-78"/>
                      </a:endParaRPr>
                    </a:p>
                  </a:txBody>
                  <a:tcPr/>
                </a:tc>
                <a:tc>
                  <a:txBody>
                    <a:bodyPr/>
                    <a:lstStyle/>
                    <a:p>
                      <a:r>
                        <a:rPr kumimoji="0" lang="fa-IR" sz="1400" b="0" kern="1200" dirty="0">
                          <a:solidFill>
                            <a:schemeClr val="tx2">
                              <a:lumMod val="50000"/>
                            </a:schemeClr>
                          </a:solidFill>
                          <a:effectLst/>
                          <a:latin typeface="+mj-lt"/>
                          <a:ea typeface="+mj-ea"/>
                          <a:cs typeface="B Nazanin" pitchFamily="2" charset="-78"/>
                        </a:rPr>
                        <a:t>سیستم تنفس</a:t>
                      </a:r>
                      <a:endParaRPr kumimoji="0" lang="en-US" sz="14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4"/>
                  </a:ext>
                </a:extLst>
              </a:tr>
              <a:tr h="370840">
                <a:tc>
                  <a:txBody>
                    <a:bodyPr/>
                    <a:lstStyle/>
                    <a:p>
                      <a:r>
                        <a:rPr kumimoji="0" lang="fa-IR" sz="1400" b="0" kern="1200" dirty="0">
                          <a:solidFill>
                            <a:schemeClr val="tx2">
                              <a:lumMod val="50000"/>
                            </a:schemeClr>
                          </a:solidFill>
                          <a:effectLst/>
                          <a:latin typeface="+mj-lt"/>
                          <a:ea typeface="+mj-ea"/>
                          <a:cs typeface="B Nazanin" pitchFamily="2" charset="-78"/>
                        </a:rPr>
                        <a:t>افزایش سطح قند خون و بدتر شدن دیابت</a:t>
                      </a:r>
                      <a:r>
                        <a:rPr kumimoji="0" lang="fa-IR" sz="1400" b="0" kern="1200" baseline="0" dirty="0">
                          <a:solidFill>
                            <a:schemeClr val="tx2">
                              <a:lumMod val="50000"/>
                            </a:schemeClr>
                          </a:solidFill>
                          <a:effectLst/>
                          <a:latin typeface="+mj-lt"/>
                          <a:ea typeface="+mj-ea"/>
                          <a:cs typeface="B Nazanin" pitchFamily="2" charset="-78"/>
                        </a:rPr>
                        <a:t> نوع 2</a:t>
                      </a:r>
                      <a:endParaRPr kumimoji="0" lang="en-US" sz="1400" b="0" kern="1200" dirty="0">
                        <a:solidFill>
                          <a:schemeClr val="tx2">
                            <a:lumMod val="50000"/>
                          </a:schemeClr>
                        </a:solidFill>
                        <a:effectLst/>
                        <a:latin typeface="+mj-lt"/>
                        <a:ea typeface="+mj-ea"/>
                        <a:cs typeface="B Nazanin" pitchFamily="2" charset="-78"/>
                      </a:endParaRPr>
                    </a:p>
                  </a:txBody>
                  <a:tcPr/>
                </a:tc>
                <a:tc>
                  <a:txBody>
                    <a:bodyPr/>
                    <a:lstStyle/>
                    <a:p>
                      <a:r>
                        <a:rPr kumimoji="0" lang="fa-IR" sz="1400" b="0" kern="1200" dirty="0">
                          <a:solidFill>
                            <a:schemeClr val="tx2">
                              <a:lumMod val="50000"/>
                            </a:schemeClr>
                          </a:solidFill>
                          <a:effectLst/>
                          <a:latin typeface="+mj-lt"/>
                          <a:ea typeface="+mj-ea"/>
                          <a:cs typeface="B Nazanin" pitchFamily="2" charset="-78"/>
                        </a:rPr>
                        <a:t>سیستم آندوکرین</a:t>
                      </a:r>
                      <a:endParaRPr kumimoji="0" lang="en-US" sz="14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5"/>
                  </a:ext>
                </a:extLst>
              </a:tr>
              <a:tr h="370840">
                <a:tc>
                  <a:txBody>
                    <a:bodyPr/>
                    <a:lstStyle/>
                    <a:p>
                      <a:r>
                        <a:rPr kumimoji="0" lang="fa-IR" sz="1400" b="0" kern="1200" dirty="0">
                          <a:solidFill>
                            <a:schemeClr val="tx2">
                              <a:lumMod val="50000"/>
                            </a:schemeClr>
                          </a:solidFill>
                          <a:effectLst/>
                          <a:latin typeface="+mj-lt"/>
                          <a:ea typeface="+mj-ea"/>
                          <a:cs typeface="B Nazanin" pitchFamily="2" charset="-78"/>
                        </a:rPr>
                        <a:t>اختلال در هضم و جذب غذا، اسهال،</a:t>
                      </a:r>
                      <a:r>
                        <a:rPr kumimoji="0" lang="fa-IR" sz="1400" b="0" kern="1200" baseline="0" dirty="0">
                          <a:solidFill>
                            <a:schemeClr val="tx2">
                              <a:lumMod val="50000"/>
                            </a:schemeClr>
                          </a:solidFill>
                          <a:effectLst/>
                          <a:latin typeface="+mj-lt"/>
                          <a:ea typeface="+mj-ea"/>
                          <a:cs typeface="B Nazanin" pitchFamily="2" charset="-78"/>
                        </a:rPr>
                        <a:t> یبوست، زخم معده و درد های شدید معده</a:t>
                      </a:r>
                      <a:endParaRPr kumimoji="0" lang="en-US" sz="1400" b="0" kern="1200" dirty="0">
                        <a:solidFill>
                          <a:schemeClr val="tx2">
                            <a:lumMod val="50000"/>
                          </a:schemeClr>
                        </a:solidFill>
                        <a:effectLst/>
                        <a:latin typeface="+mj-lt"/>
                        <a:ea typeface="+mj-ea"/>
                        <a:cs typeface="B Nazanin" pitchFamily="2" charset="-78"/>
                      </a:endParaRPr>
                    </a:p>
                  </a:txBody>
                  <a:tcPr/>
                </a:tc>
                <a:tc>
                  <a:txBody>
                    <a:bodyPr/>
                    <a:lstStyle/>
                    <a:p>
                      <a:r>
                        <a:rPr kumimoji="0" lang="fa-IR" sz="1400" b="0" kern="1200" dirty="0">
                          <a:solidFill>
                            <a:schemeClr val="tx2">
                              <a:lumMod val="50000"/>
                            </a:schemeClr>
                          </a:solidFill>
                          <a:effectLst/>
                          <a:latin typeface="+mj-lt"/>
                          <a:ea typeface="+mj-ea"/>
                          <a:cs typeface="B Nazanin" pitchFamily="2" charset="-78"/>
                        </a:rPr>
                        <a:t>سیستم گوارش</a:t>
                      </a:r>
                      <a:endParaRPr kumimoji="0" lang="en-US" sz="14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6"/>
                  </a:ext>
                </a:extLst>
              </a:tr>
              <a:tr h="370840">
                <a:tc>
                  <a:txBody>
                    <a:bodyPr/>
                    <a:lstStyle/>
                    <a:p>
                      <a:r>
                        <a:rPr kumimoji="0" lang="fa-IR" sz="1400" b="0" kern="1200">
                          <a:solidFill>
                            <a:schemeClr val="tx2">
                              <a:lumMod val="50000"/>
                            </a:schemeClr>
                          </a:solidFill>
                          <a:effectLst/>
                          <a:latin typeface="+mj-lt"/>
                          <a:ea typeface="+mj-ea"/>
                          <a:cs typeface="B Nazanin" pitchFamily="2" charset="-78"/>
                        </a:rPr>
                        <a:t>اضطراب، افسردگی، عصبانیت</a:t>
                      </a:r>
                      <a:endParaRPr kumimoji="0" lang="en-US" sz="1400" b="0" kern="1200" dirty="0">
                        <a:solidFill>
                          <a:schemeClr val="tx2">
                            <a:lumMod val="50000"/>
                          </a:schemeClr>
                        </a:solidFill>
                        <a:effectLst/>
                        <a:latin typeface="+mj-lt"/>
                        <a:ea typeface="+mj-ea"/>
                        <a:cs typeface="B Nazanin" pitchFamily="2" charset="-78"/>
                      </a:endParaRPr>
                    </a:p>
                  </a:txBody>
                  <a:tcPr/>
                </a:tc>
                <a:tc>
                  <a:txBody>
                    <a:bodyPr/>
                    <a:lstStyle/>
                    <a:p>
                      <a:r>
                        <a:rPr kumimoji="0" lang="fa-IR" sz="1400" b="0" kern="1200" dirty="0">
                          <a:solidFill>
                            <a:schemeClr val="tx2">
                              <a:lumMod val="50000"/>
                            </a:schemeClr>
                          </a:solidFill>
                          <a:effectLst/>
                          <a:latin typeface="+mj-lt"/>
                          <a:ea typeface="+mj-ea"/>
                          <a:cs typeface="B Nazanin" pitchFamily="2" charset="-78"/>
                        </a:rPr>
                        <a:t>اعصاب و روان</a:t>
                      </a:r>
                      <a:endParaRPr kumimoji="0" lang="en-US" sz="14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022851352"/>
      </p:ext>
    </p:extLst>
  </p:cSld>
  <p:clrMapOvr>
    <a:masterClrMapping/>
  </p:clrMapOvr>
  <p:transition spd="med">
    <p:wedg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552" y="548680"/>
            <a:ext cx="8229600" cy="5760640"/>
          </a:xfrm>
        </p:spPr>
        <p:txBody>
          <a:bodyPr>
            <a:normAutofit fontScale="925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قدم چهارم- ارزیابی راه حل ها و انتخاب بهترین راه حل</a:t>
            </a: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endParaRPr lang="fa-IR" sz="16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marL="109728" indent="0" algn="just">
              <a:lnSpc>
                <a:spcPct val="150000"/>
              </a:lnSpc>
              <a:buNone/>
            </a:pPr>
            <a:r>
              <a:rPr lang="fa-IR" sz="21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1. نظرات و خواسته های هر دو طرف به یک اندازه مهم است.</a:t>
            </a:r>
          </a:p>
          <a:p>
            <a:pPr marL="109728" indent="0" algn="just">
              <a:lnSpc>
                <a:spcPct val="150000"/>
              </a:lnSpc>
              <a:buNone/>
            </a:pPr>
            <a:r>
              <a:rPr lang="fa-IR" sz="21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2. راه حل خوب، راه حلی است که موجب رضایت هر دو طرف شود.</a:t>
            </a:r>
          </a:p>
          <a:p>
            <a:pPr marL="109728" indent="0" algn="just">
              <a:lnSpc>
                <a:spcPct val="150000"/>
              </a:lnSpc>
              <a:buNone/>
            </a:pPr>
            <a:r>
              <a:rPr lang="fa-IR" sz="3300" b="1" dirty="0">
                <a:solidFill>
                  <a:schemeClr val="tx2">
                    <a:lumMod val="50000"/>
                  </a:schemeClr>
                </a:solidFill>
                <a:effectLst>
                  <a:outerShdw blurRad="31750" dist="25400" dir="5400000" algn="tl" rotWithShape="0">
                    <a:srgbClr val="000000">
                      <a:alpha val="25000"/>
                    </a:srgbClr>
                  </a:outerShdw>
                </a:effectLst>
                <a:cs typeface="B Nazanin" pitchFamily="2" charset="-78"/>
              </a:rPr>
              <a:t>قدم پنجم-  برنامه ریزی و اجرای راه حل</a:t>
            </a:r>
          </a:p>
          <a:p>
            <a:pPr algn="just">
              <a:lnSpc>
                <a:spcPct val="150000"/>
              </a:lnSpc>
              <a:buFont typeface="Wingdings" panose="05000000000000000000" pitchFamily="2" charset="2"/>
              <a:buChar char="v"/>
            </a:pPr>
            <a:r>
              <a:rPr lang="fa-IR" sz="2400" b="1" dirty="0">
                <a:solidFill>
                  <a:schemeClr val="tx2">
                    <a:lumMod val="50000"/>
                  </a:schemeClr>
                </a:solidFill>
                <a:effectLst>
                  <a:outerShdw blurRad="31750" dist="25400" dir="5400000" algn="tl" rotWithShape="0">
                    <a:srgbClr val="000000">
                      <a:alpha val="25000"/>
                    </a:srgbClr>
                  </a:outerShdw>
                </a:effectLst>
                <a:cs typeface="B Nazanin" pitchFamily="2" charset="-78"/>
              </a:rPr>
              <a:t>مشکلاتی که ممکن است در حل اختلاف پیش بیاید:</a:t>
            </a:r>
          </a:p>
          <a:p>
            <a:pPr algn="just">
              <a:lnSpc>
                <a:spcPct val="150000"/>
              </a:lnSpc>
              <a:buFontTx/>
              <a:buChar char="-"/>
            </a:pPr>
            <a:r>
              <a:rPr lang="fa-IR" sz="2400" b="1" dirty="0">
                <a:solidFill>
                  <a:schemeClr val="tx2">
                    <a:lumMod val="50000"/>
                  </a:schemeClr>
                </a:solidFill>
                <a:effectLst>
                  <a:outerShdw blurRad="31750" dist="25400" dir="5400000" algn="tl" rotWithShape="0">
                    <a:srgbClr val="000000">
                      <a:alpha val="25000"/>
                    </a:srgbClr>
                  </a:outerShdw>
                </a:effectLst>
                <a:cs typeface="B Nazanin" pitchFamily="2" charset="-78"/>
              </a:rPr>
              <a:t>مشکل یافتن راه حل های موثر</a:t>
            </a:r>
          </a:p>
          <a:p>
            <a:pPr algn="just">
              <a:lnSpc>
                <a:spcPct val="150000"/>
              </a:lnSpc>
              <a:buFontTx/>
              <a:buChar char="-"/>
            </a:pPr>
            <a:r>
              <a:rPr lang="fa-IR" sz="2400" b="1" dirty="0">
                <a:solidFill>
                  <a:schemeClr val="tx2">
                    <a:lumMod val="50000"/>
                  </a:schemeClr>
                </a:solidFill>
                <a:effectLst>
                  <a:outerShdw blurRad="31750" dist="25400" dir="5400000" algn="tl" rotWithShape="0">
                    <a:srgbClr val="000000">
                      <a:alpha val="25000"/>
                    </a:srgbClr>
                  </a:outerShdw>
                </a:effectLst>
                <a:cs typeface="B Nazanin" pitchFamily="2" charset="-78"/>
              </a:rPr>
              <a:t>خستگی، بیماری،کسالت، کار و مشغله زیاد</a:t>
            </a:r>
          </a:p>
          <a:p>
            <a:pPr algn="just">
              <a:lnSpc>
                <a:spcPct val="150000"/>
              </a:lnSpc>
              <a:buFontTx/>
              <a:buChar char="-"/>
            </a:pPr>
            <a:r>
              <a:rPr lang="fa-IR" sz="2400" b="1" dirty="0">
                <a:solidFill>
                  <a:schemeClr val="tx2">
                    <a:lumMod val="50000"/>
                  </a:schemeClr>
                </a:solidFill>
                <a:effectLst>
                  <a:outerShdw blurRad="31750" dist="25400" dir="5400000" algn="tl" rotWithShape="0">
                    <a:srgbClr val="000000">
                      <a:alpha val="25000"/>
                    </a:srgbClr>
                  </a:outerShdw>
                </a:effectLst>
                <a:cs typeface="B Nazanin" pitchFamily="2" charset="-78"/>
              </a:rPr>
              <a:t>وقتی هیچ راه حلی وجود ندارد</a:t>
            </a: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cs typeface="B Nazanin" pitchFamily="2" charset="-78"/>
            </a:endParaRP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Tx/>
              <a:buChar char="-"/>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60</a:t>
            </a:fld>
            <a:endParaRPr lang="fa-IR">
              <a:solidFill>
                <a:prstClr val="black"/>
              </a:solidFill>
            </a:endParaRPr>
          </a:p>
        </p:txBody>
      </p:sp>
      <p:sp>
        <p:nvSpPr>
          <p:cNvPr id="7" name="Oval 6"/>
          <p:cNvSpPr/>
          <p:nvPr/>
        </p:nvSpPr>
        <p:spPr>
          <a:xfrm>
            <a:off x="2195736" y="1196752"/>
            <a:ext cx="5256584"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lnSpc>
                <a:spcPct val="150000"/>
              </a:lnSpc>
            </a:pPr>
            <a:r>
              <a:rPr lang="fa-IR" b="1" dirty="0">
                <a:solidFill>
                  <a:srgbClr val="646B86">
                    <a:lumMod val="50000"/>
                  </a:srgbClr>
                </a:solidFill>
                <a:effectLst>
                  <a:outerShdw blurRad="31750" dist="25400" dir="5400000" algn="tl" rotWithShape="0">
                    <a:srgbClr val="000000">
                      <a:alpha val="25000"/>
                    </a:srgbClr>
                  </a:outerShdw>
                </a:effectLst>
                <a:cs typeface="B Nazanin" pitchFamily="2" charset="-78"/>
              </a:rPr>
              <a:t>قواعد مهم در انتخاب بهترین راه حل</a:t>
            </a:r>
            <a:endParaRPr lang="fa-IR" b="1" dirty="0">
              <a:solidFill>
                <a:prstClr val="white"/>
              </a:solidFill>
              <a:effectLst>
                <a:outerShdw blurRad="31750" dist="25400" dir="5400000" algn="tl" rotWithShape="0">
                  <a:srgbClr val="000000">
                    <a:alpha val="25000"/>
                  </a:srgbClr>
                </a:outerShdw>
              </a:effectLst>
              <a:cs typeface="B Nazanin" pitchFamily="2" charset="-78"/>
            </a:endParaRPr>
          </a:p>
        </p:txBody>
      </p:sp>
    </p:spTree>
    <p:extLst>
      <p:ext uri="{BB962C8B-B14F-4D97-AF65-F5344CB8AC3E}">
        <p14:creationId xmlns:p14="http://schemas.microsoft.com/office/powerpoint/2010/main" val="1383260648"/>
      </p:ext>
    </p:extLst>
  </p:cSld>
  <p:clrMapOvr>
    <a:masterClrMapping/>
  </p:clrMapOvr>
  <p:transition spd="med">
    <p:wedg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endParaRPr lang="fa-IR" sz="4000" dirty="0">
              <a:cs typeface="B Titr" panose="00000700000000000000" pitchFamily="2" charset="-78"/>
            </a:endParaRPr>
          </a:p>
          <a:p>
            <a:pPr algn="ctr"/>
            <a:r>
              <a:rPr lang="fa-IR" sz="4000" dirty="0">
                <a:cs typeface="B Titr" panose="00000700000000000000" pitchFamily="2" charset="-78"/>
              </a:rPr>
              <a:t>شادکامی ونحوه تجربه آ ن در سالمندان</a:t>
            </a:r>
            <a:endParaRPr lang="en-US" sz="4000" dirty="0">
              <a:cs typeface="B Titr" panose="000007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61</a:t>
            </a:fld>
            <a:endParaRPr lang="fa-IR">
              <a:solidFill>
                <a:prstClr val="black"/>
              </a:solidFill>
            </a:endParaRPr>
          </a:p>
        </p:txBody>
      </p:sp>
      <p:sp>
        <p:nvSpPr>
          <p:cNvPr id="6" name="Title 5"/>
          <p:cNvSpPr>
            <a:spLocks noGrp="1"/>
          </p:cNvSpPr>
          <p:nvPr>
            <p:ph type="title"/>
          </p:nvPr>
        </p:nvSpPr>
        <p:spPr/>
        <p:txBody>
          <a:bodyPr>
            <a:normAutofit/>
          </a:bodyPr>
          <a:lstStyle/>
          <a:p>
            <a:pPr algn="ctr"/>
            <a:r>
              <a:rPr lang="fa-IR" sz="6000" dirty="0">
                <a:cs typeface="B Titr" panose="00000700000000000000" pitchFamily="2" charset="-78"/>
              </a:rPr>
              <a:t>فصل دوم</a:t>
            </a:r>
            <a:endParaRPr lang="en-US" sz="6000" dirty="0">
              <a:cs typeface="B Titr" panose="00000700000000000000" pitchFamily="2" charset="-78"/>
            </a:endParaRPr>
          </a:p>
        </p:txBody>
      </p:sp>
    </p:spTree>
    <p:extLst>
      <p:ext uri="{BB962C8B-B14F-4D97-AF65-F5344CB8AC3E}">
        <p14:creationId xmlns:p14="http://schemas.microsoft.com/office/powerpoint/2010/main" val="1671938869"/>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مقدمه : </a:t>
            </a:r>
          </a:p>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قبل از این که به مفهوم شادکامی و تکنیک  های کاربردی برای تجربه کردن آن بپردازیم، باید درباره مفهوم ارزش بیشتر بدانیم</a:t>
            </a:r>
          </a:p>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حوزه روان شناسی ارزش را چنین تعریف می کنند: «آن چه از هر چیز و هر کار دیگری برای ما خواستنی تر است». ارزش ها یکی از امتیازات انسان نسبت به سایر موجودات زنده است و می توان آن را «انتخاب یک خواسته از میان چند خواسته» دانست.</a:t>
            </a:r>
          </a:p>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باید دانست که اگر فرمان انتخاب ها در دست خودمان باشد و آن ها را بر اساس آن چه برای ما ارزشمند است، انتخاب کنیم، در واقع «مطابق با ارزش هایمان زندگی کرده ایم» و این کار برای ما «شادکامی عمیق و ماندگار» به دنبال خواهد داشت.پس یکی از بزرگترین ملاک های شادکامی و تجربه شادی عمیق درونی پیوسته، زندگی کردن بر اساس ارزش هاست.</a:t>
            </a:r>
          </a:p>
        </p:txBody>
      </p:sp>
      <p:sp>
        <p:nvSpPr>
          <p:cNvPr id="3" name="Date Placeholder 2"/>
          <p:cNvSpPr>
            <a:spLocks noGrp="1"/>
          </p:cNvSpPr>
          <p:nvPr>
            <p:ph type="dt" sz="half" idx="10"/>
          </p:nvPr>
        </p:nvSpPr>
        <p:spPr>
          <a:xfrm>
            <a:off x="7668344" y="6407944"/>
            <a:ext cx="978928" cy="365760"/>
          </a:xfrm>
        </p:spPr>
        <p:txBody>
          <a:bodyPr/>
          <a:lstStyle/>
          <a:p>
            <a:fld id="{336FEB27-DE34-47B8-8B6C-4DE3265E6936}"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62</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شادکامی و نحوه تجربه آن در سالمندان :</a:t>
            </a:r>
            <a:endPar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832613113"/>
      </p:ext>
    </p:extLst>
  </p:cSld>
  <p:clrMapOvr>
    <a:masterClrMapping/>
  </p:clrMapOvr>
  <p:transition spd="med">
    <p:wedg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88640"/>
            <a:ext cx="8833520" cy="5818651"/>
          </a:xfrm>
        </p:spPr>
        <p:txBody>
          <a:bodyPr/>
          <a:lstStyle/>
          <a:p>
            <a:pPr marL="109728" indent="0">
              <a:buNone/>
            </a:pPr>
            <a:r>
              <a:rPr lang="fa-IR" sz="4000" b="1" dirty="0">
                <a:solidFill>
                  <a:schemeClr val="accent1">
                    <a:lumMod val="75000"/>
                  </a:schemeClr>
                </a:solidFill>
                <a:effectLst>
                  <a:outerShdw blurRad="38100" dist="38100" dir="2700000" algn="tl">
                    <a:srgbClr val="000000">
                      <a:alpha val="43137"/>
                    </a:srgbClr>
                  </a:outerShdw>
                </a:effectLst>
                <a:cs typeface="B Titr" panose="00000700000000000000" pitchFamily="2" charset="-78"/>
              </a:rPr>
              <a:t>شاخصهای اصلی ارزش</a:t>
            </a:r>
            <a:r>
              <a:rPr lang="fa-IR" sz="2800" dirty="0">
                <a:solidFill>
                  <a:srgbClr val="FF0000"/>
                </a:solidFill>
                <a:cs typeface="B Titr" panose="00000700000000000000" pitchFamily="2" charset="-78"/>
              </a:rPr>
              <a:t>	</a:t>
            </a:r>
          </a:p>
          <a:p>
            <a:pPr algn="just"/>
            <a:r>
              <a:rPr lang="fa-IR" sz="2000" b="1" dirty="0">
                <a:solidFill>
                  <a:srgbClr val="FF0000"/>
                </a:solidFill>
                <a:effectLst>
                  <a:outerShdw blurRad="38100" dist="38100" dir="2700000" algn="tl">
                    <a:srgbClr val="000000">
                      <a:alpha val="43137"/>
                    </a:srgbClr>
                  </a:outerShdw>
                </a:effectLst>
                <a:cs typeface="B Nazanin" panose="00000400000000000000" pitchFamily="2" charset="-78"/>
              </a:rPr>
              <a:t> </a:t>
            </a:r>
            <a:r>
              <a:rPr lang="fa-IR" sz="2000" dirty="0">
                <a:effectLst>
                  <a:outerShdw blurRad="38100" dist="38100" dir="2700000" algn="tl">
                    <a:srgbClr val="000000">
                      <a:alpha val="43137"/>
                    </a:srgbClr>
                  </a:outerShdw>
                </a:effectLst>
                <a:cs typeface="B Nazanin" panose="00000400000000000000" pitchFamily="2" charset="-78"/>
              </a:rPr>
              <a:t>ارزش، انتخاب آگاهانه و مختارانه ما از بین گزینه های مختلف است . </a:t>
            </a:r>
          </a:p>
          <a:p>
            <a:pPr algn="just"/>
            <a:r>
              <a:rPr lang="fa-IR" sz="2000" dirty="0">
                <a:effectLst>
                  <a:outerShdw blurRad="38100" dist="38100" dir="2700000" algn="tl">
                    <a:srgbClr val="000000">
                      <a:alpha val="43137"/>
                    </a:srgbClr>
                  </a:outerShdw>
                </a:effectLst>
                <a:cs typeface="B Nazanin" panose="00000400000000000000" pitchFamily="2" charset="-78"/>
              </a:rPr>
              <a:t> ارزش، از جنس رفتار است که ما بر اساس انتخاب انجام می دهیم، نسبت به انجام آن متعهد هستیم و نیت یا شعار نیست </a:t>
            </a:r>
          </a:p>
          <a:p>
            <a:pPr algn="just"/>
            <a:r>
              <a:rPr lang="fa-IR" sz="2000" dirty="0">
                <a:effectLst>
                  <a:outerShdw blurRad="38100" dist="38100" dir="2700000" algn="tl">
                    <a:srgbClr val="000000">
                      <a:alpha val="43137"/>
                    </a:srgbClr>
                  </a:outerShdw>
                </a:effectLst>
                <a:cs typeface="B Nazanin" panose="00000400000000000000" pitchFamily="2" charset="-78"/>
              </a:rPr>
              <a:t> در ارزش ها، غر زدن، منت گذاشتن و شرط  گذاشتن نداریم و این رفتارها را به  خاطر تقویت کننده های بیرونی ( مانند پول، شهرت، تأیید اجتماعی، مدرک و...) انجام نمی دهیم (هرچند شاید از لحاظ مالی یا جسمی به رفتارها، در تنگنا یا فشار باشیم).</a:t>
            </a:r>
          </a:p>
          <a:p>
            <a:pPr marL="109728" indent="0" algn="just">
              <a:buNone/>
            </a:pPr>
            <a:endParaRPr lang="fa-IR" sz="2000" dirty="0">
              <a:effectLst>
                <a:outerShdw blurRad="38100" dist="38100" dir="2700000" algn="tl">
                  <a:srgbClr val="000000">
                    <a:alpha val="43137"/>
                  </a:srgbClr>
                </a:outerShdw>
              </a:effectLst>
              <a:cs typeface="B Nazanin" panose="00000400000000000000" pitchFamily="2" charset="-78"/>
            </a:endParaRPr>
          </a:p>
          <a:p>
            <a:pPr algn="just"/>
            <a:r>
              <a:rPr lang="fa-IR" sz="2000" dirty="0">
                <a:effectLst>
                  <a:outerShdw blurRad="38100" dist="38100" dir="2700000" algn="tl">
                    <a:srgbClr val="000000">
                      <a:alpha val="43137"/>
                    </a:srgbClr>
                  </a:outerShdw>
                </a:effectLst>
                <a:cs typeface="B Nazanin" panose="00000400000000000000" pitchFamily="2" charset="-78"/>
              </a:rPr>
              <a:t>احساس خوشحالی و رضایت هنگام انجام رفتار و بعد از آن (حتی بعد از گذشت زمان طولانی) وجود دارد (حتی با وجود شرایط ناخوشایند مادی و جسمی و دریافت واکنش ناخوشایند از طرف مقابل، دیگران، اطرافیان و محیط).</a:t>
            </a:r>
          </a:p>
          <a:p>
            <a:pPr algn="just"/>
            <a:endParaRPr lang="fa-IR" sz="2000" dirty="0">
              <a:effectLst>
                <a:outerShdw blurRad="38100" dist="38100" dir="2700000" algn="tl">
                  <a:srgbClr val="000000">
                    <a:alpha val="43137"/>
                  </a:srgbClr>
                </a:outerShdw>
              </a:effectLst>
              <a:cs typeface="B Nazanin" panose="00000400000000000000" pitchFamily="2" charset="-78"/>
            </a:endParaRPr>
          </a:p>
          <a:p>
            <a:pPr marL="109728" indent="0" algn="just">
              <a:buNone/>
            </a:pPr>
            <a:r>
              <a:rPr lang="fa-IR" sz="2000" dirty="0">
                <a:effectLst>
                  <a:outerShdw blurRad="38100" dist="38100" dir="2700000" algn="tl">
                    <a:srgbClr val="000000">
                      <a:alpha val="43137"/>
                    </a:srgbClr>
                  </a:outerShdw>
                </a:effectLst>
                <a:cs typeface="B Nazanin" panose="00000400000000000000" pitchFamily="2" charset="-78"/>
              </a:rPr>
              <a:t>بر اساس شاخص های بالا، می توان در دوران سالمندی نیز  ارزش ها را کشف کرد، پرورش داد و بر اساس آن ها زندگی کرد.</a:t>
            </a:r>
          </a:p>
          <a:p>
            <a:endParaRPr lang="fa-IR" sz="2400" b="1" dirty="0">
              <a:effectLst>
                <a:outerShdw blurRad="38100" dist="38100" dir="2700000" algn="tl">
                  <a:srgbClr val="000000">
                    <a:alpha val="43137"/>
                  </a:srgbClr>
                </a:outerShdw>
              </a:effectLst>
              <a:cs typeface="B Nazanin" panose="000004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63</a:t>
            </a:fld>
            <a:endParaRPr lang="fa-IR">
              <a:solidFill>
                <a:prstClr val="black"/>
              </a:solidFill>
            </a:endParaRPr>
          </a:p>
        </p:txBody>
      </p:sp>
    </p:spTree>
    <p:extLst>
      <p:ext uri="{BB962C8B-B14F-4D97-AF65-F5344CB8AC3E}">
        <p14:creationId xmlns:p14="http://schemas.microsoft.com/office/powerpoint/2010/main" val="144228430"/>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836713"/>
            <a:ext cx="8905528" cy="5570596"/>
          </a:xfrm>
        </p:spPr>
        <p:txBody>
          <a:bodyPr>
            <a:normAutofit/>
          </a:bodyPr>
          <a:lstStyle/>
          <a:p>
            <a:pPr lvl="0">
              <a:buClr>
                <a:srgbClr val="CEA6BB"/>
              </a:buClr>
            </a:pPr>
            <a:r>
              <a:rPr lang="fa-IR" sz="2000" dirty="0">
                <a:cs typeface="B Nazanin" panose="00000400000000000000" pitchFamily="2" charset="-78"/>
              </a:rPr>
              <a:t>ارزشها لزوما کارهای مثبت نیستند. </a:t>
            </a:r>
          </a:p>
          <a:p>
            <a:pPr lvl="0">
              <a:buClr>
                <a:srgbClr val="CEA6BB"/>
              </a:buClr>
            </a:pPr>
            <a:r>
              <a:rPr lang="fa-IR" sz="2000" dirty="0">
                <a:cs typeface="B Nazanin" panose="00000400000000000000" pitchFamily="2" charset="-78"/>
              </a:rPr>
              <a:t> به طور کلی دو نوع ارزش داریم: «ارزش های سالم» و «ارزش های ناسالم». ارزش های سالم آن هایی هستند که باعث رشد ، رفاه و سلامتی خود فرد و دیگران می شوند و ارزش های ناسالم، باعث آسیب به خود و دیگران می شوند . شخص معتاد مثال ما، همه معیارهای زندگی طبق ارزش ها را دارد، اما به  خاطر آسیبی که به خود ودیگران می زند در حال زندگی کردن با ارزشهای ناسالم خود است.</a:t>
            </a:r>
          </a:p>
          <a:p>
            <a:pPr marL="109728" lvl="0" indent="0">
              <a:buClr>
                <a:srgbClr val="CEA6BB"/>
              </a:buClr>
              <a:buNone/>
            </a:pPr>
            <a:endParaRPr lang="fa-IR" sz="2000" dirty="0">
              <a:cs typeface="B Nazanin" panose="00000400000000000000" pitchFamily="2" charset="-78"/>
            </a:endParaRPr>
          </a:p>
          <a:p>
            <a:pPr lvl="0">
              <a:buClr>
                <a:srgbClr val="CEA6BB"/>
              </a:buClr>
            </a:pPr>
            <a:r>
              <a:rPr lang="fa-IR" sz="2000" dirty="0">
                <a:cs typeface="B Nazanin" panose="00000400000000000000" pitchFamily="2" charset="-78"/>
              </a:rPr>
              <a:t>ارزش یک رفتار است و هیچ ارزشی صرفا در ذهن خلاصه نمی شود. </a:t>
            </a:r>
          </a:p>
          <a:p>
            <a:pPr lvl="0">
              <a:buClr>
                <a:srgbClr val="CEA6BB"/>
              </a:buClr>
            </a:pPr>
            <a:r>
              <a:rPr lang="fa-IR" sz="2000" dirty="0">
                <a:cs typeface="B Nazanin" panose="00000400000000000000" pitchFamily="2" charset="-78"/>
              </a:rPr>
              <a:t>اگر رفتاری ارزشمان باشد؛ به صورت پاسخگرانه (بی اختیار ، بی برنامه ریزی و بی تعلل ) آن را انجام می دهیم : برای آن غر نمی زنیم و منت نمی گذاریم. همین غرزدن، می تواند ملاکی برای ارزش بودن یا ارزش نبودن رفتاری برای ما باشد.</a:t>
            </a:r>
          </a:p>
          <a:p>
            <a:pPr lvl="0">
              <a:buClr>
                <a:srgbClr val="CEA6BB"/>
              </a:buClr>
            </a:pPr>
            <a:r>
              <a:rPr lang="fa-IR" sz="2000" dirty="0">
                <a:cs typeface="B Nazanin" panose="00000400000000000000" pitchFamily="2" charset="-78"/>
              </a:rPr>
              <a:t> نتیجه و محصول زندگی کردن بر اساس ارزش ها ، «آزادی» و حس عمیق «شادکامی» است. </a:t>
            </a:r>
          </a:p>
          <a:p>
            <a:pPr marL="109728" lvl="0" indent="0">
              <a:buClr>
                <a:srgbClr val="CEA6BB"/>
              </a:buClr>
              <a:buNone/>
            </a:pPr>
            <a:endParaRPr lang="fa-IR" sz="2000" dirty="0">
              <a:cs typeface="B Nazanin" panose="00000400000000000000" pitchFamily="2" charset="-78"/>
            </a:endParaRPr>
          </a:p>
          <a:p>
            <a:pPr marL="109728" lvl="0" indent="0">
              <a:buClr>
                <a:srgbClr val="CEA6BB"/>
              </a:buClr>
              <a:buNone/>
            </a:pPr>
            <a:r>
              <a:rPr lang="fa-IR" sz="2000" dirty="0"/>
              <a:t> </a:t>
            </a:r>
            <a:r>
              <a:rPr lang="fa-IR" sz="2000" dirty="0">
                <a:cs typeface="B Nazanin" panose="00000400000000000000" pitchFamily="2" charset="-78"/>
              </a:rPr>
              <a:t>اکنون به ارزشهایی فکر کنید که در طول عمر خود انتخاب کرده اید. چقدر از زندگی تان رابر اساس ارزش  هایتان، زندگی کرده اید ؟  </a:t>
            </a:r>
          </a:p>
          <a:p>
            <a:pPr marL="109728" lvl="0" indent="0">
              <a:buClr>
                <a:srgbClr val="CEA6BB"/>
              </a:buClr>
              <a:buNone/>
            </a:pPr>
            <a:r>
              <a:rPr lang="fa-IR" sz="2000" dirty="0">
                <a:cs typeface="B Nazanin" panose="00000400000000000000" pitchFamily="2" charset="-78"/>
              </a:rPr>
              <a:t>چقدر می خواهید عمرتان را غرق لذت زندگی در مسیر ارزش  هایتان بسازید؟ قبل از توضیح درباره تکنیک های ایجاد شادکامی؛ لازم است انواع رفتارها را بشناسیم:</a:t>
            </a:r>
          </a:p>
          <a:p>
            <a:pPr lvl="0">
              <a:buClr>
                <a:srgbClr val="CEA6BB"/>
              </a:buClr>
            </a:pPr>
            <a:endParaRPr lang="fa-IR" dirty="0"/>
          </a:p>
          <a:p>
            <a:pPr lvl="0">
              <a:buClr>
                <a:srgbClr val="CEA6BB"/>
              </a:buClr>
            </a:pPr>
            <a:endParaRPr lang="fa-IR" dirty="0"/>
          </a:p>
          <a:p>
            <a:pPr lvl="0">
              <a:buClr>
                <a:srgbClr val="CEA6BB"/>
              </a:buClr>
            </a:pPr>
            <a:endParaRPr lang="fa-IR" dirty="0"/>
          </a:p>
          <a:p>
            <a:pPr lvl="0">
              <a:buClr>
                <a:srgbClr val="CEA6BB"/>
              </a:buClr>
            </a:pPr>
            <a:endParaRPr lang="fa-IR" dirty="0"/>
          </a:p>
          <a:p>
            <a:pPr marL="109728" indent="0">
              <a:buNone/>
            </a:pPr>
            <a:endParaRPr lang="fa-IR" dirty="0"/>
          </a:p>
          <a:p>
            <a:pPr marL="109728" indent="0">
              <a:buNone/>
            </a:pPr>
            <a:endParaRPr lang="fa-IR"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64</a:t>
            </a:fld>
            <a:endParaRPr lang="fa-IR">
              <a:solidFill>
                <a:prstClr val="black"/>
              </a:solidFill>
            </a:endParaRPr>
          </a:p>
        </p:txBody>
      </p:sp>
      <p:sp>
        <p:nvSpPr>
          <p:cNvPr id="6" name="Title 5"/>
          <p:cNvSpPr>
            <a:spLocks noGrp="1"/>
          </p:cNvSpPr>
          <p:nvPr>
            <p:ph type="title"/>
          </p:nvPr>
        </p:nvSpPr>
        <p:spPr>
          <a:xfrm>
            <a:off x="457200" y="116632"/>
            <a:ext cx="8229600" cy="535451"/>
          </a:xfrm>
          <a:ln>
            <a:solidFill>
              <a:schemeClr val="bg1"/>
            </a:solidFill>
          </a:ln>
        </p:spPr>
        <p:txBody>
          <a:bodyPr>
            <a:normAutofit fontScale="90000"/>
          </a:bodyPr>
          <a:lstStyle/>
          <a:p>
            <a:pPr algn="r"/>
            <a:r>
              <a:rPr lang="fa-IR" sz="4400" dirty="0">
                <a:solidFill>
                  <a:schemeClr val="accent1">
                    <a:lumMod val="75000"/>
                  </a:schemeClr>
                </a:solidFill>
                <a:effectLst>
                  <a:outerShdw blurRad="38100" dist="38100" dir="2700000" algn="tl">
                    <a:srgbClr val="000000">
                      <a:alpha val="43137"/>
                    </a:srgbClr>
                  </a:outerShdw>
                </a:effectLst>
                <a:cs typeface="B Titr" panose="00000700000000000000" pitchFamily="2" charset="-78"/>
              </a:rPr>
              <a:t>کشف</a:t>
            </a:r>
            <a:r>
              <a:rPr lang="fa-IR" dirty="0">
                <a:solidFill>
                  <a:schemeClr val="accent1">
                    <a:lumMod val="75000"/>
                  </a:schemeClr>
                </a:solidFill>
                <a:effectLst>
                  <a:outerShdw blurRad="38100" dist="38100" dir="2700000" algn="tl">
                    <a:srgbClr val="000000">
                      <a:alpha val="43137"/>
                    </a:srgbClr>
                  </a:outerShdw>
                </a:effectLst>
              </a:rPr>
              <a:t> </a:t>
            </a:r>
            <a:r>
              <a:rPr lang="fa-IR" sz="4400" dirty="0">
                <a:solidFill>
                  <a:schemeClr val="accent1">
                    <a:lumMod val="75000"/>
                  </a:schemeClr>
                </a:solidFill>
                <a:effectLst>
                  <a:outerShdw blurRad="38100" dist="38100" dir="2700000" algn="tl">
                    <a:srgbClr val="000000">
                      <a:alpha val="43137"/>
                    </a:srgbClr>
                  </a:outerShdw>
                </a:effectLst>
                <a:cs typeface="B Titr" panose="00000700000000000000" pitchFamily="2" charset="-78"/>
              </a:rPr>
              <a:t>و تشخیص ارزش ها</a:t>
            </a:r>
          </a:p>
        </p:txBody>
      </p:sp>
    </p:spTree>
    <p:extLst>
      <p:ext uri="{BB962C8B-B14F-4D97-AF65-F5344CB8AC3E}">
        <p14:creationId xmlns:p14="http://schemas.microsoft.com/office/powerpoint/2010/main" val="3371044679"/>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69437"/>
            <a:ext cx="9040688" cy="5498589"/>
          </a:xfrm>
        </p:spPr>
        <p:txBody>
          <a:bodyPr>
            <a:normAutofit/>
          </a:bodyPr>
          <a:lstStyle/>
          <a:p>
            <a:pPr marL="109728" indent="0">
              <a:buNone/>
            </a:pPr>
            <a:r>
              <a:rPr lang="fa-IR" sz="2800" dirty="0">
                <a:solidFill>
                  <a:schemeClr val="accent1">
                    <a:lumMod val="75000"/>
                  </a:schemeClr>
                </a:solidFill>
                <a:cs typeface="B Nazanin" panose="00000400000000000000" pitchFamily="2" charset="-78"/>
              </a:rPr>
              <a:t>الف- رفتار پاسخگر:</a:t>
            </a:r>
          </a:p>
          <a:p>
            <a:pPr marL="109728" indent="0" algn="just">
              <a:buNone/>
            </a:pPr>
            <a:r>
              <a:rPr lang="fa-IR" sz="2400" dirty="0">
                <a:cs typeface="B Nazanin" panose="00000400000000000000" pitchFamily="2" charset="-78"/>
              </a:rPr>
              <a:t>به رفتارهای زنجیره ای و بی اختیار و به اصطلاح خودکار، «رفتارهای پاسخگر» می گویند. ممکن است این رفتار مطلوب و لذت بخش باشد و بی آنکه در مورد آن فکر کنید آن را انجام می دهید مثل رانندگی پس از چند سال تجربه – گاهی وقتها این رفتار مورد مطلوب نبوده و از بی اختیاری در انجامش رنج کشیده اید مثل نگرانی و اضطراب در موقعیتهای کاری یا خانوادگی مهم </a:t>
            </a:r>
          </a:p>
          <a:p>
            <a:pPr marL="109728" indent="0" algn="just">
              <a:buNone/>
            </a:pPr>
            <a:r>
              <a:rPr lang="fa-IR" sz="2400" dirty="0">
                <a:cs typeface="B Nazanin" panose="00000400000000000000" pitchFamily="2" charset="-78"/>
              </a:rPr>
              <a:t>در روان شناسی به رفتارهای زنجیره ای و بی  اختیار  و به  اصطلاح خودکار، «رفتارهای پاسخگر» می گویند. رفتارهای پاسخگر تحت تأثیر محرک های قبلی بروز می کنند. </a:t>
            </a:r>
          </a:p>
          <a:p>
            <a:pPr marL="109728" indent="0" algn="just">
              <a:buNone/>
            </a:pPr>
            <a:endParaRPr lang="fa-IR" sz="2400" dirty="0">
              <a:cs typeface="B Nazanin" panose="00000400000000000000" pitchFamily="2" charset="-78"/>
            </a:endParaRPr>
          </a:p>
          <a:p>
            <a:pPr marL="109728" indent="0">
              <a:buNone/>
            </a:pPr>
            <a:endParaRPr lang="fa-IR" dirty="0"/>
          </a:p>
          <a:p>
            <a:pPr marL="109728" indent="0">
              <a:buNone/>
            </a:pPr>
            <a:endParaRPr lang="fa-IR"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65</a:t>
            </a:fld>
            <a:endParaRPr lang="fa-IR">
              <a:solidFill>
                <a:prstClr val="black"/>
              </a:solidFill>
            </a:endParaRPr>
          </a:p>
        </p:txBody>
      </p:sp>
      <p:sp>
        <p:nvSpPr>
          <p:cNvPr id="6" name="Title 5"/>
          <p:cNvSpPr>
            <a:spLocks noGrp="1"/>
          </p:cNvSpPr>
          <p:nvPr>
            <p:ph type="title"/>
          </p:nvPr>
        </p:nvSpPr>
        <p:spPr>
          <a:xfrm>
            <a:off x="457200" y="274638"/>
            <a:ext cx="8229600" cy="418058"/>
          </a:xfrm>
        </p:spPr>
        <p:txBody>
          <a:bodyPr>
            <a:noAutofit/>
          </a:bodyPr>
          <a:lstStyle/>
          <a:p>
            <a:pPr algn="ctr"/>
            <a:r>
              <a:rPr lang="fa-IR" sz="4000" dirty="0">
                <a:solidFill>
                  <a:schemeClr val="accent1">
                    <a:lumMod val="75000"/>
                  </a:schemeClr>
                </a:solidFill>
                <a:cs typeface="B Titr" panose="00000700000000000000" pitchFamily="2" charset="-78"/>
              </a:rPr>
              <a:t>انواع رفتار</a:t>
            </a:r>
          </a:p>
        </p:txBody>
      </p:sp>
    </p:spTree>
    <p:extLst>
      <p:ext uri="{BB962C8B-B14F-4D97-AF65-F5344CB8AC3E}">
        <p14:creationId xmlns:p14="http://schemas.microsoft.com/office/powerpoint/2010/main" val="1245969624"/>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507288" cy="5242587"/>
          </a:xfrm>
        </p:spPr>
        <p:txBody>
          <a:bodyPr>
            <a:normAutofit/>
          </a:bodyPr>
          <a:lstStyle/>
          <a:p>
            <a:pPr marL="109728" lvl="0" indent="0">
              <a:buClr>
                <a:srgbClr val="CEA6BB"/>
              </a:buClr>
              <a:buNone/>
            </a:pPr>
            <a:r>
              <a:rPr lang="fa-IR" sz="2400" b="1" dirty="0">
                <a:solidFill>
                  <a:srgbClr val="CEA6BB">
                    <a:lumMod val="75000"/>
                  </a:srgbClr>
                </a:solidFill>
                <a:cs typeface="B Nazanin" panose="00000400000000000000" pitchFamily="2" charset="-78"/>
              </a:rPr>
              <a:t>ب- رفتار کنشگر</a:t>
            </a:r>
            <a:r>
              <a:rPr lang="fa-IR" sz="2400" dirty="0">
                <a:solidFill>
                  <a:srgbClr val="CEA6BB">
                    <a:lumMod val="75000"/>
                  </a:srgbClr>
                </a:solidFill>
                <a:effectLst>
                  <a:outerShdw blurRad="38100" dist="38100" dir="2700000" algn="tl">
                    <a:srgbClr val="000000">
                      <a:alpha val="43137"/>
                    </a:srgbClr>
                  </a:outerShdw>
                </a:effectLst>
                <a:cs typeface="B Nazanin" panose="00000400000000000000" pitchFamily="2" charset="-78"/>
              </a:rPr>
              <a:t>:  </a:t>
            </a:r>
            <a:r>
              <a:rPr lang="fa-IR" sz="2400" dirty="0">
                <a:solidFill>
                  <a:prstClr val="black"/>
                </a:solidFill>
                <a:cs typeface="B Nazanin" panose="00000400000000000000" pitchFamily="2" charset="-78"/>
              </a:rPr>
              <a:t>این دسته از رفتارها در مقابل رفتارهای پاسخگر قرار دارند و رفتار های وابسته به «پیامد» هستند. پیامدها، موجب تداوم رفتارهای کنشگر هستند و به  همین دلیل با تأمل همراهند.این رفتارها به تلاش و برنامه ریزی نیاز دارد.</a:t>
            </a:r>
          </a:p>
          <a:p>
            <a:pPr marL="109728" indent="0">
              <a:buNone/>
            </a:pPr>
            <a:endParaRPr lang="fa-IR" sz="2400" dirty="0">
              <a:cs typeface="B Nazanin" panose="00000400000000000000" pitchFamily="2" charset="-78"/>
            </a:endParaRPr>
          </a:p>
          <a:p>
            <a:pPr marL="109728" indent="0">
              <a:buNone/>
            </a:pPr>
            <a:r>
              <a:rPr lang="fa-IR" sz="2400" dirty="0">
                <a:solidFill>
                  <a:schemeClr val="accent1">
                    <a:lumMod val="75000"/>
                  </a:schemeClr>
                </a:solidFill>
                <a:cs typeface="B Nazanin" panose="00000400000000000000" pitchFamily="2" charset="-78"/>
              </a:rPr>
              <a:t>مثال : </a:t>
            </a:r>
          </a:p>
          <a:p>
            <a:pPr marL="109728" indent="0" algn="just">
              <a:buNone/>
            </a:pPr>
            <a:r>
              <a:rPr lang="fa-IR" sz="2400" dirty="0">
                <a:cs typeface="B Nazanin" panose="00000400000000000000" pitchFamily="2" charset="-78"/>
              </a:rPr>
              <a:t>من می دانم که اگر بعد از تصادفی که پسرم با خودروی من کرده و خسارت زده است او را ببینم، با نحوه برخوردی که  از او سراغ دارم حتما دعوای سختی خواهیم داشت و کنترل خودم را از دست می دهم. در نتیجه، هم حرمت ها را شکسته ام و هم حرفم را نمی توانم درست منتقل کنم. برای همین بهتر است بگذارم زمان بگذرد. روز اول با اوصحبت نمی کنم  و فردا که آرام تر شدم  ، در این باره با او حرف می زنم. در این مثال من اجازه نداده ام تا رفتار پاسخگرام - که مورد تأیید خودم هم نیست-  شکل بگیرد و این کار را با انجام یک رفتار کنشگر- که تحت  اختیار خودم است-انجام داده ام.</a:t>
            </a:r>
          </a:p>
          <a:p>
            <a:pPr marL="109728" indent="0" algn="just">
              <a:buNone/>
            </a:pPr>
            <a:endParaRPr lang="fa-IR" sz="2000" b="1" dirty="0">
              <a:effectLst>
                <a:outerShdw blurRad="38100" dist="38100" dir="2700000" algn="tl">
                  <a:srgbClr val="000000">
                    <a:alpha val="43137"/>
                  </a:srgbClr>
                </a:outerShdw>
              </a:effectLst>
              <a:cs typeface="B Nazanin" panose="00000400000000000000" pitchFamily="2" charset="-78"/>
            </a:endParaRPr>
          </a:p>
          <a:p>
            <a:pPr marL="109728" indent="0">
              <a:buNone/>
            </a:pPr>
            <a:endParaRPr lang="fa-IR" sz="2400" dirty="0">
              <a:cs typeface="B Nazanin" panose="000004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66</a:t>
            </a:fld>
            <a:endParaRPr lang="fa-IR">
              <a:solidFill>
                <a:prstClr val="black"/>
              </a:solidFill>
            </a:endParaRPr>
          </a:p>
        </p:txBody>
      </p:sp>
    </p:spTree>
    <p:extLst>
      <p:ext uri="{BB962C8B-B14F-4D97-AF65-F5344CB8AC3E}">
        <p14:creationId xmlns:p14="http://schemas.microsoft.com/office/powerpoint/2010/main" val="4284916490"/>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980728"/>
            <a:ext cx="8905528" cy="5426581"/>
          </a:xfrm>
        </p:spPr>
        <p:txBody>
          <a:bodyPr>
            <a:normAutofit/>
          </a:bodyPr>
          <a:lstStyle/>
          <a:p>
            <a:pPr marL="109728" indent="0">
              <a:buNone/>
            </a:pPr>
            <a:r>
              <a:rPr lang="fa-IR" dirty="0">
                <a:solidFill>
                  <a:srgbClr val="FF0000"/>
                </a:solidFill>
              </a:rPr>
              <a:t>نکته دیگری که باید بدانیم، تفاوت بین شادکامی و لذت است</a:t>
            </a:r>
          </a:p>
          <a:p>
            <a:pPr marL="109728" indent="0">
              <a:buNone/>
            </a:pPr>
            <a:r>
              <a:rPr lang="fa-IR" dirty="0"/>
              <a:t> </a:t>
            </a:r>
            <a:r>
              <a:rPr lang="fa-IR" sz="2400" dirty="0">
                <a:solidFill>
                  <a:schemeClr val="accent1">
                    <a:lumMod val="75000"/>
                  </a:schemeClr>
                </a:solidFill>
                <a:cs typeface="B Nazanin" panose="00000400000000000000" pitchFamily="2" charset="-78"/>
              </a:rPr>
              <a:t>«لذت» </a:t>
            </a:r>
            <a:r>
              <a:rPr lang="fa-IR" sz="2400" dirty="0">
                <a:cs typeface="B Nazanin" panose="00000400000000000000" pitchFamily="2" charset="-78"/>
              </a:rPr>
              <a:t>حاصل دریافت چیزی از بیرون است و وابسته به شرایط و محرک های بیرونی است، تحریک کننده فرد و ناپایدار و موقتی است. ضمن آن که افراط در لذت، موجب وابستگی به شرایط ایجاد کننده لذت وایجاد پدیده تحمل می شود و برای ایجاد همان میزان از لذت، نیاز به مقدار بیشتری از محرک و شرایط بیرونی خواهد بود . </a:t>
            </a:r>
          </a:p>
          <a:p>
            <a:pPr marL="109728" indent="0">
              <a:buNone/>
            </a:pPr>
            <a:r>
              <a:rPr lang="fa-IR" sz="2400" dirty="0">
                <a:cs typeface="B Nazanin" panose="00000400000000000000" pitchFamily="2" charset="-78"/>
              </a:rPr>
              <a:t> </a:t>
            </a:r>
          </a:p>
          <a:p>
            <a:pPr marL="109728" indent="0">
              <a:buNone/>
            </a:pPr>
            <a:r>
              <a:rPr lang="fa-IR" sz="2400" dirty="0">
                <a:cs typeface="B Nazanin" panose="00000400000000000000" pitchFamily="2" charset="-78"/>
              </a:rPr>
              <a:t>در مقابل، </a:t>
            </a:r>
            <a:r>
              <a:rPr lang="fa-IR" sz="2400" dirty="0">
                <a:solidFill>
                  <a:schemeClr val="accent1">
                    <a:lumMod val="75000"/>
                  </a:schemeClr>
                </a:solidFill>
                <a:cs typeface="B Nazanin" panose="00000400000000000000" pitchFamily="2" charset="-78"/>
              </a:rPr>
              <a:t>«شادکامی» </a:t>
            </a:r>
            <a:r>
              <a:rPr lang="fa-IR" sz="2400" dirty="0">
                <a:cs typeface="B Nazanin" panose="00000400000000000000" pitchFamily="2" charset="-78"/>
              </a:rPr>
              <a:t>حاصل کشف، درک و تقویت حسی درونی است. وابسته به شرایط و ویژگی های درونی فرد است، آرام کننده و رهایی  بخش است، تجربه ای معنوی، بین فردی، بلندمدت و پایدار است. افراط در شادکامی، موجب شعف و شگفت انگیزی مضاعف می شود. پس می توان گفت که شادکامی توسط خود ما ایجاد می شود.</a:t>
            </a:r>
          </a:p>
          <a:p>
            <a:pPr marL="109728" indent="0">
              <a:buNone/>
            </a:pPr>
            <a:endParaRPr lang="fa-IR"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67</a:t>
            </a:fld>
            <a:endParaRPr lang="fa-IR">
              <a:solidFill>
                <a:prstClr val="black"/>
              </a:solidFill>
            </a:endParaRPr>
          </a:p>
        </p:txBody>
      </p:sp>
      <p:sp>
        <p:nvSpPr>
          <p:cNvPr id="6" name="Title 5"/>
          <p:cNvSpPr>
            <a:spLocks noGrp="1"/>
          </p:cNvSpPr>
          <p:nvPr>
            <p:ph type="title"/>
          </p:nvPr>
        </p:nvSpPr>
        <p:spPr>
          <a:xfrm>
            <a:off x="457200" y="274638"/>
            <a:ext cx="8229600" cy="562074"/>
          </a:xfrm>
        </p:spPr>
        <p:txBody>
          <a:bodyPr>
            <a:normAutofit fontScale="90000"/>
          </a:bodyPr>
          <a:lstStyle/>
          <a:p>
            <a:pPr algn="ctr"/>
            <a:r>
              <a:rPr lang="fa-IR" sz="2800" dirty="0">
                <a:solidFill>
                  <a:schemeClr val="accent1">
                    <a:lumMod val="75000"/>
                  </a:schemeClr>
                </a:solidFill>
                <a:cs typeface="B Titr" panose="00000700000000000000" pitchFamily="2" charset="-78"/>
              </a:rPr>
              <a:t>شادکامی (درونی) در مقابل لذت (بیرونی)</a:t>
            </a:r>
            <a:r>
              <a:rPr lang="fa-IR" dirty="0"/>
              <a:t> </a:t>
            </a:r>
          </a:p>
        </p:txBody>
      </p:sp>
    </p:spTree>
    <p:extLst>
      <p:ext uri="{BB962C8B-B14F-4D97-AF65-F5344CB8AC3E}">
        <p14:creationId xmlns:p14="http://schemas.microsoft.com/office/powerpoint/2010/main" val="3994201447"/>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833520" cy="5570597"/>
          </a:xfrm>
        </p:spPr>
        <p:txBody>
          <a:bodyPr>
            <a:normAutofit/>
          </a:bodyPr>
          <a:lstStyle/>
          <a:p>
            <a:pPr marL="109728" indent="0">
              <a:buNone/>
            </a:pPr>
            <a:r>
              <a:rPr lang="fa-IR" sz="2000" dirty="0">
                <a:solidFill>
                  <a:schemeClr val="accent1">
                    <a:lumMod val="75000"/>
                  </a:schemeClr>
                </a:solidFill>
                <a:cs typeface="B Titr" panose="00000700000000000000" pitchFamily="2" charset="-78"/>
              </a:rPr>
              <a:t>1. اصل تعادل خویشتن دیگری</a:t>
            </a:r>
          </a:p>
          <a:p>
            <a:pPr marL="109728" indent="0" algn="just">
              <a:buNone/>
            </a:pPr>
            <a:r>
              <a:rPr lang="fa-IR" sz="2400" dirty="0">
                <a:cs typeface="B Nazanin" panose="00000400000000000000" pitchFamily="2" charset="-78"/>
              </a:rPr>
              <a:t>سرمایه های ما شامل پول، امکانات مادی مختلف، زمان، انرژی جسمانی، انرژی روانی، اطلاعات و... هستند. برقراری تعادل در میزان و نحوه استفاده از این سرمایه ها، برای کمک و حمایت از خودمان و دیگران، از مهم ترین مهارت های زندگی است. با استفاده از این سرمایه ها، می توانیم ابتدا نیازهای جسمی و روانی فعلی خودمان را برطرف کنیم تا حس ارزشمندی به خود، زندگی و آینده مان پیدا کنیم و باقی مانده این سرمایه ها را برای دیگرانی که با آن ها اهداف و ارزش های مشترک، روابط خونی و فامیلی، دوستی و آشنایی داریم، هزینه کنیم و پس از آن، اگر هنوز سرمایه ای داریم، آن را برای برادران نوعی خود (تمام انسان ها) مصرف کنیم. </a:t>
            </a:r>
          </a:p>
          <a:p>
            <a:pPr marL="109728" indent="0" algn="just">
              <a:buNone/>
            </a:pPr>
            <a:r>
              <a:rPr lang="fa-IR" sz="2000" dirty="0">
                <a:solidFill>
                  <a:schemeClr val="accent1">
                    <a:lumMod val="75000"/>
                  </a:schemeClr>
                </a:solidFill>
                <a:cs typeface="B Titr" panose="00000700000000000000" pitchFamily="2" charset="-78"/>
              </a:rPr>
              <a:t>2. اصل مراقبت از کانون توجه</a:t>
            </a:r>
          </a:p>
          <a:p>
            <a:pPr marL="109728" indent="0" algn="just">
              <a:buNone/>
            </a:pPr>
            <a:r>
              <a:rPr lang="fa-IR" sz="2000" dirty="0">
                <a:cs typeface="B Nazanin" panose="00000400000000000000" pitchFamily="2" charset="-78"/>
              </a:rPr>
              <a:t>وقتی حواسمان به چیز خاصی است، «توجه» ما به آن جلب شده است. این توجه، خیلی زود می تواند از بین برود، ولی باید به طور مداوم مراقب باشیم تا از بین نرود. اگر از «توجه» مراقبت نکنیم و آن را صدا نکنیم، یک جا بند نمی شود و مدام این طرف و آن طرف می رود. باید «توجه» را صدا کنیم تا روی همان حس ها، فکرها و</a:t>
            </a:r>
          </a:p>
          <a:p>
            <a:pPr marL="109728" indent="0" algn="just">
              <a:buNone/>
            </a:pPr>
            <a:r>
              <a:rPr lang="fa-IR" sz="2000" dirty="0">
                <a:cs typeface="B Nazanin" panose="00000400000000000000" pitchFamily="2" charset="-78"/>
              </a:rPr>
              <a:t> ادراکاتی که می خواهیم متمرکز شود. روی همان ها که از درون، ما را غنی می سازند و وجودمان را مهمان همیشگی شادی و آرامش درونی می کنند.</a:t>
            </a: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68</a:t>
            </a:fld>
            <a:endParaRPr lang="fa-IR">
              <a:solidFill>
                <a:prstClr val="black"/>
              </a:solidFill>
            </a:endParaRPr>
          </a:p>
        </p:txBody>
      </p:sp>
      <p:sp>
        <p:nvSpPr>
          <p:cNvPr id="6" name="Title 5"/>
          <p:cNvSpPr>
            <a:spLocks noGrp="1"/>
          </p:cNvSpPr>
          <p:nvPr>
            <p:ph type="title"/>
          </p:nvPr>
        </p:nvSpPr>
        <p:spPr>
          <a:xfrm>
            <a:off x="457200" y="274638"/>
            <a:ext cx="8229600" cy="418058"/>
          </a:xfrm>
        </p:spPr>
        <p:txBody>
          <a:bodyPr>
            <a:normAutofit fontScale="90000"/>
          </a:bodyPr>
          <a:lstStyle/>
          <a:p>
            <a:pPr algn="ctr"/>
            <a:r>
              <a:rPr lang="fa-IR" dirty="0">
                <a:solidFill>
                  <a:schemeClr val="accent1">
                    <a:lumMod val="75000"/>
                  </a:schemeClr>
                </a:solidFill>
              </a:rPr>
              <a:t>اصول رسیدن به شادکامی </a:t>
            </a:r>
          </a:p>
        </p:txBody>
      </p:sp>
    </p:spTree>
    <p:extLst>
      <p:ext uri="{BB962C8B-B14F-4D97-AF65-F5344CB8AC3E}">
        <p14:creationId xmlns:p14="http://schemas.microsoft.com/office/powerpoint/2010/main" val="3196847719"/>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476672"/>
            <a:ext cx="8507288" cy="5530619"/>
          </a:xfrm>
        </p:spPr>
        <p:txBody>
          <a:bodyPr>
            <a:normAutofit/>
          </a:bodyPr>
          <a:lstStyle/>
          <a:p>
            <a:pPr marL="109728" indent="0">
              <a:buNone/>
            </a:pPr>
            <a:r>
              <a:rPr lang="fa-IR" sz="2400" dirty="0">
                <a:solidFill>
                  <a:schemeClr val="accent1">
                    <a:lumMod val="75000"/>
                  </a:schemeClr>
                </a:solidFill>
                <a:cs typeface="B Titr" panose="00000700000000000000" pitchFamily="2" charset="-78"/>
              </a:rPr>
              <a:t>3. اصل دارایی- توانمندی</a:t>
            </a:r>
          </a:p>
          <a:p>
            <a:pPr marL="109728" indent="0">
              <a:buNone/>
            </a:pPr>
            <a:r>
              <a:rPr lang="fa-IR" sz="2400" dirty="0">
                <a:solidFill>
                  <a:schemeClr val="accent1">
                    <a:lumMod val="75000"/>
                  </a:schemeClr>
                </a:solidFill>
                <a:cs typeface="B Titr" panose="00000700000000000000" pitchFamily="2" charset="-78"/>
              </a:rPr>
              <a:t>  </a:t>
            </a:r>
            <a:r>
              <a:rPr lang="fa-IR" sz="2400" dirty="0">
                <a:cs typeface="B Nazanin" panose="00000400000000000000" pitchFamily="2" charset="-78"/>
              </a:rPr>
              <a:t>توجه به توانایی ها به جای دارایی ها، خود از راهکارهای شادی بخش در زندگی است.</a:t>
            </a:r>
          </a:p>
          <a:p>
            <a:pPr marL="109728" indent="0">
              <a:buNone/>
            </a:pPr>
            <a:r>
              <a:rPr lang="fa-IR" sz="2400" dirty="0">
                <a:cs typeface="B Nazanin" panose="00000400000000000000" pitchFamily="2" charset="-78"/>
              </a:rPr>
              <a:t> </a:t>
            </a:r>
          </a:p>
          <a:p>
            <a:pPr marL="109728" indent="0">
              <a:buNone/>
            </a:pPr>
            <a:endParaRPr lang="fa-IR" sz="2400" dirty="0">
              <a:cs typeface="B Nazanin" panose="00000400000000000000" pitchFamily="2" charset="-78"/>
            </a:endParaRPr>
          </a:p>
          <a:p>
            <a:pPr marL="109728" indent="0">
              <a:buNone/>
            </a:pPr>
            <a:r>
              <a:rPr lang="fa-IR" sz="2400" dirty="0">
                <a:solidFill>
                  <a:schemeClr val="accent1">
                    <a:lumMod val="75000"/>
                  </a:schemeClr>
                </a:solidFill>
                <a:cs typeface="B Titr" panose="00000700000000000000" pitchFamily="2" charset="-78"/>
              </a:rPr>
              <a:t>4. اصل «علیه خودتان چاقو نکشید!»</a:t>
            </a:r>
          </a:p>
          <a:p>
            <a:pPr marL="109728" indent="0">
              <a:buNone/>
            </a:pPr>
            <a:r>
              <a:rPr lang="fa-IR" sz="2400" dirty="0">
                <a:cs typeface="B Nazanin" panose="00000400000000000000" pitchFamily="2" charset="-78"/>
              </a:rPr>
              <a:t>زمانی که با «توجه»، «مرور» و «روح  دادن» به تجارب ناخوشایند، نگاهمان به ارزشمندی «زندگی جاری» و «آینده زندگیمان» منفی و ناامیدکننده می شود، در حال چاقو زدن به روانمان هستیم برای زندگی شاد، باید چاقوکشی علیه خودمان را کنار گذاشته و چاقو را زمین بگذاریم</a:t>
            </a:r>
          </a:p>
          <a:p>
            <a:pPr marL="109728" indent="0">
              <a:buNone/>
            </a:pPr>
            <a:endParaRPr lang="fa-IR" sz="2400" dirty="0">
              <a:solidFill>
                <a:srgbClr val="993366"/>
              </a:solidFill>
              <a:cs typeface="B Titr" panose="00000700000000000000" pitchFamily="2" charset="-78"/>
            </a:endParaRPr>
          </a:p>
          <a:p>
            <a:pPr marL="109728" indent="0">
              <a:buNone/>
            </a:pPr>
            <a:endParaRPr lang="fa-IR" sz="2400" dirty="0">
              <a:solidFill>
                <a:schemeClr val="accent1">
                  <a:lumMod val="75000"/>
                </a:schemeClr>
              </a:solidFill>
              <a:cs typeface="B Titr" panose="000007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69</a:t>
            </a:fld>
            <a:endParaRPr lang="fa-IR">
              <a:solidFill>
                <a:prstClr val="black"/>
              </a:solidFill>
            </a:endParaRPr>
          </a:p>
        </p:txBody>
      </p:sp>
    </p:spTree>
    <p:extLst>
      <p:ext uri="{BB962C8B-B14F-4D97-AF65-F5344CB8AC3E}">
        <p14:creationId xmlns:p14="http://schemas.microsoft.com/office/powerpoint/2010/main" val="170541380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مقابله با فشارهای روانی</a:t>
            </a:r>
            <a:r>
              <a:rPr lang="en-US"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اقداماتی که برای برطرف کردن فشار روانی، کاهش شدت آن و یا تحمل این فشار انجام  میشود.</a:t>
            </a: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sym typeface="Wingdings 2" panose="05020102010507070707" pitchFamily="18" charset="2"/>
              </a:rPr>
              <a:t>نکته</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هر کاری که برای کاهش تنش و اضطراب انجام  میگیرد، یک مقابله خوب و اثربخش نیست؛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مثل مصرف مواد مخدر در مرگ عزیزان</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1/9/2024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نحوه مقابله با فشار روانی: </a:t>
            </a:r>
            <a:endParaRPr lang="fa-IR" dirty="0"/>
          </a:p>
        </p:txBody>
      </p:sp>
      <p:sp>
        <p:nvSpPr>
          <p:cNvPr id="7" name="Rectangle 6"/>
          <p:cNvSpPr/>
          <p:nvPr/>
        </p:nvSpPr>
        <p:spPr>
          <a:xfrm>
            <a:off x="2286000" y="3105835"/>
            <a:ext cx="4572000" cy="369332"/>
          </a:xfrm>
          <a:prstGeom prst="rect">
            <a:avLst/>
          </a:prstGeom>
        </p:spPr>
        <p:txBody>
          <a:bodyPr>
            <a:spAutoFit/>
          </a:bodyPr>
          <a:lstStyle/>
          <a:p>
            <a:endParaRPr lang="en-US" dirty="0"/>
          </a:p>
        </p:txBody>
      </p:sp>
    </p:spTree>
    <p:extLst>
      <p:ext uri="{BB962C8B-B14F-4D97-AF65-F5344CB8AC3E}">
        <p14:creationId xmlns:p14="http://schemas.microsoft.com/office/powerpoint/2010/main" val="1154995338"/>
      </p:ext>
    </p:extLst>
  </p:cSld>
  <p:clrMapOvr>
    <a:masterClrMapping/>
  </p:clrMapOvr>
  <p:transition spd="med">
    <p:wedg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404664"/>
            <a:ext cx="8905528" cy="5602627"/>
          </a:xfrm>
        </p:spPr>
        <p:txBody>
          <a:bodyPr>
            <a:normAutofit/>
          </a:bodyPr>
          <a:lstStyle/>
          <a:p>
            <a:pPr marL="109728" lvl="0" indent="0">
              <a:buClr>
                <a:srgbClr val="CEA6BB"/>
              </a:buClr>
              <a:buNone/>
            </a:pPr>
            <a:r>
              <a:rPr lang="fa-IR" sz="2400" dirty="0">
                <a:solidFill>
                  <a:schemeClr val="accent1">
                    <a:lumMod val="75000"/>
                  </a:schemeClr>
                </a:solidFill>
                <a:cs typeface="B Titr" panose="00000700000000000000" pitchFamily="2" charset="-78"/>
              </a:rPr>
              <a:t>5. اصل «برای خودتان حق نفس کشیدن قائل باشید!»</a:t>
            </a:r>
          </a:p>
          <a:p>
            <a:pPr marL="109728" lvl="0" indent="0">
              <a:buClr>
                <a:srgbClr val="CEA6BB"/>
              </a:buClr>
              <a:buNone/>
            </a:pPr>
            <a:endParaRPr lang="fa-IR" sz="2400" dirty="0">
              <a:solidFill>
                <a:schemeClr val="accent1">
                  <a:lumMod val="75000"/>
                </a:schemeClr>
              </a:solidFill>
              <a:cs typeface="B Titr" panose="00000700000000000000" pitchFamily="2" charset="-78"/>
            </a:endParaRPr>
          </a:p>
          <a:p>
            <a:pPr marL="109728" indent="0" algn="just">
              <a:buNone/>
            </a:pPr>
            <a:r>
              <a:rPr lang="fa-IR" sz="2400" dirty="0">
                <a:cs typeface="B Nazanin" panose="00000400000000000000" pitchFamily="2" charset="-78"/>
              </a:rPr>
              <a:t>حق بدیهی و اولیه ماست که اگر رفتار دیگران برایمان خوشایند نیست، دست کم از آن رفتار رنج نکشیم و آزرده خاطر نشویم. این حق تنفس روان شناختی ماست و مانند حق نفس کشیدن، برایمان حیاتی و بدیهی است. «شر رساندن» طرف مقابل ما، تحت کنترل خودش است و «شر ندیدن» ما هم تحت کنترل خودمان است. این مسئله بدین معنا نیست که کاری برای تغییر موقعیت خودمان یا دیگران انجام ندهیم، ما در حد توان و با توجه به اهداف و ارزش هایمان در زندگی، می توانیم برای این مسئله اقداماتی انجام دهیم. اما تأکید ما روی موضوع رنجیده  خاطر شدن است. در رنجیده شدن، هیچ اقدامی برای اصلاح  شرایط وجود ندارد و فقط تیر آسیب آن، ما را نشانه می گیرد. اگر این حق را برای خودمان قائل نباشیم، با انبوهی از خشم ها، ناامیدی ها، ناتوانی ها و درماندگی ها مواجه خواهیم شد.</a:t>
            </a: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70</a:t>
            </a:fld>
            <a:endParaRPr lang="fa-IR">
              <a:solidFill>
                <a:prstClr val="black"/>
              </a:solidFill>
            </a:endParaRPr>
          </a:p>
        </p:txBody>
      </p:sp>
    </p:spTree>
    <p:extLst>
      <p:ext uri="{BB962C8B-B14F-4D97-AF65-F5344CB8AC3E}">
        <p14:creationId xmlns:p14="http://schemas.microsoft.com/office/powerpoint/2010/main" val="3022039505"/>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05528" cy="5786621"/>
          </a:xfrm>
        </p:spPr>
        <p:txBody>
          <a:bodyPr/>
          <a:lstStyle/>
          <a:p>
            <a:pPr marL="109728" lvl="0" indent="0" algn="just">
              <a:buClr>
                <a:srgbClr val="CEA6BB"/>
              </a:buClr>
              <a:buNone/>
            </a:pPr>
            <a:r>
              <a:rPr lang="fa-IR" sz="2400" dirty="0">
                <a:solidFill>
                  <a:srgbClr val="CEA6BB">
                    <a:lumMod val="75000"/>
                  </a:srgbClr>
                </a:solidFill>
                <a:cs typeface="B Titr" panose="00000700000000000000" pitchFamily="2" charset="-78"/>
              </a:rPr>
              <a:t>6. اصل پذیرش همه شرایط و جوانب زندگی</a:t>
            </a:r>
          </a:p>
          <a:p>
            <a:pPr marL="109728" lvl="0" indent="0" algn="just">
              <a:buClr>
                <a:srgbClr val="CEA6BB"/>
              </a:buClr>
              <a:buNone/>
            </a:pPr>
            <a:r>
              <a:rPr lang="fa-IR" sz="2400" dirty="0">
                <a:solidFill>
                  <a:prstClr val="black"/>
                </a:solidFill>
                <a:cs typeface="B Nazanin" panose="00000400000000000000" pitchFamily="2" charset="-78"/>
              </a:rPr>
              <a:t>یکی از گام های اصلی تجربه خرسندی و شادکامی، پذیرش همه شرایط و جوانب زندگی است. بدون این پذیرش، در مسیر تغییر شرایط زندگی برای افزایش شادکامی مان، احتمالاً به خودمان و دیگران آسیب خواهیم زد. برای انجام درست این مهارت، برداشتن سه گام به ترتیب زیر لازم است:</a:t>
            </a:r>
          </a:p>
          <a:p>
            <a:pPr marL="109728" indent="0">
              <a:buNone/>
            </a:pPr>
            <a:endParaRPr lang="fa-IR" dirty="0"/>
          </a:p>
          <a:p>
            <a:pPr marL="109728" indent="0">
              <a:buNone/>
            </a:pPr>
            <a:r>
              <a:rPr lang="fa-IR" sz="2400" dirty="0">
                <a:solidFill>
                  <a:schemeClr val="accent1">
                    <a:lumMod val="75000"/>
                  </a:schemeClr>
                </a:solidFill>
                <a:cs typeface="B Titr" panose="00000700000000000000" pitchFamily="2" charset="-78"/>
              </a:rPr>
              <a:t>الف- آگاهی از برآیند تصمیم گیری جمعی</a:t>
            </a:r>
          </a:p>
          <a:p>
            <a:pPr marL="109728" indent="0">
              <a:buNone/>
            </a:pPr>
            <a:r>
              <a:rPr lang="fa-IR" sz="2400" dirty="0">
                <a:solidFill>
                  <a:schemeClr val="accent1">
                    <a:lumMod val="75000"/>
                  </a:schemeClr>
                </a:solidFill>
                <a:cs typeface="B Titr" panose="00000700000000000000" pitchFamily="2" charset="-78"/>
              </a:rPr>
              <a:t>ب- بدون اگر، کاش، باید، نباید</a:t>
            </a:r>
          </a:p>
          <a:p>
            <a:pPr marL="109728" indent="0">
              <a:buNone/>
            </a:pPr>
            <a:r>
              <a:rPr lang="fa-IR" sz="2400" dirty="0">
                <a:solidFill>
                  <a:schemeClr val="accent1">
                    <a:lumMod val="75000"/>
                  </a:schemeClr>
                </a:solidFill>
                <a:cs typeface="B Titr" panose="00000700000000000000" pitchFamily="2" charset="-78"/>
              </a:rPr>
              <a:t>ج- هضم- رها</a:t>
            </a: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71</a:t>
            </a:fld>
            <a:endParaRPr lang="fa-IR">
              <a:solidFill>
                <a:prstClr val="black"/>
              </a:solidFill>
            </a:endParaRPr>
          </a:p>
        </p:txBody>
      </p:sp>
    </p:spTree>
    <p:extLst>
      <p:ext uri="{BB962C8B-B14F-4D97-AF65-F5344CB8AC3E}">
        <p14:creationId xmlns:p14="http://schemas.microsoft.com/office/powerpoint/2010/main" val="2948176136"/>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61512" cy="5386603"/>
          </a:xfrm>
        </p:spPr>
        <p:txBody>
          <a:bodyPr/>
          <a:lstStyle/>
          <a:p>
            <a:pPr marL="109728" lvl="0" indent="0">
              <a:buClr>
                <a:srgbClr val="CEA6BB"/>
              </a:buClr>
              <a:buNone/>
            </a:pPr>
            <a:r>
              <a:rPr lang="fa-IR" sz="2400" dirty="0">
                <a:solidFill>
                  <a:srgbClr val="CEA6BB">
                    <a:lumMod val="75000"/>
                  </a:srgbClr>
                </a:solidFill>
                <a:cs typeface="B Titr" panose="00000700000000000000" pitchFamily="2" charset="-78"/>
              </a:rPr>
              <a:t>الف- آگاهی از برآیند تصمیم گیری جمعی</a:t>
            </a:r>
          </a:p>
          <a:p>
            <a:pPr marL="109728" lvl="0" indent="0">
              <a:buClr>
                <a:srgbClr val="CEA6BB"/>
              </a:buClr>
              <a:buNone/>
            </a:pPr>
            <a:endParaRPr lang="fa-IR" sz="2400" dirty="0">
              <a:solidFill>
                <a:srgbClr val="CEA6BB">
                  <a:lumMod val="75000"/>
                </a:srgbClr>
              </a:solidFill>
              <a:cs typeface="B Titr" panose="00000700000000000000" pitchFamily="2" charset="-78"/>
            </a:endParaRPr>
          </a:p>
          <a:p>
            <a:pPr marL="109728" lvl="0" indent="0" algn="just">
              <a:buClr>
                <a:srgbClr val="CEA6BB"/>
              </a:buClr>
              <a:buNone/>
            </a:pPr>
            <a:r>
              <a:rPr lang="fa-IR" sz="2400" dirty="0">
                <a:cs typeface="B Nazanin" panose="00000400000000000000" pitchFamily="2" charset="-78"/>
              </a:rPr>
              <a:t>باید بدانیم که تمام شرایط ناخوشایند زندگی که تجربه کرده ایم، غیر از این که حاصل انتخاب و رفتارهای خودمان بوده، حاصل تصمیم، انتخاب و رفتار افراد مختلف و متعددی در زندگی ما بوده است؛ پدر، مادر یا معلمی که چنین چیزی را به ما یاد نداد یا اشتباه یاد داد، نظام آموزشی که ما را برای این شرایط آماده نکرد، ضعف در نظام های حمایتی جامعه برای شرایطی که تجربه می کنیم، فرهنگ کلان جامعه که چنین نگرشی به وضعیت ما دارد و... همه در بروز رفتارها و شرایط امروز ما نقش داشته اند. اگر خودمان را تنها دلیل تجربه شرایط ناخوشایند فعلی مان بدانیم، احتمالاً درماندگی، احساس گناه افراطی و خشم نسبت به خود را تجربه خواهیم کرد.</a:t>
            </a:r>
          </a:p>
          <a:p>
            <a:pPr marL="109728" indent="0">
              <a:buNone/>
            </a:pPr>
            <a:endParaRPr lang="fa-IR"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72</a:t>
            </a:fld>
            <a:endParaRPr lang="fa-IR">
              <a:solidFill>
                <a:prstClr val="black"/>
              </a:solidFill>
            </a:endParaRPr>
          </a:p>
        </p:txBody>
      </p:sp>
    </p:spTree>
    <p:extLst>
      <p:ext uri="{BB962C8B-B14F-4D97-AF65-F5344CB8AC3E}">
        <p14:creationId xmlns:p14="http://schemas.microsoft.com/office/powerpoint/2010/main" val="1134331968"/>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5"/>
            <a:ext cx="8905528" cy="5714613"/>
          </a:xfrm>
        </p:spPr>
        <p:txBody>
          <a:bodyPr>
            <a:normAutofit lnSpcReduction="10000"/>
          </a:bodyPr>
          <a:lstStyle/>
          <a:p>
            <a:pPr marL="109728" indent="0">
              <a:buNone/>
            </a:pPr>
            <a:r>
              <a:rPr lang="fa-IR" sz="2400" dirty="0">
                <a:solidFill>
                  <a:schemeClr val="accent1">
                    <a:lumMod val="75000"/>
                  </a:schemeClr>
                </a:solidFill>
                <a:cs typeface="B Titr" panose="00000700000000000000" pitchFamily="2" charset="-78"/>
              </a:rPr>
              <a:t>ب- بدون اگر، کاش، باید، نباید</a:t>
            </a:r>
          </a:p>
          <a:p>
            <a:pPr marL="109728" indent="0" algn="just">
              <a:buNone/>
            </a:pPr>
            <a:r>
              <a:rPr lang="fa-IR" sz="2400" dirty="0">
                <a:cs typeface="B Nazanin" panose="00000400000000000000" pitchFamily="2" charset="-78"/>
              </a:rPr>
              <a:t>برای هیچ  یک از رفتارها و انتخاب های خود و دیگران نباید «اگر، کاش، باید، نباید» بیاوریم. </a:t>
            </a:r>
          </a:p>
          <a:p>
            <a:pPr marL="109728" indent="0" algn="just">
              <a:buNone/>
            </a:pPr>
            <a:r>
              <a:rPr lang="fa-IR" sz="2400" dirty="0">
                <a:cs typeface="B Nazanin" panose="00000400000000000000" pitchFamily="2" charset="-78"/>
              </a:rPr>
              <a:t>برای مثال، این نوع ادبیات را نباید به کار برد: «اگر به  جای واگذاری دارایی ام به فرزندانم، همه را برای خودم نگه می داشتم»، «کاش هیچ وقت به آن جا نمی رفتم»، «باید با او همکاری می کردم»، «نباید به من توهین می کرد»، اگر معلم دیگری در مسیر زندگی ام قرار می گرفت» و... .</a:t>
            </a:r>
          </a:p>
          <a:p>
            <a:pPr marL="109728" indent="0" algn="just">
              <a:buNone/>
            </a:pPr>
            <a:r>
              <a:rPr lang="fa-IR" sz="2400" dirty="0">
                <a:solidFill>
                  <a:schemeClr val="accent1">
                    <a:lumMod val="75000"/>
                  </a:schemeClr>
                </a:solidFill>
                <a:cs typeface="B Titr" panose="00000700000000000000" pitchFamily="2" charset="-78"/>
              </a:rPr>
              <a:t>ج- هضم- رها</a:t>
            </a:r>
          </a:p>
          <a:p>
            <a:pPr marL="109728" indent="0" algn="just">
              <a:buNone/>
            </a:pPr>
            <a:r>
              <a:rPr lang="fa-IR" sz="2400" dirty="0">
                <a:cs typeface="B Nazanin" panose="00000400000000000000" pitchFamily="2" charset="-78"/>
              </a:rPr>
              <a:t>در بخشی از تجارب و شرایط ناخوشایند زندگی، چیزی برای استفاده و ارتقای رضایت از زندگی فعلی مان وجود ندارد یا ما نمی توانیم چیزی از آن ها استخراج کنیم. این بخش، همان بخشی است که باید آن را رها کنیم. برای ارتقای رضایت مان از زندگی، باید تجارب ناخوشایندی که استفاده ای برای زندگی امروزمان ندارند، را رها کنیم. گذشته ای (تا یک ثانیه پیش) را که خیری برای امروز ما ندارد، باید کنار بگذاریم. درست مانند غذاهای نامناسب و سنگینی که سر  خوردن را هم از بین می برد. تجارب ناخوشایند معده می ماند، برای بدن نیازمندمان خرج نمی شود و میل ما به غذا گذشته، اگر سر معده روانی ما بمانند، نه تنها هیچ فایده ای برای زندگی فعلی مان نخواهند داشت، میل ما به زندگی را هم از بین خواهند برد. پس لازم است گذشته ناخوشایند را هضم و باقی مانده بی فایده آن را دفع کنیم! همین</a:t>
            </a: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73</a:t>
            </a:fld>
            <a:endParaRPr lang="fa-IR">
              <a:solidFill>
                <a:prstClr val="black"/>
              </a:solidFill>
            </a:endParaRPr>
          </a:p>
        </p:txBody>
      </p:sp>
    </p:spTree>
    <p:extLst>
      <p:ext uri="{BB962C8B-B14F-4D97-AF65-F5344CB8AC3E}">
        <p14:creationId xmlns:p14="http://schemas.microsoft.com/office/powerpoint/2010/main" val="103135706"/>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1430" marR="33020" lvl="0" indent="-4445" algn="just" defTabSz="457200">
              <a:lnSpc>
                <a:spcPct val="127000"/>
              </a:lnSpc>
              <a:spcBef>
                <a:spcPts val="0"/>
              </a:spcBef>
              <a:spcAft>
                <a:spcPts val="45"/>
              </a:spcAft>
              <a:buClrTx/>
              <a:buSzTx/>
              <a:buNone/>
            </a:pPr>
            <a:r>
              <a:rPr lang="fa-IR" sz="2400" dirty="0">
                <a:solidFill>
                  <a:srgbClr val="181717"/>
                </a:solidFill>
                <a:latin typeface="Times New Roman" panose="02020603050405020304" pitchFamily="18" charset="0"/>
                <a:ea typeface="Times New Roman" panose="02020603050405020304" pitchFamily="18" charset="0"/>
                <a:cs typeface="B Nazanin" panose="00000400000000000000" pitchFamily="2" charset="-78"/>
              </a:rPr>
              <a:t>هرچه سن بالاتر  میرود، به دلیل کاهش منابع جسمی، مالی و... احتمالاً برای دسترسی به اهداف و خوا سته هایمان، نا کامی و هیجانات منفی (مانند خشم ، غم و نگرانی) بیشتری را تجربه خواهیم کرد. نا کامی در دسترسی به اهداف و خوا سته ها و کنار آمدن با پیامدهای آن؛ یعنی تجربه هیجانات منفی متعدد، یکی از چالشهای برخورداری از زندگی شادکام و رضایتمند است. ا صلیترین ابزار مدیریت این هیجانات و افزایش شادکامی، آ گاهی به این مسئله است که بخش قابل توجهی از عوامل تجربه این </a:t>
            </a:r>
          </a:p>
          <a:p>
            <a:pPr marL="11430" marR="33020" lvl="0" indent="-4445" algn="just" defTabSz="457200">
              <a:lnSpc>
                <a:spcPct val="127000"/>
              </a:lnSpc>
              <a:spcBef>
                <a:spcPts val="0"/>
              </a:spcBef>
              <a:spcAft>
                <a:spcPts val="45"/>
              </a:spcAft>
              <a:buClrTx/>
              <a:buSzTx/>
              <a:buNone/>
            </a:pPr>
            <a:r>
              <a:rPr lang="fa-IR" sz="2400" dirty="0">
                <a:solidFill>
                  <a:srgbClr val="181717"/>
                </a:solidFill>
                <a:latin typeface="Times New Roman" panose="02020603050405020304" pitchFamily="18" charset="0"/>
                <a:ea typeface="Times New Roman" panose="02020603050405020304" pitchFamily="18" charset="0"/>
                <a:cs typeface="B Nazanin" panose="00000400000000000000" pitchFamily="2" charset="-78"/>
              </a:rPr>
              <a:t>نا کامی، در اختیار و کنترل ما نیست و «انتخاب و تصمیم دیگران» و «شرایط کلی محیطی که در آن زندگی  میکنیم» نیز در آن دخیل است. اما </a:t>
            </a:r>
          </a:p>
          <a:p>
            <a:pPr marL="11430" marR="33020" lvl="0" indent="-4445" algn="just" defTabSz="457200">
              <a:lnSpc>
                <a:spcPct val="127000"/>
              </a:lnSpc>
              <a:spcBef>
                <a:spcPts val="0"/>
              </a:spcBef>
              <a:spcAft>
                <a:spcPts val="45"/>
              </a:spcAft>
              <a:buClrTx/>
              <a:buSzTx/>
              <a:buNone/>
            </a:pPr>
            <a:r>
              <a:rPr lang="fa-IR" sz="2400" dirty="0">
                <a:solidFill>
                  <a:srgbClr val="181717"/>
                </a:solidFill>
                <a:latin typeface="Times New Roman" panose="02020603050405020304" pitchFamily="18" charset="0"/>
                <a:ea typeface="Times New Roman" panose="02020603050405020304" pitchFamily="18" charset="0"/>
                <a:cs typeface="B Nazanin" panose="00000400000000000000" pitchFamily="2" charset="-78"/>
              </a:rPr>
              <a:t>«وا کنش هیجانی» که به این نا کامی نشان  میدهیم ،کاملاً در کنترل و اختیار ماست.</a:t>
            </a:r>
            <a:endParaRPr lang="en-US" sz="2400" dirty="0">
              <a:solidFill>
                <a:srgbClr val="181717"/>
              </a:solidFill>
              <a:latin typeface="Times New Roman" panose="02020603050405020304" pitchFamily="18" charset="0"/>
              <a:ea typeface="Times New Roman" panose="02020603050405020304" pitchFamily="18" charset="0"/>
              <a:cs typeface="B Nazanin" panose="000004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74</a:t>
            </a:fld>
            <a:endParaRPr lang="fa-IR">
              <a:solidFill>
                <a:prstClr val="black"/>
              </a:solidFill>
            </a:endParaRPr>
          </a:p>
        </p:txBody>
      </p:sp>
      <p:sp>
        <p:nvSpPr>
          <p:cNvPr id="6" name="Title 5"/>
          <p:cNvSpPr>
            <a:spLocks noGrp="1"/>
          </p:cNvSpPr>
          <p:nvPr>
            <p:ph type="title"/>
          </p:nvPr>
        </p:nvSpPr>
        <p:spPr/>
        <p:txBody>
          <a:bodyPr>
            <a:noAutofit/>
          </a:bodyPr>
          <a:lstStyle/>
          <a:p>
            <a:r>
              <a:rPr lang="fa-IR"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t>7.اصل پذیرش مالکیت و مسئولیت هیجانات منفی خود</a:t>
            </a:r>
            <a:endParaRPr lang="en-US" dirty="0"/>
          </a:p>
        </p:txBody>
      </p:sp>
    </p:spTree>
    <p:extLst>
      <p:ext uri="{BB962C8B-B14F-4D97-AF65-F5344CB8AC3E}">
        <p14:creationId xmlns:p14="http://schemas.microsoft.com/office/powerpoint/2010/main" val="1470366943"/>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3432" y="1484784"/>
            <a:ext cx="8229600" cy="3887317"/>
          </a:xfrm>
        </p:spPr>
        <p:txBody>
          <a:bodyPr>
            <a:noAutofit/>
          </a:bodyPr>
          <a:lstStyle/>
          <a:p>
            <a:pPr marL="11430" marR="33020" lvl="0" indent="-4445" algn="just" defTabSz="457200">
              <a:lnSpc>
                <a:spcPct val="127000"/>
              </a:lnSpc>
              <a:spcBef>
                <a:spcPts val="0"/>
              </a:spcBef>
              <a:spcAft>
                <a:spcPts val="45"/>
              </a:spcAft>
              <a:buClrTx/>
              <a:buSzTx/>
              <a:buNone/>
            </a:pPr>
            <a:r>
              <a:rPr lang="fa-IR" sz="2400" dirty="0">
                <a:solidFill>
                  <a:srgbClr val="181717"/>
                </a:solidFill>
                <a:latin typeface="Times New Roman" panose="02020603050405020304" pitchFamily="18" charset="0"/>
                <a:ea typeface="Times New Roman" panose="02020603050405020304" pitchFamily="18" charset="0"/>
                <a:cs typeface="B Nazanin" panose="00000400000000000000" pitchFamily="2" charset="-78"/>
              </a:rPr>
              <a:t>زندگی روزمره شامل مجمو عه ای از وظایف و عملکردهای مربوط به  نقشهای مختلف ماست؛  نقشهایی به عنوان فرزند، همسر، خواهر و برادر، وظایف مربوط به خانه، شغل و حرفه و ... . به این موارد «بایدهای زندگی» گفته میشود .در آن سوی ترازوی تعادل، «خواسته های زندگی» قرار دارند. منظور از خواسته ها، تجاربی است که برایمان لذتبخش ،رها یی بخش، آرا مشبخش و </a:t>
            </a:r>
          </a:p>
          <a:p>
            <a:pPr marL="11430" marR="33020" lvl="0" indent="-4445" algn="just" defTabSz="457200">
              <a:lnSpc>
                <a:spcPct val="127000"/>
              </a:lnSpc>
              <a:spcBef>
                <a:spcPts val="0"/>
              </a:spcBef>
              <a:spcAft>
                <a:spcPts val="45"/>
              </a:spcAft>
              <a:buClrTx/>
              <a:buSzTx/>
              <a:buNone/>
            </a:pPr>
            <a:r>
              <a:rPr lang="fa-IR" sz="2400" dirty="0">
                <a:solidFill>
                  <a:srgbClr val="181717"/>
                </a:solidFill>
                <a:latin typeface="Times New Roman" panose="02020603050405020304" pitchFamily="18" charset="0"/>
                <a:ea typeface="Times New Roman" panose="02020603050405020304" pitchFamily="18" charset="0"/>
                <a:cs typeface="B Nazanin" panose="00000400000000000000" pitchFamily="2" charset="-78"/>
              </a:rPr>
              <a:t>اطمینان بخش بوده و موجب قوت قلب و اطمینا ن خاطر است. زمان گذاشتن برای برخورداری از چنین تجاربی در طی روز و ایجاد تعادل بین بایدها و خواسته ها، یکی از اصول شادکامی است .</a:t>
            </a:r>
            <a:endParaRPr lang="en-US" sz="2400" dirty="0">
              <a:solidFill>
                <a:srgbClr val="181717"/>
              </a:solidFill>
              <a:latin typeface="Times New Roman" panose="02020603050405020304" pitchFamily="18" charset="0"/>
              <a:ea typeface="Times New Roman" panose="02020603050405020304" pitchFamily="18" charset="0"/>
              <a:cs typeface="B Nazanin" panose="000004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75</a:t>
            </a:fld>
            <a:endParaRPr lang="fa-IR">
              <a:solidFill>
                <a:prstClr val="black"/>
              </a:solidFill>
            </a:endParaRPr>
          </a:p>
        </p:txBody>
      </p:sp>
      <p:sp>
        <p:nvSpPr>
          <p:cNvPr id="6" name="Title 5"/>
          <p:cNvSpPr>
            <a:spLocks noGrp="1"/>
          </p:cNvSpPr>
          <p:nvPr>
            <p:ph type="title"/>
          </p:nvPr>
        </p:nvSpPr>
        <p:spPr>
          <a:xfrm>
            <a:off x="457200" y="448941"/>
            <a:ext cx="8229600" cy="891827"/>
          </a:xfrm>
        </p:spPr>
        <p:txBody>
          <a:bodyPr>
            <a:normAutofit fontScale="90000"/>
          </a:bodyPr>
          <a:lstStyle/>
          <a:p>
            <a:pPr algn="ctr"/>
            <a:r>
              <a:rPr lang="fa-IR" sz="4600"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t>8.اصل تعادل بایدها- خواسته ها</a:t>
            </a:r>
            <a:br>
              <a:rPr lang="en-US" sz="3200" b="0" dirty="0">
                <a:solidFill>
                  <a:srgbClr val="181717"/>
                </a:solidFill>
                <a:effectLst/>
                <a:latin typeface="Times New Roman" panose="02020603050405020304" pitchFamily="18" charset="0"/>
                <a:ea typeface="Times New Roman" panose="02020603050405020304" pitchFamily="18" charset="0"/>
              </a:rPr>
            </a:br>
            <a:endParaRPr lang="en-US" dirty="0"/>
          </a:p>
        </p:txBody>
      </p:sp>
    </p:spTree>
    <p:extLst>
      <p:ext uri="{BB962C8B-B14F-4D97-AF65-F5344CB8AC3E}">
        <p14:creationId xmlns:p14="http://schemas.microsoft.com/office/powerpoint/2010/main" val="1378192688"/>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defTabSz="457200" rtl="0">
              <a:spcBef>
                <a:spcPts val="0"/>
              </a:spcBef>
              <a:buClrTx/>
              <a:buSzTx/>
              <a:buNone/>
            </a:pP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غنای درون یعنی مراقبت خردمندانه، دوستانه، دلسوزانه و همه جانبه از خود ،طوریکه باعث احساس عمیق آرامش ،نشاط، تمرکز، مهربانی و هشیاری شود و با این تجر به ها، آمادگی برای مواجهه با چا لشهای روزانه زندگی کسب شود .</a:t>
            </a:r>
          </a:p>
          <a:p>
            <a:pPr marL="0" lvl="0" indent="0" defTabSz="457200">
              <a:lnSpc>
                <a:spcPct val="127000"/>
              </a:lnSpc>
              <a:spcBef>
                <a:spcPts val="0"/>
              </a:spcBef>
              <a:spcAft>
                <a:spcPts val="45"/>
              </a:spcAft>
              <a:buClrTx/>
              <a:buSzTx/>
              <a:buNone/>
              <a:tabLst>
                <a:tab pos="273685" algn="ctr"/>
                <a:tab pos="782955" algn="ctr"/>
                <a:tab pos="1631315" algn="ctr"/>
                <a:tab pos="4090035" algn="ctr"/>
              </a:tabLst>
            </a:pP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در ا	 ینجا منظور و	 قت گذاشتن، تلا	ش کردن و اندیشیدن به چیزی است که نیرو و انرژی روزانه برایمان ایجاد کند.</a:t>
            </a:r>
            <a:endParaRPr lang="en-US" sz="2400" dirty="0">
              <a:solidFill>
                <a:srgbClr val="181717"/>
              </a:solidFill>
              <a:latin typeface="Century Gothic" panose="020B0502020202020204"/>
              <a:ea typeface="Times New Roman" panose="02020603050405020304" pitchFamily="18" charset="0"/>
              <a:cs typeface="B Nazanin" panose="00000400000000000000" pitchFamily="2" charset="-78"/>
            </a:endParaRPr>
          </a:p>
          <a:p>
            <a:pPr marL="0" lvl="0" indent="0" defTabSz="457200" rtl="0">
              <a:spcBef>
                <a:spcPts val="0"/>
              </a:spcBef>
              <a:buClrTx/>
              <a:buSzTx/>
              <a:buNone/>
            </a:pP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	استراحت کافی، مراقبت از جسم خویش، ورزش منظم، نیایش و مرور اهداف و برنامه ریزیها، برخی اقدامات برای بهره مندی از غنای درون است. غنای درون، ایجاد فضایی برای خویشتن در زندگی و پدیدآوردن فرصت تنها ماندن ،به منظور افزایش انرژی است. چنین درون غنی، توانایی و صلاحیت ارائه کمک خیرخواهانه، شادمان کننده و سالم را در ارتباط با دیگران دارد. </a:t>
            </a:r>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76</a:t>
            </a:fld>
            <a:endParaRPr lang="fa-IR">
              <a:solidFill>
                <a:prstClr val="black"/>
              </a:solidFill>
            </a:endParaRPr>
          </a:p>
        </p:txBody>
      </p:sp>
      <p:sp>
        <p:nvSpPr>
          <p:cNvPr id="6" name="Title 5"/>
          <p:cNvSpPr>
            <a:spLocks noGrp="1"/>
          </p:cNvSpPr>
          <p:nvPr>
            <p:ph type="title"/>
          </p:nvPr>
        </p:nvSpPr>
        <p:spPr>
          <a:xfrm>
            <a:off x="1547664" y="274638"/>
            <a:ext cx="7344816" cy="1143000"/>
          </a:xfrm>
        </p:spPr>
        <p:txBody>
          <a:bodyPr>
            <a:noAutofit/>
          </a:bodyPr>
          <a:lstStyle/>
          <a:p>
            <a:r>
              <a:rPr lang="fa-IR"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t>9.اصل غنای درون (فرصتی برای احیای خویشتن)</a:t>
            </a:r>
            <a:endParaRPr lang="en-US" dirty="0"/>
          </a:p>
        </p:txBody>
      </p:sp>
    </p:spTree>
    <p:extLst>
      <p:ext uri="{BB962C8B-B14F-4D97-AF65-F5344CB8AC3E}">
        <p14:creationId xmlns:p14="http://schemas.microsoft.com/office/powerpoint/2010/main" val="3581444893"/>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defTabSz="457200" rtl="0">
              <a:spcBef>
                <a:spcPts val="0"/>
              </a:spcBef>
              <a:buClrTx/>
              <a:buSzTx/>
              <a:buNone/>
            </a:pP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 نقطه مقابل غنای درون، غرق شدن در مسئولیتها و برنامه های کاری است. غنابخشیدن به درون، باعث ایجاد شادمانی، آرامش و اولویتهای رضایت مندی و خرسندی میشود . کارهایی را که برای تجربه غنای درونی ضروری است، به بعد موکول نکنید و برای ایجاد تجربه غنای درونی، منتظر فرصت خالی نباشید. با شکار لحظه ها، فرصتهای هرچند کوتاه را ایجاد کنید. حاصل غنای درون برای ما این است که حتی ا گر شرایط زند گیمان دچار تغییرات بنیادی شود نیز زندگی برایمان قابل تحمل و مطلو بتر خواهد شد </a:t>
            </a:r>
            <a:endParaRPr lang="en-US" sz="2400" dirty="0">
              <a:solidFill>
                <a:srgbClr val="181717"/>
              </a:solidFill>
              <a:latin typeface="Century Gothic" panose="020B0502020202020204"/>
              <a:ea typeface="Times New Roman" panose="02020603050405020304" pitchFamily="18" charset="0"/>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77</a:t>
            </a:fld>
            <a:endParaRPr lang="fa-IR">
              <a:solidFill>
                <a:prstClr val="black"/>
              </a:solidFill>
            </a:endParaRPr>
          </a:p>
        </p:txBody>
      </p:sp>
      <p:sp>
        <p:nvSpPr>
          <p:cNvPr id="6" name="Title 5"/>
          <p:cNvSpPr>
            <a:spLocks noGrp="1"/>
          </p:cNvSpPr>
          <p:nvPr>
            <p:ph type="title"/>
          </p:nvPr>
        </p:nvSpPr>
        <p:spPr>
          <a:xfrm>
            <a:off x="457200" y="274638"/>
            <a:ext cx="8363272" cy="1143000"/>
          </a:xfrm>
        </p:spPr>
        <p:txBody>
          <a:bodyPr>
            <a:noAutofit/>
          </a:bodyPr>
          <a:lstStyle/>
          <a:p>
            <a:r>
              <a:rPr lang="fa-IR"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t>10.اصل درون (فرصتی برای احیای خویشتن)</a:t>
            </a:r>
            <a:endParaRPr lang="en-US" dirty="0"/>
          </a:p>
        </p:txBody>
      </p:sp>
    </p:spTree>
    <p:extLst>
      <p:ext uri="{BB962C8B-B14F-4D97-AF65-F5344CB8AC3E}">
        <p14:creationId xmlns:p14="http://schemas.microsoft.com/office/powerpoint/2010/main" val="1591224655"/>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a-IR" sz="2400" dirty="0">
                <a:solidFill>
                  <a:srgbClr val="181717"/>
                </a:solidFill>
                <a:latin typeface="Times New Roman" panose="02020603050405020304" pitchFamily="18" charset="0"/>
                <a:ea typeface="Times New Roman" panose="02020603050405020304" pitchFamily="18" charset="0"/>
                <a:cs typeface="B Nazanin" panose="00000400000000000000" pitchFamily="2" charset="-78"/>
              </a:rPr>
              <a:t> و قتهایی که با شرایط و موقعیتی مواجه  میشوید که احساس  میکنید برای آن لحظه آماده نیستید، یا بر روی خود و شرا یط کنترل ندارید، نسبت به موقعیت فعلی یا آینده ابهام دارید، احساس آشفتگی ، بیقراری و  به همریختگی دارید، همه این تجارب، زنگ هشداری است که متوجه شوید نیازمند شکار و  غنی کردن این لحظه از زندگی خود هستید. در این هنگام لازم است فرصتی را به خود اختصاص دهید؛ برای چند دقیقه تنها، در مکانی کاملاً آرام و بدون سروصدا قرار بگیرید و سعی کنید با یک تمرین  آرام سازی، تنفس آ گاهانه یا هر کار دیگری، خودتان را کمی آرام کنید و این چهار گام را بردارید</a:t>
            </a:r>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78</a:t>
            </a:fld>
            <a:endParaRPr lang="fa-IR">
              <a:solidFill>
                <a:prstClr val="black"/>
              </a:solidFill>
            </a:endParaRPr>
          </a:p>
        </p:txBody>
      </p:sp>
      <p:sp>
        <p:nvSpPr>
          <p:cNvPr id="6" name="Title 5"/>
          <p:cNvSpPr>
            <a:spLocks noGrp="1"/>
          </p:cNvSpPr>
          <p:nvPr>
            <p:ph type="title"/>
          </p:nvPr>
        </p:nvSpPr>
        <p:spPr/>
        <p:txBody>
          <a:bodyPr/>
          <a:lstStyle/>
          <a:p>
            <a:pPr algn="ctr"/>
            <a:r>
              <a:rPr lang="fa-IR"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t>11.اصل غنای زمان</a:t>
            </a:r>
            <a:endParaRPr lang="en-US" dirty="0"/>
          </a:p>
        </p:txBody>
      </p:sp>
    </p:spTree>
    <p:extLst>
      <p:ext uri="{BB962C8B-B14F-4D97-AF65-F5344CB8AC3E}">
        <p14:creationId xmlns:p14="http://schemas.microsoft.com/office/powerpoint/2010/main" val="2270365529"/>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defTabSz="457200" rtl="0">
              <a:spcBef>
                <a:spcPts val="0"/>
              </a:spcBef>
              <a:buClrTx/>
              <a:buSzTx/>
              <a:buNone/>
            </a:pPr>
            <a:r>
              <a:rPr lang="fa-IR" sz="2400" b="1" dirty="0">
                <a:solidFill>
                  <a:srgbClr val="BE2980"/>
                </a:solidFill>
                <a:latin typeface="Century Gothic" panose="020B0502020202020204"/>
                <a:ea typeface="Times New Roman" panose="02020603050405020304" pitchFamily="18" charset="0"/>
                <a:cs typeface="B Nazanin" panose="00000400000000000000" pitchFamily="2" charset="-78"/>
              </a:rPr>
              <a:t>گام اول</a:t>
            </a: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  ما در بیشتر اوقات فقط یک نوع احساس و هیجان را تجربه  نمیکنیم، بلکه ترکیبی از هیجانات مختلف و گاه متفاوت، همراه با غلبه یک هیجان را تجربه م یکنیم. نوع و میزان هر یک از هیجانات این لحظه را به دقت لمس کنید، به آن ها آ گاه شوید و آن ها را با خود در میان بگذارید. مثلاً بگویید: عصبانیام و نگران، دلم شور م یزند، احساس پشیمانی و گناه دارم و.  ... </a:t>
            </a:r>
          </a:p>
          <a:p>
            <a:pPr marL="0" lvl="0" indent="0" defTabSz="457200" rtl="0">
              <a:spcBef>
                <a:spcPts val="0"/>
              </a:spcBef>
              <a:buClrTx/>
              <a:buSzTx/>
              <a:buNone/>
            </a:pPr>
            <a:endParaRPr lang="fa-IR" sz="2400" dirty="0">
              <a:solidFill>
                <a:srgbClr val="181717"/>
              </a:solidFill>
              <a:latin typeface="Century Gothic" panose="020B0502020202020204"/>
              <a:cs typeface="B Nazanin" panose="00000400000000000000" pitchFamily="2" charset="-78"/>
            </a:endParaRPr>
          </a:p>
          <a:p>
            <a:pPr marL="0" lvl="0" indent="0" defTabSz="457200" rtl="0">
              <a:spcBef>
                <a:spcPts val="0"/>
              </a:spcBef>
              <a:buClrTx/>
              <a:buSzTx/>
              <a:buNone/>
            </a:pPr>
            <a:r>
              <a:rPr lang="fa-IR" sz="2400" b="1" dirty="0">
                <a:solidFill>
                  <a:srgbClr val="BE2980"/>
                </a:solidFill>
                <a:latin typeface="Century Gothic" panose="020B0502020202020204"/>
                <a:ea typeface="Times New Roman" panose="02020603050405020304" pitchFamily="18" charset="0"/>
                <a:cs typeface="B Nazanin" panose="00000400000000000000" pitchFamily="2" charset="-78"/>
              </a:rPr>
              <a:t>گام دوم:</a:t>
            </a: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 نگاهی گذرا (سه تا چهار ثانیه) برچشمانداز، افق و مقصد نهایی خوددر 	 	 زمینه ای که دچار آشفتگی هستید، بیندازید؛ مانند نگا ه کردن کلی از کوهپایه ای که در آن قرار دارید به سمت قله کوهی که قصد رسیدن به آن را	    خیلی سریع جلوچشمتان بیاورید درباره مسئله هایی که احساس پشیمانی داریدچه کاری میتوانید انجام دهید؟</a:t>
            </a:r>
            <a:endParaRPr lang="fa-IR" sz="2400" dirty="0">
              <a:solidFill>
                <a:prstClr val="black"/>
              </a:solidFill>
              <a:latin typeface="Century Gothic" panose="020B0502020202020204"/>
              <a:cs typeface="B Nazanin" panose="00000400000000000000" pitchFamily="2" charset="-78"/>
            </a:endParaRPr>
          </a:p>
          <a:p>
            <a:pPr marL="0" lvl="0" indent="0" defTabSz="457200" rtl="0">
              <a:spcBef>
                <a:spcPts val="0"/>
              </a:spcBef>
              <a:buClrTx/>
              <a:buSzTx/>
              <a:buNone/>
            </a:pPr>
            <a:endParaRPr lang="en-US" sz="2400" dirty="0">
              <a:solidFill>
                <a:prstClr val="black"/>
              </a:solidFill>
              <a:latin typeface="Century Gothic" panose="020B0502020202020204"/>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79</a:t>
            </a:fld>
            <a:endParaRPr lang="fa-IR">
              <a:solidFill>
                <a:prstClr val="black"/>
              </a:solidFill>
            </a:endParaRPr>
          </a:p>
        </p:txBody>
      </p:sp>
      <p:sp>
        <p:nvSpPr>
          <p:cNvPr id="6" name="Title 5"/>
          <p:cNvSpPr>
            <a:spLocks noGrp="1"/>
          </p:cNvSpPr>
          <p:nvPr>
            <p:ph type="title"/>
          </p:nvPr>
        </p:nvSpPr>
        <p:spPr/>
        <p:txBody>
          <a:bodyPr/>
          <a:lstStyle/>
          <a:p>
            <a:pPr algn="ctr"/>
            <a:r>
              <a:rPr lang="fa-IR"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t>12.اصل غنای زمان</a:t>
            </a:r>
            <a:endParaRPr lang="en-US" dirty="0"/>
          </a:p>
        </p:txBody>
      </p:sp>
    </p:spTree>
    <p:extLst>
      <p:ext uri="{BB962C8B-B14F-4D97-AF65-F5344CB8AC3E}">
        <p14:creationId xmlns:p14="http://schemas.microsoft.com/office/powerpoint/2010/main" val="407707707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استفاده ازروشهای  آرامسازی، یوگا و ورزش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پناه بردن به امور مذهبی و معنوی مورد علاقه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صحبت با خانواده و دوستان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کمک گرفتن از دیگران</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حل منطقی مسائل و مشکلات</a:t>
            </a: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8</a:t>
            </a:fld>
            <a:endParaRPr lang="fa-IR"/>
          </a:p>
        </p:txBody>
      </p:sp>
      <p:sp>
        <p:nvSpPr>
          <p:cNvPr id="6" name="Title 5"/>
          <p:cNvSpPr>
            <a:spLocks noGrp="1"/>
          </p:cNvSpPr>
          <p:nvPr>
            <p:ph type="title"/>
          </p:nvPr>
        </p:nvSpPr>
        <p:spPr/>
        <p:txBody>
          <a:bodyPr>
            <a:normAutofit/>
          </a:bodyPr>
          <a:lstStyle/>
          <a:p>
            <a:pPr algn="ct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روشهای درست مقابله با فشار روانی</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4205016347"/>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552" y="980728"/>
            <a:ext cx="8229600" cy="4525963"/>
          </a:xfrm>
        </p:spPr>
        <p:txBody>
          <a:bodyPr>
            <a:noAutofit/>
          </a:bodyPr>
          <a:lstStyle/>
          <a:p>
            <a:pPr marL="0" marR="33020" lvl="0" indent="0" defTabSz="457200" rtl="0">
              <a:lnSpc>
                <a:spcPct val="127000"/>
              </a:lnSpc>
              <a:spcBef>
                <a:spcPts val="0"/>
              </a:spcBef>
              <a:spcAft>
                <a:spcPts val="45"/>
              </a:spcAft>
              <a:buClrTx/>
              <a:buSzTx/>
              <a:buNone/>
            </a:pPr>
            <a:r>
              <a:rPr lang="fa-IR" sz="2400" b="1" dirty="0">
                <a:solidFill>
                  <a:srgbClr val="BE2980"/>
                </a:solidFill>
                <a:latin typeface="Times New Roman" panose="02020603050405020304" pitchFamily="18" charset="0"/>
                <a:ea typeface="Times New Roman" panose="02020603050405020304" pitchFamily="18" charset="0"/>
                <a:cs typeface="B Nazanin" panose="00000400000000000000" pitchFamily="2" charset="-78"/>
              </a:rPr>
              <a:t>گام سوم: </a:t>
            </a: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نگاهی گذرا و سریع به ارز شهای خود در آن حوزه بیندازید. مثلاً ببینید که ارزش شما این است که خود را اصلاح کنید، با  عیبهایتان خو نگیرید و این احساس گناه، شما را یاری  میکند که در جهت اصلاح آن کاری انجام دهید</a:t>
            </a:r>
          </a:p>
          <a:p>
            <a:pPr marL="0" marR="33020" lvl="0" indent="-107950" defTabSz="457200" rtl="0">
              <a:lnSpc>
                <a:spcPct val="127000"/>
              </a:lnSpc>
              <a:spcBef>
                <a:spcPts val="0"/>
              </a:spcBef>
              <a:spcAft>
                <a:spcPts val="45"/>
              </a:spcAft>
              <a:buClrTx/>
              <a:buSzTx/>
              <a:buNone/>
            </a:pPr>
            <a:r>
              <a:rPr lang="fa-IR" sz="2400" b="1" dirty="0">
                <a:solidFill>
                  <a:srgbClr val="BE2980"/>
                </a:solidFill>
                <a:latin typeface="Times New Roman" panose="02020603050405020304" pitchFamily="18" charset="0"/>
                <a:ea typeface="Times New Roman" panose="02020603050405020304" pitchFamily="18" charset="0"/>
                <a:cs typeface="B Nazanin" panose="00000400000000000000" pitchFamily="2" charset="-78"/>
              </a:rPr>
              <a:t>گام چهارم:</a:t>
            </a:r>
            <a:r>
              <a:rPr lang="fa-IR" sz="2400" dirty="0">
                <a:solidFill>
                  <a:srgbClr val="181717"/>
                </a:solidFill>
                <a:latin typeface="Times New Roman" panose="02020603050405020304" pitchFamily="18" charset="0"/>
                <a:ea typeface="Times New Roman" panose="02020603050405020304" pitchFamily="18" charset="0"/>
                <a:cs typeface="B Nazanin" panose="00000400000000000000" pitchFamily="2" charset="-78"/>
              </a:rPr>
              <a:t> </a:t>
            </a: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در گام آخر مروری کلی بر اقدامات و برنامه هایتان، با تمرکز و تأ کید بر نحوه حل مسائل فعلی داشته باشید. مثلاً لیست کارهایی را که  میتوانید برای اصلاح اشتباهتان انجام دهید، مرور کنید .</a:t>
            </a:r>
            <a:endParaRPr lang="en-US" sz="2400" dirty="0">
              <a:solidFill>
                <a:srgbClr val="181717"/>
              </a:solidFill>
              <a:latin typeface="Century Gothic" panose="020B0502020202020204"/>
              <a:ea typeface="Times New Roman" panose="02020603050405020304" pitchFamily="18" charset="0"/>
              <a:cs typeface="B Nazanin" panose="00000400000000000000" pitchFamily="2" charset="-78"/>
            </a:endParaRPr>
          </a:p>
          <a:p>
            <a:pPr marL="0" marR="33020" lvl="0" indent="108585" defTabSz="457200" rtl="0">
              <a:lnSpc>
                <a:spcPct val="127000"/>
              </a:lnSpc>
              <a:spcBef>
                <a:spcPts val="0"/>
              </a:spcBef>
              <a:spcAft>
                <a:spcPts val="45"/>
              </a:spcAft>
              <a:buClrTx/>
              <a:buSzTx/>
              <a:buNone/>
            </a:pP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مدت زمان این تمرین بین پنج تا سی دقیقه می تواند طول بکشد. این تمرین برای این لازم است که ما بسیار مستعد هستیم در اشباع و احاطه بحرا نها، آشفتگیها و هیجانات منفی ، به سادگی رابطه خود را با  مهمترین چیزهای زندگی و دورنمای آینده خود از دست بدهیم و دست به اقداماتی بزنیم که در درازمدت، برایمان بسیار نامطلوب و ناخوشایند خواهند بود. </a:t>
            </a:r>
            <a:endParaRPr lang="en-US" sz="2400"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80</a:t>
            </a:fld>
            <a:endParaRPr lang="fa-IR">
              <a:solidFill>
                <a:prstClr val="black"/>
              </a:solidFill>
            </a:endParaRPr>
          </a:p>
        </p:txBody>
      </p:sp>
      <p:sp>
        <p:nvSpPr>
          <p:cNvPr id="6" name="Title 5"/>
          <p:cNvSpPr>
            <a:spLocks noGrp="1"/>
          </p:cNvSpPr>
          <p:nvPr>
            <p:ph type="title"/>
          </p:nvPr>
        </p:nvSpPr>
        <p:spPr/>
        <p:txBody>
          <a:bodyPr/>
          <a:lstStyle/>
          <a:p>
            <a:pPr algn="ctr"/>
            <a:r>
              <a:rPr lang="fa-IR"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t>اصل غنای زمان</a:t>
            </a:r>
            <a:endParaRPr lang="en-US" dirty="0"/>
          </a:p>
        </p:txBody>
      </p:sp>
    </p:spTree>
    <p:extLst>
      <p:ext uri="{BB962C8B-B14F-4D97-AF65-F5344CB8AC3E}">
        <p14:creationId xmlns:p14="http://schemas.microsoft.com/office/powerpoint/2010/main" val="447054455"/>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33020" lvl="0" indent="0" defTabSz="457200" rtl="0">
              <a:lnSpc>
                <a:spcPct val="127000"/>
              </a:lnSpc>
              <a:spcBef>
                <a:spcPts val="0"/>
              </a:spcBef>
              <a:spcAft>
                <a:spcPts val="45"/>
              </a:spcAft>
              <a:buClrTx/>
              <a:buSzTx/>
              <a:buNone/>
            </a:pPr>
            <a:r>
              <a:rPr lang="fa-IR" sz="2400" dirty="0">
                <a:solidFill>
                  <a:srgbClr val="181717"/>
                </a:solidFill>
                <a:latin typeface="Century Gothic" panose="020B0502020202020204"/>
                <a:ea typeface="Times New Roman" panose="02020603050405020304" pitchFamily="18" charset="0"/>
                <a:cs typeface="B Nazanin" panose="00000400000000000000" pitchFamily="2" charset="-78"/>
              </a:rPr>
              <a:t>درون همه تجر به های خوشایند و ناخوشایند زندگی، دستما یه هایی برای رشد و پختگی وجود دارد. با دیدن، به  رسمیت شناختن و تقویت این  پختگیهای درونی، توسط خودمان ، میتوانیم باعث قوام و گسترش آن ها شویم .هرچه این پختگی، با تقویت ما، مشهودتر و در دستر س تر شود، در چا لشهای جاری زندگی نیز را حتتر به  کمکمان خواهد آمد. «نظارت پختگی فردی» یکی از منابع درونی و اصلی تجربه شادکامی است. این پختگی در سه نظام اصلی «شناخت و باورها»، «احساسات و هیجانات»، و «تمایلات رفتاری» رخ میدهد. تجربه منفعل بودن و دراز کشیدن تمام روز جلوی تلویزیون، ما را به شناخت جدیدی از تجربه منفعل و حتی فعا ل بودن  میرساند </a:t>
            </a:r>
            <a:endParaRPr lang="en-US" sz="2400" dirty="0">
              <a:solidFill>
                <a:srgbClr val="181717"/>
              </a:solidFill>
              <a:latin typeface="Century Gothic" panose="020B0502020202020204"/>
              <a:ea typeface="Times New Roman" panose="02020603050405020304" pitchFamily="18" charset="0"/>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81</a:t>
            </a:fld>
            <a:endParaRPr lang="fa-IR">
              <a:solidFill>
                <a:prstClr val="black"/>
              </a:solidFill>
            </a:endParaRPr>
          </a:p>
        </p:txBody>
      </p:sp>
      <p:sp>
        <p:nvSpPr>
          <p:cNvPr id="6" name="Title 5"/>
          <p:cNvSpPr>
            <a:spLocks noGrp="1"/>
          </p:cNvSpPr>
          <p:nvPr>
            <p:ph type="title"/>
          </p:nvPr>
        </p:nvSpPr>
        <p:spPr/>
        <p:txBody>
          <a:bodyPr/>
          <a:lstStyle/>
          <a:p>
            <a:pPr algn="ctr"/>
            <a:r>
              <a:rPr lang="fa-IR"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t>13.اصل رشد و پختگی</a:t>
            </a:r>
            <a:endParaRPr lang="en-US" dirty="0"/>
          </a:p>
        </p:txBody>
      </p:sp>
    </p:spTree>
    <p:extLst>
      <p:ext uri="{BB962C8B-B14F-4D97-AF65-F5344CB8AC3E}">
        <p14:creationId xmlns:p14="http://schemas.microsoft.com/office/powerpoint/2010/main" val="1846959482"/>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635" marR="887730" lvl="0" indent="-635" defTabSz="457200">
              <a:lnSpc>
                <a:spcPct val="129000"/>
              </a:lnSpc>
              <a:spcBef>
                <a:spcPts val="0"/>
              </a:spcBef>
              <a:buClrTx/>
              <a:buSzTx/>
              <a:buNone/>
            </a:pPr>
            <a:r>
              <a:rPr lang="fa-IR" sz="1400" b="1" dirty="0">
                <a:solidFill>
                  <a:srgbClr val="BE2980"/>
                </a:solidFill>
                <a:latin typeface="Times New Roman" panose="02020603050405020304" pitchFamily="18" charset="0"/>
                <a:ea typeface="Times New Roman" panose="02020603050405020304" pitchFamily="18" charset="0"/>
                <a:cs typeface="Tahoma" panose="020B0604030504040204" pitchFamily="34" charset="0"/>
              </a:rPr>
              <a:t> </a:t>
            </a:r>
            <a:r>
              <a:rPr lang="fa-IR" sz="2600" dirty="0">
                <a:solidFill>
                  <a:srgbClr val="181717"/>
                </a:solidFill>
                <a:latin typeface="Century Gothic" panose="020B0502020202020204"/>
                <a:ea typeface="Times New Roman" panose="02020603050405020304" pitchFamily="18" charset="0"/>
                <a:cs typeface="B Nazanin" panose="00000400000000000000" pitchFamily="2" charset="-78"/>
              </a:rPr>
              <a:t>پایان هر روز و قبل از این که به خواب بروید، پنج دقیقه در یک مکان مشخص بنشینید .</a:t>
            </a:r>
            <a:endParaRPr lang="en-US" sz="2600" dirty="0">
              <a:solidFill>
                <a:srgbClr val="181717"/>
              </a:solidFill>
              <a:latin typeface="Century Gothic" panose="020B0502020202020204"/>
              <a:ea typeface="Times New Roman" panose="02020603050405020304" pitchFamily="18" charset="0"/>
              <a:cs typeface="B Nazanin" panose="00000400000000000000" pitchFamily="2" charset="-78"/>
            </a:endParaRPr>
          </a:p>
          <a:p>
            <a:pPr marL="141605" marR="33020" lvl="0" indent="-6350" defTabSz="457200">
              <a:lnSpc>
                <a:spcPct val="110000"/>
              </a:lnSpc>
              <a:spcBef>
                <a:spcPts val="0"/>
              </a:spcBef>
              <a:spcAft>
                <a:spcPts val="315"/>
              </a:spcAft>
              <a:buClrTx/>
              <a:buSzTx/>
              <a:buNone/>
            </a:pPr>
            <a:r>
              <a:rPr lang="fa-IR" sz="2600" dirty="0">
                <a:solidFill>
                  <a:srgbClr val="181717"/>
                </a:solidFill>
                <a:latin typeface="Century Gothic" panose="020B0502020202020204"/>
                <a:ea typeface="Times New Roman" panose="02020603050405020304" pitchFamily="18" charset="0"/>
                <a:cs typeface="B Nazanin" panose="00000400000000000000" pitchFamily="2" charset="-78"/>
              </a:rPr>
              <a:t>الف: تجارب امروز خود را مرور کنید و به پختگیهای حاصل از آن ها آ گاه شوید .</a:t>
            </a:r>
            <a:endParaRPr lang="en-US" sz="2600" dirty="0">
              <a:solidFill>
                <a:srgbClr val="181717"/>
              </a:solidFill>
              <a:latin typeface="Century Gothic" panose="020B0502020202020204"/>
              <a:ea typeface="Times New Roman" panose="02020603050405020304" pitchFamily="18" charset="0"/>
              <a:cs typeface="B Nazanin" panose="00000400000000000000" pitchFamily="2" charset="-78"/>
            </a:endParaRPr>
          </a:p>
          <a:p>
            <a:pPr marL="6985" marR="33020" lvl="0" indent="107950" defTabSz="457200">
              <a:lnSpc>
                <a:spcPct val="127000"/>
              </a:lnSpc>
              <a:spcBef>
                <a:spcPts val="0"/>
              </a:spcBef>
              <a:spcAft>
                <a:spcPts val="45"/>
              </a:spcAft>
              <a:buClrTx/>
              <a:buSzTx/>
              <a:buNone/>
            </a:pPr>
            <a:r>
              <a:rPr lang="fa-IR" sz="2600" dirty="0">
                <a:solidFill>
                  <a:srgbClr val="181717"/>
                </a:solidFill>
                <a:latin typeface="Century Gothic" panose="020B0502020202020204"/>
                <a:ea typeface="Times New Roman" panose="02020603050405020304" pitchFamily="18" charset="0"/>
                <a:cs typeface="B Nazanin" panose="00000400000000000000" pitchFamily="2" charset="-78"/>
              </a:rPr>
              <a:t>ب: تجارب کل گستره زندگی را مرور و به پختگیهای حاصل از آن ها آ گاه شوید. این تجارب چه قوام و پختگیهایی را در افکار و باورها، هیجانات و تمایلات رفتاری تان ایجاد کرده است؟ از این پختگی در کدام یک از چالشها و شرایط زندگی فردا  میتوانید استفاده کنید که اوضاع و شرایط جاری زندگی را بهتر مدیریت کنید؟</a:t>
            </a:r>
          </a:p>
          <a:p>
            <a:pPr marL="6985" marR="33020" lvl="0" indent="107950" defTabSz="457200">
              <a:lnSpc>
                <a:spcPct val="127000"/>
              </a:lnSpc>
              <a:spcBef>
                <a:spcPts val="0"/>
              </a:spcBef>
              <a:spcAft>
                <a:spcPts val="45"/>
              </a:spcAft>
              <a:buClrTx/>
              <a:buSzTx/>
              <a:buNone/>
            </a:pPr>
            <a:r>
              <a:rPr lang="fa-IR" sz="2600" dirty="0">
                <a:solidFill>
                  <a:srgbClr val="181717"/>
                </a:solidFill>
                <a:latin typeface="Century Gothic" panose="020B0502020202020204"/>
                <a:ea typeface="Times New Roman" panose="02020603050405020304" pitchFamily="18" charset="0"/>
                <a:cs typeface="B Nazanin" panose="00000400000000000000" pitchFamily="2" charset="-78"/>
              </a:rPr>
              <a:t> ناآ گاهی و بی توجهی به این  پختگیها، موجب بر باد رفتن سرما یه های زندگی و عمر ، به ویژه در ارتقای کیفیت شرایط فعلی زند گیمان  میشود .</a:t>
            </a:r>
            <a:endParaRPr lang="en-US" sz="2600" dirty="0">
              <a:solidFill>
                <a:srgbClr val="181717"/>
              </a:solidFill>
              <a:latin typeface="Century Gothic" panose="020B0502020202020204"/>
              <a:ea typeface="Times New Roman" panose="02020603050405020304" pitchFamily="18" charset="0"/>
              <a:cs typeface="B Nazanin" panose="00000400000000000000" pitchFamily="2" charset="-78"/>
            </a:endParaRPr>
          </a:p>
          <a:p>
            <a:pPr marL="33020" marR="33020" lvl="0" indent="-6350" defTabSz="457200">
              <a:lnSpc>
                <a:spcPct val="110000"/>
              </a:lnSpc>
              <a:spcBef>
                <a:spcPts val="0"/>
              </a:spcBef>
              <a:spcAft>
                <a:spcPts val="1445"/>
              </a:spcAft>
              <a:buClrTx/>
              <a:buSzTx/>
              <a:buNone/>
            </a:pPr>
            <a:r>
              <a:rPr lang="fa-IR" sz="2600" dirty="0">
                <a:solidFill>
                  <a:srgbClr val="181717"/>
                </a:solidFill>
                <a:latin typeface="Century Gothic" panose="020B0502020202020204"/>
                <a:ea typeface="Times New Roman" panose="02020603050405020304" pitchFamily="18" charset="0"/>
                <a:cs typeface="B Nazanin" panose="00000400000000000000" pitchFamily="2" charset="-78"/>
              </a:rPr>
              <a:t>مشاهده و توجه به آن ها نیز منجر به تقویت و گسترد ه شدن اثربخشی آن ها در بهبود کیفیت زندگی ما خواهد شد.</a:t>
            </a:r>
            <a:endParaRPr lang="en-US" sz="2600" dirty="0">
              <a:solidFill>
                <a:srgbClr val="181717"/>
              </a:solidFill>
              <a:latin typeface="Century Gothic" panose="020B0502020202020204"/>
              <a:ea typeface="Times New Roman" panose="02020603050405020304" pitchFamily="18" charset="0"/>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82</a:t>
            </a:fld>
            <a:endParaRPr lang="fa-IR">
              <a:solidFill>
                <a:prstClr val="black"/>
              </a:solidFill>
            </a:endParaRPr>
          </a:p>
        </p:txBody>
      </p:sp>
      <p:sp>
        <p:nvSpPr>
          <p:cNvPr id="6" name="Title 5"/>
          <p:cNvSpPr>
            <a:spLocks noGrp="1"/>
          </p:cNvSpPr>
          <p:nvPr>
            <p:ph type="title"/>
          </p:nvPr>
        </p:nvSpPr>
        <p:spPr>
          <a:xfrm>
            <a:off x="600552" y="1412776"/>
            <a:ext cx="8723976" cy="216024"/>
          </a:xfrm>
        </p:spPr>
        <p:txBody>
          <a:bodyPr>
            <a:normAutofit fontScale="90000"/>
          </a:bodyPr>
          <a:lstStyle/>
          <a:p>
            <a:r>
              <a:rPr lang="fa-IR" sz="4600"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t>تمرین روزانه نظاره پختگی (آ گاهی به فرآیند گسترش و عمق گنجهای درونی در تجارب) </a:t>
            </a:r>
            <a:br>
              <a:rPr lang="fa-IR"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br>
            <a:br>
              <a:rPr lang="fa-IR" dirty="0">
                <a:solidFill>
                  <a:srgbClr val="BE2980"/>
                </a:solidFill>
                <a:effectLst/>
                <a:latin typeface="Times New Roman" panose="02020603050405020304" pitchFamily="18" charset="0"/>
                <a:ea typeface="Times New Roman" panose="02020603050405020304" pitchFamily="18" charset="0"/>
                <a:cs typeface="B Titr" panose="00000700000000000000" pitchFamily="2" charset="-78"/>
              </a:rPr>
            </a:br>
            <a:endParaRPr lang="en-US" dirty="0"/>
          </a:p>
        </p:txBody>
      </p:sp>
    </p:spTree>
    <p:extLst>
      <p:ext uri="{BB962C8B-B14F-4D97-AF65-F5344CB8AC3E}">
        <p14:creationId xmlns:p14="http://schemas.microsoft.com/office/powerpoint/2010/main" val="1951340722"/>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a-IR" dirty="0">
                <a:solidFill>
                  <a:srgbClr val="FF0000"/>
                </a:solidFill>
                <a:cs typeface="B Nazanin" panose="00000400000000000000" pitchFamily="2" charset="-78"/>
              </a:rPr>
              <a:t>الف</a:t>
            </a:r>
            <a:r>
              <a:rPr lang="fa-IR" dirty="0">
                <a:cs typeface="B Nazanin" panose="00000400000000000000" pitchFamily="2" charset="-78"/>
              </a:rPr>
              <a:t>- تخلیه هیجان های منفی مرتبط</a:t>
            </a:r>
          </a:p>
          <a:p>
            <a:r>
              <a:rPr lang="fa-IR" dirty="0">
                <a:solidFill>
                  <a:srgbClr val="FF0000"/>
                </a:solidFill>
                <a:cs typeface="B Nazanin" panose="00000400000000000000" pitchFamily="2" charset="-78"/>
              </a:rPr>
              <a:t>ب</a:t>
            </a:r>
            <a:r>
              <a:rPr lang="fa-IR" dirty="0">
                <a:cs typeface="B Nazanin" panose="00000400000000000000" pitchFamily="2" charset="-78"/>
              </a:rPr>
              <a:t>- تعهد به سلامت ،تداوم،گسترش،رشدوحمایت میراث به جا مانده</a:t>
            </a:r>
          </a:p>
          <a:p>
            <a:pPr marL="109728" indent="0">
              <a:buNone/>
            </a:pPr>
            <a:r>
              <a:rPr lang="fa-IR" dirty="0">
                <a:cs typeface="B Nazanin" panose="00000400000000000000" pitchFamily="2" charset="-78"/>
              </a:rPr>
              <a:t>ما با افراد وچیزهایی که از دست دادیم ،مشترکاتی داشته ایم .پایبندی به این امور مشترک ،یکی از گامهای مهم سوگواری است برای مثال : فقدان همسر-فقدان فرزند-فقدان والدین-فقدانهای مادی ومالی-بازنشستگی</a:t>
            </a:r>
          </a:p>
          <a:p>
            <a:pPr marL="109728" indent="0">
              <a:buNone/>
            </a:pPr>
            <a:r>
              <a:rPr lang="fa-IR" dirty="0">
                <a:solidFill>
                  <a:srgbClr val="FF0000"/>
                </a:solidFill>
                <a:cs typeface="B Nazanin" panose="00000400000000000000" pitchFamily="2" charset="-78"/>
              </a:rPr>
              <a:t>ج-</a:t>
            </a:r>
            <a:r>
              <a:rPr lang="fa-IR" dirty="0">
                <a:cs typeface="B Nazanin" panose="00000400000000000000" pitchFamily="2" charset="-78"/>
              </a:rPr>
              <a:t> کسب مهارت وتخصصی عمیق تر یا جدید</a:t>
            </a:r>
            <a:endParaRPr lang="en-US" dirty="0">
              <a:cs typeface="B Nazanin" panose="000004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1/9/2024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83</a:t>
            </a:fld>
            <a:endParaRPr lang="fa-IR">
              <a:solidFill>
                <a:prstClr val="black"/>
              </a:solidFill>
            </a:endParaRPr>
          </a:p>
        </p:txBody>
      </p:sp>
      <p:sp>
        <p:nvSpPr>
          <p:cNvPr id="6" name="Title 5"/>
          <p:cNvSpPr>
            <a:spLocks noGrp="1"/>
          </p:cNvSpPr>
          <p:nvPr>
            <p:ph type="title"/>
          </p:nvPr>
        </p:nvSpPr>
        <p:spPr/>
        <p:txBody>
          <a:bodyPr/>
          <a:lstStyle/>
          <a:p>
            <a:pPr algn="ctr"/>
            <a:r>
              <a:rPr lang="fa-IR" dirty="0">
                <a:cs typeface="B Titr" panose="00000700000000000000" pitchFamily="2" charset="-78"/>
              </a:rPr>
              <a:t>14.اصل سوگواری کردن در مقابل فقدان ها</a:t>
            </a:r>
            <a:endParaRPr lang="en-US" dirty="0">
              <a:cs typeface="B Titr" panose="00000700000000000000" pitchFamily="2" charset="-78"/>
            </a:endParaRPr>
          </a:p>
        </p:txBody>
      </p:sp>
    </p:spTree>
    <p:extLst>
      <p:ext uri="{BB962C8B-B14F-4D97-AF65-F5344CB8AC3E}">
        <p14:creationId xmlns:p14="http://schemas.microsoft.com/office/powerpoint/2010/main" val="134889796"/>
      </p:ext>
    </p:ext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4DF0C649-4562-4287-B9F0-3D49B3EC08BE}" type="slidenum">
              <a:rPr lang="en-US" altLang="en-US">
                <a:solidFill>
                  <a:prstClr val="black"/>
                </a:solidFill>
              </a:rPr>
              <a:pPr>
                <a:defRPr/>
              </a:pPr>
              <a:t>84</a:t>
            </a:fld>
            <a:endParaRPr lang="en-US" altLang="en-US">
              <a:solidFill>
                <a:prstClr val="black"/>
              </a:solidFill>
            </a:endParaRPr>
          </a:p>
        </p:txBody>
      </p:sp>
      <p:sp>
        <p:nvSpPr>
          <p:cNvPr id="78851" name="Rectangle 2"/>
          <p:cNvSpPr>
            <a:spLocks noGrp="1" noChangeArrowheads="1"/>
          </p:cNvSpPr>
          <p:nvPr>
            <p:ph type="title"/>
          </p:nvPr>
        </p:nvSpPr>
        <p:spPr/>
        <p:txBody>
          <a:bodyPr/>
          <a:lstStyle/>
          <a:p>
            <a:pPr eaLnBrk="1" hangingPunct="1"/>
            <a:endParaRPr lang="en-US" dirty="0"/>
          </a:p>
        </p:txBody>
      </p:sp>
      <p:sp>
        <p:nvSpPr>
          <p:cNvPr id="78852" name="Rectangle 3"/>
          <p:cNvSpPr>
            <a:spLocks noGrp="1" noChangeArrowheads="1"/>
          </p:cNvSpPr>
          <p:nvPr>
            <p:ph type="body" idx="1"/>
          </p:nvPr>
        </p:nvSpPr>
        <p:spPr/>
        <p:txBody>
          <a:bodyPr/>
          <a:lstStyle/>
          <a:p>
            <a:pPr eaLnBrk="1" hangingPunct="1"/>
            <a:endParaRPr lang="en-US" dirty="0"/>
          </a:p>
        </p:txBody>
      </p:sp>
      <p:sp>
        <p:nvSpPr>
          <p:cNvPr id="54277" name="Text Box 5"/>
          <p:cNvSpPr txBox="1">
            <a:spLocks noChangeArrowheads="1"/>
          </p:cNvSpPr>
          <p:nvPr/>
        </p:nvSpPr>
        <p:spPr bwMode="auto">
          <a:xfrm>
            <a:off x="0" y="1285860"/>
            <a:ext cx="5364163" cy="2524410"/>
          </a:xfrm>
          <a:prstGeom prst="rect">
            <a:avLst/>
          </a:prstGeom>
          <a:noFill/>
          <a:ln w="9525" algn="ctr">
            <a:noFill/>
            <a:miter lim="800000"/>
            <a:headEnd/>
            <a:tailEnd/>
          </a:ln>
          <a:effectLst/>
        </p:spPr>
        <p:txBody>
          <a:bodyPr lIns="92075" tIns="46038" rIns="92075" bIns="46038">
            <a:spAutoFit/>
          </a:bodyPr>
          <a:lstStyle/>
          <a:p>
            <a:pPr algn="ctr">
              <a:spcBef>
                <a:spcPct val="50000"/>
              </a:spcBef>
              <a:defRPr/>
            </a:pPr>
            <a:r>
              <a:rPr lang="fa-IR" sz="15800" dirty="0">
                <a:solidFill>
                  <a:srgbClr val="FF0066"/>
                </a:solidFill>
                <a:effectLst>
                  <a:outerShdw blurRad="38100" dist="38100" dir="2700000" algn="tl">
                    <a:srgbClr val="C0C0C0"/>
                  </a:outerShdw>
                </a:effectLst>
                <a:latin typeface="IranNastaliq" pitchFamily="18" charset="0"/>
                <a:cs typeface="IranNastaliq" pitchFamily="18" charset="0"/>
              </a:rPr>
              <a:t>در پناه حق</a:t>
            </a:r>
            <a:endParaRPr lang="en-US" sz="15800" dirty="0">
              <a:solidFill>
                <a:srgbClr val="FF0066"/>
              </a:solidFill>
              <a:effectLst>
                <a:outerShdw blurRad="38100" dist="38100" dir="2700000" algn="tl">
                  <a:srgbClr val="C0C0C0"/>
                </a:outerShdw>
              </a:effectLst>
              <a:latin typeface="IranNastaliq" pitchFamily="18" charset="0"/>
              <a:cs typeface="IranNastaliq" pitchFamily="18" charset="0"/>
            </a:endParaRPr>
          </a:p>
        </p:txBody>
      </p:sp>
      <p:sp>
        <p:nvSpPr>
          <p:cNvPr id="10" name="Date Placeholder 9"/>
          <p:cNvSpPr>
            <a:spLocks noGrp="1"/>
          </p:cNvSpPr>
          <p:nvPr>
            <p:ph type="dt" sz="half" idx="10"/>
          </p:nvPr>
        </p:nvSpPr>
        <p:spPr/>
        <p:txBody>
          <a:bodyPr/>
          <a:lstStyle/>
          <a:p>
            <a:fld id="{EA96E98C-032C-4E8D-A57B-3DDCA33FABD4}" type="datetime1">
              <a:rPr lang="en-US" smtClean="0">
                <a:solidFill>
                  <a:prstClr val="black"/>
                </a:solidFill>
              </a:rPr>
              <a:pPr/>
              <a:t>1/9/2024</a:t>
            </a:fld>
            <a:endParaRPr lang="fa-IR">
              <a:solidFill>
                <a:prstClr val="black"/>
              </a:solidFill>
            </a:endParaRPr>
          </a:p>
        </p:txBody>
      </p:sp>
      <p:sp>
        <p:nvSpPr>
          <p:cNvPr id="11" name="Footer Placeholder 10"/>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pic>
        <p:nvPicPr>
          <p:cNvPr id="9" name="Picture 8" descr="http://abzums.ac.ir/Portal/Picture/ShowPicture.aspx?ID=06cbffe7-5f22-41e7-aa57-950b3d26cae7"/>
          <p:cNvPicPr/>
          <p:nvPr/>
        </p:nvPicPr>
        <p:blipFill>
          <a:blip r:embed="rId2"/>
          <a:srcRect/>
          <a:stretch>
            <a:fillRect/>
          </a:stretch>
        </p:blipFill>
        <p:spPr bwMode="auto">
          <a:xfrm>
            <a:off x="22354" y="0"/>
            <a:ext cx="9144000" cy="6858000"/>
          </a:xfrm>
          <a:prstGeom prst="rect">
            <a:avLst/>
          </a:prstGeom>
          <a:noFill/>
          <a:ln w="9525">
            <a:noFill/>
            <a:miter lim="800000"/>
            <a:headEnd/>
            <a:tailEnd/>
          </a:ln>
        </p:spPr>
      </p:pic>
      <p:sp>
        <p:nvSpPr>
          <p:cNvPr id="12" name="Rectangle 11"/>
          <p:cNvSpPr/>
          <p:nvPr/>
        </p:nvSpPr>
        <p:spPr>
          <a:xfrm>
            <a:off x="-1730" y="4872150"/>
            <a:ext cx="4765670" cy="1446550"/>
          </a:xfrm>
          <a:prstGeom prst="rect">
            <a:avLst/>
          </a:prstGeom>
        </p:spPr>
        <p:txBody>
          <a:bodyPr wrap="square">
            <a:spAutoFit/>
          </a:bodyPr>
          <a:lstStyle/>
          <a:p>
            <a:pPr algn="ctr"/>
            <a:r>
              <a:rPr lang="fa-IR" sz="8800" dirty="0">
                <a:solidFill>
                  <a:srgbClr val="002060"/>
                </a:solidFill>
                <a:latin typeface="IranNastaliq" pitchFamily="18" charset="0"/>
                <a:cs typeface="IranNastaliq" pitchFamily="18" charset="0"/>
              </a:rPr>
              <a:t>شاد و سالم باشید</a:t>
            </a:r>
          </a:p>
        </p:txBody>
      </p:sp>
    </p:spTree>
    <p:extLst>
      <p:ext uri="{BB962C8B-B14F-4D97-AF65-F5344CB8AC3E}">
        <p14:creationId xmlns:p14="http://schemas.microsoft.com/office/powerpoint/2010/main" val="3300817646"/>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277">
                                            <p:txEl>
                                              <p:pRg st="0" end="0"/>
                                            </p:txEl>
                                          </p:spTgt>
                                        </p:tgtEl>
                                        <p:attrNameLst>
                                          <p:attrName>style.visibility</p:attrName>
                                        </p:attrNameLst>
                                      </p:cBhvr>
                                      <p:to>
                                        <p:strVal val="visible"/>
                                      </p:to>
                                    </p:set>
                                    <p:anim calcmode="lin" valueType="num">
                                      <p:cBhvr additive="base">
                                        <p:cTn id="7" dur="500" fill="hold"/>
                                        <p:tgtEl>
                                          <p:spTgt spid="5427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427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7"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مصرف الکل و مواد 	 </a:t>
            </a:r>
          </a:p>
          <a:p>
            <a:pPr>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پرخاشگری</a:t>
            </a:r>
          </a:p>
          <a:p>
            <a:pPr>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فکر نکردن به عامل مولد فشار روانی</a:t>
            </a:r>
          </a:p>
          <a:p>
            <a:pPr>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ناامیدی و انفعال	 </a:t>
            </a:r>
          </a:p>
          <a:p>
            <a:pPr>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کناره گیری و انزوا</a:t>
            </a: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t>1/9/2024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9</a:t>
            </a:fld>
            <a:endParaRPr lang="fa-IR"/>
          </a:p>
        </p:txBody>
      </p:sp>
      <p:sp>
        <p:nvSpPr>
          <p:cNvPr id="6" name="Title 5"/>
          <p:cNvSpPr>
            <a:spLocks noGrp="1"/>
          </p:cNvSpPr>
          <p:nvPr>
            <p:ph type="title"/>
          </p:nvPr>
        </p:nvSpPr>
        <p:spPr/>
        <p:txBody>
          <a:bodyPr>
            <a:normAutofit/>
          </a:bodyPr>
          <a:lstStyle/>
          <a:p>
            <a:pPr algn="ct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روشهای نادرست مقابله با فشار روانی</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16865523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Concours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3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2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4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13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7445</TotalTime>
  <Words>9157</Words>
  <Application>Microsoft Office PowerPoint</Application>
  <PresentationFormat>On-screen Show (4:3)</PresentationFormat>
  <Paragraphs>640</Paragraphs>
  <Slides>84</Slides>
  <Notes>0</Notes>
  <HiddenSlides>0</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84</vt:i4>
      </vt:variant>
    </vt:vector>
  </HeadingPairs>
  <TitlesOfParts>
    <vt:vector size="101" baseType="lpstr">
      <vt:lpstr>Arial</vt:lpstr>
      <vt:lpstr>B Nazanin</vt:lpstr>
      <vt:lpstr>Calibri</vt:lpstr>
      <vt:lpstr>Century Gothic</vt:lpstr>
      <vt:lpstr>IranNastaliq</vt:lpstr>
      <vt:lpstr>Lucida Sans Unicode</vt:lpstr>
      <vt:lpstr>Times New Roman</vt:lpstr>
      <vt:lpstr>Verdana</vt:lpstr>
      <vt:lpstr>Wingdings</vt:lpstr>
      <vt:lpstr>Wingdings 2</vt:lpstr>
      <vt:lpstr>Wingdings 3</vt:lpstr>
      <vt:lpstr>Concourse</vt:lpstr>
      <vt:lpstr>1_Concourse</vt:lpstr>
      <vt:lpstr>3_Concourse</vt:lpstr>
      <vt:lpstr>2_Concourse</vt:lpstr>
      <vt:lpstr>4_Concourse</vt:lpstr>
      <vt:lpstr>13_Concourse</vt:lpstr>
      <vt:lpstr>PowerPoint Presentation</vt:lpstr>
      <vt:lpstr>PowerPoint Presentation</vt:lpstr>
      <vt:lpstr>فصل اول </vt:lpstr>
      <vt:lpstr>مهارت های زندگی :</vt:lpstr>
      <vt:lpstr>فشار روانی( استرس) چیست؟ </vt:lpstr>
      <vt:lpstr>اثرات مخرب فشار روانی( استرس) :</vt:lpstr>
      <vt:lpstr>نحوه مقابله با فشار روانی: </vt:lpstr>
      <vt:lpstr>روشهای درست مقابله با فشار روانی</vt:lpstr>
      <vt:lpstr>روشهای نادرست مقابله با فشار روانی</vt:lpstr>
      <vt:lpstr>شیوه صحیح مقابله با فشار روانی </vt:lpstr>
      <vt:lpstr>قدم اول- پذیرش فشار روانی</vt:lpstr>
      <vt:lpstr>قدم دوم- شناخت علائم و نشانه های فشار روانی</vt:lpstr>
      <vt:lpstr>قدم سوم- کاهش تنش و اضطراب</vt:lpstr>
      <vt:lpstr>قدم سوم- کاهش تنش و اضطراب آرمیدگی </vt:lpstr>
      <vt:lpstr>قدم سوم- کاهش تنش و اضطراب</vt:lpstr>
      <vt:lpstr>قدم سوم- کاهش تنش و اضطراب</vt:lpstr>
      <vt:lpstr>قدم سوم- کاهش تنش و اضطراب</vt:lpstr>
      <vt:lpstr>قدم سوم- کاهش تنش و اضطراب</vt:lpstr>
      <vt:lpstr>قدم سوم- کاهش تنش و اضطراب</vt:lpstr>
      <vt:lpstr>قدم سوم- کاهش تنش و اضطراب</vt:lpstr>
      <vt:lpstr>قدم چهارم- حل مسئله</vt:lpstr>
      <vt:lpstr>مهارت مقابله با خشم</vt:lpstr>
      <vt:lpstr> تفاوت عصبانیت با پرخاشگری </vt:lpstr>
      <vt:lpstr>سبک های مختلف ابراز خشم</vt:lpstr>
      <vt:lpstr>PowerPoint Presentation</vt:lpstr>
      <vt:lpstr>PowerPoint Presentation</vt:lpstr>
      <vt:lpstr>مهارت مدیریت خشم</vt:lpstr>
      <vt:lpstr>گام اول- نشانه های عصبانیت را بشناسید</vt:lpstr>
      <vt:lpstr>گام دوم- علل و عوامل عصبانیت خود را بشناسید</vt:lpstr>
      <vt:lpstr>مهم ترین عواملی که موجب عصبانیت می شوند، عبارتند از:</vt:lpstr>
      <vt:lpstr>گام سوم- عصبانیت خود را کنترل کنید.</vt:lpstr>
      <vt:lpstr>PowerPoint Presentation</vt:lpstr>
      <vt:lpstr>را ههای مختلف آرام کردن ذهن و بدن</vt:lpstr>
      <vt:lpstr>PowerPoint Presentation</vt:lpstr>
      <vt:lpstr>PowerPoint Presentation</vt:lpstr>
      <vt:lpstr>PowerPoint Presentation</vt:lpstr>
      <vt:lpstr>PowerPoint Presentation</vt:lpstr>
      <vt:lpstr> گام چهارم - عصبانیت خود را ابراز کنید </vt:lpstr>
      <vt:lpstr>PowerPoint Presentation</vt:lpstr>
      <vt:lpstr>مهار تهای اجتماعی</vt:lpstr>
      <vt:lpstr>PowerPoint Presentation</vt:lpstr>
      <vt:lpstr>PowerPoint Presentation</vt:lpstr>
      <vt:lpstr>را ههای ایجاد روابط جدید با دیگران</vt:lpstr>
      <vt:lpstr>PowerPoint Presentation</vt:lpstr>
      <vt:lpstr>مهارت ارتباط اثربخش</vt:lpstr>
      <vt:lpstr>چطور درست صحبت کنیم؟</vt:lpstr>
      <vt:lpstr>ویژگی ها و قواعد خوب صحبت کردن عبارتند از:</vt:lpstr>
      <vt:lpstr>PowerPoint Presentation</vt:lpstr>
      <vt:lpstr>PowerPoint Presentation</vt:lpstr>
      <vt:lpstr>PowerPoint Presentation</vt:lpstr>
      <vt:lpstr>مهارت ارتباط اثربخش:</vt:lpstr>
      <vt:lpstr>مهارت ارتباط اثربخش:</vt:lpstr>
      <vt:lpstr>مهارت ارتباط اثربخش:</vt:lpstr>
      <vt:lpstr>ب- مهارت ایجاد روابط جدید :</vt:lpstr>
      <vt:lpstr>PowerPoint Presentation</vt:lpstr>
      <vt:lpstr>PowerPoint Presentation</vt:lpstr>
      <vt:lpstr>PowerPoint Presentation</vt:lpstr>
      <vt:lpstr>PowerPoint Presentation</vt:lpstr>
      <vt:lpstr>PowerPoint Presentation</vt:lpstr>
      <vt:lpstr>PowerPoint Presentation</vt:lpstr>
      <vt:lpstr>فصل دوم</vt:lpstr>
      <vt:lpstr>شادکامی و نحوه تجربه آن در سالمندان :</vt:lpstr>
      <vt:lpstr>PowerPoint Presentation</vt:lpstr>
      <vt:lpstr>کشف و تشخیص ارزش ها</vt:lpstr>
      <vt:lpstr>انواع رفتار</vt:lpstr>
      <vt:lpstr>PowerPoint Presentation</vt:lpstr>
      <vt:lpstr>شادکامی (درونی) در مقابل لذت (بیرونی) </vt:lpstr>
      <vt:lpstr>اصول رسیدن به شادکامی </vt:lpstr>
      <vt:lpstr>PowerPoint Presentation</vt:lpstr>
      <vt:lpstr>PowerPoint Presentation</vt:lpstr>
      <vt:lpstr>PowerPoint Presentation</vt:lpstr>
      <vt:lpstr>PowerPoint Presentation</vt:lpstr>
      <vt:lpstr>PowerPoint Presentation</vt:lpstr>
      <vt:lpstr>7.اصل پذیرش مالکیت و مسئولیت هیجانات منفی خود</vt:lpstr>
      <vt:lpstr>8.اصل تعادل بایدها- خواسته ها </vt:lpstr>
      <vt:lpstr>9.اصل غنای درون (فرصتی برای احیای خویشتن)</vt:lpstr>
      <vt:lpstr>10.اصل درون (فرصتی برای احیای خویشتن)</vt:lpstr>
      <vt:lpstr>11.اصل غنای زمان</vt:lpstr>
      <vt:lpstr>12.اصل غنای زمان</vt:lpstr>
      <vt:lpstr>اصل غنای زمان</vt:lpstr>
      <vt:lpstr>13.اصل رشد و پختگی</vt:lpstr>
      <vt:lpstr>تمرین روزانه نظاره پختگی (آ گاهی به فرآیند گسترش و عمق گنجهای درونی در تجارب)   </vt:lpstr>
      <vt:lpstr>14.اصل سوگواری کردن در مقابل فقدان ها</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A.R.I</cp:lastModifiedBy>
  <cp:revision>624</cp:revision>
  <dcterms:created xsi:type="dcterms:W3CDTF">2014-03-11T17:51:46Z</dcterms:created>
  <dcterms:modified xsi:type="dcterms:W3CDTF">2024-01-09T17:36:32Z</dcterms:modified>
</cp:coreProperties>
</file>