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84" r:id="rId1"/>
    <p:sldMasterId id="2147483792" r:id="rId2"/>
    <p:sldMasterId id="2147483804" r:id="rId3"/>
    <p:sldMasterId id="2147483852" r:id="rId4"/>
  </p:sldMasterIdLst>
  <p:notesMasterIdLst>
    <p:notesMasterId r:id="rId34"/>
  </p:notesMasterIdLst>
  <p:sldIdLst>
    <p:sldId id="261" r:id="rId5"/>
    <p:sldId id="376" r:id="rId6"/>
    <p:sldId id="812" r:id="rId7"/>
    <p:sldId id="646" r:id="rId8"/>
    <p:sldId id="647" r:id="rId9"/>
    <p:sldId id="648" r:id="rId10"/>
    <p:sldId id="649" r:id="rId11"/>
    <p:sldId id="650" r:id="rId12"/>
    <p:sldId id="651" r:id="rId13"/>
    <p:sldId id="652" r:id="rId14"/>
    <p:sldId id="653" r:id="rId15"/>
    <p:sldId id="654" r:id="rId16"/>
    <p:sldId id="655" r:id="rId17"/>
    <p:sldId id="656" r:id="rId18"/>
    <p:sldId id="657" r:id="rId19"/>
    <p:sldId id="658" r:id="rId20"/>
    <p:sldId id="659" r:id="rId21"/>
    <p:sldId id="660" r:id="rId22"/>
    <p:sldId id="661" r:id="rId23"/>
    <p:sldId id="662" r:id="rId24"/>
    <p:sldId id="663" r:id="rId25"/>
    <p:sldId id="664" r:id="rId26"/>
    <p:sldId id="811" r:id="rId27"/>
    <p:sldId id="668" r:id="rId28"/>
    <p:sldId id="669" r:id="rId29"/>
    <p:sldId id="670" r:id="rId30"/>
    <p:sldId id="671" r:id="rId31"/>
    <p:sldId id="672" r:id="rId32"/>
    <p:sldId id="810" r:id="rId33"/>
  </p:sldIdLst>
  <p:sldSz cx="9144000" cy="6858000" type="screen4x3"/>
  <p:notesSz cx="7102475" cy="10234613"/>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632" autoAdjust="0"/>
    <p:restoredTop sz="94660"/>
  </p:normalViewPr>
  <p:slideViewPr>
    <p:cSldViewPr>
      <p:cViewPr varScale="1">
        <p:scale>
          <a:sx n="108" d="100"/>
          <a:sy n="108" d="100"/>
        </p:scale>
        <p:origin x="1722" y="108"/>
      </p:cViewPr>
      <p:guideLst>
        <p:guide orient="horz" pos="2160"/>
        <p:guide pos="2880"/>
      </p:guideLst>
    </p:cSldViewPr>
  </p:slideViewPr>
  <p:notesTextViewPr>
    <p:cViewPr>
      <p:scale>
        <a:sx n="100" d="100"/>
        <a:sy n="100" d="100"/>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 Id="rId8" Type="http://schemas.openxmlformats.org/officeDocument/2006/relationships/slide" Target="slides/slide4.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4024313" y="0"/>
            <a:ext cx="3078162" cy="511175"/>
          </a:xfrm>
          <a:prstGeom prst="rect">
            <a:avLst/>
          </a:prstGeom>
        </p:spPr>
        <p:txBody>
          <a:bodyPr vert="horz" lIns="91440" tIns="45720" rIns="91440" bIns="45720" rtlCol="1"/>
          <a:lstStyle>
            <a:lvl1pPr algn="r">
              <a:defRPr sz="1200"/>
            </a:lvl1pPr>
          </a:lstStyle>
          <a:p>
            <a:endParaRPr lang="fa-IR"/>
          </a:p>
        </p:txBody>
      </p:sp>
      <p:sp>
        <p:nvSpPr>
          <p:cNvPr id="3" name="Date Placeholder 2"/>
          <p:cNvSpPr>
            <a:spLocks noGrp="1"/>
          </p:cNvSpPr>
          <p:nvPr>
            <p:ph type="dt" idx="1"/>
          </p:nvPr>
        </p:nvSpPr>
        <p:spPr>
          <a:xfrm>
            <a:off x="1588" y="0"/>
            <a:ext cx="3078162" cy="511175"/>
          </a:xfrm>
          <a:prstGeom prst="rect">
            <a:avLst/>
          </a:prstGeom>
        </p:spPr>
        <p:txBody>
          <a:bodyPr vert="horz" lIns="91440" tIns="45720" rIns="91440" bIns="45720" rtlCol="1"/>
          <a:lstStyle>
            <a:lvl1pPr algn="l">
              <a:defRPr sz="1200"/>
            </a:lvl1pPr>
          </a:lstStyle>
          <a:p>
            <a:fld id="{372EB14F-F88C-44C3-BC3A-6EF245703212}" type="datetimeFigureOut">
              <a:rPr lang="fa-IR" smtClean="0"/>
              <a:pPr/>
              <a:t>27/06/1445</a:t>
            </a:fld>
            <a:endParaRPr lang="fa-IR"/>
          </a:p>
        </p:txBody>
      </p:sp>
      <p:sp>
        <p:nvSpPr>
          <p:cNvPr id="4" name="Slide Image Placeholder 3"/>
          <p:cNvSpPr>
            <a:spLocks noGrp="1" noRot="1" noChangeAspect="1"/>
          </p:cNvSpPr>
          <p:nvPr>
            <p:ph type="sldImg" idx="2"/>
          </p:nvPr>
        </p:nvSpPr>
        <p:spPr>
          <a:xfrm>
            <a:off x="993775" y="768350"/>
            <a:ext cx="5114925" cy="3836988"/>
          </a:xfrm>
          <a:prstGeom prst="rect">
            <a:avLst/>
          </a:prstGeom>
          <a:noFill/>
          <a:ln w="12700">
            <a:solidFill>
              <a:prstClr val="black"/>
            </a:solidFill>
          </a:ln>
        </p:spPr>
        <p:txBody>
          <a:bodyPr vert="horz" lIns="91440" tIns="45720" rIns="91440" bIns="45720" rtlCol="1" anchor="ctr"/>
          <a:lstStyle/>
          <a:p>
            <a:endParaRPr lang="fa-IR"/>
          </a:p>
        </p:txBody>
      </p:sp>
      <p:sp>
        <p:nvSpPr>
          <p:cNvPr id="5" name="Notes Placeholder 4"/>
          <p:cNvSpPr>
            <a:spLocks noGrp="1"/>
          </p:cNvSpPr>
          <p:nvPr>
            <p:ph type="body" sz="quarter" idx="3"/>
          </p:nvPr>
        </p:nvSpPr>
        <p:spPr>
          <a:xfrm>
            <a:off x="709613" y="4860925"/>
            <a:ext cx="5683250" cy="4605338"/>
          </a:xfrm>
          <a:prstGeom prst="rect">
            <a:avLst/>
          </a:prstGeom>
        </p:spPr>
        <p:txBody>
          <a:bodyPr vert="horz" lIns="91440" tIns="45720" rIns="91440" bIns="45720" rtlCol="1">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a-IR"/>
          </a:p>
        </p:txBody>
      </p:sp>
      <p:sp>
        <p:nvSpPr>
          <p:cNvPr id="6" name="Footer Placeholder 5"/>
          <p:cNvSpPr>
            <a:spLocks noGrp="1"/>
          </p:cNvSpPr>
          <p:nvPr>
            <p:ph type="ftr" sz="quarter" idx="4"/>
          </p:nvPr>
        </p:nvSpPr>
        <p:spPr>
          <a:xfrm>
            <a:off x="4024313" y="9721850"/>
            <a:ext cx="3078162" cy="511175"/>
          </a:xfrm>
          <a:prstGeom prst="rect">
            <a:avLst/>
          </a:prstGeom>
        </p:spPr>
        <p:txBody>
          <a:bodyPr vert="horz" lIns="91440" tIns="45720" rIns="91440" bIns="45720" rtlCol="1" anchor="b"/>
          <a:lstStyle>
            <a:lvl1pPr algn="r">
              <a:defRPr sz="1200"/>
            </a:lvl1pPr>
          </a:lstStyle>
          <a:p>
            <a:endParaRPr lang="fa-IR"/>
          </a:p>
        </p:txBody>
      </p:sp>
      <p:sp>
        <p:nvSpPr>
          <p:cNvPr id="7" name="Slide Number Placeholder 6"/>
          <p:cNvSpPr>
            <a:spLocks noGrp="1"/>
          </p:cNvSpPr>
          <p:nvPr>
            <p:ph type="sldNum" sz="quarter" idx="5"/>
          </p:nvPr>
        </p:nvSpPr>
        <p:spPr>
          <a:xfrm>
            <a:off x="1588" y="9721850"/>
            <a:ext cx="3078162" cy="511175"/>
          </a:xfrm>
          <a:prstGeom prst="rect">
            <a:avLst/>
          </a:prstGeom>
        </p:spPr>
        <p:txBody>
          <a:bodyPr vert="horz" lIns="91440" tIns="45720" rIns="91440" bIns="45720" rtlCol="1" anchor="b"/>
          <a:lstStyle>
            <a:lvl1pPr algn="l">
              <a:defRPr sz="1200"/>
            </a:lvl1pPr>
          </a:lstStyle>
          <a:p>
            <a:fld id="{D298CAC8-3930-4921-9CA6-F18C224062A9}" type="slidenum">
              <a:rPr lang="fa-IR" smtClean="0"/>
              <a:pPr/>
              <a:t>‹#›</a:t>
            </a:fld>
            <a:endParaRPr lang="fa-IR"/>
          </a:p>
        </p:txBody>
      </p:sp>
    </p:spTree>
    <p:extLst>
      <p:ext uri="{BB962C8B-B14F-4D97-AF65-F5344CB8AC3E}">
        <p14:creationId xmlns:p14="http://schemas.microsoft.com/office/powerpoint/2010/main" val="3906168601"/>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298CAC8-3930-4921-9CA6-F18C224062A9}" type="slidenum">
              <a:rPr lang="fa-IR" smtClean="0">
                <a:solidFill>
                  <a:prstClr val="black"/>
                </a:solidFill>
              </a:rPr>
              <a:pPr/>
              <a:t>5</a:t>
            </a:fld>
            <a:endParaRPr lang="fa-IR">
              <a:solidFill>
                <a:prstClr val="black"/>
              </a:solidFill>
            </a:endParaRPr>
          </a:p>
        </p:txBody>
      </p:sp>
    </p:spTree>
    <p:extLst>
      <p:ext uri="{BB962C8B-B14F-4D97-AF65-F5344CB8AC3E}">
        <p14:creationId xmlns:p14="http://schemas.microsoft.com/office/powerpoint/2010/main" val="429305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298CAC8-3930-4921-9CA6-F18C224062A9}" type="slidenum">
              <a:rPr lang="fa-IR" smtClean="0">
                <a:solidFill>
                  <a:prstClr val="black"/>
                </a:solidFill>
              </a:rPr>
              <a:pPr/>
              <a:t>6</a:t>
            </a:fld>
            <a:endParaRPr lang="fa-IR">
              <a:solidFill>
                <a:prstClr val="black"/>
              </a:solidFill>
            </a:endParaRPr>
          </a:p>
        </p:txBody>
      </p:sp>
    </p:spTree>
    <p:extLst>
      <p:ext uri="{BB962C8B-B14F-4D97-AF65-F5344CB8AC3E}">
        <p14:creationId xmlns:p14="http://schemas.microsoft.com/office/powerpoint/2010/main" val="248076826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a:t>Click to edit Master title style</a:t>
            </a:r>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a:t>Click to edit Master subtitle style</a:t>
            </a:r>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40A4CACA-D4C8-4829-9A68-0AEC3C004475}" type="datetime1">
              <a:rPr lang="en-US" smtClean="0"/>
              <a:t>1/8/2024</a:t>
            </a:fld>
            <a:endParaRPr lang="fa-IR"/>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r>
              <a:rPr lang="fa-IR"/>
              <a:t>سلامت روان در دوران سالمندی- کارشناسان سالمندان کل کشور</a:t>
            </a:r>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78B20012-F513-476C-AD3E-343A6028A483}" type="slidenum">
              <a:rPr lang="fa-IR" smtClean="0"/>
              <a:pPr/>
              <a:t>‹#›</a:t>
            </a:fld>
            <a:endParaRPr lang="fa-I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a:xfrm>
            <a:off x="457200" y="1481329"/>
            <a:ext cx="8229600" cy="4386071"/>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2C1770AB-DBCC-4473-A559-DFCD97DFDF01}" type="datetime1">
              <a:rPr lang="en-US" smtClean="0"/>
              <a:t>1/8/2024</a:t>
            </a:fld>
            <a:endParaRPr lang="fa-IR"/>
          </a:p>
        </p:txBody>
      </p:sp>
      <p:sp>
        <p:nvSpPr>
          <p:cNvPr id="5" name="Footer Placeholder 4"/>
          <p:cNvSpPr>
            <a:spLocks noGrp="1"/>
          </p:cNvSpPr>
          <p:nvPr>
            <p:ph type="ftr" sz="quarter" idx="11"/>
          </p:nvPr>
        </p:nvSpPr>
        <p:spPr/>
        <p:txBody>
          <a:bodyPr/>
          <a:lstStyle/>
          <a:p>
            <a:r>
              <a:rPr lang="fa-IR"/>
              <a:t>سلامت روان در دوران سالمندی- کارشناسان سالمندان کل کشور</a:t>
            </a:r>
          </a:p>
        </p:txBody>
      </p:sp>
      <p:sp>
        <p:nvSpPr>
          <p:cNvPr id="6" name="Slide Number Placeholder 5"/>
          <p:cNvSpPr>
            <a:spLocks noGrp="1"/>
          </p:cNvSpPr>
          <p:nvPr>
            <p:ph type="sldNum" sz="quarter" idx="12"/>
          </p:nvPr>
        </p:nvSpPr>
        <p:spPr/>
        <p:txBody>
          <a:bodyPr/>
          <a:lstStyle/>
          <a:p>
            <a:fld id="{78B20012-F513-476C-AD3E-343A6028A483}" type="slidenum">
              <a:rPr lang="fa-IR" smtClean="0"/>
              <a:pPr/>
              <a:t>‹#›</a:t>
            </a:fld>
            <a:endParaRPr lang="fa-I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274641"/>
            <a:ext cx="6324600" cy="5592760"/>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2B82FDBF-810E-432C-B6FD-4995B16EA0DF}" type="datetime1">
              <a:rPr lang="en-US" smtClean="0"/>
              <a:t>1/8/2024</a:t>
            </a:fld>
            <a:endParaRPr lang="fa-IR"/>
          </a:p>
        </p:txBody>
      </p:sp>
      <p:sp>
        <p:nvSpPr>
          <p:cNvPr id="5" name="Footer Placeholder 4"/>
          <p:cNvSpPr>
            <a:spLocks noGrp="1"/>
          </p:cNvSpPr>
          <p:nvPr>
            <p:ph type="ftr" sz="quarter" idx="11"/>
          </p:nvPr>
        </p:nvSpPr>
        <p:spPr/>
        <p:txBody>
          <a:bodyPr/>
          <a:lstStyle/>
          <a:p>
            <a:r>
              <a:rPr lang="fa-IR"/>
              <a:t>سلامت روان در دوران سالمندی- کارشناسان سالمندان کل کشور</a:t>
            </a:r>
          </a:p>
        </p:txBody>
      </p:sp>
      <p:sp>
        <p:nvSpPr>
          <p:cNvPr id="6" name="Slide Number Placeholder 5"/>
          <p:cNvSpPr>
            <a:spLocks noGrp="1"/>
          </p:cNvSpPr>
          <p:nvPr>
            <p:ph type="sldNum" sz="quarter" idx="12"/>
          </p:nvPr>
        </p:nvSpPr>
        <p:spPr/>
        <p:txBody>
          <a:bodyPr/>
          <a:lstStyle/>
          <a:p>
            <a:fld id="{78B20012-F513-476C-AD3E-343A6028A483}" type="slidenum">
              <a:rPr lang="fa-IR" smtClean="0"/>
              <a:pPr/>
              <a:t>‹#›</a:t>
            </a:fld>
            <a:endParaRPr lang="fa-I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a:t>Click to edit Master title style</a:t>
            </a:r>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a:t>Click to edit Master subtitle style</a:t>
            </a:r>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a:endParaRPr lang="en-US">
                <a:solidFill>
                  <a:prstClr val="white"/>
                </a:solidFill>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40A4CACA-D4C8-4829-9A68-0AEC3C004475}" type="datetime1">
              <a:rPr lang="en-US" smtClean="0"/>
              <a:pPr/>
              <a:t>1/8/2024</a:t>
            </a:fld>
            <a:endParaRPr lang="fa-IR"/>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r>
              <a:rPr lang="fa-IR">
                <a:solidFill>
                  <a:srgbClr val="CEA6BB">
                    <a:tint val="20000"/>
                  </a:srgbClr>
                </a:solidFill>
              </a:rPr>
              <a:t>سلامت روان در دوران سالمندی- کارشناسان سالمندان کل کشور</a:t>
            </a:r>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78B20012-F513-476C-AD3E-343A6028A483}" type="slidenum">
              <a:rPr lang="fa-IR" smtClean="0"/>
              <a:pPr/>
              <a:t>‹#›</a:t>
            </a:fld>
            <a:endParaRPr lang="fa-IR"/>
          </a:p>
        </p:txBody>
      </p:sp>
    </p:spTree>
    <p:extLst>
      <p:ext uri="{BB962C8B-B14F-4D97-AF65-F5344CB8AC3E}">
        <p14:creationId xmlns:p14="http://schemas.microsoft.com/office/powerpoint/2010/main" val="3287746826"/>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811E0322-0BDA-40F0-9F71-E8061609D538}" type="datetime1">
              <a:rPr lang="en-US" smtClean="0">
                <a:solidFill>
                  <a:prstClr val="black"/>
                </a:solidFill>
              </a:rPr>
              <a:pPr/>
              <a:t>1/8/2024</a:t>
            </a:fld>
            <a:endParaRPr lang="fa-IR">
              <a:solidFill>
                <a:prstClr val="black"/>
              </a:solidFill>
            </a:endParaRPr>
          </a:p>
        </p:txBody>
      </p:sp>
      <p:sp>
        <p:nvSpPr>
          <p:cNvPr id="5" name="Footer Placeholder 4"/>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6" name="Slide Number Placeholder 5"/>
          <p:cNvSpPr>
            <a:spLocks noGrp="1"/>
          </p:cNvSpPr>
          <p:nvPr>
            <p:ph type="sldNum" sz="quarter" idx="12"/>
          </p:nvPr>
        </p:nvSpPr>
        <p:spPr/>
        <p:txBody>
          <a:bodyPr/>
          <a:lstStyle/>
          <a:p>
            <a:fld id="{78B20012-F513-476C-AD3E-343A6028A483}" type="slidenum">
              <a:rPr lang="fa-IR" smtClean="0">
                <a:solidFill>
                  <a:prstClr val="black"/>
                </a:solidFill>
              </a:rPr>
              <a:pPr/>
              <a:t>‹#›</a:t>
            </a:fld>
            <a:endParaRPr lang="fa-IR">
              <a:solidFill>
                <a:prstClr val="black"/>
              </a:solidFill>
            </a:endParaRPr>
          </a:p>
        </p:txBody>
      </p:sp>
      <p:sp>
        <p:nvSpPr>
          <p:cNvPr id="7" name="Title 6"/>
          <p:cNvSpPr>
            <a:spLocks noGrp="1"/>
          </p:cNvSpPr>
          <p:nvPr>
            <p:ph type="title"/>
          </p:nvPr>
        </p:nvSpPr>
        <p:spPr/>
        <p:txBody>
          <a:bodyPr rtlCol="0"/>
          <a:lstStyle/>
          <a:p>
            <a:r>
              <a:rPr kumimoji="0" lang="en-US"/>
              <a:t>Click to edit Master title style</a:t>
            </a:r>
          </a:p>
        </p:txBody>
      </p:sp>
    </p:spTree>
    <p:extLst>
      <p:ext uri="{BB962C8B-B14F-4D97-AF65-F5344CB8AC3E}">
        <p14:creationId xmlns:p14="http://schemas.microsoft.com/office/powerpoint/2010/main" val="1635845611"/>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a:t>Click to edit Master title style</a:t>
            </a:r>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53FB1CD1-8D4E-4BEF-9265-6696E96FEB0D}" type="datetime1">
              <a:rPr lang="en-US" smtClean="0">
                <a:solidFill>
                  <a:prstClr val="white"/>
                </a:solidFill>
              </a:rPr>
              <a:pPr/>
              <a:t>1/8/2024</a:t>
            </a:fld>
            <a:endParaRPr lang="fa-IR">
              <a:solidFill>
                <a:prstClr val="white"/>
              </a:solidFill>
            </a:endParaRPr>
          </a:p>
        </p:txBody>
      </p:sp>
      <p:sp>
        <p:nvSpPr>
          <p:cNvPr id="5" name="Footer Placeholder 4"/>
          <p:cNvSpPr>
            <a:spLocks noGrp="1"/>
          </p:cNvSpPr>
          <p:nvPr>
            <p:ph type="ftr" sz="quarter" idx="11"/>
          </p:nvPr>
        </p:nvSpPr>
        <p:spPr/>
        <p:txBody>
          <a:bodyPr/>
          <a:lstStyle/>
          <a:p>
            <a:r>
              <a:rPr lang="fa-IR">
                <a:solidFill>
                  <a:prstClr val="white"/>
                </a:solidFill>
              </a:rPr>
              <a:t>سلامت روان در دوران سالمندی- کارشناسان سالمندان کل کشور</a:t>
            </a:r>
          </a:p>
        </p:txBody>
      </p:sp>
      <p:sp>
        <p:nvSpPr>
          <p:cNvPr id="6" name="Slide Number Placeholder 5"/>
          <p:cNvSpPr>
            <a:spLocks noGrp="1"/>
          </p:cNvSpPr>
          <p:nvPr>
            <p:ph type="sldNum" sz="quarter" idx="12"/>
          </p:nvPr>
        </p:nvSpPr>
        <p:spPr/>
        <p:txBody>
          <a:bodyPr/>
          <a:lstStyle/>
          <a:p>
            <a:fld id="{78B20012-F513-476C-AD3E-343A6028A483}" type="slidenum">
              <a:rPr lang="fa-IR" smtClean="0">
                <a:solidFill>
                  <a:prstClr val="white"/>
                </a:solidFill>
              </a:rPr>
              <a:pPr/>
              <a:t>‹#›</a:t>
            </a:fld>
            <a:endParaRPr lang="fa-IR">
              <a:solidFill>
                <a:prstClr val="white"/>
              </a:solidFill>
            </a:endParaRP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a:endParaRPr lang="en-US">
              <a:solidFill>
                <a:prstClr val="white"/>
              </a:solidFill>
            </a:endParaRPr>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a:endParaRPr lang="en-US">
              <a:solidFill>
                <a:prstClr val="white"/>
              </a:solidFill>
            </a:endParaRPr>
          </a:p>
        </p:txBody>
      </p:sp>
    </p:spTree>
    <p:extLst>
      <p:ext uri="{BB962C8B-B14F-4D97-AF65-F5344CB8AC3E}">
        <p14:creationId xmlns:p14="http://schemas.microsoft.com/office/powerpoint/2010/main" val="1864144015"/>
      </p:ext>
    </p:extLst>
  </p:cSld>
  <p:clrMapOvr>
    <a:overrideClrMapping bg1="dk1" tx1="lt1" bg2="dk2" tx2="lt2" accent1="accent1" accent2="accent2" accent3="accent3" accent4="accent4" accent5="accent5" accent6="accent6" hlink="hlink" folHlink="folHlink"/>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8854C9CA-7E8A-421D-AFCA-F38A1EA9D817}" type="datetime1">
              <a:rPr lang="en-US" smtClean="0">
                <a:solidFill>
                  <a:prstClr val="white"/>
                </a:solidFill>
              </a:rPr>
              <a:pPr/>
              <a:t>1/8/2024</a:t>
            </a:fld>
            <a:endParaRPr lang="fa-IR">
              <a:solidFill>
                <a:prstClr val="white"/>
              </a:solidFill>
            </a:endParaRPr>
          </a:p>
        </p:txBody>
      </p:sp>
      <p:sp>
        <p:nvSpPr>
          <p:cNvPr id="6" name="Footer Placeholder 5"/>
          <p:cNvSpPr>
            <a:spLocks noGrp="1"/>
          </p:cNvSpPr>
          <p:nvPr>
            <p:ph type="ftr" sz="quarter" idx="11"/>
          </p:nvPr>
        </p:nvSpPr>
        <p:spPr/>
        <p:txBody>
          <a:bodyPr/>
          <a:lstStyle/>
          <a:p>
            <a:r>
              <a:rPr lang="fa-IR">
                <a:solidFill>
                  <a:prstClr val="white"/>
                </a:solidFill>
              </a:rPr>
              <a:t>سلامت روان در دوران سالمندی- کارشناسان سالمندان کل کشور</a:t>
            </a:r>
          </a:p>
        </p:txBody>
      </p:sp>
      <p:sp>
        <p:nvSpPr>
          <p:cNvPr id="7" name="Slide Number Placeholder 6"/>
          <p:cNvSpPr>
            <a:spLocks noGrp="1"/>
          </p:cNvSpPr>
          <p:nvPr>
            <p:ph type="sldNum" sz="quarter" idx="12"/>
          </p:nvPr>
        </p:nvSpPr>
        <p:spPr/>
        <p:txBody>
          <a:bodyPr/>
          <a:lstStyle/>
          <a:p>
            <a:fld id="{78B20012-F513-476C-AD3E-343A6028A483}" type="slidenum">
              <a:rPr lang="fa-IR" smtClean="0">
                <a:solidFill>
                  <a:prstClr val="white"/>
                </a:solidFill>
              </a:rPr>
              <a:pPr/>
              <a:t>‹#›</a:t>
            </a:fld>
            <a:endParaRPr lang="fa-IR">
              <a:solidFill>
                <a:prstClr val="white"/>
              </a:solidFill>
            </a:endParaRPr>
          </a:p>
        </p:txBody>
      </p:sp>
      <p:sp>
        <p:nvSpPr>
          <p:cNvPr id="8" name="Title 7"/>
          <p:cNvSpPr>
            <a:spLocks noGrp="1"/>
          </p:cNvSpPr>
          <p:nvPr>
            <p:ph type="title"/>
          </p:nvPr>
        </p:nvSpPr>
        <p:spPr/>
        <p:txBody>
          <a:bodyPr rtlCol="0"/>
          <a:lstStyle/>
          <a:p>
            <a:r>
              <a:rPr kumimoji="0" lang="en-US"/>
              <a:t>Click to edit Master title style</a:t>
            </a:r>
          </a:p>
        </p:txBody>
      </p:sp>
    </p:spTree>
    <p:extLst>
      <p:ext uri="{BB962C8B-B14F-4D97-AF65-F5344CB8AC3E}">
        <p14:creationId xmlns:p14="http://schemas.microsoft.com/office/powerpoint/2010/main" val="1382591186"/>
      </p:ext>
    </p:extLst>
  </p:cSld>
  <p:clrMapOvr>
    <a:overrideClrMapping bg1="dk1" tx1="lt1" bg2="dk2" tx2="lt2" accent1="accent1" accent2="accent2" accent3="accent3" accent4="accent4" accent5="accent5" accent6="accent6" hlink="hlink" folHlink="folHlink"/>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a:t>Click to edit Master title style</a:t>
            </a:r>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50EB0E6B-204B-4F9B-B339-81C96154FDB2}" type="datetime1">
              <a:rPr lang="en-US" smtClean="0">
                <a:solidFill>
                  <a:prstClr val="black"/>
                </a:solidFill>
              </a:rPr>
              <a:pPr/>
              <a:t>1/8/2024</a:t>
            </a:fld>
            <a:endParaRPr lang="fa-IR">
              <a:solidFill>
                <a:prstClr val="black"/>
              </a:solidFill>
            </a:endParaRPr>
          </a:p>
        </p:txBody>
      </p:sp>
      <p:sp>
        <p:nvSpPr>
          <p:cNvPr id="8" name="Footer Placeholder 7"/>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9" name="Slide Number Placeholder 8"/>
          <p:cNvSpPr>
            <a:spLocks noGrp="1"/>
          </p:cNvSpPr>
          <p:nvPr>
            <p:ph type="sldNum" sz="quarter" idx="12"/>
          </p:nvPr>
        </p:nvSpPr>
        <p:spPr/>
        <p:txBody>
          <a:bodyPr/>
          <a:lstStyle/>
          <a:p>
            <a:fld id="{78B20012-F513-476C-AD3E-343A6028A483}" type="slidenum">
              <a:rPr lang="fa-IR" smtClean="0">
                <a:solidFill>
                  <a:prstClr val="black"/>
                </a:solidFill>
              </a:rPr>
              <a:pPr/>
              <a:t>‹#›</a:t>
            </a:fld>
            <a:endParaRPr lang="fa-IR">
              <a:solidFill>
                <a:prstClr val="black"/>
              </a:solidFill>
            </a:endParaRPr>
          </a:p>
        </p:txBody>
      </p:sp>
    </p:spTree>
    <p:extLst>
      <p:ext uri="{BB962C8B-B14F-4D97-AF65-F5344CB8AC3E}">
        <p14:creationId xmlns:p14="http://schemas.microsoft.com/office/powerpoint/2010/main" val="52175754"/>
      </p:ext>
    </p:extLst>
  </p:cSld>
  <p:clrMapOvr>
    <a:overrideClrMapping bg1="lt1" tx1="dk1" bg2="lt2" tx2="dk2" accent1="accent1" accent2="accent2" accent3="accent3" accent4="accent4" accent5="accent5" accent6="accent6" hlink="hlink" folHlink="folHlink"/>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CE7BC229-1AD1-4280-B2C5-B31FECD84BE4}" type="datetime1">
              <a:rPr lang="en-US" smtClean="0">
                <a:solidFill>
                  <a:prstClr val="white"/>
                </a:solidFill>
              </a:rPr>
              <a:pPr/>
              <a:t>1/8/2024</a:t>
            </a:fld>
            <a:endParaRPr lang="fa-IR">
              <a:solidFill>
                <a:prstClr val="white"/>
              </a:solidFill>
            </a:endParaRPr>
          </a:p>
        </p:txBody>
      </p:sp>
      <p:sp>
        <p:nvSpPr>
          <p:cNvPr id="4" name="Footer Placeholder 3"/>
          <p:cNvSpPr>
            <a:spLocks noGrp="1"/>
          </p:cNvSpPr>
          <p:nvPr>
            <p:ph type="ftr" sz="quarter" idx="11"/>
          </p:nvPr>
        </p:nvSpPr>
        <p:spPr/>
        <p:txBody>
          <a:bodyPr/>
          <a:lstStyle/>
          <a:p>
            <a:r>
              <a:rPr lang="fa-IR">
                <a:solidFill>
                  <a:prstClr val="white"/>
                </a:solidFill>
              </a:rPr>
              <a:t>سلامت روان در دوران سالمندی- کارشناسان سالمندان کل کشور</a:t>
            </a: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white"/>
                </a:solidFill>
              </a:rPr>
              <a:pPr/>
              <a:t>‹#›</a:t>
            </a:fld>
            <a:endParaRPr lang="fa-IR">
              <a:solidFill>
                <a:prstClr val="white"/>
              </a:solidFill>
            </a:endParaRPr>
          </a:p>
        </p:txBody>
      </p:sp>
      <p:sp>
        <p:nvSpPr>
          <p:cNvPr id="6" name="Title 5"/>
          <p:cNvSpPr>
            <a:spLocks noGrp="1"/>
          </p:cNvSpPr>
          <p:nvPr>
            <p:ph type="title"/>
          </p:nvPr>
        </p:nvSpPr>
        <p:spPr/>
        <p:txBody>
          <a:bodyPr rtlCol="0"/>
          <a:lstStyle/>
          <a:p>
            <a:r>
              <a:rPr kumimoji="0" lang="en-US"/>
              <a:t>Click to edit Master title style</a:t>
            </a:r>
          </a:p>
        </p:txBody>
      </p:sp>
    </p:spTree>
    <p:extLst>
      <p:ext uri="{BB962C8B-B14F-4D97-AF65-F5344CB8AC3E}">
        <p14:creationId xmlns:p14="http://schemas.microsoft.com/office/powerpoint/2010/main" val="1777839742"/>
      </p:ext>
    </p:extLst>
  </p:cSld>
  <p:clrMapOvr>
    <a:overrideClrMapping bg1="dk1" tx1="lt1" bg2="dk2" tx2="lt2" accent1="accent1" accent2="accent2" accent3="accent3" accent4="accent4" accent5="accent5" accent6="accent6" hlink="hlink" folHlink="folHlink"/>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12E921-9DE3-49BB-9511-21BF8CE1C654}" type="datetime1">
              <a:rPr lang="en-US" smtClean="0">
                <a:solidFill>
                  <a:prstClr val="black"/>
                </a:solidFill>
              </a:rPr>
              <a:pPr/>
              <a:t>1/8/2024</a:t>
            </a:fld>
            <a:endParaRPr lang="fa-IR">
              <a:solidFill>
                <a:prstClr val="black"/>
              </a:solidFill>
            </a:endParaRPr>
          </a:p>
        </p:txBody>
      </p:sp>
      <p:sp>
        <p:nvSpPr>
          <p:cNvPr id="3" name="Footer Placeholder 2"/>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4" name="Slide Number Placeholder 3"/>
          <p:cNvSpPr>
            <a:spLocks noGrp="1"/>
          </p:cNvSpPr>
          <p:nvPr>
            <p:ph type="sldNum" sz="quarter" idx="12"/>
          </p:nvPr>
        </p:nvSpPr>
        <p:spPr/>
        <p:txBody>
          <a:bodyPr/>
          <a:lstStyle/>
          <a:p>
            <a:fld id="{78B20012-F513-476C-AD3E-343A6028A483}" type="slidenum">
              <a:rPr lang="fa-IR" smtClean="0">
                <a:solidFill>
                  <a:prstClr val="black"/>
                </a:solidFill>
              </a:rPr>
              <a:pPr/>
              <a:t>‹#›</a:t>
            </a:fld>
            <a:endParaRPr lang="fa-IR">
              <a:solidFill>
                <a:prstClr val="black"/>
              </a:solidFill>
            </a:endParaRPr>
          </a:p>
        </p:txBody>
      </p:sp>
    </p:spTree>
    <p:extLst>
      <p:ext uri="{BB962C8B-B14F-4D97-AF65-F5344CB8AC3E}">
        <p14:creationId xmlns:p14="http://schemas.microsoft.com/office/powerpoint/2010/main" val="1971941346"/>
      </p:ext>
    </p:extLst>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a:t>Click to edit Master title style</a:t>
            </a:r>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p>
            <a:fld id="{8295C604-738E-4DB9-B481-505E47D82F7D}" type="datetime1">
              <a:rPr lang="en-US" smtClean="0">
                <a:solidFill>
                  <a:prstClr val="black"/>
                </a:solidFill>
              </a:rPr>
              <a:pPr/>
              <a:t>1/8/2024</a:t>
            </a:fld>
            <a:endParaRPr lang="fa-IR">
              <a:solidFill>
                <a:prstClr val="black"/>
              </a:solidFill>
            </a:endParaRPr>
          </a:p>
        </p:txBody>
      </p:sp>
      <p:sp>
        <p:nvSpPr>
          <p:cNvPr id="6" name="Footer Placeholder 5"/>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7" name="Slide Number Placeholder 6"/>
          <p:cNvSpPr>
            <a:spLocks noGrp="1"/>
          </p:cNvSpPr>
          <p:nvPr>
            <p:ph type="sldNum" sz="quarter" idx="12"/>
          </p:nvPr>
        </p:nvSpPr>
        <p:spPr/>
        <p:txBody>
          <a:bodyPr/>
          <a:lstStyle/>
          <a:p>
            <a:fld id="{78B20012-F513-476C-AD3E-343A6028A483}" type="slidenum">
              <a:rPr lang="fa-IR" smtClean="0">
                <a:solidFill>
                  <a:prstClr val="black"/>
                </a:solidFill>
              </a:rPr>
              <a:pPr/>
              <a:t>‹#›</a:t>
            </a:fld>
            <a:endParaRPr lang="fa-IR">
              <a:solidFill>
                <a:prstClr val="black"/>
              </a:solidFill>
            </a:endParaRPr>
          </a:p>
        </p:txBody>
      </p:sp>
    </p:spTree>
    <p:extLst>
      <p:ext uri="{BB962C8B-B14F-4D97-AF65-F5344CB8AC3E}">
        <p14:creationId xmlns:p14="http://schemas.microsoft.com/office/powerpoint/2010/main" val="2094898856"/>
      </p:ext>
    </p:extLst>
  </p:cSld>
  <p:clrMapOvr>
    <a:overrideClrMapping bg1="lt1" tx1="dk1" bg2="lt2" tx2="dk2" accent1="accent1" accent2="accent2" accent3="accent3" accent4="accent4" accent5="accent5" accent6="accent6" hlink="hlink" folHlink="folHlink"/>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811E0322-0BDA-40F0-9F71-E8061609D538}" type="datetime1">
              <a:rPr lang="en-US" smtClean="0"/>
              <a:t>1/8/2024</a:t>
            </a:fld>
            <a:endParaRPr lang="fa-IR"/>
          </a:p>
        </p:txBody>
      </p:sp>
      <p:sp>
        <p:nvSpPr>
          <p:cNvPr id="5" name="Footer Placeholder 4"/>
          <p:cNvSpPr>
            <a:spLocks noGrp="1"/>
          </p:cNvSpPr>
          <p:nvPr>
            <p:ph type="ftr" sz="quarter" idx="11"/>
          </p:nvPr>
        </p:nvSpPr>
        <p:spPr/>
        <p:txBody>
          <a:bodyPr/>
          <a:lstStyle/>
          <a:p>
            <a:r>
              <a:rPr lang="fa-IR"/>
              <a:t>سلامت روان در دوران سالمندی- کارشناسان سالمندان کل کشور</a:t>
            </a:r>
          </a:p>
        </p:txBody>
      </p:sp>
      <p:sp>
        <p:nvSpPr>
          <p:cNvPr id="6" name="Slide Number Placeholder 5"/>
          <p:cNvSpPr>
            <a:spLocks noGrp="1"/>
          </p:cNvSpPr>
          <p:nvPr>
            <p:ph type="sldNum" sz="quarter" idx="12"/>
          </p:nvPr>
        </p:nvSpPr>
        <p:spPr/>
        <p:txBody>
          <a:bodyPr/>
          <a:lstStyle/>
          <a:p>
            <a:fld id="{78B20012-F513-476C-AD3E-343A6028A483}" type="slidenum">
              <a:rPr lang="fa-IR" smtClean="0"/>
              <a:pPr/>
              <a:t>‹#›</a:t>
            </a:fld>
            <a:endParaRPr lang="fa-IR"/>
          </a:p>
        </p:txBody>
      </p:sp>
      <p:sp>
        <p:nvSpPr>
          <p:cNvPr id="7" name="Title 6"/>
          <p:cNvSpPr>
            <a:spLocks noGrp="1"/>
          </p:cNvSpPr>
          <p:nvPr>
            <p:ph type="title"/>
          </p:nvPr>
        </p:nvSpPr>
        <p:spPr/>
        <p:txBody>
          <a:bodyPr rtlCol="0"/>
          <a:lstStyle/>
          <a:p>
            <a:r>
              <a:rPr kumimoji="0" lang="en-US"/>
              <a:t>Click to edit Master title style</a:t>
            </a: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C826E32E-8FAB-4B79-9151-EB5D660EDEC6}" type="datetime1">
              <a:rPr lang="en-US" smtClean="0">
                <a:solidFill>
                  <a:prstClr val="white"/>
                </a:solidFill>
              </a:rPr>
              <a:pPr/>
              <a:t>1/8/2024</a:t>
            </a:fld>
            <a:endParaRPr lang="fa-IR">
              <a:solidFill>
                <a:prstClr val="white"/>
              </a:solidFill>
            </a:endParaRPr>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r>
              <a:rPr lang="fa-IR">
                <a:solidFill>
                  <a:prstClr val="white"/>
                </a:solidFill>
              </a:rPr>
              <a:t>سلامت روان در دوران سالمندی- کارشناسان سالمندان کل کشور</a:t>
            </a:r>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78B20012-F513-476C-AD3E-343A6028A483}" type="slidenum">
              <a:rPr lang="fa-IR" smtClean="0">
                <a:solidFill>
                  <a:prstClr val="white"/>
                </a:solidFill>
              </a:rPr>
              <a:pPr/>
              <a:t>‹#›</a:t>
            </a:fld>
            <a:endParaRPr lang="fa-IR">
              <a:solidFill>
                <a:prstClr val="white"/>
              </a:solidFill>
            </a:endParaRPr>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a:t>Click to edit Master title style</a:t>
            </a:r>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a:endParaRPr lang="en-US">
              <a:solidFill>
                <a:prstClr val="white"/>
              </a:solidFill>
            </a:endParaRPr>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a:endParaRPr lang="en-US">
              <a:solidFill>
                <a:prstClr val="white"/>
              </a:solidFill>
            </a:endParaRPr>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a:endParaRPr lang="en-US">
              <a:solidFill>
                <a:prstClr val="white"/>
              </a:solidFill>
            </a:endParaRPr>
          </a:p>
        </p:txBody>
      </p:sp>
    </p:spTree>
    <p:extLst>
      <p:ext uri="{BB962C8B-B14F-4D97-AF65-F5344CB8AC3E}">
        <p14:creationId xmlns:p14="http://schemas.microsoft.com/office/powerpoint/2010/main" val="917125316"/>
      </p:ext>
    </p:extLst>
  </p:cSld>
  <p:clrMapOvr>
    <a:overrideClrMapping bg1="dk1" tx1="lt1" bg2="dk2" tx2="lt2" accent1="accent1" accent2="accent2" accent3="accent3" accent4="accent4" accent5="accent5" accent6="accent6" hlink="hlink" folHlink="folHlink"/>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a:xfrm>
            <a:off x="457200" y="1481329"/>
            <a:ext cx="8229600" cy="4386071"/>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2C1770AB-DBCC-4473-A559-DFCD97DFDF01}" type="datetime1">
              <a:rPr lang="en-US" smtClean="0">
                <a:solidFill>
                  <a:prstClr val="black"/>
                </a:solidFill>
              </a:rPr>
              <a:pPr/>
              <a:t>1/8/2024</a:t>
            </a:fld>
            <a:endParaRPr lang="fa-IR">
              <a:solidFill>
                <a:prstClr val="black"/>
              </a:solidFill>
            </a:endParaRPr>
          </a:p>
        </p:txBody>
      </p:sp>
      <p:sp>
        <p:nvSpPr>
          <p:cNvPr id="5" name="Footer Placeholder 4"/>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6" name="Slide Number Placeholder 5"/>
          <p:cNvSpPr>
            <a:spLocks noGrp="1"/>
          </p:cNvSpPr>
          <p:nvPr>
            <p:ph type="sldNum" sz="quarter" idx="12"/>
          </p:nvPr>
        </p:nvSpPr>
        <p:spPr/>
        <p:txBody>
          <a:bodyPr/>
          <a:lstStyle/>
          <a:p>
            <a:fld id="{78B20012-F513-476C-AD3E-343A6028A483}" type="slidenum">
              <a:rPr lang="fa-IR" smtClean="0">
                <a:solidFill>
                  <a:prstClr val="black"/>
                </a:solidFill>
              </a:rPr>
              <a:pPr/>
              <a:t>‹#›</a:t>
            </a:fld>
            <a:endParaRPr lang="fa-IR">
              <a:solidFill>
                <a:prstClr val="black"/>
              </a:solidFill>
            </a:endParaRPr>
          </a:p>
        </p:txBody>
      </p:sp>
    </p:spTree>
    <p:extLst>
      <p:ext uri="{BB962C8B-B14F-4D97-AF65-F5344CB8AC3E}">
        <p14:creationId xmlns:p14="http://schemas.microsoft.com/office/powerpoint/2010/main" val="194361957"/>
      </p:ext>
    </p:extLst>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274641"/>
            <a:ext cx="6324600" cy="5592760"/>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2B82FDBF-810E-432C-B6FD-4995B16EA0DF}" type="datetime1">
              <a:rPr lang="en-US" smtClean="0">
                <a:solidFill>
                  <a:prstClr val="black"/>
                </a:solidFill>
              </a:rPr>
              <a:pPr/>
              <a:t>1/8/2024</a:t>
            </a:fld>
            <a:endParaRPr lang="fa-IR">
              <a:solidFill>
                <a:prstClr val="black"/>
              </a:solidFill>
            </a:endParaRPr>
          </a:p>
        </p:txBody>
      </p:sp>
      <p:sp>
        <p:nvSpPr>
          <p:cNvPr id="5" name="Footer Placeholder 4"/>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6" name="Slide Number Placeholder 5"/>
          <p:cNvSpPr>
            <a:spLocks noGrp="1"/>
          </p:cNvSpPr>
          <p:nvPr>
            <p:ph type="sldNum" sz="quarter" idx="12"/>
          </p:nvPr>
        </p:nvSpPr>
        <p:spPr/>
        <p:txBody>
          <a:bodyPr/>
          <a:lstStyle/>
          <a:p>
            <a:fld id="{78B20012-F513-476C-AD3E-343A6028A483}" type="slidenum">
              <a:rPr lang="fa-IR" smtClean="0">
                <a:solidFill>
                  <a:prstClr val="black"/>
                </a:solidFill>
              </a:rPr>
              <a:pPr/>
              <a:t>‹#›</a:t>
            </a:fld>
            <a:endParaRPr lang="fa-IR">
              <a:solidFill>
                <a:prstClr val="black"/>
              </a:solidFill>
            </a:endParaRPr>
          </a:p>
        </p:txBody>
      </p:sp>
    </p:spTree>
    <p:extLst>
      <p:ext uri="{BB962C8B-B14F-4D97-AF65-F5344CB8AC3E}">
        <p14:creationId xmlns:p14="http://schemas.microsoft.com/office/powerpoint/2010/main" val="465654835"/>
      </p:ext>
    </p:extLst>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a:t>Click to edit Master title style</a:t>
            </a:r>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a:t>Click to edit Master subtitle style</a:t>
            </a:r>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a:endParaRPr lang="en-US">
                <a:solidFill>
                  <a:prstClr val="white"/>
                </a:solidFill>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40A4CACA-D4C8-4829-9A68-0AEC3C004475}" type="datetime1">
              <a:rPr lang="en-US" smtClean="0"/>
              <a:pPr/>
              <a:t>1/8/2024</a:t>
            </a:fld>
            <a:endParaRPr lang="fa-IR"/>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r>
              <a:rPr lang="fa-IR">
                <a:solidFill>
                  <a:srgbClr val="CEA6BB">
                    <a:tint val="20000"/>
                  </a:srgbClr>
                </a:solidFill>
              </a:rPr>
              <a:t>سلامت روان در دوران سالمندی- کارشناسان سالمندان کل کشور</a:t>
            </a:r>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78B20012-F513-476C-AD3E-343A6028A483}" type="slidenum">
              <a:rPr lang="fa-IR" smtClean="0"/>
              <a:pPr/>
              <a:t>‹#›</a:t>
            </a:fld>
            <a:endParaRPr lang="fa-IR"/>
          </a:p>
        </p:txBody>
      </p:sp>
    </p:spTree>
    <p:extLst>
      <p:ext uri="{BB962C8B-B14F-4D97-AF65-F5344CB8AC3E}">
        <p14:creationId xmlns:p14="http://schemas.microsoft.com/office/powerpoint/2010/main" val="667503550"/>
      </p:ext>
    </p:extLst>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811E0322-0BDA-40F0-9F71-E8061609D538}" type="datetime1">
              <a:rPr lang="en-US" smtClean="0">
                <a:solidFill>
                  <a:prstClr val="black"/>
                </a:solidFill>
              </a:rPr>
              <a:pPr/>
              <a:t>1/8/2024</a:t>
            </a:fld>
            <a:endParaRPr lang="fa-IR">
              <a:solidFill>
                <a:prstClr val="black"/>
              </a:solidFill>
            </a:endParaRPr>
          </a:p>
        </p:txBody>
      </p:sp>
      <p:sp>
        <p:nvSpPr>
          <p:cNvPr id="5" name="Footer Placeholder 4"/>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6" name="Slide Number Placeholder 5"/>
          <p:cNvSpPr>
            <a:spLocks noGrp="1"/>
          </p:cNvSpPr>
          <p:nvPr>
            <p:ph type="sldNum" sz="quarter" idx="12"/>
          </p:nvPr>
        </p:nvSpPr>
        <p:spPr/>
        <p:txBody>
          <a:bodyPr/>
          <a:lstStyle/>
          <a:p>
            <a:fld id="{78B20012-F513-476C-AD3E-343A6028A483}" type="slidenum">
              <a:rPr lang="fa-IR" smtClean="0">
                <a:solidFill>
                  <a:prstClr val="black"/>
                </a:solidFill>
              </a:rPr>
              <a:pPr/>
              <a:t>‹#›</a:t>
            </a:fld>
            <a:endParaRPr lang="fa-IR">
              <a:solidFill>
                <a:prstClr val="black"/>
              </a:solidFill>
            </a:endParaRPr>
          </a:p>
        </p:txBody>
      </p:sp>
      <p:sp>
        <p:nvSpPr>
          <p:cNvPr id="7" name="Title 6"/>
          <p:cNvSpPr>
            <a:spLocks noGrp="1"/>
          </p:cNvSpPr>
          <p:nvPr>
            <p:ph type="title"/>
          </p:nvPr>
        </p:nvSpPr>
        <p:spPr/>
        <p:txBody>
          <a:bodyPr rtlCol="0"/>
          <a:lstStyle/>
          <a:p>
            <a:r>
              <a:rPr kumimoji="0" lang="en-US"/>
              <a:t>Click to edit Master title style</a:t>
            </a:r>
          </a:p>
        </p:txBody>
      </p:sp>
    </p:spTree>
    <p:extLst>
      <p:ext uri="{BB962C8B-B14F-4D97-AF65-F5344CB8AC3E}">
        <p14:creationId xmlns:p14="http://schemas.microsoft.com/office/powerpoint/2010/main" val="3670566830"/>
      </p:ext>
    </p:extLst>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a:t>Click to edit Master title style</a:t>
            </a:r>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53FB1CD1-8D4E-4BEF-9265-6696E96FEB0D}" type="datetime1">
              <a:rPr lang="en-US" smtClean="0">
                <a:solidFill>
                  <a:prstClr val="white"/>
                </a:solidFill>
              </a:rPr>
              <a:pPr/>
              <a:t>1/8/2024</a:t>
            </a:fld>
            <a:endParaRPr lang="fa-IR">
              <a:solidFill>
                <a:prstClr val="white"/>
              </a:solidFill>
            </a:endParaRPr>
          </a:p>
        </p:txBody>
      </p:sp>
      <p:sp>
        <p:nvSpPr>
          <p:cNvPr id="5" name="Footer Placeholder 4"/>
          <p:cNvSpPr>
            <a:spLocks noGrp="1"/>
          </p:cNvSpPr>
          <p:nvPr>
            <p:ph type="ftr" sz="quarter" idx="11"/>
          </p:nvPr>
        </p:nvSpPr>
        <p:spPr/>
        <p:txBody>
          <a:bodyPr/>
          <a:lstStyle/>
          <a:p>
            <a:r>
              <a:rPr lang="fa-IR">
                <a:solidFill>
                  <a:prstClr val="white"/>
                </a:solidFill>
              </a:rPr>
              <a:t>سلامت روان در دوران سالمندی- کارشناسان سالمندان کل کشور</a:t>
            </a:r>
          </a:p>
        </p:txBody>
      </p:sp>
      <p:sp>
        <p:nvSpPr>
          <p:cNvPr id="6" name="Slide Number Placeholder 5"/>
          <p:cNvSpPr>
            <a:spLocks noGrp="1"/>
          </p:cNvSpPr>
          <p:nvPr>
            <p:ph type="sldNum" sz="quarter" idx="12"/>
          </p:nvPr>
        </p:nvSpPr>
        <p:spPr/>
        <p:txBody>
          <a:bodyPr/>
          <a:lstStyle/>
          <a:p>
            <a:fld id="{78B20012-F513-476C-AD3E-343A6028A483}" type="slidenum">
              <a:rPr lang="fa-IR" smtClean="0">
                <a:solidFill>
                  <a:prstClr val="white"/>
                </a:solidFill>
              </a:rPr>
              <a:pPr/>
              <a:t>‹#›</a:t>
            </a:fld>
            <a:endParaRPr lang="fa-IR">
              <a:solidFill>
                <a:prstClr val="white"/>
              </a:solidFill>
            </a:endParaRP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a:endParaRPr lang="en-US">
              <a:solidFill>
                <a:prstClr val="white"/>
              </a:solidFill>
            </a:endParaRPr>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a:endParaRPr lang="en-US">
              <a:solidFill>
                <a:prstClr val="white"/>
              </a:solidFill>
            </a:endParaRPr>
          </a:p>
        </p:txBody>
      </p:sp>
    </p:spTree>
    <p:extLst>
      <p:ext uri="{BB962C8B-B14F-4D97-AF65-F5344CB8AC3E}">
        <p14:creationId xmlns:p14="http://schemas.microsoft.com/office/powerpoint/2010/main" val="801276546"/>
      </p:ext>
    </p:extLst>
  </p:cSld>
  <p:clrMapOvr>
    <a:overrideClrMapping bg1="dk1" tx1="lt1" bg2="dk2" tx2="lt2" accent1="accent1" accent2="accent2" accent3="accent3" accent4="accent4" accent5="accent5" accent6="accent6" hlink="hlink" folHlink="folHlink"/>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8854C9CA-7E8A-421D-AFCA-F38A1EA9D817}" type="datetime1">
              <a:rPr lang="en-US" smtClean="0">
                <a:solidFill>
                  <a:prstClr val="white"/>
                </a:solidFill>
              </a:rPr>
              <a:pPr/>
              <a:t>1/8/2024</a:t>
            </a:fld>
            <a:endParaRPr lang="fa-IR">
              <a:solidFill>
                <a:prstClr val="white"/>
              </a:solidFill>
            </a:endParaRPr>
          </a:p>
        </p:txBody>
      </p:sp>
      <p:sp>
        <p:nvSpPr>
          <p:cNvPr id="6" name="Footer Placeholder 5"/>
          <p:cNvSpPr>
            <a:spLocks noGrp="1"/>
          </p:cNvSpPr>
          <p:nvPr>
            <p:ph type="ftr" sz="quarter" idx="11"/>
          </p:nvPr>
        </p:nvSpPr>
        <p:spPr/>
        <p:txBody>
          <a:bodyPr/>
          <a:lstStyle/>
          <a:p>
            <a:r>
              <a:rPr lang="fa-IR">
                <a:solidFill>
                  <a:prstClr val="white"/>
                </a:solidFill>
              </a:rPr>
              <a:t>سلامت روان در دوران سالمندی- کارشناسان سالمندان کل کشور</a:t>
            </a:r>
          </a:p>
        </p:txBody>
      </p:sp>
      <p:sp>
        <p:nvSpPr>
          <p:cNvPr id="7" name="Slide Number Placeholder 6"/>
          <p:cNvSpPr>
            <a:spLocks noGrp="1"/>
          </p:cNvSpPr>
          <p:nvPr>
            <p:ph type="sldNum" sz="quarter" idx="12"/>
          </p:nvPr>
        </p:nvSpPr>
        <p:spPr/>
        <p:txBody>
          <a:bodyPr/>
          <a:lstStyle/>
          <a:p>
            <a:fld id="{78B20012-F513-476C-AD3E-343A6028A483}" type="slidenum">
              <a:rPr lang="fa-IR" smtClean="0">
                <a:solidFill>
                  <a:prstClr val="white"/>
                </a:solidFill>
              </a:rPr>
              <a:pPr/>
              <a:t>‹#›</a:t>
            </a:fld>
            <a:endParaRPr lang="fa-IR">
              <a:solidFill>
                <a:prstClr val="white"/>
              </a:solidFill>
            </a:endParaRPr>
          </a:p>
        </p:txBody>
      </p:sp>
      <p:sp>
        <p:nvSpPr>
          <p:cNvPr id="8" name="Title 7"/>
          <p:cNvSpPr>
            <a:spLocks noGrp="1"/>
          </p:cNvSpPr>
          <p:nvPr>
            <p:ph type="title"/>
          </p:nvPr>
        </p:nvSpPr>
        <p:spPr/>
        <p:txBody>
          <a:bodyPr rtlCol="0"/>
          <a:lstStyle/>
          <a:p>
            <a:r>
              <a:rPr kumimoji="0" lang="en-US"/>
              <a:t>Click to edit Master title style</a:t>
            </a:r>
          </a:p>
        </p:txBody>
      </p:sp>
    </p:spTree>
    <p:extLst>
      <p:ext uri="{BB962C8B-B14F-4D97-AF65-F5344CB8AC3E}">
        <p14:creationId xmlns:p14="http://schemas.microsoft.com/office/powerpoint/2010/main" val="3287746238"/>
      </p:ext>
    </p:extLst>
  </p:cSld>
  <p:clrMapOvr>
    <a:overrideClrMapping bg1="dk1" tx1="lt1" bg2="dk2" tx2="lt2" accent1="accent1" accent2="accent2" accent3="accent3" accent4="accent4" accent5="accent5" accent6="accent6" hlink="hlink" folHlink="folHlink"/>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a:t>Click to edit Master title style</a:t>
            </a:r>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50EB0E6B-204B-4F9B-B339-81C96154FDB2}" type="datetime1">
              <a:rPr lang="en-US" smtClean="0">
                <a:solidFill>
                  <a:prstClr val="black"/>
                </a:solidFill>
              </a:rPr>
              <a:pPr/>
              <a:t>1/8/2024</a:t>
            </a:fld>
            <a:endParaRPr lang="fa-IR">
              <a:solidFill>
                <a:prstClr val="black"/>
              </a:solidFill>
            </a:endParaRPr>
          </a:p>
        </p:txBody>
      </p:sp>
      <p:sp>
        <p:nvSpPr>
          <p:cNvPr id="8" name="Footer Placeholder 7"/>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9" name="Slide Number Placeholder 8"/>
          <p:cNvSpPr>
            <a:spLocks noGrp="1"/>
          </p:cNvSpPr>
          <p:nvPr>
            <p:ph type="sldNum" sz="quarter" idx="12"/>
          </p:nvPr>
        </p:nvSpPr>
        <p:spPr/>
        <p:txBody>
          <a:bodyPr/>
          <a:lstStyle/>
          <a:p>
            <a:fld id="{78B20012-F513-476C-AD3E-343A6028A483}" type="slidenum">
              <a:rPr lang="fa-IR" smtClean="0">
                <a:solidFill>
                  <a:prstClr val="black"/>
                </a:solidFill>
              </a:rPr>
              <a:pPr/>
              <a:t>‹#›</a:t>
            </a:fld>
            <a:endParaRPr lang="fa-IR">
              <a:solidFill>
                <a:prstClr val="black"/>
              </a:solidFill>
            </a:endParaRPr>
          </a:p>
        </p:txBody>
      </p:sp>
    </p:spTree>
    <p:extLst>
      <p:ext uri="{BB962C8B-B14F-4D97-AF65-F5344CB8AC3E}">
        <p14:creationId xmlns:p14="http://schemas.microsoft.com/office/powerpoint/2010/main" val="3460983781"/>
      </p:ext>
    </p:extLst>
  </p:cSld>
  <p:clrMapOvr>
    <a:overrideClrMapping bg1="lt1" tx1="dk1" bg2="lt2" tx2="dk2" accent1="accent1" accent2="accent2" accent3="accent3" accent4="accent4" accent5="accent5" accent6="accent6" hlink="hlink" folHlink="folHlink"/>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CE7BC229-1AD1-4280-B2C5-B31FECD84BE4}" type="datetime1">
              <a:rPr lang="en-US" smtClean="0">
                <a:solidFill>
                  <a:prstClr val="white"/>
                </a:solidFill>
              </a:rPr>
              <a:pPr/>
              <a:t>1/8/2024</a:t>
            </a:fld>
            <a:endParaRPr lang="fa-IR">
              <a:solidFill>
                <a:prstClr val="white"/>
              </a:solidFill>
            </a:endParaRPr>
          </a:p>
        </p:txBody>
      </p:sp>
      <p:sp>
        <p:nvSpPr>
          <p:cNvPr id="4" name="Footer Placeholder 3"/>
          <p:cNvSpPr>
            <a:spLocks noGrp="1"/>
          </p:cNvSpPr>
          <p:nvPr>
            <p:ph type="ftr" sz="quarter" idx="11"/>
          </p:nvPr>
        </p:nvSpPr>
        <p:spPr/>
        <p:txBody>
          <a:bodyPr/>
          <a:lstStyle/>
          <a:p>
            <a:r>
              <a:rPr lang="fa-IR">
                <a:solidFill>
                  <a:prstClr val="white"/>
                </a:solidFill>
              </a:rPr>
              <a:t>سلامت روان در دوران سالمندی- کارشناسان سالمندان کل کشور</a:t>
            </a: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white"/>
                </a:solidFill>
              </a:rPr>
              <a:pPr/>
              <a:t>‹#›</a:t>
            </a:fld>
            <a:endParaRPr lang="fa-IR">
              <a:solidFill>
                <a:prstClr val="white"/>
              </a:solidFill>
            </a:endParaRPr>
          </a:p>
        </p:txBody>
      </p:sp>
      <p:sp>
        <p:nvSpPr>
          <p:cNvPr id="6" name="Title 5"/>
          <p:cNvSpPr>
            <a:spLocks noGrp="1"/>
          </p:cNvSpPr>
          <p:nvPr>
            <p:ph type="title"/>
          </p:nvPr>
        </p:nvSpPr>
        <p:spPr/>
        <p:txBody>
          <a:bodyPr rtlCol="0"/>
          <a:lstStyle/>
          <a:p>
            <a:r>
              <a:rPr kumimoji="0" lang="en-US"/>
              <a:t>Click to edit Master title style</a:t>
            </a:r>
          </a:p>
        </p:txBody>
      </p:sp>
    </p:spTree>
    <p:extLst>
      <p:ext uri="{BB962C8B-B14F-4D97-AF65-F5344CB8AC3E}">
        <p14:creationId xmlns:p14="http://schemas.microsoft.com/office/powerpoint/2010/main" val="1895048022"/>
      </p:ext>
    </p:extLst>
  </p:cSld>
  <p:clrMapOvr>
    <a:overrideClrMapping bg1="dk1" tx1="lt1" bg2="dk2" tx2="lt2" accent1="accent1" accent2="accent2" accent3="accent3" accent4="accent4" accent5="accent5" accent6="accent6" hlink="hlink" folHlink="folHlink"/>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12E921-9DE3-49BB-9511-21BF8CE1C654}" type="datetime1">
              <a:rPr lang="en-US" smtClean="0">
                <a:solidFill>
                  <a:prstClr val="black"/>
                </a:solidFill>
              </a:rPr>
              <a:pPr/>
              <a:t>1/8/2024</a:t>
            </a:fld>
            <a:endParaRPr lang="fa-IR">
              <a:solidFill>
                <a:prstClr val="black"/>
              </a:solidFill>
            </a:endParaRPr>
          </a:p>
        </p:txBody>
      </p:sp>
      <p:sp>
        <p:nvSpPr>
          <p:cNvPr id="3" name="Footer Placeholder 2"/>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4" name="Slide Number Placeholder 3"/>
          <p:cNvSpPr>
            <a:spLocks noGrp="1"/>
          </p:cNvSpPr>
          <p:nvPr>
            <p:ph type="sldNum" sz="quarter" idx="12"/>
          </p:nvPr>
        </p:nvSpPr>
        <p:spPr/>
        <p:txBody>
          <a:bodyPr/>
          <a:lstStyle/>
          <a:p>
            <a:fld id="{78B20012-F513-476C-AD3E-343A6028A483}" type="slidenum">
              <a:rPr lang="fa-IR" smtClean="0">
                <a:solidFill>
                  <a:prstClr val="black"/>
                </a:solidFill>
              </a:rPr>
              <a:pPr/>
              <a:t>‹#›</a:t>
            </a:fld>
            <a:endParaRPr lang="fa-IR">
              <a:solidFill>
                <a:prstClr val="black"/>
              </a:solidFill>
            </a:endParaRPr>
          </a:p>
        </p:txBody>
      </p:sp>
    </p:spTree>
    <p:extLst>
      <p:ext uri="{BB962C8B-B14F-4D97-AF65-F5344CB8AC3E}">
        <p14:creationId xmlns:p14="http://schemas.microsoft.com/office/powerpoint/2010/main" val="3872313946"/>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a:t>Click to edit Master title style</a:t>
            </a:r>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53FB1CD1-8D4E-4BEF-9265-6696E96FEB0D}" type="datetime1">
              <a:rPr lang="en-US" smtClean="0"/>
              <a:t>1/8/2024</a:t>
            </a:fld>
            <a:endParaRPr lang="fa-IR"/>
          </a:p>
        </p:txBody>
      </p:sp>
      <p:sp>
        <p:nvSpPr>
          <p:cNvPr id="5" name="Footer Placeholder 4"/>
          <p:cNvSpPr>
            <a:spLocks noGrp="1"/>
          </p:cNvSpPr>
          <p:nvPr>
            <p:ph type="ftr" sz="quarter" idx="11"/>
          </p:nvPr>
        </p:nvSpPr>
        <p:spPr/>
        <p:txBody>
          <a:bodyPr/>
          <a:lstStyle/>
          <a:p>
            <a:r>
              <a:rPr lang="fa-IR"/>
              <a:t>سلامت روان در دوران سالمندی- کارشناسان سالمندان کل کشور</a:t>
            </a:r>
          </a:p>
        </p:txBody>
      </p:sp>
      <p:sp>
        <p:nvSpPr>
          <p:cNvPr id="6" name="Slide Number Placeholder 5"/>
          <p:cNvSpPr>
            <a:spLocks noGrp="1"/>
          </p:cNvSpPr>
          <p:nvPr>
            <p:ph type="sldNum" sz="quarter" idx="12"/>
          </p:nvPr>
        </p:nvSpPr>
        <p:spPr/>
        <p:txBody>
          <a:bodyPr/>
          <a:lstStyle/>
          <a:p>
            <a:fld id="{78B20012-F513-476C-AD3E-343A6028A483}" type="slidenum">
              <a:rPr lang="fa-IR" smtClean="0"/>
              <a:pPr/>
              <a:t>‹#›</a:t>
            </a:fld>
            <a:endParaRPr lang="fa-I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ransition spd="med"/>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a:t>Click to edit Master title style</a:t>
            </a:r>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p>
            <a:fld id="{8295C604-738E-4DB9-B481-505E47D82F7D}" type="datetime1">
              <a:rPr lang="en-US" smtClean="0">
                <a:solidFill>
                  <a:prstClr val="black"/>
                </a:solidFill>
              </a:rPr>
              <a:pPr/>
              <a:t>1/8/2024</a:t>
            </a:fld>
            <a:endParaRPr lang="fa-IR">
              <a:solidFill>
                <a:prstClr val="black"/>
              </a:solidFill>
            </a:endParaRPr>
          </a:p>
        </p:txBody>
      </p:sp>
      <p:sp>
        <p:nvSpPr>
          <p:cNvPr id="6" name="Footer Placeholder 5"/>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7" name="Slide Number Placeholder 6"/>
          <p:cNvSpPr>
            <a:spLocks noGrp="1"/>
          </p:cNvSpPr>
          <p:nvPr>
            <p:ph type="sldNum" sz="quarter" idx="12"/>
          </p:nvPr>
        </p:nvSpPr>
        <p:spPr/>
        <p:txBody>
          <a:bodyPr/>
          <a:lstStyle/>
          <a:p>
            <a:fld id="{78B20012-F513-476C-AD3E-343A6028A483}" type="slidenum">
              <a:rPr lang="fa-IR" smtClean="0">
                <a:solidFill>
                  <a:prstClr val="black"/>
                </a:solidFill>
              </a:rPr>
              <a:pPr/>
              <a:t>‹#›</a:t>
            </a:fld>
            <a:endParaRPr lang="fa-IR">
              <a:solidFill>
                <a:prstClr val="black"/>
              </a:solidFill>
            </a:endParaRPr>
          </a:p>
        </p:txBody>
      </p:sp>
    </p:spTree>
    <p:extLst>
      <p:ext uri="{BB962C8B-B14F-4D97-AF65-F5344CB8AC3E}">
        <p14:creationId xmlns:p14="http://schemas.microsoft.com/office/powerpoint/2010/main" val="1847004183"/>
      </p:ext>
    </p:extLst>
  </p:cSld>
  <p:clrMapOvr>
    <a:overrideClrMapping bg1="lt1" tx1="dk1" bg2="lt2" tx2="dk2" accent1="accent1" accent2="accent2" accent3="accent3" accent4="accent4" accent5="accent5" accent6="accent6" hlink="hlink" folHlink="folHlink"/>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C826E32E-8FAB-4B79-9151-EB5D660EDEC6}" type="datetime1">
              <a:rPr lang="en-US" smtClean="0">
                <a:solidFill>
                  <a:prstClr val="white"/>
                </a:solidFill>
              </a:rPr>
              <a:pPr/>
              <a:t>1/8/2024</a:t>
            </a:fld>
            <a:endParaRPr lang="fa-IR">
              <a:solidFill>
                <a:prstClr val="white"/>
              </a:solidFill>
            </a:endParaRPr>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r>
              <a:rPr lang="fa-IR">
                <a:solidFill>
                  <a:prstClr val="white"/>
                </a:solidFill>
              </a:rPr>
              <a:t>سلامت روان در دوران سالمندی- کارشناسان سالمندان کل کشور</a:t>
            </a:r>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78B20012-F513-476C-AD3E-343A6028A483}" type="slidenum">
              <a:rPr lang="fa-IR" smtClean="0">
                <a:solidFill>
                  <a:prstClr val="white"/>
                </a:solidFill>
              </a:rPr>
              <a:pPr/>
              <a:t>‹#›</a:t>
            </a:fld>
            <a:endParaRPr lang="fa-IR">
              <a:solidFill>
                <a:prstClr val="white"/>
              </a:solidFill>
            </a:endParaRPr>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a:t>Click to edit Master title style</a:t>
            </a:r>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a:endParaRPr lang="en-US">
              <a:solidFill>
                <a:prstClr val="white"/>
              </a:solidFill>
            </a:endParaRPr>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a:endParaRPr lang="en-US">
              <a:solidFill>
                <a:prstClr val="white"/>
              </a:solidFill>
            </a:endParaRPr>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a:endParaRPr lang="en-US">
              <a:solidFill>
                <a:prstClr val="white"/>
              </a:solidFill>
            </a:endParaRPr>
          </a:p>
        </p:txBody>
      </p:sp>
    </p:spTree>
    <p:extLst>
      <p:ext uri="{BB962C8B-B14F-4D97-AF65-F5344CB8AC3E}">
        <p14:creationId xmlns:p14="http://schemas.microsoft.com/office/powerpoint/2010/main" val="3277263557"/>
      </p:ext>
    </p:extLst>
  </p:cSld>
  <p:clrMapOvr>
    <a:overrideClrMapping bg1="dk1" tx1="lt1" bg2="dk2" tx2="lt2" accent1="accent1" accent2="accent2" accent3="accent3" accent4="accent4" accent5="accent5" accent6="accent6" hlink="hlink" folHlink="folHlink"/>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a:xfrm>
            <a:off x="457200" y="1481329"/>
            <a:ext cx="8229600" cy="4386071"/>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2C1770AB-DBCC-4473-A559-DFCD97DFDF01}" type="datetime1">
              <a:rPr lang="en-US" smtClean="0">
                <a:solidFill>
                  <a:prstClr val="black"/>
                </a:solidFill>
              </a:rPr>
              <a:pPr/>
              <a:t>1/8/2024</a:t>
            </a:fld>
            <a:endParaRPr lang="fa-IR">
              <a:solidFill>
                <a:prstClr val="black"/>
              </a:solidFill>
            </a:endParaRPr>
          </a:p>
        </p:txBody>
      </p:sp>
      <p:sp>
        <p:nvSpPr>
          <p:cNvPr id="5" name="Footer Placeholder 4"/>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6" name="Slide Number Placeholder 5"/>
          <p:cNvSpPr>
            <a:spLocks noGrp="1"/>
          </p:cNvSpPr>
          <p:nvPr>
            <p:ph type="sldNum" sz="quarter" idx="12"/>
          </p:nvPr>
        </p:nvSpPr>
        <p:spPr/>
        <p:txBody>
          <a:bodyPr/>
          <a:lstStyle/>
          <a:p>
            <a:fld id="{78B20012-F513-476C-AD3E-343A6028A483}" type="slidenum">
              <a:rPr lang="fa-IR" smtClean="0">
                <a:solidFill>
                  <a:prstClr val="black"/>
                </a:solidFill>
              </a:rPr>
              <a:pPr/>
              <a:t>‹#›</a:t>
            </a:fld>
            <a:endParaRPr lang="fa-IR">
              <a:solidFill>
                <a:prstClr val="black"/>
              </a:solidFill>
            </a:endParaRPr>
          </a:p>
        </p:txBody>
      </p:sp>
    </p:spTree>
    <p:extLst>
      <p:ext uri="{BB962C8B-B14F-4D97-AF65-F5344CB8AC3E}">
        <p14:creationId xmlns:p14="http://schemas.microsoft.com/office/powerpoint/2010/main" val="2205716653"/>
      </p:ext>
    </p:extLst>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274641"/>
            <a:ext cx="6324600" cy="5592760"/>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2B82FDBF-810E-432C-B6FD-4995B16EA0DF}" type="datetime1">
              <a:rPr lang="en-US" smtClean="0">
                <a:solidFill>
                  <a:prstClr val="black"/>
                </a:solidFill>
              </a:rPr>
              <a:pPr/>
              <a:t>1/8/2024</a:t>
            </a:fld>
            <a:endParaRPr lang="fa-IR">
              <a:solidFill>
                <a:prstClr val="black"/>
              </a:solidFill>
            </a:endParaRPr>
          </a:p>
        </p:txBody>
      </p:sp>
      <p:sp>
        <p:nvSpPr>
          <p:cNvPr id="5" name="Footer Placeholder 4"/>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6" name="Slide Number Placeholder 5"/>
          <p:cNvSpPr>
            <a:spLocks noGrp="1"/>
          </p:cNvSpPr>
          <p:nvPr>
            <p:ph type="sldNum" sz="quarter" idx="12"/>
          </p:nvPr>
        </p:nvSpPr>
        <p:spPr/>
        <p:txBody>
          <a:bodyPr/>
          <a:lstStyle/>
          <a:p>
            <a:fld id="{78B20012-F513-476C-AD3E-343A6028A483}" type="slidenum">
              <a:rPr lang="fa-IR" smtClean="0">
                <a:solidFill>
                  <a:prstClr val="black"/>
                </a:solidFill>
              </a:rPr>
              <a:pPr/>
              <a:t>‹#›</a:t>
            </a:fld>
            <a:endParaRPr lang="fa-IR">
              <a:solidFill>
                <a:prstClr val="black"/>
              </a:solidFill>
            </a:endParaRPr>
          </a:p>
        </p:txBody>
      </p:sp>
    </p:spTree>
    <p:extLst>
      <p:ext uri="{BB962C8B-B14F-4D97-AF65-F5344CB8AC3E}">
        <p14:creationId xmlns:p14="http://schemas.microsoft.com/office/powerpoint/2010/main" val="2553381762"/>
      </p:ext>
    </p:extLst>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a:t>Click to edit Master title style</a:t>
            </a:r>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a:t>Click to edit Master subtitle style</a:t>
            </a:r>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a:endParaRPr lang="en-US">
                <a:solidFill>
                  <a:prstClr val="white"/>
                </a:solidFill>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40A4CACA-D4C8-4829-9A68-0AEC3C004475}" type="datetime1">
              <a:rPr lang="en-US" smtClean="0"/>
              <a:pPr/>
              <a:t>1/8/2024</a:t>
            </a:fld>
            <a:endParaRPr lang="fa-IR"/>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r>
              <a:rPr lang="fa-IR">
                <a:solidFill>
                  <a:srgbClr val="CEA6BB">
                    <a:tint val="20000"/>
                  </a:srgbClr>
                </a:solidFill>
              </a:rPr>
              <a:t>سلامت روان در دوران سالمندی- کارشناسان سالمندان کل کشور</a:t>
            </a:r>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78B20012-F513-476C-AD3E-343A6028A483}" type="slidenum">
              <a:rPr lang="fa-IR" smtClean="0"/>
              <a:pPr/>
              <a:t>‹#›</a:t>
            </a:fld>
            <a:endParaRPr lang="fa-IR"/>
          </a:p>
        </p:txBody>
      </p:sp>
    </p:spTree>
    <p:extLst>
      <p:ext uri="{BB962C8B-B14F-4D97-AF65-F5344CB8AC3E}">
        <p14:creationId xmlns:p14="http://schemas.microsoft.com/office/powerpoint/2010/main" val="1253623204"/>
      </p:ext>
    </p:extLst>
  </p:cSld>
  <p:clrMapOvr>
    <a:masterClrMapping/>
  </p:clrMapOvr>
  <p:transition spd="med"/>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811E0322-0BDA-40F0-9F71-E8061609D538}" type="datetime1">
              <a:rPr lang="en-US" smtClean="0">
                <a:solidFill>
                  <a:prstClr val="black"/>
                </a:solidFill>
              </a:rPr>
              <a:pPr/>
              <a:t>1/8/2024</a:t>
            </a:fld>
            <a:endParaRPr lang="fa-IR">
              <a:solidFill>
                <a:prstClr val="black"/>
              </a:solidFill>
            </a:endParaRPr>
          </a:p>
        </p:txBody>
      </p:sp>
      <p:sp>
        <p:nvSpPr>
          <p:cNvPr id="5" name="Footer Placeholder 4"/>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6" name="Slide Number Placeholder 5"/>
          <p:cNvSpPr>
            <a:spLocks noGrp="1"/>
          </p:cNvSpPr>
          <p:nvPr>
            <p:ph type="sldNum" sz="quarter" idx="12"/>
          </p:nvPr>
        </p:nvSpPr>
        <p:spPr/>
        <p:txBody>
          <a:bodyPr/>
          <a:lstStyle/>
          <a:p>
            <a:fld id="{78B20012-F513-476C-AD3E-343A6028A483}" type="slidenum">
              <a:rPr lang="fa-IR" smtClean="0">
                <a:solidFill>
                  <a:prstClr val="black"/>
                </a:solidFill>
              </a:rPr>
              <a:pPr/>
              <a:t>‹#›</a:t>
            </a:fld>
            <a:endParaRPr lang="fa-IR">
              <a:solidFill>
                <a:prstClr val="black"/>
              </a:solidFill>
            </a:endParaRPr>
          </a:p>
        </p:txBody>
      </p:sp>
      <p:sp>
        <p:nvSpPr>
          <p:cNvPr id="7" name="Title 6"/>
          <p:cNvSpPr>
            <a:spLocks noGrp="1"/>
          </p:cNvSpPr>
          <p:nvPr>
            <p:ph type="title"/>
          </p:nvPr>
        </p:nvSpPr>
        <p:spPr/>
        <p:txBody>
          <a:bodyPr rtlCol="0"/>
          <a:lstStyle/>
          <a:p>
            <a:r>
              <a:rPr kumimoji="0" lang="en-US"/>
              <a:t>Click to edit Master title style</a:t>
            </a:r>
          </a:p>
        </p:txBody>
      </p:sp>
    </p:spTree>
    <p:extLst>
      <p:ext uri="{BB962C8B-B14F-4D97-AF65-F5344CB8AC3E}">
        <p14:creationId xmlns:p14="http://schemas.microsoft.com/office/powerpoint/2010/main" val="1250820524"/>
      </p:ext>
    </p:extLst>
  </p:cSld>
  <p:clrMapOvr>
    <a:masterClrMapping/>
  </p:clrMapOvr>
  <p:transition spd="med"/>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a:t>Click to edit Master title style</a:t>
            </a:r>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53FB1CD1-8D4E-4BEF-9265-6696E96FEB0D}" type="datetime1">
              <a:rPr lang="en-US" smtClean="0">
                <a:solidFill>
                  <a:prstClr val="white"/>
                </a:solidFill>
              </a:rPr>
              <a:pPr/>
              <a:t>1/8/2024</a:t>
            </a:fld>
            <a:endParaRPr lang="fa-IR">
              <a:solidFill>
                <a:prstClr val="white"/>
              </a:solidFill>
            </a:endParaRPr>
          </a:p>
        </p:txBody>
      </p:sp>
      <p:sp>
        <p:nvSpPr>
          <p:cNvPr id="5" name="Footer Placeholder 4"/>
          <p:cNvSpPr>
            <a:spLocks noGrp="1"/>
          </p:cNvSpPr>
          <p:nvPr>
            <p:ph type="ftr" sz="quarter" idx="11"/>
          </p:nvPr>
        </p:nvSpPr>
        <p:spPr/>
        <p:txBody>
          <a:bodyPr/>
          <a:lstStyle/>
          <a:p>
            <a:r>
              <a:rPr lang="fa-IR">
                <a:solidFill>
                  <a:prstClr val="white"/>
                </a:solidFill>
              </a:rPr>
              <a:t>سلامت روان در دوران سالمندی- کارشناسان سالمندان کل کشور</a:t>
            </a:r>
          </a:p>
        </p:txBody>
      </p:sp>
      <p:sp>
        <p:nvSpPr>
          <p:cNvPr id="6" name="Slide Number Placeholder 5"/>
          <p:cNvSpPr>
            <a:spLocks noGrp="1"/>
          </p:cNvSpPr>
          <p:nvPr>
            <p:ph type="sldNum" sz="quarter" idx="12"/>
          </p:nvPr>
        </p:nvSpPr>
        <p:spPr/>
        <p:txBody>
          <a:bodyPr/>
          <a:lstStyle/>
          <a:p>
            <a:fld id="{78B20012-F513-476C-AD3E-343A6028A483}" type="slidenum">
              <a:rPr lang="fa-IR" smtClean="0">
                <a:solidFill>
                  <a:prstClr val="white"/>
                </a:solidFill>
              </a:rPr>
              <a:pPr/>
              <a:t>‹#›</a:t>
            </a:fld>
            <a:endParaRPr lang="fa-IR">
              <a:solidFill>
                <a:prstClr val="white"/>
              </a:solidFill>
            </a:endParaRP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a:endParaRPr lang="en-US">
              <a:solidFill>
                <a:prstClr val="white"/>
              </a:solidFill>
            </a:endParaRPr>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a:endParaRPr lang="en-US">
              <a:solidFill>
                <a:prstClr val="white"/>
              </a:solidFill>
            </a:endParaRPr>
          </a:p>
        </p:txBody>
      </p:sp>
    </p:spTree>
    <p:extLst>
      <p:ext uri="{BB962C8B-B14F-4D97-AF65-F5344CB8AC3E}">
        <p14:creationId xmlns:p14="http://schemas.microsoft.com/office/powerpoint/2010/main" val="1435919945"/>
      </p:ext>
    </p:extLst>
  </p:cSld>
  <p:clrMapOvr>
    <a:overrideClrMapping bg1="dk1" tx1="lt1" bg2="dk2" tx2="lt2" accent1="accent1" accent2="accent2" accent3="accent3" accent4="accent4" accent5="accent5" accent6="accent6" hlink="hlink" folHlink="folHlink"/>
  </p:clrMapOvr>
  <p:transition spd="med"/>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8854C9CA-7E8A-421D-AFCA-F38A1EA9D817}" type="datetime1">
              <a:rPr lang="en-US" smtClean="0">
                <a:solidFill>
                  <a:prstClr val="white"/>
                </a:solidFill>
              </a:rPr>
              <a:pPr/>
              <a:t>1/8/2024</a:t>
            </a:fld>
            <a:endParaRPr lang="fa-IR">
              <a:solidFill>
                <a:prstClr val="white"/>
              </a:solidFill>
            </a:endParaRPr>
          </a:p>
        </p:txBody>
      </p:sp>
      <p:sp>
        <p:nvSpPr>
          <p:cNvPr id="6" name="Footer Placeholder 5"/>
          <p:cNvSpPr>
            <a:spLocks noGrp="1"/>
          </p:cNvSpPr>
          <p:nvPr>
            <p:ph type="ftr" sz="quarter" idx="11"/>
          </p:nvPr>
        </p:nvSpPr>
        <p:spPr/>
        <p:txBody>
          <a:bodyPr/>
          <a:lstStyle/>
          <a:p>
            <a:r>
              <a:rPr lang="fa-IR">
                <a:solidFill>
                  <a:prstClr val="white"/>
                </a:solidFill>
              </a:rPr>
              <a:t>سلامت روان در دوران سالمندی- کارشناسان سالمندان کل کشور</a:t>
            </a:r>
          </a:p>
        </p:txBody>
      </p:sp>
      <p:sp>
        <p:nvSpPr>
          <p:cNvPr id="7" name="Slide Number Placeholder 6"/>
          <p:cNvSpPr>
            <a:spLocks noGrp="1"/>
          </p:cNvSpPr>
          <p:nvPr>
            <p:ph type="sldNum" sz="quarter" idx="12"/>
          </p:nvPr>
        </p:nvSpPr>
        <p:spPr/>
        <p:txBody>
          <a:bodyPr/>
          <a:lstStyle/>
          <a:p>
            <a:fld id="{78B20012-F513-476C-AD3E-343A6028A483}" type="slidenum">
              <a:rPr lang="fa-IR" smtClean="0">
                <a:solidFill>
                  <a:prstClr val="white"/>
                </a:solidFill>
              </a:rPr>
              <a:pPr/>
              <a:t>‹#›</a:t>
            </a:fld>
            <a:endParaRPr lang="fa-IR">
              <a:solidFill>
                <a:prstClr val="white"/>
              </a:solidFill>
            </a:endParaRPr>
          </a:p>
        </p:txBody>
      </p:sp>
      <p:sp>
        <p:nvSpPr>
          <p:cNvPr id="8" name="Title 7"/>
          <p:cNvSpPr>
            <a:spLocks noGrp="1"/>
          </p:cNvSpPr>
          <p:nvPr>
            <p:ph type="title"/>
          </p:nvPr>
        </p:nvSpPr>
        <p:spPr/>
        <p:txBody>
          <a:bodyPr rtlCol="0"/>
          <a:lstStyle/>
          <a:p>
            <a:r>
              <a:rPr kumimoji="0" lang="en-US"/>
              <a:t>Click to edit Master title style</a:t>
            </a:r>
          </a:p>
        </p:txBody>
      </p:sp>
    </p:spTree>
    <p:extLst>
      <p:ext uri="{BB962C8B-B14F-4D97-AF65-F5344CB8AC3E}">
        <p14:creationId xmlns:p14="http://schemas.microsoft.com/office/powerpoint/2010/main" val="3900139727"/>
      </p:ext>
    </p:extLst>
  </p:cSld>
  <p:clrMapOvr>
    <a:overrideClrMapping bg1="dk1" tx1="lt1" bg2="dk2" tx2="lt2" accent1="accent1" accent2="accent2" accent3="accent3" accent4="accent4" accent5="accent5" accent6="accent6" hlink="hlink" folHlink="folHlink"/>
  </p:clrMapOvr>
  <p:transition spd="med"/>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a:t>Click to edit Master title style</a:t>
            </a:r>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50EB0E6B-204B-4F9B-B339-81C96154FDB2}" type="datetime1">
              <a:rPr lang="en-US" smtClean="0">
                <a:solidFill>
                  <a:prstClr val="black"/>
                </a:solidFill>
              </a:rPr>
              <a:pPr/>
              <a:t>1/8/2024</a:t>
            </a:fld>
            <a:endParaRPr lang="fa-IR">
              <a:solidFill>
                <a:prstClr val="black"/>
              </a:solidFill>
            </a:endParaRPr>
          </a:p>
        </p:txBody>
      </p:sp>
      <p:sp>
        <p:nvSpPr>
          <p:cNvPr id="8" name="Footer Placeholder 7"/>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9" name="Slide Number Placeholder 8"/>
          <p:cNvSpPr>
            <a:spLocks noGrp="1"/>
          </p:cNvSpPr>
          <p:nvPr>
            <p:ph type="sldNum" sz="quarter" idx="12"/>
          </p:nvPr>
        </p:nvSpPr>
        <p:spPr/>
        <p:txBody>
          <a:bodyPr/>
          <a:lstStyle/>
          <a:p>
            <a:fld id="{78B20012-F513-476C-AD3E-343A6028A483}" type="slidenum">
              <a:rPr lang="fa-IR" smtClean="0">
                <a:solidFill>
                  <a:prstClr val="black"/>
                </a:solidFill>
              </a:rPr>
              <a:pPr/>
              <a:t>‹#›</a:t>
            </a:fld>
            <a:endParaRPr lang="fa-IR">
              <a:solidFill>
                <a:prstClr val="black"/>
              </a:solidFill>
            </a:endParaRPr>
          </a:p>
        </p:txBody>
      </p:sp>
    </p:spTree>
    <p:extLst>
      <p:ext uri="{BB962C8B-B14F-4D97-AF65-F5344CB8AC3E}">
        <p14:creationId xmlns:p14="http://schemas.microsoft.com/office/powerpoint/2010/main" val="2507762788"/>
      </p:ext>
    </p:extLst>
  </p:cSld>
  <p:clrMapOvr>
    <a:overrideClrMapping bg1="lt1" tx1="dk1" bg2="lt2" tx2="dk2" accent1="accent1" accent2="accent2" accent3="accent3" accent4="accent4" accent5="accent5" accent6="accent6" hlink="hlink" folHlink="folHlink"/>
  </p:clrMapOvr>
  <p:transition spd="med"/>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CE7BC229-1AD1-4280-B2C5-B31FECD84BE4}" type="datetime1">
              <a:rPr lang="en-US" smtClean="0">
                <a:solidFill>
                  <a:prstClr val="white"/>
                </a:solidFill>
              </a:rPr>
              <a:pPr/>
              <a:t>1/8/2024</a:t>
            </a:fld>
            <a:endParaRPr lang="fa-IR">
              <a:solidFill>
                <a:prstClr val="white"/>
              </a:solidFill>
            </a:endParaRPr>
          </a:p>
        </p:txBody>
      </p:sp>
      <p:sp>
        <p:nvSpPr>
          <p:cNvPr id="4" name="Footer Placeholder 3"/>
          <p:cNvSpPr>
            <a:spLocks noGrp="1"/>
          </p:cNvSpPr>
          <p:nvPr>
            <p:ph type="ftr" sz="quarter" idx="11"/>
          </p:nvPr>
        </p:nvSpPr>
        <p:spPr/>
        <p:txBody>
          <a:bodyPr/>
          <a:lstStyle/>
          <a:p>
            <a:r>
              <a:rPr lang="fa-IR">
                <a:solidFill>
                  <a:prstClr val="white"/>
                </a:solidFill>
              </a:rPr>
              <a:t>سلامت روان در دوران سالمندی- کارشناسان سالمندان کل کشور</a:t>
            </a: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white"/>
                </a:solidFill>
              </a:rPr>
              <a:pPr/>
              <a:t>‹#›</a:t>
            </a:fld>
            <a:endParaRPr lang="fa-IR">
              <a:solidFill>
                <a:prstClr val="white"/>
              </a:solidFill>
            </a:endParaRPr>
          </a:p>
        </p:txBody>
      </p:sp>
      <p:sp>
        <p:nvSpPr>
          <p:cNvPr id="6" name="Title 5"/>
          <p:cNvSpPr>
            <a:spLocks noGrp="1"/>
          </p:cNvSpPr>
          <p:nvPr>
            <p:ph type="title"/>
          </p:nvPr>
        </p:nvSpPr>
        <p:spPr/>
        <p:txBody>
          <a:bodyPr rtlCol="0"/>
          <a:lstStyle/>
          <a:p>
            <a:r>
              <a:rPr kumimoji="0" lang="en-US"/>
              <a:t>Click to edit Master title style</a:t>
            </a:r>
          </a:p>
        </p:txBody>
      </p:sp>
    </p:spTree>
    <p:extLst>
      <p:ext uri="{BB962C8B-B14F-4D97-AF65-F5344CB8AC3E}">
        <p14:creationId xmlns:p14="http://schemas.microsoft.com/office/powerpoint/2010/main" val="1911060983"/>
      </p:ext>
    </p:extLst>
  </p:cSld>
  <p:clrMapOvr>
    <a:overrideClrMapping bg1="dk1" tx1="lt1" bg2="dk2" tx2="lt2" accent1="accent1" accent2="accent2" accent3="accent3" accent4="accent4" accent5="accent5" accent6="accent6" hlink="hlink" folHlink="folHlink"/>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8854C9CA-7E8A-421D-AFCA-F38A1EA9D817}" type="datetime1">
              <a:rPr lang="en-US" smtClean="0"/>
              <a:t>1/8/2024</a:t>
            </a:fld>
            <a:endParaRPr lang="fa-IR"/>
          </a:p>
        </p:txBody>
      </p:sp>
      <p:sp>
        <p:nvSpPr>
          <p:cNvPr id="6" name="Footer Placeholder 5"/>
          <p:cNvSpPr>
            <a:spLocks noGrp="1"/>
          </p:cNvSpPr>
          <p:nvPr>
            <p:ph type="ftr" sz="quarter" idx="11"/>
          </p:nvPr>
        </p:nvSpPr>
        <p:spPr/>
        <p:txBody>
          <a:bodyPr/>
          <a:lstStyle/>
          <a:p>
            <a:r>
              <a:rPr lang="fa-IR"/>
              <a:t>سلامت روان در دوران سالمندی- کارشناسان سالمندان کل کشور</a:t>
            </a:r>
          </a:p>
        </p:txBody>
      </p:sp>
      <p:sp>
        <p:nvSpPr>
          <p:cNvPr id="7" name="Slide Number Placeholder 6"/>
          <p:cNvSpPr>
            <a:spLocks noGrp="1"/>
          </p:cNvSpPr>
          <p:nvPr>
            <p:ph type="sldNum" sz="quarter" idx="12"/>
          </p:nvPr>
        </p:nvSpPr>
        <p:spPr/>
        <p:txBody>
          <a:bodyPr/>
          <a:lstStyle/>
          <a:p>
            <a:fld id="{78B20012-F513-476C-AD3E-343A6028A483}" type="slidenum">
              <a:rPr lang="fa-IR" smtClean="0"/>
              <a:pPr/>
              <a:t>‹#›</a:t>
            </a:fld>
            <a:endParaRPr lang="fa-IR"/>
          </a:p>
        </p:txBody>
      </p:sp>
      <p:sp>
        <p:nvSpPr>
          <p:cNvPr id="8" name="Title 7"/>
          <p:cNvSpPr>
            <a:spLocks noGrp="1"/>
          </p:cNvSpPr>
          <p:nvPr>
            <p:ph type="title"/>
          </p:nvPr>
        </p:nvSpPr>
        <p:spPr/>
        <p:txBody>
          <a:bodyPr rtlCol="0"/>
          <a:lstStyle/>
          <a:p>
            <a:r>
              <a:rPr kumimoji="0" lang="en-US"/>
              <a:t>Click to edit Master title style</a:t>
            </a:r>
          </a:p>
        </p:txBody>
      </p:sp>
    </p:spTree>
  </p:cSld>
  <p:clrMapOvr>
    <a:overrideClrMapping bg1="dk1" tx1="lt1" bg2="dk2" tx2="lt2" accent1="accent1" accent2="accent2" accent3="accent3" accent4="accent4" accent5="accent5" accent6="accent6" hlink="hlink" folHlink="folHlink"/>
  </p:clrMapOvr>
  <p:transition spd="med"/>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12E921-9DE3-49BB-9511-21BF8CE1C654}" type="datetime1">
              <a:rPr lang="en-US" smtClean="0">
                <a:solidFill>
                  <a:prstClr val="black"/>
                </a:solidFill>
              </a:rPr>
              <a:pPr/>
              <a:t>1/8/2024</a:t>
            </a:fld>
            <a:endParaRPr lang="fa-IR">
              <a:solidFill>
                <a:prstClr val="black"/>
              </a:solidFill>
            </a:endParaRPr>
          </a:p>
        </p:txBody>
      </p:sp>
      <p:sp>
        <p:nvSpPr>
          <p:cNvPr id="3" name="Footer Placeholder 2"/>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4" name="Slide Number Placeholder 3"/>
          <p:cNvSpPr>
            <a:spLocks noGrp="1"/>
          </p:cNvSpPr>
          <p:nvPr>
            <p:ph type="sldNum" sz="quarter" idx="12"/>
          </p:nvPr>
        </p:nvSpPr>
        <p:spPr/>
        <p:txBody>
          <a:bodyPr/>
          <a:lstStyle/>
          <a:p>
            <a:fld id="{78B20012-F513-476C-AD3E-343A6028A483}" type="slidenum">
              <a:rPr lang="fa-IR" smtClean="0">
                <a:solidFill>
                  <a:prstClr val="black"/>
                </a:solidFill>
              </a:rPr>
              <a:pPr/>
              <a:t>‹#›</a:t>
            </a:fld>
            <a:endParaRPr lang="fa-IR">
              <a:solidFill>
                <a:prstClr val="black"/>
              </a:solidFill>
            </a:endParaRPr>
          </a:p>
        </p:txBody>
      </p:sp>
    </p:spTree>
    <p:extLst>
      <p:ext uri="{BB962C8B-B14F-4D97-AF65-F5344CB8AC3E}">
        <p14:creationId xmlns:p14="http://schemas.microsoft.com/office/powerpoint/2010/main" val="2049652892"/>
      </p:ext>
    </p:extLst>
  </p:cSld>
  <p:clrMapOvr>
    <a:masterClrMapping/>
  </p:clrMapOvr>
  <p:transition spd="med"/>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a:t>Click to edit Master title style</a:t>
            </a:r>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p>
            <a:fld id="{8295C604-738E-4DB9-B481-505E47D82F7D}" type="datetime1">
              <a:rPr lang="en-US" smtClean="0">
                <a:solidFill>
                  <a:prstClr val="black"/>
                </a:solidFill>
              </a:rPr>
              <a:pPr/>
              <a:t>1/8/2024</a:t>
            </a:fld>
            <a:endParaRPr lang="fa-IR">
              <a:solidFill>
                <a:prstClr val="black"/>
              </a:solidFill>
            </a:endParaRPr>
          </a:p>
        </p:txBody>
      </p:sp>
      <p:sp>
        <p:nvSpPr>
          <p:cNvPr id="6" name="Footer Placeholder 5"/>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7" name="Slide Number Placeholder 6"/>
          <p:cNvSpPr>
            <a:spLocks noGrp="1"/>
          </p:cNvSpPr>
          <p:nvPr>
            <p:ph type="sldNum" sz="quarter" idx="12"/>
          </p:nvPr>
        </p:nvSpPr>
        <p:spPr/>
        <p:txBody>
          <a:bodyPr/>
          <a:lstStyle/>
          <a:p>
            <a:fld id="{78B20012-F513-476C-AD3E-343A6028A483}" type="slidenum">
              <a:rPr lang="fa-IR" smtClean="0">
                <a:solidFill>
                  <a:prstClr val="black"/>
                </a:solidFill>
              </a:rPr>
              <a:pPr/>
              <a:t>‹#›</a:t>
            </a:fld>
            <a:endParaRPr lang="fa-IR">
              <a:solidFill>
                <a:prstClr val="black"/>
              </a:solidFill>
            </a:endParaRPr>
          </a:p>
        </p:txBody>
      </p:sp>
    </p:spTree>
    <p:extLst>
      <p:ext uri="{BB962C8B-B14F-4D97-AF65-F5344CB8AC3E}">
        <p14:creationId xmlns:p14="http://schemas.microsoft.com/office/powerpoint/2010/main" val="3670432946"/>
      </p:ext>
    </p:extLst>
  </p:cSld>
  <p:clrMapOvr>
    <a:overrideClrMapping bg1="lt1" tx1="dk1" bg2="lt2" tx2="dk2" accent1="accent1" accent2="accent2" accent3="accent3" accent4="accent4" accent5="accent5" accent6="accent6" hlink="hlink" folHlink="folHlink"/>
  </p:clrMapOvr>
  <p:transition spd="med"/>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C826E32E-8FAB-4B79-9151-EB5D660EDEC6}" type="datetime1">
              <a:rPr lang="en-US" smtClean="0">
                <a:solidFill>
                  <a:prstClr val="white"/>
                </a:solidFill>
              </a:rPr>
              <a:pPr/>
              <a:t>1/8/2024</a:t>
            </a:fld>
            <a:endParaRPr lang="fa-IR">
              <a:solidFill>
                <a:prstClr val="white"/>
              </a:solidFill>
            </a:endParaRPr>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r>
              <a:rPr lang="fa-IR">
                <a:solidFill>
                  <a:prstClr val="white"/>
                </a:solidFill>
              </a:rPr>
              <a:t>سلامت روان در دوران سالمندی- کارشناسان سالمندان کل کشور</a:t>
            </a:r>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78B20012-F513-476C-AD3E-343A6028A483}" type="slidenum">
              <a:rPr lang="fa-IR" smtClean="0">
                <a:solidFill>
                  <a:prstClr val="white"/>
                </a:solidFill>
              </a:rPr>
              <a:pPr/>
              <a:t>‹#›</a:t>
            </a:fld>
            <a:endParaRPr lang="fa-IR">
              <a:solidFill>
                <a:prstClr val="white"/>
              </a:solidFill>
            </a:endParaRPr>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a:t>Click to edit Master title style</a:t>
            </a:r>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a:endParaRPr lang="en-US">
              <a:solidFill>
                <a:prstClr val="white"/>
              </a:solidFill>
            </a:endParaRPr>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a:endParaRPr lang="en-US">
              <a:solidFill>
                <a:prstClr val="white"/>
              </a:solidFill>
            </a:endParaRPr>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a:endParaRPr lang="en-US">
              <a:solidFill>
                <a:prstClr val="white"/>
              </a:solidFill>
            </a:endParaRPr>
          </a:p>
        </p:txBody>
      </p:sp>
    </p:spTree>
    <p:extLst>
      <p:ext uri="{BB962C8B-B14F-4D97-AF65-F5344CB8AC3E}">
        <p14:creationId xmlns:p14="http://schemas.microsoft.com/office/powerpoint/2010/main" val="1981257832"/>
      </p:ext>
    </p:extLst>
  </p:cSld>
  <p:clrMapOvr>
    <a:overrideClrMapping bg1="dk1" tx1="lt1" bg2="dk2" tx2="lt2" accent1="accent1" accent2="accent2" accent3="accent3" accent4="accent4" accent5="accent5" accent6="accent6" hlink="hlink" folHlink="folHlink"/>
  </p:clrMapOvr>
  <p:transition spd="med"/>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a:xfrm>
            <a:off x="457200" y="1481329"/>
            <a:ext cx="8229600" cy="4386071"/>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2C1770AB-DBCC-4473-A559-DFCD97DFDF01}" type="datetime1">
              <a:rPr lang="en-US" smtClean="0">
                <a:solidFill>
                  <a:prstClr val="black"/>
                </a:solidFill>
              </a:rPr>
              <a:pPr/>
              <a:t>1/8/2024</a:t>
            </a:fld>
            <a:endParaRPr lang="fa-IR">
              <a:solidFill>
                <a:prstClr val="black"/>
              </a:solidFill>
            </a:endParaRPr>
          </a:p>
        </p:txBody>
      </p:sp>
      <p:sp>
        <p:nvSpPr>
          <p:cNvPr id="5" name="Footer Placeholder 4"/>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6" name="Slide Number Placeholder 5"/>
          <p:cNvSpPr>
            <a:spLocks noGrp="1"/>
          </p:cNvSpPr>
          <p:nvPr>
            <p:ph type="sldNum" sz="quarter" idx="12"/>
          </p:nvPr>
        </p:nvSpPr>
        <p:spPr/>
        <p:txBody>
          <a:bodyPr/>
          <a:lstStyle/>
          <a:p>
            <a:fld id="{78B20012-F513-476C-AD3E-343A6028A483}" type="slidenum">
              <a:rPr lang="fa-IR" smtClean="0">
                <a:solidFill>
                  <a:prstClr val="black"/>
                </a:solidFill>
              </a:rPr>
              <a:pPr/>
              <a:t>‹#›</a:t>
            </a:fld>
            <a:endParaRPr lang="fa-IR">
              <a:solidFill>
                <a:prstClr val="black"/>
              </a:solidFill>
            </a:endParaRPr>
          </a:p>
        </p:txBody>
      </p:sp>
    </p:spTree>
    <p:extLst>
      <p:ext uri="{BB962C8B-B14F-4D97-AF65-F5344CB8AC3E}">
        <p14:creationId xmlns:p14="http://schemas.microsoft.com/office/powerpoint/2010/main" val="2290419847"/>
      </p:ext>
    </p:extLst>
  </p:cSld>
  <p:clrMapOvr>
    <a:masterClrMapping/>
  </p:clrMapOvr>
  <p:transition spd="med"/>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274641"/>
            <a:ext cx="6324600" cy="5592760"/>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2B82FDBF-810E-432C-B6FD-4995B16EA0DF}" type="datetime1">
              <a:rPr lang="en-US" smtClean="0">
                <a:solidFill>
                  <a:prstClr val="black"/>
                </a:solidFill>
              </a:rPr>
              <a:pPr/>
              <a:t>1/8/2024</a:t>
            </a:fld>
            <a:endParaRPr lang="fa-IR">
              <a:solidFill>
                <a:prstClr val="black"/>
              </a:solidFill>
            </a:endParaRPr>
          </a:p>
        </p:txBody>
      </p:sp>
      <p:sp>
        <p:nvSpPr>
          <p:cNvPr id="5" name="Footer Placeholder 4"/>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6" name="Slide Number Placeholder 5"/>
          <p:cNvSpPr>
            <a:spLocks noGrp="1"/>
          </p:cNvSpPr>
          <p:nvPr>
            <p:ph type="sldNum" sz="quarter" idx="12"/>
          </p:nvPr>
        </p:nvSpPr>
        <p:spPr/>
        <p:txBody>
          <a:bodyPr/>
          <a:lstStyle/>
          <a:p>
            <a:fld id="{78B20012-F513-476C-AD3E-343A6028A483}" type="slidenum">
              <a:rPr lang="fa-IR" smtClean="0">
                <a:solidFill>
                  <a:prstClr val="black"/>
                </a:solidFill>
              </a:rPr>
              <a:pPr/>
              <a:t>‹#›</a:t>
            </a:fld>
            <a:endParaRPr lang="fa-IR">
              <a:solidFill>
                <a:prstClr val="black"/>
              </a:solidFill>
            </a:endParaRPr>
          </a:p>
        </p:txBody>
      </p:sp>
    </p:spTree>
    <p:extLst>
      <p:ext uri="{BB962C8B-B14F-4D97-AF65-F5344CB8AC3E}">
        <p14:creationId xmlns:p14="http://schemas.microsoft.com/office/powerpoint/2010/main" val="2933339596"/>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a:t>Click to edit Master title style</a:t>
            </a:r>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50EB0E6B-204B-4F9B-B339-81C96154FDB2}" type="datetime1">
              <a:rPr lang="en-US" smtClean="0"/>
              <a:t>1/8/2024</a:t>
            </a:fld>
            <a:endParaRPr lang="fa-IR"/>
          </a:p>
        </p:txBody>
      </p:sp>
      <p:sp>
        <p:nvSpPr>
          <p:cNvPr id="8" name="Footer Placeholder 7"/>
          <p:cNvSpPr>
            <a:spLocks noGrp="1"/>
          </p:cNvSpPr>
          <p:nvPr>
            <p:ph type="ftr" sz="quarter" idx="11"/>
          </p:nvPr>
        </p:nvSpPr>
        <p:spPr/>
        <p:txBody>
          <a:bodyPr/>
          <a:lstStyle/>
          <a:p>
            <a:r>
              <a:rPr lang="fa-IR"/>
              <a:t>سلامت روان در دوران سالمندی- کارشناسان سالمندان کل کشور</a:t>
            </a:r>
          </a:p>
        </p:txBody>
      </p:sp>
      <p:sp>
        <p:nvSpPr>
          <p:cNvPr id="9" name="Slide Number Placeholder 8"/>
          <p:cNvSpPr>
            <a:spLocks noGrp="1"/>
          </p:cNvSpPr>
          <p:nvPr>
            <p:ph type="sldNum" sz="quarter" idx="12"/>
          </p:nvPr>
        </p:nvSpPr>
        <p:spPr/>
        <p:txBody>
          <a:bodyPr/>
          <a:lstStyle/>
          <a:p>
            <a:fld id="{78B20012-F513-476C-AD3E-343A6028A483}" type="slidenum">
              <a:rPr lang="fa-IR" smtClean="0"/>
              <a:pPr/>
              <a:t>‹#›</a:t>
            </a:fld>
            <a:endParaRPr lang="fa-IR"/>
          </a:p>
        </p:txBody>
      </p:sp>
    </p:spTree>
  </p:cSld>
  <p:clrMapOvr>
    <a:overrideClrMapping bg1="lt1" tx1="dk1" bg2="lt2" tx2="dk2" accent1="accent1" accent2="accent2" accent3="accent3" accent4="accent4" accent5="accent5" accent6="accent6" hlink="hlink" folHlink="folHlink"/>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CE7BC229-1AD1-4280-B2C5-B31FECD84BE4}" type="datetime1">
              <a:rPr lang="en-US" smtClean="0"/>
              <a:t>1/8/2024</a:t>
            </a:fld>
            <a:endParaRPr lang="fa-IR"/>
          </a:p>
        </p:txBody>
      </p:sp>
      <p:sp>
        <p:nvSpPr>
          <p:cNvPr id="4" name="Footer Placeholder 3"/>
          <p:cNvSpPr>
            <a:spLocks noGrp="1"/>
          </p:cNvSpPr>
          <p:nvPr>
            <p:ph type="ftr" sz="quarter" idx="11"/>
          </p:nvPr>
        </p:nvSpPr>
        <p:spPr/>
        <p:txBody>
          <a:bodyPr/>
          <a:lstStyle/>
          <a:p>
            <a:r>
              <a:rPr lang="fa-IR"/>
              <a:t>سلامت روان در دوران سالمندی- کارشناسان سالمندان کل کشور</a:t>
            </a:r>
          </a:p>
        </p:txBody>
      </p:sp>
      <p:sp>
        <p:nvSpPr>
          <p:cNvPr id="5" name="Slide Number Placeholder 4"/>
          <p:cNvSpPr>
            <a:spLocks noGrp="1"/>
          </p:cNvSpPr>
          <p:nvPr>
            <p:ph type="sldNum" sz="quarter" idx="12"/>
          </p:nvPr>
        </p:nvSpPr>
        <p:spPr/>
        <p:txBody>
          <a:bodyPr/>
          <a:lstStyle/>
          <a:p>
            <a:fld id="{78B20012-F513-476C-AD3E-343A6028A483}" type="slidenum">
              <a:rPr lang="fa-IR" smtClean="0"/>
              <a:pPr/>
              <a:t>‹#›</a:t>
            </a:fld>
            <a:endParaRPr lang="fa-IR"/>
          </a:p>
        </p:txBody>
      </p:sp>
      <p:sp>
        <p:nvSpPr>
          <p:cNvPr id="6" name="Title 5"/>
          <p:cNvSpPr>
            <a:spLocks noGrp="1"/>
          </p:cNvSpPr>
          <p:nvPr>
            <p:ph type="title"/>
          </p:nvPr>
        </p:nvSpPr>
        <p:spPr/>
        <p:txBody>
          <a:bodyPr rtlCol="0"/>
          <a:lstStyle/>
          <a:p>
            <a:r>
              <a:rPr kumimoji="0" lang="en-US"/>
              <a:t>Click to edit Master title style</a:t>
            </a:r>
          </a:p>
        </p:txBody>
      </p:sp>
    </p:spTree>
  </p:cSld>
  <p:clrMapOvr>
    <a:overrideClrMapping bg1="dk1" tx1="lt1" bg2="dk2" tx2="lt2" accent1="accent1" accent2="accent2" accent3="accent3" accent4="accent4" accent5="accent5" accent6="accent6" hlink="hlink" folHlink="folHlink"/>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12E921-9DE3-49BB-9511-21BF8CE1C654}" type="datetime1">
              <a:rPr lang="en-US" smtClean="0"/>
              <a:t>1/8/2024</a:t>
            </a:fld>
            <a:endParaRPr lang="fa-IR"/>
          </a:p>
        </p:txBody>
      </p:sp>
      <p:sp>
        <p:nvSpPr>
          <p:cNvPr id="3" name="Footer Placeholder 2"/>
          <p:cNvSpPr>
            <a:spLocks noGrp="1"/>
          </p:cNvSpPr>
          <p:nvPr>
            <p:ph type="ftr" sz="quarter" idx="11"/>
          </p:nvPr>
        </p:nvSpPr>
        <p:spPr/>
        <p:txBody>
          <a:bodyPr/>
          <a:lstStyle/>
          <a:p>
            <a:r>
              <a:rPr lang="fa-IR"/>
              <a:t>سلامت روان در دوران سالمندی- کارشناسان سالمندان کل کشور</a:t>
            </a:r>
          </a:p>
        </p:txBody>
      </p:sp>
      <p:sp>
        <p:nvSpPr>
          <p:cNvPr id="4" name="Slide Number Placeholder 3"/>
          <p:cNvSpPr>
            <a:spLocks noGrp="1"/>
          </p:cNvSpPr>
          <p:nvPr>
            <p:ph type="sldNum" sz="quarter" idx="12"/>
          </p:nvPr>
        </p:nvSpPr>
        <p:spPr/>
        <p:txBody>
          <a:bodyPr/>
          <a:lstStyle/>
          <a:p>
            <a:fld id="{78B20012-F513-476C-AD3E-343A6028A483}" type="slidenum">
              <a:rPr lang="fa-IR" smtClean="0"/>
              <a:pPr/>
              <a:t>‹#›</a:t>
            </a:fld>
            <a:endParaRPr lang="fa-I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a:t>Click to edit Master title style</a:t>
            </a:r>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p>
            <a:fld id="{8295C604-738E-4DB9-B481-505E47D82F7D}" type="datetime1">
              <a:rPr lang="en-US" smtClean="0"/>
              <a:t>1/8/2024</a:t>
            </a:fld>
            <a:endParaRPr lang="fa-IR"/>
          </a:p>
        </p:txBody>
      </p:sp>
      <p:sp>
        <p:nvSpPr>
          <p:cNvPr id="6" name="Footer Placeholder 5"/>
          <p:cNvSpPr>
            <a:spLocks noGrp="1"/>
          </p:cNvSpPr>
          <p:nvPr>
            <p:ph type="ftr" sz="quarter" idx="11"/>
          </p:nvPr>
        </p:nvSpPr>
        <p:spPr/>
        <p:txBody>
          <a:bodyPr/>
          <a:lstStyle/>
          <a:p>
            <a:r>
              <a:rPr lang="fa-IR"/>
              <a:t>سلامت روان در دوران سالمندی- کارشناسان سالمندان کل کشور</a:t>
            </a:r>
          </a:p>
        </p:txBody>
      </p:sp>
      <p:sp>
        <p:nvSpPr>
          <p:cNvPr id="7" name="Slide Number Placeholder 6"/>
          <p:cNvSpPr>
            <a:spLocks noGrp="1"/>
          </p:cNvSpPr>
          <p:nvPr>
            <p:ph type="sldNum" sz="quarter" idx="12"/>
          </p:nvPr>
        </p:nvSpPr>
        <p:spPr/>
        <p:txBody>
          <a:bodyPr/>
          <a:lstStyle/>
          <a:p>
            <a:fld id="{78B20012-F513-476C-AD3E-343A6028A483}" type="slidenum">
              <a:rPr lang="fa-IR" smtClean="0"/>
              <a:pPr/>
              <a:t>‹#›</a:t>
            </a:fld>
            <a:endParaRPr lang="fa-IR"/>
          </a:p>
        </p:txBody>
      </p:sp>
    </p:spTree>
  </p:cSld>
  <p:clrMapOvr>
    <a:overrideClrMapping bg1="lt1" tx1="dk1" bg2="lt2" tx2="dk2" accent1="accent1" accent2="accent2" accent3="accent3" accent4="accent4" accent5="accent5" accent6="accent6" hlink="hlink" folHlink="folHlink"/>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C826E32E-8FAB-4B79-9151-EB5D660EDEC6}" type="datetime1">
              <a:rPr lang="en-US" smtClean="0"/>
              <a:t>1/8/2024</a:t>
            </a:fld>
            <a:endParaRPr lang="fa-IR"/>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r>
              <a:rPr lang="fa-IR"/>
              <a:t>سلامت روان در دوران سالمندی- کارشناسان سالمندان کل کشور</a:t>
            </a:r>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78B20012-F513-476C-AD3E-343A6028A483}" type="slidenum">
              <a:rPr lang="fa-IR" smtClean="0"/>
              <a:pPr/>
              <a:t>‹#›</a:t>
            </a:fld>
            <a:endParaRPr lang="fa-IR"/>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a:t>Click to edit Master title style</a:t>
            </a:r>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1.jpe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en-US"/>
              <a:t>Click to edit Master title style</a:t>
            </a:r>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7D00732B-878E-43E0-8C23-F7265D3306C6}" type="datetime1">
              <a:rPr lang="en-US" smtClean="0"/>
              <a:t>1/8/2024</a:t>
            </a:fld>
            <a:endParaRPr lang="fa-I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r>
              <a:rPr lang="fa-IR"/>
              <a:t>سلامت روان در دوران سالمندی- کارشناسان سالمندان کل کشور</a:t>
            </a: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78B20012-F513-476C-AD3E-343A6028A483}" type="slidenum">
              <a:rPr lang="fa-IR" smtClean="0"/>
              <a:pPr/>
              <a:t>‹#›</a:t>
            </a:fld>
            <a:endParaRPr lang="fa-IR"/>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spd="med"/>
  <p:hf hdr="0"/>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a:endParaRPr lang="en-US">
              <a:solidFill>
                <a:prstClr val="white"/>
              </a:solidFill>
            </a:endParaRPr>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en-US"/>
              <a:t>Click to edit Master title style</a:t>
            </a:r>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7D00732B-878E-43E0-8C23-F7265D3306C6}" type="datetime1">
              <a:rPr lang="en-US" smtClean="0">
                <a:solidFill>
                  <a:prstClr val="black"/>
                </a:solidFill>
              </a:rPr>
              <a:pPr/>
              <a:t>1/8/2024</a:t>
            </a:fld>
            <a:endParaRPr lang="fa-IR">
              <a:solidFill>
                <a:prstClr val="black"/>
              </a:solidFill>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r>
              <a:rPr lang="fa-IR">
                <a:solidFill>
                  <a:prstClr val="black"/>
                </a:solidFill>
              </a:rPr>
              <a:t>سلامت روان در دوران سالمندی- کارشناسان سالمندان کل کشور</a:t>
            </a: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78B20012-F513-476C-AD3E-343A6028A483}" type="slidenum">
              <a:rPr lang="fa-IR" smtClean="0">
                <a:solidFill>
                  <a:prstClr val="black"/>
                </a:solidFill>
              </a:rPr>
              <a:pPr/>
              <a:t>‹#›</a:t>
            </a:fld>
            <a:endParaRPr lang="fa-IR">
              <a:solidFill>
                <a:prstClr val="black"/>
              </a:solidFill>
            </a:endParaRPr>
          </a:p>
        </p:txBody>
      </p:sp>
    </p:spTree>
    <p:extLst>
      <p:ext uri="{BB962C8B-B14F-4D97-AF65-F5344CB8AC3E}">
        <p14:creationId xmlns:p14="http://schemas.microsoft.com/office/powerpoint/2010/main" val="4046775568"/>
      </p:ext>
    </p:extLst>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ransition spd="med"/>
  <p:hf hdr="0"/>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a:endParaRPr lang="en-US">
              <a:solidFill>
                <a:prstClr val="white"/>
              </a:solidFill>
            </a:endParaRPr>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en-US"/>
              <a:t>Click to edit Master title style</a:t>
            </a:r>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7D00732B-878E-43E0-8C23-F7265D3306C6}" type="datetime1">
              <a:rPr lang="en-US" smtClean="0">
                <a:solidFill>
                  <a:prstClr val="black"/>
                </a:solidFill>
              </a:rPr>
              <a:pPr/>
              <a:t>1/8/2024</a:t>
            </a:fld>
            <a:endParaRPr lang="fa-IR">
              <a:solidFill>
                <a:prstClr val="black"/>
              </a:solidFill>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r>
              <a:rPr lang="fa-IR">
                <a:solidFill>
                  <a:prstClr val="black"/>
                </a:solidFill>
              </a:rPr>
              <a:t>سلامت روان در دوران سالمندی- کارشناسان سالمندان کل کشور</a:t>
            </a: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78B20012-F513-476C-AD3E-343A6028A483}" type="slidenum">
              <a:rPr lang="fa-IR" smtClean="0">
                <a:solidFill>
                  <a:prstClr val="black"/>
                </a:solidFill>
              </a:rPr>
              <a:pPr/>
              <a:t>‹#›</a:t>
            </a:fld>
            <a:endParaRPr lang="fa-IR">
              <a:solidFill>
                <a:prstClr val="black"/>
              </a:solidFill>
            </a:endParaRPr>
          </a:p>
        </p:txBody>
      </p:sp>
    </p:spTree>
    <p:extLst>
      <p:ext uri="{BB962C8B-B14F-4D97-AF65-F5344CB8AC3E}">
        <p14:creationId xmlns:p14="http://schemas.microsoft.com/office/powerpoint/2010/main" val="2684135495"/>
      </p:ext>
    </p:extLst>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ransition spd="med"/>
  <p:hf hdr="0"/>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a:endParaRPr lang="en-US">
              <a:solidFill>
                <a:prstClr val="white"/>
              </a:solidFill>
            </a:endParaRPr>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en-US"/>
              <a:t>Click to edit Master title style</a:t>
            </a:r>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7D00732B-878E-43E0-8C23-F7265D3306C6}" type="datetime1">
              <a:rPr lang="en-US" smtClean="0">
                <a:solidFill>
                  <a:prstClr val="black"/>
                </a:solidFill>
              </a:rPr>
              <a:pPr/>
              <a:t>1/8/2024</a:t>
            </a:fld>
            <a:endParaRPr lang="fa-IR">
              <a:solidFill>
                <a:prstClr val="black"/>
              </a:solidFill>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r>
              <a:rPr lang="fa-IR">
                <a:solidFill>
                  <a:prstClr val="black"/>
                </a:solidFill>
              </a:rPr>
              <a:t>سلامت روان در دوران سالمندی- کارشناسان سالمندان کل کشور</a:t>
            </a: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78B20012-F513-476C-AD3E-343A6028A483}" type="slidenum">
              <a:rPr lang="fa-IR" smtClean="0">
                <a:solidFill>
                  <a:prstClr val="black"/>
                </a:solidFill>
              </a:rPr>
              <a:pPr/>
              <a:t>‹#›</a:t>
            </a:fld>
            <a:endParaRPr lang="fa-IR">
              <a:solidFill>
                <a:prstClr val="black"/>
              </a:solidFill>
            </a:endParaRPr>
          </a:p>
        </p:txBody>
      </p:sp>
    </p:spTree>
    <p:extLst>
      <p:ext uri="{BB962C8B-B14F-4D97-AF65-F5344CB8AC3E}">
        <p14:creationId xmlns:p14="http://schemas.microsoft.com/office/powerpoint/2010/main" val="1378302883"/>
      </p:ext>
    </p:extLst>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transition spd="med"/>
  <p:hf hdr="0"/>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3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5" descr="bism.gif"/>
          <p:cNvPicPr>
            <a:picLocks noChangeAspect="1"/>
          </p:cNvPicPr>
          <p:nvPr/>
        </p:nvPicPr>
        <p:blipFill>
          <a:blip r:embed="rId2"/>
          <a:srcRect/>
          <a:stretch>
            <a:fillRect/>
          </a:stretch>
        </p:blipFill>
        <p:spPr bwMode="auto">
          <a:xfrm>
            <a:off x="2786063" y="285750"/>
            <a:ext cx="3481387" cy="4645025"/>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fld id="{78B20012-F513-476C-AD3E-343A6028A483}" type="slidenum">
              <a:rPr lang="fa-IR" smtClean="0"/>
              <a:pPr/>
              <a:t>1</a:t>
            </a:fld>
            <a:endParaRPr lang="fa-IR"/>
          </a:p>
        </p:txBody>
      </p:sp>
      <p:sp>
        <p:nvSpPr>
          <p:cNvPr id="6" name="Date Placeholder 5"/>
          <p:cNvSpPr>
            <a:spLocks noGrp="1"/>
          </p:cNvSpPr>
          <p:nvPr>
            <p:ph type="dt" sz="half" idx="10"/>
          </p:nvPr>
        </p:nvSpPr>
        <p:spPr>
          <a:xfrm>
            <a:off x="7740352" y="6407944"/>
            <a:ext cx="906920" cy="365760"/>
          </a:xfrm>
        </p:spPr>
        <p:txBody>
          <a:bodyPr/>
          <a:lstStyle/>
          <a:p>
            <a:fld id="{2AF161BA-952E-4F06-8BDB-E44ACCAA8CA4}" type="datetime1">
              <a:rPr lang="en-US" smtClean="0"/>
              <a:t>1/8/2024</a:t>
            </a:fld>
            <a:endParaRPr lang="fa-IR" dirty="0"/>
          </a:p>
        </p:txBody>
      </p:sp>
      <p:sp>
        <p:nvSpPr>
          <p:cNvPr id="7" name="Footer Placeholder 6"/>
          <p:cNvSpPr>
            <a:spLocks noGrp="1"/>
          </p:cNvSpPr>
          <p:nvPr>
            <p:ph type="ftr" sz="quarter" idx="11"/>
          </p:nvPr>
        </p:nvSpPr>
        <p:spPr>
          <a:xfrm>
            <a:off x="4380072" y="6407944"/>
            <a:ext cx="3216264" cy="365125"/>
          </a:xfrm>
        </p:spPr>
        <p:txBody>
          <a:bodyPr/>
          <a:lstStyle/>
          <a:p>
            <a:r>
              <a:rPr lang="fa-IR"/>
              <a:t>سلامت روان در دوران سالمندی- کارشناسان سالمندان کل کشور</a:t>
            </a:r>
          </a:p>
        </p:txBody>
      </p:sp>
    </p:spTree>
  </p:cSld>
  <p:clrMapOvr>
    <a:masterClrMapping/>
  </p:clrMapOvr>
  <p:transition spd="med">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fade">
                                      <p:cBhvr>
                                        <p:cTn id="7" dur="2000"/>
                                        <p:tgtEl>
                                          <p:spTgt spid="5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style>
          <a:lnRef idx="2">
            <a:schemeClr val="accent1"/>
          </a:lnRef>
          <a:fillRef idx="1">
            <a:schemeClr val="lt1"/>
          </a:fillRef>
          <a:effectRef idx="0">
            <a:schemeClr val="accent1"/>
          </a:effectRef>
          <a:fontRef idx="minor">
            <a:schemeClr val="dk1"/>
          </a:fontRef>
        </p:style>
        <p:txBody>
          <a:bodyPr>
            <a:normAutofit/>
          </a:bodyPr>
          <a:lstStyle/>
          <a:p>
            <a:pPr marL="109728" indent="0" algn="just">
              <a:lnSpc>
                <a:spcPct val="150000"/>
              </a:lnSpc>
              <a:buNone/>
            </a:pPr>
            <a:r>
              <a:rPr lang="fa-IR" sz="2800" b="1" dirty="0">
                <a:solidFill>
                  <a:srgbClr val="FF0000"/>
                </a:solidFill>
                <a:effectLst>
                  <a:outerShdw blurRad="31750" dist="25400" dir="5400000" algn="tl" rotWithShape="0">
                    <a:srgbClr val="000000">
                      <a:alpha val="25000"/>
                    </a:srgbClr>
                  </a:outerShdw>
                </a:effectLst>
                <a:latin typeface="+mj-lt"/>
                <a:ea typeface="+mj-ea"/>
                <a:cs typeface="B Nazanin" pitchFamily="2" charset="-78"/>
              </a:rPr>
              <a:t>نیمی از سالمندانی که در خانه زندگی می کنند و 75 درصد ساکنان خانه سالمندان، اختلال خواب دارند. با بالاتر رفتن سن، اختلال خواب افزایش می یابد.</a:t>
            </a:r>
          </a:p>
        </p:txBody>
      </p:sp>
      <p:sp>
        <p:nvSpPr>
          <p:cNvPr id="3" name="Date Placeholder 2"/>
          <p:cNvSpPr>
            <a:spLocks noGrp="1"/>
          </p:cNvSpPr>
          <p:nvPr>
            <p:ph type="dt" sz="half" idx="10"/>
          </p:nvPr>
        </p:nvSpPr>
        <p:spPr>
          <a:xfrm>
            <a:off x="7668344" y="6407944"/>
            <a:ext cx="978928" cy="365760"/>
          </a:xfrm>
        </p:spPr>
        <p:txBody>
          <a:bodyPr/>
          <a:lstStyle/>
          <a:p>
            <a:fld id="{877043ED-3084-4D6D-A9B5-DF473C8D6ED2}" type="datetime1">
              <a:rPr lang="en-US" smtClean="0">
                <a:solidFill>
                  <a:prstClr val="black"/>
                </a:solidFill>
              </a:rPr>
              <a:pPr/>
              <a:t>1/8/2024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a:solidFill>
                  <a:prstClr val="black"/>
                </a:solidFill>
              </a:rPr>
              <a:t>سلامت روان در دوران سالمندی- کارشناسان سالمندان کل کشور</a:t>
            </a:r>
            <a:endParaRPr lang="fa-IR" dirty="0">
              <a:solidFill>
                <a:prstClr val="black"/>
              </a:solidFill>
            </a:endParaRP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10</a:t>
            </a:fld>
            <a:endParaRPr lang="fa-IR">
              <a:solidFill>
                <a:prstClr val="black"/>
              </a:solidFill>
            </a:endParaRPr>
          </a:p>
        </p:txBody>
      </p:sp>
      <p:sp>
        <p:nvSpPr>
          <p:cNvPr id="6" name="Title 5"/>
          <p:cNvSpPr>
            <a:spLocks noGrp="1"/>
          </p:cNvSpPr>
          <p:nvPr>
            <p:ph type="title"/>
          </p:nvPr>
        </p:nvSpPr>
        <p:spPr/>
        <p:txBody>
          <a:bodyPr>
            <a:normAutofit fontScale="90000"/>
          </a:bodyPr>
          <a:lstStyle/>
          <a:p>
            <a:pPr algn="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مشکلات همراه با اختلالات خواب در سالمندان: </a:t>
            </a:r>
            <a:endParaRPr lang="fa-IR" dirty="0"/>
          </a:p>
        </p:txBody>
      </p:sp>
    </p:spTree>
    <p:extLst>
      <p:ext uri="{BB962C8B-B14F-4D97-AF65-F5344CB8AC3E}">
        <p14:creationId xmlns:p14="http://schemas.microsoft.com/office/powerpoint/2010/main" val="3565400680"/>
      </p:ext>
    </p:extLst>
  </p:cSld>
  <p:clrMapOvr>
    <a:masterClrMapping/>
  </p:clrMapOvr>
  <p:transition spd="med">
    <p:wedg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افزایش سن</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بی حرکتی</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وجود اختلال شناختی</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عدم ارتباط با نزدیکان</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وقفه تنفسی کامل هنگام خواب</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زوال عقل</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افسردگی</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بیمار یهای جسمی</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داروها</a:t>
            </a:r>
          </a:p>
        </p:txBody>
      </p:sp>
      <p:sp>
        <p:nvSpPr>
          <p:cNvPr id="3" name="Date Placeholder 2"/>
          <p:cNvSpPr>
            <a:spLocks noGrp="1"/>
          </p:cNvSpPr>
          <p:nvPr>
            <p:ph type="dt" sz="half" idx="10"/>
          </p:nvPr>
        </p:nvSpPr>
        <p:spPr>
          <a:xfrm>
            <a:off x="7668344" y="6407944"/>
            <a:ext cx="978928" cy="365760"/>
          </a:xfrm>
        </p:spPr>
        <p:txBody>
          <a:bodyPr/>
          <a:lstStyle/>
          <a:p>
            <a:fld id="{877043ED-3084-4D6D-A9B5-DF473C8D6ED2}" type="datetime1">
              <a:rPr lang="en-US" smtClean="0">
                <a:solidFill>
                  <a:prstClr val="black"/>
                </a:solidFill>
              </a:rPr>
              <a:pPr/>
              <a:t>1/8/2024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a:solidFill>
                  <a:prstClr val="black"/>
                </a:solidFill>
              </a:rPr>
              <a:t>سلامت روان در دوران سالمندی- کارشناسان سالمندان کل کشور</a:t>
            </a:r>
            <a:endParaRPr lang="fa-IR" dirty="0">
              <a:solidFill>
                <a:prstClr val="black"/>
              </a:solidFill>
            </a:endParaRP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11</a:t>
            </a:fld>
            <a:endParaRPr lang="fa-IR">
              <a:solidFill>
                <a:prstClr val="black"/>
              </a:solidFill>
            </a:endParaRPr>
          </a:p>
        </p:txBody>
      </p:sp>
      <p:sp>
        <p:nvSpPr>
          <p:cNvPr id="6" name="Title 5"/>
          <p:cNvSpPr>
            <a:spLocks noGrp="1"/>
          </p:cNvSpPr>
          <p:nvPr>
            <p:ph type="title"/>
          </p:nvPr>
        </p:nvSpPr>
        <p:spPr/>
        <p:txBody>
          <a:bodyPr/>
          <a:lstStyle/>
          <a:p>
            <a:pPr algn="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عوامل تأثیرگذار بر خواب سالمندان: </a:t>
            </a:r>
            <a:endParaRPr lang="fa-IR" dirty="0"/>
          </a:p>
        </p:txBody>
      </p:sp>
    </p:spTree>
    <p:extLst>
      <p:ext uri="{BB962C8B-B14F-4D97-AF65-F5344CB8AC3E}">
        <p14:creationId xmlns:p14="http://schemas.microsoft.com/office/powerpoint/2010/main" val="918699346"/>
      </p:ext>
    </p:extLst>
  </p:cSld>
  <p:clrMapOvr>
    <a:masterClrMapping/>
  </p:clrMapOvr>
  <p:transition spd="med">
    <p:wedg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9"/>
            <a:ext cx="8229600" cy="2019680"/>
          </a:xfrm>
        </p:spPr>
        <p:style>
          <a:lnRef idx="2">
            <a:schemeClr val="accent1"/>
          </a:lnRef>
          <a:fillRef idx="1">
            <a:schemeClr val="lt1"/>
          </a:fillRef>
          <a:effectRef idx="0">
            <a:schemeClr val="accent1"/>
          </a:effectRef>
          <a:fontRef idx="minor">
            <a:schemeClr val="dk1"/>
          </a:fontRef>
        </p:style>
        <p:txBody>
          <a:bodyPr>
            <a:normAutofit/>
          </a:bodyPr>
          <a:lstStyle/>
          <a:p>
            <a:pPr marL="109728" indent="0" algn="just">
              <a:lnSpc>
                <a:spcPct val="150000"/>
              </a:lnSpc>
              <a:buNone/>
            </a:pPr>
            <a:r>
              <a:rPr lang="fa-IR" sz="2400" b="1" dirty="0">
                <a:solidFill>
                  <a:srgbClr val="FF0000"/>
                </a:solidFill>
                <a:effectLst>
                  <a:outerShdw blurRad="31750" dist="25400" dir="5400000" algn="tl" rotWithShape="0">
                    <a:srgbClr val="000000">
                      <a:alpha val="25000"/>
                    </a:srgbClr>
                  </a:outerShdw>
                </a:effectLst>
                <a:latin typeface="+mj-lt"/>
                <a:ea typeface="+mj-ea"/>
                <a:cs typeface="B Nazanin" pitchFamily="2" charset="-78"/>
              </a:rPr>
              <a:t>درد، ادرار شبانه، تنگی نفس، سوزش سردل، بی نظمی در روال طبیعی زندگی روزانه و مسئولیت های اجتماعی و شغلی نیز بر روی خواب سالمندان تأثیر می گذارد.</a:t>
            </a:r>
          </a:p>
        </p:txBody>
      </p:sp>
      <p:sp>
        <p:nvSpPr>
          <p:cNvPr id="3" name="Date Placeholder 2"/>
          <p:cNvSpPr>
            <a:spLocks noGrp="1"/>
          </p:cNvSpPr>
          <p:nvPr>
            <p:ph type="dt" sz="half" idx="10"/>
          </p:nvPr>
        </p:nvSpPr>
        <p:spPr>
          <a:xfrm>
            <a:off x="7668344" y="6407944"/>
            <a:ext cx="978928" cy="365760"/>
          </a:xfrm>
        </p:spPr>
        <p:txBody>
          <a:bodyPr/>
          <a:lstStyle/>
          <a:p>
            <a:fld id="{877043ED-3084-4D6D-A9B5-DF473C8D6ED2}" type="datetime1">
              <a:rPr lang="en-US" smtClean="0">
                <a:solidFill>
                  <a:prstClr val="black"/>
                </a:solidFill>
              </a:rPr>
              <a:pPr/>
              <a:t>1/8/2024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a:solidFill>
                  <a:prstClr val="black"/>
                </a:solidFill>
              </a:rPr>
              <a:t>سلامت روان در دوران سالمندی- کارشناسان سالمندان کل کشور</a:t>
            </a:r>
            <a:endParaRPr lang="fa-IR" dirty="0">
              <a:solidFill>
                <a:prstClr val="black"/>
              </a:solidFill>
            </a:endParaRP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12</a:t>
            </a:fld>
            <a:endParaRPr lang="fa-IR">
              <a:solidFill>
                <a:prstClr val="black"/>
              </a:solidFill>
            </a:endParaRPr>
          </a:p>
        </p:txBody>
      </p:sp>
      <p:sp>
        <p:nvSpPr>
          <p:cNvPr id="6" name="Title 5"/>
          <p:cNvSpPr>
            <a:spLocks noGrp="1"/>
          </p:cNvSpPr>
          <p:nvPr>
            <p:ph type="title"/>
          </p:nvPr>
        </p:nvSpPr>
        <p:spPr/>
        <p:txBody>
          <a:bodyPr/>
          <a:lstStyle/>
          <a:p>
            <a:pPr algn="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عوامل تأثیرگذار بر خواب سالمندان: </a:t>
            </a:r>
            <a:endParaRPr lang="fa-IR" dirty="0"/>
          </a:p>
        </p:txBody>
      </p:sp>
    </p:spTree>
    <p:extLst>
      <p:ext uri="{BB962C8B-B14F-4D97-AF65-F5344CB8AC3E}">
        <p14:creationId xmlns:p14="http://schemas.microsoft.com/office/powerpoint/2010/main" val="3867295628"/>
      </p:ext>
    </p:extLst>
  </p:cSld>
  <p:clrMapOvr>
    <a:masterClrMapping/>
  </p:clrMapOvr>
  <p:transition spd="med">
    <p:wedg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96752"/>
            <a:ext cx="8262730" cy="4680520"/>
          </a:xfrm>
        </p:spPr>
        <p:style>
          <a:lnRef idx="2">
            <a:schemeClr val="accent1"/>
          </a:lnRef>
          <a:fillRef idx="1">
            <a:schemeClr val="lt1"/>
          </a:fillRef>
          <a:effectRef idx="0">
            <a:schemeClr val="accent1"/>
          </a:effectRef>
          <a:fontRef idx="minor">
            <a:schemeClr val="dk1"/>
          </a:fontRef>
        </p:style>
        <p:txBody>
          <a:bodyPr>
            <a:normAutofit lnSpcReduction="10000"/>
          </a:bodyPr>
          <a:lstStyle/>
          <a:p>
            <a:pPr algn="just">
              <a:lnSpc>
                <a:spcPct val="150000"/>
              </a:lnSpc>
              <a:buFont typeface="Wingdings" panose="05000000000000000000" pitchFamily="2" charset="2"/>
              <a:buChar char="Ø"/>
            </a:pPr>
            <a:r>
              <a:rPr lang="fa-IR" sz="2400" b="1" dirty="0">
                <a:solidFill>
                  <a:schemeClr val="tx1"/>
                </a:solidFill>
                <a:effectLst>
                  <a:outerShdw blurRad="31750" dist="25400" dir="5400000" algn="tl" rotWithShape="0">
                    <a:srgbClr val="000000">
                      <a:alpha val="25000"/>
                    </a:srgbClr>
                  </a:outerShdw>
                </a:effectLst>
                <a:latin typeface="+mj-lt"/>
                <a:ea typeface="+mj-ea"/>
                <a:cs typeface="B Nazanin" pitchFamily="2" charset="-78"/>
              </a:rPr>
              <a:t>وقفه تنفسی کامل و نسبی</a:t>
            </a:r>
          </a:p>
          <a:p>
            <a:pPr algn="just">
              <a:lnSpc>
                <a:spcPct val="150000"/>
              </a:lnSpc>
              <a:buFont typeface="Wingdings" panose="05000000000000000000" pitchFamily="2" charset="2"/>
              <a:buChar char="Ø"/>
            </a:pPr>
            <a:r>
              <a:rPr lang="fa-IR" sz="2400" b="1" dirty="0">
                <a:solidFill>
                  <a:schemeClr val="tx1"/>
                </a:solidFill>
                <a:effectLst>
                  <a:outerShdw blurRad="31750" dist="25400" dir="5400000" algn="tl" rotWithShape="0">
                    <a:srgbClr val="000000">
                      <a:alpha val="25000"/>
                    </a:srgbClr>
                  </a:outerShdw>
                </a:effectLst>
                <a:latin typeface="+mj-lt"/>
                <a:ea typeface="+mj-ea"/>
                <a:cs typeface="B Nazanin" pitchFamily="2" charset="-78"/>
              </a:rPr>
              <a:t>خواب آلودگی مفرط</a:t>
            </a:r>
          </a:p>
          <a:p>
            <a:pPr algn="just">
              <a:lnSpc>
                <a:spcPct val="150000"/>
              </a:lnSpc>
              <a:buFont typeface="Wingdings" panose="05000000000000000000" pitchFamily="2" charset="2"/>
              <a:buChar char="Ø"/>
            </a:pPr>
            <a:r>
              <a:rPr lang="fa-IR" sz="2400" b="1" dirty="0">
                <a:solidFill>
                  <a:schemeClr val="tx1"/>
                </a:solidFill>
                <a:effectLst>
                  <a:outerShdw blurRad="31750" dist="25400" dir="5400000" algn="tl" rotWithShape="0">
                    <a:srgbClr val="000000">
                      <a:alpha val="25000"/>
                    </a:srgbClr>
                  </a:outerShdw>
                </a:effectLst>
                <a:latin typeface="+mj-lt"/>
                <a:ea typeface="+mj-ea"/>
                <a:cs typeface="B Nazanin" pitchFamily="2" charset="-78"/>
              </a:rPr>
              <a:t>خروپف(خروپف نیاز به بررسی و گاهی اقدام درمانی مناسب دارد)</a:t>
            </a:r>
          </a:p>
          <a:p>
            <a:pPr algn="just">
              <a:lnSpc>
                <a:spcPct val="150000"/>
              </a:lnSpc>
              <a:buFont typeface="Wingdings" panose="05000000000000000000" pitchFamily="2" charset="2"/>
              <a:buChar char="Ø"/>
            </a:pPr>
            <a:r>
              <a:rPr lang="fa-IR" sz="2400" b="1" dirty="0">
                <a:solidFill>
                  <a:schemeClr val="tx1"/>
                </a:solidFill>
                <a:effectLst>
                  <a:outerShdw blurRad="31750" dist="25400" dir="5400000" algn="tl" rotWithShape="0">
                    <a:srgbClr val="000000">
                      <a:alpha val="25000"/>
                    </a:srgbClr>
                  </a:outerShdw>
                </a:effectLst>
                <a:latin typeface="+mj-lt"/>
                <a:ea typeface="+mj-ea"/>
                <a:cs typeface="B Nazanin" pitchFamily="2" charset="-78"/>
              </a:rPr>
              <a:t>خواب آلودگی مفرط</a:t>
            </a:r>
          </a:p>
          <a:p>
            <a:pPr algn="just">
              <a:lnSpc>
                <a:spcPct val="150000"/>
              </a:lnSpc>
              <a:buFont typeface="Wingdings" panose="05000000000000000000" pitchFamily="2" charset="2"/>
              <a:buChar char="Ø"/>
            </a:pPr>
            <a:r>
              <a:rPr lang="fa-IR" sz="2400" b="1" dirty="0">
                <a:solidFill>
                  <a:schemeClr val="tx1"/>
                </a:solidFill>
                <a:effectLst>
                  <a:outerShdw blurRad="31750" dist="25400" dir="5400000" algn="tl" rotWithShape="0">
                    <a:srgbClr val="000000">
                      <a:alpha val="25000"/>
                    </a:srgbClr>
                  </a:outerShdw>
                </a:effectLst>
                <a:latin typeface="+mj-lt"/>
                <a:ea typeface="+mj-ea"/>
                <a:cs typeface="B Nazanin" pitchFamily="2" charset="-78"/>
              </a:rPr>
              <a:t>خستگی</a:t>
            </a:r>
          </a:p>
          <a:p>
            <a:pPr algn="just">
              <a:lnSpc>
                <a:spcPct val="150000"/>
              </a:lnSpc>
              <a:buFont typeface="Wingdings" panose="05000000000000000000" pitchFamily="2" charset="2"/>
              <a:buChar char="Ø"/>
            </a:pPr>
            <a:r>
              <a:rPr lang="fa-IR" sz="2400" b="1" dirty="0">
                <a:solidFill>
                  <a:schemeClr val="tx1"/>
                </a:solidFill>
                <a:effectLst>
                  <a:outerShdw blurRad="31750" dist="25400" dir="5400000" algn="tl" rotWithShape="0">
                    <a:srgbClr val="000000">
                      <a:alpha val="25000"/>
                    </a:srgbClr>
                  </a:outerShdw>
                </a:effectLst>
                <a:latin typeface="+mj-lt"/>
                <a:ea typeface="+mj-ea"/>
                <a:cs typeface="B Nazanin" pitchFamily="2" charset="-78"/>
              </a:rPr>
              <a:t>سردرد صبحگاهی(اگر سردرد شدید باشد یا باعث بیدار شدن فرد از خواب شود، لازم است از نظر پزشکی بررسی گردد)</a:t>
            </a:r>
          </a:p>
          <a:p>
            <a:pPr algn="just">
              <a:lnSpc>
                <a:spcPct val="150000"/>
              </a:lnSpc>
              <a:buFont typeface="Wingdings" panose="05000000000000000000" pitchFamily="2" charset="2"/>
              <a:buChar char="Ø"/>
            </a:pPr>
            <a:r>
              <a:rPr lang="fa-IR" sz="2400" b="1" dirty="0">
                <a:solidFill>
                  <a:schemeClr val="tx1"/>
                </a:solidFill>
                <a:effectLst>
                  <a:outerShdw blurRad="31750" dist="25400" dir="5400000" algn="tl" rotWithShape="0">
                    <a:srgbClr val="000000">
                      <a:alpha val="25000"/>
                    </a:srgbClr>
                  </a:outerShdw>
                </a:effectLst>
                <a:latin typeface="+mj-lt"/>
                <a:ea typeface="+mj-ea"/>
                <a:cs typeface="B Nazanin" pitchFamily="2" charset="-78"/>
              </a:rPr>
              <a:t>بی خوابی و محرومیت از خواب</a:t>
            </a:r>
          </a:p>
          <a:p>
            <a:pPr algn="just">
              <a:lnSpc>
                <a:spcPct val="150000"/>
              </a:lnSpc>
              <a:buFont typeface="Wingdings" panose="05000000000000000000" pitchFamily="2" charset="2"/>
              <a:buChar char="Ø"/>
            </a:pPr>
            <a:endParaRPr lang="fa-IR" sz="2400" b="1" dirty="0">
              <a:solidFill>
                <a:schemeClr val="tx1"/>
              </a:solidFill>
              <a:effectLst>
                <a:outerShdw blurRad="31750" dist="25400" dir="5400000" algn="tl" rotWithShape="0">
                  <a:srgbClr val="000000">
                    <a:alpha val="25000"/>
                  </a:srgbClr>
                </a:outerShdw>
              </a:effectLst>
              <a:latin typeface="+mj-lt"/>
              <a:ea typeface="+mj-ea"/>
              <a:cs typeface="B Nazanin" pitchFamily="2" charset="-78"/>
            </a:endParaRPr>
          </a:p>
          <a:p>
            <a:pPr algn="just">
              <a:lnSpc>
                <a:spcPct val="150000"/>
              </a:lnSpc>
              <a:buFont typeface="Wingdings" panose="05000000000000000000" pitchFamily="2" charset="2"/>
              <a:buChar char="Ø"/>
            </a:pPr>
            <a:endParaRPr lang="fa-IR" sz="2400" b="1" dirty="0">
              <a:solidFill>
                <a:schemeClr val="tx1"/>
              </a:solidFill>
              <a:effectLst>
                <a:outerShdw blurRad="31750" dist="25400" dir="5400000" algn="tl" rotWithShape="0">
                  <a:srgbClr val="000000">
                    <a:alpha val="25000"/>
                  </a:srgbClr>
                </a:outerShdw>
              </a:effectLst>
              <a:latin typeface="+mj-lt"/>
              <a:ea typeface="+mj-ea"/>
              <a:cs typeface="B Nazanin" pitchFamily="2" charset="-78"/>
            </a:endParaRPr>
          </a:p>
          <a:p>
            <a:pPr algn="just">
              <a:lnSpc>
                <a:spcPct val="150000"/>
              </a:lnSpc>
              <a:buFont typeface="Wingdings" panose="05000000000000000000" pitchFamily="2" charset="2"/>
              <a:buChar char="Ø"/>
            </a:pPr>
            <a:endParaRPr lang="fa-IR" sz="2400" b="1" dirty="0">
              <a:solidFill>
                <a:schemeClr val="tx1"/>
              </a:solidFill>
              <a:effectLst>
                <a:outerShdw blurRad="31750" dist="25400" dir="5400000" algn="tl" rotWithShape="0">
                  <a:srgbClr val="000000">
                    <a:alpha val="25000"/>
                  </a:srgbClr>
                </a:outerShdw>
              </a:effectLst>
              <a:latin typeface="+mj-lt"/>
              <a:ea typeface="+mj-ea"/>
              <a:cs typeface="B Nazanin" pitchFamily="2" charset="-78"/>
            </a:endParaRPr>
          </a:p>
          <a:p>
            <a:pPr algn="just">
              <a:lnSpc>
                <a:spcPct val="150000"/>
              </a:lnSpc>
              <a:buFont typeface="Wingdings" panose="05000000000000000000" pitchFamily="2" charset="2"/>
              <a:buChar char="Ø"/>
            </a:pPr>
            <a:endParaRPr lang="fa-IR" sz="2400" b="1" dirty="0">
              <a:solidFill>
                <a:schemeClr val="tx1"/>
              </a:solidFill>
              <a:effectLst>
                <a:outerShdw blurRad="31750" dist="25400" dir="5400000" algn="tl" rotWithShape="0">
                  <a:srgbClr val="000000">
                    <a:alpha val="25000"/>
                  </a:srgbClr>
                </a:outerShdw>
              </a:effectLst>
              <a:latin typeface="+mj-lt"/>
              <a:ea typeface="+mj-ea"/>
              <a:cs typeface="B Nazanin" pitchFamily="2" charset="-78"/>
            </a:endParaRPr>
          </a:p>
          <a:p>
            <a:pPr algn="just">
              <a:lnSpc>
                <a:spcPct val="150000"/>
              </a:lnSpc>
              <a:buFont typeface="Wingdings" panose="05000000000000000000" pitchFamily="2" charset="2"/>
              <a:buChar char="Ø"/>
            </a:pPr>
            <a:endParaRPr lang="fa-IR" sz="2400" b="1" dirty="0">
              <a:solidFill>
                <a:schemeClr val="tx1"/>
              </a:solidFill>
              <a:effectLst>
                <a:outerShdw blurRad="31750" dist="25400" dir="5400000" algn="tl" rotWithShape="0">
                  <a:srgbClr val="000000">
                    <a:alpha val="25000"/>
                  </a:srgbClr>
                </a:outerShdw>
              </a:effectLst>
              <a:latin typeface="+mj-lt"/>
              <a:ea typeface="+mj-ea"/>
              <a:cs typeface="B Nazanin" pitchFamily="2" charset="-78"/>
            </a:endParaRPr>
          </a:p>
        </p:txBody>
      </p:sp>
      <p:sp>
        <p:nvSpPr>
          <p:cNvPr id="3" name="Date Placeholder 2"/>
          <p:cNvSpPr>
            <a:spLocks noGrp="1"/>
          </p:cNvSpPr>
          <p:nvPr>
            <p:ph type="dt" sz="half" idx="10"/>
          </p:nvPr>
        </p:nvSpPr>
        <p:spPr>
          <a:xfrm>
            <a:off x="7668344" y="6407944"/>
            <a:ext cx="978928" cy="365760"/>
          </a:xfrm>
        </p:spPr>
        <p:txBody>
          <a:bodyPr/>
          <a:lstStyle/>
          <a:p>
            <a:fld id="{877043ED-3084-4D6D-A9B5-DF473C8D6ED2}" type="datetime1">
              <a:rPr lang="en-US" smtClean="0">
                <a:solidFill>
                  <a:prstClr val="black"/>
                </a:solidFill>
              </a:rPr>
              <a:pPr/>
              <a:t>1/8/2024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a:solidFill>
                  <a:prstClr val="black"/>
                </a:solidFill>
              </a:rPr>
              <a:t>سلامت روان در دوران سالمندی- کارشناسان سالمندان کل کشور</a:t>
            </a:r>
            <a:endParaRPr lang="fa-IR" dirty="0">
              <a:solidFill>
                <a:prstClr val="black"/>
              </a:solidFill>
            </a:endParaRP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13</a:t>
            </a:fld>
            <a:endParaRPr lang="fa-IR">
              <a:solidFill>
                <a:prstClr val="black"/>
              </a:solidFill>
            </a:endParaRPr>
          </a:p>
        </p:txBody>
      </p:sp>
      <p:sp>
        <p:nvSpPr>
          <p:cNvPr id="6" name="Title 5"/>
          <p:cNvSpPr>
            <a:spLocks noGrp="1"/>
          </p:cNvSpPr>
          <p:nvPr>
            <p:ph type="title"/>
          </p:nvPr>
        </p:nvSpPr>
        <p:spPr/>
        <p:txBody>
          <a:bodyPr/>
          <a:lstStyle/>
          <a:p>
            <a:pPr algn="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علائم اختلالات خواب: </a:t>
            </a:r>
            <a:endParaRPr lang="fa-IR" dirty="0"/>
          </a:p>
        </p:txBody>
      </p:sp>
    </p:spTree>
    <p:extLst>
      <p:ext uri="{BB962C8B-B14F-4D97-AF65-F5344CB8AC3E}">
        <p14:creationId xmlns:p14="http://schemas.microsoft.com/office/powerpoint/2010/main" val="46961369"/>
      </p:ext>
    </p:extLst>
  </p:cSld>
  <p:clrMapOvr>
    <a:masterClrMapping/>
  </p:clrMapOvr>
  <p:transition spd="med">
    <p:wedg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199" y="1052736"/>
            <a:ext cx="8275983" cy="4896544"/>
          </a:xfrm>
        </p:spPr>
        <p:style>
          <a:lnRef idx="2">
            <a:schemeClr val="accent1"/>
          </a:lnRef>
          <a:fillRef idx="1">
            <a:schemeClr val="lt1"/>
          </a:fillRef>
          <a:effectRef idx="0">
            <a:schemeClr val="accent1"/>
          </a:effectRef>
          <a:fontRef idx="minor">
            <a:schemeClr val="dk1"/>
          </a:fontRef>
        </p:style>
        <p:txBody>
          <a:bodyPr>
            <a:noAutofit/>
          </a:bodyPr>
          <a:lstStyle/>
          <a:p>
            <a:pPr algn="just">
              <a:lnSpc>
                <a:spcPct val="150000"/>
              </a:lnSpc>
              <a:buFont typeface="Wingdings" panose="05000000000000000000" pitchFamily="2" charset="2"/>
              <a:buChar char="Ø"/>
            </a:pPr>
            <a:r>
              <a:rPr lang="fa-IR" sz="2400" b="1" dirty="0">
                <a:solidFill>
                  <a:schemeClr val="tx1"/>
                </a:solidFill>
                <a:effectLst>
                  <a:outerShdw blurRad="31750" dist="25400" dir="5400000" algn="tl" rotWithShape="0">
                    <a:srgbClr val="000000">
                      <a:alpha val="25000"/>
                    </a:srgbClr>
                  </a:outerShdw>
                </a:effectLst>
                <a:latin typeface="+mj-lt"/>
                <a:ea typeface="+mj-ea"/>
                <a:cs typeface="B Nazanin" pitchFamily="2" charset="-78"/>
              </a:rPr>
              <a:t>افزایش سن</a:t>
            </a:r>
          </a:p>
          <a:p>
            <a:pPr algn="just">
              <a:lnSpc>
                <a:spcPct val="150000"/>
              </a:lnSpc>
              <a:buFont typeface="Wingdings" panose="05000000000000000000" pitchFamily="2" charset="2"/>
              <a:buChar char="Ø"/>
            </a:pPr>
            <a:r>
              <a:rPr lang="fa-IR" sz="2400" b="1" dirty="0">
                <a:solidFill>
                  <a:schemeClr val="tx1"/>
                </a:solidFill>
                <a:effectLst>
                  <a:outerShdw blurRad="31750" dist="25400" dir="5400000" algn="tl" rotWithShape="0">
                    <a:srgbClr val="000000">
                      <a:alpha val="25000"/>
                    </a:srgbClr>
                  </a:outerShdw>
                </a:effectLst>
                <a:latin typeface="+mj-lt"/>
                <a:ea typeface="+mj-ea"/>
                <a:cs typeface="B Nazanin" pitchFamily="2" charset="-78"/>
              </a:rPr>
              <a:t>جنس زن</a:t>
            </a:r>
          </a:p>
          <a:p>
            <a:pPr algn="just">
              <a:lnSpc>
                <a:spcPct val="150000"/>
              </a:lnSpc>
              <a:buFont typeface="Wingdings" panose="05000000000000000000" pitchFamily="2" charset="2"/>
              <a:buChar char="Ø"/>
            </a:pPr>
            <a:r>
              <a:rPr lang="fa-IR" sz="2400" b="1" dirty="0">
                <a:solidFill>
                  <a:schemeClr val="tx1"/>
                </a:solidFill>
                <a:effectLst>
                  <a:outerShdw blurRad="31750" dist="25400" dir="5400000" algn="tl" rotWithShape="0">
                    <a:srgbClr val="000000">
                      <a:alpha val="25000"/>
                    </a:srgbClr>
                  </a:outerShdw>
                </a:effectLst>
                <a:latin typeface="+mj-lt"/>
                <a:ea typeface="+mj-ea"/>
                <a:cs typeface="B Nazanin" pitchFamily="2" charset="-78"/>
              </a:rPr>
              <a:t>تنها زندگی کردن</a:t>
            </a:r>
          </a:p>
          <a:p>
            <a:pPr algn="just">
              <a:lnSpc>
                <a:spcPct val="150000"/>
              </a:lnSpc>
              <a:buFont typeface="Wingdings" panose="05000000000000000000" pitchFamily="2" charset="2"/>
              <a:buChar char="Ø"/>
            </a:pPr>
            <a:r>
              <a:rPr lang="fa-IR" sz="2400" b="1">
                <a:solidFill>
                  <a:schemeClr val="tx1"/>
                </a:solidFill>
                <a:effectLst>
                  <a:outerShdw blurRad="31750" dist="25400" dir="5400000" algn="tl" rotWithShape="0">
                    <a:srgbClr val="000000">
                      <a:alpha val="25000"/>
                    </a:srgbClr>
                  </a:outerShdw>
                </a:effectLst>
                <a:latin typeface="+mj-lt"/>
                <a:ea typeface="+mj-ea"/>
                <a:cs typeface="B Nazanin" pitchFamily="2" charset="-78"/>
              </a:rPr>
              <a:t>پایین بودن </a:t>
            </a:r>
            <a:r>
              <a:rPr lang="fa-IR" sz="2400" b="1" dirty="0">
                <a:solidFill>
                  <a:schemeClr val="tx1"/>
                </a:solidFill>
                <a:effectLst>
                  <a:outerShdw blurRad="31750" dist="25400" dir="5400000" algn="tl" rotWithShape="0">
                    <a:srgbClr val="000000">
                      <a:alpha val="25000"/>
                    </a:srgbClr>
                  </a:outerShdw>
                </a:effectLst>
                <a:latin typeface="+mj-lt"/>
                <a:ea typeface="+mj-ea"/>
                <a:cs typeface="B Nazanin" pitchFamily="2" charset="-78"/>
              </a:rPr>
              <a:t>سطح اقتصادی اجتماعی</a:t>
            </a:r>
          </a:p>
          <a:p>
            <a:pPr algn="just">
              <a:lnSpc>
                <a:spcPct val="150000"/>
              </a:lnSpc>
              <a:buFont typeface="Wingdings" panose="05000000000000000000" pitchFamily="2" charset="2"/>
              <a:buChar char="Ø"/>
            </a:pPr>
            <a:r>
              <a:rPr lang="fa-IR" sz="2400" b="1" dirty="0">
                <a:solidFill>
                  <a:schemeClr val="tx1"/>
                </a:solidFill>
                <a:effectLst>
                  <a:outerShdw blurRad="31750" dist="25400" dir="5400000" algn="tl" rotWithShape="0">
                    <a:srgbClr val="000000">
                      <a:alpha val="25000"/>
                    </a:srgbClr>
                  </a:outerShdw>
                </a:effectLst>
                <a:latin typeface="+mj-lt"/>
                <a:ea typeface="+mj-ea"/>
                <a:cs typeface="B Nazanin" pitchFamily="2" charset="-78"/>
              </a:rPr>
              <a:t>سوء مصرف مواد</a:t>
            </a:r>
          </a:p>
          <a:p>
            <a:pPr algn="just">
              <a:lnSpc>
                <a:spcPct val="150000"/>
              </a:lnSpc>
              <a:buFont typeface="Wingdings" panose="05000000000000000000" pitchFamily="2" charset="2"/>
              <a:buChar char="Ø"/>
            </a:pPr>
            <a:r>
              <a:rPr lang="fa-IR" sz="2400" b="1" dirty="0">
                <a:solidFill>
                  <a:schemeClr val="tx1"/>
                </a:solidFill>
                <a:effectLst>
                  <a:outerShdw blurRad="31750" dist="25400" dir="5400000" algn="tl" rotWithShape="0">
                    <a:srgbClr val="000000">
                      <a:alpha val="25000"/>
                    </a:srgbClr>
                  </a:outerShdw>
                </a:effectLst>
                <a:latin typeface="+mj-lt"/>
                <a:ea typeface="+mj-ea"/>
                <a:cs typeface="B Nazanin" pitchFamily="2" charset="-78"/>
              </a:rPr>
              <a:t>مصرف داروهای متعدد</a:t>
            </a:r>
          </a:p>
          <a:p>
            <a:pPr algn="just">
              <a:lnSpc>
                <a:spcPct val="150000"/>
              </a:lnSpc>
              <a:buFont typeface="Wingdings" panose="05000000000000000000" pitchFamily="2" charset="2"/>
              <a:buChar char="Ø"/>
            </a:pPr>
            <a:r>
              <a:rPr lang="fa-IR" sz="2400" b="1" dirty="0">
                <a:solidFill>
                  <a:schemeClr val="tx1"/>
                </a:solidFill>
                <a:effectLst>
                  <a:outerShdw blurRad="31750" dist="25400" dir="5400000" algn="tl" rotWithShape="0">
                    <a:srgbClr val="000000">
                      <a:alpha val="25000"/>
                    </a:srgbClr>
                  </a:outerShdw>
                </a:effectLst>
                <a:latin typeface="+mj-lt"/>
                <a:ea typeface="+mj-ea"/>
                <a:cs typeface="B Nazanin" pitchFamily="2" charset="-78"/>
              </a:rPr>
              <a:t>بیکاری</a:t>
            </a:r>
          </a:p>
          <a:p>
            <a:pPr algn="just">
              <a:lnSpc>
                <a:spcPct val="150000"/>
              </a:lnSpc>
              <a:buFont typeface="Wingdings" panose="05000000000000000000" pitchFamily="2" charset="2"/>
              <a:buChar char="Ø"/>
            </a:pPr>
            <a:r>
              <a:rPr lang="fa-IR" sz="2400" b="1" dirty="0">
                <a:solidFill>
                  <a:schemeClr val="tx1"/>
                </a:solidFill>
                <a:effectLst>
                  <a:outerShdw blurRad="31750" dist="25400" dir="5400000" algn="tl" rotWithShape="0">
                    <a:srgbClr val="000000">
                      <a:alpha val="25000"/>
                    </a:srgbClr>
                  </a:outerShdw>
                </a:effectLst>
                <a:latin typeface="+mj-lt"/>
                <a:ea typeface="+mj-ea"/>
                <a:cs typeface="B Nazanin" pitchFamily="2" charset="-78"/>
              </a:rPr>
              <a:t>وجود بیماری روانی و جسمی مزمن</a:t>
            </a:r>
          </a:p>
        </p:txBody>
      </p:sp>
      <p:sp>
        <p:nvSpPr>
          <p:cNvPr id="3" name="Date Placeholder 2"/>
          <p:cNvSpPr>
            <a:spLocks noGrp="1"/>
          </p:cNvSpPr>
          <p:nvPr>
            <p:ph type="dt" sz="half" idx="10"/>
          </p:nvPr>
        </p:nvSpPr>
        <p:spPr>
          <a:xfrm>
            <a:off x="7668344" y="6407944"/>
            <a:ext cx="978928" cy="365760"/>
          </a:xfrm>
        </p:spPr>
        <p:txBody>
          <a:bodyPr/>
          <a:lstStyle/>
          <a:p>
            <a:fld id="{877043ED-3084-4D6D-A9B5-DF473C8D6ED2}" type="datetime1">
              <a:rPr lang="en-US" smtClean="0">
                <a:solidFill>
                  <a:prstClr val="black"/>
                </a:solidFill>
              </a:rPr>
              <a:pPr/>
              <a:t>1/8/2024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a:solidFill>
                  <a:prstClr val="black"/>
                </a:solidFill>
              </a:rPr>
              <a:t>سلامت روان در دوران سالمندی- کارشناسان سالمندان کل کشور</a:t>
            </a:r>
            <a:endParaRPr lang="fa-IR" dirty="0">
              <a:solidFill>
                <a:prstClr val="black"/>
              </a:solidFill>
            </a:endParaRP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14</a:t>
            </a:fld>
            <a:endParaRPr lang="fa-IR">
              <a:solidFill>
                <a:prstClr val="black"/>
              </a:solidFill>
            </a:endParaRPr>
          </a:p>
        </p:txBody>
      </p:sp>
      <p:sp>
        <p:nvSpPr>
          <p:cNvPr id="6" name="Title 5"/>
          <p:cNvSpPr>
            <a:spLocks noGrp="1"/>
          </p:cNvSpPr>
          <p:nvPr>
            <p:ph type="title"/>
          </p:nvPr>
        </p:nvSpPr>
        <p:spPr>
          <a:xfrm>
            <a:off x="457200" y="44624"/>
            <a:ext cx="8229600" cy="1143000"/>
          </a:xfrm>
        </p:spPr>
        <p:txBody>
          <a:bodyPr>
            <a:normAutofit fontScale="90000"/>
          </a:bodyPr>
          <a:lstStyle/>
          <a:p>
            <a:pPr algn="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شایع ترین عوامل خطر بی خوابی عبارتند از: </a:t>
            </a:r>
            <a:endParaRPr lang="fa-IR" dirty="0"/>
          </a:p>
        </p:txBody>
      </p:sp>
    </p:spTree>
    <p:extLst>
      <p:ext uri="{BB962C8B-B14F-4D97-AF65-F5344CB8AC3E}">
        <p14:creationId xmlns:p14="http://schemas.microsoft.com/office/powerpoint/2010/main" val="728774072"/>
      </p:ext>
    </p:extLst>
  </p:cSld>
  <p:clrMapOvr>
    <a:masterClrMapping/>
  </p:clrMapOvr>
  <p:transition spd="med">
    <p:wedg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7668344" y="6407944"/>
            <a:ext cx="978928" cy="365760"/>
          </a:xfrm>
        </p:spPr>
        <p:txBody>
          <a:bodyPr/>
          <a:lstStyle/>
          <a:p>
            <a:fld id="{877043ED-3084-4D6D-A9B5-DF473C8D6ED2}" type="datetime1">
              <a:rPr lang="en-US" smtClean="0">
                <a:solidFill>
                  <a:prstClr val="black"/>
                </a:solidFill>
              </a:rPr>
              <a:pPr/>
              <a:t>1/8/2024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a:solidFill>
                  <a:prstClr val="black"/>
                </a:solidFill>
              </a:rPr>
              <a:t>سلامت روان در دوران سالمندی- کارشناسان سالمندان کل کشور</a:t>
            </a:r>
            <a:endParaRPr lang="fa-IR" dirty="0">
              <a:solidFill>
                <a:prstClr val="black"/>
              </a:solidFill>
            </a:endParaRP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15</a:t>
            </a:fld>
            <a:endParaRPr lang="fa-IR">
              <a:solidFill>
                <a:prstClr val="black"/>
              </a:solidFill>
            </a:endParaRPr>
          </a:p>
        </p:txBody>
      </p:sp>
      <p:sp>
        <p:nvSpPr>
          <p:cNvPr id="6" name="Title 5"/>
          <p:cNvSpPr>
            <a:spLocks noGrp="1"/>
          </p:cNvSpPr>
          <p:nvPr>
            <p:ph type="title"/>
          </p:nvPr>
        </p:nvSpPr>
        <p:spPr/>
        <p:txBody>
          <a:bodyPr>
            <a:normAutofit fontScale="90000"/>
          </a:bodyPr>
          <a:lstStyle/>
          <a:p>
            <a:pPr algn="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علل وقفه تنفسی کامل هنگام خواب عبارتند از: </a:t>
            </a:r>
            <a:endParaRPr lang="fa-IR" dirty="0"/>
          </a:p>
        </p:txBody>
      </p:sp>
      <p:sp>
        <p:nvSpPr>
          <p:cNvPr id="7" name="Content Placeholder 6"/>
          <p:cNvSpPr>
            <a:spLocks noGrp="1"/>
          </p:cNvSpPr>
          <p:nvPr>
            <p:ph idx="1"/>
          </p:nvPr>
        </p:nvSpPr>
        <p:spPr/>
        <p:txBody>
          <a:bodyPr>
            <a:normAutofit/>
          </a:bodyPr>
          <a:lstStyle/>
          <a:p>
            <a:pPr algn="just">
              <a:lnSpc>
                <a:spcPct val="150000"/>
              </a:lnSpc>
              <a:buFont typeface="Wingdings" panose="05000000000000000000" pitchFamily="2" charset="2"/>
              <a:buChar char="Ø"/>
            </a:pPr>
            <a:r>
              <a:rPr lang="fa-IR" sz="2400" b="1" dirty="0">
                <a:effectLst>
                  <a:outerShdw blurRad="31750" dist="25400" dir="5400000" algn="tl" rotWithShape="0">
                    <a:srgbClr val="000000">
                      <a:alpha val="25000"/>
                    </a:srgbClr>
                  </a:outerShdw>
                </a:effectLst>
                <a:latin typeface="+mj-lt"/>
                <a:ea typeface="+mj-ea"/>
                <a:cs typeface="B Nazanin" pitchFamily="2" charset="-78"/>
              </a:rPr>
              <a:t>چاقی، به ویژه چاقی مرکزی در ناحیه شکم و نمایه توده بدنی بیشتر از 27</a:t>
            </a:r>
          </a:p>
          <a:p>
            <a:pPr algn="just">
              <a:lnSpc>
                <a:spcPct val="150000"/>
              </a:lnSpc>
              <a:buFont typeface="Wingdings" panose="05000000000000000000" pitchFamily="2" charset="2"/>
              <a:buChar char="Ø"/>
            </a:pPr>
            <a:r>
              <a:rPr lang="fa-IR" sz="2400" b="1" dirty="0">
                <a:effectLst>
                  <a:outerShdw blurRad="31750" dist="25400" dir="5400000" algn="tl" rotWithShape="0">
                    <a:srgbClr val="000000">
                      <a:alpha val="25000"/>
                    </a:srgbClr>
                  </a:outerShdw>
                </a:effectLst>
                <a:latin typeface="+mj-lt"/>
                <a:ea typeface="+mj-ea"/>
                <a:cs typeface="B Nazanin" pitchFamily="2" charset="-78"/>
              </a:rPr>
              <a:t>جنس مذکر</a:t>
            </a:r>
          </a:p>
          <a:p>
            <a:pPr algn="just">
              <a:lnSpc>
                <a:spcPct val="150000"/>
              </a:lnSpc>
              <a:buFont typeface="Wingdings" panose="05000000000000000000" pitchFamily="2" charset="2"/>
              <a:buChar char="Ø"/>
            </a:pPr>
            <a:r>
              <a:rPr lang="fa-IR" sz="2400" b="1" dirty="0">
                <a:effectLst>
                  <a:outerShdw blurRad="31750" dist="25400" dir="5400000" algn="tl" rotWithShape="0">
                    <a:srgbClr val="000000">
                      <a:alpha val="25000"/>
                    </a:srgbClr>
                  </a:outerShdw>
                </a:effectLst>
                <a:latin typeface="+mj-lt"/>
                <a:ea typeface="+mj-ea"/>
                <a:cs typeface="B Nazanin" pitchFamily="2" charset="-78"/>
              </a:rPr>
              <a:t>سابقه خانوادگی</a:t>
            </a:r>
          </a:p>
          <a:p>
            <a:pPr algn="just">
              <a:lnSpc>
                <a:spcPct val="150000"/>
              </a:lnSpc>
              <a:buFont typeface="Wingdings" panose="05000000000000000000" pitchFamily="2" charset="2"/>
              <a:buChar char="Ø"/>
            </a:pPr>
            <a:r>
              <a:rPr lang="fa-IR" sz="2400" b="1" dirty="0">
                <a:effectLst>
                  <a:outerShdw blurRad="31750" dist="25400" dir="5400000" algn="tl" rotWithShape="0">
                    <a:srgbClr val="000000">
                      <a:alpha val="25000"/>
                    </a:srgbClr>
                  </a:outerShdw>
                </a:effectLst>
                <a:latin typeface="+mj-lt"/>
                <a:ea typeface="+mj-ea"/>
                <a:cs typeface="B Nazanin" pitchFamily="2" charset="-78"/>
              </a:rPr>
              <a:t>ابتلا به بعضی بیماریهای عصبی</a:t>
            </a:r>
          </a:p>
          <a:p>
            <a:pPr algn="just">
              <a:lnSpc>
                <a:spcPct val="150000"/>
              </a:lnSpc>
              <a:buFont typeface="Wingdings" panose="05000000000000000000" pitchFamily="2" charset="2"/>
              <a:buChar char="Ø"/>
            </a:pPr>
            <a:r>
              <a:rPr lang="fa-IR" sz="2400" b="1" dirty="0">
                <a:effectLst>
                  <a:outerShdw blurRad="31750" dist="25400" dir="5400000" algn="tl" rotWithShape="0">
                    <a:srgbClr val="000000">
                      <a:alpha val="25000"/>
                    </a:srgbClr>
                  </a:outerShdw>
                </a:effectLst>
                <a:latin typeface="+mj-lt"/>
                <a:ea typeface="+mj-ea"/>
                <a:cs typeface="B Nazanin" pitchFamily="2" charset="-78"/>
              </a:rPr>
              <a:t>سوء مصرف مواد</a:t>
            </a:r>
          </a:p>
          <a:p>
            <a:pPr algn="just">
              <a:lnSpc>
                <a:spcPct val="150000"/>
              </a:lnSpc>
              <a:buFont typeface="Wingdings" panose="05000000000000000000" pitchFamily="2" charset="2"/>
              <a:buChar char="Ø"/>
            </a:pPr>
            <a:r>
              <a:rPr lang="fa-IR" sz="2400" b="1" dirty="0">
                <a:effectLst>
                  <a:outerShdw blurRad="31750" dist="25400" dir="5400000" algn="tl" rotWithShape="0">
                    <a:srgbClr val="000000">
                      <a:alpha val="25000"/>
                    </a:srgbClr>
                  </a:outerShdw>
                </a:effectLst>
                <a:latin typeface="+mj-lt"/>
                <a:ea typeface="+mj-ea"/>
                <a:cs typeface="B Nazanin" pitchFamily="2" charset="-78"/>
              </a:rPr>
              <a:t>انحراف تیغه میانی بینی</a:t>
            </a:r>
            <a:endParaRPr lang="en-US" sz="2400" b="1" dirty="0">
              <a:effectLst>
                <a:outerShdw blurRad="31750" dist="25400" dir="5400000" algn="tl" rotWithShape="0">
                  <a:srgbClr val="000000">
                    <a:alpha val="25000"/>
                  </a:srgbClr>
                </a:outerShdw>
              </a:effectLst>
              <a:latin typeface="+mj-lt"/>
              <a:ea typeface="+mj-ea"/>
              <a:cs typeface="B Nazanin" pitchFamily="2" charset="-78"/>
            </a:endParaRPr>
          </a:p>
        </p:txBody>
      </p:sp>
    </p:spTree>
    <p:extLst>
      <p:ext uri="{BB962C8B-B14F-4D97-AF65-F5344CB8AC3E}">
        <p14:creationId xmlns:p14="http://schemas.microsoft.com/office/powerpoint/2010/main" val="2741986410"/>
      </p:ext>
    </p:extLst>
  </p:cSld>
  <p:clrMapOvr>
    <a:masterClrMapping/>
  </p:clrMapOvr>
  <p:transition spd="med">
    <p:wedg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7668344" y="6407944"/>
            <a:ext cx="978928" cy="365760"/>
          </a:xfrm>
        </p:spPr>
        <p:txBody>
          <a:bodyPr/>
          <a:lstStyle/>
          <a:p>
            <a:fld id="{877043ED-3084-4D6D-A9B5-DF473C8D6ED2}" type="datetime1">
              <a:rPr lang="en-US" smtClean="0">
                <a:solidFill>
                  <a:prstClr val="black"/>
                </a:solidFill>
              </a:rPr>
              <a:pPr/>
              <a:t>1/8/2024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a:solidFill>
                  <a:prstClr val="black"/>
                </a:solidFill>
              </a:rPr>
              <a:t>سلامت روان در دوران سالمندی- کارشناسان سالمندان کل کشور</a:t>
            </a:r>
            <a:endParaRPr lang="fa-IR" dirty="0">
              <a:solidFill>
                <a:prstClr val="black"/>
              </a:solidFill>
            </a:endParaRP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16</a:t>
            </a:fld>
            <a:endParaRPr lang="fa-IR">
              <a:solidFill>
                <a:prstClr val="black"/>
              </a:solidFill>
            </a:endParaRPr>
          </a:p>
        </p:txBody>
      </p:sp>
      <p:sp>
        <p:nvSpPr>
          <p:cNvPr id="6" name="Title 5"/>
          <p:cNvSpPr>
            <a:spLocks noGrp="1"/>
          </p:cNvSpPr>
          <p:nvPr>
            <p:ph type="title"/>
          </p:nvPr>
        </p:nvSpPr>
        <p:spPr/>
        <p:txBody>
          <a:bodyPr/>
          <a:lstStyle/>
          <a:p>
            <a:pPr algn="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اختلالات تنفسی مرتبط با خواب: </a:t>
            </a:r>
            <a:endParaRPr lang="fa-IR" dirty="0"/>
          </a:p>
        </p:txBody>
      </p:sp>
      <p:sp>
        <p:nvSpPr>
          <p:cNvPr id="7" name="Content Placeholder 6"/>
          <p:cNvSpPr>
            <a:spLocks noGrp="1"/>
          </p:cNvSpPr>
          <p:nvPr>
            <p:ph idx="1"/>
          </p:nvPr>
        </p:nvSpPr>
        <p:spPr/>
        <p:txBody>
          <a:bodyPr>
            <a:normAutofit/>
          </a:bodyPr>
          <a:lstStyle/>
          <a:p>
            <a:pPr marL="109728" indent="0" algn="just">
              <a:lnSpc>
                <a:spcPct val="150000"/>
              </a:lnSpc>
              <a:buNone/>
            </a:pPr>
            <a:r>
              <a:rPr lang="fa-IR" sz="2400" b="1" dirty="0">
                <a:effectLst>
                  <a:outerShdw blurRad="38100" dist="38100" dir="2700000" algn="tl">
                    <a:srgbClr val="000000">
                      <a:alpha val="43137"/>
                    </a:srgbClr>
                  </a:outerShdw>
                </a:effectLst>
                <a:cs typeface="B Nazanin" panose="00000400000000000000" pitchFamily="2" charset="-78"/>
              </a:rPr>
              <a:t>وقفه تنفسی کامل هنگام خواب می تواند </a:t>
            </a:r>
            <a:r>
              <a:rPr lang="fa-IR" sz="2800" b="1" dirty="0">
                <a:solidFill>
                  <a:srgbClr val="C00000"/>
                </a:solidFill>
                <a:effectLst>
                  <a:outerShdw blurRad="38100" dist="38100" dir="2700000" algn="tl">
                    <a:srgbClr val="000000">
                      <a:alpha val="43137"/>
                    </a:srgbClr>
                  </a:outerShdw>
                </a:effectLst>
                <a:cs typeface="B Nazanin" panose="00000400000000000000" pitchFamily="2" charset="-78"/>
              </a:rPr>
              <a:t>عوارضی جدی </a:t>
            </a:r>
            <a:r>
              <a:rPr lang="fa-IR" sz="2400" b="1" dirty="0">
                <a:effectLst>
                  <a:outerShdw blurRad="38100" dist="38100" dir="2700000" algn="tl">
                    <a:srgbClr val="000000">
                      <a:alpha val="43137"/>
                    </a:srgbClr>
                  </a:outerShdw>
                </a:effectLst>
                <a:cs typeface="B Nazanin" panose="00000400000000000000" pitchFamily="2" charset="-78"/>
              </a:rPr>
              <a:t>ایجاد کند که از جمله آنها می توان به </a:t>
            </a:r>
            <a:r>
              <a:rPr lang="fa-IR" sz="2800" b="1" dirty="0">
                <a:solidFill>
                  <a:srgbClr val="C00000"/>
                </a:solidFill>
                <a:effectLst>
                  <a:outerShdw blurRad="38100" dist="38100" dir="2700000" algn="tl">
                    <a:srgbClr val="000000">
                      <a:alpha val="43137"/>
                    </a:srgbClr>
                  </a:outerShdw>
                </a:effectLst>
                <a:cs typeface="B Nazanin" panose="00000400000000000000" pitchFamily="2" charset="-78"/>
              </a:rPr>
              <a:t>افزایش فشارخون</a:t>
            </a:r>
            <a:r>
              <a:rPr lang="fa-IR" sz="2400" b="1" dirty="0">
                <a:effectLst>
                  <a:outerShdw blurRad="38100" dist="38100" dir="2700000" algn="tl">
                    <a:srgbClr val="000000">
                      <a:alpha val="43137"/>
                    </a:srgbClr>
                  </a:outerShdw>
                </a:effectLst>
                <a:cs typeface="B Nazanin" panose="00000400000000000000" pitchFamily="2" charset="-78"/>
              </a:rPr>
              <a:t>، </a:t>
            </a:r>
            <a:r>
              <a:rPr lang="fa-IR" sz="2800" b="1" dirty="0">
                <a:solidFill>
                  <a:srgbClr val="C00000"/>
                </a:solidFill>
                <a:effectLst>
                  <a:outerShdw blurRad="38100" dist="38100" dir="2700000" algn="tl">
                    <a:srgbClr val="000000">
                      <a:alpha val="43137"/>
                    </a:srgbClr>
                  </a:outerShdw>
                </a:effectLst>
                <a:cs typeface="B Nazanin" panose="00000400000000000000" pitchFamily="2" charset="-78"/>
              </a:rPr>
              <a:t>سکته قلبی </a:t>
            </a:r>
            <a:r>
              <a:rPr lang="fa-IR" sz="2400" b="1" dirty="0">
                <a:effectLst>
                  <a:outerShdw blurRad="38100" dist="38100" dir="2700000" algn="tl">
                    <a:srgbClr val="000000">
                      <a:alpha val="43137"/>
                    </a:srgbClr>
                  </a:outerShdw>
                </a:effectLst>
                <a:cs typeface="B Nazanin" panose="00000400000000000000" pitchFamily="2" charset="-78"/>
              </a:rPr>
              <a:t>و سایر بیماریهای قلبی-عروقی، </a:t>
            </a:r>
            <a:r>
              <a:rPr lang="fa-IR" sz="2800" b="1" dirty="0">
                <a:solidFill>
                  <a:srgbClr val="C00000"/>
                </a:solidFill>
                <a:effectLst>
                  <a:outerShdw blurRad="38100" dist="38100" dir="2700000" algn="tl">
                    <a:srgbClr val="000000">
                      <a:alpha val="43137"/>
                    </a:srgbClr>
                  </a:outerShdw>
                </a:effectLst>
                <a:cs typeface="B Nazanin" panose="00000400000000000000" pitchFamily="2" charset="-78"/>
              </a:rPr>
              <a:t>اختلال حافظه و زوال عقل</a:t>
            </a:r>
            <a:r>
              <a:rPr lang="fa-IR" sz="2400" b="1" dirty="0">
                <a:effectLst>
                  <a:outerShdw blurRad="38100" dist="38100" dir="2700000" algn="tl">
                    <a:srgbClr val="000000">
                      <a:alpha val="43137"/>
                    </a:srgbClr>
                  </a:outerShdw>
                </a:effectLst>
                <a:cs typeface="B Nazanin" panose="00000400000000000000" pitchFamily="2" charset="-78"/>
              </a:rPr>
              <a:t>، خواب آلودگی صبحگاهی، بازگشت محتویات معده به مری، بی اختیاری ادراری و شب ادراری، </a:t>
            </a:r>
            <a:r>
              <a:rPr lang="fa-IR" sz="2400" b="1" dirty="0">
                <a:solidFill>
                  <a:srgbClr val="C00000"/>
                </a:solidFill>
                <a:effectLst>
                  <a:outerShdw blurRad="38100" dist="38100" dir="2700000" algn="tl">
                    <a:srgbClr val="000000">
                      <a:alpha val="43137"/>
                    </a:srgbClr>
                  </a:outerShdw>
                </a:effectLst>
                <a:cs typeface="B Nazanin" panose="00000400000000000000" pitchFamily="2" charset="-78"/>
              </a:rPr>
              <a:t>افسردگی</a:t>
            </a:r>
            <a:r>
              <a:rPr lang="fa-IR" sz="2400" b="1" dirty="0">
                <a:effectLst>
                  <a:outerShdw blurRad="38100" dist="38100" dir="2700000" algn="tl">
                    <a:srgbClr val="000000">
                      <a:alpha val="43137"/>
                    </a:srgbClr>
                  </a:outerShdw>
                </a:effectLst>
                <a:cs typeface="B Nazanin" panose="00000400000000000000" pitchFamily="2" charset="-78"/>
              </a:rPr>
              <a:t>، ناتوانی جنسی و </a:t>
            </a:r>
            <a:r>
              <a:rPr lang="fa-IR" sz="2800" b="1" dirty="0">
                <a:solidFill>
                  <a:srgbClr val="C00000"/>
                </a:solidFill>
                <a:effectLst>
                  <a:outerShdw blurRad="38100" dist="38100" dir="2700000" algn="tl">
                    <a:srgbClr val="000000">
                      <a:alpha val="43137"/>
                    </a:srgbClr>
                  </a:outerShdw>
                </a:effectLst>
                <a:cs typeface="B Nazanin" panose="00000400000000000000" pitchFamily="2" charset="-78"/>
              </a:rPr>
              <a:t>دیابت</a:t>
            </a:r>
            <a:r>
              <a:rPr lang="fa-IR" sz="2400" b="1" dirty="0">
                <a:effectLst>
                  <a:outerShdw blurRad="38100" dist="38100" dir="2700000" algn="tl">
                    <a:srgbClr val="000000">
                      <a:alpha val="43137"/>
                    </a:srgbClr>
                  </a:outerShdw>
                </a:effectLst>
                <a:cs typeface="B Nazanin" panose="00000400000000000000" pitchFamily="2" charset="-78"/>
              </a:rPr>
              <a:t> اشاره کرد.</a:t>
            </a:r>
            <a:endParaRPr lang="en-US" sz="2400" b="1" dirty="0">
              <a:effectLst>
                <a:outerShdw blurRad="38100" dist="38100" dir="2700000" algn="tl">
                  <a:srgbClr val="000000">
                    <a:alpha val="43137"/>
                  </a:srgbClr>
                </a:outerShdw>
              </a:effectLst>
              <a:cs typeface="B Nazanin" panose="00000400000000000000" pitchFamily="2" charset="-78"/>
            </a:endParaRPr>
          </a:p>
        </p:txBody>
      </p:sp>
    </p:spTree>
    <p:extLst>
      <p:ext uri="{BB962C8B-B14F-4D97-AF65-F5344CB8AC3E}">
        <p14:creationId xmlns:p14="http://schemas.microsoft.com/office/powerpoint/2010/main" val="2514359574"/>
      </p:ext>
    </p:extLst>
  </p:cSld>
  <p:clrMapOvr>
    <a:masterClrMapping/>
  </p:clrMapOvr>
  <p:transition spd="med">
    <p:wedg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7668344" y="6407944"/>
            <a:ext cx="978928" cy="365760"/>
          </a:xfrm>
        </p:spPr>
        <p:txBody>
          <a:bodyPr/>
          <a:lstStyle/>
          <a:p>
            <a:fld id="{877043ED-3084-4D6D-A9B5-DF473C8D6ED2}" type="datetime1">
              <a:rPr lang="en-US" smtClean="0">
                <a:solidFill>
                  <a:prstClr val="black"/>
                </a:solidFill>
              </a:rPr>
              <a:pPr/>
              <a:t>1/8/2024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a:solidFill>
                  <a:prstClr val="black"/>
                </a:solidFill>
              </a:rPr>
              <a:t>سلامت روان در دوران سالمندی- کارشناسان سالمندان کل کشور</a:t>
            </a:r>
            <a:endParaRPr lang="fa-IR" dirty="0">
              <a:solidFill>
                <a:prstClr val="black"/>
              </a:solidFill>
            </a:endParaRP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17</a:t>
            </a:fld>
            <a:endParaRPr lang="fa-IR">
              <a:solidFill>
                <a:prstClr val="black"/>
              </a:solidFill>
            </a:endParaRPr>
          </a:p>
        </p:txBody>
      </p:sp>
      <p:sp>
        <p:nvSpPr>
          <p:cNvPr id="6" name="Title 5"/>
          <p:cNvSpPr>
            <a:spLocks noGrp="1"/>
          </p:cNvSpPr>
          <p:nvPr>
            <p:ph type="title"/>
          </p:nvPr>
        </p:nvSpPr>
        <p:spPr/>
        <p:txBody>
          <a:bodyPr/>
          <a:lstStyle/>
          <a:p>
            <a:pPr algn="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علل خواب آلودگی عبارتند از: </a:t>
            </a:r>
            <a:endParaRPr lang="fa-IR" dirty="0"/>
          </a:p>
        </p:txBody>
      </p:sp>
      <p:sp>
        <p:nvSpPr>
          <p:cNvPr id="7" name="Content Placeholder 6"/>
          <p:cNvSpPr>
            <a:spLocks noGrp="1"/>
          </p:cNvSpPr>
          <p:nvPr>
            <p:ph idx="1"/>
          </p:nvPr>
        </p:nvSpPr>
        <p:spPr/>
        <p:txBody>
          <a:bodyPr>
            <a:normAutofit lnSpcReduction="10000"/>
          </a:bodyPr>
          <a:lstStyle/>
          <a:p>
            <a:pPr>
              <a:lnSpc>
                <a:spcPct val="150000"/>
              </a:lnSpc>
            </a:pPr>
            <a:r>
              <a:rPr lang="fa-IR" sz="2400" b="1" dirty="0">
                <a:effectLst>
                  <a:outerShdw blurRad="38100" dist="38100" dir="2700000" algn="tl">
                    <a:srgbClr val="000000">
                      <a:alpha val="43137"/>
                    </a:srgbClr>
                  </a:outerShdw>
                </a:effectLst>
                <a:cs typeface="B Nazanin" panose="00000400000000000000" pitchFamily="2" charset="-78"/>
              </a:rPr>
              <a:t>خواب شبانه نامطلوب و منقطع</a:t>
            </a:r>
          </a:p>
          <a:p>
            <a:pPr>
              <a:lnSpc>
                <a:spcPct val="150000"/>
              </a:lnSpc>
            </a:pPr>
            <a:r>
              <a:rPr lang="fa-IR" sz="2400" b="1" dirty="0">
                <a:effectLst>
                  <a:outerShdw blurRad="38100" dist="38100" dir="2700000" algn="tl">
                    <a:srgbClr val="000000">
                      <a:alpha val="43137"/>
                    </a:srgbClr>
                  </a:outerShdw>
                </a:effectLst>
                <a:cs typeface="B Nazanin" panose="00000400000000000000" pitchFamily="2" charset="-78"/>
              </a:rPr>
              <a:t>مصرف داروهای خواب آور که برای بی خوابی شبانه مصرف می شود و اثرات آن ها در طول روز باقی می ماند</a:t>
            </a:r>
          </a:p>
          <a:p>
            <a:pPr>
              <a:lnSpc>
                <a:spcPct val="150000"/>
              </a:lnSpc>
            </a:pPr>
            <a:r>
              <a:rPr lang="fa-IR" sz="2400" b="1" dirty="0">
                <a:effectLst>
                  <a:outerShdw blurRad="38100" dist="38100" dir="2700000" algn="tl">
                    <a:srgbClr val="000000">
                      <a:alpha val="43137"/>
                    </a:srgbClr>
                  </a:outerShdw>
                </a:effectLst>
                <a:cs typeface="B Nazanin" panose="00000400000000000000" pitchFamily="2" charset="-78"/>
              </a:rPr>
              <a:t>تغییرات آهنگ شبانه روزی بدن</a:t>
            </a:r>
          </a:p>
          <a:p>
            <a:pPr>
              <a:lnSpc>
                <a:spcPct val="150000"/>
              </a:lnSpc>
            </a:pPr>
            <a:r>
              <a:rPr lang="fa-IR" sz="2400" b="1" dirty="0">
                <a:effectLst>
                  <a:outerShdw blurRad="38100" dist="38100" dir="2700000" algn="tl">
                    <a:srgbClr val="000000">
                      <a:alpha val="43137"/>
                    </a:srgbClr>
                  </a:outerShdw>
                </a:effectLst>
                <a:cs typeface="B Nazanin" panose="00000400000000000000" pitchFamily="2" charset="-78"/>
              </a:rPr>
              <a:t>اختلال شنوایی</a:t>
            </a:r>
          </a:p>
          <a:p>
            <a:pPr>
              <a:lnSpc>
                <a:spcPct val="150000"/>
              </a:lnSpc>
            </a:pPr>
            <a:r>
              <a:rPr lang="fa-IR" sz="2400" b="1" dirty="0">
                <a:effectLst>
                  <a:outerShdw blurRad="38100" dist="38100" dir="2700000" algn="tl">
                    <a:srgbClr val="000000">
                      <a:alpha val="43137"/>
                    </a:srgbClr>
                  </a:outerShdw>
                </a:effectLst>
                <a:cs typeface="B Nazanin" panose="00000400000000000000" pitchFamily="2" charset="-78"/>
              </a:rPr>
              <a:t>وضعیت نامناسب سلامتی جسمی و بیماریهای مزمن</a:t>
            </a:r>
          </a:p>
          <a:p>
            <a:pPr>
              <a:lnSpc>
                <a:spcPct val="150000"/>
              </a:lnSpc>
            </a:pPr>
            <a:r>
              <a:rPr lang="fa-IR" sz="2400" b="1" dirty="0">
                <a:effectLst>
                  <a:outerShdw blurRad="38100" dist="38100" dir="2700000" algn="tl">
                    <a:srgbClr val="000000">
                      <a:alpha val="43137"/>
                    </a:srgbClr>
                  </a:outerShdw>
                </a:effectLst>
                <a:cs typeface="B Nazanin" panose="00000400000000000000" pitchFamily="2" charset="-78"/>
              </a:rPr>
              <a:t>افزایش سن</a:t>
            </a:r>
          </a:p>
          <a:p>
            <a:pPr>
              <a:lnSpc>
                <a:spcPct val="150000"/>
              </a:lnSpc>
            </a:pPr>
            <a:r>
              <a:rPr lang="fa-IR" sz="2400" b="1" dirty="0">
                <a:effectLst>
                  <a:outerShdw blurRad="38100" dist="38100" dir="2700000" algn="tl">
                    <a:srgbClr val="000000">
                      <a:alpha val="43137"/>
                    </a:srgbClr>
                  </a:outerShdw>
                </a:effectLst>
                <a:cs typeface="B Nazanin" panose="00000400000000000000" pitchFamily="2" charset="-78"/>
              </a:rPr>
              <a:t>سطح پایین ارتباطات اجتماعی</a:t>
            </a:r>
          </a:p>
          <a:p>
            <a:pPr marL="109728" indent="0">
              <a:lnSpc>
                <a:spcPct val="150000"/>
              </a:lnSpc>
              <a:buNone/>
            </a:pPr>
            <a:endParaRPr lang="en-US" dirty="0"/>
          </a:p>
        </p:txBody>
      </p:sp>
    </p:spTree>
    <p:extLst>
      <p:ext uri="{BB962C8B-B14F-4D97-AF65-F5344CB8AC3E}">
        <p14:creationId xmlns:p14="http://schemas.microsoft.com/office/powerpoint/2010/main" val="3504360587"/>
      </p:ext>
    </p:extLst>
  </p:cSld>
  <p:clrMapOvr>
    <a:masterClrMapping/>
  </p:clrMapOvr>
  <p:transition spd="med">
    <p:wedg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7668344" y="6407944"/>
            <a:ext cx="978928" cy="365760"/>
          </a:xfrm>
        </p:spPr>
        <p:txBody>
          <a:bodyPr/>
          <a:lstStyle/>
          <a:p>
            <a:fld id="{877043ED-3084-4D6D-A9B5-DF473C8D6ED2}" type="datetime1">
              <a:rPr lang="en-US" smtClean="0">
                <a:solidFill>
                  <a:prstClr val="black"/>
                </a:solidFill>
              </a:rPr>
              <a:pPr/>
              <a:t>1/8/2024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a:solidFill>
                  <a:prstClr val="black"/>
                </a:solidFill>
              </a:rPr>
              <a:t>سلامت روان در دوران سالمندی- کارشناسان سالمندان کل کشور</a:t>
            </a:r>
            <a:endParaRPr lang="fa-IR" dirty="0">
              <a:solidFill>
                <a:prstClr val="black"/>
              </a:solidFill>
            </a:endParaRP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18</a:t>
            </a:fld>
            <a:endParaRPr lang="fa-IR">
              <a:solidFill>
                <a:prstClr val="black"/>
              </a:solidFill>
            </a:endParaRPr>
          </a:p>
        </p:txBody>
      </p:sp>
      <p:sp>
        <p:nvSpPr>
          <p:cNvPr id="6" name="Title 5"/>
          <p:cNvSpPr>
            <a:spLocks noGrp="1"/>
          </p:cNvSpPr>
          <p:nvPr>
            <p:ph type="title"/>
          </p:nvPr>
        </p:nvSpPr>
        <p:spPr/>
        <p:txBody>
          <a:bodyPr/>
          <a:lstStyle/>
          <a:p>
            <a:pPr algn="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علل خواب آلودگی عبارتند از: </a:t>
            </a:r>
            <a:endParaRPr lang="fa-IR" dirty="0"/>
          </a:p>
        </p:txBody>
      </p:sp>
      <p:sp>
        <p:nvSpPr>
          <p:cNvPr id="7" name="Content Placeholder 6"/>
          <p:cNvSpPr>
            <a:spLocks noGrp="1"/>
          </p:cNvSpPr>
          <p:nvPr>
            <p:ph idx="1"/>
          </p:nvPr>
        </p:nvSpPr>
        <p:spPr>
          <a:xfrm>
            <a:off x="457200" y="1470992"/>
            <a:ext cx="8209722" cy="4536300"/>
          </a:xfrm>
        </p:spPr>
        <p:txBody>
          <a:bodyPr>
            <a:normAutofit/>
          </a:bodyPr>
          <a:lstStyle/>
          <a:p>
            <a:pPr>
              <a:lnSpc>
                <a:spcPct val="150000"/>
              </a:lnSpc>
            </a:pPr>
            <a:r>
              <a:rPr lang="fa-IR" sz="2400" b="1" dirty="0">
                <a:effectLst>
                  <a:outerShdw blurRad="38100" dist="38100" dir="2700000" algn="tl">
                    <a:srgbClr val="000000">
                      <a:alpha val="43137"/>
                    </a:srgbClr>
                  </a:outerShdw>
                </a:effectLst>
                <a:cs typeface="B Nazanin" panose="00000400000000000000" pitchFamily="2" charset="-78"/>
              </a:rPr>
              <a:t>وقفه تنفسی هنگام خواب</a:t>
            </a:r>
          </a:p>
          <a:p>
            <a:pPr>
              <a:lnSpc>
                <a:spcPct val="150000"/>
              </a:lnSpc>
            </a:pPr>
            <a:r>
              <a:rPr lang="fa-IR" sz="2400" b="1" dirty="0">
                <a:effectLst>
                  <a:outerShdw blurRad="38100" dist="38100" dir="2700000" algn="tl">
                    <a:srgbClr val="000000">
                      <a:alpha val="43137"/>
                    </a:srgbClr>
                  </a:outerShdw>
                </a:effectLst>
                <a:cs typeface="B Nazanin" panose="00000400000000000000" pitchFamily="2" charset="-78"/>
              </a:rPr>
              <a:t>سندرم پای بی قرار</a:t>
            </a:r>
          </a:p>
          <a:p>
            <a:pPr>
              <a:lnSpc>
                <a:spcPct val="150000"/>
              </a:lnSpc>
            </a:pPr>
            <a:r>
              <a:rPr lang="fa-IR" sz="2400" b="1" dirty="0">
                <a:effectLst>
                  <a:outerShdw blurRad="38100" dist="38100" dir="2700000" algn="tl">
                    <a:srgbClr val="000000">
                      <a:alpha val="43137"/>
                    </a:srgbClr>
                  </a:outerShdw>
                </a:effectLst>
                <a:cs typeface="B Nazanin" panose="00000400000000000000" pitchFamily="2" charset="-78"/>
              </a:rPr>
              <a:t>تکرر ادرار شبانه</a:t>
            </a:r>
          </a:p>
          <a:p>
            <a:pPr>
              <a:lnSpc>
                <a:spcPct val="150000"/>
              </a:lnSpc>
            </a:pPr>
            <a:r>
              <a:rPr lang="fa-IR" sz="2400" b="1" dirty="0">
                <a:effectLst>
                  <a:outerShdw blurRad="38100" dist="38100" dir="2700000" algn="tl">
                    <a:srgbClr val="000000">
                      <a:alpha val="43137"/>
                    </a:srgbClr>
                  </a:outerShdw>
                </a:effectLst>
                <a:cs typeface="B Nazanin" panose="00000400000000000000" pitchFamily="2" charset="-78"/>
              </a:rPr>
              <a:t>افسردگی</a:t>
            </a:r>
          </a:p>
          <a:p>
            <a:pPr>
              <a:lnSpc>
                <a:spcPct val="150000"/>
              </a:lnSpc>
            </a:pPr>
            <a:r>
              <a:rPr lang="fa-IR" sz="2400" b="1" dirty="0">
                <a:effectLst>
                  <a:outerShdw blurRad="38100" dist="38100" dir="2700000" algn="tl">
                    <a:srgbClr val="000000">
                      <a:alpha val="43137"/>
                    </a:srgbClr>
                  </a:outerShdw>
                </a:effectLst>
                <a:cs typeface="B Nazanin" panose="00000400000000000000" pitchFamily="2" charset="-78"/>
              </a:rPr>
              <a:t>نارسایی قلبی</a:t>
            </a:r>
          </a:p>
          <a:p>
            <a:pPr>
              <a:lnSpc>
                <a:spcPct val="150000"/>
              </a:lnSpc>
            </a:pPr>
            <a:r>
              <a:rPr lang="fa-IR" sz="2400" b="1" dirty="0">
                <a:effectLst>
                  <a:outerShdw blurRad="38100" dist="38100" dir="2700000" algn="tl">
                    <a:srgbClr val="000000">
                      <a:alpha val="43137"/>
                    </a:srgbClr>
                  </a:outerShdw>
                </a:effectLst>
                <a:cs typeface="B Nazanin" panose="00000400000000000000" pitchFamily="2" charset="-78"/>
              </a:rPr>
              <a:t>مصرف داروهای قلبی</a:t>
            </a:r>
          </a:p>
          <a:p>
            <a:pPr>
              <a:lnSpc>
                <a:spcPct val="150000"/>
              </a:lnSpc>
            </a:pPr>
            <a:r>
              <a:rPr lang="fa-IR" sz="2400" b="1" dirty="0">
                <a:effectLst>
                  <a:outerShdw blurRad="38100" dist="38100" dir="2700000" algn="tl">
                    <a:srgbClr val="000000">
                      <a:alpha val="43137"/>
                    </a:srgbClr>
                  </a:outerShdw>
                </a:effectLst>
                <a:cs typeface="B Nazanin" panose="00000400000000000000" pitchFamily="2" charset="-78"/>
              </a:rPr>
              <a:t>محدودیت حرکتی</a:t>
            </a:r>
            <a:endParaRPr lang="en-US" sz="2400" b="1" dirty="0">
              <a:effectLst>
                <a:outerShdw blurRad="38100" dist="38100" dir="2700000" algn="tl">
                  <a:srgbClr val="000000">
                    <a:alpha val="43137"/>
                  </a:srgbClr>
                </a:outerShdw>
              </a:effectLst>
              <a:cs typeface="B Nazanin" panose="00000400000000000000" pitchFamily="2" charset="-78"/>
            </a:endParaRPr>
          </a:p>
        </p:txBody>
      </p:sp>
    </p:spTree>
    <p:extLst>
      <p:ext uri="{BB962C8B-B14F-4D97-AF65-F5344CB8AC3E}">
        <p14:creationId xmlns:p14="http://schemas.microsoft.com/office/powerpoint/2010/main" val="1402897801"/>
      </p:ext>
    </p:extLst>
  </p:cSld>
  <p:clrMapOvr>
    <a:masterClrMapping/>
  </p:clrMapOvr>
  <p:transition spd="med">
    <p:wedg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7668344" y="6407944"/>
            <a:ext cx="978928" cy="365760"/>
          </a:xfrm>
        </p:spPr>
        <p:txBody>
          <a:bodyPr/>
          <a:lstStyle/>
          <a:p>
            <a:fld id="{877043ED-3084-4D6D-A9B5-DF473C8D6ED2}" type="datetime1">
              <a:rPr lang="en-US" smtClean="0">
                <a:solidFill>
                  <a:prstClr val="black"/>
                </a:solidFill>
              </a:rPr>
              <a:pPr/>
              <a:t>1/8/2024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a:solidFill>
                  <a:prstClr val="black"/>
                </a:solidFill>
              </a:rPr>
              <a:t>سلامت روان در دوران سالمندی- کارشناسان سالمندان کل کشور</a:t>
            </a:r>
            <a:endParaRPr lang="fa-IR" dirty="0">
              <a:solidFill>
                <a:prstClr val="black"/>
              </a:solidFill>
            </a:endParaRP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19</a:t>
            </a:fld>
            <a:endParaRPr lang="fa-IR">
              <a:solidFill>
                <a:prstClr val="black"/>
              </a:solidFill>
            </a:endParaRPr>
          </a:p>
        </p:txBody>
      </p:sp>
      <p:sp>
        <p:nvSpPr>
          <p:cNvPr id="6" name="Title 5"/>
          <p:cNvSpPr>
            <a:spLocks noGrp="1"/>
          </p:cNvSpPr>
          <p:nvPr>
            <p:ph type="title"/>
          </p:nvPr>
        </p:nvSpPr>
        <p:spPr/>
        <p:txBody>
          <a:bodyPr/>
          <a:lstStyle/>
          <a:p>
            <a:pPr algn="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درمان اختلالات خواب در سالمندی: </a:t>
            </a:r>
            <a:endParaRPr lang="fa-IR" dirty="0"/>
          </a:p>
        </p:txBody>
      </p:sp>
      <p:sp>
        <p:nvSpPr>
          <p:cNvPr id="2" name="Content Placeholder 1"/>
          <p:cNvSpPr>
            <a:spLocks noGrp="1"/>
          </p:cNvSpPr>
          <p:nvPr>
            <p:ph idx="1"/>
          </p:nvPr>
        </p:nvSpPr>
        <p:spPr/>
        <p:txBody>
          <a:bodyPr>
            <a:normAutofit/>
          </a:bodyPr>
          <a:lstStyle/>
          <a:p>
            <a:pPr marL="109728" indent="0" algn="just">
              <a:lnSpc>
                <a:spcPct val="150000"/>
              </a:lnSpc>
              <a:buNone/>
            </a:pPr>
            <a:r>
              <a:rPr lang="fa-IR" sz="2400" b="1" dirty="0">
                <a:effectLst>
                  <a:outerShdw blurRad="38100" dist="38100" dir="2700000" algn="tl">
                    <a:srgbClr val="000000">
                      <a:alpha val="43137"/>
                    </a:srgbClr>
                  </a:outerShdw>
                </a:effectLst>
                <a:cs typeface="B Nazanin" panose="00000400000000000000" pitchFamily="2" charset="-78"/>
              </a:rPr>
              <a:t>بسته به وجود و نوع </a:t>
            </a:r>
            <a:r>
              <a:rPr lang="fa-IR" sz="2800" b="1" dirty="0">
                <a:solidFill>
                  <a:srgbClr val="C00000"/>
                </a:solidFill>
                <a:effectLst>
                  <a:outerShdw blurRad="38100" dist="38100" dir="2700000" algn="tl">
                    <a:srgbClr val="000000">
                      <a:alpha val="43137"/>
                    </a:srgbClr>
                  </a:outerShdw>
                </a:effectLst>
                <a:cs typeface="B Nazanin" panose="00000400000000000000" pitchFamily="2" charset="-78"/>
              </a:rPr>
              <a:t>بیماری زمینه ای </a:t>
            </a:r>
            <a:r>
              <a:rPr lang="fa-IR" sz="2400" b="1" dirty="0">
                <a:effectLst>
                  <a:outerShdw blurRad="38100" dist="38100" dir="2700000" algn="tl">
                    <a:srgbClr val="000000">
                      <a:alpha val="43137"/>
                    </a:srgbClr>
                  </a:outerShdw>
                </a:effectLst>
                <a:cs typeface="B Nazanin" panose="00000400000000000000" pitchFamily="2" charset="-78"/>
              </a:rPr>
              <a:t>فرد، درمان اختلالات خواب متفاوت است. در درمان ترکیبی اختلالات خواب از درمانهای پزشکی، تغییر سبک زندگی و </a:t>
            </a:r>
            <a:r>
              <a:rPr lang="fa-IR" sz="2800" b="1" dirty="0">
                <a:solidFill>
                  <a:srgbClr val="C00000"/>
                </a:solidFill>
                <a:effectLst>
                  <a:outerShdw blurRad="38100" dist="38100" dir="2700000" algn="tl">
                    <a:srgbClr val="000000">
                      <a:alpha val="43137"/>
                    </a:srgbClr>
                  </a:outerShdw>
                </a:effectLst>
                <a:cs typeface="B Nazanin" panose="00000400000000000000" pitchFamily="2" charset="-78"/>
              </a:rPr>
              <a:t>بهداشت خواب </a:t>
            </a:r>
            <a:r>
              <a:rPr lang="fa-IR" sz="2400" b="1" dirty="0">
                <a:effectLst>
                  <a:outerShdw blurRad="38100" dist="38100" dir="2700000" algn="tl">
                    <a:srgbClr val="000000">
                      <a:alpha val="43137"/>
                    </a:srgbClr>
                  </a:outerShdw>
                </a:effectLst>
                <a:cs typeface="B Nazanin" panose="00000400000000000000" pitchFamily="2" charset="-78"/>
              </a:rPr>
              <a:t>استفاده می شود. درمان پزشکی شامل تجویز داروها و استفاده از وسایل کمک تنفسی و گاهی جراحی (معمولاً برای درمان اختلالات تنفسی مرتبط با خواب) است.</a:t>
            </a:r>
            <a:endParaRPr lang="en-US" sz="2400" b="1" dirty="0">
              <a:effectLst>
                <a:outerShdw blurRad="38100" dist="38100" dir="2700000" algn="tl">
                  <a:srgbClr val="000000">
                    <a:alpha val="43137"/>
                  </a:srgbClr>
                </a:outerShdw>
              </a:effectLst>
              <a:cs typeface="B Nazanin" panose="00000400000000000000" pitchFamily="2" charset="-78"/>
            </a:endParaRPr>
          </a:p>
        </p:txBody>
      </p:sp>
    </p:spTree>
    <p:extLst>
      <p:ext uri="{BB962C8B-B14F-4D97-AF65-F5344CB8AC3E}">
        <p14:creationId xmlns:p14="http://schemas.microsoft.com/office/powerpoint/2010/main" val="2931946592"/>
      </p:ext>
    </p:extLst>
  </p:cSld>
  <p:clrMapOvr>
    <a:masterClrMapping/>
  </p:clrMapOvr>
  <p:transition spd="med">
    <p:wedg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78B20012-F513-476C-AD3E-343A6028A483}" type="slidenum">
              <a:rPr lang="fa-IR" smtClean="0"/>
              <a:pPr/>
              <a:t>2</a:t>
            </a:fld>
            <a:endParaRPr lang="fa-IR"/>
          </a:p>
        </p:txBody>
      </p:sp>
      <p:sp>
        <p:nvSpPr>
          <p:cNvPr id="9" name="Date Placeholder 8"/>
          <p:cNvSpPr>
            <a:spLocks noGrp="1"/>
          </p:cNvSpPr>
          <p:nvPr>
            <p:ph type="dt" sz="half" idx="10"/>
          </p:nvPr>
        </p:nvSpPr>
        <p:spPr>
          <a:xfrm>
            <a:off x="7596336" y="6407944"/>
            <a:ext cx="1050936" cy="365760"/>
          </a:xfrm>
        </p:spPr>
        <p:txBody>
          <a:bodyPr/>
          <a:lstStyle/>
          <a:p>
            <a:fld id="{88E03982-62D8-4FB7-9583-C6E488604533}" type="datetime1">
              <a:rPr lang="en-US" smtClean="0"/>
              <a:t>1/8/2024</a:t>
            </a:fld>
            <a:endParaRPr lang="fa-IR" dirty="0"/>
          </a:p>
        </p:txBody>
      </p:sp>
      <p:sp>
        <p:nvSpPr>
          <p:cNvPr id="10" name="Footer Placeholder 9"/>
          <p:cNvSpPr>
            <a:spLocks noGrp="1"/>
          </p:cNvSpPr>
          <p:nvPr>
            <p:ph type="ftr" sz="quarter" idx="11"/>
          </p:nvPr>
        </p:nvSpPr>
        <p:spPr>
          <a:xfrm>
            <a:off x="2750332" y="6407944"/>
            <a:ext cx="4773996" cy="365125"/>
          </a:xfrm>
        </p:spPr>
        <p:txBody>
          <a:bodyPr/>
          <a:lstStyle/>
          <a:p>
            <a:r>
              <a:rPr lang="fa-IR" dirty="0"/>
              <a:t>سلامت روان در دوران سالمندی- کارشناسان سالمندان کل کشور</a:t>
            </a:r>
          </a:p>
        </p:txBody>
      </p:sp>
      <p:sp>
        <p:nvSpPr>
          <p:cNvPr id="5" name="Rectangle 10"/>
          <p:cNvSpPr txBox="1">
            <a:spLocks noChangeArrowheads="1"/>
          </p:cNvSpPr>
          <p:nvPr/>
        </p:nvSpPr>
        <p:spPr>
          <a:xfrm>
            <a:off x="928663" y="428604"/>
            <a:ext cx="3643337" cy="5232644"/>
          </a:xfrm>
          <a:prstGeom prst="rect">
            <a:avLst/>
          </a:prstGeom>
        </p:spPr>
        <p:txBody>
          <a:bodyPr vert="horz" rtlCol="0" anchor="ctr">
            <a:normAutofit fontScale="25000" lnSpcReduction="20000"/>
            <a:scene3d>
              <a:camera prst="orthographicFront"/>
              <a:lightRig rig="soft" dir="t"/>
            </a:scene3d>
            <a:sp3d prstMaterial="softEdge">
              <a:bevelT w="25400" h="25400"/>
            </a:sp3d>
          </a:bodyPr>
          <a:lstStyle/>
          <a:p>
            <a:pPr marL="0" marR="0" lvl="0" indent="0" algn="ctr" defTabSz="914400" rtl="1" eaLnBrk="1" fontAlgn="auto" latinLnBrk="0" hangingPunct="1">
              <a:lnSpc>
                <a:spcPct val="120000"/>
              </a:lnSpc>
              <a:spcBef>
                <a:spcPct val="0"/>
              </a:spcBef>
              <a:spcAft>
                <a:spcPts val="0"/>
              </a:spcAft>
              <a:buClrTx/>
              <a:buSzTx/>
              <a:buFontTx/>
              <a:buNone/>
              <a:tabLst/>
              <a:defRPr/>
            </a:pPr>
            <a:endParaRPr lang="en-US" sz="18500" dirty="0">
              <a:solidFill>
                <a:srgbClr val="000099"/>
              </a:solidFill>
              <a:effectLst>
                <a:outerShdw blurRad="31750" dist="25400" dir="5400000" algn="tl" rotWithShape="0">
                  <a:srgbClr val="000000">
                    <a:alpha val="25000"/>
                  </a:srgbClr>
                </a:outerShdw>
              </a:effectLst>
              <a:latin typeface="IranNastaliq" pitchFamily="18" charset="0"/>
              <a:ea typeface="+mj-ea"/>
              <a:cs typeface="IranNastaliq" pitchFamily="18" charset="0"/>
            </a:endParaRPr>
          </a:p>
          <a:p>
            <a:pPr marL="0" marR="0" lvl="0" indent="0" algn="ctr" defTabSz="914400" rtl="1" eaLnBrk="1" fontAlgn="auto" latinLnBrk="0" hangingPunct="1">
              <a:lnSpc>
                <a:spcPct val="120000"/>
              </a:lnSpc>
              <a:spcBef>
                <a:spcPct val="0"/>
              </a:spcBef>
              <a:spcAft>
                <a:spcPts val="0"/>
              </a:spcAft>
              <a:buClrTx/>
              <a:buSzTx/>
              <a:buFontTx/>
              <a:buNone/>
              <a:tabLst/>
              <a:defRPr/>
            </a:pPr>
            <a:r>
              <a:rPr lang="fa-IR" sz="18500" dirty="0">
                <a:solidFill>
                  <a:srgbClr val="000099"/>
                </a:solidFill>
                <a:effectLst>
                  <a:outerShdw blurRad="31750" dist="25400" dir="5400000" algn="tl" rotWithShape="0">
                    <a:srgbClr val="000000">
                      <a:alpha val="25000"/>
                    </a:srgbClr>
                  </a:outerShdw>
                </a:effectLst>
                <a:latin typeface="IranNastaliq" pitchFamily="18" charset="0"/>
                <a:ea typeface="+mj-ea"/>
                <a:cs typeface="IranNastaliq" pitchFamily="18" charset="0"/>
              </a:rPr>
              <a:t>سلامت روان در دوران سالمندی</a:t>
            </a:r>
            <a:endParaRPr lang="fa-IR" sz="16800" dirty="0">
              <a:solidFill>
                <a:srgbClr val="000099"/>
              </a:solidFill>
              <a:effectLst>
                <a:outerShdw blurRad="31750" dist="25400" dir="5400000" algn="tl" rotWithShape="0">
                  <a:srgbClr val="000000">
                    <a:alpha val="25000"/>
                  </a:srgbClr>
                </a:outerShdw>
              </a:effectLst>
              <a:latin typeface="IranNastaliq" pitchFamily="18" charset="0"/>
              <a:ea typeface="+mj-ea"/>
              <a:cs typeface="IranNastaliq" pitchFamily="18" charset="0"/>
            </a:endParaRPr>
          </a:p>
          <a:p>
            <a:pPr marL="0" marR="0" lvl="0" indent="0" algn="ctr" defTabSz="914400" rtl="1" eaLnBrk="1" fontAlgn="auto" latinLnBrk="0" hangingPunct="1">
              <a:lnSpc>
                <a:spcPct val="120000"/>
              </a:lnSpc>
              <a:spcBef>
                <a:spcPct val="0"/>
              </a:spcBef>
              <a:spcAft>
                <a:spcPts val="0"/>
              </a:spcAft>
              <a:buClrTx/>
              <a:buSzTx/>
              <a:buFontTx/>
              <a:buNone/>
              <a:tabLst/>
              <a:defRPr/>
            </a:pPr>
            <a:endParaRPr lang="fa-IR" sz="9600" dirty="0">
              <a:solidFill>
                <a:srgbClr val="000099"/>
              </a:solidFill>
              <a:effectLst>
                <a:outerShdw blurRad="31750" dist="25400" dir="5400000" algn="tl" rotWithShape="0">
                  <a:srgbClr val="000000">
                    <a:alpha val="25000"/>
                  </a:srgbClr>
                </a:outerShdw>
              </a:effectLst>
              <a:latin typeface="IranNastaliq" pitchFamily="18" charset="0"/>
              <a:ea typeface="+mj-ea"/>
              <a:cs typeface="IranNastaliq" pitchFamily="18" charset="0"/>
            </a:endParaRPr>
          </a:p>
          <a:p>
            <a:pPr marL="0" marR="0" lvl="0" indent="0" algn="ctr" defTabSz="914400" rtl="1" eaLnBrk="1" fontAlgn="auto" latinLnBrk="0" hangingPunct="1">
              <a:lnSpc>
                <a:spcPct val="120000"/>
              </a:lnSpc>
              <a:spcBef>
                <a:spcPct val="0"/>
              </a:spcBef>
              <a:spcAft>
                <a:spcPts val="0"/>
              </a:spcAft>
              <a:buClrTx/>
              <a:buSzTx/>
              <a:buFontTx/>
              <a:buNone/>
              <a:tabLst/>
              <a:defRPr/>
            </a:pPr>
            <a:r>
              <a:rPr lang="fa-IR" sz="9600" dirty="0">
                <a:solidFill>
                  <a:srgbClr val="000099"/>
                </a:solidFill>
                <a:effectLst>
                  <a:outerShdw blurRad="31750" dist="25400" dir="5400000" algn="tl" rotWithShape="0">
                    <a:srgbClr val="000000">
                      <a:alpha val="25000"/>
                    </a:srgbClr>
                  </a:outerShdw>
                </a:effectLst>
                <a:latin typeface="IranNastaliq" pitchFamily="18" charset="0"/>
                <a:ea typeface="+mj-ea"/>
                <a:cs typeface="IranNastaliq" pitchFamily="18" charset="0"/>
              </a:rPr>
              <a:t>مرداد ماه</a:t>
            </a:r>
            <a:r>
              <a:rPr lang="fa-IR" sz="9600" dirty="0">
                <a:solidFill>
                  <a:srgbClr val="000099"/>
                </a:solidFill>
                <a:effectLst>
                  <a:outerShdw blurRad="31750" dist="25400" dir="5400000" algn="tl" rotWithShape="0">
                    <a:srgbClr val="000000">
                      <a:alpha val="25000"/>
                    </a:srgbClr>
                  </a:outerShdw>
                </a:effectLst>
                <a:latin typeface="IranNastaliq" pitchFamily="18" charset="0"/>
                <a:ea typeface="+mj-ea"/>
                <a:cs typeface="B Nazanin" pitchFamily="2" charset="-78"/>
              </a:rPr>
              <a:t>1402</a:t>
            </a:r>
          </a:p>
          <a:p>
            <a:pPr marL="0" marR="0" lvl="0" indent="0" algn="ctr" defTabSz="914400" rtl="1" eaLnBrk="1" fontAlgn="auto" latinLnBrk="0" hangingPunct="1">
              <a:lnSpc>
                <a:spcPct val="120000"/>
              </a:lnSpc>
              <a:spcBef>
                <a:spcPct val="0"/>
              </a:spcBef>
              <a:spcAft>
                <a:spcPts val="0"/>
              </a:spcAft>
              <a:buClrTx/>
              <a:buSzTx/>
              <a:buFontTx/>
              <a:buNone/>
              <a:tabLst/>
              <a:defRPr/>
            </a:pPr>
            <a:endParaRPr lang="fa-IR" sz="9600" dirty="0">
              <a:solidFill>
                <a:srgbClr val="000099"/>
              </a:solidFill>
              <a:effectLst>
                <a:outerShdw blurRad="31750" dist="25400" dir="5400000" algn="tl" rotWithShape="0">
                  <a:srgbClr val="000000">
                    <a:alpha val="25000"/>
                  </a:srgbClr>
                </a:outerShdw>
              </a:effectLst>
              <a:latin typeface="IranNastaliq" pitchFamily="18" charset="0"/>
              <a:ea typeface="+mj-ea"/>
              <a:cs typeface="B Nazanin" pitchFamily="2" charset="-78"/>
            </a:endParaRPr>
          </a:p>
          <a:p>
            <a:pPr marL="0" marR="0" lvl="0" indent="0" algn="ctr" defTabSz="914400" rtl="1" eaLnBrk="1" fontAlgn="auto" latinLnBrk="0" hangingPunct="1">
              <a:lnSpc>
                <a:spcPct val="120000"/>
              </a:lnSpc>
              <a:spcBef>
                <a:spcPct val="0"/>
              </a:spcBef>
              <a:spcAft>
                <a:spcPts val="0"/>
              </a:spcAft>
              <a:buClrTx/>
              <a:buSzTx/>
              <a:buFontTx/>
              <a:buNone/>
              <a:tabLst/>
              <a:defRPr/>
            </a:pPr>
            <a:r>
              <a:rPr lang="fa-IR" sz="9600" dirty="0">
                <a:solidFill>
                  <a:srgbClr val="000099"/>
                </a:solidFill>
                <a:effectLst>
                  <a:outerShdw blurRad="31750" dist="25400" dir="5400000" algn="tl" rotWithShape="0">
                    <a:srgbClr val="000000">
                      <a:alpha val="25000"/>
                    </a:srgbClr>
                  </a:outerShdw>
                </a:effectLst>
                <a:latin typeface="IranNastaliq" pitchFamily="18" charset="0"/>
                <a:ea typeface="+mj-ea"/>
                <a:cs typeface="B Nazanin" pitchFamily="2" charset="-78"/>
              </a:rPr>
              <a:t>شماره 35  </a:t>
            </a:r>
            <a:endParaRPr kumimoji="0" lang="fa-IR" sz="9600" b="0" i="0" u="none" strike="noStrike" kern="1200" cap="none" spc="0" normalizeH="0" noProof="0" dirty="0">
              <a:ln>
                <a:noFill/>
              </a:ln>
              <a:solidFill>
                <a:srgbClr val="000099"/>
              </a:solidFill>
              <a:effectLst>
                <a:outerShdw blurRad="31750" dist="25400" dir="5400000" algn="tl" rotWithShape="0">
                  <a:srgbClr val="000000">
                    <a:alpha val="25000"/>
                  </a:srgbClr>
                </a:outerShdw>
              </a:effectLst>
              <a:uLnTx/>
              <a:uFillTx/>
              <a:latin typeface="IranNastaliq" pitchFamily="18" charset="0"/>
              <a:ea typeface="+mj-ea"/>
              <a:cs typeface="B Nazanin" pitchFamily="2" charset="-78"/>
            </a:endParaRPr>
          </a:p>
          <a:p>
            <a:pPr marL="0" marR="0" lvl="0" indent="0" algn="ctr" defTabSz="914400" rtl="1" eaLnBrk="1" fontAlgn="auto" latinLnBrk="0" hangingPunct="1">
              <a:lnSpc>
                <a:spcPct val="120000"/>
              </a:lnSpc>
              <a:spcBef>
                <a:spcPct val="0"/>
              </a:spcBef>
              <a:spcAft>
                <a:spcPts val="0"/>
              </a:spcAft>
              <a:buClrTx/>
              <a:buSzTx/>
              <a:buFontTx/>
              <a:buNone/>
              <a:tabLst/>
              <a:defRPr/>
            </a:pPr>
            <a:endParaRPr kumimoji="0" lang="fa-IR" sz="9600" b="0" i="0" u="none" strike="noStrike" kern="1200" cap="none" spc="0" normalizeH="0" noProof="0" dirty="0">
              <a:ln>
                <a:noFill/>
              </a:ln>
              <a:solidFill>
                <a:srgbClr val="000099"/>
              </a:solidFill>
              <a:effectLst>
                <a:outerShdw blurRad="31750" dist="25400" dir="5400000" algn="tl" rotWithShape="0">
                  <a:srgbClr val="000000">
                    <a:alpha val="25000"/>
                  </a:srgbClr>
                </a:outerShdw>
              </a:effectLst>
              <a:uLnTx/>
              <a:uFillTx/>
              <a:latin typeface="IranNastaliq" pitchFamily="18" charset="0"/>
              <a:ea typeface="+mj-ea"/>
              <a:cs typeface="IranNastaliq" pitchFamily="18" charset="0"/>
            </a:endParaRPr>
          </a:p>
          <a:p>
            <a:pPr marL="0" marR="0" lvl="0" indent="0" algn="ctr" defTabSz="914400" rtl="1" eaLnBrk="1" fontAlgn="auto" latinLnBrk="0" hangingPunct="1">
              <a:lnSpc>
                <a:spcPct val="120000"/>
              </a:lnSpc>
              <a:spcBef>
                <a:spcPct val="0"/>
              </a:spcBef>
              <a:spcAft>
                <a:spcPts val="0"/>
              </a:spcAft>
              <a:buClrTx/>
              <a:buSzTx/>
              <a:buFontTx/>
              <a:buNone/>
              <a:tabLst/>
              <a:defRPr/>
            </a:pPr>
            <a:br>
              <a:rPr kumimoji="0" lang="fa-IR" sz="3600" b="1" i="0" u="none" strike="noStrike" kern="1200" cap="none" spc="0" normalizeH="0" baseline="0" noProof="0" dirty="0">
                <a:ln>
                  <a:noFill/>
                </a:ln>
                <a:solidFill>
                  <a:srgbClr val="000099"/>
                </a:solidFill>
                <a:effectLst>
                  <a:outerShdw blurRad="31750" dist="25400" dir="5400000" algn="tl" rotWithShape="0">
                    <a:srgbClr val="000000">
                      <a:alpha val="25000"/>
                    </a:srgbClr>
                  </a:outerShdw>
                </a:effectLst>
                <a:uLnTx/>
                <a:uFillTx/>
                <a:latin typeface="+mj-lt"/>
                <a:ea typeface="+mj-ea"/>
                <a:cs typeface="+mj-cs"/>
              </a:rPr>
            </a:br>
            <a:br>
              <a:rPr kumimoji="0" lang="fa-IR" sz="2800" b="1" i="0" u="none" strike="noStrike" kern="1200" cap="none" spc="0" normalizeH="0" baseline="0" noProof="0" dirty="0">
                <a:ln>
                  <a:noFill/>
                </a:ln>
                <a:solidFill>
                  <a:srgbClr val="990033"/>
                </a:solidFill>
                <a:effectLst>
                  <a:outerShdw blurRad="31750" dist="25400" dir="5400000" algn="tl" rotWithShape="0">
                    <a:srgbClr val="000000">
                      <a:alpha val="25000"/>
                    </a:srgbClr>
                  </a:outerShdw>
                </a:effectLst>
                <a:uLnTx/>
                <a:uFillTx/>
                <a:latin typeface="+mj-lt"/>
                <a:ea typeface="+mj-ea"/>
                <a:cs typeface="+mj-cs"/>
              </a:rPr>
            </a:br>
            <a:endParaRPr kumimoji="0" lang="en-US" sz="1400" b="1" i="0" u="none" strike="noStrike" kern="1200" cap="none" spc="0" normalizeH="0" baseline="0" noProof="0" dirty="0">
              <a:ln>
                <a:noFill/>
              </a:ln>
              <a:solidFill>
                <a:srgbClr val="990033"/>
              </a:solidFill>
              <a:effectLst>
                <a:outerShdw blurRad="31750" dist="25400" dir="5400000" algn="tl" rotWithShape="0">
                  <a:srgbClr val="000000">
                    <a:alpha val="25000"/>
                  </a:srgbClr>
                </a:outerShdw>
              </a:effectLst>
              <a:uLnTx/>
              <a:uFillTx/>
              <a:latin typeface="+mj-lt"/>
              <a:ea typeface="+mj-ea"/>
              <a:cs typeface="B Yagut" pitchFamily="2" charset="-78"/>
            </a:endParaRPr>
          </a:p>
        </p:txBody>
      </p:sp>
      <p:pic>
        <p:nvPicPr>
          <p:cNvPr id="1026" name="Picture 2" descr="C:\Users\0680300503\Desktop\imag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55976" y="260648"/>
            <a:ext cx="4483571" cy="61926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7668344" y="6407944"/>
            <a:ext cx="978928" cy="365760"/>
          </a:xfrm>
        </p:spPr>
        <p:txBody>
          <a:bodyPr/>
          <a:lstStyle/>
          <a:p>
            <a:fld id="{877043ED-3084-4D6D-A9B5-DF473C8D6ED2}" type="datetime1">
              <a:rPr lang="en-US" smtClean="0">
                <a:solidFill>
                  <a:prstClr val="black"/>
                </a:solidFill>
              </a:rPr>
              <a:pPr/>
              <a:t>1/8/2024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a:solidFill>
                  <a:prstClr val="black"/>
                </a:solidFill>
              </a:rPr>
              <a:t>سلامت روان در دوران سالمندی- کارشناسان سالمندان کل کشور</a:t>
            </a:r>
            <a:endParaRPr lang="fa-IR" dirty="0">
              <a:solidFill>
                <a:prstClr val="black"/>
              </a:solidFill>
            </a:endParaRP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20</a:t>
            </a:fld>
            <a:endParaRPr lang="fa-IR">
              <a:solidFill>
                <a:prstClr val="black"/>
              </a:solidFill>
            </a:endParaRPr>
          </a:p>
        </p:txBody>
      </p:sp>
      <p:sp>
        <p:nvSpPr>
          <p:cNvPr id="6" name="Title 5"/>
          <p:cNvSpPr>
            <a:spLocks noGrp="1"/>
          </p:cNvSpPr>
          <p:nvPr>
            <p:ph type="title"/>
          </p:nvPr>
        </p:nvSpPr>
        <p:spPr/>
        <p:txBody>
          <a:bodyPr/>
          <a:lstStyle/>
          <a:p>
            <a:pPr algn="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اصول بهداشت خواب: </a:t>
            </a:r>
            <a:endParaRPr lang="fa-IR" dirty="0"/>
          </a:p>
        </p:txBody>
      </p:sp>
      <p:sp>
        <p:nvSpPr>
          <p:cNvPr id="7" name="Content Placeholder 6"/>
          <p:cNvSpPr>
            <a:spLocks noGrp="1"/>
          </p:cNvSpPr>
          <p:nvPr>
            <p:ph idx="1"/>
          </p:nvPr>
        </p:nvSpPr>
        <p:spPr>
          <a:xfrm>
            <a:off x="457200" y="1470992"/>
            <a:ext cx="8209722" cy="4536300"/>
          </a:xfrm>
        </p:spPr>
        <p:txBody>
          <a:bodyPr>
            <a:normAutofit fontScale="92500" lnSpcReduction="20000"/>
          </a:bodyPr>
          <a:lstStyle/>
          <a:p>
            <a:pPr>
              <a:lnSpc>
                <a:spcPct val="150000"/>
              </a:lnSpc>
            </a:pPr>
            <a:r>
              <a:rPr lang="fa-IR" sz="2400" b="1" dirty="0">
                <a:effectLst>
                  <a:outerShdw blurRad="38100" dist="38100" dir="2700000" algn="tl">
                    <a:srgbClr val="000000">
                      <a:alpha val="43137"/>
                    </a:srgbClr>
                  </a:outerShdw>
                </a:effectLst>
                <a:cs typeface="B Nazanin" panose="00000400000000000000" pitchFamily="2" charset="-78"/>
              </a:rPr>
              <a:t>هر شب ساعت معینی بخوابید و ساعت معینی بیدار شوید</a:t>
            </a:r>
          </a:p>
          <a:p>
            <a:pPr>
              <a:lnSpc>
                <a:spcPct val="150000"/>
              </a:lnSpc>
            </a:pPr>
            <a:r>
              <a:rPr lang="fa-IR" sz="2400" b="1" dirty="0">
                <a:effectLst>
                  <a:outerShdw blurRad="38100" dist="38100" dir="2700000" algn="tl">
                    <a:srgbClr val="000000">
                      <a:alpha val="43137"/>
                    </a:srgbClr>
                  </a:outerShdw>
                </a:effectLst>
                <a:cs typeface="B Nazanin" panose="00000400000000000000" pitchFamily="2" charset="-78"/>
              </a:rPr>
              <a:t>از مصرف غذای سنگین در شب اجتناب کنید</a:t>
            </a:r>
          </a:p>
          <a:p>
            <a:pPr>
              <a:lnSpc>
                <a:spcPct val="150000"/>
              </a:lnSpc>
            </a:pPr>
            <a:r>
              <a:rPr lang="fa-IR" sz="2400" b="1" dirty="0">
                <a:effectLst>
                  <a:outerShdw blurRad="38100" dist="38100" dir="2700000" algn="tl">
                    <a:srgbClr val="000000">
                      <a:alpha val="43137"/>
                    </a:srgbClr>
                  </a:outerShdw>
                </a:effectLst>
                <a:cs typeface="B Nazanin" panose="00000400000000000000" pitchFamily="2" charset="-78"/>
              </a:rPr>
              <a:t>در رختخواب غذا نخورید</a:t>
            </a:r>
          </a:p>
          <a:p>
            <a:pPr>
              <a:lnSpc>
                <a:spcPct val="150000"/>
              </a:lnSpc>
            </a:pPr>
            <a:r>
              <a:rPr lang="fa-IR" sz="2400" b="1" dirty="0">
                <a:effectLst>
                  <a:outerShdw blurRad="38100" dist="38100" dir="2700000" algn="tl">
                    <a:srgbClr val="000000">
                      <a:alpha val="43137"/>
                    </a:srgbClr>
                  </a:outerShdw>
                </a:effectLst>
                <a:cs typeface="B Nazanin" panose="00000400000000000000" pitchFamily="2" charset="-78"/>
              </a:rPr>
              <a:t>برنامه منظمی برای فعالیت بدنی مانند پیاده روی سبک و روزانه در هنگام عصر داشته باشید</a:t>
            </a:r>
          </a:p>
          <a:p>
            <a:pPr>
              <a:lnSpc>
                <a:spcPct val="150000"/>
              </a:lnSpc>
            </a:pPr>
            <a:r>
              <a:rPr lang="fa-IR" sz="2400" b="1" dirty="0">
                <a:effectLst>
                  <a:outerShdw blurRad="38100" dist="38100" dir="2700000" algn="tl">
                    <a:srgbClr val="000000">
                      <a:alpha val="43137"/>
                    </a:srgbClr>
                  </a:outerShdw>
                </a:effectLst>
                <a:cs typeface="B Nazanin" panose="00000400000000000000" pitchFamily="2" charset="-78"/>
              </a:rPr>
              <a:t>از ورز ش کردن قبل از رفتن به رختخواب یا در رختخواب پرهیز کنید</a:t>
            </a:r>
          </a:p>
          <a:p>
            <a:pPr>
              <a:lnSpc>
                <a:spcPct val="150000"/>
              </a:lnSpc>
            </a:pPr>
            <a:r>
              <a:rPr lang="fa-IR" sz="2400" b="1" dirty="0">
                <a:effectLst>
                  <a:outerShdw blurRad="38100" dist="38100" dir="2700000" algn="tl">
                    <a:srgbClr val="000000">
                      <a:alpha val="43137"/>
                    </a:srgbClr>
                  </a:outerShdw>
                </a:effectLst>
                <a:cs typeface="B Nazanin" panose="00000400000000000000" pitchFamily="2" charset="-78"/>
              </a:rPr>
              <a:t>قبل از رفتن به رختخواب، تقریباً یک ساعت آرامش داشته باشید. ا گر در زمان خواب در مورد چیزی نگرانی یا اشتغال ذهنی خاصی دارید، آن را یادداشت کنید و فردا صبح به آن بپردازید</a:t>
            </a:r>
          </a:p>
        </p:txBody>
      </p:sp>
    </p:spTree>
    <p:extLst>
      <p:ext uri="{BB962C8B-B14F-4D97-AF65-F5344CB8AC3E}">
        <p14:creationId xmlns:p14="http://schemas.microsoft.com/office/powerpoint/2010/main" val="1445600884"/>
      </p:ext>
    </p:extLst>
  </p:cSld>
  <p:clrMapOvr>
    <a:masterClrMapping/>
  </p:clrMapOvr>
  <p:transition spd="med">
    <p:wedg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7668344" y="6407944"/>
            <a:ext cx="978928" cy="365760"/>
          </a:xfrm>
        </p:spPr>
        <p:txBody>
          <a:bodyPr/>
          <a:lstStyle/>
          <a:p>
            <a:fld id="{877043ED-3084-4D6D-A9B5-DF473C8D6ED2}" type="datetime1">
              <a:rPr lang="en-US" smtClean="0">
                <a:solidFill>
                  <a:prstClr val="black"/>
                </a:solidFill>
              </a:rPr>
              <a:pPr/>
              <a:t>1/8/2024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a:solidFill>
                  <a:prstClr val="black"/>
                </a:solidFill>
              </a:rPr>
              <a:t>سلامت روان در دوران سالمندی- کارشناسان سالمندان کل کشور</a:t>
            </a:r>
            <a:endParaRPr lang="fa-IR" dirty="0">
              <a:solidFill>
                <a:prstClr val="black"/>
              </a:solidFill>
            </a:endParaRP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21</a:t>
            </a:fld>
            <a:endParaRPr lang="fa-IR">
              <a:solidFill>
                <a:prstClr val="black"/>
              </a:solidFill>
            </a:endParaRPr>
          </a:p>
        </p:txBody>
      </p:sp>
      <p:sp>
        <p:nvSpPr>
          <p:cNvPr id="6" name="Title 5"/>
          <p:cNvSpPr>
            <a:spLocks noGrp="1"/>
          </p:cNvSpPr>
          <p:nvPr>
            <p:ph type="title"/>
          </p:nvPr>
        </p:nvSpPr>
        <p:spPr/>
        <p:txBody>
          <a:bodyPr/>
          <a:lstStyle/>
          <a:p>
            <a:pPr algn="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اصول بهداشت خواب: </a:t>
            </a:r>
            <a:endParaRPr lang="fa-IR" dirty="0"/>
          </a:p>
        </p:txBody>
      </p:sp>
      <p:sp>
        <p:nvSpPr>
          <p:cNvPr id="7" name="Content Placeholder 6"/>
          <p:cNvSpPr>
            <a:spLocks noGrp="1"/>
          </p:cNvSpPr>
          <p:nvPr>
            <p:ph idx="1"/>
          </p:nvPr>
        </p:nvSpPr>
        <p:spPr>
          <a:xfrm>
            <a:off x="251520" y="1417638"/>
            <a:ext cx="8425341" cy="4536300"/>
          </a:xfrm>
        </p:spPr>
        <p:txBody>
          <a:bodyPr>
            <a:noAutofit/>
          </a:bodyPr>
          <a:lstStyle/>
          <a:p>
            <a:pPr>
              <a:lnSpc>
                <a:spcPct val="150000"/>
              </a:lnSpc>
            </a:pPr>
            <a:r>
              <a:rPr lang="fa-IR" sz="2400" b="1" dirty="0">
                <a:effectLst>
                  <a:outerShdw blurRad="38100" dist="38100" dir="2700000" algn="tl">
                    <a:srgbClr val="000000">
                      <a:alpha val="43137"/>
                    </a:srgbClr>
                  </a:outerShdw>
                </a:effectLst>
                <a:cs typeface="B Nazanin" panose="00000400000000000000" pitchFamily="2" charset="-78"/>
              </a:rPr>
              <a:t>دمای اتاق خواب را مناسب نگه دارید</a:t>
            </a:r>
          </a:p>
          <a:p>
            <a:pPr>
              <a:lnSpc>
                <a:spcPct val="150000"/>
              </a:lnSpc>
            </a:pPr>
            <a:r>
              <a:rPr lang="fa-IR" sz="2400" b="1" dirty="0">
                <a:effectLst>
                  <a:outerShdw blurRad="38100" dist="38100" dir="2700000" algn="tl">
                    <a:srgbClr val="000000">
                      <a:alpha val="43137"/>
                    </a:srgbClr>
                  </a:outerShdw>
                </a:effectLst>
                <a:cs typeface="B Nazanin" panose="00000400000000000000" pitchFamily="2" charset="-78"/>
              </a:rPr>
              <a:t>لازم است در زمان خواب نور و صدا حداقل باشد</a:t>
            </a:r>
          </a:p>
          <a:p>
            <a:pPr>
              <a:lnSpc>
                <a:spcPct val="150000"/>
              </a:lnSpc>
            </a:pPr>
            <a:r>
              <a:rPr lang="fa-IR" sz="2400" b="1" dirty="0">
                <a:effectLst>
                  <a:outerShdw blurRad="38100" dist="38100" dir="2700000" algn="tl">
                    <a:srgbClr val="000000">
                      <a:alpha val="43137"/>
                    </a:srgbClr>
                  </a:outerShdw>
                </a:effectLst>
                <a:cs typeface="B Nazanin" panose="00000400000000000000" pitchFamily="2" charset="-78"/>
              </a:rPr>
              <a:t>از چرت زدن روزانه بپرهیزید. خواب روزانه </a:t>
            </a:r>
            <a:r>
              <a:rPr lang="fa-IR" sz="2400" b="1" dirty="0">
                <a:solidFill>
                  <a:srgbClr val="C00000"/>
                </a:solidFill>
                <a:effectLst>
                  <a:outerShdw blurRad="38100" dist="38100" dir="2700000" algn="tl">
                    <a:srgbClr val="000000">
                      <a:alpha val="43137"/>
                    </a:srgbClr>
                  </a:outerShdw>
                </a:effectLst>
                <a:cs typeface="B Nazanin" panose="00000400000000000000" pitchFamily="2" charset="-78"/>
              </a:rPr>
              <a:t>بیش از یک </a:t>
            </a:r>
            <a:r>
              <a:rPr lang="fa-IR" sz="2400" b="1" dirty="0">
                <a:effectLst>
                  <a:outerShdw blurRad="38100" dist="38100" dir="2700000" algn="tl">
                    <a:srgbClr val="000000">
                      <a:alpha val="43137"/>
                    </a:srgbClr>
                  </a:outerShdw>
                </a:effectLst>
                <a:cs typeface="B Nazanin" panose="00000400000000000000" pitchFamily="2" charset="-78"/>
              </a:rPr>
              <a:t>ساعت با خواب شبانه تداخل دارد. حدا کثر </a:t>
            </a:r>
            <a:r>
              <a:rPr lang="fa-IR" sz="2400" b="1" dirty="0">
                <a:solidFill>
                  <a:srgbClr val="C00000"/>
                </a:solidFill>
                <a:effectLst>
                  <a:outerShdw blurRad="38100" dist="38100" dir="2700000" algn="tl">
                    <a:srgbClr val="000000">
                      <a:alpha val="43137"/>
                    </a:srgbClr>
                  </a:outerShdw>
                </a:effectLst>
                <a:cs typeface="B Nazanin" panose="00000400000000000000" pitchFamily="2" charset="-78"/>
              </a:rPr>
              <a:t>سی دقیقه </a:t>
            </a:r>
            <a:r>
              <a:rPr lang="fa-IR" sz="2400" b="1" dirty="0">
                <a:effectLst>
                  <a:outerShdw blurRad="38100" dist="38100" dir="2700000" algn="tl">
                    <a:srgbClr val="000000">
                      <a:alpha val="43137"/>
                    </a:srgbClr>
                  </a:outerShdw>
                </a:effectLst>
                <a:cs typeface="B Nazanin" panose="00000400000000000000" pitchFamily="2" charset="-78"/>
              </a:rPr>
              <a:t>بین ساعت یک تا سه بعدازظهر بخوابید</a:t>
            </a:r>
          </a:p>
          <a:p>
            <a:pPr>
              <a:lnSpc>
                <a:spcPct val="150000"/>
              </a:lnSpc>
            </a:pPr>
            <a:r>
              <a:rPr lang="fa-IR" sz="2400" b="1" dirty="0">
                <a:effectLst>
                  <a:outerShdw blurRad="38100" dist="38100" dir="2700000" algn="tl">
                    <a:srgbClr val="000000">
                      <a:alpha val="43137"/>
                    </a:srgbClr>
                  </a:outerShdw>
                </a:effectLst>
                <a:cs typeface="B Nazanin" panose="00000400000000000000" pitchFamily="2" charset="-78"/>
              </a:rPr>
              <a:t>در زمان خواب از نگاه کردن مکرر به ساعت در اتاق خواب بپرهیزید</a:t>
            </a:r>
          </a:p>
          <a:p>
            <a:pPr>
              <a:lnSpc>
                <a:spcPct val="150000"/>
              </a:lnSpc>
            </a:pPr>
            <a:r>
              <a:rPr lang="fa-IR" sz="2400" b="1" dirty="0">
                <a:effectLst>
                  <a:outerShdw blurRad="38100" dist="38100" dir="2700000" algn="tl">
                    <a:srgbClr val="000000">
                      <a:alpha val="43137"/>
                    </a:srgbClr>
                  </a:outerShdw>
                </a:effectLst>
                <a:cs typeface="B Nazanin" panose="00000400000000000000" pitchFamily="2" charset="-78"/>
              </a:rPr>
              <a:t>از تماشاکردن تلویزیون و استفاده از تلفن همراه یا هر ابزار الکترونیک دارای صفحه روشن (مانند تبلت)، در رختخواب و ساعت های پایانی شب اجتناب کنید</a:t>
            </a:r>
          </a:p>
          <a:p>
            <a:pPr marL="109728" indent="0">
              <a:lnSpc>
                <a:spcPct val="150000"/>
              </a:lnSpc>
              <a:buNone/>
            </a:pPr>
            <a:endParaRPr lang="en-US" sz="2400" b="1" dirty="0">
              <a:effectLst>
                <a:outerShdw blurRad="38100" dist="38100" dir="2700000" algn="tl">
                  <a:srgbClr val="000000">
                    <a:alpha val="43137"/>
                  </a:srgbClr>
                </a:outerShdw>
              </a:effectLst>
              <a:cs typeface="B Nazanin" panose="00000400000000000000" pitchFamily="2" charset="-78"/>
            </a:endParaRPr>
          </a:p>
        </p:txBody>
      </p:sp>
    </p:spTree>
    <p:extLst>
      <p:ext uri="{BB962C8B-B14F-4D97-AF65-F5344CB8AC3E}">
        <p14:creationId xmlns:p14="http://schemas.microsoft.com/office/powerpoint/2010/main" val="4058178105"/>
      </p:ext>
    </p:extLst>
  </p:cSld>
  <p:clrMapOvr>
    <a:masterClrMapping/>
  </p:clrMapOvr>
  <p:transition spd="med">
    <p:wedg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7668344" y="6407944"/>
            <a:ext cx="978928" cy="365760"/>
          </a:xfrm>
        </p:spPr>
        <p:txBody>
          <a:bodyPr/>
          <a:lstStyle/>
          <a:p>
            <a:fld id="{877043ED-3084-4D6D-A9B5-DF473C8D6ED2}" type="datetime1">
              <a:rPr lang="en-US" smtClean="0">
                <a:solidFill>
                  <a:prstClr val="black"/>
                </a:solidFill>
              </a:rPr>
              <a:pPr/>
              <a:t>1/8/2024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a:solidFill>
                  <a:prstClr val="black"/>
                </a:solidFill>
              </a:rPr>
              <a:t>سلامت روان در دوران سالمندی- کارشناسان سالمندان کل کشور</a:t>
            </a:r>
            <a:endParaRPr lang="fa-IR" dirty="0">
              <a:solidFill>
                <a:prstClr val="black"/>
              </a:solidFill>
            </a:endParaRP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22</a:t>
            </a:fld>
            <a:endParaRPr lang="fa-IR">
              <a:solidFill>
                <a:prstClr val="black"/>
              </a:solidFill>
            </a:endParaRPr>
          </a:p>
        </p:txBody>
      </p:sp>
      <p:sp>
        <p:nvSpPr>
          <p:cNvPr id="6" name="Title 5"/>
          <p:cNvSpPr>
            <a:spLocks noGrp="1"/>
          </p:cNvSpPr>
          <p:nvPr>
            <p:ph type="title"/>
          </p:nvPr>
        </p:nvSpPr>
        <p:spPr/>
        <p:txBody>
          <a:bodyPr/>
          <a:lstStyle/>
          <a:p>
            <a:pPr algn="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اصول بهداشت خواب: </a:t>
            </a:r>
            <a:endParaRPr lang="fa-IR" dirty="0"/>
          </a:p>
        </p:txBody>
      </p:sp>
      <p:sp>
        <p:nvSpPr>
          <p:cNvPr id="7" name="Content Placeholder 6"/>
          <p:cNvSpPr>
            <a:spLocks noGrp="1"/>
          </p:cNvSpPr>
          <p:nvPr>
            <p:ph idx="1"/>
          </p:nvPr>
        </p:nvSpPr>
        <p:spPr>
          <a:xfrm>
            <a:off x="457200" y="1470992"/>
            <a:ext cx="8209722" cy="4536300"/>
          </a:xfrm>
        </p:spPr>
        <p:txBody>
          <a:bodyPr>
            <a:normAutofit lnSpcReduction="10000"/>
          </a:bodyPr>
          <a:lstStyle/>
          <a:p>
            <a:pPr>
              <a:lnSpc>
                <a:spcPct val="150000"/>
              </a:lnSpc>
            </a:pPr>
            <a:r>
              <a:rPr lang="fa-IR" sz="2400" b="1" dirty="0">
                <a:effectLst>
                  <a:outerShdw blurRad="38100" dist="38100" dir="2700000" algn="tl">
                    <a:srgbClr val="000000">
                      <a:alpha val="43137"/>
                    </a:srgbClr>
                  </a:outerShdw>
                </a:effectLst>
                <a:cs typeface="B Nazanin" panose="00000400000000000000" pitchFamily="2" charset="-78"/>
              </a:rPr>
              <a:t>از نوشیدن قهوه، چای و سایر نوشیدنی های کافئین دار در عصر و غروب پرهیز کنید</a:t>
            </a:r>
          </a:p>
          <a:p>
            <a:pPr>
              <a:lnSpc>
                <a:spcPct val="150000"/>
              </a:lnSpc>
            </a:pPr>
            <a:r>
              <a:rPr lang="fa-IR" sz="2400" b="1" dirty="0">
                <a:effectLst>
                  <a:outerShdw blurRad="38100" dist="38100" dir="2700000" algn="tl">
                    <a:srgbClr val="000000">
                      <a:alpha val="43137"/>
                    </a:srgbClr>
                  </a:outerShdw>
                </a:effectLst>
                <a:cs typeface="B Nazanin" panose="00000400000000000000" pitchFamily="2" charset="-78"/>
              </a:rPr>
              <a:t>جهت درمان بی خوابی خود از الکل استفاده نکنید</a:t>
            </a:r>
          </a:p>
          <a:p>
            <a:pPr>
              <a:lnSpc>
                <a:spcPct val="150000"/>
              </a:lnSpc>
            </a:pPr>
            <a:r>
              <a:rPr lang="fa-IR" sz="2400" b="1" dirty="0">
                <a:effectLst>
                  <a:outerShdw blurRad="38100" dist="38100" dir="2700000" algn="tl">
                    <a:srgbClr val="000000">
                      <a:alpha val="43137"/>
                    </a:srgbClr>
                  </a:outerShdw>
                </a:effectLst>
                <a:cs typeface="B Nazanin" panose="00000400000000000000" pitchFamily="2" charset="-78"/>
              </a:rPr>
              <a:t>قبل از خواب سیگار نکشید</a:t>
            </a:r>
          </a:p>
          <a:p>
            <a:pPr>
              <a:lnSpc>
                <a:spcPct val="150000"/>
              </a:lnSpc>
            </a:pPr>
            <a:r>
              <a:rPr lang="fa-IR" sz="2400" b="1" dirty="0">
                <a:effectLst>
                  <a:outerShdw blurRad="38100" dist="38100" dir="2700000" algn="tl">
                    <a:srgbClr val="000000">
                      <a:alpha val="43137"/>
                    </a:srgbClr>
                  </a:outerShdw>
                </a:effectLst>
                <a:cs typeface="B Nazanin" panose="00000400000000000000" pitchFamily="2" charset="-78"/>
              </a:rPr>
              <a:t>از مطالعه در رختخواب بپرهیزید</a:t>
            </a:r>
          </a:p>
          <a:p>
            <a:pPr>
              <a:lnSpc>
                <a:spcPct val="150000"/>
              </a:lnSpc>
            </a:pPr>
            <a:r>
              <a:rPr lang="fa-IR" sz="2400" b="1" dirty="0">
                <a:effectLst>
                  <a:outerShdw blurRad="38100" dist="38100" dir="2700000" algn="tl">
                    <a:srgbClr val="000000">
                      <a:alpha val="43137"/>
                    </a:srgbClr>
                  </a:outerShdw>
                </a:effectLst>
                <a:cs typeface="B Nazanin" panose="00000400000000000000" pitchFamily="2" charset="-78"/>
              </a:rPr>
              <a:t>در رختخواب از تلفن، موبایل و وسایل کامپیوتری استفاده نکنید و آن ها را به بستر خود نبرید</a:t>
            </a:r>
          </a:p>
          <a:p>
            <a:pPr>
              <a:lnSpc>
                <a:spcPct val="150000"/>
              </a:lnSpc>
            </a:pPr>
            <a:r>
              <a:rPr lang="fa-IR" sz="2400" b="1" dirty="0">
                <a:effectLst>
                  <a:outerShdw blurRad="38100" dist="38100" dir="2700000" algn="tl">
                    <a:srgbClr val="000000">
                      <a:alpha val="43137"/>
                    </a:srgbClr>
                  </a:outerShdw>
                </a:effectLst>
                <a:cs typeface="B Nazanin" panose="00000400000000000000" pitchFamily="2" charset="-78"/>
              </a:rPr>
              <a:t>در صورت تداوم بی خوابی یا سایر مشکلات خواب به</a:t>
            </a:r>
            <a:r>
              <a:rPr lang="fa-IR" sz="2800" b="1" dirty="0">
                <a:solidFill>
                  <a:srgbClr val="C00000"/>
                </a:solidFill>
                <a:effectLst>
                  <a:outerShdw blurRad="38100" dist="38100" dir="2700000" algn="tl">
                    <a:srgbClr val="000000">
                      <a:alpha val="43137"/>
                    </a:srgbClr>
                  </a:outerShdw>
                </a:effectLst>
                <a:cs typeface="B Nazanin" panose="00000400000000000000" pitchFamily="2" charset="-78"/>
              </a:rPr>
              <a:t> پزشک </a:t>
            </a:r>
            <a:r>
              <a:rPr lang="fa-IR" sz="2400" b="1" dirty="0">
                <a:effectLst>
                  <a:outerShdw blurRad="38100" dist="38100" dir="2700000" algn="tl">
                    <a:srgbClr val="000000">
                      <a:alpha val="43137"/>
                    </a:srgbClr>
                  </a:outerShdw>
                </a:effectLst>
                <a:cs typeface="B Nazanin" panose="00000400000000000000" pitchFamily="2" charset="-78"/>
              </a:rPr>
              <a:t>مراجعه کنید</a:t>
            </a:r>
            <a:endParaRPr lang="en-US" sz="2400" b="1" dirty="0">
              <a:effectLst>
                <a:outerShdw blurRad="38100" dist="38100" dir="2700000" algn="tl">
                  <a:srgbClr val="000000">
                    <a:alpha val="43137"/>
                  </a:srgbClr>
                </a:outerShdw>
              </a:effectLst>
              <a:cs typeface="B Nazanin" panose="00000400000000000000" pitchFamily="2" charset="-78"/>
            </a:endParaRPr>
          </a:p>
        </p:txBody>
      </p:sp>
    </p:spTree>
    <p:extLst>
      <p:ext uri="{BB962C8B-B14F-4D97-AF65-F5344CB8AC3E}">
        <p14:creationId xmlns:p14="http://schemas.microsoft.com/office/powerpoint/2010/main" val="2690456675"/>
      </p:ext>
    </p:extLst>
  </p:cSld>
  <p:clrMapOvr>
    <a:masterClrMapping/>
  </p:clrMapOvr>
  <p:transition spd="med">
    <p:wedg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gn="ctr"/>
            <a:endParaRPr lang="fa-IR" sz="5400" dirty="0">
              <a:cs typeface="B Titr" panose="00000700000000000000" pitchFamily="2" charset="-78"/>
            </a:endParaRPr>
          </a:p>
          <a:p>
            <a:pPr algn="ctr"/>
            <a:r>
              <a:rPr lang="fa-IR" sz="5400" dirty="0">
                <a:cs typeface="B Titr" panose="00000700000000000000" pitchFamily="2" charset="-78"/>
              </a:rPr>
              <a:t>درد در سالمندان </a:t>
            </a:r>
            <a:endParaRPr lang="en-US" sz="5400" dirty="0">
              <a:cs typeface="B Titr" panose="00000700000000000000" pitchFamily="2" charset="-78"/>
            </a:endParaRPr>
          </a:p>
        </p:txBody>
      </p:sp>
      <p:sp>
        <p:nvSpPr>
          <p:cNvPr id="3" name="Date Placeholder 2"/>
          <p:cNvSpPr>
            <a:spLocks noGrp="1"/>
          </p:cNvSpPr>
          <p:nvPr>
            <p:ph type="dt" sz="half" idx="10"/>
          </p:nvPr>
        </p:nvSpPr>
        <p:spPr/>
        <p:txBody>
          <a:bodyPr/>
          <a:lstStyle/>
          <a:p>
            <a:fld id="{811E0322-0BDA-40F0-9F71-E8061609D538}" type="datetime1">
              <a:rPr lang="en-US" smtClean="0">
                <a:solidFill>
                  <a:prstClr val="black"/>
                </a:solidFill>
              </a:rPr>
              <a:pPr/>
              <a:t>1/8/2024</a:t>
            </a:fld>
            <a:endParaRPr lang="fa-IR">
              <a:solidFill>
                <a:prstClr val="black"/>
              </a:solidFill>
            </a:endParaRPr>
          </a:p>
        </p:txBody>
      </p:sp>
      <p:sp>
        <p:nvSpPr>
          <p:cNvPr id="4" name="Footer Placeholder 3"/>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23</a:t>
            </a:fld>
            <a:endParaRPr lang="fa-IR">
              <a:solidFill>
                <a:prstClr val="black"/>
              </a:solidFill>
            </a:endParaRPr>
          </a:p>
        </p:txBody>
      </p:sp>
      <p:sp>
        <p:nvSpPr>
          <p:cNvPr id="6" name="Title 5"/>
          <p:cNvSpPr>
            <a:spLocks noGrp="1"/>
          </p:cNvSpPr>
          <p:nvPr>
            <p:ph type="title"/>
          </p:nvPr>
        </p:nvSpPr>
        <p:spPr/>
        <p:txBody>
          <a:bodyPr>
            <a:normAutofit/>
          </a:bodyPr>
          <a:lstStyle/>
          <a:p>
            <a:pPr algn="ctr"/>
            <a:r>
              <a:rPr lang="fa-IR" sz="5400" dirty="0">
                <a:cs typeface="B Titr" panose="00000700000000000000" pitchFamily="2" charset="-78"/>
              </a:rPr>
              <a:t>فصل هشتم </a:t>
            </a:r>
            <a:endParaRPr lang="en-US" sz="5400" dirty="0">
              <a:cs typeface="B Titr" panose="00000700000000000000" pitchFamily="2" charset="-78"/>
            </a:endParaRPr>
          </a:p>
        </p:txBody>
      </p:sp>
    </p:spTree>
    <p:extLst>
      <p:ext uri="{BB962C8B-B14F-4D97-AF65-F5344CB8AC3E}">
        <p14:creationId xmlns:p14="http://schemas.microsoft.com/office/powerpoint/2010/main" val="2005749275"/>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ar-SA" sz="2400" b="1" dirty="0">
                <a:cs typeface="B Nazanin" panose="00000400000000000000" pitchFamily="2" charset="-78"/>
              </a:rPr>
              <a:t>درد یک احساس ناخوشایند درونی و ناشی از صدمه یا آسیب به بافت‌های بدن است</a:t>
            </a:r>
            <a:r>
              <a:rPr lang="en-US" sz="2400" b="1" dirty="0">
                <a:cs typeface="B Nazanin" panose="00000400000000000000" pitchFamily="2" charset="-78"/>
              </a:rPr>
              <a:t>.</a:t>
            </a:r>
          </a:p>
          <a:p>
            <a:r>
              <a:rPr lang="fa-IR" sz="2400" b="1" dirty="0">
                <a:cs typeface="B Nazanin" panose="00000400000000000000" pitchFamily="2" charset="-78"/>
              </a:rPr>
              <a:t>در</a:t>
            </a:r>
            <a:r>
              <a:rPr lang="ar-SA" sz="2400" b="1" dirty="0">
                <a:cs typeface="B Nazanin" panose="00000400000000000000" pitchFamily="2" charset="-78"/>
              </a:rPr>
              <a:t>د، علامتی است که به فرد هشدار می‌دهد در قسمتی از بدنش مشکلی وجود دارد.</a:t>
            </a:r>
            <a:endParaRPr lang="en-US" sz="2400" b="1" dirty="0">
              <a:cs typeface="B Nazanin" panose="00000400000000000000" pitchFamily="2" charset="-78"/>
            </a:endParaRPr>
          </a:p>
          <a:p>
            <a:r>
              <a:rPr lang="ar-SA" sz="2400" b="1" dirty="0">
                <a:cs typeface="B Nazanin" panose="00000400000000000000" pitchFamily="2" charset="-78"/>
              </a:rPr>
              <a:t> درد </a:t>
            </a:r>
            <a:r>
              <a:rPr lang="fa-IR" sz="2400" b="1" dirty="0">
                <a:cs typeface="B Nazanin" panose="00000400000000000000" pitchFamily="2" charset="-78"/>
              </a:rPr>
              <a:t>یک</a:t>
            </a:r>
            <a:r>
              <a:rPr lang="ar-SA" sz="2400" b="1" dirty="0">
                <a:cs typeface="B Nazanin" panose="00000400000000000000" pitchFamily="2" charset="-78"/>
              </a:rPr>
              <a:t> شکایت‌های اصلی و رایج بیماران سالمند است که معمولاً شب‌ها شدت می‌یابد. تنها راه درمان و تسکین درد استفاده از دارو نیست و لازم است این باور را که درمان هر دردی مصرف داروی مسکن است، از ذهن خود خارج کنیم.</a:t>
            </a:r>
            <a:endParaRPr lang="en-US" sz="2400" b="1" dirty="0">
              <a:cs typeface="B Nazanin" panose="00000400000000000000" pitchFamily="2" charset="-78"/>
            </a:endParaRPr>
          </a:p>
          <a:p>
            <a:pPr algn="just">
              <a:lnSpc>
                <a:spcPct val="150000"/>
              </a:lnSpc>
            </a:pPr>
            <a:endPar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endParaRPr>
          </a:p>
        </p:txBody>
      </p:sp>
      <p:sp>
        <p:nvSpPr>
          <p:cNvPr id="3" name="Date Placeholder 2"/>
          <p:cNvSpPr>
            <a:spLocks noGrp="1"/>
          </p:cNvSpPr>
          <p:nvPr>
            <p:ph type="dt" sz="half" idx="10"/>
          </p:nvPr>
        </p:nvSpPr>
        <p:spPr>
          <a:xfrm>
            <a:off x="7668344" y="6407944"/>
            <a:ext cx="978928" cy="365760"/>
          </a:xfrm>
        </p:spPr>
        <p:txBody>
          <a:bodyPr/>
          <a:lstStyle/>
          <a:p>
            <a:fld id="{336FEB27-DE34-47B8-8B6C-4DE3265E6936}" type="datetime1">
              <a:rPr lang="en-US" smtClean="0">
                <a:solidFill>
                  <a:prstClr val="black"/>
                </a:solidFill>
              </a:rPr>
              <a:pPr/>
              <a:t>1/8/2024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a:solidFill>
                  <a:prstClr val="black"/>
                </a:solidFill>
              </a:rPr>
              <a:t>سلامت روان در دوران سالمندی- کارشناسان سالمندان کل کشور</a:t>
            </a:r>
            <a:endParaRPr lang="fa-IR" dirty="0">
              <a:solidFill>
                <a:prstClr val="black"/>
              </a:solidFill>
            </a:endParaRP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24</a:t>
            </a:fld>
            <a:endParaRPr lang="fa-IR">
              <a:solidFill>
                <a:prstClr val="black"/>
              </a:solidFill>
            </a:endParaRPr>
          </a:p>
        </p:txBody>
      </p:sp>
      <p:sp>
        <p:nvSpPr>
          <p:cNvPr id="6" name="Title 5"/>
          <p:cNvSpPr>
            <a:spLocks noGrp="1"/>
          </p:cNvSpPr>
          <p:nvPr>
            <p:ph type="title"/>
          </p:nvPr>
        </p:nvSpPr>
        <p:spPr/>
        <p:txBody>
          <a:bodyPr>
            <a:normAutofit/>
          </a:bodyPr>
          <a:lstStyle/>
          <a:p>
            <a:pPr algn="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درد در سالمندان:</a:t>
            </a:r>
            <a:endPar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Tree>
    <p:extLst>
      <p:ext uri="{BB962C8B-B14F-4D97-AF65-F5344CB8AC3E}">
        <p14:creationId xmlns:p14="http://schemas.microsoft.com/office/powerpoint/2010/main" val="4063462195"/>
      </p:ext>
    </p:extLst>
  </p:cSld>
  <p:clrMapOvr>
    <a:masterClrMapping/>
  </p:clrMapOvr>
  <p:transition spd="med">
    <p:wedg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lvl="0"/>
            <a:r>
              <a:rPr lang="ar-SA" sz="2400" b="1" dirty="0">
                <a:cs typeface="B Nazanin" panose="00000400000000000000" pitchFamily="2" charset="-78"/>
              </a:rPr>
              <a:t>دردهای مربوط به التهاب مفاصل و استخوان</a:t>
            </a:r>
            <a:endParaRPr lang="en-US" sz="2400" b="1" dirty="0">
              <a:cs typeface="B Nazanin" panose="00000400000000000000" pitchFamily="2" charset="-78"/>
            </a:endParaRPr>
          </a:p>
          <a:p>
            <a:pPr lvl="0"/>
            <a:r>
              <a:rPr lang="ar-SA" sz="2400" b="1" dirty="0">
                <a:cs typeface="B Nazanin" panose="00000400000000000000" pitchFamily="2" charset="-78"/>
              </a:rPr>
              <a:t> دردهای سرطانی</a:t>
            </a:r>
            <a:endParaRPr lang="en-US" sz="2400" b="1" dirty="0">
              <a:cs typeface="B Nazanin" panose="00000400000000000000" pitchFamily="2" charset="-78"/>
            </a:endParaRPr>
          </a:p>
          <a:p>
            <a:pPr lvl="0"/>
            <a:r>
              <a:rPr lang="ar-SA" sz="2400" b="1" dirty="0">
                <a:cs typeface="B Nazanin" panose="00000400000000000000" pitchFamily="2" charset="-78"/>
              </a:rPr>
              <a:t> دردهای بعد از سکته مغزی </a:t>
            </a:r>
            <a:endParaRPr lang="en-US" sz="2400" b="1" dirty="0">
              <a:cs typeface="B Nazanin" panose="00000400000000000000" pitchFamily="2" charset="-78"/>
            </a:endParaRPr>
          </a:p>
          <a:p>
            <a:pPr lvl="0"/>
            <a:r>
              <a:rPr lang="ar-SA" sz="2400" b="1" dirty="0">
                <a:cs typeface="B Nazanin" panose="00000400000000000000" pitchFamily="2" charset="-78"/>
              </a:rPr>
              <a:t>دردهای مربوط به رشته‌های عصبی محیطی ناشی از دیابت</a:t>
            </a:r>
            <a:endParaRPr lang="en-US" sz="2400" b="1" dirty="0">
              <a:cs typeface="B Nazanin" panose="00000400000000000000" pitchFamily="2" charset="-78"/>
            </a:endParaRPr>
          </a:p>
          <a:p>
            <a:pPr lvl="0"/>
            <a:r>
              <a:rPr lang="ar-SA" sz="2400" b="1" dirty="0">
                <a:cs typeface="B Nazanin" panose="00000400000000000000" pitchFamily="2" charset="-78"/>
              </a:rPr>
              <a:t> دردهای بعد از بیماری زونا </a:t>
            </a:r>
            <a:endParaRPr lang="en-US" sz="2400" b="1" dirty="0">
              <a:cs typeface="B Nazanin" panose="00000400000000000000" pitchFamily="2" charset="-78"/>
            </a:endParaRPr>
          </a:p>
          <a:p>
            <a:pPr lvl="0"/>
            <a:r>
              <a:rPr lang="ar-SA" sz="2400" b="1" dirty="0">
                <a:cs typeface="B Nazanin" panose="00000400000000000000" pitchFamily="2" charset="-78"/>
              </a:rPr>
              <a:t>دردهای مربوط به تنگی کانال نخاعی</a:t>
            </a:r>
            <a:endParaRPr lang="en-US" sz="2400" b="1" dirty="0">
              <a:cs typeface="B Nazanin" panose="00000400000000000000" pitchFamily="2" charset="-78"/>
            </a:endParaRPr>
          </a:p>
          <a:p>
            <a:pPr algn="just">
              <a:lnSpc>
                <a:spcPct val="150000"/>
              </a:lnSpc>
            </a:pPr>
            <a:endPar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endParaRPr>
          </a:p>
        </p:txBody>
      </p:sp>
      <p:sp>
        <p:nvSpPr>
          <p:cNvPr id="3" name="Date Placeholder 2"/>
          <p:cNvSpPr>
            <a:spLocks noGrp="1"/>
          </p:cNvSpPr>
          <p:nvPr>
            <p:ph type="dt" sz="half" idx="10"/>
          </p:nvPr>
        </p:nvSpPr>
        <p:spPr>
          <a:xfrm>
            <a:off x="7668344" y="6407944"/>
            <a:ext cx="978928" cy="365760"/>
          </a:xfrm>
        </p:spPr>
        <p:txBody>
          <a:bodyPr/>
          <a:lstStyle/>
          <a:p>
            <a:fld id="{877043ED-3084-4D6D-A9B5-DF473C8D6ED2}" type="datetime1">
              <a:rPr lang="en-US" smtClean="0">
                <a:solidFill>
                  <a:prstClr val="black"/>
                </a:solidFill>
              </a:rPr>
              <a:pPr/>
              <a:t>1/8/2024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a:solidFill>
                  <a:prstClr val="black"/>
                </a:solidFill>
              </a:rPr>
              <a:t>سلامت روان در دوران سالمندی- کارشناسان سالمندان کل کشور</a:t>
            </a:r>
            <a:endParaRPr lang="fa-IR" dirty="0">
              <a:solidFill>
                <a:prstClr val="black"/>
              </a:solidFill>
            </a:endParaRP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25</a:t>
            </a:fld>
            <a:endParaRPr lang="fa-IR">
              <a:solidFill>
                <a:prstClr val="black"/>
              </a:solidFill>
            </a:endParaRPr>
          </a:p>
        </p:txBody>
      </p:sp>
      <p:sp>
        <p:nvSpPr>
          <p:cNvPr id="6" name="Title 5"/>
          <p:cNvSpPr>
            <a:spLocks noGrp="1"/>
          </p:cNvSpPr>
          <p:nvPr>
            <p:ph type="title"/>
          </p:nvPr>
        </p:nvSpPr>
        <p:spPr>
          <a:xfrm>
            <a:off x="600552" y="980727"/>
            <a:ext cx="8219920" cy="671447"/>
          </a:xfrm>
        </p:spPr>
        <p:txBody>
          <a:bodyPr>
            <a:normAutofit fontScale="90000"/>
          </a:bodyPr>
          <a:lstStyle/>
          <a:p>
            <a:pPr algn="r"/>
            <a:r>
              <a:rPr lang="ar-SA" dirty="0">
                <a:effectLst/>
              </a:rPr>
              <a:t> </a:t>
            </a:r>
            <a:r>
              <a:rPr lang="ar-SA" sz="46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برخی از علت‌های اصلی درد در سالمندان به شرح ذیل می‌باشد:</a:t>
            </a:r>
            <a:br>
              <a:rPr lang="fa-IR" sz="46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br>
            <a:br>
              <a:rPr lang="en-US" dirty="0">
                <a:effectLst/>
              </a:rPr>
            </a:br>
            <a:endParaRPr lang="fa-IR" dirty="0"/>
          </a:p>
        </p:txBody>
      </p:sp>
    </p:spTree>
    <p:extLst>
      <p:ext uri="{BB962C8B-B14F-4D97-AF65-F5344CB8AC3E}">
        <p14:creationId xmlns:p14="http://schemas.microsoft.com/office/powerpoint/2010/main" val="1818272652"/>
      </p:ext>
    </p:extLst>
  </p:cSld>
  <p:clrMapOvr>
    <a:masterClrMapping/>
  </p:clrMapOvr>
  <p:transition spd="med">
    <p:wedg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9"/>
            <a:ext cx="8229600" cy="4611967"/>
          </a:xfrm>
        </p:spPr>
        <p:txBody>
          <a:bodyPr>
            <a:normAutofit/>
          </a:bodyPr>
          <a:lstStyle/>
          <a:p>
            <a:pPr lvl="0"/>
            <a:r>
              <a:rPr lang="ar-SA" sz="2400" b="1" dirty="0">
                <a:cs typeface="B Nazanin" panose="00000400000000000000" pitchFamily="2" charset="-78"/>
              </a:rPr>
              <a:t> همه دردها به مسکن‌های موجود جواب نمی‌دهد.</a:t>
            </a:r>
            <a:endParaRPr lang="en-US" sz="2400" b="1" dirty="0">
              <a:cs typeface="B Nazanin" panose="00000400000000000000" pitchFamily="2" charset="-78"/>
            </a:endParaRPr>
          </a:p>
          <a:p>
            <a:pPr lvl="0"/>
            <a:r>
              <a:rPr lang="ar-SA" sz="2400" b="1" dirty="0">
                <a:cs typeface="B Nazanin" panose="00000400000000000000" pitchFamily="2" charset="-78"/>
              </a:rPr>
              <a:t> فعالیت بدنی روزمره می‌توان جایگزین فیزیوتراپی شود.</a:t>
            </a:r>
            <a:endParaRPr lang="en-US" sz="2400" b="1" dirty="0">
              <a:cs typeface="B Nazanin" panose="00000400000000000000" pitchFamily="2" charset="-78"/>
            </a:endParaRPr>
          </a:p>
          <a:p>
            <a:pPr lvl="0"/>
            <a:r>
              <a:rPr lang="ar-SA" sz="2400" b="1" dirty="0">
                <a:cs typeface="B Nazanin" panose="00000400000000000000" pitchFamily="2" charset="-78"/>
              </a:rPr>
              <a:t> مصرف قرص کلسیم باعث سنگ کلیه می‌شود.</a:t>
            </a:r>
            <a:endParaRPr lang="en-US" sz="2400" b="1" dirty="0">
              <a:cs typeface="B Nazanin" panose="00000400000000000000" pitchFamily="2" charset="-78"/>
            </a:endParaRPr>
          </a:p>
          <a:p>
            <a:pPr lvl="0"/>
            <a:r>
              <a:rPr lang="ar-SA" sz="2400" b="1" dirty="0">
                <a:cs typeface="B Nazanin" panose="00000400000000000000" pitchFamily="2" charset="-78"/>
              </a:rPr>
              <a:t> مسکن‌ها به خصوص داروهای حاوی مواد مخدر، در سالمندان خطر اعتیاد دارند و مصرف آن را باید ممنوع کرد.</a:t>
            </a:r>
            <a:endParaRPr lang="en-US" sz="2400" b="1" dirty="0">
              <a:cs typeface="B Nazanin" panose="00000400000000000000" pitchFamily="2" charset="-78"/>
            </a:endParaRPr>
          </a:p>
          <a:p>
            <a:pPr lvl="0"/>
            <a:r>
              <a:rPr lang="ar-SA" sz="2400" b="1" dirty="0">
                <a:cs typeface="B Nazanin" panose="00000400000000000000" pitchFamily="2" charset="-78"/>
              </a:rPr>
              <a:t> بدن من چون تحت تاثیر شرایط محیطی و کار زیاد، بدن من مقاوم شده است  پس می‌توانم ورزش را به زمان دیگری موکول کنم</a:t>
            </a:r>
            <a:r>
              <a:rPr lang="ar-SA" sz="2400" dirty="0"/>
              <a:t>.</a:t>
            </a:r>
            <a:endParaRPr lang="en-US" sz="2400" dirty="0"/>
          </a:p>
          <a:p>
            <a:pPr algn="just">
              <a:lnSpc>
                <a:spcPct val="150000"/>
              </a:lnSpc>
            </a:pPr>
            <a:endPar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endParaRPr>
          </a:p>
        </p:txBody>
      </p:sp>
      <p:sp>
        <p:nvSpPr>
          <p:cNvPr id="3" name="Date Placeholder 2"/>
          <p:cNvSpPr>
            <a:spLocks noGrp="1"/>
          </p:cNvSpPr>
          <p:nvPr>
            <p:ph type="dt" sz="half" idx="10"/>
          </p:nvPr>
        </p:nvSpPr>
        <p:spPr>
          <a:xfrm>
            <a:off x="7668344" y="6407944"/>
            <a:ext cx="978928" cy="365760"/>
          </a:xfrm>
        </p:spPr>
        <p:txBody>
          <a:bodyPr/>
          <a:lstStyle/>
          <a:p>
            <a:fld id="{877043ED-3084-4D6D-A9B5-DF473C8D6ED2}" type="datetime1">
              <a:rPr lang="en-US" smtClean="0">
                <a:solidFill>
                  <a:prstClr val="black"/>
                </a:solidFill>
              </a:rPr>
              <a:pPr/>
              <a:t>1/8/2024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a:solidFill>
                  <a:prstClr val="black"/>
                </a:solidFill>
              </a:rPr>
              <a:t>سلامت روان در دوران سالمندی- کارشناسان سالمندان کل کشور</a:t>
            </a:r>
            <a:endParaRPr lang="fa-IR" dirty="0">
              <a:solidFill>
                <a:prstClr val="black"/>
              </a:solidFill>
            </a:endParaRP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26</a:t>
            </a:fld>
            <a:endParaRPr lang="fa-IR">
              <a:solidFill>
                <a:prstClr val="black"/>
              </a:solidFill>
            </a:endParaRPr>
          </a:p>
        </p:txBody>
      </p:sp>
      <p:sp>
        <p:nvSpPr>
          <p:cNvPr id="6" name="Title 5"/>
          <p:cNvSpPr>
            <a:spLocks noGrp="1"/>
          </p:cNvSpPr>
          <p:nvPr>
            <p:ph type="title"/>
          </p:nvPr>
        </p:nvSpPr>
        <p:spPr/>
        <p:txBody>
          <a:bodyPr/>
          <a:lstStyle/>
          <a:p>
            <a:pPr algn="r"/>
            <a:r>
              <a:rPr lang="ar-SA"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باورهای نادرست درباره درد در سالمندان</a:t>
            </a: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a:t>
            </a:r>
            <a:endParaRPr lang="fa-IR" dirty="0"/>
          </a:p>
        </p:txBody>
      </p:sp>
    </p:spTree>
    <p:extLst>
      <p:ext uri="{BB962C8B-B14F-4D97-AF65-F5344CB8AC3E}">
        <p14:creationId xmlns:p14="http://schemas.microsoft.com/office/powerpoint/2010/main" val="837137502"/>
      </p:ext>
    </p:extLst>
  </p:cSld>
  <p:clrMapOvr>
    <a:masterClrMapping/>
  </p:clrMapOvr>
  <p:transition spd="med">
    <p:wedg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lvl="0"/>
            <a:r>
              <a:rPr lang="ar-SA" sz="2400" b="1" dirty="0">
                <a:cs typeface="B Nazanin" panose="00000400000000000000" pitchFamily="2" charset="-78"/>
              </a:rPr>
              <a:t>آگاهی از علت درد </a:t>
            </a:r>
            <a:endParaRPr lang="en-US" sz="2400" b="1" dirty="0">
              <a:cs typeface="B Nazanin" panose="00000400000000000000" pitchFamily="2" charset="-78"/>
            </a:endParaRPr>
          </a:p>
          <a:p>
            <a:pPr lvl="0"/>
            <a:r>
              <a:rPr lang="ar-SA" sz="2400" b="1" dirty="0">
                <a:cs typeface="B Nazanin" panose="00000400000000000000" pitchFamily="2" charset="-78"/>
              </a:rPr>
              <a:t>کاردرمانی با تقویت عضلات بدن</a:t>
            </a:r>
            <a:endParaRPr lang="en-US" sz="2400" b="1" dirty="0">
              <a:cs typeface="B Nazanin" panose="00000400000000000000" pitchFamily="2" charset="-78"/>
            </a:endParaRPr>
          </a:p>
          <a:p>
            <a:pPr lvl="0"/>
            <a:r>
              <a:rPr lang="ar-SA" sz="2400" b="1" dirty="0">
                <a:cs typeface="B Nazanin" panose="00000400000000000000" pitchFamily="2" charset="-78"/>
              </a:rPr>
              <a:t> کاهش تنش و فشار روانی و کاهش اضطراب و افسردگی</a:t>
            </a:r>
            <a:endParaRPr lang="en-US" sz="2400" b="1" dirty="0">
              <a:cs typeface="B Nazanin" panose="00000400000000000000" pitchFamily="2" charset="-78"/>
            </a:endParaRPr>
          </a:p>
          <a:p>
            <a:pPr lvl="0"/>
            <a:r>
              <a:rPr lang="ar-SA" sz="2400" b="1" dirty="0">
                <a:cs typeface="B Nazanin" panose="00000400000000000000" pitchFamily="2" charset="-78"/>
              </a:rPr>
              <a:t> رژیم غذایی مناسب </a:t>
            </a:r>
            <a:endParaRPr lang="en-US" sz="2400" b="1" dirty="0">
              <a:cs typeface="B Nazanin" panose="00000400000000000000" pitchFamily="2" charset="-78"/>
            </a:endParaRPr>
          </a:p>
          <a:p>
            <a:pPr lvl="0"/>
            <a:r>
              <a:rPr lang="ar-SA" sz="2400" b="1" dirty="0">
                <a:cs typeface="B Nazanin" panose="00000400000000000000" pitchFamily="2" charset="-78"/>
              </a:rPr>
              <a:t>گوش دادن به موسیقی </a:t>
            </a:r>
            <a:endParaRPr lang="en-US" sz="2400" b="1" dirty="0">
              <a:cs typeface="B Nazanin" panose="00000400000000000000" pitchFamily="2" charset="-78"/>
            </a:endParaRPr>
          </a:p>
          <a:p>
            <a:pPr lvl="0"/>
            <a:r>
              <a:rPr lang="ar-SA" sz="2400" b="1" dirty="0">
                <a:cs typeface="B Nazanin" panose="00000400000000000000" pitchFamily="2" charset="-78"/>
              </a:rPr>
              <a:t>استراحت در بین فعالیت‌ها </a:t>
            </a:r>
            <a:endParaRPr lang="en-US" sz="2400" b="1" dirty="0">
              <a:cs typeface="B Nazanin" panose="00000400000000000000" pitchFamily="2" charset="-78"/>
            </a:endParaRPr>
          </a:p>
          <a:p>
            <a:pPr lvl="0"/>
            <a:r>
              <a:rPr lang="ar-SA" sz="2400" b="1" dirty="0">
                <a:cs typeface="B Nazanin" panose="00000400000000000000" pitchFamily="2" charset="-78"/>
              </a:rPr>
              <a:t>یکی دیگر از راه‌های کاهش درد " تن آرامی" به معنای شل کردن عضلات می‌باشد</a:t>
            </a:r>
            <a:r>
              <a:rPr lang="ar-SA" sz="2400" dirty="0"/>
              <a:t>.</a:t>
            </a:r>
            <a:endParaRPr lang="en-US" sz="2400" dirty="0"/>
          </a:p>
          <a:p>
            <a:pPr algn="just">
              <a:lnSpc>
                <a:spcPct val="150000"/>
              </a:lnSpc>
            </a:pPr>
            <a:endPar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endParaRPr>
          </a:p>
        </p:txBody>
      </p:sp>
      <p:sp>
        <p:nvSpPr>
          <p:cNvPr id="3" name="Date Placeholder 2"/>
          <p:cNvSpPr>
            <a:spLocks noGrp="1"/>
          </p:cNvSpPr>
          <p:nvPr>
            <p:ph type="dt" sz="half" idx="10"/>
          </p:nvPr>
        </p:nvSpPr>
        <p:spPr>
          <a:xfrm>
            <a:off x="7668344" y="6407944"/>
            <a:ext cx="978928" cy="365760"/>
          </a:xfrm>
        </p:spPr>
        <p:txBody>
          <a:bodyPr/>
          <a:lstStyle/>
          <a:p>
            <a:fld id="{877043ED-3084-4D6D-A9B5-DF473C8D6ED2}" type="datetime1">
              <a:rPr lang="en-US" smtClean="0">
                <a:solidFill>
                  <a:prstClr val="black"/>
                </a:solidFill>
              </a:rPr>
              <a:pPr/>
              <a:t>1/8/2024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a:solidFill>
                  <a:prstClr val="black"/>
                </a:solidFill>
              </a:rPr>
              <a:t>سلامت روان در دوران سالمندی- کارشناسان سالمندان کل کشور</a:t>
            </a:r>
            <a:endParaRPr lang="fa-IR" dirty="0">
              <a:solidFill>
                <a:prstClr val="black"/>
              </a:solidFill>
            </a:endParaRP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27</a:t>
            </a:fld>
            <a:endParaRPr lang="fa-IR">
              <a:solidFill>
                <a:prstClr val="black"/>
              </a:solidFill>
            </a:endParaRPr>
          </a:p>
        </p:txBody>
      </p:sp>
      <p:sp>
        <p:nvSpPr>
          <p:cNvPr id="6" name="Title 5"/>
          <p:cNvSpPr>
            <a:spLocks noGrp="1"/>
          </p:cNvSpPr>
          <p:nvPr>
            <p:ph type="title"/>
          </p:nvPr>
        </p:nvSpPr>
        <p:spPr/>
        <p:txBody>
          <a:bodyPr/>
          <a:lstStyle/>
          <a:p>
            <a:pPr algn="r"/>
            <a:r>
              <a:rPr lang="ar-SA"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درمان درد در سالمندان:</a:t>
            </a: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 </a:t>
            </a:r>
            <a:endParaRPr lang="fa-IR" dirty="0"/>
          </a:p>
        </p:txBody>
      </p:sp>
    </p:spTree>
    <p:extLst>
      <p:ext uri="{BB962C8B-B14F-4D97-AF65-F5344CB8AC3E}">
        <p14:creationId xmlns:p14="http://schemas.microsoft.com/office/powerpoint/2010/main" val="2845510649"/>
      </p:ext>
    </p:extLst>
  </p:cSld>
  <p:clrMapOvr>
    <a:masterClrMapping/>
  </p:clrMapOvr>
  <p:transition spd="med">
    <p:wedg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ar-SA" sz="2400" b="1" dirty="0">
                <a:cs typeface="B Nazanin" panose="00000400000000000000" pitchFamily="2" charset="-78"/>
              </a:rPr>
              <a:t>دراز بکشید- چشم‌ها را ببندید- عضلات شل کنید- از انگشت پاها شروع کنید- سپس ساق پاها- ران، شکم و باسن- سینه و پشت- دست و گردن- آرام و عمیق نفس بکشید- سپس عضلات شانه ،گردن، سر- عمیق نفس بکشید- به آرامی چشم‌ها باز کنید- به پهلو برگردید- به آرامی از جا برخیزید </a:t>
            </a:r>
            <a:endParaRPr lang="en-US" sz="2400" b="1" dirty="0">
              <a:cs typeface="B Nazanin" panose="00000400000000000000" pitchFamily="2" charset="-78"/>
            </a:endParaRPr>
          </a:p>
        </p:txBody>
      </p:sp>
      <p:sp>
        <p:nvSpPr>
          <p:cNvPr id="3" name="Date Placeholder 2"/>
          <p:cNvSpPr>
            <a:spLocks noGrp="1"/>
          </p:cNvSpPr>
          <p:nvPr>
            <p:ph type="dt" sz="half" idx="10"/>
          </p:nvPr>
        </p:nvSpPr>
        <p:spPr/>
        <p:txBody>
          <a:bodyPr/>
          <a:lstStyle/>
          <a:p>
            <a:fld id="{811E0322-0BDA-40F0-9F71-E8061609D538}" type="datetime1">
              <a:rPr lang="en-US" smtClean="0">
                <a:solidFill>
                  <a:prstClr val="black"/>
                </a:solidFill>
              </a:rPr>
              <a:pPr/>
              <a:t>1/8/2024</a:t>
            </a:fld>
            <a:endParaRPr lang="fa-IR">
              <a:solidFill>
                <a:prstClr val="black"/>
              </a:solidFill>
            </a:endParaRPr>
          </a:p>
        </p:txBody>
      </p:sp>
      <p:sp>
        <p:nvSpPr>
          <p:cNvPr id="4" name="Footer Placeholder 3"/>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28</a:t>
            </a:fld>
            <a:endParaRPr lang="fa-IR">
              <a:solidFill>
                <a:prstClr val="black"/>
              </a:solidFill>
            </a:endParaRPr>
          </a:p>
        </p:txBody>
      </p:sp>
      <p:sp>
        <p:nvSpPr>
          <p:cNvPr id="6" name="Title 5"/>
          <p:cNvSpPr>
            <a:spLocks noGrp="1"/>
          </p:cNvSpPr>
          <p:nvPr>
            <p:ph type="title"/>
          </p:nvPr>
        </p:nvSpPr>
        <p:spPr/>
        <p:txBody>
          <a:bodyPr/>
          <a:lstStyle/>
          <a:p>
            <a:pPr algn="r"/>
            <a:r>
              <a:rPr lang="ar-SA"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مراحل تن آرامی</a:t>
            </a:r>
            <a:r>
              <a:rPr lang="fa-IR" dirty="0">
                <a:effectLst/>
              </a:rPr>
              <a:t>:</a:t>
            </a:r>
            <a:endParaRPr lang="en-US" dirty="0"/>
          </a:p>
        </p:txBody>
      </p:sp>
    </p:spTree>
    <p:extLst>
      <p:ext uri="{BB962C8B-B14F-4D97-AF65-F5344CB8AC3E}">
        <p14:creationId xmlns:p14="http://schemas.microsoft.com/office/powerpoint/2010/main" val="167667509"/>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pPr>
              <a:defRPr/>
            </a:pPr>
            <a:fld id="{4DF0C649-4562-4287-B9F0-3D49B3EC08BE}" type="slidenum">
              <a:rPr lang="en-US" altLang="en-US">
                <a:solidFill>
                  <a:prstClr val="black"/>
                </a:solidFill>
              </a:rPr>
              <a:pPr>
                <a:defRPr/>
              </a:pPr>
              <a:t>29</a:t>
            </a:fld>
            <a:endParaRPr lang="en-US" altLang="en-US">
              <a:solidFill>
                <a:prstClr val="black"/>
              </a:solidFill>
            </a:endParaRPr>
          </a:p>
        </p:txBody>
      </p:sp>
      <p:sp>
        <p:nvSpPr>
          <p:cNvPr id="78851" name="Rectangle 2"/>
          <p:cNvSpPr>
            <a:spLocks noGrp="1" noChangeArrowheads="1"/>
          </p:cNvSpPr>
          <p:nvPr>
            <p:ph type="title"/>
          </p:nvPr>
        </p:nvSpPr>
        <p:spPr/>
        <p:txBody>
          <a:bodyPr/>
          <a:lstStyle/>
          <a:p>
            <a:pPr eaLnBrk="1" hangingPunct="1"/>
            <a:endParaRPr lang="en-US" dirty="0"/>
          </a:p>
        </p:txBody>
      </p:sp>
      <p:sp>
        <p:nvSpPr>
          <p:cNvPr id="78852" name="Rectangle 3"/>
          <p:cNvSpPr>
            <a:spLocks noGrp="1" noChangeArrowheads="1"/>
          </p:cNvSpPr>
          <p:nvPr>
            <p:ph type="body" idx="1"/>
          </p:nvPr>
        </p:nvSpPr>
        <p:spPr/>
        <p:txBody>
          <a:bodyPr/>
          <a:lstStyle/>
          <a:p>
            <a:pPr eaLnBrk="1" hangingPunct="1"/>
            <a:endParaRPr lang="en-US" dirty="0"/>
          </a:p>
        </p:txBody>
      </p:sp>
      <p:sp>
        <p:nvSpPr>
          <p:cNvPr id="54277" name="Text Box 5"/>
          <p:cNvSpPr txBox="1">
            <a:spLocks noChangeArrowheads="1"/>
          </p:cNvSpPr>
          <p:nvPr/>
        </p:nvSpPr>
        <p:spPr bwMode="auto">
          <a:xfrm>
            <a:off x="0" y="1285860"/>
            <a:ext cx="5364163" cy="2524410"/>
          </a:xfrm>
          <a:prstGeom prst="rect">
            <a:avLst/>
          </a:prstGeom>
          <a:noFill/>
          <a:ln w="9525" algn="ctr">
            <a:noFill/>
            <a:miter lim="800000"/>
            <a:headEnd/>
            <a:tailEnd/>
          </a:ln>
          <a:effectLst/>
        </p:spPr>
        <p:txBody>
          <a:bodyPr lIns="92075" tIns="46038" rIns="92075" bIns="46038">
            <a:spAutoFit/>
          </a:bodyPr>
          <a:lstStyle/>
          <a:p>
            <a:pPr algn="ctr">
              <a:spcBef>
                <a:spcPct val="50000"/>
              </a:spcBef>
              <a:defRPr/>
            </a:pPr>
            <a:r>
              <a:rPr lang="fa-IR" sz="15800" dirty="0">
                <a:solidFill>
                  <a:srgbClr val="FF0066"/>
                </a:solidFill>
                <a:effectLst>
                  <a:outerShdw blurRad="38100" dist="38100" dir="2700000" algn="tl">
                    <a:srgbClr val="C0C0C0"/>
                  </a:outerShdw>
                </a:effectLst>
                <a:latin typeface="IranNastaliq" pitchFamily="18" charset="0"/>
                <a:cs typeface="IranNastaliq" pitchFamily="18" charset="0"/>
              </a:rPr>
              <a:t>در پناه حق</a:t>
            </a:r>
            <a:endParaRPr lang="en-US" sz="15800" dirty="0">
              <a:solidFill>
                <a:srgbClr val="FF0066"/>
              </a:solidFill>
              <a:effectLst>
                <a:outerShdw blurRad="38100" dist="38100" dir="2700000" algn="tl">
                  <a:srgbClr val="C0C0C0"/>
                </a:outerShdw>
              </a:effectLst>
              <a:latin typeface="IranNastaliq" pitchFamily="18" charset="0"/>
              <a:cs typeface="IranNastaliq" pitchFamily="18" charset="0"/>
            </a:endParaRPr>
          </a:p>
        </p:txBody>
      </p:sp>
      <p:sp>
        <p:nvSpPr>
          <p:cNvPr id="10" name="Date Placeholder 9"/>
          <p:cNvSpPr>
            <a:spLocks noGrp="1"/>
          </p:cNvSpPr>
          <p:nvPr>
            <p:ph type="dt" sz="half" idx="10"/>
          </p:nvPr>
        </p:nvSpPr>
        <p:spPr/>
        <p:txBody>
          <a:bodyPr/>
          <a:lstStyle/>
          <a:p>
            <a:fld id="{EA96E98C-032C-4E8D-A57B-3DDCA33FABD4}" type="datetime1">
              <a:rPr lang="en-US" smtClean="0">
                <a:solidFill>
                  <a:prstClr val="black"/>
                </a:solidFill>
              </a:rPr>
              <a:pPr/>
              <a:t>1/8/2024</a:t>
            </a:fld>
            <a:endParaRPr lang="fa-IR">
              <a:solidFill>
                <a:prstClr val="black"/>
              </a:solidFill>
            </a:endParaRPr>
          </a:p>
        </p:txBody>
      </p:sp>
      <p:sp>
        <p:nvSpPr>
          <p:cNvPr id="11" name="Footer Placeholder 10"/>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pic>
        <p:nvPicPr>
          <p:cNvPr id="9" name="Picture 8" descr="http://abzums.ac.ir/Portal/Picture/ShowPicture.aspx?ID=06cbffe7-5f22-41e7-aa57-950b3d26cae7"/>
          <p:cNvPicPr/>
          <p:nvPr/>
        </p:nvPicPr>
        <p:blipFill>
          <a:blip r:embed="rId2"/>
          <a:srcRect/>
          <a:stretch>
            <a:fillRect/>
          </a:stretch>
        </p:blipFill>
        <p:spPr bwMode="auto">
          <a:xfrm>
            <a:off x="22354" y="0"/>
            <a:ext cx="9144000" cy="6858000"/>
          </a:xfrm>
          <a:prstGeom prst="rect">
            <a:avLst/>
          </a:prstGeom>
          <a:noFill/>
          <a:ln w="9525">
            <a:noFill/>
            <a:miter lim="800000"/>
            <a:headEnd/>
            <a:tailEnd/>
          </a:ln>
        </p:spPr>
      </p:pic>
      <p:sp>
        <p:nvSpPr>
          <p:cNvPr id="12" name="Rectangle 11"/>
          <p:cNvSpPr/>
          <p:nvPr/>
        </p:nvSpPr>
        <p:spPr>
          <a:xfrm>
            <a:off x="-1730" y="4872150"/>
            <a:ext cx="4765670" cy="1446550"/>
          </a:xfrm>
          <a:prstGeom prst="rect">
            <a:avLst/>
          </a:prstGeom>
        </p:spPr>
        <p:txBody>
          <a:bodyPr wrap="square">
            <a:spAutoFit/>
          </a:bodyPr>
          <a:lstStyle/>
          <a:p>
            <a:pPr algn="ctr"/>
            <a:r>
              <a:rPr lang="fa-IR" sz="8800" dirty="0">
                <a:solidFill>
                  <a:srgbClr val="002060"/>
                </a:solidFill>
                <a:latin typeface="IranNastaliq" pitchFamily="18" charset="0"/>
                <a:cs typeface="IranNastaliq" pitchFamily="18" charset="0"/>
              </a:rPr>
              <a:t>شاد و سالم باشید</a:t>
            </a:r>
          </a:p>
        </p:txBody>
      </p:sp>
    </p:spTree>
    <p:extLst>
      <p:ext uri="{BB962C8B-B14F-4D97-AF65-F5344CB8AC3E}">
        <p14:creationId xmlns:p14="http://schemas.microsoft.com/office/powerpoint/2010/main" val="3300817646"/>
      </p:ext>
    </p:extLst>
  </p:cSld>
  <p:clrMapOvr>
    <a:masterClrMapping/>
  </p:clrMapOvr>
  <p:transition spd="med">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4277">
                                            <p:txEl>
                                              <p:pRg st="0" end="0"/>
                                            </p:txEl>
                                          </p:spTgt>
                                        </p:tgtEl>
                                        <p:attrNameLst>
                                          <p:attrName>style.visibility</p:attrName>
                                        </p:attrNameLst>
                                      </p:cBhvr>
                                      <p:to>
                                        <p:strVal val="visible"/>
                                      </p:to>
                                    </p:set>
                                    <p:anim calcmode="lin" valueType="num">
                                      <p:cBhvr additive="base">
                                        <p:cTn id="7" dur="500" fill="hold"/>
                                        <p:tgtEl>
                                          <p:spTgt spid="5427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427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7" grpId="0" build="allAtOnce"/>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gn="ctr"/>
            <a:endParaRPr lang="fa-IR" sz="4000" dirty="0">
              <a:cs typeface="B Titr" panose="00000700000000000000" pitchFamily="2" charset="-78"/>
            </a:endParaRPr>
          </a:p>
          <a:p>
            <a:pPr algn="ctr"/>
            <a:endParaRPr lang="fa-IR" sz="4000" dirty="0">
              <a:cs typeface="B Titr" panose="00000700000000000000" pitchFamily="2" charset="-78"/>
            </a:endParaRPr>
          </a:p>
          <a:p>
            <a:pPr algn="ctr"/>
            <a:r>
              <a:rPr lang="fa-IR" sz="4000" dirty="0">
                <a:cs typeface="B Titr" panose="00000700000000000000" pitchFamily="2" charset="-78"/>
              </a:rPr>
              <a:t>خواب واختلالات آن در سالمندان </a:t>
            </a:r>
            <a:endParaRPr lang="en-US" sz="4000" dirty="0">
              <a:cs typeface="B Titr" panose="00000700000000000000" pitchFamily="2" charset="-78"/>
            </a:endParaRPr>
          </a:p>
        </p:txBody>
      </p:sp>
      <p:sp>
        <p:nvSpPr>
          <p:cNvPr id="3" name="Date Placeholder 2"/>
          <p:cNvSpPr>
            <a:spLocks noGrp="1"/>
          </p:cNvSpPr>
          <p:nvPr>
            <p:ph type="dt" sz="half" idx="10"/>
          </p:nvPr>
        </p:nvSpPr>
        <p:spPr/>
        <p:txBody>
          <a:bodyPr/>
          <a:lstStyle/>
          <a:p>
            <a:fld id="{811E0322-0BDA-40F0-9F71-E8061609D538}" type="datetime1">
              <a:rPr lang="en-US" smtClean="0">
                <a:solidFill>
                  <a:prstClr val="black"/>
                </a:solidFill>
              </a:rPr>
              <a:pPr/>
              <a:t>1/8/2024</a:t>
            </a:fld>
            <a:endParaRPr lang="fa-IR">
              <a:solidFill>
                <a:prstClr val="black"/>
              </a:solidFill>
            </a:endParaRPr>
          </a:p>
        </p:txBody>
      </p:sp>
      <p:sp>
        <p:nvSpPr>
          <p:cNvPr id="4" name="Footer Placeholder 3"/>
          <p:cNvSpPr>
            <a:spLocks noGrp="1"/>
          </p:cNvSpPr>
          <p:nvPr>
            <p:ph type="ftr" sz="quarter" idx="11"/>
          </p:nvPr>
        </p:nvSpPr>
        <p:spPr/>
        <p:txBody>
          <a:bodyPr/>
          <a:lstStyle/>
          <a:p>
            <a:r>
              <a:rPr lang="fa-IR">
                <a:solidFill>
                  <a:prstClr val="black"/>
                </a:solidFill>
              </a:rPr>
              <a:t>سلامت روان در دوران سالمندی- کارشناسان سالمندان کل کشور</a:t>
            </a: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3</a:t>
            </a:fld>
            <a:endParaRPr lang="fa-IR">
              <a:solidFill>
                <a:prstClr val="black"/>
              </a:solidFill>
            </a:endParaRPr>
          </a:p>
        </p:txBody>
      </p:sp>
      <p:sp>
        <p:nvSpPr>
          <p:cNvPr id="6" name="Title 5"/>
          <p:cNvSpPr>
            <a:spLocks noGrp="1"/>
          </p:cNvSpPr>
          <p:nvPr>
            <p:ph type="title"/>
          </p:nvPr>
        </p:nvSpPr>
        <p:spPr/>
        <p:txBody>
          <a:bodyPr>
            <a:normAutofit/>
          </a:bodyPr>
          <a:lstStyle/>
          <a:p>
            <a:pPr marL="365760" indent="-256032" algn="ctr">
              <a:spcBef>
                <a:spcPts val="400"/>
              </a:spcBef>
              <a:buClr>
                <a:schemeClr val="accent1"/>
              </a:buClr>
              <a:buSzPct val="68000"/>
              <a:buFont typeface="Wingdings 3"/>
              <a:buChar char=""/>
            </a:pPr>
            <a:r>
              <a:rPr lang="fa-IR" sz="4000" dirty="0">
                <a:solidFill>
                  <a:schemeClr val="tx1"/>
                </a:solidFill>
                <a:latin typeface="+mn-lt"/>
                <a:ea typeface="+mn-ea"/>
                <a:cs typeface="B Titr" panose="00000700000000000000" pitchFamily="2" charset="-78"/>
              </a:rPr>
              <a:t>فصل هفتم </a:t>
            </a:r>
            <a:endParaRPr lang="en-US" sz="4000" dirty="0">
              <a:solidFill>
                <a:schemeClr val="tx1"/>
              </a:solidFill>
              <a:latin typeface="+mn-lt"/>
              <a:ea typeface="+mn-ea"/>
              <a:cs typeface="B Titr" panose="00000700000000000000" pitchFamily="2" charset="-78"/>
            </a:endParaRPr>
          </a:p>
        </p:txBody>
      </p:sp>
    </p:spTree>
    <p:extLst>
      <p:ext uri="{BB962C8B-B14F-4D97-AF65-F5344CB8AC3E}">
        <p14:creationId xmlns:p14="http://schemas.microsoft.com/office/powerpoint/2010/main" val="3708075634"/>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340768"/>
            <a:ext cx="8229600" cy="4611967"/>
          </a:xfrm>
        </p:spPr>
        <p:txBody>
          <a:bodyPr>
            <a:normAutofit fontScale="92500" lnSpcReduction="10000"/>
          </a:bodyPr>
          <a:lstStyle/>
          <a:p>
            <a:pPr marL="109728" indent="0" algn="just">
              <a:lnSpc>
                <a:spcPct val="150000"/>
              </a:lnSpc>
              <a:buNone/>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خواب یکی از مهمترین رفتارهای انسانی محسوب می شود و تقریباً یک سوم زمان زندگی هر فرد را تشکیل می دهد.</a:t>
            </a:r>
          </a:p>
          <a:p>
            <a:pPr marL="109728" indent="0" algn="just">
              <a:lnSpc>
                <a:spcPct val="150000"/>
              </a:lnSpc>
              <a:buNone/>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نیاز به خواب در افراد و سنین مختلف فرق می کند؛ برخی افراد به طور طبیعی به خواب کم تری نیاز دارند (کم تر ز شش ساعت) و برخی دیگر برای کارکرد مناسب خود، به بیش از نُه ساعت خواب شبانه، نیاز دارند. </a:t>
            </a:r>
            <a:r>
              <a:rPr lang="fa-IR" sz="2600" b="1" dirty="0">
                <a:solidFill>
                  <a:srgbClr val="FF0000"/>
                </a:solidFill>
                <a:effectLst>
                  <a:outerShdw blurRad="31750" dist="25400" dir="5400000" algn="tl" rotWithShape="0">
                    <a:srgbClr val="000000">
                      <a:alpha val="25000"/>
                    </a:srgbClr>
                  </a:outerShdw>
                </a:effectLst>
                <a:latin typeface="+mj-lt"/>
                <a:ea typeface="+mj-ea"/>
                <a:cs typeface="B Nazanin" pitchFamily="2" charset="-78"/>
              </a:rPr>
              <a:t>محرومیت طولانی از خواب می تواند به اختلال شدید جسمی، شناختی و حتی مرگ منجر شود.</a:t>
            </a: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 آهنگ شبانه روزی بدن که چرخ های 24 ساعته است و «ساعت بدن » یا «ساعت زیستی » نام دارد، خواب و بیداری ما را کنترل می کند و براساس آن، در طی یک دوره ۲۴ ساعته، برخی افراد یک بار و برخی دو بار می خوابند.</a:t>
            </a:r>
          </a:p>
        </p:txBody>
      </p:sp>
      <p:sp>
        <p:nvSpPr>
          <p:cNvPr id="3" name="Date Placeholder 2"/>
          <p:cNvSpPr>
            <a:spLocks noGrp="1"/>
          </p:cNvSpPr>
          <p:nvPr>
            <p:ph type="dt" sz="half" idx="10"/>
          </p:nvPr>
        </p:nvSpPr>
        <p:spPr>
          <a:xfrm>
            <a:off x="7707872" y="6153449"/>
            <a:ext cx="978928" cy="365760"/>
          </a:xfrm>
        </p:spPr>
        <p:txBody>
          <a:bodyPr/>
          <a:lstStyle/>
          <a:p>
            <a:fld id="{877043ED-3084-4D6D-A9B5-DF473C8D6ED2}" type="datetime1">
              <a:rPr lang="en-US" smtClean="0">
                <a:solidFill>
                  <a:prstClr val="black"/>
                </a:solidFill>
              </a:rPr>
              <a:pPr/>
              <a:t>1/8/2024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a:solidFill>
                  <a:prstClr val="black"/>
                </a:solidFill>
              </a:rPr>
              <a:t>سلامت روان در دوران سالمندی- کارشناسان سالمندان کل کشور</a:t>
            </a:r>
            <a:endParaRPr lang="fa-IR" dirty="0">
              <a:solidFill>
                <a:prstClr val="black"/>
              </a:solidFill>
            </a:endParaRP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4</a:t>
            </a:fld>
            <a:endParaRPr lang="fa-IR">
              <a:solidFill>
                <a:prstClr val="black"/>
              </a:solidFill>
            </a:endParaRPr>
          </a:p>
        </p:txBody>
      </p:sp>
      <p:sp>
        <p:nvSpPr>
          <p:cNvPr id="6" name="Title 5"/>
          <p:cNvSpPr>
            <a:spLocks noGrp="1"/>
          </p:cNvSpPr>
          <p:nvPr>
            <p:ph type="title"/>
          </p:nvPr>
        </p:nvSpPr>
        <p:spPr/>
        <p:txBody>
          <a:bodyPr>
            <a:normAutofit/>
          </a:bodyPr>
          <a:lstStyle/>
          <a:p>
            <a:pPr algn="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خواب و اختلالات آن در سالمندان:</a:t>
            </a:r>
            <a:endParaRPr lang="fa-IR" dirty="0"/>
          </a:p>
        </p:txBody>
      </p:sp>
    </p:spTree>
    <p:extLst>
      <p:ext uri="{BB962C8B-B14F-4D97-AF65-F5344CB8AC3E}">
        <p14:creationId xmlns:p14="http://schemas.microsoft.com/office/powerpoint/2010/main" val="419030446"/>
      </p:ext>
    </p:extLst>
  </p:cSld>
  <p:clrMapOvr>
    <a:masterClrMapping/>
  </p:clrMapOvr>
  <p:transition spd="med">
    <p:wedg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pPr marL="109728" indent="0" algn="just">
              <a:lnSpc>
                <a:spcPct val="150000"/>
              </a:lnSpc>
              <a:buNone/>
            </a:pPr>
            <a:r>
              <a:rPr lang="fa-IR" sz="22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خواب، یک چرخه منظم و ثابت دارد و شامل دو بخش است:</a:t>
            </a:r>
          </a:p>
          <a:p>
            <a:pPr marL="109728" indent="0" algn="just">
              <a:lnSpc>
                <a:spcPct val="150000"/>
              </a:lnSpc>
              <a:buNone/>
            </a:pPr>
            <a:r>
              <a:rPr lang="fa-IR" sz="22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 </a:t>
            </a:r>
            <a:r>
              <a:rPr lang="fa-IR" sz="2400" b="1" dirty="0">
                <a:solidFill>
                  <a:srgbClr val="FF0000"/>
                </a:solidFill>
                <a:effectLst>
                  <a:outerShdw blurRad="31750" dist="25400" dir="5400000" algn="tl" rotWithShape="0">
                    <a:srgbClr val="000000">
                      <a:alpha val="25000"/>
                    </a:srgbClr>
                  </a:outerShdw>
                </a:effectLst>
                <a:latin typeface="+mj-lt"/>
                <a:ea typeface="+mj-ea"/>
                <a:cs typeface="B Nazanin" pitchFamily="2" charset="-78"/>
              </a:rPr>
              <a:t>اولین مرحله خواب، </a:t>
            </a:r>
            <a:r>
              <a:rPr lang="fa-IR" sz="22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خواب با حرکت غیرسریع چشم(</a:t>
            </a:r>
            <a:r>
              <a:rPr lang="en-US" sz="2200" b="1" dirty="0">
                <a:solidFill>
                  <a:schemeClr val="tx2">
                    <a:lumMod val="50000"/>
                  </a:schemeClr>
                </a:solidFill>
                <a:effectLst>
                  <a:outerShdw blurRad="31750" dist="25400" dir="5400000" algn="tl" rotWithShape="0">
                    <a:srgbClr val="000000">
                      <a:alpha val="25000"/>
                    </a:srgbClr>
                  </a:outerShdw>
                </a:effectLst>
                <a:latin typeface="Times New Roman" panose="02020603050405020304" pitchFamily="18" charset="0"/>
                <a:ea typeface="+mj-ea"/>
                <a:cs typeface="Times New Roman" panose="02020603050405020304" pitchFamily="18" charset="0"/>
              </a:rPr>
              <a:t>Non-REM</a:t>
            </a:r>
            <a:r>
              <a:rPr lang="fa-IR" sz="22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 است که در آن، عملکردهای بدنی در مقایسه با حالت بیداری،کم می شوند و </a:t>
            </a:r>
            <a:r>
              <a:rPr lang="fa-IR" sz="2200" b="1" dirty="0">
                <a:solidFill>
                  <a:srgbClr val="FF0000"/>
                </a:solidFill>
                <a:effectLst>
                  <a:outerShdw blurRad="31750" dist="25400" dir="5400000" algn="tl" rotWithShape="0">
                    <a:srgbClr val="000000">
                      <a:alpha val="25000"/>
                    </a:srgbClr>
                  </a:outerShdw>
                </a:effectLst>
                <a:latin typeface="+mj-lt"/>
                <a:ea typeface="+mj-ea"/>
                <a:cs typeface="B Nazanin" pitchFamily="2" charset="-78"/>
              </a:rPr>
              <a:t>چهار مرحله دارد:</a:t>
            </a:r>
          </a:p>
          <a:p>
            <a:pPr marL="109728" indent="0" algn="just">
              <a:lnSpc>
                <a:spcPct val="150000"/>
              </a:lnSpc>
              <a:buNone/>
            </a:pPr>
            <a:r>
              <a:rPr lang="fa-IR" sz="2200" b="1" dirty="0">
                <a:solidFill>
                  <a:srgbClr val="FF0000"/>
                </a:solidFill>
                <a:effectLst>
                  <a:outerShdw blurRad="31750" dist="25400" dir="5400000" algn="tl" rotWithShape="0">
                    <a:srgbClr val="000000">
                      <a:alpha val="25000"/>
                    </a:srgbClr>
                  </a:outerShdw>
                </a:effectLst>
                <a:latin typeface="+mj-lt"/>
                <a:ea typeface="+mj-ea"/>
                <a:cs typeface="B Nazanin" pitchFamily="2" charset="-78"/>
              </a:rPr>
              <a:t> </a:t>
            </a:r>
            <a:r>
              <a:rPr lang="fa-IR" sz="22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مرحله یک و دو خواب سبک و مرحله سه و چهار خواب سنگین. تقریباً ۹۰ دقیقه پس از شروع خواب، خواب با حرکت غیرسریع چشم، جای خود را به اولین دوره خواب با حرکت سریع چشم(</a:t>
            </a:r>
            <a:r>
              <a:rPr lang="en-US" sz="2200" b="1" dirty="0">
                <a:solidFill>
                  <a:schemeClr val="tx2">
                    <a:lumMod val="50000"/>
                  </a:schemeClr>
                </a:solidFill>
                <a:effectLst>
                  <a:outerShdw blurRad="31750" dist="25400" dir="5400000" algn="tl" rotWithShape="0">
                    <a:srgbClr val="000000">
                      <a:alpha val="25000"/>
                    </a:srgbClr>
                  </a:outerShdw>
                </a:effectLst>
                <a:latin typeface="Times New Roman" panose="02020603050405020304" pitchFamily="18" charset="0"/>
                <a:ea typeface="+mj-ea"/>
                <a:cs typeface="Times New Roman" panose="02020603050405020304" pitchFamily="18" charset="0"/>
              </a:rPr>
              <a:t>REM</a:t>
            </a:r>
            <a:r>
              <a:rPr lang="fa-IR" sz="22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 می دهد که شبیه حالت بیداری است و در آن فعالیت مغزی و عملکرد بدنی در سطح بالایی قرار دارد. در این بخش از خواب، حرکات بدنی وجود ندارد و مهمترین ویژگی آن، دیدن خواب یا رؤیاست. </a:t>
            </a:r>
          </a:p>
        </p:txBody>
      </p:sp>
      <p:sp>
        <p:nvSpPr>
          <p:cNvPr id="3" name="Date Placeholder 2"/>
          <p:cNvSpPr>
            <a:spLocks noGrp="1"/>
          </p:cNvSpPr>
          <p:nvPr>
            <p:ph type="dt" sz="half" idx="10"/>
          </p:nvPr>
        </p:nvSpPr>
        <p:spPr>
          <a:xfrm>
            <a:off x="7668344" y="6407944"/>
            <a:ext cx="978928" cy="365760"/>
          </a:xfrm>
        </p:spPr>
        <p:txBody>
          <a:bodyPr/>
          <a:lstStyle/>
          <a:p>
            <a:fld id="{877043ED-3084-4D6D-A9B5-DF473C8D6ED2}" type="datetime1">
              <a:rPr lang="en-US" smtClean="0">
                <a:solidFill>
                  <a:prstClr val="black"/>
                </a:solidFill>
              </a:rPr>
              <a:pPr/>
              <a:t>1/8/2024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a:solidFill>
                  <a:prstClr val="black"/>
                </a:solidFill>
              </a:rPr>
              <a:t>سلامت روان در دوران سالمندی- کارشناسان سالمندان کل کشور</a:t>
            </a:r>
            <a:endParaRPr lang="fa-IR" dirty="0">
              <a:solidFill>
                <a:prstClr val="black"/>
              </a:solidFill>
            </a:endParaRP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5</a:t>
            </a:fld>
            <a:endParaRPr lang="fa-IR">
              <a:solidFill>
                <a:prstClr val="black"/>
              </a:solidFill>
            </a:endParaRPr>
          </a:p>
        </p:txBody>
      </p:sp>
      <p:sp>
        <p:nvSpPr>
          <p:cNvPr id="6" name="Title 5"/>
          <p:cNvSpPr>
            <a:spLocks noGrp="1"/>
          </p:cNvSpPr>
          <p:nvPr>
            <p:ph type="title"/>
          </p:nvPr>
        </p:nvSpPr>
        <p:spPr/>
        <p:txBody>
          <a:bodyPr/>
          <a:lstStyle/>
          <a:p>
            <a:pPr algn="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بخش های خواب: </a:t>
            </a:r>
            <a:endParaRPr lang="fa-IR" dirty="0"/>
          </a:p>
        </p:txBody>
      </p:sp>
      <p:pic>
        <p:nvPicPr>
          <p:cNvPr id="7" name="Picture 6"/>
          <p:cNvPicPr>
            <a:picLocks noChangeAspect="1"/>
          </p:cNvPicPr>
          <p:nvPr/>
        </p:nvPicPr>
        <p:blipFill>
          <a:blip r:embed="rId3"/>
          <a:stretch>
            <a:fillRect/>
          </a:stretch>
        </p:blipFill>
        <p:spPr>
          <a:xfrm>
            <a:off x="323528" y="-27384"/>
            <a:ext cx="2520280" cy="1642194"/>
          </a:xfrm>
          <a:prstGeom prst="rect">
            <a:avLst/>
          </a:prstGeom>
        </p:spPr>
      </p:pic>
    </p:spTree>
    <p:extLst>
      <p:ext uri="{BB962C8B-B14F-4D97-AF65-F5344CB8AC3E}">
        <p14:creationId xmlns:p14="http://schemas.microsoft.com/office/powerpoint/2010/main" val="652291916"/>
      </p:ext>
    </p:extLst>
  </p:cSld>
  <p:clrMapOvr>
    <a:masterClrMapping/>
  </p:clrMapOvr>
  <p:transition spd="med">
    <p:wedg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pPr marL="109728" indent="0" algn="just">
              <a:lnSpc>
                <a:spcPct val="150000"/>
              </a:lnSpc>
              <a:buNone/>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در خواب شبانه، دوره خواب با حرکت سریع چشم تقریباً هر ۹۰ تا ۱۰۰ دقیقه یک بار تکرار می شود. اولین دوره این بخش از خواب معمولاً کوتا هترین دوره آن است و کم تر از ده دقیقه طول می کشد. دوره های بعدی هر کدام پانزده تا چهل دقیقه طول می کشند.</a:t>
            </a:r>
          </a:p>
          <a:p>
            <a:pPr marL="109728" indent="0" algn="just">
              <a:lnSpc>
                <a:spcPct val="200000"/>
              </a:lnSpc>
              <a:buNone/>
            </a:pPr>
            <a:r>
              <a:rPr lang="fa-IR" sz="2200" b="1" dirty="0">
                <a:ln>
                  <a:solidFill>
                    <a:srgbClr val="C00000"/>
                  </a:solidFill>
                </a:ln>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الگوی خواب در طول عمر تغییر می کند. در دوره جوانی خواب با حرکت غیرسریع چشم 75 درصد و خواب با حرکت سریع چشم ۲۵درصد زمان خواب را در یک فرد تشکیل می دهد. چنین الگویی تا دوره سالمندی نسبتاً ثابت باقی می ماند.</a:t>
            </a:r>
          </a:p>
        </p:txBody>
      </p:sp>
      <p:sp>
        <p:nvSpPr>
          <p:cNvPr id="3" name="Date Placeholder 2"/>
          <p:cNvSpPr>
            <a:spLocks noGrp="1"/>
          </p:cNvSpPr>
          <p:nvPr>
            <p:ph type="dt" sz="half" idx="10"/>
          </p:nvPr>
        </p:nvSpPr>
        <p:spPr>
          <a:xfrm>
            <a:off x="7668344" y="6407944"/>
            <a:ext cx="978928" cy="365760"/>
          </a:xfrm>
        </p:spPr>
        <p:txBody>
          <a:bodyPr/>
          <a:lstStyle/>
          <a:p>
            <a:fld id="{877043ED-3084-4D6D-A9B5-DF473C8D6ED2}" type="datetime1">
              <a:rPr lang="en-US" smtClean="0">
                <a:solidFill>
                  <a:prstClr val="black"/>
                </a:solidFill>
              </a:rPr>
              <a:pPr/>
              <a:t>1/8/2024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a:solidFill>
                  <a:prstClr val="black"/>
                </a:solidFill>
              </a:rPr>
              <a:t>سلامت روان در دوران سالمندی- کارشناسان سالمندان کل کشور</a:t>
            </a:r>
            <a:endParaRPr lang="fa-IR" dirty="0">
              <a:solidFill>
                <a:prstClr val="black"/>
              </a:solidFill>
            </a:endParaRP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6</a:t>
            </a:fld>
            <a:endParaRPr lang="fa-IR">
              <a:solidFill>
                <a:prstClr val="black"/>
              </a:solidFill>
            </a:endParaRPr>
          </a:p>
        </p:txBody>
      </p:sp>
      <p:sp>
        <p:nvSpPr>
          <p:cNvPr id="6" name="Title 5"/>
          <p:cNvSpPr>
            <a:spLocks noGrp="1"/>
          </p:cNvSpPr>
          <p:nvPr>
            <p:ph type="title"/>
          </p:nvPr>
        </p:nvSpPr>
        <p:spPr/>
        <p:txBody>
          <a:bodyPr/>
          <a:lstStyle/>
          <a:p>
            <a:pPr algn="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بخش های خواب: </a:t>
            </a:r>
            <a:endParaRPr lang="fa-IR" dirty="0"/>
          </a:p>
        </p:txBody>
      </p:sp>
      <p:pic>
        <p:nvPicPr>
          <p:cNvPr id="7" name="Picture 6"/>
          <p:cNvPicPr>
            <a:picLocks noChangeAspect="1"/>
          </p:cNvPicPr>
          <p:nvPr/>
        </p:nvPicPr>
        <p:blipFill>
          <a:blip r:embed="rId3"/>
          <a:stretch>
            <a:fillRect/>
          </a:stretch>
        </p:blipFill>
        <p:spPr>
          <a:xfrm>
            <a:off x="323528" y="-27384"/>
            <a:ext cx="2520280" cy="1642194"/>
          </a:xfrm>
          <a:prstGeom prst="rect">
            <a:avLst/>
          </a:prstGeom>
        </p:spPr>
      </p:pic>
    </p:spTree>
    <p:extLst>
      <p:ext uri="{BB962C8B-B14F-4D97-AF65-F5344CB8AC3E}">
        <p14:creationId xmlns:p14="http://schemas.microsoft.com/office/powerpoint/2010/main" val="2193714230"/>
      </p:ext>
    </p:extLst>
  </p:cSld>
  <p:clrMapOvr>
    <a:masterClrMapping/>
  </p:clrMapOvr>
  <p:transition spd="med">
    <p:wedg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سالمندان زودتر به خواب می روند و صبح ها زودتر بیدار می شوند.</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در سالمندان، بعد از شروع خواب، دفعات بیدار شدن افزایش می یابد.</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خواب، سبک و سطحی می شود.</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تعداد دوره های خواب کاهش می یابد.</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نداشتن ارتباط اجتماعی می تواند منجر به خواب زیاد روزانه شود.</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زنان سالمند نسبت به مردان، دیرتر به خواب می روند.</a:t>
            </a:r>
          </a:p>
        </p:txBody>
      </p:sp>
      <p:sp>
        <p:nvSpPr>
          <p:cNvPr id="3" name="Date Placeholder 2"/>
          <p:cNvSpPr>
            <a:spLocks noGrp="1"/>
          </p:cNvSpPr>
          <p:nvPr>
            <p:ph type="dt" sz="half" idx="10"/>
          </p:nvPr>
        </p:nvSpPr>
        <p:spPr>
          <a:xfrm>
            <a:off x="7668344" y="6407944"/>
            <a:ext cx="978928" cy="365760"/>
          </a:xfrm>
        </p:spPr>
        <p:txBody>
          <a:bodyPr/>
          <a:lstStyle/>
          <a:p>
            <a:fld id="{877043ED-3084-4D6D-A9B5-DF473C8D6ED2}" type="datetime1">
              <a:rPr lang="en-US" smtClean="0">
                <a:solidFill>
                  <a:prstClr val="black"/>
                </a:solidFill>
              </a:rPr>
              <a:pPr/>
              <a:t>1/8/2024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a:solidFill>
                  <a:prstClr val="black"/>
                </a:solidFill>
              </a:rPr>
              <a:t>سلامت روان در دوران سالمندی- کارشناسان سالمندان کل کشور</a:t>
            </a:r>
            <a:endParaRPr lang="fa-IR" dirty="0">
              <a:solidFill>
                <a:prstClr val="black"/>
              </a:solidFill>
            </a:endParaRP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7</a:t>
            </a:fld>
            <a:endParaRPr lang="fa-IR">
              <a:solidFill>
                <a:prstClr val="black"/>
              </a:solidFill>
            </a:endParaRPr>
          </a:p>
        </p:txBody>
      </p:sp>
      <p:sp>
        <p:nvSpPr>
          <p:cNvPr id="6" name="Title 5"/>
          <p:cNvSpPr>
            <a:spLocks noGrp="1"/>
          </p:cNvSpPr>
          <p:nvPr>
            <p:ph type="title"/>
          </p:nvPr>
        </p:nvSpPr>
        <p:spPr/>
        <p:txBody>
          <a:bodyPr/>
          <a:lstStyle/>
          <a:p>
            <a:pPr algn="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الگوی خواب در سالمندی: </a:t>
            </a:r>
            <a:endParaRPr lang="fa-IR" dirty="0"/>
          </a:p>
        </p:txBody>
      </p:sp>
    </p:spTree>
    <p:extLst>
      <p:ext uri="{BB962C8B-B14F-4D97-AF65-F5344CB8AC3E}">
        <p14:creationId xmlns:p14="http://schemas.microsoft.com/office/powerpoint/2010/main" val="192908166"/>
      </p:ext>
    </p:extLst>
  </p:cSld>
  <p:clrMapOvr>
    <a:masterClrMapping/>
  </p:clrMapOvr>
  <p:transition spd="med">
    <p:wedg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وضعیت شناختی بهتر</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انرژی و فعالیت روزانه بیشتر</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خواب آلودگی کم تر</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اعتماد به نفس بالاتر</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سازگاری اجتماعی مناسب تر</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بیماری جسمی کم تر</a:t>
            </a:r>
          </a:p>
          <a:p>
            <a:pPr algn="just">
              <a:lnSpc>
                <a:spcPct val="150000"/>
              </a:lnSpc>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احساس خوب درباره سلامتی خود</a:t>
            </a:r>
          </a:p>
        </p:txBody>
      </p:sp>
      <p:sp>
        <p:nvSpPr>
          <p:cNvPr id="3" name="Date Placeholder 2"/>
          <p:cNvSpPr>
            <a:spLocks noGrp="1"/>
          </p:cNvSpPr>
          <p:nvPr>
            <p:ph type="dt" sz="half" idx="10"/>
          </p:nvPr>
        </p:nvSpPr>
        <p:spPr>
          <a:xfrm>
            <a:off x="7668344" y="6407944"/>
            <a:ext cx="978928" cy="365760"/>
          </a:xfrm>
        </p:spPr>
        <p:txBody>
          <a:bodyPr/>
          <a:lstStyle/>
          <a:p>
            <a:fld id="{877043ED-3084-4D6D-A9B5-DF473C8D6ED2}" type="datetime1">
              <a:rPr lang="en-US" smtClean="0">
                <a:solidFill>
                  <a:prstClr val="black"/>
                </a:solidFill>
              </a:rPr>
              <a:pPr/>
              <a:t>1/8/2024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a:solidFill>
                  <a:prstClr val="black"/>
                </a:solidFill>
              </a:rPr>
              <a:t>سلامت روان در دوران سالمندی- کارشناسان سالمندان کل کشور</a:t>
            </a:r>
            <a:endParaRPr lang="fa-IR" dirty="0">
              <a:solidFill>
                <a:prstClr val="black"/>
              </a:solidFill>
            </a:endParaRP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8</a:t>
            </a:fld>
            <a:endParaRPr lang="fa-IR">
              <a:solidFill>
                <a:prstClr val="black"/>
              </a:solidFill>
            </a:endParaRPr>
          </a:p>
        </p:txBody>
      </p:sp>
      <p:sp>
        <p:nvSpPr>
          <p:cNvPr id="6" name="Title 5"/>
          <p:cNvSpPr>
            <a:spLocks noGrp="1"/>
          </p:cNvSpPr>
          <p:nvPr>
            <p:ph type="title"/>
          </p:nvPr>
        </p:nvSpPr>
        <p:spPr/>
        <p:txBody>
          <a:bodyPr/>
          <a:lstStyle/>
          <a:p>
            <a:pPr algn="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پیامدهای داشتن خواب خوب عبارتند از: </a:t>
            </a:r>
            <a:endParaRPr lang="fa-IR" dirty="0"/>
          </a:p>
        </p:txBody>
      </p:sp>
    </p:spTree>
    <p:extLst>
      <p:ext uri="{BB962C8B-B14F-4D97-AF65-F5344CB8AC3E}">
        <p14:creationId xmlns:p14="http://schemas.microsoft.com/office/powerpoint/2010/main" val="968240388"/>
      </p:ext>
    </p:extLst>
  </p:cSld>
  <p:clrMapOvr>
    <a:masterClrMapping/>
  </p:clrMapOvr>
  <p:transition spd="med">
    <p:wedg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109728" indent="0" algn="just">
              <a:lnSpc>
                <a:spcPct val="150000"/>
              </a:lnSpc>
              <a:buNone/>
            </a:pP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حدود </a:t>
            </a:r>
            <a:r>
              <a:rPr lang="fa-IR" sz="2400" b="1" dirty="0">
                <a:solidFill>
                  <a:srgbClr val="FF0000"/>
                </a:solidFill>
                <a:effectLst>
                  <a:outerShdw blurRad="31750" dist="25400" dir="5400000" algn="tl" rotWithShape="0">
                    <a:srgbClr val="000000">
                      <a:alpha val="25000"/>
                    </a:srgbClr>
                  </a:outerShdw>
                </a:effectLst>
                <a:latin typeface="+mj-lt"/>
                <a:ea typeface="+mj-ea"/>
                <a:cs typeface="B Nazanin" pitchFamily="2" charset="-78"/>
              </a:rPr>
              <a:t>25 تا ۳۵ </a:t>
            </a:r>
            <a:r>
              <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rPr>
              <a:t>درصد از افرادی که از بی خوابی رنج می برند، هم زمان اختلال افسردگی دارند. افسردگی در سایر اختلالات خواب مانند پرخوابی، اختلال تنفسی در خواب و وقفه تنفسی کامل هنگام خواب نیز دیده می شود. اختلالات اضطرابی از دیگر اختلالات روان پزشکی همراه با مشکلات خواب هستند که در حدود یک چهارم موارد دیده می شوند. ا گر اختلالات خواب با افسردگی و اضطراب همراه باشند، درمان بیماری روان پزشکی باعث بهبود اختلالات خواب نیز می شود.</a:t>
            </a:r>
          </a:p>
        </p:txBody>
      </p:sp>
      <p:sp>
        <p:nvSpPr>
          <p:cNvPr id="3" name="Date Placeholder 2"/>
          <p:cNvSpPr>
            <a:spLocks noGrp="1"/>
          </p:cNvSpPr>
          <p:nvPr>
            <p:ph type="dt" sz="half" idx="10"/>
          </p:nvPr>
        </p:nvSpPr>
        <p:spPr>
          <a:xfrm>
            <a:off x="7668344" y="6407944"/>
            <a:ext cx="978928" cy="365760"/>
          </a:xfrm>
        </p:spPr>
        <p:txBody>
          <a:bodyPr/>
          <a:lstStyle/>
          <a:p>
            <a:fld id="{877043ED-3084-4D6D-A9B5-DF473C8D6ED2}" type="datetime1">
              <a:rPr lang="en-US" smtClean="0">
                <a:solidFill>
                  <a:prstClr val="black"/>
                </a:solidFill>
              </a:rPr>
              <a:pPr/>
              <a:t>1/8/2024</a:t>
            </a:fld>
            <a:endParaRPr lang="fa-IR" dirty="0">
              <a:solidFill>
                <a:prstClr val="black"/>
              </a:solidFill>
            </a:endParaRPr>
          </a:p>
        </p:txBody>
      </p:sp>
      <p:sp>
        <p:nvSpPr>
          <p:cNvPr id="4" name="Footer Placeholder 3"/>
          <p:cNvSpPr>
            <a:spLocks noGrp="1"/>
          </p:cNvSpPr>
          <p:nvPr>
            <p:ph type="ftr" sz="quarter" idx="11"/>
          </p:nvPr>
        </p:nvSpPr>
        <p:spPr>
          <a:xfrm>
            <a:off x="4380072" y="6407944"/>
            <a:ext cx="3288272" cy="365125"/>
          </a:xfrm>
        </p:spPr>
        <p:txBody>
          <a:bodyPr/>
          <a:lstStyle/>
          <a:p>
            <a:r>
              <a:rPr lang="fa-IR">
                <a:solidFill>
                  <a:prstClr val="black"/>
                </a:solidFill>
              </a:rPr>
              <a:t>سلامت روان در دوران سالمندی- کارشناسان سالمندان کل کشور</a:t>
            </a:r>
            <a:endParaRPr lang="fa-IR" dirty="0">
              <a:solidFill>
                <a:prstClr val="black"/>
              </a:solidFill>
            </a:endParaRPr>
          </a:p>
        </p:txBody>
      </p:sp>
      <p:sp>
        <p:nvSpPr>
          <p:cNvPr id="5" name="Slide Number Placeholder 4"/>
          <p:cNvSpPr>
            <a:spLocks noGrp="1"/>
          </p:cNvSpPr>
          <p:nvPr>
            <p:ph type="sldNum" sz="quarter" idx="12"/>
          </p:nvPr>
        </p:nvSpPr>
        <p:spPr/>
        <p:txBody>
          <a:bodyPr/>
          <a:lstStyle/>
          <a:p>
            <a:fld id="{78B20012-F513-476C-AD3E-343A6028A483}" type="slidenum">
              <a:rPr lang="fa-IR" smtClean="0">
                <a:solidFill>
                  <a:prstClr val="black"/>
                </a:solidFill>
              </a:rPr>
              <a:pPr/>
              <a:t>9</a:t>
            </a:fld>
            <a:endParaRPr lang="fa-IR">
              <a:solidFill>
                <a:prstClr val="black"/>
              </a:solidFill>
            </a:endParaRPr>
          </a:p>
        </p:txBody>
      </p:sp>
      <p:sp>
        <p:nvSpPr>
          <p:cNvPr id="6" name="Title 5"/>
          <p:cNvSpPr>
            <a:spLocks noGrp="1"/>
          </p:cNvSpPr>
          <p:nvPr>
            <p:ph type="title"/>
          </p:nvPr>
        </p:nvSpPr>
        <p:spPr/>
        <p:txBody>
          <a:bodyPr>
            <a:normAutofit fontScale="90000"/>
          </a:bodyPr>
          <a:lstStyle/>
          <a:p>
            <a:pPr algn="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مشکلات همراه با اختلالات خواب در سالمندان: </a:t>
            </a:r>
            <a:endParaRPr lang="fa-IR" dirty="0"/>
          </a:p>
        </p:txBody>
      </p:sp>
    </p:spTree>
    <p:extLst>
      <p:ext uri="{BB962C8B-B14F-4D97-AF65-F5344CB8AC3E}">
        <p14:creationId xmlns:p14="http://schemas.microsoft.com/office/powerpoint/2010/main" val="17970240"/>
      </p:ext>
    </p:extLst>
  </p:cSld>
  <p:clrMapOvr>
    <a:masterClrMapping/>
  </p:clrMapOvr>
  <p:transition spd="med">
    <p:wedge/>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_rels/theme4.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ustom 2">
      <a:dk1>
        <a:sysClr val="windowText" lastClr="000000"/>
      </a:dk1>
      <a:lt1>
        <a:sysClr val="window" lastClr="FFFFFF"/>
      </a:lt1>
      <a:dk2>
        <a:srgbClr val="646B86"/>
      </a:dk2>
      <a:lt2>
        <a:srgbClr val="C5D1D7"/>
      </a:lt2>
      <a:accent1>
        <a:srgbClr val="CEA6BB"/>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8_Concourse">
  <a:themeElements>
    <a:clrScheme name="Custom 2">
      <a:dk1>
        <a:sysClr val="windowText" lastClr="000000"/>
      </a:dk1>
      <a:lt1>
        <a:sysClr val="window" lastClr="FFFFFF"/>
      </a:lt1>
      <a:dk2>
        <a:srgbClr val="646B86"/>
      </a:dk2>
      <a:lt2>
        <a:srgbClr val="C5D1D7"/>
      </a:lt2>
      <a:accent1>
        <a:srgbClr val="CEA6BB"/>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3.xml><?xml version="1.0" encoding="utf-8"?>
<a:theme xmlns:a="http://schemas.openxmlformats.org/drawingml/2006/main" name="9_Concourse">
  <a:themeElements>
    <a:clrScheme name="Custom 2">
      <a:dk1>
        <a:sysClr val="windowText" lastClr="000000"/>
      </a:dk1>
      <a:lt1>
        <a:sysClr val="window" lastClr="FFFFFF"/>
      </a:lt1>
      <a:dk2>
        <a:srgbClr val="646B86"/>
      </a:dk2>
      <a:lt2>
        <a:srgbClr val="C5D1D7"/>
      </a:lt2>
      <a:accent1>
        <a:srgbClr val="CEA6BB"/>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4.xml><?xml version="1.0" encoding="utf-8"?>
<a:theme xmlns:a="http://schemas.openxmlformats.org/drawingml/2006/main" name="13_Concourse">
  <a:themeElements>
    <a:clrScheme name="Custom 2">
      <a:dk1>
        <a:sysClr val="windowText" lastClr="000000"/>
      </a:dk1>
      <a:lt1>
        <a:sysClr val="window" lastClr="FFFFFF"/>
      </a:lt1>
      <a:dk2>
        <a:srgbClr val="646B86"/>
      </a:dk2>
      <a:lt2>
        <a:srgbClr val="C5D1D7"/>
      </a:lt2>
      <a:accent1>
        <a:srgbClr val="CEA6BB"/>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7207</TotalTime>
  <Words>1993</Words>
  <Application>Microsoft Office PowerPoint</Application>
  <PresentationFormat>On-screen Show (4:3)</PresentationFormat>
  <Paragraphs>241</Paragraphs>
  <Slides>29</Slides>
  <Notes>2</Notes>
  <HiddenSlides>0</HiddenSlides>
  <MMClips>0</MMClips>
  <ScaleCrop>false</ScaleCrop>
  <HeadingPairs>
    <vt:vector size="6" baseType="variant">
      <vt:variant>
        <vt:lpstr>Fonts Used</vt:lpstr>
      </vt:variant>
      <vt:variant>
        <vt:i4>8</vt:i4>
      </vt:variant>
      <vt:variant>
        <vt:lpstr>Theme</vt:lpstr>
      </vt:variant>
      <vt:variant>
        <vt:i4>4</vt:i4>
      </vt:variant>
      <vt:variant>
        <vt:lpstr>Slide Titles</vt:lpstr>
      </vt:variant>
      <vt:variant>
        <vt:i4>29</vt:i4>
      </vt:variant>
    </vt:vector>
  </HeadingPairs>
  <TitlesOfParts>
    <vt:vector size="41" baseType="lpstr">
      <vt:lpstr>Calibri</vt:lpstr>
      <vt:lpstr>IranNastaliq</vt:lpstr>
      <vt:lpstr>Lucida Sans Unicode</vt:lpstr>
      <vt:lpstr>Times New Roman</vt:lpstr>
      <vt:lpstr>Verdana</vt:lpstr>
      <vt:lpstr>Wingdings</vt:lpstr>
      <vt:lpstr>Wingdings 2</vt:lpstr>
      <vt:lpstr>Wingdings 3</vt:lpstr>
      <vt:lpstr>Concourse</vt:lpstr>
      <vt:lpstr>8_Concourse</vt:lpstr>
      <vt:lpstr>9_Concourse</vt:lpstr>
      <vt:lpstr>13_Concourse</vt:lpstr>
      <vt:lpstr>PowerPoint Presentation</vt:lpstr>
      <vt:lpstr>PowerPoint Presentation</vt:lpstr>
      <vt:lpstr>فصل هفتم </vt:lpstr>
      <vt:lpstr>خواب و اختلالات آن در سالمندان:</vt:lpstr>
      <vt:lpstr>بخش های خواب: </vt:lpstr>
      <vt:lpstr>بخش های خواب: </vt:lpstr>
      <vt:lpstr>الگوی خواب در سالمندی: </vt:lpstr>
      <vt:lpstr>پیامدهای داشتن خواب خوب عبارتند از: </vt:lpstr>
      <vt:lpstr>مشکلات همراه با اختلالات خواب در سالمندان: </vt:lpstr>
      <vt:lpstr>مشکلات همراه با اختلالات خواب در سالمندان: </vt:lpstr>
      <vt:lpstr>عوامل تأثیرگذار بر خواب سالمندان: </vt:lpstr>
      <vt:lpstr>عوامل تأثیرگذار بر خواب سالمندان: </vt:lpstr>
      <vt:lpstr>علائم اختلالات خواب: </vt:lpstr>
      <vt:lpstr>شایع ترین عوامل خطر بی خوابی عبارتند از: </vt:lpstr>
      <vt:lpstr>علل وقفه تنفسی کامل هنگام خواب عبارتند از: </vt:lpstr>
      <vt:lpstr>اختلالات تنفسی مرتبط با خواب: </vt:lpstr>
      <vt:lpstr>علل خواب آلودگی عبارتند از: </vt:lpstr>
      <vt:lpstr>علل خواب آلودگی عبارتند از: </vt:lpstr>
      <vt:lpstr>درمان اختلالات خواب در سالمندی: </vt:lpstr>
      <vt:lpstr>اصول بهداشت خواب: </vt:lpstr>
      <vt:lpstr>اصول بهداشت خواب: </vt:lpstr>
      <vt:lpstr>اصول بهداشت خواب: </vt:lpstr>
      <vt:lpstr>فصل هشتم </vt:lpstr>
      <vt:lpstr>درد در سالمندان:</vt:lpstr>
      <vt:lpstr> برخی از علت‌های اصلی درد در سالمندان به شرح ذیل می‌باشد:  </vt:lpstr>
      <vt:lpstr>باورهای نادرست درباره درد در سالمندان:</vt:lpstr>
      <vt:lpstr>درمان درد در سالمندان: </vt:lpstr>
      <vt:lpstr>مراحل تن آرامی:</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SAMSUNG</dc:creator>
  <cp:lastModifiedBy>A.R.I</cp:lastModifiedBy>
  <cp:revision>607</cp:revision>
  <dcterms:created xsi:type="dcterms:W3CDTF">2014-03-11T17:51:46Z</dcterms:created>
  <dcterms:modified xsi:type="dcterms:W3CDTF">2024-01-08T18:38:46Z</dcterms:modified>
</cp:coreProperties>
</file>