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83"/>
  </p:notesMasterIdLst>
  <p:sldIdLst>
    <p:sldId id="557" r:id="rId2"/>
    <p:sldId id="562" r:id="rId3"/>
    <p:sldId id="563" r:id="rId4"/>
    <p:sldId id="256" r:id="rId5"/>
    <p:sldId id="528" r:id="rId6"/>
    <p:sldId id="530" r:id="rId7"/>
    <p:sldId id="531" r:id="rId8"/>
    <p:sldId id="534" r:id="rId9"/>
    <p:sldId id="537" r:id="rId10"/>
    <p:sldId id="541" r:id="rId11"/>
    <p:sldId id="542" r:id="rId12"/>
    <p:sldId id="543" r:id="rId13"/>
    <p:sldId id="544" r:id="rId14"/>
    <p:sldId id="545" r:id="rId15"/>
    <p:sldId id="546" r:id="rId16"/>
    <p:sldId id="547" r:id="rId17"/>
    <p:sldId id="548" r:id="rId18"/>
    <p:sldId id="550" r:id="rId19"/>
    <p:sldId id="552" r:id="rId20"/>
    <p:sldId id="522" r:id="rId21"/>
    <p:sldId id="525" r:id="rId22"/>
    <p:sldId id="257" r:id="rId23"/>
    <p:sldId id="293" r:id="rId24"/>
    <p:sldId id="292" r:id="rId25"/>
    <p:sldId id="294" r:id="rId26"/>
    <p:sldId id="295" r:id="rId27"/>
    <p:sldId id="296" r:id="rId28"/>
    <p:sldId id="297" r:id="rId29"/>
    <p:sldId id="298" r:id="rId30"/>
    <p:sldId id="299" r:id="rId31"/>
    <p:sldId id="300" r:id="rId32"/>
    <p:sldId id="517" r:id="rId33"/>
    <p:sldId id="309" r:id="rId34"/>
    <p:sldId id="310" r:id="rId35"/>
    <p:sldId id="311" r:id="rId36"/>
    <p:sldId id="312" r:id="rId37"/>
    <p:sldId id="561" r:id="rId38"/>
    <p:sldId id="313" r:id="rId39"/>
    <p:sldId id="314" r:id="rId40"/>
    <p:sldId id="317" r:id="rId41"/>
    <p:sldId id="319" r:id="rId42"/>
    <p:sldId id="321" r:id="rId43"/>
    <p:sldId id="322" r:id="rId44"/>
    <p:sldId id="323" r:id="rId45"/>
    <p:sldId id="330" r:id="rId46"/>
    <p:sldId id="331" r:id="rId47"/>
    <p:sldId id="333" r:id="rId48"/>
    <p:sldId id="338" r:id="rId49"/>
    <p:sldId id="339" r:id="rId50"/>
    <p:sldId id="340" r:id="rId51"/>
    <p:sldId id="360" r:id="rId52"/>
    <p:sldId id="365" r:id="rId53"/>
    <p:sldId id="394" r:id="rId54"/>
    <p:sldId id="395" r:id="rId55"/>
    <p:sldId id="397" r:id="rId56"/>
    <p:sldId id="398" r:id="rId57"/>
    <p:sldId id="400" r:id="rId58"/>
    <p:sldId id="401" r:id="rId59"/>
    <p:sldId id="402" r:id="rId60"/>
    <p:sldId id="403" r:id="rId61"/>
    <p:sldId id="404" r:id="rId62"/>
    <p:sldId id="405" r:id="rId63"/>
    <p:sldId id="406" r:id="rId64"/>
    <p:sldId id="407" r:id="rId65"/>
    <p:sldId id="408" r:id="rId66"/>
    <p:sldId id="409" r:id="rId67"/>
    <p:sldId id="412" r:id="rId68"/>
    <p:sldId id="413" r:id="rId69"/>
    <p:sldId id="421" r:id="rId70"/>
    <p:sldId id="439" r:id="rId71"/>
    <p:sldId id="450" r:id="rId72"/>
    <p:sldId id="452" r:id="rId73"/>
    <p:sldId id="456" r:id="rId74"/>
    <p:sldId id="460" r:id="rId75"/>
    <p:sldId id="485" r:id="rId76"/>
    <p:sldId id="486" r:id="rId77"/>
    <p:sldId id="492" r:id="rId78"/>
    <p:sldId id="494" r:id="rId79"/>
    <p:sldId id="508" r:id="rId80"/>
    <p:sldId id="509" r:id="rId81"/>
    <p:sldId id="511" r:id="rId82"/>
  </p:sldIdLst>
  <p:sldSz cx="9144000" cy="6858000" type="screen4x3"/>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B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164" autoAdjust="0"/>
    <p:restoredTop sz="94660"/>
  </p:normalViewPr>
  <p:slideViewPr>
    <p:cSldViewPr>
      <p:cViewPr varScale="1">
        <p:scale>
          <a:sx n="105" d="100"/>
          <a:sy n="105" d="100"/>
        </p:scale>
        <p:origin x="696"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C4EC11-91E0-43C9-B5AB-2C9E029B1D86}" type="doc">
      <dgm:prSet loTypeId="urn:microsoft.com/office/officeart/2005/8/layout/pyramid3" loCatId="pyramid" qsTypeId="urn:microsoft.com/office/officeart/2005/8/quickstyle/simple1" qsCatId="simple" csTypeId="urn:microsoft.com/office/officeart/2005/8/colors/accent1_2" csCatId="accent1" phldr="1"/>
      <dgm:spPr/>
    </dgm:pt>
    <dgm:pt modelId="{DE7FDD8B-C79E-4AF2-884A-9A95AD953D65}">
      <dgm:prSet phldrT="[Text]" custT="1"/>
      <dgm:spPr>
        <a:solidFill>
          <a:srgbClr val="F517EA"/>
        </a:solidFill>
      </dgm:spPr>
      <dgm:t>
        <a:bodyPr/>
        <a:lstStyle/>
        <a:p>
          <a:pPr rtl="1"/>
          <a:r>
            <a:rPr lang="fa-IR" sz="3200" dirty="0" smtClean="0"/>
            <a:t>ارزيابي نياز نوزاد به احياء                                          </a:t>
          </a:r>
          <a:r>
            <a:rPr lang="fa-IR" sz="2000" dirty="0" smtClean="0"/>
            <a:t>گرم نگه داشتن نوزاد                                                          وضعيت دادن ،تميزكردن راههاي هوايي                                   خشك كردن و تحريك تنفسي نوزاد</a:t>
          </a:r>
          <a:endParaRPr lang="fa-IR" sz="2000" dirty="0"/>
        </a:p>
      </dgm:t>
    </dgm:pt>
    <dgm:pt modelId="{DE15B623-673B-4A26-A437-38F28FF37553}" type="parTrans" cxnId="{C965AC56-262C-4BE1-B84E-80186B853C67}">
      <dgm:prSet/>
      <dgm:spPr/>
      <dgm:t>
        <a:bodyPr/>
        <a:lstStyle/>
        <a:p>
          <a:pPr rtl="1"/>
          <a:endParaRPr lang="fa-IR"/>
        </a:p>
      </dgm:t>
    </dgm:pt>
    <dgm:pt modelId="{F7CC323E-F45D-4CCE-A919-EAE5C64209A5}" type="sibTrans" cxnId="{C965AC56-262C-4BE1-B84E-80186B853C67}">
      <dgm:prSet/>
      <dgm:spPr/>
      <dgm:t>
        <a:bodyPr/>
        <a:lstStyle/>
        <a:p>
          <a:pPr rtl="1"/>
          <a:endParaRPr lang="fa-IR"/>
        </a:p>
      </dgm:t>
    </dgm:pt>
    <dgm:pt modelId="{1D0EDBAE-B260-4969-BA5E-6AD0E9BC0697}">
      <dgm:prSet phldrT="[Text]"/>
      <dgm:spPr>
        <a:solidFill>
          <a:srgbClr val="B615F7"/>
        </a:solidFill>
      </dgm:spPr>
      <dgm:t>
        <a:bodyPr/>
        <a:lstStyle/>
        <a:p>
          <a:pPr rtl="1"/>
          <a:r>
            <a:rPr lang="fa-IR" dirty="0" smtClean="0"/>
            <a:t>تجويزاكسيژن درصورت نياز</a:t>
          </a:r>
          <a:endParaRPr lang="fa-IR" dirty="0"/>
        </a:p>
      </dgm:t>
    </dgm:pt>
    <dgm:pt modelId="{1972CF94-5033-432F-9B9B-4E14261AC823}" type="parTrans" cxnId="{E67353E5-2162-4494-9223-3A28ED3242C7}">
      <dgm:prSet/>
      <dgm:spPr/>
      <dgm:t>
        <a:bodyPr/>
        <a:lstStyle/>
        <a:p>
          <a:pPr rtl="1"/>
          <a:endParaRPr lang="fa-IR"/>
        </a:p>
      </dgm:t>
    </dgm:pt>
    <dgm:pt modelId="{63FA7C67-576E-4CF8-83C8-720ED0DD9F8C}" type="sibTrans" cxnId="{E67353E5-2162-4494-9223-3A28ED3242C7}">
      <dgm:prSet/>
      <dgm:spPr/>
      <dgm:t>
        <a:bodyPr/>
        <a:lstStyle/>
        <a:p>
          <a:pPr rtl="1"/>
          <a:endParaRPr lang="fa-IR"/>
        </a:p>
      </dgm:t>
    </dgm:pt>
    <dgm:pt modelId="{C594BE30-3358-432D-A4C6-6426AFCA95ED}">
      <dgm:prSet phldrT="[Text]"/>
      <dgm:spPr>
        <a:solidFill>
          <a:srgbClr val="9116F6"/>
        </a:solidFill>
      </dgm:spPr>
      <dgm:t>
        <a:bodyPr/>
        <a:lstStyle/>
        <a:p>
          <a:pPr rtl="1"/>
          <a:r>
            <a:rPr lang="fa-IR" dirty="0" smtClean="0"/>
            <a:t>تهويه كمكي بافشار مثبت</a:t>
          </a:r>
          <a:endParaRPr lang="fa-IR" dirty="0"/>
        </a:p>
      </dgm:t>
    </dgm:pt>
    <dgm:pt modelId="{93DAEADD-AAC1-4920-9A65-93D29333A5E3}" type="parTrans" cxnId="{D9C0AE61-B7A4-4194-BFBA-7D6DCE8A8EBB}">
      <dgm:prSet/>
      <dgm:spPr/>
      <dgm:t>
        <a:bodyPr/>
        <a:lstStyle/>
        <a:p>
          <a:pPr rtl="1"/>
          <a:endParaRPr lang="fa-IR"/>
        </a:p>
      </dgm:t>
    </dgm:pt>
    <dgm:pt modelId="{AA6DD807-56E2-4264-AD4B-274DCAB928CC}" type="sibTrans" cxnId="{D9C0AE61-B7A4-4194-BFBA-7D6DCE8A8EBB}">
      <dgm:prSet/>
      <dgm:spPr/>
      <dgm:t>
        <a:bodyPr/>
        <a:lstStyle/>
        <a:p>
          <a:pPr rtl="1"/>
          <a:endParaRPr lang="fa-IR"/>
        </a:p>
      </dgm:t>
    </dgm:pt>
    <dgm:pt modelId="{5D6AAAF6-03B0-49A8-AA8B-633BB8351CD3}">
      <dgm:prSet phldrT="[Text]"/>
      <dgm:spPr>
        <a:solidFill>
          <a:srgbClr val="9116F6"/>
        </a:solidFill>
      </dgm:spPr>
      <dgm:t>
        <a:bodyPr/>
        <a:lstStyle/>
        <a:p>
          <a:pPr rtl="1"/>
          <a:r>
            <a:rPr lang="fa-IR" dirty="0" smtClean="0"/>
            <a:t>لوله گذاري داخل تراشه</a:t>
          </a:r>
          <a:endParaRPr lang="fa-IR" dirty="0"/>
        </a:p>
      </dgm:t>
    </dgm:pt>
    <dgm:pt modelId="{F5257018-5986-4101-8F98-D02A38074B21}" type="parTrans" cxnId="{F61C34EF-5EE9-41ED-B516-CBE36A80A70F}">
      <dgm:prSet/>
      <dgm:spPr/>
      <dgm:t>
        <a:bodyPr/>
        <a:lstStyle/>
        <a:p>
          <a:pPr rtl="1"/>
          <a:endParaRPr lang="fa-IR"/>
        </a:p>
      </dgm:t>
    </dgm:pt>
    <dgm:pt modelId="{184E0CE1-86FF-4D03-A162-D66206E4D1E9}" type="sibTrans" cxnId="{F61C34EF-5EE9-41ED-B516-CBE36A80A70F}">
      <dgm:prSet/>
      <dgm:spPr/>
      <dgm:t>
        <a:bodyPr/>
        <a:lstStyle/>
        <a:p>
          <a:pPr rtl="1"/>
          <a:endParaRPr lang="fa-IR"/>
        </a:p>
      </dgm:t>
    </dgm:pt>
    <dgm:pt modelId="{1E9BF16E-8596-43D6-BDA9-8380B7444E0E}">
      <dgm:prSet phldrT="[Text]"/>
      <dgm:spPr>
        <a:solidFill>
          <a:srgbClr val="9116F6"/>
        </a:solidFill>
      </dgm:spPr>
      <dgm:t>
        <a:bodyPr/>
        <a:lstStyle/>
        <a:p>
          <a:pPr rtl="1"/>
          <a:r>
            <a:rPr lang="fa-IR" dirty="0" smtClean="0"/>
            <a:t>فشردن قفسه سينه</a:t>
          </a:r>
          <a:endParaRPr lang="fa-IR" dirty="0"/>
        </a:p>
      </dgm:t>
    </dgm:pt>
    <dgm:pt modelId="{D7001881-47A7-46AE-B25A-342E521C88E8}" type="parTrans" cxnId="{DD6022B3-9B24-4A97-B50C-FDE23A027F56}">
      <dgm:prSet/>
      <dgm:spPr/>
      <dgm:t>
        <a:bodyPr/>
        <a:lstStyle/>
        <a:p>
          <a:pPr rtl="1"/>
          <a:endParaRPr lang="fa-IR"/>
        </a:p>
      </dgm:t>
    </dgm:pt>
    <dgm:pt modelId="{80158FEE-A182-46DA-8B4C-3CB0FF259205}" type="sibTrans" cxnId="{DD6022B3-9B24-4A97-B50C-FDE23A027F56}">
      <dgm:prSet/>
      <dgm:spPr/>
      <dgm:t>
        <a:bodyPr/>
        <a:lstStyle/>
        <a:p>
          <a:pPr rtl="1"/>
          <a:endParaRPr lang="fa-IR"/>
        </a:p>
      </dgm:t>
    </dgm:pt>
    <dgm:pt modelId="{09CB667C-A821-40A1-95F8-67BE35425E7F}">
      <dgm:prSet phldrT="[Text]"/>
      <dgm:spPr>
        <a:solidFill>
          <a:srgbClr val="003B68"/>
        </a:solidFill>
        <a:ln>
          <a:solidFill>
            <a:schemeClr val="tx1"/>
          </a:solidFill>
        </a:ln>
      </dgm:spPr>
      <dgm:t>
        <a:bodyPr/>
        <a:lstStyle/>
        <a:p>
          <a:pPr rtl="1"/>
          <a:r>
            <a:rPr lang="fa-IR" dirty="0" smtClean="0"/>
            <a:t>تجويز دارو</a:t>
          </a:r>
          <a:endParaRPr lang="fa-IR" dirty="0"/>
        </a:p>
      </dgm:t>
    </dgm:pt>
    <dgm:pt modelId="{DF13A084-7D9A-4C62-86EC-F8583880D1F8}" type="parTrans" cxnId="{D8080BC2-165D-421C-9942-11773C978FF4}">
      <dgm:prSet/>
      <dgm:spPr/>
      <dgm:t>
        <a:bodyPr/>
        <a:lstStyle/>
        <a:p>
          <a:pPr rtl="1"/>
          <a:endParaRPr lang="fa-IR"/>
        </a:p>
      </dgm:t>
    </dgm:pt>
    <dgm:pt modelId="{68EA003C-87CA-404D-ACDA-6C92CAC5C2E1}" type="sibTrans" cxnId="{D8080BC2-165D-421C-9942-11773C978FF4}">
      <dgm:prSet/>
      <dgm:spPr/>
      <dgm:t>
        <a:bodyPr/>
        <a:lstStyle/>
        <a:p>
          <a:pPr rtl="1"/>
          <a:endParaRPr lang="fa-IR"/>
        </a:p>
      </dgm:t>
    </dgm:pt>
    <dgm:pt modelId="{1CDA0474-1BC9-4131-9C76-87BE055CE8D4}" type="pres">
      <dgm:prSet presAssocID="{60C4EC11-91E0-43C9-B5AB-2C9E029B1D86}" presName="Name0" presStyleCnt="0">
        <dgm:presLayoutVars>
          <dgm:dir/>
          <dgm:animLvl val="lvl"/>
          <dgm:resizeHandles val="exact"/>
        </dgm:presLayoutVars>
      </dgm:prSet>
      <dgm:spPr/>
    </dgm:pt>
    <dgm:pt modelId="{1E350CAE-176C-4F56-989F-871F3C23E7CA}" type="pres">
      <dgm:prSet presAssocID="{DE7FDD8B-C79E-4AF2-884A-9A95AD953D65}" presName="Name8" presStyleCnt="0"/>
      <dgm:spPr/>
    </dgm:pt>
    <dgm:pt modelId="{EE68C610-6382-445E-B7A3-0CF35BEEA1DE}" type="pres">
      <dgm:prSet presAssocID="{DE7FDD8B-C79E-4AF2-884A-9A95AD953D65}" presName="level" presStyleLbl="node1" presStyleIdx="0" presStyleCnt="6" custScaleX="100000" custScaleY="269197" custLinFactNeighborY="-4992">
        <dgm:presLayoutVars>
          <dgm:chMax val="1"/>
          <dgm:bulletEnabled val="1"/>
        </dgm:presLayoutVars>
      </dgm:prSet>
      <dgm:spPr/>
      <dgm:t>
        <a:bodyPr/>
        <a:lstStyle/>
        <a:p>
          <a:pPr rtl="1"/>
          <a:endParaRPr lang="fa-IR"/>
        </a:p>
      </dgm:t>
    </dgm:pt>
    <dgm:pt modelId="{2E00E9A7-3AFE-4FE9-B5D9-E1B24C2A49C8}" type="pres">
      <dgm:prSet presAssocID="{DE7FDD8B-C79E-4AF2-884A-9A95AD953D65}" presName="levelTx" presStyleLbl="revTx" presStyleIdx="0" presStyleCnt="0">
        <dgm:presLayoutVars>
          <dgm:chMax val="1"/>
          <dgm:bulletEnabled val="1"/>
        </dgm:presLayoutVars>
      </dgm:prSet>
      <dgm:spPr/>
      <dgm:t>
        <a:bodyPr/>
        <a:lstStyle/>
        <a:p>
          <a:pPr rtl="1"/>
          <a:endParaRPr lang="fa-IR"/>
        </a:p>
      </dgm:t>
    </dgm:pt>
    <dgm:pt modelId="{B553D6F5-6003-4041-AC01-6224A3DAD26A}" type="pres">
      <dgm:prSet presAssocID="{1D0EDBAE-B260-4969-BA5E-6AD0E9BC0697}" presName="Name8" presStyleCnt="0"/>
      <dgm:spPr/>
    </dgm:pt>
    <dgm:pt modelId="{0FAB4AD8-9A67-401E-81C7-7A4814CEA001}" type="pres">
      <dgm:prSet presAssocID="{1D0EDBAE-B260-4969-BA5E-6AD0E9BC0697}" presName="level" presStyleLbl="node1" presStyleIdx="1" presStyleCnt="6" custScaleY="142528" custLinFactNeighborX="-90" custLinFactNeighborY="1378">
        <dgm:presLayoutVars>
          <dgm:chMax val="1"/>
          <dgm:bulletEnabled val="1"/>
        </dgm:presLayoutVars>
      </dgm:prSet>
      <dgm:spPr/>
      <dgm:t>
        <a:bodyPr/>
        <a:lstStyle/>
        <a:p>
          <a:pPr rtl="1"/>
          <a:endParaRPr lang="fa-IR"/>
        </a:p>
      </dgm:t>
    </dgm:pt>
    <dgm:pt modelId="{9C24F1B1-3156-4269-B376-E2992FC6FE30}" type="pres">
      <dgm:prSet presAssocID="{1D0EDBAE-B260-4969-BA5E-6AD0E9BC0697}" presName="levelTx" presStyleLbl="revTx" presStyleIdx="0" presStyleCnt="0">
        <dgm:presLayoutVars>
          <dgm:chMax val="1"/>
          <dgm:bulletEnabled val="1"/>
        </dgm:presLayoutVars>
      </dgm:prSet>
      <dgm:spPr/>
      <dgm:t>
        <a:bodyPr/>
        <a:lstStyle/>
        <a:p>
          <a:pPr rtl="1"/>
          <a:endParaRPr lang="fa-IR"/>
        </a:p>
      </dgm:t>
    </dgm:pt>
    <dgm:pt modelId="{9AA2855F-5E79-4F36-A92C-7280DA741A35}" type="pres">
      <dgm:prSet presAssocID="{C594BE30-3358-432D-A4C6-6426AFCA95ED}" presName="Name8" presStyleCnt="0"/>
      <dgm:spPr/>
    </dgm:pt>
    <dgm:pt modelId="{A14A7CF6-EE36-4054-B49E-72580CF22B10}" type="pres">
      <dgm:prSet presAssocID="{C594BE30-3358-432D-A4C6-6426AFCA95ED}" presName="level" presStyleLbl="node1" presStyleIdx="2" presStyleCnt="6">
        <dgm:presLayoutVars>
          <dgm:chMax val="1"/>
          <dgm:bulletEnabled val="1"/>
        </dgm:presLayoutVars>
      </dgm:prSet>
      <dgm:spPr/>
      <dgm:t>
        <a:bodyPr/>
        <a:lstStyle/>
        <a:p>
          <a:pPr rtl="1"/>
          <a:endParaRPr lang="fa-IR"/>
        </a:p>
      </dgm:t>
    </dgm:pt>
    <dgm:pt modelId="{452DBBDA-1EF8-45FE-BCCF-4CDA919F6510}" type="pres">
      <dgm:prSet presAssocID="{C594BE30-3358-432D-A4C6-6426AFCA95ED}" presName="levelTx" presStyleLbl="revTx" presStyleIdx="0" presStyleCnt="0">
        <dgm:presLayoutVars>
          <dgm:chMax val="1"/>
          <dgm:bulletEnabled val="1"/>
        </dgm:presLayoutVars>
      </dgm:prSet>
      <dgm:spPr/>
      <dgm:t>
        <a:bodyPr/>
        <a:lstStyle/>
        <a:p>
          <a:pPr rtl="1"/>
          <a:endParaRPr lang="fa-IR"/>
        </a:p>
      </dgm:t>
    </dgm:pt>
    <dgm:pt modelId="{26498322-FC35-43CA-B8A6-508D82A7EC82}" type="pres">
      <dgm:prSet presAssocID="{5D6AAAF6-03B0-49A8-AA8B-633BB8351CD3}" presName="Name8" presStyleCnt="0"/>
      <dgm:spPr/>
    </dgm:pt>
    <dgm:pt modelId="{BB9448CE-ED48-47ED-AA30-91909F95B1AE}" type="pres">
      <dgm:prSet presAssocID="{5D6AAAF6-03B0-49A8-AA8B-633BB8351CD3}" presName="level" presStyleLbl="node1" presStyleIdx="3" presStyleCnt="6">
        <dgm:presLayoutVars>
          <dgm:chMax val="1"/>
          <dgm:bulletEnabled val="1"/>
        </dgm:presLayoutVars>
      </dgm:prSet>
      <dgm:spPr/>
      <dgm:t>
        <a:bodyPr/>
        <a:lstStyle/>
        <a:p>
          <a:pPr rtl="1"/>
          <a:endParaRPr lang="fa-IR"/>
        </a:p>
      </dgm:t>
    </dgm:pt>
    <dgm:pt modelId="{9B91D829-D92F-4460-AD8F-7290B119E348}" type="pres">
      <dgm:prSet presAssocID="{5D6AAAF6-03B0-49A8-AA8B-633BB8351CD3}" presName="levelTx" presStyleLbl="revTx" presStyleIdx="0" presStyleCnt="0">
        <dgm:presLayoutVars>
          <dgm:chMax val="1"/>
          <dgm:bulletEnabled val="1"/>
        </dgm:presLayoutVars>
      </dgm:prSet>
      <dgm:spPr/>
      <dgm:t>
        <a:bodyPr/>
        <a:lstStyle/>
        <a:p>
          <a:pPr rtl="1"/>
          <a:endParaRPr lang="fa-IR"/>
        </a:p>
      </dgm:t>
    </dgm:pt>
    <dgm:pt modelId="{1C782D86-B757-4C1D-A786-D20C972FA804}" type="pres">
      <dgm:prSet presAssocID="{1E9BF16E-8596-43D6-BDA9-8380B7444E0E}" presName="Name8" presStyleCnt="0"/>
      <dgm:spPr/>
    </dgm:pt>
    <dgm:pt modelId="{2B45D276-8894-4681-8BE5-B2F684E8DD9A}" type="pres">
      <dgm:prSet presAssocID="{1E9BF16E-8596-43D6-BDA9-8380B7444E0E}" presName="level" presStyleLbl="node1" presStyleIdx="4" presStyleCnt="6">
        <dgm:presLayoutVars>
          <dgm:chMax val="1"/>
          <dgm:bulletEnabled val="1"/>
        </dgm:presLayoutVars>
      </dgm:prSet>
      <dgm:spPr/>
      <dgm:t>
        <a:bodyPr/>
        <a:lstStyle/>
        <a:p>
          <a:pPr rtl="1"/>
          <a:endParaRPr lang="fa-IR"/>
        </a:p>
      </dgm:t>
    </dgm:pt>
    <dgm:pt modelId="{76B0C253-C2BA-4575-B038-5CC6A2EC3156}" type="pres">
      <dgm:prSet presAssocID="{1E9BF16E-8596-43D6-BDA9-8380B7444E0E}" presName="levelTx" presStyleLbl="revTx" presStyleIdx="0" presStyleCnt="0">
        <dgm:presLayoutVars>
          <dgm:chMax val="1"/>
          <dgm:bulletEnabled val="1"/>
        </dgm:presLayoutVars>
      </dgm:prSet>
      <dgm:spPr/>
      <dgm:t>
        <a:bodyPr/>
        <a:lstStyle/>
        <a:p>
          <a:pPr rtl="1"/>
          <a:endParaRPr lang="fa-IR"/>
        </a:p>
      </dgm:t>
    </dgm:pt>
    <dgm:pt modelId="{FD36DF90-6AA1-42F3-9D0D-6E3F208E3D37}" type="pres">
      <dgm:prSet presAssocID="{09CB667C-A821-40A1-95F8-67BE35425E7F}" presName="Name8" presStyleCnt="0"/>
      <dgm:spPr/>
    </dgm:pt>
    <dgm:pt modelId="{894CF781-F4C5-4564-B10C-1D4C182F2823}" type="pres">
      <dgm:prSet presAssocID="{09CB667C-A821-40A1-95F8-67BE35425E7F}" presName="level" presStyleLbl="node1" presStyleIdx="5" presStyleCnt="6">
        <dgm:presLayoutVars>
          <dgm:chMax val="1"/>
          <dgm:bulletEnabled val="1"/>
        </dgm:presLayoutVars>
      </dgm:prSet>
      <dgm:spPr/>
      <dgm:t>
        <a:bodyPr/>
        <a:lstStyle/>
        <a:p>
          <a:pPr rtl="1"/>
          <a:endParaRPr lang="fa-IR"/>
        </a:p>
      </dgm:t>
    </dgm:pt>
    <dgm:pt modelId="{9416084E-A9B2-4DE9-8482-0FBB6FB821FF}" type="pres">
      <dgm:prSet presAssocID="{09CB667C-A821-40A1-95F8-67BE35425E7F}" presName="levelTx" presStyleLbl="revTx" presStyleIdx="0" presStyleCnt="0">
        <dgm:presLayoutVars>
          <dgm:chMax val="1"/>
          <dgm:bulletEnabled val="1"/>
        </dgm:presLayoutVars>
      </dgm:prSet>
      <dgm:spPr/>
      <dgm:t>
        <a:bodyPr/>
        <a:lstStyle/>
        <a:p>
          <a:pPr rtl="1"/>
          <a:endParaRPr lang="fa-IR"/>
        </a:p>
      </dgm:t>
    </dgm:pt>
  </dgm:ptLst>
  <dgm:cxnLst>
    <dgm:cxn modelId="{C965AC56-262C-4BE1-B84E-80186B853C67}" srcId="{60C4EC11-91E0-43C9-B5AB-2C9E029B1D86}" destId="{DE7FDD8B-C79E-4AF2-884A-9A95AD953D65}" srcOrd="0" destOrd="0" parTransId="{DE15B623-673B-4A26-A437-38F28FF37553}" sibTransId="{F7CC323E-F45D-4CCE-A919-EAE5C64209A5}"/>
    <dgm:cxn modelId="{5C7DAA3C-F3AE-458E-985F-E8E04E11C293}" type="presOf" srcId="{1D0EDBAE-B260-4969-BA5E-6AD0E9BC0697}" destId="{9C24F1B1-3156-4269-B376-E2992FC6FE30}" srcOrd="1" destOrd="0" presId="urn:microsoft.com/office/officeart/2005/8/layout/pyramid3"/>
    <dgm:cxn modelId="{00157598-B96A-4208-9CD0-383D40D4FFEB}" type="presOf" srcId="{60C4EC11-91E0-43C9-B5AB-2C9E029B1D86}" destId="{1CDA0474-1BC9-4131-9C76-87BE055CE8D4}" srcOrd="0" destOrd="0" presId="urn:microsoft.com/office/officeart/2005/8/layout/pyramid3"/>
    <dgm:cxn modelId="{EF38E076-B758-433C-8EBE-02920F52B0F5}" type="presOf" srcId="{09CB667C-A821-40A1-95F8-67BE35425E7F}" destId="{9416084E-A9B2-4DE9-8482-0FBB6FB821FF}" srcOrd="1" destOrd="0" presId="urn:microsoft.com/office/officeart/2005/8/layout/pyramid3"/>
    <dgm:cxn modelId="{F80578C2-3F97-4778-AD04-B08F1D453A5F}" type="presOf" srcId="{1D0EDBAE-B260-4969-BA5E-6AD0E9BC0697}" destId="{0FAB4AD8-9A67-401E-81C7-7A4814CEA001}" srcOrd="0" destOrd="0" presId="urn:microsoft.com/office/officeart/2005/8/layout/pyramid3"/>
    <dgm:cxn modelId="{53F48AEE-4173-45E8-801B-9169BB92B1B9}" type="presOf" srcId="{1E9BF16E-8596-43D6-BDA9-8380B7444E0E}" destId="{2B45D276-8894-4681-8BE5-B2F684E8DD9A}" srcOrd="0" destOrd="0" presId="urn:microsoft.com/office/officeart/2005/8/layout/pyramid3"/>
    <dgm:cxn modelId="{E67353E5-2162-4494-9223-3A28ED3242C7}" srcId="{60C4EC11-91E0-43C9-B5AB-2C9E029B1D86}" destId="{1D0EDBAE-B260-4969-BA5E-6AD0E9BC0697}" srcOrd="1" destOrd="0" parTransId="{1972CF94-5033-432F-9B9B-4E14261AC823}" sibTransId="{63FA7C67-576E-4CF8-83C8-720ED0DD9F8C}"/>
    <dgm:cxn modelId="{DD6022B3-9B24-4A97-B50C-FDE23A027F56}" srcId="{60C4EC11-91E0-43C9-B5AB-2C9E029B1D86}" destId="{1E9BF16E-8596-43D6-BDA9-8380B7444E0E}" srcOrd="4" destOrd="0" parTransId="{D7001881-47A7-46AE-B25A-342E521C88E8}" sibTransId="{80158FEE-A182-46DA-8B4C-3CB0FF259205}"/>
    <dgm:cxn modelId="{646E0AE8-93D7-47B1-9A77-83345725E37B}" type="presOf" srcId="{09CB667C-A821-40A1-95F8-67BE35425E7F}" destId="{894CF781-F4C5-4564-B10C-1D4C182F2823}" srcOrd="0" destOrd="0" presId="urn:microsoft.com/office/officeart/2005/8/layout/pyramid3"/>
    <dgm:cxn modelId="{D8080BC2-165D-421C-9942-11773C978FF4}" srcId="{60C4EC11-91E0-43C9-B5AB-2C9E029B1D86}" destId="{09CB667C-A821-40A1-95F8-67BE35425E7F}" srcOrd="5" destOrd="0" parTransId="{DF13A084-7D9A-4C62-86EC-F8583880D1F8}" sibTransId="{68EA003C-87CA-404D-ACDA-6C92CAC5C2E1}"/>
    <dgm:cxn modelId="{82CF6CC4-1B15-4C69-BBC5-03FA67220213}" type="presOf" srcId="{5D6AAAF6-03B0-49A8-AA8B-633BB8351CD3}" destId="{9B91D829-D92F-4460-AD8F-7290B119E348}" srcOrd="1" destOrd="0" presId="urn:microsoft.com/office/officeart/2005/8/layout/pyramid3"/>
    <dgm:cxn modelId="{D9C0AE61-B7A4-4194-BFBA-7D6DCE8A8EBB}" srcId="{60C4EC11-91E0-43C9-B5AB-2C9E029B1D86}" destId="{C594BE30-3358-432D-A4C6-6426AFCA95ED}" srcOrd="2" destOrd="0" parTransId="{93DAEADD-AAC1-4920-9A65-93D29333A5E3}" sibTransId="{AA6DD807-56E2-4264-AD4B-274DCAB928CC}"/>
    <dgm:cxn modelId="{B52AE733-39C0-4563-BA9A-90C9CA51203C}" type="presOf" srcId="{C594BE30-3358-432D-A4C6-6426AFCA95ED}" destId="{A14A7CF6-EE36-4054-B49E-72580CF22B10}" srcOrd="0" destOrd="0" presId="urn:microsoft.com/office/officeart/2005/8/layout/pyramid3"/>
    <dgm:cxn modelId="{FA82D227-CBE0-41A9-8107-5240A2F382F2}" type="presOf" srcId="{1E9BF16E-8596-43D6-BDA9-8380B7444E0E}" destId="{76B0C253-C2BA-4575-B038-5CC6A2EC3156}" srcOrd="1" destOrd="0" presId="urn:microsoft.com/office/officeart/2005/8/layout/pyramid3"/>
    <dgm:cxn modelId="{FD8C1851-AEEB-4B97-BE4B-6FC1478F8360}" type="presOf" srcId="{C594BE30-3358-432D-A4C6-6426AFCA95ED}" destId="{452DBBDA-1EF8-45FE-BCCF-4CDA919F6510}" srcOrd="1" destOrd="0" presId="urn:microsoft.com/office/officeart/2005/8/layout/pyramid3"/>
    <dgm:cxn modelId="{9DC712B8-7A16-4DC5-A450-159383E3686D}" type="presOf" srcId="{5D6AAAF6-03B0-49A8-AA8B-633BB8351CD3}" destId="{BB9448CE-ED48-47ED-AA30-91909F95B1AE}" srcOrd="0" destOrd="0" presId="urn:microsoft.com/office/officeart/2005/8/layout/pyramid3"/>
    <dgm:cxn modelId="{F54508E6-8E9A-400F-BFFB-3BF9218126F0}" type="presOf" srcId="{DE7FDD8B-C79E-4AF2-884A-9A95AD953D65}" destId="{EE68C610-6382-445E-B7A3-0CF35BEEA1DE}" srcOrd="0" destOrd="0" presId="urn:microsoft.com/office/officeart/2005/8/layout/pyramid3"/>
    <dgm:cxn modelId="{06518BA9-7129-4845-A088-14533B08485C}" type="presOf" srcId="{DE7FDD8B-C79E-4AF2-884A-9A95AD953D65}" destId="{2E00E9A7-3AFE-4FE9-B5D9-E1B24C2A49C8}" srcOrd="1" destOrd="0" presId="urn:microsoft.com/office/officeart/2005/8/layout/pyramid3"/>
    <dgm:cxn modelId="{F61C34EF-5EE9-41ED-B516-CBE36A80A70F}" srcId="{60C4EC11-91E0-43C9-B5AB-2C9E029B1D86}" destId="{5D6AAAF6-03B0-49A8-AA8B-633BB8351CD3}" srcOrd="3" destOrd="0" parTransId="{F5257018-5986-4101-8F98-D02A38074B21}" sibTransId="{184E0CE1-86FF-4D03-A162-D66206E4D1E9}"/>
    <dgm:cxn modelId="{DA7300C4-FCA5-411C-949B-7E98409EE651}" type="presParOf" srcId="{1CDA0474-1BC9-4131-9C76-87BE055CE8D4}" destId="{1E350CAE-176C-4F56-989F-871F3C23E7CA}" srcOrd="0" destOrd="0" presId="urn:microsoft.com/office/officeart/2005/8/layout/pyramid3"/>
    <dgm:cxn modelId="{3D11943B-F402-4A48-A2E3-C92B3DD07F68}" type="presParOf" srcId="{1E350CAE-176C-4F56-989F-871F3C23E7CA}" destId="{EE68C610-6382-445E-B7A3-0CF35BEEA1DE}" srcOrd="0" destOrd="0" presId="urn:microsoft.com/office/officeart/2005/8/layout/pyramid3"/>
    <dgm:cxn modelId="{5856A1C0-097C-45E5-9DE1-7ECA025F3BC1}" type="presParOf" srcId="{1E350CAE-176C-4F56-989F-871F3C23E7CA}" destId="{2E00E9A7-3AFE-4FE9-B5D9-E1B24C2A49C8}" srcOrd="1" destOrd="0" presId="urn:microsoft.com/office/officeart/2005/8/layout/pyramid3"/>
    <dgm:cxn modelId="{077341AF-2A84-46A3-B0F2-3E8C37DE0992}" type="presParOf" srcId="{1CDA0474-1BC9-4131-9C76-87BE055CE8D4}" destId="{B553D6F5-6003-4041-AC01-6224A3DAD26A}" srcOrd="1" destOrd="0" presId="urn:microsoft.com/office/officeart/2005/8/layout/pyramid3"/>
    <dgm:cxn modelId="{1E6AE808-5992-468C-9265-74C91CE6C6CB}" type="presParOf" srcId="{B553D6F5-6003-4041-AC01-6224A3DAD26A}" destId="{0FAB4AD8-9A67-401E-81C7-7A4814CEA001}" srcOrd="0" destOrd="0" presId="urn:microsoft.com/office/officeart/2005/8/layout/pyramid3"/>
    <dgm:cxn modelId="{F32E8317-B929-464D-B230-D173B09200B5}" type="presParOf" srcId="{B553D6F5-6003-4041-AC01-6224A3DAD26A}" destId="{9C24F1B1-3156-4269-B376-E2992FC6FE30}" srcOrd="1" destOrd="0" presId="urn:microsoft.com/office/officeart/2005/8/layout/pyramid3"/>
    <dgm:cxn modelId="{F88C2FD4-8698-41BE-869A-4A4A4C038CFE}" type="presParOf" srcId="{1CDA0474-1BC9-4131-9C76-87BE055CE8D4}" destId="{9AA2855F-5E79-4F36-A92C-7280DA741A35}" srcOrd="2" destOrd="0" presId="urn:microsoft.com/office/officeart/2005/8/layout/pyramid3"/>
    <dgm:cxn modelId="{A992B3F4-146B-4F22-A27D-16C862D93290}" type="presParOf" srcId="{9AA2855F-5E79-4F36-A92C-7280DA741A35}" destId="{A14A7CF6-EE36-4054-B49E-72580CF22B10}" srcOrd="0" destOrd="0" presId="urn:microsoft.com/office/officeart/2005/8/layout/pyramid3"/>
    <dgm:cxn modelId="{6D767DF4-0D3B-479A-A68A-6F80C249DA49}" type="presParOf" srcId="{9AA2855F-5E79-4F36-A92C-7280DA741A35}" destId="{452DBBDA-1EF8-45FE-BCCF-4CDA919F6510}" srcOrd="1" destOrd="0" presId="urn:microsoft.com/office/officeart/2005/8/layout/pyramid3"/>
    <dgm:cxn modelId="{7CEA94C2-4AC4-432D-A486-EECD2BC36444}" type="presParOf" srcId="{1CDA0474-1BC9-4131-9C76-87BE055CE8D4}" destId="{26498322-FC35-43CA-B8A6-508D82A7EC82}" srcOrd="3" destOrd="0" presId="urn:microsoft.com/office/officeart/2005/8/layout/pyramid3"/>
    <dgm:cxn modelId="{25E30FB4-6283-486E-9767-0BE5A3ED88F9}" type="presParOf" srcId="{26498322-FC35-43CA-B8A6-508D82A7EC82}" destId="{BB9448CE-ED48-47ED-AA30-91909F95B1AE}" srcOrd="0" destOrd="0" presId="urn:microsoft.com/office/officeart/2005/8/layout/pyramid3"/>
    <dgm:cxn modelId="{7CFD81BA-ABB2-4DD9-AA51-7ACB7A4DB5E5}" type="presParOf" srcId="{26498322-FC35-43CA-B8A6-508D82A7EC82}" destId="{9B91D829-D92F-4460-AD8F-7290B119E348}" srcOrd="1" destOrd="0" presId="urn:microsoft.com/office/officeart/2005/8/layout/pyramid3"/>
    <dgm:cxn modelId="{953B29EB-ECFB-4679-840A-8B9C33BDEC87}" type="presParOf" srcId="{1CDA0474-1BC9-4131-9C76-87BE055CE8D4}" destId="{1C782D86-B757-4C1D-A786-D20C972FA804}" srcOrd="4" destOrd="0" presId="urn:microsoft.com/office/officeart/2005/8/layout/pyramid3"/>
    <dgm:cxn modelId="{ED855FAB-16CC-4DE6-8DB9-6AFBA1C75893}" type="presParOf" srcId="{1C782D86-B757-4C1D-A786-D20C972FA804}" destId="{2B45D276-8894-4681-8BE5-B2F684E8DD9A}" srcOrd="0" destOrd="0" presId="urn:microsoft.com/office/officeart/2005/8/layout/pyramid3"/>
    <dgm:cxn modelId="{5E95EBCB-CB99-468B-A971-952587E8CCA3}" type="presParOf" srcId="{1C782D86-B757-4C1D-A786-D20C972FA804}" destId="{76B0C253-C2BA-4575-B038-5CC6A2EC3156}" srcOrd="1" destOrd="0" presId="urn:microsoft.com/office/officeart/2005/8/layout/pyramid3"/>
    <dgm:cxn modelId="{AF4D5949-345F-4356-A041-77B21EF6C72D}" type="presParOf" srcId="{1CDA0474-1BC9-4131-9C76-87BE055CE8D4}" destId="{FD36DF90-6AA1-42F3-9D0D-6E3F208E3D37}" srcOrd="5" destOrd="0" presId="urn:microsoft.com/office/officeart/2005/8/layout/pyramid3"/>
    <dgm:cxn modelId="{8E883CC5-27F9-4D76-B017-D2F640BED6C0}" type="presParOf" srcId="{FD36DF90-6AA1-42F3-9D0D-6E3F208E3D37}" destId="{894CF781-F4C5-4564-B10C-1D4C182F2823}" srcOrd="0" destOrd="0" presId="urn:microsoft.com/office/officeart/2005/8/layout/pyramid3"/>
    <dgm:cxn modelId="{DB810D3B-06DC-437E-A8EB-D72BD2E4A7A9}" type="presParOf" srcId="{FD36DF90-6AA1-42F3-9D0D-6E3F208E3D37}" destId="{9416084E-A9B2-4DE9-8482-0FBB6FB821FF}" srcOrd="1" destOrd="0" presId="urn:microsoft.com/office/officeart/2005/8/layout/pyramid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68C610-6382-445E-B7A3-0CF35BEEA1DE}">
      <dsp:nvSpPr>
        <dsp:cNvPr id="0" name=""/>
        <dsp:cNvSpPr/>
      </dsp:nvSpPr>
      <dsp:spPr>
        <a:xfrm rot="10800000">
          <a:off x="0" y="0"/>
          <a:ext cx="8763000" cy="2122733"/>
        </a:xfrm>
        <a:prstGeom prst="trapezoid">
          <a:avLst>
            <a:gd name="adj" fmla="val 68452"/>
          </a:avLst>
        </a:prstGeom>
        <a:solidFill>
          <a:srgbClr val="F517EA"/>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rtl="1">
            <a:lnSpc>
              <a:spcPct val="90000"/>
            </a:lnSpc>
            <a:spcBef>
              <a:spcPct val="0"/>
            </a:spcBef>
            <a:spcAft>
              <a:spcPct val="35000"/>
            </a:spcAft>
          </a:pPr>
          <a:r>
            <a:rPr lang="fa-IR" sz="3200" kern="1200" dirty="0" smtClean="0"/>
            <a:t>ارزيابي نياز نوزاد به احياء                                          </a:t>
          </a:r>
          <a:r>
            <a:rPr lang="fa-IR" sz="2000" kern="1200" dirty="0" smtClean="0"/>
            <a:t>گرم نگه داشتن نوزاد                                                          وضعيت دادن ،تميزكردن راههاي هوايي                                   خشك كردن و تحريك تنفسي نوزاد</a:t>
          </a:r>
          <a:endParaRPr lang="fa-IR" sz="2000" kern="1200" dirty="0"/>
        </a:p>
      </dsp:txBody>
      <dsp:txXfrm rot="-10800000">
        <a:off x="1533524" y="0"/>
        <a:ext cx="5695950" cy="2122733"/>
      </dsp:txXfrm>
    </dsp:sp>
    <dsp:sp modelId="{0FAB4AD8-9A67-401E-81C7-7A4814CEA001}">
      <dsp:nvSpPr>
        <dsp:cNvPr id="0" name=""/>
        <dsp:cNvSpPr/>
      </dsp:nvSpPr>
      <dsp:spPr>
        <a:xfrm rot="10800000">
          <a:off x="1447790" y="2133600"/>
          <a:ext cx="5856876" cy="1123894"/>
        </a:xfrm>
        <a:prstGeom prst="trapezoid">
          <a:avLst>
            <a:gd name="adj" fmla="val 68452"/>
          </a:avLst>
        </a:prstGeom>
        <a:solidFill>
          <a:srgbClr val="B615F7"/>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fa-IR" sz="2700" kern="1200" dirty="0" smtClean="0"/>
            <a:t>تجويزاكسيژن درصورت نياز</a:t>
          </a:r>
          <a:endParaRPr lang="fa-IR" sz="2700" kern="1200" dirty="0"/>
        </a:p>
      </dsp:txBody>
      <dsp:txXfrm rot="-10800000">
        <a:off x="2472744" y="2133600"/>
        <a:ext cx="3806969" cy="1123894"/>
      </dsp:txXfrm>
    </dsp:sp>
    <dsp:sp modelId="{A14A7CF6-EE36-4054-B49E-72580CF22B10}">
      <dsp:nvSpPr>
        <dsp:cNvPr id="0" name=""/>
        <dsp:cNvSpPr/>
      </dsp:nvSpPr>
      <dsp:spPr>
        <a:xfrm rot="10800000">
          <a:off x="2222394" y="3246628"/>
          <a:ext cx="4318211" cy="788542"/>
        </a:xfrm>
        <a:prstGeom prst="trapezoid">
          <a:avLst>
            <a:gd name="adj" fmla="val 68452"/>
          </a:avLst>
        </a:prstGeom>
        <a:solidFill>
          <a:srgbClr val="9116F6"/>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fa-IR" sz="2700" kern="1200" dirty="0" smtClean="0"/>
            <a:t>تهويه كمكي بافشار مثبت</a:t>
          </a:r>
          <a:endParaRPr lang="fa-IR" sz="2700" kern="1200" dirty="0"/>
        </a:p>
      </dsp:txBody>
      <dsp:txXfrm rot="-10800000">
        <a:off x="2978081" y="3246628"/>
        <a:ext cx="2806837" cy="788542"/>
      </dsp:txXfrm>
    </dsp:sp>
    <dsp:sp modelId="{BB9448CE-ED48-47ED-AA30-91909F95B1AE}">
      <dsp:nvSpPr>
        <dsp:cNvPr id="0" name=""/>
        <dsp:cNvSpPr/>
      </dsp:nvSpPr>
      <dsp:spPr>
        <a:xfrm rot="10800000">
          <a:off x="2762170" y="4035171"/>
          <a:ext cx="3238658" cy="788542"/>
        </a:xfrm>
        <a:prstGeom prst="trapezoid">
          <a:avLst>
            <a:gd name="adj" fmla="val 68452"/>
          </a:avLst>
        </a:prstGeom>
        <a:solidFill>
          <a:srgbClr val="9116F6"/>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fa-IR" sz="2700" kern="1200" dirty="0" smtClean="0"/>
            <a:t>لوله گذاري داخل تراشه</a:t>
          </a:r>
          <a:endParaRPr lang="fa-IR" sz="2700" kern="1200" dirty="0"/>
        </a:p>
      </dsp:txBody>
      <dsp:txXfrm rot="-10800000">
        <a:off x="3328936" y="4035171"/>
        <a:ext cx="2105127" cy="788542"/>
      </dsp:txXfrm>
    </dsp:sp>
    <dsp:sp modelId="{2B45D276-8894-4681-8BE5-B2F684E8DD9A}">
      <dsp:nvSpPr>
        <dsp:cNvPr id="0" name=""/>
        <dsp:cNvSpPr/>
      </dsp:nvSpPr>
      <dsp:spPr>
        <a:xfrm rot="10800000">
          <a:off x="3301947" y="4823714"/>
          <a:ext cx="2159105" cy="788542"/>
        </a:xfrm>
        <a:prstGeom prst="trapezoid">
          <a:avLst>
            <a:gd name="adj" fmla="val 68452"/>
          </a:avLst>
        </a:prstGeom>
        <a:solidFill>
          <a:srgbClr val="9116F6"/>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fa-IR" sz="2700" kern="1200" dirty="0" smtClean="0"/>
            <a:t>فشردن قفسه سينه</a:t>
          </a:r>
          <a:endParaRPr lang="fa-IR" sz="2700" kern="1200" dirty="0"/>
        </a:p>
      </dsp:txBody>
      <dsp:txXfrm rot="-10800000">
        <a:off x="3679790" y="4823714"/>
        <a:ext cx="1403418" cy="788542"/>
      </dsp:txXfrm>
    </dsp:sp>
    <dsp:sp modelId="{894CF781-F4C5-4564-B10C-1D4C182F2823}">
      <dsp:nvSpPr>
        <dsp:cNvPr id="0" name=""/>
        <dsp:cNvSpPr/>
      </dsp:nvSpPr>
      <dsp:spPr>
        <a:xfrm rot="10800000">
          <a:off x="3841723" y="5612257"/>
          <a:ext cx="1079552" cy="788542"/>
        </a:xfrm>
        <a:prstGeom prst="trapezoid">
          <a:avLst>
            <a:gd name="adj" fmla="val 68452"/>
          </a:avLst>
        </a:prstGeom>
        <a:solidFill>
          <a:srgbClr val="003B68"/>
        </a:solidFill>
        <a:ln w="381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rtl="1">
            <a:lnSpc>
              <a:spcPct val="90000"/>
            </a:lnSpc>
            <a:spcBef>
              <a:spcPct val="0"/>
            </a:spcBef>
            <a:spcAft>
              <a:spcPct val="35000"/>
            </a:spcAft>
          </a:pPr>
          <a:r>
            <a:rPr lang="fa-IR" sz="2700" kern="1200" dirty="0" smtClean="0"/>
            <a:t>تجويز دارو</a:t>
          </a:r>
          <a:endParaRPr lang="fa-IR" sz="2700" kern="1200" dirty="0"/>
        </a:p>
      </dsp:txBody>
      <dsp:txXfrm rot="-10800000">
        <a:off x="3841723" y="5612257"/>
        <a:ext cx="1079552" cy="788542"/>
      </dsp:txXfrm>
    </dsp:sp>
  </dsp:spTree>
</dsp:drawing>
</file>

<file path=ppt/diagrams/layout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52016" y="0"/>
            <a:ext cx="2945659" cy="493713"/>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74" y="0"/>
            <a:ext cx="2945659" cy="493713"/>
          </a:xfrm>
          <a:prstGeom prst="rect">
            <a:avLst/>
          </a:prstGeom>
        </p:spPr>
        <p:txBody>
          <a:bodyPr vert="horz" lIns="91440" tIns="45720" rIns="91440" bIns="45720" rtlCol="1"/>
          <a:lstStyle>
            <a:lvl1pPr algn="l">
              <a:defRPr sz="1200"/>
            </a:lvl1pPr>
          </a:lstStyle>
          <a:p>
            <a:fld id="{8B7CD955-0EED-4670-BA7E-2A3EC5917289}" type="datetimeFigureOut">
              <a:rPr lang="fa-IR" smtClean="0"/>
              <a:pPr/>
              <a:t>04/05/1444</a:t>
            </a:fld>
            <a:endParaRPr lang="fa-IR"/>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79768" y="4690269"/>
            <a:ext cx="5438140" cy="444341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52016" y="9378824"/>
            <a:ext cx="2945659" cy="493713"/>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74" y="9378824"/>
            <a:ext cx="2945659" cy="493713"/>
          </a:xfrm>
          <a:prstGeom prst="rect">
            <a:avLst/>
          </a:prstGeom>
        </p:spPr>
        <p:txBody>
          <a:bodyPr vert="horz" lIns="91440" tIns="45720" rIns="91440" bIns="45720" rtlCol="1" anchor="b"/>
          <a:lstStyle>
            <a:lvl1pPr algn="l">
              <a:defRPr sz="1200"/>
            </a:lvl1pPr>
          </a:lstStyle>
          <a:p>
            <a:fld id="{AD288256-E3B4-4FC0-831A-F03D656F3117}" type="slidenum">
              <a:rPr lang="fa-IR" smtClean="0"/>
              <a:pPr/>
              <a:t>‹#›</a:t>
            </a:fld>
            <a:endParaRPr lang="fa-IR"/>
          </a:p>
        </p:txBody>
      </p:sp>
    </p:spTree>
    <p:extLst>
      <p:ext uri="{BB962C8B-B14F-4D97-AF65-F5344CB8AC3E}">
        <p14:creationId xmlns:p14="http://schemas.microsoft.com/office/powerpoint/2010/main" val="351634372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A677F57E-682F-4170-9ED2-E724CAE82F62}" type="slidenum">
              <a:rPr lang="fa-IR" smtClean="0">
                <a:latin typeface="Arial" pitchFamily="34" charset="0"/>
                <a:ea typeface="MS PGothic" pitchFamily="34" charset="-128"/>
                <a:cs typeface="Arial" pitchFamily="34" charset="0"/>
              </a:rPr>
              <a:pPr/>
              <a:t>23</a:t>
            </a:fld>
            <a:endParaRPr lang="en-US" smtClean="0">
              <a:latin typeface="Arial" pitchFamily="34" charset="0"/>
              <a:ea typeface="MS PGothic" pitchFamily="34" charset="-128"/>
              <a:cs typeface="Arial" pitchFamily="34" charset="0"/>
            </a:endParaRPr>
          </a:p>
        </p:txBody>
      </p:sp>
      <p:sp>
        <p:nvSpPr>
          <p:cNvPr id="32771"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10243"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algn="r" rtl="1" eaLnBrk="1" hangingPunct="1">
              <a:defRPr/>
            </a:pPr>
            <a:r>
              <a:rPr lang="fa-IR" b="1" u="sng" smtClean="0">
                <a:effectLst>
                  <a:outerShdw blurRad="38100" dist="38100" dir="2700000" algn="tl">
                    <a:srgbClr val="C0C0C0"/>
                  </a:outerShdw>
                </a:effectLst>
                <a:ea typeface="ＭＳ Ｐゴシック" pitchFamily="34" charset="-128"/>
              </a:rPr>
              <a:t>نکات آموزشی</a:t>
            </a:r>
          </a:p>
          <a:p>
            <a:pPr algn="r" rtl="1" eaLnBrk="1" hangingPunct="1">
              <a:defRPr/>
            </a:pPr>
            <a:r>
              <a:rPr lang="ar-SA" b="1" smtClean="0">
                <a:effectLst>
                  <a:outerShdw blurRad="38100" dist="38100" dir="2700000" algn="tl">
                    <a:srgbClr val="C0C0C0"/>
                  </a:outerShdw>
                </a:effectLst>
                <a:ea typeface="ＭＳ Ｐゴシック" pitchFamily="34" charset="-128"/>
              </a:rPr>
              <a:t>انتقال نوزاد به زندگي خارج رحمي</a:t>
            </a:r>
            <a:endParaRPr lang="en-US" b="1" smtClean="0">
              <a:effectLst>
                <a:outerShdw blurRad="38100" dist="38100" dir="2700000" algn="tl">
                  <a:srgbClr val="C0C0C0"/>
                </a:outerShdw>
              </a:effectLst>
              <a:ea typeface="ＭＳ Ｐゴシック" pitchFamily="34" charset="-128"/>
              <a:cs typeface="Arial" charset="0"/>
            </a:endParaRPr>
          </a:p>
          <a:p>
            <a:pPr algn="r" rtl="1" eaLnBrk="1" hangingPunct="1">
              <a:buFontTx/>
              <a:buBlip>
                <a:blip r:embed="rId3"/>
              </a:buBlip>
              <a:defRPr/>
            </a:pPr>
            <a:r>
              <a:rPr lang="ar-SA" sz="1800" b="1" smtClean="0">
                <a:ea typeface="ＭＳ Ｐゴシック" pitchFamily="34" charset="-128"/>
              </a:rPr>
              <a:t>همه اكسيژن مصرفي جنين از طريق غشاء جفتي از خون</a:t>
            </a:r>
            <a:r>
              <a:rPr lang="fa-IR" sz="1800" b="1" smtClean="0">
                <a:ea typeface="ＭＳ Ｐゴシック" pitchFamily="34" charset="-128"/>
              </a:rPr>
              <a:t> </a:t>
            </a:r>
            <a:r>
              <a:rPr lang="ar-SA" sz="1800" b="1" smtClean="0">
                <a:ea typeface="ＭＳ Ｐゴシック" pitchFamily="34" charset="-128"/>
              </a:rPr>
              <a:t>مادر گرفته مي شود.</a:t>
            </a:r>
            <a:endParaRPr lang="en-US" sz="1800" b="1" smtClean="0">
              <a:ea typeface="ＭＳ Ｐゴシック" pitchFamily="34" charset="-128"/>
              <a:cs typeface="Arial" charset="0"/>
            </a:endParaRPr>
          </a:p>
          <a:p>
            <a:pPr algn="r" rtl="1" eaLnBrk="1" hangingPunct="1">
              <a:buFontTx/>
              <a:buBlip>
                <a:blip r:embed="rId3"/>
              </a:buBlip>
              <a:defRPr/>
            </a:pPr>
            <a:r>
              <a:rPr lang="ar-SA" sz="1800" b="1" smtClean="0">
                <a:ea typeface="ＭＳ Ｐゴシック" pitchFamily="34" charset="-128"/>
              </a:rPr>
              <a:t>ريه هاي جنين درون رحم باز مي باشند ولي آلوئولها پر از مايع هستند. </a:t>
            </a:r>
            <a:endParaRPr lang="en-US" sz="1800" b="1" smtClean="0">
              <a:ea typeface="ＭＳ Ｐゴシック" pitchFamily="34" charset="-128"/>
            </a:endParaRPr>
          </a:p>
          <a:p>
            <a:pPr algn="r" rtl="1" eaLnBrk="1" hangingPunct="1">
              <a:buFontTx/>
              <a:buBlip>
                <a:blip r:embed="rId3"/>
              </a:buBlip>
              <a:defRPr/>
            </a:pPr>
            <a:endParaRPr lang="en-US" sz="1800" b="1" smtClean="0">
              <a:ea typeface="ＭＳ Ｐゴシック" pitchFamily="34" charset="-128"/>
            </a:endParaRPr>
          </a:p>
          <a:p>
            <a:pPr algn="r" rtl="1" eaLnBrk="1" hangingPunct="1">
              <a:defRPr/>
            </a:pPr>
            <a:r>
              <a:rPr lang="fa-IR" b="1" u="sng" smtClean="0">
                <a:ea typeface="ＭＳ Ｐゴシック" pitchFamily="34" charset="-128"/>
              </a:rPr>
              <a:t>نکات مربیگری</a:t>
            </a:r>
          </a:p>
          <a:p>
            <a:pPr algn="r" rtl="1" eaLnBrk="1" hangingPunct="1">
              <a:defRPr/>
            </a:pPr>
            <a:r>
              <a:rPr lang="ar-SA" b="1" smtClean="0">
                <a:ea typeface="ＭＳ Ｐゴシック" pitchFamily="34" charset="-128"/>
              </a:rPr>
              <a:t>از شركت كنندگان بپرسيد:</a:t>
            </a:r>
            <a:r>
              <a:rPr lang="fa-IR" b="1" smtClean="0">
                <a:ea typeface="ＭＳ Ｐゴシック" pitchFamily="34" charset="-128"/>
              </a:rPr>
              <a:t> </a:t>
            </a:r>
            <a:r>
              <a:rPr lang="ar-SA" b="1" smtClean="0">
                <a:ea typeface="ＭＳ Ｐゴシック" pitchFamily="34" charset="-128"/>
              </a:rPr>
              <a:t>كدام نوزادان در خطر مشکل دار شدن قرار دارند؟</a:t>
            </a:r>
            <a:r>
              <a:rPr lang="fa-IR" b="1" smtClean="0">
                <a:ea typeface="ＭＳ Ｐゴシック" pitchFamily="34" charset="-128"/>
              </a:rPr>
              <a:t> </a:t>
            </a:r>
            <a:r>
              <a:rPr lang="en-US" b="1" smtClean="0">
                <a:ea typeface="ＭＳ Ｐゴシック" pitchFamily="34" charset="-128"/>
                <a:cs typeface="Arial" charset="0"/>
              </a:rPr>
              <a:t> </a:t>
            </a:r>
            <a:r>
              <a:rPr lang="ar-SA" b="1" u="sng" smtClean="0">
                <a:ea typeface="ＭＳ Ｐゴシック" pitchFamily="34" charset="-128"/>
              </a:rPr>
              <a:t>يک نوزاد ممکن است قبل از تولد، در حين تولد يا بعد از آن با مشكلاتي روبرو شود.</a:t>
            </a:r>
            <a:endParaRPr lang="en-US" b="1" u="sng" smtClean="0">
              <a:ea typeface="ＭＳ Ｐゴシック" pitchFamily="34" charset="-128"/>
              <a:cs typeface="Arial" charset="0"/>
            </a:endParaRPr>
          </a:p>
        </p:txBody>
      </p:sp>
    </p:spTree>
    <p:extLst>
      <p:ext uri="{BB962C8B-B14F-4D97-AF65-F5344CB8AC3E}">
        <p14:creationId xmlns:p14="http://schemas.microsoft.com/office/powerpoint/2010/main" val="34940494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7F51FFF0-961C-4C0D-A375-D0DEB1DA06BE}" type="slidenum">
              <a:rPr lang="fa-IR" smtClean="0">
                <a:latin typeface="Arial" pitchFamily="34" charset="0"/>
                <a:ea typeface="MS PGothic" pitchFamily="34" charset="-128"/>
                <a:cs typeface="Arial" pitchFamily="34" charset="0"/>
              </a:rPr>
              <a:pPr/>
              <a:t>33</a:t>
            </a:fld>
            <a:endParaRPr lang="en-US" smtClean="0">
              <a:latin typeface="Arial" pitchFamily="34" charset="0"/>
              <a:ea typeface="MS PGothic" pitchFamily="34" charset="-128"/>
              <a:cs typeface="Arial" pitchFamily="34" charset="0"/>
            </a:endParaRPr>
          </a:p>
        </p:txBody>
      </p:sp>
      <p:sp>
        <p:nvSpPr>
          <p:cNvPr id="5017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5018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algn="r" rtl="1" eaLnBrk="1" hangingPunct="1"/>
            <a:r>
              <a:rPr lang="fa-IR" b="1" u="sng" smtClean="0">
                <a:latin typeface="Arial" pitchFamily="34" charset="0"/>
              </a:rPr>
              <a:t>نکات آموزشی</a:t>
            </a:r>
          </a:p>
          <a:p>
            <a:pPr algn="r" rtl="1" eaLnBrk="1" hangingPunct="1"/>
            <a:r>
              <a:rPr lang="ar-SA" b="1" smtClean="0">
                <a:latin typeface="Arial" pitchFamily="34" charset="0"/>
              </a:rPr>
              <a:t>تهويه ريه هاي نوزاد مهمترين و موثرترين اقدام در احياي نوزاد است.      </a:t>
            </a:r>
            <a:endParaRPr lang="ar-SA" smtClean="0">
              <a:latin typeface="Arial" pitchFamily="34" charset="0"/>
            </a:endParaRPr>
          </a:p>
          <a:p>
            <a:pPr algn="r" rtl="1" eaLnBrk="1" hangingPunct="1"/>
            <a:r>
              <a:rPr lang="ar-SA" smtClean="0">
                <a:latin typeface="Arial" pitchFamily="34" charset="0"/>
              </a:rPr>
              <a:t>ارزيابي و تصميم گيري عمدتاً براساس ارزيابي همزمان تنفس، ضربان قلب  رنگ پوست است. ضربان قلبي که شديداً کاهش يافته مهمترين فاکتور در تعيين ورود به مرحله بعدي اقدامات </a:t>
            </a:r>
            <a:endParaRPr lang="fa-IR" smtClean="0">
              <a:latin typeface="Arial" pitchFamily="34" charset="0"/>
            </a:endParaRPr>
          </a:p>
          <a:p>
            <a:pPr algn="r" rtl="1" eaLnBrk="1" hangingPunct="1"/>
            <a:r>
              <a:rPr lang="ar-SA" smtClean="0">
                <a:latin typeface="Arial" pitchFamily="34" charset="0"/>
              </a:rPr>
              <a:t>احيا است.</a:t>
            </a:r>
            <a:endParaRPr lang="en-US" smtClean="0">
              <a:latin typeface="Arial" pitchFamily="34" charset="0"/>
              <a:cs typeface="Arial" pitchFamily="34" charset="0"/>
            </a:endParaRPr>
          </a:p>
          <a:p>
            <a:pPr algn="r" rtl="1" eaLnBrk="1" hangingPunct="1"/>
            <a:r>
              <a:rPr lang="fa-IR" b="1" u="sng" smtClean="0">
                <a:latin typeface="Arial" pitchFamily="34" charset="0"/>
              </a:rPr>
              <a:t>نکات مربیگری</a:t>
            </a:r>
          </a:p>
          <a:p>
            <a:pPr algn="r" rtl="1" eaLnBrk="1" hangingPunct="1"/>
            <a:r>
              <a:rPr lang="ar-SA" smtClean="0">
                <a:latin typeface="Arial" pitchFamily="34" charset="0"/>
              </a:rPr>
              <a:t>اين مفهومي ساده و مهم در برنامه احياي نوزادان مي باشد. </a:t>
            </a:r>
          </a:p>
          <a:p>
            <a:pPr algn="r" rtl="1" eaLnBrk="1" hangingPunct="1"/>
            <a:r>
              <a:rPr lang="ar-SA" smtClean="0">
                <a:latin typeface="Arial" pitchFamily="34" charset="0"/>
              </a:rPr>
              <a:t>براي بحث روي دياگرام احيا زمان صرف  کنيد. به اين نکته اشاره کنيد که 2 نقطه تعيين کننده در ضربان قلب (60   و 100 در دقيقه) براي تصميم گيري جهت رفتن به مراحل بعدي وجود دارد.</a:t>
            </a:r>
            <a:r>
              <a:rPr lang="en-US" smtClean="0">
                <a:latin typeface="Arial" pitchFamily="34" charset="0"/>
              </a:rPr>
              <a:t> </a:t>
            </a:r>
          </a:p>
        </p:txBody>
      </p:sp>
    </p:spTree>
    <p:extLst>
      <p:ext uri="{BB962C8B-B14F-4D97-AF65-F5344CB8AC3E}">
        <p14:creationId xmlns:p14="http://schemas.microsoft.com/office/powerpoint/2010/main" val="1052853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5F30B62B-8809-41D1-8BCE-02661D703F96}" type="slidenum">
              <a:rPr lang="fa-IR" smtClean="0">
                <a:latin typeface="Arial" pitchFamily="34" charset="0"/>
                <a:ea typeface="MS PGothic" pitchFamily="34" charset="-128"/>
                <a:cs typeface="Arial" pitchFamily="34" charset="0"/>
              </a:rPr>
              <a:pPr/>
              <a:t>34</a:t>
            </a:fld>
            <a:endParaRPr lang="en-US" smtClean="0">
              <a:latin typeface="Arial" pitchFamily="34" charset="0"/>
              <a:ea typeface="MS PGothic" pitchFamily="34" charset="-128"/>
              <a:cs typeface="Arial" pitchFamily="34" charset="0"/>
            </a:endParaRPr>
          </a:p>
        </p:txBody>
      </p:sp>
      <p:sp>
        <p:nvSpPr>
          <p:cNvPr id="51203"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51204"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algn="r" rtl="1" eaLnBrk="1" hangingPunct="1"/>
            <a:r>
              <a:rPr lang="fa-IR" b="1" u="sng" smtClean="0">
                <a:latin typeface="Arial" pitchFamily="34" charset="0"/>
              </a:rPr>
              <a:t>نکات آموزشی</a:t>
            </a:r>
          </a:p>
          <a:p>
            <a:pPr algn="r" rtl="1" eaLnBrk="1" hangingPunct="1"/>
            <a:r>
              <a:rPr lang="ar-SA" b="1" smtClean="0">
                <a:latin typeface="Arial" pitchFamily="34" charset="0"/>
              </a:rPr>
              <a:t>اعداد مهمي که بايد به خاطر بمانند</a:t>
            </a:r>
            <a:endParaRPr lang="ar-SA" smtClean="0">
              <a:latin typeface="Arial" pitchFamily="34" charset="0"/>
            </a:endParaRPr>
          </a:p>
          <a:p>
            <a:pPr algn="r" rtl="1" eaLnBrk="1" hangingPunct="1"/>
            <a:r>
              <a:rPr lang="ar-SA" smtClean="0">
                <a:latin typeface="Arial" pitchFamily="34" charset="0"/>
              </a:rPr>
              <a:t>ضربان قلب &lt; 60 در دقيقه = نياز به اقدامات بعدي است.</a:t>
            </a:r>
          </a:p>
          <a:p>
            <a:pPr algn="r" rtl="1" eaLnBrk="1" hangingPunct="1"/>
            <a:r>
              <a:rPr lang="ar-SA" smtClean="0">
                <a:latin typeface="Arial" pitchFamily="34" charset="0"/>
              </a:rPr>
              <a:t>ضربان قلب &gt; 60 در دقيقه = ماساژ قلبي را متوقف کنيد.</a:t>
            </a:r>
          </a:p>
          <a:p>
            <a:pPr algn="r" rtl="1" eaLnBrk="1" hangingPunct="1"/>
            <a:r>
              <a:rPr lang="ar-SA" smtClean="0">
                <a:latin typeface="Arial" pitchFamily="34" charset="0"/>
              </a:rPr>
              <a:t>ضربان قلب &gt; 100 در دقيقه = تهويه با فشار مثبت  رامتوقف کنيد مگر اين که نوزاد دچار آپنه باشد.</a:t>
            </a:r>
            <a:r>
              <a:rPr lang="en-US" sz="400" smtClean="0">
                <a:latin typeface="Arial" pitchFamily="34" charset="0"/>
              </a:rPr>
              <a:t> </a:t>
            </a:r>
          </a:p>
          <a:p>
            <a:pPr algn="r" rtl="1" eaLnBrk="1" hangingPunct="1"/>
            <a:r>
              <a:rPr lang="ar-SA" b="1" smtClean="0">
                <a:latin typeface="Arial" pitchFamily="34" charset="0"/>
              </a:rPr>
              <a:t>درباره نمره آپگار</a:t>
            </a:r>
            <a:endParaRPr lang="en-US" smtClean="0">
              <a:latin typeface="Arial" pitchFamily="34" charset="0"/>
              <a:cs typeface="Arial" pitchFamily="34" charset="0"/>
            </a:endParaRPr>
          </a:p>
          <a:p>
            <a:pPr algn="r" eaLnBrk="1" hangingPunct="1"/>
            <a:r>
              <a:rPr lang="ar-SA" smtClean="0">
                <a:latin typeface="Arial" pitchFamily="34" charset="0"/>
              </a:rPr>
              <a:t>براي بيان اطلاعات و شرح وضعيت کلي و پاسخ به احيا مفيد است. </a:t>
            </a:r>
            <a:endParaRPr lang="en-US" smtClean="0">
              <a:latin typeface="Arial" pitchFamily="34" charset="0"/>
              <a:cs typeface="Arial" pitchFamily="34" charset="0"/>
            </a:endParaRPr>
          </a:p>
          <a:p>
            <a:pPr algn="r" eaLnBrk="1" hangingPunct="1"/>
            <a:r>
              <a:rPr lang="ar-SA" smtClean="0">
                <a:latin typeface="Arial" pitchFamily="34" charset="0"/>
              </a:rPr>
              <a:t>براي تعيين نياز به احيا و لزوم انجام کدام مرحله از احيا يا زمان انجام عمليات مفيد نيست.</a:t>
            </a:r>
            <a:endParaRPr lang="en-US" smtClean="0">
              <a:latin typeface="Arial" pitchFamily="34" charset="0"/>
              <a:cs typeface="Arial" pitchFamily="34" charset="0"/>
            </a:endParaRPr>
          </a:p>
          <a:p>
            <a:pPr algn="r" eaLnBrk="1" hangingPunct="1"/>
            <a:r>
              <a:rPr lang="ar-SA" b="1" smtClean="0">
                <a:latin typeface="Arial" pitchFamily="34" charset="0"/>
              </a:rPr>
              <a:t>نمره آپگار را محاسبه کنيد</a:t>
            </a:r>
            <a:endParaRPr lang="en-US" smtClean="0">
              <a:latin typeface="Arial" pitchFamily="34" charset="0"/>
              <a:cs typeface="Arial" pitchFamily="34" charset="0"/>
            </a:endParaRPr>
          </a:p>
          <a:p>
            <a:pPr algn="r" eaLnBrk="1" hangingPunct="1"/>
            <a:r>
              <a:rPr lang="ar-SA" smtClean="0">
                <a:latin typeface="Arial" pitchFamily="34" charset="0"/>
              </a:rPr>
              <a:t>در دقيقه 1 و 5 پس از تولد</a:t>
            </a:r>
            <a:endParaRPr lang="en-US" smtClean="0">
              <a:latin typeface="Arial" pitchFamily="34" charset="0"/>
              <a:cs typeface="Arial" pitchFamily="34" charset="0"/>
            </a:endParaRPr>
          </a:p>
          <a:p>
            <a:pPr algn="r" eaLnBrk="1" hangingPunct="1"/>
            <a:r>
              <a:rPr lang="ar-SA" smtClean="0">
                <a:latin typeface="Arial" pitchFamily="34" charset="0"/>
              </a:rPr>
              <a:t>چنانچه نمره دقيقه 5 زير 7 بود بايد هر 5 دقيقه تا  دقيقه 20 مجدد نمره آپگار را محاسبه کرد.</a:t>
            </a:r>
            <a:endParaRPr lang="fa-IR" smtClean="0">
              <a:latin typeface="Arial" pitchFamily="34" charset="0"/>
            </a:endParaRPr>
          </a:p>
          <a:p>
            <a:pPr algn="r" eaLnBrk="1" hangingPunct="1"/>
            <a:r>
              <a:rPr lang="fa-IR" b="1" u="sng" smtClean="0">
                <a:latin typeface="Arial" pitchFamily="34" charset="0"/>
              </a:rPr>
              <a:t>نکات مربیگری</a:t>
            </a:r>
          </a:p>
          <a:p>
            <a:pPr algn="r" rtl="1" eaLnBrk="1" hangingPunct="1"/>
            <a:r>
              <a:rPr lang="ar-SA" smtClean="0">
                <a:latin typeface="Arial" pitchFamily="34" charset="0"/>
              </a:rPr>
              <a:t>در آوريل 2006،آکادمي اطفال امريکا (</a:t>
            </a:r>
            <a:r>
              <a:rPr lang="en-US" smtClean="0">
                <a:latin typeface="Arial" pitchFamily="34" charset="0"/>
                <a:cs typeface="Arial" pitchFamily="34" charset="0"/>
              </a:rPr>
              <a:t>AAP</a:t>
            </a:r>
            <a:r>
              <a:rPr lang="ar-SA" smtClean="0">
                <a:latin typeface="Arial" pitchFamily="34" charset="0"/>
              </a:rPr>
              <a:t>) در بيانيه اي درباره نمره آپگار اظهار کرد که نمره اي که در طي احيا محاسبه مي شود معادل نمره اي که در نوزاد با تنفس خودبخودي</a:t>
            </a:r>
            <a:r>
              <a:rPr lang="fa-IR" smtClean="0">
                <a:latin typeface="Arial" pitchFamily="34" charset="0"/>
              </a:rPr>
              <a:t> </a:t>
            </a:r>
            <a:r>
              <a:rPr lang="ar-SA" smtClean="0">
                <a:latin typeface="Arial" pitchFamily="34" charset="0"/>
              </a:rPr>
              <a:t>محاسبه مي شود نيست.</a:t>
            </a:r>
          </a:p>
          <a:p>
            <a:pPr algn="r" rtl="1" eaLnBrk="1" hangingPunct="1"/>
            <a:r>
              <a:rPr lang="ar-SA" smtClean="0">
                <a:latin typeface="Arial" pitchFamily="34" charset="0"/>
              </a:rPr>
              <a:t>(آکادمي اطفال آمريکا، کميته جنين و نوزاد. نمره آپگار. مجله  </a:t>
            </a:r>
            <a:r>
              <a:rPr lang="en-US" smtClean="0">
                <a:latin typeface="Arial" pitchFamily="34" charset="0"/>
                <a:cs typeface="Arial" pitchFamily="34" charset="0"/>
              </a:rPr>
              <a:t>Pediatrics. 2006;117:1444-47</a:t>
            </a:r>
            <a:r>
              <a:rPr lang="ar-SA" smtClean="0">
                <a:latin typeface="Arial" pitchFamily="34" charset="0"/>
              </a:rPr>
              <a:t>) خيلي از عناصري كه در محاسبه آپگار شرکت دارند تحت تاثير احيا تغيير مي کنند. براي توصيف چنين نوزاداني و نتيجه گيري درست نمره آپگار توسعه يافته اي پيشنهاد شده است. ضميمه </a:t>
            </a:r>
            <a:r>
              <a:rPr lang="en-US" smtClean="0">
                <a:latin typeface="Arial" pitchFamily="34" charset="0"/>
                <a:cs typeface="Arial" pitchFamily="34" charset="0"/>
              </a:rPr>
              <a:t>E</a:t>
            </a:r>
            <a:r>
              <a:rPr lang="ar-SA" smtClean="0">
                <a:latin typeface="Arial" pitchFamily="34" charset="0"/>
              </a:rPr>
              <a:t> را مطالعه کنيد.</a:t>
            </a:r>
          </a:p>
          <a:p>
            <a:pPr algn="r" rtl="1" eaLnBrk="1" hangingPunct="1"/>
            <a:r>
              <a:rPr lang="ar-SA" smtClean="0">
                <a:latin typeface="Arial" pitchFamily="34" charset="0"/>
              </a:rPr>
              <a:t>مطالب مربوط به يادداشت توصيفي وقايع احيا را مرور کنيد.</a:t>
            </a:r>
          </a:p>
          <a:p>
            <a:pPr algn="r" rtl="1" eaLnBrk="1" hangingPunct="1"/>
            <a:r>
              <a:rPr lang="ar-SA" smtClean="0">
                <a:latin typeface="Arial" pitchFamily="34" charset="0"/>
              </a:rPr>
              <a:t>نمره آپگار مانند عکس فوري از شرايط نوزاد است ولي يک يادداشت توصيفي براي ساخت مجدد سناريوي احيا ضروري مي باشد(ضميمه</a:t>
            </a:r>
            <a:r>
              <a:rPr lang="en-US" smtClean="0">
                <a:latin typeface="Arial" pitchFamily="34" charset="0"/>
                <a:cs typeface="Arial" pitchFamily="34" charset="0"/>
              </a:rPr>
              <a:t>D</a:t>
            </a:r>
            <a:r>
              <a:rPr lang="ar-SA" smtClean="0">
                <a:latin typeface="Arial" pitchFamily="34" charset="0"/>
              </a:rPr>
              <a:t>راببينيد).</a:t>
            </a:r>
          </a:p>
          <a:p>
            <a:pPr algn="r" rtl="1" eaLnBrk="1" hangingPunct="1"/>
            <a:r>
              <a:rPr lang="ar-SA" smtClean="0">
                <a:latin typeface="Arial" pitchFamily="34" charset="0"/>
              </a:rPr>
              <a:t>درصورت لزوم اجزاي نمره آپگار را مرور کنيد. نمودار نمره آپگار در ضميمه انتهاي درس1 در کتاب احياي نوزادان ويرايش 5 آمده است.</a:t>
            </a:r>
            <a:endParaRPr lang="en-US" smtClean="0">
              <a:latin typeface="Arial" pitchFamily="34" charset="0"/>
              <a:cs typeface="Arial" pitchFamily="34" charset="0"/>
            </a:endParaRPr>
          </a:p>
          <a:p>
            <a:pPr algn="r" rtl="1" eaLnBrk="1" hangingPunct="1"/>
            <a:endParaRPr lang="en-US" sz="400" b="1" smtClean="0">
              <a:latin typeface="Arial" pitchFamily="34" charset="0"/>
            </a:endParaRPr>
          </a:p>
          <a:p>
            <a:pPr algn="r" rtl="1" eaLnBrk="1" hangingPunct="1"/>
            <a:endParaRPr lang="en-US" sz="400" smtClean="0">
              <a:latin typeface="Arial" pitchFamily="34" charset="0"/>
            </a:endParaRPr>
          </a:p>
        </p:txBody>
      </p:sp>
    </p:spTree>
    <p:extLst>
      <p:ext uri="{BB962C8B-B14F-4D97-AF65-F5344CB8AC3E}">
        <p14:creationId xmlns:p14="http://schemas.microsoft.com/office/powerpoint/2010/main" val="40562782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23871F93-E235-4910-B017-BB6914229FCA}" type="slidenum">
              <a:rPr lang="fa-IR" smtClean="0">
                <a:latin typeface="Arial" pitchFamily="34" charset="0"/>
                <a:ea typeface="MS PGothic" pitchFamily="34" charset="-128"/>
                <a:cs typeface="Arial" pitchFamily="34" charset="0"/>
              </a:rPr>
              <a:pPr/>
              <a:t>35</a:t>
            </a:fld>
            <a:endParaRPr lang="en-US" smtClean="0">
              <a:latin typeface="Arial" pitchFamily="34" charset="0"/>
              <a:ea typeface="MS PGothic" pitchFamily="34" charset="-128"/>
              <a:cs typeface="Arial" pitchFamily="34" charset="0"/>
            </a:endParaRPr>
          </a:p>
        </p:txBody>
      </p:sp>
      <p:sp>
        <p:nvSpPr>
          <p:cNvPr id="52227"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52228"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algn="justLow" rtl="1" eaLnBrk="1" hangingPunct="1"/>
            <a:r>
              <a:rPr lang="fa-IR" b="1" u="sng" smtClean="0">
                <a:latin typeface="Arial" pitchFamily="34" charset="0"/>
              </a:rPr>
              <a:t>نکات آموزشی</a:t>
            </a:r>
          </a:p>
          <a:p>
            <a:pPr algn="justLow" rtl="1" eaLnBrk="1" hangingPunct="1"/>
            <a:r>
              <a:rPr lang="ar-SA" smtClean="0">
                <a:latin typeface="Arial" pitchFamily="34" charset="0"/>
              </a:rPr>
              <a:t>براي هر تولد حداقل يک نفر بايد مسئول شود که تنها وظيفه اش اداره کردن نوزاد باشد و در صورت لزوم بتواند احيا را شروع کند. همان فرد يا فرد در دسترس ديگري بايد مهارتهاي انجام احياي کامل را داشته باشد( يعني لوله گذاري و تجويز داروها). چنانچه احتمال نياز به عمليات احياي پيچيده تري وجود داشته باشد بايد پرسنل بيشتري در اتاق زايمان حاضر باشند.</a:t>
            </a:r>
            <a:endParaRPr lang="en-US" smtClean="0">
              <a:latin typeface="Arial" pitchFamily="34" charset="0"/>
              <a:cs typeface="Arial" pitchFamily="34" charset="0"/>
            </a:endParaRPr>
          </a:p>
          <a:p>
            <a:pPr algn="r" rtl="1" eaLnBrk="1" hangingPunct="1"/>
            <a:r>
              <a:rPr lang="ar-SA" smtClean="0">
                <a:latin typeface="Arial" pitchFamily="34" charset="0"/>
              </a:rPr>
              <a:t>از شرکت کنندگان بخواهيد:</a:t>
            </a:r>
            <a:endParaRPr lang="fa-IR" smtClean="0">
              <a:latin typeface="Arial" pitchFamily="34" charset="0"/>
            </a:endParaRPr>
          </a:p>
          <a:p>
            <a:pPr algn="r" rtl="1" eaLnBrk="1" hangingPunct="1"/>
            <a:r>
              <a:rPr lang="fa-IR" b="1" u="sng" smtClean="0">
                <a:latin typeface="Arial" pitchFamily="34" charset="0"/>
              </a:rPr>
              <a:t>نکات مربیگری</a:t>
            </a:r>
            <a:endParaRPr lang="ar-SA" b="1" u="sng" smtClean="0">
              <a:latin typeface="Arial" pitchFamily="34" charset="0"/>
            </a:endParaRPr>
          </a:p>
          <a:p>
            <a:pPr algn="r" rtl="1" eaLnBrk="1" hangingPunct="1"/>
            <a:r>
              <a:rPr lang="ar-SA" smtClean="0">
                <a:latin typeface="Arial" pitchFamily="34" charset="0"/>
              </a:rPr>
              <a:t>درمورد موقعيتي که با يک نوزاد شل و مشکل دار برخورد داشته اند به طورخلاصه بدون نگراني توضيح دهند. آيا آنها آمادگي داشته اند؟</a:t>
            </a:r>
          </a:p>
          <a:p>
            <a:pPr algn="r" rtl="1" eaLnBrk="1" hangingPunct="1"/>
            <a:r>
              <a:rPr lang="ar-SA" smtClean="0">
                <a:latin typeface="Arial" pitchFamily="34" charset="0"/>
              </a:rPr>
              <a:t>آنها از اين تجربه چه چيزهايي ياد گرفته اند؟</a:t>
            </a:r>
          </a:p>
          <a:p>
            <a:pPr algn="r" rtl="1" eaLnBrk="1" hangingPunct="1"/>
            <a:r>
              <a:rPr lang="ar-SA" smtClean="0">
                <a:latin typeface="Arial" pitchFamily="34" charset="0"/>
              </a:rPr>
              <a:t>هر نوزاد اين حق را دارد که عمليات احيا در بالاترين سطح برايش انجام شود. </a:t>
            </a:r>
            <a:endParaRPr lang="en-US" smtClean="0">
              <a:latin typeface="Arial" pitchFamily="34" charset="0"/>
            </a:endParaRPr>
          </a:p>
        </p:txBody>
      </p:sp>
    </p:spTree>
    <p:extLst>
      <p:ext uri="{BB962C8B-B14F-4D97-AF65-F5344CB8AC3E}">
        <p14:creationId xmlns:p14="http://schemas.microsoft.com/office/powerpoint/2010/main" val="3233222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78F85D86-FDEA-4A7F-9033-623DE0422F2C}" type="slidenum">
              <a:rPr lang="fa-IR" smtClean="0">
                <a:latin typeface="Arial" pitchFamily="34" charset="0"/>
                <a:ea typeface="MS PGothic" pitchFamily="34" charset="-128"/>
                <a:cs typeface="Arial" pitchFamily="34" charset="0"/>
              </a:rPr>
              <a:pPr/>
              <a:t>36</a:t>
            </a:fld>
            <a:endParaRPr lang="en-US" smtClean="0">
              <a:latin typeface="Arial" pitchFamily="34" charset="0"/>
              <a:ea typeface="MS PGothic" pitchFamily="34" charset="-128"/>
              <a:cs typeface="Arial" pitchFamily="34" charset="0"/>
            </a:endParaRPr>
          </a:p>
        </p:txBody>
      </p:sp>
      <p:sp>
        <p:nvSpPr>
          <p:cNvPr id="53251"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53252"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algn="r" rtl="1" eaLnBrk="1" hangingPunct="1"/>
            <a:r>
              <a:rPr lang="fa-IR" b="1" u="sng" smtClean="0">
                <a:latin typeface="Arial" pitchFamily="34" charset="0"/>
              </a:rPr>
              <a:t>نکات آموزشی</a:t>
            </a:r>
          </a:p>
          <a:p>
            <a:pPr algn="r" rtl="1" eaLnBrk="1" hangingPunct="1">
              <a:buFont typeface="Wingdings" pitchFamily="2" charset="2"/>
              <a:buChar char="q"/>
            </a:pPr>
            <a:r>
              <a:rPr lang="ar-SA" smtClean="0">
                <a:latin typeface="Arial" pitchFamily="34" charset="0"/>
              </a:rPr>
              <a:t>اگر نياز به احياي پيچيده را احساس و پيش بيني مي کنيد از پرسنل بخواهيد قبل از زايمان در اتاق زايمان حاضر باشند.اين کافي نيست که براي احياي نوزاد فردي آنکال ( در خانه يا جايي دور از بيمارستان) داشته باشيد.</a:t>
            </a:r>
          </a:p>
          <a:p>
            <a:pPr algn="r" rtl="1" eaLnBrk="1" hangingPunct="1">
              <a:buFont typeface="Wingdings" pitchFamily="2" charset="2"/>
              <a:buChar char="q"/>
            </a:pPr>
            <a:r>
              <a:rPr lang="ar-SA" smtClean="0">
                <a:latin typeface="Arial" pitchFamily="34" charset="0"/>
              </a:rPr>
              <a:t>تجهيزات احيا را قبل از تولد آماده کنيد. در هر اتاق زايمان بايد وسايل در دسترس و آماده استفاده وجود داشته باشد تا در صورت لزوم حداکثر سرعت را داشته باشيد.</a:t>
            </a:r>
            <a:endParaRPr lang="en-US" smtClean="0">
              <a:latin typeface="Arial" pitchFamily="34" charset="0"/>
              <a:cs typeface="Arial" pitchFamily="34" charset="0"/>
            </a:endParaRPr>
          </a:p>
          <a:p>
            <a:pPr algn="r" rtl="1" eaLnBrk="1" hangingPunct="1">
              <a:buFont typeface="Wingdings" pitchFamily="2" charset="2"/>
              <a:buChar char="q"/>
            </a:pPr>
            <a:r>
              <a:rPr lang="ar-SA" smtClean="0">
                <a:latin typeface="Arial" pitchFamily="34" charset="0"/>
              </a:rPr>
              <a:t>خود را از تماس با خون و مايعات بدن حفظ کنيد. توجهات استاندارد ارائه شده توسط مرکز بهداشتي، بيمارستان ياسلامت وبهداشت شغلي( </a:t>
            </a:r>
            <a:r>
              <a:rPr lang="en-US" smtClean="0">
                <a:latin typeface="Arial" pitchFamily="34" charset="0"/>
                <a:cs typeface="Arial" pitchFamily="34" charset="0"/>
              </a:rPr>
              <a:t>OSHA</a:t>
            </a:r>
            <a:r>
              <a:rPr lang="ar-SA" smtClean="0">
                <a:latin typeface="Arial" pitchFamily="34" charset="0"/>
              </a:rPr>
              <a:t>) را رعايت کنيد.</a:t>
            </a:r>
            <a:endParaRPr lang="en-US" smtClean="0">
              <a:latin typeface="Arial" pitchFamily="34" charset="0"/>
              <a:cs typeface="Arial" pitchFamily="34" charset="0"/>
            </a:endParaRPr>
          </a:p>
          <a:p>
            <a:pPr algn="r" rtl="1" eaLnBrk="1" hangingPunct="1">
              <a:buFont typeface="Wingdings" pitchFamily="2" charset="2"/>
              <a:buChar char="q"/>
            </a:pPr>
            <a:r>
              <a:rPr lang="ar-SA" smtClean="0">
                <a:latin typeface="Arial" pitchFamily="34" charset="0"/>
              </a:rPr>
              <a:t>با در نظر داشتن عوامل خطر احتمالي قبل و حين زايمان، دراکثر موارد مي توان نياز به احيا را پيش بيني  کرد.</a:t>
            </a:r>
            <a:endParaRPr lang="fa-IR" smtClean="0">
              <a:latin typeface="Arial" pitchFamily="34" charset="0"/>
            </a:endParaRPr>
          </a:p>
          <a:p>
            <a:pPr algn="r" rtl="1" eaLnBrk="1" hangingPunct="1"/>
            <a:r>
              <a:rPr lang="fa-IR" b="1" u="sng" smtClean="0">
                <a:latin typeface="Arial" pitchFamily="34" charset="0"/>
              </a:rPr>
              <a:t>نکات مربیگری</a:t>
            </a:r>
          </a:p>
          <a:p>
            <a:pPr algn="r" rtl="1" eaLnBrk="1" hangingPunct="1"/>
            <a:r>
              <a:rPr lang="ar-SA" smtClean="0">
                <a:latin typeface="Arial" pitchFamily="34" charset="0"/>
              </a:rPr>
              <a:t>از شرکت کنندگان بخواهيد:</a:t>
            </a:r>
          </a:p>
          <a:p>
            <a:pPr algn="r" rtl="1" eaLnBrk="1" hangingPunct="1"/>
            <a:r>
              <a:rPr lang="ar-SA" smtClean="0">
                <a:latin typeface="Arial" pitchFamily="34" charset="0"/>
              </a:rPr>
              <a:t>درمورد موقعيتي که با يک نوزاد شل و مشکل دار برخورد داشته اند به طورخلاصه بدون نگراني توضيح دهند. آيا آنها آمادگي داشته اند؟</a:t>
            </a:r>
          </a:p>
          <a:p>
            <a:pPr algn="r" rtl="1" eaLnBrk="1" hangingPunct="1"/>
            <a:r>
              <a:rPr lang="ar-SA" smtClean="0">
                <a:latin typeface="Arial" pitchFamily="34" charset="0"/>
              </a:rPr>
              <a:t>آنها از اين تجربه چه چيزهايي ياد گرفته اند؟</a:t>
            </a:r>
          </a:p>
          <a:p>
            <a:pPr algn="r" rtl="1" eaLnBrk="1" hangingPunct="1"/>
            <a:r>
              <a:rPr lang="ar-SA" smtClean="0">
                <a:latin typeface="Arial" pitchFamily="34" charset="0"/>
              </a:rPr>
              <a:t>هر نوزاد اين حق را دارد که عمليات احيا در بالاترين سطح برايش انجام شود. </a:t>
            </a:r>
          </a:p>
          <a:p>
            <a:pPr algn="r" rtl="1" eaLnBrk="1" hangingPunct="1"/>
            <a:r>
              <a:rPr lang="ar-SA" smtClean="0">
                <a:latin typeface="Arial" pitchFamily="34" charset="0"/>
              </a:rPr>
              <a:t>تجهيزات را به گونه اي سازماندهي کنيد که احياي موفق را تسهيل نمايد. بهتر است که از يک چيدمان يکسان درهر مجموعه زايماني استفاده شود تا هيچ کس مجبور به جستجوي وسايل در محلهاي و اتاقهاي مختلف نباشد. فصل 8 صفحه 3-8 را ببينيد.</a:t>
            </a:r>
          </a:p>
          <a:p>
            <a:pPr algn="r" rtl="1" eaLnBrk="1" hangingPunct="1"/>
            <a:r>
              <a:rPr lang="ar-SA" smtClean="0">
                <a:latin typeface="Arial" pitchFamily="34" charset="0"/>
              </a:rPr>
              <a:t>به جدول عوامل قبل وحين زايمان در درس 1 کتاب احياي نوزادان ويرايش پنجم ارجاع دهيد.</a:t>
            </a:r>
            <a:endParaRPr lang="en-US" smtClean="0">
              <a:latin typeface="Arial" pitchFamily="34" charset="0"/>
              <a:cs typeface="Arial" pitchFamily="34" charset="0"/>
            </a:endParaRPr>
          </a:p>
          <a:p>
            <a:pPr algn="r" rtl="1" eaLnBrk="1" hangingPunct="1"/>
            <a:r>
              <a:rPr lang="en-US" smtClean="0">
                <a:latin typeface="Arial" pitchFamily="34" charset="0"/>
              </a:rPr>
              <a:t> </a:t>
            </a:r>
            <a:endParaRPr lang="en-US" sz="400" smtClean="0">
              <a:latin typeface="Arial" pitchFamily="34" charset="0"/>
            </a:endParaRPr>
          </a:p>
          <a:p>
            <a:pPr eaLnBrk="1" hangingPunct="1"/>
            <a:endParaRPr lang="en-US" sz="400" b="1" i="1" smtClean="0">
              <a:latin typeface="Arial" pitchFamily="34" charset="0"/>
            </a:endParaRPr>
          </a:p>
          <a:p>
            <a:pPr eaLnBrk="1" hangingPunct="1"/>
            <a:endParaRPr lang="en-US" smtClean="0">
              <a:latin typeface="Arial" pitchFamily="34" charset="0"/>
            </a:endParaRPr>
          </a:p>
        </p:txBody>
      </p:sp>
    </p:spTree>
    <p:extLst>
      <p:ext uri="{BB962C8B-B14F-4D97-AF65-F5344CB8AC3E}">
        <p14:creationId xmlns:p14="http://schemas.microsoft.com/office/powerpoint/2010/main" val="16497428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F5A6B34A-0C9C-4A4B-9B1F-5CB8CF3B70F2}" type="slidenum">
              <a:rPr lang="fa-IR" smtClean="0">
                <a:latin typeface="Arial" pitchFamily="34" charset="0"/>
                <a:ea typeface="MS PGothic" pitchFamily="34" charset="-128"/>
                <a:cs typeface="Arial" pitchFamily="34" charset="0"/>
              </a:rPr>
              <a:pPr/>
              <a:t>38</a:t>
            </a:fld>
            <a:endParaRPr lang="en-US" smtClean="0">
              <a:latin typeface="Arial" pitchFamily="34" charset="0"/>
              <a:ea typeface="MS PGothic" pitchFamily="34" charset="-128"/>
              <a:cs typeface="Arial" pitchFamily="34" charset="0"/>
            </a:endParaRPr>
          </a:p>
        </p:txBody>
      </p:sp>
      <p:sp>
        <p:nvSpPr>
          <p:cNvPr id="54275" name="Rectangle 2"/>
          <p:cNvSpPr>
            <a:spLocks noGrp="1" noRot="1" noChangeAspect="1" noChangeArrowheads="1" noTextEdit="1"/>
          </p:cNvSpPr>
          <p:nvPr>
            <p:ph type="sldImg"/>
          </p:nvPr>
        </p:nvSpPr>
        <p:spPr>
          <a:xfrm>
            <a:off x="930275" y="741363"/>
            <a:ext cx="4937125" cy="3702050"/>
          </a:xfrm>
          <a:ln/>
        </p:spPr>
      </p:sp>
      <p:sp>
        <p:nvSpPr>
          <p:cNvPr id="54276" name="Rectangle 3"/>
          <p:cNvSpPr>
            <a:spLocks noGrp="1" noChangeArrowheads="1"/>
          </p:cNvSpPr>
          <p:nvPr>
            <p:ph type="body" idx="1"/>
          </p:nvPr>
        </p:nvSpPr>
        <p:spPr>
          <a:noFill/>
          <a:ln/>
        </p:spPr>
        <p:txBody>
          <a:bodyPr/>
          <a:lstStyle/>
          <a:p>
            <a:pPr eaLnBrk="1" hangingPunct="1"/>
            <a:endParaRPr lang="fa-IR" smtClean="0">
              <a:latin typeface="Arial" pitchFamily="34" charset="0"/>
            </a:endParaRPr>
          </a:p>
        </p:txBody>
      </p:sp>
    </p:spTree>
    <p:extLst>
      <p:ext uri="{BB962C8B-B14F-4D97-AF65-F5344CB8AC3E}">
        <p14:creationId xmlns:p14="http://schemas.microsoft.com/office/powerpoint/2010/main" val="1541261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5DD92BD-A1A0-4213-8D40-F607588DC33B}" type="slidenum">
              <a:rPr lang="fa-IR" smtClean="0">
                <a:latin typeface="Arial" pitchFamily="34" charset="0"/>
                <a:ea typeface="MS PGothic" pitchFamily="34" charset="-128"/>
                <a:cs typeface="Arial" pitchFamily="34" charset="0"/>
              </a:rPr>
              <a:pPr/>
              <a:t>39</a:t>
            </a:fld>
            <a:endParaRPr lang="en-US" smtClean="0">
              <a:latin typeface="Arial" pitchFamily="34" charset="0"/>
              <a:ea typeface="MS PGothic" pitchFamily="34" charset="-128"/>
              <a:cs typeface="Arial" pitchFamily="34" charset="0"/>
            </a:endParaRPr>
          </a:p>
        </p:txBody>
      </p:sp>
      <p:sp>
        <p:nvSpPr>
          <p:cNvPr id="5529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5530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algn="r" rtl="1" eaLnBrk="1" hangingPunct="1"/>
            <a:r>
              <a:rPr lang="ar-SA" b="1" u="sng" smtClean="0">
                <a:latin typeface="Arial" pitchFamily="34" charset="0"/>
              </a:rPr>
              <a:t>نكات آموزشي</a:t>
            </a:r>
            <a:endParaRPr lang="fa-IR" b="1" u="sng" smtClean="0">
              <a:latin typeface="Arial" pitchFamily="34" charset="0"/>
            </a:endParaRPr>
          </a:p>
          <a:p>
            <a:pPr algn="r" rtl="1" eaLnBrk="1" hangingPunct="1"/>
            <a:r>
              <a:rPr lang="ar-SA" b="1" smtClean="0">
                <a:latin typeface="Arial" pitchFamily="34" charset="0"/>
              </a:rPr>
              <a:t>نوزادان نارس (قبل از 37 هفته بارداري) از نظر نياز به احيا با خطر بيشتري نسبت به نوزادان رسيده روبرو هستند.</a:t>
            </a:r>
            <a:endParaRPr lang="en-US" smtClean="0">
              <a:latin typeface="Arial" pitchFamily="34" charset="0"/>
              <a:cs typeface="Arial" pitchFamily="34" charset="0"/>
            </a:endParaRPr>
          </a:p>
          <a:p>
            <a:pPr algn="r" rtl="1" eaLnBrk="1" hangingPunct="1">
              <a:buFont typeface="Wingdings" pitchFamily="2" charset="2"/>
              <a:buChar char="v"/>
            </a:pPr>
            <a:r>
              <a:rPr lang="ar-SA" smtClean="0">
                <a:latin typeface="Arial" pitchFamily="34" charset="0"/>
              </a:rPr>
              <a:t>ريه ها دچار کمبود سورفاکتانت هستند.</a:t>
            </a:r>
            <a:endParaRPr lang="en-US" smtClean="0">
              <a:latin typeface="Arial" pitchFamily="34" charset="0"/>
              <a:cs typeface="Arial" pitchFamily="34" charset="0"/>
            </a:endParaRPr>
          </a:p>
          <a:p>
            <a:pPr algn="r" rtl="1" eaLnBrk="1" hangingPunct="1">
              <a:buFont typeface="Wingdings" pitchFamily="2" charset="2"/>
              <a:buChar char="v"/>
            </a:pPr>
            <a:r>
              <a:rPr lang="ar-SA" smtClean="0">
                <a:latin typeface="Arial" pitchFamily="34" charset="0"/>
              </a:rPr>
              <a:t>تکامل ناکامل مغز ممکن است باعث کاهش فعاليت تنفسي شود.</a:t>
            </a:r>
            <a:endParaRPr lang="en-US" smtClean="0">
              <a:latin typeface="Arial" pitchFamily="34" charset="0"/>
              <a:cs typeface="Arial" pitchFamily="34" charset="0"/>
            </a:endParaRPr>
          </a:p>
          <a:p>
            <a:pPr algn="r" rtl="1" eaLnBrk="1" hangingPunct="1">
              <a:buFont typeface="Wingdings" pitchFamily="2" charset="2"/>
              <a:buChar char="v"/>
            </a:pPr>
            <a:r>
              <a:rPr lang="ar-SA" smtClean="0">
                <a:latin typeface="Arial" pitchFamily="34" charset="0"/>
              </a:rPr>
              <a:t>ضعف عضلات ،تنفس خودبخودي را دشوار مي کند.</a:t>
            </a:r>
            <a:endParaRPr lang="en-US" smtClean="0">
              <a:latin typeface="Arial" pitchFamily="34" charset="0"/>
              <a:cs typeface="Arial" pitchFamily="34" charset="0"/>
            </a:endParaRPr>
          </a:p>
          <a:p>
            <a:pPr algn="r" rtl="1" eaLnBrk="1" hangingPunct="1">
              <a:buFont typeface="Wingdings" pitchFamily="2" charset="2"/>
              <a:buChar char="v"/>
            </a:pPr>
            <a:r>
              <a:rPr lang="ar-SA" smtClean="0">
                <a:latin typeface="Arial" pitchFamily="34" charset="0"/>
              </a:rPr>
              <a:t>پوست نازک، سطح زياد بدن وکاهش چربي منجر به از دست دادن حرارت بدن مي شود.</a:t>
            </a:r>
            <a:endParaRPr lang="en-US" smtClean="0">
              <a:latin typeface="Arial" pitchFamily="34" charset="0"/>
              <a:cs typeface="Arial" pitchFamily="34" charset="0"/>
            </a:endParaRPr>
          </a:p>
          <a:p>
            <a:pPr algn="r" rtl="1" eaLnBrk="1" hangingPunct="1">
              <a:buFont typeface="Wingdings" pitchFamily="2" charset="2"/>
              <a:buChar char="v"/>
            </a:pPr>
            <a:r>
              <a:rPr lang="ar-SA" smtClean="0">
                <a:latin typeface="Arial" pitchFamily="34" charset="0"/>
              </a:rPr>
              <a:t>افزايش احتمال اينکه تولدنوزاد همراه با عفونت باشد.</a:t>
            </a:r>
            <a:endParaRPr lang="en-US" smtClean="0">
              <a:latin typeface="Arial" pitchFamily="34" charset="0"/>
              <a:cs typeface="Arial" pitchFamily="34" charset="0"/>
            </a:endParaRPr>
          </a:p>
          <a:p>
            <a:pPr algn="r" rtl="1" eaLnBrk="1" hangingPunct="1">
              <a:buFont typeface="Wingdings" pitchFamily="2" charset="2"/>
              <a:buChar char="v"/>
            </a:pPr>
            <a:r>
              <a:rPr lang="ar-SA" smtClean="0">
                <a:latin typeface="Arial" pitchFamily="34" charset="0"/>
              </a:rPr>
              <a:t>عروق به شدت شکننده مغزي ممکن است در اثر استرس خونريزي کنند.</a:t>
            </a:r>
            <a:endParaRPr lang="en-US" smtClean="0">
              <a:latin typeface="Arial" pitchFamily="34" charset="0"/>
              <a:cs typeface="Arial" pitchFamily="34" charset="0"/>
            </a:endParaRPr>
          </a:p>
          <a:p>
            <a:pPr algn="r" rtl="1" eaLnBrk="1" hangingPunct="1">
              <a:buFont typeface="Wingdings" pitchFamily="2" charset="2"/>
              <a:buChar char="v"/>
            </a:pPr>
            <a:r>
              <a:rPr lang="ar-SA" smtClean="0">
                <a:latin typeface="Arial" pitchFamily="34" charset="0"/>
              </a:rPr>
              <a:t>خونريزي در حد کم نيز آنها را مستعد کمبود حجم مي کند.</a:t>
            </a:r>
            <a:endParaRPr lang="en-US" smtClean="0">
              <a:latin typeface="Arial" pitchFamily="34" charset="0"/>
              <a:cs typeface="Arial" pitchFamily="34" charset="0"/>
            </a:endParaRPr>
          </a:p>
          <a:p>
            <a:pPr algn="r" rtl="1" eaLnBrk="1" hangingPunct="1">
              <a:buFont typeface="Wingdings" pitchFamily="2" charset="2"/>
              <a:buChar char="v"/>
            </a:pPr>
            <a:r>
              <a:rPr lang="ar-SA" smtClean="0">
                <a:latin typeface="Arial" pitchFamily="34" charset="0"/>
              </a:rPr>
              <a:t>بافتهاي نارس دراثر اکسيژن اضافي، راحت تر آسيب مي بينند.</a:t>
            </a:r>
            <a:endParaRPr lang="en-US" smtClean="0">
              <a:latin typeface="Arial" pitchFamily="34" charset="0"/>
              <a:cs typeface="Arial" pitchFamily="34" charset="0"/>
            </a:endParaRPr>
          </a:p>
          <a:p>
            <a:pPr algn="r" rtl="1" eaLnBrk="1" hangingPunct="1">
              <a:buFont typeface="Wingdings" pitchFamily="2" charset="2"/>
              <a:buNone/>
            </a:pPr>
            <a:r>
              <a:rPr lang="ar-SA" b="1" u="sng" smtClean="0">
                <a:latin typeface="Arial" pitchFamily="34" charset="0"/>
              </a:rPr>
              <a:t>نكات مربي گري</a:t>
            </a:r>
            <a:endParaRPr lang="en-US" b="1" u="sng" smtClean="0">
              <a:latin typeface="Arial" pitchFamily="34" charset="0"/>
              <a:cs typeface="Arial" pitchFamily="34" charset="0"/>
            </a:endParaRPr>
          </a:p>
          <a:p>
            <a:pPr algn="r" rtl="1" eaLnBrk="1" hangingPunct="1">
              <a:buFont typeface="Wingdings" pitchFamily="2" charset="2"/>
              <a:buNone/>
            </a:pPr>
            <a:r>
              <a:rPr lang="fa-IR" smtClean="0">
                <a:latin typeface="Arial" pitchFamily="34" charset="0"/>
              </a:rPr>
              <a:t>ا</a:t>
            </a:r>
            <a:r>
              <a:rPr lang="ar-SA" smtClean="0">
                <a:latin typeface="Arial" pitchFamily="34" charset="0"/>
              </a:rPr>
              <a:t>ز شرکت کنندگان بپرسيد:</a:t>
            </a:r>
            <a:endParaRPr lang="fa-IR" smtClean="0">
              <a:latin typeface="Arial" pitchFamily="34" charset="0"/>
            </a:endParaRPr>
          </a:p>
          <a:p>
            <a:pPr algn="r" rtl="1" eaLnBrk="1" hangingPunct="1">
              <a:buFont typeface="Wingdings" pitchFamily="2" charset="2"/>
              <a:buChar char="q"/>
            </a:pPr>
            <a:r>
              <a:rPr lang="ar-SA" smtClean="0">
                <a:latin typeface="Arial" pitchFamily="34" charset="0"/>
              </a:rPr>
              <a:t>آيا در اين مجموعه،براي هر تولد فردي که آموزش احياي نوزادان را ديده حضور دارد ؟</a:t>
            </a:r>
            <a:endParaRPr lang="fa-IR" smtClean="0">
              <a:latin typeface="Arial" pitchFamily="34" charset="0"/>
            </a:endParaRPr>
          </a:p>
          <a:p>
            <a:pPr algn="r" rtl="1" eaLnBrk="1" hangingPunct="1">
              <a:buFont typeface="Wingdings" pitchFamily="2" charset="2"/>
              <a:buChar char="q"/>
            </a:pPr>
            <a:r>
              <a:rPr lang="ar-SA" smtClean="0">
                <a:latin typeface="Arial" pitchFamily="34" charset="0"/>
              </a:rPr>
              <a:t>فردي که احيا را شروع مي کند بايد در گامهاي نخستين احيا،</a:t>
            </a:r>
            <a:r>
              <a:rPr lang="fa-IR" smtClean="0">
                <a:latin typeface="Arial" pitchFamily="34" charset="0"/>
              </a:rPr>
              <a:t> </a:t>
            </a:r>
            <a:r>
              <a:rPr lang="ar-SA" smtClean="0">
                <a:latin typeface="Arial" pitchFamily="34" charset="0"/>
              </a:rPr>
              <a:t>دادن اکسيژن با جريان آزاد، تهويه با فشار مثبت و ماساژ قلبي مهارت داشته باشد. </a:t>
            </a:r>
            <a:endParaRPr lang="fa-IR" smtClean="0">
              <a:latin typeface="Arial" pitchFamily="34" charset="0"/>
            </a:endParaRPr>
          </a:p>
          <a:p>
            <a:pPr algn="r" rtl="1" eaLnBrk="1" hangingPunct="1">
              <a:buFont typeface="Wingdings" pitchFamily="2" charset="2"/>
              <a:buChar char="q"/>
            </a:pPr>
            <a:r>
              <a:rPr lang="ar-SA" smtClean="0">
                <a:latin typeface="Arial" pitchFamily="34" charset="0"/>
              </a:rPr>
              <a:t>نفر دوم (اگر حضور نداشته باشد ) در حين تهويه با فشار مثبت فراخوانده مي شود. اين نفر دوم بايد بتواند کارايي تهويه را ارزيابي کند، لوله گذاري را انجام دهد،به ماساژ قلبي کمک کرده و داروها راتعيين کرده يا تجويز کند.</a:t>
            </a:r>
            <a:endParaRPr lang="en-US" smtClean="0">
              <a:latin typeface="Arial" pitchFamily="34" charset="0"/>
              <a:cs typeface="Arial" pitchFamily="34" charset="0"/>
            </a:endParaRPr>
          </a:p>
        </p:txBody>
      </p:sp>
    </p:spTree>
    <p:extLst>
      <p:ext uri="{BB962C8B-B14F-4D97-AF65-F5344CB8AC3E}">
        <p14:creationId xmlns:p14="http://schemas.microsoft.com/office/powerpoint/2010/main" val="1690727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408AF70-59E6-4203-8D5C-DF447761E377}" type="slidenum">
              <a:rPr lang="en-US" smtClean="0">
                <a:latin typeface="Arial" pitchFamily="34" charset="0"/>
                <a:ea typeface="MS PGothic" pitchFamily="34" charset="-128"/>
              </a:rPr>
              <a:pPr/>
              <a:t>40</a:t>
            </a:fld>
            <a:endParaRPr lang="en-US" smtClean="0">
              <a:latin typeface="Arial" pitchFamily="34" charset="0"/>
              <a:ea typeface="MS PGothic" pitchFamily="34" charset="-128"/>
            </a:endParaRPr>
          </a:p>
        </p:txBody>
      </p:sp>
      <p:sp>
        <p:nvSpPr>
          <p:cNvPr id="28675" name="Rectangle 2"/>
          <p:cNvSpPr>
            <a:spLocks noGrp="1" noRot="1" noChangeAspect="1" noChangeArrowheads="1" noTextEdit="1"/>
          </p:cNvSpPr>
          <p:nvPr>
            <p:ph type="sldImg"/>
          </p:nvPr>
        </p:nvSpPr>
        <p:spPr>
          <a:xfrm>
            <a:off x="930275" y="741363"/>
            <a:ext cx="4937125" cy="3702050"/>
          </a:xfrm>
          <a:ln/>
        </p:spPr>
      </p:sp>
      <p:sp>
        <p:nvSpPr>
          <p:cNvPr id="28676" name="Rectangle 3"/>
          <p:cNvSpPr>
            <a:spLocks noGrp="1" noChangeArrowheads="1"/>
          </p:cNvSpPr>
          <p:nvPr>
            <p:ph type="body" idx="1"/>
          </p:nvPr>
        </p:nvSpPr>
        <p:spPr>
          <a:noFill/>
          <a:ln/>
        </p:spPr>
        <p:txBody>
          <a:bodyPr/>
          <a:lstStyle/>
          <a:p>
            <a:pPr eaLnBrk="1" hangingPunct="1"/>
            <a:r>
              <a:rPr lang="en-US" sz="400" smtClean="0">
                <a:latin typeface="Arial" pitchFamily="34" charset="0"/>
              </a:rPr>
              <a:t>Lesson 2 presents the initial steps in resuscitation.</a:t>
            </a:r>
          </a:p>
          <a:p>
            <a:pPr eaLnBrk="1" hangingPunct="1"/>
            <a:r>
              <a:rPr lang="en-US" sz="400" smtClean="0">
                <a:latin typeface="Arial" pitchFamily="34" charset="0"/>
              </a:rPr>
              <a:t>In Lesson 2 you will learn how to</a:t>
            </a:r>
          </a:p>
          <a:p>
            <a:pPr eaLnBrk="1" hangingPunct="1">
              <a:buFontTx/>
              <a:buChar char="•"/>
            </a:pPr>
            <a:r>
              <a:rPr lang="en-US" sz="400" smtClean="0">
                <a:latin typeface="Arial" pitchFamily="34" charset="0"/>
              </a:rPr>
              <a:t>   Decide if a newborn needs to be resuscitated.</a:t>
            </a:r>
          </a:p>
          <a:p>
            <a:pPr eaLnBrk="1" hangingPunct="1">
              <a:buFontTx/>
              <a:buChar char="•"/>
            </a:pPr>
            <a:r>
              <a:rPr lang="en-US" sz="400" smtClean="0">
                <a:latin typeface="Arial" pitchFamily="34" charset="0"/>
              </a:rPr>
              <a:t>   Open the airway, and provide the initial steps of resuscitation.</a:t>
            </a:r>
          </a:p>
          <a:p>
            <a:pPr eaLnBrk="1" hangingPunct="1">
              <a:buFontTx/>
              <a:buChar char="•"/>
            </a:pPr>
            <a:r>
              <a:rPr lang="en-US" sz="400" smtClean="0">
                <a:latin typeface="Arial" pitchFamily="34" charset="0"/>
              </a:rPr>
              <a:t>   Resuscitate a newborn when meconium is present.</a:t>
            </a:r>
          </a:p>
          <a:p>
            <a:pPr eaLnBrk="1" hangingPunct="1">
              <a:buFontTx/>
              <a:buChar char="•"/>
            </a:pPr>
            <a:r>
              <a:rPr lang="en-US" sz="400" smtClean="0">
                <a:latin typeface="Arial" pitchFamily="34" charset="0"/>
              </a:rPr>
              <a:t>   Provide free-flow oxygen when needed.</a:t>
            </a:r>
          </a:p>
          <a:p>
            <a:pPr eaLnBrk="1" hangingPunct="1"/>
            <a:endParaRPr lang="en-US" smtClean="0">
              <a:latin typeface="Arial" pitchFamily="34" charset="0"/>
            </a:endParaRPr>
          </a:p>
        </p:txBody>
      </p:sp>
    </p:spTree>
    <p:extLst>
      <p:ext uri="{BB962C8B-B14F-4D97-AF65-F5344CB8AC3E}">
        <p14:creationId xmlns:p14="http://schemas.microsoft.com/office/powerpoint/2010/main" val="3663637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9BD5C13B-8355-4916-9E41-2758B2EE1B09}" type="slidenum">
              <a:rPr lang="en-US" smtClean="0">
                <a:latin typeface="Arial" pitchFamily="34" charset="0"/>
                <a:ea typeface="MS PGothic" pitchFamily="34" charset="-128"/>
              </a:rPr>
              <a:pPr/>
              <a:t>41</a:t>
            </a:fld>
            <a:endParaRPr lang="en-US" smtClean="0">
              <a:latin typeface="Arial" pitchFamily="34" charset="0"/>
              <a:ea typeface="MS PGothic" pitchFamily="34" charset="-128"/>
            </a:endParaRPr>
          </a:p>
        </p:txBody>
      </p:sp>
      <p:sp>
        <p:nvSpPr>
          <p:cNvPr id="30723"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0724"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If the newborn is term and vigorous, the initial steps, such as thermoregulation and clearing the upper airway, may be provided in modified form, as described in Lesson 1.</a:t>
            </a:r>
          </a:p>
          <a:p>
            <a:pPr eaLnBrk="1" hangingPunct="1"/>
            <a:endParaRPr lang="en-US" sz="400" smtClean="0">
              <a:latin typeface="Arial" pitchFamily="34" charset="0"/>
            </a:endParaRPr>
          </a:p>
          <a:p>
            <a:pPr eaLnBrk="1" hangingPunct="1"/>
            <a:r>
              <a:rPr lang="en-US" sz="400" smtClean="0">
                <a:latin typeface="Arial" pitchFamily="34" charset="0"/>
              </a:rPr>
              <a:t>Babies born preterm are more likely to have difficulty with transition and should be evaluated carefully under a radiant warmer while the initial steps are performed.</a:t>
            </a:r>
            <a:endParaRPr lang="en-US" smtClean="0">
              <a:latin typeface="Arial" pitchFamily="34" charset="0"/>
            </a:endParaRPr>
          </a:p>
        </p:txBody>
      </p:sp>
    </p:spTree>
    <p:extLst>
      <p:ext uri="{BB962C8B-B14F-4D97-AF65-F5344CB8AC3E}">
        <p14:creationId xmlns:p14="http://schemas.microsoft.com/office/powerpoint/2010/main" val="2084266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51E777E5-685F-4C49-A3DE-C9E89BF87AD8}" type="slidenum">
              <a:rPr lang="en-US" smtClean="0">
                <a:latin typeface="Arial" pitchFamily="34" charset="0"/>
                <a:ea typeface="MS PGothic" pitchFamily="34" charset="-128"/>
              </a:rPr>
              <a:pPr/>
              <a:t>42</a:t>
            </a:fld>
            <a:endParaRPr lang="en-US" smtClean="0">
              <a:latin typeface="Arial" pitchFamily="34" charset="0"/>
              <a:ea typeface="MS PGothic" pitchFamily="34" charset="-128"/>
            </a:endParaRPr>
          </a:p>
        </p:txBody>
      </p:sp>
      <p:sp>
        <p:nvSpPr>
          <p:cNvPr id="32771"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2772"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Prevention of heat loss is critical during resuscitation.</a:t>
            </a:r>
          </a:p>
          <a:p>
            <a:pPr eaLnBrk="1" hangingPunct="1"/>
            <a:endParaRPr lang="en-US" sz="400" smtClean="0">
              <a:latin typeface="Arial" pitchFamily="34" charset="0"/>
            </a:endParaRPr>
          </a:p>
          <a:p>
            <a:pPr eaLnBrk="1" hangingPunct="1"/>
            <a:r>
              <a:rPr lang="en-US" sz="400" smtClean="0">
                <a:latin typeface="Arial" pitchFamily="34" charset="0"/>
              </a:rPr>
              <a:t>Place the newborn in a preheated overhead radiant warmer. It is important to preheat the radiant warmer so that the newborn is placed on a warm mattress. </a:t>
            </a:r>
          </a:p>
          <a:p>
            <a:pPr eaLnBrk="1" hangingPunct="1"/>
            <a:endParaRPr lang="en-US" sz="400" smtClean="0">
              <a:latin typeface="Arial" pitchFamily="34" charset="0"/>
            </a:endParaRPr>
          </a:p>
          <a:p>
            <a:pPr eaLnBrk="1" hangingPunct="1"/>
            <a:r>
              <a:rPr lang="en-US" sz="400" b="1" smtClean="0">
                <a:latin typeface="Arial" pitchFamily="34" charset="0"/>
              </a:rPr>
              <a:t>Instructor Tip:</a:t>
            </a:r>
            <a:r>
              <a:rPr lang="en-US" sz="400" smtClean="0">
                <a:latin typeface="Arial" pitchFamily="34" charset="0"/>
              </a:rPr>
              <a:t> </a:t>
            </a:r>
            <a:r>
              <a:rPr lang="en-US" sz="400" b="1" i="1" smtClean="0">
                <a:latin typeface="Arial" pitchFamily="34" charset="0"/>
              </a:rPr>
              <a:t>Do not pre-warm blankets or towels by placing them on top of the warmer, because of the risk of fire. Put the newborn’s head at the foot of the warmer for easy access to the airway</a:t>
            </a:r>
            <a:r>
              <a:rPr lang="en-US" sz="400" b="1" smtClean="0">
                <a:latin typeface="Arial" pitchFamily="34" charset="0"/>
              </a:rPr>
              <a:t>. </a:t>
            </a:r>
          </a:p>
          <a:p>
            <a:pPr eaLnBrk="1" hangingPunct="1"/>
            <a:endParaRPr lang="en-US" sz="400" smtClean="0">
              <a:latin typeface="Arial" pitchFamily="34" charset="0"/>
            </a:endParaRPr>
          </a:p>
          <a:p>
            <a:pPr eaLnBrk="1" hangingPunct="1"/>
            <a:r>
              <a:rPr lang="en-US" sz="400" smtClean="0">
                <a:latin typeface="Arial" pitchFamily="34" charset="0"/>
              </a:rPr>
              <a:t>Quickly dry the newborn with a warm towel to remove amniotic fluid and prevent evaporative heat loss. This act of drying also provides gentle stimulation, which may initiate or help maintain breathing. The exception is when meconium is present in the trachea. Then it is preferable to delay stimulation that may be caused by drying until the meconium has been suctioned from the trachea.  </a:t>
            </a:r>
          </a:p>
          <a:p>
            <a:pPr eaLnBrk="1" hangingPunct="1"/>
            <a:endParaRPr lang="en-US" sz="400" smtClean="0">
              <a:latin typeface="Arial" pitchFamily="34" charset="0"/>
            </a:endParaRPr>
          </a:p>
          <a:p>
            <a:pPr eaLnBrk="1" hangingPunct="1"/>
            <a:r>
              <a:rPr lang="en-US" sz="400" smtClean="0">
                <a:latin typeface="Arial" pitchFamily="34" charset="0"/>
              </a:rPr>
              <a:t>It is imperative to remember to remove wet towels. Don’t block the radiant heat with towels, blankets, or team members’ heads or upper bodies. </a:t>
            </a:r>
          </a:p>
          <a:p>
            <a:pPr eaLnBrk="1" hangingPunct="1"/>
            <a:endParaRPr lang="en-US" sz="400" smtClean="0">
              <a:latin typeface="Arial" pitchFamily="34" charset="0"/>
            </a:endParaRPr>
          </a:p>
          <a:p>
            <a:pPr eaLnBrk="1" hangingPunct="1"/>
            <a:r>
              <a:rPr lang="en-US" sz="400" smtClean="0">
                <a:latin typeface="Arial" pitchFamily="34" charset="0"/>
              </a:rPr>
              <a:t>Very preterm newborns may require placement, below the neck, in a food-grade plastic reclosable bag without drying to prevent heat loss. (See Lesson 8.)</a:t>
            </a:r>
          </a:p>
          <a:p>
            <a:pPr eaLnBrk="1" hangingPunct="1"/>
            <a:endParaRPr lang="en-US" sz="400" smtClean="0">
              <a:latin typeface="Arial" pitchFamily="34" charset="0"/>
            </a:endParaRPr>
          </a:p>
          <a:p>
            <a:pPr eaLnBrk="1" hangingPunct="1"/>
            <a:r>
              <a:rPr lang="en-US" sz="400" smtClean="0">
                <a:latin typeface="Arial" pitchFamily="34" charset="0"/>
              </a:rPr>
              <a:t>A pre-warmed overhead radiant warmer minimizes radiant heat loss and allows access to, and visualization of, the newborn.</a:t>
            </a:r>
          </a:p>
        </p:txBody>
      </p:sp>
    </p:spTree>
    <p:extLst>
      <p:ext uri="{BB962C8B-B14F-4D97-AF65-F5344CB8AC3E}">
        <p14:creationId xmlns:p14="http://schemas.microsoft.com/office/powerpoint/2010/main" val="13135481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AD2E594-201B-4A01-8A6F-B92CF17E8A0B}" type="slidenum">
              <a:rPr lang="en-US" smtClean="0">
                <a:latin typeface="Arial" pitchFamily="34" charset="0"/>
                <a:ea typeface="MS PGothic" pitchFamily="34" charset="-128"/>
              </a:rPr>
              <a:pPr/>
              <a:t>43</a:t>
            </a:fld>
            <a:endParaRPr lang="en-US" smtClean="0">
              <a:latin typeface="Arial" pitchFamily="34" charset="0"/>
              <a:ea typeface="MS PGothic" pitchFamily="34" charset="-128"/>
            </a:endParaRPr>
          </a:p>
        </p:txBody>
      </p:sp>
      <p:sp>
        <p:nvSpPr>
          <p:cNvPr id="33795"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3796"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Once the newborn has been placed under a preheated radiant warmer and dried, the next step is to ensure “A” of the ABCs</a:t>
            </a:r>
            <a:r>
              <a:rPr lang="en-US" sz="400" smtClean="0">
                <a:latin typeface="Arial" pitchFamily="34" charset="0"/>
                <a:cs typeface="Arial" pitchFamily="34" charset="0"/>
              </a:rPr>
              <a:t>—</a:t>
            </a:r>
            <a:r>
              <a:rPr lang="en-US" sz="400" smtClean="0">
                <a:latin typeface="Arial" pitchFamily="34" charset="0"/>
              </a:rPr>
              <a:t>establishment of an open airway. Correct positioning of the newborn will bring the posterior pharynx, larynx, and trachea in line, which will facilitate unrestricted air entry.</a:t>
            </a:r>
          </a:p>
          <a:p>
            <a:pPr eaLnBrk="1" hangingPunct="1"/>
            <a:endParaRPr lang="en-US" sz="400" smtClean="0">
              <a:latin typeface="Arial" pitchFamily="34" charset="0"/>
            </a:endParaRPr>
          </a:p>
          <a:p>
            <a:pPr eaLnBrk="1" hangingPunct="1"/>
            <a:r>
              <a:rPr lang="en-US" sz="400" b="1" i="1" smtClean="0">
                <a:latin typeface="Arial" pitchFamily="34" charset="0"/>
              </a:rPr>
              <a:t>Instructor Tip: Although positioning before suctioning is suggested, if meconium is not present, you may position the newborn before or after suctioning. The important point is that opening the airway consists of both suctioning and positioning.</a:t>
            </a:r>
            <a:endParaRPr lang="en-US" smtClean="0">
              <a:latin typeface="Arial" pitchFamily="34" charset="0"/>
            </a:endParaRPr>
          </a:p>
        </p:txBody>
      </p:sp>
    </p:spTree>
    <p:extLst>
      <p:ext uri="{BB962C8B-B14F-4D97-AF65-F5344CB8AC3E}">
        <p14:creationId xmlns:p14="http://schemas.microsoft.com/office/powerpoint/2010/main" val="3406425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0AA3E59A-2106-4E05-BE0A-0F1ECE4806D1}" type="slidenum">
              <a:rPr lang="fa-IR" smtClean="0">
                <a:latin typeface="Arial" pitchFamily="34" charset="0"/>
                <a:ea typeface="MS PGothic" pitchFamily="34" charset="-128"/>
                <a:cs typeface="Arial" pitchFamily="34" charset="0"/>
              </a:rPr>
              <a:pPr/>
              <a:t>24</a:t>
            </a:fld>
            <a:endParaRPr lang="en-US" smtClean="0">
              <a:latin typeface="Arial" pitchFamily="34" charset="0"/>
              <a:ea typeface="MS PGothic" pitchFamily="34" charset="-128"/>
              <a:cs typeface="Arial" pitchFamily="34" charset="0"/>
            </a:endParaRPr>
          </a:p>
        </p:txBody>
      </p:sp>
      <p:sp>
        <p:nvSpPr>
          <p:cNvPr id="33795"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3796"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algn="r" rtl="1" eaLnBrk="1" hangingPunct="1">
              <a:buFont typeface="Wingdings" pitchFamily="2" charset="2"/>
              <a:buNone/>
            </a:pPr>
            <a:r>
              <a:rPr lang="fa-IR" b="1" u="sng" smtClean="0">
                <a:latin typeface="Arial" pitchFamily="34" charset="0"/>
              </a:rPr>
              <a:t> نکات آموزشی</a:t>
            </a:r>
          </a:p>
          <a:p>
            <a:pPr algn="r" rtl="1" eaLnBrk="1" hangingPunct="1">
              <a:buFont typeface="Wingdings" pitchFamily="2" charset="2"/>
              <a:buNone/>
            </a:pPr>
            <a:r>
              <a:rPr lang="fa-IR" b="1" u="sng" smtClean="0">
                <a:latin typeface="Arial" pitchFamily="34" charset="0"/>
              </a:rPr>
              <a:t> </a:t>
            </a:r>
            <a:r>
              <a:rPr lang="ar-SA" b="1" smtClean="0">
                <a:latin typeface="Arial" pitchFamily="34" charset="0"/>
              </a:rPr>
              <a:t>عروق خون در ريه هاي جنين</a:t>
            </a:r>
            <a:r>
              <a:rPr lang="en-US" b="1" smtClean="0">
                <a:latin typeface="Arial" pitchFamily="34" charset="0"/>
                <a:cs typeface="Arial" pitchFamily="34" charset="0"/>
              </a:rPr>
              <a:t> </a:t>
            </a:r>
            <a:r>
              <a:rPr lang="ar-SA" b="1" smtClean="0">
                <a:latin typeface="Arial" pitchFamily="34" charset="0"/>
              </a:rPr>
              <a:t>به شدت منقبض هستند بنابراين خون از طريق</a:t>
            </a:r>
            <a:r>
              <a:rPr lang="en-US" b="1" smtClean="0">
                <a:latin typeface="Arial" pitchFamily="34" charset="0"/>
                <a:cs typeface="Arial" pitchFamily="34" charset="0"/>
              </a:rPr>
              <a:t> </a:t>
            </a:r>
            <a:r>
              <a:rPr lang="ar-SA" b="1" smtClean="0">
                <a:latin typeface="Arial" pitchFamily="34" charset="0"/>
              </a:rPr>
              <a:t>مجراي شرياني به درون</a:t>
            </a:r>
            <a:r>
              <a:rPr lang="en-US" b="1" smtClean="0">
                <a:latin typeface="Arial" pitchFamily="34" charset="0"/>
                <a:cs typeface="Arial" pitchFamily="34" charset="0"/>
              </a:rPr>
              <a:t> </a:t>
            </a:r>
            <a:r>
              <a:rPr lang="ar-SA" b="1" smtClean="0">
                <a:latin typeface="Arial" pitchFamily="34" charset="0"/>
              </a:rPr>
              <a:t>آئورت شانت شده وارد</a:t>
            </a:r>
            <a:r>
              <a:rPr lang="en-US" b="1" smtClean="0">
                <a:latin typeface="Arial" pitchFamily="34" charset="0"/>
                <a:cs typeface="Arial" pitchFamily="34" charset="0"/>
              </a:rPr>
              <a:t> </a:t>
            </a:r>
            <a:r>
              <a:rPr lang="ar-SA" b="1" smtClean="0">
                <a:latin typeface="Arial" pitchFamily="34" charset="0"/>
              </a:rPr>
              <a:t>ريه نمي شود</a:t>
            </a:r>
            <a:r>
              <a:rPr lang="en-US" b="1" smtClean="0">
                <a:latin typeface="Arial" pitchFamily="34" charset="0"/>
                <a:cs typeface="Arial" pitchFamily="34" charset="0"/>
              </a:rPr>
              <a:t>.</a:t>
            </a:r>
            <a:r>
              <a:rPr lang="en-US" b="1" smtClean="0">
                <a:latin typeface="Arial" pitchFamily="34" charset="0"/>
              </a:rPr>
              <a:t> </a:t>
            </a:r>
          </a:p>
          <a:p>
            <a:pPr algn="r" rtl="1" eaLnBrk="1" hangingPunct="1">
              <a:buFont typeface="Wingdings" pitchFamily="2" charset="2"/>
              <a:buNone/>
            </a:pPr>
            <a:endParaRPr lang="en-US" b="1" smtClean="0">
              <a:latin typeface="Arial" pitchFamily="34" charset="0"/>
            </a:endParaRPr>
          </a:p>
          <a:p>
            <a:pPr algn="r" rtl="1" eaLnBrk="1" hangingPunct="1">
              <a:buFont typeface="Wingdings" pitchFamily="2" charset="2"/>
              <a:buNone/>
            </a:pPr>
            <a:r>
              <a:rPr lang="fa-IR" b="1" u="sng" smtClean="0">
                <a:latin typeface="Arial" pitchFamily="34" charset="0"/>
              </a:rPr>
              <a:t>نکات مربیگری</a:t>
            </a:r>
            <a:endParaRPr lang="en-US" b="1" u="sng"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جريان گردش خون جنيني را مرور كنيد و آن را با گردش خون پس از تولد</a:t>
            </a:r>
            <a:r>
              <a:rPr lang="en-US" b="1" smtClean="0">
                <a:latin typeface="Arial" pitchFamily="34" charset="0"/>
                <a:cs typeface="Arial" pitchFamily="34" charset="0"/>
              </a:rPr>
              <a:t> </a:t>
            </a:r>
            <a:r>
              <a:rPr lang="ar-SA" b="1" smtClean="0">
                <a:latin typeface="Arial" pitchFamily="34" charset="0"/>
              </a:rPr>
              <a:t>مقايسه كنيد هر مسير را بر روي اسلايد توضيح دهيد. </a:t>
            </a:r>
          </a:p>
          <a:p>
            <a:pPr algn="r" rtl="1" eaLnBrk="1" hangingPunct="1">
              <a:buFont typeface="Wingdings" pitchFamily="2" charset="2"/>
              <a:buChar char="v"/>
            </a:pPr>
            <a:r>
              <a:rPr lang="ar-SA" b="1" smtClean="0">
                <a:latin typeface="Arial" pitchFamily="34" charset="0"/>
              </a:rPr>
              <a:t>اين واقعيت را روشن کنيد  كه خون درون وريدنافي بيشترين درصد</a:t>
            </a:r>
            <a:r>
              <a:rPr lang="en-US" b="1" smtClean="0">
                <a:latin typeface="Arial" pitchFamily="34" charset="0"/>
                <a:cs typeface="Arial" pitchFamily="34" charset="0"/>
              </a:rPr>
              <a:t> </a:t>
            </a:r>
            <a:r>
              <a:rPr lang="ar-SA" b="1" smtClean="0">
                <a:latin typeface="Arial" pitchFamily="34" charset="0"/>
              </a:rPr>
              <a:t>اكسيژن را دارد. </a:t>
            </a:r>
          </a:p>
          <a:p>
            <a:pPr algn="r" rtl="1" eaLnBrk="1" hangingPunct="1">
              <a:buFont typeface="Wingdings" pitchFamily="2" charset="2"/>
              <a:buChar char="v"/>
            </a:pPr>
            <a:r>
              <a:rPr lang="ar-SA" b="1" smtClean="0">
                <a:latin typeface="Arial" pitchFamily="34" charset="0"/>
              </a:rPr>
              <a:t>چنانچه زمان اجازه دهد اين موضوع را مرور كنيد كه چگونه خون ريه را ميان بر مي زند.</a:t>
            </a:r>
            <a:r>
              <a:rPr lang="en-US" smtClean="0">
                <a:latin typeface="Arial" pitchFamily="34" charset="0"/>
              </a:rPr>
              <a:t> </a:t>
            </a:r>
          </a:p>
        </p:txBody>
      </p:sp>
    </p:spTree>
    <p:extLst>
      <p:ext uri="{BB962C8B-B14F-4D97-AF65-F5344CB8AC3E}">
        <p14:creationId xmlns:p14="http://schemas.microsoft.com/office/powerpoint/2010/main" val="11977705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1A62A3EC-4F79-4EC5-9FA3-C40EC5AC3E34}" type="slidenum">
              <a:rPr lang="en-US" smtClean="0">
                <a:latin typeface="Arial" pitchFamily="34" charset="0"/>
                <a:ea typeface="MS PGothic" pitchFamily="34" charset="-128"/>
              </a:rPr>
              <a:pPr/>
              <a:t>44</a:t>
            </a:fld>
            <a:endParaRPr lang="en-US" smtClean="0">
              <a:latin typeface="Arial" pitchFamily="34" charset="0"/>
              <a:ea typeface="MS PGothic" pitchFamily="34" charset="-128"/>
            </a:endParaRPr>
          </a:p>
        </p:txBody>
      </p:sp>
      <p:sp>
        <p:nvSpPr>
          <p:cNvPr id="3481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482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The newborn should be placed on his or her back, with the neck slightly extended.  </a:t>
            </a:r>
          </a:p>
          <a:p>
            <a:pPr eaLnBrk="1" hangingPunct="1"/>
            <a:endParaRPr lang="en-US" sz="400" smtClean="0">
              <a:latin typeface="Arial" pitchFamily="34" charset="0"/>
            </a:endParaRPr>
          </a:p>
          <a:p>
            <a:pPr eaLnBrk="1" hangingPunct="1"/>
            <a:r>
              <a:rPr lang="en-US" sz="400" smtClean="0">
                <a:latin typeface="Arial" pitchFamily="34" charset="0"/>
              </a:rPr>
              <a:t>Care should be taken to prevent hyperextension or flexion of the neck, since either may decrease air entry.</a:t>
            </a:r>
          </a:p>
          <a:p>
            <a:pPr eaLnBrk="1" hangingPunct="1"/>
            <a:endParaRPr lang="en-US" sz="400" smtClean="0">
              <a:latin typeface="Arial" pitchFamily="34" charset="0"/>
            </a:endParaRPr>
          </a:p>
          <a:p>
            <a:pPr eaLnBrk="1" hangingPunct="1"/>
            <a:r>
              <a:rPr lang="en-US" sz="400" smtClean="0">
                <a:latin typeface="Arial" pitchFamily="34" charset="0"/>
              </a:rPr>
              <a:t>To help maintain correct position, you may place a rolled blanket or towel under the shoulders, elevating them three fourths of an inch to 1 inch off the mattress. This roll may be particularly useful if the newborn has a large occiput.</a:t>
            </a:r>
          </a:p>
          <a:p>
            <a:pPr eaLnBrk="1" hangingPunct="1"/>
            <a:endParaRPr lang="en-US" sz="400" smtClean="0">
              <a:latin typeface="Arial" pitchFamily="34" charset="0"/>
            </a:endParaRPr>
          </a:p>
          <a:p>
            <a:pPr eaLnBrk="1" hangingPunct="1"/>
            <a:r>
              <a:rPr lang="en-US" sz="400" smtClean="0">
                <a:latin typeface="Arial" pitchFamily="34" charset="0"/>
              </a:rPr>
              <a:t>Correct positioning allows an open airway to be maintained. In addition, the newborn will be in the optimal position if assisted ventilation becomes necessary.</a:t>
            </a:r>
            <a:endParaRPr lang="en-US" smtClean="0">
              <a:latin typeface="Arial" pitchFamily="34" charset="0"/>
            </a:endParaRPr>
          </a:p>
        </p:txBody>
      </p:sp>
    </p:spTree>
    <p:extLst>
      <p:ext uri="{BB962C8B-B14F-4D97-AF65-F5344CB8AC3E}">
        <p14:creationId xmlns:p14="http://schemas.microsoft.com/office/powerpoint/2010/main" val="18873312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4A0722EA-8A53-49DC-8849-3B4284ECA895}" type="slidenum">
              <a:rPr lang="en-US" smtClean="0">
                <a:latin typeface="Arial" pitchFamily="34" charset="0"/>
                <a:ea typeface="MS PGothic" pitchFamily="34" charset="-128"/>
              </a:rPr>
              <a:pPr/>
              <a:t>45</a:t>
            </a:fld>
            <a:endParaRPr lang="en-US" smtClean="0">
              <a:latin typeface="Arial" pitchFamily="34" charset="0"/>
              <a:ea typeface="MS PGothic" pitchFamily="34" charset="-128"/>
            </a:endParaRPr>
          </a:p>
        </p:txBody>
      </p:sp>
      <p:sp>
        <p:nvSpPr>
          <p:cNvPr id="41987"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41988"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If, after drying and repositioning, the newborn does not have adequate respirations, additional tactile stimulation may be provided briefly to stimulate breathing. Safe and appropriate methods of providing additional tactile stimulation include</a:t>
            </a:r>
          </a:p>
          <a:p>
            <a:pPr eaLnBrk="1" hangingPunct="1"/>
            <a:endParaRPr lang="en-US" sz="400" smtClean="0">
              <a:latin typeface="Arial" pitchFamily="34" charset="0"/>
            </a:endParaRPr>
          </a:p>
          <a:p>
            <a:pPr eaLnBrk="1" hangingPunct="1">
              <a:buFontTx/>
              <a:buChar char="•"/>
            </a:pPr>
            <a:r>
              <a:rPr lang="en-US" sz="400" smtClean="0">
                <a:latin typeface="Arial" pitchFamily="34" charset="0"/>
              </a:rPr>
              <a:t>  Slapping or flicking the soles of the feet</a:t>
            </a:r>
          </a:p>
          <a:p>
            <a:pPr eaLnBrk="1" hangingPunct="1">
              <a:buFontTx/>
              <a:buChar char="•"/>
            </a:pPr>
            <a:r>
              <a:rPr lang="en-US" sz="400" smtClean="0">
                <a:latin typeface="Arial" pitchFamily="34" charset="0"/>
              </a:rPr>
              <a:t>  Gently rubbing the back, trunk, or extremities</a:t>
            </a:r>
          </a:p>
          <a:p>
            <a:pPr eaLnBrk="1" hangingPunct="1"/>
            <a:endParaRPr lang="en-US" smtClean="0">
              <a:latin typeface="Arial" pitchFamily="34" charset="0"/>
            </a:endParaRPr>
          </a:p>
        </p:txBody>
      </p:sp>
    </p:spTree>
    <p:extLst>
      <p:ext uri="{BB962C8B-B14F-4D97-AF65-F5344CB8AC3E}">
        <p14:creationId xmlns:p14="http://schemas.microsoft.com/office/powerpoint/2010/main" val="1996742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94FF6E9A-F308-4305-B62A-7D6D548B8BC7}" type="slidenum">
              <a:rPr lang="en-US" smtClean="0">
                <a:latin typeface="Arial" pitchFamily="34" charset="0"/>
                <a:ea typeface="MS PGothic" pitchFamily="34" charset="-128"/>
              </a:rPr>
              <a:pPr/>
              <a:t>46</a:t>
            </a:fld>
            <a:endParaRPr lang="en-US" smtClean="0">
              <a:latin typeface="Arial" pitchFamily="34" charset="0"/>
              <a:ea typeface="MS PGothic" pitchFamily="34" charset="-128"/>
            </a:endParaRPr>
          </a:p>
        </p:txBody>
      </p:sp>
      <p:sp>
        <p:nvSpPr>
          <p:cNvPr id="43011"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43012"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Overly vigorous stimulation is not helpful and can cause serious injury. The forms of stimulation listed in this slide may cause bruising, fractures, tearing of internal organs, brain damage, or other consequences.</a:t>
            </a:r>
          </a:p>
          <a:p>
            <a:pPr eaLnBrk="1" hangingPunct="1"/>
            <a:endParaRPr lang="en-US" sz="400" smtClean="0">
              <a:latin typeface="Arial" pitchFamily="34" charset="0"/>
            </a:endParaRPr>
          </a:p>
          <a:p>
            <a:pPr eaLnBrk="1" hangingPunct="1"/>
            <a:r>
              <a:rPr lang="en-US" sz="400" smtClean="0">
                <a:latin typeface="Arial" pitchFamily="34" charset="0"/>
              </a:rPr>
              <a:t>If a baby is in primary apnea, almost any gentle stimulation will initiate breathing. If a baby is in secondary apnea, no amount of stimulation will work. </a:t>
            </a:r>
          </a:p>
          <a:p>
            <a:pPr eaLnBrk="1" hangingPunct="1"/>
            <a:endParaRPr lang="en-US" smtClean="0">
              <a:latin typeface="Arial" pitchFamily="34" charset="0"/>
            </a:endParaRPr>
          </a:p>
        </p:txBody>
      </p:sp>
    </p:spTree>
    <p:extLst>
      <p:ext uri="{BB962C8B-B14F-4D97-AF65-F5344CB8AC3E}">
        <p14:creationId xmlns:p14="http://schemas.microsoft.com/office/powerpoint/2010/main" val="23991086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4F24B5AC-5DD1-4F40-96C7-3E89A80AD52E}" type="slidenum">
              <a:rPr lang="en-US" smtClean="0">
                <a:latin typeface="Arial" pitchFamily="34" charset="0"/>
                <a:ea typeface="MS PGothic" pitchFamily="34" charset="-128"/>
              </a:rPr>
              <a:pPr/>
              <a:t>47</a:t>
            </a:fld>
            <a:endParaRPr lang="en-US" smtClean="0">
              <a:latin typeface="Arial" pitchFamily="34" charset="0"/>
              <a:ea typeface="MS PGothic" pitchFamily="34" charset="-128"/>
            </a:endParaRPr>
          </a:p>
        </p:txBody>
      </p:sp>
      <p:sp>
        <p:nvSpPr>
          <p:cNvPr id="4505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4506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Central cyanosis is caused by too little oxygen in the blood and causes a blue hue to the lips, tongue, and central trunk. Acrocyanosis is a blue hue to the hands and feet. Only central cyanosis requires intervention.</a:t>
            </a:r>
          </a:p>
          <a:p>
            <a:pPr eaLnBrk="1" hangingPunct="1"/>
            <a:endParaRPr lang="en-US" sz="400" smtClean="0">
              <a:latin typeface="Arial" pitchFamily="34" charset="0"/>
            </a:endParaRPr>
          </a:p>
          <a:p>
            <a:pPr eaLnBrk="1" hangingPunct="1"/>
            <a:r>
              <a:rPr lang="en-US" sz="400" b="1" i="1" smtClean="0">
                <a:latin typeface="Arial" pitchFamily="34" charset="0"/>
              </a:rPr>
              <a:t>Instructor Tip: Even babies who will eventually become heavily pigmented will appear “pink” when adequately oxygenated after birth. </a:t>
            </a:r>
          </a:p>
          <a:p>
            <a:pPr eaLnBrk="1" hangingPunct="1"/>
            <a:endParaRPr lang="en-US" sz="400" b="1" i="1" smtClean="0">
              <a:latin typeface="Arial" pitchFamily="34" charset="0"/>
            </a:endParaRPr>
          </a:p>
          <a:p>
            <a:pPr eaLnBrk="1" hangingPunct="1"/>
            <a:r>
              <a:rPr lang="en-US" sz="400" b="1" i="1" smtClean="0">
                <a:latin typeface="Arial" pitchFamily="34" charset="0"/>
              </a:rPr>
              <a:t>The issue of resuscitation with room air versus supplemental oxygen is further discussed in Lessons 3 and 8. </a:t>
            </a:r>
          </a:p>
          <a:p>
            <a:pPr eaLnBrk="1" hangingPunct="1"/>
            <a:endParaRPr lang="en-US" smtClean="0">
              <a:latin typeface="Arial" pitchFamily="34" charset="0"/>
            </a:endParaRPr>
          </a:p>
        </p:txBody>
      </p:sp>
    </p:spTree>
    <p:extLst>
      <p:ext uri="{BB962C8B-B14F-4D97-AF65-F5344CB8AC3E}">
        <p14:creationId xmlns:p14="http://schemas.microsoft.com/office/powerpoint/2010/main" val="4566648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C7654DCF-C609-411D-83CA-9DD778486054}" type="slidenum">
              <a:rPr lang="en-US" smtClean="0">
                <a:latin typeface="Arial" pitchFamily="34" charset="0"/>
                <a:ea typeface="MS PGothic" pitchFamily="34" charset="-128"/>
              </a:rPr>
              <a:pPr/>
              <a:t>48</a:t>
            </a:fld>
            <a:endParaRPr lang="en-US" smtClean="0">
              <a:latin typeface="Arial" pitchFamily="34" charset="0"/>
              <a:ea typeface="MS PGothic" pitchFamily="34" charset="-128"/>
            </a:endParaRPr>
          </a:p>
        </p:txBody>
      </p:sp>
      <p:sp>
        <p:nvSpPr>
          <p:cNvPr id="50179" name="Rectangle 2"/>
          <p:cNvSpPr>
            <a:spLocks noGrp="1" noRot="1" noChangeAspect="1" noChangeArrowheads="1" noTextEdit="1"/>
          </p:cNvSpPr>
          <p:nvPr>
            <p:ph type="sldImg"/>
          </p:nvPr>
        </p:nvSpPr>
        <p:spPr>
          <a:xfrm>
            <a:off x="930275" y="741363"/>
            <a:ext cx="4937125" cy="3702050"/>
          </a:xfrm>
          <a:ln/>
        </p:spPr>
      </p:sp>
      <p:sp>
        <p:nvSpPr>
          <p:cNvPr id="50180" name="Rectangle 3"/>
          <p:cNvSpPr>
            <a:spLocks noGrp="1" noChangeArrowheads="1"/>
          </p:cNvSpPr>
          <p:nvPr>
            <p:ph type="body" idx="1"/>
          </p:nvPr>
        </p:nvSpPr>
        <p:spPr>
          <a:noFill/>
          <a:ln/>
        </p:spPr>
        <p:txBody>
          <a:bodyPr/>
          <a:lstStyle/>
          <a:p>
            <a:pPr eaLnBrk="1" hangingPunct="1"/>
            <a:endParaRPr lang="fa-IR" smtClean="0">
              <a:latin typeface="Arial" pitchFamily="34" charset="0"/>
            </a:endParaRPr>
          </a:p>
        </p:txBody>
      </p:sp>
    </p:spTree>
    <p:extLst>
      <p:ext uri="{BB962C8B-B14F-4D97-AF65-F5344CB8AC3E}">
        <p14:creationId xmlns:p14="http://schemas.microsoft.com/office/powerpoint/2010/main" val="14151831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F65D6D3F-D69B-4336-95C5-123761DE19BE}" type="slidenum">
              <a:rPr lang="en-US" smtClean="0">
                <a:latin typeface="Arial" pitchFamily="34" charset="0"/>
                <a:ea typeface="MS PGothic" pitchFamily="34" charset="-128"/>
              </a:rPr>
              <a:pPr/>
              <a:t>49</a:t>
            </a:fld>
            <a:endParaRPr lang="en-US" smtClean="0">
              <a:latin typeface="Arial" pitchFamily="34" charset="0"/>
              <a:ea typeface="MS PGothic" pitchFamily="34" charset="-128"/>
            </a:endParaRPr>
          </a:p>
        </p:txBody>
      </p:sp>
      <p:sp>
        <p:nvSpPr>
          <p:cNvPr id="51203" name="Rectangle 2"/>
          <p:cNvSpPr>
            <a:spLocks noGrp="1" noRot="1" noChangeAspect="1" noChangeArrowheads="1" noTextEdit="1"/>
          </p:cNvSpPr>
          <p:nvPr>
            <p:ph type="sldImg"/>
          </p:nvPr>
        </p:nvSpPr>
        <p:spPr>
          <a:xfrm>
            <a:off x="930275" y="741363"/>
            <a:ext cx="4937125" cy="3702050"/>
          </a:xfrm>
          <a:ln/>
        </p:spPr>
      </p:sp>
      <p:sp>
        <p:nvSpPr>
          <p:cNvPr id="51204" name="Rectangle 3"/>
          <p:cNvSpPr>
            <a:spLocks noGrp="1" noChangeArrowheads="1"/>
          </p:cNvSpPr>
          <p:nvPr>
            <p:ph type="body" idx="1"/>
          </p:nvPr>
        </p:nvSpPr>
        <p:spPr>
          <a:noFill/>
          <a:ln/>
        </p:spPr>
        <p:txBody>
          <a:bodyPr/>
          <a:lstStyle/>
          <a:p>
            <a:pPr eaLnBrk="1" hangingPunct="1"/>
            <a:endParaRPr lang="fa-IR" smtClean="0">
              <a:latin typeface="Arial" pitchFamily="34" charset="0"/>
            </a:endParaRPr>
          </a:p>
        </p:txBody>
      </p:sp>
    </p:spTree>
    <p:extLst>
      <p:ext uri="{BB962C8B-B14F-4D97-AF65-F5344CB8AC3E}">
        <p14:creationId xmlns:p14="http://schemas.microsoft.com/office/powerpoint/2010/main" val="28849986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5D42C880-8278-4AA3-BF23-ECE70A718804}" type="slidenum">
              <a:rPr lang="en-US" smtClean="0">
                <a:latin typeface="Arial" pitchFamily="34" charset="0"/>
                <a:ea typeface="MS PGothic" pitchFamily="34" charset="-128"/>
              </a:rPr>
              <a:pPr/>
              <a:t>50</a:t>
            </a:fld>
            <a:endParaRPr lang="en-US" smtClean="0">
              <a:latin typeface="Arial" pitchFamily="34" charset="0"/>
              <a:ea typeface="MS PGothic" pitchFamily="34" charset="-128"/>
            </a:endParaRPr>
          </a:p>
        </p:txBody>
      </p:sp>
      <p:sp>
        <p:nvSpPr>
          <p:cNvPr id="52227" name="Rectangle 2"/>
          <p:cNvSpPr>
            <a:spLocks noGrp="1" noRot="1" noChangeAspect="1" noChangeArrowheads="1" noTextEdit="1"/>
          </p:cNvSpPr>
          <p:nvPr>
            <p:ph type="sldImg"/>
          </p:nvPr>
        </p:nvSpPr>
        <p:spPr>
          <a:xfrm>
            <a:off x="930275" y="741363"/>
            <a:ext cx="4937125" cy="3702050"/>
          </a:xfrm>
          <a:ln/>
        </p:spPr>
      </p:sp>
      <p:sp>
        <p:nvSpPr>
          <p:cNvPr id="52228" name="Rectangle 3"/>
          <p:cNvSpPr>
            <a:spLocks noGrp="1" noChangeArrowheads="1"/>
          </p:cNvSpPr>
          <p:nvPr>
            <p:ph type="body" idx="1"/>
          </p:nvPr>
        </p:nvSpPr>
        <p:spPr>
          <a:noFill/>
          <a:ln/>
        </p:spPr>
        <p:txBody>
          <a:bodyPr/>
          <a:lstStyle/>
          <a:p>
            <a:pPr eaLnBrk="1" hangingPunct="1"/>
            <a:endParaRPr lang="fa-IR" smtClean="0">
              <a:latin typeface="Arial" pitchFamily="34" charset="0"/>
            </a:endParaRPr>
          </a:p>
        </p:txBody>
      </p:sp>
    </p:spTree>
    <p:extLst>
      <p:ext uri="{BB962C8B-B14F-4D97-AF65-F5344CB8AC3E}">
        <p14:creationId xmlns:p14="http://schemas.microsoft.com/office/powerpoint/2010/main" val="29535690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A7ADC7FA-F006-4614-922B-C32461FE80AA}" type="slidenum">
              <a:rPr lang="fa-IR" smtClean="0">
                <a:latin typeface="Arial" pitchFamily="34" charset="0"/>
                <a:ea typeface="MS PGothic" pitchFamily="34" charset="-128"/>
              </a:rPr>
              <a:pPr/>
              <a:t>51</a:t>
            </a:fld>
            <a:endParaRPr lang="en-US" smtClean="0">
              <a:latin typeface="Arial" pitchFamily="34" charset="0"/>
              <a:ea typeface="MS PGothic" pitchFamily="34" charset="-128"/>
            </a:endParaRPr>
          </a:p>
        </p:txBody>
      </p:sp>
      <p:sp>
        <p:nvSpPr>
          <p:cNvPr id="77827"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77828"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For the mask to be the correct size, as pictured in this slide, the rim will cover the tip of the chin, the mouth, and the nose, but not the eyes.</a:t>
            </a:r>
          </a:p>
          <a:p>
            <a:pPr eaLnBrk="1" hangingPunct="1"/>
            <a:endParaRPr lang="en-US" sz="400" smtClean="0">
              <a:latin typeface="Arial" pitchFamily="34" charset="0"/>
            </a:endParaRPr>
          </a:p>
          <a:p>
            <a:pPr eaLnBrk="1" hangingPunct="1"/>
            <a:r>
              <a:rPr lang="en-US" sz="400" smtClean="0">
                <a:latin typeface="Arial" pitchFamily="34" charset="0"/>
              </a:rPr>
              <a:t>If the mask is too large, it may cause eye damage.</a:t>
            </a:r>
          </a:p>
          <a:p>
            <a:pPr eaLnBrk="1" hangingPunct="1"/>
            <a:endParaRPr lang="en-US" sz="400" smtClean="0">
              <a:latin typeface="Arial" pitchFamily="34" charset="0"/>
            </a:endParaRPr>
          </a:p>
          <a:p>
            <a:pPr eaLnBrk="1" hangingPunct="1"/>
            <a:r>
              <a:rPr lang="en-US" sz="400" smtClean="0">
                <a:latin typeface="Arial" pitchFamily="34" charset="0"/>
              </a:rPr>
              <a:t>If the mask is too small, it will not cover the mouth and nose and may occlude the nose.</a:t>
            </a:r>
            <a:endParaRPr lang="en-US" smtClean="0">
              <a:latin typeface="Arial" pitchFamily="34" charset="0"/>
            </a:endParaRPr>
          </a:p>
        </p:txBody>
      </p:sp>
    </p:spTree>
    <p:extLst>
      <p:ext uri="{BB962C8B-B14F-4D97-AF65-F5344CB8AC3E}">
        <p14:creationId xmlns:p14="http://schemas.microsoft.com/office/powerpoint/2010/main" val="18944207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00F164E9-C5B7-4A95-BAF2-3E6560CF92C9}" type="slidenum">
              <a:rPr lang="fa-IR" smtClean="0">
                <a:latin typeface="Arial" pitchFamily="34" charset="0"/>
                <a:ea typeface="MS PGothic" pitchFamily="34" charset="-128"/>
              </a:rPr>
              <a:pPr/>
              <a:t>52</a:t>
            </a:fld>
            <a:endParaRPr lang="en-US" smtClean="0">
              <a:latin typeface="Arial" pitchFamily="34" charset="0"/>
              <a:ea typeface="MS PGothic" pitchFamily="34" charset="-128"/>
            </a:endParaRPr>
          </a:p>
        </p:txBody>
      </p:sp>
      <p:sp>
        <p:nvSpPr>
          <p:cNvPr id="82947"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82948"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The best indications that the mask is sealed and the lungs are being adequately inflated are improvements in heart rate, color, and muscle tone. If these signs are not improving, you should look for the presence of chest movement with each positive-pressure breath and have an assistant listen to both sides of the lateral areas of the chest with a stethoscope to assess breath sounds. Abdominal movement due to air entering the stomach may be mistaken for effective ventilation.  </a:t>
            </a:r>
          </a:p>
          <a:p>
            <a:pPr eaLnBrk="1" hangingPunct="1"/>
            <a:endParaRPr lang="en-US" sz="400" smtClean="0">
              <a:latin typeface="Arial" pitchFamily="34" charset="0"/>
            </a:endParaRPr>
          </a:p>
          <a:p>
            <a:pPr eaLnBrk="1" hangingPunct="1"/>
            <a:r>
              <a:rPr lang="en-US" sz="400" smtClean="0">
                <a:latin typeface="Arial" pitchFamily="34" charset="0"/>
              </a:rPr>
              <a:t>The lungs of a fetus are filled with fluid, while the lungs of a newborn must be filled with air. To establish a gaseous volume (functional residual capacity) in a newly born baby, the first breaths often require higher pressures and longer inflation times than with subsequent breaths. It is helpful to monitor pressure with a pressure gauge to avoid high lung volumes and airway pressures. You should ventilate the lungs with the lowest pressure required to improve heart rate, color, and muscle tone.</a:t>
            </a:r>
          </a:p>
        </p:txBody>
      </p:sp>
    </p:spTree>
    <p:extLst>
      <p:ext uri="{BB962C8B-B14F-4D97-AF65-F5344CB8AC3E}">
        <p14:creationId xmlns:p14="http://schemas.microsoft.com/office/powerpoint/2010/main" val="13808852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048F1807-34DB-4CE9-9156-D74C2CA28942}" type="slidenum">
              <a:rPr lang="fa-IR" smtClean="0">
                <a:latin typeface="Arial" pitchFamily="34" charset="0"/>
                <a:ea typeface="MS PGothic" pitchFamily="34" charset="-128"/>
              </a:rPr>
              <a:pPr/>
              <a:t>53</a:t>
            </a:fld>
            <a:endParaRPr lang="en-US" smtClean="0">
              <a:latin typeface="Arial" pitchFamily="34" charset="0"/>
              <a:ea typeface="MS PGothic" pitchFamily="34" charset="-128"/>
            </a:endParaRPr>
          </a:p>
        </p:txBody>
      </p:sp>
      <p:sp>
        <p:nvSpPr>
          <p:cNvPr id="112643" name="Rectangle 2"/>
          <p:cNvSpPr>
            <a:spLocks noGrp="1" noRot="1" noChangeAspect="1" noChangeArrowheads="1" noTextEdit="1"/>
          </p:cNvSpPr>
          <p:nvPr>
            <p:ph type="sldImg"/>
          </p:nvPr>
        </p:nvSpPr>
        <p:spPr>
          <a:xfrm>
            <a:off x="930275" y="741363"/>
            <a:ext cx="4937125" cy="3702050"/>
          </a:xfrm>
          <a:ln/>
        </p:spPr>
      </p:sp>
      <p:sp>
        <p:nvSpPr>
          <p:cNvPr id="112644" name="Rectangle 3"/>
          <p:cNvSpPr>
            <a:spLocks noGrp="1" noChangeArrowheads="1"/>
          </p:cNvSpPr>
          <p:nvPr>
            <p:ph type="body" idx="1"/>
          </p:nvPr>
        </p:nvSpPr>
        <p:spPr>
          <a:noFill/>
          <a:ln/>
        </p:spPr>
        <p:txBody>
          <a:bodyPr/>
          <a:lstStyle/>
          <a:p>
            <a:pPr eaLnBrk="1" hangingPunct="1"/>
            <a:endParaRPr lang="fa-IR" smtClean="0">
              <a:latin typeface="Arial" pitchFamily="34" charset="0"/>
            </a:endParaRPr>
          </a:p>
        </p:txBody>
      </p:sp>
    </p:spTree>
    <p:extLst>
      <p:ext uri="{BB962C8B-B14F-4D97-AF65-F5344CB8AC3E}">
        <p14:creationId xmlns:p14="http://schemas.microsoft.com/office/powerpoint/2010/main" val="4052533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971F266D-573E-4CB5-8AEB-7BEEFB96A3DB}" type="slidenum">
              <a:rPr lang="fa-IR" smtClean="0">
                <a:latin typeface="Arial" pitchFamily="34" charset="0"/>
                <a:ea typeface="MS PGothic" pitchFamily="34" charset="-128"/>
                <a:cs typeface="Arial" pitchFamily="34" charset="0"/>
              </a:rPr>
              <a:pPr/>
              <a:t>25</a:t>
            </a:fld>
            <a:endParaRPr lang="en-US" smtClean="0">
              <a:latin typeface="Arial" pitchFamily="34" charset="0"/>
              <a:ea typeface="MS PGothic" pitchFamily="34" charset="-128"/>
              <a:cs typeface="Arial" pitchFamily="34" charset="0"/>
            </a:endParaRPr>
          </a:p>
        </p:txBody>
      </p:sp>
      <p:sp>
        <p:nvSpPr>
          <p:cNvPr id="3481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482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algn="r" rtl="1" eaLnBrk="1" hangingPunct="1"/>
            <a:r>
              <a:rPr lang="ar-SA" sz="1800" b="1" u="sng" smtClean="0">
                <a:latin typeface="Arial" pitchFamily="34" charset="0"/>
              </a:rPr>
              <a:t>انتقال از مرحله جنيني به نوزادي</a:t>
            </a:r>
            <a:r>
              <a:rPr lang="fa-IR" smtClean="0">
                <a:latin typeface="Arial" pitchFamily="34" charset="0"/>
              </a:rPr>
              <a:t> </a:t>
            </a:r>
            <a:endParaRPr lang="en-US"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مايع درون آلوئولها جذب بافت ريه</a:t>
            </a:r>
            <a:r>
              <a:rPr lang="en-US" b="1" smtClean="0">
                <a:latin typeface="Arial" pitchFamily="34" charset="0"/>
                <a:cs typeface="Arial" pitchFamily="34" charset="0"/>
              </a:rPr>
              <a:t> </a:t>
            </a:r>
            <a:r>
              <a:rPr lang="ar-SA" b="1" smtClean="0">
                <a:latin typeface="Arial" pitchFamily="34" charset="0"/>
              </a:rPr>
              <a:t>شده و هوا جاي آن را مي گيرد.</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شريانها و وريدنافي منقبض و سپس بسته مي شوند كه باعث افزايش فشار خون سيستميك مي شود.</a:t>
            </a:r>
            <a:endParaRPr lang="en-US" b="1" smtClean="0">
              <a:latin typeface="Arial" pitchFamily="34" charset="0"/>
              <a:cs typeface="Arial" pitchFamily="34" charset="0"/>
            </a:endParaRPr>
          </a:p>
        </p:txBody>
      </p:sp>
    </p:spTree>
    <p:extLst>
      <p:ext uri="{BB962C8B-B14F-4D97-AF65-F5344CB8AC3E}">
        <p14:creationId xmlns:p14="http://schemas.microsoft.com/office/powerpoint/2010/main" val="28370058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21D03855-9060-489E-BCD4-B76E97CB0F28}" type="slidenum">
              <a:rPr lang="fa-IR" smtClean="0">
                <a:latin typeface="Arial" pitchFamily="34" charset="0"/>
                <a:ea typeface="MS PGothic" pitchFamily="34" charset="-128"/>
              </a:rPr>
              <a:pPr/>
              <a:t>54</a:t>
            </a:fld>
            <a:endParaRPr lang="en-US" smtClean="0">
              <a:latin typeface="Arial" pitchFamily="34" charset="0"/>
              <a:ea typeface="MS PGothic" pitchFamily="34" charset="-128"/>
            </a:endParaRPr>
          </a:p>
        </p:txBody>
      </p:sp>
      <p:sp>
        <p:nvSpPr>
          <p:cNvPr id="113667" name="Rectangle 2"/>
          <p:cNvSpPr>
            <a:spLocks noGrp="1" noRot="1" noChangeAspect="1" noChangeArrowheads="1" noTextEdit="1"/>
          </p:cNvSpPr>
          <p:nvPr>
            <p:ph type="sldImg"/>
          </p:nvPr>
        </p:nvSpPr>
        <p:spPr>
          <a:xfrm>
            <a:off x="930275" y="741363"/>
            <a:ext cx="4937125" cy="3702050"/>
          </a:xfrm>
          <a:ln/>
        </p:spPr>
      </p:sp>
      <p:sp>
        <p:nvSpPr>
          <p:cNvPr id="113668" name="Rectangle 3"/>
          <p:cNvSpPr>
            <a:spLocks noGrp="1" noChangeArrowheads="1"/>
          </p:cNvSpPr>
          <p:nvPr>
            <p:ph type="body" idx="1"/>
          </p:nvPr>
        </p:nvSpPr>
        <p:spPr>
          <a:noFill/>
          <a:ln/>
        </p:spPr>
        <p:txBody>
          <a:bodyPr/>
          <a:lstStyle/>
          <a:p>
            <a:pPr eaLnBrk="1" hangingPunct="1"/>
            <a:endParaRPr lang="fa-IR" smtClean="0">
              <a:latin typeface="Arial" pitchFamily="34" charset="0"/>
            </a:endParaRPr>
          </a:p>
        </p:txBody>
      </p:sp>
    </p:spTree>
    <p:extLst>
      <p:ext uri="{BB962C8B-B14F-4D97-AF65-F5344CB8AC3E}">
        <p14:creationId xmlns:p14="http://schemas.microsoft.com/office/powerpoint/2010/main" val="9380173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2FFD2758-3CEE-43EA-AB51-69232C4F99F1}" type="slidenum">
              <a:rPr lang="fa-IR" smtClean="0">
                <a:latin typeface="Arial" pitchFamily="34" charset="0"/>
                <a:ea typeface="MS PGothic" pitchFamily="34" charset="-128"/>
                <a:cs typeface="Arial" pitchFamily="34" charset="0"/>
              </a:rPr>
              <a:pPr/>
              <a:t>55</a:t>
            </a:fld>
            <a:endParaRPr lang="en-US" smtClean="0">
              <a:latin typeface="Arial" pitchFamily="34" charset="0"/>
              <a:ea typeface="MS PGothic" pitchFamily="34" charset="-128"/>
              <a:cs typeface="Arial" pitchFamily="34" charset="0"/>
            </a:endParaRPr>
          </a:p>
        </p:txBody>
      </p:sp>
      <p:sp>
        <p:nvSpPr>
          <p:cNvPr id="2457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2458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In Lesson 4 you will learn</a:t>
            </a:r>
          </a:p>
          <a:p>
            <a:pPr eaLnBrk="1" hangingPunct="1">
              <a:buFontTx/>
              <a:buChar char="•"/>
            </a:pPr>
            <a:r>
              <a:rPr lang="en-US" sz="400" smtClean="0">
                <a:latin typeface="Arial" pitchFamily="34" charset="0"/>
              </a:rPr>
              <a:t> When to begin chest compressions during a resuscitation</a:t>
            </a:r>
          </a:p>
          <a:p>
            <a:pPr eaLnBrk="1" hangingPunct="1">
              <a:buFontTx/>
              <a:buChar char="•"/>
            </a:pPr>
            <a:r>
              <a:rPr lang="en-US" sz="400" smtClean="0">
                <a:latin typeface="Arial" pitchFamily="34" charset="0"/>
              </a:rPr>
              <a:t> How to administer chest compressions</a:t>
            </a:r>
          </a:p>
          <a:p>
            <a:pPr eaLnBrk="1" hangingPunct="1">
              <a:buFontTx/>
              <a:buChar char="•"/>
            </a:pPr>
            <a:r>
              <a:rPr lang="en-US" sz="400" smtClean="0">
                <a:latin typeface="Arial" pitchFamily="34" charset="0"/>
              </a:rPr>
              <a:t> How to coordinate chest compressions with positive-pressure ventilation</a:t>
            </a:r>
          </a:p>
          <a:p>
            <a:pPr eaLnBrk="1" hangingPunct="1">
              <a:buFontTx/>
              <a:buChar char="•"/>
            </a:pPr>
            <a:r>
              <a:rPr lang="en-US" sz="400" smtClean="0">
                <a:latin typeface="Arial" pitchFamily="34" charset="0"/>
              </a:rPr>
              <a:t> When to stop chest compressions</a:t>
            </a:r>
          </a:p>
        </p:txBody>
      </p:sp>
    </p:spTree>
    <p:extLst>
      <p:ext uri="{BB962C8B-B14F-4D97-AF65-F5344CB8AC3E}">
        <p14:creationId xmlns:p14="http://schemas.microsoft.com/office/powerpoint/2010/main" val="20603911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0D72D82A-7E0C-4A57-B816-2597336B995B}" type="slidenum">
              <a:rPr lang="fa-IR" smtClean="0">
                <a:latin typeface="Arial" pitchFamily="34" charset="0"/>
                <a:ea typeface="MS PGothic" pitchFamily="34" charset="-128"/>
                <a:cs typeface="Arial" pitchFamily="34" charset="0"/>
              </a:rPr>
              <a:pPr/>
              <a:t>56</a:t>
            </a:fld>
            <a:endParaRPr lang="en-US" smtClean="0">
              <a:latin typeface="Arial" pitchFamily="34" charset="0"/>
              <a:ea typeface="MS PGothic" pitchFamily="34" charset="-128"/>
              <a:cs typeface="Arial" pitchFamily="34" charset="0"/>
            </a:endParaRPr>
          </a:p>
        </p:txBody>
      </p:sp>
      <p:sp>
        <p:nvSpPr>
          <p:cNvPr id="25603"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25604"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When a newborn becomes hypoxic, the heart rate slows and myocardial contractility decreases. As a result, there is a diminished flow of blood and oxygen to the vital organs.</a:t>
            </a:r>
          </a:p>
          <a:p>
            <a:pPr eaLnBrk="1" hangingPunct="1"/>
            <a:endParaRPr lang="en-US" sz="400" smtClean="0">
              <a:latin typeface="Arial" pitchFamily="34" charset="0"/>
            </a:endParaRPr>
          </a:p>
          <a:p>
            <a:pPr eaLnBrk="1" hangingPunct="1"/>
            <a:r>
              <a:rPr lang="en-US" sz="400" smtClean="0">
                <a:latin typeface="Arial" pitchFamily="34" charset="0"/>
              </a:rPr>
              <a:t>The decreased supply of oxygen to these tissues can lead to irreparable damage to the brain, heart, kidneys, and bowel.</a:t>
            </a:r>
          </a:p>
          <a:p>
            <a:pPr eaLnBrk="1" hangingPunct="1"/>
            <a:endParaRPr lang="en-US" sz="400" smtClean="0">
              <a:latin typeface="Arial" pitchFamily="34" charset="0"/>
            </a:endParaRPr>
          </a:p>
          <a:p>
            <a:pPr eaLnBrk="1" hangingPunct="1"/>
            <a:r>
              <a:rPr lang="en-US" sz="400" smtClean="0">
                <a:latin typeface="Arial" pitchFamily="34" charset="0"/>
              </a:rPr>
              <a:t>Chest compressions are used to temporarily increase circulation and oxygen delivery.</a:t>
            </a:r>
          </a:p>
          <a:p>
            <a:pPr eaLnBrk="1" hangingPunct="1"/>
            <a:endParaRPr lang="en-US" sz="400" smtClean="0">
              <a:latin typeface="Arial" pitchFamily="34" charset="0"/>
            </a:endParaRPr>
          </a:p>
          <a:p>
            <a:pPr eaLnBrk="1" hangingPunct="1"/>
            <a:r>
              <a:rPr lang="en-US" sz="400" smtClean="0">
                <a:latin typeface="Arial" pitchFamily="34" charset="0"/>
              </a:rPr>
              <a:t>Chest compressions should always be accompanied by ventilation with 100% oxygen.</a:t>
            </a:r>
          </a:p>
          <a:p>
            <a:pPr eaLnBrk="1" hangingPunct="1"/>
            <a:endParaRPr lang="en-US" sz="400" smtClean="0">
              <a:latin typeface="Arial" pitchFamily="34" charset="0"/>
            </a:endParaRPr>
          </a:p>
          <a:p>
            <a:pPr eaLnBrk="1" hangingPunct="1"/>
            <a:r>
              <a:rPr lang="en-US" sz="400" smtClean="0">
                <a:latin typeface="Arial" pitchFamily="34" charset="0"/>
              </a:rPr>
              <a:t>Ventilation must be performed to ensure that the blood being circulated during chest compressions is oxygenated.</a:t>
            </a:r>
            <a:endParaRPr lang="en-US" smtClean="0">
              <a:latin typeface="Arial" pitchFamily="34" charset="0"/>
            </a:endParaRPr>
          </a:p>
        </p:txBody>
      </p:sp>
    </p:spTree>
    <p:extLst>
      <p:ext uri="{BB962C8B-B14F-4D97-AF65-F5344CB8AC3E}">
        <p14:creationId xmlns:p14="http://schemas.microsoft.com/office/powerpoint/2010/main" val="17779651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6FAEF3AB-5334-4CCB-90F2-0C692782677C}" type="slidenum">
              <a:rPr lang="fa-IR" smtClean="0">
                <a:latin typeface="Arial" pitchFamily="34" charset="0"/>
                <a:ea typeface="MS PGothic" pitchFamily="34" charset="-128"/>
                <a:cs typeface="Arial" pitchFamily="34" charset="0"/>
              </a:rPr>
              <a:pPr/>
              <a:t>57</a:t>
            </a:fld>
            <a:endParaRPr lang="en-US" smtClean="0">
              <a:latin typeface="Arial" pitchFamily="34" charset="0"/>
              <a:ea typeface="MS PGothic" pitchFamily="34" charset="-128"/>
              <a:cs typeface="Arial" pitchFamily="34" charset="0"/>
            </a:endParaRPr>
          </a:p>
        </p:txBody>
      </p:sp>
      <p:sp>
        <p:nvSpPr>
          <p:cNvPr id="27651"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27652"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Chest compressions, sometimes referred to as external cardiac massage, consist of rhythmic compressions of the sternum that</a:t>
            </a:r>
          </a:p>
          <a:p>
            <a:pPr eaLnBrk="1" hangingPunct="1"/>
            <a:endParaRPr lang="en-US" sz="400" smtClean="0">
              <a:latin typeface="Arial" pitchFamily="34" charset="0"/>
            </a:endParaRPr>
          </a:p>
          <a:p>
            <a:pPr eaLnBrk="1" hangingPunct="1">
              <a:buFontTx/>
              <a:buChar char="•"/>
            </a:pPr>
            <a:r>
              <a:rPr lang="en-US" sz="400" smtClean="0">
                <a:latin typeface="Arial" pitchFamily="34" charset="0"/>
              </a:rPr>
              <a:t> Compress the heart against the spine.</a:t>
            </a:r>
          </a:p>
          <a:p>
            <a:pPr eaLnBrk="1" hangingPunct="1">
              <a:buFontTx/>
              <a:buChar char="•"/>
            </a:pPr>
            <a:r>
              <a:rPr lang="en-US" sz="400" smtClean="0">
                <a:latin typeface="Arial" pitchFamily="34" charset="0"/>
              </a:rPr>
              <a:t> Increase the intrathoracic pressure.</a:t>
            </a:r>
          </a:p>
          <a:p>
            <a:pPr eaLnBrk="1" hangingPunct="1">
              <a:buFontTx/>
              <a:buChar char="•"/>
            </a:pPr>
            <a:r>
              <a:rPr lang="en-US" sz="400" smtClean="0">
                <a:latin typeface="Arial" pitchFamily="34" charset="0"/>
              </a:rPr>
              <a:t> Circulate blood to the vital organs.</a:t>
            </a:r>
          </a:p>
          <a:p>
            <a:pPr eaLnBrk="1" hangingPunct="1"/>
            <a:endParaRPr lang="en-US" sz="400" smtClean="0">
              <a:latin typeface="Arial" pitchFamily="34" charset="0"/>
            </a:endParaRPr>
          </a:p>
          <a:p>
            <a:pPr eaLnBrk="1" hangingPunct="1"/>
            <a:r>
              <a:rPr lang="en-US" sz="400" smtClean="0">
                <a:latin typeface="Arial" pitchFamily="34" charset="0"/>
              </a:rPr>
              <a:t>The heart lies between the lower third of the sternum and the spine. Compressing the sternum compresses the heart and increases the pressure in the chest, causing blood to be pumped into the arteries.</a:t>
            </a:r>
            <a:endParaRPr lang="en-US" smtClean="0">
              <a:latin typeface="Arial" pitchFamily="34" charset="0"/>
            </a:endParaRPr>
          </a:p>
        </p:txBody>
      </p:sp>
    </p:spTree>
    <p:extLst>
      <p:ext uri="{BB962C8B-B14F-4D97-AF65-F5344CB8AC3E}">
        <p14:creationId xmlns:p14="http://schemas.microsoft.com/office/powerpoint/2010/main" val="24698492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CE34C0AF-D6C5-4BFD-AC28-1B2F16520710}" type="slidenum">
              <a:rPr lang="fa-IR" smtClean="0">
                <a:latin typeface="Arial" pitchFamily="34" charset="0"/>
                <a:ea typeface="MS PGothic" pitchFamily="34" charset="-128"/>
                <a:cs typeface="Arial" pitchFamily="34" charset="0"/>
              </a:rPr>
              <a:pPr/>
              <a:t>58</a:t>
            </a:fld>
            <a:endParaRPr lang="en-US" smtClean="0">
              <a:latin typeface="Arial" pitchFamily="34" charset="0"/>
              <a:ea typeface="MS PGothic" pitchFamily="34" charset="-128"/>
              <a:cs typeface="Arial" pitchFamily="34" charset="0"/>
            </a:endParaRPr>
          </a:p>
        </p:txBody>
      </p:sp>
      <p:sp>
        <p:nvSpPr>
          <p:cNvPr id="28675"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28676"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Two people are required to administer chest compressions</a:t>
            </a:r>
            <a:r>
              <a:rPr lang="en-US" sz="400" smtClean="0">
                <a:latin typeface="Arial" pitchFamily="34" charset="0"/>
                <a:cs typeface="Arial" pitchFamily="34" charset="0"/>
              </a:rPr>
              <a:t>—</a:t>
            </a:r>
            <a:r>
              <a:rPr lang="en-US" sz="400" smtClean="0">
                <a:latin typeface="Arial" pitchFamily="34" charset="0"/>
              </a:rPr>
              <a:t>one to compress the chest and one to continue ventilation. These 2 people need to coordinate their activities. The person administering chest compressions must have access to the chest and be able to position his or her hands correctly. The person assisting ventilation will need to be positioned at the newborn’s head to achieve an effective face-mask seal (or to stabilize the endotracheal tube), ventilate appropriately, and watch for effective chest movement.</a:t>
            </a:r>
            <a:endParaRPr lang="en-US" smtClean="0">
              <a:latin typeface="Arial" pitchFamily="34" charset="0"/>
            </a:endParaRPr>
          </a:p>
        </p:txBody>
      </p:sp>
    </p:spTree>
    <p:extLst>
      <p:ext uri="{BB962C8B-B14F-4D97-AF65-F5344CB8AC3E}">
        <p14:creationId xmlns:p14="http://schemas.microsoft.com/office/powerpoint/2010/main" val="20349262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2E756442-B928-483B-8066-3E92EF701690}" type="slidenum">
              <a:rPr lang="fa-IR" smtClean="0">
                <a:latin typeface="Arial" pitchFamily="34" charset="0"/>
                <a:ea typeface="MS PGothic" pitchFamily="34" charset="-128"/>
                <a:cs typeface="Arial" pitchFamily="34" charset="0"/>
              </a:rPr>
              <a:pPr/>
              <a:t>59</a:t>
            </a:fld>
            <a:endParaRPr lang="en-US" smtClean="0">
              <a:latin typeface="Arial" pitchFamily="34" charset="0"/>
              <a:ea typeface="MS PGothic" pitchFamily="34" charset="-128"/>
              <a:cs typeface="Arial" pitchFamily="34" charset="0"/>
            </a:endParaRPr>
          </a:p>
        </p:txBody>
      </p:sp>
      <p:sp>
        <p:nvSpPr>
          <p:cNvPr id="2969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2970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With the thumb technique, the 2 thumbs are used to depress the sternum while the hands encircle the torso and the fingers support the spine.</a:t>
            </a:r>
          </a:p>
          <a:p>
            <a:pPr eaLnBrk="1" hangingPunct="1"/>
            <a:endParaRPr lang="en-US" sz="400" smtClean="0">
              <a:latin typeface="Arial" pitchFamily="34" charset="0"/>
            </a:endParaRPr>
          </a:p>
          <a:p>
            <a:pPr eaLnBrk="1" hangingPunct="1"/>
            <a:r>
              <a:rPr lang="en-US" sz="400" smtClean="0">
                <a:latin typeface="Arial" pitchFamily="34" charset="0"/>
              </a:rPr>
              <a:t>With the 2-finger technique, the tips of the middle finger and either the index or ring finger of one hand are used to compress the sternum. The other hand is used to support the newborn’s back so that the heart is more effectively compressed between the sternum and spine. With the second hand supporting the back, you can feel the pressure and depth of compressions. </a:t>
            </a:r>
          </a:p>
          <a:p>
            <a:pPr eaLnBrk="1" hangingPunct="1"/>
            <a:endParaRPr lang="en-US" sz="400" smtClean="0">
              <a:latin typeface="Arial" pitchFamily="34" charset="0"/>
            </a:endParaRPr>
          </a:p>
          <a:p>
            <a:pPr eaLnBrk="1" hangingPunct="1"/>
            <a:r>
              <a:rPr lang="en-US" sz="400" b="1" i="1" smtClean="0">
                <a:latin typeface="Arial" pitchFamily="34" charset="0"/>
              </a:rPr>
              <a:t>Instructor Tip: The requirement to put your hand under the newborn’s back also serves to keep you focused on the task at hand, and prevents someone from expecting you to reach for equipment or to do other tasks with your “spare hand.”</a:t>
            </a:r>
            <a:r>
              <a:rPr lang="en-US" sz="400" b="1" smtClean="0">
                <a:latin typeface="Arial" pitchFamily="34" charset="0"/>
              </a:rPr>
              <a:t> </a:t>
            </a:r>
          </a:p>
          <a:p>
            <a:pPr eaLnBrk="1" hangingPunct="1"/>
            <a:endParaRPr lang="en-US" smtClean="0">
              <a:latin typeface="Arial" pitchFamily="34" charset="0"/>
            </a:endParaRPr>
          </a:p>
        </p:txBody>
      </p:sp>
    </p:spTree>
    <p:extLst>
      <p:ext uri="{BB962C8B-B14F-4D97-AF65-F5344CB8AC3E}">
        <p14:creationId xmlns:p14="http://schemas.microsoft.com/office/powerpoint/2010/main" val="37874881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ECD9C2CD-3AAF-4260-8604-4A34E8313F03}" type="slidenum">
              <a:rPr lang="fa-IR" smtClean="0">
                <a:latin typeface="Arial" pitchFamily="34" charset="0"/>
                <a:ea typeface="MS PGothic" pitchFamily="34" charset="-128"/>
                <a:cs typeface="Arial" pitchFamily="34" charset="0"/>
              </a:rPr>
              <a:pPr/>
              <a:t>60</a:t>
            </a:fld>
            <a:endParaRPr lang="en-US" smtClean="0">
              <a:latin typeface="Arial" pitchFamily="34" charset="0"/>
              <a:ea typeface="MS PGothic" pitchFamily="34" charset="-128"/>
              <a:cs typeface="Arial" pitchFamily="34" charset="0"/>
            </a:endParaRPr>
          </a:p>
        </p:txBody>
      </p:sp>
      <p:sp>
        <p:nvSpPr>
          <p:cNvPr id="30723"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0724"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Run your fingers along the lower edge of the rib cage until you locate the xyphoid. Place your thumbs or fingers on the sternum, immediately above the xyphoid. Pressure is applied to the lower third of the sternum. Care must be used to avoid applying pressure to the xyphoid, which is a small projection where the lower ribs meet at the midline.  </a:t>
            </a:r>
          </a:p>
          <a:p>
            <a:pPr eaLnBrk="1" hangingPunct="1"/>
            <a:endParaRPr lang="en-US" smtClean="0">
              <a:latin typeface="Arial" pitchFamily="34" charset="0"/>
            </a:endParaRPr>
          </a:p>
        </p:txBody>
      </p:sp>
    </p:spTree>
    <p:extLst>
      <p:ext uri="{BB962C8B-B14F-4D97-AF65-F5344CB8AC3E}">
        <p14:creationId xmlns:p14="http://schemas.microsoft.com/office/powerpoint/2010/main" val="25699248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B50353DD-04CD-4BB5-A6B5-639F7ABFA6AD}" type="slidenum">
              <a:rPr lang="fa-IR" smtClean="0">
                <a:latin typeface="Arial" pitchFamily="34" charset="0"/>
                <a:ea typeface="MS PGothic" pitchFamily="34" charset="-128"/>
                <a:cs typeface="Arial" pitchFamily="34" charset="0"/>
              </a:rPr>
              <a:pPr/>
              <a:t>61</a:t>
            </a:fld>
            <a:endParaRPr lang="en-US" smtClean="0">
              <a:latin typeface="Arial" pitchFamily="34" charset="0"/>
              <a:ea typeface="MS PGothic" pitchFamily="34" charset="-128"/>
              <a:cs typeface="Arial" pitchFamily="34" charset="0"/>
            </a:endParaRPr>
          </a:p>
        </p:txBody>
      </p:sp>
      <p:sp>
        <p:nvSpPr>
          <p:cNvPr id="31747"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1748"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The thumb technique is accomplished by encircling the torso with both hands and placing the thumbs on the sternum and the fingers under the baby’s back, supporting the spine. The thumbs can be placed side by side or, on a small baby, one over the other.</a:t>
            </a:r>
          </a:p>
          <a:p>
            <a:pPr eaLnBrk="1" hangingPunct="1"/>
            <a:endParaRPr lang="en-US" smtClean="0">
              <a:latin typeface="Arial" pitchFamily="34" charset="0"/>
            </a:endParaRPr>
          </a:p>
        </p:txBody>
      </p:sp>
    </p:spTree>
    <p:extLst>
      <p:ext uri="{BB962C8B-B14F-4D97-AF65-F5344CB8AC3E}">
        <p14:creationId xmlns:p14="http://schemas.microsoft.com/office/powerpoint/2010/main" val="28905913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E4AC6D77-0616-4E0A-A39E-7EFBCAD05851}" type="slidenum">
              <a:rPr lang="fa-IR" smtClean="0">
                <a:latin typeface="Arial" pitchFamily="34" charset="0"/>
                <a:ea typeface="MS PGothic" pitchFamily="34" charset="-128"/>
                <a:cs typeface="Arial" pitchFamily="34" charset="0"/>
              </a:rPr>
              <a:pPr/>
              <a:t>62</a:t>
            </a:fld>
            <a:endParaRPr lang="en-US" smtClean="0">
              <a:latin typeface="Arial" pitchFamily="34" charset="0"/>
              <a:ea typeface="MS PGothic" pitchFamily="34" charset="-128"/>
              <a:cs typeface="Arial" pitchFamily="34" charset="0"/>
            </a:endParaRPr>
          </a:p>
        </p:txBody>
      </p:sp>
      <p:sp>
        <p:nvSpPr>
          <p:cNvPr id="32771"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2772"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Care must be taken to not squeeze the chest (ribs) with your whole hand during compression. If the chest is squeezed, fractured ribs or a pneumothorax may result.</a:t>
            </a:r>
          </a:p>
          <a:p>
            <a:pPr eaLnBrk="1" hangingPunct="1"/>
            <a:endParaRPr lang="en-US" sz="400" smtClean="0">
              <a:latin typeface="Arial" pitchFamily="34" charset="0"/>
            </a:endParaRPr>
          </a:p>
          <a:p>
            <a:pPr eaLnBrk="1" hangingPunct="1"/>
            <a:r>
              <a:rPr lang="en-US" sz="400" smtClean="0">
                <a:latin typeface="Arial" pitchFamily="34" charset="0"/>
              </a:rPr>
              <a:t>The thumb technique cannot be used effectively if the newborn is large or your hands are small. However, you may find the thumb technique less tiring than the 2-finger technique if chest compressions are required for a prolonged period.</a:t>
            </a:r>
          </a:p>
          <a:p>
            <a:pPr eaLnBrk="1" hangingPunct="1"/>
            <a:endParaRPr lang="en-US" sz="400" smtClean="0">
              <a:latin typeface="Arial" pitchFamily="34" charset="0"/>
            </a:endParaRPr>
          </a:p>
          <a:p>
            <a:pPr eaLnBrk="1" hangingPunct="1"/>
            <a:r>
              <a:rPr lang="en-US" sz="400" smtClean="0">
                <a:latin typeface="Arial" pitchFamily="34" charset="0"/>
              </a:rPr>
              <a:t>The thumb technique makes access to the umbilical cord more difficult when intravenous medications become necessary.</a:t>
            </a:r>
          </a:p>
          <a:p>
            <a:pPr eaLnBrk="1" hangingPunct="1"/>
            <a:endParaRPr lang="en-US" sz="400" smtClean="0">
              <a:latin typeface="Arial" pitchFamily="34" charset="0"/>
            </a:endParaRPr>
          </a:p>
          <a:p>
            <a:pPr eaLnBrk="1" hangingPunct="1"/>
            <a:r>
              <a:rPr lang="en-US" sz="400" b="1" i="1" smtClean="0">
                <a:latin typeface="Arial" pitchFamily="34" charset="0"/>
              </a:rPr>
              <a:t>Instructor Tip: It’s easy for a nervous resuscitator to inadvertently squeeze the newborn’s chest or to hold on tightly during and between compressions. All members of the team should watch each other’s technique and calmly make suggestions for modification if necessary. Remember that parents may be listening and trying to interpret your comments. Rather than saying, “Jane, you’re squeezing his chest and I can’t ventilate.” It would be better to say, “Jane, loosen your hands a little.” </a:t>
            </a:r>
            <a:endParaRPr lang="en-US" smtClean="0">
              <a:latin typeface="Arial" pitchFamily="34" charset="0"/>
            </a:endParaRPr>
          </a:p>
        </p:txBody>
      </p:sp>
    </p:spTree>
    <p:extLst>
      <p:ext uri="{BB962C8B-B14F-4D97-AF65-F5344CB8AC3E}">
        <p14:creationId xmlns:p14="http://schemas.microsoft.com/office/powerpoint/2010/main" val="4866450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3F066C48-6D97-4FF8-8653-C813C410EE14}" type="slidenum">
              <a:rPr lang="fa-IR" smtClean="0">
                <a:latin typeface="Arial" pitchFamily="34" charset="0"/>
                <a:ea typeface="MS PGothic" pitchFamily="34" charset="-128"/>
                <a:cs typeface="Arial" pitchFamily="34" charset="0"/>
              </a:rPr>
              <a:pPr/>
              <a:t>63</a:t>
            </a:fld>
            <a:endParaRPr lang="en-US" smtClean="0">
              <a:latin typeface="Arial" pitchFamily="34" charset="0"/>
              <a:ea typeface="MS PGothic" pitchFamily="34" charset="-128"/>
              <a:cs typeface="Arial" pitchFamily="34" charset="0"/>
            </a:endParaRPr>
          </a:p>
        </p:txBody>
      </p:sp>
      <p:sp>
        <p:nvSpPr>
          <p:cNvPr id="33795"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3796"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This is a demonstration of the proper method of the thumb technique for chest compressions.</a:t>
            </a:r>
          </a:p>
          <a:p>
            <a:pPr eaLnBrk="1" hangingPunct="1"/>
            <a:endParaRPr lang="en-US" smtClean="0">
              <a:latin typeface="Arial" pitchFamily="34" charset="0"/>
            </a:endParaRPr>
          </a:p>
        </p:txBody>
      </p:sp>
    </p:spTree>
    <p:extLst>
      <p:ext uri="{BB962C8B-B14F-4D97-AF65-F5344CB8AC3E}">
        <p14:creationId xmlns:p14="http://schemas.microsoft.com/office/powerpoint/2010/main" val="3022013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553363F1-101C-4FCF-A999-202BC1CAE64E}" type="slidenum">
              <a:rPr lang="fa-IR" smtClean="0">
                <a:latin typeface="Arial" pitchFamily="34" charset="0"/>
                <a:ea typeface="MS PGothic" pitchFamily="34" charset="-128"/>
                <a:cs typeface="Arial" pitchFamily="34" charset="0"/>
              </a:rPr>
              <a:pPr/>
              <a:t>26</a:t>
            </a:fld>
            <a:endParaRPr lang="en-US" smtClean="0">
              <a:latin typeface="Arial" pitchFamily="34" charset="0"/>
              <a:ea typeface="MS PGothic" pitchFamily="34" charset="-128"/>
              <a:cs typeface="Arial" pitchFamily="34" charset="0"/>
            </a:endParaRPr>
          </a:p>
        </p:txBody>
      </p:sp>
      <p:sp>
        <p:nvSpPr>
          <p:cNvPr id="35843"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5844"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algn="r" rtl="1" eaLnBrk="1" hangingPunct="1">
              <a:buFont typeface="Wingdings" pitchFamily="2" charset="2"/>
              <a:buChar char="v"/>
            </a:pPr>
            <a:r>
              <a:rPr lang="ar-SA" b="1" smtClean="0">
                <a:latin typeface="Arial" pitchFamily="34" charset="0"/>
              </a:rPr>
              <a:t>اتساع ريه ها با گاز و افزايش اكسيژن در آلوئولها بعد از تولد</a:t>
            </a:r>
            <a:r>
              <a:rPr lang="fa-IR" b="1" smtClean="0">
                <a:latin typeface="Arial" pitchFamily="34" charset="0"/>
              </a:rPr>
              <a:t> </a:t>
            </a:r>
            <a:r>
              <a:rPr lang="ar-SA" b="1" smtClean="0">
                <a:latin typeface="Arial" pitchFamily="34" charset="0"/>
              </a:rPr>
              <a:t>باعث شل شدن عروق خوني بافت ريه شده مقاومت در برابر جريان</a:t>
            </a:r>
            <a:r>
              <a:rPr lang="fa-IR" b="1" smtClean="0">
                <a:latin typeface="Arial" pitchFamily="34" charset="0"/>
              </a:rPr>
              <a:t> </a:t>
            </a:r>
            <a:r>
              <a:rPr lang="ar-SA" b="1" smtClean="0">
                <a:latin typeface="Arial" pitchFamily="34" charset="0"/>
              </a:rPr>
              <a:t>خون كم مي شود و جريان خون ريه افزايش مي يابد. و مقدار خوني كه از مجراي شرياني عبور مي كند</a:t>
            </a:r>
            <a:r>
              <a:rPr lang="fa-IR" b="1" smtClean="0">
                <a:latin typeface="Arial" pitchFamily="34" charset="0"/>
              </a:rPr>
              <a:t> </a:t>
            </a:r>
            <a:r>
              <a:rPr lang="ar-SA" b="1" smtClean="0">
                <a:latin typeface="Arial" pitchFamily="34" charset="0"/>
              </a:rPr>
              <a:t>كاهش مي يابد. </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خون</a:t>
            </a:r>
            <a:r>
              <a:rPr lang="fa-IR" b="1" smtClean="0">
                <a:latin typeface="Arial" pitchFamily="34" charset="0"/>
              </a:rPr>
              <a:t> ،</a:t>
            </a:r>
            <a:r>
              <a:rPr lang="ar-SA" b="1" smtClean="0">
                <a:latin typeface="Arial" pitchFamily="34" charset="0"/>
              </a:rPr>
              <a:t> اكسيژن را از هواي درون الوئولها مي گيرد،</a:t>
            </a:r>
            <a:r>
              <a:rPr lang="fa-IR" b="1" smtClean="0">
                <a:latin typeface="Arial" pitchFamily="34" charset="0"/>
              </a:rPr>
              <a:t> </a:t>
            </a:r>
            <a:r>
              <a:rPr lang="ar-SA" b="1" smtClean="0">
                <a:latin typeface="Arial" pitchFamily="34" charset="0"/>
              </a:rPr>
              <a:t>خون اكسيژن دار به سمت چپ قلب مي رود و از آنجا به سرتاسر بدن پمپ مي شود.</a:t>
            </a:r>
            <a:endParaRPr lang="en-US" b="1" smtClean="0">
              <a:latin typeface="Arial" pitchFamily="34" charset="0"/>
              <a:cs typeface="Arial" pitchFamily="34" charset="0"/>
            </a:endParaRPr>
          </a:p>
        </p:txBody>
      </p:sp>
    </p:spTree>
    <p:extLst>
      <p:ext uri="{BB962C8B-B14F-4D97-AF65-F5344CB8AC3E}">
        <p14:creationId xmlns:p14="http://schemas.microsoft.com/office/powerpoint/2010/main" val="17532728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4E91E68A-1054-427D-9252-F3C98F93037A}" type="slidenum">
              <a:rPr lang="fa-IR" smtClean="0">
                <a:latin typeface="Arial" pitchFamily="34" charset="0"/>
                <a:ea typeface="MS PGothic" pitchFamily="34" charset="-128"/>
                <a:cs typeface="Arial" pitchFamily="34" charset="0"/>
              </a:rPr>
              <a:pPr/>
              <a:t>64</a:t>
            </a:fld>
            <a:endParaRPr lang="en-US" smtClean="0">
              <a:latin typeface="Arial" pitchFamily="34" charset="0"/>
              <a:ea typeface="MS PGothic" pitchFamily="34" charset="-128"/>
              <a:cs typeface="Arial" pitchFamily="34" charset="0"/>
            </a:endParaRPr>
          </a:p>
        </p:txBody>
      </p:sp>
      <p:sp>
        <p:nvSpPr>
          <p:cNvPr id="3481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482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Position the 2 fingers perpendicular to the chest, as shown, and press vertically with your fingertips.</a:t>
            </a:r>
          </a:p>
          <a:p>
            <a:pPr eaLnBrk="1" hangingPunct="1"/>
            <a:endParaRPr lang="en-US" sz="400" smtClean="0">
              <a:latin typeface="Arial" pitchFamily="34" charset="0"/>
            </a:endParaRPr>
          </a:p>
          <a:p>
            <a:pPr eaLnBrk="1" hangingPunct="1"/>
            <a:r>
              <a:rPr lang="en-US" sz="400" smtClean="0">
                <a:latin typeface="Arial" pitchFamily="34" charset="0"/>
              </a:rPr>
              <a:t>When compressing the chest, only the 2 fingertips should rest on the chest. This gives the best control of the pressure applied to the sternum.</a:t>
            </a:r>
          </a:p>
          <a:p>
            <a:pPr eaLnBrk="1" hangingPunct="1"/>
            <a:endParaRPr lang="en-US" sz="400" smtClean="0">
              <a:latin typeface="Arial" pitchFamily="34" charset="0"/>
            </a:endParaRPr>
          </a:p>
          <a:p>
            <a:pPr eaLnBrk="1" hangingPunct="1"/>
            <a:r>
              <a:rPr lang="en-US" sz="400" smtClean="0">
                <a:latin typeface="Arial" pitchFamily="34" charset="0"/>
              </a:rPr>
              <a:t>If you rest other portions of your hand on the chest, you can restrict chest expansion during ventilation and apply pressure to the vulnerable area of the chest, risking a pneumothorax or fractured ribs.</a:t>
            </a:r>
            <a:endParaRPr lang="en-US" smtClean="0">
              <a:latin typeface="Arial" pitchFamily="34" charset="0"/>
            </a:endParaRPr>
          </a:p>
        </p:txBody>
      </p:sp>
    </p:spTree>
    <p:extLst>
      <p:ext uri="{BB962C8B-B14F-4D97-AF65-F5344CB8AC3E}">
        <p14:creationId xmlns:p14="http://schemas.microsoft.com/office/powerpoint/2010/main" val="32031701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7FE40601-2077-4AEB-B620-E157104B98F9}" type="slidenum">
              <a:rPr lang="fa-IR" smtClean="0">
                <a:latin typeface="Arial" pitchFamily="34" charset="0"/>
                <a:ea typeface="MS PGothic" pitchFamily="34" charset="-128"/>
                <a:cs typeface="Arial" pitchFamily="34" charset="0"/>
              </a:rPr>
              <a:pPr/>
              <a:t>65</a:t>
            </a:fld>
            <a:endParaRPr lang="en-US" smtClean="0">
              <a:latin typeface="Arial" pitchFamily="34" charset="0"/>
              <a:ea typeface="MS PGothic" pitchFamily="34" charset="-128"/>
              <a:cs typeface="Arial" pitchFamily="34" charset="0"/>
            </a:endParaRPr>
          </a:p>
        </p:txBody>
      </p:sp>
      <p:sp>
        <p:nvSpPr>
          <p:cNvPr id="35843"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5844"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This is a demonstration of the correct method of the 2-finger technique of chest compressions.</a:t>
            </a:r>
          </a:p>
          <a:p>
            <a:pPr eaLnBrk="1" hangingPunct="1"/>
            <a:endParaRPr lang="en-US" sz="400" smtClean="0">
              <a:latin typeface="Arial" pitchFamily="34" charset="0"/>
            </a:endParaRPr>
          </a:p>
          <a:p>
            <a:pPr eaLnBrk="1" hangingPunct="1"/>
            <a:r>
              <a:rPr lang="en-US" sz="400" b="1" i="1" smtClean="0">
                <a:latin typeface="Arial" pitchFamily="34" charset="0"/>
              </a:rPr>
              <a:t>Instructor Tip: Notice that the 2 people engaged in providing chest compressions and ventilations cannot perform other tasks. Do not expect them to reach for equipment, engage in lengthy conversation with others, document resuscitation events, or draw up medications</a:t>
            </a:r>
            <a:r>
              <a:rPr lang="en-US" sz="400" smtClean="0">
                <a:latin typeface="Arial" pitchFamily="34" charset="0"/>
              </a:rPr>
              <a:t>. </a:t>
            </a:r>
            <a:endParaRPr lang="en-US" smtClean="0">
              <a:latin typeface="Arial" pitchFamily="34" charset="0"/>
            </a:endParaRPr>
          </a:p>
        </p:txBody>
      </p:sp>
    </p:spTree>
    <p:extLst>
      <p:ext uri="{BB962C8B-B14F-4D97-AF65-F5344CB8AC3E}">
        <p14:creationId xmlns:p14="http://schemas.microsoft.com/office/powerpoint/2010/main" val="22478781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11331A7E-C7EE-49BE-AE3D-F748B94ECBA5}" type="slidenum">
              <a:rPr lang="fa-IR" smtClean="0">
                <a:latin typeface="Arial" pitchFamily="34" charset="0"/>
                <a:ea typeface="MS PGothic" pitchFamily="34" charset="-128"/>
                <a:cs typeface="Arial" pitchFamily="34" charset="0"/>
              </a:rPr>
              <a:pPr/>
              <a:t>66</a:t>
            </a:fld>
            <a:endParaRPr lang="en-US" smtClean="0">
              <a:latin typeface="Arial" pitchFamily="34" charset="0"/>
              <a:ea typeface="MS PGothic" pitchFamily="34" charset="-128"/>
              <a:cs typeface="Arial" pitchFamily="34" charset="0"/>
            </a:endParaRPr>
          </a:p>
        </p:txBody>
      </p:sp>
      <p:sp>
        <p:nvSpPr>
          <p:cNvPr id="36867"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6868"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Controlling the pressure used in compressing the sternum is an important part of the procedure. With your fingers and hands correctly positioned, you should use enough pressure to depress the sternum to a depth of approximately one third of the anterior-posterior diameter of the chest, then completely release the pressure to allow the heart to refill. One compression consists of the downward stroke plus the release. The actual distance compressed will depend on the size of the newborn.</a:t>
            </a:r>
          </a:p>
          <a:p>
            <a:pPr eaLnBrk="1" hangingPunct="1"/>
            <a:endParaRPr lang="en-US" sz="400" smtClean="0">
              <a:latin typeface="Arial" pitchFamily="34" charset="0"/>
            </a:endParaRPr>
          </a:p>
          <a:p>
            <a:pPr eaLnBrk="1" hangingPunct="1"/>
            <a:r>
              <a:rPr lang="en-US" sz="400" smtClean="0">
                <a:latin typeface="Arial" pitchFamily="34" charset="0"/>
              </a:rPr>
              <a:t>The duration of the downward stroke of the compression should be somewhat shorter than the duration of the release for generation of maximum cardiac output.</a:t>
            </a:r>
            <a:endParaRPr lang="en-US" smtClean="0">
              <a:latin typeface="Arial" pitchFamily="34" charset="0"/>
            </a:endParaRPr>
          </a:p>
        </p:txBody>
      </p:sp>
    </p:spTree>
    <p:extLst>
      <p:ext uri="{BB962C8B-B14F-4D97-AF65-F5344CB8AC3E}">
        <p14:creationId xmlns:p14="http://schemas.microsoft.com/office/powerpoint/2010/main" val="23876650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233B7BBE-2389-44EE-B88C-D919DFCDE25E}" type="slidenum">
              <a:rPr lang="fa-IR" smtClean="0">
                <a:latin typeface="Arial" pitchFamily="34" charset="0"/>
                <a:ea typeface="MS PGothic" pitchFamily="34" charset="-128"/>
                <a:cs typeface="Arial" pitchFamily="34" charset="0"/>
              </a:rPr>
              <a:pPr/>
              <a:t>67</a:t>
            </a:fld>
            <a:endParaRPr lang="en-US" smtClean="0">
              <a:latin typeface="Arial" pitchFamily="34" charset="0"/>
              <a:ea typeface="MS PGothic" pitchFamily="34" charset="-128"/>
              <a:cs typeface="Arial" pitchFamily="34" charset="0"/>
            </a:endParaRPr>
          </a:p>
        </p:txBody>
      </p:sp>
      <p:sp>
        <p:nvSpPr>
          <p:cNvPr id="3993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994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During resuscitation, chest compressions </a:t>
            </a:r>
            <a:r>
              <a:rPr lang="en-US" sz="400" b="1" smtClean="0">
                <a:latin typeface="Arial" pitchFamily="34" charset="0"/>
              </a:rPr>
              <a:t>always</a:t>
            </a:r>
            <a:r>
              <a:rPr lang="en-US" sz="400" smtClean="0">
                <a:latin typeface="Arial" pitchFamily="34" charset="0"/>
              </a:rPr>
              <a:t> must be accompanied by positive-pressure ventilation with 100% oxygen. Avoid giving compressions and ventilation simultaneously, because one will decrease the efficacy of the other. Therefore, the 2 activities must be coordinated, with 1 ventilation interposed between every third compression, for a total of 30 breaths and 90 compressions per minute.</a:t>
            </a:r>
          </a:p>
          <a:p>
            <a:pPr eaLnBrk="1" hangingPunct="1"/>
            <a:endParaRPr lang="en-US" sz="400" smtClean="0">
              <a:latin typeface="Arial" pitchFamily="34" charset="0"/>
            </a:endParaRPr>
          </a:p>
          <a:p>
            <a:pPr eaLnBrk="1" hangingPunct="1"/>
            <a:r>
              <a:rPr lang="en-US" sz="400" smtClean="0">
                <a:latin typeface="Arial" pitchFamily="34" charset="0"/>
              </a:rPr>
              <a:t>The person doing the compressions should take over the counting from the person doing the ventilations. The compressor should count, “One-and-Two-and-Three-and Breathe-and,” while the person ventilating squeezes during “Breathe-and” and releases during “One-and.” Note that exhalation occurs during the downward stroke of the next compression. Counting the cadence will help develop a smooth and well-coordinated procedure.</a:t>
            </a:r>
          </a:p>
          <a:p>
            <a:pPr eaLnBrk="1" hangingPunct="1"/>
            <a:endParaRPr lang="en-US" sz="400" smtClean="0">
              <a:latin typeface="Arial" pitchFamily="34" charset="0"/>
            </a:endParaRPr>
          </a:p>
          <a:p>
            <a:pPr eaLnBrk="1" hangingPunct="1"/>
            <a:r>
              <a:rPr lang="en-US" sz="400" b="1" i="1" smtClean="0">
                <a:latin typeface="Arial" pitchFamily="34" charset="0"/>
              </a:rPr>
              <a:t>Instructor Tip: The person ventilating the newborn must be ready to deliver the breath in the moment the compressor says, “Breathe.” Do not allow a long pause to wait for the breath. The pace is rapid and the ventilator must keep up. </a:t>
            </a:r>
          </a:p>
          <a:p>
            <a:pPr eaLnBrk="1" hangingPunct="1"/>
            <a:endParaRPr lang="en-US" smtClean="0">
              <a:latin typeface="Arial" pitchFamily="34" charset="0"/>
            </a:endParaRPr>
          </a:p>
        </p:txBody>
      </p:sp>
    </p:spTree>
    <p:extLst>
      <p:ext uri="{BB962C8B-B14F-4D97-AF65-F5344CB8AC3E}">
        <p14:creationId xmlns:p14="http://schemas.microsoft.com/office/powerpoint/2010/main" val="12826313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5736C7E9-2B76-492E-A159-328EACE1D5E2}" type="slidenum">
              <a:rPr lang="fa-IR" smtClean="0">
                <a:latin typeface="Arial" pitchFamily="34" charset="0"/>
                <a:ea typeface="MS PGothic" pitchFamily="34" charset="-128"/>
                <a:cs typeface="Arial" pitchFamily="34" charset="0"/>
              </a:rPr>
              <a:pPr/>
              <a:t>68</a:t>
            </a:fld>
            <a:endParaRPr lang="en-US" smtClean="0">
              <a:latin typeface="Arial" pitchFamily="34" charset="0"/>
              <a:ea typeface="MS PGothic" pitchFamily="34" charset="-128"/>
              <a:cs typeface="Arial" pitchFamily="34" charset="0"/>
            </a:endParaRPr>
          </a:p>
        </p:txBody>
      </p:sp>
      <p:sp>
        <p:nvSpPr>
          <p:cNvPr id="40963"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40964"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During chest compressions, the ventilation rate is actually 30 breaths per minute rather than the rate you previously learned for positive-pressure ventilation without compressions, which was 40 to 60 breaths per minute.</a:t>
            </a:r>
          </a:p>
          <a:p>
            <a:pPr eaLnBrk="1" hangingPunct="1"/>
            <a:endParaRPr lang="en-US" sz="400" smtClean="0">
              <a:latin typeface="Arial" pitchFamily="34" charset="0"/>
            </a:endParaRPr>
          </a:p>
          <a:p>
            <a:pPr eaLnBrk="1" hangingPunct="1"/>
            <a:r>
              <a:rPr lang="en-US" sz="400" smtClean="0">
                <a:latin typeface="Arial" pitchFamily="34" charset="0"/>
              </a:rPr>
              <a:t>This lower ventilatory rate is necessitated by the need to provide an adequate number of compressions, yet avoid simultaneous compressions and ventilation. To ensure that the process can be coordinated, it is important that you practice with another person and practice both roles.</a:t>
            </a:r>
          </a:p>
          <a:p>
            <a:pPr eaLnBrk="1" hangingPunct="1"/>
            <a:endParaRPr lang="en-US" smtClean="0">
              <a:latin typeface="Arial" pitchFamily="34" charset="0"/>
            </a:endParaRPr>
          </a:p>
        </p:txBody>
      </p:sp>
    </p:spTree>
    <p:extLst>
      <p:ext uri="{BB962C8B-B14F-4D97-AF65-F5344CB8AC3E}">
        <p14:creationId xmlns:p14="http://schemas.microsoft.com/office/powerpoint/2010/main" val="15641200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267E7056-378B-4EF5-88B1-11F440B8DAB7}" type="slidenum">
              <a:rPr lang="ar-SA" smtClean="0">
                <a:latin typeface="Arial" pitchFamily="34" charset="0"/>
                <a:ea typeface="MS PGothic" pitchFamily="34" charset="-128"/>
                <a:cs typeface="Arial" pitchFamily="34" charset="0"/>
              </a:rPr>
              <a:pPr/>
              <a:t>69</a:t>
            </a:fld>
            <a:endParaRPr lang="en-US" smtClean="0">
              <a:latin typeface="Arial" pitchFamily="34" charset="0"/>
              <a:ea typeface="MS PGothic" pitchFamily="34" charset="-128"/>
              <a:cs typeface="Arial" pitchFamily="34" charset="0"/>
            </a:endParaRPr>
          </a:p>
        </p:txBody>
      </p:sp>
      <p:sp>
        <p:nvSpPr>
          <p:cNvPr id="44035"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44036"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Masks that fit over the laryngeal inlet have been shown to be an effective alternative for assisting ventilation when positive-pressure ventilation by bag and mask or mask and T-piece resuscitator is ineffective and attempts at intubation are not feasible or are unsuccessful. However, there are limited data about the use of laryngeal mask airways for neonatal resuscitation. Use of the laryngeal mask airway is covered in the Appendix to this lesson.</a:t>
            </a:r>
            <a:endParaRPr lang="en-US" smtClean="0">
              <a:latin typeface="Arial" pitchFamily="34" charset="0"/>
            </a:endParaRPr>
          </a:p>
        </p:txBody>
      </p:sp>
    </p:spTree>
    <p:extLst>
      <p:ext uri="{BB962C8B-B14F-4D97-AF65-F5344CB8AC3E}">
        <p14:creationId xmlns:p14="http://schemas.microsoft.com/office/powerpoint/2010/main" val="34966809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F9965268-16B2-476F-BB44-6BF0CD8F026B}" type="slidenum">
              <a:rPr lang="ar-SA" smtClean="0">
                <a:latin typeface="Arial" pitchFamily="34" charset="0"/>
                <a:ea typeface="MS PGothic" pitchFamily="34" charset="-128"/>
                <a:cs typeface="Arial" pitchFamily="34" charset="0"/>
              </a:rPr>
              <a:pPr/>
              <a:t>70</a:t>
            </a:fld>
            <a:endParaRPr lang="en-US" smtClean="0">
              <a:latin typeface="Arial" pitchFamily="34" charset="0"/>
              <a:ea typeface="MS PGothic" pitchFamily="34" charset="-128"/>
              <a:cs typeface="Arial" pitchFamily="34" charset="0"/>
            </a:endParaRPr>
          </a:p>
        </p:txBody>
      </p:sp>
      <p:sp>
        <p:nvSpPr>
          <p:cNvPr id="62467"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62468"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This actual intubation of the trachea will give the student a realistic picture of the landmarks of the neonatal airway.</a:t>
            </a:r>
            <a:endParaRPr lang="en-US" smtClean="0">
              <a:latin typeface="Arial" pitchFamily="34" charset="0"/>
            </a:endParaRPr>
          </a:p>
        </p:txBody>
      </p:sp>
    </p:spTree>
    <p:extLst>
      <p:ext uri="{BB962C8B-B14F-4D97-AF65-F5344CB8AC3E}">
        <p14:creationId xmlns:p14="http://schemas.microsoft.com/office/powerpoint/2010/main" val="7773007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5B582153-AF12-47AD-8831-E6BBD8A65239}" type="slidenum">
              <a:rPr lang="ar-SA" smtClean="0">
                <a:latin typeface="Arial" pitchFamily="34" charset="0"/>
                <a:ea typeface="MS PGothic" pitchFamily="34" charset="-128"/>
                <a:cs typeface="Arial" pitchFamily="34" charset="0"/>
              </a:rPr>
              <a:pPr/>
              <a:t>71</a:t>
            </a:fld>
            <a:endParaRPr lang="en-US" smtClean="0">
              <a:latin typeface="Arial" pitchFamily="34" charset="0"/>
              <a:ea typeface="MS PGothic" pitchFamily="34" charset="-128"/>
              <a:cs typeface="Arial" pitchFamily="34" charset="0"/>
            </a:endParaRPr>
          </a:p>
        </p:txBody>
      </p:sp>
      <p:sp>
        <p:nvSpPr>
          <p:cNvPr id="73731"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73732"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b="1" smtClean="0">
                <a:latin typeface="Arial" pitchFamily="34" charset="0"/>
              </a:rPr>
              <a:t>Discussion:</a:t>
            </a:r>
          </a:p>
          <a:p>
            <a:pPr eaLnBrk="1" hangingPunct="1">
              <a:buFontTx/>
              <a:buChar char="•"/>
            </a:pPr>
            <a:r>
              <a:rPr lang="en-US" sz="400" smtClean="0">
                <a:latin typeface="Arial" pitchFamily="34" charset="0"/>
              </a:rPr>
              <a:t>The larygneal mask is a latex-free airway device that can be inserted into the airway without using a laryngoscope. </a:t>
            </a:r>
          </a:p>
          <a:p>
            <a:pPr eaLnBrk="1" hangingPunct="1">
              <a:buFontTx/>
              <a:buChar char="•"/>
            </a:pPr>
            <a:r>
              <a:rPr lang="en-US" sz="400" smtClean="0">
                <a:latin typeface="Arial" pitchFamily="34" charset="0"/>
              </a:rPr>
              <a:t>It looks like an inflatable “life raft” attached to a tube.  </a:t>
            </a:r>
          </a:p>
          <a:p>
            <a:pPr eaLnBrk="1" hangingPunct="1">
              <a:buFontTx/>
              <a:buChar char="•"/>
            </a:pPr>
            <a:r>
              <a:rPr lang="en-US" sz="400" smtClean="0">
                <a:latin typeface="Arial" pitchFamily="34" charset="0"/>
              </a:rPr>
              <a:t>The 3 parts include: (1) the inflatable mask, (2) the airway tube with 15-mm connector, (3) the inflation line with a pilot balloon to monitor the inflation of the mask.</a:t>
            </a:r>
          </a:p>
          <a:p>
            <a:pPr eaLnBrk="1" hangingPunct="1">
              <a:buFontTx/>
              <a:buChar char="•"/>
            </a:pPr>
            <a:r>
              <a:rPr lang="en-US" sz="400" smtClean="0">
                <a:latin typeface="Arial" pitchFamily="34" charset="0"/>
              </a:rPr>
              <a:t>After it is inserted, the “life raft” is inflated and fills the hypopharynx. The inside of the “raft” faces the vocal cords and has an opening to the airway tube. </a:t>
            </a:r>
          </a:p>
          <a:p>
            <a:pPr eaLnBrk="1" hangingPunct="1">
              <a:buFontTx/>
              <a:buChar char="•"/>
            </a:pPr>
            <a:r>
              <a:rPr lang="en-US" sz="400" smtClean="0">
                <a:latin typeface="Arial" pitchFamily="34" charset="0"/>
              </a:rPr>
              <a:t>Nothing is inserted between the vocal cords; the mask covers the laryngeal opening and makes a low pressure seal directing air from the airway tube through the vocal cords and into the trachea.   </a:t>
            </a:r>
          </a:p>
          <a:p>
            <a:pPr eaLnBrk="1" hangingPunct="1">
              <a:buFontTx/>
              <a:buChar char="•"/>
            </a:pPr>
            <a:r>
              <a:rPr lang="en-US" smtClean="0">
                <a:latin typeface="Arial" pitchFamily="34" charset="0"/>
              </a:rPr>
              <a:t>Size 1 is the smallest size and is too large for babies less than 1,500 g. </a:t>
            </a:r>
          </a:p>
        </p:txBody>
      </p:sp>
    </p:spTree>
    <p:extLst>
      <p:ext uri="{BB962C8B-B14F-4D97-AF65-F5344CB8AC3E}">
        <p14:creationId xmlns:p14="http://schemas.microsoft.com/office/powerpoint/2010/main" val="32868358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5DD63243-AD18-4B5F-86EB-4EC05C463A15}" type="slidenum">
              <a:rPr lang="ar-SA" smtClean="0">
                <a:latin typeface="Arial" pitchFamily="34" charset="0"/>
                <a:ea typeface="MS PGothic" pitchFamily="34" charset="-128"/>
                <a:cs typeface="Arial" pitchFamily="34" charset="0"/>
              </a:rPr>
              <a:pPr/>
              <a:t>72</a:t>
            </a:fld>
            <a:endParaRPr lang="en-US" smtClean="0">
              <a:latin typeface="Arial" pitchFamily="34" charset="0"/>
              <a:ea typeface="MS PGothic" pitchFamily="34" charset="-128"/>
              <a:cs typeface="Arial" pitchFamily="34" charset="0"/>
            </a:endParaRPr>
          </a:p>
        </p:txBody>
      </p:sp>
      <p:sp>
        <p:nvSpPr>
          <p:cNvPr id="7577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7578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buFontTx/>
              <a:buChar char="•"/>
            </a:pPr>
            <a:r>
              <a:rPr lang="en-US" sz="400" smtClean="0">
                <a:latin typeface="Arial" pitchFamily="34" charset="0"/>
              </a:rPr>
              <a:t>The laryngeal mask can be inserted with either hand; use your dominant hand. </a:t>
            </a:r>
          </a:p>
          <a:p>
            <a:pPr eaLnBrk="1" hangingPunct="1">
              <a:buFontTx/>
              <a:buChar char="•"/>
            </a:pPr>
            <a:r>
              <a:rPr lang="en-US" sz="400" smtClean="0">
                <a:latin typeface="Arial" pitchFamily="34" charset="0"/>
              </a:rPr>
              <a:t>The mask should be deflated before insertion.</a:t>
            </a:r>
          </a:p>
          <a:p>
            <a:pPr eaLnBrk="1" hangingPunct="1">
              <a:buFontTx/>
              <a:buChar char="•"/>
            </a:pPr>
            <a:r>
              <a:rPr lang="en-US" sz="400" smtClean="0">
                <a:latin typeface="Arial" pitchFamily="34" charset="0"/>
              </a:rPr>
              <a:t>Place the baby’s head in the “sniffing” position, just as you would for endotracheal intubation. </a:t>
            </a:r>
          </a:p>
          <a:p>
            <a:pPr eaLnBrk="1" hangingPunct="1">
              <a:buFontTx/>
              <a:buChar char="•"/>
            </a:pPr>
            <a:r>
              <a:rPr lang="en-US" sz="400" smtClean="0">
                <a:latin typeface="Arial" pitchFamily="34" charset="0"/>
              </a:rPr>
              <a:t>When you hold the laryngeal mask, hold it like a pen. The tip of your index finger will fit at the point where the mask meets the airway tube. The top of the mask looks like the passenger compartment of the “life raft” and has an opening to the airway tube. This part will be facing upward when you hold it.  </a:t>
            </a:r>
          </a:p>
          <a:p>
            <a:pPr eaLnBrk="1" hangingPunct="1">
              <a:buFontTx/>
              <a:buChar char="•"/>
            </a:pPr>
            <a:r>
              <a:rPr lang="en-US" sz="400" smtClean="0">
                <a:latin typeface="Arial" pitchFamily="34" charset="0"/>
              </a:rPr>
              <a:t>When you insert the mask into the baby’s mouth, the top of the mask (passenger compartment of the “life raft”) faces the baby’s tongue. The back of the mask looks like the bottom of the “raft” and it has no opening. This part faces the baby’s palate during insertion.</a:t>
            </a:r>
          </a:p>
          <a:p>
            <a:pPr eaLnBrk="1" hangingPunct="1">
              <a:buFontTx/>
              <a:buChar char="•"/>
            </a:pPr>
            <a:r>
              <a:rPr lang="en-US" sz="400" smtClean="0">
                <a:latin typeface="Arial" pitchFamily="34" charset="0"/>
              </a:rPr>
              <a:t>You can apply a small amount of water-soluble lubricant to the back of the mask to help it slide along the baby’s palate easier. For most newborns, it is not necessary because their mouths are already moist. </a:t>
            </a:r>
            <a:endParaRPr lang="en-US" smtClean="0">
              <a:latin typeface="Arial" pitchFamily="34" charset="0"/>
            </a:endParaRPr>
          </a:p>
        </p:txBody>
      </p:sp>
    </p:spTree>
    <p:extLst>
      <p:ext uri="{BB962C8B-B14F-4D97-AF65-F5344CB8AC3E}">
        <p14:creationId xmlns:p14="http://schemas.microsoft.com/office/powerpoint/2010/main" val="3113685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BD9D1BF4-2138-4C6F-BEDA-2E83688B364F}" type="slidenum">
              <a:rPr lang="ar-SA" smtClean="0">
                <a:latin typeface="Arial" pitchFamily="34" charset="0"/>
                <a:ea typeface="MS PGothic" pitchFamily="34" charset="-128"/>
                <a:cs typeface="Arial" pitchFamily="34" charset="0"/>
              </a:rPr>
              <a:pPr/>
              <a:t>73</a:t>
            </a:fld>
            <a:endParaRPr lang="en-US" smtClean="0">
              <a:latin typeface="Arial" pitchFamily="34" charset="0"/>
              <a:ea typeface="MS PGothic" pitchFamily="34" charset="-128"/>
              <a:cs typeface="Arial" pitchFamily="34" charset="0"/>
            </a:endParaRPr>
          </a:p>
        </p:txBody>
      </p:sp>
      <p:sp>
        <p:nvSpPr>
          <p:cNvPr id="21507"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21508"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If the heart rate remains below 60 bpm despite effective ventilation and chest compressions, ensure that ventilation and compressions are being given optimally and that you are using 100% oxygen. </a:t>
            </a:r>
          </a:p>
          <a:p>
            <a:pPr eaLnBrk="1" hangingPunct="1"/>
            <a:endParaRPr lang="en-US" sz="400" smtClean="0">
              <a:latin typeface="Arial" pitchFamily="34" charset="0"/>
            </a:endParaRPr>
          </a:p>
          <a:p>
            <a:pPr eaLnBrk="1" hangingPunct="1"/>
            <a:r>
              <a:rPr lang="en-US" sz="400" smtClean="0">
                <a:latin typeface="Arial" pitchFamily="34" charset="0"/>
              </a:rPr>
              <a:t>Epinephrine is not indicated before adequate ventilation has been established and chest compressions have been initiated for 30 seconds because</a:t>
            </a:r>
          </a:p>
          <a:p>
            <a:pPr eaLnBrk="1" hangingPunct="1"/>
            <a:endParaRPr lang="en-US" sz="400" smtClean="0">
              <a:latin typeface="Arial" pitchFamily="34" charset="0"/>
            </a:endParaRPr>
          </a:p>
          <a:p>
            <a:pPr eaLnBrk="1" hangingPunct="1">
              <a:buFontTx/>
              <a:buChar char="•"/>
            </a:pPr>
            <a:r>
              <a:rPr lang="en-US" sz="400" smtClean="0">
                <a:latin typeface="Arial" pitchFamily="34" charset="0"/>
              </a:rPr>
              <a:t>You will waste valuable time that should be focused on establishing effective ventilation and oxygenation.</a:t>
            </a:r>
          </a:p>
          <a:p>
            <a:pPr eaLnBrk="1" hangingPunct="1">
              <a:buFontTx/>
              <a:buChar char="•"/>
            </a:pPr>
            <a:r>
              <a:rPr lang="en-US" sz="400" smtClean="0">
                <a:latin typeface="Arial" pitchFamily="34" charset="0"/>
              </a:rPr>
              <a:t>Epinephrine will increase the workload and oxygen consumption of the heart muscle, which, in the absence of available oxygen, may cause myocardial damage.</a:t>
            </a:r>
          </a:p>
          <a:p>
            <a:pPr eaLnBrk="1" hangingPunct="1"/>
            <a:endParaRPr lang="en-US" smtClean="0">
              <a:latin typeface="Arial" pitchFamily="34" charset="0"/>
            </a:endParaRPr>
          </a:p>
        </p:txBody>
      </p:sp>
    </p:spTree>
    <p:extLst>
      <p:ext uri="{BB962C8B-B14F-4D97-AF65-F5344CB8AC3E}">
        <p14:creationId xmlns:p14="http://schemas.microsoft.com/office/powerpoint/2010/main" val="3268112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80A66F9-070E-4377-A4BC-00813D59F20A}" type="slidenum">
              <a:rPr lang="fa-IR" smtClean="0">
                <a:latin typeface="Arial" pitchFamily="34" charset="0"/>
                <a:ea typeface="MS PGothic" pitchFamily="34" charset="-128"/>
                <a:cs typeface="Arial" pitchFamily="34" charset="0"/>
              </a:rPr>
              <a:pPr/>
              <a:t>27</a:t>
            </a:fld>
            <a:endParaRPr lang="en-US" smtClean="0">
              <a:latin typeface="Arial" pitchFamily="34" charset="0"/>
              <a:ea typeface="MS PGothic" pitchFamily="34" charset="-128"/>
              <a:cs typeface="Arial" pitchFamily="34" charset="0"/>
            </a:endParaRPr>
          </a:p>
        </p:txBody>
      </p:sp>
      <p:sp>
        <p:nvSpPr>
          <p:cNvPr id="36867"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6868"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algn="r" rtl="1" eaLnBrk="1" hangingPunct="1">
              <a:buFont typeface="Wingdings" pitchFamily="2" charset="2"/>
              <a:buChar char="v"/>
            </a:pPr>
            <a:r>
              <a:rPr lang="ar-SA" b="1" smtClean="0">
                <a:latin typeface="Arial" pitchFamily="34" charset="0"/>
              </a:rPr>
              <a:t>با افزايش اكسيژن خون و شل شدن</a:t>
            </a:r>
            <a:r>
              <a:rPr lang="en-US" b="1" smtClean="0">
                <a:latin typeface="Arial" pitchFamily="34" charset="0"/>
                <a:cs typeface="Arial" pitchFamily="34" charset="0"/>
              </a:rPr>
              <a:t> </a:t>
            </a:r>
            <a:r>
              <a:rPr lang="ar-SA" b="1" smtClean="0">
                <a:latin typeface="Arial" pitchFamily="34" charset="0"/>
              </a:rPr>
              <a:t>عروق خوني ريه، مجراي شرياني شروع</a:t>
            </a:r>
            <a:r>
              <a:rPr lang="fa-IR" b="1" smtClean="0">
                <a:latin typeface="Arial" pitchFamily="34" charset="0"/>
              </a:rPr>
              <a:t> </a:t>
            </a:r>
            <a:r>
              <a:rPr lang="ar-SA" b="1" smtClean="0">
                <a:latin typeface="Arial" pitchFamily="34" charset="0"/>
              </a:rPr>
              <a:t>به انقباض مي كند. </a:t>
            </a:r>
            <a:endParaRPr lang="fa-IR" b="1" smtClean="0">
              <a:latin typeface="Arial" pitchFamily="34" charset="0"/>
            </a:endParaRPr>
          </a:p>
          <a:p>
            <a:pPr algn="r" rtl="1" eaLnBrk="1" hangingPunct="1">
              <a:buFont typeface="Wingdings" pitchFamily="2" charset="2"/>
              <a:buChar char="v"/>
            </a:pPr>
            <a:r>
              <a:rPr lang="ar-SA" b="1" smtClean="0">
                <a:latin typeface="Arial" pitchFamily="34" charset="0"/>
              </a:rPr>
              <a:t>افزايش فشارخون سيستميك نيز باعث بسته شدن</a:t>
            </a:r>
            <a:r>
              <a:rPr lang="fa-IR" b="1" smtClean="0">
                <a:latin typeface="Arial" pitchFamily="34" charset="0"/>
              </a:rPr>
              <a:t> </a:t>
            </a:r>
            <a:r>
              <a:rPr lang="ar-SA" b="1" smtClean="0">
                <a:latin typeface="Arial" pitchFamily="34" charset="0"/>
              </a:rPr>
              <a:t>سوراخ بيضي مي شود</a:t>
            </a:r>
            <a:r>
              <a:rPr lang="en-US" b="1" smtClean="0">
                <a:latin typeface="Arial" pitchFamily="34" charset="0"/>
                <a:cs typeface="Arial" pitchFamily="34" charset="0"/>
              </a:rPr>
              <a:t> </a:t>
            </a:r>
            <a:r>
              <a:rPr lang="ar-SA" b="1" smtClean="0">
                <a:latin typeface="Arial" pitchFamily="34" charset="0"/>
              </a:rPr>
              <a:t>و بدين طريق</a:t>
            </a:r>
            <a:r>
              <a:rPr lang="fa-IR" b="1" smtClean="0">
                <a:latin typeface="Arial" pitchFamily="34" charset="0"/>
              </a:rPr>
              <a:t> </a:t>
            </a:r>
            <a:r>
              <a:rPr lang="ar-SA" b="1" smtClean="0">
                <a:latin typeface="Arial" pitchFamily="34" charset="0"/>
              </a:rPr>
              <a:t>ورود خون به شريان ريوي تسري</a:t>
            </a:r>
            <a:r>
              <a:rPr lang="fa-IR" b="1" smtClean="0">
                <a:latin typeface="Arial" pitchFamily="34" charset="0"/>
              </a:rPr>
              <a:t>ع </a:t>
            </a:r>
            <a:r>
              <a:rPr lang="ar-SA" b="1" smtClean="0">
                <a:latin typeface="Arial" pitchFamily="34" charset="0"/>
              </a:rPr>
              <a:t>مي شود. </a:t>
            </a:r>
            <a:endParaRPr lang="fa-IR" b="1" smtClean="0">
              <a:latin typeface="Arial" pitchFamily="34" charset="0"/>
            </a:endParaRPr>
          </a:p>
          <a:p>
            <a:pPr algn="r" rtl="1" eaLnBrk="1" hangingPunct="1">
              <a:buFont typeface="Wingdings" pitchFamily="2" charset="2"/>
              <a:buChar char="v"/>
            </a:pPr>
            <a:r>
              <a:rPr lang="ar-SA" b="1" smtClean="0">
                <a:latin typeface="Arial" pitchFamily="34" charset="0"/>
              </a:rPr>
              <a:t>حالا ديگر خون از ريه ها عبور مي كند و در آنجا اكسيژن گيري مي شود. با رسيدن اكسيژن كافي به خون ،رنگ پوست نوزاد صورتي مي شود.</a:t>
            </a:r>
            <a:endParaRPr lang="fa-IR" b="1" smtClean="0">
              <a:latin typeface="Arial" pitchFamily="34" charset="0"/>
            </a:endParaRPr>
          </a:p>
          <a:p>
            <a:pPr algn="r" rtl="1" eaLnBrk="1" hangingPunct="1">
              <a:buFont typeface="Wingdings" pitchFamily="2" charset="2"/>
              <a:buChar char="v"/>
            </a:pPr>
            <a:endParaRPr lang="en-US" b="1" smtClean="0">
              <a:latin typeface="Arial" pitchFamily="34" charset="0"/>
              <a:cs typeface="Arial" pitchFamily="34" charset="0"/>
            </a:endParaRPr>
          </a:p>
          <a:p>
            <a:pPr algn="r" rtl="1" eaLnBrk="1" hangingPunct="1"/>
            <a:endParaRPr lang="en-US" b="1" u="sng" smtClean="0">
              <a:latin typeface="Arial" pitchFamily="34" charset="0"/>
              <a:cs typeface="Arial" pitchFamily="34" charset="0"/>
            </a:endParaRPr>
          </a:p>
        </p:txBody>
      </p:sp>
    </p:spTree>
    <p:extLst>
      <p:ext uri="{BB962C8B-B14F-4D97-AF65-F5344CB8AC3E}">
        <p14:creationId xmlns:p14="http://schemas.microsoft.com/office/powerpoint/2010/main" val="38469756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B3C7B6B6-E6BC-4102-AC9D-0DE09F16ACB9}" type="slidenum">
              <a:rPr lang="ar-SA" smtClean="0">
                <a:latin typeface="Arial" pitchFamily="34" charset="0"/>
                <a:ea typeface="MS PGothic" pitchFamily="34" charset="-128"/>
                <a:cs typeface="Arial" pitchFamily="34" charset="0"/>
              </a:rPr>
              <a:pPr/>
              <a:t>74</a:t>
            </a:fld>
            <a:endParaRPr lang="en-US" smtClean="0">
              <a:latin typeface="Arial" pitchFamily="34" charset="0"/>
              <a:ea typeface="MS PGothic" pitchFamily="34" charset="-128"/>
              <a:cs typeface="Arial" pitchFamily="34" charset="0"/>
            </a:endParaRPr>
          </a:p>
        </p:txBody>
      </p:sp>
      <p:sp>
        <p:nvSpPr>
          <p:cNvPr id="25603"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25604"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mtClean="0">
                <a:latin typeface="Arial" pitchFamily="34" charset="0"/>
              </a:rPr>
              <a:t>Epinephrine should be given by the umbilical vein. The endotracheal route is often faster than placing an umbilical catheter, but is associated with unreliable absorption and may not be effective at the lower dose. If a dose of epinephrine is given via the endotracheal tube while umbilical venous access is being established, consider a higher dose (0.3 mL-1.0 mL/kg) by this route only. </a:t>
            </a:r>
            <a:r>
              <a:rPr lang="en-US" i="1" smtClean="0">
                <a:latin typeface="Arial" pitchFamily="34" charset="0"/>
              </a:rPr>
              <a:t>Do not give high doses of epinephrine intravenously.</a:t>
            </a:r>
            <a:endParaRPr lang="en-US" smtClean="0">
              <a:latin typeface="Arial" pitchFamily="34" charset="0"/>
            </a:endParaRPr>
          </a:p>
        </p:txBody>
      </p:sp>
    </p:spTree>
    <p:extLst>
      <p:ext uri="{BB962C8B-B14F-4D97-AF65-F5344CB8AC3E}">
        <p14:creationId xmlns:p14="http://schemas.microsoft.com/office/powerpoint/2010/main" val="10337859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10652A86-D528-4D4D-B026-858556827D26}" type="slidenum">
              <a:rPr lang="en-US" smtClean="0">
                <a:latin typeface="Arial" pitchFamily="34" charset="0"/>
                <a:ea typeface="MS PGothic" pitchFamily="34" charset="-128"/>
              </a:rPr>
              <a:pPr/>
              <a:t>75</a:t>
            </a:fld>
            <a:endParaRPr lang="en-US" smtClean="0">
              <a:latin typeface="Arial" pitchFamily="34" charset="0"/>
              <a:ea typeface="MS PGothic" pitchFamily="34" charset="-128"/>
            </a:endParaRPr>
          </a:p>
        </p:txBody>
      </p:sp>
      <p:sp>
        <p:nvSpPr>
          <p:cNvPr id="32771"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2772"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Some babies may encounter difficulty and require resuscitation after being born outside of the hospital, and other babies will require resuscitation beyond the immediate newborn period. Although scenarios outside the delivery room are different, the physiologic principles and steps you take to restore vital signs remain the same. The priority for resuscitating babies at any time during the newborn period, regardless of location, should be to restore adequate ventilation. Once adequate ventilation is ensured, consider any available information about the baby’s history to guide the focus of your resuscitation efforts.</a:t>
            </a:r>
            <a:endParaRPr lang="en-US" smtClean="0">
              <a:latin typeface="Arial" pitchFamily="34" charset="0"/>
            </a:endParaRPr>
          </a:p>
        </p:txBody>
      </p:sp>
    </p:spTree>
    <p:extLst>
      <p:ext uri="{BB962C8B-B14F-4D97-AF65-F5344CB8AC3E}">
        <p14:creationId xmlns:p14="http://schemas.microsoft.com/office/powerpoint/2010/main" val="19689435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6D280F6F-63E4-4610-B91E-42D3B1E113FB}" type="slidenum">
              <a:rPr lang="en-US" smtClean="0">
                <a:latin typeface="Arial" pitchFamily="34" charset="0"/>
                <a:ea typeface="MS PGothic" pitchFamily="34" charset="-128"/>
              </a:rPr>
              <a:pPr/>
              <a:t>76</a:t>
            </a:fld>
            <a:endParaRPr lang="en-US" smtClean="0">
              <a:latin typeface="Arial" pitchFamily="34" charset="0"/>
              <a:ea typeface="MS PGothic" pitchFamily="34" charset="-128"/>
            </a:endParaRPr>
          </a:p>
        </p:txBody>
      </p:sp>
      <p:sp>
        <p:nvSpPr>
          <p:cNvPr id="33795"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3796"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Maintaining body temperature may be a major challenge without a radiant warmer. Strategies to minimize heat loss include</a:t>
            </a:r>
          </a:p>
          <a:p>
            <a:pPr eaLnBrk="1" hangingPunct="1">
              <a:buFontTx/>
              <a:buChar char="•"/>
            </a:pPr>
            <a:r>
              <a:rPr lang="en-US" sz="400" smtClean="0">
                <a:latin typeface="Arial" pitchFamily="34" charset="0"/>
              </a:rPr>
              <a:t>Turning up the heat source in the room or vehicle</a:t>
            </a:r>
          </a:p>
          <a:p>
            <a:pPr eaLnBrk="1" hangingPunct="1">
              <a:buFontTx/>
              <a:buChar char="•"/>
            </a:pPr>
            <a:r>
              <a:rPr lang="en-US" sz="400" smtClean="0">
                <a:latin typeface="Arial" pitchFamily="34" charset="0"/>
              </a:rPr>
              <a:t>Drying the baby well with bath towels, a blanket, or clean clothing</a:t>
            </a:r>
          </a:p>
          <a:p>
            <a:pPr eaLnBrk="1" hangingPunct="1">
              <a:buFontTx/>
              <a:buChar char="•"/>
            </a:pPr>
            <a:r>
              <a:rPr lang="en-US" sz="400" smtClean="0">
                <a:latin typeface="Arial" pitchFamily="34" charset="0"/>
              </a:rPr>
              <a:t>Using the mother’s body as a heat source by placing the baby skin-to-skin on the mother’s chest and covering both baby and mother with a blanket</a:t>
            </a:r>
          </a:p>
          <a:p>
            <a:pPr eaLnBrk="1" hangingPunct="1"/>
            <a:endParaRPr lang="en-US" sz="400" smtClean="0">
              <a:latin typeface="Arial" pitchFamily="34" charset="0"/>
            </a:endParaRPr>
          </a:p>
          <a:p>
            <a:pPr eaLnBrk="1" hangingPunct="1"/>
            <a:r>
              <a:rPr lang="en-US" sz="400" smtClean="0">
                <a:latin typeface="Arial" pitchFamily="34" charset="0"/>
              </a:rPr>
              <a:t>Suction may not be available outside the delivery room. Strategies to clear the airway include using a bulb syringe or wiping the mouth and nose with a clean handkerchief or other cloth wrapped around your index finger.</a:t>
            </a:r>
          </a:p>
          <a:p>
            <a:pPr eaLnBrk="1" hangingPunct="1"/>
            <a:endParaRPr lang="en-US" sz="400" smtClean="0">
              <a:latin typeface="Arial" pitchFamily="34" charset="0"/>
            </a:endParaRPr>
          </a:p>
          <a:p>
            <a:pPr eaLnBrk="1" hangingPunct="1"/>
            <a:r>
              <a:rPr lang="en-US" sz="400" smtClean="0">
                <a:latin typeface="Arial" pitchFamily="34" charset="0"/>
              </a:rPr>
              <a:t>If a resuscitation bag-and-mask device is unavailable, positive-pressure ventilation can be delivered by mouth-to-mouth-and-nose. The baby is placed in the “sniffing position,” and the resuscitator’s mouth should make a tight seal over the baby’s mouth and nose. This technique poses a risk of transmission of infectious diseases.</a:t>
            </a:r>
          </a:p>
          <a:p>
            <a:pPr eaLnBrk="1" hangingPunct="1"/>
            <a:endParaRPr lang="en-US" sz="400" smtClean="0">
              <a:latin typeface="Arial" pitchFamily="34" charset="0"/>
            </a:endParaRPr>
          </a:p>
          <a:p>
            <a:pPr eaLnBrk="1" hangingPunct="1"/>
            <a:r>
              <a:rPr lang="en-US" sz="400" smtClean="0">
                <a:latin typeface="Arial" pitchFamily="34" charset="0"/>
              </a:rPr>
              <a:t>Catheterization of umbilical vessels is generally not an option outside the hospital or beyond the first several days after birth. Cannulation of a peripheral vein or insertion of an intraosseous needle into the tibia are reasonable alternatives.  </a:t>
            </a:r>
          </a:p>
          <a:p>
            <a:pPr eaLnBrk="1" hangingPunct="1"/>
            <a:endParaRPr lang="en-US" sz="400" smtClean="0">
              <a:latin typeface="Arial" pitchFamily="34" charset="0"/>
            </a:endParaRPr>
          </a:p>
          <a:p>
            <a:pPr eaLnBrk="1" hangingPunct="1"/>
            <a:r>
              <a:rPr lang="en-US" sz="400" smtClean="0">
                <a:latin typeface="Arial" pitchFamily="34" charset="0"/>
              </a:rPr>
              <a:t>Epinephrine is still the primary drug used for resuscitation of babies who do not respond to positive-pressure ventilation and chest compressions. Other medications may be necessary depending on the cause of the arrest.</a:t>
            </a:r>
            <a:endParaRPr lang="en-US" smtClean="0">
              <a:latin typeface="Arial" pitchFamily="34" charset="0"/>
            </a:endParaRPr>
          </a:p>
        </p:txBody>
      </p:sp>
    </p:spTree>
    <p:extLst>
      <p:ext uri="{BB962C8B-B14F-4D97-AF65-F5344CB8AC3E}">
        <p14:creationId xmlns:p14="http://schemas.microsoft.com/office/powerpoint/2010/main" val="376199307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91B2B66E-02FD-4054-9454-83564F6EF105}" type="slidenum">
              <a:rPr lang="ar-SA" smtClean="0">
                <a:latin typeface="Arial" pitchFamily="34" charset="0"/>
                <a:ea typeface="MS PGothic" pitchFamily="34" charset="-128"/>
                <a:cs typeface="Arial" pitchFamily="34" charset="0"/>
              </a:rPr>
              <a:pPr/>
              <a:t>77</a:t>
            </a:fld>
            <a:endParaRPr lang="en-US" smtClean="0">
              <a:latin typeface="Arial" pitchFamily="34" charset="0"/>
              <a:ea typeface="MS PGothic" pitchFamily="34" charset="-128"/>
              <a:cs typeface="Arial" pitchFamily="34" charset="0"/>
            </a:endParaRPr>
          </a:p>
        </p:txBody>
      </p:sp>
      <p:sp>
        <p:nvSpPr>
          <p:cNvPr id="1945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1946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Premature babies are particularly vulnerable to cold stress. Steps to reduce heat loss include</a:t>
            </a:r>
          </a:p>
          <a:p>
            <a:pPr eaLnBrk="1" hangingPunct="1"/>
            <a:endParaRPr lang="en-US" sz="400" smtClean="0">
              <a:latin typeface="Arial" pitchFamily="34" charset="0"/>
            </a:endParaRPr>
          </a:p>
          <a:p>
            <a:pPr eaLnBrk="1" hangingPunct="1">
              <a:buFontTx/>
              <a:buChar char="•"/>
            </a:pPr>
            <a:r>
              <a:rPr lang="en-US" sz="400" smtClean="0">
                <a:latin typeface="Arial" pitchFamily="34" charset="0"/>
              </a:rPr>
              <a:t>Increase the temperature of the delivery room or resuscitation area.</a:t>
            </a:r>
          </a:p>
          <a:p>
            <a:pPr eaLnBrk="1" hangingPunct="1">
              <a:buFontTx/>
              <a:buChar char="•"/>
            </a:pPr>
            <a:r>
              <a:rPr lang="en-US" sz="400" smtClean="0">
                <a:latin typeface="Arial" pitchFamily="34" charset="0"/>
              </a:rPr>
              <a:t>Preheat the radiant warmer by turning it on well before the birth.</a:t>
            </a:r>
          </a:p>
          <a:p>
            <a:pPr eaLnBrk="1" hangingPunct="1">
              <a:buFontTx/>
              <a:buChar char="•"/>
            </a:pPr>
            <a:r>
              <a:rPr lang="en-US" sz="400" smtClean="0">
                <a:latin typeface="Arial" pitchFamily="34" charset="0"/>
              </a:rPr>
              <a:t>Place a portable warming pad under layers of towels on the resuscitation table. Follow the manufacturer’s recommendation for activation and place the correct side next to the baby.</a:t>
            </a:r>
          </a:p>
          <a:p>
            <a:pPr eaLnBrk="1" hangingPunct="1">
              <a:buFontTx/>
              <a:buChar char="•"/>
            </a:pPr>
            <a:r>
              <a:rPr lang="en-US" sz="400" smtClean="0">
                <a:latin typeface="Arial" pitchFamily="34" charset="0"/>
              </a:rPr>
              <a:t>If the baby is born at less than 28 weeks’ gestation, consider placing him or her, below the neck, in a reclosable polyethylene bag. This is done without first drying the skin, and the bag can be a standard 1-gallon, food-grade polyethylene bag purchased in a grocery store.</a:t>
            </a:r>
          </a:p>
          <a:p>
            <a:pPr eaLnBrk="1" hangingPunct="1">
              <a:buFontTx/>
              <a:buChar char="•"/>
            </a:pPr>
            <a:r>
              <a:rPr lang="en-US" sz="400" smtClean="0">
                <a:latin typeface="Arial" pitchFamily="34" charset="0"/>
              </a:rPr>
              <a:t>Use a pre-warmed transport incubator to maintain temperature while the baby is being transported from the delivery room to the nursery. </a:t>
            </a:r>
          </a:p>
          <a:p>
            <a:pPr eaLnBrk="1" hangingPunct="1"/>
            <a:endParaRPr lang="en-US" smtClean="0">
              <a:latin typeface="Arial" pitchFamily="34" charset="0"/>
            </a:endParaRPr>
          </a:p>
        </p:txBody>
      </p:sp>
    </p:spTree>
    <p:extLst>
      <p:ext uri="{BB962C8B-B14F-4D97-AF65-F5344CB8AC3E}">
        <p14:creationId xmlns:p14="http://schemas.microsoft.com/office/powerpoint/2010/main" val="35588755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CF34D40-D30C-4048-8387-C9230FECFE57}" type="slidenum">
              <a:rPr lang="ar-SA" smtClean="0">
                <a:latin typeface="Arial" pitchFamily="34" charset="0"/>
                <a:ea typeface="MS PGothic" pitchFamily="34" charset="-128"/>
                <a:cs typeface="Arial" pitchFamily="34" charset="0"/>
              </a:rPr>
              <a:pPr/>
              <a:t>78</a:t>
            </a:fld>
            <a:endParaRPr lang="en-US" smtClean="0">
              <a:latin typeface="Arial" pitchFamily="34" charset="0"/>
              <a:ea typeface="MS PGothic" pitchFamily="34" charset="-128"/>
              <a:cs typeface="Arial" pitchFamily="34" charset="0"/>
            </a:endParaRPr>
          </a:p>
        </p:txBody>
      </p:sp>
      <p:sp>
        <p:nvSpPr>
          <p:cNvPr id="21507"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21508"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Studies conducted with full-term babies following birth have shown that it may normally take more than 10 minutes for oxyhemoglobin saturations to rise to 90%. Studies have not been conducted to define the optimal saturation for premature babies following birth. However, oxygen saturations of greater than 95% may be too high if a preterm baby is receiving supplemental oxygen. Several steps are recommended to reduce excessive tissue oxygenation if a very preterm baby is electively delivered at your facility. These steps become more important as gestational age decreases.</a:t>
            </a:r>
          </a:p>
          <a:p>
            <a:pPr eaLnBrk="1" hangingPunct="1"/>
            <a:endParaRPr lang="en-US" smtClean="0">
              <a:latin typeface="Arial" pitchFamily="34" charset="0"/>
            </a:endParaRPr>
          </a:p>
        </p:txBody>
      </p:sp>
    </p:spTree>
    <p:extLst>
      <p:ext uri="{BB962C8B-B14F-4D97-AF65-F5344CB8AC3E}">
        <p14:creationId xmlns:p14="http://schemas.microsoft.com/office/powerpoint/2010/main" val="7530073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3C26B7B5-AC3F-4393-9CE4-5DB157DFB8D2}" type="slidenum">
              <a:rPr lang="ar-SA" smtClean="0">
                <a:latin typeface="Arial" pitchFamily="34" charset="0"/>
                <a:ea typeface="MS PGothic" pitchFamily="34" charset="-128"/>
              </a:rPr>
              <a:pPr/>
              <a:t>79</a:t>
            </a:fld>
            <a:endParaRPr lang="en-US" smtClean="0">
              <a:latin typeface="Arial" pitchFamily="34" charset="0"/>
              <a:ea typeface="MS PGothic" pitchFamily="34" charset="-128"/>
            </a:endParaRPr>
          </a:p>
        </p:txBody>
      </p:sp>
      <p:sp>
        <p:nvSpPr>
          <p:cNvPr id="2457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2458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Prenatal discussions provide an opportunity to share important information with the parents and establish a trusting relationship. Parents should receive consistent information from both the obstetric and pediatric teams and should be assured that their baby will receive coordinated care. This will assist the parents in making informed decisions for their baby. During the discussion, the following issues may be covered:</a:t>
            </a:r>
          </a:p>
          <a:p>
            <a:pPr eaLnBrk="1" hangingPunct="1"/>
            <a:endParaRPr lang="en-US" sz="400" smtClean="0">
              <a:latin typeface="Arial" pitchFamily="34" charset="0"/>
            </a:endParaRPr>
          </a:p>
          <a:p>
            <a:pPr eaLnBrk="1" hangingPunct="1">
              <a:buFontTx/>
              <a:buChar char="•"/>
            </a:pPr>
            <a:r>
              <a:rPr lang="en-US" sz="400" smtClean="0">
                <a:latin typeface="Arial" pitchFamily="34" charset="0"/>
              </a:rPr>
              <a:t>Assessment of the baby’s chances for survival and possible disability.</a:t>
            </a:r>
          </a:p>
          <a:p>
            <a:pPr eaLnBrk="1" hangingPunct="1">
              <a:buFontTx/>
              <a:buChar char="•"/>
            </a:pPr>
            <a:r>
              <a:rPr lang="en-US" sz="400" smtClean="0">
                <a:latin typeface="Arial" pitchFamily="34" charset="0"/>
              </a:rPr>
              <a:t>The possibility of “comfort care only” if viability is considered marginal.</a:t>
            </a:r>
          </a:p>
          <a:p>
            <a:pPr eaLnBrk="1" hangingPunct="1">
              <a:buFontTx/>
              <a:buChar char="•"/>
            </a:pPr>
            <a:r>
              <a:rPr lang="en-US" sz="400" smtClean="0">
                <a:latin typeface="Arial" pitchFamily="34" charset="0"/>
              </a:rPr>
              <a:t>If comfort care treatment is agreed upon, assure the parents that care will focus on preventing or relieving pain and suffering.</a:t>
            </a:r>
          </a:p>
          <a:p>
            <a:pPr eaLnBrk="1" hangingPunct="1">
              <a:buFontTx/>
              <a:buChar char="•"/>
            </a:pPr>
            <a:r>
              <a:rPr lang="en-US" sz="400" smtClean="0">
                <a:latin typeface="Arial" pitchFamily="34" charset="0"/>
              </a:rPr>
              <a:t>Explain where the resuscitation will take place and who will be in the delivery room.</a:t>
            </a:r>
          </a:p>
          <a:p>
            <a:pPr eaLnBrk="1" hangingPunct="1">
              <a:buFontTx/>
              <a:buChar char="•"/>
            </a:pPr>
            <a:r>
              <a:rPr lang="en-US" sz="400" smtClean="0">
                <a:latin typeface="Arial" pitchFamily="34" charset="0"/>
              </a:rPr>
              <a:t>Offer time to consult with family members and/or clergy.</a:t>
            </a:r>
          </a:p>
          <a:p>
            <a:pPr eaLnBrk="1" hangingPunct="1"/>
            <a:endParaRPr lang="en-US" sz="400" smtClean="0">
              <a:latin typeface="Arial" pitchFamily="34" charset="0"/>
            </a:endParaRPr>
          </a:p>
          <a:p>
            <a:pPr eaLnBrk="1" hangingPunct="1"/>
            <a:r>
              <a:rPr lang="en-US" sz="400" smtClean="0">
                <a:latin typeface="Arial" pitchFamily="34" charset="0"/>
              </a:rPr>
              <a:t>After meeting with the parents, document a summary of your conversation in the mother’s chart.</a:t>
            </a:r>
            <a:endParaRPr lang="en-US" smtClean="0">
              <a:latin typeface="Arial" pitchFamily="34" charset="0"/>
            </a:endParaRPr>
          </a:p>
        </p:txBody>
      </p:sp>
    </p:spTree>
    <p:extLst>
      <p:ext uri="{BB962C8B-B14F-4D97-AF65-F5344CB8AC3E}">
        <p14:creationId xmlns:p14="http://schemas.microsoft.com/office/powerpoint/2010/main" val="259821036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3F6B3A05-B578-4AD6-AA07-E28DACEA1A6C}" type="slidenum">
              <a:rPr lang="ar-SA" smtClean="0">
                <a:latin typeface="Arial" pitchFamily="34" charset="0"/>
                <a:ea typeface="MS PGothic" pitchFamily="34" charset="-128"/>
              </a:rPr>
              <a:pPr/>
              <a:t>80</a:t>
            </a:fld>
            <a:endParaRPr lang="en-US" smtClean="0">
              <a:latin typeface="Arial" pitchFamily="34" charset="0"/>
              <a:ea typeface="MS PGothic" pitchFamily="34" charset="-128"/>
            </a:endParaRPr>
          </a:p>
        </p:txBody>
      </p:sp>
      <p:sp>
        <p:nvSpPr>
          <p:cNvPr id="25603"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25604"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If there is no heart rate after 10 minutes of complete and adequate resuscitation efforts and there is no evidence of other causes of newborn compromise, discontinuation of resuscitation efforts may be appropriate. Current data indicate that, after 10 minutes of asystole, newborns are very unlikely to survive, or likely to survive with severe disability. However, more than 10 minutes after birth may have been required to assess the baby and optimize the resuscitation efforts.</a:t>
            </a:r>
          </a:p>
          <a:p>
            <a:pPr eaLnBrk="1" hangingPunct="1"/>
            <a:endParaRPr lang="en-US" sz="400" smtClean="0">
              <a:latin typeface="Arial" pitchFamily="34" charset="0"/>
            </a:endParaRPr>
          </a:p>
          <a:p>
            <a:pPr eaLnBrk="1" hangingPunct="1"/>
            <a:r>
              <a:rPr lang="en-US" sz="400" smtClean="0">
                <a:latin typeface="Arial" pitchFamily="34" charset="0"/>
              </a:rPr>
              <a:t>There is no obligation to continue life support if it is the judgment of experienced clinicians that such support would not be in the best interest of the baby or would serve no useful purpose (ie, would be futile). In the case of withdrawal of critical care interventions and institution of comfort care support after successful initial resuscitation, the parents should be in agreement with this judgment.</a:t>
            </a:r>
            <a:endParaRPr lang="en-US" smtClean="0">
              <a:latin typeface="Arial" pitchFamily="34" charset="0"/>
            </a:endParaRPr>
          </a:p>
        </p:txBody>
      </p:sp>
    </p:spTree>
    <p:extLst>
      <p:ext uri="{BB962C8B-B14F-4D97-AF65-F5344CB8AC3E}">
        <p14:creationId xmlns:p14="http://schemas.microsoft.com/office/powerpoint/2010/main" val="389388333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FE28E7D4-C4E9-4B6A-9B0C-4D1BB521C88D}" type="slidenum">
              <a:rPr lang="ar-SA" smtClean="0">
                <a:latin typeface="Arial" pitchFamily="34" charset="0"/>
                <a:ea typeface="MS PGothic" pitchFamily="34" charset="-128"/>
              </a:rPr>
              <a:pPr/>
              <a:t>81</a:t>
            </a:fld>
            <a:endParaRPr lang="en-US" smtClean="0">
              <a:latin typeface="Arial" pitchFamily="34" charset="0"/>
              <a:ea typeface="MS PGothic" pitchFamily="34" charset="-128"/>
            </a:endParaRPr>
          </a:p>
        </p:txBody>
      </p:sp>
      <p:sp>
        <p:nvSpPr>
          <p:cNvPr id="27651"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27652"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eaLnBrk="1" hangingPunct="1"/>
            <a:r>
              <a:rPr lang="en-US" sz="400" smtClean="0">
                <a:latin typeface="Arial" pitchFamily="34" charset="0"/>
              </a:rPr>
              <a:t>The entire staff should have a consistent, sensitive, and compassionate approach to families of babies who have died. If the mother is still an inpatient in the hospital, you may want to move her to a room elsewhere in the facility. A protocol for perinatal death prepared in advance and coordinated among all team members may help avoid inconsistencies from well-meaning staff. Skillful communication from the health care team is extremely important. There are no words that will make conversation with the family less painful. The attending physician may schedule a follow-up appointment to answer any questions and assess the family’s needs. Some hospitals sponsor parent-to-parent support groups. Remember that some families may not want any additional contact from the hospital and that this desire should be respected.</a:t>
            </a:r>
          </a:p>
          <a:p>
            <a:pPr eaLnBrk="1" hangingPunct="1"/>
            <a:endParaRPr lang="en-US" sz="400" smtClean="0">
              <a:latin typeface="Arial" pitchFamily="34" charset="0"/>
            </a:endParaRPr>
          </a:p>
          <a:p>
            <a:pPr eaLnBrk="1" hangingPunct="1"/>
            <a:r>
              <a:rPr lang="en-US" sz="400" smtClean="0">
                <a:latin typeface="Arial" pitchFamily="34" charset="0"/>
              </a:rPr>
              <a:t>Staff members who participated in care of the baby and family may also need support. Consider holding a debriefing session, but remember that issues regarding care decisions should only be discussed in a qualified peer-review session.</a:t>
            </a:r>
          </a:p>
          <a:p>
            <a:pPr eaLnBrk="1" hangingPunct="1"/>
            <a:endParaRPr lang="en-US" sz="400" b="1" i="1" smtClean="0">
              <a:latin typeface="Arial" pitchFamily="34" charset="0"/>
            </a:endParaRPr>
          </a:p>
          <a:p>
            <a:pPr eaLnBrk="1" hangingPunct="1"/>
            <a:r>
              <a:rPr lang="en-US" sz="400" b="1" i="1" smtClean="0">
                <a:latin typeface="Arial" pitchFamily="34" charset="0"/>
              </a:rPr>
              <a:t>Instructor Tip: Give participants resources to find protocols for care of families experiencing perinatal loss. Ask participants who supports/debriefs staff after this type of event in their hospital.</a:t>
            </a:r>
            <a:r>
              <a:rPr lang="en-US" sz="400" smtClean="0">
                <a:latin typeface="Arial" pitchFamily="34" charset="0"/>
              </a:rPr>
              <a:t> </a:t>
            </a:r>
          </a:p>
          <a:p>
            <a:pPr eaLnBrk="1" hangingPunct="1"/>
            <a:endParaRPr lang="en-US" smtClean="0">
              <a:latin typeface="Arial" pitchFamily="34" charset="0"/>
            </a:endParaRPr>
          </a:p>
        </p:txBody>
      </p:sp>
    </p:spTree>
    <p:extLst>
      <p:ext uri="{BB962C8B-B14F-4D97-AF65-F5344CB8AC3E}">
        <p14:creationId xmlns:p14="http://schemas.microsoft.com/office/powerpoint/2010/main" val="2013514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40331C43-8BAC-42A5-B533-47493D0E4B6F}" type="slidenum">
              <a:rPr lang="fa-IR" smtClean="0">
                <a:latin typeface="Arial" pitchFamily="34" charset="0"/>
                <a:ea typeface="MS PGothic" pitchFamily="34" charset="-128"/>
                <a:cs typeface="Arial" pitchFamily="34" charset="0"/>
              </a:rPr>
              <a:pPr/>
              <a:t>28</a:t>
            </a:fld>
            <a:endParaRPr lang="en-US" smtClean="0">
              <a:latin typeface="Arial" pitchFamily="34" charset="0"/>
              <a:ea typeface="MS PGothic" pitchFamily="34" charset="-128"/>
              <a:cs typeface="Arial" pitchFamily="34" charset="0"/>
            </a:endParaRPr>
          </a:p>
        </p:txBody>
      </p:sp>
      <p:sp>
        <p:nvSpPr>
          <p:cNvPr id="37891"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7892"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marL="228600" indent="-228600" algn="r" rtl="1" eaLnBrk="1" hangingPunct="1"/>
            <a:r>
              <a:rPr lang="ar-SA" sz="2000" b="1" smtClean="0">
                <a:latin typeface="Arial" pitchFamily="34" charset="0"/>
              </a:rPr>
              <a:t>در زمان تولد</a:t>
            </a:r>
            <a:endParaRPr lang="ar-SA" sz="2000" smtClean="0">
              <a:latin typeface="Arial" pitchFamily="34" charset="0"/>
            </a:endParaRPr>
          </a:p>
          <a:p>
            <a:pPr marL="228600" indent="-228600" algn="r" rtl="1" eaLnBrk="1" hangingPunct="1"/>
            <a:r>
              <a:rPr lang="ar-SA" b="1" u="sng" smtClean="0">
                <a:latin typeface="Arial" pitchFamily="34" charset="0"/>
              </a:rPr>
              <a:t>در عرض چند ثانيه</a:t>
            </a:r>
            <a:r>
              <a:rPr lang="fa-IR" b="1" u="sng" smtClean="0">
                <a:latin typeface="Arial" pitchFamily="34" charset="0"/>
              </a:rPr>
              <a:t> </a:t>
            </a:r>
            <a:r>
              <a:rPr lang="ar-SA" b="1" u="sng" smtClean="0">
                <a:latin typeface="Arial" pitchFamily="34" charset="0"/>
              </a:rPr>
              <a:t>بايد تغييرات زير صورت گيرد:</a:t>
            </a:r>
            <a:endParaRPr lang="en-US" b="1" u="sng" smtClean="0">
              <a:latin typeface="Arial" pitchFamily="34" charset="0"/>
              <a:cs typeface="Arial" pitchFamily="34" charset="0"/>
            </a:endParaRPr>
          </a:p>
          <a:p>
            <a:pPr marL="228600" indent="-228600" algn="r" rtl="1" eaLnBrk="1" hangingPunct="1">
              <a:buFont typeface="Wingdings" pitchFamily="2" charset="2"/>
              <a:buChar char="v"/>
            </a:pPr>
            <a:r>
              <a:rPr lang="ar-SA" b="1" smtClean="0">
                <a:latin typeface="Arial" pitchFamily="34" charset="0"/>
              </a:rPr>
              <a:t>مايع ريه ها بايد از آلوئولها جذب شود</a:t>
            </a:r>
            <a:r>
              <a:rPr lang="fa-IR" b="1" smtClean="0">
                <a:latin typeface="Arial" pitchFamily="34" charset="0"/>
              </a:rPr>
              <a:t>.</a:t>
            </a:r>
            <a:r>
              <a:rPr lang="ar-SA" b="1" smtClean="0">
                <a:latin typeface="Arial" pitchFamily="34" charset="0"/>
              </a:rPr>
              <a:t> </a:t>
            </a:r>
            <a:endParaRPr lang="en-US" b="1" smtClean="0">
              <a:latin typeface="Arial" pitchFamily="34" charset="0"/>
              <a:cs typeface="Arial" pitchFamily="34" charset="0"/>
            </a:endParaRPr>
          </a:p>
          <a:p>
            <a:pPr marL="228600" indent="-228600" algn="r" rtl="1" eaLnBrk="1" hangingPunct="1">
              <a:buFont typeface="Wingdings" pitchFamily="2" charset="2"/>
              <a:buChar char="v"/>
            </a:pPr>
            <a:r>
              <a:rPr lang="ar-SA" b="1" smtClean="0">
                <a:latin typeface="Arial" pitchFamily="34" charset="0"/>
              </a:rPr>
              <a:t>ريه ها بايد ازهواي اكسيژن</a:t>
            </a:r>
            <a:r>
              <a:rPr lang="en-US" b="1" smtClean="0">
                <a:latin typeface="Arial" pitchFamily="34" charset="0"/>
                <a:cs typeface="Arial" pitchFamily="34" charset="0"/>
              </a:rPr>
              <a:t> </a:t>
            </a:r>
            <a:r>
              <a:rPr lang="ar-SA" b="1" smtClean="0">
                <a:latin typeface="Arial" pitchFamily="34" charset="0"/>
              </a:rPr>
              <a:t>دار پر شوند</a:t>
            </a:r>
            <a:r>
              <a:rPr lang="en-US" b="1" smtClean="0">
                <a:latin typeface="Arial" pitchFamily="34" charset="0"/>
                <a:cs typeface="Arial" pitchFamily="34" charset="0"/>
              </a:rPr>
              <a:t>.</a:t>
            </a:r>
          </a:p>
          <a:p>
            <a:pPr marL="228600" indent="-228600" algn="r" rtl="1" eaLnBrk="1" hangingPunct="1">
              <a:buFont typeface="Wingdings" pitchFamily="2" charset="2"/>
              <a:buChar char="v"/>
            </a:pPr>
            <a:r>
              <a:rPr lang="ar-SA" b="1" smtClean="0">
                <a:latin typeface="Arial" pitchFamily="34" charset="0"/>
              </a:rPr>
              <a:t>عروق ريه ها بايد شل شوند تا جريان خون</a:t>
            </a:r>
            <a:r>
              <a:rPr lang="en-US" b="1" smtClean="0">
                <a:latin typeface="Arial" pitchFamily="34" charset="0"/>
                <a:cs typeface="Arial" pitchFamily="34" charset="0"/>
              </a:rPr>
              <a:t> </a:t>
            </a:r>
            <a:r>
              <a:rPr lang="ar-SA" b="1" smtClean="0">
                <a:latin typeface="Arial" pitchFamily="34" charset="0"/>
              </a:rPr>
              <a:t>آلوئولها</a:t>
            </a:r>
            <a:r>
              <a:rPr lang="en-US" b="1" smtClean="0">
                <a:latin typeface="Arial" pitchFamily="34" charset="0"/>
                <a:cs typeface="Arial" pitchFamily="34" charset="0"/>
              </a:rPr>
              <a:t> </a:t>
            </a:r>
            <a:r>
              <a:rPr lang="ar-SA" b="1" smtClean="0">
                <a:latin typeface="Arial" pitchFamily="34" charset="0"/>
              </a:rPr>
              <a:t>افزايش يابد به طوري</a:t>
            </a:r>
            <a:r>
              <a:rPr lang="en-US" b="1" smtClean="0">
                <a:latin typeface="Arial" pitchFamily="34" charset="0"/>
                <a:cs typeface="Arial" pitchFamily="34" charset="0"/>
              </a:rPr>
              <a:t> </a:t>
            </a:r>
            <a:r>
              <a:rPr lang="ar-SA" b="1" smtClean="0">
                <a:latin typeface="Arial" pitchFamily="34" charset="0"/>
              </a:rPr>
              <a:t>كه اكسيژن وارد خون شده و به بقيه بدن برسد.</a:t>
            </a:r>
            <a:endParaRPr lang="en-US" b="1" smtClean="0">
              <a:latin typeface="Arial" pitchFamily="34" charset="0"/>
              <a:cs typeface="Arial" pitchFamily="34" charset="0"/>
            </a:endParaRPr>
          </a:p>
          <a:p>
            <a:pPr marL="228600" indent="-228600" algn="r" rtl="1" eaLnBrk="1" hangingPunct="1"/>
            <a:r>
              <a:rPr lang="en-US" smtClean="0">
                <a:latin typeface="Arial" pitchFamily="34" charset="0"/>
              </a:rPr>
              <a:t> </a:t>
            </a:r>
          </a:p>
          <a:p>
            <a:pPr marL="228600" indent="-228600" algn="r" rtl="1" eaLnBrk="1" hangingPunct="1"/>
            <a:r>
              <a:rPr lang="ar-SA" b="1" u="sng" smtClean="0">
                <a:latin typeface="Arial" pitchFamily="34" charset="0"/>
              </a:rPr>
              <a:t>كامل شدن اين مرحله انتقالي ممكن است چند ساعت يا حتي چند روز طول</a:t>
            </a:r>
            <a:r>
              <a:rPr lang="fa-IR" b="1" u="sng" smtClean="0">
                <a:latin typeface="Arial" pitchFamily="34" charset="0"/>
              </a:rPr>
              <a:t> </a:t>
            </a:r>
            <a:r>
              <a:rPr lang="ar-SA" b="1" u="sng" smtClean="0">
                <a:latin typeface="Arial" pitchFamily="34" charset="0"/>
              </a:rPr>
              <a:t>بكشد. در نوزاد ترم حداكثر تا</a:t>
            </a:r>
            <a:r>
              <a:rPr lang="fa-IR" b="1" u="sng" smtClean="0">
                <a:latin typeface="Arial" pitchFamily="34" charset="0"/>
              </a:rPr>
              <a:t>۱۰</a:t>
            </a:r>
            <a:r>
              <a:rPr lang="ar-SA" b="1" u="sng" smtClean="0">
                <a:latin typeface="Arial" pitchFamily="34" charset="0"/>
              </a:rPr>
              <a:t> دقيقه اشباع اكسيژن خون  به</a:t>
            </a:r>
            <a:r>
              <a:rPr lang="fa-IR" b="1" u="sng" smtClean="0">
                <a:latin typeface="Arial" pitchFamily="34" charset="0"/>
              </a:rPr>
              <a:t> ۹۰٪</a:t>
            </a:r>
            <a:r>
              <a:rPr lang="ar-SA" b="1" u="sng" smtClean="0">
                <a:latin typeface="Arial" pitchFamily="34" charset="0"/>
              </a:rPr>
              <a:t> يا بيشتر مي رسد.</a:t>
            </a:r>
          </a:p>
          <a:p>
            <a:pPr marL="228600" indent="-228600" algn="r" rtl="1" eaLnBrk="1" hangingPunct="1"/>
            <a:endParaRPr lang="en-US" smtClean="0">
              <a:latin typeface="Arial" pitchFamily="34" charset="0"/>
            </a:endParaRPr>
          </a:p>
        </p:txBody>
      </p:sp>
    </p:spTree>
    <p:extLst>
      <p:ext uri="{BB962C8B-B14F-4D97-AF65-F5344CB8AC3E}">
        <p14:creationId xmlns:p14="http://schemas.microsoft.com/office/powerpoint/2010/main" val="2489256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32140F1E-1C09-4811-AF61-A0ACA372C216}" type="slidenum">
              <a:rPr lang="fa-IR" smtClean="0">
                <a:latin typeface="Arial" pitchFamily="34" charset="0"/>
                <a:ea typeface="MS PGothic" pitchFamily="34" charset="-128"/>
                <a:cs typeface="Arial" pitchFamily="34" charset="0"/>
              </a:rPr>
              <a:pPr/>
              <a:t>29</a:t>
            </a:fld>
            <a:endParaRPr lang="en-US" smtClean="0">
              <a:latin typeface="Arial" pitchFamily="34" charset="0"/>
              <a:ea typeface="MS PGothic" pitchFamily="34" charset="-128"/>
              <a:cs typeface="Arial" pitchFamily="34" charset="0"/>
            </a:endParaRPr>
          </a:p>
        </p:txBody>
      </p:sp>
      <p:sp>
        <p:nvSpPr>
          <p:cNvPr id="38915"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8916"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normAutofit fontScale="92500" lnSpcReduction="20000"/>
          </a:bodyPr>
          <a:lstStyle/>
          <a:p>
            <a:pPr algn="r" rtl="1" eaLnBrk="1" hangingPunct="1"/>
            <a:r>
              <a:rPr lang="ar-SA" b="1" u="sng" smtClean="0">
                <a:latin typeface="Arial" pitchFamily="34" charset="0"/>
              </a:rPr>
              <a:t>نكات آموزشي</a:t>
            </a:r>
            <a:endParaRPr lang="fa-IR" b="1" u="sng" smtClean="0">
              <a:latin typeface="Arial" pitchFamily="34" charset="0"/>
            </a:endParaRPr>
          </a:p>
          <a:p>
            <a:pPr algn="r" rtl="1" eaLnBrk="1" hangingPunct="1">
              <a:buFont typeface="Wingdings" pitchFamily="2" charset="2"/>
              <a:buChar char="v"/>
            </a:pPr>
            <a:r>
              <a:rPr lang="ar-SA" b="1" smtClean="0">
                <a:latin typeface="Arial" pitchFamily="34" charset="0"/>
              </a:rPr>
              <a:t>مشكلات انتقال ازدوره جنيني به نوزادي</a:t>
            </a:r>
            <a:r>
              <a:rPr lang="fa-IR" b="1" smtClean="0">
                <a:latin typeface="Arial" pitchFamily="34" charset="0"/>
              </a:rPr>
              <a:t> </a:t>
            </a:r>
            <a:r>
              <a:rPr lang="ar-SA" b="1" smtClean="0">
                <a:latin typeface="Arial" pitchFamily="34" charset="0"/>
              </a:rPr>
              <a:t>ممكن است در روند طبيعي انتقال به نوزادي مشكلاتي ايجاد شود. </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تنفس ناكافي باعث مي شود تا مايع از آلوئولها خالي نشود. اجسام خارجي (از قبيل مكونيوم) ممكن است راه هوايي را مسدود كند. </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از دست دادن خون به مقدار زياد يا ضعف انقباض قلب يا برادي كاردي ناشي از هايپوكسي و ايسكمي باعث هايپوتانسيون سيستميك مي شود.</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عدم تهويه ريه ها باعث انقباض طول كشيده عروق ريوي شده و مانع اكسيژن رساني به عروق سيستميك مي شود. طولاني شدن عدم پرفيوژن و اكسيژن رساني به ارگانهاي نوزاد منجر به آسيب مغز، آسيب ساير ارگانها يا مرگ مي ‌شود.</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ممكن است حتي بعد از پر شدن ريه ها از هوا/اکسيژن</a:t>
            </a:r>
            <a:r>
              <a:rPr lang="fa-IR" b="1" smtClean="0">
                <a:latin typeface="Arial" pitchFamily="34" charset="0"/>
              </a:rPr>
              <a:t>،</a:t>
            </a:r>
            <a:r>
              <a:rPr lang="ar-SA" b="1" smtClean="0">
                <a:latin typeface="Arial" pitchFamily="34" charset="0"/>
              </a:rPr>
              <a:t> انقباض شريانهاي ريوي باقي بماند. اين وضعيت جلوي رسيدن اكسيژن به بافتهاي بدن را مي گيرد که اصطلاحا فشارخون ريوي</a:t>
            </a:r>
            <a:r>
              <a:rPr lang="en-US" b="1" smtClean="0">
                <a:latin typeface="Arial" pitchFamily="34" charset="0"/>
                <a:cs typeface="Arial" pitchFamily="34" charset="0"/>
              </a:rPr>
              <a:t> </a:t>
            </a:r>
            <a:r>
              <a:rPr lang="ar-SA" b="1" smtClean="0">
                <a:latin typeface="Arial" pitchFamily="34" charset="0"/>
              </a:rPr>
              <a:t>پايدار</a:t>
            </a:r>
            <a:r>
              <a:rPr lang="en-US" b="1" smtClean="0">
                <a:latin typeface="Arial" pitchFamily="34" charset="0"/>
                <a:cs typeface="Arial" pitchFamily="34" charset="0"/>
              </a:rPr>
              <a:t>(PPHN) </a:t>
            </a:r>
            <a:r>
              <a:rPr lang="ar-SA" b="1" smtClean="0">
                <a:latin typeface="Arial" pitchFamily="34" charset="0"/>
              </a:rPr>
              <a:t> در نوزاد ناميده مي شود.</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زماني كه در اثر اختلال روند انتقال اكسيژن رساني كم مي شود جريان خون به روده ها، كليه ها، عضلات و پوست كاهش مي يابد در حالي كه خون به سمت قلب و مغز هدايت مي شود. با ادامه يافتن اين وضعيت عملكرد ميوكارد قلب و برون ده قلب كم مي شود فشار خون پايين مي رود و جريان خون تمام ارگانها کاهش مي يابد . كاهش اكسيژن رساني به مغز ممکن است باعث آسيب مغزي و ساير ارگانها و يا مرگ شود. </a:t>
            </a:r>
            <a:endParaRPr lang="fa-IR" b="1" smtClean="0">
              <a:latin typeface="Arial" pitchFamily="34" charset="0"/>
            </a:endParaRPr>
          </a:p>
          <a:p>
            <a:pPr algn="r" rtl="1" eaLnBrk="1" hangingPunct="1">
              <a:buFont typeface="Wingdings" pitchFamily="2" charset="2"/>
              <a:buNone/>
            </a:pPr>
            <a:r>
              <a:rPr lang="fa-IR" b="1" u="sng" smtClean="0">
                <a:latin typeface="Arial" pitchFamily="34" charset="0"/>
              </a:rPr>
              <a:t> نکات مربیگری</a:t>
            </a:r>
            <a:endParaRPr lang="en-US" b="1" u="sng" smtClean="0">
              <a:latin typeface="Arial" pitchFamily="34" charset="0"/>
              <a:cs typeface="Arial" pitchFamily="34" charset="0"/>
            </a:endParaRPr>
          </a:p>
          <a:p>
            <a:pPr algn="r" rtl="1" eaLnBrk="1" hangingPunct="1"/>
            <a:r>
              <a:rPr lang="ar-SA" b="1" smtClean="0">
                <a:latin typeface="Arial" pitchFamily="34" charset="0"/>
              </a:rPr>
              <a:t>از شركت كنندگان بپرسيد</a:t>
            </a:r>
            <a:r>
              <a:rPr lang="fa-IR" b="1" smtClean="0">
                <a:latin typeface="Arial" pitchFamily="34" charset="0"/>
              </a:rPr>
              <a:t> </a:t>
            </a:r>
            <a:r>
              <a:rPr lang="ar-SA" b="1" smtClean="0">
                <a:latin typeface="Arial" pitchFamily="34" charset="0"/>
              </a:rPr>
              <a:t>چه شرايطي مي تواند تنفسهاي موثر اوليه را به تاخير بياندازد؟</a:t>
            </a:r>
            <a:r>
              <a:rPr lang="fa-IR" b="1" smtClean="0">
                <a:latin typeface="Arial" pitchFamily="34" charset="0"/>
              </a:rPr>
              <a:t> </a:t>
            </a:r>
            <a:r>
              <a:rPr lang="ar-SA" b="1" smtClean="0">
                <a:latin typeface="Arial" pitchFamily="34" charset="0"/>
              </a:rPr>
              <a:t>براي مثال</a:t>
            </a:r>
            <a:r>
              <a:rPr lang="fa-IR" b="1" smtClean="0">
                <a:latin typeface="Arial" pitchFamily="34" charset="0"/>
              </a:rPr>
              <a:t> </a:t>
            </a:r>
          </a:p>
          <a:p>
            <a:pPr algn="r" rtl="1" eaLnBrk="1" hangingPunct="1">
              <a:buFont typeface="Wingdings" pitchFamily="2" charset="2"/>
              <a:buChar char="v"/>
            </a:pPr>
            <a:r>
              <a:rPr lang="ar-SA" b="1" smtClean="0">
                <a:latin typeface="Arial" pitchFamily="34" charset="0"/>
              </a:rPr>
              <a:t>ديسترس تنفسي به علت كمبود سورفاكتانت</a:t>
            </a:r>
            <a:r>
              <a:rPr lang="fa-IR" b="1" smtClean="0">
                <a:latin typeface="Arial" pitchFamily="34" charset="0"/>
              </a:rPr>
              <a:t> </a:t>
            </a:r>
          </a:p>
          <a:p>
            <a:pPr algn="r" rtl="1" eaLnBrk="1" hangingPunct="1">
              <a:buFont typeface="Wingdings" pitchFamily="2" charset="2"/>
              <a:buChar char="v"/>
            </a:pPr>
            <a:r>
              <a:rPr lang="ar-SA" b="1" smtClean="0">
                <a:latin typeface="Arial" pitchFamily="34" charset="0"/>
              </a:rPr>
              <a:t>ترشحات در راههاي هوايي</a:t>
            </a:r>
            <a:r>
              <a:rPr lang="fa-IR" b="1" smtClean="0">
                <a:latin typeface="Arial" pitchFamily="34" charset="0"/>
              </a:rPr>
              <a:t> </a:t>
            </a:r>
          </a:p>
          <a:p>
            <a:pPr algn="r" rtl="1" eaLnBrk="1" hangingPunct="1">
              <a:buFont typeface="Wingdings" pitchFamily="2" charset="2"/>
              <a:buChar char="v"/>
            </a:pPr>
            <a:r>
              <a:rPr lang="ar-SA" b="1" smtClean="0">
                <a:latin typeface="Arial" pitchFamily="34" charset="0"/>
              </a:rPr>
              <a:t>تضعيف تنفس به علت</a:t>
            </a:r>
            <a:r>
              <a:rPr lang="fa-IR" b="1" smtClean="0">
                <a:latin typeface="Arial" pitchFamily="34" charset="0"/>
              </a:rPr>
              <a:t> </a:t>
            </a:r>
            <a:r>
              <a:rPr lang="ar-SA" b="1" smtClean="0">
                <a:latin typeface="Arial" pitchFamily="34" charset="0"/>
              </a:rPr>
              <a:t>هايپوكسمي</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تضعيف تنفس به علت داروهاي مادري</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ساكشن بيش از حد يا عميق توسط فرد مراقب نوزاد</a:t>
            </a:r>
            <a:endParaRPr lang="fa-IR" b="1" smtClean="0">
              <a:latin typeface="Arial" pitchFamily="34" charset="0"/>
            </a:endParaRPr>
          </a:p>
          <a:p>
            <a:pPr algn="r" rtl="1" eaLnBrk="1" hangingPunct="1">
              <a:buFont typeface="Wingdings" pitchFamily="2" charset="2"/>
              <a:buChar char="v"/>
            </a:pPr>
            <a:endParaRPr lang="en-US" b="1" smtClean="0">
              <a:latin typeface="Arial" pitchFamily="34" charset="0"/>
              <a:cs typeface="Arial" pitchFamily="34" charset="0"/>
            </a:endParaRPr>
          </a:p>
          <a:p>
            <a:pPr algn="r" rtl="1" eaLnBrk="1" hangingPunct="1"/>
            <a:r>
              <a:rPr lang="ar-SA" b="1" smtClean="0">
                <a:latin typeface="Arial" pitchFamily="34" charset="0"/>
              </a:rPr>
              <a:t>در نوزادان ترم و پست ترم پس از هايپوكسي – ايسكمي پري ناتال بايد به سرعت اكسيژن رساني را برقرار و حفظ نمود چرا</a:t>
            </a:r>
            <a:r>
              <a:rPr lang="fa-IR" b="1" smtClean="0">
                <a:latin typeface="Arial" pitchFamily="34" charset="0"/>
              </a:rPr>
              <a:t> </a:t>
            </a:r>
            <a:r>
              <a:rPr lang="ar-SA" b="1" smtClean="0">
                <a:latin typeface="Arial" pitchFamily="34" charset="0"/>
              </a:rPr>
              <a:t>كه به شدت مستعد فشار خون ريوي پايدار </a:t>
            </a:r>
            <a:r>
              <a:rPr lang="en-US" b="1" smtClean="0">
                <a:latin typeface="Arial" pitchFamily="34" charset="0"/>
                <a:cs typeface="Arial" pitchFamily="34" charset="0"/>
              </a:rPr>
              <a:t>(PPHN)</a:t>
            </a:r>
            <a:r>
              <a:rPr lang="ar-SA" b="1" smtClean="0">
                <a:latin typeface="Arial" pitchFamily="34" charset="0"/>
              </a:rPr>
              <a:t> هستند.</a:t>
            </a:r>
          </a:p>
          <a:p>
            <a:pPr algn="r" rtl="1" eaLnBrk="1" hangingPunct="1"/>
            <a:endParaRPr lang="fa-IR" b="1" smtClean="0">
              <a:latin typeface="Arial" pitchFamily="34" charset="0"/>
            </a:endParaRPr>
          </a:p>
          <a:p>
            <a:pPr algn="r" rtl="1" eaLnBrk="1" hangingPunct="1"/>
            <a:r>
              <a:rPr lang="ar-SA" b="1" smtClean="0">
                <a:latin typeface="Arial" pitchFamily="34" charset="0"/>
              </a:rPr>
              <a:t>از دانش جويان بپرسيد:</a:t>
            </a:r>
          </a:p>
          <a:p>
            <a:pPr algn="r" rtl="1" eaLnBrk="1" hangingPunct="1">
              <a:buFont typeface="Wingdings" pitchFamily="2" charset="2"/>
              <a:buChar char="v"/>
            </a:pPr>
            <a:r>
              <a:rPr lang="ar-SA" b="1" smtClean="0">
                <a:latin typeface="Arial" pitchFamily="34" charset="0"/>
              </a:rPr>
              <a:t>آيا منطقي و قابل قبول است كه در موقع بحران ،جريان خون از روده ها، كليه ها، عضلات و پوست به سمت قلب و مغز تغييرمسير يابد ؟</a:t>
            </a:r>
          </a:p>
          <a:p>
            <a:pPr algn="r" rtl="1" eaLnBrk="1" hangingPunct="1">
              <a:buFont typeface="Wingdings" pitchFamily="2" charset="2"/>
              <a:buChar char="v"/>
            </a:pPr>
            <a:r>
              <a:rPr lang="ar-SA" b="1" smtClean="0">
                <a:latin typeface="Arial" pitchFamily="34" charset="0"/>
              </a:rPr>
              <a:t>به نظر شما به دليل اين تغيير مسير جريان خون، ممكن است پس از احيا چه مشكلاتي بوجود آيد؟</a:t>
            </a:r>
            <a:r>
              <a:rPr lang="en-US" smtClean="0">
                <a:latin typeface="Arial" pitchFamily="34" charset="0"/>
              </a:rPr>
              <a:t> </a:t>
            </a:r>
          </a:p>
        </p:txBody>
      </p:sp>
    </p:spTree>
    <p:extLst>
      <p:ext uri="{BB962C8B-B14F-4D97-AF65-F5344CB8AC3E}">
        <p14:creationId xmlns:p14="http://schemas.microsoft.com/office/powerpoint/2010/main" val="813697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87CAE35A-BA40-4409-825A-417E8D27E8B0}" type="slidenum">
              <a:rPr lang="fa-IR" smtClean="0">
                <a:latin typeface="Arial" pitchFamily="34" charset="0"/>
                <a:ea typeface="MS PGothic" pitchFamily="34" charset="-128"/>
                <a:cs typeface="Arial" pitchFamily="34" charset="0"/>
              </a:rPr>
              <a:pPr/>
              <a:t>30</a:t>
            </a:fld>
            <a:endParaRPr lang="en-US" smtClean="0">
              <a:latin typeface="Arial" pitchFamily="34" charset="0"/>
              <a:ea typeface="MS PGothic" pitchFamily="34" charset="-128"/>
              <a:cs typeface="Arial" pitchFamily="34" charset="0"/>
            </a:endParaRPr>
          </a:p>
        </p:txBody>
      </p:sp>
      <p:sp>
        <p:nvSpPr>
          <p:cNvPr id="39939"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39940"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algn="r" eaLnBrk="1" hangingPunct="1"/>
            <a:r>
              <a:rPr lang="ar-SA" b="1" u="sng" smtClean="0">
                <a:latin typeface="Arial" pitchFamily="34" charset="0"/>
              </a:rPr>
              <a:t>نكات آموزشي</a:t>
            </a:r>
            <a:endParaRPr lang="en-US" b="1" u="sng" smtClean="0">
              <a:latin typeface="Arial" pitchFamily="34" charset="0"/>
              <a:cs typeface="Arial" pitchFamily="34" charset="0"/>
            </a:endParaRPr>
          </a:p>
          <a:p>
            <a:pPr algn="r" eaLnBrk="1" hangingPunct="1"/>
            <a:r>
              <a:rPr lang="ar-SA" b="1" smtClean="0">
                <a:latin typeface="Arial" pitchFamily="34" charset="0"/>
              </a:rPr>
              <a:t>نوزاد ضعيف شده ممكن است علايم زير را نشان دهد:</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تون عضلاني ضعيف</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تلاش تنفسي كاهش يافته</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برادي كاردي</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فشار خون پايين</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تاكي پنه</a:t>
            </a:r>
            <a:endParaRPr lang="en-US" b="1" smtClean="0">
              <a:latin typeface="Arial" pitchFamily="34" charset="0"/>
              <a:cs typeface="Arial" pitchFamily="34" charset="0"/>
            </a:endParaRPr>
          </a:p>
          <a:p>
            <a:pPr algn="r" rtl="1" eaLnBrk="1" hangingPunct="1">
              <a:buFont typeface="Wingdings" pitchFamily="2" charset="2"/>
              <a:buChar char="v"/>
            </a:pPr>
            <a:r>
              <a:rPr lang="ar-SA" b="1" smtClean="0">
                <a:latin typeface="Arial" pitchFamily="34" charset="0"/>
              </a:rPr>
              <a:t>سيانوز</a:t>
            </a:r>
            <a:endParaRPr lang="fa-IR" b="1" smtClean="0">
              <a:latin typeface="Arial" pitchFamily="34" charset="0"/>
            </a:endParaRPr>
          </a:p>
          <a:p>
            <a:pPr algn="r" rtl="1" eaLnBrk="1" hangingPunct="1">
              <a:buFont typeface="Wingdings" pitchFamily="2" charset="2"/>
              <a:buNone/>
            </a:pPr>
            <a:r>
              <a:rPr lang="fa-IR" b="1" u="sng" smtClean="0">
                <a:latin typeface="Arial" pitchFamily="34" charset="0"/>
              </a:rPr>
              <a:t>نکات مربیگری</a:t>
            </a:r>
          </a:p>
          <a:p>
            <a:pPr algn="r" eaLnBrk="1" hangingPunct="1"/>
            <a:r>
              <a:rPr lang="ar-SA" b="1" smtClean="0">
                <a:latin typeface="Arial" pitchFamily="34" charset="0"/>
              </a:rPr>
              <a:t>شرايط ديگر مثل :</a:t>
            </a:r>
          </a:p>
          <a:p>
            <a:pPr algn="r" eaLnBrk="1" hangingPunct="1"/>
            <a:r>
              <a:rPr lang="ar-SA" b="1" smtClean="0">
                <a:latin typeface="Arial" pitchFamily="34" charset="0"/>
              </a:rPr>
              <a:t> عفونت، کاهش قند خون، و يا داروهاي تجويز</a:t>
            </a:r>
            <a:r>
              <a:rPr lang="fa-IR" b="1" smtClean="0">
                <a:latin typeface="Arial" pitchFamily="34" charset="0"/>
              </a:rPr>
              <a:t> </a:t>
            </a:r>
            <a:r>
              <a:rPr lang="ar-SA" b="1" smtClean="0">
                <a:latin typeface="Arial" pitchFamily="34" charset="0"/>
              </a:rPr>
              <a:t>شده براي مادر قبل زايمان نيز ممكن است باعث ايجاداين علايم شود.</a:t>
            </a:r>
            <a:r>
              <a:rPr lang="en-US" smtClean="0">
                <a:latin typeface="Arial" pitchFamily="34" charset="0"/>
              </a:rPr>
              <a:t> </a:t>
            </a:r>
            <a:endParaRPr lang="en-US" b="1" smtClean="0">
              <a:latin typeface="Arial" pitchFamily="34" charset="0"/>
              <a:cs typeface="Arial" pitchFamily="34" charset="0"/>
            </a:endParaRPr>
          </a:p>
          <a:p>
            <a:pPr eaLnBrk="1" hangingPunct="1"/>
            <a:endParaRPr lang="en-US" smtClean="0">
              <a:latin typeface="Arial" pitchFamily="34" charset="0"/>
            </a:endParaRPr>
          </a:p>
        </p:txBody>
      </p:sp>
    </p:spTree>
    <p:extLst>
      <p:ext uri="{BB962C8B-B14F-4D97-AF65-F5344CB8AC3E}">
        <p14:creationId xmlns:p14="http://schemas.microsoft.com/office/powerpoint/2010/main" val="3946199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8C2D5BAA-A3CA-4164-B581-9B6FE0C71870}" type="slidenum">
              <a:rPr lang="fa-IR" smtClean="0">
                <a:latin typeface="Arial" pitchFamily="34" charset="0"/>
                <a:ea typeface="MS PGothic" pitchFamily="34" charset="-128"/>
                <a:cs typeface="Arial" pitchFamily="34" charset="0"/>
              </a:rPr>
              <a:pPr/>
              <a:t>31</a:t>
            </a:fld>
            <a:endParaRPr lang="en-US" smtClean="0">
              <a:latin typeface="Arial" pitchFamily="34" charset="0"/>
              <a:ea typeface="MS PGothic" pitchFamily="34" charset="-128"/>
              <a:cs typeface="Arial" pitchFamily="34" charset="0"/>
            </a:endParaRPr>
          </a:p>
        </p:txBody>
      </p:sp>
      <p:sp>
        <p:nvSpPr>
          <p:cNvPr id="40963" name="Rectangle 2"/>
          <p:cNvSpPr>
            <a:spLocks noGrp="1" noRot="1" noChangeAspect="1" noChangeArrowheads="1" noTextEdit="1"/>
          </p:cNvSpPr>
          <p:nvPr>
            <p:ph type="sldImg"/>
          </p:nvPr>
        </p:nvSpPr>
        <p:spPr>
          <a:xfrm>
            <a:off x="930275" y="741363"/>
            <a:ext cx="4937125" cy="3702050"/>
          </a:xfrm>
          <a:solidFill>
            <a:srgbClr val="FFFFFF"/>
          </a:solidFill>
          <a:ln/>
        </p:spPr>
      </p:sp>
      <p:sp>
        <p:nvSpPr>
          <p:cNvPr id="40964" name="Rectangle 3"/>
          <p:cNvSpPr>
            <a:spLocks noGrp="1" noChangeArrowheads="1"/>
          </p:cNvSpPr>
          <p:nvPr>
            <p:ph type="body" idx="1"/>
          </p:nvPr>
        </p:nvSpPr>
        <p:spPr>
          <a:xfrm>
            <a:off x="679768" y="4690269"/>
            <a:ext cx="5438140" cy="4443413"/>
          </a:xfrm>
          <a:solidFill>
            <a:srgbClr val="FFFFFF"/>
          </a:solidFill>
          <a:ln>
            <a:solidFill>
              <a:srgbClr val="000000"/>
            </a:solidFill>
          </a:ln>
        </p:spPr>
        <p:txBody>
          <a:bodyPr/>
          <a:lstStyle/>
          <a:p>
            <a:pPr algn="r" rtl="1" eaLnBrk="1" hangingPunct="1"/>
            <a:r>
              <a:rPr lang="fa-IR" b="1" u="sng" smtClean="0">
                <a:latin typeface="Arial" pitchFamily="34" charset="0"/>
              </a:rPr>
              <a:t>نکات آموزشی</a:t>
            </a:r>
          </a:p>
          <a:p>
            <a:pPr algn="r" rtl="1" eaLnBrk="1" hangingPunct="1"/>
            <a:r>
              <a:rPr lang="ar-SA" b="1" smtClean="0">
                <a:latin typeface="Arial" pitchFamily="34" charset="0"/>
              </a:rPr>
              <a:t>قطع تلاش تنفسي اولين علامت محروميت نوزاد از اکسيژن است. به دنبال اين مسئله تعداد تنفس افزايش مي يابد</a:t>
            </a:r>
            <a:r>
              <a:rPr lang="fa-IR" b="1" smtClean="0">
                <a:latin typeface="Arial" pitchFamily="34" charset="0"/>
              </a:rPr>
              <a:t> </a:t>
            </a:r>
            <a:r>
              <a:rPr lang="ar-SA" b="1" smtClean="0">
                <a:latin typeface="Arial" pitchFamily="34" charset="0"/>
              </a:rPr>
              <a:t>سپس</a:t>
            </a:r>
            <a:r>
              <a:rPr lang="fa-IR" b="1" smtClean="0">
                <a:latin typeface="Arial" pitchFamily="34" charset="0"/>
              </a:rPr>
              <a:t> </a:t>
            </a:r>
            <a:r>
              <a:rPr lang="ar-SA" b="1" smtClean="0">
                <a:latin typeface="Arial" pitchFamily="34" charset="0"/>
              </a:rPr>
              <a:t>يك دوره آپنه اوليه</a:t>
            </a:r>
            <a:r>
              <a:rPr lang="fa-IR" b="1" smtClean="0">
                <a:latin typeface="Arial" pitchFamily="34" charset="0"/>
              </a:rPr>
              <a:t> </a:t>
            </a:r>
            <a:r>
              <a:rPr lang="ar-SA" b="1" smtClean="0">
                <a:latin typeface="Arial" pitchFamily="34" charset="0"/>
              </a:rPr>
              <a:t>ضربان قلب در اين زمان کاهش مي يابد</a:t>
            </a:r>
            <a:r>
              <a:rPr lang="fa-IR" b="1" smtClean="0">
                <a:latin typeface="Arial" pitchFamily="34" charset="0"/>
              </a:rPr>
              <a:t> </a:t>
            </a:r>
            <a:r>
              <a:rPr lang="ar-SA" b="1" smtClean="0">
                <a:latin typeface="Arial" pitchFamily="34" charset="0"/>
              </a:rPr>
              <a:t>فشار خون در اين مواقع حفظ مي شود</a:t>
            </a:r>
            <a:r>
              <a:rPr lang="fa-IR" b="1" smtClean="0">
                <a:latin typeface="Arial" pitchFamily="34" charset="0"/>
              </a:rPr>
              <a:t> </a:t>
            </a:r>
            <a:r>
              <a:rPr lang="ar-SA" b="1" smtClean="0">
                <a:latin typeface="Arial" pitchFamily="34" charset="0"/>
              </a:rPr>
              <a:t>آپنه اوليه با تحريك لمسي قابل برگشت است.</a:t>
            </a:r>
            <a:endParaRPr lang="fa-IR" b="1" smtClean="0">
              <a:latin typeface="Arial" pitchFamily="34" charset="0"/>
            </a:endParaRPr>
          </a:p>
          <a:p>
            <a:pPr algn="r" rtl="1" eaLnBrk="1" hangingPunct="1"/>
            <a:r>
              <a:rPr lang="fa-IR" b="1" u="sng" smtClean="0">
                <a:latin typeface="Arial" pitchFamily="34" charset="0"/>
              </a:rPr>
              <a:t>نکات مربیگری</a:t>
            </a:r>
          </a:p>
          <a:p>
            <a:pPr algn="r" rtl="1" eaLnBrk="1" hangingPunct="1"/>
            <a:r>
              <a:rPr lang="ar-SA" b="1" smtClean="0">
                <a:latin typeface="Arial" pitchFamily="34" charset="0"/>
              </a:rPr>
              <a:t>احيا را بلافاصله شروع</a:t>
            </a:r>
            <a:r>
              <a:rPr lang="fa-IR" b="1" smtClean="0">
                <a:latin typeface="Arial" pitchFamily="34" charset="0"/>
              </a:rPr>
              <a:t> </a:t>
            </a:r>
            <a:r>
              <a:rPr lang="ar-SA" b="1" smtClean="0">
                <a:latin typeface="Arial" pitchFamily="34" charset="0"/>
              </a:rPr>
              <a:t>كنيد. چنانچه مراقب سلامت نوزاد نياز نوزاد به احيا را</a:t>
            </a:r>
            <a:r>
              <a:rPr lang="fa-IR" b="1" smtClean="0">
                <a:latin typeface="Arial" pitchFamily="34" charset="0"/>
              </a:rPr>
              <a:t> </a:t>
            </a:r>
            <a:r>
              <a:rPr lang="ar-SA" b="1" smtClean="0">
                <a:latin typeface="Arial" pitchFamily="34" charset="0"/>
              </a:rPr>
              <a:t>شخيص ندهد ممكن است </a:t>
            </a:r>
          </a:p>
          <a:p>
            <a:pPr algn="r" rtl="1" eaLnBrk="1" hangingPunct="1"/>
            <a:r>
              <a:rPr lang="ar-SA" b="1" smtClean="0">
                <a:latin typeface="Arial" pitchFamily="34" charset="0"/>
              </a:rPr>
              <a:t>احيا به تاخير افتد. هرگونه تاخير در سپردن نوزاد ضعيف به گروه احيا اغير قابل قبول است</a:t>
            </a:r>
            <a:r>
              <a:rPr lang="en-US" b="1" smtClean="0">
                <a:latin typeface="Arial" pitchFamily="34" charset="0"/>
                <a:cs typeface="Arial" pitchFamily="34" charset="0"/>
              </a:rPr>
              <a:t>.</a:t>
            </a:r>
            <a:r>
              <a:rPr lang="en-US" b="1" smtClean="0">
                <a:latin typeface="Arial" pitchFamily="34" charset="0"/>
              </a:rPr>
              <a:t> </a:t>
            </a:r>
          </a:p>
        </p:txBody>
      </p:sp>
    </p:spTree>
    <p:extLst>
      <p:ext uri="{BB962C8B-B14F-4D97-AF65-F5344CB8AC3E}">
        <p14:creationId xmlns:p14="http://schemas.microsoft.com/office/powerpoint/2010/main" val="387481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1"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p>
            <a:fld id="{1D8BD707-D9CF-40AE-B4C6-C98DA3205C09}" type="datetimeFigureOut">
              <a:rPr lang="en-US" smtClean="0"/>
              <a:pPr/>
              <a:t>11/27/2022</a:t>
            </a:fld>
            <a:endParaRPr lang="en-US"/>
          </a:p>
        </p:txBody>
      </p:sp>
      <p:sp>
        <p:nvSpPr>
          <p:cNvPr id="11" name="Slide Number Placeholder 10"/>
          <p:cNvSpPr>
            <a:spLocks noGrp="1"/>
          </p:cNvSpPr>
          <p:nvPr>
            <p:ph type="sldNum" sz="quarter" idx="11"/>
          </p:nvPr>
        </p:nvSpPr>
        <p:spPr>
          <a:xfrm>
            <a:off x="8638953" y="6509004"/>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2" name="Footer Placeholder 11"/>
          <p:cNvSpPr>
            <a:spLocks noGrp="1"/>
          </p:cNvSpPr>
          <p:nvPr>
            <p:ph type="ftr" sz="quarter" idx="12"/>
          </p:nvPr>
        </p:nvSpPr>
        <p:spPr>
          <a:xfrm>
            <a:off x="1600200" y="6509004"/>
            <a:ext cx="3907464" cy="274320"/>
          </a:xfrm>
        </p:spPr>
        <p:txBody>
          <a:bodyPr vert="horz" rtlCol="0"/>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8077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9624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981200"/>
            <a:ext cx="39624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r>
              <a:rPr lang="en-US"/>
              <a:t>1-</a:t>
            </a:r>
            <a:fld id="{882C0F4E-3A9F-476B-9E9D-3C45C1B9D8CD}" type="slidenum">
              <a:rPr lang="en-US">
                <a:cs typeface="Arial" charset="0"/>
              </a:rPr>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8077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9624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4800600" y="1981200"/>
            <a:ext cx="3962400" cy="41148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r>
              <a:rPr lang="en-US"/>
              <a:t>1-</a:t>
            </a:r>
            <a:fld id="{AF57956F-5012-4F8D-9A78-27DCDCE771B8}" type="slidenum">
              <a:rPr lang="en-US">
                <a:cs typeface="Arial" charset="0"/>
              </a:rPr>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8077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9624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800600" y="1981200"/>
            <a:ext cx="3962400" cy="41148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r>
              <a:rPr lang="en-US"/>
              <a:t>1-</a:t>
            </a:r>
            <a:fld id="{187095C4-2BEF-479C-ABF7-D115AEECEA57}" type="slidenum">
              <a:rPr lang="en-US">
                <a:cs typeface="Arial" charset="0"/>
              </a:rPr>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8077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8077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5800" y="4114800"/>
            <a:ext cx="80772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r>
              <a:rPr lang="en-US"/>
              <a:t>1-</a:t>
            </a:r>
            <a:fld id="{BDB9DC5E-4FE8-4776-957B-D389AC5FCD2D}" type="slidenum">
              <a:rPr lang="en-US">
                <a:cs typeface="Arial" charset="0"/>
              </a:rPr>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858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r>
              <a:rPr lang="en-US"/>
              <a:t>2-</a:t>
            </a:r>
            <a:fld id="{2C46920C-0429-4208-A2F0-047E7B0AC16C}"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r>
              <a:rPr lang="en-US"/>
              <a:t>4-</a:t>
            </a:r>
            <a:fld id="{8FA6C83A-511D-41AF-A311-3044F09430AE}" type="slidenum">
              <a:rPr lang="en-US">
                <a:cs typeface="Arial" charset="0"/>
              </a:rPr>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p>
            <a:fld id="{1D8BD707-D9CF-40AE-B4C6-C98DA3205C09}" type="datetimeFigureOut">
              <a:rPr lang="en-US" smtClean="0"/>
              <a:pPr/>
              <a:t>11/27/2022</a:t>
            </a:fld>
            <a:endParaRPr lang="en-US"/>
          </a:p>
        </p:txBody>
      </p:sp>
      <p:sp>
        <p:nvSpPr>
          <p:cNvPr id="9" name="Slide Number Placeholder 8"/>
          <p:cNvSpPr>
            <a:spLocks noGrp="1"/>
          </p:cNvSpPr>
          <p:nvPr>
            <p:ph type="sldNum" sz="quarter" idx="11"/>
          </p:nvPr>
        </p:nvSpPr>
        <p:spPr>
          <a:xfrm>
            <a:off x="8638953" y="6513670"/>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0" name="Footer Placeholder 9"/>
          <p:cNvSpPr>
            <a:spLocks noGrp="1"/>
          </p:cNvSpPr>
          <p:nvPr>
            <p:ph type="ftr" sz="quarter" idx="12"/>
          </p:nvPr>
        </p:nvSpPr>
        <p:spPr>
          <a:xfrm>
            <a:off x="1600200" y="6513670"/>
            <a:ext cx="3907464" cy="274320"/>
          </a:xfrm>
        </p:spPr>
        <p:txBody>
          <a:bodyPr vert="horz" rtlCol="0"/>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641081" y="6514568"/>
            <a:ext cx="464288" cy="274320"/>
          </a:xfrm>
        </p:spPr>
        <p:txBody>
          <a:bodyPr/>
          <a:lstStyle/>
          <a:p>
            <a:fld id="{B6F15528-21DE-4FAA-801E-634DDDAF4B2B}" type="slidenum">
              <a:rPr lang="en-US" smtClean="0"/>
              <a:pPr/>
              <a:t>‹#›</a:t>
            </a:fld>
            <a:endParaRPr 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eaLnBrk="1" latinLnBrk="0" hangingPunct="1"/>
            <a:endParaRPr kumimoji="0" lang="en-US" sz="1800"/>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eaLnBrk="1" latinLnBrk="0" hangingPunct="1"/>
            <a:endParaRPr kumimoji="0" lang="en-US" sz="1800"/>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2"/>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2362202"/>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8641081" y="6514568"/>
            <a:ext cx="464288" cy="274320"/>
          </a:xfrm>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1"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p>
            <a:fld id="{1D8BD707-D9CF-40AE-B4C6-C98DA3205C09}" type="datetimeFigureOut">
              <a:rPr lang="en-US" smtClean="0"/>
              <a:pPr/>
              <a:t>11/27/2022</a:t>
            </a:fld>
            <a:endParaRPr lang="en-US"/>
          </a:p>
        </p:txBody>
      </p:sp>
      <p:sp>
        <p:nvSpPr>
          <p:cNvPr id="10" name="Slide Number Placeholder 9"/>
          <p:cNvSpPr>
            <a:spLocks noGrp="1"/>
          </p:cNvSpPr>
          <p:nvPr>
            <p:ph type="sldNum" sz="quarter" idx="11"/>
          </p:nvPr>
        </p:nvSpPr>
        <p:spPr>
          <a:xfrm>
            <a:off x="8638953" y="6513670"/>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1" name="Footer Placeholder 10"/>
          <p:cNvSpPr>
            <a:spLocks noGrp="1"/>
          </p:cNvSpPr>
          <p:nvPr>
            <p:ph type="ftr" sz="quarter" idx="12"/>
          </p:nvPr>
        </p:nvSpPr>
        <p:spPr>
          <a:xfrm>
            <a:off x="1600200" y="6513670"/>
            <a:ext cx="3907464" cy="274320"/>
          </a:xfrm>
        </p:spPr>
        <p:txBody>
          <a:bodyPr vert="horz" rtlCol="0"/>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8"/>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marL="0" indent="0" algn="l" rtl="0" eaLnBrk="1" latinLnBrk="0" hangingPunct="1">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p>
            <a:fld id="{1D8BD707-D9CF-40AE-B4C6-C98DA3205C09}" type="datetimeFigureOut">
              <a:rPr lang="en-US" smtClean="0"/>
              <a:pPr/>
              <a:t>11/27/2022</a:t>
            </a:fld>
            <a:endParaRPr lang="en-US"/>
          </a:p>
        </p:txBody>
      </p:sp>
      <p:sp>
        <p:nvSpPr>
          <p:cNvPr id="9" name="Slide Number Placeholder 8"/>
          <p:cNvSpPr>
            <a:spLocks noGrp="1"/>
          </p:cNvSpPr>
          <p:nvPr>
            <p:ph type="sldNum" sz="quarter" idx="11"/>
          </p:nvPr>
        </p:nvSpPr>
        <p:spPr>
          <a:xfrm>
            <a:off x="8638953" y="6509004"/>
            <a:ext cx="464288" cy="274320"/>
          </a:xfrm>
        </p:spPr>
        <p:txBody>
          <a:bodyPr vert="horz" rtlCol="0"/>
          <a:lstStyle>
            <a:lvl1pPr>
              <a:defRPr>
                <a:solidFill>
                  <a:schemeClr val="tx2">
                    <a:shade val="90000"/>
                  </a:schemeClr>
                </a:solidFill>
              </a:defRPr>
            </a:lvl1pPr>
            <a:extLst/>
          </a:lstStyle>
          <a:p>
            <a:fld id="{B6F15528-21DE-4FAA-801E-634DDDAF4B2B}" type="slidenum">
              <a:rPr lang="en-US" smtClean="0"/>
              <a:pPr/>
              <a:t>‹#›</a:t>
            </a:fld>
            <a:endParaRPr lang="en-US"/>
          </a:p>
        </p:txBody>
      </p:sp>
      <p:sp>
        <p:nvSpPr>
          <p:cNvPr id="10" name="Footer Placeholder 9"/>
          <p:cNvSpPr>
            <a:spLocks noGrp="1"/>
          </p:cNvSpPr>
          <p:nvPr>
            <p:ph type="ftr" sz="quarter" idx="12"/>
          </p:nvPr>
        </p:nvSpPr>
        <p:spPr>
          <a:xfrm>
            <a:off x="1600200" y="6509004"/>
            <a:ext cx="3907464" cy="274320"/>
          </a:xfrm>
        </p:spPr>
        <p:txBody>
          <a:bodyPr vert="horz"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srcRect/>
          <a:tile tx="0" ty="0" sx="100000" sy="100000" flip="none" algn="tl"/>
        </a:blipFill>
        <a:effectLst/>
      </p:bgPr>
    </p:bg>
    <p:spTree>
      <p:nvGrpSpPr>
        <p:cNvPr id="1" name=""/>
        <p:cNvGrpSpPr/>
        <p:nvPr/>
      </p:nvGrpSpPr>
      <p:grpSpPr>
        <a:xfrm>
          <a:off x="0" y="0"/>
          <a:ext cx="0" cy="0"/>
          <a:chOff x="0" y="0"/>
          <a:chExt cx="0" cy="0"/>
        </a:xfrm>
      </p:grpSpPr>
      <p:sp>
        <p:nvSpPr>
          <p:cNvPr id="7" name="Round Diagonal Corner Rectangle 6"/>
          <p:cNvSpPr/>
          <p:nvPr/>
        </p:nvSpPr>
        <p:spPr>
          <a:xfrm>
            <a:off x="164593"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1D8BD707-D9CF-40AE-B4C6-C98DA3205C09}" type="datetimeFigureOut">
              <a:rPr lang="en-US" smtClean="0"/>
              <a:pPr/>
              <a:t>11/27/2022</a:t>
            </a:fld>
            <a:endParaRPr lang="en-US"/>
          </a:p>
        </p:txBody>
      </p:sp>
      <p:sp>
        <p:nvSpPr>
          <p:cNvPr id="23" name="Slide Number Placeholder 22"/>
          <p:cNvSpPr>
            <a:spLocks noGrp="1"/>
          </p:cNvSpPr>
          <p:nvPr>
            <p:ph type="sldNum" sz="quarter" idx="4"/>
          </p:nvPr>
        </p:nvSpPr>
        <p:spPr>
          <a:xfrm>
            <a:off x="8638953"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B6F15528-21DE-4FAA-801E-634DDDAF4B2B}" type="slidenum">
              <a:rPr lang="en-US" smtClean="0"/>
              <a:pPr/>
              <a:t>‹#›</a:t>
            </a:fld>
            <a:endParaRPr lang="en-US"/>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1" r:id="rId17"/>
  </p:sldLayoutIdLst>
  <p:txStyles>
    <p:titleStyle>
      <a:lvl1pPr marL="54864" algn="r" rtl="1"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r" rtl="1"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r" rtl="1"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r" rtl="1"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r" rtl="1"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r" rtl="1"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r" rtl="1"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r" rtl="1"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r" rtl="1"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r" rtl="1"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ideo" Target="file:///D:\&#1575;&#1581;&#1740;&#1575;%20&#1606;\lesson1\Fl_01_03_02.wmv" TargetMode="External"/><Relationship Id="rId5" Type="http://schemas.openxmlformats.org/officeDocument/2006/relationships/image" Target="../media/image10.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video" Target="file:///D:\NRPendppt\NRP\Lesson%201\Fl_01_04_01.wmv" TargetMode="External"/><Relationship Id="rId5" Type="http://schemas.openxmlformats.org/officeDocument/2006/relationships/image" Target="../media/image11.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1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video" Target="file:///C:\Documents%20and%20Settings\1\Desktop\NRP\Lesson%201\Fl_01_04_03.wmv" TargetMode="External"/><Relationship Id="rId5" Type="http://schemas.openxmlformats.org/officeDocument/2006/relationships/image" Target="../media/image13.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16.xml"/><Relationship Id="rId5" Type="http://schemas.openxmlformats.org/officeDocument/2006/relationships/image" Target="../media/image20.jpeg"/><Relationship Id="rId4" Type="http://schemas.openxmlformats.org/officeDocument/2006/relationships/image" Target="../media/image19.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ideo" Target="file:///C:\Documents%20and%20Settings\1\Desktop\NRP\Lesson%202\V_02_07_01.wmv" TargetMode="External"/><Relationship Id="rId4" Type="http://schemas.openxmlformats.org/officeDocument/2006/relationships/image" Target="../media/image21.png"/></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video" Target="file:///C:\Documents%20and%20Settings\1\Desktop\NRP\Lesson%202\V_02_11_03_01.wmv" TargetMode="Externa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slide" Target="slide5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video" Target="file:///C:\Documents%20and%20Settings\1\Desktop\NRP\Lesson%202\V_02_11_04b.wmv" TargetMode="External"/><Relationship Id="rId6" Type="http://schemas.openxmlformats.org/officeDocument/2006/relationships/image" Target="../media/image25.png"/><Relationship Id="rId5" Type="http://schemas.openxmlformats.org/officeDocument/2006/relationships/image" Target="../media/image23.png"/><Relationship Id="rId4" Type="http://schemas.openxmlformats.org/officeDocument/2006/relationships/slide" Target="slide5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video" Target="file:///C:\Documents%20and%20Settings\1\Desktop\NRP\Lesson%202\V_02_11_02.wmv" TargetMode="External"/><Relationship Id="rId6" Type="http://schemas.openxmlformats.org/officeDocument/2006/relationships/image" Target="../media/image26.png"/><Relationship Id="rId5" Type="http://schemas.openxmlformats.org/officeDocument/2006/relationships/image" Target="../media/image23.png"/><Relationship Id="rId4" Type="http://schemas.openxmlformats.org/officeDocument/2006/relationships/slide" Target="slide59.xml"/></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5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video" Target="file:///C:\Documents%20and%20Settings\1\Desktop\NRP\Lesson%203\V_03_11_01.wmv" TargetMode="External"/><Relationship Id="rId4" Type="http://schemas.openxmlformats.org/officeDocument/2006/relationships/image" Target="../media/image29.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video" Target="file:///C:\Documents%20and%20Settings\1\Desktop\NRP\Lesson%203\AN_03_11_02.wmv" TargetMode="External"/><Relationship Id="rId4" Type="http://schemas.openxmlformats.org/officeDocument/2006/relationships/image" Target="../media/image30.png"/></Relationships>
</file>

<file path=ppt/slides/_rels/slide5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video" Target="file:///C:\Documents%20and%20Settings\Dana\Desktop\NRP%20slide%20assets\final\Lesson%204\AN_04_03_01.wmv" TargetMode="External"/><Relationship Id="rId5" Type="http://schemas.openxmlformats.org/officeDocument/2006/relationships/image" Target="../media/image32.png"/><Relationship Id="rId4" Type="http://schemas.openxmlformats.org/officeDocument/2006/relationships/image" Target="../media/image31.png"/></Relationships>
</file>

<file path=ppt/slides/_rels/slide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33.png"/></Relationships>
</file>

<file path=ppt/slides/_rels/slide5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image" Target="../media/image34.jpeg"/></Relationships>
</file>

<file path=ppt/slides/_rels/slide6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17.xml"/><Relationship Id="rId4" Type="http://schemas.openxmlformats.org/officeDocument/2006/relationships/image" Target="../media/image35.png"/></Relationships>
</file>

<file path=ppt/slides/_rels/slide6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14.xml"/><Relationship Id="rId4" Type="http://schemas.openxmlformats.org/officeDocument/2006/relationships/image" Target="../media/image36.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ideo" Target="file:///C:\Documents%20and%20Settings\Dana\Desktop\NRP%20slide%20assets\final\Lesson%204\V_04_05_01_01.wmv" TargetMode="External"/><Relationship Id="rId4" Type="http://schemas.openxmlformats.org/officeDocument/2006/relationships/image" Target="../media/image37.png"/></Relationships>
</file>

<file path=ppt/slides/_rels/slide6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image" Target="../media/image38.jpe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ideo" Target="file:///C:\Documents%20and%20Settings\Dana\Desktop\NRP%20slide%20assets\final\Lesson%204\V_04_05_01_02.wmv" TargetMode="External"/><Relationship Id="rId4" Type="http://schemas.openxmlformats.org/officeDocument/2006/relationships/image" Target="../media/image39.png"/></Relationships>
</file>

<file path=ppt/slides/_rels/slide6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14.xml"/><Relationship Id="rId4" Type="http://schemas.openxmlformats.org/officeDocument/2006/relationships/image" Target="../media/image40.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video" Target="file:///C:\Documents%20and%20Settings\Dana\Desktop\NRP%20slide%20assets\final\Lesson%204\V_04_12_01.wmv" TargetMode="External"/><Relationship Id="rId4" Type="http://schemas.openxmlformats.org/officeDocument/2006/relationships/image" Target="../media/image41.png"/></Relationships>
</file>

<file path=ppt/slides/_rels/slide6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video" Target="file:///C:\Documents%20and%20Settings\Dana\Desktop\NRP%20slide%20assets\final\Lesson%205\V_05_10_06.wmv" TargetMode="External"/><Relationship Id="rId4" Type="http://schemas.openxmlformats.org/officeDocument/2006/relationships/image" Target="../media/image43.png"/></Relationships>
</file>

<file path=ppt/slides/_rels/slide7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12.xml"/><Relationship Id="rId4" Type="http://schemas.openxmlformats.org/officeDocument/2006/relationships/image" Target="../media/image45.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3.xml"/><Relationship Id="rId1" Type="http://schemas.openxmlformats.org/officeDocument/2006/relationships/video" Target="file:///C:\Documents%20and%20Settings\Dana\Desktop\NRP%20slide%20assets\final\Lesson%208\V_08_04_02.wmv" TargetMode="External"/><Relationship Id="rId5" Type="http://schemas.openxmlformats.org/officeDocument/2006/relationships/image" Target="../media/image49.png"/><Relationship Id="rId4" Type="http://schemas.openxmlformats.org/officeDocument/2006/relationships/image" Target="../media/image48.png"/></Relationships>
</file>

<file path=ppt/slides/_rels/slide7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4234" y="381003"/>
            <a:ext cx="8229600" cy="152399"/>
          </a:xfrm>
        </p:spPr>
        <p:txBody>
          <a:bodyPr>
            <a:normAutofit fontScale="90000"/>
          </a:bodyPr>
          <a:lstStyle/>
          <a:p>
            <a:r>
              <a:rPr lang="fa-IR" dirty="0" smtClean="0"/>
              <a:t>.</a:t>
            </a:r>
            <a:br>
              <a:rPr lang="fa-IR" dirty="0" smtClean="0"/>
            </a:br>
            <a:endParaRPr lang="fa-IR" dirty="0"/>
          </a:p>
        </p:txBody>
      </p:sp>
      <p:sp>
        <p:nvSpPr>
          <p:cNvPr id="3" name="Subtitle 2"/>
          <p:cNvSpPr>
            <a:spLocks noGrp="1"/>
          </p:cNvSpPr>
          <p:nvPr>
            <p:ph type="subTitle" idx="1"/>
          </p:nvPr>
        </p:nvSpPr>
        <p:spPr/>
        <p:txBody>
          <a:bodyPr/>
          <a:lstStyle/>
          <a:p>
            <a:r>
              <a:rPr lang="fa-IR" dirty="0" smtClean="0"/>
              <a:t>.</a:t>
            </a:r>
          </a:p>
          <a:p>
            <a:endParaRPr lang="fa-IR"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7676" y="0"/>
            <a:ext cx="5243725" cy="6858000"/>
          </a:xfrm>
          <a:prstGeom prst="rect">
            <a:avLst/>
          </a:prstGeom>
        </p:spPr>
      </p:pic>
    </p:spTree>
    <p:extLst>
      <p:ext uri="{BB962C8B-B14F-4D97-AF65-F5344CB8AC3E}">
        <p14:creationId xmlns:p14="http://schemas.microsoft.com/office/powerpoint/2010/main" val="13213153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75210498"/>
              </p:ext>
            </p:extLst>
          </p:nvPr>
        </p:nvGraphicFramePr>
        <p:xfrm>
          <a:off x="1874840" y="3223419"/>
          <a:ext cx="5394325" cy="1714500"/>
        </p:xfrm>
        <a:graphic>
          <a:graphicData uri="http://schemas.openxmlformats.org/drawingml/2006/table">
            <a:tbl>
              <a:tblPr rtl="1" firstRow="1" firstCol="1" bandRow="1">
                <a:tableStyleId>{5C22544A-7EE6-4342-B048-85BDC9FD1C3A}</a:tableStyleId>
              </a:tblPr>
              <a:tblGrid>
                <a:gridCol w="1797685">
                  <a:extLst>
                    <a:ext uri="{9D8B030D-6E8A-4147-A177-3AD203B41FA5}">
                      <a16:colId xmlns:a16="http://schemas.microsoft.com/office/drawing/2014/main" val="20000"/>
                    </a:ext>
                  </a:extLst>
                </a:gridCol>
                <a:gridCol w="1798320">
                  <a:extLst>
                    <a:ext uri="{9D8B030D-6E8A-4147-A177-3AD203B41FA5}">
                      <a16:colId xmlns:a16="http://schemas.microsoft.com/office/drawing/2014/main" val="20001"/>
                    </a:ext>
                  </a:extLst>
                </a:gridCol>
                <a:gridCol w="1798320">
                  <a:extLst>
                    <a:ext uri="{9D8B030D-6E8A-4147-A177-3AD203B41FA5}">
                      <a16:colId xmlns:a16="http://schemas.microsoft.com/office/drawing/2014/main" val="20002"/>
                    </a:ext>
                  </a:extLst>
                </a:gridCol>
              </a:tblGrid>
              <a:tr h="0">
                <a:tc>
                  <a:txBody>
                    <a:bodyPr/>
                    <a:lstStyle/>
                    <a:p>
                      <a:pPr algn="just" rtl="1">
                        <a:lnSpc>
                          <a:spcPct val="150000"/>
                        </a:lnSpc>
                        <a:spcAft>
                          <a:spcPts val="0"/>
                        </a:spcAft>
                      </a:pPr>
                      <a:r>
                        <a:rPr lang="fa-IR" sz="1500" dirty="0">
                          <a:effectLst/>
                        </a:rPr>
                        <a:t>سایز لوله تراشه (</a:t>
                      </a:r>
                      <a:r>
                        <a:rPr lang="en-US" sz="1500" dirty="0">
                          <a:effectLst/>
                        </a:rPr>
                        <a:t>MMID</a:t>
                      </a:r>
                      <a:r>
                        <a:rPr lang="fa-IR" sz="1500" dirty="0" smtClean="0">
                          <a:effectLst/>
                        </a:rPr>
                        <a:t>)  نوزاد</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dirty="0">
                          <a:effectLst/>
                        </a:rPr>
                        <a:t>سن بارداری (هفته</a:t>
                      </a:r>
                      <a:r>
                        <a:rPr lang="fa-IR" sz="1500" dirty="0" smtClean="0">
                          <a:effectLst/>
                        </a:rPr>
                        <a:t>) مادر</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dirty="0">
                          <a:effectLst/>
                        </a:rPr>
                        <a:t>وزن </a:t>
                      </a:r>
                      <a:r>
                        <a:rPr lang="fa-IR" sz="1500" dirty="0" smtClean="0">
                          <a:effectLst/>
                        </a:rPr>
                        <a:t>جنین (گرم</a:t>
                      </a:r>
                      <a:r>
                        <a:rPr lang="fa-IR" sz="1500" dirty="0">
                          <a:effectLst/>
                        </a:rPr>
                        <a:t>)</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0"/>
                  </a:ext>
                </a:extLst>
              </a:tr>
              <a:tr h="0">
                <a:tc>
                  <a:txBody>
                    <a:bodyPr/>
                    <a:lstStyle/>
                    <a:p>
                      <a:pPr algn="just" rtl="1">
                        <a:lnSpc>
                          <a:spcPct val="150000"/>
                        </a:lnSpc>
                        <a:spcAft>
                          <a:spcPts val="0"/>
                        </a:spcAft>
                      </a:pPr>
                      <a:r>
                        <a:rPr lang="en-US" sz="1500">
                          <a:effectLst/>
                        </a:rPr>
                        <a:t>2.5</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a:effectLst/>
                        </a:rPr>
                        <a:t>هفته 28 &gt;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en-US" sz="1500">
                          <a:effectLst/>
                        </a:rPr>
                        <a:t>gr </a:t>
                      </a:r>
                      <a:r>
                        <a:rPr lang="fa-IR" sz="1500">
                          <a:effectLst/>
                        </a:rPr>
                        <a:t>1000 &gt;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1"/>
                  </a:ext>
                </a:extLst>
              </a:tr>
              <a:tr h="0">
                <a:tc>
                  <a:txBody>
                    <a:bodyPr/>
                    <a:lstStyle/>
                    <a:p>
                      <a:pPr algn="just" rtl="1">
                        <a:lnSpc>
                          <a:spcPct val="150000"/>
                        </a:lnSpc>
                        <a:spcAft>
                          <a:spcPts val="0"/>
                        </a:spcAft>
                      </a:pPr>
                      <a:r>
                        <a:rPr lang="en-US" sz="1500">
                          <a:effectLst/>
                        </a:rPr>
                        <a:t>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a:effectLst/>
                        </a:rPr>
                        <a:t>هفته 34-28</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en-US" sz="1500">
                          <a:effectLst/>
                        </a:rPr>
                        <a:t>gr</a:t>
                      </a:r>
                      <a:r>
                        <a:rPr lang="fa-IR" sz="1500">
                          <a:effectLst/>
                        </a:rPr>
                        <a:t> 2000-1000</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2"/>
                  </a:ext>
                </a:extLst>
              </a:tr>
              <a:tr h="0">
                <a:tc>
                  <a:txBody>
                    <a:bodyPr/>
                    <a:lstStyle/>
                    <a:p>
                      <a:pPr algn="just" rtl="1">
                        <a:lnSpc>
                          <a:spcPct val="150000"/>
                        </a:lnSpc>
                        <a:spcAft>
                          <a:spcPts val="0"/>
                        </a:spcAft>
                      </a:pPr>
                      <a:r>
                        <a:rPr lang="en-US" sz="1500">
                          <a:effectLst/>
                        </a:rPr>
                        <a:t>3.5</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a:effectLst/>
                        </a:rPr>
                        <a:t>هفته 34 &lt;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en-US" sz="1500" dirty="0">
                          <a:effectLst/>
                        </a:rPr>
                        <a:t>gr</a:t>
                      </a:r>
                      <a:r>
                        <a:rPr lang="fa-IR" sz="1500" dirty="0">
                          <a:effectLst/>
                        </a:rPr>
                        <a:t> 2000 &lt;</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60590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airway labelled"/>
          <p:cNvPicPr>
            <a:picLocks noGrp="1"/>
          </p:cNvPicPr>
          <p:nvPr>
            <p:ph idx="1"/>
          </p:nvPr>
        </p:nvPicPr>
        <p:blipFill>
          <a:blip r:embed="rId2">
            <a:lum contrast="12000"/>
          </a:blip>
          <a:srcRect/>
          <a:stretch>
            <a:fillRect/>
          </a:stretch>
        </p:blipFill>
        <p:spPr>
          <a:xfrm>
            <a:off x="1528681" y="1646238"/>
            <a:ext cx="6086638" cy="4525962"/>
          </a:xfrm>
          <a:prstGeom prst="rect">
            <a:avLst/>
          </a:prstGeom>
          <a:noFill/>
        </p:spPr>
      </p:pic>
    </p:spTree>
    <p:extLst>
      <p:ext uri="{BB962C8B-B14F-4D97-AF65-F5344CB8AC3E}">
        <p14:creationId xmlns:p14="http://schemas.microsoft.com/office/powerpoint/2010/main" val="9005860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p:cNvPicPr>
          <p:nvPr>
            <p:ph idx="1"/>
          </p:nvPr>
        </p:nvPicPr>
        <p:blipFill rotWithShape="1">
          <a:blip r:embed="rId2" cstate="print">
            <a:extLst>
              <a:ext uri="{28A0092B-C50C-407E-A947-70E740481C1C}">
                <a14:useLocalDpi xmlns:a14="http://schemas.microsoft.com/office/drawing/2010/main" val="0"/>
              </a:ext>
            </a:extLst>
          </a:blip>
          <a:srcRect b="16342"/>
          <a:stretch/>
        </p:blipFill>
        <p:spPr bwMode="auto">
          <a:xfrm>
            <a:off x="1978429" y="2462734"/>
            <a:ext cx="5187142" cy="289297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832286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16472579"/>
              </p:ext>
            </p:extLst>
          </p:nvPr>
        </p:nvGraphicFramePr>
        <p:xfrm>
          <a:off x="1874840" y="1851821"/>
          <a:ext cx="5394325" cy="4800600"/>
        </p:xfrm>
        <a:graphic>
          <a:graphicData uri="http://schemas.openxmlformats.org/drawingml/2006/table">
            <a:tbl>
              <a:tblPr rtl="1" firstRow="1" firstCol="1" bandRow="1">
                <a:tableStyleId>{5C22544A-7EE6-4342-B048-85BDC9FD1C3A}</a:tableStyleId>
              </a:tblPr>
              <a:tblGrid>
                <a:gridCol w="1148715">
                  <a:extLst>
                    <a:ext uri="{9D8B030D-6E8A-4147-A177-3AD203B41FA5}">
                      <a16:colId xmlns:a16="http://schemas.microsoft.com/office/drawing/2014/main" val="20000"/>
                    </a:ext>
                  </a:extLst>
                </a:gridCol>
                <a:gridCol w="2447290">
                  <a:extLst>
                    <a:ext uri="{9D8B030D-6E8A-4147-A177-3AD203B41FA5}">
                      <a16:colId xmlns:a16="http://schemas.microsoft.com/office/drawing/2014/main" val="20001"/>
                    </a:ext>
                  </a:extLst>
                </a:gridCol>
                <a:gridCol w="1798320">
                  <a:extLst>
                    <a:ext uri="{9D8B030D-6E8A-4147-A177-3AD203B41FA5}">
                      <a16:colId xmlns:a16="http://schemas.microsoft.com/office/drawing/2014/main" val="20002"/>
                    </a:ext>
                  </a:extLst>
                </a:gridCol>
              </a:tblGrid>
              <a:tr h="0">
                <a:tc>
                  <a:txBody>
                    <a:bodyPr/>
                    <a:lstStyle/>
                    <a:p>
                      <a:pPr algn="ctr" rtl="1">
                        <a:lnSpc>
                          <a:spcPct val="150000"/>
                        </a:lnSpc>
                        <a:spcAft>
                          <a:spcPts val="0"/>
                        </a:spcAft>
                      </a:pPr>
                      <a:r>
                        <a:rPr lang="fa-IR" sz="1500">
                          <a:effectLst/>
                        </a:rPr>
                        <a:t>روش ماساژ قلبی</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50000"/>
                        </a:lnSpc>
                        <a:spcAft>
                          <a:spcPts val="0"/>
                        </a:spcAft>
                      </a:pPr>
                      <a:r>
                        <a:rPr lang="fa-IR" sz="1500">
                          <a:effectLst/>
                        </a:rPr>
                        <a:t>مزایا</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50000"/>
                        </a:lnSpc>
                        <a:spcAft>
                          <a:spcPts val="0"/>
                        </a:spcAft>
                      </a:pPr>
                      <a:r>
                        <a:rPr lang="fa-IR" sz="1500">
                          <a:effectLst/>
                        </a:rPr>
                        <a:t>معایب</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0"/>
                  </a:ext>
                </a:extLst>
              </a:tr>
              <a:tr h="0">
                <a:tc>
                  <a:txBody>
                    <a:bodyPr/>
                    <a:lstStyle/>
                    <a:p>
                      <a:pPr algn="just" rtl="1">
                        <a:lnSpc>
                          <a:spcPct val="150000"/>
                        </a:lnSpc>
                        <a:spcAft>
                          <a:spcPts val="0"/>
                        </a:spcAft>
                      </a:pPr>
                      <a:r>
                        <a:rPr lang="fa-IR" sz="1500">
                          <a:effectLst/>
                        </a:rPr>
                        <a:t>روش شست</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a:effectLst/>
                        </a:rPr>
                        <a:t>- کنترل بهتر بر میزان فشار وارده بر قفسه سینه</a:t>
                      </a:r>
                      <a:endParaRPr lang="en-US" sz="1100">
                        <a:effectLst/>
                      </a:endParaRPr>
                    </a:p>
                    <a:p>
                      <a:pPr algn="just" rtl="1">
                        <a:lnSpc>
                          <a:spcPct val="150000"/>
                        </a:lnSpc>
                        <a:spcAft>
                          <a:spcPts val="0"/>
                        </a:spcAft>
                      </a:pPr>
                      <a:r>
                        <a:rPr lang="fa-IR" sz="1500">
                          <a:effectLst/>
                        </a:rPr>
                        <a:t>- خستگی کمتر</a:t>
                      </a:r>
                      <a:endParaRPr lang="en-US" sz="1100">
                        <a:effectLst/>
                      </a:endParaRPr>
                    </a:p>
                    <a:p>
                      <a:pPr algn="just" rtl="1">
                        <a:lnSpc>
                          <a:spcPct val="150000"/>
                        </a:lnSpc>
                        <a:spcAft>
                          <a:spcPts val="0"/>
                        </a:spcAft>
                      </a:pPr>
                      <a:r>
                        <a:rPr lang="fa-IR" sz="1500">
                          <a:effectLst/>
                        </a:rPr>
                        <a:t>- تسلط بیشتر</a:t>
                      </a:r>
                      <a:endParaRPr lang="en-US" sz="1100">
                        <a:effectLst/>
                      </a:endParaRPr>
                    </a:p>
                    <a:p>
                      <a:pPr algn="just" rtl="1">
                        <a:lnSpc>
                          <a:spcPct val="150000"/>
                        </a:lnSpc>
                        <a:spcAft>
                          <a:spcPts val="0"/>
                        </a:spcAft>
                      </a:pPr>
                      <a:r>
                        <a:rPr lang="fa-IR" sz="1500">
                          <a:effectLst/>
                        </a:rPr>
                        <a:t>- زمانی که احیاگر ناخن های بلند دارد این روش بهتر است.</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a:effectLst/>
                        </a:rPr>
                        <a:t>- محدودیت در تزرق دارو زمانی که احیاگر کنار نوزاد قرار دارد</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1"/>
                  </a:ext>
                </a:extLst>
              </a:tr>
              <a:tr h="0">
                <a:tc>
                  <a:txBody>
                    <a:bodyPr/>
                    <a:lstStyle/>
                    <a:p>
                      <a:pPr algn="just" rtl="1">
                        <a:lnSpc>
                          <a:spcPct val="150000"/>
                        </a:lnSpc>
                        <a:spcAft>
                          <a:spcPts val="0"/>
                        </a:spcAft>
                      </a:pPr>
                      <a:r>
                        <a:rPr lang="fa-IR" sz="1500" dirty="0" smtClean="0">
                          <a:effectLst/>
                        </a:rPr>
                        <a:t>روش</a:t>
                      </a:r>
                      <a:r>
                        <a:rPr lang="fa-IR" sz="1500" baseline="0" dirty="0" smtClean="0">
                          <a:effectLst/>
                        </a:rPr>
                        <a:t> </a:t>
                      </a:r>
                      <a:r>
                        <a:rPr lang="fa-IR" sz="1500" dirty="0" smtClean="0">
                          <a:effectLst/>
                        </a:rPr>
                        <a:t>دوانگشتی</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a:effectLst/>
                        </a:rPr>
                        <a:t>- در احیاگرانی که دستان کوچک دارند راحت تر است. </a:t>
                      </a:r>
                      <a:endParaRPr lang="en-US" sz="1100">
                        <a:effectLst/>
                      </a:endParaRPr>
                    </a:p>
                    <a:p>
                      <a:pPr algn="just" rtl="1">
                        <a:lnSpc>
                          <a:spcPct val="150000"/>
                        </a:lnSpc>
                        <a:spcAft>
                          <a:spcPts val="0"/>
                        </a:spcAft>
                      </a:pPr>
                      <a:r>
                        <a:rPr lang="fa-IR" sz="1500">
                          <a:effectLst/>
                        </a:rPr>
                        <a:t>- در نوزدانی که جثه بزرگی دارند.</a:t>
                      </a:r>
                      <a:endParaRPr lang="en-US" sz="1100">
                        <a:effectLst/>
                      </a:endParaRPr>
                    </a:p>
                    <a:p>
                      <a:pPr algn="just" rtl="1">
                        <a:lnSpc>
                          <a:spcPct val="150000"/>
                        </a:lnSpc>
                        <a:spcAft>
                          <a:spcPts val="0"/>
                        </a:spcAft>
                      </a:pPr>
                      <a:r>
                        <a:rPr lang="fa-IR" sz="1500">
                          <a:effectLst/>
                        </a:rPr>
                        <a:t>- دسترسی بهتر به ورید نافی</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dirty="0">
                          <a:effectLst/>
                        </a:rPr>
                        <a:t>- در احیاگرانی که ناخن های بلند دارند محدودیت دارد. </a:t>
                      </a:r>
                      <a:endParaRPr lang="en-US" sz="1100" dirty="0">
                        <a:effectLst/>
                      </a:endParaRPr>
                    </a:p>
                    <a:p>
                      <a:pPr algn="just" rtl="1">
                        <a:lnSpc>
                          <a:spcPct val="150000"/>
                        </a:lnSpc>
                        <a:spcAft>
                          <a:spcPts val="0"/>
                        </a:spcAft>
                      </a:pPr>
                      <a:r>
                        <a:rPr lang="fa-IR" sz="1500" dirty="0">
                          <a:effectLst/>
                        </a:rPr>
                        <a:t>- کنترل کمتر بر میزان فشار وارده به قفسه سینه </a:t>
                      </a:r>
                      <a:endParaRPr lang="en-US" sz="1100" dirty="0">
                        <a:effectLst/>
                      </a:endParaRPr>
                    </a:p>
                    <a:p>
                      <a:pPr algn="just" rtl="1">
                        <a:lnSpc>
                          <a:spcPct val="150000"/>
                        </a:lnSpc>
                        <a:spcAft>
                          <a:spcPts val="0"/>
                        </a:spcAft>
                      </a:pPr>
                      <a:r>
                        <a:rPr lang="fa-IR" sz="1500" dirty="0">
                          <a:effectLst/>
                        </a:rPr>
                        <a:t>- خستگی بیشتر</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923934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dirty="0"/>
              <a:t>یک – وَ – دو – وَ – سه – وَ – </a:t>
            </a:r>
            <a:r>
              <a:rPr lang="fa-IR" dirty="0" smtClean="0"/>
              <a:t>نفس ... 3 ماساژ و1 تنفس</a:t>
            </a:r>
            <a:endParaRPr lang="en-US" dirty="0"/>
          </a:p>
          <a:p>
            <a:r>
              <a:rPr lang="fa-IR" dirty="0"/>
              <a:t>/ یک – وَ- دو – وَ – سه – وَ- نفس...     </a:t>
            </a:r>
            <a:r>
              <a:rPr lang="fa-IR" dirty="0" smtClean="0"/>
              <a:t>   //</a:t>
            </a:r>
            <a:endParaRPr lang="en-US" dirty="0"/>
          </a:p>
          <a:p>
            <a:endParaRPr lang="fa-IR" dirty="0"/>
          </a:p>
        </p:txBody>
      </p:sp>
    </p:spTree>
    <p:extLst>
      <p:ext uri="{BB962C8B-B14F-4D97-AF65-F5344CB8AC3E}">
        <p14:creationId xmlns:p14="http://schemas.microsoft.com/office/powerpoint/2010/main" val="30410723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dirty="0"/>
              <a:t>- استفاده از </a:t>
            </a:r>
            <a:r>
              <a:rPr lang="fa-IR" dirty="0">
                <a:solidFill>
                  <a:schemeClr val="tx2">
                    <a:lumMod val="10000"/>
                  </a:schemeClr>
                </a:solidFill>
              </a:rPr>
              <a:t>نمایشگر </a:t>
            </a:r>
            <a:r>
              <a:rPr lang="en-US" dirty="0">
                <a:solidFill>
                  <a:schemeClr val="tx2">
                    <a:lumMod val="10000"/>
                  </a:schemeClr>
                </a:solidFill>
              </a:rPr>
              <a:t>ECG</a:t>
            </a:r>
            <a:r>
              <a:rPr lang="fa-IR" dirty="0"/>
              <a:t> </a:t>
            </a:r>
            <a:r>
              <a:rPr lang="fa-IR" dirty="0" smtClean="0"/>
              <a:t>ومانیتورینگ تعداد </a:t>
            </a:r>
            <a:r>
              <a:rPr lang="fa-IR" dirty="0"/>
              <a:t>ضربان قلب (روش ارجح) </a:t>
            </a:r>
            <a:endParaRPr lang="en-US" dirty="0"/>
          </a:p>
          <a:p>
            <a:r>
              <a:rPr lang="fa-IR" dirty="0"/>
              <a:t>- استفاده از پالس اکسی متر (اگر گردش خون نوزاد موثر نباشد و خونرسانی به بافتی که پالس در آنجا قرار دارد خوب نباشد می تواند ضربان قلب را دقیق نشان ندهد).</a:t>
            </a:r>
            <a:endParaRPr lang="en-US" dirty="0"/>
          </a:p>
          <a:p>
            <a:r>
              <a:rPr lang="fa-IR" dirty="0"/>
              <a:t>- استفاده از گوشی پزشکی (امکان گوش کردن دقیق می تواند ممکن نباشد.)</a:t>
            </a:r>
            <a:endParaRPr lang="en-US" dirty="0"/>
          </a:p>
          <a:p>
            <a:r>
              <a:rPr lang="fa-IR" dirty="0"/>
              <a:t>- استفاده از نبض قاعده بند ناف (احتمال قطع نبض بند ناف بعداز چند دقیقه وجود دارد)</a:t>
            </a:r>
            <a:endParaRPr lang="en-US" dirty="0"/>
          </a:p>
          <a:p>
            <a:endParaRPr lang="fa-IR" dirty="0"/>
          </a:p>
        </p:txBody>
      </p:sp>
    </p:spTree>
    <p:extLst>
      <p:ext uri="{BB962C8B-B14F-4D97-AF65-F5344CB8AC3E}">
        <p14:creationId xmlns:p14="http://schemas.microsoft.com/office/powerpoint/2010/main" val="17727040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dirty="0"/>
              <a:t> به همین دلیل همیشه قبل از تزریق اپی نفرین:</a:t>
            </a:r>
            <a:endParaRPr lang="en-US" dirty="0"/>
          </a:p>
          <a:p>
            <a:r>
              <a:rPr lang="fa-IR" b="1" dirty="0"/>
              <a:t>از تهویه ریه های نوزاد به صورت موثر به همراه اکسیژن و فشردن قفسه سینه به نحو مطلوب مطمئن شوید. </a:t>
            </a:r>
            <a:endParaRPr lang="en-US" dirty="0"/>
          </a:p>
          <a:p>
            <a:endParaRPr lang="fa-IR" dirty="0"/>
          </a:p>
        </p:txBody>
      </p:sp>
    </p:spTree>
    <p:extLst>
      <p:ext uri="{BB962C8B-B14F-4D97-AF65-F5344CB8AC3E}">
        <p14:creationId xmlns:p14="http://schemas.microsoft.com/office/powerpoint/2010/main" val="42838365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533400" y="1600200"/>
            <a:ext cx="8229600" cy="4526280"/>
          </a:xfrm>
        </p:spPr>
        <p:txBody>
          <a:bodyPr/>
          <a:lstStyle/>
          <a:p>
            <a:r>
              <a:rPr lang="fa-IR" dirty="0"/>
              <a:t>معمولاً در حین احیا یکی از 3 روش زیر جهت </a:t>
            </a:r>
            <a:r>
              <a:rPr lang="fa-IR" dirty="0">
                <a:solidFill>
                  <a:schemeClr val="bg1"/>
                </a:solidFill>
              </a:rPr>
              <a:t>تجویز دارو </a:t>
            </a:r>
            <a:r>
              <a:rPr lang="fa-IR" dirty="0"/>
              <a:t>توصیه می شود: </a:t>
            </a:r>
            <a:endParaRPr lang="en-US" dirty="0"/>
          </a:p>
          <a:p>
            <a:r>
              <a:rPr lang="fa-IR" dirty="0"/>
              <a:t>- داخل وریدی (</a:t>
            </a:r>
            <a:r>
              <a:rPr lang="en-US" dirty="0">
                <a:solidFill>
                  <a:schemeClr val="bg1"/>
                </a:solidFill>
              </a:rPr>
              <a:t>IV</a:t>
            </a:r>
            <a:r>
              <a:rPr lang="fa-IR" dirty="0"/>
              <a:t>) </a:t>
            </a:r>
            <a:endParaRPr lang="en-US" dirty="0"/>
          </a:p>
          <a:p>
            <a:r>
              <a:rPr lang="fa-IR" dirty="0"/>
              <a:t>- داخل استخوانی (</a:t>
            </a:r>
            <a:r>
              <a:rPr lang="en-US" dirty="0">
                <a:solidFill>
                  <a:schemeClr val="bg1"/>
                </a:solidFill>
              </a:rPr>
              <a:t>IO</a:t>
            </a:r>
            <a:r>
              <a:rPr lang="fa-IR" dirty="0"/>
              <a:t>)</a:t>
            </a:r>
            <a:endParaRPr lang="en-US" dirty="0"/>
          </a:p>
          <a:p>
            <a:r>
              <a:rPr lang="fa-IR" dirty="0"/>
              <a:t>- داخل تراشه </a:t>
            </a:r>
            <a:r>
              <a:rPr lang="fa-IR" dirty="0" smtClean="0"/>
              <a:t>(</a:t>
            </a:r>
            <a:r>
              <a:rPr lang="en-US" dirty="0" smtClean="0">
                <a:solidFill>
                  <a:schemeClr val="bg1"/>
                </a:solidFill>
              </a:rPr>
              <a:t>ET</a:t>
            </a:r>
            <a:r>
              <a:rPr lang="fa-IR" dirty="0" smtClean="0"/>
              <a:t>)</a:t>
            </a:r>
            <a:endParaRPr lang="en-US" dirty="0" smtClean="0"/>
          </a:p>
          <a:p>
            <a:pPr marL="0" indent="0">
              <a:buNone/>
            </a:pPr>
            <a:r>
              <a:rPr lang="en-US" dirty="0" smtClean="0"/>
              <a:t> </a:t>
            </a:r>
            <a:r>
              <a:rPr lang="fa-IR" dirty="0" smtClean="0"/>
              <a:t> </a:t>
            </a:r>
            <a:endParaRPr lang="en-US" dirty="0" smtClean="0"/>
          </a:p>
          <a:p>
            <a:endParaRPr lang="fa-IR" dirty="0"/>
          </a:p>
        </p:txBody>
      </p:sp>
    </p:spTree>
    <p:extLst>
      <p:ext uri="{BB962C8B-B14F-4D97-AF65-F5344CB8AC3E}">
        <p14:creationId xmlns:p14="http://schemas.microsoft.com/office/powerpoint/2010/main" val="3455369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fa-IR" dirty="0"/>
                  <a:t>دوز پیشنهاد شده اپی نفرین جهت احیای نوزاد از راه </a:t>
                </a:r>
                <a:r>
                  <a:rPr lang="en-US" dirty="0"/>
                  <a:t>IV</a:t>
                </a:r>
                <a:r>
                  <a:rPr lang="fa-IR" dirty="0"/>
                  <a:t> </a:t>
                </a:r>
                <a:r>
                  <a:rPr lang="fa-IR" dirty="0" smtClean="0"/>
                  <a:t>    </a:t>
                </a:r>
                <a:r>
                  <a:rPr lang="fa-IR" dirty="0"/>
                  <a:t>به میزان </a:t>
                </a:r>
                <a:r>
                  <a:rPr lang="en-US" dirty="0"/>
                  <a:t>0.01-0.03 mg/kg</a:t>
                </a:r>
                <a:r>
                  <a:rPr lang="fa-IR" dirty="0"/>
                  <a:t> می باشد که اگر اپی نفرین شما همان اپی نفرین 10 میلی لیتری باشد دوز پیشنهاد شده </a:t>
                </a:r>
                <a:r>
                  <a:rPr lang="en-US" dirty="0"/>
                  <a:t>0.1-0.3 ml/kg</a:t>
                </a:r>
                <a:r>
                  <a:rPr lang="fa-IR" dirty="0"/>
                  <a:t> می باشد. (واگر اپی نفرین </a:t>
                </a:r>
                <a14:m>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1000</m:t>
                        </m:r>
                      </m:den>
                    </m:f>
                  </m:oMath>
                </a14:m>
                <a:r>
                  <a:rPr lang="fa-IR" dirty="0"/>
                  <a:t> بود حتماً رقیق شود).</a:t>
                </a:r>
                <a:endParaRPr lang="en-US" dirty="0"/>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3037" t="-1884" r="-815"/>
                </a:stretch>
              </a:blipFill>
            </p:spPr>
            <p:txBody>
              <a:bodyPr/>
              <a:lstStyle/>
              <a:p>
                <a:r>
                  <a:rPr lang="en-US">
                    <a:noFill/>
                  </a:rPr>
                  <a:t> </a:t>
                </a:r>
              </a:p>
            </p:txBody>
          </p:sp>
        </mc:Fallback>
      </mc:AlternateContent>
    </p:spTree>
    <p:extLst>
      <p:ext uri="{BB962C8B-B14F-4D97-AF65-F5344CB8AC3E}">
        <p14:creationId xmlns:p14="http://schemas.microsoft.com/office/powerpoint/2010/main" val="35094768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dirty="0"/>
              <a:t>بطور مثال اگر نوزادی با وزنی حدود </a:t>
            </a:r>
            <a:r>
              <a:rPr lang="en-US" dirty="0"/>
              <a:t>3200g</a:t>
            </a:r>
            <a:r>
              <a:rPr lang="fa-IR" dirty="0"/>
              <a:t> متولد شد و نیاز به تجویز اپی نفرین داشت می توانید هر 5-3 دقیقه یک میلی لیتر اپی نفرین از طریق </a:t>
            </a:r>
            <a:r>
              <a:rPr lang="en-US" dirty="0"/>
              <a:t>IV</a:t>
            </a:r>
            <a:r>
              <a:rPr lang="fa-IR" dirty="0"/>
              <a:t> </a:t>
            </a:r>
            <a:r>
              <a:rPr lang="fa-IR" dirty="0" smtClean="0"/>
              <a:t>تجویز </a:t>
            </a:r>
            <a:r>
              <a:rPr lang="fa-IR" dirty="0"/>
              <a:t>نموده یا هر5-3 دقیقه 3 میلی لیتر اپی نفرین داخل لوله تراشه نوزاد پوش نمایید. </a:t>
            </a:r>
            <a:endParaRPr lang="en-US" dirty="0"/>
          </a:p>
        </p:txBody>
      </p:sp>
    </p:spTree>
    <p:extLst>
      <p:ext uri="{BB962C8B-B14F-4D97-AF65-F5344CB8AC3E}">
        <p14:creationId xmlns:p14="http://schemas.microsoft.com/office/powerpoint/2010/main" val="6973595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ارزیابی اولیه</a:t>
            </a:r>
            <a:endParaRPr lang="en-US" dirty="0"/>
          </a:p>
        </p:txBody>
      </p:sp>
      <p:sp>
        <p:nvSpPr>
          <p:cNvPr id="3" name="Content Placeholder 2"/>
          <p:cNvSpPr>
            <a:spLocks noGrp="1"/>
          </p:cNvSpPr>
          <p:nvPr>
            <p:ph idx="1"/>
          </p:nvPr>
        </p:nvSpPr>
        <p:spPr/>
        <p:txBody>
          <a:bodyPr>
            <a:normAutofit lnSpcReduction="10000"/>
          </a:bodyPr>
          <a:lstStyle/>
          <a:p>
            <a:r>
              <a:rPr lang="fa-IR" dirty="0" smtClean="0"/>
              <a:t>در شرایط اورژانسی لازم است به صورت مختصر ارزیابی اولیه انجام شود .(</a:t>
            </a:r>
            <a:r>
              <a:rPr lang="en-US" dirty="0" smtClean="0"/>
              <a:t>SAMPLE</a:t>
            </a:r>
            <a:r>
              <a:rPr lang="fa-IR" dirty="0" smtClean="0"/>
              <a:t>)</a:t>
            </a:r>
          </a:p>
          <a:p>
            <a:r>
              <a:rPr lang="en-US" dirty="0" smtClean="0"/>
              <a:t>S</a:t>
            </a:r>
            <a:r>
              <a:rPr lang="fa-IR" dirty="0" smtClean="0"/>
              <a:t>  شامل  </a:t>
            </a:r>
            <a:r>
              <a:rPr lang="en-US" dirty="0" err="1" smtClean="0"/>
              <a:t>sinc</a:t>
            </a:r>
            <a:r>
              <a:rPr lang="en-US" dirty="0" smtClean="0"/>
              <a:t> </a:t>
            </a:r>
            <a:r>
              <a:rPr lang="fa-IR" dirty="0" smtClean="0"/>
              <a:t> و </a:t>
            </a:r>
            <a:r>
              <a:rPr lang="en-US" dirty="0" smtClean="0"/>
              <a:t>septum</a:t>
            </a:r>
            <a:r>
              <a:rPr lang="fa-IR" dirty="0" smtClean="0"/>
              <a:t> نشانه های بیماری فعلی</a:t>
            </a:r>
          </a:p>
          <a:p>
            <a:r>
              <a:rPr lang="en-US" dirty="0" smtClean="0"/>
              <a:t>A</a:t>
            </a:r>
            <a:r>
              <a:rPr lang="fa-IR" dirty="0" smtClean="0"/>
              <a:t> سابقه </a:t>
            </a:r>
            <a:r>
              <a:rPr lang="en-US" dirty="0" err="1" smtClean="0"/>
              <a:t>alerji</a:t>
            </a:r>
            <a:r>
              <a:rPr lang="fa-IR" dirty="0" smtClean="0"/>
              <a:t> به دارو یا مواد غذایی</a:t>
            </a:r>
          </a:p>
          <a:p>
            <a:r>
              <a:rPr lang="en-US" dirty="0" smtClean="0"/>
              <a:t>M</a:t>
            </a:r>
            <a:r>
              <a:rPr lang="fa-IR" dirty="0" smtClean="0"/>
              <a:t>  </a:t>
            </a:r>
            <a:r>
              <a:rPr lang="en-US" dirty="0" smtClean="0"/>
              <a:t>medication</a:t>
            </a:r>
            <a:r>
              <a:rPr lang="fa-IR" dirty="0" smtClean="0"/>
              <a:t> سابقه دارویی</a:t>
            </a:r>
          </a:p>
          <a:p>
            <a:r>
              <a:rPr lang="en-US" dirty="0" smtClean="0"/>
              <a:t>P</a:t>
            </a:r>
            <a:r>
              <a:rPr lang="fa-IR" dirty="0" smtClean="0"/>
              <a:t> </a:t>
            </a:r>
            <a:r>
              <a:rPr lang="en-US" dirty="0" smtClean="0"/>
              <a:t> post history</a:t>
            </a:r>
            <a:r>
              <a:rPr lang="fa-IR" dirty="0" smtClean="0"/>
              <a:t> سابقه گذشته پزشکی و...</a:t>
            </a:r>
          </a:p>
          <a:p>
            <a:r>
              <a:rPr lang="en-US" dirty="0" smtClean="0"/>
              <a:t>L</a:t>
            </a:r>
            <a:r>
              <a:rPr lang="fa-IR" dirty="0" smtClean="0"/>
              <a:t>  </a:t>
            </a:r>
            <a:r>
              <a:rPr lang="en-US" dirty="0" smtClean="0"/>
              <a:t>last  fud </a:t>
            </a:r>
            <a:r>
              <a:rPr lang="fa-IR" dirty="0"/>
              <a:t> </a:t>
            </a:r>
            <a:r>
              <a:rPr lang="fa-IR" dirty="0" smtClean="0"/>
              <a:t> اخرین وعده غذایی</a:t>
            </a:r>
          </a:p>
          <a:p>
            <a:r>
              <a:rPr lang="fa-IR" dirty="0" smtClean="0"/>
              <a:t>در شرایط اورژانسی به طور مختصر بررسی میشود</a:t>
            </a:r>
          </a:p>
          <a:p>
            <a:r>
              <a:rPr lang="fa-IR" dirty="0" smtClean="0"/>
              <a:t>(علائم بیماری – سابقه الرژی-سابقه دارویی-تاریخچه گذشته بیماراخرین وعده غذایی-</a:t>
            </a:r>
            <a:endParaRPr lang="en-US" dirty="0"/>
          </a:p>
        </p:txBody>
      </p:sp>
    </p:spTree>
    <p:extLst>
      <p:ext uri="{BB962C8B-B14F-4D97-AF65-F5344CB8AC3E}">
        <p14:creationId xmlns:p14="http://schemas.microsoft.com/office/powerpoint/2010/main" val="28458864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p:cNvPicPr>
          <p:nvPr>
            <p:ph idx="1"/>
          </p:nvPr>
        </p:nvPicPr>
        <p:blipFill rotWithShape="1">
          <a:blip r:embed="rId2">
            <a:duotone>
              <a:prstClr val="black"/>
              <a:schemeClr val="accent5">
                <a:tint val="45000"/>
                <a:satMod val="400000"/>
              </a:schemeClr>
            </a:duotone>
            <a:extLst>
              <a:ext uri="{28A0092B-C50C-407E-A947-70E740481C1C}">
                <a14:useLocalDpi xmlns:a14="http://schemas.microsoft.com/office/drawing/2010/main" val="0"/>
              </a:ext>
            </a:extLst>
          </a:blip>
          <a:srcRect b="35501"/>
          <a:stretch/>
        </p:blipFill>
        <p:spPr bwMode="auto">
          <a:xfrm>
            <a:off x="1524000" y="1905000"/>
            <a:ext cx="5711331" cy="4572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6752111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dirty="0" smtClean="0"/>
              <a:t>در </a:t>
            </a:r>
            <a:r>
              <a:rPr lang="fa-IR" dirty="0"/>
              <a:t>تمام زایمان های طبیعی </a:t>
            </a:r>
            <a:r>
              <a:rPr lang="en-US" dirty="0">
                <a:sym typeface="Wingdings 3" panose="05040102010807070707" pitchFamily="18" charset="2"/>
              </a:rPr>
              <a:t></a:t>
            </a:r>
            <a:r>
              <a:rPr lang="fa-IR" dirty="0"/>
              <a:t> حداقل یک نفر آگاه به </a:t>
            </a:r>
            <a:r>
              <a:rPr lang="en-US" dirty="0"/>
              <a:t>NRP</a:t>
            </a:r>
          </a:p>
          <a:p>
            <a:r>
              <a:rPr lang="fa-IR" dirty="0"/>
              <a:t>در زایمان های پر خطر </a:t>
            </a:r>
            <a:r>
              <a:rPr lang="en-US" dirty="0">
                <a:sym typeface="Wingdings 3" panose="05040102010807070707" pitchFamily="18" charset="2"/>
              </a:rPr>
              <a:t></a:t>
            </a:r>
            <a:r>
              <a:rPr lang="fa-IR" dirty="0"/>
              <a:t> حداقل 2 نفر آگاه به </a:t>
            </a:r>
            <a:r>
              <a:rPr lang="en-US" dirty="0"/>
              <a:t>NRP</a:t>
            </a:r>
          </a:p>
          <a:p>
            <a:r>
              <a:rPr lang="fa-IR" dirty="0"/>
              <a:t>در روند احیای نوزاد </a:t>
            </a:r>
            <a:r>
              <a:rPr lang="en-US" dirty="0">
                <a:sym typeface="Wingdings 3" panose="05040102010807070707" pitchFamily="18" charset="2"/>
              </a:rPr>
              <a:t></a:t>
            </a:r>
            <a:r>
              <a:rPr lang="fa-IR" dirty="0"/>
              <a:t> 4 نفر آگاه به </a:t>
            </a:r>
            <a:r>
              <a:rPr lang="en-US" dirty="0" smtClean="0"/>
              <a:t>NRP</a:t>
            </a:r>
          </a:p>
          <a:p>
            <a:r>
              <a:rPr lang="fa-IR" dirty="0" smtClean="0"/>
              <a:t>مادرانی که سابقه نوزاد نارس دارند برای زایمان به بیمارستان مجهز بروند</a:t>
            </a:r>
            <a:endParaRPr lang="en-US" dirty="0"/>
          </a:p>
          <a:p>
            <a:endParaRPr lang="fa-IR" dirty="0"/>
          </a:p>
        </p:txBody>
      </p:sp>
    </p:spTree>
    <p:extLst>
      <p:ext uri="{BB962C8B-B14F-4D97-AF65-F5344CB8AC3E}">
        <p14:creationId xmlns:p14="http://schemas.microsoft.com/office/powerpoint/2010/main" val="3720803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rgbClr val="FF0000"/>
                </a:solidFill>
                <a:cs typeface="2  Titr" pitchFamily="2" charset="-78"/>
              </a:rPr>
              <a:t>کدام نوزاد به احیاء نیاز دارد؟</a:t>
            </a:r>
            <a:endParaRPr lang="fa-IR" dirty="0">
              <a:solidFill>
                <a:srgbClr val="FF0000"/>
              </a:solidFill>
            </a:endParaRPr>
          </a:p>
        </p:txBody>
      </p:sp>
      <p:sp>
        <p:nvSpPr>
          <p:cNvPr id="3" name="Content Placeholder 2"/>
          <p:cNvSpPr>
            <a:spLocks noGrp="1"/>
          </p:cNvSpPr>
          <p:nvPr>
            <p:ph idx="1"/>
          </p:nvPr>
        </p:nvSpPr>
        <p:spPr/>
        <p:txBody>
          <a:bodyPr/>
          <a:lstStyle/>
          <a:p>
            <a:pPr algn="justLow" rtl="1">
              <a:lnSpc>
                <a:spcPct val="110000"/>
              </a:lnSpc>
              <a:buBlip>
                <a:blip r:embed="rId2"/>
              </a:buBlip>
              <a:defRPr/>
            </a:pPr>
            <a:r>
              <a:rPr lang="fa-IR" b="1" dirty="0" smtClean="0">
                <a:cs typeface="2  Titr" pitchFamily="2" charset="-78"/>
                <a:sym typeface="Webdings" pitchFamily="18" charset="2"/>
              </a:rPr>
              <a:t>بیشتر نوزادان تازه به دنیا آمده سرحال میباشند.</a:t>
            </a:r>
          </a:p>
          <a:p>
            <a:pPr algn="justLow" rtl="1">
              <a:lnSpc>
                <a:spcPct val="110000"/>
              </a:lnSpc>
              <a:buBlip>
                <a:blip r:embed="rId2"/>
              </a:buBlip>
              <a:defRPr/>
            </a:pPr>
            <a:r>
              <a:rPr lang="fa-IR" b="1" dirty="0" smtClean="0">
                <a:cs typeface="2  Titr" pitchFamily="2" charset="-78"/>
                <a:sym typeface="Webdings" pitchFamily="18" charset="2"/>
              </a:rPr>
              <a:t>فقط حدود 10% از نوزادان به کمک نیاز دارند.</a:t>
            </a:r>
          </a:p>
          <a:p>
            <a:pPr algn="justLow" rtl="1">
              <a:lnSpc>
                <a:spcPct val="110000"/>
              </a:lnSpc>
              <a:buBlip>
                <a:blip r:embed="rId2"/>
              </a:buBlip>
              <a:defRPr/>
            </a:pPr>
            <a:r>
              <a:rPr lang="fa-IR" b="1" dirty="0" smtClean="0">
                <a:cs typeface="2  Titr" pitchFamily="2" charset="-78"/>
                <a:sym typeface="Webdings" pitchFamily="18" charset="2"/>
              </a:rPr>
              <a:t>فقط 1% از نوزادان به عملیات احیای پیشرفته(مثل لوله گذاری داخل تراشه</a:t>
            </a:r>
            <a:r>
              <a:rPr lang="en-US" b="1" dirty="0" smtClean="0">
                <a:cs typeface="2  Titr" pitchFamily="2" charset="-78"/>
                <a:sym typeface="Webdings" pitchFamily="18" charset="2"/>
              </a:rPr>
              <a:t> </a:t>
            </a:r>
            <a:r>
              <a:rPr lang="fa-IR" b="1" dirty="0" smtClean="0">
                <a:cs typeface="2  Titr" pitchFamily="2" charset="-78"/>
                <a:sym typeface="Webdings" pitchFamily="18" charset="2"/>
              </a:rPr>
              <a:t>، فشردن قفسه سینه و یا داروها) برای زنده ماندن نیاز دارند</a:t>
            </a:r>
            <a:r>
              <a:rPr lang="en-US" b="1" dirty="0" smtClean="0">
                <a:cs typeface="2  Titr" pitchFamily="2" charset="-78"/>
                <a:sym typeface="Webdings" pitchFamily="18" charset="2"/>
              </a:rPr>
              <a:t> </a:t>
            </a:r>
            <a:r>
              <a:rPr lang="fa-IR" b="1" dirty="0" smtClean="0">
                <a:cs typeface="2  Titr" pitchFamily="2" charset="-78"/>
                <a:sym typeface="Webdings" pitchFamily="18" charset="2"/>
              </a:rPr>
              <a:t>.</a:t>
            </a:r>
          </a:p>
          <a:p>
            <a:pPr algn="r" rtl="1"/>
            <a:endParaRPr lang="fa-I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739775"/>
            <a:ext cx="8001000" cy="838200"/>
          </a:xfrm>
        </p:spPr>
        <p:txBody>
          <a:bodyPr/>
          <a:lstStyle/>
          <a:p>
            <a:pPr algn="ctr" eaLnBrk="1" hangingPunct="1">
              <a:defRPr/>
            </a:pPr>
            <a:r>
              <a:rPr lang="fa-IR" smtClean="0">
                <a:solidFill>
                  <a:srgbClr val="FFFF66"/>
                </a:solidFill>
                <a:ea typeface="+mj-ea"/>
                <a:cs typeface="2  Titr" pitchFamily="2" charset="-78"/>
              </a:rPr>
              <a:t>فیزیولوژی جنین</a:t>
            </a:r>
            <a:endParaRPr lang="en-US" smtClean="0">
              <a:solidFill>
                <a:srgbClr val="FFFF66"/>
              </a:solidFill>
              <a:ea typeface="+mj-ea"/>
              <a:cs typeface="2  Titr" pitchFamily="2" charset="-78"/>
            </a:endParaRPr>
          </a:p>
        </p:txBody>
      </p:sp>
      <p:sp>
        <p:nvSpPr>
          <p:cNvPr id="9219" name="Rectangle 3"/>
          <p:cNvSpPr>
            <a:spLocks noGrp="1" noChangeArrowheads="1"/>
          </p:cNvSpPr>
          <p:nvPr>
            <p:ph idx="1"/>
          </p:nvPr>
        </p:nvSpPr>
        <p:spPr>
          <a:xfrm>
            <a:off x="468315" y="1981202"/>
            <a:ext cx="8294687" cy="2227263"/>
          </a:xfrm>
          <a:ln>
            <a:solidFill>
              <a:srgbClr val="FFFF00"/>
            </a:solidFill>
          </a:ln>
        </p:spPr>
        <p:txBody>
          <a:bodyPr/>
          <a:lstStyle/>
          <a:p>
            <a:pPr algn="r" rtl="1" eaLnBrk="1" hangingPunct="1">
              <a:buFontTx/>
              <a:buNone/>
              <a:defRPr/>
            </a:pPr>
            <a:r>
              <a:rPr lang="fa-IR" sz="2800" b="1">
                <a:solidFill>
                  <a:srgbClr val="FFCC66"/>
                </a:solidFill>
                <a:cs typeface="2  Titr" pitchFamily="2" charset="-78"/>
              </a:rPr>
              <a:t>در جنین</a:t>
            </a:r>
          </a:p>
          <a:p>
            <a:pPr algn="r" rtl="1" eaLnBrk="1" hangingPunct="1">
              <a:buFontTx/>
              <a:buBlip>
                <a:blip r:embed="rId3"/>
              </a:buBlip>
              <a:defRPr/>
            </a:pPr>
            <a:r>
              <a:rPr lang="fa-IR" sz="2800" b="1">
                <a:cs typeface="2  Titr" pitchFamily="2" charset="-78"/>
              </a:rPr>
              <a:t>آلوئولها با مایع مترشحه از ریه ها پر شده اند.</a:t>
            </a:r>
          </a:p>
          <a:p>
            <a:pPr algn="r" rtl="1" eaLnBrk="1" hangingPunct="1">
              <a:buFontTx/>
              <a:buBlip>
                <a:blip r:embed="rId3"/>
              </a:buBlip>
              <a:defRPr/>
            </a:pPr>
            <a:r>
              <a:rPr lang="fa-IR" sz="2800" b="1">
                <a:cs typeface="2  Titr" pitchFamily="2" charset="-78"/>
              </a:rPr>
              <a:t>در رحم</a:t>
            </a:r>
            <a:r>
              <a:rPr lang="en-US" sz="2800" b="1">
                <a:cs typeface="2  Titr" pitchFamily="2" charset="-78"/>
              </a:rPr>
              <a:t> </a:t>
            </a:r>
            <a:r>
              <a:rPr lang="fa-IR" sz="2800" b="1">
                <a:cs typeface="2  Titr" pitchFamily="2" charset="-78"/>
              </a:rPr>
              <a:t>، جنین برای مبادله گازها به جفت وابسته است.</a:t>
            </a:r>
            <a:endParaRPr lang="en-US" sz="2800" b="1">
              <a:cs typeface="2  Titr" pitchFamily="2" charset="-78"/>
            </a:endParaRPr>
          </a:p>
        </p:txBody>
      </p:sp>
      <p:sp>
        <p:nvSpPr>
          <p:cNvPr id="4" name="Slide Number Placeholder 5"/>
          <p:cNvSpPr>
            <a:spLocks noGrp="1"/>
          </p:cNvSpPr>
          <p:nvPr>
            <p:ph type="sldNum" sz="quarter" idx="12"/>
          </p:nvPr>
        </p:nvSpPr>
        <p:spPr/>
        <p:txBody>
          <a:bodyPr/>
          <a:lstStyle/>
          <a:p>
            <a:pPr>
              <a:defRPr/>
            </a:pPr>
            <a:r>
              <a:rPr lang="en-US"/>
              <a:t>1-</a:t>
            </a:r>
            <a:fld id="{A17A9832-FE25-443C-A545-D7452C274AC7}" type="slidenum">
              <a:rPr lang="en-US">
                <a:cs typeface="Arial" charset="0"/>
              </a:rPr>
              <a:pPr>
                <a:defRPr/>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algn="r" eaLnBrk="1" hangingPunct="1">
              <a:defRPr/>
            </a:pPr>
            <a:r>
              <a:rPr lang="fa-IR" smtClean="0">
                <a:solidFill>
                  <a:srgbClr val="FFFF66"/>
                </a:solidFill>
                <a:ea typeface="+mj-ea"/>
                <a:cs typeface="2  Titr" pitchFamily="2" charset="-78"/>
              </a:rPr>
              <a:t>فیزیولوژی جنین</a:t>
            </a:r>
            <a:endParaRPr lang="en-US" smtClean="0">
              <a:solidFill>
                <a:srgbClr val="FFFF66"/>
              </a:solidFill>
              <a:ea typeface="+mj-ea"/>
              <a:cs typeface="2  Titr" pitchFamily="2" charset="-78"/>
            </a:endParaRPr>
          </a:p>
        </p:txBody>
      </p:sp>
      <p:sp>
        <p:nvSpPr>
          <p:cNvPr id="11267" name="Rectangle 3"/>
          <p:cNvSpPr>
            <a:spLocks noGrp="1" noChangeArrowheads="1"/>
          </p:cNvSpPr>
          <p:nvPr>
            <p:ph type="body" sz="half" idx="1"/>
          </p:nvPr>
        </p:nvSpPr>
        <p:spPr>
          <a:xfrm>
            <a:off x="4560890" y="2092325"/>
            <a:ext cx="4206875" cy="2763838"/>
          </a:xfrm>
          <a:ln>
            <a:solidFill>
              <a:schemeClr val="tx1"/>
            </a:solidFill>
          </a:ln>
        </p:spPr>
        <p:txBody>
          <a:bodyPr/>
          <a:lstStyle/>
          <a:p>
            <a:pPr algn="r" rtl="1" eaLnBrk="1" hangingPunct="1">
              <a:lnSpc>
                <a:spcPct val="90000"/>
              </a:lnSpc>
              <a:buFontTx/>
              <a:buNone/>
              <a:defRPr/>
            </a:pPr>
            <a:r>
              <a:rPr lang="fa-IR" b="1" smtClean="0">
                <a:solidFill>
                  <a:srgbClr val="FFCC66"/>
                </a:solidFill>
                <a:ea typeface="+mn-ea"/>
                <a:cs typeface="2  Titr" pitchFamily="2" charset="-78"/>
              </a:rPr>
              <a:t>در جنین</a:t>
            </a:r>
            <a:endParaRPr lang="en-US" b="1" smtClean="0">
              <a:solidFill>
                <a:srgbClr val="FFCC66"/>
              </a:solidFill>
              <a:ea typeface="+mn-ea"/>
              <a:cs typeface="2  Titr" pitchFamily="2" charset="-78"/>
            </a:endParaRPr>
          </a:p>
          <a:p>
            <a:pPr algn="justLow" rtl="1" eaLnBrk="1" hangingPunct="1">
              <a:buFontTx/>
              <a:buBlip>
                <a:blip r:embed="rId4"/>
              </a:buBlip>
              <a:defRPr/>
            </a:pPr>
            <a:r>
              <a:rPr lang="fa-IR" sz="2400" b="1">
                <a:cs typeface="2  Titr" pitchFamily="2" charset="-78"/>
              </a:rPr>
              <a:t>آرتریولهای ریوی منقبض میباشند.</a:t>
            </a:r>
            <a:endParaRPr lang="en-US" sz="2400" b="1">
              <a:cs typeface="2  Titr" pitchFamily="2" charset="-78"/>
            </a:endParaRPr>
          </a:p>
          <a:p>
            <a:pPr algn="justLow" rtl="1" eaLnBrk="1" hangingPunct="1">
              <a:buFontTx/>
              <a:buBlip>
                <a:blip r:embed="rId4"/>
              </a:buBlip>
              <a:defRPr/>
            </a:pPr>
            <a:r>
              <a:rPr lang="fa-IR" sz="2400" b="1">
                <a:cs typeface="2  Titr" pitchFamily="2" charset="-78"/>
              </a:rPr>
              <a:t>جریان خون ریوی کمتر است.</a:t>
            </a:r>
            <a:endParaRPr lang="en-US" sz="2400" b="1">
              <a:cs typeface="2  Titr" pitchFamily="2" charset="-78"/>
            </a:endParaRPr>
          </a:p>
          <a:p>
            <a:pPr algn="justLow" rtl="1" eaLnBrk="1" hangingPunct="1">
              <a:buFontTx/>
              <a:buBlip>
                <a:blip r:embed="rId4"/>
              </a:buBlip>
              <a:defRPr/>
            </a:pPr>
            <a:r>
              <a:rPr lang="fa-IR" sz="2400" b="1">
                <a:cs typeface="2  Titr" pitchFamily="2" charset="-78"/>
              </a:rPr>
              <a:t>جریان خون از طریق مجرای شریانی منحرف میشود.</a:t>
            </a:r>
            <a:endParaRPr lang="en-US" sz="2400" b="1">
              <a:cs typeface="2  Titr" pitchFamily="2" charset="-78"/>
            </a:endParaRPr>
          </a:p>
          <a:p>
            <a:pPr algn="r" rtl="1" eaLnBrk="1" hangingPunct="1">
              <a:buFontTx/>
              <a:buBlip>
                <a:blip r:embed="rId4"/>
              </a:buBlip>
              <a:defRPr/>
            </a:pPr>
            <a:endParaRPr lang="en-US" sz="2400" b="1">
              <a:cs typeface="2  Titr" pitchFamily="2" charset="-78"/>
            </a:endParaRPr>
          </a:p>
        </p:txBody>
      </p:sp>
      <p:pic>
        <p:nvPicPr>
          <p:cNvPr id="11290" name="Fl_01_03_02.wmv">
            <a:hlinkClick r:id="" action="ppaction://media"/>
          </p:cNvPr>
          <p:cNvPicPr>
            <a:picLocks noGrp="1" noRot="1" noChangeAspect="1" noChangeArrowheads="1"/>
          </p:cNvPicPr>
          <p:nvPr>
            <p:ph sz="half" idx="2"/>
            <a:videoFile r:link="rId1"/>
          </p:nvPr>
        </p:nvPicPr>
        <p:blipFill>
          <a:blip r:embed="rId5"/>
          <a:srcRect/>
          <a:stretch>
            <a:fillRect/>
          </a:stretch>
        </p:blipFill>
        <p:spPr>
          <a:xfrm>
            <a:off x="536575" y="2085975"/>
            <a:ext cx="3810000" cy="2857500"/>
          </a:xfrm>
        </p:spPr>
      </p:pic>
      <p:sp>
        <p:nvSpPr>
          <p:cNvPr id="6" name="Slide Number Placeholder 6"/>
          <p:cNvSpPr>
            <a:spLocks noGrp="1"/>
          </p:cNvSpPr>
          <p:nvPr>
            <p:ph type="sldNum" sz="quarter" idx="12"/>
          </p:nvPr>
        </p:nvSpPr>
        <p:spPr/>
        <p:txBody>
          <a:bodyPr/>
          <a:lstStyle/>
          <a:p>
            <a:pPr>
              <a:defRPr/>
            </a:pPr>
            <a:r>
              <a:rPr lang="en-US"/>
              <a:t>1-</a:t>
            </a:r>
            <a:fld id="{79C985D9-FDE0-45F8-A3FD-2E822D94B1E1}" type="slidenum">
              <a:rPr lang="en-US">
                <a:cs typeface="Arial" charset="0"/>
              </a:rPr>
              <a:pPr>
                <a:defRPr/>
              </a:pPr>
              <a:t>24</a:t>
            </a:fld>
            <a:endParaRPr lang="en-US"/>
          </a:p>
        </p:txBody>
      </p:sp>
      <p:sp>
        <p:nvSpPr>
          <p:cNvPr id="11288" name="Text Box 24"/>
          <p:cNvSpPr txBox="1">
            <a:spLocks noChangeArrowheads="1"/>
          </p:cNvSpPr>
          <p:nvPr/>
        </p:nvSpPr>
        <p:spPr bwMode="auto">
          <a:xfrm>
            <a:off x="1276350" y="5087940"/>
            <a:ext cx="2406428" cy="276999"/>
          </a:xfrm>
          <a:prstGeom prst="rect">
            <a:avLst/>
          </a:prstGeom>
          <a:noFill/>
          <a:ln w="9525">
            <a:noFill/>
            <a:miter lim="800000"/>
            <a:headEnd/>
            <a:tailEnd/>
          </a:ln>
          <a:effectLst/>
        </p:spPr>
        <p:txBody>
          <a:bodyPr wrap="none">
            <a:spAutoFit/>
          </a:bodyPr>
          <a:lstStyle/>
          <a:p>
            <a:pPr>
              <a:defRPr/>
            </a:pPr>
            <a:r>
              <a:rPr lang="fa-IR" sz="1200" b="1">
                <a:solidFill>
                  <a:srgbClr val="FFFF00"/>
                </a:solidFill>
                <a:effectLst>
                  <a:outerShdw blurRad="38100" dist="38100" dir="2700000" algn="tl">
                    <a:srgbClr val="000000"/>
                  </a:outerShdw>
                </a:effectLst>
                <a:latin typeface="Arial" charset="0"/>
                <a:ea typeface="ＭＳ Ｐゴシック" pitchFamily="34" charset="-128"/>
                <a:cs typeface="2  Zar" pitchFamily="2" charset="-78"/>
              </a:rPr>
              <a:t>روی تصویر کلیک کنید تا  فیلم اجرا شود</a:t>
            </a:r>
            <a:endParaRPr lang="en-US" sz="1200" b="1">
              <a:solidFill>
                <a:srgbClr val="FFFF00"/>
              </a:solidFill>
              <a:effectLst>
                <a:outerShdw blurRad="38100" dist="38100" dir="2700000" algn="tl">
                  <a:srgbClr val="000000"/>
                </a:outerShdw>
              </a:effectLst>
              <a:latin typeface="Arial" charset="0"/>
              <a:ea typeface="ＭＳ Ｐゴシック" pitchFamily="34" charset="-128"/>
              <a:cs typeface="2  Zar" pitchFamily="2" charset="-7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29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290"/>
                                        </p:tgtEl>
                                      </p:cBhvr>
                                    </p:cmd>
                                  </p:childTnLst>
                                </p:cTn>
                              </p:par>
                            </p:childTnLst>
                          </p:cTn>
                        </p:par>
                      </p:childTnLst>
                    </p:cTn>
                  </p:par>
                </p:childTnLst>
              </p:cTn>
              <p:nextCondLst>
                <p:cond evt="onClick" delay="0">
                  <p:tgtEl>
                    <p:spTgt spid="11290"/>
                  </p:tgtEl>
                </p:cond>
              </p:nextCondLst>
            </p:seq>
            <p:video>
              <p:cMediaNode>
                <p:cTn id="7" fill="hold" display="0">
                  <p:stCondLst>
                    <p:cond delay="indefinite"/>
                  </p:stCondLst>
                  <p:endCondLst>
                    <p:cond evt="onNext" delay="0">
                      <p:tgtEl>
                        <p:sldTgt/>
                      </p:tgtEl>
                    </p:cond>
                    <p:cond evt="onPrev" delay="0">
                      <p:tgtEl>
                        <p:sldTgt/>
                      </p:tgtEl>
                    </p:cond>
                  </p:endCondLst>
                </p:cTn>
                <p:tgtEl>
                  <p:spTgt spid="11290"/>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r" rtl="1" eaLnBrk="1" hangingPunct="1">
              <a:defRPr/>
            </a:pPr>
            <a:r>
              <a:rPr lang="fa-IR" sz="3200">
                <a:solidFill>
                  <a:srgbClr val="FFFF66"/>
                </a:solidFill>
                <a:cs typeface="2  Titr" pitchFamily="2" charset="-78"/>
              </a:rPr>
              <a:t>وضعیت  ریه ها و گردش خون(</a:t>
            </a:r>
            <a:r>
              <a:rPr lang="en-US" sz="3200">
                <a:solidFill>
                  <a:srgbClr val="FFFF66"/>
                </a:solidFill>
                <a:cs typeface="2  Titr" pitchFamily="2" charset="-78"/>
              </a:rPr>
              <a:t> </a:t>
            </a:r>
            <a:r>
              <a:rPr lang="fa-IR" sz="3200">
                <a:solidFill>
                  <a:srgbClr val="FFFF66"/>
                </a:solidFill>
                <a:cs typeface="2  Titr" pitchFamily="2" charset="-78"/>
              </a:rPr>
              <a:t>پس از تولد)</a:t>
            </a:r>
            <a:endParaRPr lang="en-US" sz="3200">
              <a:solidFill>
                <a:srgbClr val="FFFF66"/>
              </a:solidFill>
              <a:cs typeface="2  Titr" pitchFamily="2" charset="-78"/>
            </a:endParaRPr>
          </a:p>
        </p:txBody>
      </p:sp>
      <p:sp>
        <p:nvSpPr>
          <p:cNvPr id="13315" name="Rectangle 3"/>
          <p:cNvSpPr>
            <a:spLocks noGrp="1" noChangeArrowheads="1"/>
          </p:cNvSpPr>
          <p:nvPr>
            <p:ph type="body" sz="half" idx="1"/>
          </p:nvPr>
        </p:nvSpPr>
        <p:spPr>
          <a:xfrm>
            <a:off x="4618038" y="2046288"/>
            <a:ext cx="3954462" cy="2779712"/>
          </a:xfrm>
          <a:ln>
            <a:solidFill>
              <a:schemeClr val="tx1"/>
            </a:solidFill>
          </a:ln>
        </p:spPr>
        <p:txBody>
          <a:bodyPr/>
          <a:lstStyle/>
          <a:p>
            <a:pPr algn="justLow" rtl="1" eaLnBrk="1" hangingPunct="1">
              <a:lnSpc>
                <a:spcPct val="110000"/>
              </a:lnSpc>
              <a:buFontTx/>
              <a:buBlip>
                <a:blip r:embed="rId4"/>
              </a:buBlip>
              <a:defRPr/>
            </a:pPr>
            <a:endParaRPr lang="fa-IR" sz="2400" b="1">
              <a:cs typeface="2  Titr" pitchFamily="2" charset="-78"/>
            </a:endParaRPr>
          </a:p>
          <a:p>
            <a:pPr algn="justLow" rtl="1" eaLnBrk="1" hangingPunct="1">
              <a:lnSpc>
                <a:spcPct val="110000"/>
              </a:lnSpc>
              <a:buFontTx/>
              <a:buBlip>
                <a:blip r:embed="rId4"/>
              </a:buBlip>
              <a:defRPr/>
            </a:pPr>
            <a:r>
              <a:rPr lang="fa-IR" sz="2400" b="1">
                <a:cs typeface="2  Titr" pitchFamily="2" charset="-78"/>
              </a:rPr>
              <a:t>ریه ها توسط هوا متسع میشوند</a:t>
            </a:r>
            <a:r>
              <a:rPr lang="en-US" sz="2400" b="1">
                <a:cs typeface="2  Titr" pitchFamily="2" charset="-78"/>
              </a:rPr>
              <a:t> </a:t>
            </a:r>
            <a:r>
              <a:rPr lang="fa-IR" sz="2400" b="1">
                <a:cs typeface="2  Titr" pitchFamily="2" charset="-78"/>
              </a:rPr>
              <a:t>.</a:t>
            </a:r>
            <a:endParaRPr lang="en-US" sz="2400" b="1">
              <a:cs typeface="2  Titr" pitchFamily="2" charset="-78"/>
            </a:endParaRPr>
          </a:p>
          <a:p>
            <a:pPr algn="justLow" rtl="1" eaLnBrk="1" hangingPunct="1">
              <a:lnSpc>
                <a:spcPct val="110000"/>
              </a:lnSpc>
              <a:buFontTx/>
              <a:buBlip>
                <a:blip r:embed="rId4"/>
              </a:buBlip>
              <a:defRPr/>
            </a:pPr>
            <a:r>
              <a:rPr lang="fa-IR" sz="2400" b="1">
                <a:cs typeface="2  Titr" pitchFamily="2" charset="-78"/>
              </a:rPr>
              <a:t>مایع داخل ریه های جنین</a:t>
            </a:r>
            <a:r>
              <a:rPr lang="en-US" sz="2400" b="1">
                <a:cs typeface="2  Titr" pitchFamily="2" charset="-78"/>
              </a:rPr>
              <a:t> </a:t>
            </a:r>
            <a:r>
              <a:rPr lang="fa-IR" sz="2400" b="1">
                <a:cs typeface="2  Titr" pitchFamily="2" charset="-78"/>
              </a:rPr>
              <a:t>، از آلوئولها خارج میشود</a:t>
            </a:r>
            <a:r>
              <a:rPr lang="en-US" sz="2400" b="1">
                <a:cs typeface="2  Titr" pitchFamily="2" charset="-78"/>
              </a:rPr>
              <a:t> </a:t>
            </a:r>
            <a:r>
              <a:rPr lang="fa-IR" sz="2400" b="1">
                <a:cs typeface="2  Titr" pitchFamily="2" charset="-78"/>
              </a:rPr>
              <a:t>.</a:t>
            </a:r>
            <a:endParaRPr lang="en-US" sz="2400" b="1">
              <a:cs typeface="2  Titr" pitchFamily="2" charset="-78"/>
            </a:endParaRPr>
          </a:p>
          <a:p>
            <a:pPr algn="justLow" rtl="1" eaLnBrk="1" hangingPunct="1">
              <a:lnSpc>
                <a:spcPct val="110000"/>
              </a:lnSpc>
              <a:buFontTx/>
              <a:buBlip>
                <a:blip r:embed="rId4"/>
              </a:buBlip>
              <a:defRPr/>
            </a:pPr>
            <a:endParaRPr lang="en-US" sz="2400" b="1">
              <a:cs typeface="2  Titr" pitchFamily="2" charset="-78"/>
            </a:endParaRPr>
          </a:p>
        </p:txBody>
      </p:sp>
      <p:pic>
        <p:nvPicPr>
          <p:cNvPr id="13335" name="Fl_01_04_01.wmv">
            <a:hlinkClick r:id="" action="ppaction://media"/>
          </p:cNvPr>
          <p:cNvPicPr>
            <a:picLocks noGrp="1" noRot="1" noChangeAspect="1" noChangeArrowheads="1"/>
          </p:cNvPicPr>
          <p:nvPr>
            <p:ph type="media" sz="half" idx="2"/>
            <a:videoFile r:link="rId1"/>
          </p:nvPr>
        </p:nvPicPr>
        <p:blipFill>
          <a:blip r:embed="rId5"/>
          <a:srcRect/>
          <a:stretch>
            <a:fillRect/>
          </a:stretch>
        </p:blipFill>
        <p:spPr>
          <a:xfrm>
            <a:off x="641350" y="2019300"/>
            <a:ext cx="3810000" cy="2857500"/>
          </a:xfrm>
        </p:spPr>
      </p:pic>
      <p:sp>
        <p:nvSpPr>
          <p:cNvPr id="6" name="Slide Number Placeholder 6"/>
          <p:cNvSpPr>
            <a:spLocks noGrp="1"/>
          </p:cNvSpPr>
          <p:nvPr>
            <p:ph type="sldNum" sz="quarter" idx="12"/>
          </p:nvPr>
        </p:nvSpPr>
        <p:spPr/>
        <p:txBody>
          <a:bodyPr/>
          <a:lstStyle/>
          <a:p>
            <a:pPr>
              <a:defRPr/>
            </a:pPr>
            <a:r>
              <a:rPr lang="en-US"/>
              <a:t>1-</a:t>
            </a:r>
            <a:fld id="{2078E9F9-320C-4A67-8DDF-18499854B333}" type="slidenum">
              <a:rPr lang="en-US">
                <a:cs typeface="Arial" charset="0"/>
              </a:rPr>
              <a:pPr>
                <a:defRPr/>
              </a:pPr>
              <a:t>25</a:t>
            </a:fld>
            <a:endParaRPr lang="en-US"/>
          </a:p>
        </p:txBody>
      </p:sp>
      <p:sp>
        <p:nvSpPr>
          <p:cNvPr id="13336" name="Text Box 24"/>
          <p:cNvSpPr txBox="1">
            <a:spLocks noChangeArrowheads="1"/>
          </p:cNvSpPr>
          <p:nvPr/>
        </p:nvSpPr>
        <p:spPr bwMode="auto">
          <a:xfrm>
            <a:off x="1049649" y="4965702"/>
            <a:ext cx="2725426" cy="307777"/>
          </a:xfrm>
          <a:prstGeom prst="rect">
            <a:avLst/>
          </a:prstGeom>
          <a:noFill/>
          <a:ln w="9525">
            <a:noFill/>
            <a:miter lim="800000"/>
            <a:headEnd/>
            <a:tailEnd/>
          </a:ln>
          <a:effectLst/>
        </p:spPr>
        <p:txBody>
          <a:bodyPr wrap="none">
            <a:spAutoFit/>
          </a:bodyPr>
          <a:lstStyle/>
          <a:p>
            <a:pPr algn="r" rtl="1">
              <a:defRPr/>
            </a:pPr>
            <a:r>
              <a:rPr lang="fa-IR" sz="1400" b="1">
                <a:solidFill>
                  <a:srgbClr val="FFFF00"/>
                </a:solidFill>
                <a:effectLst>
                  <a:outerShdw blurRad="38100" dist="38100" dir="2700000" algn="tl">
                    <a:srgbClr val="000000"/>
                  </a:outerShdw>
                </a:effectLst>
                <a:latin typeface="Arial" charset="0"/>
                <a:ea typeface="ＭＳ Ｐゴシック" pitchFamily="34" charset="-128"/>
                <a:cs typeface="2  Zar" pitchFamily="2" charset="-78"/>
              </a:rPr>
              <a:t>روی تصویر کلیک کنید تا فیلم اجرا شود</a:t>
            </a:r>
            <a:endParaRPr lang="en-US" sz="1400" b="1">
              <a:solidFill>
                <a:srgbClr val="FFFF00"/>
              </a:solidFill>
              <a:effectLst>
                <a:outerShdw blurRad="38100" dist="38100" dir="2700000" algn="tl">
                  <a:srgbClr val="000000"/>
                </a:outerShdw>
              </a:effectLst>
              <a:latin typeface="Arial" charset="0"/>
              <a:ea typeface="ＭＳ Ｐゴシック" pitchFamily="34" charset="-128"/>
              <a:cs typeface="2  Zar" pitchFamily="2" charset="-7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33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3335"/>
                                        </p:tgtEl>
                                      </p:cBhvr>
                                    </p:cmd>
                                  </p:childTnLst>
                                </p:cTn>
                              </p:par>
                            </p:childTnLst>
                          </p:cTn>
                        </p:par>
                      </p:childTnLst>
                    </p:cTn>
                  </p:par>
                </p:childTnLst>
              </p:cTn>
              <p:nextCondLst>
                <p:cond evt="onClick" delay="0">
                  <p:tgtEl>
                    <p:spTgt spid="13335"/>
                  </p:tgtEl>
                </p:cond>
              </p:nextCondLst>
            </p:seq>
            <p:video>
              <p:cMediaNode>
                <p:cTn id="7" fill="hold" display="0">
                  <p:stCondLst>
                    <p:cond delay="indefinite"/>
                  </p:stCondLst>
                  <p:endCondLst>
                    <p:cond evt="onNext" delay="0">
                      <p:tgtEl>
                        <p:sldTgt/>
                      </p:tgtEl>
                    </p:cond>
                    <p:cond evt="onPrev" delay="0">
                      <p:tgtEl>
                        <p:sldTgt/>
                      </p:tgtEl>
                    </p:cond>
                  </p:endCondLst>
                </p:cTn>
                <p:tgtEl>
                  <p:spTgt spid="13335"/>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787400" y="638175"/>
            <a:ext cx="8077200" cy="1143000"/>
          </a:xfrm>
        </p:spPr>
        <p:txBody>
          <a:bodyPr/>
          <a:lstStyle/>
          <a:p>
            <a:pPr algn="r" rtl="1" eaLnBrk="1" hangingPunct="1">
              <a:defRPr/>
            </a:pPr>
            <a:r>
              <a:rPr lang="fa-IR" sz="3600">
                <a:solidFill>
                  <a:srgbClr val="FFFF66"/>
                </a:solidFill>
                <a:cs typeface="2  Titr" pitchFamily="2" charset="-78"/>
              </a:rPr>
              <a:t>ریه ها و گردش خون پس از تولد</a:t>
            </a:r>
            <a:endParaRPr lang="en-US" sz="3600">
              <a:solidFill>
                <a:srgbClr val="FFFF66"/>
              </a:solidFill>
              <a:cs typeface="2  Titr" pitchFamily="2" charset="-78"/>
            </a:endParaRPr>
          </a:p>
        </p:txBody>
      </p:sp>
      <p:sp>
        <p:nvSpPr>
          <p:cNvPr id="15363" name="Rectangle 3"/>
          <p:cNvSpPr>
            <a:spLocks noGrp="1" noChangeArrowheads="1"/>
          </p:cNvSpPr>
          <p:nvPr>
            <p:ph type="body" sz="half" idx="1"/>
          </p:nvPr>
        </p:nvSpPr>
        <p:spPr>
          <a:xfrm>
            <a:off x="4572000" y="2136775"/>
            <a:ext cx="4356100" cy="3098800"/>
          </a:xfrm>
          <a:ln>
            <a:solidFill>
              <a:schemeClr val="tx1"/>
            </a:solidFill>
          </a:ln>
        </p:spPr>
        <p:txBody>
          <a:bodyPr/>
          <a:lstStyle/>
          <a:p>
            <a:pPr algn="justLow" rtl="1" eaLnBrk="1" hangingPunct="1">
              <a:lnSpc>
                <a:spcPct val="110000"/>
              </a:lnSpc>
              <a:buFontTx/>
              <a:buBlip>
                <a:blip r:embed="rId3"/>
              </a:buBlip>
              <a:defRPr/>
            </a:pPr>
            <a:endParaRPr lang="fa-IR" sz="2400" b="1">
              <a:cs typeface="2  Titr" pitchFamily="2" charset="-78"/>
            </a:endParaRPr>
          </a:p>
          <a:p>
            <a:pPr algn="justLow" rtl="1" eaLnBrk="1" hangingPunct="1">
              <a:lnSpc>
                <a:spcPct val="110000"/>
              </a:lnSpc>
              <a:buFontTx/>
              <a:buBlip>
                <a:blip r:embed="rId3"/>
              </a:buBlip>
              <a:defRPr/>
            </a:pPr>
            <a:r>
              <a:rPr lang="fa-IR" sz="2400" b="1">
                <a:cs typeface="2  Titr" pitchFamily="2" charset="-78"/>
              </a:rPr>
              <a:t>آرتریولهای ریوی گشاد میشوند</a:t>
            </a:r>
            <a:r>
              <a:rPr lang="en-US" sz="2400" b="1">
                <a:cs typeface="2  Titr" pitchFamily="2" charset="-78"/>
              </a:rPr>
              <a:t> </a:t>
            </a:r>
            <a:r>
              <a:rPr lang="fa-IR" sz="2400" b="1">
                <a:cs typeface="2  Titr" pitchFamily="2" charset="-78"/>
              </a:rPr>
              <a:t>.</a:t>
            </a:r>
            <a:endParaRPr lang="en-US" sz="2400" b="1">
              <a:cs typeface="2  Titr" pitchFamily="2" charset="-78"/>
            </a:endParaRPr>
          </a:p>
          <a:p>
            <a:pPr algn="justLow" rtl="1" eaLnBrk="1" hangingPunct="1">
              <a:lnSpc>
                <a:spcPct val="110000"/>
              </a:lnSpc>
              <a:buFontTx/>
              <a:buBlip>
                <a:blip r:embed="rId3"/>
              </a:buBlip>
              <a:defRPr/>
            </a:pPr>
            <a:r>
              <a:rPr lang="fa-IR" sz="2400" b="1">
                <a:cs typeface="2  Titr" pitchFamily="2" charset="-78"/>
              </a:rPr>
              <a:t>جریان خون ریوی افزایش می یابد.</a:t>
            </a:r>
            <a:endParaRPr lang="en-US" sz="2400" b="1">
              <a:cs typeface="2  Titr" pitchFamily="2" charset="-78"/>
            </a:endParaRPr>
          </a:p>
        </p:txBody>
      </p:sp>
      <p:pic>
        <p:nvPicPr>
          <p:cNvPr id="8197" name="Picture 6" descr="D_01_04_02"/>
          <p:cNvPicPr>
            <a:picLocks noGrp="1" noChangeAspect="1" noChangeArrowheads="1"/>
          </p:cNvPicPr>
          <p:nvPr>
            <p:ph type="clipArt" sz="half" idx="2"/>
          </p:nvPr>
        </p:nvPicPr>
        <p:blipFill>
          <a:blip r:embed="rId4"/>
          <a:srcRect/>
          <a:stretch>
            <a:fillRect/>
          </a:stretch>
        </p:blipFill>
        <p:spPr>
          <a:xfrm>
            <a:off x="301627" y="2149477"/>
            <a:ext cx="4157663" cy="3197225"/>
          </a:xfrm>
          <a:noFill/>
        </p:spPr>
      </p:pic>
      <p:sp>
        <p:nvSpPr>
          <p:cNvPr id="5" name="Slide Number Placeholder 6"/>
          <p:cNvSpPr>
            <a:spLocks noGrp="1"/>
          </p:cNvSpPr>
          <p:nvPr>
            <p:ph type="sldNum" sz="quarter" idx="12"/>
          </p:nvPr>
        </p:nvSpPr>
        <p:spPr/>
        <p:txBody>
          <a:bodyPr/>
          <a:lstStyle/>
          <a:p>
            <a:pPr>
              <a:defRPr/>
            </a:pPr>
            <a:r>
              <a:rPr lang="en-US"/>
              <a:t>1-</a:t>
            </a:r>
            <a:fld id="{4A0B0838-5C34-489E-8E81-AAEA0CED20A7}" type="slidenum">
              <a:rPr lang="en-US">
                <a:cs typeface="Arial" charset="0"/>
              </a:rPr>
              <a:pPr>
                <a:defRPr/>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r" eaLnBrk="1" hangingPunct="1">
              <a:defRPr/>
            </a:pPr>
            <a:r>
              <a:rPr lang="fa-IR" sz="3600">
                <a:solidFill>
                  <a:srgbClr val="FFFF66"/>
                </a:solidFill>
                <a:cs typeface="2  Titr" pitchFamily="2" charset="-78"/>
              </a:rPr>
              <a:t>ریه ها و گردش خون پس از تولد</a:t>
            </a:r>
            <a:endParaRPr lang="en-US" sz="3600">
              <a:solidFill>
                <a:srgbClr val="FFFF66"/>
              </a:solidFill>
              <a:cs typeface="2  Titr" pitchFamily="2" charset="-78"/>
            </a:endParaRPr>
          </a:p>
        </p:txBody>
      </p:sp>
      <p:sp>
        <p:nvSpPr>
          <p:cNvPr id="17411" name="Rectangle 3"/>
          <p:cNvSpPr>
            <a:spLocks noGrp="1" noChangeArrowheads="1"/>
          </p:cNvSpPr>
          <p:nvPr>
            <p:ph type="body" sz="half" idx="1"/>
          </p:nvPr>
        </p:nvSpPr>
        <p:spPr>
          <a:xfrm>
            <a:off x="4591050" y="2035175"/>
            <a:ext cx="4140200" cy="2706688"/>
          </a:xfrm>
          <a:ln>
            <a:solidFill>
              <a:schemeClr val="tx1"/>
            </a:solidFill>
          </a:ln>
        </p:spPr>
        <p:txBody>
          <a:bodyPr/>
          <a:lstStyle/>
          <a:p>
            <a:pPr algn="just" rtl="1" eaLnBrk="1" hangingPunct="1">
              <a:lnSpc>
                <a:spcPct val="110000"/>
              </a:lnSpc>
              <a:buFontTx/>
              <a:buBlip>
                <a:blip r:embed="rId4"/>
              </a:buBlip>
              <a:defRPr/>
            </a:pPr>
            <a:r>
              <a:rPr lang="fa-IR" sz="2400" b="1">
                <a:cs typeface="2  Titr" pitchFamily="2" charset="-78"/>
              </a:rPr>
              <a:t>سطح</a:t>
            </a:r>
            <a:r>
              <a:rPr lang="en-US" sz="2400" b="1">
                <a:cs typeface="2  Titr" pitchFamily="2" charset="-78"/>
              </a:rPr>
              <a:t> </a:t>
            </a:r>
            <a:r>
              <a:rPr lang="fa-IR" sz="2400" b="1">
                <a:cs typeface="2  Titr" pitchFamily="2" charset="-78"/>
              </a:rPr>
              <a:t>اکسیژن خون</a:t>
            </a:r>
            <a:r>
              <a:rPr lang="en-US" sz="2400" b="1">
                <a:cs typeface="2  Titr" pitchFamily="2" charset="-78"/>
              </a:rPr>
              <a:t> </a:t>
            </a:r>
            <a:r>
              <a:rPr lang="fa-IR" sz="2400" b="1">
                <a:cs typeface="2  Titr" pitchFamily="2" charset="-78"/>
              </a:rPr>
              <a:t> افزایش مییابد</a:t>
            </a:r>
            <a:r>
              <a:rPr lang="en-US" sz="2400" b="1">
                <a:cs typeface="2  Titr" pitchFamily="2" charset="-78"/>
              </a:rPr>
              <a:t> </a:t>
            </a:r>
            <a:r>
              <a:rPr lang="fa-IR" sz="2400" b="1">
                <a:cs typeface="2  Titr" pitchFamily="2" charset="-78"/>
              </a:rPr>
              <a:t>.</a:t>
            </a:r>
            <a:endParaRPr lang="en-US" sz="2400" b="1">
              <a:cs typeface="2  Titr" pitchFamily="2" charset="-78"/>
            </a:endParaRPr>
          </a:p>
          <a:p>
            <a:pPr algn="just" rtl="1" eaLnBrk="1" hangingPunct="1">
              <a:lnSpc>
                <a:spcPct val="110000"/>
              </a:lnSpc>
              <a:buFontTx/>
              <a:buBlip>
                <a:blip r:embed="rId4"/>
              </a:buBlip>
              <a:defRPr/>
            </a:pPr>
            <a:r>
              <a:rPr lang="fa-IR" sz="2400" b="1">
                <a:cs typeface="2  Titr" pitchFamily="2" charset="-78"/>
              </a:rPr>
              <a:t>مجرای شریانی منقبض میگردد</a:t>
            </a:r>
            <a:r>
              <a:rPr lang="en-US" sz="2400" b="1">
                <a:cs typeface="2  Titr" pitchFamily="2" charset="-78"/>
              </a:rPr>
              <a:t>.</a:t>
            </a:r>
          </a:p>
          <a:p>
            <a:pPr algn="just" rtl="1" eaLnBrk="1" hangingPunct="1">
              <a:lnSpc>
                <a:spcPct val="110000"/>
              </a:lnSpc>
              <a:buFontTx/>
              <a:buBlip>
                <a:blip r:embed="rId4"/>
              </a:buBlip>
              <a:defRPr/>
            </a:pPr>
            <a:r>
              <a:rPr lang="fa-IR" sz="2400" b="1">
                <a:cs typeface="2  Titr" pitchFamily="2" charset="-78"/>
              </a:rPr>
              <a:t>خون جهت دریافت اکسیژن ، در بستر ریه ها جریان می یابد.</a:t>
            </a:r>
            <a:endParaRPr lang="en-US" sz="2400" b="1">
              <a:cs typeface="2  Titr" pitchFamily="2" charset="-78"/>
            </a:endParaRPr>
          </a:p>
          <a:p>
            <a:pPr eaLnBrk="1" hangingPunct="1">
              <a:lnSpc>
                <a:spcPct val="110000"/>
              </a:lnSpc>
              <a:buFontTx/>
              <a:buBlip>
                <a:blip r:embed="rId4"/>
              </a:buBlip>
              <a:defRPr/>
            </a:pPr>
            <a:endParaRPr lang="en-US" sz="2400" b="1">
              <a:cs typeface="2  Titr" pitchFamily="2" charset="-78"/>
            </a:endParaRPr>
          </a:p>
        </p:txBody>
      </p:sp>
      <p:pic>
        <p:nvPicPr>
          <p:cNvPr id="17430" name="Fl_01_04_03.wmv">
            <a:hlinkClick r:id="" action="ppaction://media"/>
          </p:cNvPr>
          <p:cNvPicPr>
            <a:picLocks noGrp="1" noRot="1" noChangeAspect="1" noChangeArrowheads="1"/>
          </p:cNvPicPr>
          <p:nvPr>
            <p:ph type="media" sz="half" idx="2"/>
            <a:videoFile r:link="rId1"/>
          </p:nvPr>
        </p:nvPicPr>
        <p:blipFill>
          <a:blip r:embed="rId5"/>
          <a:srcRect/>
          <a:stretch>
            <a:fillRect/>
          </a:stretch>
        </p:blipFill>
        <p:spPr>
          <a:xfrm>
            <a:off x="506413" y="2024063"/>
            <a:ext cx="3810000" cy="2857500"/>
          </a:xfrm>
        </p:spPr>
      </p:pic>
      <p:sp>
        <p:nvSpPr>
          <p:cNvPr id="6" name="Slide Number Placeholder 6"/>
          <p:cNvSpPr>
            <a:spLocks noGrp="1"/>
          </p:cNvSpPr>
          <p:nvPr>
            <p:ph type="sldNum" sz="quarter" idx="12"/>
          </p:nvPr>
        </p:nvSpPr>
        <p:spPr/>
        <p:txBody>
          <a:bodyPr/>
          <a:lstStyle/>
          <a:p>
            <a:pPr>
              <a:defRPr/>
            </a:pPr>
            <a:r>
              <a:rPr lang="en-US"/>
              <a:t>1-</a:t>
            </a:r>
            <a:fld id="{FD845B7C-058F-4104-93B5-C5DF513FDF05}" type="slidenum">
              <a:rPr lang="en-US">
                <a:cs typeface="Arial" charset="0"/>
              </a:rPr>
              <a:pPr>
                <a:defRPr/>
              </a:pPr>
              <a:t>27</a:t>
            </a:fld>
            <a:endParaRPr lang="en-US"/>
          </a:p>
        </p:txBody>
      </p:sp>
      <p:sp>
        <p:nvSpPr>
          <p:cNvPr id="17431" name="Text Box 23"/>
          <p:cNvSpPr txBox="1">
            <a:spLocks noChangeArrowheads="1"/>
          </p:cNvSpPr>
          <p:nvPr/>
        </p:nvSpPr>
        <p:spPr bwMode="auto">
          <a:xfrm>
            <a:off x="833749" y="4994277"/>
            <a:ext cx="2725426" cy="307777"/>
          </a:xfrm>
          <a:prstGeom prst="rect">
            <a:avLst/>
          </a:prstGeom>
          <a:noFill/>
          <a:ln w="9525">
            <a:noFill/>
            <a:miter lim="800000"/>
            <a:headEnd/>
            <a:tailEnd/>
          </a:ln>
          <a:effectLst/>
        </p:spPr>
        <p:txBody>
          <a:bodyPr wrap="none">
            <a:spAutoFit/>
          </a:bodyPr>
          <a:lstStyle/>
          <a:p>
            <a:pPr algn="r" rtl="1">
              <a:defRPr/>
            </a:pPr>
            <a:r>
              <a:rPr lang="fa-IR" sz="1400" b="1">
                <a:solidFill>
                  <a:srgbClr val="FFFF00"/>
                </a:solidFill>
                <a:effectLst>
                  <a:outerShdw blurRad="38100" dist="38100" dir="2700000" algn="tl">
                    <a:srgbClr val="000000"/>
                  </a:outerShdw>
                </a:effectLst>
                <a:latin typeface="Arial" charset="0"/>
                <a:ea typeface="ＭＳ Ｐゴシック" pitchFamily="34" charset="-128"/>
                <a:cs typeface="2  Zar" pitchFamily="2" charset="-78"/>
              </a:rPr>
              <a:t>روی تصویر کلیک کنید تا فیلم اجرا شود</a:t>
            </a:r>
            <a:endParaRPr lang="en-US" sz="1400" b="1">
              <a:solidFill>
                <a:srgbClr val="FFFF00"/>
              </a:solidFill>
              <a:effectLst>
                <a:outerShdw blurRad="38100" dist="38100" dir="2700000" algn="tl">
                  <a:srgbClr val="000000"/>
                </a:outerShdw>
              </a:effectLst>
              <a:latin typeface="Arial" charset="0"/>
              <a:ea typeface="ＭＳ Ｐゴシック" pitchFamily="34" charset="-128"/>
              <a:cs typeface="2  Zar" pitchFamily="2" charset="-7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43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7430"/>
                                        </p:tgtEl>
                                      </p:cBhvr>
                                    </p:cmd>
                                  </p:childTnLst>
                                </p:cTn>
                              </p:par>
                            </p:childTnLst>
                          </p:cTn>
                        </p:par>
                      </p:childTnLst>
                    </p:cTn>
                  </p:par>
                </p:childTnLst>
              </p:cTn>
              <p:nextCondLst>
                <p:cond evt="onClick" delay="0">
                  <p:tgtEl>
                    <p:spTgt spid="17430"/>
                  </p:tgtEl>
                </p:cond>
              </p:nextCondLst>
            </p:seq>
            <p:video>
              <p:cMediaNode>
                <p:cTn id="7" fill="hold" display="0">
                  <p:stCondLst>
                    <p:cond delay="indefinite"/>
                  </p:stCondLst>
                  <p:endCondLst>
                    <p:cond evt="onNext" delay="0">
                      <p:tgtEl>
                        <p:sldTgt/>
                      </p:tgtEl>
                    </p:cond>
                    <p:cond evt="onPrev" delay="0">
                      <p:tgtEl>
                        <p:sldTgt/>
                      </p:tgtEl>
                    </p:cond>
                  </p:endCondLst>
                </p:cTn>
                <p:tgtEl>
                  <p:spTgt spid="17430"/>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5800" y="755650"/>
            <a:ext cx="8077200" cy="808038"/>
          </a:xfrm>
        </p:spPr>
        <p:txBody>
          <a:bodyPr/>
          <a:lstStyle/>
          <a:p>
            <a:pPr algn="ctr" rtl="1" eaLnBrk="1" hangingPunct="1">
              <a:defRPr/>
            </a:pPr>
            <a:r>
              <a:rPr lang="fa-IR" sz="4000">
                <a:solidFill>
                  <a:srgbClr val="FFFF66"/>
                </a:solidFill>
                <a:cs typeface="2  Titr" pitchFamily="2" charset="-78"/>
              </a:rPr>
              <a:t>انتقال طبیعی(داخل رحمی به خارج رحمی)</a:t>
            </a:r>
            <a:endParaRPr lang="en-US" sz="4000">
              <a:solidFill>
                <a:srgbClr val="FFFF66"/>
              </a:solidFill>
              <a:cs typeface="2  Titr" pitchFamily="2" charset="-78"/>
            </a:endParaRPr>
          </a:p>
        </p:txBody>
      </p:sp>
      <p:sp>
        <p:nvSpPr>
          <p:cNvPr id="19459" name="Rectangle 3"/>
          <p:cNvSpPr>
            <a:spLocks noGrp="1" noChangeArrowheads="1"/>
          </p:cNvSpPr>
          <p:nvPr>
            <p:ph idx="1"/>
          </p:nvPr>
        </p:nvSpPr>
        <p:spPr>
          <a:xfrm>
            <a:off x="673100" y="2946400"/>
            <a:ext cx="8077200" cy="1633538"/>
          </a:xfrm>
          <a:ln>
            <a:solidFill>
              <a:srgbClr val="FFFF00"/>
            </a:solidFill>
          </a:ln>
        </p:spPr>
        <p:txBody>
          <a:bodyPr/>
          <a:lstStyle/>
          <a:p>
            <a:pPr algn="r" rtl="1" eaLnBrk="1" hangingPunct="1">
              <a:lnSpc>
                <a:spcPct val="110000"/>
              </a:lnSpc>
              <a:buFontTx/>
              <a:buBlip>
                <a:blip r:embed="rId3"/>
              </a:buBlip>
              <a:defRPr/>
            </a:pPr>
            <a:r>
              <a:rPr lang="fa-IR" sz="2400" b="1">
                <a:cs typeface="2  Titr" pitchFamily="2" charset="-78"/>
              </a:rPr>
              <a:t>مایع داخل آلوئولها جذب میشود.</a:t>
            </a:r>
            <a:endParaRPr lang="en-US" sz="2400" b="1">
              <a:cs typeface="2  Titr" pitchFamily="2" charset="-78"/>
            </a:endParaRPr>
          </a:p>
          <a:p>
            <a:pPr algn="r" rtl="1" eaLnBrk="1" hangingPunct="1">
              <a:lnSpc>
                <a:spcPct val="110000"/>
              </a:lnSpc>
              <a:buFontTx/>
              <a:buBlip>
                <a:blip r:embed="rId3"/>
              </a:buBlip>
              <a:defRPr/>
            </a:pPr>
            <a:r>
              <a:rPr lang="en-US" sz="2400" b="1">
                <a:cs typeface="2  Titr" pitchFamily="2" charset="-78"/>
              </a:rPr>
              <a:t> </a:t>
            </a:r>
            <a:r>
              <a:rPr lang="fa-IR" sz="2400" b="1">
                <a:cs typeface="2  Titr" pitchFamily="2" charset="-78"/>
              </a:rPr>
              <a:t>شریانها و ورید نافی منقبض شده و باعث افزایش فشارخون میگردند.</a:t>
            </a:r>
            <a:endParaRPr lang="en-US" sz="2400" b="1">
              <a:cs typeface="2  Titr" pitchFamily="2" charset="-78"/>
            </a:endParaRPr>
          </a:p>
          <a:p>
            <a:pPr algn="r" rtl="1" eaLnBrk="1" hangingPunct="1">
              <a:lnSpc>
                <a:spcPct val="110000"/>
              </a:lnSpc>
              <a:buFontTx/>
              <a:buBlip>
                <a:blip r:embed="rId3"/>
              </a:buBlip>
              <a:defRPr/>
            </a:pPr>
            <a:r>
              <a:rPr lang="fa-IR" sz="2400" b="1">
                <a:cs typeface="2  Titr" pitchFamily="2" charset="-78"/>
              </a:rPr>
              <a:t>عروق خونی در ریه ها اتساع پیدا میکنند.</a:t>
            </a:r>
            <a:endParaRPr lang="en-US" sz="2400" b="1">
              <a:cs typeface="2  Titr" pitchFamily="2" charset="-78"/>
            </a:endParaRPr>
          </a:p>
          <a:p>
            <a:pPr algn="r" rtl="1" eaLnBrk="1" hangingPunct="1">
              <a:lnSpc>
                <a:spcPct val="110000"/>
              </a:lnSpc>
              <a:buFontTx/>
              <a:buBlip>
                <a:blip r:embed="rId3"/>
              </a:buBlip>
              <a:defRPr/>
            </a:pPr>
            <a:endParaRPr lang="en-US" sz="2400" b="1">
              <a:cs typeface="2  Titr" pitchFamily="2" charset="-78"/>
            </a:endParaRPr>
          </a:p>
        </p:txBody>
      </p:sp>
      <p:sp>
        <p:nvSpPr>
          <p:cNvPr id="5" name="Slide Number Placeholder 5"/>
          <p:cNvSpPr>
            <a:spLocks noGrp="1"/>
          </p:cNvSpPr>
          <p:nvPr>
            <p:ph type="sldNum" sz="quarter" idx="12"/>
          </p:nvPr>
        </p:nvSpPr>
        <p:spPr/>
        <p:txBody>
          <a:bodyPr/>
          <a:lstStyle/>
          <a:p>
            <a:pPr>
              <a:defRPr/>
            </a:pPr>
            <a:r>
              <a:rPr lang="en-US"/>
              <a:t>1-</a:t>
            </a:r>
            <a:fld id="{E80A5347-9826-41D3-99EC-F73941414F0E}" type="slidenum">
              <a:rPr lang="en-US">
                <a:cs typeface="Arial" charset="0"/>
              </a:rPr>
              <a:pPr>
                <a:defRPr/>
              </a:pPr>
              <a:t>28</a:t>
            </a:fld>
            <a:endParaRPr lang="en-US"/>
          </a:p>
        </p:txBody>
      </p:sp>
      <p:sp>
        <p:nvSpPr>
          <p:cNvPr id="19460" name="Text Box 4"/>
          <p:cNvSpPr txBox="1">
            <a:spLocks noChangeArrowheads="1"/>
          </p:cNvSpPr>
          <p:nvPr/>
        </p:nvSpPr>
        <p:spPr bwMode="auto">
          <a:xfrm>
            <a:off x="3273999" y="2260600"/>
            <a:ext cx="5489003" cy="461665"/>
          </a:xfrm>
          <a:prstGeom prst="rect">
            <a:avLst/>
          </a:prstGeom>
          <a:noFill/>
          <a:ln w="9525">
            <a:noFill/>
            <a:miter lim="800000"/>
            <a:headEnd/>
            <a:tailEnd/>
          </a:ln>
        </p:spPr>
        <p:txBody>
          <a:bodyPr wrap="none">
            <a:spAutoFit/>
          </a:bodyPr>
          <a:lstStyle/>
          <a:p>
            <a:pPr algn="r" rtl="1">
              <a:defRPr/>
            </a:pPr>
            <a:r>
              <a:rPr lang="fa-IR" sz="2400" b="1" dirty="0">
                <a:solidFill>
                  <a:schemeClr val="bg1"/>
                </a:solidFill>
                <a:effectLst>
                  <a:outerShdw blurRad="38100" dist="38100" dir="2700000" algn="tl">
                    <a:srgbClr val="000000"/>
                  </a:outerShdw>
                </a:effectLst>
                <a:latin typeface="Arial" charset="0"/>
                <a:ea typeface="ＭＳ Ｐゴシック" pitchFamily="34" charset="-128"/>
                <a:cs typeface="2  Titr" pitchFamily="2" charset="-78"/>
              </a:rPr>
              <a:t>تغییرات عمده زیر در چند ثانیه پس از تولد اتفاق می ا فتد</a:t>
            </a:r>
            <a:r>
              <a:rPr lang="en-US" sz="2400" b="1" dirty="0">
                <a:solidFill>
                  <a:schemeClr val="bg1"/>
                </a:solidFill>
                <a:effectLst>
                  <a:outerShdw blurRad="38100" dist="38100" dir="2700000" algn="tl">
                    <a:srgbClr val="000000"/>
                  </a:outerShdw>
                </a:effectLst>
                <a:latin typeface="Arial" charset="0"/>
                <a:ea typeface="ＭＳ Ｐゴシック" pitchFamily="34" charset="-128"/>
                <a:cs typeface="2  Titr" pitchFamily="2" charset="-78"/>
              </a:rPr>
              <a: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r>
              <a:rPr lang="en-US"/>
              <a:t>1-</a:t>
            </a:r>
            <a:fld id="{EF726457-83CB-47D5-84BE-DA58A19D5FB7}" type="slidenum">
              <a:rPr lang="en-US">
                <a:cs typeface="Arial" charset="0"/>
              </a:rPr>
              <a:pPr>
                <a:defRPr/>
              </a:pPr>
              <a:t>29</a:t>
            </a:fld>
            <a:endParaRPr lang="en-US"/>
          </a:p>
        </p:txBody>
      </p:sp>
      <p:sp>
        <p:nvSpPr>
          <p:cNvPr id="21506" name="Rectangle 2"/>
          <p:cNvSpPr>
            <a:spLocks noGrp="1" noChangeArrowheads="1"/>
          </p:cNvSpPr>
          <p:nvPr>
            <p:ph type="title"/>
          </p:nvPr>
        </p:nvSpPr>
        <p:spPr>
          <a:xfrm>
            <a:off x="555625" y="871538"/>
            <a:ext cx="8235950" cy="779462"/>
          </a:xfrm>
        </p:spPr>
        <p:txBody>
          <a:bodyPr>
            <a:normAutofit fontScale="90000"/>
          </a:bodyPr>
          <a:lstStyle/>
          <a:p>
            <a:pPr algn="ctr" rtl="1" eaLnBrk="1" hangingPunct="1">
              <a:defRPr/>
            </a:pPr>
            <a:r>
              <a:rPr lang="fa-IR" sz="3600" dirty="0">
                <a:solidFill>
                  <a:srgbClr val="FFFF66"/>
                </a:solidFill>
                <a:cs typeface="2  Titr" pitchFamily="2" charset="-78"/>
              </a:rPr>
              <a:t>چه مشکلاتی </a:t>
            </a:r>
            <a:r>
              <a:rPr lang="fa-IR" sz="3600" dirty="0" smtClean="0">
                <a:solidFill>
                  <a:srgbClr val="FFFF66"/>
                </a:solidFill>
                <a:cs typeface="2  Titr" pitchFamily="2" charset="-78"/>
              </a:rPr>
              <a:t>ممکن است درمرحله انتقال ازرحم به خارج از رحم رخ </a:t>
            </a:r>
            <a:r>
              <a:rPr lang="fa-IR" sz="3600" dirty="0">
                <a:solidFill>
                  <a:srgbClr val="FFFF66"/>
                </a:solidFill>
                <a:cs typeface="2  Titr" pitchFamily="2" charset="-78"/>
              </a:rPr>
              <a:t>دهد؟</a:t>
            </a:r>
            <a:endParaRPr lang="en-US" sz="3600" dirty="0">
              <a:solidFill>
                <a:srgbClr val="FFFF66"/>
              </a:solidFill>
              <a:cs typeface="2  Titr" pitchFamily="2" charset="-78"/>
            </a:endParaRPr>
          </a:p>
        </p:txBody>
      </p:sp>
      <p:sp>
        <p:nvSpPr>
          <p:cNvPr id="21507" name="Rectangle 3"/>
          <p:cNvSpPr>
            <a:spLocks noGrp="1" noChangeArrowheads="1"/>
          </p:cNvSpPr>
          <p:nvPr>
            <p:ph type="body" idx="1"/>
          </p:nvPr>
        </p:nvSpPr>
        <p:spPr>
          <a:xfrm>
            <a:off x="541340" y="2109788"/>
            <a:ext cx="8207375" cy="2794000"/>
          </a:xfrm>
          <a:ln>
            <a:solidFill>
              <a:srgbClr val="FFFF00"/>
            </a:solidFill>
          </a:ln>
        </p:spPr>
        <p:txBody>
          <a:bodyPr/>
          <a:lstStyle/>
          <a:p>
            <a:pPr algn="justLow" rtl="1" eaLnBrk="1" hangingPunct="1">
              <a:lnSpc>
                <a:spcPct val="105000"/>
              </a:lnSpc>
              <a:buFontTx/>
              <a:buBlip>
                <a:blip r:embed="rId3"/>
              </a:buBlip>
              <a:defRPr/>
            </a:pPr>
            <a:r>
              <a:rPr lang="fa-IR" sz="2800" b="1">
                <a:cs typeface="2  Titr" pitchFamily="2" charset="-78"/>
              </a:rPr>
              <a:t>فقدان تهویه ریه های نوزاد باعث انقباض آرتریولهای ریوی شده و مانع اکسیژناسیون خون شریانی سیستمیک میگردد .</a:t>
            </a:r>
          </a:p>
          <a:p>
            <a:pPr algn="justLow" rtl="1" eaLnBrk="1" hangingPunct="1">
              <a:lnSpc>
                <a:spcPct val="105000"/>
              </a:lnSpc>
              <a:buFontTx/>
              <a:buNone/>
              <a:defRPr/>
            </a:pPr>
            <a:endParaRPr lang="en-US" sz="2800" b="1">
              <a:cs typeface="2  Titr" pitchFamily="2" charset="-78"/>
            </a:endParaRPr>
          </a:p>
          <a:p>
            <a:pPr algn="justLow" rtl="1" eaLnBrk="1" hangingPunct="1">
              <a:lnSpc>
                <a:spcPct val="105000"/>
              </a:lnSpc>
              <a:buFontTx/>
              <a:buBlip>
                <a:blip r:embed="rId3"/>
              </a:buBlip>
              <a:defRPr/>
            </a:pPr>
            <a:r>
              <a:rPr lang="fa-IR" sz="2800" b="1">
                <a:cs typeface="2  Titr" pitchFamily="2" charset="-78"/>
              </a:rPr>
              <a:t>عدم پرفیوژن و هیپوکسی طول کشیده ارگانهای نوزاد میتواند باعث آسیب مغزی ، آسیب سایر قسمتها و یا مرگ گردد.</a:t>
            </a:r>
            <a:endParaRPr lang="en-US" sz="2800" b="1">
              <a:cs typeface="2  Titr" pitchFamily="2" charset="-78"/>
            </a:endParaRPr>
          </a:p>
          <a:p>
            <a:pPr algn="r" rtl="1" eaLnBrk="1" hangingPunct="1">
              <a:lnSpc>
                <a:spcPct val="105000"/>
              </a:lnSpc>
              <a:buFontTx/>
              <a:buBlip>
                <a:blip r:embed="rId3"/>
              </a:buBlip>
              <a:defRPr/>
            </a:pPr>
            <a:endParaRPr lang="en-US" sz="2800" b="1">
              <a:cs typeface="2  Titr" pitchFamily="2" charset="-78"/>
            </a:endParaRPr>
          </a:p>
        </p:txBody>
      </p:sp>
      <p:sp>
        <p:nvSpPr>
          <p:cNvPr id="21508" name="Rectangle 4"/>
          <p:cNvSpPr>
            <a:spLocks noChangeArrowheads="1"/>
          </p:cNvSpPr>
          <p:nvPr/>
        </p:nvSpPr>
        <p:spPr bwMode="auto">
          <a:xfrm>
            <a:off x="779463" y="5614990"/>
            <a:ext cx="590550" cy="579437"/>
          </a:xfrm>
          <a:prstGeom prst="rect">
            <a:avLst/>
          </a:prstGeom>
          <a:noFill/>
          <a:ln w="9525">
            <a:noFill/>
            <a:miter lim="800000"/>
            <a:headEnd/>
            <a:tailEnd/>
          </a:ln>
          <a:effectLst/>
        </p:spPr>
        <p:txBody>
          <a:bodyPr wrap="none">
            <a:spAutoFit/>
          </a:bodyPr>
          <a:lstStyle/>
          <a:p>
            <a:pPr>
              <a:defRPr/>
            </a:pPr>
            <a:r>
              <a:rPr lang="en-US" sz="3200" b="1">
                <a:solidFill>
                  <a:srgbClr val="FFFF66"/>
                </a:solidFill>
                <a:effectLst>
                  <a:outerShdw blurRad="38100" dist="38100" dir="2700000" algn="tl">
                    <a:srgbClr val="000000"/>
                  </a:outerShdw>
                </a:effectLst>
                <a:latin typeface="Arial" charset="0"/>
                <a:ea typeface="ＭＳ Ｐゴシック" pitchFamily="34" charset="-128"/>
                <a:cs typeface="IranNastaliq" pitchFamily="18" charset="0"/>
                <a:sym typeface="Webdings" pitchFamily="18" charset="2"/>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ارزیابی ثانویه</a:t>
            </a:r>
            <a:endParaRPr lang="en-US" dirty="0"/>
          </a:p>
        </p:txBody>
      </p:sp>
      <p:sp>
        <p:nvSpPr>
          <p:cNvPr id="3" name="Content Placeholder 2"/>
          <p:cNvSpPr>
            <a:spLocks noGrp="1"/>
          </p:cNvSpPr>
          <p:nvPr>
            <p:ph idx="1"/>
          </p:nvPr>
        </p:nvSpPr>
        <p:spPr/>
        <p:txBody>
          <a:bodyPr/>
          <a:lstStyle/>
          <a:p>
            <a:r>
              <a:rPr lang="fa-IR" dirty="0" smtClean="0"/>
              <a:t> شامل گرفتن شرح حال</a:t>
            </a:r>
          </a:p>
          <a:p>
            <a:r>
              <a:rPr lang="fa-IR" dirty="0" smtClean="0"/>
              <a:t>انجام معاینه کامل</a:t>
            </a:r>
          </a:p>
          <a:p>
            <a:r>
              <a:rPr lang="fa-IR" dirty="0" smtClean="0"/>
              <a:t>کنترل </a:t>
            </a:r>
            <a:r>
              <a:rPr lang="en-US" dirty="0" smtClean="0"/>
              <a:t>VS</a:t>
            </a:r>
            <a:endParaRPr lang="en-US" dirty="0"/>
          </a:p>
        </p:txBody>
      </p:sp>
    </p:spTree>
    <p:extLst>
      <p:ext uri="{BB962C8B-B14F-4D97-AF65-F5344CB8AC3E}">
        <p14:creationId xmlns:p14="http://schemas.microsoft.com/office/powerpoint/2010/main" val="11540402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r>
              <a:rPr lang="en-US"/>
              <a:t>1-</a:t>
            </a:r>
            <a:fld id="{0F45B0BF-9A23-4914-9466-C02E5EFCC87F}" type="slidenum">
              <a:rPr lang="en-US">
                <a:cs typeface="Arial" charset="0"/>
              </a:rPr>
              <a:pPr>
                <a:defRPr/>
              </a:pPr>
              <a:t>30</a:t>
            </a:fld>
            <a:endParaRPr lang="en-US"/>
          </a:p>
        </p:txBody>
      </p:sp>
      <p:sp>
        <p:nvSpPr>
          <p:cNvPr id="23554" name="Rectangle 2"/>
          <p:cNvSpPr>
            <a:spLocks noGrp="1" noChangeArrowheads="1"/>
          </p:cNvSpPr>
          <p:nvPr>
            <p:ph type="title"/>
          </p:nvPr>
        </p:nvSpPr>
        <p:spPr>
          <a:xfrm>
            <a:off x="685800" y="711200"/>
            <a:ext cx="8077200" cy="736600"/>
          </a:xfrm>
        </p:spPr>
        <p:txBody>
          <a:bodyPr/>
          <a:lstStyle/>
          <a:p>
            <a:pPr algn="r" eaLnBrk="1" hangingPunct="1">
              <a:defRPr/>
            </a:pPr>
            <a:r>
              <a:rPr lang="fa-IR" sz="4000">
                <a:solidFill>
                  <a:srgbClr val="FFFF66"/>
                </a:solidFill>
                <a:cs typeface="2  Titr" pitchFamily="2" charset="-78"/>
              </a:rPr>
              <a:t>علائم نوزاد در معرض خطر</a:t>
            </a:r>
            <a:endParaRPr lang="en-US" sz="4000">
              <a:solidFill>
                <a:srgbClr val="FFFF66"/>
              </a:solidFill>
              <a:cs typeface="2  Titr" pitchFamily="2" charset="-78"/>
            </a:endParaRPr>
          </a:p>
        </p:txBody>
      </p:sp>
      <p:sp>
        <p:nvSpPr>
          <p:cNvPr id="23555" name="Rectangle 3"/>
          <p:cNvSpPr>
            <a:spLocks noGrp="1" noChangeArrowheads="1"/>
          </p:cNvSpPr>
          <p:nvPr>
            <p:ph type="body" sz="half" idx="1"/>
          </p:nvPr>
        </p:nvSpPr>
        <p:spPr>
          <a:xfrm>
            <a:off x="4719640" y="1936752"/>
            <a:ext cx="3933825" cy="3897313"/>
          </a:xfrm>
          <a:ln>
            <a:solidFill>
              <a:schemeClr val="tx1"/>
            </a:solidFill>
          </a:ln>
        </p:spPr>
        <p:txBody>
          <a:bodyPr/>
          <a:lstStyle/>
          <a:p>
            <a:pPr algn="r" rtl="1" eaLnBrk="1" hangingPunct="1">
              <a:buFontTx/>
              <a:buBlip>
                <a:blip r:embed="rId3"/>
              </a:buBlip>
              <a:defRPr/>
            </a:pPr>
            <a:endParaRPr lang="fa-IR" sz="2800" b="1">
              <a:cs typeface="2  Titr" pitchFamily="2" charset="-78"/>
            </a:endParaRPr>
          </a:p>
          <a:p>
            <a:pPr algn="r" rtl="1" eaLnBrk="1" hangingPunct="1">
              <a:buFontTx/>
              <a:buBlip>
                <a:blip r:embed="rId3"/>
              </a:buBlip>
              <a:defRPr/>
            </a:pPr>
            <a:r>
              <a:rPr lang="fa-IR" sz="2800" b="1">
                <a:cs typeface="2  Titr" pitchFamily="2" charset="-78"/>
              </a:rPr>
              <a:t>تون عضلانی ضعیف</a:t>
            </a:r>
            <a:endParaRPr lang="en-US" sz="2800" b="1">
              <a:cs typeface="2  Titr" pitchFamily="2" charset="-78"/>
            </a:endParaRPr>
          </a:p>
          <a:p>
            <a:pPr algn="r" rtl="1" eaLnBrk="1" hangingPunct="1">
              <a:buFontTx/>
              <a:buBlip>
                <a:blip r:embed="rId3"/>
              </a:buBlip>
              <a:defRPr/>
            </a:pPr>
            <a:r>
              <a:rPr lang="en-US" sz="2800" b="1">
                <a:cs typeface="2  Titr" pitchFamily="2" charset="-78"/>
              </a:rPr>
              <a:t> </a:t>
            </a:r>
            <a:r>
              <a:rPr lang="fa-IR" sz="2800" b="1">
                <a:cs typeface="2  Titr" pitchFamily="2" charset="-78"/>
              </a:rPr>
              <a:t>تلاش تنفسی ضعیف</a:t>
            </a:r>
            <a:endParaRPr lang="en-US" sz="2800" b="1">
              <a:cs typeface="2  Titr" pitchFamily="2" charset="-78"/>
            </a:endParaRPr>
          </a:p>
          <a:p>
            <a:pPr algn="r" rtl="1" eaLnBrk="1" hangingPunct="1">
              <a:buFontTx/>
              <a:buBlip>
                <a:blip r:embed="rId3"/>
              </a:buBlip>
              <a:defRPr/>
            </a:pPr>
            <a:r>
              <a:rPr lang="fa-IR" sz="2800" b="1">
                <a:cs typeface="2  Titr" pitchFamily="2" charset="-78"/>
              </a:rPr>
              <a:t>برادیکاردی</a:t>
            </a:r>
            <a:endParaRPr lang="en-US" sz="2800" b="1">
              <a:cs typeface="2  Titr" pitchFamily="2" charset="-78"/>
            </a:endParaRPr>
          </a:p>
          <a:p>
            <a:pPr algn="r" rtl="1" eaLnBrk="1" hangingPunct="1">
              <a:buFontTx/>
              <a:buBlip>
                <a:blip r:embed="rId3"/>
              </a:buBlip>
              <a:defRPr/>
            </a:pPr>
            <a:r>
              <a:rPr lang="fa-IR" sz="2800" b="1">
                <a:cs typeface="2  Titr" pitchFamily="2" charset="-78"/>
              </a:rPr>
              <a:t>فشارخون پائین</a:t>
            </a:r>
            <a:endParaRPr lang="en-US" sz="2800" b="1">
              <a:cs typeface="2  Titr" pitchFamily="2" charset="-78"/>
            </a:endParaRPr>
          </a:p>
          <a:p>
            <a:pPr algn="r" rtl="1" eaLnBrk="1" hangingPunct="1">
              <a:buFontTx/>
              <a:buBlip>
                <a:blip r:embed="rId3"/>
              </a:buBlip>
              <a:defRPr/>
            </a:pPr>
            <a:r>
              <a:rPr lang="fa-IR" sz="2800" b="1">
                <a:cs typeface="2  Titr" pitchFamily="2" charset="-78"/>
              </a:rPr>
              <a:t>تاکی پنه </a:t>
            </a:r>
            <a:endParaRPr lang="en-US" sz="2800" b="1">
              <a:cs typeface="2  Titr" pitchFamily="2" charset="-78"/>
            </a:endParaRPr>
          </a:p>
          <a:p>
            <a:pPr algn="r" rtl="1" eaLnBrk="1" hangingPunct="1">
              <a:buFontTx/>
              <a:buBlip>
                <a:blip r:embed="rId3"/>
              </a:buBlip>
              <a:defRPr/>
            </a:pPr>
            <a:r>
              <a:rPr lang="fa-IR" sz="2800" b="1">
                <a:cs typeface="2  Titr" pitchFamily="2" charset="-78"/>
              </a:rPr>
              <a:t>سیانوز</a:t>
            </a:r>
            <a:endParaRPr lang="en-US" sz="2800" b="1">
              <a:cs typeface="2  Titr" pitchFamily="2" charset="-78"/>
            </a:endParaRPr>
          </a:p>
          <a:p>
            <a:pPr algn="r" rtl="1" eaLnBrk="1" hangingPunct="1">
              <a:buFontTx/>
              <a:buBlip>
                <a:blip r:embed="rId3"/>
              </a:buBlip>
              <a:defRPr/>
            </a:pPr>
            <a:endParaRPr lang="en-US" sz="2800" b="1">
              <a:cs typeface="2  Titr" pitchFamily="2" charset="-78"/>
            </a:endParaRPr>
          </a:p>
        </p:txBody>
      </p:sp>
      <p:pic>
        <p:nvPicPr>
          <p:cNvPr id="12293" name="Picture 19" descr="1-11_new"/>
          <p:cNvPicPr>
            <a:picLocks noGrp="1" noChangeAspect="1" noChangeArrowheads="1"/>
          </p:cNvPicPr>
          <p:nvPr>
            <p:ph sz="half" idx="2"/>
          </p:nvPr>
        </p:nvPicPr>
        <p:blipFill>
          <a:blip r:embed="rId4"/>
          <a:srcRect/>
          <a:stretch>
            <a:fillRect/>
          </a:stretch>
        </p:blipFill>
        <p:spPr>
          <a:xfrm>
            <a:off x="1852615" y="1939925"/>
            <a:ext cx="2332037" cy="4357688"/>
          </a:xfrm>
        </p:spPr>
      </p:pic>
      <p:sp>
        <p:nvSpPr>
          <p:cNvPr id="12294" name="Text Box 20"/>
          <p:cNvSpPr txBox="1">
            <a:spLocks noChangeArrowheads="1"/>
          </p:cNvSpPr>
          <p:nvPr/>
        </p:nvSpPr>
        <p:spPr bwMode="auto">
          <a:xfrm>
            <a:off x="438150" y="2357440"/>
            <a:ext cx="1435100" cy="701675"/>
          </a:xfrm>
          <a:prstGeom prst="rect">
            <a:avLst/>
          </a:prstGeom>
          <a:noFill/>
          <a:ln w="9525">
            <a:noFill/>
            <a:miter lim="800000"/>
            <a:headEnd/>
            <a:tailEnd/>
          </a:ln>
        </p:spPr>
        <p:txBody>
          <a:bodyPr>
            <a:spAutoFit/>
          </a:bodyPr>
          <a:lstStyle/>
          <a:p>
            <a:pPr algn="ctr" rtl="1">
              <a:spcBef>
                <a:spcPct val="50000"/>
              </a:spcBef>
            </a:pPr>
            <a:r>
              <a:rPr lang="fa-IR" sz="2000">
                <a:cs typeface="2  Zar" pitchFamily="2" charset="-78"/>
              </a:rPr>
              <a:t>تون عضلانی خوب با سیا نوز</a:t>
            </a:r>
            <a:endParaRPr lang="en-US" sz="2000">
              <a:cs typeface="2  Zar" pitchFamily="2" charset="-78"/>
            </a:endParaRPr>
          </a:p>
        </p:txBody>
      </p:sp>
      <p:sp>
        <p:nvSpPr>
          <p:cNvPr id="12295" name="Text Box 21"/>
          <p:cNvSpPr txBox="1">
            <a:spLocks noChangeArrowheads="1"/>
          </p:cNvSpPr>
          <p:nvPr/>
        </p:nvSpPr>
        <p:spPr bwMode="auto">
          <a:xfrm>
            <a:off x="422275" y="4410077"/>
            <a:ext cx="1435100" cy="701675"/>
          </a:xfrm>
          <a:prstGeom prst="rect">
            <a:avLst/>
          </a:prstGeom>
          <a:noFill/>
          <a:ln w="9525">
            <a:noFill/>
            <a:miter lim="800000"/>
            <a:headEnd/>
            <a:tailEnd/>
          </a:ln>
        </p:spPr>
        <p:txBody>
          <a:bodyPr>
            <a:spAutoFit/>
          </a:bodyPr>
          <a:lstStyle/>
          <a:p>
            <a:pPr algn="ctr" rtl="1">
              <a:spcBef>
                <a:spcPct val="50000"/>
              </a:spcBef>
            </a:pPr>
            <a:r>
              <a:rPr lang="fa-IR" sz="2000">
                <a:cs typeface="2  Zar" pitchFamily="2" charset="-78"/>
              </a:rPr>
              <a:t>تون عضلانی ضعیف با سیا نوز</a:t>
            </a:r>
            <a:endParaRPr lang="en-US" sz="2000">
              <a:cs typeface="2  Zar" pitchFamily="2" charset="-7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r>
              <a:rPr lang="en-US"/>
              <a:t>1-</a:t>
            </a:r>
            <a:fld id="{4B365335-DC33-482F-9F71-8790CCB1E78E}" type="slidenum">
              <a:rPr lang="en-US">
                <a:cs typeface="Arial" charset="0"/>
              </a:rPr>
              <a:pPr>
                <a:defRPr/>
              </a:pPr>
              <a:t>31</a:t>
            </a:fld>
            <a:endParaRPr lang="en-US"/>
          </a:p>
        </p:txBody>
      </p:sp>
      <p:sp>
        <p:nvSpPr>
          <p:cNvPr id="25602" name="Rectangle 2"/>
          <p:cNvSpPr>
            <a:spLocks noGrp="1" noChangeArrowheads="1"/>
          </p:cNvSpPr>
          <p:nvPr>
            <p:ph type="title"/>
          </p:nvPr>
        </p:nvSpPr>
        <p:spPr>
          <a:xfrm>
            <a:off x="382588" y="768352"/>
            <a:ext cx="8647112" cy="809625"/>
          </a:xfrm>
        </p:spPr>
        <p:txBody>
          <a:bodyPr/>
          <a:lstStyle/>
          <a:p>
            <a:pPr algn="ctr" rtl="1" eaLnBrk="1" hangingPunct="1">
              <a:defRPr/>
            </a:pPr>
            <a:r>
              <a:rPr lang="fa-IR" sz="3600">
                <a:solidFill>
                  <a:srgbClr val="FFFF66"/>
                </a:solidFill>
                <a:cs typeface="2  Titr" pitchFamily="2" charset="-78"/>
              </a:rPr>
              <a:t>مواجهه با خطر در داخل رحم یا حول و حوش زایمان</a:t>
            </a:r>
            <a:endParaRPr lang="en-US" sz="3600">
              <a:solidFill>
                <a:srgbClr val="FFFF66"/>
              </a:solidFill>
              <a:cs typeface="2  Titr" pitchFamily="2" charset="-78"/>
            </a:endParaRPr>
          </a:p>
        </p:txBody>
      </p:sp>
      <p:sp>
        <p:nvSpPr>
          <p:cNvPr id="25603" name="Rectangle 3"/>
          <p:cNvSpPr>
            <a:spLocks noGrp="1" noChangeArrowheads="1"/>
          </p:cNvSpPr>
          <p:nvPr>
            <p:ph type="body" idx="1"/>
          </p:nvPr>
        </p:nvSpPr>
        <p:spPr>
          <a:xfrm>
            <a:off x="612777" y="1981202"/>
            <a:ext cx="8150225" cy="3013075"/>
          </a:xfrm>
          <a:ln>
            <a:solidFill>
              <a:srgbClr val="FFFF00"/>
            </a:solidFill>
          </a:ln>
        </p:spPr>
        <p:txBody>
          <a:bodyPr/>
          <a:lstStyle/>
          <a:p>
            <a:pPr algn="r" rtl="1" eaLnBrk="1" hangingPunct="1">
              <a:lnSpc>
                <a:spcPct val="110000"/>
              </a:lnSpc>
              <a:buFontTx/>
              <a:buNone/>
              <a:defRPr/>
            </a:pPr>
            <a:r>
              <a:rPr lang="fa-IR" sz="2800" b="1" dirty="0">
                <a:solidFill>
                  <a:srgbClr val="FFCC66"/>
                </a:solidFill>
                <a:cs typeface="2  Titr" pitchFamily="2" charset="-78"/>
              </a:rPr>
              <a:t>آپنه </a:t>
            </a:r>
            <a:r>
              <a:rPr lang="fa-IR" sz="2800" b="1" dirty="0" smtClean="0">
                <a:solidFill>
                  <a:srgbClr val="FFCC66"/>
                </a:solidFill>
                <a:cs typeface="2  Titr" pitchFamily="2" charset="-78"/>
              </a:rPr>
              <a:t>اولیه (مثل ماندن در </a:t>
            </a:r>
            <a:r>
              <a:rPr lang="fa-IR" sz="2800" b="1" smtClean="0">
                <a:solidFill>
                  <a:srgbClr val="FFCC66"/>
                </a:solidFill>
                <a:cs typeface="2  Titr" pitchFamily="2" charset="-78"/>
              </a:rPr>
              <a:t>کانال زایمان یا دفع مکونیم یامشکلات بندناف و...)</a:t>
            </a:r>
            <a:endParaRPr lang="en-US" sz="2800" b="1" dirty="0">
              <a:solidFill>
                <a:srgbClr val="FFCC66"/>
              </a:solidFill>
              <a:cs typeface="2  Titr" pitchFamily="2" charset="-78"/>
            </a:endParaRPr>
          </a:p>
          <a:p>
            <a:pPr algn="just" rtl="1" eaLnBrk="1" hangingPunct="1">
              <a:lnSpc>
                <a:spcPct val="110000"/>
              </a:lnSpc>
              <a:buFontTx/>
              <a:buBlip>
                <a:blip r:embed="rId3"/>
              </a:buBlip>
              <a:defRPr/>
            </a:pPr>
            <a:r>
              <a:rPr lang="fa-IR" sz="2800" b="1" dirty="0">
                <a:cs typeface="2  Titr" pitchFamily="2" charset="-78"/>
              </a:rPr>
              <a:t>وقتی جنین یا نوزاد از اکسیژن محروم میشود ، یک دوره تنفسهای سریع </a:t>
            </a:r>
            <a:r>
              <a:rPr lang="fa-IR" sz="2800" b="1" dirty="0" smtClean="0">
                <a:cs typeface="2  Titr" pitchFamily="2" charset="-78"/>
              </a:rPr>
              <a:t>توسط جنین به </a:t>
            </a:r>
            <a:r>
              <a:rPr lang="fa-IR" sz="2800" b="1" dirty="0">
                <a:cs typeface="2  Titr" pitchFamily="2" charset="-78"/>
              </a:rPr>
              <a:t>وقوع می پیوندد و به دنبال آن آپنه اولیه و کا هش ضربان قلب، ایجاد میشود که با تحریک </a:t>
            </a:r>
            <a:r>
              <a:rPr lang="fa-IR" sz="2800" b="1" dirty="0" smtClean="0">
                <a:cs typeface="2  Titr" pitchFamily="2" charset="-78"/>
              </a:rPr>
              <a:t>لمسی (لمس وماساژپشت وکف پا) </a:t>
            </a:r>
            <a:r>
              <a:rPr lang="fa-IR" sz="2800" b="1" dirty="0">
                <a:cs typeface="2  Titr" pitchFamily="2" charset="-78"/>
              </a:rPr>
              <a:t>رفع میگردد.</a:t>
            </a:r>
            <a:r>
              <a:rPr lang="en-US" sz="2800" b="1" dirty="0">
                <a:cs typeface="2  Titr" pitchFamily="2" charset="-78"/>
                <a:sym typeface="Webdings" pitchFamily="18" charset="2"/>
              </a:rPr>
              <a:t></a:t>
            </a:r>
            <a:endParaRPr lang="en-US" sz="2800" b="1" dirty="0">
              <a:cs typeface="2  Titr" pitchFamily="2" charset="-78"/>
            </a:endParaRPr>
          </a:p>
          <a:p>
            <a:pPr eaLnBrk="1" hangingPunct="1">
              <a:lnSpc>
                <a:spcPct val="110000"/>
              </a:lnSpc>
              <a:buFontTx/>
              <a:buBlip>
                <a:blip r:embed="rId3"/>
              </a:buBlip>
              <a:defRPr/>
            </a:pPr>
            <a:endParaRPr lang="en-US" sz="2800" b="1" dirty="0">
              <a:cs typeface="2  Titr" pitchFamily="2" charset="-78"/>
            </a:endParaRPr>
          </a:p>
        </p:txBody>
      </p:sp>
      <p:sp>
        <p:nvSpPr>
          <p:cNvPr id="13317" name="Rectangle 4"/>
          <p:cNvSpPr>
            <a:spLocks noChangeArrowheads="1"/>
          </p:cNvSpPr>
          <p:nvPr/>
        </p:nvSpPr>
        <p:spPr bwMode="auto">
          <a:xfrm>
            <a:off x="7189788" y="6237288"/>
            <a:ext cx="184150" cy="457200"/>
          </a:xfrm>
          <a:prstGeom prst="rect">
            <a:avLst/>
          </a:prstGeom>
          <a:noFill/>
          <a:ln w="9525">
            <a:noFill/>
            <a:miter lim="800000"/>
            <a:headEnd/>
            <a:tailEnd/>
          </a:ln>
        </p:spPr>
        <p:txBody>
          <a:bodyPr wrap="none">
            <a:spAutoFit/>
          </a:bodyPr>
          <a:lstStyle/>
          <a:p>
            <a:endParaRPr lang="fa-IR" sz="240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28600" y="228600"/>
          <a:ext cx="8763000" cy="6400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6"/>
          <p:cNvSpPr>
            <a:spLocks noGrp="1"/>
          </p:cNvSpPr>
          <p:nvPr>
            <p:ph type="sldNum" sz="quarter" idx="12"/>
          </p:nvPr>
        </p:nvSpPr>
        <p:spPr/>
        <p:txBody>
          <a:bodyPr/>
          <a:lstStyle/>
          <a:p>
            <a:pPr>
              <a:defRPr/>
            </a:pPr>
            <a:r>
              <a:rPr lang="en-US"/>
              <a:t>1-</a:t>
            </a:r>
            <a:fld id="{071C64CD-69BD-4F49-A7B8-02EE79F1359D}" type="slidenum">
              <a:rPr lang="en-US">
                <a:cs typeface="Arial" charset="0"/>
              </a:rPr>
              <a:pPr>
                <a:defRPr/>
              </a:pPr>
              <a:t>33</a:t>
            </a:fld>
            <a:endParaRPr lang="en-US"/>
          </a:p>
        </p:txBody>
      </p:sp>
      <p:sp>
        <p:nvSpPr>
          <p:cNvPr id="44034" name="Rectangle 2"/>
          <p:cNvSpPr>
            <a:spLocks noGrp="1" noChangeArrowheads="1"/>
          </p:cNvSpPr>
          <p:nvPr>
            <p:ph type="title"/>
          </p:nvPr>
        </p:nvSpPr>
        <p:spPr>
          <a:xfrm>
            <a:off x="685800" y="855665"/>
            <a:ext cx="8077200" cy="795337"/>
          </a:xfrm>
        </p:spPr>
        <p:txBody>
          <a:bodyPr/>
          <a:lstStyle/>
          <a:p>
            <a:pPr algn="r" rtl="1" eaLnBrk="1" hangingPunct="1">
              <a:defRPr/>
            </a:pPr>
            <a:r>
              <a:rPr lang="fa-IR" sz="4000">
                <a:solidFill>
                  <a:srgbClr val="FFFF66"/>
                </a:solidFill>
                <a:cs typeface="2  Titr" pitchFamily="2" charset="-78"/>
              </a:rPr>
              <a:t>نکات مهم در فلوچارت احیاء نوزاد</a:t>
            </a:r>
            <a:endParaRPr lang="en-US" sz="4000">
              <a:solidFill>
                <a:srgbClr val="FFFF66"/>
              </a:solidFill>
              <a:cs typeface="2  Titr" pitchFamily="2" charset="-78"/>
            </a:endParaRPr>
          </a:p>
        </p:txBody>
      </p:sp>
      <p:sp>
        <p:nvSpPr>
          <p:cNvPr id="44035" name="Rectangle 3"/>
          <p:cNvSpPr>
            <a:spLocks noGrp="1" noChangeArrowheads="1"/>
          </p:cNvSpPr>
          <p:nvPr>
            <p:ph type="body" sz="half" idx="1"/>
          </p:nvPr>
        </p:nvSpPr>
        <p:spPr>
          <a:xfrm>
            <a:off x="700088" y="2022477"/>
            <a:ext cx="8077200" cy="3040063"/>
          </a:xfrm>
          <a:ln>
            <a:solidFill>
              <a:srgbClr val="FFFF00"/>
            </a:solidFill>
          </a:ln>
        </p:spPr>
        <p:txBody>
          <a:bodyPr/>
          <a:lstStyle/>
          <a:p>
            <a:pPr algn="just" rtl="1" eaLnBrk="1" hangingPunct="1">
              <a:lnSpc>
                <a:spcPct val="150000"/>
              </a:lnSpc>
              <a:buFontTx/>
              <a:buBlip>
                <a:blip r:embed="rId3"/>
              </a:buBlip>
              <a:defRPr/>
            </a:pPr>
            <a:r>
              <a:rPr lang="fa-IR" sz="2400" b="1">
                <a:cs typeface="2  Titr" pitchFamily="2" charset="-78"/>
              </a:rPr>
              <a:t>مهمترین و موثرترین اقدام در احیای نوزاد، تهویه ریه های نوزاد است.</a:t>
            </a:r>
            <a:endParaRPr lang="en-US" sz="2400" b="1">
              <a:cs typeface="2  Titr" pitchFamily="2" charset="-78"/>
              <a:sym typeface="Webdings" pitchFamily="18" charset="2"/>
            </a:endParaRPr>
          </a:p>
          <a:p>
            <a:pPr algn="just" rtl="1" eaLnBrk="1" hangingPunct="1">
              <a:lnSpc>
                <a:spcPct val="150000"/>
              </a:lnSpc>
              <a:buFontTx/>
              <a:buBlip>
                <a:blip r:embed="rId3"/>
              </a:buBlip>
              <a:defRPr/>
            </a:pPr>
            <a:r>
              <a:rPr lang="fa-IR" sz="2400" b="1">
                <a:cs typeface="2  Titr" pitchFamily="2" charset="-78"/>
              </a:rPr>
              <a:t>تهویه با فشار مثبت موثر در آپنه ثانویه ، معمولا باعث بهبودی سریع ضربان قلب میشود.</a:t>
            </a:r>
            <a:endParaRPr lang="en-US" sz="2400" b="1">
              <a:cs typeface="2  Titr" pitchFamily="2" charset="-78"/>
            </a:endParaRPr>
          </a:p>
          <a:p>
            <a:pPr algn="just" rtl="1" eaLnBrk="1" hangingPunct="1">
              <a:lnSpc>
                <a:spcPct val="150000"/>
              </a:lnSpc>
              <a:buFontTx/>
              <a:buBlip>
                <a:blip r:embed="rId3"/>
              </a:buBlip>
              <a:defRPr/>
            </a:pPr>
            <a:r>
              <a:rPr lang="fa-IR" sz="2400" b="1">
                <a:cs typeface="2  Titr" pitchFamily="2" charset="-78"/>
              </a:rPr>
              <a:t>در صورتیکه ضربان قلب افزایش پیدا نکند ، تهویه ممکن است مناسب نبوده و یا نیاز به فشردن قفسه سینه و اپی نفرین مطرح باشد</a:t>
            </a:r>
            <a:r>
              <a:rPr lang="fa-IR" sz="2600">
                <a:cs typeface="2  Titr" pitchFamily="2" charset="-78"/>
              </a:rPr>
              <a:t>.</a:t>
            </a:r>
            <a:endParaRPr lang="en-US" sz="2600">
              <a:cs typeface="2  Titr" pitchFamily="2" charset="-78"/>
            </a:endParaRPr>
          </a:p>
          <a:p>
            <a:pPr algn="r" rtl="1" eaLnBrk="1" hangingPunct="1">
              <a:lnSpc>
                <a:spcPct val="90000"/>
              </a:lnSpc>
              <a:buFontTx/>
              <a:buBlip>
                <a:blip r:embed="rId3"/>
              </a:buBlip>
              <a:defRPr/>
            </a:pPr>
            <a:endParaRPr lang="en-US" sz="2600">
              <a:cs typeface="2  Titr" pitchFamily="2"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pPr>
              <a:defRPr/>
            </a:pPr>
            <a:r>
              <a:rPr lang="en-US"/>
              <a:t>1-</a:t>
            </a:r>
            <a:fld id="{B21B6FEB-C3D4-4B7D-8305-79EB0B433AF9}" type="slidenum">
              <a:rPr lang="en-US">
                <a:cs typeface="Arial" charset="0"/>
              </a:rPr>
              <a:pPr>
                <a:defRPr/>
              </a:pPr>
              <a:t>34</a:t>
            </a:fld>
            <a:endParaRPr lang="en-US"/>
          </a:p>
        </p:txBody>
      </p:sp>
      <p:sp>
        <p:nvSpPr>
          <p:cNvPr id="46082" name="Rectangle 2"/>
          <p:cNvSpPr>
            <a:spLocks noGrp="1" noChangeArrowheads="1"/>
          </p:cNvSpPr>
          <p:nvPr>
            <p:ph type="title"/>
          </p:nvPr>
        </p:nvSpPr>
        <p:spPr/>
        <p:txBody>
          <a:bodyPr/>
          <a:lstStyle/>
          <a:p>
            <a:pPr algn="r" eaLnBrk="1" hangingPunct="1">
              <a:defRPr/>
            </a:pPr>
            <a:r>
              <a:rPr lang="fa-IR" sz="4000">
                <a:solidFill>
                  <a:srgbClr val="FFFF66"/>
                </a:solidFill>
                <a:cs typeface="2  Titr" pitchFamily="2" charset="-78"/>
              </a:rPr>
              <a:t>نکات مهم در فلوچارت احیاء نوزاد</a:t>
            </a:r>
            <a:endParaRPr lang="en-US" sz="4000">
              <a:solidFill>
                <a:srgbClr val="FFFF66"/>
              </a:solidFill>
              <a:cs typeface="2  Titr" pitchFamily="2" charset="-78"/>
            </a:endParaRPr>
          </a:p>
        </p:txBody>
      </p:sp>
      <p:sp>
        <p:nvSpPr>
          <p:cNvPr id="46083" name="Rectangle 3"/>
          <p:cNvSpPr>
            <a:spLocks noGrp="1" noChangeArrowheads="1"/>
          </p:cNvSpPr>
          <p:nvPr>
            <p:ph type="body" idx="1"/>
          </p:nvPr>
        </p:nvSpPr>
        <p:spPr>
          <a:xfrm>
            <a:off x="509588" y="1603375"/>
            <a:ext cx="8223250" cy="4376738"/>
          </a:xfrm>
          <a:ln>
            <a:solidFill>
              <a:srgbClr val="FFFF66"/>
            </a:solidFill>
          </a:ln>
        </p:spPr>
        <p:txBody>
          <a:bodyPr/>
          <a:lstStyle/>
          <a:p>
            <a:pPr algn="just" rtl="1" eaLnBrk="1" hangingPunct="1">
              <a:lnSpc>
                <a:spcPct val="80000"/>
              </a:lnSpc>
              <a:buFontTx/>
              <a:buBlip>
                <a:blip r:embed="rId3"/>
              </a:buBlip>
              <a:defRPr/>
            </a:pPr>
            <a:endParaRPr lang="fa-IR" sz="2000" b="1">
              <a:cs typeface="2  Titr" pitchFamily="2" charset="-78"/>
            </a:endParaRPr>
          </a:p>
          <a:p>
            <a:pPr algn="just" rtl="1" eaLnBrk="1" hangingPunct="1">
              <a:lnSpc>
                <a:spcPct val="80000"/>
              </a:lnSpc>
              <a:buFontTx/>
              <a:buBlip>
                <a:blip r:embed="rId3"/>
              </a:buBlip>
              <a:defRPr/>
            </a:pPr>
            <a:r>
              <a:rPr lang="fa-IR" sz="2000" b="1">
                <a:cs typeface="2  Titr" pitchFamily="2" charset="-78"/>
              </a:rPr>
              <a:t>ضربان قلب کمتر از 60بار در دقیقه                       اقدامات بیشتری مورد نیاز میباشد.</a:t>
            </a:r>
          </a:p>
          <a:p>
            <a:pPr algn="just" rtl="1" eaLnBrk="1" hangingPunct="1">
              <a:lnSpc>
                <a:spcPct val="80000"/>
              </a:lnSpc>
              <a:buFontTx/>
              <a:buNone/>
              <a:defRPr/>
            </a:pPr>
            <a:endParaRPr lang="en-US" sz="2000" b="1">
              <a:cs typeface="2  Titr" pitchFamily="2" charset="-78"/>
            </a:endParaRPr>
          </a:p>
          <a:p>
            <a:pPr algn="just" rtl="1" eaLnBrk="1" hangingPunct="1">
              <a:lnSpc>
                <a:spcPct val="80000"/>
              </a:lnSpc>
              <a:buFontTx/>
              <a:buBlip>
                <a:blip r:embed="rId3"/>
              </a:buBlip>
              <a:defRPr/>
            </a:pPr>
            <a:r>
              <a:rPr lang="fa-IR" sz="2000" b="1">
                <a:cs typeface="2  Titr" pitchFamily="2" charset="-78"/>
              </a:rPr>
              <a:t>ضربان قلب بیشتر از 60بار در دقیقه                      میتوان فشردن قفسه سینه را قطع کرد.</a:t>
            </a:r>
            <a:endParaRPr lang="en-US" sz="2000" b="1">
              <a:cs typeface="2  Titr" pitchFamily="2" charset="-78"/>
            </a:endParaRPr>
          </a:p>
          <a:p>
            <a:pPr algn="just" rtl="1" eaLnBrk="1" hangingPunct="1">
              <a:lnSpc>
                <a:spcPct val="80000"/>
              </a:lnSpc>
              <a:buFontTx/>
              <a:buBlip>
                <a:blip r:embed="rId3"/>
              </a:buBlip>
              <a:defRPr/>
            </a:pPr>
            <a:endParaRPr lang="fa-IR" sz="2000" b="1">
              <a:cs typeface="2  Titr" pitchFamily="2" charset="-78"/>
            </a:endParaRPr>
          </a:p>
          <a:p>
            <a:pPr algn="just" rtl="1" eaLnBrk="1" hangingPunct="1">
              <a:lnSpc>
                <a:spcPct val="80000"/>
              </a:lnSpc>
              <a:buFontTx/>
              <a:buBlip>
                <a:blip r:embed="rId3"/>
              </a:buBlip>
              <a:defRPr/>
            </a:pPr>
            <a:r>
              <a:rPr lang="fa-IR" sz="2000" b="1">
                <a:cs typeface="2  Titr" pitchFamily="2" charset="-78"/>
              </a:rPr>
              <a:t>ضربان قلب بیشتر از 100 و تنفس                            تهویه با فشار مثبت را میتوان قطع کرد.</a:t>
            </a:r>
          </a:p>
          <a:p>
            <a:pPr algn="just" rtl="1" eaLnBrk="1" hangingPunct="1">
              <a:lnSpc>
                <a:spcPct val="80000"/>
              </a:lnSpc>
              <a:buFontTx/>
              <a:buNone/>
              <a:defRPr/>
            </a:pPr>
            <a:endParaRPr lang="en-US" sz="2000" b="1">
              <a:cs typeface="2  Titr" pitchFamily="2" charset="-78"/>
            </a:endParaRPr>
          </a:p>
          <a:p>
            <a:pPr algn="just" rtl="1" eaLnBrk="1" hangingPunct="1">
              <a:lnSpc>
                <a:spcPct val="80000"/>
              </a:lnSpc>
              <a:buFontTx/>
              <a:buBlip>
                <a:blip r:embed="rId3"/>
              </a:buBlip>
              <a:defRPr/>
            </a:pPr>
            <a:endParaRPr lang="fa-IR" sz="2000" b="1">
              <a:cs typeface="2  Titr" pitchFamily="2" charset="-78"/>
            </a:endParaRPr>
          </a:p>
          <a:p>
            <a:pPr algn="just" rtl="1" eaLnBrk="1" hangingPunct="1">
              <a:lnSpc>
                <a:spcPct val="80000"/>
              </a:lnSpc>
              <a:buFontTx/>
              <a:buBlip>
                <a:blip r:embed="rId3"/>
              </a:buBlip>
              <a:defRPr/>
            </a:pPr>
            <a:r>
              <a:rPr lang="fa-IR" sz="2000" b="1">
                <a:cs typeface="2  Titr" pitchFamily="2" charset="-78"/>
              </a:rPr>
              <a:t>مراحل ستاره دار </a:t>
            </a:r>
            <a:r>
              <a:rPr lang="fa-IR" sz="2000" b="1">
                <a:solidFill>
                  <a:srgbClr val="FFFF00"/>
                </a:solidFill>
                <a:cs typeface="2  Titr" pitchFamily="2" charset="-78"/>
              </a:rPr>
              <a:t>(*) : </a:t>
            </a:r>
            <a:r>
              <a:rPr lang="fa-IR" sz="2000" b="1">
                <a:cs typeface="2  Titr" pitchFamily="2" charset="-78"/>
              </a:rPr>
              <a:t>لوله گذاری داخل تراشه ممکن است در مراحل متعددی در نظر گرفته شود. </a:t>
            </a:r>
          </a:p>
          <a:p>
            <a:pPr algn="just" rtl="1" eaLnBrk="1" hangingPunct="1">
              <a:lnSpc>
                <a:spcPct val="80000"/>
              </a:lnSpc>
              <a:buFontTx/>
              <a:buNone/>
              <a:defRPr/>
            </a:pPr>
            <a:endParaRPr lang="en-US" sz="2000" b="1">
              <a:cs typeface="2  Titr" pitchFamily="2" charset="-78"/>
            </a:endParaRPr>
          </a:p>
          <a:p>
            <a:pPr algn="just" rtl="1" eaLnBrk="1" hangingPunct="1">
              <a:lnSpc>
                <a:spcPct val="80000"/>
              </a:lnSpc>
              <a:buFontTx/>
              <a:buBlip>
                <a:blip r:embed="rId3"/>
              </a:buBlip>
              <a:defRPr/>
            </a:pPr>
            <a:r>
              <a:rPr lang="fa-IR" sz="2000" b="1">
                <a:cs typeface="2  Titr" pitchFamily="2" charset="-78"/>
              </a:rPr>
              <a:t>فاصله زمانی : در صورتیکه با گذشت 30 ثانیه بهبودی حاصل نشد ، به مرحله بعدی بروید.</a:t>
            </a:r>
            <a:endParaRPr lang="en-US" sz="2000" b="1">
              <a:cs typeface="2  Titr" pitchFamily="2" charset="-78"/>
            </a:endParaRPr>
          </a:p>
        </p:txBody>
      </p:sp>
      <p:sp>
        <p:nvSpPr>
          <p:cNvPr id="23557" name="Line 5"/>
          <p:cNvSpPr>
            <a:spLocks noChangeShapeType="1"/>
          </p:cNvSpPr>
          <p:nvPr/>
        </p:nvSpPr>
        <p:spPr bwMode="auto">
          <a:xfrm flipH="1">
            <a:off x="4327525" y="2697165"/>
            <a:ext cx="725488" cy="15875"/>
          </a:xfrm>
          <a:prstGeom prst="line">
            <a:avLst/>
          </a:prstGeom>
          <a:noFill/>
          <a:ln w="76200">
            <a:solidFill>
              <a:srgbClr val="FFFF00"/>
            </a:solidFill>
            <a:round/>
            <a:headEnd/>
            <a:tailEnd type="triangle" w="med" len="med"/>
          </a:ln>
        </p:spPr>
        <p:txBody>
          <a:bodyPr/>
          <a:lstStyle/>
          <a:p>
            <a:endParaRPr lang="fa-IR"/>
          </a:p>
        </p:txBody>
      </p:sp>
      <p:sp>
        <p:nvSpPr>
          <p:cNvPr id="23558" name="Line 7"/>
          <p:cNvSpPr>
            <a:spLocks noChangeShapeType="1"/>
          </p:cNvSpPr>
          <p:nvPr/>
        </p:nvSpPr>
        <p:spPr bwMode="auto">
          <a:xfrm flipH="1">
            <a:off x="4327525" y="2014540"/>
            <a:ext cx="725488" cy="15875"/>
          </a:xfrm>
          <a:prstGeom prst="line">
            <a:avLst/>
          </a:prstGeom>
          <a:noFill/>
          <a:ln w="76200">
            <a:solidFill>
              <a:srgbClr val="FFFF00"/>
            </a:solidFill>
            <a:round/>
            <a:headEnd/>
            <a:tailEnd type="triangle" w="med" len="med"/>
          </a:ln>
        </p:spPr>
        <p:txBody>
          <a:bodyPr/>
          <a:lstStyle/>
          <a:p>
            <a:endParaRPr lang="fa-IR"/>
          </a:p>
        </p:txBody>
      </p:sp>
      <p:sp>
        <p:nvSpPr>
          <p:cNvPr id="23559" name="Line 10"/>
          <p:cNvSpPr>
            <a:spLocks noChangeShapeType="1"/>
          </p:cNvSpPr>
          <p:nvPr/>
        </p:nvSpPr>
        <p:spPr bwMode="auto">
          <a:xfrm flipH="1">
            <a:off x="4400550" y="3308352"/>
            <a:ext cx="725488" cy="15875"/>
          </a:xfrm>
          <a:prstGeom prst="line">
            <a:avLst/>
          </a:prstGeom>
          <a:noFill/>
          <a:ln w="76200">
            <a:solidFill>
              <a:srgbClr val="FFFF00"/>
            </a:solidFill>
            <a:round/>
            <a:headEnd/>
            <a:tailEnd type="triangle" w="med" len="med"/>
          </a:ln>
        </p:spPr>
        <p:txBody>
          <a:bodyPr/>
          <a:lstStyle/>
          <a:p>
            <a:endParaRPr lang="fa-I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r>
              <a:rPr lang="en-US"/>
              <a:t>1-</a:t>
            </a:r>
            <a:fld id="{D7A118EA-235C-4D30-B13D-2F891C502EFE}" type="slidenum">
              <a:rPr lang="en-US">
                <a:cs typeface="Arial" charset="0"/>
              </a:rPr>
              <a:pPr>
                <a:defRPr/>
              </a:pPr>
              <a:t>35</a:t>
            </a:fld>
            <a:endParaRPr lang="en-US"/>
          </a:p>
        </p:txBody>
      </p:sp>
      <p:sp>
        <p:nvSpPr>
          <p:cNvPr id="48130" name="Rectangle 2"/>
          <p:cNvSpPr>
            <a:spLocks noGrp="1" noChangeArrowheads="1"/>
          </p:cNvSpPr>
          <p:nvPr>
            <p:ph type="title"/>
          </p:nvPr>
        </p:nvSpPr>
        <p:spPr>
          <a:xfrm>
            <a:off x="685800" y="609600"/>
            <a:ext cx="8458200" cy="1143000"/>
          </a:xfrm>
        </p:spPr>
        <p:txBody>
          <a:bodyPr>
            <a:normAutofit fontScale="90000"/>
          </a:bodyPr>
          <a:lstStyle/>
          <a:p>
            <a:pPr algn="r" rtl="1" eaLnBrk="1" hangingPunct="1">
              <a:defRPr/>
            </a:pPr>
            <a:r>
              <a:rPr lang="fa-IR" sz="4000">
                <a:solidFill>
                  <a:srgbClr val="FFFF66"/>
                </a:solidFill>
                <a:cs typeface="2  Titr" pitchFamily="2" charset="-78"/>
              </a:rPr>
              <a:t>   آمادگی برای احیاء :</a:t>
            </a:r>
            <a:br>
              <a:rPr lang="fa-IR" sz="4000">
                <a:solidFill>
                  <a:srgbClr val="FFFF66"/>
                </a:solidFill>
                <a:cs typeface="2  Titr" pitchFamily="2" charset="-78"/>
              </a:rPr>
            </a:br>
            <a:r>
              <a:rPr lang="fa-IR" sz="4000">
                <a:solidFill>
                  <a:srgbClr val="FFFF66"/>
                </a:solidFill>
                <a:cs typeface="2  Titr" pitchFamily="2" charset="-78"/>
              </a:rPr>
              <a:t>     </a:t>
            </a:r>
            <a:r>
              <a:rPr lang="fa-IR" sz="3200">
                <a:solidFill>
                  <a:srgbClr val="FFFF66"/>
                </a:solidFill>
                <a:cs typeface="2  Titr" pitchFamily="2" charset="-78"/>
              </a:rPr>
              <a:t>پرسنل و تجهیزات</a:t>
            </a:r>
            <a:endParaRPr lang="en-US" sz="3200">
              <a:solidFill>
                <a:srgbClr val="FFFF66"/>
              </a:solidFill>
              <a:cs typeface="2  Titr" pitchFamily="2" charset="-78"/>
            </a:endParaRPr>
          </a:p>
        </p:txBody>
      </p:sp>
      <p:sp>
        <p:nvSpPr>
          <p:cNvPr id="48131" name="Rectangle 3"/>
          <p:cNvSpPr>
            <a:spLocks noGrp="1" noChangeArrowheads="1"/>
          </p:cNvSpPr>
          <p:nvPr>
            <p:ph type="body" idx="1"/>
          </p:nvPr>
        </p:nvSpPr>
        <p:spPr>
          <a:xfrm>
            <a:off x="598488" y="1924052"/>
            <a:ext cx="8164512" cy="4113213"/>
          </a:xfrm>
          <a:ln>
            <a:solidFill>
              <a:srgbClr val="FFFF66"/>
            </a:solidFill>
          </a:ln>
        </p:spPr>
        <p:txBody>
          <a:bodyPr/>
          <a:lstStyle/>
          <a:p>
            <a:pPr algn="just" rtl="1" eaLnBrk="1" hangingPunct="1">
              <a:lnSpc>
                <a:spcPct val="120000"/>
              </a:lnSpc>
              <a:buFontTx/>
              <a:buBlip>
                <a:blip r:embed="rId3"/>
              </a:buBlip>
              <a:defRPr/>
            </a:pPr>
            <a:r>
              <a:rPr lang="fa-IR" sz="2200" b="1" dirty="0">
                <a:cs typeface="2  Titr" pitchFamily="2" charset="-78"/>
              </a:rPr>
              <a:t>در هر زایمان حداقل باید یک نفر که توانائی شروع احیاء را دارد، حضور و وظیفه اش محدود به نوزاد باشد.این فرد یا هر فرد دیگری که بتواند بلافاصله در صورت نیاز حا ضر باشد ، باید مهارت کا فی برای انجام یک احیای کامل را داشته باشد.</a:t>
            </a:r>
            <a:endParaRPr lang="en-US" sz="2200" b="1" dirty="0">
              <a:cs typeface="2  Titr" pitchFamily="2" charset="-78"/>
            </a:endParaRPr>
          </a:p>
          <a:p>
            <a:pPr algn="just" rtl="1" eaLnBrk="1" hangingPunct="1">
              <a:lnSpc>
                <a:spcPct val="120000"/>
              </a:lnSpc>
              <a:buFontTx/>
              <a:buBlip>
                <a:blip r:embed="rId3"/>
              </a:buBlip>
              <a:defRPr/>
            </a:pPr>
            <a:r>
              <a:rPr lang="fa-IR" sz="2200" b="1" dirty="0">
                <a:cs typeface="2  Titr" pitchFamily="2" charset="-78"/>
              </a:rPr>
              <a:t>در مواقعیکه نیاز به احیاء پیش بینی میشود ، قبل از زایمان باید پرسنل اضافی در اتاق زایمان حضور داشته باشد.</a:t>
            </a:r>
            <a:endParaRPr lang="en-US" sz="2200" b="1" dirty="0">
              <a:cs typeface="2  Titr" pitchFamily="2" charset="-78"/>
            </a:endParaRPr>
          </a:p>
          <a:p>
            <a:pPr algn="just" rtl="1" eaLnBrk="1" hangingPunct="1">
              <a:lnSpc>
                <a:spcPct val="120000"/>
              </a:lnSpc>
              <a:buFontTx/>
              <a:buBlip>
                <a:blip r:embed="rId3"/>
              </a:buBlip>
              <a:defRPr/>
            </a:pPr>
            <a:r>
              <a:rPr lang="fa-IR" sz="2200" b="1" dirty="0">
                <a:cs typeface="2  Titr" pitchFamily="2" charset="-78"/>
              </a:rPr>
              <a:t>تهیه تجهیزات ضروری </a:t>
            </a:r>
            <a:endParaRPr lang="en-US" sz="2200" b="1" dirty="0">
              <a:cs typeface="2  Titr" pitchFamily="2" charset="-78"/>
            </a:endParaRPr>
          </a:p>
          <a:p>
            <a:pPr lvl="1" algn="r" rtl="1" eaLnBrk="1" hangingPunct="1">
              <a:lnSpc>
                <a:spcPct val="120000"/>
              </a:lnSpc>
              <a:buFontTx/>
              <a:buBlip>
                <a:blip r:embed="rId4"/>
              </a:buBlip>
              <a:defRPr/>
            </a:pPr>
            <a:r>
              <a:rPr lang="en-US" sz="2200" b="1" dirty="0">
                <a:cs typeface="2  Titr" pitchFamily="2" charset="-78"/>
              </a:rPr>
              <a:t> </a:t>
            </a:r>
            <a:r>
              <a:rPr lang="fa-IR" sz="2200" b="1" i="1" dirty="0">
                <a:cs typeface="2  Titr" pitchFamily="2" charset="-78"/>
              </a:rPr>
              <a:t>روشن کردن وارمر</a:t>
            </a:r>
            <a:endParaRPr lang="en-US" sz="2200" b="1" i="1" dirty="0">
              <a:cs typeface="2  Titr" pitchFamily="2" charset="-78"/>
            </a:endParaRPr>
          </a:p>
          <a:p>
            <a:pPr lvl="1" algn="r" rtl="1" eaLnBrk="1" hangingPunct="1">
              <a:lnSpc>
                <a:spcPct val="120000"/>
              </a:lnSpc>
              <a:buFontTx/>
              <a:buBlip>
                <a:blip r:embed="rId4"/>
              </a:buBlip>
              <a:defRPr/>
            </a:pPr>
            <a:r>
              <a:rPr lang="fa-IR" sz="2200" b="1" i="1" dirty="0">
                <a:cs typeface="2  Titr" pitchFamily="2" charset="-78"/>
              </a:rPr>
              <a:t>امتحان کردن تجهیزات </a:t>
            </a:r>
            <a:r>
              <a:rPr lang="fa-IR" sz="2200" b="1" i="1" dirty="0" smtClean="0">
                <a:cs typeface="2  Titr" pitchFamily="2" charset="-78"/>
              </a:rPr>
              <a:t>احیاء</a:t>
            </a:r>
            <a:endParaRPr lang="en-US" sz="2200" b="1" dirty="0">
              <a:cs typeface="2  Titr" pitchFamily="2" charset="-78"/>
            </a:endParaRPr>
          </a:p>
        </p:txBody>
      </p:sp>
      <p:sp>
        <p:nvSpPr>
          <p:cNvPr id="48132" name="Rectangle 4"/>
          <p:cNvSpPr>
            <a:spLocks noChangeArrowheads="1"/>
          </p:cNvSpPr>
          <p:nvPr/>
        </p:nvSpPr>
        <p:spPr bwMode="auto">
          <a:xfrm>
            <a:off x="682627" y="5918202"/>
            <a:ext cx="779463" cy="954107"/>
          </a:xfrm>
          <a:prstGeom prst="rect">
            <a:avLst/>
          </a:prstGeom>
          <a:noFill/>
          <a:ln w="9525">
            <a:noFill/>
            <a:miter lim="800000"/>
            <a:headEnd/>
            <a:tailEnd/>
          </a:ln>
          <a:effectLst/>
        </p:spPr>
        <p:txBody>
          <a:bodyPr>
            <a:spAutoFit/>
          </a:bodyPr>
          <a:lstStyle/>
          <a:p>
            <a:pPr>
              <a:defRPr/>
            </a:pPr>
            <a:r>
              <a:rPr lang="en-US" sz="3200" b="1">
                <a:solidFill>
                  <a:srgbClr val="FFFF66"/>
                </a:solidFill>
                <a:effectLst>
                  <a:outerShdw blurRad="38100" dist="38100" dir="2700000" algn="tl">
                    <a:srgbClr val="000000"/>
                  </a:outerShdw>
                </a:effectLst>
                <a:latin typeface="Arial" charset="0"/>
                <a:ea typeface="ＭＳ Ｐゴシック" pitchFamily="34" charset="-128"/>
                <a:cs typeface="IranNastaliq" pitchFamily="18" charset="0"/>
                <a:sym typeface="Webdings" pitchFamily="18" charset="2"/>
              </a:rPr>
              <a:t></a:t>
            </a:r>
          </a:p>
          <a:p>
            <a:pPr>
              <a:defRPr/>
            </a:pPr>
            <a:endParaRPr lang="en-US" sz="2400" b="1">
              <a:solidFill>
                <a:srgbClr val="FFFF66"/>
              </a:solidFill>
              <a:effectLst>
                <a:outerShdw blurRad="38100" dist="38100" dir="2700000" algn="tl">
                  <a:srgbClr val="000000"/>
                </a:outerShdw>
              </a:effectLst>
              <a:latin typeface="Arial" charset="0"/>
              <a:ea typeface="ＭＳ Ｐゴシック" pitchFamily="34" charset="-128"/>
              <a:cs typeface="IranNastaliq" pitchFamily="18" charset="0"/>
              <a:sym typeface="Webdings" pitchFamily="18" charset="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1-</a:t>
            </a:r>
            <a:fld id="{BA1D093C-8FF9-4FD9-9542-8659B1259A8C}" type="slidenum">
              <a:rPr lang="en-US">
                <a:cs typeface="Arial" charset="0"/>
              </a:rPr>
              <a:pPr>
                <a:defRPr/>
              </a:pPr>
              <a:t>36</a:t>
            </a:fld>
            <a:endParaRPr lang="en-US"/>
          </a:p>
        </p:txBody>
      </p:sp>
      <p:sp>
        <p:nvSpPr>
          <p:cNvPr id="50178" name="Rectangle 2"/>
          <p:cNvSpPr>
            <a:spLocks noGrp="1" noChangeArrowheads="1"/>
          </p:cNvSpPr>
          <p:nvPr>
            <p:ph type="title"/>
          </p:nvPr>
        </p:nvSpPr>
        <p:spPr/>
        <p:txBody>
          <a:bodyPr/>
          <a:lstStyle/>
          <a:p>
            <a:pPr algn="r" rtl="1" eaLnBrk="1" hangingPunct="1">
              <a:defRPr/>
            </a:pPr>
            <a:r>
              <a:rPr lang="fa-IR" smtClean="0">
                <a:solidFill>
                  <a:srgbClr val="FFFF66"/>
                </a:solidFill>
                <a:ea typeface="+mj-ea"/>
                <a:cs typeface="2  Titr" pitchFamily="2" charset="-78"/>
              </a:rPr>
              <a:t>آمادگی برای احیاء :</a:t>
            </a:r>
            <a:endParaRPr lang="en-US" smtClean="0">
              <a:solidFill>
                <a:srgbClr val="FFFF66"/>
              </a:solidFill>
              <a:ea typeface="+mj-ea"/>
              <a:cs typeface="2  Titr" pitchFamily="2" charset="-78"/>
            </a:endParaRPr>
          </a:p>
        </p:txBody>
      </p:sp>
      <p:sp>
        <p:nvSpPr>
          <p:cNvPr id="50179" name="Rectangle 3"/>
          <p:cNvSpPr>
            <a:spLocks noGrp="1" noChangeArrowheads="1"/>
          </p:cNvSpPr>
          <p:nvPr>
            <p:ph type="body" idx="1"/>
          </p:nvPr>
        </p:nvSpPr>
        <p:spPr>
          <a:xfrm>
            <a:off x="685800" y="2257425"/>
            <a:ext cx="8077200" cy="3113088"/>
          </a:xfrm>
          <a:ln>
            <a:solidFill>
              <a:srgbClr val="FFFF00"/>
            </a:solidFill>
          </a:ln>
        </p:spPr>
        <p:txBody>
          <a:bodyPr/>
          <a:lstStyle/>
          <a:p>
            <a:pPr algn="just" rtl="1" eaLnBrk="1" hangingPunct="1">
              <a:lnSpc>
                <a:spcPct val="105000"/>
              </a:lnSpc>
              <a:buFontTx/>
              <a:buNone/>
              <a:defRPr/>
            </a:pPr>
            <a:r>
              <a:rPr lang="fa-IR" sz="3600">
                <a:solidFill>
                  <a:srgbClr val="FFFF66"/>
                </a:solidFill>
                <a:cs typeface="2  Titr" pitchFamily="2" charset="-78"/>
              </a:rPr>
              <a:t>ریسک فاکتورها (عوامل خطرزا)</a:t>
            </a:r>
            <a:r>
              <a:rPr lang="fa-IR" sz="4600" b="1">
                <a:solidFill>
                  <a:srgbClr val="FFFF66"/>
                </a:solidFill>
                <a:cs typeface="2  Zar" pitchFamily="2" charset="-78"/>
              </a:rPr>
              <a:t> </a:t>
            </a:r>
          </a:p>
          <a:p>
            <a:pPr algn="just" rtl="1" eaLnBrk="1" hangingPunct="1">
              <a:lnSpc>
                <a:spcPct val="105000"/>
              </a:lnSpc>
              <a:buFontTx/>
              <a:buNone/>
              <a:defRPr/>
            </a:pPr>
            <a:endParaRPr lang="fa-IR" sz="900" b="1">
              <a:solidFill>
                <a:srgbClr val="FFFF66"/>
              </a:solidFill>
              <a:cs typeface="2  Zar" pitchFamily="2" charset="-78"/>
            </a:endParaRPr>
          </a:p>
          <a:p>
            <a:pPr algn="just" rtl="1" eaLnBrk="1" hangingPunct="1">
              <a:lnSpc>
                <a:spcPct val="105000"/>
              </a:lnSpc>
              <a:buFontTx/>
              <a:buBlip>
                <a:blip r:embed="rId3"/>
              </a:buBlip>
              <a:defRPr/>
            </a:pPr>
            <a:r>
              <a:rPr lang="fa-IR" sz="2800" b="1">
                <a:cs typeface="2  Titr" pitchFamily="2" charset="-78"/>
              </a:rPr>
              <a:t>در بیشتر موارد (نه در تمامی موارد) میتوان مواردی را که بر اساس ریسک فاکتور ها ی قبل و یا حین زایمان ، نیاز به احیاء را می طلبند ، پیش بینی کرد.</a:t>
            </a:r>
            <a:endParaRPr lang="en-US" sz="2800" b="1">
              <a:cs typeface="2  Titr" pitchFamily="2" charset="-78"/>
            </a:endParaRPr>
          </a:p>
          <a:p>
            <a:pPr eaLnBrk="1" hangingPunct="1">
              <a:lnSpc>
                <a:spcPct val="105000"/>
              </a:lnSpc>
              <a:buFontTx/>
              <a:buNone/>
              <a:defRPr/>
            </a:pPr>
            <a:r>
              <a:rPr lang="en-US" sz="3000" b="1">
                <a:cs typeface="2  Zar" pitchFamily="2" charset="-78"/>
                <a:sym typeface="Webdings" pitchFamily="18" charset="2"/>
              </a:rPr>
              <a:t></a:t>
            </a:r>
            <a:r>
              <a:rPr lang="en-US" sz="3000" b="1">
                <a:cs typeface="2  Zar" pitchFamily="2" charset="-78"/>
              </a:rPr>
              <a:t>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fa-IR" dirty="0" smtClean="0"/>
              <a:t>مادران چند قلوزا-جنین با وزن زیاد –مادر معتاد به موادمخدر-نقصهای مادر زادی –کاهش فعالیت جنین –عدم مراقبت مادر قبل از زایمان – سن کمترار16وبیشتر از 35 –دیابت مادر-آنمی ها – اکلمپسی وپره اکلمپسی-سابقه مرگ قبلی جنین – عفونت مادر –سابقه خونریزیدرسه ماهه دوم وسوم –زایمان زودرس – افزایش مایع آمنیوتیک – بیماریهای غیرواگیر مادر</a:t>
            </a:r>
            <a:endParaRPr lang="en-US" dirty="0"/>
          </a:p>
        </p:txBody>
      </p:sp>
    </p:spTree>
    <p:extLst>
      <p:ext uri="{BB962C8B-B14F-4D97-AF65-F5344CB8AC3E}">
        <p14:creationId xmlns:p14="http://schemas.microsoft.com/office/powerpoint/2010/main" val="2470363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p:txBody>
          <a:bodyPr/>
          <a:lstStyle/>
          <a:p>
            <a:pPr>
              <a:defRPr/>
            </a:pPr>
            <a:r>
              <a:rPr lang="en-US"/>
              <a:t>1-</a:t>
            </a:r>
            <a:fld id="{C2EBAA39-B893-4B05-AB89-446E2496AC3E}" type="slidenum">
              <a:rPr lang="en-US">
                <a:cs typeface="Arial" charset="0"/>
              </a:rPr>
              <a:pPr>
                <a:defRPr/>
              </a:pPr>
              <a:t>38</a:t>
            </a:fld>
            <a:endParaRPr lang="en-US"/>
          </a:p>
        </p:txBody>
      </p:sp>
      <p:pic>
        <p:nvPicPr>
          <p:cNvPr id="26627" name="Picture 7" descr="25"/>
          <p:cNvPicPr>
            <a:picLocks noChangeAspect="1" noChangeArrowheads="1"/>
          </p:cNvPicPr>
          <p:nvPr/>
        </p:nvPicPr>
        <p:blipFill>
          <a:blip r:embed="rId3">
            <a:lum bright="-24000" contrast="30000"/>
          </a:blip>
          <a:srcRect/>
          <a:stretch>
            <a:fillRect/>
          </a:stretch>
        </p:blipFill>
        <p:spPr bwMode="auto">
          <a:xfrm>
            <a:off x="609600" y="-27432"/>
            <a:ext cx="7772400" cy="686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1-</a:t>
            </a:r>
            <a:fld id="{F56DB8CB-674E-4516-89C5-F4A7B23D8AFB}" type="slidenum">
              <a:rPr lang="en-US">
                <a:cs typeface="Arial" charset="0"/>
              </a:rPr>
              <a:pPr>
                <a:defRPr/>
              </a:pPr>
              <a:t>39</a:t>
            </a:fld>
            <a:endParaRPr lang="en-US"/>
          </a:p>
        </p:txBody>
      </p:sp>
      <p:sp>
        <p:nvSpPr>
          <p:cNvPr id="52226" name="Rectangle 2"/>
          <p:cNvSpPr>
            <a:spLocks noGrp="1" noChangeArrowheads="1"/>
          </p:cNvSpPr>
          <p:nvPr>
            <p:ph type="title"/>
          </p:nvPr>
        </p:nvSpPr>
        <p:spPr/>
        <p:txBody>
          <a:bodyPr>
            <a:normAutofit fontScale="90000"/>
          </a:bodyPr>
          <a:lstStyle/>
          <a:p>
            <a:pPr algn="r" rtl="1" eaLnBrk="1" hangingPunct="1">
              <a:defRPr/>
            </a:pPr>
            <a:r>
              <a:rPr lang="fa-IR" sz="4000">
                <a:solidFill>
                  <a:srgbClr val="FFFF66"/>
                </a:solidFill>
                <a:cs typeface="2  Titr" pitchFamily="2" charset="-78"/>
              </a:rPr>
              <a:t>چرا نوزادان نارس </a:t>
            </a:r>
            <a:br>
              <a:rPr lang="fa-IR" sz="4000">
                <a:solidFill>
                  <a:srgbClr val="FFFF66"/>
                </a:solidFill>
                <a:cs typeface="2  Titr" pitchFamily="2" charset="-78"/>
              </a:rPr>
            </a:br>
            <a:r>
              <a:rPr lang="fa-IR" sz="4000">
                <a:solidFill>
                  <a:srgbClr val="FFFF66"/>
                </a:solidFill>
                <a:cs typeface="2  Titr" pitchFamily="2" charset="-78"/>
              </a:rPr>
              <a:t>در معرض خطر بیشتری قرار دارند؟</a:t>
            </a:r>
            <a:endParaRPr lang="en-US" sz="4000">
              <a:solidFill>
                <a:srgbClr val="FFFF66"/>
              </a:solidFill>
              <a:cs typeface="2  Titr" pitchFamily="2" charset="-78"/>
            </a:endParaRPr>
          </a:p>
        </p:txBody>
      </p:sp>
      <p:sp>
        <p:nvSpPr>
          <p:cNvPr id="52227" name="Rectangle 3"/>
          <p:cNvSpPr>
            <a:spLocks noGrp="1" noChangeArrowheads="1"/>
          </p:cNvSpPr>
          <p:nvPr>
            <p:ph type="body" idx="1"/>
          </p:nvPr>
        </p:nvSpPr>
        <p:spPr>
          <a:xfrm>
            <a:off x="541338" y="1981202"/>
            <a:ext cx="8221662" cy="4143375"/>
          </a:xfrm>
          <a:ln>
            <a:solidFill>
              <a:srgbClr val="FFFF00"/>
            </a:solidFill>
          </a:ln>
        </p:spPr>
        <p:txBody>
          <a:bodyPr/>
          <a:lstStyle/>
          <a:p>
            <a:pPr algn="r" rtl="1" eaLnBrk="1" hangingPunct="1">
              <a:buFontTx/>
              <a:buBlip>
                <a:blip r:embed="rId3"/>
              </a:buBlip>
              <a:defRPr/>
            </a:pPr>
            <a:r>
              <a:rPr lang="fa-IR" sz="2800" b="1" dirty="0">
                <a:cs typeface="2  Titr" pitchFamily="2" charset="-78"/>
              </a:rPr>
              <a:t>احتمال کمبود سورفکتا </a:t>
            </a:r>
            <a:r>
              <a:rPr lang="fa-IR" sz="2800" b="1" dirty="0" smtClean="0">
                <a:cs typeface="2  Titr" pitchFamily="2" charset="-78"/>
              </a:rPr>
              <a:t>نت(ماده ای در جدار داخلی ریه)</a:t>
            </a:r>
            <a:endParaRPr lang="en-US" sz="2800" b="1" dirty="0">
              <a:cs typeface="2  Titr" pitchFamily="2" charset="-78"/>
            </a:endParaRPr>
          </a:p>
          <a:p>
            <a:pPr algn="r" rtl="1" eaLnBrk="1" hangingPunct="1">
              <a:buFontTx/>
              <a:buBlip>
                <a:blip r:embed="rId3"/>
              </a:buBlip>
              <a:defRPr/>
            </a:pPr>
            <a:r>
              <a:rPr lang="fa-IR" sz="2800" b="1" dirty="0">
                <a:cs typeface="2  Titr" pitchFamily="2" charset="-78"/>
              </a:rPr>
              <a:t>کاهش مرکزی </a:t>
            </a:r>
            <a:r>
              <a:rPr lang="fa-IR" sz="2800" b="1" dirty="0" smtClean="0">
                <a:cs typeface="2  Titr" pitchFamily="2" charset="-78"/>
              </a:rPr>
              <a:t>تنفس وکاهش فعالیت نوزاد</a:t>
            </a:r>
            <a:endParaRPr lang="en-US" sz="2800" b="1" dirty="0">
              <a:cs typeface="2  Titr" pitchFamily="2" charset="-78"/>
            </a:endParaRPr>
          </a:p>
          <a:p>
            <a:pPr algn="r" rtl="1" eaLnBrk="1" hangingPunct="1">
              <a:buFontTx/>
              <a:buBlip>
                <a:blip r:embed="rId3"/>
              </a:buBlip>
              <a:defRPr/>
            </a:pPr>
            <a:r>
              <a:rPr lang="fa-IR" sz="2800" b="1" dirty="0">
                <a:cs typeface="2  Titr" pitchFamily="2" charset="-78"/>
              </a:rPr>
              <a:t>از دست دادن سریع حرارت ، کنترل ضعیف درجه حرارت </a:t>
            </a:r>
            <a:endParaRPr lang="en-US" sz="2800" b="1" dirty="0">
              <a:cs typeface="2  Titr" pitchFamily="2" charset="-78"/>
            </a:endParaRPr>
          </a:p>
          <a:p>
            <a:pPr algn="r" rtl="1" eaLnBrk="1" hangingPunct="1">
              <a:buFontTx/>
              <a:buBlip>
                <a:blip r:embed="rId3"/>
              </a:buBlip>
              <a:defRPr/>
            </a:pPr>
            <a:r>
              <a:rPr lang="fa-IR" sz="2800" b="1" dirty="0">
                <a:cs typeface="2  Titr" pitchFamily="2" charset="-78"/>
              </a:rPr>
              <a:t>عفونت احتمالی</a:t>
            </a:r>
            <a:endParaRPr lang="en-US" sz="2800" b="1" dirty="0">
              <a:cs typeface="2  Titr" pitchFamily="2" charset="-78"/>
            </a:endParaRPr>
          </a:p>
          <a:p>
            <a:pPr algn="r" rtl="1" eaLnBrk="1" hangingPunct="1">
              <a:buFontTx/>
              <a:buBlip>
                <a:blip r:embed="rId3"/>
              </a:buBlip>
              <a:defRPr/>
            </a:pPr>
            <a:r>
              <a:rPr lang="fa-IR" sz="2800" b="1" dirty="0">
                <a:cs typeface="2  Titr" pitchFamily="2" charset="-78"/>
              </a:rPr>
              <a:t>مستعد بودن به خونریزی مغزی</a:t>
            </a:r>
            <a:endParaRPr lang="en-US" sz="2800" b="1" dirty="0">
              <a:cs typeface="2  Titr" pitchFamily="2" charset="-78"/>
            </a:endParaRPr>
          </a:p>
          <a:p>
            <a:pPr algn="r" rtl="1" eaLnBrk="1" hangingPunct="1">
              <a:buFontTx/>
              <a:buBlip>
                <a:blip r:embed="rId3"/>
              </a:buBlip>
              <a:defRPr/>
            </a:pPr>
            <a:r>
              <a:rPr lang="fa-IR" sz="2800" b="1" dirty="0">
                <a:cs typeface="2  Titr" pitchFamily="2" charset="-78"/>
              </a:rPr>
              <a:t>مستعد بودن به هیپوولمی ثانویه به از دست دادن خون</a:t>
            </a:r>
            <a:endParaRPr lang="en-US" sz="2800" b="1" dirty="0">
              <a:cs typeface="2  Titr" pitchFamily="2" charset="-78"/>
            </a:endParaRPr>
          </a:p>
          <a:p>
            <a:pPr algn="r" rtl="1" eaLnBrk="1" hangingPunct="1">
              <a:buFontTx/>
              <a:buBlip>
                <a:blip r:embed="rId3"/>
              </a:buBlip>
              <a:defRPr/>
            </a:pPr>
            <a:r>
              <a:rPr lang="fa-IR" sz="2800" b="1" dirty="0">
                <a:cs typeface="2  Titr" pitchFamily="2" charset="-78"/>
              </a:rPr>
              <a:t>عضلات ضعیف ، تنفس خودبخودی را مشکل میسازد .</a:t>
            </a:r>
            <a:endParaRPr lang="en-US" sz="2800" b="1" dirty="0">
              <a:cs typeface="2  Titr" pitchFamily="2" charset="-78"/>
            </a:endParaRPr>
          </a:p>
          <a:p>
            <a:pPr algn="r" rtl="1" eaLnBrk="1" hangingPunct="1">
              <a:buFontTx/>
              <a:buBlip>
                <a:blip r:embed="rId3"/>
              </a:buBlip>
              <a:defRPr/>
            </a:pPr>
            <a:r>
              <a:rPr lang="fa-IR" sz="2800" b="1" dirty="0">
                <a:cs typeface="2  Titr" pitchFamily="2" charset="-78"/>
              </a:rPr>
              <a:t>با فتهای نارس ممکن است در اثر اکسیژن  زیادی آسیب ببینند .</a:t>
            </a:r>
            <a:endParaRPr lang="en-US" sz="2800" b="1" dirty="0">
              <a:cs typeface="2  Titr"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solidFill>
                  <a:srgbClr val="FF0000"/>
                </a:solidFill>
                <a:cs typeface="2  Titr" pitchFamily="2" charset="-78"/>
              </a:rPr>
              <a:t>اصول احیاء</a:t>
            </a:r>
            <a:endParaRPr lang="fa-IR" dirty="0">
              <a:solidFill>
                <a:srgbClr val="FF0000"/>
              </a:solidFill>
            </a:endParaRPr>
          </a:p>
        </p:txBody>
      </p:sp>
      <p:sp>
        <p:nvSpPr>
          <p:cNvPr id="5" name="Content Placeholder 4"/>
          <p:cNvSpPr>
            <a:spLocks noGrp="1"/>
          </p:cNvSpPr>
          <p:nvPr>
            <p:ph idx="1"/>
          </p:nvPr>
        </p:nvSpPr>
        <p:spPr/>
        <p:txBody>
          <a:bodyPr/>
          <a:lstStyle/>
          <a:p>
            <a:pPr algn="r" rtl="1">
              <a:buBlip>
                <a:blip r:embed="rId2"/>
              </a:buBlip>
              <a:defRPr/>
            </a:pPr>
            <a:r>
              <a:rPr lang="fa-IR" b="1" dirty="0" smtClean="0">
                <a:cs typeface="2  Titr" pitchFamily="2" charset="-78"/>
              </a:rPr>
              <a:t>تغییرات فیزیولوژیک در هنگام تولد</a:t>
            </a:r>
          </a:p>
          <a:p>
            <a:pPr algn="r" rtl="1">
              <a:buBlip>
                <a:blip r:embed="rId2"/>
              </a:buBlip>
              <a:defRPr/>
            </a:pPr>
            <a:r>
              <a:rPr lang="fa-IR" b="1" dirty="0" smtClean="0">
                <a:cs typeface="2  Titr" pitchFamily="2" charset="-78"/>
              </a:rPr>
              <a:t>طرح وچگونگی  احیاء</a:t>
            </a:r>
          </a:p>
          <a:p>
            <a:pPr algn="r" rtl="1">
              <a:buBlip>
                <a:blip r:embed="rId2"/>
              </a:buBlip>
              <a:defRPr/>
            </a:pPr>
            <a:r>
              <a:rPr lang="fa-IR" b="1" dirty="0" smtClean="0">
                <a:cs typeface="2  Titr" pitchFamily="2" charset="-78"/>
              </a:rPr>
              <a:t>عوامل خطرزا برای احیاء</a:t>
            </a:r>
          </a:p>
          <a:p>
            <a:pPr algn="r" rtl="1">
              <a:buBlip>
                <a:blip r:embed="rId2"/>
              </a:buBlip>
              <a:defRPr/>
            </a:pPr>
            <a:r>
              <a:rPr lang="fa-IR" b="1" dirty="0" smtClean="0">
                <a:cs typeface="2  Titr" pitchFamily="2" charset="-78"/>
              </a:rPr>
              <a:t>تجهیزات و افراد مورد نیاز</a:t>
            </a:r>
            <a:endParaRPr lang="en-US" b="1" dirty="0" smtClean="0">
              <a:cs typeface="2  Titr" pitchFamily="2" charset="-7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2-</a:t>
            </a:r>
            <a:fld id="{DF1F3821-BFA6-460F-A3B2-D065AC230E34}" type="slidenum">
              <a:rPr lang="en-US"/>
              <a:pPr>
                <a:defRPr/>
              </a:pPr>
              <a:t>40</a:t>
            </a:fld>
            <a:endParaRPr lang="en-US"/>
          </a:p>
        </p:txBody>
      </p:sp>
      <p:sp>
        <p:nvSpPr>
          <p:cNvPr id="47108" name="Rectangle 4"/>
          <p:cNvSpPr>
            <a:spLocks noGrp="1" noChangeArrowheads="1"/>
          </p:cNvSpPr>
          <p:nvPr>
            <p:ph type="title"/>
          </p:nvPr>
        </p:nvSpPr>
        <p:spPr>
          <a:xfrm>
            <a:off x="801688" y="593725"/>
            <a:ext cx="7772400" cy="1143000"/>
          </a:xfrm>
        </p:spPr>
        <p:txBody>
          <a:bodyPr/>
          <a:lstStyle/>
          <a:p>
            <a:pPr algn="r" rtl="1" eaLnBrk="1" hangingPunct="1">
              <a:defRPr/>
            </a:pPr>
            <a:r>
              <a:rPr lang="fa-IR" sz="4800">
                <a:solidFill>
                  <a:srgbClr val="FFCCFF"/>
                </a:solidFill>
                <a:cs typeface="2  Titr" pitchFamily="2" charset="-78"/>
              </a:rPr>
              <a:t>گامهای نخستین احیاء</a:t>
            </a:r>
            <a:endParaRPr lang="en-US" sz="4800">
              <a:solidFill>
                <a:srgbClr val="FFCCFF"/>
              </a:solidFill>
              <a:cs typeface="2  Titr" pitchFamily="2" charset="-78"/>
            </a:endParaRPr>
          </a:p>
        </p:txBody>
      </p:sp>
      <p:sp>
        <p:nvSpPr>
          <p:cNvPr id="47109" name="Rectangle 5"/>
          <p:cNvSpPr>
            <a:spLocks noGrp="1" noChangeArrowheads="1"/>
          </p:cNvSpPr>
          <p:nvPr>
            <p:ph type="body" idx="1"/>
          </p:nvPr>
        </p:nvSpPr>
        <p:spPr>
          <a:xfrm>
            <a:off x="685800" y="1981200"/>
            <a:ext cx="7772400" cy="2851150"/>
          </a:xfrm>
          <a:ln>
            <a:solidFill>
              <a:srgbClr val="FFCCFF"/>
            </a:solidFill>
          </a:ln>
        </p:spPr>
        <p:txBody>
          <a:bodyPr/>
          <a:lstStyle/>
          <a:p>
            <a:pPr algn="r" rtl="1" eaLnBrk="1" hangingPunct="1">
              <a:buFontTx/>
              <a:buNone/>
              <a:defRPr/>
            </a:pPr>
            <a:r>
              <a:rPr lang="fa-IR" b="1" dirty="0" smtClean="0">
                <a:solidFill>
                  <a:schemeClr val="tx2">
                    <a:lumMod val="75000"/>
                  </a:schemeClr>
                </a:solidFill>
                <a:ea typeface="+mn-ea"/>
                <a:cs typeface="2  Titr" pitchFamily="2" charset="-78"/>
              </a:rPr>
              <a:t>عناوین بحث:</a:t>
            </a:r>
            <a:endParaRPr lang="en-US" b="1" dirty="0" smtClean="0">
              <a:solidFill>
                <a:schemeClr val="tx2">
                  <a:lumMod val="75000"/>
                </a:schemeClr>
              </a:solidFill>
              <a:ea typeface="+mn-ea"/>
              <a:cs typeface="2  Titr" pitchFamily="2" charset="-78"/>
            </a:endParaRPr>
          </a:p>
          <a:p>
            <a:pPr algn="r" rtl="1" eaLnBrk="1" hangingPunct="1">
              <a:buFontTx/>
              <a:buBlip>
                <a:blip r:embed="rId3"/>
              </a:buBlip>
              <a:defRPr/>
            </a:pPr>
            <a:r>
              <a:rPr lang="fa-IR" sz="2800" b="1" dirty="0">
                <a:cs typeface="2  Titr" pitchFamily="2" charset="-78"/>
              </a:rPr>
              <a:t>تصمیم برای احیاء در صورت لزوم</a:t>
            </a:r>
            <a:endParaRPr lang="en-US" sz="2800" b="1" dirty="0">
              <a:cs typeface="2  Titr" pitchFamily="2" charset="-78"/>
            </a:endParaRPr>
          </a:p>
          <a:p>
            <a:pPr algn="r" rtl="1" eaLnBrk="1" hangingPunct="1">
              <a:buFontTx/>
              <a:buBlip>
                <a:blip r:embed="rId3"/>
              </a:buBlip>
              <a:defRPr/>
            </a:pPr>
            <a:r>
              <a:rPr lang="fa-IR" sz="2800" b="1" dirty="0">
                <a:cs typeface="2  Titr" pitchFamily="2" charset="-78"/>
              </a:rPr>
              <a:t>باز کردن راههای هوائی و اعمال گامهای نخستین احیاء</a:t>
            </a:r>
            <a:endParaRPr lang="en-US" sz="2800" b="1" dirty="0">
              <a:cs typeface="2  Titr" pitchFamily="2" charset="-78"/>
            </a:endParaRPr>
          </a:p>
          <a:p>
            <a:pPr algn="r" rtl="1" eaLnBrk="1" hangingPunct="1">
              <a:buFontTx/>
              <a:buBlip>
                <a:blip r:embed="rId3"/>
              </a:buBlip>
              <a:defRPr/>
            </a:pPr>
            <a:r>
              <a:rPr lang="fa-IR" sz="2800" b="1" dirty="0" smtClean="0">
                <a:cs typeface="2  Titr" pitchFamily="2" charset="-78"/>
              </a:rPr>
              <a:t>دادن </a:t>
            </a:r>
            <a:r>
              <a:rPr lang="fa-IR" sz="2800" b="1" dirty="0">
                <a:cs typeface="2  Titr" pitchFamily="2" charset="-78"/>
              </a:rPr>
              <a:t>اکسیژن آزاد در صورت نیاز</a:t>
            </a:r>
            <a:endParaRPr lang="en-US" sz="2800" b="1" dirty="0">
              <a:cs typeface="2  Titr" pitchFamily="2" charset="-7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2-</a:t>
            </a:r>
            <a:fld id="{82CFCD4D-510B-4DDA-8B47-F880F79574DE}" type="slidenum">
              <a:rPr lang="en-US"/>
              <a:pPr>
                <a:defRPr/>
              </a:pPr>
              <a:t>41</a:t>
            </a:fld>
            <a:endParaRPr lang="en-US"/>
          </a:p>
        </p:txBody>
      </p:sp>
      <p:sp>
        <p:nvSpPr>
          <p:cNvPr id="8194" name="Rectangle 2"/>
          <p:cNvSpPr>
            <a:spLocks noGrp="1" noChangeArrowheads="1"/>
          </p:cNvSpPr>
          <p:nvPr>
            <p:ph type="title"/>
          </p:nvPr>
        </p:nvSpPr>
        <p:spPr/>
        <p:txBody>
          <a:bodyPr/>
          <a:lstStyle/>
          <a:p>
            <a:pPr algn="r" rtl="1" eaLnBrk="1" hangingPunct="1">
              <a:defRPr/>
            </a:pPr>
            <a:r>
              <a:rPr lang="fa-IR" sz="4800">
                <a:solidFill>
                  <a:srgbClr val="FFCCFF"/>
                </a:solidFill>
                <a:cs typeface="2  Titr" pitchFamily="2" charset="-78"/>
              </a:rPr>
              <a:t>گامهای نخستین</a:t>
            </a:r>
            <a:endParaRPr lang="en-US" sz="4800">
              <a:solidFill>
                <a:srgbClr val="FFCCFF"/>
              </a:solidFill>
              <a:cs typeface="2  Titr" pitchFamily="2" charset="-78"/>
            </a:endParaRPr>
          </a:p>
        </p:txBody>
      </p:sp>
      <p:sp>
        <p:nvSpPr>
          <p:cNvPr id="8195" name="Rectangle 3"/>
          <p:cNvSpPr>
            <a:spLocks noGrp="1" noChangeArrowheads="1"/>
          </p:cNvSpPr>
          <p:nvPr>
            <p:ph type="body" idx="1"/>
          </p:nvPr>
        </p:nvSpPr>
        <p:spPr>
          <a:xfrm>
            <a:off x="782640" y="1981202"/>
            <a:ext cx="7291387" cy="3013075"/>
          </a:xfrm>
          <a:ln>
            <a:solidFill>
              <a:srgbClr val="FFCCFF"/>
            </a:solidFill>
          </a:ln>
        </p:spPr>
        <p:txBody>
          <a:bodyPr/>
          <a:lstStyle/>
          <a:p>
            <a:pPr algn="r" rtl="1" eaLnBrk="1" hangingPunct="1">
              <a:buFontTx/>
              <a:buBlip>
                <a:blip r:embed="rId3"/>
              </a:buBlip>
              <a:defRPr/>
            </a:pPr>
            <a:r>
              <a:rPr lang="fa-IR" sz="2800" b="1">
                <a:cs typeface="2  Titr" pitchFamily="2" charset="-78"/>
              </a:rPr>
              <a:t>تامین گرما</a:t>
            </a:r>
          </a:p>
          <a:p>
            <a:pPr algn="r" rtl="1" eaLnBrk="1" hangingPunct="1">
              <a:buFontTx/>
              <a:buNone/>
              <a:defRPr/>
            </a:pPr>
            <a:endParaRPr lang="en-US" sz="2800" b="1">
              <a:cs typeface="2  Titr" pitchFamily="2" charset="-78"/>
            </a:endParaRPr>
          </a:p>
          <a:p>
            <a:pPr algn="r" rtl="1" eaLnBrk="1" hangingPunct="1">
              <a:buFontTx/>
              <a:buBlip>
                <a:blip r:embed="rId3"/>
              </a:buBlip>
              <a:defRPr/>
            </a:pPr>
            <a:r>
              <a:rPr lang="fa-IR" sz="2800" b="1">
                <a:cs typeface="2  Titr" pitchFamily="2" charset="-78"/>
              </a:rPr>
              <a:t>وضعیت دادن ،</a:t>
            </a:r>
            <a:r>
              <a:rPr lang="en-US" sz="2800" b="1">
                <a:cs typeface="2  Titr" pitchFamily="2" charset="-78"/>
              </a:rPr>
              <a:t> </a:t>
            </a:r>
            <a:r>
              <a:rPr lang="fa-IR" sz="2800" b="1">
                <a:cs typeface="2  Titr" pitchFamily="2" charset="-78"/>
              </a:rPr>
              <a:t>تمیز کردن راه هوائی</a:t>
            </a:r>
            <a:r>
              <a:rPr lang="en-US" sz="2800" b="1">
                <a:cs typeface="2  Titr" pitchFamily="2" charset="-78"/>
              </a:rPr>
              <a:t> </a:t>
            </a:r>
            <a:r>
              <a:rPr lang="fa-IR" sz="2800" b="1">
                <a:cs typeface="2  Titr" pitchFamily="2" charset="-78"/>
              </a:rPr>
              <a:t>(درصورت نیاز</a:t>
            </a:r>
            <a:r>
              <a:rPr lang="en-US" sz="2800" b="1">
                <a:cs typeface="2  Titr" pitchFamily="2" charset="-78"/>
              </a:rPr>
              <a:t> </a:t>
            </a:r>
            <a:r>
              <a:rPr lang="fa-IR" sz="2800" b="1">
                <a:cs typeface="2  Titr" pitchFamily="2" charset="-78"/>
              </a:rPr>
              <a:t>)</a:t>
            </a:r>
          </a:p>
          <a:p>
            <a:pPr algn="r" rtl="1" eaLnBrk="1" hangingPunct="1">
              <a:buFontTx/>
              <a:buNone/>
              <a:defRPr/>
            </a:pPr>
            <a:endParaRPr lang="en-US" sz="2800" b="1">
              <a:cs typeface="2  Titr" pitchFamily="2" charset="-78"/>
            </a:endParaRPr>
          </a:p>
          <a:p>
            <a:pPr algn="r" rtl="1" eaLnBrk="1" hangingPunct="1">
              <a:buFontTx/>
              <a:buBlip>
                <a:blip r:embed="rId3"/>
              </a:buBlip>
              <a:defRPr/>
            </a:pPr>
            <a:r>
              <a:rPr lang="fa-IR" sz="2800" b="1">
                <a:cs typeface="2  Titr" pitchFamily="2" charset="-78"/>
              </a:rPr>
              <a:t>خشک کردن</a:t>
            </a:r>
            <a:r>
              <a:rPr lang="en-US" sz="2800" b="1">
                <a:cs typeface="2  Titr" pitchFamily="2" charset="-78"/>
              </a:rPr>
              <a:t> </a:t>
            </a:r>
            <a:r>
              <a:rPr lang="fa-IR" sz="2800" b="1">
                <a:cs typeface="2  Titr" pitchFamily="2" charset="-78"/>
              </a:rPr>
              <a:t>، تحریک کردن و اصلاح وضعیت سر</a:t>
            </a:r>
            <a:endParaRPr lang="en-US" sz="2800" b="1">
              <a:cs typeface="2  Titr" pitchFamily="2" charset="-78"/>
            </a:endParaRPr>
          </a:p>
          <a:p>
            <a:pPr eaLnBrk="1" hangingPunct="1">
              <a:buFontTx/>
              <a:buNone/>
              <a:defRPr/>
            </a:pPr>
            <a:endParaRPr lang="en-US" sz="2800">
              <a:cs typeface="2  Titr" pitchFamily="2" charset="-78"/>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2-</a:t>
            </a:r>
            <a:fld id="{103848EB-DE7F-40A5-B8A8-D587CB5A5F3F}" type="slidenum">
              <a:rPr lang="en-US"/>
              <a:pPr>
                <a:defRPr/>
              </a:pPr>
              <a:t>42</a:t>
            </a:fld>
            <a:endParaRPr lang="en-US"/>
          </a:p>
        </p:txBody>
      </p:sp>
      <p:sp>
        <p:nvSpPr>
          <p:cNvPr id="12296" name="Rectangle 8"/>
          <p:cNvSpPr>
            <a:spLocks noGrp="1" noChangeArrowheads="1"/>
          </p:cNvSpPr>
          <p:nvPr>
            <p:ph type="title"/>
          </p:nvPr>
        </p:nvSpPr>
        <p:spPr/>
        <p:txBody>
          <a:bodyPr/>
          <a:lstStyle/>
          <a:p>
            <a:pPr algn="r" rtl="1" eaLnBrk="1" hangingPunct="1">
              <a:defRPr/>
            </a:pPr>
            <a:r>
              <a:rPr lang="fa-IR" sz="6000" dirty="0">
                <a:solidFill>
                  <a:srgbClr val="FFCCFF"/>
                </a:solidFill>
                <a:cs typeface="2  Titr" pitchFamily="2" charset="-78"/>
              </a:rPr>
              <a:t>تامین گرما</a:t>
            </a:r>
            <a:endParaRPr lang="en-US" sz="6000" dirty="0">
              <a:solidFill>
                <a:srgbClr val="FFCCFF"/>
              </a:solidFill>
              <a:cs typeface="2  Titr" pitchFamily="2" charset="-78"/>
            </a:endParaRPr>
          </a:p>
        </p:txBody>
      </p:sp>
      <p:sp>
        <p:nvSpPr>
          <p:cNvPr id="12297" name="Rectangle 9"/>
          <p:cNvSpPr>
            <a:spLocks noGrp="1" noChangeArrowheads="1"/>
          </p:cNvSpPr>
          <p:nvPr>
            <p:ph type="body" idx="1"/>
          </p:nvPr>
        </p:nvSpPr>
        <p:spPr>
          <a:xfrm>
            <a:off x="1092200" y="1981200"/>
            <a:ext cx="7366000" cy="2794000"/>
          </a:xfrm>
          <a:ln>
            <a:solidFill>
              <a:srgbClr val="FFCCFF"/>
            </a:solidFill>
          </a:ln>
        </p:spPr>
        <p:txBody>
          <a:bodyPr/>
          <a:lstStyle/>
          <a:p>
            <a:pPr algn="r" rtl="1" eaLnBrk="1" hangingPunct="1">
              <a:lnSpc>
                <a:spcPct val="110000"/>
              </a:lnSpc>
              <a:buFontTx/>
              <a:buNone/>
              <a:defRPr/>
            </a:pPr>
            <a:r>
              <a:rPr lang="fa-IR" sz="3600" b="1" dirty="0">
                <a:solidFill>
                  <a:schemeClr val="tx2">
                    <a:lumMod val="75000"/>
                  </a:schemeClr>
                </a:solidFill>
                <a:cs typeface="2  Titr" pitchFamily="2" charset="-78"/>
              </a:rPr>
              <a:t>جلوگیری از اتلاف گرما به واسطه</a:t>
            </a:r>
          </a:p>
          <a:p>
            <a:pPr algn="r" rtl="1" eaLnBrk="1" hangingPunct="1">
              <a:lnSpc>
                <a:spcPct val="110000"/>
              </a:lnSpc>
              <a:buFontTx/>
              <a:buNone/>
              <a:defRPr/>
            </a:pPr>
            <a:endParaRPr lang="en-US" sz="1000" b="1" dirty="0">
              <a:solidFill>
                <a:srgbClr val="FF0066"/>
              </a:solidFill>
              <a:cs typeface="2  Titr" pitchFamily="2" charset="-78"/>
            </a:endParaRPr>
          </a:p>
          <a:p>
            <a:pPr algn="r" rtl="1" eaLnBrk="1" hangingPunct="1">
              <a:lnSpc>
                <a:spcPct val="110000"/>
              </a:lnSpc>
              <a:buFontTx/>
              <a:buBlip>
                <a:blip r:embed="rId3"/>
              </a:buBlip>
              <a:defRPr/>
            </a:pPr>
            <a:r>
              <a:rPr lang="fa-IR" sz="2800" b="1" dirty="0">
                <a:cs typeface="2  Titr" pitchFamily="2" charset="-78"/>
              </a:rPr>
              <a:t>قرار دادن نوزاد زیر وارمر تابشی</a:t>
            </a:r>
            <a:endParaRPr lang="en-US" sz="2800" b="1" dirty="0">
              <a:cs typeface="2  Titr" pitchFamily="2" charset="-78"/>
            </a:endParaRPr>
          </a:p>
          <a:p>
            <a:pPr algn="r" rtl="1" eaLnBrk="1" hangingPunct="1">
              <a:lnSpc>
                <a:spcPct val="110000"/>
              </a:lnSpc>
              <a:defRPr/>
            </a:pPr>
            <a:endParaRPr lang="en-US" sz="2800" b="1" dirty="0">
              <a:cs typeface="2  Titr" pitchFamily="2" charset="-78"/>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r>
              <a:rPr lang="en-US"/>
              <a:t>2-</a:t>
            </a:r>
            <a:fld id="{32BA1C37-1D49-4F7C-9687-142E2BE3DBC0}" type="slidenum">
              <a:rPr lang="en-US"/>
              <a:pPr>
                <a:defRPr/>
              </a:pPr>
              <a:t>43</a:t>
            </a:fld>
            <a:endParaRPr lang="en-US"/>
          </a:p>
        </p:txBody>
      </p:sp>
      <p:sp>
        <p:nvSpPr>
          <p:cNvPr id="16386" name="Rectangle 2"/>
          <p:cNvSpPr>
            <a:spLocks noGrp="1" noChangeArrowheads="1"/>
          </p:cNvSpPr>
          <p:nvPr>
            <p:ph type="title"/>
          </p:nvPr>
        </p:nvSpPr>
        <p:spPr/>
        <p:txBody>
          <a:bodyPr/>
          <a:lstStyle/>
          <a:p>
            <a:pPr algn="r" rtl="1" eaLnBrk="1" hangingPunct="1">
              <a:defRPr/>
            </a:pPr>
            <a:r>
              <a:rPr lang="fa-IR" sz="5400">
                <a:solidFill>
                  <a:srgbClr val="FFCCFF"/>
                </a:solidFill>
                <a:cs typeface="2  Titr" pitchFamily="2" charset="-78"/>
              </a:rPr>
              <a:t>باز نگهداشتن راه هوائی</a:t>
            </a:r>
            <a:endParaRPr lang="en-US" sz="5400">
              <a:solidFill>
                <a:srgbClr val="FFCCFF"/>
              </a:solidFill>
              <a:cs typeface="2  Titr" pitchFamily="2" charset="-78"/>
            </a:endParaRPr>
          </a:p>
        </p:txBody>
      </p:sp>
      <p:sp>
        <p:nvSpPr>
          <p:cNvPr id="16387" name="Rectangle 3"/>
          <p:cNvSpPr>
            <a:spLocks noGrp="1" noChangeArrowheads="1"/>
          </p:cNvSpPr>
          <p:nvPr>
            <p:ph type="body" idx="1"/>
          </p:nvPr>
        </p:nvSpPr>
        <p:spPr>
          <a:xfrm>
            <a:off x="773113" y="2846390"/>
            <a:ext cx="7772400" cy="2255837"/>
          </a:xfrm>
          <a:ln>
            <a:solidFill>
              <a:srgbClr val="FFCCFF"/>
            </a:solidFill>
          </a:ln>
        </p:spPr>
        <p:txBody>
          <a:bodyPr/>
          <a:lstStyle/>
          <a:p>
            <a:pPr algn="just" rtl="1" eaLnBrk="1" hangingPunct="1">
              <a:lnSpc>
                <a:spcPct val="110000"/>
              </a:lnSpc>
              <a:buFontTx/>
              <a:buBlip>
                <a:blip r:embed="rId3"/>
              </a:buBlip>
              <a:defRPr/>
            </a:pPr>
            <a:r>
              <a:rPr lang="fa-IR" sz="2800" b="1">
                <a:cs typeface="2  Titr" pitchFamily="2" charset="-78"/>
              </a:rPr>
              <a:t>با قرار دادن نوزاد در وضعیت پشت یا پهلو</a:t>
            </a:r>
            <a:r>
              <a:rPr lang="en-US" sz="2800" b="1">
                <a:cs typeface="2  Titr" pitchFamily="2" charset="-78"/>
              </a:rPr>
              <a:t> </a:t>
            </a:r>
            <a:r>
              <a:rPr lang="fa-IR" sz="2800" b="1">
                <a:cs typeface="2  Titr" pitchFamily="2" charset="-78"/>
              </a:rPr>
              <a:t>، در حالی</a:t>
            </a:r>
            <a:r>
              <a:rPr lang="en-US" sz="2800" b="1">
                <a:cs typeface="2  Titr" pitchFamily="2" charset="-78"/>
              </a:rPr>
              <a:t> </a:t>
            </a:r>
            <a:r>
              <a:rPr lang="fa-IR" sz="2800" b="1">
                <a:cs typeface="2  Titr" pitchFamily="2" charset="-78"/>
              </a:rPr>
              <a:t>که گردن مختصری</a:t>
            </a:r>
            <a:r>
              <a:rPr lang="en-US" sz="2800" b="1">
                <a:cs typeface="2  Titr" pitchFamily="2" charset="-78"/>
              </a:rPr>
              <a:t> </a:t>
            </a:r>
            <a:r>
              <a:rPr lang="fa-IR" sz="2800" b="1">
                <a:cs typeface="2  Titr" pitchFamily="2" charset="-78"/>
              </a:rPr>
              <a:t> اکستانسیون دارد</a:t>
            </a:r>
            <a:r>
              <a:rPr lang="en-US" sz="2800" b="1">
                <a:cs typeface="2  Titr" pitchFamily="2" charset="-78"/>
              </a:rPr>
              <a:t> </a:t>
            </a:r>
            <a:r>
              <a:rPr lang="fa-IR" sz="2800" b="1">
                <a:cs typeface="2  Titr" pitchFamily="2" charset="-78"/>
              </a:rPr>
              <a:t>.</a:t>
            </a:r>
          </a:p>
          <a:p>
            <a:pPr algn="just" rtl="1" eaLnBrk="1" hangingPunct="1">
              <a:lnSpc>
                <a:spcPct val="110000"/>
              </a:lnSpc>
              <a:buFontTx/>
              <a:buBlip>
                <a:blip r:embed="rId3"/>
              </a:buBlip>
              <a:defRPr/>
            </a:pPr>
            <a:r>
              <a:rPr lang="fa-IR" sz="2800" b="1">
                <a:cs typeface="2  Titr" pitchFamily="2" charset="-78"/>
              </a:rPr>
              <a:t>وضعیت بو کشیدن باعث میشود که حلق خلفی</a:t>
            </a:r>
            <a:r>
              <a:rPr lang="en-US" sz="2800" b="1">
                <a:cs typeface="2  Titr" pitchFamily="2" charset="-78"/>
              </a:rPr>
              <a:t> </a:t>
            </a:r>
            <a:r>
              <a:rPr lang="fa-IR" sz="2800" b="1">
                <a:cs typeface="2  Titr" pitchFamily="2" charset="-78"/>
              </a:rPr>
              <a:t>، حنجره و تراشه در یک امتداد قرار گیرند</a:t>
            </a:r>
            <a:r>
              <a:rPr lang="en-US" sz="2800" b="1">
                <a:cs typeface="2  Titr" pitchFamily="2" charset="-78"/>
              </a:rPr>
              <a:t> </a:t>
            </a:r>
            <a:r>
              <a:rPr lang="fa-IR" sz="2800" b="1">
                <a:cs typeface="2  Titr" pitchFamily="2" charset="-78"/>
              </a:rPr>
              <a:t>.</a:t>
            </a:r>
            <a:endParaRPr lang="en-US" sz="2800" b="1">
              <a:cs typeface="2  Titr" pitchFamily="2" charset="-78"/>
            </a:endParaRPr>
          </a:p>
          <a:p>
            <a:pPr algn="r" rtl="1" eaLnBrk="1" hangingPunct="1">
              <a:lnSpc>
                <a:spcPct val="110000"/>
              </a:lnSpc>
              <a:buFontTx/>
              <a:buNone/>
              <a:defRPr/>
            </a:pPr>
            <a:endParaRPr lang="en-US" sz="2800">
              <a:cs typeface="2  Titr" pitchFamily="2" charset="-78"/>
            </a:endParaRPr>
          </a:p>
          <a:p>
            <a:pPr algn="r" rtl="1" eaLnBrk="1" hangingPunct="1">
              <a:lnSpc>
                <a:spcPct val="110000"/>
              </a:lnSpc>
              <a:buFontTx/>
              <a:buNone/>
              <a:defRPr/>
            </a:pPr>
            <a:endParaRPr lang="en-US" sz="2800">
              <a:cs typeface="2  Titr" pitchFamily="2" charset="-78"/>
            </a:endParaRPr>
          </a:p>
        </p:txBody>
      </p:sp>
      <p:sp>
        <p:nvSpPr>
          <p:cNvPr id="16388" name="Text Box 4"/>
          <p:cNvSpPr txBox="1">
            <a:spLocks noChangeArrowheads="1"/>
          </p:cNvSpPr>
          <p:nvPr/>
        </p:nvSpPr>
        <p:spPr bwMode="auto">
          <a:xfrm>
            <a:off x="325438" y="1965327"/>
            <a:ext cx="8589962" cy="519113"/>
          </a:xfrm>
          <a:prstGeom prst="rect">
            <a:avLst/>
          </a:prstGeom>
          <a:noFill/>
          <a:ln w="9525">
            <a:noFill/>
            <a:miter lim="800000"/>
            <a:headEnd/>
            <a:tailEnd/>
          </a:ln>
        </p:spPr>
        <p:txBody>
          <a:bodyPr wrap="none">
            <a:spAutoFit/>
          </a:bodyPr>
          <a:lstStyle/>
          <a:p>
            <a:pPr algn="r" rtl="1">
              <a:defRPr/>
            </a:pPr>
            <a:r>
              <a:rPr lang="fa-IR" sz="2800" b="1" dirty="0">
                <a:solidFill>
                  <a:schemeClr val="tx2">
                    <a:lumMod val="75000"/>
                  </a:schemeClr>
                </a:solidFill>
                <a:effectLst>
                  <a:outerShdw blurRad="38100" dist="38100" dir="2700000" algn="tl">
                    <a:srgbClr val="000000"/>
                  </a:outerShdw>
                </a:effectLst>
                <a:latin typeface="Arial" charset="0"/>
                <a:ea typeface="ＭＳ Ｐゴシック" pitchFamily="34" charset="-128"/>
                <a:cs typeface="2  Titr" pitchFamily="2" charset="-78"/>
              </a:rPr>
              <a:t>با نگه داشتن نوزاد در وضعیت بو کشیدن ، راه هوائی را باز نگه دارید</a:t>
            </a:r>
            <a:endParaRPr lang="en-US" sz="2800" b="1" dirty="0">
              <a:solidFill>
                <a:schemeClr val="tx2">
                  <a:lumMod val="75000"/>
                </a:schemeClr>
              </a:solidFill>
              <a:effectLst>
                <a:outerShdw blurRad="38100" dist="38100" dir="2700000" algn="tl">
                  <a:srgbClr val="000000"/>
                </a:outerShdw>
              </a:effectLst>
              <a:latin typeface="Arial" charset="0"/>
              <a:ea typeface="ＭＳ Ｐゴシック" pitchFamily="34" charset="-128"/>
              <a:cs typeface="2  Titr" pitchFamily="2" charset="-78"/>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7"/>
          <p:cNvSpPr>
            <a:spLocks noGrp="1"/>
          </p:cNvSpPr>
          <p:nvPr>
            <p:ph type="sldNum" sz="quarter" idx="12"/>
          </p:nvPr>
        </p:nvSpPr>
        <p:spPr/>
        <p:txBody>
          <a:bodyPr/>
          <a:lstStyle/>
          <a:p>
            <a:pPr>
              <a:defRPr/>
            </a:pPr>
            <a:r>
              <a:rPr lang="en-US"/>
              <a:t>2-</a:t>
            </a:r>
            <a:fld id="{958443D0-ED21-421A-92CF-B13CA249DEDD}" type="slidenum">
              <a:rPr lang="en-US"/>
              <a:pPr>
                <a:defRPr/>
              </a:pPr>
              <a:t>44</a:t>
            </a:fld>
            <a:endParaRPr lang="en-US"/>
          </a:p>
        </p:txBody>
      </p:sp>
      <p:sp>
        <p:nvSpPr>
          <p:cNvPr id="18434" name="Rectangle 2"/>
          <p:cNvSpPr>
            <a:spLocks noGrp="1" noChangeArrowheads="1"/>
          </p:cNvSpPr>
          <p:nvPr>
            <p:ph type="title"/>
          </p:nvPr>
        </p:nvSpPr>
        <p:spPr>
          <a:xfrm>
            <a:off x="3298827" y="609600"/>
            <a:ext cx="5159375" cy="1143000"/>
          </a:xfrm>
        </p:spPr>
        <p:txBody>
          <a:bodyPr>
            <a:normAutofit fontScale="90000"/>
          </a:bodyPr>
          <a:lstStyle/>
          <a:p>
            <a:pPr algn="r" rtl="1" eaLnBrk="1" hangingPunct="1">
              <a:defRPr/>
            </a:pPr>
            <a:r>
              <a:rPr lang="fa-IR" smtClean="0">
                <a:solidFill>
                  <a:srgbClr val="FFCCFF"/>
                </a:solidFill>
                <a:ea typeface="+mj-ea"/>
                <a:cs typeface="2  Titr" pitchFamily="2" charset="-78"/>
              </a:rPr>
              <a:t>باز نگه داشتن راه هوائی</a:t>
            </a:r>
            <a:endParaRPr lang="en-US" smtClean="0">
              <a:solidFill>
                <a:srgbClr val="FFCCFF"/>
              </a:solidFill>
              <a:ea typeface="+mj-ea"/>
              <a:cs typeface="2  Titr" pitchFamily="2" charset="-78"/>
            </a:endParaRPr>
          </a:p>
        </p:txBody>
      </p:sp>
      <p:pic>
        <p:nvPicPr>
          <p:cNvPr id="9220" name="Picture 16" descr="8"/>
          <p:cNvPicPr>
            <a:picLocks noChangeAspect="1" noChangeArrowheads="1"/>
          </p:cNvPicPr>
          <p:nvPr/>
        </p:nvPicPr>
        <p:blipFill>
          <a:blip r:embed="rId3">
            <a:lum bright="-6000" contrast="36000"/>
          </a:blip>
          <a:srcRect/>
          <a:stretch>
            <a:fillRect/>
          </a:stretch>
        </p:blipFill>
        <p:spPr bwMode="auto">
          <a:xfrm>
            <a:off x="1092200" y="1631950"/>
            <a:ext cx="3271838" cy="2459038"/>
          </a:xfrm>
          <a:prstGeom prst="rect">
            <a:avLst/>
          </a:prstGeom>
          <a:noFill/>
          <a:ln w="9525">
            <a:noFill/>
            <a:miter lim="800000"/>
            <a:headEnd/>
            <a:tailEnd/>
          </a:ln>
        </p:spPr>
      </p:pic>
      <p:pic>
        <p:nvPicPr>
          <p:cNvPr id="9221" name="Picture 18" descr="8b"/>
          <p:cNvPicPr>
            <a:picLocks noChangeAspect="1" noChangeArrowheads="1"/>
          </p:cNvPicPr>
          <p:nvPr/>
        </p:nvPicPr>
        <p:blipFill>
          <a:blip r:embed="rId4">
            <a:lum bright="-18000" contrast="42000"/>
          </a:blip>
          <a:srcRect/>
          <a:stretch>
            <a:fillRect/>
          </a:stretch>
        </p:blipFill>
        <p:spPr bwMode="auto">
          <a:xfrm>
            <a:off x="1135063" y="4135438"/>
            <a:ext cx="3219450" cy="2430462"/>
          </a:xfrm>
          <a:prstGeom prst="rect">
            <a:avLst/>
          </a:prstGeom>
          <a:noFill/>
          <a:ln w="9525">
            <a:noFill/>
            <a:miter lim="800000"/>
            <a:headEnd/>
            <a:tailEnd/>
          </a:ln>
        </p:spPr>
      </p:pic>
      <p:pic>
        <p:nvPicPr>
          <p:cNvPr id="9222" name="Picture 21" descr="8c"/>
          <p:cNvPicPr>
            <a:picLocks noChangeAspect="1" noChangeArrowheads="1"/>
          </p:cNvPicPr>
          <p:nvPr/>
        </p:nvPicPr>
        <p:blipFill>
          <a:blip r:embed="rId5">
            <a:lum bright="-18000" contrast="18000"/>
          </a:blip>
          <a:srcRect/>
          <a:stretch>
            <a:fillRect/>
          </a:stretch>
        </p:blipFill>
        <p:spPr bwMode="auto">
          <a:xfrm>
            <a:off x="4416425" y="2405065"/>
            <a:ext cx="3856038" cy="2890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r>
              <a:rPr lang="en-US"/>
              <a:t>2-</a:t>
            </a:r>
            <a:fld id="{70E93339-4027-4613-AF67-B67C3076D768}" type="slidenum">
              <a:rPr lang="en-US"/>
              <a:pPr>
                <a:defRPr/>
              </a:pPr>
              <a:t>45</a:t>
            </a:fld>
            <a:endParaRPr lang="en-US"/>
          </a:p>
        </p:txBody>
      </p:sp>
      <p:sp>
        <p:nvSpPr>
          <p:cNvPr id="32770" name="Rectangle 2"/>
          <p:cNvSpPr>
            <a:spLocks noGrp="1" noChangeArrowheads="1"/>
          </p:cNvSpPr>
          <p:nvPr>
            <p:ph type="title"/>
          </p:nvPr>
        </p:nvSpPr>
        <p:spPr/>
        <p:txBody>
          <a:bodyPr/>
          <a:lstStyle/>
          <a:p>
            <a:pPr algn="r" rtl="1" eaLnBrk="1" hangingPunct="1">
              <a:defRPr/>
            </a:pPr>
            <a:r>
              <a:rPr lang="fa-IR" smtClean="0">
                <a:solidFill>
                  <a:srgbClr val="FFCCFF"/>
                </a:solidFill>
                <a:ea typeface="+mj-ea"/>
                <a:cs typeface="2  Titr" pitchFamily="2" charset="-78"/>
              </a:rPr>
              <a:t>تحریک لمسی</a:t>
            </a:r>
            <a:endParaRPr lang="en-US" smtClean="0">
              <a:solidFill>
                <a:srgbClr val="FFCCFF"/>
              </a:solidFill>
              <a:ea typeface="+mj-ea"/>
              <a:cs typeface="2  Titr" pitchFamily="2" charset="-78"/>
            </a:endParaRPr>
          </a:p>
        </p:txBody>
      </p:sp>
      <p:sp>
        <p:nvSpPr>
          <p:cNvPr id="32781" name="Text Box 13"/>
          <p:cNvSpPr txBox="1">
            <a:spLocks noChangeArrowheads="1"/>
          </p:cNvSpPr>
          <p:nvPr/>
        </p:nvSpPr>
        <p:spPr bwMode="auto">
          <a:xfrm>
            <a:off x="1708150" y="5916615"/>
            <a:ext cx="590550" cy="579437"/>
          </a:xfrm>
          <a:prstGeom prst="rect">
            <a:avLst/>
          </a:prstGeom>
          <a:noFill/>
          <a:ln w="9525">
            <a:noFill/>
            <a:miter lim="800000"/>
            <a:headEnd/>
            <a:tailEnd/>
          </a:ln>
          <a:effectLst/>
        </p:spPr>
        <p:txBody>
          <a:bodyPr wrap="none">
            <a:spAutoFit/>
          </a:bodyPr>
          <a:lstStyle/>
          <a:p>
            <a:pPr>
              <a:defRPr/>
            </a:pPr>
            <a:r>
              <a:rPr lang="en-US" sz="3200" b="1">
                <a:solidFill>
                  <a:srgbClr val="FFFF66"/>
                </a:solidFill>
                <a:effectLst>
                  <a:outerShdw blurRad="38100" dist="38100" dir="2700000" algn="tl">
                    <a:srgbClr val="000000"/>
                  </a:outerShdw>
                </a:effectLst>
                <a:latin typeface="Lucida Sans" pitchFamily="34" charset="0"/>
                <a:ea typeface="ＭＳ Ｐゴシック" pitchFamily="34" charset="-128"/>
                <a:cs typeface="IranNastaliq" pitchFamily="18" charset="0"/>
                <a:sym typeface="Webdings" pitchFamily="18" charset="2"/>
              </a:rPr>
              <a:t></a:t>
            </a:r>
          </a:p>
        </p:txBody>
      </p:sp>
      <p:pic>
        <p:nvPicPr>
          <p:cNvPr id="32786" name="V_02_07_01.wmv">
            <a:hlinkClick r:id="" action="ppaction://media"/>
          </p:cNvPr>
          <p:cNvPicPr>
            <a:picLocks noGrp="1" noRot="1" noChangeAspect="1" noChangeArrowheads="1"/>
          </p:cNvPicPr>
          <p:nvPr>
            <p:ph idx="1"/>
            <a:videoFile r:link="rId1"/>
          </p:nvPr>
        </p:nvPicPr>
        <p:blipFill>
          <a:blip r:embed="rId4"/>
          <a:srcRect/>
          <a:stretch>
            <a:fillRect/>
          </a:stretch>
        </p:blipFill>
        <p:spPr>
          <a:xfrm>
            <a:off x="1803402" y="1803402"/>
            <a:ext cx="5484813" cy="4113213"/>
          </a:xfrm>
        </p:spPr>
      </p:pic>
      <p:sp>
        <p:nvSpPr>
          <p:cNvPr id="32787" name="Text Box 19"/>
          <p:cNvSpPr txBox="1">
            <a:spLocks noChangeArrowheads="1"/>
          </p:cNvSpPr>
          <p:nvPr/>
        </p:nvSpPr>
        <p:spPr bwMode="auto">
          <a:xfrm>
            <a:off x="3189290" y="5997575"/>
            <a:ext cx="2700337" cy="304800"/>
          </a:xfrm>
          <a:prstGeom prst="rect">
            <a:avLst/>
          </a:prstGeom>
          <a:noFill/>
          <a:ln w="9525">
            <a:noFill/>
            <a:miter lim="800000"/>
            <a:headEnd/>
            <a:tailEnd/>
          </a:ln>
          <a:effectLst/>
        </p:spPr>
        <p:txBody>
          <a:bodyPr wrap="none">
            <a:spAutoFit/>
          </a:bodyPr>
          <a:lstStyle/>
          <a:p>
            <a:pPr algn="r" rtl="1">
              <a:defRPr/>
            </a:pPr>
            <a:r>
              <a:rPr lang="fa-IR" sz="1400" b="1">
                <a:solidFill>
                  <a:srgbClr val="FFCCFF"/>
                </a:solidFill>
                <a:effectLst>
                  <a:outerShdw blurRad="38100" dist="38100" dir="2700000" algn="tl">
                    <a:srgbClr val="000000"/>
                  </a:outerShdw>
                </a:effectLst>
                <a:latin typeface="Arial" charset="0"/>
                <a:ea typeface="ＭＳ Ｐゴシック" pitchFamily="34" charset="-128"/>
                <a:cs typeface="2  Zar" pitchFamily="2" charset="-78"/>
              </a:rPr>
              <a:t>روی تصویر کلیک کنید تا فیلم اجرا شود</a:t>
            </a:r>
            <a:endParaRPr lang="en-US" sz="1400" b="1">
              <a:solidFill>
                <a:srgbClr val="FFCCFF"/>
              </a:solidFill>
              <a:effectLst>
                <a:outerShdw blurRad="38100" dist="38100" dir="2700000" algn="tl">
                  <a:srgbClr val="000000"/>
                </a:outerShdw>
              </a:effectLst>
              <a:latin typeface="Arial" charset="0"/>
              <a:ea typeface="ＭＳ Ｐゴシック" pitchFamily="34" charset="-128"/>
              <a:cs typeface="2  Zar" pitchFamily="2" charset="-7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278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2786"/>
                                        </p:tgtEl>
                                      </p:cBhvr>
                                    </p:cmd>
                                  </p:childTnLst>
                                </p:cTn>
                              </p:par>
                            </p:childTnLst>
                          </p:cTn>
                        </p:par>
                      </p:childTnLst>
                    </p:cTn>
                  </p:par>
                </p:childTnLst>
              </p:cTn>
              <p:nextCondLst>
                <p:cond evt="onClick" delay="0">
                  <p:tgtEl>
                    <p:spTgt spid="32786"/>
                  </p:tgtEl>
                </p:cond>
              </p:nextCondLst>
            </p:seq>
            <p:video>
              <p:cMediaNode>
                <p:cTn id="7" fill="hold" display="0">
                  <p:stCondLst>
                    <p:cond delay="indefinite"/>
                  </p:stCondLst>
                  <p:endCondLst>
                    <p:cond evt="onNext" delay="0">
                      <p:tgtEl>
                        <p:sldTgt/>
                      </p:tgtEl>
                    </p:cond>
                    <p:cond evt="onPrev" delay="0">
                      <p:tgtEl>
                        <p:sldTgt/>
                      </p:tgtEl>
                    </p:cond>
                  </p:endCondLst>
                </p:cTn>
                <p:tgtEl>
                  <p:spTgt spid="32786"/>
                </p:tgtEl>
              </p:cMediaNode>
            </p:vide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2-</a:t>
            </a:r>
            <a:fld id="{454F9A2D-3CD3-427D-80BE-7676D20B7CDB}" type="slidenum">
              <a:rPr lang="en-US"/>
              <a:pPr>
                <a:defRPr/>
              </a:pPr>
              <a:t>46</a:t>
            </a:fld>
            <a:endParaRPr lang="en-US"/>
          </a:p>
        </p:txBody>
      </p:sp>
      <p:sp>
        <p:nvSpPr>
          <p:cNvPr id="34818" name="Rectangle 2"/>
          <p:cNvSpPr>
            <a:spLocks noGrp="1" noChangeArrowheads="1"/>
          </p:cNvSpPr>
          <p:nvPr>
            <p:ph type="title"/>
          </p:nvPr>
        </p:nvSpPr>
        <p:spPr/>
        <p:txBody>
          <a:bodyPr>
            <a:normAutofit fontScale="90000"/>
          </a:bodyPr>
          <a:lstStyle/>
          <a:p>
            <a:pPr algn="r" rtl="1" eaLnBrk="1" hangingPunct="1">
              <a:defRPr/>
            </a:pPr>
            <a:r>
              <a:rPr lang="fa-IR" smtClean="0">
                <a:solidFill>
                  <a:srgbClr val="FFCCFF"/>
                </a:solidFill>
                <a:ea typeface="+mj-ea"/>
                <a:cs typeface="2  Titr" pitchFamily="2" charset="-78"/>
              </a:rPr>
              <a:t>روشهای تحریک نوزاد که بالقوه خطرناک هستند</a:t>
            </a:r>
            <a:r>
              <a:rPr lang="en-US" smtClean="0">
                <a:solidFill>
                  <a:srgbClr val="FFCCFF"/>
                </a:solidFill>
                <a:ea typeface="+mj-ea"/>
                <a:cs typeface="2  Titr" pitchFamily="2" charset="-78"/>
              </a:rPr>
              <a:t> </a:t>
            </a:r>
            <a:r>
              <a:rPr lang="fa-IR" smtClean="0">
                <a:solidFill>
                  <a:srgbClr val="FFCCFF"/>
                </a:solidFill>
                <a:ea typeface="+mj-ea"/>
                <a:cs typeface="2  Titr" pitchFamily="2" charset="-78"/>
              </a:rPr>
              <a:t>:</a:t>
            </a:r>
            <a:endParaRPr lang="en-US" smtClean="0">
              <a:solidFill>
                <a:srgbClr val="FFCCFF"/>
              </a:solidFill>
              <a:ea typeface="+mj-ea"/>
              <a:cs typeface="2  Titr" pitchFamily="2" charset="-78"/>
            </a:endParaRPr>
          </a:p>
        </p:txBody>
      </p:sp>
      <p:sp>
        <p:nvSpPr>
          <p:cNvPr id="34819" name="Rectangle 3"/>
          <p:cNvSpPr>
            <a:spLocks noGrp="1" noChangeArrowheads="1"/>
          </p:cNvSpPr>
          <p:nvPr>
            <p:ph type="body" idx="1"/>
          </p:nvPr>
        </p:nvSpPr>
        <p:spPr>
          <a:xfrm>
            <a:off x="685800" y="2052640"/>
            <a:ext cx="7772400" cy="3259137"/>
          </a:xfrm>
          <a:ln>
            <a:solidFill>
              <a:srgbClr val="FFCCFF"/>
            </a:solidFill>
          </a:ln>
        </p:spPr>
        <p:txBody>
          <a:bodyPr/>
          <a:lstStyle/>
          <a:p>
            <a:pPr algn="r" rtl="1" eaLnBrk="1" hangingPunct="1">
              <a:buFontTx/>
              <a:buBlip>
                <a:blip r:embed="rId3"/>
              </a:buBlip>
              <a:defRPr/>
            </a:pPr>
            <a:r>
              <a:rPr lang="fa-IR" sz="2800" b="1">
                <a:cs typeface="2  Titr" pitchFamily="2" charset="-78"/>
              </a:rPr>
              <a:t>ضربه به پشت یا سرین</a:t>
            </a:r>
            <a:endParaRPr lang="en-US" sz="2800" b="1">
              <a:cs typeface="2  Titr" pitchFamily="2" charset="-78"/>
            </a:endParaRPr>
          </a:p>
          <a:p>
            <a:pPr algn="r" rtl="1" eaLnBrk="1" hangingPunct="1">
              <a:buFontTx/>
              <a:buBlip>
                <a:blip r:embed="rId3"/>
              </a:buBlip>
              <a:defRPr/>
            </a:pPr>
            <a:r>
              <a:rPr lang="fa-IR" sz="2800" b="1">
                <a:cs typeface="2  Titr" pitchFamily="2" charset="-78"/>
              </a:rPr>
              <a:t>فشردن دنده های سینه</a:t>
            </a:r>
            <a:endParaRPr lang="en-US" sz="2800" b="1">
              <a:cs typeface="2  Titr" pitchFamily="2" charset="-78"/>
            </a:endParaRPr>
          </a:p>
          <a:p>
            <a:pPr algn="r" rtl="1" eaLnBrk="1" hangingPunct="1">
              <a:buFontTx/>
              <a:buBlip>
                <a:blip r:embed="rId3"/>
              </a:buBlip>
              <a:defRPr/>
            </a:pPr>
            <a:r>
              <a:rPr lang="fa-IR" sz="2800" b="1">
                <a:cs typeface="2  Titr" pitchFamily="2" charset="-78"/>
              </a:rPr>
              <a:t>فشردن ران ها بر روی شکم</a:t>
            </a:r>
            <a:endParaRPr lang="en-US" sz="2800" b="1">
              <a:cs typeface="2  Titr" pitchFamily="2" charset="-78"/>
            </a:endParaRPr>
          </a:p>
          <a:p>
            <a:pPr algn="r" rtl="1" eaLnBrk="1" hangingPunct="1">
              <a:buFontTx/>
              <a:buBlip>
                <a:blip r:embed="rId3"/>
              </a:buBlip>
              <a:defRPr/>
            </a:pPr>
            <a:r>
              <a:rPr lang="fa-IR" sz="2800" b="1">
                <a:cs typeface="2  Titr" pitchFamily="2" charset="-78"/>
              </a:rPr>
              <a:t>گشاد کرد</a:t>
            </a:r>
            <a:r>
              <a:rPr lang="en-US" sz="2800" b="1">
                <a:cs typeface="2  Titr" pitchFamily="2" charset="-78"/>
              </a:rPr>
              <a:t> </a:t>
            </a:r>
            <a:r>
              <a:rPr lang="fa-IR" sz="2800" b="1">
                <a:cs typeface="2  Titr" pitchFamily="2" charset="-78"/>
              </a:rPr>
              <a:t>ن</a:t>
            </a:r>
            <a:r>
              <a:rPr lang="en-US" sz="2800" b="1">
                <a:cs typeface="2  Titr" pitchFamily="2" charset="-78"/>
              </a:rPr>
              <a:t> </a:t>
            </a:r>
            <a:r>
              <a:rPr lang="fa-IR" sz="2800" b="1">
                <a:cs typeface="2  Titr" pitchFamily="2" charset="-78"/>
              </a:rPr>
              <a:t> اسفنکتر مقعد</a:t>
            </a:r>
            <a:endParaRPr lang="en-US" sz="2800" b="1">
              <a:cs typeface="2  Titr" pitchFamily="2" charset="-78"/>
            </a:endParaRPr>
          </a:p>
          <a:p>
            <a:pPr algn="r" rtl="1" eaLnBrk="1" hangingPunct="1">
              <a:buFontTx/>
              <a:buBlip>
                <a:blip r:embed="rId3"/>
              </a:buBlip>
              <a:defRPr/>
            </a:pPr>
            <a:r>
              <a:rPr lang="fa-IR" sz="2800" b="1">
                <a:cs typeface="2  Titr" pitchFamily="2" charset="-78"/>
              </a:rPr>
              <a:t>کمپرس یا حمام با آب داغ یا سرد</a:t>
            </a:r>
            <a:endParaRPr lang="en-US" sz="2800" b="1">
              <a:cs typeface="2  Titr" pitchFamily="2" charset="-78"/>
            </a:endParaRPr>
          </a:p>
          <a:p>
            <a:pPr algn="r" rtl="1" eaLnBrk="1" hangingPunct="1">
              <a:buFontTx/>
              <a:buBlip>
                <a:blip r:embed="rId3"/>
              </a:buBlip>
              <a:defRPr/>
            </a:pPr>
            <a:r>
              <a:rPr lang="fa-IR" sz="2800" b="1">
                <a:cs typeface="2  Titr" pitchFamily="2" charset="-78"/>
              </a:rPr>
              <a:t>تکان دادن شدید</a:t>
            </a:r>
            <a:endParaRPr lang="en-US" sz="2800" b="1">
              <a:cs typeface="2  Titr" pitchFamily="2" charset="-78"/>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2-</a:t>
            </a:r>
            <a:fld id="{7ACDF239-6ADA-4E29-8932-F17C586A8857}" type="slidenum">
              <a:rPr lang="en-US"/>
              <a:pPr>
                <a:defRPr/>
              </a:pPr>
              <a:t>47</a:t>
            </a:fld>
            <a:endParaRPr lang="en-US"/>
          </a:p>
        </p:txBody>
      </p:sp>
      <p:sp>
        <p:nvSpPr>
          <p:cNvPr id="38914" name="Rectangle 2"/>
          <p:cNvSpPr>
            <a:spLocks noGrp="1" noChangeArrowheads="1"/>
          </p:cNvSpPr>
          <p:nvPr>
            <p:ph type="title"/>
          </p:nvPr>
        </p:nvSpPr>
        <p:spPr/>
        <p:txBody>
          <a:bodyPr/>
          <a:lstStyle/>
          <a:p>
            <a:pPr algn="r" rtl="1" eaLnBrk="1" hangingPunct="1">
              <a:defRPr/>
            </a:pPr>
            <a:r>
              <a:rPr lang="fa-IR" sz="4800">
                <a:solidFill>
                  <a:srgbClr val="FFCCFF"/>
                </a:solidFill>
                <a:cs typeface="2  Titr" pitchFamily="2" charset="-78"/>
              </a:rPr>
              <a:t>سیانوز مرکزی و سیانوز انتها ها</a:t>
            </a:r>
            <a:endParaRPr lang="en-US" sz="4800">
              <a:solidFill>
                <a:srgbClr val="FFCCFF"/>
              </a:solidFill>
              <a:cs typeface="2  Titr" pitchFamily="2" charset="-78"/>
            </a:endParaRPr>
          </a:p>
        </p:txBody>
      </p:sp>
      <p:pic>
        <p:nvPicPr>
          <p:cNvPr id="19460" name="Picture 4" descr="P_01_08_02"/>
          <p:cNvPicPr>
            <a:picLocks noChangeArrowheads="1"/>
          </p:cNvPicPr>
          <p:nvPr/>
        </p:nvPicPr>
        <p:blipFill>
          <a:blip r:embed="rId3">
            <a:lum bright="-12000" contrast="24000"/>
          </a:blip>
          <a:srcRect/>
          <a:stretch>
            <a:fillRect/>
          </a:stretch>
        </p:blipFill>
        <p:spPr bwMode="auto">
          <a:xfrm>
            <a:off x="1951038" y="1790702"/>
            <a:ext cx="5484812" cy="4113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Rectangle 5"/>
          <p:cNvSpPr>
            <a:spLocks noGrp="1" noChangeArrowheads="1"/>
          </p:cNvSpPr>
          <p:nvPr>
            <p:ph type="ctrTitle"/>
          </p:nvPr>
        </p:nvSpPr>
        <p:spPr>
          <a:xfrm>
            <a:off x="685800" y="390527"/>
            <a:ext cx="7772400" cy="1470025"/>
          </a:xfrm>
        </p:spPr>
        <p:txBody>
          <a:bodyPr/>
          <a:lstStyle/>
          <a:p>
            <a:pPr>
              <a:defRPr/>
            </a:pPr>
            <a:r>
              <a:rPr lang="fa-IR" sz="4000" dirty="0">
                <a:solidFill>
                  <a:srgbClr val="FFCCFF"/>
                </a:solidFill>
                <a:cs typeface="2  Titr" pitchFamily="2" charset="-78"/>
              </a:rPr>
              <a:t>دادن جریان آزاد اکسیژن </a:t>
            </a:r>
            <a:br>
              <a:rPr lang="fa-IR" sz="4000" dirty="0">
                <a:solidFill>
                  <a:srgbClr val="FFCCFF"/>
                </a:solidFill>
                <a:cs typeface="2  Titr" pitchFamily="2" charset="-78"/>
              </a:rPr>
            </a:br>
            <a:r>
              <a:rPr lang="fa-IR" sz="4000" dirty="0">
                <a:solidFill>
                  <a:srgbClr val="FFCCFF"/>
                </a:solidFill>
                <a:cs typeface="2  Titr" pitchFamily="2" charset="-78"/>
              </a:rPr>
              <a:t>به وسیله ماسک و بگ وابسته به جریان</a:t>
            </a:r>
            <a:endParaRPr lang="en-US" sz="4000" dirty="0">
              <a:solidFill>
                <a:srgbClr val="FFCCFF"/>
              </a:solidFill>
              <a:cs typeface="2  Titr" pitchFamily="2" charset="-78"/>
            </a:endParaRPr>
          </a:p>
        </p:txBody>
      </p:sp>
      <p:pic>
        <p:nvPicPr>
          <p:cNvPr id="24579" name="Picture 15" descr="return button">
            <a:hlinkClick r:id="rId4" action="ppaction://hlinksldjump" highlightClick="1"/>
          </p:cNvPr>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831013" y="6061075"/>
            <a:ext cx="539750" cy="274638"/>
          </a:xfrm>
          <a:prstGeom prst="rect">
            <a:avLst/>
          </a:prstGeom>
          <a:noFill/>
          <a:ln w="9525">
            <a:noFill/>
            <a:miter lim="800000"/>
            <a:headEnd/>
            <a:tailEnd/>
          </a:ln>
        </p:spPr>
      </p:pic>
      <p:sp>
        <p:nvSpPr>
          <p:cNvPr id="60437" name="Text Box 21"/>
          <p:cNvSpPr txBox="1">
            <a:spLocks noChangeArrowheads="1"/>
          </p:cNvSpPr>
          <p:nvPr/>
        </p:nvSpPr>
        <p:spPr bwMode="auto">
          <a:xfrm>
            <a:off x="7794627" y="6246813"/>
            <a:ext cx="657225" cy="304800"/>
          </a:xfrm>
          <a:prstGeom prst="rect">
            <a:avLst/>
          </a:prstGeom>
          <a:noFill/>
          <a:ln w="9525">
            <a:noFill/>
            <a:miter lim="800000"/>
            <a:headEnd/>
            <a:tailEnd/>
          </a:ln>
          <a:effectLst/>
        </p:spPr>
        <p:txBody>
          <a:bodyPr wrap="none">
            <a:spAutoFit/>
          </a:bodyPr>
          <a:lstStyle/>
          <a:p>
            <a:pPr>
              <a:defRPr/>
            </a:pPr>
            <a:r>
              <a:rPr lang="en-US" sz="1400">
                <a:effectLst>
                  <a:outerShdw blurRad="38100" dist="38100" dir="2700000" algn="tl">
                    <a:srgbClr val="000000"/>
                  </a:outerShdw>
                </a:effectLst>
                <a:latin typeface="Arial" charset="0"/>
                <a:ea typeface="ＭＳ Ｐゴシック" pitchFamily="34" charset="-128"/>
                <a:cs typeface="IranNastaliq" pitchFamily="18" charset="0"/>
              </a:rPr>
              <a:t>2-19A</a:t>
            </a:r>
          </a:p>
        </p:txBody>
      </p:sp>
      <p:pic>
        <p:nvPicPr>
          <p:cNvPr id="60438" name="V_02_11_03_01.wmv">
            <a:hlinkClick r:id="" action="ppaction://media"/>
          </p:cNvPr>
          <p:cNvPicPr>
            <a:picLocks noRot="1" noChangeAspect="1" noChangeArrowheads="1"/>
          </p:cNvPicPr>
          <p:nvPr>
            <a:videoFile r:link="rId1"/>
          </p:nvPr>
        </p:nvPicPr>
        <p:blipFill>
          <a:blip r:embed="rId6"/>
          <a:srcRect/>
          <a:stretch>
            <a:fillRect/>
          </a:stretch>
        </p:blipFill>
        <p:spPr bwMode="auto">
          <a:xfrm>
            <a:off x="1854202" y="1885952"/>
            <a:ext cx="5484813" cy="41132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662" fill="hold"/>
                                        <p:tgtEl>
                                          <p:spTgt spid="6043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0438"/>
                </p:tgtEl>
              </p:cMediaNode>
            </p:video>
            <p:seq concurrent="1" nextAc="seek">
              <p:cTn id="8" restart="whenNotActive" fill="hold" evtFilter="cancelBubble" nodeType="interactiveSeq">
                <p:stCondLst>
                  <p:cond evt="onClick" delay="0">
                    <p:tgtEl>
                      <p:spTgt spid="6043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0438"/>
                                        </p:tgtEl>
                                      </p:cBhvr>
                                    </p:cmd>
                                  </p:childTnLst>
                                </p:cTn>
                              </p:par>
                            </p:childTnLst>
                          </p:cTn>
                        </p:par>
                      </p:childTnLst>
                    </p:cTn>
                  </p:par>
                </p:childTnLst>
              </p:cTn>
              <p:nextCondLst>
                <p:cond evt="onClick" delay="0">
                  <p:tgtEl>
                    <p:spTgt spid="60438"/>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5" name="Rectangle 5"/>
          <p:cNvSpPr>
            <a:spLocks noGrp="1" noChangeArrowheads="1"/>
          </p:cNvSpPr>
          <p:nvPr>
            <p:ph type="ctrTitle"/>
          </p:nvPr>
        </p:nvSpPr>
        <p:spPr>
          <a:xfrm>
            <a:off x="758827" y="784227"/>
            <a:ext cx="7612063" cy="830263"/>
          </a:xfrm>
        </p:spPr>
        <p:txBody>
          <a:bodyPr/>
          <a:lstStyle/>
          <a:p>
            <a:pPr algn="r" rtl="1" eaLnBrk="1" hangingPunct="1">
              <a:defRPr/>
            </a:pPr>
            <a:r>
              <a:rPr lang="fa-IR" sz="4000">
                <a:solidFill>
                  <a:srgbClr val="FFCCFF"/>
                </a:solidFill>
                <a:cs typeface="2  Titr" pitchFamily="2" charset="-78"/>
              </a:rPr>
              <a:t>دادن جریان آزاد اکسیژن به وسیله دست</a:t>
            </a:r>
            <a:endParaRPr lang="en-US" sz="4000">
              <a:solidFill>
                <a:srgbClr val="FFCCFF"/>
              </a:solidFill>
              <a:cs typeface="2  Titr" pitchFamily="2" charset="-78"/>
            </a:endParaRPr>
          </a:p>
        </p:txBody>
      </p:sp>
      <p:pic>
        <p:nvPicPr>
          <p:cNvPr id="25603" name="Picture 16" descr="return button">
            <a:hlinkClick r:id="rId4" action="ppaction://hlinksldjump" highlightClick="1"/>
          </p:cNvPr>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805613" y="6073775"/>
            <a:ext cx="539750" cy="274638"/>
          </a:xfrm>
          <a:prstGeom prst="rect">
            <a:avLst/>
          </a:prstGeom>
          <a:noFill/>
          <a:ln w="9525">
            <a:noFill/>
            <a:miter lim="800000"/>
            <a:headEnd/>
            <a:tailEnd/>
          </a:ln>
        </p:spPr>
      </p:pic>
      <p:sp>
        <p:nvSpPr>
          <p:cNvPr id="61462" name="Text Box 22"/>
          <p:cNvSpPr txBox="1">
            <a:spLocks noChangeArrowheads="1"/>
          </p:cNvSpPr>
          <p:nvPr/>
        </p:nvSpPr>
        <p:spPr bwMode="auto">
          <a:xfrm>
            <a:off x="7794627" y="6246813"/>
            <a:ext cx="657225" cy="304800"/>
          </a:xfrm>
          <a:prstGeom prst="rect">
            <a:avLst/>
          </a:prstGeom>
          <a:noFill/>
          <a:ln w="9525">
            <a:noFill/>
            <a:miter lim="800000"/>
            <a:headEnd/>
            <a:tailEnd/>
          </a:ln>
          <a:effectLst/>
        </p:spPr>
        <p:txBody>
          <a:bodyPr wrap="none">
            <a:spAutoFit/>
          </a:bodyPr>
          <a:lstStyle/>
          <a:p>
            <a:pPr>
              <a:defRPr/>
            </a:pPr>
            <a:r>
              <a:rPr lang="en-US" sz="1400">
                <a:effectLst>
                  <a:outerShdw blurRad="38100" dist="38100" dir="2700000" algn="tl">
                    <a:srgbClr val="000000"/>
                  </a:outerShdw>
                </a:effectLst>
                <a:latin typeface="Arial" charset="0"/>
                <a:ea typeface="ＭＳ Ｐゴシック" pitchFamily="34" charset="-128"/>
                <a:cs typeface="IranNastaliq" pitchFamily="18" charset="0"/>
              </a:rPr>
              <a:t>2-19B</a:t>
            </a:r>
          </a:p>
        </p:txBody>
      </p:sp>
      <p:pic>
        <p:nvPicPr>
          <p:cNvPr id="61464" name="V_02_11_04b.wmv">
            <a:hlinkClick r:id="" action="ppaction://media"/>
          </p:cNvPr>
          <p:cNvPicPr>
            <a:picLocks noRot="1" noChangeAspect="1" noChangeArrowheads="1"/>
          </p:cNvPicPr>
          <p:nvPr>
            <a:videoFile r:link="rId1"/>
          </p:nvPr>
        </p:nvPicPr>
        <p:blipFill>
          <a:blip r:embed="rId6"/>
          <a:srcRect/>
          <a:stretch>
            <a:fillRect/>
          </a:stretch>
        </p:blipFill>
        <p:spPr bwMode="auto">
          <a:xfrm>
            <a:off x="1854202" y="1860552"/>
            <a:ext cx="5484813" cy="41132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88" fill="hold"/>
                                        <p:tgtEl>
                                          <p:spTgt spid="6146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1464"/>
                </p:tgtEl>
              </p:cMediaNode>
            </p:video>
            <p:seq concurrent="1" nextAc="seek">
              <p:cTn id="8" restart="whenNotActive" fill="hold" evtFilter="cancelBubble" nodeType="interactiveSeq">
                <p:stCondLst>
                  <p:cond evt="onClick" delay="0">
                    <p:tgtEl>
                      <p:spTgt spid="6146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1464"/>
                                        </p:tgtEl>
                                      </p:cBhvr>
                                    </p:cmd>
                                  </p:childTnLst>
                                </p:cTn>
                              </p:par>
                            </p:childTnLst>
                          </p:cTn>
                        </p:par>
                      </p:childTnLst>
                    </p:cTn>
                  </p:par>
                </p:childTnLst>
              </p:cTn>
              <p:nextCondLst>
                <p:cond evt="onClick" delay="0">
                  <p:tgtEl>
                    <p:spTgt spid="6146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t>.</a:t>
            </a:r>
            <a:br>
              <a:rPr lang="fa-IR" dirty="0" smtClean="0"/>
            </a:br>
            <a:endParaRPr lang="fa-IR" dirty="0"/>
          </a:p>
        </p:txBody>
      </p:sp>
      <p:sp>
        <p:nvSpPr>
          <p:cNvPr id="3" name="Content Placeholder 2"/>
          <p:cNvSpPr>
            <a:spLocks noGrp="1"/>
          </p:cNvSpPr>
          <p:nvPr>
            <p:ph idx="1"/>
          </p:nvPr>
        </p:nvSpPr>
        <p:spPr/>
        <p:txBody>
          <a:bodyPr>
            <a:normAutofit/>
          </a:bodyPr>
          <a:lstStyle/>
          <a:p>
            <a:r>
              <a:rPr lang="fa-IR" sz="4000" dirty="0"/>
              <a:t>در هر زایمانی حداقل یک نفر مسلط به احیای نوزاد (که مسئولیت وی فقط همین باشد) </a:t>
            </a:r>
            <a:r>
              <a:rPr lang="fa-IR" sz="4000" dirty="0" smtClean="0"/>
              <a:t> بایدحضور </a:t>
            </a:r>
            <a:r>
              <a:rPr lang="fa-IR" sz="4000" dirty="0"/>
              <a:t>داشته باشد. </a:t>
            </a:r>
            <a:r>
              <a:rPr lang="fa-IR" sz="4000" dirty="0" smtClean="0"/>
              <a:t>که معمولا</a:t>
            </a:r>
            <a:r>
              <a:rPr lang="fa-IR" sz="4000" dirty="0">
                <a:solidFill>
                  <a:prstClr val="white"/>
                </a:solidFill>
              </a:rPr>
              <a:t> ماما</a:t>
            </a:r>
            <a:r>
              <a:rPr lang="fa-IR" sz="4000" dirty="0" smtClean="0"/>
              <a:t> بهترین فرد هست</a:t>
            </a:r>
            <a:endParaRPr lang="fa-IR" sz="4000" dirty="0"/>
          </a:p>
        </p:txBody>
      </p:sp>
    </p:spTree>
    <p:extLst>
      <p:ext uri="{BB962C8B-B14F-4D97-AF65-F5344CB8AC3E}">
        <p14:creationId xmlns:p14="http://schemas.microsoft.com/office/powerpoint/2010/main" val="4457505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Rectangle 5"/>
          <p:cNvSpPr>
            <a:spLocks noGrp="1" noChangeArrowheads="1"/>
          </p:cNvSpPr>
          <p:nvPr>
            <p:ph type="ctrTitle"/>
          </p:nvPr>
        </p:nvSpPr>
        <p:spPr>
          <a:xfrm>
            <a:off x="222252" y="828675"/>
            <a:ext cx="8526463" cy="801688"/>
          </a:xfrm>
        </p:spPr>
        <p:txBody>
          <a:bodyPr/>
          <a:lstStyle/>
          <a:p>
            <a:pPr algn="r" rtl="1" eaLnBrk="1" hangingPunct="1">
              <a:defRPr/>
            </a:pPr>
            <a:r>
              <a:rPr lang="fa-IR" sz="3600">
                <a:solidFill>
                  <a:srgbClr val="FFCCFF"/>
                </a:solidFill>
                <a:cs typeface="2  Titr" pitchFamily="2" charset="-78"/>
              </a:rPr>
              <a:t>دادن جریان آزاد اکسیژن به وسیله ما</a:t>
            </a:r>
            <a:r>
              <a:rPr lang="en-US" sz="3600">
                <a:solidFill>
                  <a:srgbClr val="FFCCFF"/>
                </a:solidFill>
                <a:cs typeface="2  Titr" pitchFamily="2" charset="-78"/>
              </a:rPr>
              <a:t> </a:t>
            </a:r>
            <a:r>
              <a:rPr lang="fa-IR" sz="3600">
                <a:solidFill>
                  <a:srgbClr val="FFCCFF"/>
                </a:solidFill>
                <a:cs typeface="2  Titr" pitchFamily="2" charset="-78"/>
              </a:rPr>
              <a:t>سک اکسیژن</a:t>
            </a:r>
            <a:endParaRPr lang="en-US" sz="3600">
              <a:solidFill>
                <a:srgbClr val="FFCCFF"/>
              </a:solidFill>
              <a:cs typeface="2  Titr" pitchFamily="2" charset="-78"/>
            </a:endParaRPr>
          </a:p>
        </p:txBody>
      </p:sp>
      <p:pic>
        <p:nvPicPr>
          <p:cNvPr id="26627" name="Picture 17" descr="return button">
            <a:hlinkClick r:id="rId4" action="ppaction://hlinksldjump" highlightClick="1"/>
          </p:cNvPr>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856413" y="6073775"/>
            <a:ext cx="539750" cy="274638"/>
          </a:xfrm>
          <a:prstGeom prst="rect">
            <a:avLst/>
          </a:prstGeom>
          <a:noFill/>
          <a:ln w="9525">
            <a:noFill/>
            <a:miter lim="800000"/>
            <a:headEnd/>
            <a:tailEnd/>
          </a:ln>
        </p:spPr>
      </p:pic>
      <p:sp>
        <p:nvSpPr>
          <p:cNvPr id="59415" name="Text Box 23"/>
          <p:cNvSpPr txBox="1">
            <a:spLocks noChangeArrowheads="1"/>
          </p:cNvSpPr>
          <p:nvPr/>
        </p:nvSpPr>
        <p:spPr bwMode="auto">
          <a:xfrm>
            <a:off x="7794625" y="6246813"/>
            <a:ext cx="666750" cy="304800"/>
          </a:xfrm>
          <a:prstGeom prst="rect">
            <a:avLst/>
          </a:prstGeom>
          <a:noFill/>
          <a:ln w="9525">
            <a:noFill/>
            <a:miter lim="800000"/>
            <a:headEnd/>
            <a:tailEnd/>
          </a:ln>
          <a:effectLst/>
        </p:spPr>
        <p:txBody>
          <a:bodyPr wrap="none">
            <a:spAutoFit/>
          </a:bodyPr>
          <a:lstStyle/>
          <a:p>
            <a:pPr>
              <a:defRPr/>
            </a:pPr>
            <a:r>
              <a:rPr lang="en-US" sz="1400">
                <a:effectLst>
                  <a:outerShdw blurRad="38100" dist="38100" dir="2700000" algn="tl">
                    <a:srgbClr val="000000"/>
                  </a:outerShdw>
                </a:effectLst>
                <a:latin typeface="Arial" charset="0"/>
                <a:ea typeface="ＭＳ Ｐゴシック" pitchFamily="34" charset="-128"/>
                <a:cs typeface="IranNastaliq" pitchFamily="18" charset="0"/>
              </a:rPr>
              <a:t>2-19C</a:t>
            </a:r>
          </a:p>
        </p:txBody>
      </p:sp>
      <p:pic>
        <p:nvPicPr>
          <p:cNvPr id="59417" name="V_02_11_02.wmv">
            <a:hlinkClick r:id="" action="ppaction://media"/>
          </p:cNvPr>
          <p:cNvPicPr>
            <a:picLocks noRot="1" noChangeAspect="1" noChangeArrowheads="1"/>
          </p:cNvPicPr>
          <p:nvPr>
            <a:videoFile r:link="rId1"/>
          </p:nvPr>
        </p:nvPicPr>
        <p:blipFill>
          <a:blip r:embed="rId6"/>
          <a:srcRect/>
          <a:stretch>
            <a:fillRect/>
          </a:stretch>
        </p:blipFill>
        <p:spPr bwMode="auto">
          <a:xfrm>
            <a:off x="1981202" y="1828802"/>
            <a:ext cx="5484813" cy="41132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104" fill="hold"/>
                                        <p:tgtEl>
                                          <p:spTgt spid="5941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9417"/>
                </p:tgtEl>
              </p:cMediaNode>
            </p:video>
            <p:seq concurrent="1" nextAc="seek">
              <p:cTn id="8" restart="whenNotActive" fill="hold" evtFilter="cancelBubble" nodeType="interactiveSeq">
                <p:stCondLst>
                  <p:cond evt="onClick" delay="0">
                    <p:tgtEl>
                      <p:spTgt spid="5941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9417"/>
                                        </p:tgtEl>
                                      </p:cBhvr>
                                    </p:cmd>
                                  </p:childTnLst>
                                </p:cTn>
                              </p:par>
                            </p:childTnLst>
                          </p:cTn>
                        </p:par>
                      </p:childTnLst>
                    </p:cTn>
                  </p:par>
                </p:childTnLst>
              </p:cTn>
              <p:nextCondLst>
                <p:cond evt="onClick" delay="0">
                  <p:tgtEl>
                    <p:spTgt spid="59417"/>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r>
              <a:rPr lang="en-US"/>
              <a:t>3-</a:t>
            </a:r>
            <a:fld id="{5F0FA857-9CC3-4050-AFD2-E5570F1FB60F}" type="slidenum">
              <a:rPr lang="en-US">
                <a:cs typeface="Arial" charset="0"/>
              </a:rPr>
              <a:pPr>
                <a:defRPr/>
              </a:pPr>
              <a:t>51</a:t>
            </a:fld>
            <a:endParaRPr lang="en-US"/>
          </a:p>
        </p:txBody>
      </p:sp>
      <p:sp>
        <p:nvSpPr>
          <p:cNvPr id="32770" name="Rectangle 2"/>
          <p:cNvSpPr>
            <a:spLocks noGrp="1" noChangeArrowheads="1"/>
          </p:cNvSpPr>
          <p:nvPr>
            <p:ph type="title"/>
          </p:nvPr>
        </p:nvSpPr>
        <p:spPr/>
        <p:txBody>
          <a:bodyPr/>
          <a:lstStyle/>
          <a:p>
            <a:pPr algn="r" rtl="1" eaLnBrk="1" hangingPunct="1">
              <a:defRPr/>
            </a:pPr>
            <a:r>
              <a:rPr lang="fa-IR" smtClean="0">
                <a:solidFill>
                  <a:srgbClr val="99FFCC"/>
                </a:solidFill>
                <a:ea typeface="+mj-ea"/>
                <a:cs typeface="2  Titr" pitchFamily="2" charset="-78"/>
              </a:rPr>
              <a:t>بگ و ماسک</a:t>
            </a:r>
            <a:endParaRPr lang="en-US" smtClean="0">
              <a:solidFill>
                <a:srgbClr val="99FFCC"/>
              </a:solidFill>
              <a:ea typeface="+mj-ea"/>
              <a:cs typeface="2  Titr" pitchFamily="2" charset="-78"/>
            </a:endParaRPr>
          </a:p>
        </p:txBody>
      </p:sp>
      <p:sp>
        <p:nvSpPr>
          <p:cNvPr id="32771" name="Rectangle 3"/>
          <p:cNvSpPr>
            <a:spLocks noGrp="1" noChangeArrowheads="1"/>
          </p:cNvSpPr>
          <p:nvPr>
            <p:ph type="body" idx="1"/>
          </p:nvPr>
        </p:nvSpPr>
        <p:spPr>
          <a:xfrm>
            <a:off x="684213" y="1700213"/>
            <a:ext cx="8001000" cy="4114800"/>
          </a:xfrm>
        </p:spPr>
        <p:txBody>
          <a:bodyPr/>
          <a:lstStyle/>
          <a:p>
            <a:pPr algn="r" rtl="1" eaLnBrk="1" hangingPunct="1">
              <a:buFontTx/>
              <a:buNone/>
              <a:defRPr/>
            </a:pPr>
            <a:r>
              <a:rPr lang="fa-IR" sz="2800" b="1">
                <a:solidFill>
                  <a:srgbClr val="CC0066"/>
                </a:solidFill>
                <a:cs typeface="2  Titr" pitchFamily="2" charset="-78"/>
              </a:rPr>
              <a:t>ماسک باید قسمتهای زیر را بپوشاند</a:t>
            </a:r>
            <a:r>
              <a:rPr lang="en-US" sz="2800" b="1">
                <a:solidFill>
                  <a:srgbClr val="CC0066"/>
                </a:solidFill>
                <a:cs typeface="2  Titr" pitchFamily="2" charset="-78"/>
              </a:rPr>
              <a:t> </a:t>
            </a:r>
            <a:r>
              <a:rPr lang="fa-IR" sz="2800" b="1">
                <a:solidFill>
                  <a:srgbClr val="CC0066"/>
                </a:solidFill>
                <a:cs typeface="2  Titr" pitchFamily="2" charset="-78"/>
              </a:rPr>
              <a:t>:</a:t>
            </a:r>
            <a:endParaRPr lang="en-US" sz="2800" b="1">
              <a:solidFill>
                <a:srgbClr val="CC0066"/>
              </a:solidFill>
              <a:cs typeface="2  Titr" pitchFamily="2" charset="-78"/>
            </a:endParaRPr>
          </a:p>
          <a:p>
            <a:pPr algn="justLow" rtl="1" eaLnBrk="1" hangingPunct="1">
              <a:buFontTx/>
              <a:buBlip>
                <a:blip r:embed="rId3"/>
              </a:buBlip>
              <a:defRPr/>
            </a:pPr>
            <a:r>
              <a:rPr lang="fa-IR" sz="2800" b="1">
                <a:cs typeface="2  Titr" pitchFamily="2" charset="-78"/>
              </a:rPr>
              <a:t>نوک چانه</a:t>
            </a:r>
            <a:endParaRPr lang="en-US" sz="2800" b="1">
              <a:cs typeface="2  Titr" pitchFamily="2" charset="-78"/>
            </a:endParaRPr>
          </a:p>
          <a:p>
            <a:pPr algn="justLow" rtl="1" eaLnBrk="1" hangingPunct="1">
              <a:buFontTx/>
              <a:buBlip>
                <a:blip r:embed="rId3"/>
              </a:buBlip>
              <a:defRPr/>
            </a:pPr>
            <a:r>
              <a:rPr lang="fa-IR" sz="2800" b="1">
                <a:cs typeface="2  Titr" pitchFamily="2" charset="-78"/>
              </a:rPr>
              <a:t>دهان</a:t>
            </a:r>
            <a:endParaRPr lang="en-US" sz="2800" b="1">
              <a:cs typeface="2  Titr" pitchFamily="2" charset="-78"/>
            </a:endParaRPr>
          </a:p>
          <a:p>
            <a:pPr algn="justLow" rtl="1" eaLnBrk="1" hangingPunct="1">
              <a:buFontTx/>
              <a:buBlip>
                <a:blip r:embed="rId3"/>
              </a:buBlip>
              <a:defRPr/>
            </a:pPr>
            <a:r>
              <a:rPr lang="fa-IR" sz="2800" b="1">
                <a:cs typeface="2  Titr" pitchFamily="2" charset="-78"/>
              </a:rPr>
              <a:t>بینی</a:t>
            </a:r>
            <a:endParaRPr lang="en-US" sz="2800" b="1">
              <a:cs typeface="2  Titr" pitchFamily="2" charset="-78"/>
            </a:endParaRPr>
          </a:p>
          <a:p>
            <a:pPr algn="justLow" rtl="1" eaLnBrk="1" hangingPunct="1">
              <a:buFontTx/>
              <a:buBlip>
                <a:blip r:embed="rId3"/>
              </a:buBlip>
              <a:defRPr/>
            </a:pPr>
            <a:endParaRPr lang="en-US" sz="2800" b="1">
              <a:cs typeface="2  Titr" pitchFamily="2" charset="-78"/>
            </a:endParaRPr>
          </a:p>
          <a:p>
            <a:pPr algn="justLow" rtl="1" eaLnBrk="1" hangingPunct="1">
              <a:buFontTx/>
              <a:buBlip>
                <a:blip r:embed="rId3"/>
              </a:buBlip>
              <a:defRPr/>
            </a:pPr>
            <a:endParaRPr lang="en-US" smtClean="0">
              <a:ea typeface="+mn-ea"/>
              <a:cs typeface="2  Titr" pitchFamily="2" charset="-78"/>
            </a:endParaRPr>
          </a:p>
          <a:p>
            <a:pPr algn="r" rtl="1" eaLnBrk="1" hangingPunct="1">
              <a:buFontTx/>
              <a:buNone/>
              <a:defRPr/>
            </a:pPr>
            <a:endParaRPr lang="en-US" smtClean="0">
              <a:ea typeface="+mn-ea"/>
              <a:cs typeface="2  Titr" pitchFamily="2" charset="-78"/>
            </a:endParaRPr>
          </a:p>
        </p:txBody>
      </p:sp>
      <p:pic>
        <p:nvPicPr>
          <p:cNvPr id="21509" name="Picture 4" descr="D_03_08_03"/>
          <p:cNvPicPr>
            <a:picLocks noChangeAspect="1" noChangeArrowheads="1"/>
          </p:cNvPicPr>
          <p:nvPr/>
        </p:nvPicPr>
        <p:blipFill>
          <a:blip r:embed="rId4">
            <a:lum bright="-6000" contrast="6000"/>
          </a:blip>
          <a:srcRect/>
          <a:stretch>
            <a:fillRect/>
          </a:stretch>
        </p:blipFill>
        <p:spPr bwMode="auto">
          <a:xfrm>
            <a:off x="611188" y="2492375"/>
            <a:ext cx="4800600" cy="3600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2"/>
          </p:nvPr>
        </p:nvSpPr>
        <p:spPr/>
        <p:txBody>
          <a:bodyPr/>
          <a:lstStyle/>
          <a:p>
            <a:pPr>
              <a:defRPr/>
            </a:pPr>
            <a:r>
              <a:rPr lang="en-US"/>
              <a:t>3-</a:t>
            </a:r>
            <a:fld id="{16EE4685-8C1D-488A-9515-D3DE30DB249B}" type="slidenum">
              <a:rPr lang="en-US">
                <a:cs typeface="Arial" charset="0"/>
              </a:rPr>
              <a:pPr>
                <a:defRPr/>
              </a:pPr>
              <a:t>52</a:t>
            </a:fld>
            <a:endParaRPr lang="en-US"/>
          </a:p>
        </p:txBody>
      </p:sp>
      <p:sp>
        <p:nvSpPr>
          <p:cNvPr id="43015" name="Rectangle 7"/>
          <p:cNvSpPr>
            <a:spLocks noChangeArrowheads="1"/>
          </p:cNvSpPr>
          <p:nvPr/>
        </p:nvSpPr>
        <p:spPr bwMode="auto">
          <a:xfrm>
            <a:off x="685800" y="4114802"/>
            <a:ext cx="8001000" cy="466725"/>
          </a:xfrm>
          <a:prstGeom prst="rect">
            <a:avLst/>
          </a:prstGeom>
          <a:noFill/>
          <a:ln w="9525">
            <a:solidFill>
              <a:srgbClr val="99FFCC"/>
            </a:solidFill>
            <a:miter lim="800000"/>
            <a:headEnd/>
            <a:tailEnd/>
          </a:ln>
          <a:effectLst/>
        </p:spPr>
        <p:txBody>
          <a:bodyPr/>
          <a:lstStyle/>
          <a:p>
            <a:pPr marL="292100" indent="-292100" algn="justLow" rtl="1">
              <a:buClr>
                <a:schemeClr val="accent1"/>
              </a:buClr>
              <a:buSzPct val="70000"/>
              <a:buBlip>
                <a:blip r:embed="rId3"/>
              </a:buBlip>
              <a:defRPr/>
            </a:pPr>
            <a:r>
              <a:rPr lang="fa-IR" sz="2400" b="1" dirty="0">
                <a:solidFill>
                  <a:schemeClr val="bg1"/>
                </a:solidFill>
                <a:cs typeface="2  Titr" pitchFamily="2" charset="-78"/>
              </a:rPr>
              <a:t>بهبود ضربان قلب ، رنگ ، تنفس ، تون عضلانی و میزان اشباع اکسیژن</a:t>
            </a:r>
            <a:endParaRPr lang="en-US" sz="2400" b="1" dirty="0">
              <a:solidFill>
                <a:schemeClr val="bg1"/>
              </a:solidFill>
              <a:cs typeface="2  Titr" pitchFamily="2" charset="-78"/>
            </a:endParaRPr>
          </a:p>
        </p:txBody>
      </p:sp>
      <p:sp>
        <p:nvSpPr>
          <p:cNvPr id="43010" name="Rectangle 2"/>
          <p:cNvSpPr>
            <a:spLocks noGrp="1" noChangeArrowheads="1"/>
          </p:cNvSpPr>
          <p:nvPr>
            <p:ph type="title"/>
          </p:nvPr>
        </p:nvSpPr>
        <p:spPr>
          <a:xfrm>
            <a:off x="685800" y="609602"/>
            <a:ext cx="8001000" cy="874713"/>
          </a:xfrm>
        </p:spPr>
        <p:txBody>
          <a:bodyPr/>
          <a:lstStyle/>
          <a:p>
            <a:pPr algn="r" rtl="1" eaLnBrk="1" hangingPunct="1">
              <a:defRPr/>
            </a:pPr>
            <a:r>
              <a:rPr lang="fa-IR" smtClean="0">
                <a:solidFill>
                  <a:srgbClr val="99FFCC"/>
                </a:solidFill>
                <a:ea typeface="+mj-ea"/>
                <a:cs typeface="2  Titr" pitchFamily="2" charset="-78"/>
              </a:rPr>
              <a:t>نشانه های تهویه موثر</a:t>
            </a:r>
            <a:endParaRPr lang="en-US" smtClean="0">
              <a:solidFill>
                <a:srgbClr val="99FFCC"/>
              </a:solidFill>
              <a:ea typeface="+mj-ea"/>
              <a:cs typeface="2  Titr" pitchFamily="2" charset="-78"/>
            </a:endParaRPr>
          </a:p>
        </p:txBody>
      </p:sp>
      <p:sp>
        <p:nvSpPr>
          <p:cNvPr id="43011" name="Rectangle 3"/>
          <p:cNvSpPr>
            <a:spLocks noGrp="1" noChangeArrowheads="1"/>
          </p:cNvSpPr>
          <p:nvPr>
            <p:ph type="body" idx="1"/>
          </p:nvPr>
        </p:nvSpPr>
        <p:spPr>
          <a:xfrm>
            <a:off x="685800" y="2362200"/>
            <a:ext cx="8001000" cy="490538"/>
          </a:xfrm>
          <a:ln>
            <a:solidFill>
              <a:srgbClr val="99FFCC"/>
            </a:solidFill>
          </a:ln>
        </p:spPr>
        <p:txBody>
          <a:bodyPr/>
          <a:lstStyle/>
          <a:p>
            <a:pPr algn="justLow" rtl="1" eaLnBrk="1" hangingPunct="1">
              <a:buFontTx/>
              <a:buBlip>
                <a:blip r:embed="rId3"/>
              </a:buBlip>
              <a:defRPr/>
            </a:pPr>
            <a:r>
              <a:rPr lang="fa-IR" sz="2400" b="1" dirty="0">
                <a:solidFill>
                  <a:schemeClr val="bg1"/>
                </a:solidFill>
                <a:cs typeface="2  Titr" pitchFamily="2" charset="-78"/>
              </a:rPr>
              <a:t>بهبود ضربان قلب ، رنگ و تون عضلات نوزاد</a:t>
            </a:r>
            <a:endParaRPr lang="en-US" sz="2400" b="1" dirty="0">
              <a:solidFill>
                <a:schemeClr val="bg1"/>
              </a:solidFill>
              <a:cs typeface="2  Titr" pitchFamily="2" charset="-78"/>
            </a:endParaRPr>
          </a:p>
        </p:txBody>
      </p:sp>
      <p:sp>
        <p:nvSpPr>
          <p:cNvPr id="43012" name="Text Box 4"/>
          <p:cNvSpPr txBox="1">
            <a:spLocks noChangeArrowheads="1"/>
          </p:cNvSpPr>
          <p:nvPr/>
        </p:nvSpPr>
        <p:spPr bwMode="auto">
          <a:xfrm>
            <a:off x="5479796" y="1789113"/>
            <a:ext cx="3139001" cy="523220"/>
          </a:xfrm>
          <a:prstGeom prst="rect">
            <a:avLst/>
          </a:prstGeom>
          <a:noFill/>
          <a:ln w="9525">
            <a:noFill/>
            <a:miter lim="800000"/>
            <a:headEnd/>
            <a:tailEnd/>
          </a:ln>
          <a:effectLst/>
        </p:spPr>
        <p:txBody>
          <a:bodyPr wrap="none">
            <a:spAutoFit/>
          </a:bodyPr>
          <a:lstStyle/>
          <a:p>
            <a:pPr algn="justLow" rtl="1">
              <a:defRPr/>
            </a:pPr>
            <a:r>
              <a:rPr lang="fa-IR" sz="2800" b="1">
                <a:solidFill>
                  <a:srgbClr val="CCFF99"/>
                </a:solidFill>
                <a:effectLst>
                  <a:outerShdw blurRad="38100" dist="38100" dir="2700000" algn="tl">
                    <a:srgbClr val="000000"/>
                  </a:outerShdw>
                </a:effectLst>
                <a:latin typeface="Arial" charset="0"/>
                <a:ea typeface="ＭＳ Ｐゴシック" pitchFamily="34" charset="-128"/>
                <a:cs typeface="2  Titr" pitchFamily="2" charset="-78"/>
              </a:rPr>
              <a:t>نشانه های تهویه کا فی :</a:t>
            </a:r>
            <a:endParaRPr lang="en-US" sz="2800" b="1">
              <a:solidFill>
                <a:srgbClr val="CCFF99"/>
              </a:solidFill>
              <a:effectLst>
                <a:outerShdw blurRad="38100" dist="38100" dir="2700000" algn="tl">
                  <a:srgbClr val="000000"/>
                </a:outerShdw>
              </a:effectLst>
              <a:latin typeface="Arial" charset="0"/>
              <a:ea typeface="ＭＳ Ｐゴシック" pitchFamily="34" charset="-128"/>
              <a:cs typeface="2  Titr" pitchFamily="2" charset="-78"/>
            </a:endParaRPr>
          </a:p>
        </p:txBody>
      </p:sp>
      <p:sp>
        <p:nvSpPr>
          <p:cNvPr id="43013" name="Text Box 5"/>
          <p:cNvSpPr txBox="1">
            <a:spLocks noChangeArrowheads="1"/>
          </p:cNvSpPr>
          <p:nvPr/>
        </p:nvSpPr>
        <p:spPr bwMode="auto">
          <a:xfrm>
            <a:off x="900113" y="5300665"/>
            <a:ext cx="590550" cy="579437"/>
          </a:xfrm>
          <a:prstGeom prst="rect">
            <a:avLst/>
          </a:prstGeom>
          <a:noFill/>
          <a:ln w="9525">
            <a:noFill/>
            <a:miter lim="800000"/>
            <a:headEnd/>
            <a:tailEnd/>
          </a:ln>
          <a:effectLst/>
        </p:spPr>
        <p:txBody>
          <a:bodyPr wrap="none">
            <a:spAutoFit/>
          </a:bodyPr>
          <a:lstStyle/>
          <a:p>
            <a:pPr eaLnBrk="0" hangingPunct="0">
              <a:lnSpc>
                <a:spcPct val="100000"/>
              </a:lnSpc>
              <a:spcBef>
                <a:spcPct val="0"/>
              </a:spcBef>
              <a:defRPr/>
            </a:pPr>
            <a:r>
              <a:rPr lang="en-US" sz="3200" b="1">
                <a:solidFill>
                  <a:srgbClr val="FFFF66"/>
                </a:solidFill>
                <a:effectLst>
                  <a:outerShdw blurRad="38100" dist="38100" dir="2700000" algn="tl">
                    <a:srgbClr val="000000"/>
                  </a:outerShdw>
                </a:effectLst>
                <a:latin typeface="2  Zar" pitchFamily="2" charset="-78"/>
                <a:ea typeface="ＭＳ Ｐゴシック" pitchFamily="34" charset="-128"/>
                <a:sym typeface="Wingdings" pitchFamily="2" charset="2"/>
              </a:rPr>
              <a:t></a:t>
            </a:r>
            <a:endParaRPr lang="en-US" sz="3200">
              <a:solidFill>
                <a:schemeClr val="folHlink"/>
              </a:solidFill>
              <a:effectLst>
                <a:outerShdw blurRad="38100" dist="38100" dir="2700000" algn="tl">
                  <a:srgbClr val="000000"/>
                </a:outerShdw>
              </a:effectLst>
              <a:latin typeface="2  Zar" pitchFamily="2" charset="-78"/>
              <a:ea typeface="ＭＳ Ｐゴシック" pitchFamily="34" charset="-128"/>
              <a:sym typeface="Wingdings" pitchFamily="2" charset="2"/>
            </a:endParaRPr>
          </a:p>
        </p:txBody>
      </p:sp>
      <p:sp>
        <p:nvSpPr>
          <p:cNvPr id="43014" name="Text Box 6"/>
          <p:cNvSpPr txBox="1">
            <a:spLocks noChangeArrowheads="1"/>
          </p:cNvSpPr>
          <p:nvPr/>
        </p:nvSpPr>
        <p:spPr bwMode="auto">
          <a:xfrm>
            <a:off x="4283435" y="3444875"/>
            <a:ext cx="4325223" cy="523220"/>
          </a:xfrm>
          <a:prstGeom prst="rect">
            <a:avLst/>
          </a:prstGeom>
          <a:noFill/>
          <a:ln w="9525">
            <a:noFill/>
            <a:miter lim="800000"/>
            <a:headEnd/>
            <a:tailEnd/>
          </a:ln>
          <a:effectLst/>
        </p:spPr>
        <p:txBody>
          <a:bodyPr wrap="none">
            <a:spAutoFit/>
          </a:bodyPr>
          <a:lstStyle/>
          <a:p>
            <a:pPr algn="justLow" rtl="1">
              <a:defRPr/>
            </a:pPr>
            <a:r>
              <a:rPr lang="fa-IR" sz="2800" b="1">
                <a:solidFill>
                  <a:srgbClr val="CCFF99"/>
                </a:solidFill>
                <a:effectLst>
                  <a:outerShdw blurRad="38100" dist="38100" dir="2700000" algn="tl">
                    <a:srgbClr val="000000"/>
                  </a:outerShdw>
                </a:effectLst>
                <a:latin typeface="Arial" charset="0"/>
                <a:ea typeface="ＭＳ Ｐゴシック" pitchFamily="34" charset="-128"/>
                <a:cs typeface="2  Titr" pitchFamily="2" charset="-78"/>
              </a:rPr>
              <a:t>نشانه های بهبودی وضعیت نوزاد :</a:t>
            </a:r>
            <a:endParaRPr lang="en-US" sz="2800" b="1">
              <a:solidFill>
                <a:srgbClr val="CCFF99"/>
              </a:solidFill>
              <a:effectLst>
                <a:outerShdw blurRad="38100" dist="38100" dir="2700000" algn="tl">
                  <a:srgbClr val="000000"/>
                </a:outerShdw>
              </a:effectLst>
              <a:latin typeface="Arial" charset="0"/>
              <a:ea typeface="ＭＳ Ｐゴシック" pitchFamily="34" charset="-128"/>
              <a:cs typeface="2  Titr" pitchFamily="2" charset="-78"/>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81" name="Rectangle 9"/>
          <p:cNvSpPr>
            <a:spLocks noGrp="1" noChangeArrowheads="1"/>
          </p:cNvSpPr>
          <p:nvPr>
            <p:ph type="ctrTitle"/>
          </p:nvPr>
        </p:nvSpPr>
        <p:spPr>
          <a:xfrm>
            <a:off x="685800" y="381002"/>
            <a:ext cx="7772400" cy="1470025"/>
          </a:xfrm>
        </p:spPr>
        <p:txBody>
          <a:bodyPr/>
          <a:lstStyle/>
          <a:p>
            <a:pPr algn="r" rtl="1" eaLnBrk="1" hangingPunct="1">
              <a:defRPr/>
            </a:pPr>
            <a:r>
              <a:rPr lang="fa-IR" sz="4000">
                <a:solidFill>
                  <a:srgbClr val="99FFCC"/>
                </a:solidFill>
                <a:cs typeface="2  Titr" pitchFamily="2" charset="-78"/>
              </a:rPr>
              <a:t>نحوه گذاشتن ماسک</a:t>
            </a:r>
            <a:endParaRPr lang="en-US" sz="4000">
              <a:solidFill>
                <a:srgbClr val="99FFCC"/>
              </a:solidFill>
              <a:cs typeface="2  Titr" pitchFamily="2" charset="-78"/>
            </a:endParaRPr>
          </a:p>
        </p:txBody>
      </p:sp>
      <p:sp>
        <p:nvSpPr>
          <p:cNvPr id="131091" name="Text Box 19"/>
          <p:cNvSpPr txBox="1">
            <a:spLocks noChangeArrowheads="1"/>
          </p:cNvSpPr>
          <p:nvPr/>
        </p:nvSpPr>
        <p:spPr bwMode="auto">
          <a:xfrm>
            <a:off x="7924802" y="6269040"/>
            <a:ext cx="662361" cy="307777"/>
          </a:xfrm>
          <a:prstGeom prst="rect">
            <a:avLst/>
          </a:prstGeom>
          <a:noFill/>
          <a:ln w="9525">
            <a:noFill/>
            <a:miter lim="800000"/>
            <a:headEnd/>
            <a:tailEnd/>
          </a:ln>
          <a:effectLst/>
        </p:spPr>
        <p:txBody>
          <a:bodyPr wrap="none">
            <a:spAutoFit/>
          </a:bodyPr>
          <a:lstStyle/>
          <a:p>
            <a:pPr marL="342900" indent="-342900">
              <a:defRPr/>
            </a:pPr>
            <a:r>
              <a:rPr lang="en-US" sz="1400">
                <a:effectLst>
                  <a:outerShdw blurRad="38100" dist="38100" dir="2700000" algn="tl">
                    <a:srgbClr val="000000"/>
                  </a:outerShdw>
                </a:effectLst>
                <a:latin typeface="Arial" charset="0"/>
                <a:ea typeface="ＭＳ Ｐゴシック" pitchFamily="34" charset="-128"/>
              </a:rPr>
              <a:t>3-23A</a:t>
            </a:r>
          </a:p>
        </p:txBody>
      </p:sp>
      <p:pic>
        <p:nvPicPr>
          <p:cNvPr id="131093" name="V_03_11_01.wmv">
            <a:hlinkClick r:id="" action="ppaction://media"/>
          </p:cNvPr>
          <p:cNvPicPr>
            <a:picLocks noRot="1" noChangeAspect="1" noChangeArrowheads="1"/>
          </p:cNvPicPr>
          <p:nvPr>
            <a:videoFile r:link="rId1"/>
          </p:nvPr>
        </p:nvPicPr>
        <p:blipFill>
          <a:blip r:embed="rId4"/>
          <a:srcRect/>
          <a:stretch>
            <a:fillRect/>
          </a:stretch>
        </p:blipFill>
        <p:spPr bwMode="auto">
          <a:xfrm>
            <a:off x="1981202" y="1828802"/>
            <a:ext cx="5484813" cy="41132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476" fill="hold"/>
                                        <p:tgtEl>
                                          <p:spTgt spid="13109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31093"/>
                </p:tgtEl>
              </p:cMediaNode>
            </p:video>
            <p:seq concurrent="1" nextAc="seek">
              <p:cTn id="8" restart="whenNotActive" fill="hold" evtFilter="cancelBubble" nodeType="interactiveSeq">
                <p:stCondLst>
                  <p:cond evt="onClick" delay="0">
                    <p:tgtEl>
                      <p:spTgt spid="13109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1093"/>
                                        </p:tgtEl>
                                      </p:cBhvr>
                                    </p:cmd>
                                  </p:childTnLst>
                                </p:cTn>
                              </p:par>
                            </p:childTnLst>
                          </p:cTn>
                        </p:par>
                      </p:childTnLst>
                    </p:cTn>
                  </p:par>
                </p:childTnLst>
              </p:cTn>
              <p:nextCondLst>
                <p:cond evt="onClick" delay="0">
                  <p:tgtEl>
                    <p:spTgt spid="131093"/>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57" name="Rectangle 13"/>
          <p:cNvSpPr>
            <a:spLocks noGrp="1" noChangeArrowheads="1"/>
          </p:cNvSpPr>
          <p:nvPr>
            <p:ph type="ctrTitle"/>
          </p:nvPr>
        </p:nvSpPr>
        <p:spPr>
          <a:xfrm>
            <a:off x="831850" y="304802"/>
            <a:ext cx="7772400" cy="1470025"/>
          </a:xfrm>
        </p:spPr>
        <p:txBody>
          <a:bodyPr/>
          <a:lstStyle/>
          <a:p>
            <a:pPr algn="ctr" rtl="1" eaLnBrk="1" hangingPunct="1">
              <a:defRPr/>
            </a:pPr>
            <a:r>
              <a:rPr lang="fa-IR" sz="4000">
                <a:solidFill>
                  <a:srgbClr val="99FFCC"/>
                </a:solidFill>
                <a:cs typeface="2  Titr" pitchFamily="2" charset="-78"/>
              </a:rPr>
              <a:t>کیپ کردن ماسک بر روی صورت</a:t>
            </a:r>
            <a:endParaRPr lang="en-US" sz="4000">
              <a:solidFill>
                <a:srgbClr val="99FFCC"/>
              </a:solidFill>
              <a:cs typeface="2  Titr" pitchFamily="2" charset="-78"/>
            </a:endParaRPr>
          </a:p>
        </p:txBody>
      </p:sp>
      <p:sp>
        <p:nvSpPr>
          <p:cNvPr id="134166" name="Text Box 22"/>
          <p:cNvSpPr txBox="1">
            <a:spLocks noChangeArrowheads="1"/>
          </p:cNvSpPr>
          <p:nvPr/>
        </p:nvSpPr>
        <p:spPr bwMode="auto">
          <a:xfrm>
            <a:off x="7924802" y="6269040"/>
            <a:ext cx="662361" cy="307777"/>
          </a:xfrm>
          <a:prstGeom prst="rect">
            <a:avLst/>
          </a:prstGeom>
          <a:noFill/>
          <a:ln w="9525">
            <a:noFill/>
            <a:miter lim="800000"/>
            <a:headEnd/>
            <a:tailEnd/>
          </a:ln>
          <a:effectLst/>
        </p:spPr>
        <p:txBody>
          <a:bodyPr wrap="none">
            <a:spAutoFit/>
          </a:bodyPr>
          <a:lstStyle/>
          <a:p>
            <a:pPr marL="342900" indent="-342900">
              <a:defRPr/>
            </a:pPr>
            <a:r>
              <a:rPr lang="en-US" sz="1400">
                <a:effectLst>
                  <a:outerShdw blurRad="38100" dist="38100" dir="2700000" algn="tl">
                    <a:srgbClr val="000000"/>
                  </a:outerShdw>
                </a:effectLst>
                <a:latin typeface="Arial" charset="0"/>
                <a:ea typeface="ＭＳ Ｐゴシック" pitchFamily="34" charset="-128"/>
              </a:rPr>
              <a:t>3-23B</a:t>
            </a:r>
          </a:p>
        </p:txBody>
      </p:sp>
      <p:pic>
        <p:nvPicPr>
          <p:cNvPr id="134167" name="AN_03_11_02.wmv">
            <a:hlinkClick r:id="" action="ppaction://media"/>
          </p:cNvPr>
          <p:cNvPicPr>
            <a:picLocks noRot="1" noChangeAspect="1" noChangeArrowheads="1"/>
          </p:cNvPicPr>
          <p:nvPr>
            <a:videoFile r:link="rId1"/>
          </p:nvPr>
        </p:nvPicPr>
        <p:blipFill>
          <a:blip r:embed="rId4"/>
          <a:srcRect/>
          <a:stretch>
            <a:fillRect/>
          </a:stretch>
        </p:blipFill>
        <p:spPr bwMode="auto">
          <a:xfrm>
            <a:off x="1981202" y="1752602"/>
            <a:ext cx="5484813" cy="4113213"/>
          </a:xfrm>
          <a:prstGeom prst="rect">
            <a:avLst/>
          </a:prstGeom>
          <a:noFill/>
          <a:ln w="9525">
            <a:noFill/>
            <a:miter lim="800000"/>
            <a:headEnd/>
            <a:tailEnd/>
          </a:ln>
        </p:spPr>
      </p:pic>
      <p:sp>
        <p:nvSpPr>
          <p:cNvPr id="57350" name="Text Box 24"/>
          <p:cNvSpPr txBox="1">
            <a:spLocks noChangeArrowheads="1"/>
          </p:cNvSpPr>
          <p:nvPr/>
        </p:nvSpPr>
        <p:spPr bwMode="auto">
          <a:xfrm>
            <a:off x="2771777" y="6627815"/>
            <a:ext cx="4968875" cy="276999"/>
          </a:xfrm>
          <a:prstGeom prst="rect">
            <a:avLst/>
          </a:prstGeom>
          <a:noFill/>
          <a:ln w="9525">
            <a:noFill/>
            <a:miter lim="800000"/>
            <a:headEnd/>
            <a:tailEnd/>
          </a:ln>
        </p:spPr>
        <p:txBody>
          <a:bodyPr>
            <a:spAutoFit/>
          </a:bodyPr>
          <a:lstStyle/>
          <a:p>
            <a:pPr marL="342900" indent="-342900">
              <a:spcBef>
                <a:spcPct val="50000"/>
              </a:spcBef>
            </a:pPr>
            <a:r>
              <a:rPr lang="fa-IR" sz="1200" dirty="0">
                <a:solidFill>
                  <a:schemeClr val="accent1"/>
                </a:solidFill>
                <a:cs typeface="2  Titr" pitchFamily="2" charset="-78"/>
              </a:rPr>
              <a:t>ت</a:t>
            </a:r>
            <a:endParaRPr lang="en-US" sz="1200" dirty="0">
              <a:solidFill>
                <a:schemeClr val="accent1"/>
              </a:solidFill>
              <a:cs typeface="2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69" fill="hold"/>
                                        <p:tgtEl>
                                          <p:spTgt spid="13416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34167"/>
                </p:tgtEl>
              </p:cMediaNode>
            </p:video>
            <p:seq concurrent="1" nextAc="seek">
              <p:cTn id="8" restart="whenNotActive" fill="hold" evtFilter="cancelBubble" nodeType="interactiveSeq">
                <p:stCondLst>
                  <p:cond evt="onClick" delay="0">
                    <p:tgtEl>
                      <p:spTgt spid="13416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4167"/>
                                        </p:tgtEl>
                                      </p:cBhvr>
                                    </p:cmd>
                                  </p:childTnLst>
                                </p:cTn>
                              </p:par>
                            </p:childTnLst>
                          </p:cTn>
                        </p:par>
                      </p:childTnLst>
                    </p:cTn>
                  </p:par>
                </p:childTnLst>
              </p:cTn>
              <p:nextCondLst>
                <p:cond evt="onClick" delay="0">
                  <p:tgtEl>
                    <p:spTgt spid="134167"/>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4-</a:t>
            </a:r>
            <a:fld id="{DDBC431E-B120-4CED-A025-AF1ED29CECF6}" type="slidenum">
              <a:rPr lang="en-US">
                <a:cs typeface="Arial" charset="0"/>
              </a:rPr>
              <a:pPr>
                <a:defRPr/>
              </a:pPr>
              <a:t>55</a:t>
            </a:fld>
            <a:endParaRPr lang="en-US"/>
          </a:p>
        </p:txBody>
      </p:sp>
      <p:sp>
        <p:nvSpPr>
          <p:cNvPr id="3076" name="Rectangle 4"/>
          <p:cNvSpPr>
            <a:spLocks noGrp="1" noChangeArrowheads="1"/>
          </p:cNvSpPr>
          <p:nvPr>
            <p:ph type="title"/>
          </p:nvPr>
        </p:nvSpPr>
        <p:spPr/>
        <p:txBody>
          <a:bodyPr/>
          <a:lstStyle/>
          <a:p>
            <a:pPr algn="r" rtl="1" eaLnBrk="1" hangingPunct="1">
              <a:defRPr/>
            </a:pPr>
            <a:r>
              <a:rPr lang="fa-IR" smtClean="0">
                <a:solidFill>
                  <a:srgbClr val="FF7C80"/>
                </a:solidFill>
                <a:ea typeface="+mj-ea"/>
                <a:cs typeface="2  Titr" pitchFamily="2" charset="-78"/>
              </a:rPr>
              <a:t>فشردن قفسه سینه</a:t>
            </a:r>
            <a:endParaRPr lang="en-US" smtClean="0">
              <a:solidFill>
                <a:srgbClr val="FF7C80"/>
              </a:solidFill>
              <a:ea typeface="+mj-ea"/>
              <a:cs typeface="2  Titr" pitchFamily="2" charset="-78"/>
            </a:endParaRPr>
          </a:p>
        </p:txBody>
      </p:sp>
      <p:sp>
        <p:nvSpPr>
          <p:cNvPr id="3077" name="Rectangle 5"/>
          <p:cNvSpPr>
            <a:spLocks noGrp="1" noChangeArrowheads="1"/>
          </p:cNvSpPr>
          <p:nvPr>
            <p:ph type="body" idx="1"/>
          </p:nvPr>
        </p:nvSpPr>
        <p:spPr>
          <a:xfrm>
            <a:off x="685800" y="1981200"/>
            <a:ext cx="7772400" cy="2743200"/>
          </a:xfrm>
          <a:ln>
            <a:solidFill>
              <a:srgbClr val="FF7C80"/>
            </a:solidFill>
          </a:ln>
        </p:spPr>
        <p:txBody>
          <a:bodyPr/>
          <a:lstStyle/>
          <a:p>
            <a:pPr algn="r" rtl="1" eaLnBrk="1" hangingPunct="1">
              <a:buFontTx/>
              <a:buNone/>
              <a:defRPr/>
            </a:pPr>
            <a:r>
              <a:rPr lang="fa-IR" b="1" smtClean="0">
                <a:solidFill>
                  <a:srgbClr val="FF6600"/>
                </a:solidFill>
                <a:ea typeface="+mn-ea"/>
                <a:cs typeface="2  Titr" pitchFamily="2" charset="-78"/>
              </a:rPr>
              <a:t>سرفصلهای درس</a:t>
            </a:r>
            <a:endParaRPr lang="en-US" b="1" smtClean="0">
              <a:solidFill>
                <a:srgbClr val="FF6600"/>
              </a:solidFill>
              <a:ea typeface="+mn-ea"/>
              <a:cs typeface="2  Titr" pitchFamily="2" charset="-78"/>
            </a:endParaRPr>
          </a:p>
          <a:p>
            <a:pPr algn="r" rtl="1" eaLnBrk="1" hangingPunct="1">
              <a:buFontTx/>
              <a:buBlip>
                <a:blip r:embed="rId3"/>
              </a:buBlip>
              <a:defRPr/>
            </a:pPr>
            <a:r>
              <a:rPr lang="fa-IR" sz="2800" b="1">
                <a:cs typeface="2  Titr" pitchFamily="2" charset="-78"/>
              </a:rPr>
              <a:t>اندیکا</a:t>
            </a:r>
            <a:r>
              <a:rPr lang="en-US" sz="2800" b="1">
                <a:cs typeface="2  Titr" pitchFamily="2" charset="-78"/>
              </a:rPr>
              <a:t> </a:t>
            </a:r>
            <a:r>
              <a:rPr lang="fa-IR" sz="2800" b="1">
                <a:cs typeface="2  Titr" pitchFamily="2" charset="-78"/>
              </a:rPr>
              <a:t>سیونها</a:t>
            </a:r>
            <a:r>
              <a:rPr lang="en-US" sz="2800" b="1">
                <a:cs typeface="2  Titr" pitchFamily="2" charset="-78"/>
              </a:rPr>
              <a:t> </a:t>
            </a:r>
            <a:r>
              <a:rPr lang="fa-IR" sz="2800" b="1">
                <a:cs typeface="2  Titr" pitchFamily="2" charset="-78"/>
              </a:rPr>
              <a:t>ی  فشردن قفسه سینه</a:t>
            </a:r>
            <a:endParaRPr lang="en-US" sz="2800" b="1">
              <a:cs typeface="2  Titr" pitchFamily="2" charset="-78"/>
            </a:endParaRPr>
          </a:p>
          <a:p>
            <a:pPr algn="r" rtl="1" eaLnBrk="1" hangingPunct="1">
              <a:buFontTx/>
              <a:buBlip>
                <a:blip r:embed="rId3"/>
              </a:buBlip>
              <a:defRPr/>
            </a:pPr>
            <a:r>
              <a:rPr lang="fa-IR" sz="2800" b="1">
                <a:cs typeface="2  Titr" pitchFamily="2" charset="-78"/>
              </a:rPr>
              <a:t>انجام دادن فشردن قفسه سینه</a:t>
            </a:r>
            <a:endParaRPr lang="en-US" sz="2800" b="1">
              <a:cs typeface="2  Titr" pitchFamily="2" charset="-78"/>
            </a:endParaRPr>
          </a:p>
          <a:p>
            <a:pPr algn="r" rtl="1" eaLnBrk="1" hangingPunct="1">
              <a:buFontTx/>
              <a:buBlip>
                <a:blip r:embed="rId3"/>
              </a:buBlip>
              <a:defRPr/>
            </a:pPr>
            <a:r>
              <a:rPr lang="fa-IR" sz="2800" b="1">
                <a:cs typeface="2  Titr" pitchFamily="2" charset="-78"/>
              </a:rPr>
              <a:t>هماهنگ نمودن فشردن قفسه سینه با تهویه با فشار مثبت</a:t>
            </a:r>
            <a:endParaRPr lang="en-US" sz="2800" b="1">
              <a:cs typeface="2  Titr" pitchFamily="2" charset="-78"/>
            </a:endParaRPr>
          </a:p>
          <a:p>
            <a:pPr algn="r" rtl="1" eaLnBrk="1" hangingPunct="1">
              <a:buFontTx/>
              <a:buBlip>
                <a:blip r:embed="rId3"/>
              </a:buBlip>
              <a:defRPr/>
            </a:pPr>
            <a:r>
              <a:rPr lang="fa-IR" sz="2800" b="1">
                <a:cs typeface="2  Titr" pitchFamily="2" charset="-78"/>
              </a:rPr>
              <a:t>متوقف کردن فشردن سینه</a:t>
            </a:r>
            <a:endParaRPr lang="en-US" sz="2800" b="1">
              <a:cs typeface="2  Titr" pitchFamily="2" charset="-78"/>
            </a:endParaRPr>
          </a:p>
          <a:p>
            <a:pPr eaLnBrk="1" hangingPunct="1">
              <a:defRPr/>
            </a:pPr>
            <a:endParaRPr lang="en-US" sz="2800" b="1">
              <a:cs typeface="2  Titr" pitchFamily="2" charset="-78"/>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4-</a:t>
            </a:r>
            <a:fld id="{C6C1A214-EC49-4CD0-9190-A15FB4BD80DE}" type="slidenum">
              <a:rPr lang="en-US">
                <a:cs typeface="Arial" charset="0"/>
              </a:rPr>
              <a:pPr>
                <a:defRPr/>
              </a:pPr>
              <a:t>56</a:t>
            </a:fld>
            <a:endParaRPr lang="en-US"/>
          </a:p>
        </p:txBody>
      </p:sp>
      <p:sp>
        <p:nvSpPr>
          <p:cNvPr id="6146" name="Rectangle 2"/>
          <p:cNvSpPr>
            <a:spLocks noGrp="1" noChangeArrowheads="1"/>
          </p:cNvSpPr>
          <p:nvPr>
            <p:ph type="title"/>
          </p:nvPr>
        </p:nvSpPr>
        <p:spPr>
          <a:xfrm>
            <a:off x="831850" y="609600"/>
            <a:ext cx="7772400" cy="1143000"/>
          </a:xfrm>
        </p:spPr>
        <p:txBody>
          <a:bodyPr/>
          <a:lstStyle/>
          <a:p>
            <a:pPr algn="r" rtl="1" eaLnBrk="1" hangingPunct="1">
              <a:defRPr/>
            </a:pPr>
            <a:r>
              <a:rPr lang="fa-IR" dirty="0" smtClean="0">
                <a:solidFill>
                  <a:srgbClr val="FF7C80"/>
                </a:solidFill>
                <a:ea typeface="+mj-ea"/>
                <a:cs typeface="2  Titr" pitchFamily="2" charset="-78"/>
              </a:rPr>
              <a:t>فشردن قفسه سینه</a:t>
            </a:r>
            <a:endParaRPr lang="en-US" dirty="0" smtClean="0">
              <a:solidFill>
                <a:srgbClr val="FF7C80"/>
              </a:solidFill>
              <a:ea typeface="+mj-ea"/>
              <a:cs typeface="2  Titr" pitchFamily="2" charset="-78"/>
            </a:endParaRPr>
          </a:p>
        </p:txBody>
      </p:sp>
      <p:sp>
        <p:nvSpPr>
          <p:cNvPr id="6147" name="Rectangle 3"/>
          <p:cNvSpPr>
            <a:spLocks noGrp="1" noChangeArrowheads="1"/>
          </p:cNvSpPr>
          <p:nvPr>
            <p:ph type="body" idx="1"/>
          </p:nvPr>
        </p:nvSpPr>
        <p:spPr>
          <a:xfrm>
            <a:off x="831850" y="1981202"/>
            <a:ext cx="7772400" cy="2239963"/>
          </a:xfrm>
          <a:ln>
            <a:solidFill>
              <a:srgbClr val="FF7C80"/>
            </a:solidFill>
          </a:ln>
        </p:spPr>
        <p:txBody>
          <a:bodyPr/>
          <a:lstStyle/>
          <a:p>
            <a:pPr algn="r" rtl="1" eaLnBrk="1" hangingPunct="1">
              <a:buFontTx/>
              <a:buNone/>
              <a:defRPr/>
            </a:pPr>
            <a:r>
              <a:rPr lang="fa-IR" b="1" dirty="0" smtClean="0">
                <a:solidFill>
                  <a:schemeClr val="tx2">
                    <a:lumMod val="75000"/>
                  </a:schemeClr>
                </a:solidFill>
                <a:ea typeface="+mn-ea"/>
                <a:cs typeface="2  Titr" pitchFamily="2" charset="-78"/>
              </a:rPr>
              <a:t>فشردن قفسه سینه</a:t>
            </a:r>
            <a:endParaRPr lang="en-US" b="1" dirty="0" smtClean="0">
              <a:solidFill>
                <a:schemeClr val="tx2">
                  <a:lumMod val="75000"/>
                </a:schemeClr>
              </a:solidFill>
              <a:ea typeface="+mn-ea"/>
              <a:cs typeface="2  Titr" pitchFamily="2" charset="-78"/>
            </a:endParaRPr>
          </a:p>
          <a:p>
            <a:pPr algn="r" rtl="1" eaLnBrk="1" hangingPunct="1">
              <a:buFontTx/>
              <a:buBlip>
                <a:blip r:embed="rId3"/>
              </a:buBlip>
              <a:defRPr/>
            </a:pPr>
            <a:r>
              <a:rPr lang="en-US" dirty="0" smtClean="0">
                <a:ea typeface="+mn-ea"/>
                <a:cs typeface="2  Titr" pitchFamily="2" charset="-78"/>
              </a:rPr>
              <a:t> </a:t>
            </a:r>
            <a:r>
              <a:rPr lang="fa-IR" sz="2800" b="1" dirty="0">
                <a:cs typeface="2  Titr" pitchFamily="2" charset="-78"/>
              </a:rPr>
              <a:t>بطور موقت ، افزایش گردش خون را سبب میشود .</a:t>
            </a:r>
            <a:endParaRPr lang="en-US" sz="2800" b="1" dirty="0">
              <a:cs typeface="2  Titr" pitchFamily="2" charset="-78"/>
            </a:endParaRPr>
          </a:p>
          <a:p>
            <a:pPr algn="r" rtl="1" eaLnBrk="1" hangingPunct="1">
              <a:buFontTx/>
              <a:buBlip>
                <a:blip r:embed="rId3"/>
              </a:buBlip>
              <a:defRPr/>
            </a:pPr>
            <a:r>
              <a:rPr lang="en-US" sz="2800" b="1" dirty="0">
                <a:cs typeface="2  Titr" pitchFamily="2" charset="-78"/>
              </a:rPr>
              <a:t> </a:t>
            </a:r>
            <a:r>
              <a:rPr lang="fa-IR" sz="2800" b="1" dirty="0">
                <a:cs typeface="2  Titr" pitchFamily="2" charset="-78"/>
              </a:rPr>
              <a:t>باید توام با تهویه باشد.</a:t>
            </a:r>
            <a:endParaRPr lang="en-US" sz="2800" b="1" dirty="0">
              <a:cs typeface="2  Titr" pitchFamily="2" charset="-78"/>
            </a:endParaRPr>
          </a:p>
          <a:p>
            <a:pPr algn="r" rtl="1" eaLnBrk="1" hangingPunct="1">
              <a:buFontTx/>
              <a:buBlip>
                <a:blip r:embed="rId3"/>
              </a:buBlip>
              <a:defRPr/>
            </a:pPr>
            <a:r>
              <a:rPr lang="en-US" sz="2800" b="1" dirty="0">
                <a:cs typeface="2  Titr" pitchFamily="2" charset="-78"/>
              </a:rPr>
              <a:t> </a:t>
            </a:r>
            <a:r>
              <a:rPr lang="fa-IR" sz="2800" b="1" dirty="0">
                <a:cs typeface="2  Titr" pitchFamily="2" charset="-78"/>
              </a:rPr>
              <a:t>باید از اکسیژن 100% استفاده شود .</a:t>
            </a:r>
            <a:endParaRPr lang="en-US" sz="2800" b="1" dirty="0">
              <a:cs typeface="2  Titr" pitchFamily="2" charset="-78"/>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r>
              <a:rPr lang="en-US"/>
              <a:t>4-</a:t>
            </a:r>
            <a:fld id="{8CF357D1-5B09-4CA2-8170-915C8708F97D}" type="slidenum">
              <a:rPr lang="en-US">
                <a:cs typeface="Arial" charset="0"/>
              </a:rPr>
              <a:pPr>
                <a:defRPr/>
              </a:pPr>
              <a:t>57</a:t>
            </a:fld>
            <a:endParaRPr lang="en-US"/>
          </a:p>
        </p:txBody>
      </p:sp>
      <p:sp>
        <p:nvSpPr>
          <p:cNvPr id="8194" name="Rectangle 2"/>
          <p:cNvSpPr>
            <a:spLocks noGrp="1" noChangeArrowheads="1"/>
          </p:cNvSpPr>
          <p:nvPr>
            <p:ph type="title"/>
          </p:nvPr>
        </p:nvSpPr>
        <p:spPr/>
        <p:txBody>
          <a:bodyPr/>
          <a:lstStyle/>
          <a:p>
            <a:pPr algn="r" rtl="1" eaLnBrk="1" hangingPunct="1">
              <a:defRPr/>
            </a:pPr>
            <a:r>
              <a:rPr lang="fa-IR" smtClean="0">
                <a:solidFill>
                  <a:srgbClr val="FF7C80"/>
                </a:solidFill>
                <a:ea typeface="+mj-ea"/>
                <a:cs typeface="2  Titr" pitchFamily="2" charset="-78"/>
              </a:rPr>
              <a:t>فشردن قفسه سینه</a:t>
            </a:r>
            <a:endParaRPr lang="en-US" smtClean="0">
              <a:solidFill>
                <a:srgbClr val="FF7C80"/>
              </a:solidFill>
              <a:ea typeface="+mj-ea"/>
              <a:cs typeface="2  Titr" pitchFamily="2" charset="-78"/>
            </a:endParaRPr>
          </a:p>
        </p:txBody>
      </p:sp>
      <p:sp>
        <p:nvSpPr>
          <p:cNvPr id="8195" name="Rectangle 3"/>
          <p:cNvSpPr>
            <a:spLocks noGrp="1" noChangeArrowheads="1"/>
          </p:cNvSpPr>
          <p:nvPr>
            <p:ph type="body" sz="half" idx="1"/>
          </p:nvPr>
        </p:nvSpPr>
        <p:spPr>
          <a:xfrm>
            <a:off x="4572000" y="2060577"/>
            <a:ext cx="4103688" cy="2962275"/>
          </a:xfrm>
          <a:ln>
            <a:solidFill>
              <a:schemeClr val="tx1"/>
            </a:solidFill>
          </a:ln>
        </p:spPr>
        <p:txBody>
          <a:bodyPr/>
          <a:lstStyle/>
          <a:p>
            <a:pPr algn="justLow" rtl="1" eaLnBrk="1" hangingPunct="1">
              <a:buFontTx/>
              <a:buBlip>
                <a:blip r:embed="rId4"/>
              </a:buBlip>
              <a:defRPr/>
            </a:pPr>
            <a:r>
              <a:rPr lang="fa-IR" sz="2400" b="1">
                <a:cs typeface="2  Titr" pitchFamily="2" charset="-78"/>
              </a:rPr>
              <a:t>سبب فشرده شدن قلب در مقابل مهره ها میگردد.</a:t>
            </a:r>
            <a:endParaRPr lang="en-US" sz="2400" b="1">
              <a:cs typeface="2  Titr" pitchFamily="2" charset="-78"/>
            </a:endParaRPr>
          </a:p>
          <a:p>
            <a:pPr algn="justLow" rtl="1" eaLnBrk="1" hangingPunct="1">
              <a:buFontTx/>
              <a:buBlip>
                <a:blip r:embed="rId4"/>
              </a:buBlip>
              <a:defRPr/>
            </a:pPr>
            <a:r>
              <a:rPr lang="fa-IR" sz="2400" b="1">
                <a:cs typeface="2  Titr" pitchFamily="2" charset="-78"/>
              </a:rPr>
              <a:t>فشار داخل قفسه سینه را بالا میبرد.</a:t>
            </a:r>
            <a:endParaRPr lang="en-US" sz="2400" b="1">
              <a:cs typeface="2  Titr" pitchFamily="2" charset="-78"/>
            </a:endParaRPr>
          </a:p>
          <a:p>
            <a:pPr algn="justLow" rtl="1" eaLnBrk="1" hangingPunct="1">
              <a:buFontTx/>
              <a:buBlip>
                <a:blip r:embed="rId4"/>
              </a:buBlip>
              <a:defRPr/>
            </a:pPr>
            <a:r>
              <a:rPr lang="fa-IR" sz="2400" b="1">
                <a:cs typeface="2  Titr" pitchFamily="2" charset="-78"/>
              </a:rPr>
              <a:t>باعث به جریان افتادن گردش خون در اندامهای حیاتی ، از جمله مغز، میگردد.</a:t>
            </a:r>
            <a:endParaRPr lang="en-US" sz="2400" b="1">
              <a:cs typeface="2  Titr" pitchFamily="2" charset="-78"/>
            </a:endParaRPr>
          </a:p>
        </p:txBody>
      </p:sp>
      <p:sp>
        <p:nvSpPr>
          <p:cNvPr id="8208" name="Rectangle 16"/>
          <p:cNvSpPr>
            <a:spLocks noChangeArrowheads="1"/>
          </p:cNvSpPr>
          <p:nvPr/>
        </p:nvSpPr>
        <p:spPr bwMode="auto">
          <a:xfrm>
            <a:off x="762000" y="5105402"/>
            <a:ext cx="389850" cy="584775"/>
          </a:xfrm>
          <a:prstGeom prst="rect">
            <a:avLst/>
          </a:prstGeom>
          <a:noFill/>
          <a:ln w="9525">
            <a:noFill/>
            <a:miter lim="800000"/>
            <a:headEnd/>
            <a:tailEnd/>
          </a:ln>
          <a:effectLst/>
        </p:spPr>
        <p:txBody>
          <a:bodyPr wrap="none">
            <a:spAutoFit/>
          </a:bodyPr>
          <a:lstStyle/>
          <a:p>
            <a:pPr>
              <a:buFontTx/>
              <a:buNone/>
              <a:defRPr/>
            </a:pPr>
            <a:r>
              <a:rPr lang="en-US" sz="3200" b="1">
                <a:solidFill>
                  <a:srgbClr val="FFFF66"/>
                </a:solidFill>
                <a:effectLst>
                  <a:outerShdw blurRad="38100" dist="38100" dir="2700000" algn="tl">
                    <a:srgbClr val="000000"/>
                  </a:outerShdw>
                </a:effectLst>
                <a:latin typeface="Arial" charset="0"/>
                <a:ea typeface="ＭＳ Ｐゴシック" pitchFamily="34" charset="-128"/>
                <a:cs typeface="IranNastaliq" pitchFamily="18" charset="0"/>
                <a:sym typeface="2  Zar" pitchFamily="2" charset="-78"/>
              </a:rPr>
              <a:t></a:t>
            </a:r>
            <a:endParaRPr lang="en-US" sz="3200">
              <a:solidFill>
                <a:schemeClr val="folHlink"/>
              </a:solidFill>
              <a:effectLst>
                <a:outerShdw blurRad="38100" dist="38100" dir="2700000" algn="tl">
                  <a:srgbClr val="000000"/>
                </a:outerShdw>
              </a:effectLst>
              <a:latin typeface="Arial" charset="0"/>
              <a:ea typeface="ＭＳ Ｐゴシック" pitchFamily="34" charset="-128"/>
              <a:cs typeface="IranNastaliq" pitchFamily="18" charset="0"/>
              <a:sym typeface="2  Zar" pitchFamily="2" charset="-78"/>
            </a:endParaRPr>
          </a:p>
        </p:txBody>
      </p:sp>
      <p:pic>
        <p:nvPicPr>
          <p:cNvPr id="8209" name="AN_04_03_01.wmv">
            <a:hlinkClick r:id="" action="ppaction://media"/>
          </p:cNvPr>
          <p:cNvPicPr>
            <a:picLocks noGrp="1" noRot="1" noChangeAspect="1" noChangeArrowheads="1"/>
          </p:cNvPicPr>
          <p:nvPr>
            <p:ph sz="half" idx="2"/>
            <a:videoFile r:link="rId1"/>
          </p:nvPr>
        </p:nvPicPr>
        <p:blipFill>
          <a:blip r:embed="rId5"/>
          <a:srcRect/>
          <a:stretch>
            <a:fillRect/>
          </a:stretch>
        </p:blipFill>
        <p:spPr>
          <a:xfrm>
            <a:off x="611190" y="2060577"/>
            <a:ext cx="3940175" cy="2955925"/>
          </a:xfrm>
        </p:spPr>
      </p:pic>
      <p:sp>
        <p:nvSpPr>
          <p:cNvPr id="8213" name="Text Box 21"/>
          <p:cNvSpPr txBox="1">
            <a:spLocks noChangeArrowheads="1"/>
          </p:cNvSpPr>
          <p:nvPr/>
        </p:nvSpPr>
        <p:spPr bwMode="auto">
          <a:xfrm>
            <a:off x="862795" y="5157788"/>
            <a:ext cx="3169457" cy="369332"/>
          </a:xfrm>
          <a:prstGeom prst="rect">
            <a:avLst/>
          </a:prstGeom>
          <a:noFill/>
          <a:ln w="9525">
            <a:noFill/>
            <a:miter lim="800000"/>
            <a:headEnd/>
            <a:tailEnd/>
          </a:ln>
          <a:effectLst/>
        </p:spPr>
        <p:txBody>
          <a:bodyPr wrap="none">
            <a:spAutoFit/>
          </a:bodyPr>
          <a:lstStyle/>
          <a:p>
            <a:pPr algn="r" rtl="1" eaLnBrk="0" hangingPunct="0">
              <a:spcBef>
                <a:spcPct val="0"/>
              </a:spcBef>
              <a:buFontTx/>
              <a:buNone/>
              <a:defRPr/>
            </a:pPr>
            <a:r>
              <a:rPr lang="fa-IR" b="1">
                <a:solidFill>
                  <a:srgbClr val="FF6600"/>
                </a:solidFill>
                <a:effectLst>
                  <a:outerShdw blurRad="38100" dist="38100" dir="2700000" algn="tl">
                    <a:srgbClr val="000000"/>
                  </a:outerShdw>
                </a:effectLst>
                <a:latin typeface="Arial" pitchFamily="34" charset="0"/>
                <a:ea typeface="ＭＳ Ｐゴシック" pitchFamily="34" charset="-128"/>
              </a:rPr>
              <a:t>روی تصویر کلیک کنید تا فیلم اجرا شود</a:t>
            </a:r>
            <a:endParaRPr lang="en-US" b="1">
              <a:solidFill>
                <a:srgbClr val="FF6600"/>
              </a:solidFill>
              <a:effectLst>
                <a:outerShdw blurRad="38100" dist="38100" dir="2700000" algn="tl">
                  <a:srgbClr val="000000"/>
                </a:outerShdw>
              </a:effectLst>
              <a:latin typeface="Arial" pitchFamily="34" charset="0"/>
              <a:ea typeface="ＭＳ Ｐゴシック" pitchFamily="34" charset="-12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20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209"/>
                                        </p:tgtEl>
                                      </p:cBhvr>
                                    </p:cmd>
                                  </p:childTnLst>
                                </p:cTn>
                              </p:par>
                            </p:childTnLst>
                          </p:cTn>
                        </p:par>
                      </p:childTnLst>
                    </p:cTn>
                  </p:par>
                </p:childTnLst>
              </p:cTn>
              <p:nextCondLst>
                <p:cond evt="onClick" delay="0">
                  <p:tgtEl>
                    <p:spTgt spid="8209"/>
                  </p:tgtEl>
                </p:cond>
              </p:nextCondLst>
            </p:seq>
            <p:video>
              <p:cMediaNode>
                <p:cTn id="7" fill="hold" display="0">
                  <p:stCondLst>
                    <p:cond delay="indefinite"/>
                  </p:stCondLst>
                  <p:endCondLst>
                    <p:cond evt="onNext" delay="0">
                      <p:tgtEl>
                        <p:sldTgt/>
                      </p:tgtEl>
                    </p:cond>
                    <p:cond evt="onPrev" delay="0">
                      <p:tgtEl>
                        <p:sldTgt/>
                      </p:tgtEl>
                    </p:cond>
                  </p:endCondLst>
                </p:cTn>
                <p:tgtEl>
                  <p:spTgt spid="8209"/>
                </p:tgtEl>
              </p:cMediaNode>
            </p:vide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defRPr/>
            </a:pPr>
            <a:r>
              <a:rPr lang="en-US"/>
              <a:t>4-</a:t>
            </a:r>
            <a:fld id="{22F3908A-FB5C-446D-B4E0-21B5E4F70B60}" type="slidenum">
              <a:rPr lang="en-US">
                <a:cs typeface="Arial" charset="0"/>
              </a:rPr>
              <a:pPr>
                <a:defRPr/>
              </a:pPr>
              <a:t>58</a:t>
            </a:fld>
            <a:endParaRPr lang="en-US"/>
          </a:p>
        </p:txBody>
      </p:sp>
      <p:sp>
        <p:nvSpPr>
          <p:cNvPr id="12290" name="Rectangle 2"/>
          <p:cNvSpPr>
            <a:spLocks noGrp="1" noChangeArrowheads="1"/>
          </p:cNvSpPr>
          <p:nvPr>
            <p:ph type="title"/>
          </p:nvPr>
        </p:nvSpPr>
        <p:spPr/>
        <p:txBody>
          <a:bodyPr>
            <a:normAutofit fontScale="90000"/>
          </a:bodyPr>
          <a:lstStyle/>
          <a:p>
            <a:pPr algn="r" rtl="1" eaLnBrk="1" hangingPunct="1">
              <a:defRPr/>
            </a:pPr>
            <a:r>
              <a:rPr lang="fa-IR" smtClean="0">
                <a:solidFill>
                  <a:srgbClr val="FF7C80"/>
                </a:solidFill>
                <a:ea typeface="+mj-ea"/>
                <a:cs typeface="2  Titr" pitchFamily="2" charset="-78"/>
              </a:rPr>
              <a:t>فشردن قفسه سینه :</a:t>
            </a:r>
            <a:br>
              <a:rPr lang="fa-IR" smtClean="0">
                <a:solidFill>
                  <a:srgbClr val="FF7C80"/>
                </a:solidFill>
                <a:ea typeface="+mj-ea"/>
                <a:cs typeface="2  Titr" pitchFamily="2" charset="-78"/>
              </a:rPr>
            </a:br>
            <a:r>
              <a:rPr lang="fa-IR" smtClean="0">
                <a:solidFill>
                  <a:srgbClr val="FF7C80"/>
                </a:solidFill>
                <a:ea typeface="+mj-ea"/>
                <a:cs typeface="2  Titr" pitchFamily="2" charset="-78"/>
              </a:rPr>
              <a:t>دو نفر مورد نیاز میبا شند</a:t>
            </a:r>
            <a:endParaRPr lang="en-US" smtClean="0">
              <a:solidFill>
                <a:srgbClr val="FF7C80"/>
              </a:solidFill>
              <a:ea typeface="+mj-ea"/>
              <a:cs typeface="2  Titr" pitchFamily="2" charset="-78"/>
            </a:endParaRPr>
          </a:p>
        </p:txBody>
      </p:sp>
      <p:sp>
        <p:nvSpPr>
          <p:cNvPr id="12291" name="Rectangle 3"/>
          <p:cNvSpPr>
            <a:spLocks noGrp="1" noChangeArrowheads="1"/>
          </p:cNvSpPr>
          <p:nvPr>
            <p:ph type="body" sz="half" idx="1"/>
          </p:nvPr>
        </p:nvSpPr>
        <p:spPr>
          <a:xfrm>
            <a:off x="5167313" y="2205040"/>
            <a:ext cx="3725862" cy="3455987"/>
          </a:xfrm>
          <a:ln>
            <a:solidFill>
              <a:schemeClr val="tx1"/>
            </a:solidFill>
          </a:ln>
        </p:spPr>
        <p:txBody>
          <a:bodyPr/>
          <a:lstStyle/>
          <a:p>
            <a:pPr algn="justLow" rtl="1" eaLnBrk="1" hangingPunct="1">
              <a:lnSpc>
                <a:spcPct val="90000"/>
              </a:lnSpc>
              <a:buFontTx/>
              <a:buBlip>
                <a:blip r:embed="rId3"/>
              </a:buBlip>
              <a:defRPr/>
            </a:pPr>
            <a:r>
              <a:rPr lang="fa-IR" sz="2800" b="1">
                <a:cs typeface="2  Titr" pitchFamily="2" charset="-78"/>
              </a:rPr>
              <a:t>یک نفر قفسه سینه را فشار میدهد .</a:t>
            </a:r>
            <a:endParaRPr lang="en-US" sz="2800" b="1">
              <a:cs typeface="2  Titr" pitchFamily="2" charset="-78"/>
            </a:endParaRPr>
          </a:p>
          <a:p>
            <a:pPr algn="justLow" rtl="1" eaLnBrk="1" hangingPunct="1">
              <a:lnSpc>
                <a:spcPct val="90000"/>
              </a:lnSpc>
              <a:buFontTx/>
              <a:buBlip>
                <a:blip r:embed="rId3"/>
              </a:buBlip>
              <a:defRPr/>
            </a:pPr>
            <a:r>
              <a:rPr lang="fa-IR" sz="2800" b="1">
                <a:cs typeface="2  Titr" pitchFamily="2" charset="-78"/>
              </a:rPr>
              <a:t>نفر دیگر ، تهویه را دنبال میکند .</a:t>
            </a:r>
            <a:r>
              <a:rPr lang="en-US" sz="2800" b="1">
                <a:cs typeface="2  Titr" pitchFamily="2" charset="-78"/>
              </a:rPr>
              <a:t> </a:t>
            </a:r>
          </a:p>
        </p:txBody>
      </p:sp>
      <p:pic>
        <p:nvPicPr>
          <p:cNvPr id="7173" name="Picture 5" descr="P_04_04_01"/>
          <p:cNvPicPr>
            <a:picLocks noChangeAspect="1" noChangeArrowheads="1"/>
          </p:cNvPicPr>
          <p:nvPr/>
        </p:nvPicPr>
        <p:blipFill>
          <a:blip r:embed="rId4"/>
          <a:srcRect/>
          <a:stretch>
            <a:fillRect/>
          </a:stretch>
        </p:blipFill>
        <p:spPr bwMode="auto">
          <a:xfrm>
            <a:off x="539750" y="2133600"/>
            <a:ext cx="4419600" cy="358140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4-</a:t>
            </a:r>
            <a:fld id="{40DA47C0-E53B-43AB-920E-4F3DC27E39F9}" type="slidenum">
              <a:rPr lang="en-US">
                <a:cs typeface="Arial" charset="0"/>
              </a:rPr>
              <a:pPr>
                <a:defRPr/>
              </a:pPr>
              <a:t>59</a:t>
            </a:fld>
            <a:endParaRPr lang="en-US"/>
          </a:p>
        </p:txBody>
      </p:sp>
      <p:sp>
        <p:nvSpPr>
          <p:cNvPr id="16386" name="Rectangle 2"/>
          <p:cNvSpPr>
            <a:spLocks noGrp="1" noChangeArrowheads="1"/>
          </p:cNvSpPr>
          <p:nvPr>
            <p:ph type="title"/>
          </p:nvPr>
        </p:nvSpPr>
        <p:spPr/>
        <p:txBody>
          <a:bodyPr/>
          <a:lstStyle/>
          <a:p>
            <a:pPr algn="r" rtl="1" eaLnBrk="1" hangingPunct="1">
              <a:defRPr/>
            </a:pPr>
            <a:r>
              <a:rPr lang="fa-IR" smtClean="0">
                <a:solidFill>
                  <a:srgbClr val="FFCCCC"/>
                </a:solidFill>
                <a:ea typeface="+mj-ea"/>
                <a:cs typeface="2  Titr" pitchFamily="2" charset="-78"/>
              </a:rPr>
              <a:t>مقایسه روشهای فشردن قفسه سینه</a:t>
            </a:r>
            <a:endParaRPr lang="en-US" smtClean="0">
              <a:solidFill>
                <a:srgbClr val="FFCCCC"/>
              </a:solidFill>
              <a:ea typeface="+mj-ea"/>
              <a:cs typeface="2  Titr" pitchFamily="2" charset="-78"/>
            </a:endParaRPr>
          </a:p>
        </p:txBody>
      </p:sp>
      <p:sp>
        <p:nvSpPr>
          <p:cNvPr id="16387" name="Rectangle 3"/>
          <p:cNvSpPr>
            <a:spLocks noGrp="1" noChangeArrowheads="1"/>
          </p:cNvSpPr>
          <p:nvPr>
            <p:ph type="body" idx="1"/>
          </p:nvPr>
        </p:nvSpPr>
        <p:spPr>
          <a:xfrm>
            <a:off x="685800" y="1981202"/>
            <a:ext cx="7772400" cy="3248025"/>
          </a:xfrm>
          <a:ln>
            <a:solidFill>
              <a:srgbClr val="FF7C80"/>
            </a:solidFill>
          </a:ln>
        </p:spPr>
        <p:txBody>
          <a:bodyPr/>
          <a:lstStyle/>
          <a:p>
            <a:pPr algn="r" rtl="1" eaLnBrk="1" hangingPunct="1">
              <a:lnSpc>
                <a:spcPct val="110000"/>
              </a:lnSpc>
              <a:defRPr/>
            </a:pPr>
            <a:r>
              <a:rPr lang="en-US" sz="1800" dirty="0">
                <a:cs typeface="2  Titr" pitchFamily="2" charset="-78"/>
              </a:rPr>
              <a:t> </a:t>
            </a:r>
            <a:r>
              <a:rPr lang="fa-IR" sz="2400" b="1" dirty="0">
                <a:solidFill>
                  <a:schemeClr val="tx2">
                    <a:lumMod val="75000"/>
                  </a:schemeClr>
                </a:solidFill>
                <a:cs typeface="2  Titr" pitchFamily="2" charset="-78"/>
              </a:rPr>
              <a:t>روش انگشتان شست (ارجحیت دارد )</a:t>
            </a:r>
            <a:endParaRPr lang="en-US" sz="2400" b="1" dirty="0">
              <a:solidFill>
                <a:schemeClr val="tx2">
                  <a:lumMod val="75000"/>
                </a:schemeClr>
              </a:solidFill>
              <a:cs typeface="2  Titr" pitchFamily="2" charset="-78"/>
            </a:endParaRPr>
          </a:p>
          <a:p>
            <a:pPr lvl="1" algn="justLow" rtl="1" eaLnBrk="1" hangingPunct="1">
              <a:lnSpc>
                <a:spcPct val="110000"/>
              </a:lnSpc>
              <a:buFontTx/>
              <a:buBlip>
                <a:blip r:embed="rId3"/>
              </a:buBlip>
              <a:defRPr/>
            </a:pPr>
            <a:r>
              <a:rPr lang="fa-IR" sz="2400" b="1" dirty="0">
                <a:cs typeface="2  Titr" pitchFamily="2" charset="-78"/>
              </a:rPr>
              <a:t>کمتر سبب خستگی میشود .</a:t>
            </a:r>
          </a:p>
          <a:p>
            <a:pPr lvl="1" algn="justLow" rtl="1" eaLnBrk="1" hangingPunct="1">
              <a:lnSpc>
                <a:spcPct val="110000"/>
              </a:lnSpc>
              <a:buFontTx/>
              <a:buBlip>
                <a:blip r:embed="rId3"/>
              </a:buBlip>
              <a:defRPr/>
            </a:pPr>
            <a:r>
              <a:rPr lang="fa-IR" sz="2400" b="1" dirty="0">
                <a:cs typeface="2  Titr" pitchFamily="2" charset="-78"/>
              </a:rPr>
              <a:t>عمق فشردن قفسه سینه قابل کنترل تر میباشد .</a:t>
            </a:r>
            <a:endParaRPr lang="en-US" sz="2400" b="1" dirty="0">
              <a:cs typeface="2  Titr" pitchFamily="2" charset="-78"/>
            </a:endParaRPr>
          </a:p>
          <a:p>
            <a:pPr algn="r" rtl="1" eaLnBrk="1" hangingPunct="1">
              <a:lnSpc>
                <a:spcPct val="110000"/>
              </a:lnSpc>
              <a:defRPr/>
            </a:pPr>
            <a:r>
              <a:rPr lang="en-US" sz="2400" dirty="0">
                <a:cs typeface="2  Titr" pitchFamily="2" charset="-78"/>
              </a:rPr>
              <a:t> </a:t>
            </a:r>
            <a:r>
              <a:rPr lang="fa-IR" sz="2400" b="1" dirty="0">
                <a:solidFill>
                  <a:schemeClr val="tx2">
                    <a:lumMod val="75000"/>
                  </a:schemeClr>
                </a:solidFill>
                <a:cs typeface="2  Titr" pitchFamily="2" charset="-78"/>
              </a:rPr>
              <a:t>تکنیک دو انگشتی</a:t>
            </a:r>
            <a:endParaRPr lang="en-US" sz="2400" b="1" dirty="0">
              <a:solidFill>
                <a:schemeClr val="tx2">
                  <a:lumMod val="75000"/>
                </a:schemeClr>
              </a:solidFill>
              <a:cs typeface="2  Titr" pitchFamily="2" charset="-78"/>
            </a:endParaRPr>
          </a:p>
          <a:p>
            <a:pPr lvl="1" algn="justLow" rtl="1" eaLnBrk="1" hangingPunct="1">
              <a:lnSpc>
                <a:spcPct val="110000"/>
              </a:lnSpc>
              <a:buFontTx/>
              <a:buBlip>
                <a:blip r:embed="rId3"/>
              </a:buBlip>
              <a:defRPr/>
            </a:pPr>
            <a:r>
              <a:rPr lang="fa-IR" sz="2400" b="1" dirty="0">
                <a:cs typeface="2  Titr" pitchFamily="2" charset="-78"/>
              </a:rPr>
              <a:t>برای کسانیکه دستهای کوچکتری دارند ، مناسب تر است .</a:t>
            </a:r>
            <a:endParaRPr lang="en-US" sz="2400" b="1" dirty="0">
              <a:cs typeface="2  Titr" pitchFamily="2" charset="-78"/>
            </a:endParaRPr>
          </a:p>
          <a:p>
            <a:pPr lvl="1" algn="justLow" rtl="1" eaLnBrk="1" hangingPunct="1">
              <a:lnSpc>
                <a:spcPct val="110000"/>
              </a:lnSpc>
              <a:buFontTx/>
              <a:buBlip>
                <a:blip r:embed="rId3"/>
              </a:buBlip>
              <a:defRPr/>
            </a:pPr>
            <a:r>
              <a:rPr lang="fa-IR" sz="2400" b="1" dirty="0">
                <a:cs typeface="2  Titr" pitchFamily="2" charset="-78"/>
              </a:rPr>
              <a:t>دسترسی بیشتری جهت تزریق دارو از طریق ناف وجود دارد .</a:t>
            </a:r>
            <a:endParaRPr lang="en-US" sz="2400" b="1" dirty="0">
              <a:cs typeface="2  Titr" pitchFamily="2" charset="-78"/>
            </a:endParaRPr>
          </a:p>
          <a:p>
            <a:pPr algn="r" rtl="1" eaLnBrk="1" hangingPunct="1">
              <a:lnSpc>
                <a:spcPct val="110000"/>
              </a:lnSpc>
              <a:buFontTx/>
              <a:buChar char="–"/>
              <a:defRPr/>
            </a:pPr>
            <a:r>
              <a:rPr lang="en-US" sz="1800" b="1" dirty="0">
                <a:cs typeface="2  Titr" pitchFamily="2" charset="-78"/>
                <a:sym typeface="Webdings" pitchFamily="18" charset="2"/>
              </a:rPr>
              <a:t></a:t>
            </a:r>
            <a:endParaRPr lang="en-US" sz="1800" b="1" dirty="0">
              <a:cs typeface="2  Titr"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dirty="0"/>
              <a:t>البته این نکته را باید در نظر داشت </a:t>
            </a:r>
            <a:r>
              <a:rPr lang="fa-IR" dirty="0">
                <a:solidFill>
                  <a:srgbClr val="002060"/>
                </a:solidFill>
              </a:rPr>
              <a:t>که اشباع اکسیژن شریانی در داخل رحم برای نوزاد حدود </a:t>
            </a:r>
            <a:r>
              <a:rPr lang="en-US" dirty="0">
                <a:solidFill>
                  <a:srgbClr val="002060"/>
                </a:solidFill>
              </a:rPr>
              <a:t>60%</a:t>
            </a:r>
            <a:r>
              <a:rPr lang="fa-IR" dirty="0"/>
              <a:t> می باشد و حدود </a:t>
            </a:r>
            <a:r>
              <a:rPr lang="fa-IR" dirty="0">
                <a:solidFill>
                  <a:srgbClr val="002060"/>
                </a:solidFill>
              </a:rPr>
              <a:t>10 دقیقه از زمان تولد </a:t>
            </a:r>
            <a:r>
              <a:rPr lang="fa-IR" dirty="0"/>
              <a:t>طول می کشد تا </a:t>
            </a:r>
            <a:r>
              <a:rPr lang="en-US" dirty="0"/>
              <a:t>Sat o</a:t>
            </a:r>
            <a:r>
              <a:rPr lang="en-US" baseline="-25000" dirty="0"/>
              <a:t>2</a:t>
            </a:r>
            <a:r>
              <a:rPr lang="fa-IR" dirty="0"/>
              <a:t> به حدود </a:t>
            </a:r>
            <a:r>
              <a:rPr lang="en-US" dirty="0"/>
              <a:t>90%</a:t>
            </a:r>
            <a:r>
              <a:rPr lang="fa-IR" dirty="0"/>
              <a:t> برسد. پس در نوزادی که تازه متولد می شود نباید انتظار </a:t>
            </a:r>
            <a:r>
              <a:rPr lang="en-US" dirty="0"/>
              <a:t>Sat o</a:t>
            </a:r>
            <a:r>
              <a:rPr lang="en-US" baseline="-25000" dirty="0"/>
              <a:t>2</a:t>
            </a:r>
            <a:r>
              <a:rPr lang="fa-IR" dirty="0"/>
              <a:t> بالای </a:t>
            </a:r>
            <a:r>
              <a:rPr lang="en-US" dirty="0"/>
              <a:t>95%</a:t>
            </a:r>
            <a:r>
              <a:rPr lang="fa-IR" dirty="0"/>
              <a:t> را داشت و به عنوان یک راهنما می توان از جدول زیر برای بررسی اشباع اکسیژن شریانی در دقایق ابتدایی تولد نوزاد استفاده نمود: </a:t>
            </a:r>
            <a:endParaRPr lang="en-US" dirty="0"/>
          </a:p>
          <a:p>
            <a:endParaRPr lang="fa-IR" dirty="0"/>
          </a:p>
        </p:txBody>
      </p:sp>
    </p:spTree>
    <p:extLst>
      <p:ext uri="{BB962C8B-B14F-4D97-AF65-F5344CB8AC3E}">
        <p14:creationId xmlns:p14="http://schemas.microsoft.com/office/powerpoint/2010/main" val="169383257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defRPr/>
            </a:pPr>
            <a:r>
              <a:rPr lang="en-US"/>
              <a:t>4-</a:t>
            </a:r>
            <a:fld id="{7C672996-0EC2-4FB7-815F-76C1889E1C57}" type="slidenum">
              <a:rPr lang="en-US">
                <a:cs typeface="Arial" charset="0"/>
              </a:rPr>
              <a:pPr>
                <a:defRPr/>
              </a:pPr>
              <a:t>60</a:t>
            </a:fld>
            <a:endParaRPr lang="en-US"/>
          </a:p>
        </p:txBody>
      </p:sp>
      <p:sp>
        <p:nvSpPr>
          <p:cNvPr id="18434" name="Rectangle 2"/>
          <p:cNvSpPr>
            <a:spLocks noGrp="1" noChangeArrowheads="1"/>
          </p:cNvSpPr>
          <p:nvPr>
            <p:ph type="title"/>
          </p:nvPr>
        </p:nvSpPr>
        <p:spPr>
          <a:xfrm>
            <a:off x="395288" y="620713"/>
            <a:ext cx="8458200" cy="1143000"/>
          </a:xfrm>
        </p:spPr>
        <p:txBody>
          <a:bodyPr>
            <a:normAutofit fontScale="90000"/>
          </a:bodyPr>
          <a:lstStyle/>
          <a:p>
            <a:pPr algn="r" rtl="1" eaLnBrk="1" hangingPunct="1">
              <a:defRPr/>
            </a:pPr>
            <a:r>
              <a:rPr lang="fa-IR" smtClean="0">
                <a:solidFill>
                  <a:srgbClr val="FF7C80"/>
                </a:solidFill>
                <a:ea typeface="+mj-ea"/>
                <a:cs typeface="2  Titr" pitchFamily="2" charset="-78"/>
              </a:rPr>
              <a:t>فشردن قفسه سینه:</a:t>
            </a:r>
            <a:br>
              <a:rPr lang="fa-IR" smtClean="0">
                <a:solidFill>
                  <a:srgbClr val="FF7C80"/>
                </a:solidFill>
                <a:ea typeface="+mj-ea"/>
                <a:cs typeface="2  Titr" pitchFamily="2" charset="-78"/>
              </a:rPr>
            </a:br>
            <a:r>
              <a:rPr lang="fa-IR" sz="3200">
                <a:solidFill>
                  <a:srgbClr val="FF7C80"/>
                </a:solidFill>
                <a:cs typeface="2  Titr" pitchFamily="2" charset="-78"/>
              </a:rPr>
              <a:t>وضعیت قرار دادن انگشتان شست یا دو انگشت</a:t>
            </a:r>
            <a:r>
              <a:rPr lang="en-US" sz="3800"/>
              <a:t> </a:t>
            </a:r>
          </a:p>
        </p:txBody>
      </p:sp>
      <p:sp>
        <p:nvSpPr>
          <p:cNvPr id="18435" name="Rectangle 3"/>
          <p:cNvSpPr>
            <a:spLocks noGrp="1" noChangeArrowheads="1"/>
          </p:cNvSpPr>
          <p:nvPr>
            <p:ph type="body" sz="half" idx="1"/>
          </p:nvPr>
        </p:nvSpPr>
        <p:spPr>
          <a:xfrm>
            <a:off x="5076825" y="2060577"/>
            <a:ext cx="3816350" cy="3673475"/>
          </a:xfrm>
          <a:ln>
            <a:solidFill>
              <a:srgbClr val="000000"/>
            </a:solidFill>
          </a:ln>
        </p:spPr>
        <p:txBody>
          <a:bodyPr>
            <a:normAutofit lnSpcReduction="10000"/>
          </a:bodyPr>
          <a:lstStyle/>
          <a:p>
            <a:pPr algn="justLow" rtl="1" eaLnBrk="1" hangingPunct="1">
              <a:lnSpc>
                <a:spcPct val="110000"/>
              </a:lnSpc>
              <a:buFontTx/>
              <a:buBlip>
                <a:blip r:embed="rId3"/>
              </a:buBlip>
              <a:defRPr/>
            </a:pPr>
            <a:r>
              <a:rPr lang="fa-IR" sz="2400" b="1">
                <a:cs typeface="2  Titr" pitchFamily="2" charset="-78"/>
              </a:rPr>
              <a:t>در محاذات لبه پائین قفسه سینه ، محل گزیفوئید را با انگشتان خود تعیین کنید .</a:t>
            </a:r>
            <a:endParaRPr lang="en-US" sz="2400" b="1">
              <a:cs typeface="2  Titr" pitchFamily="2" charset="-78"/>
            </a:endParaRPr>
          </a:p>
          <a:p>
            <a:pPr algn="justLow" rtl="1" eaLnBrk="1" hangingPunct="1">
              <a:lnSpc>
                <a:spcPct val="110000"/>
              </a:lnSpc>
              <a:buFontTx/>
              <a:buBlip>
                <a:blip r:embed="rId3"/>
              </a:buBlip>
              <a:defRPr/>
            </a:pPr>
            <a:r>
              <a:rPr lang="fa-IR" sz="2400" b="1">
                <a:cs typeface="2  Titr" pitchFamily="2" charset="-78"/>
              </a:rPr>
              <a:t>انگشتان شست یا دو انگشت خود را روی استرنوم ، در ناحیه ای بالاتر از گزیفوئید و روی خطی که دو نیپل را به هم وصل میکند ، قرار دهید .</a:t>
            </a:r>
            <a:endParaRPr lang="en-US" sz="2400" b="1">
              <a:cs typeface="2  Titr" pitchFamily="2" charset="-78"/>
            </a:endParaRPr>
          </a:p>
          <a:p>
            <a:pPr eaLnBrk="1" hangingPunct="1">
              <a:lnSpc>
                <a:spcPct val="110000"/>
              </a:lnSpc>
              <a:buFontTx/>
              <a:buNone/>
              <a:defRPr/>
            </a:pPr>
            <a:r>
              <a:rPr lang="en-US" sz="2400" b="1">
                <a:solidFill>
                  <a:srgbClr val="FFFF66"/>
                </a:solidFill>
                <a:cs typeface="2  Titr" pitchFamily="2" charset="-78"/>
                <a:sym typeface="Webdings" pitchFamily="18" charset="2"/>
              </a:rPr>
              <a:t></a:t>
            </a:r>
            <a:endParaRPr lang="en-US" sz="2400">
              <a:solidFill>
                <a:schemeClr val="folHlink"/>
              </a:solidFill>
              <a:cs typeface="2  Titr" pitchFamily="2" charset="-78"/>
              <a:sym typeface="Webdings" pitchFamily="18" charset="2"/>
            </a:endParaRPr>
          </a:p>
        </p:txBody>
      </p:sp>
      <p:pic>
        <p:nvPicPr>
          <p:cNvPr id="9221" name="Picture 6" descr="d_04_07_01"/>
          <p:cNvPicPr>
            <a:picLocks noChangeAspect="1" noChangeArrowheads="1"/>
          </p:cNvPicPr>
          <p:nvPr/>
        </p:nvPicPr>
        <p:blipFill>
          <a:blip r:embed="rId4"/>
          <a:srcRect/>
          <a:stretch>
            <a:fillRect/>
          </a:stretch>
        </p:blipFill>
        <p:spPr bwMode="auto">
          <a:xfrm>
            <a:off x="508000" y="2060577"/>
            <a:ext cx="4495800" cy="3349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7"/>
          <p:cNvSpPr>
            <a:spLocks noGrp="1"/>
          </p:cNvSpPr>
          <p:nvPr>
            <p:ph type="sldNum" sz="quarter" idx="12"/>
          </p:nvPr>
        </p:nvSpPr>
        <p:spPr/>
        <p:txBody>
          <a:bodyPr/>
          <a:lstStyle/>
          <a:p>
            <a:pPr>
              <a:defRPr/>
            </a:pPr>
            <a:r>
              <a:rPr lang="en-US"/>
              <a:t>4-</a:t>
            </a:r>
            <a:fld id="{18366763-BAC7-4A61-AE1C-6E229AED1BC1}" type="slidenum">
              <a:rPr lang="en-US">
                <a:cs typeface="Arial" charset="0"/>
              </a:rPr>
              <a:pPr>
                <a:defRPr/>
              </a:pPr>
              <a:t>61</a:t>
            </a:fld>
            <a:endParaRPr lang="en-US"/>
          </a:p>
        </p:txBody>
      </p:sp>
      <p:sp>
        <p:nvSpPr>
          <p:cNvPr id="20483" name="Rectangle 3"/>
          <p:cNvSpPr>
            <a:spLocks noGrp="1" noChangeArrowheads="1"/>
          </p:cNvSpPr>
          <p:nvPr>
            <p:ph type="body" sz="half" idx="1"/>
          </p:nvPr>
        </p:nvSpPr>
        <p:spPr>
          <a:xfrm>
            <a:off x="4787900" y="2636838"/>
            <a:ext cx="4032250" cy="3313112"/>
          </a:xfrm>
          <a:ln>
            <a:solidFill>
              <a:srgbClr val="FF7C80"/>
            </a:solidFill>
          </a:ln>
        </p:spPr>
        <p:txBody>
          <a:bodyPr/>
          <a:lstStyle/>
          <a:p>
            <a:pPr algn="justLow" rtl="1" eaLnBrk="1" hangingPunct="1">
              <a:buFontTx/>
              <a:buBlip>
                <a:blip r:embed="rId3"/>
              </a:buBlip>
              <a:defRPr/>
            </a:pPr>
            <a:r>
              <a:rPr lang="fa-IR" sz="2800" b="1">
                <a:cs typeface="2  Titr" pitchFamily="2" charset="-78"/>
              </a:rPr>
              <a:t>دو انگشت شست ، جناغ را فشار میدهند.</a:t>
            </a:r>
          </a:p>
          <a:p>
            <a:pPr algn="justLow" rtl="1" eaLnBrk="1" hangingPunct="1">
              <a:buFontTx/>
              <a:buNone/>
              <a:defRPr/>
            </a:pPr>
            <a:endParaRPr lang="en-US" sz="2800" b="1">
              <a:cs typeface="2  Titr" pitchFamily="2" charset="-78"/>
            </a:endParaRPr>
          </a:p>
          <a:p>
            <a:pPr algn="justLow" rtl="1" eaLnBrk="1" hangingPunct="1">
              <a:buFontTx/>
              <a:buBlip>
                <a:blip r:embed="rId3"/>
              </a:buBlip>
              <a:defRPr/>
            </a:pPr>
            <a:r>
              <a:rPr lang="fa-IR" sz="2800" b="1">
                <a:cs typeface="2  Titr" pitchFamily="2" charset="-78"/>
              </a:rPr>
              <a:t>انگشتان دیگر ، پشت نوزاد را حمایت میکنند.</a:t>
            </a:r>
            <a:r>
              <a:rPr lang="en-US" sz="2800" b="1">
                <a:cs typeface="2  Titr" pitchFamily="2" charset="-78"/>
              </a:rPr>
              <a:t>                                  </a:t>
            </a:r>
          </a:p>
          <a:p>
            <a:pPr algn="justLow" rtl="1" eaLnBrk="1" hangingPunct="1">
              <a:buFontTx/>
              <a:buBlip>
                <a:blip r:embed="rId3"/>
              </a:buBlip>
              <a:defRPr/>
            </a:pPr>
            <a:endParaRPr lang="en-US" sz="2800" b="1">
              <a:cs typeface="2  Titr" pitchFamily="2" charset="-78"/>
            </a:endParaRPr>
          </a:p>
        </p:txBody>
      </p:sp>
      <p:pic>
        <p:nvPicPr>
          <p:cNvPr id="10244" name="Picture 6" descr="D_04_08_01_01"/>
          <p:cNvPicPr>
            <a:picLocks noGrp="1" noChangeAspect="1" noChangeArrowheads="1"/>
          </p:cNvPicPr>
          <p:nvPr>
            <p:ph sz="quarter" idx="2"/>
          </p:nvPr>
        </p:nvPicPr>
        <p:blipFill>
          <a:blip r:embed="rId4"/>
          <a:srcRect/>
          <a:stretch>
            <a:fillRect/>
          </a:stretch>
        </p:blipFill>
        <p:spPr>
          <a:xfrm>
            <a:off x="34925" y="2060575"/>
            <a:ext cx="5283200" cy="3962400"/>
          </a:xfrm>
          <a:noFill/>
        </p:spPr>
      </p:pic>
      <p:sp>
        <p:nvSpPr>
          <p:cNvPr id="20491" name="Rectangle 11"/>
          <p:cNvSpPr>
            <a:spLocks noChangeArrowheads="1"/>
          </p:cNvSpPr>
          <p:nvPr/>
        </p:nvSpPr>
        <p:spPr bwMode="auto">
          <a:xfrm>
            <a:off x="2268540" y="549277"/>
            <a:ext cx="6408737" cy="1384995"/>
          </a:xfrm>
          <a:prstGeom prst="rect">
            <a:avLst/>
          </a:prstGeom>
          <a:noFill/>
          <a:ln w="9525">
            <a:noFill/>
            <a:miter lim="800000"/>
            <a:headEnd/>
            <a:tailEnd/>
          </a:ln>
          <a:effectLst/>
        </p:spPr>
        <p:txBody>
          <a:bodyPr>
            <a:spAutoFit/>
          </a:bodyPr>
          <a:lstStyle/>
          <a:p>
            <a:pPr marL="342900" indent="-342900" algn="r" rtl="1">
              <a:defRPr/>
            </a:pPr>
            <a:r>
              <a:rPr lang="fa-IR" sz="48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rPr>
              <a:t>فشردن قفسه سینه:</a:t>
            </a:r>
          </a:p>
          <a:p>
            <a:pPr marL="342900" indent="-342900" algn="r" rtl="1">
              <a:defRPr/>
            </a:pPr>
            <a:r>
              <a:rPr lang="fa-IR" sz="36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rPr>
              <a:t>تکنیک انگشتان شست</a:t>
            </a:r>
            <a:endParaRPr lang="en-US" sz="36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defRPr/>
            </a:pPr>
            <a:r>
              <a:rPr lang="en-US"/>
              <a:t>4-</a:t>
            </a:r>
            <a:fld id="{9B78B7E1-11D4-4727-A832-BF69417DF750}" type="slidenum">
              <a:rPr lang="en-US">
                <a:cs typeface="Arial" charset="0"/>
              </a:rPr>
              <a:pPr>
                <a:defRPr/>
              </a:pPr>
              <a:t>62</a:t>
            </a:fld>
            <a:endParaRPr lang="en-US"/>
          </a:p>
        </p:txBody>
      </p:sp>
      <p:sp>
        <p:nvSpPr>
          <p:cNvPr id="22531" name="Rectangle 3"/>
          <p:cNvSpPr>
            <a:spLocks noGrp="1" noChangeArrowheads="1"/>
          </p:cNvSpPr>
          <p:nvPr>
            <p:ph type="body" sz="half" idx="1"/>
          </p:nvPr>
        </p:nvSpPr>
        <p:spPr>
          <a:xfrm>
            <a:off x="5076825" y="2420938"/>
            <a:ext cx="3810000" cy="3313112"/>
          </a:xfrm>
          <a:ln>
            <a:solidFill>
              <a:schemeClr val="tx1"/>
            </a:solidFill>
          </a:ln>
        </p:spPr>
        <p:txBody>
          <a:bodyPr/>
          <a:lstStyle/>
          <a:p>
            <a:pPr algn="justLow" rtl="1" eaLnBrk="1" hangingPunct="1">
              <a:lnSpc>
                <a:spcPct val="110000"/>
              </a:lnSpc>
              <a:buFontTx/>
              <a:buBlip>
                <a:blip r:embed="rId3"/>
              </a:buBlip>
              <a:defRPr/>
            </a:pPr>
            <a:r>
              <a:rPr lang="fa-IR" sz="2400" b="1">
                <a:cs typeface="2  Titr" pitchFamily="2" charset="-78"/>
              </a:rPr>
              <a:t>طی فشردن قفسه سینه ، روی جناغ  فشار وارد کنید ، با  رها کردن دست ، قفسه سینه برگشت پید ا کرده و تهویه انجام میگیرد .</a:t>
            </a:r>
            <a:endParaRPr lang="en-US" sz="2400" b="1">
              <a:cs typeface="2  Titr" pitchFamily="2" charset="-78"/>
            </a:endParaRPr>
          </a:p>
        </p:txBody>
      </p:sp>
      <p:pic>
        <p:nvPicPr>
          <p:cNvPr id="11268" name="Picture 8" descr="D_04_08_02"/>
          <p:cNvPicPr>
            <a:picLocks noGrp="1" noChangeAspect="1" noChangeArrowheads="1"/>
          </p:cNvPicPr>
          <p:nvPr>
            <p:ph type="clipArt" sz="half" idx="2"/>
          </p:nvPr>
        </p:nvPicPr>
        <p:blipFill>
          <a:blip r:embed="rId4">
            <a:lum bright="-18000" contrast="42000"/>
          </a:blip>
          <a:srcRect l="3214" t="3860" r="3885" b="4285"/>
          <a:stretch>
            <a:fillRect/>
          </a:stretch>
        </p:blipFill>
        <p:spPr>
          <a:xfrm>
            <a:off x="323852" y="2387600"/>
            <a:ext cx="4608513" cy="3417888"/>
          </a:xfrm>
          <a:noFill/>
        </p:spPr>
      </p:pic>
      <p:sp>
        <p:nvSpPr>
          <p:cNvPr id="22538" name="Rectangle 10"/>
          <p:cNvSpPr>
            <a:spLocks noChangeArrowheads="1"/>
          </p:cNvSpPr>
          <p:nvPr/>
        </p:nvSpPr>
        <p:spPr bwMode="auto">
          <a:xfrm>
            <a:off x="2339975" y="549277"/>
            <a:ext cx="6408738" cy="1384995"/>
          </a:xfrm>
          <a:prstGeom prst="rect">
            <a:avLst/>
          </a:prstGeom>
          <a:noFill/>
          <a:ln w="9525">
            <a:noFill/>
            <a:miter lim="800000"/>
            <a:headEnd/>
            <a:tailEnd/>
          </a:ln>
          <a:effectLst/>
        </p:spPr>
        <p:txBody>
          <a:bodyPr>
            <a:spAutoFit/>
          </a:bodyPr>
          <a:lstStyle/>
          <a:p>
            <a:pPr marL="342900" indent="-342900" algn="r" rtl="1">
              <a:defRPr/>
            </a:pPr>
            <a:r>
              <a:rPr lang="fa-IR" sz="48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rPr>
              <a:t>فشردن قفسه سینه:</a:t>
            </a:r>
          </a:p>
          <a:p>
            <a:pPr marL="342900" indent="-342900" algn="r" rtl="1">
              <a:defRPr/>
            </a:pPr>
            <a:r>
              <a:rPr lang="fa-IR" sz="36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rPr>
              <a:t>تکنیک انگشتان شست</a:t>
            </a:r>
            <a:endParaRPr lang="en-US" sz="36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r>
              <a:rPr lang="en-US"/>
              <a:t>4-</a:t>
            </a:r>
            <a:fld id="{5E2401D1-1C63-4579-8323-B6708B1DAE89}" type="slidenum">
              <a:rPr lang="en-US">
                <a:cs typeface="Arial" charset="0"/>
              </a:rPr>
              <a:pPr>
                <a:defRPr/>
              </a:pPr>
              <a:t>63</a:t>
            </a:fld>
            <a:endParaRPr lang="en-US"/>
          </a:p>
        </p:txBody>
      </p:sp>
      <p:sp>
        <p:nvSpPr>
          <p:cNvPr id="24582" name="Rectangle 6"/>
          <p:cNvSpPr>
            <a:spLocks noGrp="1" noChangeArrowheads="1"/>
          </p:cNvSpPr>
          <p:nvPr>
            <p:ph type="title"/>
          </p:nvPr>
        </p:nvSpPr>
        <p:spPr>
          <a:xfrm>
            <a:off x="827088" y="620713"/>
            <a:ext cx="7772400" cy="1143000"/>
          </a:xfrm>
        </p:spPr>
        <p:txBody>
          <a:bodyPr/>
          <a:lstStyle/>
          <a:p>
            <a:pPr algn="ctr" rtl="1" eaLnBrk="1" hangingPunct="1">
              <a:defRPr/>
            </a:pPr>
            <a:r>
              <a:rPr lang="fa-IR" sz="5400">
                <a:solidFill>
                  <a:srgbClr val="FF7C80"/>
                </a:solidFill>
                <a:cs typeface="2  Titr" pitchFamily="2" charset="-78"/>
              </a:rPr>
              <a:t>تکنیک انگشتان شست</a:t>
            </a:r>
            <a:endParaRPr lang="en-US" sz="5400">
              <a:solidFill>
                <a:srgbClr val="FF7C80"/>
              </a:solidFill>
              <a:cs typeface="2  Titr" pitchFamily="2" charset="-78"/>
            </a:endParaRPr>
          </a:p>
        </p:txBody>
      </p:sp>
      <p:pic>
        <p:nvPicPr>
          <p:cNvPr id="24591" name="V_04_05_01_01.wmv">
            <a:hlinkClick r:id="" action="ppaction://media"/>
          </p:cNvPr>
          <p:cNvPicPr>
            <a:picLocks noGrp="1" noRot="1" noChangeAspect="1" noChangeArrowheads="1"/>
          </p:cNvPicPr>
          <p:nvPr>
            <p:ph idx="1"/>
            <a:videoFile r:link="rId1"/>
          </p:nvPr>
        </p:nvPicPr>
        <p:blipFill>
          <a:blip r:embed="rId4"/>
          <a:srcRect/>
          <a:stretch>
            <a:fillRect/>
          </a:stretch>
        </p:blipFill>
        <p:spPr>
          <a:xfrm>
            <a:off x="1828800" y="1828800"/>
            <a:ext cx="5486400" cy="4114800"/>
          </a:xfrm>
        </p:spPr>
      </p:pic>
      <p:sp>
        <p:nvSpPr>
          <p:cNvPr id="24594" name="Text Box 18"/>
          <p:cNvSpPr txBox="1">
            <a:spLocks noChangeArrowheads="1"/>
          </p:cNvSpPr>
          <p:nvPr/>
        </p:nvSpPr>
        <p:spPr bwMode="auto">
          <a:xfrm>
            <a:off x="2807480" y="6021388"/>
            <a:ext cx="3169458" cy="369332"/>
          </a:xfrm>
          <a:prstGeom prst="rect">
            <a:avLst/>
          </a:prstGeom>
          <a:noFill/>
          <a:ln w="9525">
            <a:noFill/>
            <a:miter lim="800000"/>
            <a:headEnd/>
            <a:tailEnd/>
          </a:ln>
          <a:effectLst/>
        </p:spPr>
        <p:txBody>
          <a:bodyPr wrap="none">
            <a:spAutoFit/>
          </a:bodyPr>
          <a:lstStyle/>
          <a:p>
            <a:pPr algn="r" rtl="1" eaLnBrk="0" hangingPunct="0">
              <a:spcBef>
                <a:spcPct val="0"/>
              </a:spcBef>
              <a:buFontTx/>
              <a:buNone/>
              <a:defRPr/>
            </a:pPr>
            <a:r>
              <a:rPr lang="fa-IR" b="1">
                <a:solidFill>
                  <a:srgbClr val="FF6600"/>
                </a:solidFill>
                <a:effectLst>
                  <a:outerShdw blurRad="38100" dist="38100" dir="2700000" algn="tl">
                    <a:srgbClr val="000000"/>
                  </a:outerShdw>
                </a:effectLst>
                <a:latin typeface="Arial" pitchFamily="34" charset="0"/>
                <a:ea typeface="ＭＳ Ｐゴシック" pitchFamily="34" charset="-128"/>
              </a:rPr>
              <a:t>روی تصویر کلیک کنید تا فیلم اجرا شود</a:t>
            </a:r>
            <a:endParaRPr lang="en-US" b="1">
              <a:solidFill>
                <a:srgbClr val="FF6600"/>
              </a:solidFill>
              <a:effectLst>
                <a:outerShdw blurRad="38100" dist="38100" dir="2700000" algn="tl">
                  <a:srgbClr val="000000"/>
                </a:outerShdw>
              </a:effectLst>
              <a:latin typeface="Arial" pitchFamily="34" charset="0"/>
              <a:ea typeface="ＭＳ Ｐゴシック" pitchFamily="34" charset="-12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59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4591"/>
                                        </p:tgtEl>
                                      </p:cBhvr>
                                    </p:cmd>
                                  </p:childTnLst>
                                </p:cTn>
                              </p:par>
                            </p:childTnLst>
                          </p:cTn>
                        </p:par>
                      </p:childTnLst>
                    </p:cTn>
                  </p:par>
                </p:childTnLst>
              </p:cTn>
              <p:nextCondLst>
                <p:cond evt="onClick" delay="0">
                  <p:tgtEl>
                    <p:spTgt spid="24591"/>
                  </p:tgtEl>
                </p:cond>
              </p:nextCondLst>
            </p:seq>
            <p:video>
              <p:cMediaNode>
                <p:cTn id="7" fill="hold" display="0">
                  <p:stCondLst>
                    <p:cond delay="indefinite"/>
                  </p:stCondLst>
                  <p:endCondLst>
                    <p:cond evt="onNext" delay="0">
                      <p:tgtEl>
                        <p:sldTgt/>
                      </p:tgtEl>
                    </p:cond>
                    <p:cond evt="onPrev" delay="0">
                      <p:tgtEl>
                        <p:sldTgt/>
                      </p:tgtEl>
                    </p:cond>
                  </p:endCondLst>
                </p:cTn>
                <p:tgtEl>
                  <p:spTgt spid="24591"/>
                </p:tgtEl>
              </p:cMediaNode>
            </p:video>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defRPr/>
            </a:pPr>
            <a:r>
              <a:rPr lang="en-US"/>
              <a:t>4-</a:t>
            </a:r>
            <a:fld id="{89B37747-B682-40E9-B61C-7A68D532A54E}" type="slidenum">
              <a:rPr lang="en-US">
                <a:cs typeface="Arial" charset="0"/>
              </a:rPr>
              <a:pPr>
                <a:defRPr/>
              </a:pPr>
              <a:t>64</a:t>
            </a:fld>
            <a:endParaRPr lang="en-US"/>
          </a:p>
        </p:txBody>
      </p:sp>
      <p:sp>
        <p:nvSpPr>
          <p:cNvPr id="26627" name="Rectangle 3"/>
          <p:cNvSpPr>
            <a:spLocks noGrp="1" noChangeArrowheads="1"/>
          </p:cNvSpPr>
          <p:nvPr>
            <p:ph type="body" sz="half" idx="1"/>
          </p:nvPr>
        </p:nvSpPr>
        <p:spPr>
          <a:xfrm>
            <a:off x="4938713" y="2492377"/>
            <a:ext cx="3810000" cy="3097213"/>
          </a:xfrm>
          <a:ln>
            <a:solidFill>
              <a:srgbClr val="FF7C80"/>
            </a:solidFill>
          </a:ln>
        </p:spPr>
        <p:txBody>
          <a:bodyPr/>
          <a:lstStyle/>
          <a:p>
            <a:pPr algn="justLow" rtl="1" eaLnBrk="1" hangingPunct="1">
              <a:buFontTx/>
              <a:buBlip>
                <a:blip r:embed="rId3"/>
              </a:buBlip>
              <a:defRPr/>
            </a:pPr>
            <a:r>
              <a:rPr lang="fa-IR" sz="2800" b="1">
                <a:cs typeface="2  Titr" pitchFamily="2" charset="-78"/>
              </a:rPr>
              <a:t>نوک انگشتان میانی و نشانه یا حلقه یک دست ، جناغ را فشار میدهد .</a:t>
            </a:r>
          </a:p>
          <a:p>
            <a:pPr algn="justLow" rtl="1" eaLnBrk="1" hangingPunct="1">
              <a:buFontTx/>
              <a:buBlip>
                <a:blip r:embed="rId3"/>
              </a:buBlip>
              <a:defRPr/>
            </a:pPr>
            <a:r>
              <a:rPr lang="fa-IR" sz="2800" b="1">
                <a:cs typeface="2  Titr" pitchFamily="2" charset="-78"/>
              </a:rPr>
              <a:t>دست دیگر پشت نوزاد را حمایت میکند .</a:t>
            </a:r>
            <a:endParaRPr lang="en-US" sz="2800" b="1">
              <a:cs typeface="2  Titr" pitchFamily="2" charset="-78"/>
            </a:endParaRPr>
          </a:p>
          <a:p>
            <a:pPr algn="justLow" rtl="1" eaLnBrk="1" hangingPunct="1">
              <a:buFontTx/>
              <a:buBlip>
                <a:blip r:embed="rId3"/>
              </a:buBlip>
              <a:defRPr/>
            </a:pPr>
            <a:endParaRPr lang="en-US" sz="2800" b="1">
              <a:cs typeface="2  Titr" pitchFamily="2" charset="-78"/>
            </a:endParaRPr>
          </a:p>
        </p:txBody>
      </p:sp>
      <p:pic>
        <p:nvPicPr>
          <p:cNvPr id="13316" name="Picture 6" descr="P_04_09_01"/>
          <p:cNvPicPr>
            <a:picLocks noGrp="1" noChangeAspect="1" noChangeArrowheads="1"/>
          </p:cNvPicPr>
          <p:nvPr>
            <p:ph sz="half" idx="2"/>
          </p:nvPr>
        </p:nvPicPr>
        <p:blipFill>
          <a:blip r:embed="rId4"/>
          <a:srcRect/>
          <a:stretch>
            <a:fillRect/>
          </a:stretch>
        </p:blipFill>
        <p:spPr>
          <a:xfrm>
            <a:off x="520700" y="2420938"/>
            <a:ext cx="4267200" cy="3200400"/>
          </a:xfrm>
          <a:noFill/>
        </p:spPr>
      </p:pic>
      <p:sp>
        <p:nvSpPr>
          <p:cNvPr id="26632" name="Rectangle 8"/>
          <p:cNvSpPr>
            <a:spLocks noChangeArrowheads="1"/>
          </p:cNvSpPr>
          <p:nvPr/>
        </p:nvSpPr>
        <p:spPr bwMode="auto">
          <a:xfrm>
            <a:off x="2339975" y="549277"/>
            <a:ext cx="6408738" cy="1538883"/>
          </a:xfrm>
          <a:prstGeom prst="rect">
            <a:avLst/>
          </a:prstGeom>
          <a:noFill/>
          <a:ln w="9525">
            <a:noFill/>
            <a:miter lim="800000"/>
            <a:headEnd/>
            <a:tailEnd/>
          </a:ln>
          <a:effectLst/>
        </p:spPr>
        <p:txBody>
          <a:bodyPr>
            <a:spAutoFit/>
          </a:bodyPr>
          <a:lstStyle/>
          <a:p>
            <a:pPr marL="342900" indent="-342900" algn="r" rtl="1">
              <a:defRPr/>
            </a:pPr>
            <a:r>
              <a:rPr lang="fa-IR" sz="54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rPr>
              <a:t>فشردن قفسه سینه:</a:t>
            </a:r>
          </a:p>
          <a:p>
            <a:pPr marL="342900" indent="-342900" algn="r" rtl="1">
              <a:defRPr/>
            </a:pPr>
            <a:r>
              <a:rPr lang="fa-IR" sz="40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rPr>
              <a:t>تکنیک دو انگشت</a:t>
            </a:r>
            <a:endParaRPr lang="en-US" sz="40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r>
              <a:rPr lang="en-US"/>
              <a:t>4-</a:t>
            </a:r>
            <a:fld id="{958BEA77-1251-4DB8-845A-5055E9A07176}" type="slidenum">
              <a:rPr lang="en-US">
                <a:cs typeface="Arial" charset="0"/>
              </a:rPr>
              <a:pPr>
                <a:defRPr/>
              </a:pPr>
              <a:t>65</a:t>
            </a:fld>
            <a:endParaRPr lang="en-US"/>
          </a:p>
        </p:txBody>
      </p:sp>
      <p:pic>
        <p:nvPicPr>
          <p:cNvPr id="28683" name="V_04_05_01_02.wmv">
            <a:hlinkClick r:id="" action="ppaction://media"/>
          </p:cNvPr>
          <p:cNvPicPr>
            <a:picLocks noGrp="1" noRot="1" noChangeAspect="1" noChangeArrowheads="1"/>
          </p:cNvPicPr>
          <p:nvPr>
            <p:ph idx="1"/>
            <a:videoFile r:link="rId1"/>
          </p:nvPr>
        </p:nvPicPr>
        <p:blipFill>
          <a:blip r:embed="rId4"/>
          <a:srcRect/>
          <a:stretch>
            <a:fillRect/>
          </a:stretch>
        </p:blipFill>
        <p:spPr>
          <a:xfrm>
            <a:off x="1828800" y="2051050"/>
            <a:ext cx="5486400" cy="4114800"/>
          </a:xfrm>
        </p:spPr>
      </p:pic>
      <p:sp>
        <p:nvSpPr>
          <p:cNvPr id="28686" name="Text Box 14"/>
          <p:cNvSpPr txBox="1">
            <a:spLocks noChangeArrowheads="1"/>
          </p:cNvSpPr>
          <p:nvPr/>
        </p:nvSpPr>
        <p:spPr bwMode="auto">
          <a:xfrm>
            <a:off x="2770967" y="6219825"/>
            <a:ext cx="3169458" cy="369332"/>
          </a:xfrm>
          <a:prstGeom prst="rect">
            <a:avLst/>
          </a:prstGeom>
          <a:noFill/>
          <a:ln w="9525">
            <a:noFill/>
            <a:miter lim="800000"/>
            <a:headEnd/>
            <a:tailEnd/>
          </a:ln>
          <a:effectLst/>
        </p:spPr>
        <p:txBody>
          <a:bodyPr wrap="none">
            <a:spAutoFit/>
          </a:bodyPr>
          <a:lstStyle/>
          <a:p>
            <a:pPr algn="r" rtl="1" eaLnBrk="0" hangingPunct="0">
              <a:spcBef>
                <a:spcPct val="0"/>
              </a:spcBef>
              <a:buFontTx/>
              <a:buNone/>
              <a:defRPr/>
            </a:pPr>
            <a:r>
              <a:rPr lang="fa-IR" b="1">
                <a:solidFill>
                  <a:srgbClr val="FF6600"/>
                </a:solidFill>
                <a:effectLst>
                  <a:outerShdw blurRad="38100" dist="38100" dir="2700000" algn="tl">
                    <a:srgbClr val="000000"/>
                  </a:outerShdw>
                </a:effectLst>
                <a:latin typeface="Arial" pitchFamily="34" charset="0"/>
                <a:ea typeface="ＭＳ Ｐゴシック" pitchFamily="34" charset="-128"/>
              </a:rPr>
              <a:t>روی تصویر کلیک کنید تا فیلم اجرا شود</a:t>
            </a:r>
            <a:endParaRPr lang="en-US" b="1">
              <a:solidFill>
                <a:srgbClr val="FF6600"/>
              </a:solidFill>
              <a:effectLst>
                <a:outerShdw blurRad="38100" dist="38100" dir="2700000" algn="tl">
                  <a:srgbClr val="000000"/>
                </a:outerShdw>
              </a:effectLst>
              <a:latin typeface="Arial" pitchFamily="34" charset="0"/>
              <a:ea typeface="ＭＳ Ｐゴシック" pitchFamily="34" charset="-128"/>
            </a:endParaRPr>
          </a:p>
        </p:txBody>
      </p:sp>
      <p:sp>
        <p:nvSpPr>
          <p:cNvPr id="28688" name="Rectangle 16"/>
          <p:cNvSpPr>
            <a:spLocks noChangeArrowheads="1"/>
          </p:cNvSpPr>
          <p:nvPr/>
        </p:nvSpPr>
        <p:spPr bwMode="auto">
          <a:xfrm>
            <a:off x="2339975" y="404815"/>
            <a:ext cx="6408738" cy="1384995"/>
          </a:xfrm>
          <a:prstGeom prst="rect">
            <a:avLst/>
          </a:prstGeom>
          <a:noFill/>
          <a:ln w="9525">
            <a:noFill/>
            <a:miter lim="800000"/>
            <a:headEnd/>
            <a:tailEnd/>
          </a:ln>
          <a:effectLst/>
        </p:spPr>
        <p:txBody>
          <a:bodyPr>
            <a:spAutoFit/>
          </a:bodyPr>
          <a:lstStyle/>
          <a:p>
            <a:pPr marL="342900" indent="-342900" algn="r" rtl="1">
              <a:defRPr/>
            </a:pPr>
            <a:r>
              <a:rPr lang="fa-IR" sz="48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rPr>
              <a:t>فشردن قفسه سینه:</a:t>
            </a:r>
          </a:p>
          <a:p>
            <a:pPr marL="342900" indent="-342900" algn="r" rtl="1">
              <a:defRPr/>
            </a:pPr>
            <a:r>
              <a:rPr lang="fa-IR" sz="36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rPr>
              <a:t>تکنیک دو انگشت</a:t>
            </a:r>
            <a:endParaRPr lang="en-US" sz="36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68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8683"/>
                                        </p:tgtEl>
                                      </p:cBhvr>
                                    </p:cmd>
                                  </p:childTnLst>
                                </p:cTn>
                              </p:par>
                            </p:childTnLst>
                          </p:cTn>
                        </p:par>
                      </p:childTnLst>
                    </p:cTn>
                  </p:par>
                </p:childTnLst>
              </p:cTn>
              <p:nextCondLst>
                <p:cond evt="onClick" delay="0">
                  <p:tgtEl>
                    <p:spTgt spid="28683"/>
                  </p:tgtEl>
                </p:cond>
              </p:nextCondLst>
            </p:seq>
            <p:video>
              <p:cMediaNode>
                <p:cTn id="7" fill="hold" display="0">
                  <p:stCondLst>
                    <p:cond delay="indefinite"/>
                  </p:stCondLst>
                  <p:endCondLst>
                    <p:cond evt="onNext" delay="0">
                      <p:tgtEl>
                        <p:sldTgt/>
                      </p:tgtEl>
                    </p:cond>
                    <p:cond evt="onPrev" delay="0">
                      <p:tgtEl>
                        <p:sldTgt/>
                      </p:tgtEl>
                    </p:cond>
                  </p:endCondLst>
                </p:cTn>
                <p:tgtEl>
                  <p:spTgt spid="28683"/>
                </p:tgtEl>
              </p:cMediaNode>
            </p:vide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defRPr/>
            </a:pPr>
            <a:r>
              <a:rPr lang="en-US"/>
              <a:t>4-</a:t>
            </a:r>
            <a:fld id="{339D87BD-3418-4CE3-9671-EDC017A98038}" type="slidenum">
              <a:rPr lang="en-US">
                <a:cs typeface="Arial" charset="0"/>
              </a:rPr>
              <a:pPr>
                <a:defRPr/>
              </a:pPr>
              <a:t>66</a:t>
            </a:fld>
            <a:endParaRPr lang="en-US"/>
          </a:p>
        </p:txBody>
      </p:sp>
      <p:sp>
        <p:nvSpPr>
          <p:cNvPr id="30722" name="Rectangle 2"/>
          <p:cNvSpPr>
            <a:spLocks noGrp="1" noChangeArrowheads="1"/>
          </p:cNvSpPr>
          <p:nvPr>
            <p:ph type="title"/>
          </p:nvPr>
        </p:nvSpPr>
        <p:spPr>
          <a:xfrm>
            <a:off x="685800" y="609600"/>
            <a:ext cx="8229600" cy="1143000"/>
          </a:xfrm>
        </p:spPr>
        <p:txBody>
          <a:bodyPr>
            <a:normAutofit fontScale="90000"/>
          </a:bodyPr>
          <a:lstStyle/>
          <a:p>
            <a:pPr algn="r" rtl="1" eaLnBrk="1" hangingPunct="1">
              <a:defRPr/>
            </a:pPr>
            <a:r>
              <a:rPr lang="fa-IR" sz="4800">
                <a:solidFill>
                  <a:srgbClr val="FF7C80"/>
                </a:solidFill>
                <a:cs typeface="2  Titr" pitchFamily="2" charset="-78"/>
              </a:rPr>
              <a:t>فشردن قفسه سینه:</a:t>
            </a:r>
            <a:br>
              <a:rPr lang="fa-IR" sz="4800">
                <a:solidFill>
                  <a:srgbClr val="FF7C80"/>
                </a:solidFill>
                <a:cs typeface="2  Titr" pitchFamily="2" charset="-78"/>
              </a:rPr>
            </a:br>
            <a:r>
              <a:rPr lang="fa-IR" sz="3600">
                <a:solidFill>
                  <a:srgbClr val="FF7C80"/>
                </a:solidFill>
                <a:cs typeface="2  Titr" pitchFamily="2" charset="-78"/>
              </a:rPr>
              <a:t>میزان فشار و عمق فشردن قفسه سینه</a:t>
            </a:r>
            <a:endParaRPr lang="en-US" sz="3600">
              <a:solidFill>
                <a:srgbClr val="FF7C80"/>
              </a:solidFill>
              <a:cs typeface="2  Titr" pitchFamily="2" charset="-78"/>
            </a:endParaRPr>
          </a:p>
        </p:txBody>
      </p:sp>
      <p:sp>
        <p:nvSpPr>
          <p:cNvPr id="30723" name="Rectangle 3"/>
          <p:cNvSpPr>
            <a:spLocks noGrp="1" noChangeArrowheads="1"/>
          </p:cNvSpPr>
          <p:nvPr>
            <p:ph type="body" sz="half" idx="1"/>
          </p:nvPr>
        </p:nvSpPr>
        <p:spPr>
          <a:xfrm>
            <a:off x="4932363" y="2347913"/>
            <a:ext cx="3810000" cy="3097212"/>
          </a:xfrm>
          <a:ln>
            <a:solidFill>
              <a:schemeClr val="tx1"/>
            </a:solidFill>
          </a:ln>
        </p:spPr>
        <p:txBody>
          <a:bodyPr/>
          <a:lstStyle/>
          <a:p>
            <a:pPr algn="justLow" rtl="1" eaLnBrk="1" hangingPunct="1">
              <a:buFontTx/>
              <a:buBlip>
                <a:blip r:embed="rId3"/>
              </a:buBlip>
              <a:defRPr/>
            </a:pPr>
            <a:r>
              <a:rPr lang="fa-IR" sz="2800" b="1">
                <a:cs typeface="2  Titr" pitchFamily="2" charset="-78"/>
              </a:rPr>
              <a:t>استخوان جناغ باید در حدود یک سوم قطر قدامی خلفی سینه ، فرو رود.</a:t>
            </a:r>
            <a:endParaRPr lang="en-US" sz="2800" b="1">
              <a:cs typeface="2  Titr" pitchFamily="2" charset="-78"/>
            </a:endParaRPr>
          </a:p>
          <a:p>
            <a:pPr algn="justLow" rtl="1" eaLnBrk="1" hangingPunct="1">
              <a:buFontTx/>
              <a:buBlip>
                <a:blip r:embed="rId3"/>
              </a:buBlip>
              <a:defRPr/>
            </a:pPr>
            <a:endParaRPr lang="en-US" sz="2800" b="1">
              <a:cs typeface="2  Titr" pitchFamily="2" charset="-78"/>
            </a:endParaRPr>
          </a:p>
        </p:txBody>
      </p:sp>
      <p:pic>
        <p:nvPicPr>
          <p:cNvPr id="15365" name="Picture 5" descr="D_04_08_02"/>
          <p:cNvPicPr>
            <a:picLocks noGrp="1" noChangeAspect="1" noChangeArrowheads="1"/>
          </p:cNvPicPr>
          <p:nvPr>
            <p:ph sz="half" idx="2"/>
          </p:nvPr>
        </p:nvPicPr>
        <p:blipFill>
          <a:blip r:embed="rId4">
            <a:lum bright="-12000" contrast="30000"/>
          </a:blip>
          <a:srcRect l="4819" r="3580"/>
          <a:stretch>
            <a:fillRect/>
          </a:stretch>
        </p:blipFill>
        <p:spPr>
          <a:xfrm>
            <a:off x="539750" y="2349500"/>
            <a:ext cx="4103688" cy="3360738"/>
          </a:xfr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r>
              <a:rPr lang="en-US"/>
              <a:t>4-</a:t>
            </a:r>
            <a:fld id="{F70B7A0C-F768-4BBB-ABE3-F02E42EC5762}" type="slidenum">
              <a:rPr lang="en-US">
                <a:cs typeface="Arial" charset="0"/>
              </a:rPr>
              <a:pPr>
                <a:defRPr/>
              </a:pPr>
              <a:t>67</a:t>
            </a:fld>
            <a:endParaRPr lang="en-US"/>
          </a:p>
        </p:txBody>
      </p:sp>
      <p:sp>
        <p:nvSpPr>
          <p:cNvPr id="36874" name="Rectangle 10"/>
          <p:cNvSpPr>
            <a:spLocks noChangeArrowheads="1"/>
          </p:cNvSpPr>
          <p:nvPr/>
        </p:nvSpPr>
        <p:spPr bwMode="auto">
          <a:xfrm>
            <a:off x="1905000" y="6042027"/>
            <a:ext cx="389850" cy="584775"/>
          </a:xfrm>
          <a:prstGeom prst="rect">
            <a:avLst/>
          </a:prstGeom>
          <a:noFill/>
          <a:ln w="9525">
            <a:noFill/>
            <a:miter lim="800000"/>
            <a:headEnd/>
            <a:tailEnd/>
          </a:ln>
          <a:effectLst/>
        </p:spPr>
        <p:txBody>
          <a:bodyPr wrap="none">
            <a:spAutoFit/>
          </a:bodyPr>
          <a:lstStyle/>
          <a:p>
            <a:pPr>
              <a:buFontTx/>
              <a:buNone/>
              <a:defRPr/>
            </a:pPr>
            <a:r>
              <a:rPr lang="en-US" sz="3200" b="1">
                <a:solidFill>
                  <a:srgbClr val="FFFF66"/>
                </a:solidFill>
                <a:effectLst>
                  <a:outerShdw blurRad="38100" dist="38100" dir="2700000" algn="tl">
                    <a:srgbClr val="000000"/>
                  </a:outerShdw>
                </a:effectLst>
                <a:latin typeface="Webdings" pitchFamily="18" charset="2"/>
                <a:ea typeface="ＭＳ Ｐゴシック" pitchFamily="34" charset="-128"/>
                <a:cs typeface="IranNastaliq" pitchFamily="18" charset="0"/>
                <a:sym typeface="2  Zar" pitchFamily="2" charset="-78"/>
              </a:rPr>
              <a:t></a:t>
            </a:r>
            <a:endParaRPr lang="en-US" sz="3200" b="1">
              <a:solidFill>
                <a:srgbClr val="FFFF66"/>
              </a:solidFill>
              <a:effectLst>
                <a:outerShdw blurRad="38100" dist="38100" dir="2700000" algn="tl">
                  <a:srgbClr val="000000"/>
                </a:outerShdw>
              </a:effectLst>
              <a:latin typeface="Arial" charset="0"/>
              <a:ea typeface="ＭＳ Ｐゴシック" pitchFamily="34" charset="-128"/>
              <a:cs typeface="IranNastaliq" pitchFamily="18" charset="0"/>
              <a:sym typeface="2  Zar" pitchFamily="2" charset="-78"/>
            </a:endParaRPr>
          </a:p>
        </p:txBody>
      </p:sp>
      <p:pic>
        <p:nvPicPr>
          <p:cNvPr id="36883" name="V_04_12_01.wmv">
            <a:hlinkClick r:id="" action="ppaction://media"/>
          </p:cNvPr>
          <p:cNvPicPr>
            <a:picLocks noGrp="1" noRot="1" noChangeAspect="1" noChangeArrowheads="1"/>
          </p:cNvPicPr>
          <p:nvPr>
            <p:ph idx="1"/>
            <a:videoFile r:link="rId1"/>
          </p:nvPr>
        </p:nvPicPr>
        <p:blipFill>
          <a:blip r:embed="rId4"/>
          <a:srcRect/>
          <a:stretch>
            <a:fillRect/>
          </a:stretch>
        </p:blipFill>
        <p:spPr>
          <a:xfrm>
            <a:off x="1828802" y="1981202"/>
            <a:ext cx="5484813" cy="4113213"/>
          </a:xfrm>
        </p:spPr>
      </p:pic>
      <p:sp>
        <p:nvSpPr>
          <p:cNvPr id="36885" name="Rectangle 21"/>
          <p:cNvSpPr>
            <a:spLocks noChangeArrowheads="1"/>
          </p:cNvSpPr>
          <p:nvPr/>
        </p:nvSpPr>
        <p:spPr bwMode="auto">
          <a:xfrm>
            <a:off x="2339975" y="404813"/>
            <a:ext cx="6408738" cy="1446550"/>
          </a:xfrm>
          <a:prstGeom prst="rect">
            <a:avLst/>
          </a:prstGeom>
          <a:noFill/>
          <a:ln w="9525">
            <a:noFill/>
            <a:miter lim="800000"/>
            <a:headEnd/>
            <a:tailEnd/>
          </a:ln>
          <a:effectLst/>
        </p:spPr>
        <p:txBody>
          <a:bodyPr>
            <a:spAutoFit/>
          </a:bodyPr>
          <a:lstStyle/>
          <a:p>
            <a:pPr marL="342900" indent="-342900" algn="r" rtl="1">
              <a:defRPr/>
            </a:pPr>
            <a:r>
              <a:rPr lang="fa-IR" sz="48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rPr>
              <a:t>فشردن قفسه سینه:</a:t>
            </a:r>
          </a:p>
          <a:p>
            <a:pPr marL="342900" indent="-342900" algn="r" rtl="1">
              <a:defRPr/>
            </a:pPr>
            <a:r>
              <a:rPr lang="fa-IR" sz="40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rPr>
              <a:t>هماهنگی با تهویه</a:t>
            </a:r>
            <a:endParaRPr lang="en-US" sz="40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endParaRPr>
          </a:p>
        </p:txBody>
      </p:sp>
      <p:sp>
        <p:nvSpPr>
          <p:cNvPr id="36886" name="Text Box 22"/>
          <p:cNvSpPr txBox="1">
            <a:spLocks noChangeArrowheads="1"/>
          </p:cNvSpPr>
          <p:nvPr/>
        </p:nvSpPr>
        <p:spPr bwMode="auto">
          <a:xfrm>
            <a:off x="2770967" y="6148388"/>
            <a:ext cx="3169458" cy="369332"/>
          </a:xfrm>
          <a:prstGeom prst="rect">
            <a:avLst/>
          </a:prstGeom>
          <a:noFill/>
          <a:ln w="9525">
            <a:noFill/>
            <a:miter lim="800000"/>
            <a:headEnd/>
            <a:tailEnd/>
          </a:ln>
          <a:effectLst/>
        </p:spPr>
        <p:txBody>
          <a:bodyPr wrap="none">
            <a:spAutoFit/>
          </a:bodyPr>
          <a:lstStyle/>
          <a:p>
            <a:pPr algn="r" rtl="1" eaLnBrk="0" hangingPunct="0">
              <a:spcBef>
                <a:spcPct val="0"/>
              </a:spcBef>
              <a:buFontTx/>
              <a:buNone/>
              <a:defRPr/>
            </a:pPr>
            <a:r>
              <a:rPr lang="fa-IR" b="1">
                <a:solidFill>
                  <a:srgbClr val="FF6600"/>
                </a:solidFill>
                <a:effectLst>
                  <a:outerShdw blurRad="38100" dist="38100" dir="2700000" algn="tl">
                    <a:srgbClr val="000000"/>
                  </a:outerShdw>
                </a:effectLst>
                <a:latin typeface="Arial" pitchFamily="34" charset="0"/>
                <a:ea typeface="ＭＳ Ｐゴシック" pitchFamily="34" charset="-128"/>
              </a:rPr>
              <a:t>روی تصویر کلیک کنید تا فیلم اجرا شود</a:t>
            </a:r>
            <a:endParaRPr lang="en-US" b="1">
              <a:solidFill>
                <a:srgbClr val="FF6600"/>
              </a:solidFill>
              <a:effectLst>
                <a:outerShdw blurRad="38100" dist="38100" dir="2700000" algn="tl">
                  <a:srgbClr val="000000"/>
                </a:outerShdw>
              </a:effectLst>
              <a:latin typeface="Arial" pitchFamily="34" charset="0"/>
              <a:ea typeface="ＭＳ Ｐゴシック" pitchFamily="34" charset="-12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688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6883"/>
                                        </p:tgtEl>
                                      </p:cBhvr>
                                    </p:cmd>
                                  </p:childTnLst>
                                </p:cTn>
                              </p:par>
                            </p:childTnLst>
                          </p:cTn>
                        </p:par>
                      </p:childTnLst>
                    </p:cTn>
                  </p:par>
                </p:childTnLst>
              </p:cTn>
              <p:nextCondLst>
                <p:cond evt="onClick" delay="0">
                  <p:tgtEl>
                    <p:spTgt spid="36883"/>
                  </p:tgtEl>
                </p:cond>
              </p:nextCondLst>
            </p:seq>
            <p:video>
              <p:cMediaNode>
                <p:cTn id="7" fill="hold" display="0">
                  <p:stCondLst>
                    <p:cond delay="indefinite"/>
                  </p:stCondLst>
                  <p:endCondLst>
                    <p:cond evt="onNext" delay="0">
                      <p:tgtEl>
                        <p:sldTgt/>
                      </p:tgtEl>
                    </p:cond>
                    <p:cond evt="onPrev" delay="0">
                      <p:tgtEl>
                        <p:sldTgt/>
                      </p:tgtEl>
                    </p:cond>
                  </p:endCondLst>
                </p:cTn>
                <p:tgtEl>
                  <p:spTgt spid="36883"/>
                </p:tgtEl>
              </p:cMediaNode>
            </p:video>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4-</a:t>
            </a:r>
            <a:fld id="{FC50D99B-C32A-4156-806E-2D9EF3FCD91B}" type="slidenum">
              <a:rPr lang="en-US">
                <a:cs typeface="Arial" charset="0"/>
              </a:rPr>
              <a:pPr>
                <a:defRPr/>
              </a:pPr>
              <a:t>68</a:t>
            </a:fld>
            <a:endParaRPr lang="en-US"/>
          </a:p>
        </p:txBody>
      </p:sp>
      <p:sp>
        <p:nvSpPr>
          <p:cNvPr id="38915" name="Rectangle 3"/>
          <p:cNvSpPr>
            <a:spLocks noGrp="1" noChangeArrowheads="1"/>
          </p:cNvSpPr>
          <p:nvPr>
            <p:ph type="body" idx="1"/>
          </p:nvPr>
        </p:nvSpPr>
        <p:spPr>
          <a:xfrm>
            <a:off x="760413" y="2341563"/>
            <a:ext cx="7772400" cy="2743200"/>
          </a:xfrm>
          <a:ln>
            <a:solidFill>
              <a:srgbClr val="FF7C80"/>
            </a:solidFill>
          </a:ln>
        </p:spPr>
        <p:txBody>
          <a:bodyPr/>
          <a:lstStyle/>
          <a:p>
            <a:pPr algn="justLow" rtl="1" eaLnBrk="1" hangingPunct="1">
              <a:lnSpc>
                <a:spcPct val="110000"/>
              </a:lnSpc>
              <a:buFontTx/>
              <a:buBlip>
                <a:blip r:embed="rId3"/>
              </a:buBlip>
              <a:defRPr/>
            </a:pPr>
            <a:r>
              <a:rPr lang="fa-IR" sz="2800" b="1" dirty="0">
                <a:cs typeface="2  Titr" pitchFamily="2" charset="-78"/>
              </a:rPr>
              <a:t>یک دوره ، سه بار فشردن و یک بار تهویه ،  </a:t>
            </a:r>
            <a:r>
              <a:rPr lang="fa-IR" sz="2800" b="1" dirty="0" smtClean="0">
                <a:cs typeface="2  Titr" pitchFamily="2" charset="-78"/>
              </a:rPr>
              <a:t>بیش از2 </a:t>
            </a:r>
            <a:r>
              <a:rPr lang="fa-IR" sz="2800" b="1" dirty="0">
                <a:cs typeface="2  Titr" pitchFamily="2" charset="-78"/>
              </a:rPr>
              <a:t>ثانیه طول میکشد .</a:t>
            </a:r>
            <a:endParaRPr lang="en-US" sz="2800" b="1" dirty="0">
              <a:cs typeface="2  Titr" pitchFamily="2" charset="-78"/>
            </a:endParaRPr>
          </a:p>
          <a:p>
            <a:pPr algn="justLow" rtl="1" eaLnBrk="1" hangingPunct="1">
              <a:lnSpc>
                <a:spcPct val="110000"/>
              </a:lnSpc>
              <a:buFontTx/>
              <a:buBlip>
                <a:blip r:embed="rId3"/>
              </a:buBlip>
              <a:defRPr/>
            </a:pPr>
            <a:r>
              <a:rPr lang="fa-IR" sz="2800" b="1" dirty="0">
                <a:cs typeface="2  Titr" pitchFamily="2" charset="-78"/>
              </a:rPr>
              <a:t>سرعت تنفس ، 30بار در دقیقه و فشردن قفسه سینه ، 90بار در دقیقه میباشد که در مجموع معادل</a:t>
            </a:r>
            <a:r>
              <a:rPr lang="en-US" sz="2800" b="1" dirty="0">
                <a:cs typeface="2  Titr" pitchFamily="2" charset="-78"/>
              </a:rPr>
              <a:t> </a:t>
            </a:r>
            <a:r>
              <a:rPr lang="fa-IR" sz="2800" b="1" dirty="0">
                <a:cs typeface="2  Titr" pitchFamily="2" charset="-78"/>
              </a:rPr>
              <a:t>120 حرکت در دقیقه میباشد.</a:t>
            </a:r>
            <a:r>
              <a:rPr lang="en-US" sz="2800" b="1" dirty="0">
                <a:cs typeface="2  Titr" pitchFamily="2" charset="-78"/>
              </a:rPr>
              <a:t> </a:t>
            </a:r>
            <a:r>
              <a:rPr lang="en-US" sz="2800" b="1" dirty="0">
                <a:cs typeface="2  Titr" pitchFamily="2" charset="-78"/>
                <a:sym typeface="Webdings" pitchFamily="18" charset="2"/>
              </a:rPr>
              <a:t></a:t>
            </a:r>
          </a:p>
        </p:txBody>
      </p:sp>
      <p:sp>
        <p:nvSpPr>
          <p:cNvPr id="38917" name="Rectangle 5"/>
          <p:cNvSpPr>
            <a:spLocks noChangeArrowheads="1"/>
          </p:cNvSpPr>
          <p:nvPr/>
        </p:nvSpPr>
        <p:spPr bwMode="auto">
          <a:xfrm>
            <a:off x="2051050" y="504825"/>
            <a:ext cx="6408738" cy="1446550"/>
          </a:xfrm>
          <a:prstGeom prst="rect">
            <a:avLst/>
          </a:prstGeom>
          <a:noFill/>
          <a:ln w="9525">
            <a:noFill/>
            <a:miter lim="800000"/>
            <a:headEnd/>
            <a:tailEnd/>
          </a:ln>
          <a:effectLst/>
        </p:spPr>
        <p:txBody>
          <a:bodyPr>
            <a:spAutoFit/>
          </a:bodyPr>
          <a:lstStyle/>
          <a:p>
            <a:pPr marL="342900" indent="-342900" algn="r" rtl="1">
              <a:defRPr/>
            </a:pPr>
            <a:r>
              <a:rPr lang="fa-IR" sz="48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rPr>
              <a:t>فشردن قفسه سینه:</a:t>
            </a:r>
          </a:p>
          <a:p>
            <a:pPr marL="342900" indent="-342900" algn="r" rtl="1">
              <a:defRPr/>
            </a:pPr>
            <a:r>
              <a:rPr lang="fa-IR" sz="40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rPr>
              <a:t>هماهنگی با تهویه</a:t>
            </a:r>
            <a:endParaRPr lang="en-US" sz="4000" b="1">
              <a:solidFill>
                <a:srgbClr val="FF7C80"/>
              </a:solidFill>
              <a:effectLst>
                <a:outerShdw blurRad="38100" dist="38100" dir="2700000" algn="tl">
                  <a:srgbClr val="000000"/>
                </a:outerShdw>
              </a:effectLst>
              <a:latin typeface="Arial" charset="0"/>
              <a:ea typeface="ＭＳ Ｐゴシック" pitchFamily="34" charset="-128"/>
              <a:cs typeface="2  Titr" pitchFamily="2" charset="-78"/>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r>
              <a:rPr lang="en-US"/>
              <a:t>5-</a:t>
            </a:r>
            <a:fld id="{FADE24BB-008F-4A55-B8A8-A6D28EEF07A0}" type="slidenum">
              <a:rPr lang="en-US">
                <a:cs typeface="Arial" charset="0"/>
              </a:rPr>
              <a:pPr>
                <a:defRPr/>
              </a:pPr>
              <a:t>69</a:t>
            </a:fld>
            <a:endParaRPr lang="en-US"/>
          </a:p>
        </p:txBody>
      </p:sp>
      <p:sp>
        <p:nvSpPr>
          <p:cNvPr id="8194" name="Rectangle 2"/>
          <p:cNvSpPr>
            <a:spLocks noGrp="1" noChangeArrowheads="1"/>
          </p:cNvSpPr>
          <p:nvPr>
            <p:ph type="title"/>
          </p:nvPr>
        </p:nvSpPr>
        <p:spPr>
          <a:xfrm>
            <a:off x="165102" y="609600"/>
            <a:ext cx="8537575" cy="1143000"/>
          </a:xfrm>
        </p:spPr>
        <p:txBody>
          <a:bodyPr/>
          <a:lstStyle/>
          <a:p>
            <a:pPr algn="r" rtl="1" eaLnBrk="1" hangingPunct="1">
              <a:defRPr/>
            </a:pPr>
            <a:r>
              <a:rPr lang="fa-IR" sz="4000">
                <a:solidFill>
                  <a:srgbClr val="FF9933"/>
                </a:solidFill>
                <a:cs typeface="2  Titr" pitchFamily="2" charset="-78"/>
              </a:rPr>
              <a:t>روش جایگزین برای لوله گذاری داخل تراشه</a:t>
            </a:r>
            <a:endParaRPr lang="en-US" sz="4000">
              <a:solidFill>
                <a:srgbClr val="FF9933"/>
              </a:solidFill>
              <a:cs typeface="2  Titr" pitchFamily="2" charset="-78"/>
            </a:endParaRPr>
          </a:p>
        </p:txBody>
      </p:sp>
      <p:pic>
        <p:nvPicPr>
          <p:cNvPr id="6148" name="Picture 7" descr="6"/>
          <p:cNvPicPr>
            <a:picLocks noChangeAspect="1" noChangeArrowheads="1"/>
          </p:cNvPicPr>
          <p:nvPr/>
        </p:nvPicPr>
        <p:blipFill>
          <a:blip r:embed="rId3"/>
          <a:srcRect l="20943" t="13705" r="21930" b="17288"/>
          <a:stretch>
            <a:fillRect/>
          </a:stretch>
        </p:blipFill>
        <p:spPr bwMode="auto">
          <a:xfrm>
            <a:off x="2709865" y="2640015"/>
            <a:ext cx="4160837" cy="3768725"/>
          </a:xfrm>
          <a:prstGeom prst="rect">
            <a:avLst/>
          </a:prstGeom>
          <a:noFill/>
          <a:ln w="9525">
            <a:noFill/>
            <a:miter lim="800000"/>
            <a:headEnd/>
            <a:tailEnd/>
          </a:ln>
        </p:spPr>
      </p:pic>
      <p:sp>
        <p:nvSpPr>
          <p:cNvPr id="8200" name="Rectangle 8"/>
          <p:cNvSpPr>
            <a:spLocks noChangeArrowheads="1"/>
          </p:cNvSpPr>
          <p:nvPr/>
        </p:nvSpPr>
        <p:spPr bwMode="auto">
          <a:xfrm>
            <a:off x="4102100" y="1871663"/>
            <a:ext cx="4579938" cy="641350"/>
          </a:xfrm>
          <a:prstGeom prst="rect">
            <a:avLst/>
          </a:prstGeom>
          <a:noFill/>
          <a:ln w="9525">
            <a:noFill/>
            <a:miter lim="800000"/>
            <a:headEnd/>
            <a:tailEnd/>
          </a:ln>
          <a:effectLst/>
        </p:spPr>
        <p:txBody>
          <a:bodyPr wrap="none">
            <a:spAutoFit/>
          </a:bodyPr>
          <a:lstStyle/>
          <a:p>
            <a:pPr>
              <a:defRPr/>
            </a:pPr>
            <a:r>
              <a:rPr lang="fa-IR" sz="3600" b="1">
                <a:solidFill>
                  <a:srgbClr val="FFCC66"/>
                </a:solidFill>
                <a:effectLst>
                  <a:outerShdw blurRad="38100" dist="38100" dir="2700000" algn="tl">
                    <a:srgbClr val="000000"/>
                  </a:outerShdw>
                </a:effectLst>
                <a:latin typeface="Arial" charset="0"/>
                <a:ea typeface="ＭＳ Ｐゴシック" pitchFamily="34" charset="-128"/>
                <a:cs typeface="2  Titr" pitchFamily="2" charset="-78"/>
              </a:rPr>
              <a:t>راه هوائی ماسک حنجره ای</a:t>
            </a:r>
            <a:endParaRPr lang="en-US" sz="3600" b="1">
              <a:solidFill>
                <a:srgbClr val="FFCC66"/>
              </a:solidFill>
              <a:effectLst>
                <a:outerShdw blurRad="38100" dist="38100" dir="2700000" algn="tl">
                  <a:srgbClr val="000000"/>
                </a:outerShdw>
              </a:effectLst>
              <a:latin typeface="Arial" charset="0"/>
              <a:ea typeface="ＭＳ Ｐゴシック" pitchFamily="34" charset="-128"/>
              <a:cs typeface="2  Titr"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t>.</a:t>
            </a:r>
            <a:br>
              <a:rPr lang="fa-IR" dirty="0" smtClean="0"/>
            </a:br>
            <a:endParaRPr lang="fa-I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5953631"/>
              </p:ext>
            </p:extLst>
          </p:nvPr>
        </p:nvGraphicFramePr>
        <p:xfrm>
          <a:off x="1143002" y="1905000"/>
          <a:ext cx="6857999" cy="3118961"/>
        </p:xfrm>
        <a:graphic>
          <a:graphicData uri="http://schemas.openxmlformats.org/drawingml/2006/table">
            <a:tbl>
              <a:tblPr rtl="1" firstRow="1" firstCol="1" bandRow="1">
                <a:tableStyleId>{5C22544A-7EE6-4342-B048-85BDC9FD1C3A}</a:tableStyleId>
              </a:tblPr>
              <a:tblGrid>
                <a:gridCol w="1081352">
                  <a:extLst>
                    <a:ext uri="{9D8B030D-6E8A-4147-A177-3AD203B41FA5}">
                      <a16:colId xmlns:a16="http://schemas.microsoft.com/office/drawing/2014/main" val="20000"/>
                    </a:ext>
                  </a:extLst>
                </a:gridCol>
                <a:gridCol w="915666">
                  <a:extLst>
                    <a:ext uri="{9D8B030D-6E8A-4147-A177-3AD203B41FA5}">
                      <a16:colId xmlns:a16="http://schemas.microsoft.com/office/drawing/2014/main" val="20001"/>
                    </a:ext>
                  </a:extLst>
                </a:gridCol>
                <a:gridCol w="997124">
                  <a:extLst>
                    <a:ext uri="{9D8B030D-6E8A-4147-A177-3AD203B41FA5}">
                      <a16:colId xmlns:a16="http://schemas.microsoft.com/office/drawing/2014/main" val="20002"/>
                    </a:ext>
                  </a:extLst>
                </a:gridCol>
                <a:gridCol w="997124">
                  <a:extLst>
                    <a:ext uri="{9D8B030D-6E8A-4147-A177-3AD203B41FA5}">
                      <a16:colId xmlns:a16="http://schemas.microsoft.com/office/drawing/2014/main" val="20003"/>
                    </a:ext>
                  </a:extLst>
                </a:gridCol>
                <a:gridCol w="923725">
                  <a:extLst>
                    <a:ext uri="{9D8B030D-6E8A-4147-A177-3AD203B41FA5}">
                      <a16:colId xmlns:a16="http://schemas.microsoft.com/office/drawing/2014/main" val="20004"/>
                    </a:ext>
                  </a:extLst>
                </a:gridCol>
                <a:gridCol w="939651">
                  <a:extLst>
                    <a:ext uri="{9D8B030D-6E8A-4147-A177-3AD203B41FA5}">
                      <a16:colId xmlns:a16="http://schemas.microsoft.com/office/drawing/2014/main" val="20005"/>
                    </a:ext>
                  </a:extLst>
                </a:gridCol>
                <a:gridCol w="1003357">
                  <a:extLst>
                    <a:ext uri="{9D8B030D-6E8A-4147-A177-3AD203B41FA5}">
                      <a16:colId xmlns:a16="http://schemas.microsoft.com/office/drawing/2014/main" val="20006"/>
                    </a:ext>
                  </a:extLst>
                </a:gridCol>
              </a:tblGrid>
              <a:tr h="2034105">
                <a:tc>
                  <a:txBody>
                    <a:bodyPr/>
                    <a:lstStyle/>
                    <a:p>
                      <a:pPr algn="ctr" rtl="1">
                        <a:lnSpc>
                          <a:spcPct val="150000"/>
                        </a:lnSpc>
                        <a:spcAft>
                          <a:spcPts val="0"/>
                        </a:spcAft>
                      </a:pPr>
                      <a:r>
                        <a:rPr lang="fa-IR" sz="1500" dirty="0">
                          <a:effectLst/>
                        </a:rPr>
                        <a:t> </a:t>
                      </a:r>
                      <a:endParaRPr lang="en-US" sz="1100" dirty="0">
                        <a:effectLst/>
                      </a:endParaRPr>
                    </a:p>
                    <a:p>
                      <a:pPr algn="ctr" rtl="1">
                        <a:lnSpc>
                          <a:spcPct val="150000"/>
                        </a:lnSpc>
                        <a:spcAft>
                          <a:spcPts val="0"/>
                        </a:spcAft>
                      </a:pPr>
                      <a:r>
                        <a:rPr lang="fa-IR" sz="1600" dirty="0">
                          <a:solidFill>
                            <a:srgbClr val="002060"/>
                          </a:solidFill>
                          <a:effectLst/>
                        </a:rPr>
                        <a:t>دقیقه 10</a:t>
                      </a:r>
                      <a:endParaRPr lang="en-US" sz="16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50000"/>
                        </a:lnSpc>
                        <a:spcAft>
                          <a:spcPts val="0"/>
                        </a:spcAft>
                      </a:pPr>
                      <a:r>
                        <a:rPr lang="fa-IR" sz="1500">
                          <a:effectLst/>
                        </a:rPr>
                        <a:t> </a:t>
                      </a:r>
                      <a:endParaRPr lang="en-US" sz="1100">
                        <a:effectLst/>
                      </a:endParaRPr>
                    </a:p>
                    <a:p>
                      <a:pPr algn="ctr" rtl="1">
                        <a:lnSpc>
                          <a:spcPct val="150000"/>
                        </a:lnSpc>
                        <a:spcAft>
                          <a:spcPts val="0"/>
                        </a:spcAft>
                      </a:pPr>
                      <a:r>
                        <a:rPr lang="fa-IR" sz="1500">
                          <a:effectLst/>
                        </a:rPr>
                        <a:t>دقیقه 5</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50000"/>
                        </a:lnSpc>
                        <a:spcAft>
                          <a:spcPts val="0"/>
                        </a:spcAft>
                      </a:pPr>
                      <a:r>
                        <a:rPr lang="fa-IR" sz="1500">
                          <a:effectLst/>
                        </a:rPr>
                        <a:t> </a:t>
                      </a:r>
                      <a:endParaRPr lang="en-US" sz="1100">
                        <a:effectLst/>
                      </a:endParaRPr>
                    </a:p>
                    <a:p>
                      <a:pPr algn="ctr" rtl="1">
                        <a:lnSpc>
                          <a:spcPct val="150000"/>
                        </a:lnSpc>
                        <a:spcAft>
                          <a:spcPts val="0"/>
                        </a:spcAft>
                      </a:pPr>
                      <a:r>
                        <a:rPr lang="fa-IR" sz="1500">
                          <a:effectLst/>
                        </a:rPr>
                        <a:t>دقیقه 4</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50000"/>
                        </a:lnSpc>
                        <a:spcAft>
                          <a:spcPts val="0"/>
                        </a:spcAft>
                      </a:pPr>
                      <a:r>
                        <a:rPr lang="fa-IR" sz="1500" dirty="0">
                          <a:effectLst/>
                        </a:rPr>
                        <a:t> </a:t>
                      </a:r>
                      <a:endParaRPr lang="en-US" sz="1100" dirty="0">
                        <a:effectLst/>
                      </a:endParaRPr>
                    </a:p>
                    <a:p>
                      <a:pPr algn="ctr" rtl="1">
                        <a:lnSpc>
                          <a:spcPct val="150000"/>
                        </a:lnSpc>
                        <a:spcAft>
                          <a:spcPts val="0"/>
                        </a:spcAft>
                      </a:pPr>
                      <a:r>
                        <a:rPr lang="fa-IR" sz="1500" dirty="0" smtClean="0">
                          <a:effectLst/>
                        </a:rPr>
                        <a:t>دقیقه 3 </a:t>
                      </a:r>
                      <a:endParaRPr lang="en-US" sz="1100" dirty="0">
                        <a:effectLst/>
                      </a:endParaRPr>
                    </a:p>
                    <a:p>
                      <a:pPr algn="ctr" rtl="1">
                        <a:lnSpc>
                          <a:spcPct val="150000"/>
                        </a:lnSpc>
                        <a:spcAft>
                          <a:spcPts val="0"/>
                        </a:spcAft>
                      </a:pPr>
                      <a:r>
                        <a:rPr lang="fa-IR" sz="1500" dirty="0" smtClean="0">
                          <a:effectLst/>
                        </a:rPr>
                        <a:t> </a:t>
                      </a:r>
                      <a:endParaRPr lang="en-US" sz="1100" dirty="0">
                        <a:effectLst/>
                      </a:endParaRPr>
                    </a:p>
                    <a:p>
                      <a:pPr algn="ctr" rtl="1">
                        <a:lnSpc>
                          <a:spcPct val="150000"/>
                        </a:lnSpc>
                        <a:spcAft>
                          <a:spcPts val="0"/>
                        </a:spcAft>
                      </a:pPr>
                      <a:r>
                        <a:rPr lang="fa-IR" sz="1500" dirty="0">
                          <a:effectLst/>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50000"/>
                        </a:lnSpc>
                        <a:spcAft>
                          <a:spcPts val="0"/>
                        </a:spcAft>
                      </a:pPr>
                      <a:r>
                        <a:rPr lang="fa-IR" sz="1500">
                          <a:effectLst/>
                        </a:rPr>
                        <a:t> </a:t>
                      </a:r>
                      <a:endParaRPr lang="en-US" sz="1100">
                        <a:effectLst/>
                      </a:endParaRPr>
                    </a:p>
                    <a:p>
                      <a:pPr algn="ctr" rtl="1">
                        <a:lnSpc>
                          <a:spcPct val="150000"/>
                        </a:lnSpc>
                        <a:spcAft>
                          <a:spcPts val="0"/>
                        </a:spcAft>
                      </a:pPr>
                      <a:r>
                        <a:rPr lang="fa-IR" sz="1500">
                          <a:effectLst/>
                        </a:rPr>
                        <a:t>دقیقه 2</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50000"/>
                        </a:lnSpc>
                        <a:spcAft>
                          <a:spcPts val="0"/>
                        </a:spcAft>
                      </a:pPr>
                      <a:r>
                        <a:rPr lang="fa-IR" sz="1500">
                          <a:effectLst/>
                        </a:rPr>
                        <a:t> </a:t>
                      </a:r>
                      <a:endParaRPr lang="en-US" sz="1100">
                        <a:effectLst/>
                      </a:endParaRPr>
                    </a:p>
                    <a:p>
                      <a:pPr algn="ctr" rtl="1">
                        <a:lnSpc>
                          <a:spcPct val="150000"/>
                        </a:lnSpc>
                        <a:spcAft>
                          <a:spcPts val="0"/>
                        </a:spcAft>
                      </a:pPr>
                      <a:r>
                        <a:rPr lang="fa-IR" sz="1500">
                          <a:effectLst/>
                        </a:rPr>
                        <a:t>دقیقه 1</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rtl="1">
                        <a:lnSpc>
                          <a:spcPct val="150000"/>
                        </a:lnSpc>
                        <a:spcAft>
                          <a:spcPts val="0"/>
                        </a:spcAft>
                      </a:pPr>
                      <a:r>
                        <a:rPr lang="fa-IR" sz="1400">
                          <a:effectLst/>
                        </a:rPr>
                        <a:t>زمان سپری شده از تولد</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0"/>
                  </a:ext>
                </a:extLst>
              </a:tr>
              <a:tr h="1084856">
                <a:tc>
                  <a:txBody>
                    <a:bodyPr/>
                    <a:lstStyle/>
                    <a:p>
                      <a:pPr algn="just" rtl="1">
                        <a:lnSpc>
                          <a:spcPct val="150000"/>
                        </a:lnSpc>
                        <a:spcAft>
                          <a:spcPts val="0"/>
                        </a:spcAft>
                      </a:pPr>
                      <a:r>
                        <a:rPr lang="en-US" sz="1600" dirty="0">
                          <a:solidFill>
                            <a:srgbClr val="002060"/>
                          </a:solidFill>
                          <a:effectLst/>
                        </a:rPr>
                        <a:t>85-95%</a:t>
                      </a:r>
                      <a:endParaRPr lang="en-US" sz="11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en-US" sz="1600" dirty="0">
                          <a:effectLst/>
                        </a:rPr>
                        <a:t>80-85%</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0">
                        <a:lnSpc>
                          <a:spcPct val="150000"/>
                        </a:lnSpc>
                        <a:spcAft>
                          <a:spcPts val="0"/>
                        </a:spcAft>
                      </a:pPr>
                      <a:r>
                        <a:rPr lang="en-US" sz="1600" dirty="0">
                          <a:effectLst/>
                        </a:rPr>
                        <a:t>75-80%</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0">
                        <a:lnSpc>
                          <a:spcPct val="150000"/>
                        </a:lnSpc>
                        <a:spcAft>
                          <a:spcPts val="0"/>
                        </a:spcAft>
                      </a:pPr>
                      <a:r>
                        <a:rPr lang="en-US" sz="1600" dirty="0">
                          <a:effectLst/>
                        </a:rPr>
                        <a:t>70-75%</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0">
                        <a:lnSpc>
                          <a:spcPct val="150000"/>
                        </a:lnSpc>
                        <a:spcAft>
                          <a:spcPts val="0"/>
                        </a:spcAft>
                      </a:pPr>
                      <a:r>
                        <a:rPr lang="en-US" sz="1600" dirty="0">
                          <a:effectLst/>
                        </a:rPr>
                        <a:t>65-70%</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0">
                        <a:lnSpc>
                          <a:spcPct val="150000"/>
                        </a:lnSpc>
                        <a:spcAft>
                          <a:spcPts val="0"/>
                        </a:spcAft>
                      </a:pPr>
                      <a:r>
                        <a:rPr lang="en-US" sz="1600" dirty="0">
                          <a:effectLst/>
                        </a:rPr>
                        <a:t>60-65%</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en-US" sz="1600" dirty="0">
                          <a:effectLst/>
                        </a:rPr>
                        <a:t>Sat o</a:t>
                      </a:r>
                      <a:r>
                        <a:rPr lang="en-US" sz="1600" baseline="-25000" dirty="0">
                          <a:effectLst/>
                        </a:rPr>
                        <a:t>2</a:t>
                      </a:r>
                      <a:r>
                        <a:rPr lang="en-US" sz="1600" dirty="0">
                          <a:effectLst/>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5874821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r>
              <a:rPr lang="en-US"/>
              <a:t>5-</a:t>
            </a:r>
            <a:fld id="{4330BB9A-C0A6-47D4-B3D2-2C17F3304716}" type="slidenum">
              <a:rPr lang="en-US">
                <a:cs typeface="Arial" charset="0"/>
              </a:rPr>
              <a:pPr>
                <a:defRPr/>
              </a:pPr>
              <a:t>70</a:t>
            </a:fld>
            <a:endParaRPr lang="en-US"/>
          </a:p>
        </p:txBody>
      </p:sp>
      <p:sp>
        <p:nvSpPr>
          <p:cNvPr id="45058" name="Rectangle 2"/>
          <p:cNvSpPr>
            <a:spLocks noGrp="1" noChangeArrowheads="1"/>
          </p:cNvSpPr>
          <p:nvPr>
            <p:ph type="title"/>
          </p:nvPr>
        </p:nvSpPr>
        <p:spPr>
          <a:xfrm>
            <a:off x="1990725" y="944563"/>
            <a:ext cx="5257800" cy="779462"/>
          </a:xfrm>
        </p:spPr>
        <p:txBody>
          <a:bodyPr>
            <a:normAutofit fontScale="90000"/>
          </a:bodyPr>
          <a:lstStyle/>
          <a:p>
            <a:pPr algn="ctr" rtl="1" eaLnBrk="1" hangingPunct="1">
              <a:defRPr/>
            </a:pPr>
            <a:endParaRPr lang="en-US" dirty="0" smtClean="0">
              <a:solidFill>
                <a:srgbClr val="FF9933"/>
              </a:solidFill>
              <a:ea typeface="+mj-ea"/>
              <a:cs typeface="2  Titr" pitchFamily="2" charset="-78"/>
            </a:endParaRPr>
          </a:p>
        </p:txBody>
      </p:sp>
      <p:pic>
        <p:nvPicPr>
          <p:cNvPr id="45066" name="V_05_10_06.wmv">
            <a:hlinkClick r:id="" action="ppaction://media"/>
          </p:cNvPr>
          <p:cNvPicPr>
            <a:picLocks noGrp="1" noRot="1" noChangeAspect="1" noChangeArrowheads="1"/>
          </p:cNvPicPr>
          <p:nvPr>
            <p:ph idx="1"/>
            <a:videoFile r:link="rId1"/>
          </p:nvPr>
        </p:nvPicPr>
        <p:blipFill>
          <a:blip r:embed="rId4"/>
          <a:srcRect/>
          <a:stretch>
            <a:fillRect/>
          </a:stretch>
        </p:blipFill>
        <p:spPr>
          <a:xfrm>
            <a:off x="1905000" y="1812925"/>
            <a:ext cx="5486400" cy="4114800"/>
          </a:xfrm>
        </p:spPr>
      </p:pic>
      <p:sp>
        <p:nvSpPr>
          <p:cNvPr id="45068" name="Text Box 12"/>
          <p:cNvSpPr txBox="1">
            <a:spLocks noChangeArrowheads="1"/>
          </p:cNvSpPr>
          <p:nvPr/>
        </p:nvSpPr>
        <p:spPr bwMode="auto">
          <a:xfrm>
            <a:off x="3466454" y="6011865"/>
            <a:ext cx="2496196" cy="307777"/>
          </a:xfrm>
          <a:prstGeom prst="rect">
            <a:avLst/>
          </a:prstGeom>
          <a:noFill/>
          <a:ln w="9525">
            <a:noFill/>
            <a:miter lim="800000"/>
            <a:headEnd/>
            <a:tailEnd/>
          </a:ln>
          <a:effectLst/>
        </p:spPr>
        <p:txBody>
          <a:bodyPr wrap="none">
            <a:spAutoFit/>
          </a:bodyPr>
          <a:lstStyle/>
          <a:p>
            <a:pPr algn="r" rtl="1">
              <a:defRPr/>
            </a:pPr>
            <a:r>
              <a:rPr lang="fa-IR" sz="1400" b="1">
                <a:solidFill>
                  <a:srgbClr val="FFCC00"/>
                </a:solidFill>
                <a:effectLst>
                  <a:outerShdw blurRad="38100" dist="38100" dir="2700000" algn="tl">
                    <a:srgbClr val="000000"/>
                  </a:outerShdw>
                </a:effectLst>
                <a:latin typeface="Arial" charset="0"/>
                <a:ea typeface="ＭＳ Ｐゴシック" pitchFamily="34" charset="-128"/>
                <a:cs typeface="Times New Roman" pitchFamily="18" charset="0"/>
              </a:rPr>
              <a:t>روی تصویر کلیک کنید تا فیلم اجرا شود</a:t>
            </a:r>
            <a:endParaRPr lang="en-US" sz="1400" b="1">
              <a:solidFill>
                <a:srgbClr val="FFCC00"/>
              </a:solidFill>
              <a:effectLst>
                <a:outerShdw blurRad="38100" dist="38100" dir="2700000" algn="tl">
                  <a:srgbClr val="000000"/>
                </a:outerShdw>
              </a:effectLst>
              <a:latin typeface="Arial" charset="0"/>
              <a:ea typeface="ＭＳ Ｐゴシック" pitchFamily="34" charset="-128"/>
              <a:cs typeface="Times New Roman"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506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5066"/>
                                        </p:tgtEl>
                                      </p:cBhvr>
                                    </p:cmd>
                                  </p:childTnLst>
                                </p:cTn>
                              </p:par>
                            </p:childTnLst>
                          </p:cTn>
                        </p:par>
                      </p:childTnLst>
                    </p:cTn>
                  </p:par>
                </p:childTnLst>
              </p:cTn>
              <p:nextCondLst>
                <p:cond evt="onClick" delay="0">
                  <p:tgtEl>
                    <p:spTgt spid="45066"/>
                  </p:tgtEl>
                </p:cond>
              </p:nextCondLst>
            </p:seq>
            <p:video>
              <p:cMediaNode>
                <p:cTn id="7" fill="hold" display="0">
                  <p:stCondLst>
                    <p:cond delay="indefinite"/>
                  </p:stCondLst>
                  <p:endCondLst>
                    <p:cond evt="onNext" delay="0">
                      <p:tgtEl>
                        <p:sldTgt/>
                      </p:tgtEl>
                    </p:cond>
                    <p:cond evt="onPrev" delay="0">
                      <p:tgtEl>
                        <p:sldTgt/>
                      </p:tgtEl>
                    </p:cond>
                  </p:endCondLst>
                </p:cTn>
                <p:tgtEl>
                  <p:spTgt spid="45066"/>
                </p:tgtEl>
              </p:cMediaNode>
            </p:video>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defRPr/>
            </a:pPr>
            <a:r>
              <a:rPr lang="en-US"/>
              <a:t>5-</a:t>
            </a:r>
            <a:fld id="{807A5D16-DCF2-4EE0-96C0-F3C4B7B3DAB4}" type="slidenum">
              <a:rPr lang="en-US">
                <a:cs typeface="Arial" charset="0"/>
              </a:rPr>
              <a:pPr>
                <a:defRPr/>
              </a:pPr>
              <a:t>71</a:t>
            </a:fld>
            <a:endParaRPr lang="en-US"/>
          </a:p>
        </p:txBody>
      </p:sp>
      <p:sp>
        <p:nvSpPr>
          <p:cNvPr id="65538" name="Rectangle 2"/>
          <p:cNvSpPr>
            <a:spLocks noGrp="1" noChangeArrowheads="1"/>
          </p:cNvSpPr>
          <p:nvPr>
            <p:ph type="title"/>
          </p:nvPr>
        </p:nvSpPr>
        <p:spPr>
          <a:xfrm>
            <a:off x="528638" y="609600"/>
            <a:ext cx="8305800" cy="1143000"/>
          </a:xfrm>
        </p:spPr>
        <p:txBody>
          <a:bodyPr>
            <a:normAutofit fontScale="90000"/>
          </a:bodyPr>
          <a:lstStyle/>
          <a:p>
            <a:pPr algn="r" rtl="1" eaLnBrk="1" hangingPunct="1">
              <a:defRPr/>
            </a:pPr>
            <a:r>
              <a:rPr lang="fa-IR" smtClean="0">
                <a:solidFill>
                  <a:srgbClr val="FF9933"/>
                </a:solidFill>
                <a:ea typeface="+mj-ea"/>
                <a:cs typeface="2  Titr" pitchFamily="2" charset="-78"/>
              </a:rPr>
              <a:t>لوله گذاری داخل تراشه :</a:t>
            </a:r>
            <a:br>
              <a:rPr lang="fa-IR" smtClean="0">
                <a:solidFill>
                  <a:srgbClr val="FF9933"/>
                </a:solidFill>
                <a:ea typeface="+mj-ea"/>
                <a:cs typeface="2  Titr" pitchFamily="2" charset="-78"/>
              </a:rPr>
            </a:br>
            <a:r>
              <a:rPr lang="fa-IR" sz="3200">
                <a:solidFill>
                  <a:srgbClr val="FFCC66"/>
                </a:solidFill>
                <a:cs typeface="2  Titr" pitchFamily="2" charset="-78"/>
              </a:rPr>
              <a:t>ماسک حنجره ای</a:t>
            </a:r>
            <a:endParaRPr lang="en-US" sz="3200">
              <a:solidFill>
                <a:srgbClr val="FFCC66"/>
              </a:solidFill>
              <a:cs typeface="2  Titr" pitchFamily="2" charset="-78"/>
            </a:endParaRPr>
          </a:p>
        </p:txBody>
      </p:sp>
      <p:sp>
        <p:nvSpPr>
          <p:cNvPr id="65539" name="Rectangle 3"/>
          <p:cNvSpPr>
            <a:spLocks noGrp="1" noChangeArrowheads="1"/>
          </p:cNvSpPr>
          <p:nvPr>
            <p:ph type="body" sz="half" idx="1"/>
          </p:nvPr>
        </p:nvSpPr>
        <p:spPr>
          <a:xfrm>
            <a:off x="4548190" y="2330450"/>
            <a:ext cx="4294187" cy="3651250"/>
          </a:xfrm>
          <a:ln>
            <a:solidFill>
              <a:schemeClr val="tx1"/>
            </a:solidFill>
          </a:ln>
        </p:spPr>
        <p:txBody>
          <a:bodyPr/>
          <a:lstStyle/>
          <a:p>
            <a:pPr algn="justLow" rtl="1" eaLnBrk="1" hangingPunct="1">
              <a:buFontTx/>
              <a:buBlip>
                <a:blip r:embed="rId3"/>
              </a:buBlip>
              <a:defRPr/>
            </a:pPr>
            <a:r>
              <a:rPr lang="fa-IR" sz="2400" b="1">
                <a:cs typeface="2  Titr" pitchFamily="2" charset="-78"/>
              </a:rPr>
              <a:t>یک وسیله راه هوائی است که میتوان با آن تهویه با فشار مثبت داد .</a:t>
            </a:r>
          </a:p>
          <a:p>
            <a:pPr algn="justLow" rtl="1" eaLnBrk="1" hangingPunct="1">
              <a:buFontTx/>
              <a:buBlip>
                <a:blip r:embed="rId3"/>
              </a:buBlip>
              <a:defRPr/>
            </a:pPr>
            <a:r>
              <a:rPr lang="fa-IR" sz="2400" b="1">
                <a:cs typeface="2  Titr" pitchFamily="2" charset="-78"/>
              </a:rPr>
              <a:t>در واقع یک ماسک قابل باد کردن است که به یک لوله راه هوائی متصل است .</a:t>
            </a:r>
          </a:p>
          <a:p>
            <a:pPr algn="justLow" rtl="1" eaLnBrk="1" hangingPunct="1">
              <a:buFontTx/>
              <a:buBlip>
                <a:blip r:embed="rId3"/>
              </a:buBlip>
              <a:defRPr/>
            </a:pPr>
            <a:r>
              <a:rPr lang="fa-IR" sz="2400" b="1">
                <a:cs typeface="2  Titr" pitchFamily="2" charset="-78"/>
              </a:rPr>
              <a:t>کوچکترین اندازه آن سایز یک است که برای نوزادان کمتر از 1500 ، گرم بزرگ ا ست</a:t>
            </a:r>
            <a:endParaRPr lang="en-US" sz="2400" b="1">
              <a:cs typeface="2  Titr" pitchFamily="2" charset="-78"/>
            </a:endParaRPr>
          </a:p>
        </p:txBody>
      </p:sp>
      <p:pic>
        <p:nvPicPr>
          <p:cNvPr id="35845" name="Picture 8" descr="5"/>
          <p:cNvPicPr>
            <a:picLocks noGrp="1" noChangeAspect="1" noChangeArrowheads="1"/>
          </p:cNvPicPr>
          <p:nvPr>
            <p:ph sz="half" idx="2"/>
          </p:nvPr>
        </p:nvPicPr>
        <p:blipFill>
          <a:blip r:embed="rId4">
            <a:lum bright="-6000" contrast="6000"/>
          </a:blip>
          <a:srcRect/>
          <a:stretch>
            <a:fillRect/>
          </a:stretch>
        </p:blipFill>
        <p:spPr>
          <a:xfrm>
            <a:off x="304800" y="2593977"/>
            <a:ext cx="4152900" cy="3108325"/>
          </a:xfrm>
          <a:noFill/>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7"/>
          <p:cNvSpPr>
            <a:spLocks noGrp="1"/>
          </p:cNvSpPr>
          <p:nvPr>
            <p:ph type="sldNum" sz="quarter" idx="12"/>
          </p:nvPr>
        </p:nvSpPr>
        <p:spPr/>
        <p:txBody>
          <a:bodyPr/>
          <a:lstStyle/>
          <a:p>
            <a:pPr>
              <a:defRPr/>
            </a:pPr>
            <a:r>
              <a:rPr lang="en-US"/>
              <a:t>5-</a:t>
            </a:r>
            <a:fld id="{01153570-7704-4356-BA3F-A0A599846DAF}" type="slidenum">
              <a:rPr lang="en-US">
                <a:cs typeface="Arial" charset="0"/>
              </a:rPr>
              <a:pPr>
                <a:defRPr/>
              </a:pPr>
              <a:t>72</a:t>
            </a:fld>
            <a:endParaRPr lang="en-US"/>
          </a:p>
        </p:txBody>
      </p:sp>
      <p:sp>
        <p:nvSpPr>
          <p:cNvPr id="69634" name="Rectangle 2"/>
          <p:cNvSpPr>
            <a:spLocks noGrp="1" noChangeArrowheads="1"/>
          </p:cNvSpPr>
          <p:nvPr>
            <p:ph type="title"/>
          </p:nvPr>
        </p:nvSpPr>
        <p:spPr>
          <a:xfrm>
            <a:off x="371475" y="609600"/>
            <a:ext cx="8458200" cy="1143000"/>
          </a:xfrm>
        </p:spPr>
        <p:txBody>
          <a:bodyPr/>
          <a:lstStyle/>
          <a:p>
            <a:pPr algn="r" rtl="1" eaLnBrk="1" hangingPunct="1">
              <a:defRPr/>
            </a:pPr>
            <a:r>
              <a:rPr lang="fa-IR" smtClean="0">
                <a:solidFill>
                  <a:srgbClr val="FF9933"/>
                </a:solidFill>
                <a:ea typeface="+mj-ea"/>
                <a:cs typeface="2  Titr" pitchFamily="2" charset="-78"/>
              </a:rPr>
              <a:t>قرار دان ماسک حنجره ای</a:t>
            </a:r>
            <a:r>
              <a:rPr lang="en-US" smtClean="0">
                <a:solidFill>
                  <a:srgbClr val="FF9933"/>
                </a:solidFill>
                <a:ea typeface="+mj-ea"/>
                <a:cs typeface="2  Titr" pitchFamily="2" charset="-78"/>
              </a:rPr>
              <a:t> </a:t>
            </a:r>
            <a:r>
              <a:rPr lang="fa-IR" smtClean="0">
                <a:solidFill>
                  <a:srgbClr val="FF9933"/>
                </a:solidFill>
                <a:ea typeface="+mj-ea"/>
                <a:cs typeface="2  Titr" pitchFamily="2" charset="-78"/>
              </a:rPr>
              <a:t>- قسمت 1</a:t>
            </a:r>
            <a:endParaRPr lang="en-US" smtClean="0">
              <a:solidFill>
                <a:srgbClr val="FF9933"/>
              </a:solidFill>
              <a:ea typeface="+mj-ea"/>
              <a:cs typeface="2  Titr" pitchFamily="2" charset="-78"/>
            </a:endParaRPr>
          </a:p>
        </p:txBody>
      </p:sp>
      <p:sp>
        <p:nvSpPr>
          <p:cNvPr id="69635" name="Rectangle 3"/>
          <p:cNvSpPr>
            <a:spLocks noGrp="1" noChangeArrowheads="1"/>
          </p:cNvSpPr>
          <p:nvPr>
            <p:ph type="body" sz="half" idx="1"/>
          </p:nvPr>
        </p:nvSpPr>
        <p:spPr>
          <a:xfrm>
            <a:off x="492127" y="1981202"/>
            <a:ext cx="8291513" cy="4054475"/>
          </a:xfrm>
          <a:ln>
            <a:solidFill>
              <a:srgbClr val="FF9933"/>
            </a:solidFill>
          </a:ln>
        </p:spPr>
        <p:txBody>
          <a:bodyPr/>
          <a:lstStyle/>
          <a:p>
            <a:pPr marL="533400" indent="-533400" algn="justLow">
              <a:buFontTx/>
              <a:buAutoNum type="arabicPeriod"/>
              <a:defRPr/>
            </a:pPr>
            <a:r>
              <a:rPr lang="fa-IR" sz="2800" b="1">
                <a:cs typeface="2  Titr" pitchFamily="2" charset="-78"/>
              </a:rPr>
              <a:t>لوله را مثل خودکار در دست غالب خود بگیرید در حالیکه ماسک آن خالی از هوا است .</a:t>
            </a:r>
            <a:endParaRPr lang="en-US" sz="2800" b="1">
              <a:cs typeface="2  Titr" pitchFamily="2" charset="-78"/>
            </a:endParaRPr>
          </a:p>
          <a:p>
            <a:pPr marL="533400" indent="-533400" algn="justLow">
              <a:buFontTx/>
              <a:buAutoNum type="arabicPeriod"/>
              <a:defRPr/>
            </a:pPr>
            <a:r>
              <a:rPr lang="fa-IR" sz="2800" b="1">
                <a:cs typeface="2  Titr" pitchFamily="2" charset="-78"/>
              </a:rPr>
              <a:t>دهان نوزاد را باز کرده و قسمت صاف و پشت ماسک را بر روی سقف دهان نوزاد قرار دهید . پشت ماسک سوراخ ندارد .</a:t>
            </a:r>
            <a:endParaRPr lang="en-US" sz="2800" b="1">
              <a:cs typeface="2  Titr" pitchFamily="2" charset="-78"/>
            </a:endParaRPr>
          </a:p>
          <a:p>
            <a:pPr marL="533400" indent="-533400" algn="justLow">
              <a:buFontTx/>
              <a:buAutoNum type="arabicPeriod"/>
              <a:defRPr/>
            </a:pPr>
            <a:r>
              <a:rPr lang="fa-IR" sz="2800" b="1">
                <a:cs typeface="2  Titr" pitchFamily="2" charset="-78"/>
              </a:rPr>
              <a:t>با استفاده از انگشت نشانه ، ماسک را به موازات کام به طرف حلق هدایت کنید تا اینکه مانع را حس کنید .</a:t>
            </a:r>
            <a:endParaRPr lang="en-US" sz="2800" b="1">
              <a:cs typeface="2  Titr" pitchFamily="2" charset="-78"/>
            </a:endParaRPr>
          </a:p>
          <a:p>
            <a:pPr marL="533400" indent="-533400" algn="justLow">
              <a:buFontTx/>
              <a:buAutoNum type="arabicPeriod"/>
              <a:defRPr/>
            </a:pPr>
            <a:r>
              <a:rPr lang="fa-IR" sz="2800" b="1">
                <a:cs typeface="2  Titr" pitchFamily="2" charset="-78"/>
              </a:rPr>
              <a:t>لوله را با دست دیگر نگه داشته و انگشت نشانه را از دهان نوزاد خارج کنید .</a:t>
            </a:r>
            <a:endParaRPr lang="en-US" sz="2800" b="1">
              <a:cs typeface="2  Titr" pitchFamily="2" charset="-78"/>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r>
              <a:rPr lang="en-US"/>
              <a:t>6-</a:t>
            </a:r>
            <a:fld id="{2DF9E459-7AFF-4650-B40A-6851FEA819F6}" type="slidenum">
              <a:rPr lang="en-US">
                <a:cs typeface="Arial" charset="0"/>
              </a:rPr>
              <a:pPr>
                <a:defRPr/>
              </a:pPr>
              <a:t>73</a:t>
            </a:fld>
            <a:endParaRPr lang="en-US"/>
          </a:p>
        </p:txBody>
      </p:sp>
      <p:sp>
        <p:nvSpPr>
          <p:cNvPr id="6148" name="Rectangle 4"/>
          <p:cNvSpPr>
            <a:spLocks noGrp="1" noChangeArrowheads="1"/>
          </p:cNvSpPr>
          <p:nvPr>
            <p:ph type="title"/>
          </p:nvPr>
        </p:nvSpPr>
        <p:spPr>
          <a:xfrm>
            <a:off x="903288" y="609602"/>
            <a:ext cx="7772400" cy="803275"/>
          </a:xfrm>
        </p:spPr>
        <p:txBody>
          <a:bodyPr/>
          <a:lstStyle/>
          <a:p>
            <a:pPr algn="r" rtl="1" eaLnBrk="1" hangingPunct="1">
              <a:defRPr/>
            </a:pPr>
            <a:r>
              <a:rPr lang="fa-IR" smtClean="0">
                <a:solidFill>
                  <a:srgbClr val="CCFF99"/>
                </a:solidFill>
                <a:ea typeface="+mj-ea"/>
                <a:cs typeface="2  Titr" pitchFamily="2" charset="-78"/>
              </a:rPr>
              <a:t>موارد استفاده از اپی نفرین</a:t>
            </a:r>
            <a:endParaRPr lang="en-US" smtClean="0">
              <a:solidFill>
                <a:srgbClr val="CCFF99"/>
              </a:solidFill>
              <a:ea typeface="+mj-ea"/>
              <a:cs typeface="2  Titr" pitchFamily="2" charset="-78"/>
            </a:endParaRPr>
          </a:p>
        </p:txBody>
      </p:sp>
      <p:sp>
        <p:nvSpPr>
          <p:cNvPr id="6149" name="Rectangle 5"/>
          <p:cNvSpPr>
            <a:spLocks noGrp="1" noChangeArrowheads="1"/>
          </p:cNvSpPr>
          <p:nvPr>
            <p:ph type="body" idx="1"/>
          </p:nvPr>
        </p:nvSpPr>
        <p:spPr>
          <a:xfrm>
            <a:off x="762000" y="2971800"/>
            <a:ext cx="7772400" cy="2057400"/>
          </a:xfrm>
        </p:spPr>
        <p:txBody>
          <a:bodyPr/>
          <a:lstStyle/>
          <a:p>
            <a:pPr algn="r" rtl="1" eaLnBrk="1" hangingPunct="1">
              <a:buFontTx/>
              <a:buBlip>
                <a:blip r:embed="rId3"/>
              </a:buBlip>
              <a:defRPr/>
            </a:pPr>
            <a:r>
              <a:rPr lang="fa-IR" sz="2400" b="1">
                <a:cs typeface="2  Titr" pitchFamily="2" charset="-78"/>
              </a:rPr>
              <a:t>30 ثانیه تهویه کمکی داده شده و به دنبال آن</a:t>
            </a:r>
            <a:endParaRPr lang="en-US" sz="2400" b="1">
              <a:cs typeface="2  Titr" pitchFamily="2" charset="-78"/>
            </a:endParaRPr>
          </a:p>
          <a:p>
            <a:pPr algn="r" rtl="1" eaLnBrk="1" hangingPunct="1">
              <a:buFontTx/>
              <a:buBlip>
                <a:blip r:embed="rId3"/>
              </a:buBlip>
              <a:defRPr/>
            </a:pPr>
            <a:r>
              <a:rPr lang="fa-IR" sz="2400" b="1">
                <a:cs typeface="2  Titr" pitchFamily="2" charset="-78"/>
              </a:rPr>
              <a:t>30ثانیه فشردن قفسه سینه توام با تهویه داده شده باشد.</a:t>
            </a:r>
            <a:endParaRPr lang="en-US" sz="2400" b="1">
              <a:cs typeface="2  Titr" pitchFamily="2" charset="-78"/>
            </a:endParaRPr>
          </a:p>
          <a:p>
            <a:pPr algn="r" rtl="1" eaLnBrk="1" hangingPunct="1">
              <a:buFontTx/>
              <a:buNone/>
              <a:defRPr/>
            </a:pPr>
            <a:r>
              <a:rPr lang="en-US" sz="2400" b="1">
                <a:cs typeface="2  Titr" pitchFamily="2" charset="-78"/>
              </a:rPr>
              <a:t>_____________     </a:t>
            </a:r>
          </a:p>
          <a:p>
            <a:pPr algn="r" rtl="1" eaLnBrk="1" hangingPunct="1">
              <a:buFontTx/>
              <a:buNone/>
              <a:defRPr/>
            </a:pPr>
            <a:r>
              <a:rPr lang="fa-IR" sz="2400" b="1">
                <a:cs typeface="2  Titr" pitchFamily="2" charset="-78"/>
              </a:rPr>
              <a:t>      مجموعا = 60 ثانیه</a:t>
            </a:r>
            <a:endParaRPr lang="en-US" b="1" smtClean="0">
              <a:solidFill>
                <a:schemeClr val="folHlink"/>
              </a:solidFill>
              <a:ea typeface="+mn-ea"/>
              <a:cs typeface="2  Titr" pitchFamily="2" charset="-78"/>
            </a:endParaRPr>
          </a:p>
          <a:p>
            <a:pPr algn="r" rtl="1" eaLnBrk="1" hangingPunct="1">
              <a:defRPr/>
            </a:pPr>
            <a:endParaRPr lang="en-US" sz="2400" b="1">
              <a:cs typeface="2  Titr" pitchFamily="2" charset="-78"/>
            </a:endParaRPr>
          </a:p>
          <a:p>
            <a:pPr algn="r" rtl="1" eaLnBrk="1" hangingPunct="1">
              <a:buFontTx/>
              <a:buNone/>
              <a:defRPr/>
            </a:pPr>
            <a:endParaRPr lang="en-US" sz="2400" b="1">
              <a:cs typeface="2  Titr" pitchFamily="2" charset="-78"/>
            </a:endParaRPr>
          </a:p>
        </p:txBody>
      </p:sp>
      <p:sp>
        <p:nvSpPr>
          <p:cNvPr id="6150" name="Text Box 6"/>
          <p:cNvSpPr txBox="1">
            <a:spLocks noChangeArrowheads="1"/>
          </p:cNvSpPr>
          <p:nvPr/>
        </p:nvSpPr>
        <p:spPr bwMode="auto">
          <a:xfrm>
            <a:off x="762000" y="1949452"/>
            <a:ext cx="7924800" cy="701731"/>
          </a:xfrm>
          <a:prstGeom prst="rect">
            <a:avLst/>
          </a:prstGeom>
          <a:noFill/>
          <a:ln w="9525">
            <a:solidFill>
              <a:srgbClr val="CCFF66"/>
            </a:solidFill>
            <a:miter lim="800000"/>
            <a:headEnd/>
            <a:tailEnd/>
          </a:ln>
        </p:spPr>
        <p:txBody>
          <a:bodyPr>
            <a:spAutoFit/>
          </a:bodyPr>
          <a:lstStyle/>
          <a:p>
            <a:pPr algn="justLow" rtl="1" eaLnBrk="1" hangingPunct="1">
              <a:lnSpc>
                <a:spcPct val="110000"/>
              </a:lnSpc>
              <a:spcBef>
                <a:spcPct val="20000"/>
              </a:spcBef>
              <a:defRPr/>
            </a:pPr>
            <a:r>
              <a:rPr lang="fa-IR" b="1">
                <a:solidFill>
                  <a:srgbClr val="D3E2FF"/>
                </a:solidFill>
                <a:effectLst>
                  <a:outerShdw blurRad="38100" dist="38100" dir="2700000" algn="tl">
                    <a:srgbClr val="000000"/>
                  </a:outerShdw>
                </a:effectLst>
                <a:latin typeface="Arial" charset="0"/>
                <a:ea typeface="ＭＳ Ｐゴシック" pitchFamily="34" charset="-128"/>
                <a:cs typeface="2  Titr" pitchFamily="2" charset="-78"/>
              </a:rPr>
              <a:t>اپی نفرین یک محرک قلب میباشد، زمانی مورد استفاده قرار میگیرد که علیرغم اقدامات ذیل ، ضربان قلب کمتر از 60 بماند .</a:t>
            </a:r>
            <a:endParaRPr lang="en-US" b="1">
              <a:effectLst>
                <a:outerShdw blurRad="38100" dist="38100" dir="2700000" algn="tl">
                  <a:srgbClr val="000000"/>
                </a:outerShdw>
              </a:effectLst>
              <a:latin typeface="Arial" charset="0"/>
              <a:ea typeface="ＭＳ Ｐゴシック" pitchFamily="34" charset="-128"/>
              <a:cs typeface="2  Titr" pitchFamily="2" charset="-78"/>
            </a:endParaRPr>
          </a:p>
        </p:txBody>
      </p:sp>
      <p:sp>
        <p:nvSpPr>
          <p:cNvPr id="6151" name="Text Box 7"/>
          <p:cNvSpPr txBox="1">
            <a:spLocks noChangeArrowheads="1"/>
          </p:cNvSpPr>
          <p:nvPr/>
        </p:nvSpPr>
        <p:spPr bwMode="auto">
          <a:xfrm>
            <a:off x="1692275" y="4868863"/>
            <a:ext cx="6408738" cy="369332"/>
          </a:xfrm>
          <a:prstGeom prst="rect">
            <a:avLst/>
          </a:prstGeom>
          <a:noFill/>
          <a:ln w="9525">
            <a:solidFill>
              <a:srgbClr val="CCFF66"/>
            </a:solidFill>
            <a:miter lim="800000"/>
            <a:headEnd/>
            <a:tailEnd/>
          </a:ln>
        </p:spPr>
        <p:txBody>
          <a:bodyPr>
            <a:spAutoFit/>
          </a:bodyPr>
          <a:lstStyle/>
          <a:p>
            <a:pPr algn="ctr" rtl="1">
              <a:defRPr/>
            </a:pPr>
            <a:r>
              <a:rPr lang="fa-IR" b="1">
                <a:solidFill>
                  <a:srgbClr val="CCFFCC"/>
                </a:solidFill>
                <a:effectLst>
                  <a:outerShdw blurRad="38100" dist="38100" dir="2700000" algn="tl">
                    <a:srgbClr val="000000"/>
                  </a:outerShdw>
                </a:effectLst>
                <a:latin typeface="Arial" charset="0"/>
                <a:ea typeface="ＭＳ Ｐゴシック" pitchFamily="34" charset="-128"/>
                <a:cs typeface="2  Titr" pitchFamily="2" charset="-78"/>
              </a:rPr>
              <a:t>توجه : قبل از شروع تهویه ، اپی نفرین مورد ندارد .</a:t>
            </a:r>
            <a:endParaRPr lang="en-US" b="1">
              <a:solidFill>
                <a:srgbClr val="CCFFCC"/>
              </a:solidFill>
              <a:effectLst>
                <a:outerShdw blurRad="38100" dist="38100" dir="2700000" algn="tl">
                  <a:srgbClr val="000000"/>
                </a:outerShdw>
              </a:effectLst>
              <a:latin typeface="Arial" charset="0"/>
              <a:ea typeface="ＭＳ Ｐゴシック" pitchFamily="34" charset="-128"/>
              <a:cs typeface="2  Titr" pitchFamily="2" charset="-78"/>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6"/>
          <p:cNvSpPr>
            <a:spLocks noGrp="1"/>
          </p:cNvSpPr>
          <p:nvPr>
            <p:ph type="sldNum" sz="quarter" idx="12"/>
          </p:nvPr>
        </p:nvSpPr>
        <p:spPr/>
        <p:txBody>
          <a:bodyPr/>
          <a:lstStyle/>
          <a:p>
            <a:pPr>
              <a:defRPr/>
            </a:pPr>
            <a:r>
              <a:rPr lang="en-US"/>
              <a:t>6-</a:t>
            </a:r>
            <a:fld id="{350EE853-9AA7-4FAB-9EA1-0EB01558A407}" type="slidenum">
              <a:rPr lang="en-US">
                <a:cs typeface="Arial" charset="0"/>
              </a:rPr>
              <a:pPr>
                <a:defRPr/>
              </a:pPr>
              <a:t>74</a:t>
            </a:fld>
            <a:endParaRPr lang="en-US"/>
          </a:p>
        </p:txBody>
      </p:sp>
      <p:sp>
        <p:nvSpPr>
          <p:cNvPr id="14340" name="Rectangle 4"/>
          <p:cNvSpPr>
            <a:spLocks noGrp="1" noChangeArrowheads="1"/>
          </p:cNvSpPr>
          <p:nvPr>
            <p:ph type="title"/>
          </p:nvPr>
        </p:nvSpPr>
        <p:spPr/>
        <p:txBody>
          <a:bodyPr/>
          <a:lstStyle/>
          <a:p>
            <a:pPr algn="ctr" rtl="1" eaLnBrk="1" hangingPunct="1">
              <a:defRPr/>
            </a:pPr>
            <a:r>
              <a:rPr lang="fa-IR" sz="5400">
                <a:solidFill>
                  <a:srgbClr val="CCFF99"/>
                </a:solidFill>
                <a:cs typeface="2  Titr" pitchFamily="2" charset="-78"/>
              </a:rPr>
              <a:t>تجویز اپی نفرین</a:t>
            </a:r>
            <a:endParaRPr lang="en-US" sz="5400">
              <a:solidFill>
                <a:srgbClr val="CCFF99"/>
              </a:solidFill>
              <a:cs typeface="2  Titr" pitchFamily="2" charset="-78"/>
            </a:endParaRPr>
          </a:p>
        </p:txBody>
      </p:sp>
      <p:sp>
        <p:nvSpPr>
          <p:cNvPr id="14347" name="Rectangle 11"/>
          <p:cNvSpPr>
            <a:spLocks noGrp="1" noChangeArrowheads="1"/>
          </p:cNvSpPr>
          <p:nvPr>
            <p:ph type="body" sz="half" idx="2"/>
          </p:nvPr>
        </p:nvSpPr>
        <p:spPr>
          <a:xfrm>
            <a:off x="1908177" y="1700213"/>
            <a:ext cx="5400675" cy="4868862"/>
          </a:xfrm>
          <a:solidFill>
            <a:schemeClr val="tx1"/>
          </a:solidFill>
        </p:spPr>
        <p:txBody>
          <a:bodyPr/>
          <a:lstStyle/>
          <a:p>
            <a:pPr algn="justLow" rtl="1" eaLnBrk="1" hangingPunct="1">
              <a:lnSpc>
                <a:spcPct val="110000"/>
              </a:lnSpc>
              <a:buFontTx/>
              <a:buNone/>
              <a:defRPr/>
            </a:pPr>
            <a:r>
              <a:rPr lang="fa-IR" sz="2000" b="1">
                <a:solidFill>
                  <a:schemeClr val="accent2"/>
                </a:solidFill>
                <a:effectLst>
                  <a:outerShdw blurRad="38100" dist="38100" dir="2700000" algn="tl">
                    <a:srgbClr val="C0C0C0"/>
                  </a:outerShdw>
                </a:effectLst>
                <a:cs typeface="2  Titr" pitchFamily="2" charset="-78"/>
              </a:rPr>
              <a:t>        غلظت پیشنهادی=</a:t>
            </a:r>
          </a:p>
          <a:p>
            <a:pPr algn="justLow" rtl="1" eaLnBrk="1" hangingPunct="1">
              <a:lnSpc>
                <a:spcPct val="110000"/>
              </a:lnSpc>
              <a:buFontTx/>
              <a:buNone/>
              <a:defRPr/>
            </a:pPr>
            <a:r>
              <a:rPr lang="fa-IR" sz="2000" b="1">
                <a:effectLst>
                  <a:outerShdw blurRad="38100" dist="38100" dir="2700000" algn="tl">
                    <a:srgbClr val="C0C0C0"/>
                  </a:outerShdw>
                </a:effectLst>
                <a:cs typeface="2  Titr" pitchFamily="2" charset="-78"/>
              </a:rPr>
              <a:t>        </a:t>
            </a:r>
            <a:r>
              <a:rPr lang="en-US" sz="2000" b="1">
                <a:solidFill>
                  <a:schemeClr val="accent1"/>
                </a:solidFill>
                <a:effectLst>
                  <a:outerShdw blurRad="38100" dist="38100" dir="2700000" algn="tl">
                    <a:srgbClr val="C0C0C0"/>
                  </a:outerShdw>
                </a:effectLst>
                <a:cs typeface="2  Titr" pitchFamily="2" charset="-78"/>
              </a:rPr>
              <a:t>1:10000</a:t>
            </a:r>
          </a:p>
          <a:p>
            <a:pPr algn="justLow" rtl="1" eaLnBrk="1" hangingPunct="1">
              <a:lnSpc>
                <a:spcPct val="110000"/>
              </a:lnSpc>
              <a:buFontTx/>
              <a:buNone/>
              <a:defRPr/>
            </a:pPr>
            <a:r>
              <a:rPr lang="fa-IR" sz="2000" b="1">
                <a:solidFill>
                  <a:schemeClr val="accent2"/>
                </a:solidFill>
                <a:effectLst>
                  <a:outerShdw blurRad="38100" dist="38100" dir="2700000" algn="tl">
                    <a:srgbClr val="C0C0C0"/>
                  </a:outerShdw>
                </a:effectLst>
                <a:cs typeface="2  Titr" pitchFamily="2" charset="-78"/>
              </a:rPr>
              <a:t>       راه پیشنهادی=</a:t>
            </a:r>
          </a:p>
          <a:p>
            <a:pPr algn="justLow" rtl="1" eaLnBrk="1" hangingPunct="1">
              <a:lnSpc>
                <a:spcPct val="110000"/>
              </a:lnSpc>
              <a:buFontTx/>
              <a:buNone/>
              <a:defRPr/>
            </a:pPr>
            <a:r>
              <a:rPr lang="fa-IR" sz="2000" b="1">
                <a:solidFill>
                  <a:schemeClr val="accent1"/>
                </a:solidFill>
                <a:effectLst>
                  <a:outerShdw blurRad="38100" dist="38100" dir="2700000" algn="tl">
                    <a:srgbClr val="C0C0C0"/>
                  </a:outerShdw>
                </a:effectLst>
                <a:cs typeface="2  Titr" pitchFamily="2" charset="-78"/>
              </a:rPr>
              <a:t>        داخل وریدی( تا زمان گرفتن راه وریدی، استفاده از راه داخل تراشه را در نظر بگیرید)</a:t>
            </a:r>
          </a:p>
          <a:p>
            <a:pPr algn="justLow" rtl="1" eaLnBrk="1" hangingPunct="1">
              <a:lnSpc>
                <a:spcPct val="110000"/>
              </a:lnSpc>
              <a:buFontTx/>
              <a:buNone/>
              <a:defRPr/>
            </a:pPr>
            <a:r>
              <a:rPr lang="fa-IR" sz="2000" b="1">
                <a:solidFill>
                  <a:schemeClr val="accent2"/>
                </a:solidFill>
                <a:effectLst>
                  <a:outerShdw blurRad="38100" dist="38100" dir="2700000" algn="tl">
                    <a:srgbClr val="C0C0C0"/>
                  </a:outerShdw>
                </a:effectLst>
                <a:cs typeface="2  Titr" pitchFamily="2" charset="-78"/>
              </a:rPr>
              <a:t>        دوز پیشنهادی=</a:t>
            </a:r>
          </a:p>
          <a:p>
            <a:pPr algn="justLow" rtl="1" eaLnBrk="1" hangingPunct="1">
              <a:lnSpc>
                <a:spcPct val="110000"/>
              </a:lnSpc>
              <a:buFontTx/>
              <a:buNone/>
              <a:defRPr/>
            </a:pPr>
            <a:r>
              <a:rPr lang="en-US" sz="2000" b="1">
                <a:solidFill>
                  <a:schemeClr val="accent1"/>
                </a:solidFill>
                <a:effectLst>
                  <a:outerShdw blurRad="38100" dist="38100" dir="2700000" algn="tl">
                    <a:srgbClr val="C0C0C0"/>
                  </a:outerShdw>
                </a:effectLst>
                <a:cs typeface="2  Titr" pitchFamily="2" charset="-78"/>
              </a:rPr>
              <a:t>0.1- 0.3ml/kg      </a:t>
            </a:r>
            <a:r>
              <a:rPr lang="fa-IR" sz="2000" b="1">
                <a:solidFill>
                  <a:schemeClr val="accent1"/>
                </a:solidFill>
                <a:effectLst>
                  <a:outerShdw blurRad="38100" dist="38100" dir="2700000" algn="tl">
                    <a:srgbClr val="C0C0C0"/>
                  </a:outerShdw>
                </a:effectLst>
                <a:cs typeface="2  Titr" pitchFamily="2" charset="-78"/>
              </a:rPr>
              <a:t> از محلول </a:t>
            </a:r>
            <a:r>
              <a:rPr lang="en-US" sz="2000" b="1">
                <a:solidFill>
                  <a:schemeClr val="accent1"/>
                </a:solidFill>
                <a:effectLst>
                  <a:outerShdw blurRad="38100" dist="38100" dir="2700000" algn="tl">
                    <a:srgbClr val="C0C0C0"/>
                  </a:outerShdw>
                </a:effectLst>
                <a:cs typeface="2  Titr" pitchFamily="2" charset="-78"/>
              </a:rPr>
              <a:t>1:10,000</a:t>
            </a:r>
            <a:endParaRPr lang="fa-IR" sz="2000" b="1">
              <a:solidFill>
                <a:schemeClr val="accent1"/>
              </a:solidFill>
              <a:effectLst>
                <a:outerShdw blurRad="38100" dist="38100" dir="2700000" algn="tl">
                  <a:srgbClr val="C0C0C0"/>
                </a:outerShdw>
              </a:effectLst>
              <a:cs typeface="2  Titr" pitchFamily="2" charset="-78"/>
            </a:endParaRPr>
          </a:p>
          <a:p>
            <a:pPr algn="justLow" rtl="1" eaLnBrk="1" hangingPunct="1">
              <a:lnSpc>
                <a:spcPct val="110000"/>
              </a:lnSpc>
              <a:buFontTx/>
              <a:buNone/>
              <a:defRPr/>
            </a:pPr>
            <a:r>
              <a:rPr lang="fa-IR" sz="2000" b="1">
                <a:solidFill>
                  <a:schemeClr val="accent1"/>
                </a:solidFill>
                <a:effectLst>
                  <a:outerShdw blurRad="38100" dist="38100" dir="2700000" algn="tl">
                    <a:srgbClr val="C0C0C0"/>
                  </a:outerShdw>
                </a:effectLst>
                <a:cs typeface="2  Titr" pitchFamily="2" charset="-78"/>
              </a:rPr>
              <a:t>        </a:t>
            </a:r>
            <a:r>
              <a:rPr lang="fa-IR" sz="2000" b="1">
                <a:solidFill>
                  <a:schemeClr val="accent2"/>
                </a:solidFill>
                <a:effectLst>
                  <a:outerShdw blurRad="38100" dist="38100" dir="2700000" algn="tl">
                    <a:srgbClr val="C0C0C0"/>
                  </a:outerShdw>
                </a:effectLst>
                <a:cs typeface="2  Titr" pitchFamily="2" charset="-78"/>
              </a:rPr>
              <a:t>آماده کردن محلول پیشنهادی=</a:t>
            </a:r>
          </a:p>
          <a:p>
            <a:pPr algn="justLow" rtl="1" eaLnBrk="1" hangingPunct="1">
              <a:lnSpc>
                <a:spcPct val="110000"/>
              </a:lnSpc>
              <a:buFontTx/>
              <a:buNone/>
              <a:defRPr/>
            </a:pPr>
            <a:r>
              <a:rPr lang="fa-IR" sz="2000" b="1">
                <a:solidFill>
                  <a:schemeClr val="accent2"/>
                </a:solidFill>
                <a:effectLst>
                  <a:outerShdw blurRad="38100" dist="38100" dir="2700000" algn="tl">
                    <a:srgbClr val="C0C0C0"/>
                  </a:outerShdw>
                </a:effectLst>
                <a:cs typeface="2  Titr" pitchFamily="2" charset="-78"/>
              </a:rPr>
              <a:t>        </a:t>
            </a:r>
            <a:r>
              <a:rPr lang="fa-IR" sz="2000" b="1">
                <a:solidFill>
                  <a:schemeClr val="accent1"/>
                </a:solidFill>
                <a:effectLst>
                  <a:outerShdw blurRad="38100" dist="38100" dir="2700000" algn="tl">
                    <a:srgbClr val="C0C0C0"/>
                  </a:outerShdw>
                </a:effectLst>
                <a:cs typeface="2  Titr" pitchFamily="2" charset="-78"/>
              </a:rPr>
              <a:t>محلول </a:t>
            </a:r>
            <a:r>
              <a:rPr lang="en-US" sz="2000" b="1">
                <a:solidFill>
                  <a:schemeClr val="accent1"/>
                </a:solidFill>
                <a:effectLst>
                  <a:outerShdw blurRad="38100" dist="38100" dir="2700000" algn="tl">
                    <a:srgbClr val="C0C0C0"/>
                  </a:outerShdw>
                </a:effectLst>
                <a:cs typeface="2  Titr" pitchFamily="2" charset="-78"/>
              </a:rPr>
              <a:t>1:10000</a:t>
            </a:r>
            <a:r>
              <a:rPr lang="fa-IR" sz="2000" b="1">
                <a:solidFill>
                  <a:schemeClr val="accent1"/>
                </a:solidFill>
                <a:effectLst>
                  <a:outerShdw blurRad="38100" dist="38100" dir="2700000" algn="tl">
                    <a:srgbClr val="C0C0C0"/>
                  </a:outerShdw>
                </a:effectLst>
                <a:cs typeface="2  Titr" pitchFamily="2" charset="-78"/>
              </a:rPr>
              <a:t> در سرنگ </a:t>
            </a:r>
            <a:r>
              <a:rPr lang="en-US" sz="2000" b="1">
                <a:solidFill>
                  <a:schemeClr val="accent1"/>
                </a:solidFill>
                <a:effectLst>
                  <a:outerShdw blurRad="38100" dist="38100" dir="2700000" algn="tl">
                    <a:srgbClr val="C0C0C0"/>
                  </a:outerShdw>
                </a:effectLst>
                <a:cs typeface="2  Titr" pitchFamily="2" charset="-78"/>
              </a:rPr>
              <a:t>1ml</a:t>
            </a:r>
            <a:r>
              <a:rPr lang="fa-IR" sz="2000" b="1">
                <a:solidFill>
                  <a:schemeClr val="accent1"/>
                </a:solidFill>
                <a:effectLst>
                  <a:outerShdw blurRad="38100" dist="38100" dir="2700000" algn="tl">
                    <a:srgbClr val="C0C0C0"/>
                  </a:outerShdw>
                </a:effectLst>
                <a:cs typeface="2  Titr" pitchFamily="2" charset="-78"/>
              </a:rPr>
              <a:t> (یا سرنگ بزرگتر در صورتیکه برای تزریق از لوله تراشه مورد نظر باشد).</a:t>
            </a:r>
          </a:p>
          <a:p>
            <a:pPr algn="justLow" rtl="1" eaLnBrk="1" hangingPunct="1">
              <a:lnSpc>
                <a:spcPct val="110000"/>
              </a:lnSpc>
              <a:buFontTx/>
              <a:buNone/>
              <a:defRPr/>
            </a:pPr>
            <a:r>
              <a:rPr lang="fa-IR" sz="2000" b="1">
                <a:solidFill>
                  <a:schemeClr val="accent1"/>
                </a:solidFill>
                <a:effectLst>
                  <a:outerShdw blurRad="38100" dist="38100" dir="2700000" algn="tl">
                    <a:srgbClr val="C0C0C0"/>
                  </a:outerShdw>
                </a:effectLst>
                <a:cs typeface="2  Titr" pitchFamily="2" charset="-78"/>
              </a:rPr>
              <a:t>        </a:t>
            </a:r>
            <a:r>
              <a:rPr lang="fa-IR" sz="2000" b="1">
                <a:solidFill>
                  <a:schemeClr val="accent2"/>
                </a:solidFill>
                <a:effectLst>
                  <a:outerShdw blurRad="38100" dist="38100" dir="2700000" algn="tl">
                    <a:srgbClr val="C0C0C0"/>
                  </a:outerShdw>
                </a:effectLst>
                <a:cs typeface="2  Titr" pitchFamily="2" charset="-78"/>
              </a:rPr>
              <a:t>سرعت تزریق پیشنهادی=</a:t>
            </a:r>
          </a:p>
          <a:p>
            <a:pPr algn="justLow" rtl="1" eaLnBrk="1" hangingPunct="1">
              <a:lnSpc>
                <a:spcPct val="110000"/>
              </a:lnSpc>
              <a:buFontTx/>
              <a:buNone/>
              <a:defRPr/>
            </a:pPr>
            <a:r>
              <a:rPr lang="fa-IR" sz="2000" b="1">
                <a:solidFill>
                  <a:schemeClr val="accent1"/>
                </a:solidFill>
                <a:effectLst>
                  <a:outerShdw blurRad="38100" dist="38100" dir="2700000" algn="tl">
                    <a:srgbClr val="C0C0C0"/>
                  </a:outerShdw>
                </a:effectLst>
                <a:cs typeface="2  Titr" pitchFamily="2" charset="-78"/>
              </a:rPr>
              <a:t>        سریع(با حداکثر سرعت ممکن)</a:t>
            </a:r>
            <a:endParaRPr lang="en-US" sz="2000" b="1">
              <a:solidFill>
                <a:schemeClr val="accent1"/>
              </a:solidFill>
              <a:effectLst>
                <a:outerShdw blurRad="38100" dist="38100" dir="2700000" algn="tl">
                  <a:srgbClr val="C0C0C0"/>
                </a:outerShdw>
              </a:effectLst>
              <a:cs typeface="2  Titr" pitchFamily="2" charset="-78"/>
            </a:endParaRPr>
          </a:p>
        </p:txBody>
      </p:sp>
      <p:sp>
        <p:nvSpPr>
          <p:cNvPr id="14345" name="Rectangle 9"/>
          <p:cNvSpPr>
            <a:spLocks noChangeArrowheads="1"/>
          </p:cNvSpPr>
          <p:nvPr/>
        </p:nvSpPr>
        <p:spPr bwMode="auto">
          <a:xfrm>
            <a:off x="762000" y="6049965"/>
            <a:ext cx="590550" cy="579437"/>
          </a:xfrm>
          <a:prstGeom prst="rect">
            <a:avLst/>
          </a:prstGeom>
          <a:noFill/>
          <a:ln w="9525">
            <a:noFill/>
            <a:miter lim="800000"/>
            <a:headEnd/>
            <a:tailEnd/>
          </a:ln>
          <a:effectLst/>
        </p:spPr>
        <p:txBody>
          <a:bodyPr wrap="none">
            <a:spAutoFit/>
          </a:bodyPr>
          <a:lstStyle/>
          <a:p>
            <a:pPr>
              <a:defRPr/>
            </a:pPr>
            <a:r>
              <a:rPr lang="en-US" sz="3200">
                <a:solidFill>
                  <a:srgbClr val="FFFF66"/>
                </a:solidFill>
                <a:effectLst>
                  <a:outerShdw blurRad="38100" dist="38100" dir="2700000" algn="tl">
                    <a:srgbClr val="000000"/>
                  </a:outerShdw>
                </a:effectLst>
                <a:latin typeface="Arial" charset="0"/>
                <a:ea typeface="ＭＳ Ｐゴシック" pitchFamily="34" charset="-128"/>
                <a:cs typeface="IranNastaliq" pitchFamily="18" charset="0"/>
                <a:sym typeface="Webdings" pitchFamily="18" charset="2"/>
              </a:rPr>
              <a:t></a:t>
            </a:r>
            <a:endParaRPr lang="en-US" sz="3200">
              <a:solidFill>
                <a:srgbClr val="D3E2FF"/>
              </a:solidFill>
              <a:effectLst>
                <a:outerShdw blurRad="38100" dist="38100" dir="2700000" algn="tl">
                  <a:srgbClr val="000000"/>
                </a:outerShdw>
              </a:effectLst>
              <a:latin typeface="Arial" charset="0"/>
              <a:ea typeface="ＭＳ Ｐゴシック" pitchFamily="34" charset="-128"/>
              <a:cs typeface="IranNastaliq" pitchFamily="18" charset="0"/>
              <a:sym typeface="Webdings" pitchFamily="18" charset="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7-</a:t>
            </a:r>
            <a:fld id="{ED679825-C178-4CE6-80B3-3518DE52BACA}" type="slidenum">
              <a:rPr lang="en-US"/>
              <a:pPr>
                <a:defRPr/>
              </a:pPr>
              <a:t>75</a:t>
            </a:fld>
            <a:endParaRPr lang="en-US"/>
          </a:p>
        </p:txBody>
      </p:sp>
      <p:sp>
        <p:nvSpPr>
          <p:cNvPr id="30724" name="Rectangle 4"/>
          <p:cNvSpPr>
            <a:spLocks noGrp="1" noChangeArrowheads="1"/>
          </p:cNvSpPr>
          <p:nvPr>
            <p:ph type="title"/>
          </p:nvPr>
        </p:nvSpPr>
        <p:spPr>
          <a:xfrm>
            <a:off x="971550" y="846138"/>
            <a:ext cx="7632700" cy="1143000"/>
          </a:xfrm>
        </p:spPr>
        <p:txBody>
          <a:bodyPr>
            <a:normAutofit fontScale="90000"/>
          </a:bodyPr>
          <a:lstStyle/>
          <a:p>
            <a:pPr algn="r" rtl="1" eaLnBrk="1" hangingPunct="1">
              <a:defRPr/>
            </a:pPr>
            <a:r>
              <a:rPr lang="fa-IR" sz="3600" dirty="0">
                <a:solidFill>
                  <a:schemeClr val="tx2"/>
                </a:solidFill>
                <a:cs typeface="2  Titr" pitchFamily="2" charset="-78"/>
              </a:rPr>
              <a:t>احیاء خارج از بیمارستان </a:t>
            </a:r>
            <a:br>
              <a:rPr lang="fa-IR" sz="3600" dirty="0">
                <a:solidFill>
                  <a:schemeClr val="tx2"/>
                </a:solidFill>
                <a:cs typeface="2  Titr" pitchFamily="2" charset="-78"/>
              </a:rPr>
            </a:br>
            <a:r>
              <a:rPr lang="fa-IR" sz="3600" dirty="0">
                <a:solidFill>
                  <a:schemeClr val="tx2"/>
                </a:solidFill>
                <a:cs typeface="2  Titr" pitchFamily="2" charset="-78"/>
              </a:rPr>
              <a:t>یا بعد از ساعات اولیه پس از تولد</a:t>
            </a:r>
            <a:endParaRPr lang="en-US" sz="3600" dirty="0">
              <a:solidFill>
                <a:schemeClr val="tx2"/>
              </a:solidFill>
              <a:cs typeface="2  Titr" pitchFamily="2" charset="-78"/>
            </a:endParaRPr>
          </a:p>
        </p:txBody>
      </p:sp>
      <p:sp>
        <p:nvSpPr>
          <p:cNvPr id="30725" name="Rectangle 5"/>
          <p:cNvSpPr>
            <a:spLocks noGrp="1" noChangeArrowheads="1"/>
          </p:cNvSpPr>
          <p:nvPr>
            <p:ph type="body" idx="1"/>
          </p:nvPr>
        </p:nvSpPr>
        <p:spPr>
          <a:xfrm>
            <a:off x="831850" y="2349502"/>
            <a:ext cx="7772400" cy="2816225"/>
          </a:xfrm>
          <a:ln>
            <a:solidFill>
              <a:schemeClr val="hlink"/>
            </a:solidFill>
          </a:ln>
        </p:spPr>
        <p:txBody>
          <a:bodyPr/>
          <a:lstStyle/>
          <a:p>
            <a:pPr algn="r" rtl="1" eaLnBrk="1" hangingPunct="1">
              <a:buFontTx/>
              <a:buNone/>
              <a:defRPr/>
            </a:pPr>
            <a:r>
              <a:rPr lang="fa-IR" b="1" dirty="0" smtClean="0">
                <a:solidFill>
                  <a:schemeClr val="tx2">
                    <a:lumMod val="90000"/>
                  </a:schemeClr>
                </a:solidFill>
                <a:ea typeface="+mn-ea"/>
                <a:cs typeface="2  Titr" pitchFamily="2" charset="-78"/>
              </a:rPr>
              <a:t>اصول فیزیولوژیک</a:t>
            </a:r>
            <a:endParaRPr lang="en-US" b="1" dirty="0" smtClean="0">
              <a:solidFill>
                <a:schemeClr val="tx2">
                  <a:lumMod val="90000"/>
                </a:schemeClr>
              </a:solidFill>
              <a:ea typeface="+mn-ea"/>
              <a:cs typeface="2  Titr" pitchFamily="2" charset="-78"/>
            </a:endParaRPr>
          </a:p>
          <a:p>
            <a:pPr algn="justLow" rtl="1" eaLnBrk="1" hangingPunct="1">
              <a:buFontTx/>
              <a:buBlip>
                <a:blip r:embed="rId3"/>
              </a:buBlip>
              <a:defRPr/>
            </a:pPr>
            <a:r>
              <a:rPr lang="fa-IR" sz="2400" b="1" dirty="0">
                <a:cs typeface="2  Titr" pitchFamily="2" charset="-78"/>
              </a:rPr>
              <a:t>گرم کردن</a:t>
            </a:r>
            <a:r>
              <a:rPr lang="en-US" sz="2400" b="1" dirty="0">
                <a:cs typeface="2  Titr" pitchFamily="2" charset="-78"/>
              </a:rPr>
              <a:t> </a:t>
            </a:r>
            <a:r>
              <a:rPr lang="fa-IR" sz="2400" b="1" dirty="0">
                <a:cs typeface="2  Titr" pitchFamily="2" charset="-78"/>
              </a:rPr>
              <a:t>، وضعیت دادن و تمیز کردن راه هوائی</a:t>
            </a:r>
          </a:p>
          <a:p>
            <a:pPr algn="justLow" rtl="1" eaLnBrk="1" hangingPunct="1">
              <a:buFontTx/>
              <a:buBlip>
                <a:blip r:embed="rId3"/>
              </a:buBlip>
              <a:defRPr/>
            </a:pPr>
            <a:r>
              <a:rPr lang="fa-IR" sz="2400" b="1" dirty="0">
                <a:cs typeface="2  Titr" pitchFamily="2" charset="-78"/>
              </a:rPr>
              <a:t>تحریک تنفسی</a:t>
            </a:r>
            <a:r>
              <a:rPr lang="en-US" sz="2400" b="1" dirty="0">
                <a:cs typeface="2  Titr" pitchFamily="2" charset="-78"/>
              </a:rPr>
              <a:t> </a:t>
            </a:r>
            <a:r>
              <a:rPr lang="fa-IR" sz="2400" b="1" dirty="0">
                <a:cs typeface="2  Titr" pitchFamily="2" charset="-78"/>
              </a:rPr>
              <a:t>، دادن اکسیژن در صورت نیاز</a:t>
            </a:r>
          </a:p>
          <a:p>
            <a:pPr algn="justLow" rtl="1" eaLnBrk="1" hangingPunct="1">
              <a:buFontTx/>
              <a:buBlip>
                <a:blip r:embed="rId3"/>
              </a:buBlip>
              <a:defRPr/>
            </a:pPr>
            <a:r>
              <a:rPr lang="fa-IR" sz="2400" b="1" dirty="0">
                <a:cs typeface="2  Titr" pitchFamily="2" charset="-78"/>
              </a:rPr>
              <a:t>برقراری تهویه موثر</a:t>
            </a:r>
          </a:p>
          <a:p>
            <a:pPr algn="justLow" rtl="1" eaLnBrk="1" hangingPunct="1">
              <a:buFontTx/>
              <a:buBlip>
                <a:blip r:embed="rId3"/>
              </a:buBlip>
              <a:defRPr/>
            </a:pPr>
            <a:r>
              <a:rPr lang="fa-IR" sz="2400" b="1" dirty="0">
                <a:cs typeface="2  Titr" pitchFamily="2" charset="-78"/>
              </a:rPr>
              <a:t>فشردن قفسه سینه</a:t>
            </a:r>
          </a:p>
          <a:p>
            <a:pPr algn="justLow" rtl="1" eaLnBrk="1" hangingPunct="1">
              <a:buFontTx/>
              <a:buBlip>
                <a:blip r:embed="rId3"/>
              </a:buBlip>
              <a:defRPr/>
            </a:pPr>
            <a:r>
              <a:rPr lang="fa-IR" sz="2400" b="1" dirty="0">
                <a:cs typeface="2  Titr" pitchFamily="2" charset="-78"/>
              </a:rPr>
              <a:t>استفاده از داروها</a:t>
            </a:r>
            <a:endParaRPr lang="en-US" sz="2400" b="1" dirty="0">
              <a:cs typeface="2  Titr" pitchFamily="2" charset="-78"/>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pPr>
              <a:defRPr/>
            </a:pPr>
            <a:r>
              <a:rPr lang="en-US"/>
              <a:t>7-</a:t>
            </a:r>
            <a:fld id="{F693610D-5059-42F1-B74D-FA8B22A2AA7D}" type="slidenum">
              <a:rPr lang="en-US"/>
              <a:pPr>
                <a:defRPr/>
              </a:pPr>
              <a:t>76</a:t>
            </a:fld>
            <a:endParaRPr lang="en-US"/>
          </a:p>
        </p:txBody>
      </p:sp>
      <p:sp>
        <p:nvSpPr>
          <p:cNvPr id="32773" name="Rectangle 5"/>
          <p:cNvSpPr>
            <a:spLocks noGrp="1" noChangeArrowheads="1"/>
          </p:cNvSpPr>
          <p:nvPr>
            <p:ph type="body" idx="1"/>
          </p:nvPr>
        </p:nvSpPr>
        <p:spPr>
          <a:xfrm>
            <a:off x="468315" y="1844675"/>
            <a:ext cx="7989887" cy="4256088"/>
          </a:xfrm>
          <a:ln>
            <a:solidFill>
              <a:schemeClr val="hlink"/>
            </a:solidFill>
          </a:ln>
        </p:spPr>
        <p:txBody>
          <a:bodyPr/>
          <a:lstStyle/>
          <a:p>
            <a:pPr algn="r" rtl="1" eaLnBrk="1" hangingPunct="1">
              <a:lnSpc>
                <a:spcPct val="90000"/>
              </a:lnSpc>
              <a:buFontTx/>
              <a:buNone/>
              <a:defRPr/>
            </a:pPr>
            <a:r>
              <a:rPr lang="fa-IR" sz="3600" b="1" dirty="0">
                <a:solidFill>
                  <a:schemeClr val="tx2">
                    <a:lumMod val="90000"/>
                  </a:schemeClr>
                </a:solidFill>
                <a:cs typeface="2  Titr" pitchFamily="2" charset="-78"/>
              </a:rPr>
              <a:t>استراتژی ها</a:t>
            </a:r>
            <a:endParaRPr lang="en-US" sz="3600" b="1" dirty="0">
              <a:solidFill>
                <a:schemeClr val="tx2">
                  <a:lumMod val="90000"/>
                </a:schemeClr>
              </a:solidFill>
              <a:cs typeface="2  Titr" pitchFamily="2" charset="-78"/>
            </a:endParaRPr>
          </a:p>
          <a:p>
            <a:pPr algn="justLow" rtl="1" eaLnBrk="1" hangingPunct="1">
              <a:lnSpc>
                <a:spcPct val="90000"/>
              </a:lnSpc>
              <a:defRPr/>
            </a:pPr>
            <a:r>
              <a:rPr lang="fa-IR" sz="2800" b="1" dirty="0">
                <a:cs typeface="2  Titr" pitchFamily="2" charset="-78"/>
              </a:rPr>
              <a:t>حفظ درجه حرارت نوزاد با تماس پوست به پوست با مادر و بالا بردن درجه حرارت محیط</a:t>
            </a:r>
            <a:endParaRPr lang="en-US" sz="2800" b="1" dirty="0">
              <a:cs typeface="2  Titr" pitchFamily="2" charset="-78"/>
            </a:endParaRPr>
          </a:p>
          <a:p>
            <a:pPr algn="justLow" rtl="1" eaLnBrk="1" hangingPunct="1">
              <a:lnSpc>
                <a:spcPct val="90000"/>
              </a:lnSpc>
              <a:defRPr/>
            </a:pPr>
            <a:r>
              <a:rPr lang="fa-IR" sz="2800" b="1" dirty="0">
                <a:cs typeface="2  Titr" pitchFamily="2" charset="-78"/>
              </a:rPr>
              <a:t>تمیز کردن راه هوائی با یک پوار یا پارچه توسط انگشتان</a:t>
            </a:r>
            <a:endParaRPr lang="en-US" sz="2800" b="1" dirty="0">
              <a:cs typeface="2  Titr" pitchFamily="2" charset="-78"/>
            </a:endParaRPr>
          </a:p>
          <a:p>
            <a:pPr algn="justLow" rtl="1" eaLnBrk="1" hangingPunct="1">
              <a:lnSpc>
                <a:spcPct val="90000"/>
              </a:lnSpc>
              <a:defRPr/>
            </a:pPr>
            <a:r>
              <a:rPr lang="fa-IR" sz="2800" b="1" dirty="0">
                <a:cs typeface="2  Titr" pitchFamily="2" charset="-78"/>
              </a:rPr>
              <a:t>روش دهان به دهان و بینی را جهت دادن تهویه با فشار مثبت در نظر بگیرید.</a:t>
            </a:r>
            <a:endParaRPr lang="en-US" sz="2800" b="1" dirty="0">
              <a:cs typeface="2  Titr" pitchFamily="2" charset="-78"/>
            </a:endParaRPr>
          </a:p>
          <a:p>
            <a:pPr algn="justLow" rtl="1" eaLnBrk="1" hangingPunct="1">
              <a:lnSpc>
                <a:spcPct val="90000"/>
              </a:lnSpc>
              <a:defRPr/>
            </a:pPr>
            <a:r>
              <a:rPr lang="fa-IR" sz="2800" b="1" dirty="0">
                <a:cs typeface="2  Titr" pitchFamily="2" charset="-78"/>
              </a:rPr>
              <a:t>ورید محیطی یا فضای داخل استخوانی را میتوان جهت برقراری راه تزریق، بکار برد.</a:t>
            </a:r>
            <a:endParaRPr lang="en-US" sz="2800" b="1" dirty="0">
              <a:cs typeface="2  Titr" pitchFamily="2" charset="-78"/>
            </a:endParaRPr>
          </a:p>
          <a:p>
            <a:pPr algn="justLow" rtl="1" eaLnBrk="1" hangingPunct="1">
              <a:lnSpc>
                <a:spcPct val="90000"/>
              </a:lnSpc>
              <a:defRPr/>
            </a:pPr>
            <a:r>
              <a:rPr lang="fa-IR" sz="2800" b="1" dirty="0">
                <a:cs typeface="2  Titr" pitchFamily="2" charset="-78"/>
              </a:rPr>
              <a:t>تجویز داروها</a:t>
            </a:r>
            <a:r>
              <a:rPr lang="en-US" sz="2800" b="1" dirty="0">
                <a:cs typeface="2  Titr" pitchFamily="2" charset="-78"/>
              </a:rPr>
              <a:t>  </a:t>
            </a:r>
          </a:p>
        </p:txBody>
      </p:sp>
      <p:sp>
        <p:nvSpPr>
          <p:cNvPr id="32775" name="Rectangle 7"/>
          <p:cNvSpPr>
            <a:spLocks noGrp="1" noChangeArrowheads="1"/>
          </p:cNvSpPr>
          <p:nvPr>
            <p:ph type="title"/>
          </p:nvPr>
        </p:nvSpPr>
        <p:spPr>
          <a:xfrm>
            <a:off x="971550" y="620713"/>
            <a:ext cx="7632700" cy="1143000"/>
          </a:xfrm>
        </p:spPr>
        <p:txBody>
          <a:bodyPr>
            <a:normAutofit fontScale="90000"/>
          </a:bodyPr>
          <a:lstStyle/>
          <a:p>
            <a:pPr algn="r" rtl="1" eaLnBrk="1" hangingPunct="1">
              <a:defRPr/>
            </a:pPr>
            <a:r>
              <a:rPr lang="fa-IR" sz="3600" dirty="0">
                <a:solidFill>
                  <a:schemeClr val="tx2"/>
                </a:solidFill>
                <a:cs typeface="2  Titr" pitchFamily="2" charset="-78"/>
              </a:rPr>
              <a:t>احیاء خارج از بیمارستان </a:t>
            </a:r>
            <a:br>
              <a:rPr lang="fa-IR" sz="3600" dirty="0">
                <a:solidFill>
                  <a:schemeClr val="tx2"/>
                </a:solidFill>
                <a:cs typeface="2  Titr" pitchFamily="2" charset="-78"/>
              </a:rPr>
            </a:br>
            <a:r>
              <a:rPr lang="fa-IR" sz="3600" dirty="0">
                <a:solidFill>
                  <a:schemeClr val="tx2"/>
                </a:solidFill>
                <a:cs typeface="2  Titr" pitchFamily="2" charset="-78"/>
              </a:rPr>
              <a:t>یا بعد از ساعات اولیه پس از تولد</a:t>
            </a:r>
            <a:endParaRPr lang="en-US" sz="3600" dirty="0">
              <a:solidFill>
                <a:schemeClr val="tx2"/>
              </a:solidFill>
              <a:cs typeface="2  Titr" pitchFamily="2" charset="-78"/>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2"/>
          </p:nvPr>
        </p:nvSpPr>
        <p:spPr/>
        <p:txBody>
          <a:bodyPr/>
          <a:lstStyle/>
          <a:p>
            <a:pPr>
              <a:defRPr/>
            </a:pPr>
            <a:r>
              <a:rPr lang="en-US"/>
              <a:t>8-</a:t>
            </a:r>
            <a:fld id="{789F8590-575E-4587-984D-545E2AF0C400}" type="slidenum">
              <a:rPr lang="en-US">
                <a:cs typeface="Arial" charset="0"/>
              </a:rPr>
              <a:pPr>
                <a:defRPr/>
              </a:pPr>
              <a:t>77</a:t>
            </a:fld>
            <a:endParaRPr lang="en-US"/>
          </a:p>
        </p:txBody>
      </p:sp>
      <p:sp>
        <p:nvSpPr>
          <p:cNvPr id="12292" name="Rectangle 4"/>
          <p:cNvSpPr>
            <a:spLocks noGrp="1" noChangeArrowheads="1"/>
          </p:cNvSpPr>
          <p:nvPr>
            <p:ph type="title"/>
          </p:nvPr>
        </p:nvSpPr>
        <p:spPr/>
        <p:txBody>
          <a:bodyPr/>
          <a:lstStyle/>
          <a:p>
            <a:pPr algn="r" rtl="1" eaLnBrk="1" hangingPunct="1">
              <a:defRPr/>
            </a:pPr>
            <a:r>
              <a:rPr lang="fa-IR" dirty="0" smtClean="0">
                <a:solidFill>
                  <a:schemeClr val="tx2">
                    <a:lumMod val="75000"/>
                  </a:schemeClr>
                </a:solidFill>
                <a:ea typeface="+mj-ea"/>
                <a:cs typeface="2  Titr" pitchFamily="2" charset="-78"/>
              </a:rPr>
              <a:t>گرم نگه داشتن نوزاد نارس</a:t>
            </a:r>
            <a:endParaRPr lang="en-US" dirty="0" smtClean="0">
              <a:solidFill>
                <a:schemeClr val="tx2">
                  <a:lumMod val="75000"/>
                </a:schemeClr>
              </a:solidFill>
              <a:ea typeface="+mj-ea"/>
              <a:cs typeface="2  Titr" pitchFamily="2" charset="-78"/>
            </a:endParaRPr>
          </a:p>
        </p:txBody>
      </p:sp>
      <p:sp>
        <p:nvSpPr>
          <p:cNvPr id="12293" name="Rectangle 5"/>
          <p:cNvSpPr>
            <a:spLocks noGrp="1" noChangeArrowheads="1"/>
          </p:cNvSpPr>
          <p:nvPr>
            <p:ph type="body" sz="half" idx="1"/>
          </p:nvPr>
        </p:nvSpPr>
        <p:spPr>
          <a:xfrm>
            <a:off x="4859338" y="1989138"/>
            <a:ext cx="3810000" cy="2951162"/>
          </a:xfrm>
          <a:ln>
            <a:solidFill>
              <a:srgbClr val="CCCC00"/>
            </a:solidFill>
          </a:ln>
        </p:spPr>
        <p:txBody>
          <a:bodyPr/>
          <a:lstStyle/>
          <a:p>
            <a:pPr algn="justLow" rtl="1" eaLnBrk="1" hangingPunct="1">
              <a:buFontTx/>
              <a:buBlip>
                <a:blip r:embed="rId4"/>
              </a:buBlip>
              <a:defRPr/>
            </a:pPr>
            <a:r>
              <a:rPr lang="fa-IR" sz="2400" b="1">
                <a:cs typeface="2  Titr" pitchFamily="2" charset="-78"/>
              </a:rPr>
              <a:t>بالا بردن درجه حرارت اتاق زایمان</a:t>
            </a:r>
            <a:endParaRPr lang="en-US" sz="2400" b="1">
              <a:cs typeface="2  Titr" pitchFamily="2" charset="-78"/>
            </a:endParaRPr>
          </a:p>
          <a:p>
            <a:pPr algn="justLow" rtl="1" eaLnBrk="1" hangingPunct="1">
              <a:buFontTx/>
              <a:buBlip>
                <a:blip r:embed="rId4"/>
              </a:buBlip>
              <a:defRPr/>
            </a:pPr>
            <a:r>
              <a:rPr lang="fa-IR" sz="2400" b="1">
                <a:cs typeface="2  Titr" pitchFamily="2" charset="-78"/>
              </a:rPr>
              <a:t>وارمر تابشی از قبل گرم شده</a:t>
            </a:r>
            <a:endParaRPr lang="en-US" sz="2400" b="1">
              <a:cs typeface="2  Titr" pitchFamily="2" charset="-78"/>
            </a:endParaRPr>
          </a:p>
          <a:p>
            <a:pPr algn="justLow" rtl="1" eaLnBrk="1" hangingPunct="1">
              <a:buFontTx/>
              <a:buBlip>
                <a:blip r:embed="rId4"/>
              </a:buBlip>
              <a:defRPr/>
            </a:pPr>
            <a:r>
              <a:rPr lang="fa-IR" sz="2400" b="1">
                <a:cs typeface="2  Titr" pitchFamily="2" charset="-78"/>
              </a:rPr>
              <a:t>استفاده از پدهای گرم کننده</a:t>
            </a:r>
            <a:endParaRPr lang="en-US" sz="2400" b="1">
              <a:cs typeface="2  Titr" pitchFamily="2" charset="-78"/>
            </a:endParaRPr>
          </a:p>
          <a:p>
            <a:pPr algn="justLow" rtl="1" eaLnBrk="1" hangingPunct="1">
              <a:buFontTx/>
              <a:buBlip>
                <a:blip r:embed="rId4"/>
              </a:buBlip>
              <a:defRPr/>
            </a:pPr>
            <a:r>
              <a:rPr lang="fa-IR" sz="2400" b="1">
                <a:cs typeface="2  Titr" pitchFamily="2" charset="-78"/>
              </a:rPr>
              <a:t>توجه به استفاده از کیسه پلی اتیلن برای نوزادان کمتر از 28هفته</a:t>
            </a:r>
            <a:endParaRPr lang="en-US" sz="2400" b="1">
              <a:cs typeface="2  Titr" pitchFamily="2" charset="-78"/>
            </a:endParaRPr>
          </a:p>
          <a:p>
            <a:pPr algn="justLow" rtl="1" eaLnBrk="1" hangingPunct="1">
              <a:buFontTx/>
              <a:buBlip>
                <a:blip r:embed="rId4"/>
              </a:buBlip>
              <a:defRPr/>
            </a:pPr>
            <a:endParaRPr lang="en-US" sz="2400" b="1">
              <a:cs typeface="2  Titr" pitchFamily="2" charset="-78"/>
            </a:endParaRPr>
          </a:p>
          <a:p>
            <a:pPr algn="justLow" rtl="1" eaLnBrk="1" hangingPunct="1">
              <a:buFontTx/>
              <a:buBlip>
                <a:blip r:embed="rId4"/>
              </a:buBlip>
              <a:defRPr/>
            </a:pPr>
            <a:endParaRPr lang="en-US" sz="2400" b="1">
              <a:cs typeface="2  Titr" pitchFamily="2" charset="-78"/>
            </a:endParaRPr>
          </a:p>
        </p:txBody>
      </p:sp>
      <p:pic>
        <p:nvPicPr>
          <p:cNvPr id="12299" name="V_08_04_02.wmv">
            <a:hlinkClick r:id="" action="ppaction://media"/>
          </p:cNvPr>
          <p:cNvPicPr>
            <a:picLocks noGrp="1" noRot="1" noChangeAspect="1" noChangeArrowheads="1"/>
          </p:cNvPicPr>
          <p:nvPr>
            <p:ph sz="half" idx="2"/>
            <a:videoFile r:link="rId1"/>
          </p:nvPr>
        </p:nvPicPr>
        <p:blipFill>
          <a:blip r:embed="rId5"/>
          <a:srcRect/>
          <a:stretch>
            <a:fillRect/>
          </a:stretch>
        </p:blipFill>
        <p:spPr>
          <a:xfrm>
            <a:off x="758825" y="1989140"/>
            <a:ext cx="3957638" cy="2968625"/>
          </a:xfrm>
        </p:spPr>
      </p:pic>
      <p:sp>
        <p:nvSpPr>
          <p:cNvPr id="12301" name="Text Box 13"/>
          <p:cNvSpPr txBox="1">
            <a:spLocks noChangeArrowheads="1"/>
          </p:cNvSpPr>
          <p:nvPr/>
        </p:nvSpPr>
        <p:spPr bwMode="auto">
          <a:xfrm>
            <a:off x="1570979" y="5013327"/>
            <a:ext cx="2496196" cy="307777"/>
          </a:xfrm>
          <a:prstGeom prst="rect">
            <a:avLst/>
          </a:prstGeom>
          <a:noFill/>
          <a:ln w="9525">
            <a:noFill/>
            <a:miter lim="800000"/>
            <a:headEnd/>
            <a:tailEnd/>
          </a:ln>
          <a:effectLst/>
        </p:spPr>
        <p:txBody>
          <a:bodyPr wrap="none">
            <a:spAutoFit/>
          </a:bodyPr>
          <a:lstStyle/>
          <a:p>
            <a:pPr algn="r" rtl="1">
              <a:defRPr/>
            </a:pPr>
            <a:r>
              <a:rPr lang="fa-IR" sz="1400" b="1">
                <a:solidFill>
                  <a:srgbClr val="CCFF33"/>
                </a:solidFill>
                <a:effectLst>
                  <a:outerShdw blurRad="38100" dist="38100" dir="2700000" algn="tl">
                    <a:srgbClr val="000000"/>
                  </a:outerShdw>
                </a:effectLst>
                <a:ea typeface="ＭＳ Ｐゴシック" pitchFamily="34" charset="-128"/>
              </a:rPr>
              <a:t>روی تصویر کلیک کنید تا فیلم اجرا شود</a:t>
            </a:r>
            <a:endParaRPr lang="en-US" sz="1400" b="1">
              <a:solidFill>
                <a:srgbClr val="CCFF33"/>
              </a:solidFill>
              <a:effectLst>
                <a:outerShdw blurRad="38100" dist="38100" dir="2700000" algn="tl">
                  <a:srgbClr val="000000"/>
                </a:outerShdw>
              </a:effectLst>
              <a:ea typeface="ＭＳ Ｐゴシック" pitchFamily="34" charset="-128"/>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29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299"/>
                                        </p:tgtEl>
                                      </p:cBhvr>
                                    </p:cmd>
                                  </p:childTnLst>
                                </p:cTn>
                              </p:par>
                            </p:childTnLst>
                          </p:cTn>
                        </p:par>
                      </p:childTnLst>
                    </p:cTn>
                  </p:par>
                </p:childTnLst>
              </p:cTn>
              <p:nextCondLst>
                <p:cond evt="onClick" delay="0">
                  <p:tgtEl>
                    <p:spTgt spid="12299"/>
                  </p:tgtEl>
                </p:cond>
              </p:nextCondLst>
            </p:seq>
            <p:video>
              <p:cMediaNode>
                <p:cTn id="7" fill="hold" display="0">
                  <p:stCondLst>
                    <p:cond delay="indefinite"/>
                  </p:stCondLst>
                  <p:endCondLst>
                    <p:cond evt="onNext" delay="0">
                      <p:tgtEl>
                        <p:sldTgt/>
                      </p:tgtEl>
                    </p:cond>
                    <p:cond evt="onPrev" delay="0">
                      <p:tgtEl>
                        <p:sldTgt/>
                      </p:tgtEl>
                    </p:cond>
                  </p:endCondLst>
                </p:cTn>
                <p:tgtEl>
                  <p:spTgt spid="12299"/>
                </p:tgtEl>
              </p:cMediaNode>
            </p:video>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8-</a:t>
            </a:r>
            <a:fld id="{C4ABB118-8EE6-4969-9ECE-40D69BDB4D72}" type="slidenum">
              <a:rPr lang="en-US">
                <a:cs typeface="Arial" charset="0"/>
              </a:rPr>
              <a:pPr>
                <a:defRPr/>
              </a:pPr>
              <a:t>78</a:t>
            </a:fld>
            <a:endParaRPr lang="en-US"/>
          </a:p>
        </p:txBody>
      </p:sp>
      <p:sp>
        <p:nvSpPr>
          <p:cNvPr id="16388" name="Rectangle 4"/>
          <p:cNvSpPr>
            <a:spLocks noGrp="1" noChangeArrowheads="1"/>
          </p:cNvSpPr>
          <p:nvPr>
            <p:ph type="title"/>
          </p:nvPr>
        </p:nvSpPr>
        <p:spPr>
          <a:xfrm>
            <a:off x="760413" y="609600"/>
            <a:ext cx="7772400" cy="1143000"/>
          </a:xfrm>
        </p:spPr>
        <p:txBody>
          <a:bodyPr/>
          <a:lstStyle/>
          <a:p>
            <a:pPr algn="r" rtl="1" eaLnBrk="1" hangingPunct="1">
              <a:defRPr/>
            </a:pPr>
            <a:r>
              <a:rPr lang="fa-IR" dirty="0" smtClean="0">
                <a:solidFill>
                  <a:schemeClr val="tx2">
                    <a:lumMod val="75000"/>
                  </a:schemeClr>
                </a:solidFill>
                <a:ea typeface="+mj-ea"/>
                <a:cs typeface="2  Titr" pitchFamily="2" charset="-78"/>
              </a:rPr>
              <a:t>تنظیم اکسیژن</a:t>
            </a:r>
            <a:endParaRPr lang="en-US" dirty="0" smtClean="0">
              <a:solidFill>
                <a:schemeClr val="tx2">
                  <a:lumMod val="75000"/>
                </a:schemeClr>
              </a:solidFill>
              <a:ea typeface="+mj-ea"/>
              <a:cs typeface="2  Titr" pitchFamily="2" charset="-78"/>
            </a:endParaRPr>
          </a:p>
        </p:txBody>
      </p:sp>
      <p:sp>
        <p:nvSpPr>
          <p:cNvPr id="16389" name="Rectangle 5"/>
          <p:cNvSpPr>
            <a:spLocks noGrp="1" noChangeArrowheads="1"/>
          </p:cNvSpPr>
          <p:nvPr>
            <p:ph type="body" idx="1"/>
          </p:nvPr>
        </p:nvSpPr>
        <p:spPr>
          <a:xfrm>
            <a:off x="539750" y="1981200"/>
            <a:ext cx="8064500" cy="3176588"/>
          </a:xfrm>
          <a:ln>
            <a:solidFill>
              <a:srgbClr val="CCCC00"/>
            </a:solidFill>
          </a:ln>
        </p:spPr>
        <p:txBody>
          <a:bodyPr/>
          <a:lstStyle/>
          <a:p>
            <a:pPr algn="justLow" rtl="1" eaLnBrk="1" hangingPunct="1">
              <a:lnSpc>
                <a:spcPct val="110000"/>
              </a:lnSpc>
              <a:buFontTx/>
              <a:buBlip>
                <a:blip r:embed="rId3"/>
              </a:buBlip>
              <a:defRPr/>
            </a:pPr>
            <a:r>
              <a:rPr lang="fa-IR" sz="2400" b="1">
                <a:cs typeface="2  Titr" pitchFamily="2" charset="-78"/>
              </a:rPr>
              <a:t>اشباع اکسیژن جنین در داخل رحم</a:t>
            </a:r>
            <a:r>
              <a:rPr lang="en-US" sz="2400" b="1">
                <a:cs typeface="2  Titr" pitchFamily="2" charset="-78"/>
              </a:rPr>
              <a:t> </a:t>
            </a:r>
            <a:r>
              <a:rPr lang="fa-IR" sz="2400" b="1">
                <a:cs typeface="2  Titr" pitchFamily="2" charset="-78"/>
              </a:rPr>
              <a:t>، حدود 60% است</a:t>
            </a:r>
            <a:r>
              <a:rPr lang="en-US" sz="2400" b="1">
                <a:cs typeface="2  Titr" pitchFamily="2" charset="-78"/>
              </a:rPr>
              <a:t> </a:t>
            </a:r>
            <a:r>
              <a:rPr lang="fa-IR" sz="2400" b="1">
                <a:cs typeface="2  Titr" pitchFamily="2" charset="-78"/>
              </a:rPr>
              <a:t>.</a:t>
            </a:r>
            <a:endParaRPr lang="en-US" sz="2400" b="1">
              <a:cs typeface="2  Titr" pitchFamily="2" charset="-78"/>
            </a:endParaRPr>
          </a:p>
          <a:p>
            <a:pPr algn="justLow" rtl="1" eaLnBrk="1" hangingPunct="1">
              <a:lnSpc>
                <a:spcPct val="110000"/>
              </a:lnSpc>
              <a:buFontTx/>
              <a:buBlip>
                <a:blip r:embed="rId3"/>
              </a:buBlip>
              <a:defRPr/>
            </a:pPr>
            <a:r>
              <a:rPr lang="fa-IR" sz="2400" b="1">
                <a:cs typeface="2  Titr" pitchFamily="2" charset="-78"/>
              </a:rPr>
              <a:t>در نوزادان فول ترم ممکن است بیش از 10 دقیقه طول بکشد تا اشباع اکسیژن بیش از 90% پیدا کنند</a:t>
            </a:r>
            <a:r>
              <a:rPr lang="en-US" sz="2400" b="1">
                <a:cs typeface="2  Titr" pitchFamily="2" charset="-78"/>
              </a:rPr>
              <a:t> </a:t>
            </a:r>
            <a:r>
              <a:rPr lang="fa-IR" sz="2400" b="1">
                <a:cs typeface="2  Titr" pitchFamily="2" charset="-78"/>
              </a:rPr>
              <a:t>.</a:t>
            </a:r>
            <a:endParaRPr lang="en-US" sz="2400" b="1">
              <a:cs typeface="2  Titr" pitchFamily="2" charset="-78"/>
            </a:endParaRPr>
          </a:p>
          <a:p>
            <a:pPr algn="justLow" rtl="1" eaLnBrk="1" hangingPunct="1">
              <a:lnSpc>
                <a:spcPct val="110000"/>
              </a:lnSpc>
              <a:buFontTx/>
              <a:buBlip>
                <a:blip r:embed="rId3"/>
              </a:buBlip>
              <a:defRPr/>
            </a:pPr>
            <a:r>
              <a:rPr lang="fa-IR" sz="2400" b="1">
                <a:cs typeface="2  Titr" pitchFamily="2" charset="-78"/>
              </a:rPr>
              <a:t>اشباع اکسیژنی مناسب برای نوزادان نارس در دقایق اول</a:t>
            </a:r>
            <a:r>
              <a:rPr lang="en-US" sz="2400" b="1">
                <a:cs typeface="2  Titr" pitchFamily="2" charset="-78"/>
              </a:rPr>
              <a:t> </a:t>
            </a:r>
            <a:r>
              <a:rPr lang="fa-IR" sz="2400" b="1">
                <a:cs typeface="2  Titr" pitchFamily="2" charset="-78"/>
              </a:rPr>
              <a:t>، مشخص نیست</a:t>
            </a:r>
            <a:r>
              <a:rPr lang="en-US" sz="2400" b="1">
                <a:cs typeface="2  Titr" pitchFamily="2" charset="-78"/>
              </a:rPr>
              <a:t> </a:t>
            </a:r>
            <a:r>
              <a:rPr lang="fa-IR" sz="2400" b="1">
                <a:cs typeface="2  Titr" pitchFamily="2" charset="-78"/>
              </a:rPr>
              <a:t>.</a:t>
            </a:r>
            <a:endParaRPr lang="en-US" sz="2400" b="1">
              <a:cs typeface="2  Titr" pitchFamily="2" charset="-78"/>
            </a:endParaRPr>
          </a:p>
          <a:p>
            <a:pPr algn="justLow" rtl="1" eaLnBrk="1" hangingPunct="1">
              <a:lnSpc>
                <a:spcPct val="110000"/>
              </a:lnSpc>
              <a:buFontTx/>
              <a:buBlip>
                <a:blip r:embed="rId3"/>
              </a:buBlip>
              <a:defRPr/>
            </a:pPr>
            <a:r>
              <a:rPr lang="fa-IR" sz="2400" b="1">
                <a:cs typeface="2  Titr" pitchFamily="2" charset="-78"/>
              </a:rPr>
              <a:t>اشباع اکسیژنی 95% در نوزادان نارس ، ممکن است بیش از اندازه باشد</a:t>
            </a:r>
            <a:r>
              <a:rPr lang="en-US" sz="2400" b="1">
                <a:cs typeface="2  Titr" pitchFamily="2" charset="-78"/>
              </a:rPr>
              <a:t> </a:t>
            </a:r>
            <a:r>
              <a:rPr lang="fa-IR" sz="2400" b="1">
                <a:cs typeface="2  Titr" pitchFamily="2" charset="-78"/>
              </a:rPr>
              <a:t>.</a:t>
            </a:r>
            <a:endParaRPr lang="en-US" sz="2400" b="1">
              <a:cs typeface="2  Titr" pitchFamily="2" charset="-78"/>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9-</a:t>
            </a:r>
            <a:fld id="{EF71485E-3CE1-4620-A216-8E1B8DA53AB4}" type="slidenum">
              <a:rPr lang="en-US">
                <a:cs typeface="Arial" charset="0"/>
              </a:rPr>
              <a:pPr>
                <a:defRPr/>
              </a:pPr>
              <a:t>79</a:t>
            </a:fld>
            <a:endParaRPr lang="en-US"/>
          </a:p>
        </p:txBody>
      </p:sp>
      <p:sp>
        <p:nvSpPr>
          <p:cNvPr id="20482" name="Rectangle 2"/>
          <p:cNvSpPr>
            <a:spLocks noGrp="1" noChangeArrowheads="1"/>
          </p:cNvSpPr>
          <p:nvPr>
            <p:ph type="title"/>
          </p:nvPr>
        </p:nvSpPr>
        <p:spPr>
          <a:xfrm>
            <a:off x="760413" y="609600"/>
            <a:ext cx="7772400" cy="1143000"/>
          </a:xfrm>
        </p:spPr>
        <p:txBody>
          <a:bodyPr>
            <a:normAutofit fontScale="90000"/>
          </a:bodyPr>
          <a:lstStyle/>
          <a:p>
            <a:pPr algn="r" rtl="1" eaLnBrk="1" hangingPunct="1">
              <a:defRPr/>
            </a:pPr>
            <a:r>
              <a:rPr lang="fa-IR" smtClean="0">
                <a:solidFill>
                  <a:srgbClr val="FF99CC"/>
                </a:solidFill>
                <a:ea typeface="+mj-ea"/>
                <a:cs typeface="2  Titr" pitchFamily="2" charset="-78"/>
              </a:rPr>
              <a:t>مشاوره قبل از تولد</a:t>
            </a:r>
            <a:br>
              <a:rPr lang="fa-IR" smtClean="0">
                <a:solidFill>
                  <a:srgbClr val="FF99CC"/>
                </a:solidFill>
                <a:ea typeface="+mj-ea"/>
                <a:cs typeface="2  Titr" pitchFamily="2" charset="-78"/>
              </a:rPr>
            </a:br>
            <a:r>
              <a:rPr lang="fa-IR" smtClean="0">
                <a:solidFill>
                  <a:srgbClr val="FF99CC"/>
                </a:solidFill>
                <a:ea typeface="+mj-ea"/>
                <a:cs typeface="2  Titr" pitchFamily="2" charset="-78"/>
              </a:rPr>
              <a:t>برای تولد پرخطر</a:t>
            </a:r>
            <a:endParaRPr lang="en-US" smtClean="0">
              <a:solidFill>
                <a:srgbClr val="FF99CC"/>
              </a:solidFill>
              <a:ea typeface="+mj-ea"/>
              <a:cs typeface="2  Titr" pitchFamily="2" charset="-78"/>
            </a:endParaRPr>
          </a:p>
        </p:txBody>
      </p:sp>
      <p:sp>
        <p:nvSpPr>
          <p:cNvPr id="20483" name="Rectangle 3"/>
          <p:cNvSpPr>
            <a:spLocks noGrp="1" noChangeArrowheads="1"/>
          </p:cNvSpPr>
          <p:nvPr>
            <p:ph type="body" idx="1"/>
          </p:nvPr>
        </p:nvSpPr>
        <p:spPr>
          <a:xfrm>
            <a:off x="611190" y="1981200"/>
            <a:ext cx="7921625" cy="3752850"/>
          </a:xfrm>
          <a:ln>
            <a:solidFill>
              <a:srgbClr val="FF99CC"/>
            </a:solidFill>
          </a:ln>
        </p:spPr>
        <p:txBody>
          <a:bodyPr/>
          <a:lstStyle/>
          <a:p>
            <a:pPr algn="justLow" rtl="1" eaLnBrk="1" hangingPunct="1">
              <a:lnSpc>
                <a:spcPct val="150000"/>
              </a:lnSpc>
              <a:buFontTx/>
              <a:buBlip>
                <a:blip r:embed="rId3"/>
              </a:buBlip>
              <a:defRPr/>
            </a:pPr>
            <a:r>
              <a:rPr lang="fa-IR" sz="2400" b="1">
                <a:cs typeface="2  Titr" pitchFamily="2" charset="-78"/>
              </a:rPr>
              <a:t>با والدین ، ارتباط برقرار کنید .</a:t>
            </a:r>
            <a:endParaRPr lang="en-US" sz="2400" b="1">
              <a:cs typeface="2  Titr" pitchFamily="2" charset="-78"/>
            </a:endParaRPr>
          </a:p>
          <a:p>
            <a:pPr algn="justLow" rtl="1" eaLnBrk="1" hangingPunct="1">
              <a:lnSpc>
                <a:spcPct val="150000"/>
              </a:lnSpc>
              <a:buFontTx/>
              <a:buBlip>
                <a:blip r:embed="rId3"/>
              </a:buBlip>
              <a:defRPr/>
            </a:pPr>
            <a:r>
              <a:rPr lang="fa-IR" sz="2400" b="1">
                <a:cs typeface="2  Titr" pitchFamily="2" charset="-78"/>
              </a:rPr>
              <a:t>اطلاعات داده شده باید بدون تناقض بوده و مراقبتها  هماهنگ باشند .</a:t>
            </a:r>
            <a:endParaRPr lang="en-US" sz="2400" b="1">
              <a:cs typeface="2  Titr" pitchFamily="2" charset="-78"/>
            </a:endParaRPr>
          </a:p>
          <a:p>
            <a:pPr algn="justLow" rtl="1" eaLnBrk="1" hangingPunct="1">
              <a:lnSpc>
                <a:spcPct val="150000"/>
              </a:lnSpc>
              <a:buFontTx/>
              <a:buBlip>
                <a:blip r:embed="rId3"/>
              </a:buBlip>
              <a:defRPr/>
            </a:pPr>
            <a:r>
              <a:rPr lang="fa-IR" sz="2400" b="1">
                <a:cs typeface="2  Titr" pitchFamily="2" charset="-78"/>
              </a:rPr>
              <a:t>مواردیکه باید مطرح شوند :</a:t>
            </a:r>
            <a:endParaRPr lang="en-US" sz="2400" b="1">
              <a:cs typeface="2  Titr" pitchFamily="2" charset="-78"/>
            </a:endParaRPr>
          </a:p>
          <a:p>
            <a:pPr lvl="1" algn="r" rtl="1" eaLnBrk="1" hangingPunct="1">
              <a:lnSpc>
                <a:spcPct val="90000"/>
              </a:lnSpc>
              <a:defRPr/>
            </a:pPr>
            <a:r>
              <a:rPr lang="fa-IR" sz="2400">
                <a:cs typeface="2  Titr" pitchFamily="2" charset="-78"/>
              </a:rPr>
              <a:t>شانس بقاء و ناتوانی</a:t>
            </a:r>
            <a:endParaRPr lang="en-US" sz="2400">
              <a:cs typeface="2  Titr" pitchFamily="2" charset="-78"/>
            </a:endParaRPr>
          </a:p>
          <a:p>
            <a:pPr lvl="1" algn="r" rtl="1" eaLnBrk="1" hangingPunct="1">
              <a:lnSpc>
                <a:spcPct val="90000"/>
              </a:lnSpc>
              <a:defRPr/>
            </a:pPr>
            <a:r>
              <a:rPr lang="fa-IR" sz="2400">
                <a:cs typeface="2  Titr" pitchFamily="2" charset="-78"/>
              </a:rPr>
              <a:t>مراقبت راحت و بدون دردسر</a:t>
            </a:r>
            <a:endParaRPr lang="en-US" sz="2400">
              <a:cs typeface="2  Titr" pitchFamily="2" charset="-78"/>
            </a:endParaRPr>
          </a:p>
          <a:p>
            <a:pPr lvl="1" algn="r" rtl="1" eaLnBrk="1" hangingPunct="1">
              <a:lnSpc>
                <a:spcPct val="90000"/>
              </a:lnSpc>
              <a:defRPr/>
            </a:pPr>
            <a:r>
              <a:rPr lang="fa-IR" sz="2400">
                <a:cs typeface="2  Titr" pitchFamily="2" charset="-78"/>
              </a:rPr>
              <a:t>پیشگیری از درد و رنج</a:t>
            </a:r>
            <a:endParaRPr lang="en-US" sz="2400">
              <a:cs typeface="2  Titr" pitchFamily="2" charset="-78"/>
            </a:endParaRPr>
          </a:p>
          <a:p>
            <a:pPr algn="justLow" rtl="1" eaLnBrk="1" hangingPunct="1">
              <a:lnSpc>
                <a:spcPct val="150000"/>
              </a:lnSpc>
              <a:buFontTx/>
              <a:buBlip>
                <a:blip r:embed="rId3"/>
              </a:buBlip>
              <a:defRPr/>
            </a:pPr>
            <a:r>
              <a:rPr lang="fa-IR" sz="2400" b="1">
                <a:cs typeface="2  Titr" pitchFamily="2" charset="-78"/>
              </a:rPr>
              <a:t>مستند سازی</a:t>
            </a:r>
            <a:endParaRPr lang="en-US" sz="2400" b="1">
              <a:cs typeface="2  Titr"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fa-IR" b="1" dirty="0"/>
              <a:t>روش های تجویز اکسیژن: </a:t>
            </a:r>
            <a:endParaRPr lang="en-US" dirty="0"/>
          </a:p>
          <a:p>
            <a:r>
              <a:rPr lang="fa-IR" dirty="0"/>
              <a:t>در تمام نوزادانی که نیاز به اکسیژن اضافی پیدا می کنند، اکسیژن رسانی به 2 روش صورت خواهد گرفت: </a:t>
            </a:r>
            <a:endParaRPr lang="en-US" dirty="0"/>
          </a:p>
          <a:p>
            <a:r>
              <a:rPr lang="fa-IR" dirty="0"/>
              <a:t>1- اکسیژن رسانی با جریان آزاد </a:t>
            </a:r>
            <a:endParaRPr lang="en-US" dirty="0"/>
          </a:p>
          <a:p>
            <a:r>
              <a:rPr lang="fa-IR" dirty="0"/>
              <a:t>2- تهویه با فشار مثبت (</a:t>
            </a:r>
            <a:r>
              <a:rPr lang="en-US" dirty="0"/>
              <a:t>PPV</a:t>
            </a:r>
            <a:r>
              <a:rPr lang="fa-IR" dirty="0" smtClean="0"/>
              <a:t>).باکمک دستگاه ونتیلاتوربه منظورفعال شدن ریه نوزاد</a:t>
            </a:r>
            <a:endParaRPr lang="en-US" dirty="0"/>
          </a:p>
          <a:p>
            <a:r>
              <a:rPr lang="en-US" dirty="0"/>
              <a:t>.positive pressure ventilation</a:t>
            </a:r>
          </a:p>
          <a:p>
            <a:endParaRPr lang="fa-IR" dirty="0"/>
          </a:p>
        </p:txBody>
      </p:sp>
    </p:spTree>
    <p:extLst>
      <p:ext uri="{BB962C8B-B14F-4D97-AF65-F5344CB8AC3E}">
        <p14:creationId xmlns:p14="http://schemas.microsoft.com/office/powerpoint/2010/main" val="21675499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r>
              <a:rPr lang="en-US"/>
              <a:t>9-</a:t>
            </a:r>
            <a:fld id="{11BEDF0E-82CA-4319-9888-3C29A9733DD4}" type="slidenum">
              <a:rPr lang="en-US">
                <a:cs typeface="Arial" charset="0"/>
              </a:rPr>
              <a:pPr>
                <a:defRPr/>
              </a:pPr>
              <a:t>80</a:t>
            </a:fld>
            <a:endParaRPr lang="en-US"/>
          </a:p>
        </p:txBody>
      </p:sp>
      <p:sp>
        <p:nvSpPr>
          <p:cNvPr id="22530" name="Rectangle 2"/>
          <p:cNvSpPr>
            <a:spLocks noGrp="1" noChangeArrowheads="1"/>
          </p:cNvSpPr>
          <p:nvPr>
            <p:ph type="title"/>
          </p:nvPr>
        </p:nvSpPr>
        <p:spPr/>
        <p:txBody>
          <a:bodyPr/>
          <a:lstStyle/>
          <a:p>
            <a:pPr algn="r" rtl="1" eaLnBrk="1" hangingPunct="1">
              <a:defRPr/>
            </a:pPr>
            <a:r>
              <a:rPr lang="fa-IR" smtClean="0">
                <a:solidFill>
                  <a:srgbClr val="FF99CC"/>
                </a:solidFill>
                <a:ea typeface="+mj-ea"/>
                <a:cs typeface="2  Titr" pitchFamily="2" charset="-78"/>
              </a:rPr>
              <a:t>عدم پاسخ به احیاء</a:t>
            </a:r>
            <a:endParaRPr lang="en-US" smtClean="0">
              <a:solidFill>
                <a:srgbClr val="FF99CC"/>
              </a:solidFill>
              <a:ea typeface="+mj-ea"/>
              <a:cs typeface="2  Titr" pitchFamily="2" charset="-78"/>
            </a:endParaRPr>
          </a:p>
        </p:txBody>
      </p:sp>
      <p:sp>
        <p:nvSpPr>
          <p:cNvPr id="22531" name="Rectangle 3"/>
          <p:cNvSpPr>
            <a:spLocks noGrp="1" noChangeArrowheads="1"/>
          </p:cNvSpPr>
          <p:nvPr>
            <p:ph type="body" idx="1"/>
          </p:nvPr>
        </p:nvSpPr>
        <p:spPr>
          <a:xfrm>
            <a:off x="685800" y="1981200"/>
            <a:ext cx="7772400" cy="1447800"/>
          </a:xfrm>
          <a:ln>
            <a:solidFill>
              <a:srgbClr val="FF99CC"/>
            </a:solidFill>
          </a:ln>
        </p:spPr>
        <p:txBody>
          <a:bodyPr/>
          <a:lstStyle/>
          <a:p>
            <a:pPr algn="justLow" rtl="1" eaLnBrk="1" hangingPunct="1">
              <a:lnSpc>
                <a:spcPct val="150000"/>
              </a:lnSpc>
              <a:buFontTx/>
              <a:buBlip>
                <a:blip r:embed="rId3"/>
              </a:buBlip>
              <a:defRPr/>
            </a:pPr>
            <a:r>
              <a:rPr lang="fa-IR" sz="2800" b="1">
                <a:cs typeface="2  Titr" pitchFamily="2" charset="-78"/>
              </a:rPr>
              <a:t>ده دقیقه پس از توقف ضربان قلب ، علیرغم اقدامات کامل و کا فی احیاء ، قطع احیاء احتمالا مناسب خواهد بود .</a:t>
            </a:r>
            <a:endParaRPr lang="en-US" sz="2800" b="1">
              <a:cs typeface="2  Titr" pitchFamily="2" charset="-78"/>
            </a:endParaRPr>
          </a:p>
          <a:p>
            <a:pPr algn="justLow" rtl="1" eaLnBrk="1" hangingPunct="1">
              <a:lnSpc>
                <a:spcPct val="150000"/>
              </a:lnSpc>
              <a:buFontTx/>
              <a:buNone/>
              <a:defRPr/>
            </a:pPr>
            <a:endParaRPr lang="en-US" sz="2800" b="1">
              <a:cs typeface="2  Titr" pitchFamily="2" charset="-78"/>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r>
              <a:rPr lang="en-US"/>
              <a:t>9-</a:t>
            </a:r>
            <a:fld id="{007B76AD-1434-4FE8-92B6-24998E903B1D}" type="slidenum">
              <a:rPr lang="en-US">
                <a:cs typeface="Arial" charset="0"/>
              </a:rPr>
              <a:pPr>
                <a:defRPr/>
              </a:pPr>
              <a:t>81</a:t>
            </a:fld>
            <a:endParaRPr lang="en-US"/>
          </a:p>
        </p:txBody>
      </p:sp>
      <p:sp>
        <p:nvSpPr>
          <p:cNvPr id="26626" name="Rectangle 2"/>
          <p:cNvSpPr>
            <a:spLocks noGrp="1" noChangeArrowheads="1"/>
          </p:cNvSpPr>
          <p:nvPr>
            <p:ph type="title"/>
          </p:nvPr>
        </p:nvSpPr>
        <p:spPr/>
        <p:txBody>
          <a:bodyPr/>
          <a:lstStyle/>
          <a:p>
            <a:pPr algn="r" rtl="1" eaLnBrk="1" hangingPunct="1">
              <a:defRPr/>
            </a:pPr>
            <a:r>
              <a:rPr lang="fa-IR" smtClean="0">
                <a:solidFill>
                  <a:srgbClr val="FF99CC"/>
                </a:solidFill>
                <a:ea typeface="+mj-ea"/>
                <a:cs typeface="2  Titr" pitchFamily="2" charset="-78"/>
              </a:rPr>
              <a:t>مراقبت از خانواده پس از فوت نوزاد</a:t>
            </a:r>
            <a:endParaRPr lang="en-US" smtClean="0">
              <a:solidFill>
                <a:srgbClr val="FF99CC"/>
              </a:solidFill>
              <a:ea typeface="+mj-ea"/>
              <a:cs typeface="2  Titr" pitchFamily="2" charset="-78"/>
            </a:endParaRPr>
          </a:p>
        </p:txBody>
      </p:sp>
      <p:sp>
        <p:nvSpPr>
          <p:cNvPr id="26627" name="Rectangle 3"/>
          <p:cNvSpPr>
            <a:spLocks noGrp="1" noChangeArrowheads="1"/>
          </p:cNvSpPr>
          <p:nvPr>
            <p:ph type="body" idx="1"/>
          </p:nvPr>
        </p:nvSpPr>
        <p:spPr>
          <a:xfrm>
            <a:off x="611188" y="1981202"/>
            <a:ext cx="7847012" cy="3248025"/>
          </a:xfrm>
          <a:ln>
            <a:solidFill>
              <a:srgbClr val="FF99CC"/>
            </a:solidFill>
          </a:ln>
        </p:spPr>
        <p:txBody>
          <a:bodyPr/>
          <a:lstStyle/>
          <a:p>
            <a:pPr algn="justLow" rtl="1" eaLnBrk="1" hangingPunct="1">
              <a:lnSpc>
                <a:spcPct val="150000"/>
              </a:lnSpc>
              <a:buFontTx/>
              <a:buBlip>
                <a:blip r:embed="rId3"/>
              </a:buBlip>
              <a:defRPr/>
            </a:pPr>
            <a:r>
              <a:rPr lang="fa-IR" sz="2400" b="1">
                <a:cs typeface="2  Titr" pitchFamily="2" charset="-78"/>
              </a:rPr>
              <a:t>مراقبت منطقی ، با احساس و دلسوزانه داشته باشید .</a:t>
            </a:r>
            <a:endParaRPr lang="en-US" sz="2400" b="1">
              <a:cs typeface="2  Titr" pitchFamily="2" charset="-78"/>
            </a:endParaRPr>
          </a:p>
          <a:p>
            <a:pPr algn="justLow" rtl="1" eaLnBrk="1" hangingPunct="1">
              <a:lnSpc>
                <a:spcPct val="150000"/>
              </a:lnSpc>
              <a:buFontTx/>
              <a:buBlip>
                <a:blip r:embed="rId3"/>
              </a:buBlip>
              <a:defRPr/>
            </a:pPr>
            <a:r>
              <a:rPr lang="fa-IR" sz="2400" b="1">
                <a:cs typeface="2  Titr" pitchFamily="2" charset="-78"/>
              </a:rPr>
              <a:t>در انتقال و مراسم مربوط به فوت ، همراهی کرده و به آنها آموزش دهید .</a:t>
            </a:r>
            <a:endParaRPr lang="en-US" sz="2400" b="1">
              <a:cs typeface="2  Titr" pitchFamily="2" charset="-78"/>
            </a:endParaRPr>
          </a:p>
          <a:p>
            <a:pPr algn="justLow" rtl="1" eaLnBrk="1" hangingPunct="1">
              <a:lnSpc>
                <a:spcPct val="150000"/>
              </a:lnSpc>
              <a:buFontTx/>
              <a:buBlip>
                <a:blip r:embed="rId3"/>
              </a:buBlip>
              <a:defRPr/>
            </a:pPr>
            <a:r>
              <a:rPr lang="fa-IR" sz="2400" b="1">
                <a:cs typeface="2  Titr" pitchFamily="2" charset="-78"/>
              </a:rPr>
              <a:t>ارتباط ماهرانه ، ایجاد نمائید .</a:t>
            </a:r>
            <a:endParaRPr lang="en-US" sz="2400" b="1">
              <a:cs typeface="2  Titr" pitchFamily="2" charset="-78"/>
            </a:endParaRPr>
          </a:p>
          <a:p>
            <a:pPr algn="justLow" rtl="1" eaLnBrk="1" hangingPunct="1">
              <a:lnSpc>
                <a:spcPct val="150000"/>
              </a:lnSpc>
              <a:buFontTx/>
              <a:buBlip>
                <a:blip r:embed="rId3"/>
              </a:buBlip>
              <a:defRPr/>
            </a:pPr>
            <a:r>
              <a:rPr lang="fa-IR" sz="2400" b="1">
                <a:cs typeface="2  Titr" pitchFamily="2" charset="-78"/>
              </a:rPr>
              <a:t>تیم های حمایتی برای پیگیری های بعدی ، تشکیل دهید .</a:t>
            </a:r>
            <a:endParaRPr lang="en-US" sz="2400" b="1">
              <a:cs typeface="2  Titr" pitchFamily="2" charset="-78"/>
            </a:endParaRPr>
          </a:p>
        </p:txBody>
      </p:sp>
      <p:sp>
        <p:nvSpPr>
          <p:cNvPr id="14341" name="Text Box 4"/>
          <p:cNvSpPr txBox="1">
            <a:spLocks noChangeArrowheads="1"/>
          </p:cNvSpPr>
          <p:nvPr/>
        </p:nvSpPr>
        <p:spPr bwMode="auto">
          <a:xfrm>
            <a:off x="1835152" y="6669088"/>
            <a:ext cx="4176713" cy="304800"/>
          </a:xfrm>
          <a:prstGeom prst="rect">
            <a:avLst/>
          </a:prstGeom>
          <a:noFill/>
          <a:ln w="9525">
            <a:noFill/>
            <a:miter lim="800000"/>
            <a:headEnd/>
            <a:tailEnd/>
          </a:ln>
        </p:spPr>
        <p:txBody>
          <a:bodyPr>
            <a:spAutoFit/>
          </a:bodyPr>
          <a:lstStyle/>
          <a:p>
            <a:pPr>
              <a:spcBef>
                <a:spcPct val="50000"/>
              </a:spcBef>
            </a:pPr>
            <a:endParaRPr lang="fa-IR" sz="1400">
              <a:cs typeface="2  Titr"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78486322"/>
              </p:ext>
            </p:extLst>
          </p:nvPr>
        </p:nvGraphicFramePr>
        <p:xfrm>
          <a:off x="1874840" y="2537619"/>
          <a:ext cx="5394325" cy="2743200"/>
        </p:xfrm>
        <a:graphic>
          <a:graphicData uri="http://schemas.openxmlformats.org/drawingml/2006/table">
            <a:tbl>
              <a:tblPr rtl="1" firstRow="1" firstCol="1" bandRow="1">
                <a:tableStyleId>{5C22544A-7EE6-4342-B048-85BDC9FD1C3A}</a:tableStyleId>
              </a:tblPr>
              <a:tblGrid>
                <a:gridCol w="1883410">
                  <a:extLst>
                    <a:ext uri="{9D8B030D-6E8A-4147-A177-3AD203B41FA5}">
                      <a16:colId xmlns:a16="http://schemas.microsoft.com/office/drawing/2014/main" val="20000"/>
                    </a:ext>
                  </a:extLst>
                </a:gridCol>
                <a:gridCol w="3510915">
                  <a:extLst>
                    <a:ext uri="{9D8B030D-6E8A-4147-A177-3AD203B41FA5}">
                      <a16:colId xmlns:a16="http://schemas.microsoft.com/office/drawing/2014/main" val="20001"/>
                    </a:ext>
                  </a:extLst>
                </a:gridCol>
              </a:tblGrid>
              <a:tr h="0">
                <a:tc>
                  <a:txBody>
                    <a:bodyPr/>
                    <a:lstStyle/>
                    <a:p>
                      <a:pPr algn="just" rtl="1">
                        <a:lnSpc>
                          <a:spcPct val="150000"/>
                        </a:lnSpc>
                        <a:spcAft>
                          <a:spcPts val="0"/>
                        </a:spcAft>
                      </a:pPr>
                      <a:r>
                        <a:rPr lang="fa-IR" sz="1500">
                          <a:effectLst/>
                        </a:rPr>
                        <a:t/>
                      </a:r>
                      <a:br>
                        <a:rPr lang="fa-IR" sz="1500">
                          <a:effectLst/>
                        </a:rPr>
                      </a:br>
                      <a:r>
                        <a:rPr lang="fa-IR" sz="1500">
                          <a:effectLst/>
                        </a:rPr>
                        <a:t>عدد ضربان قلب:</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a:effectLst/>
                        </a:rPr>
                        <a:t>اقدامات</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0"/>
                  </a:ext>
                </a:extLst>
              </a:tr>
              <a:tr h="0">
                <a:tc>
                  <a:txBody>
                    <a:bodyPr/>
                    <a:lstStyle/>
                    <a:p>
                      <a:pPr algn="just" rtl="1">
                        <a:lnSpc>
                          <a:spcPct val="150000"/>
                        </a:lnSpc>
                        <a:spcAft>
                          <a:spcPts val="0"/>
                        </a:spcAft>
                      </a:pPr>
                      <a:r>
                        <a:rPr lang="fa-IR" sz="1500">
                          <a:effectLst/>
                        </a:rPr>
                        <a:t>بالاتر از 100 ضربان در دقیقه</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a:effectLst/>
                        </a:rPr>
                        <a:t>اگر سیانوز وجود داشت از اکسیژن تراپی با جریان آزاد استفاده کنید.</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1"/>
                  </a:ext>
                </a:extLst>
              </a:tr>
              <a:tr h="0">
                <a:tc>
                  <a:txBody>
                    <a:bodyPr/>
                    <a:lstStyle/>
                    <a:p>
                      <a:pPr algn="just" rtl="1">
                        <a:lnSpc>
                          <a:spcPct val="150000"/>
                        </a:lnSpc>
                        <a:spcAft>
                          <a:spcPts val="0"/>
                        </a:spcAft>
                      </a:pPr>
                      <a:r>
                        <a:rPr lang="fa-IR" sz="1500">
                          <a:effectLst/>
                        </a:rPr>
                        <a:t>ضربان قلب بین 100- 60 ضربان در دقیقه</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a:effectLst/>
                        </a:rPr>
                        <a:t>تهویه با فشار مثبت (60 – 40 بار در دقیقه به مدت 30 </a:t>
                      </a:r>
                      <a:r>
                        <a:rPr lang="fa-IR" sz="1500" smtClean="0">
                          <a:effectLst/>
                        </a:rPr>
                        <a:t>ثانیه)در30ثانیه 20 تا 30 تنفس</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2"/>
                  </a:ext>
                </a:extLst>
              </a:tr>
              <a:tr h="0">
                <a:tc>
                  <a:txBody>
                    <a:bodyPr/>
                    <a:lstStyle/>
                    <a:p>
                      <a:pPr algn="just" rtl="1">
                        <a:lnSpc>
                          <a:spcPct val="150000"/>
                        </a:lnSpc>
                        <a:spcAft>
                          <a:spcPts val="0"/>
                        </a:spcAft>
                      </a:pPr>
                      <a:r>
                        <a:rPr lang="fa-IR" sz="1500">
                          <a:effectLst/>
                        </a:rPr>
                        <a:t>ضربان قلب زیر 60 ضربان در دقیقه</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just" rtl="1">
                        <a:lnSpc>
                          <a:spcPct val="150000"/>
                        </a:lnSpc>
                        <a:spcAft>
                          <a:spcPts val="0"/>
                        </a:spcAft>
                      </a:pPr>
                      <a:r>
                        <a:rPr lang="fa-IR" sz="1500" dirty="0">
                          <a:effectLst/>
                        </a:rPr>
                        <a:t>تهویه با فشار مثبت به همراه ماساژ قلبی (با نسبت 1 : 3 به مدت 60 ثانیه)</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52968405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Slice</Template>
  <TotalTime>1439</TotalTime>
  <Words>9144</Words>
  <Application>Microsoft Office PowerPoint</Application>
  <PresentationFormat>On-screen Show (4:3)</PresentationFormat>
  <Paragraphs>786</Paragraphs>
  <Slides>81</Slides>
  <Notes>57</Notes>
  <HiddenSlides>0</HiddenSlides>
  <MMClips>15</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81</vt:i4>
      </vt:variant>
    </vt:vector>
  </HeadingPairs>
  <TitlesOfParts>
    <vt:vector size="97" baseType="lpstr">
      <vt:lpstr>MS PGothic</vt:lpstr>
      <vt:lpstr>MS PGothic</vt:lpstr>
      <vt:lpstr>2  Titr</vt:lpstr>
      <vt:lpstr>2  Zar</vt:lpstr>
      <vt:lpstr>Arial</vt:lpstr>
      <vt:lpstr>Calibri</vt:lpstr>
      <vt:lpstr>Cambria Math</vt:lpstr>
      <vt:lpstr>IranNastaliq</vt:lpstr>
      <vt:lpstr>Lucida Sans</vt:lpstr>
      <vt:lpstr>Rockwell</vt:lpstr>
      <vt:lpstr>Times New Roman</vt:lpstr>
      <vt:lpstr>Webdings</vt:lpstr>
      <vt:lpstr>Wingdings</vt:lpstr>
      <vt:lpstr>Wingdings 2</vt:lpstr>
      <vt:lpstr>Wingdings 3</vt:lpstr>
      <vt:lpstr>Foundry</vt:lpstr>
      <vt:lpstr>. </vt:lpstr>
      <vt:lpstr>ارزیابی اولیه</vt:lpstr>
      <vt:lpstr>ارزیابی ثانویه</vt:lpstr>
      <vt:lpstr>اصول احیاء</vt:lpstr>
      <vt:lpstr>. </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کدام نوزاد به احیاء نیاز دارد؟</vt:lpstr>
      <vt:lpstr>فیزیولوژی جنین</vt:lpstr>
      <vt:lpstr>فیزیولوژی جنین</vt:lpstr>
      <vt:lpstr>وضعیت  ریه ها و گردش خون( پس از تولد)</vt:lpstr>
      <vt:lpstr>ریه ها و گردش خون پس از تولد</vt:lpstr>
      <vt:lpstr>ریه ها و گردش خون پس از تولد</vt:lpstr>
      <vt:lpstr>انتقال طبیعی(داخل رحمی به خارج رحمی)</vt:lpstr>
      <vt:lpstr>چه مشکلاتی ممکن است درمرحله انتقال ازرحم به خارج از رحم رخ دهد؟</vt:lpstr>
      <vt:lpstr>علائم نوزاد در معرض خطر</vt:lpstr>
      <vt:lpstr>مواجهه با خطر در داخل رحم یا حول و حوش زایمان</vt:lpstr>
      <vt:lpstr>PowerPoint Presentation</vt:lpstr>
      <vt:lpstr>نکات مهم در فلوچارت احیاء نوزاد</vt:lpstr>
      <vt:lpstr>نکات مهم در فلوچارت احیاء نوزاد</vt:lpstr>
      <vt:lpstr>   آمادگی برای احیاء :      پرسنل و تجهیزات</vt:lpstr>
      <vt:lpstr>آمادگی برای احیاء :</vt:lpstr>
      <vt:lpstr>PowerPoint Presentation</vt:lpstr>
      <vt:lpstr>PowerPoint Presentation</vt:lpstr>
      <vt:lpstr>چرا نوزادان نارس  در معرض خطر بیشتری قرار دارند؟</vt:lpstr>
      <vt:lpstr>گامهای نخستین احیاء</vt:lpstr>
      <vt:lpstr>گامهای نخستین</vt:lpstr>
      <vt:lpstr>تامین گرما</vt:lpstr>
      <vt:lpstr>باز نگهداشتن راه هوائی</vt:lpstr>
      <vt:lpstr>باز نگه داشتن راه هوائی</vt:lpstr>
      <vt:lpstr>تحریک لمسی</vt:lpstr>
      <vt:lpstr>روشهای تحریک نوزاد که بالقوه خطرناک هستند :</vt:lpstr>
      <vt:lpstr>سیانوز مرکزی و سیانوز انتها ها</vt:lpstr>
      <vt:lpstr>دادن جریان آزاد اکسیژن  به وسیله ماسک و بگ وابسته به جریان</vt:lpstr>
      <vt:lpstr>دادن جریان آزاد اکسیژن به وسیله دست</vt:lpstr>
      <vt:lpstr>دادن جریان آزاد اکسیژن به وسیله ما سک اکسیژن</vt:lpstr>
      <vt:lpstr>بگ و ماسک</vt:lpstr>
      <vt:lpstr>نشانه های تهویه موثر</vt:lpstr>
      <vt:lpstr>نحوه گذاشتن ماسک</vt:lpstr>
      <vt:lpstr>کیپ کردن ماسک بر روی صورت</vt:lpstr>
      <vt:lpstr>فشردن قفسه سینه</vt:lpstr>
      <vt:lpstr>فشردن قفسه سینه</vt:lpstr>
      <vt:lpstr>فشردن قفسه سینه</vt:lpstr>
      <vt:lpstr>فشردن قفسه سینه : دو نفر مورد نیاز میبا شند</vt:lpstr>
      <vt:lpstr>مقایسه روشهای فشردن قفسه سینه</vt:lpstr>
      <vt:lpstr>فشردن قفسه سینه: وضعیت قرار دادن انگشتان شست یا دو انگشت </vt:lpstr>
      <vt:lpstr>PowerPoint Presentation</vt:lpstr>
      <vt:lpstr>PowerPoint Presentation</vt:lpstr>
      <vt:lpstr>تکنیک انگشتان شست</vt:lpstr>
      <vt:lpstr>PowerPoint Presentation</vt:lpstr>
      <vt:lpstr>PowerPoint Presentation</vt:lpstr>
      <vt:lpstr>فشردن قفسه سینه: میزان فشار و عمق فشردن قفسه سینه</vt:lpstr>
      <vt:lpstr>PowerPoint Presentation</vt:lpstr>
      <vt:lpstr>PowerPoint Presentation</vt:lpstr>
      <vt:lpstr>روش جایگزین برای لوله گذاری داخل تراشه</vt:lpstr>
      <vt:lpstr>PowerPoint Presentation</vt:lpstr>
      <vt:lpstr>لوله گذاری داخل تراشه : ماسک حنجره ای</vt:lpstr>
      <vt:lpstr>قرار دان ماسک حنجره ای - قسمت 1</vt:lpstr>
      <vt:lpstr>موارد استفاده از اپی نفرین</vt:lpstr>
      <vt:lpstr>تجویز اپی نفرین</vt:lpstr>
      <vt:lpstr>احیاء خارج از بیمارستان  یا بعد از ساعات اولیه پس از تولد</vt:lpstr>
      <vt:lpstr>احیاء خارج از بیمارستان  یا بعد از ساعات اولیه پس از تولد</vt:lpstr>
      <vt:lpstr>گرم نگه داشتن نوزاد نارس</vt:lpstr>
      <vt:lpstr>تنظیم اکسیژن</vt:lpstr>
      <vt:lpstr>مشاوره قبل از تولد برای تولد پرخطر</vt:lpstr>
      <vt:lpstr>عدم پاسخ به احیاء</vt:lpstr>
      <vt:lpstr>مراقبت از خانواده پس از فوت نوزاد</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اصول احیاء</dc:title>
  <dc:creator>115</dc:creator>
  <cp:lastModifiedBy>mkhp_lab</cp:lastModifiedBy>
  <cp:revision>94</cp:revision>
  <dcterms:created xsi:type="dcterms:W3CDTF">2006-08-16T00:00:00Z</dcterms:created>
  <dcterms:modified xsi:type="dcterms:W3CDTF">2022-11-27T17:50:50Z</dcterms:modified>
</cp:coreProperties>
</file>