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4"/>
  </p:notesMasterIdLst>
  <p:sldIdLst>
    <p:sldId id="393" r:id="rId2"/>
    <p:sldId id="394" r:id="rId3"/>
    <p:sldId id="491" r:id="rId4"/>
    <p:sldId id="502" r:id="rId5"/>
    <p:sldId id="500" r:id="rId6"/>
    <p:sldId id="501" r:id="rId7"/>
    <p:sldId id="503" r:id="rId8"/>
    <p:sldId id="504" r:id="rId9"/>
    <p:sldId id="505" r:id="rId10"/>
    <p:sldId id="506" r:id="rId11"/>
    <p:sldId id="507" r:id="rId12"/>
    <p:sldId id="508" r:id="rId13"/>
    <p:sldId id="509" r:id="rId14"/>
    <p:sldId id="510" r:id="rId15"/>
    <p:sldId id="511" r:id="rId16"/>
    <p:sldId id="512" r:id="rId17"/>
    <p:sldId id="513" r:id="rId18"/>
    <p:sldId id="514" r:id="rId19"/>
    <p:sldId id="515" r:id="rId20"/>
    <p:sldId id="516" r:id="rId21"/>
    <p:sldId id="517" r:id="rId22"/>
    <p:sldId id="518" r:id="rId23"/>
    <p:sldId id="395" r:id="rId24"/>
    <p:sldId id="396" r:id="rId25"/>
    <p:sldId id="493" r:id="rId26"/>
    <p:sldId id="494" r:id="rId27"/>
    <p:sldId id="399" r:id="rId28"/>
    <p:sldId id="400" r:id="rId29"/>
    <p:sldId id="401" r:id="rId30"/>
    <p:sldId id="492" r:id="rId31"/>
    <p:sldId id="521" r:id="rId32"/>
    <p:sldId id="522" r:id="rId33"/>
    <p:sldId id="526" r:id="rId34"/>
    <p:sldId id="528" r:id="rId35"/>
    <p:sldId id="523" r:id="rId36"/>
    <p:sldId id="459" r:id="rId37"/>
    <p:sldId id="460" r:id="rId38"/>
    <p:sldId id="462" r:id="rId39"/>
    <p:sldId id="463" r:id="rId40"/>
    <p:sldId id="464" r:id="rId41"/>
    <p:sldId id="403" r:id="rId42"/>
    <p:sldId id="404" r:id="rId43"/>
    <p:sldId id="405" r:id="rId44"/>
    <p:sldId id="406" r:id="rId45"/>
    <p:sldId id="407" r:id="rId46"/>
    <p:sldId id="408" r:id="rId47"/>
    <p:sldId id="409" r:id="rId48"/>
    <p:sldId id="410" r:id="rId49"/>
    <p:sldId id="412" r:id="rId50"/>
    <p:sldId id="413" r:id="rId51"/>
    <p:sldId id="414" r:id="rId52"/>
    <p:sldId id="415" r:id="rId53"/>
    <p:sldId id="416" r:id="rId54"/>
    <p:sldId id="346" r:id="rId55"/>
    <p:sldId id="315" r:id="rId56"/>
    <p:sldId id="298" r:id="rId57"/>
    <p:sldId id="478" r:id="rId58"/>
    <p:sldId id="316" r:id="rId59"/>
    <p:sldId id="262" r:id="rId60"/>
    <p:sldId id="353" r:id="rId61"/>
    <p:sldId id="479" r:id="rId62"/>
    <p:sldId id="481" r:id="rId63"/>
    <p:sldId id="357" r:id="rId64"/>
    <p:sldId id="498" r:id="rId65"/>
    <p:sldId id="499" r:id="rId66"/>
    <p:sldId id="482" r:id="rId67"/>
    <p:sldId id="483" r:id="rId68"/>
    <p:sldId id="369" r:id="rId69"/>
    <p:sldId id="360" r:id="rId70"/>
    <p:sldId id="364" r:id="rId71"/>
    <p:sldId id="362" r:id="rId72"/>
    <p:sldId id="374" r:id="rId7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A162D0"/>
    <a:srgbClr val="5F115B"/>
    <a:srgbClr val="6600CC"/>
    <a:srgbClr val="B8E08C"/>
    <a:srgbClr val="3D007A"/>
    <a:srgbClr val="9D4A0B"/>
    <a:srgbClr val="800080"/>
    <a:srgbClr val="EBBE9F"/>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176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3D5E9E-1344-494F-9EA7-9EB3155DAE5B}" type="doc">
      <dgm:prSet loTypeId="urn:microsoft.com/office/officeart/2005/8/layout/vList2" loCatId="list" qsTypeId="urn:microsoft.com/office/officeart/2005/8/quickstyle/3d5" qsCatId="3D" csTypeId="urn:microsoft.com/office/officeart/2005/8/colors/accent2_4" csCatId="accent2" phldr="1"/>
      <dgm:spPr/>
      <dgm:t>
        <a:bodyPr/>
        <a:lstStyle/>
        <a:p>
          <a:endParaRPr lang="en-US"/>
        </a:p>
      </dgm:t>
    </dgm:pt>
    <dgm:pt modelId="{B4DA47F5-A16A-44C7-8363-BE5EA4901F02}">
      <dgm:prSet phldrT="[Text]"/>
      <dgm:spPr/>
      <dgm:t>
        <a:bodyPr/>
        <a:lstStyle/>
        <a:p>
          <a:pPr algn="r"/>
          <a:r>
            <a:rPr lang="fa-IR" dirty="0"/>
            <a:t>تهوع </a:t>
          </a:r>
          <a:r>
            <a:rPr lang="fa-IR" b="1" dirty="0">
              <a:cs typeface="B Mitra" pitchFamily="2" charset="-78"/>
            </a:rPr>
            <a:t>معمولا از اوایل بارداری شروع شده و حداكثر تا هفته 17 برطرف مي شود.</a:t>
          </a:r>
          <a:endParaRPr lang="en-US" dirty="0"/>
        </a:p>
      </dgm:t>
    </dgm:pt>
    <dgm:pt modelId="{F5330444-4142-46C6-A51A-A7080EC9F36D}" type="parTrans" cxnId="{51892BAA-01E0-4286-8DA3-982A955E7C87}">
      <dgm:prSet/>
      <dgm:spPr/>
      <dgm:t>
        <a:bodyPr/>
        <a:lstStyle/>
        <a:p>
          <a:endParaRPr lang="en-US"/>
        </a:p>
      </dgm:t>
    </dgm:pt>
    <dgm:pt modelId="{AD86041B-AA70-4A02-8A4A-A3D9D3BDE45D}" type="sibTrans" cxnId="{51892BAA-01E0-4286-8DA3-982A955E7C87}">
      <dgm:prSet/>
      <dgm:spPr/>
      <dgm:t>
        <a:bodyPr/>
        <a:lstStyle/>
        <a:p>
          <a:endParaRPr lang="en-US"/>
        </a:p>
      </dgm:t>
    </dgm:pt>
    <dgm:pt modelId="{231E46AD-4AF8-4826-A632-7A236A23C195}">
      <dgm:prSet phldrT="[Text]"/>
      <dgm:spPr/>
      <dgm:t>
        <a:bodyPr/>
        <a:lstStyle/>
        <a:p>
          <a:pPr rtl="1"/>
          <a:r>
            <a:rPr lang="fa-IR" b="1" dirty="0">
              <a:cs typeface="B Mitra" pitchFamily="2" charset="-78"/>
            </a:rPr>
            <a:t>مصرف مکمل ویتامین </a:t>
          </a:r>
          <a:r>
            <a:rPr lang="en-US" b="1" dirty="0">
              <a:cs typeface="B Mitra" pitchFamily="2" charset="-78"/>
            </a:rPr>
            <a:t>B6</a:t>
          </a:r>
          <a:r>
            <a:rPr lang="fa-IR" b="1" dirty="0">
              <a:cs typeface="B Mitra" pitchFamily="2" charset="-78"/>
            </a:rPr>
            <a:t> و زنجبیل به کاهش حالت تهوع و استفراغ کمک میکند.</a:t>
          </a:r>
          <a:endParaRPr lang="en-US" b="1" dirty="0">
            <a:cs typeface="B Mitra" pitchFamily="2" charset="-78"/>
          </a:endParaRPr>
        </a:p>
      </dgm:t>
    </dgm:pt>
    <dgm:pt modelId="{D57F3D4A-3CF3-4B48-8DCC-D182EF8AA066}" type="parTrans" cxnId="{B3B90C46-8FB2-45BD-B92D-F2893EA59AB1}">
      <dgm:prSet/>
      <dgm:spPr/>
      <dgm:t>
        <a:bodyPr/>
        <a:lstStyle/>
        <a:p>
          <a:endParaRPr lang="en-US"/>
        </a:p>
      </dgm:t>
    </dgm:pt>
    <dgm:pt modelId="{8F900E2E-461B-4928-A7BB-5E593918EBAD}" type="sibTrans" cxnId="{B3B90C46-8FB2-45BD-B92D-F2893EA59AB1}">
      <dgm:prSet/>
      <dgm:spPr/>
      <dgm:t>
        <a:bodyPr/>
        <a:lstStyle/>
        <a:p>
          <a:endParaRPr lang="en-US"/>
        </a:p>
      </dgm:t>
    </dgm:pt>
    <dgm:pt modelId="{7B79794E-4349-463A-A3F9-8DE5D17C663F}" type="pres">
      <dgm:prSet presAssocID="{E63D5E9E-1344-494F-9EA7-9EB3155DAE5B}" presName="linear" presStyleCnt="0">
        <dgm:presLayoutVars>
          <dgm:animLvl val="lvl"/>
          <dgm:resizeHandles val="exact"/>
        </dgm:presLayoutVars>
      </dgm:prSet>
      <dgm:spPr/>
    </dgm:pt>
    <dgm:pt modelId="{52143AB9-FBBC-4CD9-8F25-17043B33115B}" type="pres">
      <dgm:prSet presAssocID="{B4DA47F5-A16A-44C7-8363-BE5EA4901F02}" presName="parentText" presStyleLbl="node1" presStyleIdx="0" presStyleCnt="1" custLinFactNeighborX="-359" custLinFactNeighborY="-7649">
        <dgm:presLayoutVars>
          <dgm:chMax val="0"/>
          <dgm:bulletEnabled val="1"/>
        </dgm:presLayoutVars>
      </dgm:prSet>
      <dgm:spPr/>
    </dgm:pt>
    <dgm:pt modelId="{1ED2E0A6-1B87-4D8B-9D93-C395CD98907D}" type="pres">
      <dgm:prSet presAssocID="{B4DA47F5-A16A-44C7-8363-BE5EA4901F02}" presName="childText" presStyleLbl="revTx" presStyleIdx="0" presStyleCnt="1" custScaleY="69777">
        <dgm:presLayoutVars>
          <dgm:bulletEnabled val="1"/>
        </dgm:presLayoutVars>
      </dgm:prSet>
      <dgm:spPr/>
    </dgm:pt>
  </dgm:ptLst>
  <dgm:cxnLst>
    <dgm:cxn modelId="{B3B90C46-8FB2-45BD-B92D-F2893EA59AB1}" srcId="{B4DA47F5-A16A-44C7-8363-BE5EA4901F02}" destId="{231E46AD-4AF8-4826-A632-7A236A23C195}" srcOrd="0" destOrd="0" parTransId="{D57F3D4A-3CF3-4B48-8DCC-D182EF8AA066}" sibTransId="{8F900E2E-461B-4928-A7BB-5E593918EBAD}"/>
    <dgm:cxn modelId="{0BA96D80-D4AB-4529-BB79-88E1D62AF2C1}" type="presOf" srcId="{B4DA47F5-A16A-44C7-8363-BE5EA4901F02}" destId="{52143AB9-FBBC-4CD9-8F25-17043B33115B}" srcOrd="0" destOrd="0" presId="urn:microsoft.com/office/officeart/2005/8/layout/vList2"/>
    <dgm:cxn modelId="{51892BAA-01E0-4286-8DA3-982A955E7C87}" srcId="{E63D5E9E-1344-494F-9EA7-9EB3155DAE5B}" destId="{B4DA47F5-A16A-44C7-8363-BE5EA4901F02}" srcOrd="0" destOrd="0" parTransId="{F5330444-4142-46C6-A51A-A7080EC9F36D}" sibTransId="{AD86041B-AA70-4A02-8A4A-A3D9D3BDE45D}"/>
    <dgm:cxn modelId="{65A518CF-D52A-4AAA-A45F-D8A841E0C4D6}" type="presOf" srcId="{E63D5E9E-1344-494F-9EA7-9EB3155DAE5B}" destId="{7B79794E-4349-463A-A3F9-8DE5D17C663F}" srcOrd="0" destOrd="0" presId="urn:microsoft.com/office/officeart/2005/8/layout/vList2"/>
    <dgm:cxn modelId="{BED196E0-9A07-48FA-B7D6-7BE275C0A5E3}" type="presOf" srcId="{231E46AD-4AF8-4826-A632-7A236A23C195}" destId="{1ED2E0A6-1B87-4D8B-9D93-C395CD98907D}" srcOrd="0" destOrd="0" presId="urn:microsoft.com/office/officeart/2005/8/layout/vList2"/>
    <dgm:cxn modelId="{5143A0CB-6EF5-4BC2-A134-D74AE9ADE9BC}" type="presParOf" srcId="{7B79794E-4349-463A-A3F9-8DE5D17C663F}" destId="{52143AB9-FBBC-4CD9-8F25-17043B33115B}" srcOrd="0" destOrd="0" presId="urn:microsoft.com/office/officeart/2005/8/layout/vList2"/>
    <dgm:cxn modelId="{73539FEA-33C5-47A4-9D2A-94683A0A9959}" type="presParOf" srcId="{7B79794E-4349-463A-A3F9-8DE5D17C663F}" destId="{1ED2E0A6-1B87-4D8B-9D93-C395CD98907D}"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143AB9-FBBC-4CD9-8F25-17043B33115B}">
      <dsp:nvSpPr>
        <dsp:cNvPr id="0" name=""/>
        <dsp:cNvSpPr/>
      </dsp:nvSpPr>
      <dsp:spPr>
        <a:xfrm>
          <a:off x="0" y="0"/>
          <a:ext cx="8143932" cy="4071600"/>
        </a:xfrm>
        <a:prstGeom prst="roundRect">
          <a:avLst/>
        </a:prstGeom>
        <a:solidFill>
          <a:schemeClr val="accent2">
            <a:shade val="5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marL="0" lvl="0" indent="0" algn="r" defTabSz="2266950">
            <a:lnSpc>
              <a:spcPct val="90000"/>
            </a:lnSpc>
            <a:spcBef>
              <a:spcPct val="0"/>
            </a:spcBef>
            <a:spcAft>
              <a:spcPct val="35000"/>
            </a:spcAft>
            <a:buNone/>
          </a:pPr>
          <a:r>
            <a:rPr lang="fa-IR" sz="5100" kern="1200" dirty="0"/>
            <a:t>تهوع </a:t>
          </a:r>
          <a:r>
            <a:rPr lang="fa-IR" sz="5100" b="1" kern="1200" dirty="0">
              <a:cs typeface="B Mitra" pitchFamily="2" charset="-78"/>
            </a:rPr>
            <a:t>معمولا از اوایل بارداری شروع شده و حداكثر تا هفته 17 برطرف مي شود.</a:t>
          </a:r>
          <a:endParaRPr lang="en-US" sz="5100" kern="1200" dirty="0"/>
        </a:p>
      </dsp:txBody>
      <dsp:txXfrm>
        <a:off x="198759" y="198759"/>
        <a:ext cx="7746414" cy="3674082"/>
      </dsp:txXfrm>
    </dsp:sp>
    <dsp:sp modelId="{1ED2E0A6-1B87-4D8B-9D93-C395CD98907D}">
      <dsp:nvSpPr>
        <dsp:cNvPr id="0" name=""/>
        <dsp:cNvSpPr/>
      </dsp:nvSpPr>
      <dsp:spPr>
        <a:xfrm>
          <a:off x="0" y="4162501"/>
          <a:ext cx="8143932" cy="18632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570" tIns="64770" rIns="362712" bIns="64770" numCol="1" spcCol="1270" anchor="t" anchorCtr="0">
          <a:noAutofit/>
        </a:bodyPr>
        <a:lstStyle/>
        <a:p>
          <a:pPr marL="285750" lvl="1" indent="-285750" algn="r" defTabSz="1778000" rtl="1">
            <a:lnSpc>
              <a:spcPct val="90000"/>
            </a:lnSpc>
            <a:spcBef>
              <a:spcPct val="0"/>
            </a:spcBef>
            <a:spcAft>
              <a:spcPct val="20000"/>
            </a:spcAft>
            <a:buChar char="•"/>
          </a:pPr>
          <a:r>
            <a:rPr lang="fa-IR" sz="4000" b="1" kern="1200" dirty="0">
              <a:cs typeface="B Mitra" pitchFamily="2" charset="-78"/>
            </a:rPr>
            <a:t>مصرف مکمل ویتامین </a:t>
          </a:r>
          <a:r>
            <a:rPr lang="en-US" sz="4000" b="1" kern="1200" dirty="0">
              <a:cs typeface="B Mitra" pitchFamily="2" charset="-78"/>
            </a:rPr>
            <a:t>B6</a:t>
          </a:r>
          <a:r>
            <a:rPr lang="fa-IR" sz="4000" b="1" kern="1200" dirty="0">
              <a:cs typeface="B Mitra" pitchFamily="2" charset="-78"/>
            </a:rPr>
            <a:t> و زنجبیل به کاهش حالت تهوع و استفراغ کمک میکند.</a:t>
          </a:r>
          <a:endParaRPr lang="en-US" sz="4000" b="1" kern="1200" dirty="0">
            <a:cs typeface="B Mitra" pitchFamily="2" charset="-78"/>
          </a:endParaRPr>
        </a:p>
      </dsp:txBody>
      <dsp:txXfrm>
        <a:off x="0" y="4162501"/>
        <a:ext cx="8143932" cy="186325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A7ECA3-148E-4D00-9CC0-159AFF6C8DB6}" type="datetimeFigureOut">
              <a:rPr lang="en-US" smtClean="0"/>
              <a:pPr/>
              <a:t>8/30/2024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A56849-48A6-4CA2-A092-EA3BAE4A7BAD}" type="slidenum">
              <a:rPr lang="en-US" smtClean="0"/>
              <a:pPr/>
              <a:t>‹#›</a:t>
            </a:fld>
            <a:endParaRPr lang="en-US"/>
          </a:p>
        </p:txBody>
      </p:sp>
    </p:spTree>
    <p:extLst>
      <p:ext uri="{BB962C8B-B14F-4D97-AF65-F5344CB8AC3E}">
        <p14:creationId xmlns:p14="http://schemas.microsoft.com/office/powerpoint/2010/main" val="33985003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a:t>Click to edit Master title style</a:t>
            </a:r>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bwMode="auto">
          <a:xfrm rot="5400000">
            <a:off x="7764621" y="1174097"/>
            <a:ext cx="2286000" cy="381000"/>
          </a:xfrm>
        </p:spPr>
        <p:txBody>
          <a:bodyPr/>
          <a:lstStyle/>
          <a:p>
            <a:fld id="{EEB7BF3B-B605-44D0-87D6-036ACDF38FA5}" type="datetimeFigureOut">
              <a:rPr lang="en-US" smtClean="0"/>
              <a:pPr/>
              <a:t>8/30/2024</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E57E18AA-5886-433F-B207-55B136FCED7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EB7BF3B-B605-44D0-87D6-036ACDF38FA5}" type="datetimeFigureOut">
              <a:rPr lang="en-US" smtClean="0"/>
              <a:pPr/>
              <a:t>8/30/2024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7E18AA-5886-433F-B207-55B136FCED7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EB7BF3B-B605-44D0-87D6-036ACDF38FA5}" type="datetimeFigureOut">
              <a:rPr lang="en-US" smtClean="0"/>
              <a:pPr/>
              <a:t>8/30/2024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7E18AA-5886-433F-B207-55B136FCED7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4"/>
          </p:nvPr>
        </p:nvSpPr>
        <p:spPr/>
        <p:txBody>
          <a:bodyPr rtlCol="0"/>
          <a:lstStyle/>
          <a:p>
            <a:fld id="{EEB7BF3B-B605-44D0-87D6-036ACDF38FA5}" type="datetimeFigureOut">
              <a:rPr lang="en-US" smtClean="0"/>
              <a:pPr/>
              <a:t>8/30/2024</a:t>
            </a:fld>
            <a:endParaRPr lang="en-US"/>
          </a:p>
        </p:txBody>
      </p:sp>
      <p:sp>
        <p:nvSpPr>
          <p:cNvPr id="9" name="Slide Number Placeholder 8"/>
          <p:cNvSpPr>
            <a:spLocks noGrp="1"/>
          </p:cNvSpPr>
          <p:nvPr>
            <p:ph type="sldNum" sz="quarter" idx="15"/>
          </p:nvPr>
        </p:nvSpPr>
        <p:spPr/>
        <p:txBody>
          <a:bodyPr rtlCol="0"/>
          <a:lstStyle/>
          <a:p>
            <a:fld id="{E57E18AA-5886-433F-B207-55B136FCED70}"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a:t>Click to edit Master title style</a:t>
            </a:r>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EEB7BF3B-B605-44D0-87D6-036ACDF38FA5}" type="datetimeFigureOut">
              <a:rPr lang="en-US" smtClean="0"/>
              <a:pPr/>
              <a:t>8/30/2024</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E57E18AA-5886-433F-B207-55B136FCED7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EEB7BF3B-B605-44D0-87D6-036ACDF38FA5}" type="datetimeFigureOut">
              <a:rPr lang="en-US" smtClean="0"/>
              <a:pPr/>
              <a:t>8/30/2024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7E18AA-5886-433F-B207-55B136FCED70}"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a:t>Click to edit Master title style</a:t>
            </a:r>
          </a:p>
        </p:txBody>
      </p:sp>
      <p:sp>
        <p:nvSpPr>
          <p:cNvPr id="7" name="Date Placeholder 6"/>
          <p:cNvSpPr>
            <a:spLocks noGrp="1"/>
          </p:cNvSpPr>
          <p:nvPr>
            <p:ph type="dt" sz="half" idx="10"/>
          </p:nvPr>
        </p:nvSpPr>
        <p:spPr/>
        <p:txBody>
          <a:bodyPr/>
          <a:lstStyle/>
          <a:p>
            <a:fld id="{EEB7BF3B-B605-44D0-87D6-036ACDF38FA5}" type="datetimeFigureOut">
              <a:rPr lang="en-US" smtClean="0"/>
              <a:pPr/>
              <a:t>8/30/2024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7E18AA-5886-433F-B207-55B136FCED70}"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6" name="Date Placeholder 5"/>
          <p:cNvSpPr>
            <a:spLocks noGrp="1"/>
          </p:cNvSpPr>
          <p:nvPr>
            <p:ph type="dt" sz="half" idx="10"/>
          </p:nvPr>
        </p:nvSpPr>
        <p:spPr/>
        <p:txBody>
          <a:bodyPr rtlCol="0"/>
          <a:lstStyle/>
          <a:p>
            <a:fld id="{EEB7BF3B-B605-44D0-87D6-036ACDF38FA5}" type="datetimeFigureOut">
              <a:rPr lang="en-US" smtClean="0"/>
              <a:pPr/>
              <a:t>8/30/2024</a:t>
            </a:fld>
            <a:endParaRPr lang="en-US"/>
          </a:p>
        </p:txBody>
      </p:sp>
      <p:sp>
        <p:nvSpPr>
          <p:cNvPr id="7" name="Slide Number Placeholder 6"/>
          <p:cNvSpPr>
            <a:spLocks noGrp="1"/>
          </p:cNvSpPr>
          <p:nvPr>
            <p:ph type="sldNum" sz="quarter" idx="11"/>
          </p:nvPr>
        </p:nvSpPr>
        <p:spPr/>
        <p:txBody>
          <a:bodyPr rtlCol="0"/>
          <a:lstStyle/>
          <a:p>
            <a:fld id="{E57E18AA-5886-433F-B207-55B136FCED70}"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B7BF3B-B605-44D0-87D6-036ACDF38FA5}" type="datetimeFigureOut">
              <a:rPr lang="en-US" smtClean="0"/>
              <a:pPr/>
              <a:t>8/30/2024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7E18AA-5886-433F-B207-55B136FCED7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a:t>Click to edit Master title style</a:t>
            </a:r>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1" name="Date Placeholder 20"/>
          <p:cNvSpPr>
            <a:spLocks noGrp="1"/>
          </p:cNvSpPr>
          <p:nvPr>
            <p:ph type="dt" sz="half" idx="14"/>
          </p:nvPr>
        </p:nvSpPr>
        <p:spPr/>
        <p:txBody>
          <a:bodyPr rtlCol="0"/>
          <a:lstStyle/>
          <a:p>
            <a:fld id="{EEB7BF3B-B605-44D0-87D6-036ACDF38FA5}" type="datetimeFigureOut">
              <a:rPr lang="en-US" smtClean="0"/>
              <a:pPr/>
              <a:t>8/30/2024</a:t>
            </a:fld>
            <a:endParaRPr lang="en-US"/>
          </a:p>
        </p:txBody>
      </p:sp>
      <p:sp>
        <p:nvSpPr>
          <p:cNvPr id="22" name="Slide Number Placeholder 21"/>
          <p:cNvSpPr>
            <a:spLocks noGrp="1"/>
          </p:cNvSpPr>
          <p:nvPr>
            <p:ph type="sldNum" sz="quarter" idx="15"/>
          </p:nvPr>
        </p:nvSpPr>
        <p:spPr/>
        <p:txBody>
          <a:bodyPr rtlCol="0"/>
          <a:lstStyle/>
          <a:p>
            <a:fld id="{E57E18AA-5886-433F-B207-55B136FCED70}"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a:t>Click to edit Master title style</a:t>
            </a:r>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EEB7BF3B-B605-44D0-87D6-036ACDF38FA5}" type="datetimeFigureOut">
              <a:rPr lang="en-US" smtClean="0"/>
              <a:pPr/>
              <a:t>8/30/2024</a:t>
            </a:fld>
            <a:endParaRPr lang="en-US"/>
          </a:p>
        </p:txBody>
      </p:sp>
      <p:sp>
        <p:nvSpPr>
          <p:cNvPr id="18" name="Slide Number Placeholder 17"/>
          <p:cNvSpPr>
            <a:spLocks noGrp="1"/>
          </p:cNvSpPr>
          <p:nvPr>
            <p:ph type="sldNum" sz="quarter" idx="11"/>
          </p:nvPr>
        </p:nvSpPr>
        <p:spPr/>
        <p:txBody>
          <a:bodyPr rtlCol="0"/>
          <a:lstStyle/>
          <a:p>
            <a:fld id="{E57E18AA-5886-433F-B207-55B136FCED70}"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a:t>Click to edit Master title style</a:t>
            </a:r>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EEB7BF3B-B605-44D0-87D6-036ACDF38FA5}" type="datetimeFigureOut">
              <a:rPr lang="en-US" smtClean="0"/>
              <a:pPr/>
              <a:t>8/30/2024</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E57E18AA-5886-433F-B207-55B136FCED7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Users/imgres"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7624" y="1052737"/>
            <a:ext cx="6858000" cy="720080"/>
          </a:xfrm>
        </p:spPr>
        <p:txBody>
          <a:bodyPr/>
          <a:lstStyle/>
          <a:p>
            <a:pPr algn="ctr"/>
            <a:r>
              <a:rPr lang="fa-IR" dirty="0">
                <a:solidFill>
                  <a:srgbClr val="C00000"/>
                </a:solidFill>
                <a:cs typeface="B Titr" panose="00000700000000000000" pitchFamily="2" charset="-78"/>
              </a:rPr>
              <a:t>پیشگیری و درمان سوء تغذیه مادران باردار</a:t>
            </a:r>
            <a:endParaRPr lang="en-US" dirty="0">
              <a:solidFill>
                <a:srgbClr val="C00000"/>
              </a:solidFill>
              <a:cs typeface="B Titr" panose="00000700000000000000" pitchFamily="2" charset="-78"/>
            </a:endParaRPr>
          </a:p>
        </p:txBody>
      </p:sp>
      <p:sp>
        <p:nvSpPr>
          <p:cNvPr id="3" name="Subtitle 2"/>
          <p:cNvSpPr>
            <a:spLocks noGrp="1"/>
          </p:cNvSpPr>
          <p:nvPr>
            <p:ph type="subTitle" idx="1"/>
          </p:nvPr>
        </p:nvSpPr>
        <p:spPr>
          <a:xfrm>
            <a:off x="2184837" y="5010148"/>
            <a:ext cx="5111752" cy="990602"/>
          </a:xfrm>
        </p:spPr>
        <p:txBody>
          <a:bodyPr/>
          <a:lstStyle/>
          <a:p>
            <a:pPr algn="ctr"/>
            <a:r>
              <a:rPr lang="fa-IR" b="1" dirty="0">
                <a:solidFill>
                  <a:srgbClr val="C00000"/>
                </a:solidFill>
                <a:cs typeface="B Nazanin" panose="00000400000000000000" pitchFamily="2" charset="-78"/>
              </a:rPr>
              <a:t>بتول سلیمانی</a:t>
            </a:r>
          </a:p>
          <a:p>
            <a:pPr algn="ctr"/>
            <a:r>
              <a:rPr lang="fa-IR" b="1" dirty="0">
                <a:solidFill>
                  <a:srgbClr val="C00000"/>
                </a:solidFill>
                <a:cs typeface="B Nazanin" panose="00000400000000000000" pitchFamily="2" charset="-78"/>
              </a:rPr>
              <a:t>واحد بهبود تغذیه جامعه</a:t>
            </a:r>
            <a:endParaRPr lang="en-US" b="1" dirty="0">
              <a:solidFill>
                <a:srgbClr val="C00000"/>
              </a:solidFill>
              <a:cs typeface="B Nazanin" panose="00000400000000000000" pitchFamily="2" charset="-78"/>
            </a:endParaRPr>
          </a:p>
        </p:txBody>
      </p:sp>
      <p:pic>
        <p:nvPicPr>
          <p:cNvPr id="1026" name="Picture 2" descr="راهنمای کامل بارداری از تغذیه تا مشکلاتی که ممکن است پیش‌ ..."/>
          <p:cNvPicPr>
            <a:picLocks noChangeAspect="1" noChangeArrowheads="1"/>
          </p:cNvPicPr>
          <p:nvPr/>
        </p:nvPicPr>
        <p:blipFill rotWithShape="1">
          <a:blip r:embed="rId2">
            <a:extLst>
              <a:ext uri="{28A0092B-C50C-407E-A947-70E740481C1C}">
                <a14:useLocalDpi xmlns:a14="http://schemas.microsoft.com/office/drawing/2010/main" val="0"/>
              </a:ext>
            </a:extLst>
          </a:blip>
          <a:srcRect t="14805"/>
          <a:stretch/>
        </p:blipFill>
        <p:spPr bwMode="auto">
          <a:xfrm>
            <a:off x="2771800" y="2204864"/>
            <a:ext cx="4380773" cy="2486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3691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457200" y="1600200"/>
            <a:ext cx="7931224" cy="4873752"/>
          </a:xfrm>
        </p:spPr>
        <p:txBody>
          <a:bodyPr>
            <a:normAutofit lnSpcReduction="10000"/>
          </a:bodyPr>
          <a:lstStyle/>
          <a:p>
            <a:pPr algn="r" rtl="1">
              <a:lnSpc>
                <a:spcPct val="150000"/>
              </a:lnSpc>
            </a:pPr>
            <a:r>
              <a:rPr lang="fa-IR" dirty="0">
                <a:cs typeface="B Nazanin" panose="00000400000000000000" pitchFamily="2" charset="-78"/>
              </a:rPr>
              <a:t>در صورت امكان دريافت پروتئين را زياد كرده و غذاها را با اســتفاده از حبوبات، گوشــت قرمز، مرغ و ماهى، پودر شــيرخشك، پنير، ماست چكيده، مغزها و تخم‌مرغ غنى نمايد.</a:t>
            </a:r>
          </a:p>
          <a:p>
            <a:pPr algn="r" rtl="1">
              <a:lnSpc>
                <a:spcPct val="150000"/>
              </a:lnSpc>
            </a:pPr>
            <a:r>
              <a:rPr lang="fa-IR" dirty="0">
                <a:cs typeface="B Nazanin" panose="00000400000000000000" pitchFamily="2" charset="-78"/>
              </a:rPr>
              <a:t>غذاها را از لحاظ كربوهيدرات غنى كند، از گروه نان و غلات 7-11واحد در روز اســتفاده كند. همچنين، مصرف پوره سيب زمينى و جوانه گندم توصيه مى شود. از انواع آردها، نشاسته ها و رشته ها در غذا میتوان استفاده كرد.</a:t>
            </a:r>
          </a:p>
          <a:p>
            <a:pPr algn="r" rtl="1">
              <a:lnSpc>
                <a:spcPct val="150000"/>
              </a:lnSpc>
            </a:pPr>
            <a:r>
              <a:rPr lang="fa-IR" dirty="0">
                <a:cs typeface="B Nazanin" panose="00000400000000000000" pitchFamily="2" charset="-78"/>
              </a:rPr>
              <a:t>در صورت امكان غذاها با استفاده از مغزها، كره، خامه و روغن زيتون از نظر كالرى غنى شود </a:t>
            </a:r>
            <a:br>
              <a:rPr lang="fa-IR"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33391578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457200" y="1600200"/>
            <a:ext cx="7715200" cy="4873752"/>
          </a:xfrm>
        </p:spPr>
        <p:txBody>
          <a:bodyPr/>
          <a:lstStyle/>
          <a:p>
            <a:pPr algn="r" rtl="1"/>
            <a:r>
              <a:rPr lang="fa-IR" dirty="0">
                <a:cs typeface="B Nazanin" panose="00000400000000000000" pitchFamily="2" charset="-78"/>
              </a:rPr>
              <a:t>مخلوط حبوبات و غلات در غذاها گنجانده شــود. در انواع پلوهاى مخلوط مثل عدس پلو و يا لوبياپلو، ماش پلو، عدســى با نان، خوراك لوبيا با نان، اين امكان فراهم میشود.</a:t>
            </a:r>
          </a:p>
          <a:p>
            <a:pPr algn="r" rtl="1">
              <a:lnSpc>
                <a:spcPct val="150000"/>
              </a:lnSpc>
            </a:pPr>
            <a:r>
              <a:rPr lang="fa-IR" dirty="0">
                <a:cs typeface="B Nazanin" panose="00000400000000000000" pitchFamily="2" charset="-78"/>
              </a:rPr>
              <a:t>از جايگزينهاى مناســب گوشــت استفاده شــود مثلا ما كارونى با پنير، افزودن كشــك در غذاهايى مثل آش، كشك بادمجان، حليم بادمجان يا افزودن تخم مرغ به انواع سوپها و غذاهاى مختلف</a:t>
            </a:r>
          </a:p>
          <a:p>
            <a:pPr algn="r" rtl="1"/>
            <a:r>
              <a:rPr lang="fa-IR" dirty="0">
                <a:cs typeface="B Nazanin" panose="00000400000000000000" pitchFamily="2" charset="-78"/>
              </a:rPr>
              <a:t>ميان وعده هاى غذايى مقوى نظير ســوپ غليظ، پوره ســيب زمينى با پنير و يا گوشــت مرغ، ساندويچ تخم مرغ، ماست چكيده، بستنى، فرنى، شيربرنج، شله زرد و... مصرف شود </a:t>
            </a:r>
            <a:br>
              <a:rPr lang="fa-IR"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39021134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r" rtl="1">
              <a:lnSpc>
                <a:spcPct val="150000"/>
              </a:lnSpc>
            </a:pPr>
            <a:r>
              <a:rPr lang="fa-IR" dirty="0">
                <a:cs typeface="B Nazanin" panose="00000400000000000000" pitchFamily="2" charset="-78"/>
              </a:rPr>
              <a:t>مصرف نمك غذا محدود شود؛ و همان مقدار كم حتما از نوع نمك يددار تصفيه شده باشد.</a:t>
            </a:r>
          </a:p>
          <a:p>
            <a:pPr algn="r" rtl="1">
              <a:lnSpc>
                <a:spcPct val="150000"/>
              </a:lnSpc>
            </a:pPr>
            <a:r>
              <a:rPr lang="fa-IR" dirty="0">
                <a:cs typeface="B Nazanin" panose="00000400000000000000" pitchFamily="2" charset="-78"/>
              </a:rPr>
              <a:t>روزانه حداقل 2-3 ليوان از آب ميوه هاى طبيعى و خانگى در فواصل غذا استفاده شود.</a:t>
            </a:r>
          </a:p>
          <a:p>
            <a:pPr algn="r" rtl="1">
              <a:lnSpc>
                <a:spcPct val="150000"/>
              </a:lnSpc>
            </a:pPr>
            <a:r>
              <a:rPr lang="fa-IR" dirty="0">
                <a:cs typeface="B Nazanin" panose="00000400000000000000" pitchFamily="2" charset="-78"/>
              </a:rPr>
              <a:t>در كنار غذا از ســبزیهاى پخته (نخودفرنگى، هويج، ســيب زمينى، كدو، بادمجان، گل كلم، لوبيا سبز، كرفس، لبو و...) و يا پوره آنها استفاده گردد. </a:t>
            </a:r>
            <a:br>
              <a:rPr lang="fa-IR"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4014589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r" rtl="1">
              <a:lnSpc>
                <a:spcPct val="150000"/>
              </a:lnSpc>
            </a:pPr>
            <a:r>
              <a:rPr lang="fa-IR" dirty="0">
                <a:cs typeface="B Nazanin" panose="00000400000000000000" pitchFamily="2" charset="-78"/>
              </a:rPr>
              <a:t>مصرف انواع دســر پس از غذا توصيه میشود. از فرنى، شــله زرد، كيك هاى ميوهاى، خرما، حلوا و...میتوان به عنوان دسر استفاده كرد.</a:t>
            </a:r>
          </a:p>
          <a:p>
            <a:pPr algn="r" rtl="1">
              <a:lnSpc>
                <a:spcPct val="150000"/>
              </a:lnSpc>
            </a:pPr>
            <a:r>
              <a:rPr lang="fa-IR" dirty="0">
                <a:cs typeface="B Nazanin" panose="00000400000000000000" pitchFamily="2" charset="-78"/>
              </a:rPr>
              <a:t>غذاهاى بد هضم و ناراحت كننده حذف و از برنامه غذايى متنوع استفاده شود.</a:t>
            </a:r>
          </a:p>
          <a:p>
            <a:pPr algn="r" rtl="1">
              <a:lnSpc>
                <a:spcPct val="150000"/>
              </a:lnSpc>
            </a:pPr>
            <a:r>
              <a:rPr lang="fa-IR" dirty="0">
                <a:cs typeface="B Nazanin" panose="00000400000000000000" pitchFamily="2" charset="-78"/>
              </a:rPr>
              <a:t>روزانه يك عدد </a:t>
            </a:r>
            <a:r>
              <a:rPr lang="fa-IR" b="1" dirty="0">
                <a:solidFill>
                  <a:srgbClr val="FF0000"/>
                </a:solidFill>
                <a:cs typeface="B Nazanin" panose="00000400000000000000" pitchFamily="2" charset="-78"/>
              </a:rPr>
              <a:t>قرص مولتى ويتامين مينرال </a:t>
            </a:r>
            <a:r>
              <a:rPr lang="fa-IR" dirty="0">
                <a:cs typeface="B Nazanin" panose="00000400000000000000" pitchFamily="2" charset="-78"/>
              </a:rPr>
              <a:t>ويژه باردارى مصرف شود.</a:t>
            </a:r>
          </a:p>
          <a:p>
            <a:pPr algn="r" rtl="1">
              <a:lnSpc>
                <a:spcPct val="150000"/>
              </a:lnSpc>
            </a:pPr>
            <a:r>
              <a:rPr lang="fa-IR" dirty="0">
                <a:cs typeface="B Nazanin" panose="00000400000000000000" pitchFamily="2" charset="-78"/>
              </a:rPr>
              <a:t>در هفته 2-3بار از گوشت ماهى استفاده شود </a:t>
            </a:r>
            <a:br>
              <a:rPr lang="fa-IR"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11773306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pPr algn="ctr"/>
            <a:r>
              <a:rPr lang="fa-IR" b="1" dirty="0">
                <a:cs typeface="B Nazanin" panose="00000400000000000000" pitchFamily="2" charset="-78"/>
              </a:rPr>
              <a:t>راهكارهاى براى تعديل شيوه زندگى</a:t>
            </a:r>
            <a:r>
              <a:rPr lang="fa-IR" dirty="0">
                <a:cs typeface="B Nazanin" panose="00000400000000000000" pitchFamily="2" charset="-78"/>
              </a:rPr>
              <a:t> </a:t>
            </a:r>
            <a:br>
              <a:rPr lang="fa-IR" dirty="0">
                <a:cs typeface="B Nazanin" panose="00000400000000000000" pitchFamily="2" charset="-78"/>
              </a:rPr>
            </a:br>
            <a:endParaRPr lang="en-US" dirty="0">
              <a:cs typeface="B Nazanin" panose="00000400000000000000" pitchFamily="2" charset="-78"/>
            </a:endParaRPr>
          </a:p>
        </p:txBody>
      </p:sp>
      <p:sp>
        <p:nvSpPr>
          <p:cNvPr id="3" name="Content Placeholder 2"/>
          <p:cNvSpPr>
            <a:spLocks noGrp="1"/>
          </p:cNvSpPr>
          <p:nvPr>
            <p:ph sz="quarter" idx="1"/>
          </p:nvPr>
        </p:nvSpPr>
        <p:spPr>
          <a:xfrm>
            <a:off x="457200" y="1417638"/>
            <a:ext cx="7715200" cy="5056314"/>
          </a:xfrm>
        </p:spPr>
        <p:txBody>
          <a:bodyPr>
            <a:normAutofit lnSpcReduction="10000"/>
          </a:bodyPr>
          <a:lstStyle/>
          <a:p>
            <a:pPr algn="r" rtl="1">
              <a:lnSpc>
                <a:spcPct val="150000"/>
              </a:lnSpc>
            </a:pPr>
            <a:r>
              <a:rPr lang="fa-IR" dirty="0">
                <a:cs typeface="B Nazanin" panose="00000400000000000000" pitchFamily="2" charset="-78"/>
              </a:rPr>
              <a:t>غذا در ساعات منظم و با آرامش كامل و نيز به آهستگى خورده شود.</a:t>
            </a:r>
          </a:p>
          <a:p>
            <a:pPr algn="r" rtl="1">
              <a:lnSpc>
                <a:spcPct val="150000"/>
              </a:lnSpc>
            </a:pPr>
            <a:r>
              <a:rPr lang="fa-IR" dirty="0">
                <a:cs typeface="B Nazanin" panose="00000400000000000000" pitchFamily="2" charset="-78"/>
              </a:rPr>
              <a:t>غذاها به طور كامل جويده شود.</a:t>
            </a:r>
          </a:p>
          <a:p>
            <a:pPr algn="r" rtl="1">
              <a:lnSpc>
                <a:spcPct val="150000"/>
              </a:lnSpc>
            </a:pPr>
            <a:r>
              <a:rPr lang="fa-IR" dirty="0">
                <a:cs typeface="B Nazanin" panose="00000400000000000000" pitchFamily="2" charset="-78"/>
              </a:rPr>
              <a:t>از سه وعده اصلى و دو ميان وعده استفاده شود. صبحانه به عنوان كامل ترين و مهمترين وعده غذايى محسوب گردد.</a:t>
            </a:r>
          </a:p>
          <a:p>
            <a:pPr algn="r" rtl="1">
              <a:lnSpc>
                <a:spcPct val="150000"/>
              </a:lnSpc>
            </a:pPr>
            <a:r>
              <a:rPr lang="fa-IR" dirty="0">
                <a:cs typeface="B Nazanin" panose="00000400000000000000" pitchFamily="2" charset="-78"/>
              </a:rPr>
              <a:t>در صورت وجود تهوع و استفراغ و يا مشكلات گوارشى تعداد وعده هاى غذايى زياد شده و حجم غذا در هر وعده كم شود.</a:t>
            </a:r>
          </a:p>
          <a:p>
            <a:pPr algn="r" rtl="1">
              <a:lnSpc>
                <a:spcPct val="150000"/>
              </a:lnSpc>
            </a:pPr>
            <a:r>
              <a:rPr lang="fa-IR" dirty="0">
                <a:cs typeface="B Nazanin" panose="00000400000000000000" pitchFamily="2" charset="-78"/>
              </a:rPr>
              <a:t>الگوى غذاى مصرفى با حفظ تنوع در مصرف همه گروههاى غذايى اصلى اصلاح شود </a:t>
            </a:r>
            <a:br>
              <a:rPr lang="fa-IR"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3238369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06090"/>
          </a:xfrm>
        </p:spPr>
        <p:txBody>
          <a:bodyPr/>
          <a:lstStyle/>
          <a:p>
            <a:pPr algn="ctr"/>
            <a:r>
              <a:rPr lang="fa-IR" b="1" dirty="0">
                <a:cs typeface="2  Titr" panose="00000700000000000000" pitchFamily="2" charset="-78"/>
              </a:rPr>
              <a:t>سوءتغذيه ناشى از پرخورى و دريافت بيش از حد غذا</a:t>
            </a:r>
            <a:endParaRPr lang="en-US" dirty="0">
              <a:cs typeface="2  Titr" panose="00000700000000000000" pitchFamily="2" charset="-78"/>
            </a:endParaRPr>
          </a:p>
        </p:txBody>
      </p:sp>
      <p:sp>
        <p:nvSpPr>
          <p:cNvPr id="3" name="Content Placeholder 2"/>
          <p:cNvSpPr>
            <a:spLocks noGrp="1"/>
          </p:cNvSpPr>
          <p:nvPr>
            <p:ph sz="quarter" idx="1"/>
          </p:nvPr>
        </p:nvSpPr>
        <p:spPr>
          <a:xfrm>
            <a:off x="457200" y="1417638"/>
            <a:ext cx="7787208" cy="5056314"/>
          </a:xfrm>
        </p:spPr>
        <p:txBody>
          <a:bodyPr>
            <a:normAutofit/>
          </a:bodyPr>
          <a:lstStyle/>
          <a:p>
            <a:pPr algn="r" rtl="1">
              <a:lnSpc>
                <a:spcPct val="150000"/>
              </a:lnSpc>
            </a:pPr>
            <a:r>
              <a:rPr lang="fa-IR" dirty="0">
                <a:cs typeface="B Nazanin" panose="00000400000000000000" pitchFamily="2" charset="-78"/>
              </a:rPr>
              <a:t>وزنگيــرى بيــش از مقدار لازم در دوران باردارى (اضافه وزن و چاقى در مادر) نيز نوعى ســوءتغذيه محســوب مى شــود.</a:t>
            </a:r>
            <a:br>
              <a:rPr lang="fa-IR" dirty="0">
                <a:cs typeface="B Nazanin" panose="00000400000000000000" pitchFamily="2" charset="-78"/>
              </a:rPr>
            </a:br>
            <a:r>
              <a:rPr lang="fa-IR" dirty="0">
                <a:cs typeface="B Nazanin" panose="00000400000000000000" pitchFamily="2" charset="-78"/>
              </a:rPr>
              <a:t>وزنگيــرى بيش از حد مى تواند احتمال وقوع ديابت باردارى، پره‌اكلامپســى، خونريــزى بعد از زايمان، ماكروزومى جنين، زايمان دشــوار، ســزارين، عفونتها در باردارى نظير عفونت ادرارى، عفونت پس از زايمان، مرده زايى و عدم بازگشت وزن مادر به وزن قبل از باردارى را افزايش دهد</a:t>
            </a:r>
            <a:br>
              <a:rPr lang="fa-IR"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3003862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ctr" rtl="1"/>
            <a:r>
              <a:rPr lang="fa-IR" b="1" dirty="0">
                <a:cs typeface="2  Titr" panose="00000700000000000000" pitchFamily="2" charset="-78"/>
              </a:rPr>
              <a:t>هرگز نبايد براى مادران چاق باردار رژيم لاغرى تجويز نمود.</a:t>
            </a:r>
            <a:r>
              <a:rPr lang="fa-IR" dirty="0">
                <a:cs typeface="2  Titr" panose="00000700000000000000" pitchFamily="2" charset="-78"/>
              </a:rPr>
              <a:t> </a:t>
            </a:r>
            <a:br>
              <a:rPr lang="fa-IR" dirty="0">
                <a:cs typeface="2  Titr" panose="00000700000000000000" pitchFamily="2" charset="-78"/>
              </a:rPr>
            </a:br>
            <a:endParaRPr lang="en-US" dirty="0">
              <a:cs typeface="2  Titr" panose="00000700000000000000" pitchFamily="2" charset="-78"/>
            </a:endParaRPr>
          </a:p>
        </p:txBody>
      </p:sp>
    </p:spTree>
    <p:extLst>
      <p:ext uri="{BB962C8B-B14F-4D97-AF65-F5344CB8AC3E}">
        <p14:creationId xmlns:p14="http://schemas.microsoft.com/office/powerpoint/2010/main" val="8369997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50106"/>
          </a:xfrm>
        </p:spPr>
        <p:txBody>
          <a:bodyPr/>
          <a:lstStyle/>
          <a:p>
            <a:pPr algn="ctr" rtl="1"/>
            <a:r>
              <a:rPr lang="fa-IR" b="1" dirty="0">
                <a:cs typeface="2  Titr" panose="00000700000000000000" pitchFamily="2" charset="-78"/>
              </a:rPr>
              <a:t>اگر افزايش وزن مادر زياد است</a:t>
            </a:r>
            <a:endParaRPr lang="en-US" dirty="0">
              <a:cs typeface="2  Titr" panose="00000700000000000000" pitchFamily="2" charset="-78"/>
            </a:endParaRPr>
          </a:p>
        </p:txBody>
      </p:sp>
      <p:sp>
        <p:nvSpPr>
          <p:cNvPr id="3" name="Content Placeholder 2"/>
          <p:cNvSpPr>
            <a:spLocks noGrp="1"/>
          </p:cNvSpPr>
          <p:nvPr>
            <p:ph sz="quarter" idx="1"/>
          </p:nvPr>
        </p:nvSpPr>
        <p:spPr>
          <a:xfrm>
            <a:off x="457200" y="1484784"/>
            <a:ext cx="7467600" cy="4989168"/>
          </a:xfrm>
        </p:spPr>
        <p:txBody>
          <a:bodyPr>
            <a:normAutofit lnSpcReduction="10000"/>
          </a:bodyPr>
          <a:lstStyle/>
          <a:p>
            <a:pPr algn="r" rtl="1"/>
            <a:r>
              <a:rPr lang="fa-IR" dirty="0">
                <a:cs typeface="B Nazanin" panose="00000400000000000000" pitchFamily="2" charset="-78"/>
              </a:rPr>
              <a:t>آيا خطاى اندازه گيرى وجود دارد؟</a:t>
            </a:r>
          </a:p>
          <a:p>
            <a:pPr algn="r" rtl="1"/>
            <a:r>
              <a:rPr lang="fa-IR" dirty="0">
                <a:cs typeface="B Nazanin" panose="00000400000000000000" pitchFamily="2" charset="-78"/>
              </a:rPr>
              <a:t>آيا افزايش كلى وزن مادر قابل قبول است؟ آيا افزايش وزن، بيش از مقدار مورد انتظار است؟</a:t>
            </a:r>
          </a:p>
          <a:p>
            <a:pPr algn="r" rtl="1"/>
            <a:r>
              <a:rPr lang="fa-IR" dirty="0">
                <a:cs typeface="B Nazanin" panose="00000400000000000000" pitchFamily="2" charset="-78"/>
              </a:rPr>
              <a:t>آيا شواهدى مبنى بر ادم وجود دارد؟</a:t>
            </a:r>
          </a:p>
          <a:p>
            <a:pPr algn="r" rtl="1"/>
            <a:r>
              <a:rPr lang="fa-IR" dirty="0">
                <a:cs typeface="B Nazanin" panose="00000400000000000000" pitchFamily="2" charset="-78"/>
              </a:rPr>
              <a:t>آيا استعمال سيگار را اخيراً ترك كرده است؟</a:t>
            </a:r>
          </a:p>
          <a:p>
            <a:pPr algn="r" rtl="1"/>
            <a:r>
              <a:rPr lang="fa-IR" dirty="0">
                <a:cs typeface="B Nazanin" panose="00000400000000000000" pitchFamily="2" charset="-78"/>
              </a:rPr>
              <a:t>آيا احتمال دوقلويى و يا سه قلويى وجود دارد؟</a:t>
            </a:r>
          </a:p>
          <a:p>
            <a:pPr algn="r" rtl="1"/>
            <a:r>
              <a:rPr lang="fa-IR" dirty="0">
                <a:cs typeface="B Nazanin" panose="00000400000000000000" pitchFamily="2" charset="-78"/>
              </a:rPr>
              <a:t>آيا علامت ديابت باردارى وجود دارد؟</a:t>
            </a:r>
          </a:p>
          <a:p>
            <a:pPr algn="r" rtl="1"/>
            <a:r>
              <a:rPr lang="fa-IR" dirty="0">
                <a:cs typeface="B Nazanin" panose="00000400000000000000" pitchFamily="2" charset="-78"/>
              </a:rPr>
              <a:t>آيا كاهش قابل توجهى در فعاليت فيزيكى (بدون اينكه كاهشى در دريافت غذايى باشد) وجود داشته و يا دارد؟</a:t>
            </a:r>
          </a:p>
          <a:p>
            <a:pPr algn="r" rtl="1"/>
            <a:r>
              <a:rPr lang="fa-IR" dirty="0">
                <a:cs typeface="B Nazanin" panose="00000400000000000000" pitchFamily="2" charset="-78"/>
              </a:rPr>
              <a:t>آيا ميزان دريافت كالرى غذايى مادر بيش از حد است؟</a:t>
            </a:r>
          </a:p>
          <a:p>
            <a:pPr algn="r" rtl="1"/>
            <a:r>
              <a:rPr lang="fa-IR" dirty="0">
                <a:cs typeface="B Nazanin" panose="00000400000000000000" pitchFamily="2" charset="-78"/>
              </a:rPr>
              <a:t>آيا فعاليت و تحرك بدنى مادر كم است؟ </a:t>
            </a:r>
            <a:br>
              <a:rPr lang="fa-IR"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12671718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457200" y="1600200"/>
            <a:ext cx="7931224" cy="4873752"/>
          </a:xfrm>
        </p:spPr>
        <p:txBody>
          <a:bodyPr>
            <a:normAutofit lnSpcReduction="10000"/>
          </a:bodyPr>
          <a:lstStyle/>
          <a:p>
            <a:pPr algn="r" rtl="1">
              <a:lnSpc>
                <a:spcPct val="150000"/>
              </a:lnSpc>
            </a:pPr>
            <a:r>
              <a:rPr lang="fa-IR" dirty="0">
                <a:cs typeface="B Nazanin" panose="00000400000000000000" pitchFamily="2" charset="-78"/>
              </a:rPr>
              <a:t>انجــام روزانــه 30دقيقــه ورزش و نرمش حداقل 5يا 6روز در هفته توصيه مى‌شــود. بهتر اســت اين ميزان به تدريج افزايش يابد.</a:t>
            </a:r>
          </a:p>
          <a:p>
            <a:pPr algn="r" rtl="1">
              <a:lnSpc>
                <a:spcPct val="150000"/>
              </a:lnSpc>
            </a:pPr>
            <a:r>
              <a:rPr lang="fa-IR" dirty="0">
                <a:cs typeface="B Nazanin" panose="00000400000000000000" pitchFamily="2" charset="-78"/>
              </a:rPr>
              <a:t>مصرف روزانه حدود 6-8ليوان آب توصيه شود. بهتر است هر ساعت مقدارى آب بنوشد. 1ليوان آب قبل از غذا و در صورت احساس گرسنگى زياد 2ليوان آب قبل از غذا نوشيده شود </a:t>
            </a:r>
          </a:p>
          <a:p>
            <a:pPr algn="r" rtl="1">
              <a:lnSpc>
                <a:spcPct val="150000"/>
              </a:lnSpc>
            </a:pPr>
            <a:r>
              <a:rPr lang="fa-IR" dirty="0">
                <a:cs typeface="B Nazanin" panose="00000400000000000000" pitchFamily="2" charset="-78"/>
              </a:rPr>
              <a:t>شير و لبنيات كم چرب (كمتر از 2/5درصد) و ترجيحاً ماست و پنير پروبيوتيك و گوشت كم چرب استفاده شود </a:t>
            </a:r>
            <a:br>
              <a:rPr lang="fa-IR" dirty="0">
                <a:cs typeface="B Nazanin" panose="00000400000000000000" pitchFamily="2" charset="-78"/>
              </a:rPr>
            </a:br>
            <a:br>
              <a:rPr lang="fa-IR"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18425192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692696"/>
            <a:ext cx="7787208" cy="5781256"/>
          </a:xfrm>
        </p:spPr>
        <p:txBody>
          <a:bodyPr/>
          <a:lstStyle/>
          <a:p>
            <a:pPr algn="r" rtl="1">
              <a:lnSpc>
                <a:spcPct val="150000"/>
              </a:lnSpc>
            </a:pPr>
            <a:r>
              <a:rPr lang="fa-IR" dirty="0">
                <a:cs typeface="B Nazanin" panose="00000400000000000000" pitchFamily="2" charset="-78"/>
              </a:rPr>
              <a:t>گوشت ماهى در هفته 2-3بار استفاده شود.</a:t>
            </a:r>
          </a:p>
          <a:p>
            <a:pPr algn="r" rtl="1">
              <a:lnSpc>
                <a:spcPct val="150000"/>
              </a:lnSpc>
            </a:pPr>
            <a:r>
              <a:rPr lang="fa-IR" dirty="0">
                <a:cs typeface="B Nazanin" panose="00000400000000000000" pitchFamily="2" charset="-78"/>
              </a:rPr>
              <a:t>حبوبات بيشتر در برنامه غذايى گنجانده شود.</a:t>
            </a:r>
          </a:p>
          <a:p>
            <a:pPr algn="r" rtl="1">
              <a:lnSpc>
                <a:spcPct val="150000"/>
              </a:lnSpc>
            </a:pPr>
            <a:r>
              <a:rPr lang="fa-IR" dirty="0">
                <a:cs typeface="B Nazanin" panose="00000400000000000000" pitchFamily="2" charset="-78"/>
              </a:rPr>
              <a:t>از مواد غذايى حاوى آنتى اكسيدانها مانند سير و كلم، قارچ، گوجه فرنگى، شلغم، هويج، كدو تنبل، فلفل دلمهاى به ويژه نوع رنگى آنها، زردچوبه، زغال اخته، زرشــك، انجير، گريپ فورت، كيوى، انواع توتها، انگور به ويژه نوع قرمز و ســيب قرمز بيشتر استفاده شود.</a:t>
            </a:r>
          </a:p>
          <a:p>
            <a:pPr algn="r" rtl="1">
              <a:lnSpc>
                <a:spcPct val="150000"/>
              </a:lnSpc>
            </a:pPr>
            <a:r>
              <a:rPr lang="fa-IR" dirty="0">
                <a:cs typeface="B Nazanin" panose="00000400000000000000" pitchFamily="2" charset="-78"/>
              </a:rPr>
              <a:t>مصرف غذاهاى سرخ كردنى و حجيم، قهوه و نوشابه هاى گازدار و شيرين و غذاهاى آماده و فرايند شده محدود شود </a:t>
            </a:r>
            <a:br>
              <a:rPr lang="fa-IR"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513627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8" name="Picture 4" descr="تابلو بسم الله رحمان رحیم RI0032 پوستر دیواری | کاغذ دیواری | استیکر"/>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96614" y="1250990"/>
            <a:ext cx="8123183" cy="4240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5979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457200" y="1600200"/>
            <a:ext cx="7643192" cy="4873752"/>
          </a:xfrm>
        </p:spPr>
        <p:txBody>
          <a:bodyPr/>
          <a:lstStyle/>
          <a:p>
            <a:pPr algn="r" rtl="1">
              <a:lnSpc>
                <a:spcPct val="150000"/>
              </a:lnSpc>
            </a:pPr>
            <a:r>
              <a:rPr lang="fa-IR" dirty="0">
                <a:cs typeface="B Nazanin" panose="00000400000000000000" pitchFamily="2" charset="-78"/>
              </a:rPr>
              <a:t>مصرف سسهاى چرب مانند مايونز و سسهاى مخصوص سالاد محدود شود و از ماست كم چرب، روغن زيتون، آب ليمو يا آب نارنج و يا آبغوره بدون نمك و يا آب گوجه فرنگى به جاى سسهاى پرچرب استفاده شود.</a:t>
            </a:r>
          </a:p>
          <a:p>
            <a:pPr algn="r" rtl="1">
              <a:lnSpc>
                <a:spcPct val="150000"/>
              </a:lnSpc>
            </a:pPr>
            <a:r>
              <a:rPr lang="fa-IR" dirty="0">
                <a:cs typeface="B Nazanin" panose="00000400000000000000" pitchFamily="2" charset="-78"/>
              </a:rPr>
              <a:t>مصرف نمك، شيرينى ها، كيكهاى خامهاى و دسرهاى پرچرب و شيرين، مواد صنعتى و تنقلات پرچرب نظير چيپس، پيراشكى و شكلات محدود شود </a:t>
            </a:r>
            <a:br>
              <a:rPr lang="fa-IR"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27283056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417638"/>
            <a:ext cx="7467600" cy="5056314"/>
          </a:xfrm>
        </p:spPr>
        <p:txBody>
          <a:bodyPr/>
          <a:lstStyle/>
          <a:p>
            <a:pPr algn="r" rtl="1">
              <a:lnSpc>
                <a:spcPct val="150000"/>
              </a:lnSpc>
            </a:pPr>
            <a:r>
              <a:rPr lang="fa-IR" dirty="0">
                <a:cs typeface="B Nazanin" panose="00000400000000000000" pitchFamily="2" charset="-78"/>
              </a:rPr>
              <a:t>به طور منظم ورزش شود</a:t>
            </a:r>
          </a:p>
          <a:p>
            <a:pPr algn="r" rtl="1">
              <a:lnSpc>
                <a:spcPct val="150000"/>
              </a:lnSpc>
            </a:pPr>
            <a:r>
              <a:rPr lang="fa-IR" dirty="0">
                <a:cs typeface="B Nazanin" panose="00000400000000000000" pitchFamily="2" charset="-78"/>
              </a:rPr>
              <a:t>غذا در ساعات منظم، در محيطى آرام و با آرامش كامل و نيز به آهستگى خورده شود.</a:t>
            </a:r>
          </a:p>
          <a:p>
            <a:pPr algn="r" rtl="1">
              <a:lnSpc>
                <a:spcPct val="150000"/>
              </a:lnSpc>
            </a:pPr>
            <a:r>
              <a:rPr lang="fa-IR" dirty="0">
                <a:cs typeface="B Nazanin" panose="00000400000000000000" pitchFamily="2" charset="-78"/>
              </a:rPr>
              <a:t>غذاها به طور كامل جويده شود.</a:t>
            </a:r>
          </a:p>
          <a:p>
            <a:pPr algn="r" rtl="1">
              <a:lnSpc>
                <a:spcPct val="150000"/>
              </a:lnSpc>
            </a:pPr>
            <a:r>
              <a:rPr lang="fa-IR" dirty="0">
                <a:cs typeface="B Nazanin" panose="00000400000000000000" pitchFamily="2" charset="-78"/>
              </a:rPr>
              <a:t>از سه وعده اصلى و دو ميان وعده استفاده شود. صبحانه به عنوان كاملترين و مهمترين وعده غذايى محسوب گردد.</a:t>
            </a:r>
          </a:p>
          <a:p>
            <a:pPr algn="r" rtl="1">
              <a:lnSpc>
                <a:spcPct val="150000"/>
              </a:lnSpc>
            </a:pPr>
            <a:r>
              <a:rPr lang="fa-IR" dirty="0">
                <a:cs typeface="B Nazanin" panose="00000400000000000000" pitchFamily="2" charset="-78"/>
              </a:rPr>
              <a:t>با پايان غذا سفره و ميز غذا ترك شود </a:t>
            </a:r>
            <a:br>
              <a:rPr lang="fa-IR" dirty="0">
                <a:cs typeface="B Nazanin" panose="00000400000000000000" pitchFamily="2" charset="-78"/>
              </a:rPr>
            </a:br>
            <a:endParaRPr lang="en-US" dirty="0">
              <a:cs typeface="B Nazanin" panose="00000400000000000000" pitchFamily="2" charset="-78"/>
            </a:endParaRPr>
          </a:p>
        </p:txBody>
      </p:sp>
      <p:sp>
        <p:nvSpPr>
          <p:cNvPr id="4" name="Title 1"/>
          <p:cNvSpPr>
            <a:spLocks noGrp="1"/>
          </p:cNvSpPr>
          <p:nvPr>
            <p:ph type="title"/>
          </p:nvPr>
        </p:nvSpPr>
        <p:spPr/>
        <p:txBody>
          <a:bodyPr/>
          <a:lstStyle/>
          <a:p>
            <a:pPr algn="ctr"/>
            <a:r>
              <a:rPr lang="fa-IR" b="1" dirty="0">
                <a:cs typeface="B Nazanin" panose="00000400000000000000" pitchFamily="2" charset="-78"/>
              </a:rPr>
              <a:t>راهكارهاى براى تعديل شيوه زندگى</a:t>
            </a:r>
            <a:r>
              <a:rPr lang="fa-IR" dirty="0">
                <a:cs typeface="B Nazanin" panose="00000400000000000000" pitchFamily="2" charset="-78"/>
              </a:rPr>
              <a:t> </a:t>
            </a:r>
            <a:br>
              <a:rPr lang="fa-IR"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27584903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457200" y="1600200"/>
            <a:ext cx="7715200" cy="4873752"/>
          </a:xfrm>
        </p:spPr>
        <p:txBody>
          <a:bodyPr/>
          <a:lstStyle/>
          <a:p>
            <a:pPr algn="r" rtl="1">
              <a:lnSpc>
                <a:spcPct val="150000"/>
              </a:lnSpc>
            </a:pPr>
            <a:r>
              <a:rPr lang="fa-IR" dirty="0">
                <a:cs typeface="B Nazanin" panose="00000400000000000000" pitchFamily="2" charset="-78"/>
              </a:rPr>
              <a:t>فقط هنگام گرسنگى غذا ميل شود.</a:t>
            </a:r>
          </a:p>
          <a:p>
            <a:pPr algn="r" rtl="1">
              <a:lnSpc>
                <a:spcPct val="150000"/>
              </a:lnSpc>
            </a:pPr>
            <a:r>
              <a:rPr lang="fa-IR" dirty="0">
                <a:cs typeface="B Nazanin" panose="00000400000000000000" pitchFamily="2" charset="-78"/>
              </a:rPr>
              <a:t>غذا در بشقاب كوچك و با چنگال خورده شود</a:t>
            </a:r>
          </a:p>
          <a:p>
            <a:pPr algn="r" rtl="1">
              <a:lnSpc>
                <a:spcPct val="150000"/>
              </a:lnSpc>
            </a:pPr>
            <a:r>
              <a:rPr lang="fa-IR" dirty="0">
                <a:cs typeface="B Nazanin" panose="00000400000000000000" pitchFamily="2" charset="-78"/>
              </a:rPr>
              <a:t>از كشيدن غذاى زياد در بشقاب خوددارى شود.</a:t>
            </a:r>
          </a:p>
          <a:p>
            <a:pPr algn="r" rtl="1">
              <a:lnSpc>
                <a:spcPct val="150000"/>
              </a:lnSpc>
            </a:pPr>
            <a:r>
              <a:rPr lang="fa-IR" dirty="0">
                <a:cs typeface="B Nazanin" panose="00000400000000000000" pitchFamily="2" charset="-78"/>
              </a:rPr>
              <a:t>همواره با نشستن در جايى خاص غذا خورده شود.</a:t>
            </a:r>
          </a:p>
          <a:p>
            <a:pPr algn="r" rtl="1">
              <a:lnSpc>
                <a:spcPct val="150000"/>
              </a:lnSpc>
            </a:pPr>
            <a:r>
              <a:rPr lang="fa-IR" dirty="0">
                <a:cs typeface="B Nazanin" panose="00000400000000000000" pitchFamily="2" charset="-78"/>
              </a:rPr>
              <a:t>از ريزه خوارى خوددارى شود.</a:t>
            </a:r>
          </a:p>
          <a:p>
            <a:pPr algn="r" rtl="1">
              <a:lnSpc>
                <a:spcPct val="150000"/>
              </a:lnSpc>
            </a:pPr>
            <a:r>
              <a:rPr lang="fa-IR" dirty="0">
                <a:cs typeface="B Nazanin" panose="00000400000000000000" pitchFamily="2" charset="-78"/>
              </a:rPr>
              <a:t>از پرى معده خوددارى شود و قبل از سيرى از غذا خوردن دست كشيده شود </a:t>
            </a:r>
            <a:br>
              <a:rPr lang="fa-IR"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2156316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28354" t="24265" r="30576" b="9550"/>
          <a:stretch/>
        </p:blipFill>
        <p:spPr>
          <a:xfrm>
            <a:off x="457200" y="-9973"/>
            <a:ext cx="7571184" cy="6788750"/>
          </a:xfrm>
          <a:prstGeom prst="rect">
            <a:avLst/>
          </a:prstGeom>
        </p:spPr>
      </p:pic>
    </p:spTree>
    <p:extLst>
      <p:ext uri="{BB962C8B-B14F-4D97-AF65-F5344CB8AC3E}">
        <p14:creationId xmlns:p14="http://schemas.microsoft.com/office/powerpoint/2010/main" val="38487540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34817" t="20132" r="31357" b="33104"/>
          <a:stretch/>
        </p:blipFill>
        <p:spPr>
          <a:xfrm>
            <a:off x="492552" y="-1"/>
            <a:ext cx="7967879" cy="6884771"/>
          </a:xfrm>
          <a:prstGeom prst="rect">
            <a:avLst/>
          </a:prstGeom>
        </p:spPr>
      </p:pic>
    </p:spTree>
    <p:extLst>
      <p:ext uri="{BB962C8B-B14F-4D97-AF65-F5344CB8AC3E}">
        <p14:creationId xmlns:p14="http://schemas.microsoft.com/office/powerpoint/2010/main" val="21293216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cs typeface="2  Mitra" panose="00000400000000000000" pitchFamily="2" charset="-78"/>
              </a:rPr>
              <a:t>مراقبت مادران باردار</a:t>
            </a:r>
            <a:endParaRPr lang="en-US" b="1" dirty="0">
              <a:cs typeface="2  Mitra" panose="00000400000000000000" pitchFamily="2" charset="-78"/>
            </a:endParaRPr>
          </a:p>
        </p:txBody>
      </p:sp>
      <p:pic>
        <p:nvPicPr>
          <p:cNvPr id="4" name="Content Placeholder 3"/>
          <p:cNvPicPr>
            <a:picLocks noGrp="1" noChangeAspect="1"/>
          </p:cNvPicPr>
          <p:nvPr>
            <p:ph idx="1"/>
          </p:nvPr>
        </p:nvPicPr>
        <p:blipFill rotWithShape="1">
          <a:blip r:embed="rId2"/>
          <a:srcRect l="32358" t="39205" r="31013" b="43101"/>
          <a:stretch/>
        </p:blipFill>
        <p:spPr>
          <a:xfrm>
            <a:off x="786007" y="2337999"/>
            <a:ext cx="7739482" cy="2336596"/>
          </a:xfrm>
          <a:prstGeom prst="rect">
            <a:avLst/>
          </a:prstGeom>
        </p:spPr>
      </p:pic>
    </p:spTree>
    <p:extLst>
      <p:ext uri="{BB962C8B-B14F-4D97-AF65-F5344CB8AC3E}">
        <p14:creationId xmlns:p14="http://schemas.microsoft.com/office/powerpoint/2010/main" val="12366367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32186" t="49135" r="31185" b="34159"/>
          <a:stretch/>
        </p:blipFill>
        <p:spPr>
          <a:xfrm>
            <a:off x="908892" y="2303214"/>
            <a:ext cx="7246754" cy="2065664"/>
          </a:xfrm>
          <a:prstGeom prst="rect">
            <a:avLst/>
          </a:prstGeom>
        </p:spPr>
      </p:pic>
    </p:spTree>
    <p:extLst>
      <p:ext uri="{BB962C8B-B14F-4D97-AF65-F5344CB8AC3E}">
        <p14:creationId xmlns:p14="http://schemas.microsoft.com/office/powerpoint/2010/main" val="40467965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cs typeface="B Nazanin" panose="00000400000000000000" pitchFamily="2" charset="-78"/>
              </a:rPr>
              <a:t>مراقبت مادران باردار</a:t>
            </a:r>
            <a:endParaRPr lang="en-US" b="1" dirty="0">
              <a:cs typeface="B Nazanin" panose="00000400000000000000" pitchFamily="2" charset="-78"/>
            </a:endParaRPr>
          </a:p>
        </p:txBody>
      </p:sp>
      <p:sp>
        <p:nvSpPr>
          <p:cNvPr id="3" name="Content Placeholder 2"/>
          <p:cNvSpPr>
            <a:spLocks noGrp="1"/>
          </p:cNvSpPr>
          <p:nvPr>
            <p:ph idx="1"/>
          </p:nvPr>
        </p:nvSpPr>
        <p:spPr/>
        <p:txBody>
          <a:bodyPr>
            <a:normAutofit/>
          </a:bodyPr>
          <a:lstStyle/>
          <a:p>
            <a:pPr algn="r" rtl="1">
              <a:lnSpc>
                <a:spcPct val="150000"/>
              </a:lnSpc>
            </a:pPr>
            <a:r>
              <a:rPr lang="fa-IR" sz="2100" dirty="0">
                <a:cs typeface="B Nazanin" panose="00000400000000000000" pitchFamily="2" charset="-78"/>
              </a:rPr>
              <a:t>در مورد مادر باردار سه قلویی میزان وزن گیری توصیه شده برای مادران باردار در حدود 27-22.5 کیلوگرم می باشد. از این میزان مادر باید تا هفته 24 بارداری حداقل 16 کیلوگرم افزایش وزن داشته باشد.</a:t>
            </a:r>
            <a:endParaRPr lang="en-US" sz="2100" dirty="0">
              <a:cs typeface="B Nazanin" panose="00000400000000000000" pitchFamily="2" charset="-78"/>
            </a:endParaRPr>
          </a:p>
        </p:txBody>
      </p:sp>
    </p:spTree>
    <p:extLst>
      <p:ext uri="{BB962C8B-B14F-4D97-AF65-F5344CB8AC3E}">
        <p14:creationId xmlns:p14="http://schemas.microsoft.com/office/powerpoint/2010/main" val="18706197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332656"/>
            <a:ext cx="7543800" cy="617805"/>
          </a:xfrm>
        </p:spPr>
        <p:txBody>
          <a:bodyPr/>
          <a:lstStyle/>
          <a:p>
            <a:pPr algn="ctr" rtl="1"/>
            <a:r>
              <a:rPr lang="fa-IR" b="1" dirty="0">
                <a:cs typeface="B Titr" panose="00000700000000000000" pitchFamily="2" charset="-78"/>
              </a:rPr>
              <a:t>نکات مهم درترسیم نمودار بارداری  </a:t>
            </a:r>
            <a:endParaRPr lang="en-US" b="1" dirty="0">
              <a:cs typeface="B Titr" panose="00000700000000000000" pitchFamily="2" charset="-78"/>
            </a:endParaRPr>
          </a:p>
        </p:txBody>
      </p:sp>
      <p:sp>
        <p:nvSpPr>
          <p:cNvPr id="3" name="Content Placeholder 2"/>
          <p:cNvSpPr>
            <a:spLocks noGrp="1"/>
          </p:cNvSpPr>
          <p:nvPr>
            <p:ph idx="1"/>
          </p:nvPr>
        </p:nvSpPr>
        <p:spPr>
          <a:xfrm>
            <a:off x="822960" y="1268760"/>
            <a:ext cx="7543800" cy="4968552"/>
          </a:xfrm>
        </p:spPr>
        <p:txBody>
          <a:bodyPr>
            <a:normAutofit/>
          </a:bodyPr>
          <a:lstStyle/>
          <a:p>
            <a:pPr algn="r" rtl="1">
              <a:lnSpc>
                <a:spcPct val="150000"/>
              </a:lnSpc>
              <a:buFont typeface="Wingdings" panose="05000000000000000000" pitchFamily="2" charset="2"/>
              <a:buChar char="Ø"/>
            </a:pPr>
            <a:r>
              <a:rPr lang="fa-IR" dirty="0">
                <a:cs typeface="B Nazanin" panose="00000400000000000000" pitchFamily="2" charset="-78"/>
              </a:rPr>
              <a:t> در صورتی که مادر باردار قبل از 12 هفته بارداری مراجعه کند: وزن پیش از بارداری در صورتی که مربوط به 3 ماه قبل از بارداری باشد در پرونده موجود باشد  و با وزن فعلی بیش از 1کیلوگرم تفاوت نداشته باشد به عنوان وزن پیش از بارداری در ترسیم نمودار از آن استفاده می شود.</a:t>
            </a:r>
          </a:p>
          <a:p>
            <a:pPr algn="r" rtl="1">
              <a:lnSpc>
                <a:spcPct val="150000"/>
              </a:lnSpc>
              <a:buFont typeface="Wingdings" panose="05000000000000000000" pitchFamily="2" charset="2"/>
              <a:buChar char="Ø"/>
            </a:pPr>
            <a:r>
              <a:rPr lang="fa-IR" dirty="0">
                <a:cs typeface="B Nazanin" panose="00000400000000000000" pitchFamily="2" charset="-78"/>
              </a:rPr>
              <a:t>در صورتی که مادر باردار بعد از 12 هفته مراجعه کند </a:t>
            </a:r>
          </a:p>
          <a:p>
            <a:pPr marL="0" indent="0" algn="r" rtl="1">
              <a:lnSpc>
                <a:spcPct val="150000"/>
              </a:lnSpc>
              <a:buNone/>
            </a:pPr>
            <a:r>
              <a:rPr lang="fa-IR" dirty="0">
                <a:cs typeface="B Nazanin" panose="00000400000000000000" pitchFamily="2" charset="-78"/>
              </a:rPr>
              <a:t>1-وزن مربوط به 3 ماه قبل از بارداری در پرونده موجود است</a:t>
            </a:r>
          </a:p>
          <a:p>
            <a:pPr marL="0" indent="0" algn="r" rtl="1">
              <a:lnSpc>
                <a:spcPct val="150000"/>
              </a:lnSpc>
              <a:buNone/>
            </a:pPr>
            <a:r>
              <a:rPr lang="fa-IR" dirty="0">
                <a:cs typeface="B Nazanin" panose="00000400000000000000" pitchFamily="2" charset="-78"/>
              </a:rPr>
              <a:t>2-وزن پیش از بارداری موجود نیست </a:t>
            </a:r>
          </a:p>
          <a:p>
            <a:pPr marL="0" indent="0" algn="r" rtl="1">
              <a:lnSpc>
                <a:spcPct val="150000"/>
              </a:lnSpc>
              <a:buNone/>
            </a:pPr>
            <a:endParaRPr lang="fa-IR" dirty="0">
              <a:cs typeface="B Nazanin" panose="00000400000000000000" pitchFamily="2" charset="-78"/>
            </a:endParaRPr>
          </a:p>
          <a:p>
            <a:pPr algn="r" rtl="1">
              <a:lnSpc>
                <a:spcPct val="150000"/>
              </a:lnSpc>
              <a:buFont typeface="Wingdings" panose="05000000000000000000" pitchFamily="2" charset="2"/>
              <a:buChar char="Ø"/>
            </a:pPr>
            <a:endParaRPr lang="en-US" dirty="0">
              <a:cs typeface="B Nazanin" panose="00000400000000000000" pitchFamily="2" charset="-78"/>
            </a:endParaRPr>
          </a:p>
        </p:txBody>
      </p:sp>
    </p:spTree>
    <p:extLst>
      <p:ext uri="{BB962C8B-B14F-4D97-AF65-F5344CB8AC3E}">
        <p14:creationId xmlns:p14="http://schemas.microsoft.com/office/powerpoint/2010/main" val="3817316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586" y="3154391"/>
            <a:ext cx="7543800" cy="545212"/>
          </a:xfrm>
        </p:spPr>
        <p:txBody>
          <a:bodyPr>
            <a:normAutofit/>
          </a:bodyPr>
          <a:lstStyle/>
          <a:p>
            <a:pPr algn="ctr"/>
            <a:r>
              <a:rPr lang="fa-IR" sz="2100" dirty="0">
                <a:cs typeface="B Nazanin" panose="00000400000000000000" pitchFamily="2" charset="-78"/>
              </a:rPr>
              <a:t>میزان افزایش وزن در هفته 26 تا40 بارداری</a:t>
            </a:r>
            <a:endParaRPr lang="en-US" sz="2100" dirty="0">
              <a:cs typeface="B Nazanin" panose="00000400000000000000" pitchFamily="2" charset="-78"/>
            </a:endParaRPr>
          </a:p>
        </p:txBody>
      </p:sp>
      <p:pic>
        <p:nvPicPr>
          <p:cNvPr id="4" name="Content Placeholder 3"/>
          <p:cNvPicPr>
            <a:picLocks noGrp="1" noChangeAspect="1"/>
          </p:cNvPicPr>
          <p:nvPr>
            <p:ph idx="1"/>
          </p:nvPr>
        </p:nvPicPr>
        <p:blipFill rotWithShape="1">
          <a:blip r:embed="rId2"/>
          <a:srcRect l="9786" t="38804" r="8186" b="39548"/>
          <a:stretch/>
        </p:blipFill>
        <p:spPr>
          <a:xfrm>
            <a:off x="1009322" y="1966314"/>
            <a:ext cx="7770871" cy="1281793"/>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3490812474"/>
              </p:ext>
            </p:extLst>
          </p:nvPr>
        </p:nvGraphicFramePr>
        <p:xfrm>
          <a:off x="755575" y="3699602"/>
          <a:ext cx="7742800" cy="1188078"/>
        </p:xfrm>
        <a:graphic>
          <a:graphicData uri="http://schemas.openxmlformats.org/drawingml/2006/table">
            <a:tbl>
              <a:tblPr firstRow="1" bandRow="1">
                <a:tableStyleId>{B301B821-A1FF-4177-AEE7-76D212191A09}</a:tableStyleId>
              </a:tblPr>
              <a:tblGrid>
                <a:gridCol w="369102">
                  <a:extLst>
                    <a:ext uri="{9D8B030D-6E8A-4147-A177-3AD203B41FA5}">
                      <a16:colId xmlns:a16="http://schemas.microsoft.com/office/drawing/2014/main" val="20000"/>
                    </a:ext>
                  </a:extLst>
                </a:gridCol>
                <a:gridCol w="376911">
                  <a:extLst>
                    <a:ext uri="{9D8B030D-6E8A-4147-A177-3AD203B41FA5}">
                      <a16:colId xmlns:a16="http://schemas.microsoft.com/office/drawing/2014/main" val="20001"/>
                    </a:ext>
                  </a:extLst>
                </a:gridCol>
                <a:gridCol w="370740">
                  <a:extLst>
                    <a:ext uri="{9D8B030D-6E8A-4147-A177-3AD203B41FA5}">
                      <a16:colId xmlns:a16="http://schemas.microsoft.com/office/drawing/2014/main" val="20002"/>
                    </a:ext>
                  </a:extLst>
                </a:gridCol>
                <a:gridCol w="375272">
                  <a:extLst>
                    <a:ext uri="{9D8B030D-6E8A-4147-A177-3AD203B41FA5}">
                      <a16:colId xmlns:a16="http://schemas.microsoft.com/office/drawing/2014/main" val="20003"/>
                    </a:ext>
                  </a:extLst>
                </a:gridCol>
                <a:gridCol w="373007">
                  <a:extLst>
                    <a:ext uri="{9D8B030D-6E8A-4147-A177-3AD203B41FA5}">
                      <a16:colId xmlns:a16="http://schemas.microsoft.com/office/drawing/2014/main" val="20004"/>
                    </a:ext>
                  </a:extLst>
                </a:gridCol>
                <a:gridCol w="393985">
                  <a:extLst>
                    <a:ext uri="{9D8B030D-6E8A-4147-A177-3AD203B41FA5}">
                      <a16:colId xmlns:a16="http://schemas.microsoft.com/office/drawing/2014/main" val="20005"/>
                    </a:ext>
                  </a:extLst>
                </a:gridCol>
                <a:gridCol w="352028">
                  <a:extLst>
                    <a:ext uri="{9D8B030D-6E8A-4147-A177-3AD203B41FA5}">
                      <a16:colId xmlns:a16="http://schemas.microsoft.com/office/drawing/2014/main" val="20006"/>
                    </a:ext>
                  </a:extLst>
                </a:gridCol>
                <a:gridCol w="373007">
                  <a:extLst>
                    <a:ext uri="{9D8B030D-6E8A-4147-A177-3AD203B41FA5}">
                      <a16:colId xmlns:a16="http://schemas.microsoft.com/office/drawing/2014/main" val="20007"/>
                    </a:ext>
                  </a:extLst>
                </a:gridCol>
                <a:gridCol w="373007">
                  <a:extLst>
                    <a:ext uri="{9D8B030D-6E8A-4147-A177-3AD203B41FA5}">
                      <a16:colId xmlns:a16="http://schemas.microsoft.com/office/drawing/2014/main" val="20008"/>
                    </a:ext>
                  </a:extLst>
                </a:gridCol>
                <a:gridCol w="373007">
                  <a:extLst>
                    <a:ext uri="{9D8B030D-6E8A-4147-A177-3AD203B41FA5}">
                      <a16:colId xmlns:a16="http://schemas.microsoft.com/office/drawing/2014/main" val="20009"/>
                    </a:ext>
                  </a:extLst>
                </a:gridCol>
                <a:gridCol w="373007">
                  <a:extLst>
                    <a:ext uri="{9D8B030D-6E8A-4147-A177-3AD203B41FA5}">
                      <a16:colId xmlns:a16="http://schemas.microsoft.com/office/drawing/2014/main" val="20010"/>
                    </a:ext>
                  </a:extLst>
                </a:gridCol>
                <a:gridCol w="373007">
                  <a:extLst>
                    <a:ext uri="{9D8B030D-6E8A-4147-A177-3AD203B41FA5}">
                      <a16:colId xmlns:a16="http://schemas.microsoft.com/office/drawing/2014/main" val="20011"/>
                    </a:ext>
                  </a:extLst>
                </a:gridCol>
                <a:gridCol w="373007">
                  <a:extLst>
                    <a:ext uri="{9D8B030D-6E8A-4147-A177-3AD203B41FA5}">
                      <a16:colId xmlns:a16="http://schemas.microsoft.com/office/drawing/2014/main" val="20012"/>
                    </a:ext>
                  </a:extLst>
                </a:gridCol>
                <a:gridCol w="2893713">
                  <a:extLst>
                    <a:ext uri="{9D8B030D-6E8A-4147-A177-3AD203B41FA5}">
                      <a16:colId xmlns:a16="http://schemas.microsoft.com/office/drawing/2014/main" val="20013"/>
                    </a:ext>
                  </a:extLst>
                </a:gridCol>
              </a:tblGrid>
              <a:tr h="430969">
                <a:tc>
                  <a:txBody>
                    <a:bodyPr/>
                    <a:lstStyle/>
                    <a:p>
                      <a:pPr algn="ctr"/>
                      <a:r>
                        <a:rPr lang="fa-IR" sz="1050" dirty="0">
                          <a:cs typeface="B Nazanin" panose="00000400000000000000" pitchFamily="2" charset="-78"/>
                        </a:rPr>
                        <a:t>38</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50" dirty="0">
                          <a:cs typeface="B Nazanin" panose="00000400000000000000" pitchFamily="2" charset="-78"/>
                        </a:rPr>
                        <a:t>37</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50" dirty="0">
                          <a:cs typeface="B Nazanin" panose="00000400000000000000" pitchFamily="2" charset="-78"/>
                        </a:rPr>
                        <a:t>36</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50" dirty="0">
                          <a:cs typeface="B Nazanin" panose="00000400000000000000" pitchFamily="2" charset="-78"/>
                        </a:rPr>
                        <a:t>35</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50" dirty="0">
                          <a:cs typeface="B Nazanin" panose="00000400000000000000" pitchFamily="2" charset="-78"/>
                        </a:rPr>
                        <a:t>34</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50" dirty="0">
                          <a:cs typeface="B Nazanin" panose="00000400000000000000" pitchFamily="2" charset="-78"/>
                        </a:rPr>
                        <a:t>33</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50" dirty="0">
                          <a:cs typeface="B Nazanin" panose="00000400000000000000" pitchFamily="2" charset="-78"/>
                        </a:rPr>
                        <a:t>32</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50" dirty="0">
                          <a:cs typeface="B Nazanin" panose="00000400000000000000" pitchFamily="2" charset="-78"/>
                        </a:rPr>
                        <a:t>31</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50" dirty="0">
                          <a:cs typeface="B Nazanin" panose="00000400000000000000" pitchFamily="2" charset="-78"/>
                        </a:rPr>
                        <a:t>30</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50" dirty="0">
                          <a:cs typeface="B Nazanin" panose="00000400000000000000" pitchFamily="2" charset="-78"/>
                        </a:rPr>
                        <a:t>29</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50" dirty="0">
                          <a:cs typeface="B Nazanin" panose="00000400000000000000" pitchFamily="2" charset="-78"/>
                        </a:rPr>
                        <a:t>28</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50" dirty="0">
                          <a:cs typeface="B Nazanin" panose="00000400000000000000" pitchFamily="2" charset="-78"/>
                        </a:rPr>
                        <a:t>27</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050" dirty="0">
                          <a:cs typeface="B Nazanin" panose="00000400000000000000" pitchFamily="2" charset="-78"/>
                        </a:rPr>
                        <a:t>26</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400" dirty="0">
                          <a:cs typeface="B Nazanin" panose="00000400000000000000" pitchFamily="2" charset="-78"/>
                        </a:rPr>
                        <a:t>هفته</a:t>
                      </a:r>
                      <a:r>
                        <a:rPr lang="fa-IR" sz="1400" baseline="0" dirty="0">
                          <a:cs typeface="B Nazanin" panose="00000400000000000000" pitchFamily="2" charset="-78"/>
                        </a:rPr>
                        <a:t> بارداری</a:t>
                      </a:r>
                      <a:endParaRPr lang="en-US" sz="140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757109">
                <a:tc>
                  <a:txBody>
                    <a:bodyPr/>
                    <a:lstStyle/>
                    <a:p>
                      <a:pPr algn="ctr" rtl="1"/>
                      <a:r>
                        <a:rPr lang="fa-IR" sz="1050" kern="1200" dirty="0">
                          <a:solidFill>
                            <a:schemeClr val="dk1"/>
                          </a:solidFill>
                          <a:latin typeface="+mn-lt"/>
                          <a:ea typeface="+mn-ea"/>
                          <a:cs typeface="B Nazanin" panose="00000400000000000000" pitchFamily="2" charset="-78"/>
                        </a:rPr>
                        <a:t>11</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050" dirty="0">
                          <a:cs typeface="B Nazanin" panose="00000400000000000000" pitchFamily="2" charset="-78"/>
                        </a:rPr>
                        <a:t>10.6</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050" dirty="0">
                          <a:cs typeface="B Nazanin" panose="00000400000000000000" pitchFamily="2" charset="-78"/>
                        </a:rPr>
                        <a:t>10.2</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050" dirty="0">
                          <a:cs typeface="B Nazanin" panose="00000400000000000000" pitchFamily="2" charset="-78"/>
                        </a:rPr>
                        <a:t>9.8</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050" dirty="0">
                          <a:cs typeface="B Nazanin" panose="00000400000000000000" pitchFamily="2" charset="-78"/>
                        </a:rPr>
                        <a:t>9.4</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050" dirty="0">
                          <a:cs typeface="B Nazanin" panose="00000400000000000000" pitchFamily="2" charset="-78"/>
                        </a:rPr>
                        <a:t>9</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050" dirty="0">
                          <a:cs typeface="B Nazanin" panose="00000400000000000000" pitchFamily="2" charset="-78"/>
                        </a:rPr>
                        <a:t>8.6</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050" dirty="0">
                          <a:cs typeface="B Nazanin" panose="00000400000000000000" pitchFamily="2" charset="-78"/>
                        </a:rPr>
                        <a:t>8.2</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050" dirty="0">
                          <a:cs typeface="B Nazanin" panose="00000400000000000000" pitchFamily="2" charset="-78"/>
                        </a:rPr>
                        <a:t>7.8</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050" dirty="0">
                          <a:cs typeface="B Nazanin" panose="00000400000000000000" pitchFamily="2" charset="-78"/>
                        </a:rPr>
                        <a:t>7.4</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050" dirty="0">
                          <a:cs typeface="B Nazanin" panose="00000400000000000000" pitchFamily="2" charset="-78"/>
                        </a:rPr>
                        <a:t>7</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050" dirty="0">
                          <a:cs typeface="B Nazanin" panose="00000400000000000000" pitchFamily="2" charset="-78"/>
                        </a:rPr>
                        <a:t>6.6</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050" dirty="0">
                          <a:cs typeface="B Nazanin" panose="00000400000000000000" pitchFamily="2" charset="-78"/>
                        </a:rPr>
                        <a:t>6.2</a:t>
                      </a:r>
                      <a:endParaRPr lang="en-US" sz="105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200" dirty="0">
                          <a:cs typeface="B Nazanin" panose="00000400000000000000" pitchFamily="2" charset="-78"/>
                        </a:rPr>
                        <a:t>میزان افزایش وزن از ابتدای بارداری بر حسب کیلو گرم</a:t>
                      </a:r>
                      <a:r>
                        <a:rPr lang="fa-IR" sz="1400" dirty="0">
                          <a:cs typeface="B Nazanin" panose="00000400000000000000" pitchFamily="2" charset="-78"/>
                        </a:rPr>
                        <a:t> </a:t>
                      </a:r>
                      <a:endParaRPr lang="en-US" sz="1400" dirty="0">
                        <a:cs typeface="B Nazanin" panose="00000400000000000000" pitchFamily="2" charset="-78"/>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82665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pPr marL="0" indent="0" algn="ctr">
              <a:buNone/>
            </a:pPr>
            <a:r>
              <a:rPr lang="fa-IR" sz="3200" dirty="0">
                <a:cs typeface="B Titr" panose="00000700000000000000" pitchFamily="2" charset="-78"/>
              </a:rPr>
              <a:t>تغذیه در دوران  بارداری</a:t>
            </a:r>
            <a:endParaRPr lang="en-US" sz="3200" dirty="0">
              <a:cs typeface="B Titr" panose="00000700000000000000" pitchFamily="2" charset="-78"/>
            </a:endParaRPr>
          </a:p>
        </p:txBody>
      </p:sp>
    </p:spTree>
    <p:extLst>
      <p:ext uri="{BB962C8B-B14F-4D97-AF65-F5344CB8AC3E}">
        <p14:creationId xmlns:p14="http://schemas.microsoft.com/office/powerpoint/2010/main" val="18814331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4" name="Picture 3"/>
          <p:cNvPicPr>
            <a:picLocks noChangeAspect="1"/>
          </p:cNvPicPr>
          <p:nvPr/>
        </p:nvPicPr>
        <p:blipFill rotWithShape="1">
          <a:blip r:embed="rId2"/>
          <a:srcRect l="29001" t="23961" r="26901" b="8000"/>
          <a:stretch/>
        </p:blipFill>
        <p:spPr>
          <a:xfrm>
            <a:off x="827584" y="116631"/>
            <a:ext cx="6912768" cy="6665883"/>
          </a:xfrm>
          <a:prstGeom prst="rect">
            <a:avLst/>
          </a:prstGeom>
        </p:spPr>
      </p:pic>
    </p:spTree>
    <p:extLst>
      <p:ext uri="{BB962C8B-B14F-4D97-AF65-F5344CB8AC3E}">
        <p14:creationId xmlns:p14="http://schemas.microsoft.com/office/powerpoint/2010/main" val="17615683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4082"/>
          </a:xfrm>
        </p:spPr>
        <p:txBody>
          <a:bodyPr/>
          <a:lstStyle/>
          <a:p>
            <a:pPr algn="ctr"/>
            <a:r>
              <a:rPr lang="ar-SA" b="1" dirty="0">
                <a:cs typeface="2  Titr" panose="00000700000000000000" pitchFamily="2" charset="-78"/>
              </a:rPr>
              <a:t>مكمل هاي دارویی</a:t>
            </a:r>
            <a:endParaRPr lang="en-US" dirty="0">
              <a:cs typeface="2  Titr" panose="00000700000000000000" pitchFamily="2" charset="-78"/>
            </a:endParaRPr>
          </a:p>
        </p:txBody>
      </p:sp>
      <p:sp>
        <p:nvSpPr>
          <p:cNvPr id="3" name="Content Placeholder 2"/>
          <p:cNvSpPr>
            <a:spLocks noGrp="1"/>
          </p:cNvSpPr>
          <p:nvPr>
            <p:ph sz="quarter" idx="1"/>
          </p:nvPr>
        </p:nvSpPr>
        <p:spPr>
          <a:xfrm>
            <a:off x="457200" y="1268760"/>
            <a:ext cx="7931224" cy="5205192"/>
          </a:xfrm>
        </p:spPr>
        <p:txBody>
          <a:bodyPr>
            <a:normAutofit/>
          </a:bodyPr>
          <a:lstStyle/>
          <a:p>
            <a:pPr algn="r" rtl="1"/>
            <a:r>
              <a:rPr lang="fa-IR" b="1" dirty="0">
                <a:cs typeface="B Nazanin" panose="00000400000000000000" pitchFamily="2" charset="-78"/>
              </a:rPr>
              <a:t>اسید فولیک/ اسید فولیک همراه با ید: </a:t>
            </a:r>
            <a:r>
              <a:rPr lang="fa-IR" dirty="0">
                <a:cs typeface="B Nazanin" panose="00000400000000000000" pitchFamily="2" charset="-78"/>
              </a:rPr>
              <a:t>از ابتدا تا پایان بارداری، روزانه 400 میکروگرم اسید فولیک یا اسید فولیک همراه با ید تجویز شود. </a:t>
            </a:r>
            <a:endParaRPr lang="en-US" dirty="0">
              <a:cs typeface="B Nazanin" panose="00000400000000000000" pitchFamily="2" charset="-78"/>
            </a:endParaRPr>
          </a:p>
          <a:p>
            <a:pPr algn="r" rtl="1"/>
            <a:r>
              <a:rPr lang="fa-IR" dirty="0">
                <a:cs typeface="B Nazanin" panose="00000400000000000000" pitchFamily="2" charset="-78"/>
              </a:rPr>
              <a:t>نکته</a:t>
            </a:r>
            <a:r>
              <a:rPr lang="fa-IR" dirty="0">
                <a:solidFill>
                  <a:schemeClr val="accent1">
                    <a:lumMod val="50000"/>
                  </a:schemeClr>
                </a:solidFill>
                <a:cs typeface="B Nazanin" panose="00000400000000000000" pitchFamily="2" charset="-78"/>
              </a:rPr>
              <a:t>: در کسانی که مشکل تیروئید دارند تجویز یدوفولیک توسط پزشک/ ماما انجام شود.</a:t>
            </a:r>
            <a:endParaRPr lang="en-US" dirty="0">
              <a:solidFill>
                <a:schemeClr val="accent1">
                  <a:lumMod val="50000"/>
                </a:schemeClr>
              </a:solidFill>
              <a:cs typeface="B Nazanin" panose="00000400000000000000" pitchFamily="2" charset="-78"/>
            </a:endParaRPr>
          </a:p>
          <a:p>
            <a:pPr algn="r" rtl="1"/>
            <a:r>
              <a:rPr lang="fa-IR" b="1" dirty="0">
                <a:cs typeface="B Nazanin" panose="00000400000000000000" pitchFamily="2" charset="-78"/>
              </a:rPr>
              <a:t>آهن</a:t>
            </a:r>
            <a:r>
              <a:rPr lang="fa-IR" dirty="0">
                <a:cs typeface="B Nazanin" panose="00000400000000000000" pitchFamily="2" charset="-78"/>
              </a:rPr>
              <a:t>: از شروع هفته 16 بارداری تا پایان بارداری، روزانه یک عدد قرص آهن حاوی30 تا 60 میلی گرم آهن المنتال (با توجه به داروهای موجود در کشور) تجویز شود. </a:t>
            </a:r>
            <a:endParaRPr lang="en-US" dirty="0">
              <a:cs typeface="B Nazanin" panose="00000400000000000000" pitchFamily="2" charset="-78"/>
            </a:endParaRPr>
          </a:p>
          <a:p>
            <a:pPr algn="r" rtl="1"/>
            <a:r>
              <a:rPr lang="fa-IR" dirty="0">
                <a:cs typeface="B Nazanin" panose="00000400000000000000" pitchFamily="2" charset="-78"/>
              </a:rPr>
              <a:t>توصیه: بهتر است آهن خوراکی حداقل یک ساعت قبل از غذا و یا دو ساعت بعد از غذا و با معده خالی میل شود. جذب آهن همراه با ویتامین ث بهتر می شود. از مصرف همزمان آن با چای، قهوه و شیر خودداری شود. در صورت عدم تحمل آهن توصیه شود دوز مورد نیاز تقسیم شود و در طول روز مصرف شود و یا با دوز کم شروع و به تدریج افزایش یابد.</a:t>
            </a:r>
            <a:endParaRPr lang="en-US" dirty="0">
              <a:cs typeface="B Nazanin" panose="00000400000000000000" pitchFamily="2" charset="-78"/>
            </a:endParaRPr>
          </a:p>
          <a:p>
            <a:pPr algn="r"/>
            <a:endParaRPr lang="en-US" dirty="0">
              <a:cs typeface="B Nazanin" panose="00000400000000000000" pitchFamily="2" charset="-78"/>
            </a:endParaRPr>
          </a:p>
        </p:txBody>
      </p:sp>
    </p:spTree>
    <p:extLst>
      <p:ext uri="{BB962C8B-B14F-4D97-AF65-F5344CB8AC3E}">
        <p14:creationId xmlns:p14="http://schemas.microsoft.com/office/powerpoint/2010/main" val="9252630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r" rtl="1"/>
            <a:r>
              <a:rPr lang="fa-IR" b="1" dirty="0">
                <a:cs typeface="B Nazanin" panose="00000400000000000000" pitchFamily="2" charset="-78"/>
              </a:rPr>
              <a:t>مولتی ویتامین مینرال: </a:t>
            </a:r>
            <a:r>
              <a:rPr lang="fa-IR" dirty="0">
                <a:cs typeface="B Nazanin" panose="00000400000000000000" pitchFamily="2" charset="-78"/>
              </a:rPr>
              <a:t>از شروع هفته 16 بارداری تا پایان بارداری، روزانه یک عدد قرص یا کپسول مولتی ویتامین مینرال تجویز شود.</a:t>
            </a:r>
            <a:endParaRPr lang="en-US" dirty="0">
              <a:cs typeface="B Nazanin" panose="00000400000000000000" pitchFamily="2" charset="-78"/>
            </a:endParaRPr>
          </a:p>
          <a:p>
            <a:pPr algn="r" rtl="1"/>
            <a:r>
              <a:rPr lang="fa-IR" b="1" dirty="0">
                <a:cs typeface="B Nazanin" panose="00000400000000000000" pitchFamily="2" charset="-78"/>
              </a:rPr>
              <a:t>نکته: </a:t>
            </a:r>
            <a:r>
              <a:rPr lang="fa-IR" dirty="0">
                <a:cs typeface="B Nazanin" panose="00000400000000000000" pitchFamily="2" charset="-78"/>
              </a:rPr>
              <a:t>در صورتی که قرص یا کپسول مولتی ویتامین دارای 400 میکرو گرم اسید فولیک است، نیاز به ادامه تجویز قرص اسید فولیک به صورت جداگانه از شروع هفته 16 تا پایان بارداری نیست.</a:t>
            </a:r>
            <a:endParaRPr lang="en-US" dirty="0">
              <a:cs typeface="B Nazanin" panose="00000400000000000000" pitchFamily="2" charset="-78"/>
            </a:endParaRPr>
          </a:p>
          <a:p>
            <a:pPr algn="r" rtl="1"/>
            <a:r>
              <a:rPr lang="fa-IR" b="1" dirty="0">
                <a:cs typeface="B Nazanin" panose="00000400000000000000" pitchFamily="2" charset="-78"/>
              </a:rPr>
              <a:t>ویتامین د</a:t>
            </a:r>
            <a:r>
              <a:rPr lang="fa-IR" dirty="0">
                <a:cs typeface="B Nazanin" panose="00000400000000000000" pitchFamily="2" charset="-78"/>
              </a:rPr>
              <a:t>: از ابتدا تا پایان بارداری روزانه 1000 واحد ویتامین د تجویز شود.</a:t>
            </a:r>
            <a:endParaRPr lang="en-US" dirty="0">
              <a:cs typeface="B Nazanin" panose="00000400000000000000" pitchFamily="2" charset="-78"/>
            </a:endParaRPr>
          </a:p>
          <a:p>
            <a:pPr algn="r"/>
            <a:endParaRPr lang="en-US" dirty="0">
              <a:cs typeface="B Nazanin" panose="00000400000000000000" pitchFamily="2" charset="-78"/>
            </a:endParaRPr>
          </a:p>
        </p:txBody>
      </p:sp>
    </p:spTree>
    <p:extLst>
      <p:ext uri="{BB962C8B-B14F-4D97-AF65-F5344CB8AC3E}">
        <p14:creationId xmlns:p14="http://schemas.microsoft.com/office/powerpoint/2010/main" val="20471267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بارداری زیر 18 سال</a:t>
            </a:r>
            <a:endParaRPr lang="en-US" dirty="0">
              <a:cs typeface="B Titr" panose="00000700000000000000" pitchFamily="2" charset="-78"/>
            </a:endParaRPr>
          </a:p>
        </p:txBody>
      </p:sp>
      <p:sp>
        <p:nvSpPr>
          <p:cNvPr id="3" name="Content Placeholder 2"/>
          <p:cNvSpPr>
            <a:spLocks noGrp="1"/>
          </p:cNvSpPr>
          <p:nvPr>
            <p:ph sz="quarter" idx="1"/>
          </p:nvPr>
        </p:nvSpPr>
        <p:spPr/>
        <p:txBody>
          <a:bodyPr/>
          <a:lstStyle/>
          <a:p>
            <a:pPr algn="r" rtl="1"/>
            <a:r>
              <a:rPr lang="fa-IR" dirty="0">
                <a:cs typeface="B Nazanin" panose="00000400000000000000" pitchFamily="2" charset="-78"/>
              </a:rPr>
              <a:t>مکمل روی 12 میلی گرم</a:t>
            </a:r>
          </a:p>
          <a:p>
            <a:pPr algn="r" rtl="1"/>
            <a:r>
              <a:rPr lang="fa-IR" dirty="0">
                <a:cs typeface="B Nazanin" panose="00000400000000000000" pitchFamily="2" charset="-78"/>
              </a:rPr>
              <a:t>کلسیم 1.5 گرم</a:t>
            </a:r>
            <a:endParaRPr lang="en-US" dirty="0">
              <a:cs typeface="B Nazanin" panose="00000400000000000000" pitchFamily="2" charset="-78"/>
            </a:endParaRPr>
          </a:p>
        </p:txBody>
      </p:sp>
    </p:spTree>
    <p:extLst>
      <p:ext uri="{BB962C8B-B14F-4D97-AF65-F5344CB8AC3E}">
        <p14:creationId xmlns:p14="http://schemas.microsoft.com/office/powerpoint/2010/main" val="17870682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آنمی فقر آهن </a:t>
            </a:r>
            <a:r>
              <a:rPr lang="fa-IR" dirty="0">
                <a:solidFill>
                  <a:srgbClr val="FF0000"/>
                </a:solidFill>
                <a:cs typeface="B Titr" panose="00000700000000000000" pitchFamily="2" charset="-78"/>
              </a:rPr>
              <a:t>پیش از بارداری</a:t>
            </a:r>
            <a:endParaRPr lang="en-US" dirty="0">
              <a:solidFill>
                <a:srgbClr val="FF0000"/>
              </a:solidFill>
              <a:cs typeface="B Titr" panose="00000700000000000000" pitchFamily="2" charset="-78"/>
            </a:endParaRPr>
          </a:p>
        </p:txBody>
      </p:sp>
      <p:sp>
        <p:nvSpPr>
          <p:cNvPr id="3" name="Content Placeholder 2"/>
          <p:cNvSpPr>
            <a:spLocks noGrp="1"/>
          </p:cNvSpPr>
          <p:nvPr>
            <p:ph sz="quarter" idx="1"/>
          </p:nvPr>
        </p:nvSpPr>
        <p:spPr/>
        <p:txBody>
          <a:bodyPr/>
          <a:lstStyle/>
          <a:p>
            <a:pPr algn="r" rtl="1">
              <a:lnSpc>
                <a:spcPct val="150000"/>
              </a:lnSpc>
            </a:pPr>
            <a:r>
              <a:rPr lang="en-US" dirty="0" err="1">
                <a:cs typeface="B Nazanin" panose="00000400000000000000" pitchFamily="2" charset="-78"/>
              </a:rPr>
              <a:t>Hb</a:t>
            </a:r>
            <a:r>
              <a:rPr lang="fa-IR" dirty="0">
                <a:cs typeface="B Nazanin" panose="00000400000000000000" pitchFamily="2" charset="-78"/>
              </a:rPr>
              <a:t> کمتر </a:t>
            </a:r>
            <a:r>
              <a:rPr lang="en-US" dirty="0">
                <a:cs typeface="B Nazanin" panose="00000400000000000000" pitchFamily="2" charset="-78"/>
              </a:rPr>
              <a:t>gr/dl</a:t>
            </a:r>
            <a:r>
              <a:rPr lang="fa-IR" dirty="0">
                <a:cs typeface="B Nazanin" panose="00000400000000000000" pitchFamily="2" charset="-78"/>
              </a:rPr>
              <a:t> 12: انداره گیری فریتین </a:t>
            </a:r>
            <a:endParaRPr lang="en-US" dirty="0">
              <a:cs typeface="B Nazanin" panose="00000400000000000000" pitchFamily="2" charset="-78"/>
            </a:endParaRPr>
          </a:p>
          <a:p>
            <a:pPr algn="r" rtl="1">
              <a:lnSpc>
                <a:spcPct val="150000"/>
              </a:lnSpc>
            </a:pPr>
            <a:r>
              <a:rPr lang="fa-IR" dirty="0">
                <a:cs typeface="B Nazanin" panose="00000400000000000000" pitchFamily="2" charset="-78"/>
              </a:rPr>
              <a:t>- فریتین کمتر از 30 </a:t>
            </a:r>
            <a:r>
              <a:rPr lang="en-US" dirty="0">
                <a:cs typeface="B Nazanin" panose="00000400000000000000" pitchFamily="2" charset="-78"/>
              </a:rPr>
              <a:t>ng/ml</a:t>
            </a:r>
            <a:r>
              <a:rPr lang="fa-IR" dirty="0">
                <a:cs typeface="B Nazanin" panose="00000400000000000000" pitchFamily="2" charset="-78"/>
              </a:rPr>
              <a:t>: </a:t>
            </a:r>
            <a:endParaRPr lang="en-US" dirty="0">
              <a:cs typeface="B Nazanin" panose="00000400000000000000" pitchFamily="2" charset="-78"/>
            </a:endParaRPr>
          </a:p>
          <a:p>
            <a:pPr algn="r" rtl="1">
              <a:lnSpc>
                <a:spcPct val="150000"/>
              </a:lnSpc>
            </a:pPr>
            <a:r>
              <a:rPr lang="fa-IR" dirty="0">
                <a:cs typeface="B Nazanin" panose="00000400000000000000" pitchFamily="2" charset="-78"/>
              </a:rPr>
              <a:t>توصیه به مصرف روزانه 3 عدد قرص فروس سولفات و 1 میلی گرم قرص اسید فولیک به مدت 4 هفته، سپس ارزیابی مجدد فریتین و در صورت عدم اصلاح فریتین: ارجاع غیر فوری به متخصص داخلی</a:t>
            </a:r>
            <a:endParaRPr lang="en-US" dirty="0">
              <a:cs typeface="B Nazanin" panose="00000400000000000000" pitchFamily="2" charset="-78"/>
            </a:endParaRPr>
          </a:p>
          <a:p>
            <a:pPr algn="r" rtl="1">
              <a:lnSpc>
                <a:spcPct val="150000"/>
              </a:lnSpc>
            </a:pPr>
            <a:r>
              <a:rPr lang="fa-IR" dirty="0">
                <a:cs typeface="B Nazanin" panose="00000400000000000000" pitchFamily="2" charset="-78"/>
              </a:rPr>
              <a:t>-  فریتین 30 </a:t>
            </a:r>
            <a:r>
              <a:rPr lang="en-US" dirty="0">
                <a:cs typeface="B Nazanin" panose="00000400000000000000" pitchFamily="2" charset="-78"/>
              </a:rPr>
              <a:t> ng/ml</a:t>
            </a:r>
            <a:r>
              <a:rPr lang="fa-IR" dirty="0">
                <a:cs typeface="B Nazanin" panose="00000400000000000000" pitchFamily="2" charset="-78"/>
              </a:rPr>
              <a:t>و بالاتر: ارجاع غیر فوری به متخصص داخلی</a:t>
            </a:r>
            <a:endParaRPr lang="en-US" dirty="0">
              <a:cs typeface="B Nazanin" panose="00000400000000000000" pitchFamily="2" charset="-78"/>
            </a:endParaRPr>
          </a:p>
          <a:p>
            <a:pPr algn="r" rtl="1">
              <a:lnSpc>
                <a:spcPct val="150000"/>
              </a:lnSpc>
            </a:pPr>
            <a:r>
              <a:rPr lang="fa-IR" dirty="0">
                <a:cs typeface="B Nazanin" panose="00000400000000000000" pitchFamily="2" charset="-78"/>
              </a:rPr>
              <a:t>- ارجاع غیر فوری به کارشناس تغذیه جهت تعیین رژیم غذایی مناسب</a:t>
            </a:r>
            <a:endParaRPr lang="en-US" dirty="0">
              <a:cs typeface="B Nazanin" panose="00000400000000000000" pitchFamily="2" charset="-78"/>
            </a:endParaRPr>
          </a:p>
        </p:txBody>
      </p:sp>
    </p:spTree>
    <p:extLst>
      <p:ext uri="{BB962C8B-B14F-4D97-AF65-F5344CB8AC3E}">
        <p14:creationId xmlns:p14="http://schemas.microsoft.com/office/powerpoint/2010/main" val="23808284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62074"/>
          </a:xfrm>
        </p:spPr>
        <p:txBody>
          <a:bodyPr/>
          <a:lstStyle/>
          <a:p>
            <a:pPr algn="ctr"/>
            <a:r>
              <a:rPr lang="fa-IR" dirty="0">
                <a:cs typeface="B Titr" panose="00000700000000000000" pitchFamily="2" charset="-78"/>
              </a:rPr>
              <a:t>کم خونی در بارداری</a:t>
            </a:r>
            <a:endParaRPr lang="en-US" dirty="0">
              <a:cs typeface="B Titr" panose="00000700000000000000" pitchFamily="2" charset="-78"/>
            </a:endParaRPr>
          </a:p>
        </p:txBody>
      </p:sp>
      <p:sp>
        <p:nvSpPr>
          <p:cNvPr id="3" name="Content Placeholder 2"/>
          <p:cNvSpPr>
            <a:spLocks noGrp="1"/>
          </p:cNvSpPr>
          <p:nvPr>
            <p:ph sz="quarter" idx="1"/>
          </p:nvPr>
        </p:nvSpPr>
        <p:spPr>
          <a:xfrm>
            <a:off x="457200" y="1196752"/>
            <a:ext cx="7931224" cy="5277200"/>
          </a:xfrm>
        </p:spPr>
        <p:txBody>
          <a:bodyPr>
            <a:normAutofit fontScale="92500" lnSpcReduction="10000"/>
          </a:bodyPr>
          <a:lstStyle/>
          <a:p>
            <a:pPr algn="r" rtl="1"/>
            <a:r>
              <a:rPr lang="fa-IR" b="1" u="sng" dirty="0">
                <a:cs typeface="B Nazanin" panose="00000400000000000000" pitchFamily="2" charset="-78"/>
              </a:rPr>
              <a:t>در صورت هموگلوبین کمتر از  7 گرم در دسی لیتر:</a:t>
            </a:r>
            <a:r>
              <a:rPr lang="fa-IR" dirty="0">
                <a:cs typeface="B Nazanin" panose="00000400000000000000" pitchFamily="2" charset="-78"/>
              </a:rPr>
              <a:t> ارجاع فوری به بیمارستان</a:t>
            </a:r>
            <a:endParaRPr lang="en-US" dirty="0">
              <a:cs typeface="B Nazanin" panose="00000400000000000000" pitchFamily="2" charset="-78"/>
            </a:endParaRPr>
          </a:p>
          <a:p>
            <a:pPr algn="r" rtl="1"/>
            <a:r>
              <a:rPr lang="fa-IR" b="1" u="sng" dirty="0">
                <a:cs typeface="B Nazanin" panose="00000400000000000000" pitchFamily="2" charset="-78"/>
              </a:rPr>
              <a:t>در صورت هموگلوبین 7 تا 10 گرم در دسی لیتر و طبیعی بودن </a:t>
            </a:r>
            <a:r>
              <a:rPr lang="en-US" b="1" u="sng" dirty="0">
                <a:cs typeface="B Nazanin" panose="00000400000000000000" pitchFamily="2" charset="-78"/>
              </a:rPr>
              <a:t>WBC</a:t>
            </a:r>
            <a:r>
              <a:rPr lang="fa-IR" b="1" u="sng" dirty="0">
                <a:cs typeface="B Nazanin" panose="00000400000000000000" pitchFamily="2" charset="-78"/>
              </a:rPr>
              <a:t> و پلاکت: </a:t>
            </a:r>
            <a:endParaRPr lang="en-US" dirty="0">
              <a:cs typeface="B Nazanin" panose="00000400000000000000" pitchFamily="2" charset="-78"/>
            </a:endParaRPr>
          </a:p>
          <a:p>
            <a:pPr algn="r" rtl="1"/>
            <a:r>
              <a:rPr lang="fa-IR" dirty="0">
                <a:cs typeface="B Nazanin" panose="00000400000000000000" pitchFamily="2" charset="-78"/>
              </a:rPr>
              <a:t>- تجویز 3 عدد قرص آهن در روز (150 -200 میلی گرم) به مدت یک ماه</a:t>
            </a:r>
            <a:endParaRPr lang="en-US" dirty="0">
              <a:cs typeface="B Nazanin" panose="00000400000000000000" pitchFamily="2" charset="-78"/>
            </a:endParaRPr>
          </a:p>
          <a:p>
            <a:pPr algn="r" rtl="1"/>
            <a:r>
              <a:rPr lang="fa-IR" dirty="0">
                <a:cs typeface="B Nazanin" panose="00000400000000000000" pitchFamily="2" charset="-78"/>
              </a:rPr>
              <a:t>- درخواست آزمایش اندکس رتیکولوسیت بعد از دو هفته از شروع درمان</a:t>
            </a:r>
            <a:endParaRPr lang="en-US" dirty="0">
              <a:cs typeface="B Nazanin" panose="00000400000000000000" pitchFamily="2" charset="-78"/>
            </a:endParaRPr>
          </a:p>
          <a:p>
            <a:pPr algn="r" rtl="1"/>
            <a:r>
              <a:rPr lang="fa-IR" dirty="0">
                <a:cs typeface="B Nazanin" panose="00000400000000000000" pitchFamily="2" charset="-78"/>
              </a:rPr>
              <a:t>- در صورت عدم افزایش اندکس رتیکولوسیت یا عدم دسترسی به آزمایشگاه: ارجاع غیر فوری به متخصص داخلی و مشاوره با متخصص زنان</a:t>
            </a:r>
            <a:endParaRPr lang="en-US" dirty="0">
              <a:cs typeface="B Nazanin" panose="00000400000000000000" pitchFamily="2" charset="-78"/>
            </a:endParaRPr>
          </a:p>
          <a:p>
            <a:pPr algn="r" rtl="1"/>
            <a:r>
              <a:rPr lang="fa-IR" dirty="0">
                <a:cs typeface="B Nazanin" panose="00000400000000000000" pitchFamily="2" charset="-78"/>
              </a:rPr>
              <a:t>- ارایه توصیه های تغذیه ای طبق راهنمای جامع تغذیه مادران باردار و شیرده (مبحث آنمی)</a:t>
            </a:r>
            <a:endParaRPr lang="en-US" dirty="0">
              <a:cs typeface="B Nazanin" panose="00000400000000000000" pitchFamily="2" charset="-78"/>
            </a:endParaRPr>
          </a:p>
          <a:p>
            <a:pPr algn="r" rtl="1"/>
            <a:r>
              <a:rPr lang="fa-IR" b="1" u="sng" dirty="0">
                <a:cs typeface="B Nazanin" panose="00000400000000000000" pitchFamily="2" charset="-78"/>
              </a:rPr>
              <a:t>در صورت هموگلوبین 10 تا 11 گرم در دسی لیتر: </a:t>
            </a:r>
            <a:endParaRPr lang="en-US" dirty="0">
              <a:cs typeface="B Nazanin" panose="00000400000000000000" pitchFamily="2" charset="-78"/>
            </a:endParaRPr>
          </a:p>
          <a:p>
            <a:pPr algn="r" rtl="1"/>
            <a:r>
              <a:rPr lang="fa-IR" dirty="0">
                <a:cs typeface="B Nazanin" panose="00000400000000000000" pitchFamily="2" charset="-78"/>
              </a:rPr>
              <a:t>- تجویز 2 عدد قرص آهن (80 تا 120 میلی گرم) در روز به مدت یک ماه</a:t>
            </a:r>
            <a:endParaRPr lang="en-US" dirty="0">
              <a:cs typeface="B Nazanin" panose="00000400000000000000" pitchFamily="2" charset="-78"/>
            </a:endParaRPr>
          </a:p>
          <a:p>
            <a:pPr algn="r" rtl="1"/>
            <a:r>
              <a:rPr lang="fa-IR" dirty="0">
                <a:cs typeface="B Nazanin" panose="00000400000000000000" pitchFamily="2" charset="-78"/>
              </a:rPr>
              <a:t>- اندازه گیری هموگلوبین یک ماه بعد و ادامه درمان مطابق میزان هموگلوبین. در صورت عدم پاسخ به درمان بررسی سایر فاکتور ها مانند فریتین سرم و ...</a:t>
            </a:r>
            <a:endParaRPr lang="en-US" dirty="0">
              <a:cs typeface="B Nazanin" panose="00000400000000000000" pitchFamily="2" charset="-78"/>
            </a:endParaRPr>
          </a:p>
          <a:p>
            <a:pPr algn="r" rtl="1"/>
            <a:r>
              <a:rPr lang="fa-IR" dirty="0">
                <a:cs typeface="B Nazanin" panose="00000400000000000000" pitchFamily="2" charset="-78"/>
              </a:rPr>
              <a:t>- - بررسی وضعیت وزن گیری مادر و ارایه توصیه های تغذیه ای طبق راهنمای جامع تغذیه مادران باردار و شیرده (مبحث آنمی)</a:t>
            </a:r>
            <a:endParaRPr lang="en-US" dirty="0">
              <a:cs typeface="B Nazanin" panose="00000400000000000000" pitchFamily="2" charset="-78"/>
            </a:endParaRPr>
          </a:p>
        </p:txBody>
      </p:sp>
    </p:spTree>
    <p:extLst>
      <p:ext uri="{BB962C8B-B14F-4D97-AF65-F5344CB8AC3E}">
        <p14:creationId xmlns:p14="http://schemas.microsoft.com/office/powerpoint/2010/main" val="22784305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مکمل اسید فولیک</a:t>
            </a:r>
            <a:endParaRPr lang="en-US" dirty="0">
              <a:cs typeface="B Titr" panose="00000700000000000000" pitchFamily="2" charset="-78"/>
            </a:endParaRPr>
          </a:p>
        </p:txBody>
      </p:sp>
      <p:sp>
        <p:nvSpPr>
          <p:cNvPr id="3" name="Content Placeholder 2"/>
          <p:cNvSpPr>
            <a:spLocks noGrp="1"/>
          </p:cNvSpPr>
          <p:nvPr>
            <p:ph sz="quarter" idx="1"/>
          </p:nvPr>
        </p:nvSpPr>
        <p:spPr/>
        <p:txBody>
          <a:bodyPr/>
          <a:lstStyle/>
          <a:p>
            <a:pPr algn="r" rtl="1"/>
            <a:r>
              <a:rPr lang="fa-IR" b="1" dirty="0">
                <a:solidFill>
                  <a:srgbClr val="C00000"/>
                </a:solidFill>
                <a:cs typeface="B Nazanin" panose="00000400000000000000" pitchFamily="2" charset="-78"/>
              </a:rPr>
              <a:t>سابقه </a:t>
            </a:r>
            <a:r>
              <a:rPr lang="en-US" b="1" dirty="0">
                <a:solidFill>
                  <a:srgbClr val="C00000"/>
                </a:solidFill>
                <a:cs typeface="B Nazanin" panose="00000400000000000000" pitchFamily="2" charset="-78"/>
              </a:rPr>
              <a:t>NTD</a:t>
            </a:r>
            <a:r>
              <a:rPr lang="fa-IR" b="1" dirty="0">
                <a:solidFill>
                  <a:srgbClr val="C00000"/>
                </a:solidFill>
                <a:cs typeface="B Nazanin" panose="00000400000000000000" pitchFamily="2" charset="-78"/>
              </a:rPr>
              <a:t> در نوزاد</a:t>
            </a:r>
            <a:r>
              <a:rPr lang="en-US" b="1" dirty="0">
                <a:solidFill>
                  <a:srgbClr val="C00000"/>
                </a:solidFill>
                <a:cs typeface="B Nazanin" panose="00000400000000000000" pitchFamily="2" charset="-78"/>
              </a:rPr>
              <a:t> </a:t>
            </a:r>
            <a:r>
              <a:rPr lang="fa-IR" b="1" dirty="0">
                <a:solidFill>
                  <a:srgbClr val="C00000"/>
                </a:solidFill>
                <a:cs typeface="B Nazanin" panose="00000400000000000000" pitchFamily="2" charset="-78"/>
              </a:rPr>
              <a:t>یا  نوزادان قبلی </a:t>
            </a:r>
            <a:r>
              <a:rPr lang="fa-IR" dirty="0">
                <a:cs typeface="B Nazanin" panose="00000400000000000000" pitchFamily="2" charset="-78"/>
              </a:rPr>
              <a:t>: از </a:t>
            </a:r>
            <a:r>
              <a:rPr lang="fa-IR" u="sng" dirty="0">
                <a:cs typeface="B Nazanin" panose="00000400000000000000" pitchFamily="2" charset="-78"/>
              </a:rPr>
              <a:t>سه ماهه قبل از بارداری </a:t>
            </a:r>
            <a:r>
              <a:rPr lang="fa-IR" dirty="0">
                <a:cs typeface="B Nazanin" panose="00000400000000000000" pitchFamily="2" charset="-78"/>
              </a:rPr>
              <a:t>تا </a:t>
            </a:r>
            <a:r>
              <a:rPr lang="fa-IR" u="sng" dirty="0">
                <a:cs typeface="B Nazanin" panose="00000400000000000000" pitchFamily="2" charset="-78"/>
              </a:rPr>
              <a:t>سه ماهه اول بارداری </a:t>
            </a:r>
            <a:r>
              <a:rPr lang="fa-IR" dirty="0">
                <a:cs typeface="B Nazanin" panose="00000400000000000000" pitchFamily="2" charset="-78"/>
              </a:rPr>
              <a:t>روزانه </a:t>
            </a:r>
            <a:r>
              <a:rPr lang="fa-IR" b="1" dirty="0">
                <a:solidFill>
                  <a:srgbClr val="7030A0"/>
                </a:solidFill>
                <a:cs typeface="B Nazanin" panose="00000400000000000000" pitchFamily="2" charset="-78"/>
              </a:rPr>
              <a:t>اسید فولیک 4 میلی گرم </a:t>
            </a:r>
            <a:r>
              <a:rPr lang="fa-IR" dirty="0">
                <a:cs typeface="B Nazanin" panose="00000400000000000000" pitchFamily="2" charset="-78"/>
              </a:rPr>
              <a:t>و سپس اسید فولیک 400 میکروگرم تا پایان بارداری</a:t>
            </a:r>
          </a:p>
          <a:p>
            <a:pPr algn="r" rtl="1"/>
            <a:endParaRPr lang="fa-IR" dirty="0">
              <a:cs typeface="B Nazanin" panose="00000400000000000000" pitchFamily="2" charset="-78"/>
            </a:endParaRPr>
          </a:p>
          <a:p>
            <a:pPr algn="r" rtl="1"/>
            <a:r>
              <a:rPr lang="fa-IR" b="1" dirty="0">
                <a:solidFill>
                  <a:srgbClr val="C00000"/>
                </a:solidFill>
                <a:cs typeface="B Nazanin" panose="00000400000000000000" pitchFamily="2" charset="-78"/>
              </a:rPr>
              <a:t>در صورت سابقه فامیلی </a:t>
            </a:r>
            <a:r>
              <a:rPr lang="en-US" b="1" dirty="0">
                <a:solidFill>
                  <a:srgbClr val="C00000"/>
                </a:solidFill>
                <a:cs typeface="B Nazanin" panose="00000400000000000000" pitchFamily="2" charset="-78"/>
              </a:rPr>
              <a:t>NTD</a:t>
            </a:r>
            <a:r>
              <a:rPr lang="fa-IR" dirty="0">
                <a:cs typeface="B Nazanin" panose="00000400000000000000" pitchFamily="2" charset="-78"/>
              </a:rPr>
              <a:t> : در </a:t>
            </a:r>
            <a:r>
              <a:rPr lang="fa-IR" u="sng" dirty="0">
                <a:cs typeface="B Nazanin" panose="00000400000000000000" pitchFamily="2" charset="-78"/>
              </a:rPr>
              <a:t>سه ماهه اول بارداری روزانه  یک میلی گرم اسید فولیک </a:t>
            </a:r>
            <a:r>
              <a:rPr lang="fa-IR" dirty="0">
                <a:cs typeface="B Nazanin" panose="00000400000000000000" pitchFamily="2" charset="-78"/>
              </a:rPr>
              <a:t>و سپس اسید فولیک 400 میکروگرم تا پایان بارداری</a:t>
            </a:r>
          </a:p>
        </p:txBody>
      </p:sp>
    </p:spTree>
    <p:extLst>
      <p:ext uri="{BB962C8B-B14F-4D97-AF65-F5344CB8AC3E}">
        <p14:creationId xmlns:p14="http://schemas.microsoft.com/office/powerpoint/2010/main" val="35607789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79512" y="1600200"/>
            <a:ext cx="8136904" cy="4873752"/>
          </a:xfrm>
        </p:spPr>
        <p:txBody>
          <a:bodyPr/>
          <a:lstStyle/>
          <a:p>
            <a:pPr algn="r" rtl="1"/>
            <a:r>
              <a:rPr lang="fa-IR" b="1" dirty="0">
                <a:solidFill>
                  <a:srgbClr val="C00000"/>
                </a:solidFill>
                <a:cs typeface="B Nazanin" panose="00000400000000000000" pitchFamily="2" charset="-78"/>
              </a:rPr>
              <a:t>آنمی داسی شکل </a:t>
            </a:r>
            <a:r>
              <a:rPr lang="fa-IR" dirty="0">
                <a:cs typeface="B Nazanin" panose="00000400000000000000" pitchFamily="2" charset="-78"/>
              </a:rPr>
              <a:t>: از </a:t>
            </a:r>
            <a:r>
              <a:rPr lang="fa-IR" u="sng" dirty="0">
                <a:cs typeface="B Nazanin" panose="00000400000000000000" pitchFamily="2" charset="-78"/>
              </a:rPr>
              <a:t>سه ماهه قبل از بارداری </a:t>
            </a:r>
            <a:r>
              <a:rPr lang="fa-IR" dirty="0">
                <a:cs typeface="B Nazanin" panose="00000400000000000000" pitchFamily="2" charset="-78"/>
              </a:rPr>
              <a:t>تا </a:t>
            </a:r>
            <a:r>
              <a:rPr lang="fa-IR" u="sng" dirty="0">
                <a:cs typeface="B Nazanin" panose="00000400000000000000" pitchFamily="2" charset="-78"/>
              </a:rPr>
              <a:t>سه ماهه اول بارداری </a:t>
            </a:r>
            <a:r>
              <a:rPr lang="fa-IR" dirty="0">
                <a:cs typeface="B Nazanin" panose="00000400000000000000" pitchFamily="2" charset="-78"/>
              </a:rPr>
              <a:t>روزانه </a:t>
            </a:r>
            <a:r>
              <a:rPr lang="fa-IR" b="1" dirty="0">
                <a:solidFill>
                  <a:srgbClr val="7030A0"/>
                </a:solidFill>
                <a:cs typeface="B Nazanin" panose="00000400000000000000" pitchFamily="2" charset="-78"/>
              </a:rPr>
              <a:t>اسید فولیک 5 میلی گرم </a:t>
            </a:r>
          </a:p>
          <a:p>
            <a:pPr algn="r" rtl="1"/>
            <a:r>
              <a:rPr lang="fa-IR" dirty="0">
                <a:cs typeface="B Nazanin" panose="00000400000000000000" pitchFamily="2" charset="-78"/>
              </a:rPr>
              <a:t>عدم تجویز مکمل آهن مگر با تشخیص آنمی فقر آهن و فریتین کمتر از 30 نانوگرم/ میلی لیتر</a:t>
            </a:r>
            <a:endParaRPr lang="en-US" dirty="0">
              <a:cs typeface="B Nazanin" panose="00000400000000000000" pitchFamily="2" charset="-78"/>
            </a:endParaRPr>
          </a:p>
          <a:p>
            <a:pPr algn="r" rtl="1"/>
            <a:r>
              <a:rPr lang="fa-IR" b="1" dirty="0">
                <a:solidFill>
                  <a:srgbClr val="C00000"/>
                </a:solidFill>
                <a:cs typeface="B Nazanin" panose="00000400000000000000" pitchFamily="2" charset="-78"/>
              </a:rPr>
              <a:t>دیابت . صرع</a:t>
            </a:r>
            <a:r>
              <a:rPr lang="fa-IR" b="1" dirty="0">
                <a:solidFill>
                  <a:srgbClr val="7030A0"/>
                </a:solidFill>
                <a:cs typeface="B Nazanin" panose="00000400000000000000" pitchFamily="2" charset="-78"/>
              </a:rPr>
              <a:t>: </a:t>
            </a:r>
            <a:r>
              <a:rPr lang="fa-IR" dirty="0">
                <a:cs typeface="B Nazanin" panose="00000400000000000000" pitchFamily="2" charset="-78"/>
              </a:rPr>
              <a:t>از </a:t>
            </a:r>
            <a:r>
              <a:rPr lang="fa-IR" u="sng" dirty="0">
                <a:cs typeface="B Nazanin" panose="00000400000000000000" pitchFamily="2" charset="-78"/>
              </a:rPr>
              <a:t>یک ماه قبل از بارداری </a:t>
            </a:r>
            <a:r>
              <a:rPr lang="fa-IR" dirty="0">
                <a:cs typeface="B Nazanin" panose="00000400000000000000" pitchFamily="2" charset="-78"/>
              </a:rPr>
              <a:t>تا </a:t>
            </a:r>
            <a:r>
              <a:rPr lang="fa-IR" u="sng" dirty="0">
                <a:cs typeface="B Nazanin" panose="00000400000000000000" pitchFamily="2" charset="-78"/>
              </a:rPr>
              <a:t>سه ماهه اول بارداری </a:t>
            </a:r>
            <a:r>
              <a:rPr lang="fa-IR" dirty="0">
                <a:cs typeface="B Nazanin" panose="00000400000000000000" pitchFamily="2" charset="-78"/>
              </a:rPr>
              <a:t>روزانه </a:t>
            </a:r>
            <a:r>
              <a:rPr lang="fa-IR" b="1" dirty="0">
                <a:solidFill>
                  <a:srgbClr val="7030A0"/>
                </a:solidFill>
                <a:cs typeface="B Nazanin" panose="00000400000000000000" pitchFamily="2" charset="-78"/>
              </a:rPr>
              <a:t>اسید فولیک یک میلی گرم و </a:t>
            </a:r>
            <a:r>
              <a:rPr lang="fa-IR" dirty="0">
                <a:cs typeface="B Nazanin" panose="00000400000000000000" pitchFamily="2" charset="-78"/>
              </a:rPr>
              <a:t> سپس اسید فولیک 400 میکروگرم تا پایان باردای</a:t>
            </a:r>
          </a:p>
          <a:p>
            <a:pPr algn="r" rtl="1"/>
            <a:r>
              <a:rPr lang="fa-IR" dirty="0">
                <a:cs typeface="B Nazanin" panose="00000400000000000000" pitchFamily="2" charset="-78"/>
              </a:rPr>
              <a:t>تبصره: در صورت مصرف کاربامازاپین و والپرات سدیم روزانه </a:t>
            </a:r>
            <a:r>
              <a:rPr lang="fa-IR" b="1" dirty="0">
                <a:solidFill>
                  <a:srgbClr val="FF0000"/>
                </a:solidFill>
                <a:cs typeface="B Nazanin" panose="00000400000000000000" pitchFamily="2" charset="-78"/>
              </a:rPr>
              <a:t>اسید فولیک 4 میلی‌گرم</a:t>
            </a:r>
            <a:r>
              <a:rPr lang="fa-IR" dirty="0">
                <a:cs typeface="B Nazanin" panose="00000400000000000000" pitchFamily="2" charset="-78"/>
              </a:rPr>
              <a:t> استفاده شود.</a:t>
            </a:r>
            <a:endParaRPr lang="en-US" dirty="0">
              <a:cs typeface="B Nazanin" panose="00000400000000000000" pitchFamily="2" charset="-78"/>
            </a:endParaRPr>
          </a:p>
        </p:txBody>
      </p:sp>
      <p:sp>
        <p:nvSpPr>
          <p:cNvPr id="4" name="Title 1"/>
          <p:cNvSpPr>
            <a:spLocks noGrp="1"/>
          </p:cNvSpPr>
          <p:nvPr>
            <p:ph type="title"/>
          </p:nvPr>
        </p:nvSpPr>
        <p:spPr/>
        <p:txBody>
          <a:bodyPr/>
          <a:lstStyle/>
          <a:p>
            <a:pPr algn="ctr"/>
            <a:r>
              <a:rPr lang="fa-IR" dirty="0">
                <a:cs typeface="B Titr" panose="00000700000000000000" pitchFamily="2" charset="-78"/>
              </a:rPr>
              <a:t>مکمل اسید فولیک</a:t>
            </a:r>
            <a:endParaRPr lang="en-US" dirty="0">
              <a:cs typeface="B Titr" panose="00000700000000000000" pitchFamily="2" charset="-78"/>
            </a:endParaRPr>
          </a:p>
        </p:txBody>
      </p:sp>
    </p:spTree>
    <p:extLst>
      <p:ext uri="{BB962C8B-B14F-4D97-AF65-F5344CB8AC3E}">
        <p14:creationId xmlns:p14="http://schemas.microsoft.com/office/powerpoint/2010/main" val="5899543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457200" y="1600200"/>
            <a:ext cx="7787208" cy="4873752"/>
          </a:xfrm>
        </p:spPr>
        <p:txBody>
          <a:bodyPr/>
          <a:lstStyle/>
          <a:p>
            <a:pPr algn="r" rtl="1"/>
            <a:r>
              <a:rPr lang="fa-IR" dirty="0">
                <a:cs typeface="B Nazanin" panose="00000400000000000000" pitchFamily="2" charset="-78"/>
              </a:rPr>
              <a:t>مصرف بیش از حد آهن ممکن است با</a:t>
            </a:r>
            <a:r>
              <a:rPr lang="en-US" dirty="0">
                <a:cs typeface="B Nazanin" panose="00000400000000000000" pitchFamily="2" charset="-78"/>
              </a:rPr>
              <a:t> </a:t>
            </a:r>
            <a:r>
              <a:rPr lang="fa-IR" dirty="0">
                <a:cs typeface="B Nazanin" panose="00000400000000000000" pitchFamily="2" charset="-78"/>
              </a:rPr>
              <a:t>دیابت بارداری یا  </a:t>
            </a:r>
            <a:r>
              <a:rPr lang="en-US" dirty="0">
                <a:cs typeface="B Nazanin" panose="00000400000000000000" pitchFamily="2" charset="-78"/>
              </a:rPr>
              <a:t>GDM</a:t>
            </a:r>
            <a:r>
              <a:rPr lang="fa-IR" dirty="0">
                <a:cs typeface="B Nazanin" panose="00000400000000000000" pitchFamily="2" charset="-78"/>
              </a:rPr>
              <a:t> و پره‌اکلامپسی همراه باشد.</a:t>
            </a:r>
          </a:p>
          <a:p>
            <a:pPr algn="r" rtl="1"/>
            <a:r>
              <a:rPr lang="fa-IR" dirty="0">
                <a:cs typeface="B Nazanin" panose="00000400000000000000" pitchFamily="2" charset="-78"/>
              </a:rPr>
              <a:t>مکمل یاری با منیزیم بروز پره اکلامپسی را کاهش می دهد.</a:t>
            </a:r>
            <a:endParaRPr lang="en-US" dirty="0">
              <a:cs typeface="B Nazanin" panose="00000400000000000000" pitchFamily="2" charset="-78"/>
            </a:endParaRPr>
          </a:p>
          <a:p>
            <a:pPr algn="r" rtl="1"/>
            <a:r>
              <a:rPr lang="fa-IR" dirty="0">
                <a:cs typeface="B Nazanin" panose="00000400000000000000" pitchFamily="2" charset="-78"/>
              </a:rPr>
              <a:t>در مادران باردار مبتلا به هیپر تیروئیدی مکمل حاوی ید توصیه نمی شود.</a:t>
            </a:r>
          </a:p>
        </p:txBody>
      </p:sp>
    </p:spTree>
    <p:extLst>
      <p:ext uri="{BB962C8B-B14F-4D97-AF65-F5344CB8AC3E}">
        <p14:creationId xmlns:p14="http://schemas.microsoft.com/office/powerpoint/2010/main" val="35647351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
          </p:nvPr>
        </p:nvPicPr>
        <p:blipFill rotWithShape="1">
          <a:blip r:embed="rId2"/>
          <a:srcRect l="4821" t="20057" r="5501" b="8973"/>
          <a:stretch/>
        </p:blipFill>
        <p:spPr>
          <a:xfrm>
            <a:off x="179512" y="849814"/>
            <a:ext cx="8650360" cy="4278674"/>
          </a:xfrm>
          <a:prstGeom prst="rect">
            <a:avLst/>
          </a:prstGeom>
        </p:spPr>
      </p:pic>
    </p:spTree>
    <p:extLst>
      <p:ext uri="{BB962C8B-B14F-4D97-AF65-F5344CB8AC3E}">
        <p14:creationId xmlns:p14="http://schemas.microsoft.com/office/powerpoint/2010/main" val="2312687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سوء تغذیه مادر باردار</a:t>
            </a:r>
            <a:endParaRPr lang="en-US" dirty="0">
              <a:cs typeface="B Titr" panose="00000700000000000000" pitchFamily="2" charset="-78"/>
            </a:endParaRPr>
          </a:p>
        </p:txBody>
      </p:sp>
      <p:sp>
        <p:nvSpPr>
          <p:cNvPr id="3" name="Content Placeholder 2"/>
          <p:cNvSpPr>
            <a:spLocks noGrp="1"/>
          </p:cNvSpPr>
          <p:nvPr>
            <p:ph sz="quarter" idx="1"/>
          </p:nvPr>
        </p:nvSpPr>
        <p:spPr>
          <a:xfrm>
            <a:off x="457200" y="1600200"/>
            <a:ext cx="7643192" cy="4873752"/>
          </a:xfrm>
        </p:spPr>
        <p:txBody>
          <a:bodyPr>
            <a:normAutofit/>
          </a:bodyPr>
          <a:lstStyle/>
          <a:p>
            <a:pPr algn="r" rtl="1"/>
            <a:r>
              <a:rPr lang="fa-IR" dirty="0">
                <a:cs typeface="B Nazanin" panose="00000400000000000000" pitchFamily="2" charset="-78"/>
              </a:rPr>
              <a:t>زمانى كه بدن براى </a:t>
            </a:r>
            <a:r>
              <a:rPr lang="fa-IR" u="sng" dirty="0">
                <a:cs typeface="B Nazanin" panose="00000400000000000000" pitchFamily="2" charset="-78"/>
              </a:rPr>
              <a:t>حفظ عملكرد بافتها </a:t>
            </a:r>
            <a:r>
              <a:rPr lang="fa-IR" dirty="0">
                <a:cs typeface="B Nazanin" panose="00000400000000000000" pitchFamily="2" charset="-78"/>
              </a:rPr>
              <a:t>و </a:t>
            </a:r>
            <a:r>
              <a:rPr lang="fa-IR" u="sng" dirty="0">
                <a:cs typeface="B Nazanin" panose="00000400000000000000" pitchFamily="2" charset="-78"/>
              </a:rPr>
              <a:t>ارگانها </a:t>
            </a:r>
            <a:r>
              <a:rPr lang="fa-IR" dirty="0">
                <a:cs typeface="B Nazanin" panose="00000400000000000000" pitchFamily="2" charset="-78"/>
              </a:rPr>
              <a:t>به ميزان مناســب از مواد مغذى نظيرويتامينها، مواد معدنى، پروتئين، چربى و كربوهيدرات دريافت نكند ســوءتغذيه اطلاق می شــود.</a:t>
            </a:r>
          </a:p>
          <a:p>
            <a:pPr algn="r" rtl="1"/>
            <a:r>
              <a:rPr lang="fa-IR" dirty="0">
                <a:cs typeface="B Nazanin" panose="00000400000000000000" pitchFamily="2" charset="-78"/>
              </a:rPr>
              <a:t>دريافت نامناســب غذا به صورت چاقى يا لاغرى سوءتغذيه تلقى مى شود. </a:t>
            </a:r>
          </a:p>
          <a:p>
            <a:pPr algn="r" rtl="1"/>
            <a:r>
              <a:rPr lang="fa-IR" dirty="0">
                <a:cs typeface="B Nazanin" panose="00000400000000000000" pitchFamily="2" charset="-78"/>
              </a:rPr>
              <a:t>وزنگيرى ناكافى، كاهش چربى بدن، ضعف و خستگى، آتروفى عضلات، ابتلا مكرر به عفونت، ادم، تحمل نكردن ســرما، تأخير در بهبود زخم، زخمهاى پوســتى و ريزش مو از جمله </a:t>
            </a:r>
            <a:r>
              <a:rPr lang="fa-IR" u="sng" dirty="0">
                <a:cs typeface="B Nazanin" panose="00000400000000000000" pitchFamily="2" charset="-78"/>
              </a:rPr>
              <a:t>علائم بالينى </a:t>
            </a:r>
            <a:r>
              <a:rPr lang="fa-IR" dirty="0">
                <a:cs typeface="B Nazanin" panose="00000400000000000000" pitchFamily="2" charset="-78"/>
              </a:rPr>
              <a:t>عمده سوءتغذيه هستند.</a:t>
            </a:r>
          </a:p>
          <a:p>
            <a:pPr algn="r" rtl="1"/>
            <a:r>
              <a:rPr lang="fa-IR" dirty="0">
                <a:cs typeface="B Nazanin" panose="00000400000000000000" pitchFamily="2" charset="-78"/>
              </a:rPr>
              <a:t>در خانمهاى باردار وزنگيرى نامناســب در طول دوران باردارى مهمترين علامت ســوءتغذيه است </a:t>
            </a:r>
            <a:br>
              <a:rPr lang="fa-IR" dirty="0">
                <a:cs typeface="B Nazanin" panose="00000400000000000000" pitchFamily="2" charset="-78"/>
              </a:rPr>
            </a:br>
            <a:br>
              <a:rPr lang="fa-IR" dirty="0">
                <a:cs typeface="B Nazanin" panose="00000400000000000000" pitchFamily="2" charset="-78"/>
              </a:rPr>
            </a:br>
            <a:r>
              <a:rPr lang="fa-IR" dirty="0">
                <a:cs typeface="B Nazanin" panose="00000400000000000000" pitchFamily="2" charset="-78"/>
              </a:rPr>
              <a:t> </a:t>
            </a:r>
            <a:br>
              <a:rPr lang="fa-IR"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1393568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
          </p:nvPr>
        </p:nvPicPr>
        <p:blipFill rotWithShape="1">
          <a:blip r:embed="rId2"/>
          <a:srcRect l="5785" t="16971" r="6466" b="8973"/>
          <a:stretch/>
        </p:blipFill>
        <p:spPr>
          <a:xfrm>
            <a:off x="251520" y="764704"/>
            <a:ext cx="8600453" cy="4536504"/>
          </a:xfrm>
          <a:prstGeom prst="rect">
            <a:avLst/>
          </a:prstGeom>
        </p:spPr>
      </p:pic>
    </p:spTree>
    <p:extLst>
      <p:ext uri="{BB962C8B-B14F-4D97-AF65-F5344CB8AC3E}">
        <p14:creationId xmlns:p14="http://schemas.microsoft.com/office/powerpoint/2010/main" val="26196414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62" t="19198" r="2213" b="7881"/>
          <a:stretch/>
        </p:blipFill>
        <p:spPr>
          <a:xfrm>
            <a:off x="580913" y="1518845"/>
            <a:ext cx="7950526" cy="3792071"/>
          </a:xfrm>
          <a:prstGeom prst="rect">
            <a:avLst/>
          </a:prstGeom>
        </p:spPr>
      </p:pic>
    </p:spTree>
    <p:extLst>
      <p:ext uri="{BB962C8B-B14F-4D97-AF65-F5344CB8AC3E}">
        <p14:creationId xmlns:p14="http://schemas.microsoft.com/office/powerpoint/2010/main" val="21996248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43" t="28406" r="917" b="4120"/>
          <a:stretch/>
        </p:blipFill>
        <p:spPr>
          <a:xfrm>
            <a:off x="971552" y="2082799"/>
            <a:ext cx="7401911" cy="3305256"/>
          </a:xfrm>
          <a:prstGeom prst="rect">
            <a:avLst/>
          </a:prstGeom>
        </p:spPr>
      </p:pic>
    </p:spTree>
    <p:extLst>
      <p:ext uri="{BB962C8B-B14F-4D97-AF65-F5344CB8AC3E}">
        <p14:creationId xmlns:p14="http://schemas.microsoft.com/office/powerpoint/2010/main" val="20179235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3770" t="28407" r="2385" b="5544"/>
          <a:stretch/>
        </p:blipFill>
        <p:spPr>
          <a:xfrm>
            <a:off x="1324304" y="2571749"/>
            <a:ext cx="6191852" cy="2723631"/>
          </a:xfrm>
          <a:prstGeom prst="rect">
            <a:avLst/>
          </a:prstGeom>
        </p:spPr>
      </p:pic>
    </p:spTree>
    <p:extLst>
      <p:ext uri="{BB962C8B-B14F-4D97-AF65-F5344CB8AC3E}">
        <p14:creationId xmlns:p14="http://schemas.microsoft.com/office/powerpoint/2010/main" val="26024606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2460" t="18615" r="2667" b="6970"/>
          <a:stretch/>
        </p:blipFill>
        <p:spPr>
          <a:xfrm>
            <a:off x="1368919" y="2571750"/>
            <a:ext cx="5916698" cy="2900531"/>
          </a:xfrm>
          <a:prstGeom prst="rect">
            <a:avLst/>
          </a:prstGeom>
        </p:spPr>
      </p:pic>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22876040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551" y="1246915"/>
            <a:ext cx="7200897" cy="977900"/>
          </a:xfrm>
        </p:spPr>
        <p:txBody>
          <a:bodyPr/>
          <a:lstStyle/>
          <a:p>
            <a:endParaRPr lang="en-US" dirty="0"/>
          </a:p>
        </p:txBody>
      </p:sp>
      <p:pic>
        <p:nvPicPr>
          <p:cNvPr id="4" name="Content Placeholder 3"/>
          <p:cNvPicPr>
            <a:picLocks noGrp="1" noChangeAspect="1"/>
          </p:cNvPicPr>
          <p:nvPr>
            <p:ph idx="1"/>
          </p:nvPr>
        </p:nvPicPr>
        <p:blipFill rotWithShape="1">
          <a:blip r:embed="rId2"/>
          <a:srcRect l="1395" t="29832" r="1790" b="6495"/>
          <a:stretch/>
        </p:blipFill>
        <p:spPr>
          <a:xfrm>
            <a:off x="1151119" y="2477157"/>
            <a:ext cx="6841762" cy="2812260"/>
          </a:xfrm>
          <a:prstGeom prst="rect">
            <a:avLst/>
          </a:prstGeom>
        </p:spPr>
      </p:pic>
    </p:spTree>
    <p:extLst>
      <p:ext uri="{BB962C8B-B14F-4D97-AF65-F5344CB8AC3E}">
        <p14:creationId xmlns:p14="http://schemas.microsoft.com/office/powerpoint/2010/main" val="5998803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dirty="0">
                <a:cs typeface="B Nazanin" panose="00000400000000000000" pitchFamily="2" charset="-78"/>
              </a:rPr>
              <a:t>عدم اطلاع از بارداری در فاصله بین </a:t>
            </a:r>
            <a:r>
              <a:rPr lang="en-US" dirty="0">
                <a:cs typeface="B Nazanin" panose="00000400000000000000" pitchFamily="2" charset="-78"/>
              </a:rPr>
              <a:t>LMP </a:t>
            </a:r>
            <a:r>
              <a:rPr lang="fa-IR" dirty="0">
                <a:cs typeface="B Nazanin" panose="00000400000000000000" pitchFamily="2" charset="-78"/>
              </a:rPr>
              <a:t>وثبت باردای و ثبت وزن در پرونده توسط پزشک (وزن قبلی) </a:t>
            </a:r>
            <a:endParaRPr lang="en-US" dirty="0">
              <a:cs typeface="B Nazanin" panose="00000400000000000000" pitchFamily="2" charset="-78"/>
            </a:endParaRPr>
          </a:p>
        </p:txBody>
      </p:sp>
      <p:pic>
        <p:nvPicPr>
          <p:cNvPr id="4" name="Content Placeholder 3"/>
          <p:cNvPicPr>
            <a:picLocks noGrp="1" noChangeAspect="1"/>
          </p:cNvPicPr>
          <p:nvPr>
            <p:ph idx="1"/>
          </p:nvPr>
        </p:nvPicPr>
        <p:blipFill rotWithShape="1">
          <a:blip r:embed="rId2"/>
          <a:srcRect l="1225" t="21582" r="2049" b="5487"/>
          <a:stretch/>
        </p:blipFill>
        <p:spPr>
          <a:xfrm>
            <a:off x="1327556" y="2688739"/>
            <a:ext cx="5769802" cy="2718996"/>
          </a:xfrm>
          <a:prstGeom prst="rect">
            <a:avLst/>
          </a:prstGeom>
        </p:spPr>
      </p:pic>
    </p:spTree>
    <p:extLst>
      <p:ext uri="{BB962C8B-B14F-4D97-AF65-F5344CB8AC3E}">
        <p14:creationId xmlns:p14="http://schemas.microsoft.com/office/powerpoint/2010/main" val="41777628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687" t="19852" r="2357" b="5734"/>
          <a:stretch/>
        </p:blipFill>
        <p:spPr>
          <a:xfrm>
            <a:off x="2049332" y="2874309"/>
            <a:ext cx="5010374" cy="2428539"/>
          </a:xfrm>
          <a:prstGeom prst="rect">
            <a:avLst/>
          </a:prstGeom>
        </p:spPr>
      </p:pic>
    </p:spTree>
    <p:extLst>
      <p:ext uri="{BB962C8B-B14F-4D97-AF65-F5344CB8AC3E}">
        <p14:creationId xmlns:p14="http://schemas.microsoft.com/office/powerpoint/2010/main" val="16047411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955415" y="1311462"/>
            <a:ext cx="7200897" cy="977900"/>
          </a:xfrm>
        </p:spPr>
        <p:txBody>
          <a:bodyPr>
            <a:noAutofit/>
          </a:bodyPr>
          <a:lstStyle/>
          <a:p>
            <a:pPr algn="r" rtl="1"/>
            <a:r>
              <a:rPr lang="fa-IR" sz="2400" dirty="0">
                <a:cs typeface="B Nazanin" panose="00000400000000000000" pitchFamily="2" charset="-78"/>
              </a:rPr>
              <a:t>عدم اطلاع از بارداری در فاصله بین </a:t>
            </a:r>
            <a:r>
              <a:rPr lang="en-US" sz="2400" dirty="0">
                <a:cs typeface="B Nazanin" panose="00000400000000000000" pitchFamily="2" charset="-78"/>
              </a:rPr>
              <a:t>LMP</a:t>
            </a:r>
            <a:r>
              <a:rPr lang="fa-IR" sz="2400" dirty="0">
                <a:cs typeface="B Nazanin" panose="00000400000000000000" pitchFamily="2" charset="-78"/>
              </a:rPr>
              <a:t>وثبت باردای و ثبت وزن در پرونده توسط پزشک (وزن قبلی) و وزن پیش از بارداری با وزن قبل از 12 هفته 1کیلو تفاوت دارد که بهتر بود وزن فعلی به عنوان وزن پیش از بارداری ثبت می شد</a:t>
            </a:r>
            <a:endParaRPr lang="en-US" sz="2400" dirty="0">
              <a:cs typeface="B Nazanin" panose="00000400000000000000" pitchFamily="2" charset="-78"/>
            </a:endParaRPr>
          </a:p>
        </p:txBody>
      </p:sp>
      <p:pic>
        <p:nvPicPr>
          <p:cNvPr id="4" name="Content Placeholder 3"/>
          <p:cNvPicPr>
            <a:picLocks noGrp="1" noChangeAspect="1"/>
          </p:cNvPicPr>
          <p:nvPr>
            <p:ph idx="1"/>
          </p:nvPr>
        </p:nvPicPr>
        <p:blipFill rotWithShape="1">
          <a:blip r:embed="rId2"/>
          <a:srcRect l="1688" t="19604" r="2512" b="6228"/>
          <a:stretch/>
        </p:blipFill>
        <p:spPr>
          <a:xfrm>
            <a:off x="1573306" y="2446693"/>
            <a:ext cx="6302907" cy="3049793"/>
          </a:xfrm>
          <a:prstGeom prst="rect">
            <a:avLst/>
          </a:prstGeom>
        </p:spPr>
      </p:pic>
    </p:spTree>
    <p:extLst>
      <p:ext uri="{BB962C8B-B14F-4D97-AF65-F5344CB8AC3E}">
        <p14:creationId xmlns:p14="http://schemas.microsoft.com/office/powerpoint/2010/main" val="8933247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t="21279" r="2088" b="4594"/>
          <a:stretch/>
        </p:blipFill>
        <p:spPr>
          <a:xfrm>
            <a:off x="971552" y="2091180"/>
            <a:ext cx="7116159" cy="3255487"/>
          </a:xfrm>
          <a:prstGeom prst="rect">
            <a:avLst/>
          </a:prstGeom>
        </p:spPr>
      </p:pic>
    </p:spTree>
    <p:extLst>
      <p:ext uri="{BB962C8B-B14F-4D97-AF65-F5344CB8AC3E}">
        <p14:creationId xmlns:p14="http://schemas.microsoft.com/office/powerpoint/2010/main" val="807802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lgn="r" rtl="1"/>
            <a:r>
              <a:rPr lang="fa-IR" dirty="0">
                <a:cs typeface="B Nazanin" panose="00000400000000000000" pitchFamily="2" charset="-78"/>
              </a:rPr>
              <a:t>تغییرات فیزیولوژی در بارداری:</a:t>
            </a:r>
          </a:p>
          <a:p>
            <a:pPr algn="r" rtl="1"/>
            <a:r>
              <a:rPr lang="fa-IR" dirty="0">
                <a:cs typeface="B Nazanin" panose="00000400000000000000" pitchFamily="2" charset="-78"/>
              </a:rPr>
              <a:t>ادم اندام تحتانى اغلب زمانى كــه كمبود پروتئين انرژى </a:t>
            </a:r>
            <a:br>
              <a:rPr lang="fa-IR"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40561954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t="21162" r="1703" b="7831"/>
          <a:stretch/>
        </p:blipFill>
        <p:spPr>
          <a:xfrm>
            <a:off x="612624" y="1690668"/>
            <a:ext cx="8090074" cy="3652521"/>
          </a:xfrm>
          <a:prstGeom prst="rect">
            <a:avLst/>
          </a:prstGeom>
        </p:spPr>
      </p:pic>
    </p:spTree>
    <p:extLst>
      <p:ext uri="{BB962C8B-B14F-4D97-AF65-F5344CB8AC3E}">
        <p14:creationId xmlns:p14="http://schemas.microsoft.com/office/powerpoint/2010/main" val="26788418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777" y="692696"/>
            <a:ext cx="7379072" cy="977900"/>
          </a:xfrm>
        </p:spPr>
        <p:txBody>
          <a:bodyPr>
            <a:normAutofit fontScale="90000"/>
          </a:bodyPr>
          <a:lstStyle/>
          <a:p>
            <a:pPr algn="ctr"/>
            <a:r>
              <a:rPr lang="fa-IR" dirty="0">
                <a:cs typeface="B Nazanin" panose="00000400000000000000" pitchFamily="2" charset="-78"/>
              </a:rPr>
              <a:t>ثبت اشتباه وزن قبل از بارداری</a:t>
            </a:r>
            <a:br>
              <a:rPr lang="fa-IR" dirty="0">
                <a:cs typeface="B Nazanin" panose="00000400000000000000" pitchFamily="2" charset="-78"/>
              </a:rPr>
            </a:br>
            <a:r>
              <a:rPr lang="fa-IR" dirty="0">
                <a:cs typeface="B Nazanin" panose="00000400000000000000" pitchFamily="2" charset="-78"/>
              </a:rPr>
              <a:t>در پرونده وزن قبل از بارداری نیست</a:t>
            </a:r>
            <a:endParaRPr lang="en-US" dirty="0">
              <a:cs typeface="B Nazanin" panose="00000400000000000000" pitchFamily="2" charset="-78"/>
            </a:endParaRPr>
          </a:p>
        </p:txBody>
      </p:sp>
      <p:pic>
        <p:nvPicPr>
          <p:cNvPr id="4" name="Content Placeholder 3"/>
          <p:cNvPicPr>
            <a:picLocks noGrp="1" noChangeAspect="1"/>
          </p:cNvPicPr>
          <p:nvPr>
            <p:ph idx="1"/>
          </p:nvPr>
        </p:nvPicPr>
        <p:blipFill rotWithShape="1">
          <a:blip r:embed="rId2"/>
          <a:srcRect t="21810" r="2108" b="6211"/>
          <a:stretch/>
        </p:blipFill>
        <p:spPr>
          <a:xfrm>
            <a:off x="850876" y="2313566"/>
            <a:ext cx="6732875" cy="3094169"/>
          </a:xfrm>
          <a:prstGeom prst="rect">
            <a:avLst/>
          </a:prstGeom>
        </p:spPr>
      </p:pic>
    </p:spTree>
    <p:extLst>
      <p:ext uri="{BB962C8B-B14F-4D97-AF65-F5344CB8AC3E}">
        <p14:creationId xmlns:p14="http://schemas.microsoft.com/office/powerpoint/2010/main" val="9507512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t="21486" b="7183"/>
          <a:stretch/>
        </p:blipFill>
        <p:spPr>
          <a:xfrm>
            <a:off x="639296" y="1556792"/>
            <a:ext cx="7103407" cy="3166844"/>
          </a:xfrm>
          <a:prstGeom prst="rect">
            <a:avLst/>
          </a:prstGeom>
        </p:spPr>
      </p:pic>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9730104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t="20837" r="2162" b="5886"/>
          <a:stretch/>
        </p:blipFill>
        <p:spPr>
          <a:xfrm>
            <a:off x="611560" y="1484784"/>
            <a:ext cx="7583930" cy="3550024"/>
          </a:xfrm>
          <a:prstGeom prst="rect">
            <a:avLst/>
          </a:prstGeom>
        </p:spPr>
      </p:pic>
    </p:spTree>
    <p:extLst>
      <p:ext uri="{BB962C8B-B14F-4D97-AF65-F5344CB8AC3E}">
        <p14:creationId xmlns:p14="http://schemas.microsoft.com/office/powerpoint/2010/main" val="14637834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457200" y="274638"/>
            <a:ext cx="7467600" cy="725470"/>
          </a:xfrm>
        </p:spPr>
        <p:txBody>
          <a:bodyPr>
            <a:normAutofit/>
          </a:bodyPr>
          <a:lstStyle/>
          <a:p>
            <a:pPr algn="ctr"/>
            <a:r>
              <a:rPr lang="fa-IR" sz="3600" b="1" dirty="0">
                <a:solidFill>
                  <a:srgbClr val="C00000"/>
                </a:solidFill>
                <a:cs typeface="B Titr" pitchFamily="2" charset="-78"/>
              </a:rPr>
              <a:t>اثرات وزن گيری </a:t>
            </a:r>
            <a:r>
              <a:rPr lang="ar-SA" sz="3600" b="1" dirty="0">
                <a:solidFill>
                  <a:srgbClr val="C00000"/>
                </a:solidFill>
                <a:cs typeface="B Titr" pitchFamily="2" charset="-78"/>
              </a:rPr>
              <a:t>كمتر از حد مطلوب</a:t>
            </a:r>
            <a:endParaRPr lang="en-US" sz="3600" b="1" dirty="0">
              <a:solidFill>
                <a:srgbClr val="C00000"/>
              </a:solidFill>
              <a:cs typeface="B Titr" pitchFamily="2" charset="-78"/>
            </a:endParaRPr>
          </a:p>
        </p:txBody>
      </p:sp>
      <p:sp>
        <p:nvSpPr>
          <p:cNvPr id="121859" name="Rectangle 3"/>
          <p:cNvSpPr>
            <a:spLocks noGrp="1" noChangeArrowheads="1"/>
          </p:cNvSpPr>
          <p:nvPr>
            <p:ph type="body" idx="1"/>
          </p:nvPr>
        </p:nvSpPr>
        <p:spPr>
          <a:xfrm>
            <a:off x="0" y="1214422"/>
            <a:ext cx="8686800" cy="5429288"/>
          </a:xfrm>
          <a:ln/>
        </p:spPr>
        <p:txBody>
          <a:bodyPr>
            <a:normAutofit fontScale="92500" lnSpcReduction="10000"/>
          </a:bodyPr>
          <a:lstStyle/>
          <a:p>
            <a:pPr algn="r" rtl="1">
              <a:lnSpc>
                <a:spcPct val="90000"/>
              </a:lnSpc>
            </a:pPr>
            <a:r>
              <a:rPr lang="ar-SA" sz="2800" b="1" dirty="0">
                <a:solidFill>
                  <a:srgbClr val="0000CC"/>
                </a:solidFill>
                <a:cs typeface="B Mitra" pitchFamily="2" charset="-78"/>
              </a:rPr>
              <a:t>وزن گيري </a:t>
            </a:r>
            <a:r>
              <a:rPr lang="fa-IR" sz="2800" b="1" dirty="0">
                <a:solidFill>
                  <a:srgbClr val="0000CC"/>
                </a:solidFill>
                <a:cs typeface="B Mitra" pitchFamily="2" charset="-78"/>
              </a:rPr>
              <a:t>و رشد </a:t>
            </a:r>
            <a:r>
              <a:rPr lang="ar-SA" sz="2800" b="1" dirty="0">
                <a:solidFill>
                  <a:srgbClr val="0000CC"/>
                </a:solidFill>
                <a:cs typeface="B Mitra" pitchFamily="2" charset="-78"/>
              </a:rPr>
              <a:t>ناكافي جنين</a:t>
            </a:r>
            <a:endParaRPr lang="fa-IR" sz="2800" b="1" dirty="0">
              <a:solidFill>
                <a:srgbClr val="0000CC"/>
              </a:solidFill>
              <a:cs typeface="B Mitra" pitchFamily="2" charset="-78"/>
            </a:endParaRPr>
          </a:p>
          <a:p>
            <a:pPr lvl="1" algn="r" rtl="1">
              <a:lnSpc>
                <a:spcPct val="90000"/>
              </a:lnSpc>
            </a:pPr>
            <a:r>
              <a:rPr lang="fa-IR" sz="2500" b="1" dirty="0">
                <a:solidFill>
                  <a:srgbClr val="0000CC"/>
                </a:solidFill>
                <a:cs typeface="B Mitra" pitchFamily="2" charset="-78"/>
              </a:rPr>
              <a:t>اثر سوء تغذیه بر جنین بستگی به دوره حیاتی رشد بافتها دارد :</a:t>
            </a:r>
          </a:p>
          <a:p>
            <a:pPr lvl="1" algn="r" rtl="1">
              <a:lnSpc>
                <a:spcPct val="90000"/>
              </a:lnSpc>
            </a:pPr>
            <a:r>
              <a:rPr lang="fa-IR" sz="2500" b="1" dirty="0">
                <a:solidFill>
                  <a:srgbClr val="0000CC"/>
                </a:solidFill>
                <a:cs typeface="B Mitra" pitchFamily="2" charset="-78"/>
              </a:rPr>
              <a:t>دوره رشد حیاتی مغز و قلب 14 هفته ابتدایی زندگی جنین است.</a:t>
            </a:r>
          </a:p>
          <a:p>
            <a:pPr lvl="1" algn="r" rtl="1">
              <a:lnSpc>
                <a:spcPct val="90000"/>
              </a:lnSpc>
            </a:pPr>
            <a:r>
              <a:rPr lang="fa-IR" sz="2500" b="1" dirty="0">
                <a:solidFill>
                  <a:srgbClr val="0000CC"/>
                </a:solidFill>
                <a:cs typeface="B Mitra" pitchFamily="2" charset="-78"/>
              </a:rPr>
              <a:t>دوره رشد حیاتی بافت ریه 10 هفته بعدی زندگی جنین است.</a:t>
            </a:r>
          </a:p>
          <a:p>
            <a:pPr lvl="1" algn="ctr" rtl="1">
              <a:lnSpc>
                <a:spcPct val="90000"/>
              </a:lnSpc>
              <a:buNone/>
            </a:pPr>
            <a:r>
              <a:rPr lang="fa-IR" sz="2800" b="1" dirty="0">
                <a:cs typeface="B Titr" pitchFamily="2" charset="-78"/>
              </a:rPr>
              <a:t>در نتیجه </a:t>
            </a:r>
          </a:p>
          <a:p>
            <a:pPr lvl="1" algn="ctr" rtl="1">
              <a:lnSpc>
                <a:spcPct val="90000"/>
              </a:lnSpc>
              <a:buNone/>
            </a:pPr>
            <a:r>
              <a:rPr lang="fa-IR" sz="2800" b="1" dirty="0">
                <a:cs typeface="B Mitra" pitchFamily="2" charset="-78"/>
              </a:rPr>
              <a:t>سوء تغذیه در ابتدای بارداری به سلامت </a:t>
            </a:r>
            <a:r>
              <a:rPr lang="fa-IR" sz="2800" b="1" dirty="0">
                <a:solidFill>
                  <a:srgbClr val="FF0000"/>
                </a:solidFill>
                <a:cs typeface="B Mitra" pitchFamily="2" charset="-78"/>
              </a:rPr>
              <a:t>مغز و قلب </a:t>
            </a:r>
            <a:r>
              <a:rPr lang="fa-IR" sz="2800" b="1" dirty="0">
                <a:cs typeface="B Mitra" pitchFamily="2" charset="-78"/>
              </a:rPr>
              <a:t>آسیب می رساند</a:t>
            </a:r>
          </a:p>
          <a:p>
            <a:pPr lvl="1" algn="ctr" rtl="1">
              <a:lnSpc>
                <a:spcPct val="90000"/>
              </a:lnSpc>
              <a:buNone/>
            </a:pPr>
            <a:r>
              <a:rPr lang="fa-IR" sz="2800" b="1" dirty="0">
                <a:cs typeface="B Mitra" pitchFamily="2" charset="-78"/>
              </a:rPr>
              <a:t> و در میانه بارداری منجر به آسیب</a:t>
            </a:r>
            <a:r>
              <a:rPr lang="fa-IR" sz="2800" b="1" dirty="0">
                <a:solidFill>
                  <a:srgbClr val="FF0000"/>
                </a:solidFill>
                <a:cs typeface="B Mitra" pitchFamily="2" charset="-78"/>
              </a:rPr>
              <a:t> ریه </a:t>
            </a:r>
            <a:r>
              <a:rPr lang="fa-IR" sz="2800" b="1" dirty="0">
                <a:cs typeface="B Mitra" pitchFamily="2" charset="-78"/>
              </a:rPr>
              <a:t>می شود</a:t>
            </a:r>
          </a:p>
          <a:p>
            <a:pPr lvl="1" algn="ctr" rtl="1">
              <a:lnSpc>
                <a:spcPct val="90000"/>
              </a:lnSpc>
              <a:buNone/>
            </a:pPr>
            <a:endParaRPr lang="en-US" sz="2500" b="1" dirty="0">
              <a:solidFill>
                <a:srgbClr val="0000CC"/>
              </a:solidFill>
              <a:cs typeface="B Mitra" pitchFamily="2" charset="-78"/>
            </a:endParaRPr>
          </a:p>
          <a:p>
            <a:pPr algn="r" rtl="1">
              <a:lnSpc>
                <a:spcPct val="90000"/>
              </a:lnSpc>
            </a:pPr>
            <a:r>
              <a:rPr lang="ar-SA" sz="2800" b="1" dirty="0">
                <a:solidFill>
                  <a:srgbClr val="0000CC"/>
                </a:solidFill>
                <a:cs typeface="B Mitra" pitchFamily="2" charset="-78"/>
              </a:rPr>
              <a:t>كم وزني نوزاد در زمان تولد</a:t>
            </a:r>
            <a:r>
              <a:rPr lang="en-US" sz="2800" b="1" dirty="0">
                <a:solidFill>
                  <a:srgbClr val="0000CC"/>
                </a:solidFill>
                <a:cs typeface="B Mitra" pitchFamily="2" charset="-78"/>
              </a:rPr>
              <a:t> </a:t>
            </a:r>
            <a:r>
              <a:rPr lang="en-US" sz="2400" b="1" dirty="0">
                <a:solidFill>
                  <a:srgbClr val="0000CC"/>
                </a:solidFill>
                <a:cs typeface="B Mitra" pitchFamily="2" charset="-78"/>
              </a:rPr>
              <a:t>(LBW)</a:t>
            </a:r>
            <a:r>
              <a:rPr lang="en-US" sz="2800" b="1" dirty="0">
                <a:solidFill>
                  <a:srgbClr val="0000CC"/>
                </a:solidFill>
                <a:cs typeface="B Mitra" pitchFamily="2" charset="-78"/>
              </a:rPr>
              <a:t>  </a:t>
            </a:r>
          </a:p>
          <a:p>
            <a:pPr algn="r" rtl="1">
              <a:lnSpc>
                <a:spcPct val="90000"/>
              </a:lnSpc>
            </a:pPr>
            <a:r>
              <a:rPr lang="ar-SA" sz="2800" b="1" dirty="0">
                <a:solidFill>
                  <a:srgbClr val="0000CC"/>
                </a:solidFill>
                <a:cs typeface="B Mitra" pitchFamily="2" charset="-78"/>
              </a:rPr>
              <a:t>افزايش احتمال مرگ جنين</a:t>
            </a:r>
            <a:endParaRPr lang="en-US" sz="2800" b="1" dirty="0">
              <a:solidFill>
                <a:srgbClr val="0000CC"/>
              </a:solidFill>
              <a:cs typeface="B Mitra" pitchFamily="2" charset="-78"/>
            </a:endParaRPr>
          </a:p>
          <a:p>
            <a:pPr algn="r" rtl="1">
              <a:lnSpc>
                <a:spcPct val="90000"/>
              </a:lnSpc>
            </a:pPr>
            <a:r>
              <a:rPr lang="fa-IR" sz="2800" b="1" dirty="0">
                <a:solidFill>
                  <a:srgbClr val="0000CC"/>
                </a:solidFill>
                <a:cs typeface="B Mitra" pitchFamily="2" charset="-78"/>
              </a:rPr>
              <a:t>کاهش ذخاير بدن مادر بعد از زايمان</a:t>
            </a:r>
          </a:p>
          <a:p>
            <a:pPr algn="r" rtl="1">
              <a:lnSpc>
                <a:spcPct val="90000"/>
              </a:lnSpc>
            </a:pPr>
            <a:r>
              <a:rPr lang="fa-IR" sz="2800" b="1" dirty="0">
                <a:solidFill>
                  <a:srgbClr val="0000CC"/>
                </a:solidFill>
                <a:cs typeface="B Mitra" pitchFamily="2" charset="-78"/>
              </a:rPr>
              <a:t>ناتوانی در شيردهی مرتب</a:t>
            </a:r>
          </a:p>
          <a:p>
            <a:pPr algn="r" rtl="1">
              <a:lnSpc>
                <a:spcPct val="90000"/>
              </a:lnSpc>
            </a:pPr>
            <a:r>
              <a:rPr lang="fa-IR" sz="2800" b="1" dirty="0">
                <a:solidFill>
                  <a:srgbClr val="0000CC"/>
                </a:solidFill>
                <a:cs typeface="B Mitra" pitchFamily="2" charset="-78"/>
              </a:rPr>
              <a:t>ناتوانی در نگهداری از نوزاد</a:t>
            </a:r>
          </a:p>
          <a:p>
            <a:pPr algn="r" rtl="1">
              <a:lnSpc>
                <a:spcPct val="90000"/>
              </a:lnSpc>
            </a:pPr>
            <a:r>
              <a:rPr lang="fa-IR" sz="2800" b="1" dirty="0">
                <a:solidFill>
                  <a:srgbClr val="0000CC"/>
                </a:solidFill>
                <a:cs typeface="B Mitra" pitchFamily="2" charset="-78"/>
              </a:rPr>
              <a:t>آنمی مزمن پس از زايمان</a:t>
            </a:r>
          </a:p>
          <a:p>
            <a:pPr algn="r" rtl="1">
              <a:lnSpc>
                <a:spcPct val="90000"/>
              </a:lnSpc>
              <a:buFontTx/>
              <a:buNone/>
            </a:pPr>
            <a:endParaRPr lang="en-US" sz="2800" dirty="0">
              <a:solidFill>
                <a:srgbClr val="0000CC"/>
              </a:solidFill>
              <a:cs typeface="B Titr" pitchFamily="2" charset="-78"/>
            </a:endParaRPr>
          </a:p>
        </p:txBody>
      </p:sp>
      <p:pic>
        <p:nvPicPr>
          <p:cNvPr id="6146" name="Picture 2" descr="C:\Users\Maryam\Pictures\imagesCAFZQCI1.jpg"/>
          <p:cNvPicPr>
            <a:picLocks noChangeAspect="1" noChangeArrowheads="1"/>
          </p:cNvPicPr>
          <p:nvPr/>
        </p:nvPicPr>
        <p:blipFill>
          <a:blip r:embed="rId2" cstate="print"/>
          <a:srcRect/>
          <a:stretch>
            <a:fillRect/>
          </a:stretch>
        </p:blipFill>
        <p:spPr bwMode="auto">
          <a:xfrm>
            <a:off x="251520" y="4509120"/>
            <a:ext cx="3096344" cy="2160240"/>
          </a:xfrm>
          <a:prstGeom prst="rect">
            <a:avLst/>
          </a:prstGeom>
          <a:noFill/>
        </p:spPr>
      </p:pic>
    </p:spTree>
    <p:extLst>
      <p:ext uri="{BB962C8B-B14F-4D97-AF65-F5344CB8AC3E}">
        <p14:creationId xmlns:p14="http://schemas.microsoft.com/office/powerpoint/2010/main" val="3162405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500034" y="274638"/>
            <a:ext cx="8215370" cy="1225536"/>
          </a:xfrm>
        </p:spPr>
        <p:style>
          <a:lnRef idx="1">
            <a:schemeClr val="accent1"/>
          </a:lnRef>
          <a:fillRef idx="2">
            <a:schemeClr val="accent1"/>
          </a:fillRef>
          <a:effectRef idx="1">
            <a:schemeClr val="accent1"/>
          </a:effectRef>
          <a:fontRef idx="minor">
            <a:schemeClr val="dk1"/>
          </a:fontRef>
        </p:style>
        <p:txBody>
          <a:bodyPr>
            <a:normAutofit/>
          </a:bodyPr>
          <a:lstStyle/>
          <a:p>
            <a:pPr algn="ctr"/>
            <a:r>
              <a:rPr lang="fa-IR" sz="3600" b="1" dirty="0">
                <a:solidFill>
                  <a:schemeClr val="accent1">
                    <a:lumMod val="75000"/>
                  </a:schemeClr>
                </a:solidFill>
                <a:effectLst>
                  <a:outerShdw blurRad="38100" dist="38100" dir="2700000" algn="tl">
                    <a:srgbClr val="000000">
                      <a:alpha val="43137"/>
                    </a:srgbClr>
                  </a:outerShdw>
                </a:effectLst>
                <a:cs typeface="B Titr" pitchFamily="2" charset="-78"/>
              </a:rPr>
              <a:t>مادران نيازمند توجه بيشتر</a:t>
            </a:r>
            <a:br>
              <a:rPr lang="fa-IR" sz="3600" b="1" dirty="0">
                <a:solidFill>
                  <a:schemeClr val="accent1">
                    <a:lumMod val="75000"/>
                  </a:schemeClr>
                </a:solidFill>
                <a:effectLst>
                  <a:outerShdw blurRad="38100" dist="38100" dir="2700000" algn="tl">
                    <a:srgbClr val="000000">
                      <a:alpha val="43137"/>
                    </a:srgbClr>
                  </a:outerShdw>
                </a:effectLst>
                <a:cs typeface="B Titr" pitchFamily="2" charset="-78"/>
              </a:rPr>
            </a:br>
            <a:endParaRPr lang="en-US" sz="3600" b="1" dirty="0">
              <a:solidFill>
                <a:schemeClr val="accent1">
                  <a:lumMod val="75000"/>
                </a:schemeClr>
              </a:solidFill>
              <a:effectLst>
                <a:outerShdw blurRad="38100" dist="38100" dir="2700000" algn="tl">
                  <a:srgbClr val="000000">
                    <a:alpha val="43137"/>
                  </a:srgbClr>
                </a:outerShdw>
              </a:effectLst>
              <a:cs typeface="B Titr" pitchFamily="2" charset="-78"/>
            </a:endParaRPr>
          </a:p>
        </p:txBody>
      </p:sp>
      <p:sp>
        <p:nvSpPr>
          <p:cNvPr id="9219" name="Rectangle 3"/>
          <p:cNvSpPr>
            <a:spLocks noGrp="1" noChangeArrowheads="1"/>
          </p:cNvSpPr>
          <p:nvPr>
            <p:ph type="body" idx="1"/>
          </p:nvPr>
        </p:nvSpPr>
        <p:spPr>
          <a:xfrm>
            <a:off x="571472" y="1500174"/>
            <a:ext cx="8147248" cy="5072098"/>
          </a:xfrm>
        </p:spPr>
        <p:style>
          <a:lnRef idx="2">
            <a:schemeClr val="accent1"/>
          </a:lnRef>
          <a:fillRef idx="1">
            <a:schemeClr val="lt1"/>
          </a:fillRef>
          <a:effectRef idx="0">
            <a:schemeClr val="accent1"/>
          </a:effectRef>
          <a:fontRef idx="minor">
            <a:schemeClr val="dk1"/>
          </a:fontRef>
        </p:style>
        <p:txBody>
          <a:bodyPr>
            <a:normAutofit/>
          </a:bodyPr>
          <a:lstStyle/>
          <a:p>
            <a:pPr algn="r" rtl="1"/>
            <a:r>
              <a:rPr lang="fa-IR" sz="3200" b="1" dirty="0">
                <a:cs typeface="B Mitra" pitchFamily="2" charset="-78"/>
              </a:rPr>
              <a:t>مادران چاق </a:t>
            </a:r>
          </a:p>
          <a:p>
            <a:pPr algn="r" rtl="1"/>
            <a:r>
              <a:rPr lang="fa-IR" sz="3200" b="1" dirty="0">
                <a:cs typeface="B Mitra" pitchFamily="2" charset="-78"/>
              </a:rPr>
              <a:t>مادران لاغر</a:t>
            </a:r>
          </a:p>
          <a:p>
            <a:pPr algn="r" rtl="1"/>
            <a:r>
              <a:rPr lang="fa-IR" sz="3200" b="1" dirty="0">
                <a:cs typeface="B Mitra" pitchFamily="2" charset="-78"/>
              </a:rPr>
              <a:t>مادران نوجوان</a:t>
            </a:r>
          </a:p>
          <a:p>
            <a:pPr algn="r" rtl="1"/>
            <a:r>
              <a:rPr lang="fa-IR" sz="3200" b="1" dirty="0">
                <a:cs typeface="B Mitra" pitchFamily="2" charset="-78"/>
              </a:rPr>
              <a:t>مادران با بارداری دوقلو و يا بيشتر </a:t>
            </a:r>
            <a:endParaRPr lang="en-US" sz="3200" b="1" dirty="0">
              <a:cs typeface="B Mitra" pitchFamily="2" charset="-78"/>
            </a:endParaRPr>
          </a:p>
        </p:txBody>
      </p:sp>
      <p:sp>
        <p:nvSpPr>
          <p:cNvPr id="2" name="AutoShape 2" descr="چگونه دوقلو باردار شویم؟ || چگونه دوقلو باردار شویم؟ || پزشکت"/>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3"/>
          <p:cNvPicPr>
            <a:picLocks noChangeAspect="1"/>
          </p:cNvPicPr>
          <p:nvPr/>
        </p:nvPicPr>
        <p:blipFill>
          <a:blip r:embed="rId2"/>
          <a:stretch>
            <a:fillRect/>
          </a:stretch>
        </p:blipFill>
        <p:spPr>
          <a:xfrm>
            <a:off x="596871" y="4149080"/>
            <a:ext cx="3456384" cy="2304256"/>
          </a:xfrm>
          <a:prstGeom prst="rect">
            <a:avLst/>
          </a:prstGeom>
        </p:spPr>
      </p:pic>
    </p:spTree>
    <p:extLst>
      <p:ext uri="{BB962C8B-B14F-4D97-AF65-F5344CB8AC3E}">
        <p14:creationId xmlns:p14="http://schemas.microsoft.com/office/powerpoint/2010/main" val="1128996822"/>
      </p:ext>
    </p:extLst>
  </p:cSld>
  <p:clrMapOvr>
    <a:masterClrMapping/>
  </p:clrMapOvr>
  <p:transition>
    <p:dissolv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756200" cy="82528"/>
          </a:xfrm>
        </p:spPr>
        <p:txBody>
          <a:bodyPr>
            <a:normAutofit fontScale="90000"/>
          </a:bodyPr>
          <a:lstStyle/>
          <a:p>
            <a:pPr algn="r" rtl="1"/>
            <a:br>
              <a:rPr lang="fa-IR" sz="2400" b="1" dirty="0">
                <a:solidFill>
                  <a:schemeClr val="tx1"/>
                </a:solidFill>
                <a:latin typeface="+mn-lt"/>
                <a:ea typeface="+mn-ea"/>
                <a:cs typeface="B Titr" pitchFamily="2" charset="-78"/>
              </a:rPr>
            </a:br>
            <a:endParaRPr lang="en-US" sz="2400" b="1" dirty="0">
              <a:solidFill>
                <a:schemeClr val="tx1"/>
              </a:solidFill>
              <a:latin typeface="+mn-lt"/>
              <a:ea typeface="+mn-ea"/>
              <a:cs typeface="B Titr" pitchFamily="2" charset="-78"/>
            </a:endParaRPr>
          </a:p>
        </p:txBody>
      </p:sp>
      <p:sp>
        <p:nvSpPr>
          <p:cNvPr id="11" name="Bevel 10"/>
          <p:cNvSpPr/>
          <p:nvPr/>
        </p:nvSpPr>
        <p:spPr>
          <a:xfrm>
            <a:off x="755576" y="1412776"/>
            <a:ext cx="7715304" cy="1270494"/>
          </a:xfrm>
          <a:prstGeom prst="bevel">
            <a:avLst/>
          </a:prstGeom>
          <a:solidFill>
            <a:srgbClr val="EBBE9F"/>
          </a:solidFill>
          <a:ln>
            <a:solidFill>
              <a:srgbClr val="5F11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r>
              <a:rPr lang="fa-IR" sz="2400" b="1" dirty="0">
                <a:ln w="1905"/>
                <a:solidFill>
                  <a:srgbClr val="7030A0"/>
                </a:solidFill>
                <a:effectLst>
                  <a:innerShdw blurRad="69850" dist="43180" dir="5400000">
                    <a:srgbClr val="000000">
                      <a:alpha val="65000"/>
                    </a:srgbClr>
                  </a:innerShdw>
                </a:effectLst>
                <a:cs typeface="B Titr" pitchFamily="2" charset="-78"/>
              </a:rPr>
              <a:t>داشتن رژيم مخصوص و جداگانه براي زنان باردار لازم نيست </a:t>
            </a:r>
          </a:p>
          <a:p>
            <a:pPr algn="just" rtl="1">
              <a:lnSpc>
                <a:spcPct val="115000"/>
              </a:lnSpc>
            </a:pPr>
            <a:r>
              <a:rPr lang="fa-IR" sz="2400" b="1" dirty="0">
                <a:ln w="1905"/>
                <a:solidFill>
                  <a:srgbClr val="7030A0"/>
                </a:solidFill>
                <a:effectLst>
                  <a:innerShdw blurRad="69850" dist="43180" dir="5400000">
                    <a:srgbClr val="000000">
                      <a:alpha val="65000"/>
                    </a:srgbClr>
                  </a:innerShdw>
                </a:effectLst>
                <a:cs typeface="B Titr" pitchFamily="2" charset="-78"/>
              </a:rPr>
              <a:t>استفاده از غذاي خانواده به مقدار بيشتر نسبت به قبل از بارداري </a:t>
            </a:r>
          </a:p>
        </p:txBody>
      </p:sp>
    </p:spTree>
    <p:extLst>
      <p:ext uri="{BB962C8B-B14F-4D97-AF65-F5344CB8AC3E}">
        <p14:creationId xmlns:p14="http://schemas.microsoft.com/office/powerpoint/2010/main" val="2375856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4810" y="274638"/>
            <a:ext cx="4500594" cy="868346"/>
          </a:xfrm>
        </p:spPr>
        <p:txBody>
          <a:bodyPr>
            <a:normAutofit/>
          </a:bodyPr>
          <a:lstStyle/>
          <a:p>
            <a:pPr algn="r" rtl="1"/>
            <a:r>
              <a:rPr lang="fa-IR" sz="2400" dirty="0">
                <a:solidFill>
                  <a:srgbClr val="C00000"/>
                </a:solidFill>
                <a:cs typeface="B Titr" pitchFamily="2" charset="-78"/>
              </a:rPr>
              <a:t>رژيم غذايي مناسب براي دوران بارداري</a:t>
            </a:r>
          </a:p>
        </p:txBody>
      </p:sp>
      <p:sp>
        <p:nvSpPr>
          <p:cNvPr id="4" name="Rectangle 3"/>
          <p:cNvSpPr/>
          <p:nvPr/>
        </p:nvSpPr>
        <p:spPr>
          <a:xfrm>
            <a:off x="251520" y="2060848"/>
            <a:ext cx="8496944" cy="4555093"/>
          </a:xfrm>
          <a:prstGeom prst="rect">
            <a:avLst/>
          </a:prstGeom>
        </p:spPr>
        <p:style>
          <a:lnRef idx="2">
            <a:schemeClr val="accent1"/>
          </a:lnRef>
          <a:fillRef idx="1">
            <a:schemeClr val="lt1"/>
          </a:fillRef>
          <a:effectRef idx="0">
            <a:schemeClr val="accent1"/>
          </a:effectRef>
          <a:fontRef idx="minor">
            <a:schemeClr val="dk1"/>
          </a:fontRef>
        </p:style>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just" rtl="1">
              <a:lnSpc>
                <a:spcPct val="125000"/>
              </a:lnSpc>
            </a:pPr>
            <a:r>
              <a:rPr lang="fa-IR" sz="2800" b="1" cap="all" dirty="0">
                <a:ln w="0"/>
                <a:solidFill>
                  <a:srgbClr val="9D4A0B"/>
                </a:solidFill>
                <a:effectLst>
                  <a:reflection blurRad="12700" stA="50000" endPos="50000" dist="5000" dir="5400000" sy="-100000" rotWithShape="0"/>
                </a:effectLst>
                <a:cs typeface="B Titr" pitchFamily="2" charset="-78"/>
              </a:rPr>
              <a:t>تغذيه مادر باردار در دوران بارداري بايد متعادل و متنوع باشد</a:t>
            </a:r>
          </a:p>
          <a:p>
            <a:pPr algn="just" rtl="1">
              <a:lnSpc>
                <a:spcPct val="125000"/>
              </a:lnSpc>
            </a:pPr>
            <a:r>
              <a:rPr lang="fa-IR" sz="2800" b="1" cap="all" dirty="0">
                <a:ln w="0"/>
                <a:solidFill>
                  <a:srgbClr val="9D4A0B"/>
                </a:solidFill>
                <a:effectLst>
                  <a:reflection blurRad="12700" stA="50000" endPos="50000" dist="5000" dir="5400000" sy="-100000" rotWithShape="0"/>
                </a:effectLst>
                <a:cs typeface="B Titr" pitchFamily="2" charset="-78"/>
              </a:rPr>
              <a:t>زن باردار باید از كم خوري و پرخوري پرهيز كند. </a:t>
            </a:r>
          </a:p>
          <a:p>
            <a:pPr algn="ctr" rtl="1">
              <a:lnSpc>
                <a:spcPct val="125000"/>
              </a:lnSpc>
            </a:pPr>
            <a:r>
              <a:rPr lang="fa-IR" sz="3600" b="1" cap="all" dirty="0">
                <a:ln w="0"/>
                <a:solidFill>
                  <a:srgbClr val="9D4A0B"/>
                </a:solidFill>
                <a:effectLst>
                  <a:reflection blurRad="12700" stA="50000" endPos="50000" dist="5000" dir="5400000" sy="-100000" rotWithShape="0"/>
                </a:effectLst>
                <a:cs typeface="B Titr" pitchFamily="2" charset="-78"/>
              </a:rPr>
              <a:t>مادران باردار بايد روزانه:</a:t>
            </a:r>
          </a:p>
          <a:p>
            <a:pPr algn="ctr" rtl="1">
              <a:lnSpc>
                <a:spcPct val="125000"/>
              </a:lnSpc>
            </a:pPr>
            <a:r>
              <a:rPr lang="fa-IR" sz="2800" b="1" cap="all" dirty="0">
                <a:ln w="0"/>
                <a:solidFill>
                  <a:srgbClr val="9D4A0B"/>
                </a:solidFill>
                <a:effectLst>
                  <a:reflection blurRad="12700" stA="50000" endPos="50000" dist="5000" dir="5400000" sy="-100000" rotWithShape="0"/>
                </a:effectLst>
                <a:cs typeface="B Titr" pitchFamily="2" charset="-78"/>
              </a:rPr>
              <a:t> </a:t>
            </a:r>
            <a:r>
              <a:rPr lang="fa-IR" sz="2800" b="1" u="sng" cap="all" dirty="0">
                <a:ln w="0"/>
                <a:solidFill>
                  <a:srgbClr val="9D4A0B"/>
                </a:solidFill>
                <a:effectLst>
                  <a:reflection blurRad="12700" stA="50000" endPos="50000" dist="5000" dir="5400000" sy="-100000" rotWithShape="0"/>
                </a:effectLst>
                <a:cs typeface="B Titr" pitchFamily="2" charset="-78"/>
              </a:rPr>
              <a:t>11- 7</a:t>
            </a:r>
            <a:r>
              <a:rPr lang="fa-IR" sz="2800" b="1" cap="all" dirty="0">
                <a:ln w="0"/>
                <a:solidFill>
                  <a:srgbClr val="9D4A0B"/>
                </a:solidFill>
                <a:effectLst>
                  <a:reflection blurRad="12700" stA="50000" endPos="50000" dist="5000" dir="5400000" sy="-100000" rotWithShape="0"/>
                </a:effectLst>
                <a:cs typeface="B Titr" pitchFamily="2" charset="-78"/>
              </a:rPr>
              <a:t> سهم از گروه نان و غلات، </a:t>
            </a:r>
          </a:p>
          <a:p>
            <a:pPr algn="ctr" rtl="1">
              <a:lnSpc>
                <a:spcPct val="125000"/>
              </a:lnSpc>
            </a:pPr>
            <a:r>
              <a:rPr lang="fa-IR" sz="2800" b="1" u="sng" cap="all" dirty="0">
                <a:ln w="0"/>
                <a:solidFill>
                  <a:srgbClr val="9D4A0B"/>
                </a:solidFill>
                <a:effectLst>
                  <a:reflection blurRad="12700" stA="50000" endPos="50000" dist="5000" dir="5400000" sy="-100000" rotWithShape="0"/>
                </a:effectLst>
                <a:cs typeface="B Titr" pitchFamily="2" charset="-78"/>
              </a:rPr>
              <a:t>5-4 </a:t>
            </a:r>
            <a:r>
              <a:rPr lang="fa-IR" sz="2800" b="1" cap="all" dirty="0">
                <a:ln w="0"/>
                <a:solidFill>
                  <a:srgbClr val="9D4A0B"/>
                </a:solidFill>
                <a:effectLst>
                  <a:reflection blurRad="12700" stA="50000" endPos="50000" dist="5000" dir="5400000" sy="-100000" rotWithShape="0"/>
                </a:effectLst>
                <a:cs typeface="B Titr" pitchFamily="2" charset="-78"/>
              </a:rPr>
              <a:t> سهم از گروه ميوه ها و سبزي ها، </a:t>
            </a:r>
          </a:p>
          <a:p>
            <a:pPr algn="ctr" rtl="1">
              <a:lnSpc>
                <a:spcPct val="125000"/>
              </a:lnSpc>
            </a:pPr>
            <a:r>
              <a:rPr lang="fa-IR" sz="2800" b="1" u="sng" cap="all" dirty="0">
                <a:ln w="0"/>
                <a:solidFill>
                  <a:srgbClr val="9D4A0B"/>
                </a:solidFill>
                <a:effectLst>
                  <a:reflection blurRad="12700" stA="50000" endPos="50000" dist="5000" dir="5400000" sy="-100000" rotWithShape="0"/>
                </a:effectLst>
                <a:cs typeface="B Titr" pitchFamily="2" charset="-78"/>
              </a:rPr>
              <a:t>4  </a:t>
            </a:r>
            <a:r>
              <a:rPr lang="fa-IR" sz="2800" b="1" cap="all" dirty="0">
                <a:ln w="0"/>
                <a:solidFill>
                  <a:srgbClr val="9D4A0B"/>
                </a:solidFill>
                <a:effectLst>
                  <a:reflection blurRad="12700" stA="50000" endPos="50000" dist="5000" dir="5400000" sy="-100000" rotWithShape="0"/>
                </a:effectLst>
                <a:cs typeface="B Titr" pitchFamily="2" charset="-78"/>
              </a:rPr>
              <a:t>سهم از گروه گوشت، حبوبات و مغزها </a:t>
            </a:r>
          </a:p>
          <a:p>
            <a:pPr algn="ctr" rtl="1">
              <a:lnSpc>
                <a:spcPct val="125000"/>
              </a:lnSpc>
            </a:pPr>
            <a:r>
              <a:rPr lang="fa-IR" sz="2800" b="1" u="sng" cap="all" dirty="0">
                <a:ln w="0"/>
                <a:solidFill>
                  <a:srgbClr val="9D4A0B"/>
                </a:solidFill>
                <a:effectLst>
                  <a:reflection blurRad="12700" stA="50000" endPos="50000" dist="5000" dir="5400000" sy="-100000" rotWithShape="0"/>
                </a:effectLst>
                <a:cs typeface="B Titr" pitchFamily="2" charset="-78"/>
              </a:rPr>
              <a:t>4- 3 </a:t>
            </a:r>
            <a:r>
              <a:rPr lang="fa-IR" sz="2800" b="1" cap="all" dirty="0">
                <a:ln w="0"/>
                <a:solidFill>
                  <a:srgbClr val="9D4A0B"/>
                </a:solidFill>
                <a:effectLst>
                  <a:reflection blurRad="12700" stA="50000" endPos="50000" dist="5000" dir="5400000" sy="-100000" rotWithShape="0"/>
                </a:effectLst>
                <a:cs typeface="B Titr" pitchFamily="2" charset="-78"/>
              </a:rPr>
              <a:t>واحد از گروه شير و لبنيات مصرف كنند.</a:t>
            </a:r>
          </a:p>
          <a:p>
            <a:pPr algn="just" rtl="1">
              <a:lnSpc>
                <a:spcPct val="125000"/>
              </a:lnSpc>
            </a:pPr>
            <a:endParaRPr lang="fa-IR" sz="2800" b="1" cap="all" dirty="0">
              <a:ln w="0"/>
              <a:solidFill>
                <a:srgbClr val="9D4A0B"/>
              </a:solidFill>
              <a:effectLst>
                <a:reflection blurRad="12700" stA="50000" endPos="50000" dist="5000" dir="5400000" sy="-100000" rotWithShape="0"/>
              </a:effectLst>
              <a:cs typeface="B Titr" pitchFamily="2" charset="-78"/>
            </a:endParaRPr>
          </a:p>
        </p:txBody>
      </p:sp>
      <p:pic>
        <p:nvPicPr>
          <p:cNvPr id="6" name="Picture 2" descr="C:\Users\Maryam\Pictures\7258915-3d-rendering-illustration-of-a-cute-cartoon-boy-standing-in-front-of-an-abacus.jpg"/>
          <p:cNvPicPr>
            <a:picLocks noChangeAspect="1" noChangeArrowheads="1"/>
          </p:cNvPicPr>
          <p:nvPr/>
        </p:nvPicPr>
        <p:blipFill>
          <a:blip r:embed="rId2" cstate="print"/>
          <a:srcRect/>
          <a:stretch>
            <a:fillRect/>
          </a:stretch>
        </p:blipFill>
        <p:spPr bwMode="auto">
          <a:xfrm>
            <a:off x="214282" y="214290"/>
            <a:ext cx="3357554" cy="188761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87230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688" y="203200"/>
            <a:ext cx="7467600" cy="1143000"/>
          </a:xfrm>
        </p:spPr>
        <p:txBody>
          <a:bodyPr/>
          <a:lstStyle/>
          <a:p>
            <a:pPr algn="ctr"/>
            <a:r>
              <a:rPr lang="fa-IR" sz="2800" dirty="0">
                <a:solidFill>
                  <a:srgbClr val="C00000"/>
                </a:solidFill>
                <a:cs typeface="B Titr" pitchFamily="2" charset="-78"/>
              </a:rPr>
              <a:t>توصیه های غذايي دوران بارداري</a:t>
            </a:r>
            <a:endParaRPr lang="fa-IR" dirty="0">
              <a:solidFill>
                <a:srgbClr val="C00000"/>
              </a:solidFill>
              <a:cs typeface="B Titr" pitchFamily="2" charset="-78"/>
            </a:endParaRPr>
          </a:p>
        </p:txBody>
      </p:sp>
      <p:sp>
        <p:nvSpPr>
          <p:cNvPr id="3" name="Content Placeholder 2"/>
          <p:cNvSpPr>
            <a:spLocks noGrp="1"/>
          </p:cNvSpPr>
          <p:nvPr>
            <p:ph sz="quarter" idx="1"/>
          </p:nvPr>
        </p:nvSpPr>
        <p:spPr>
          <a:xfrm>
            <a:off x="277688" y="2277442"/>
            <a:ext cx="8003232" cy="4125072"/>
          </a:xfrm>
        </p:spPr>
        <p:txBody>
          <a:bodyPr/>
          <a:lstStyle/>
          <a:p>
            <a:pPr algn="just" rtl="1">
              <a:lnSpc>
                <a:spcPct val="115000"/>
              </a:lnSpc>
            </a:pPr>
            <a:r>
              <a:rPr lang="fa-IR" b="1" dirty="0">
                <a:cs typeface="B Titr" pitchFamily="2" charset="-78"/>
              </a:rPr>
              <a:t>از شير كم چربي و پنير كم نمك استفاده شود.</a:t>
            </a:r>
          </a:p>
          <a:p>
            <a:pPr algn="just" rtl="1">
              <a:lnSpc>
                <a:spcPct val="115000"/>
              </a:lnSpc>
            </a:pPr>
            <a:r>
              <a:rPr lang="fa-IR" b="1" dirty="0">
                <a:cs typeface="B Titr" pitchFamily="2" charset="-78"/>
              </a:rPr>
              <a:t>از كشك در انواع آش ها و غذاهاي ديگر استفاده شود.</a:t>
            </a:r>
          </a:p>
          <a:p>
            <a:pPr algn="just" rtl="1">
              <a:lnSpc>
                <a:spcPct val="115000"/>
              </a:lnSpc>
            </a:pPr>
            <a:r>
              <a:rPr lang="fa-IR" b="1" dirty="0">
                <a:cs typeface="B Titr" pitchFamily="2" charset="-78"/>
              </a:rPr>
              <a:t>انواع مغزها منابع خوبي از پروتئين و روي هستند و مي توان به عنوان ميان وعده از نوع خام آنها كه نمك كمتري دارد استفاده كرد.</a:t>
            </a:r>
          </a:p>
          <a:p>
            <a:pPr algn="just" rtl="1">
              <a:lnSpc>
                <a:spcPct val="115000"/>
              </a:lnSpc>
            </a:pPr>
            <a:r>
              <a:rPr lang="fa-IR" b="1" dirty="0">
                <a:cs typeface="B Titr" pitchFamily="2" charset="-78"/>
              </a:rPr>
              <a:t>از ماهي 2 بار در هفته استفاده كنند زيرا ماهي در تكامل سيستم عصبي و افزايش قواي ذهني جنين بسيار مؤثر است.</a:t>
            </a:r>
          </a:p>
          <a:p>
            <a:pPr algn="just" rtl="1">
              <a:lnSpc>
                <a:spcPct val="115000"/>
              </a:lnSpc>
            </a:pPr>
            <a:endParaRPr lang="fa-IR" b="1" dirty="0">
              <a:cs typeface="B Titr" pitchFamily="2" charset="-78"/>
            </a:endParaRPr>
          </a:p>
          <a:p>
            <a:pPr algn="r"/>
            <a:endParaRPr lang="fa-IR" dirty="0">
              <a:cs typeface="B Titr" pitchFamily="2" charset="-78"/>
            </a:endParaRPr>
          </a:p>
        </p:txBody>
      </p:sp>
      <p:sp>
        <p:nvSpPr>
          <p:cNvPr id="6" name="Rounded Rectangle 5"/>
          <p:cNvSpPr/>
          <p:nvPr/>
        </p:nvSpPr>
        <p:spPr>
          <a:xfrm>
            <a:off x="785786" y="5357826"/>
            <a:ext cx="6986630" cy="1214446"/>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a-IR" sz="2000" b="1" dirty="0">
                <a:cs typeface="B Titr" pitchFamily="2" charset="-78"/>
              </a:rPr>
              <a:t>انجمن تغذیه کانادا مصرف ماهی بیش از دو بار  در هفته در زنان باردار  را</a:t>
            </a:r>
          </a:p>
          <a:p>
            <a:pPr algn="ctr"/>
            <a:r>
              <a:rPr lang="fa-IR" sz="2000" b="1" dirty="0">
                <a:cs typeface="B Titr" pitchFamily="2" charset="-78"/>
              </a:rPr>
              <a:t>به علت  خطر آلودگی به جیوه  مجاز نمی داند.</a:t>
            </a:r>
            <a:endParaRPr lang="en-US" sz="2000" b="1" dirty="0">
              <a:cs typeface="B Titr" pitchFamily="2" charset="-78"/>
            </a:endParaRPr>
          </a:p>
        </p:txBody>
      </p:sp>
      <p:sp>
        <p:nvSpPr>
          <p:cNvPr id="7" name="Oval 6"/>
          <p:cNvSpPr/>
          <p:nvPr/>
        </p:nvSpPr>
        <p:spPr>
          <a:xfrm>
            <a:off x="6429388" y="357166"/>
            <a:ext cx="2270400" cy="1571636"/>
          </a:xfrm>
          <a:prstGeom prst="ellipse">
            <a:avLst/>
          </a:prstGeom>
          <a:blipFill rotWithShape="0">
            <a:blip r:embed="rId2"/>
            <a:stretch>
              <a:fillRect/>
            </a:stretch>
          </a:blipFill>
        </p:spPr>
        <p:style>
          <a:lnRef idx="2">
            <a:schemeClr val="lt1">
              <a:hueOff val="0"/>
              <a:satOff val="0"/>
              <a:lumOff val="0"/>
              <a:alphaOff val="0"/>
            </a:schemeClr>
          </a:lnRef>
          <a:fillRef idx="1">
            <a:scrgbClr r="0" g="0" b="0"/>
          </a:fillRef>
          <a:effectRef idx="0">
            <a:schemeClr val="accent5">
              <a:tint val="50000"/>
              <a:hueOff val="-3599420"/>
              <a:satOff val="-3114"/>
              <a:lumOff val="-4163"/>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100017407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60648"/>
            <a:ext cx="5400600" cy="1143000"/>
          </a:xfrm>
        </p:spPr>
        <p:txBody>
          <a:bodyPr>
            <a:normAutofit/>
          </a:bodyPr>
          <a:lstStyle/>
          <a:p>
            <a:pPr algn="r" rtl="1"/>
            <a:r>
              <a:rPr lang="fa-IR" sz="3600" b="1" dirty="0">
                <a:solidFill>
                  <a:srgbClr val="000099"/>
                </a:solidFill>
                <a:cs typeface="B Titr" pitchFamily="2" charset="-78"/>
              </a:rPr>
              <a:t>نکات قابل توجه</a:t>
            </a:r>
            <a:endParaRPr lang="en-US" sz="3600" b="1" dirty="0">
              <a:solidFill>
                <a:srgbClr val="000099"/>
              </a:solidFill>
              <a:cs typeface="B Titr" pitchFamily="2" charset="-78"/>
            </a:endParaRPr>
          </a:p>
        </p:txBody>
      </p:sp>
      <p:sp>
        <p:nvSpPr>
          <p:cNvPr id="4" name="Rectangle 3"/>
          <p:cNvSpPr/>
          <p:nvPr/>
        </p:nvSpPr>
        <p:spPr>
          <a:xfrm>
            <a:off x="214282" y="1844824"/>
            <a:ext cx="8286808" cy="4031873"/>
          </a:xfrm>
          <a:prstGeom prst="rect">
            <a:avLst/>
          </a:prstGeom>
        </p:spPr>
        <p:txBody>
          <a:bodyPr wrap="square">
            <a:spAutoFit/>
          </a:bodyPr>
          <a:lstStyle/>
          <a:p>
            <a:pPr algn="r" rtl="1">
              <a:buFont typeface="Wingdings" pitchFamily="2" charset="2"/>
              <a:buChar char="ü"/>
            </a:pPr>
            <a:r>
              <a:rPr lang="fa-IR" sz="2800" b="1" dirty="0">
                <a:cs typeface="B Mitra" pitchFamily="2" charset="-78"/>
              </a:rPr>
              <a:t>مصرف روزانه بيش از 500 ميلی گرم کافئين :</a:t>
            </a:r>
          </a:p>
          <a:p>
            <a:pPr lvl="1" algn="r" rtl="1">
              <a:buFont typeface="Wingdings" pitchFamily="2" charset="2"/>
              <a:buChar char="ü"/>
            </a:pPr>
            <a:r>
              <a:rPr lang="fa-IR" sz="2800" b="1" dirty="0">
                <a:cs typeface="B Mitra" pitchFamily="2" charset="-78"/>
              </a:rPr>
              <a:t> افزايش خطر سقط خودبخودی در سه ماهه اول</a:t>
            </a:r>
          </a:p>
          <a:p>
            <a:pPr lvl="1" algn="r" rtl="1">
              <a:buFont typeface="Wingdings" pitchFamily="2" charset="2"/>
              <a:buChar char="ü"/>
            </a:pPr>
            <a:r>
              <a:rPr lang="fa-IR" sz="2800" b="1" dirty="0">
                <a:cs typeface="B Mitra" pitchFamily="2" charset="-78"/>
              </a:rPr>
              <a:t> و اوايل سه ماهه دوم حاملگی</a:t>
            </a:r>
            <a:r>
              <a:rPr lang="en-US" sz="2800" b="1" dirty="0">
                <a:cs typeface="B Mitra" pitchFamily="2" charset="-78"/>
              </a:rPr>
              <a:t> </a:t>
            </a:r>
            <a:endParaRPr lang="fa-IR" sz="2800" b="1" dirty="0">
              <a:cs typeface="B Mitra" pitchFamily="2" charset="-78"/>
            </a:endParaRPr>
          </a:p>
          <a:p>
            <a:pPr algn="r" rtl="1">
              <a:buFont typeface="Wingdings" pitchFamily="2" charset="2"/>
              <a:buChar char="ü"/>
            </a:pPr>
            <a:endParaRPr lang="fa-IR" sz="2800" b="1" dirty="0">
              <a:cs typeface="B Mitra" pitchFamily="2" charset="-78"/>
            </a:endParaRPr>
          </a:p>
          <a:p>
            <a:pPr algn="r" rtl="1"/>
            <a:endParaRPr lang="fa-IR" sz="2400" b="1" dirty="0">
              <a:solidFill>
                <a:srgbClr val="FF0000"/>
              </a:solidFill>
              <a:cs typeface="B Mitra" pitchFamily="2" charset="-78"/>
            </a:endParaRPr>
          </a:p>
          <a:p>
            <a:pPr algn="r" rtl="1">
              <a:buFont typeface="Wingdings" pitchFamily="2" charset="2"/>
              <a:buChar char="ü"/>
            </a:pPr>
            <a:r>
              <a:rPr lang="fa-IR" sz="2400" b="1" dirty="0">
                <a:solidFill>
                  <a:srgbClr val="FF0000"/>
                </a:solidFill>
                <a:cs typeface="B Mitra" pitchFamily="2" charset="-78"/>
              </a:rPr>
              <a:t>در دوران بارداری کاهش وزن توصیه نمی شود</a:t>
            </a:r>
          </a:p>
          <a:p>
            <a:pPr algn="r" rtl="1">
              <a:buFont typeface="Wingdings" pitchFamily="2" charset="2"/>
              <a:buChar char="ü"/>
            </a:pPr>
            <a:r>
              <a:rPr lang="fa-IR" sz="2400" b="1" dirty="0">
                <a:solidFill>
                  <a:srgbClr val="FF0000"/>
                </a:solidFill>
                <a:cs typeface="B Mitra" pitchFamily="2" charset="-78"/>
              </a:rPr>
              <a:t>چون سموم ذخیره شده در بافت چربی</a:t>
            </a:r>
          </a:p>
          <a:p>
            <a:pPr algn="r" rtl="1"/>
            <a:r>
              <a:rPr lang="fa-IR" sz="2400" b="1" dirty="0">
                <a:solidFill>
                  <a:srgbClr val="FF0000"/>
                </a:solidFill>
                <a:cs typeface="B Mitra" pitchFamily="2" charset="-78"/>
              </a:rPr>
              <a:t>                                           میتواند درجنین ایجاد علایم عصبی کند.</a:t>
            </a:r>
          </a:p>
          <a:p>
            <a:pPr algn="r" rtl="1">
              <a:buFont typeface="Wingdings" pitchFamily="2" charset="2"/>
              <a:buChar char="ü"/>
            </a:pPr>
            <a:endParaRPr lang="fa-IR" sz="2400" b="1" dirty="0">
              <a:solidFill>
                <a:srgbClr val="FF0000"/>
              </a:solidFill>
              <a:cs typeface="B Mitra" pitchFamily="2" charset="-78"/>
            </a:endParaRPr>
          </a:p>
          <a:p>
            <a:pPr algn="r" rtl="1"/>
            <a:endParaRPr lang="fa-IR" sz="2400" b="1" dirty="0">
              <a:solidFill>
                <a:srgbClr val="FF0000"/>
              </a:solidFill>
              <a:cs typeface="B Mitra" pitchFamily="2" charset="-78"/>
            </a:endParaRPr>
          </a:p>
        </p:txBody>
      </p:sp>
      <p:pic>
        <p:nvPicPr>
          <p:cNvPr id="3" name="Picture 2"/>
          <p:cNvPicPr>
            <a:picLocks noChangeAspect="1"/>
          </p:cNvPicPr>
          <p:nvPr/>
        </p:nvPicPr>
        <p:blipFill>
          <a:blip r:embed="rId2"/>
          <a:stretch>
            <a:fillRect/>
          </a:stretch>
        </p:blipFill>
        <p:spPr>
          <a:xfrm>
            <a:off x="0" y="-14287"/>
            <a:ext cx="2468530" cy="1859112"/>
          </a:xfrm>
          <a:prstGeom prst="rect">
            <a:avLst/>
          </a:prstGeom>
        </p:spPr>
      </p:pic>
      <p:pic>
        <p:nvPicPr>
          <p:cNvPr id="5" name="Picture 4"/>
          <p:cNvPicPr>
            <a:picLocks noChangeAspect="1"/>
          </p:cNvPicPr>
          <p:nvPr/>
        </p:nvPicPr>
        <p:blipFill>
          <a:blip r:embed="rId3"/>
          <a:stretch>
            <a:fillRect/>
          </a:stretch>
        </p:blipFill>
        <p:spPr>
          <a:xfrm>
            <a:off x="6516216" y="-14287"/>
            <a:ext cx="2382804" cy="178710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linds(horizontal)">
                                      <p:cBhvr>
                                        <p:cTn id="13" dur="500"/>
                                        <p:tgtEl>
                                          <p:spTgt spid="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4">
                                            <p:txEl>
                                              <p:pRg st="5" end="5"/>
                                            </p:txEl>
                                          </p:spTgt>
                                        </p:tgtEl>
                                        <p:attrNameLst>
                                          <p:attrName>style.visibility</p:attrName>
                                        </p:attrNameLst>
                                      </p:cBhvr>
                                      <p:to>
                                        <p:strVal val="visible"/>
                                      </p:to>
                                    </p:set>
                                    <p:animEffect transition="in" filter="diamond(in)">
                                      <p:cBhvr>
                                        <p:cTn id="18" dur="2000"/>
                                        <p:tgtEl>
                                          <p:spTgt spid="4">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animEffect transition="in" filter="diamond(in)">
                                      <p:cBhvr>
                                        <p:cTn id="23" dur="2000"/>
                                        <p:tgtEl>
                                          <p:spTgt spid="4">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diamond(in)">
                                      <p:cBhvr>
                                        <p:cTn id="28" dur="20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50106"/>
          </a:xfrm>
        </p:spPr>
        <p:txBody>
          <a:bodyPr>
            <a:normAutofit fontScale="90000"/>
          </a:bodyPr>
          <a:lstStyle/>
          <a:p>
            <a:pPr algn="ctr" rtl="1"/>
            <a:r>
              <a:rPr lang="fa-IR" b="1" dirty="0">
                <a:cs typeface="2  Titr" panose="00000700000000000000" pitchFamily="2" charset="-78"/>
              </a:rPr>
              <a:t>علل سوءتغذيه كم وزنى مادران در دوران باردارى</a:t>
            </a:r>
            <a:r>
              <a:rPr lang="fa-IR" dirty="0">
                <a:cs typeface="2  Titr" panose="00000700000000000000" pitchFamily="2" charset="-78"/>
              </a:rPr>
              <a:t> </a:t>
            </a:r>
            <a:br>
              <a:rPr lang="fa-IR" dirty="0">
                <a:cs typeface="2  Titr" panose="00000700000000000000" pitchFamily="2" charset="-78"/>
              </a:rPr>
            </a:br>
            <a:endParaRPr lang="en-US" dirty="0">
              <a:cs typeface="2  Titr" panose="00000700000000000000" pitchFamily="2" charset="-78"/>
            </a:endParaRPr>
          </a:p>
        </p:txBody>
      </p:sp>
      <p:sp>
        <p:nvSpPr>
          <p:cNvPr id="3" name="Content Placeholder 2"/>
          <p:cNvSpPr>
            <a:spLocks noGrp="1"/>
          </p:cNvSpPr>
          <p:nvPr>
            <p:ph sz="quarter" idx="1"/>
          </p:nvPr>
        </p:nvSpPr>
        <p:spPr>
          <a:xfrm>
            <a:off x="457200" y="908720"/>
            <a:ext cx="7931224" cy="5611762"/>
          </a:xfrm>
        </p:spPr>
        <p:txBody>
          <a:bodyPr>
            <a:normAutofit fontScale="85000" lnSpcReduction="20000"/>
          </a:bodyPr>
          <a:lstStyle/>
          <a:p>
            <a:pPr algn="r" rtl="1">
              <a:lnSpc>
                <a:spcPct val="160000"/>
              </a:lnSpc>
            </a:pPr>
            <a:r>
              <a:rPr lang="en-US" dirty="0">
                <a:cs typeface="B Nazanin" panose="00000400000000000000" pitchFamily="2" charset="-78"/>
              </a:rPr>
              <a:t>BMI </a:t>
            </a:r>
            <a:r>
              <a:rPr lang="fa-IR" dirty="0">
                <a:cs typeface="B Nazanin" panose="00000400000000000000" pitchFamily="2" charset="-78"/>
              </a:rPr>
              <a:t>كمتر از 18/5قبل از باردارى</a:t>
            </a:r>
          </a:p>
          <a:p>
            <a:pPr algn="r" rtl="1">
              <a:lnSpc>
                <a:spcPct val="160000"/>
              </a:lnSpc>
            </a:pPr>
            <a:r>
              <a:rPr lang="fa-IR" dirty="0">
                <a:cs typeface="B Nazanin" panose="00000400000000000000" pitchFamily="2" charset="-78"/>
              </a:rPr>
              <a:t>قد كمتر از 150سانتى متر</a:t>
            </a:r>
          </a:p>
          <a:p>
            <a:pPr algn="r" rtl="1">
              <a:lnSpc>
                <a:spcPct val="160000"/>
              </a:lnSpc>
            </a:pPr>
            <a:r>
              <a:rPr lang="fa-IR" dirty="0">
                <a:cs typeface="B Nazanin" panose="00000400000000000000" pitchFamily="2" charset="-78"/>
              </a:rPr>
              <a:t>حاملگى در سنين قبل از 18</a:t>
            </a:r>
          </a:p>
          <a:p>
            <a:pPr algn="r" rtl="1">
              <a:lnSpc>
                <a:spcPct val="160000"/>
              </a:lnSpc>
            </a:pPr>
            <a:r>
              <a:rPr lang="fa-IR" dirty="0">
                <a:cs typeface="B Nazanin" panose="00000400000000000000" pitchFamily="2" charset="-78"/>
              </a:rPr>
              <a:t>چندقلويى</a:t>
            </a:r>
          </a:p>
          <a:p>
            <a:pPr algn="r" rtl="1">
              <a:lnSpc>
                <a:spcPct val="160000"/>
              </a:lnSpc>
            </a:pPr>
            <a:r>
              <a:rPr lang="fa-IR" dirty="0">
                <a:cs typeface="B Nazanin" panose="00000400000000000000" pitchFamily="2" charset="-78"/>
              </a:rPr>
              <a:t>حاملگیهاى مكرر و يا با فاصله كمتر از سه سال </a:t>
            </a:r>
          </a:p>
          <a:p>
            <a:pPr algn="r" rtl="1">
              <a:lnSpc>
                <a:spcPct val="160000"/>
              </a:lnSpc>
            </a:pPr>
            <a:r>
              <a:rPr lang="fa-IR" dirty="0">
                <a:cs typeface="B Nazanin" panose="00000400000000000000" pitchFamily="2" charset="-78"/>
              </a:rPr>
              <a:t>محروميت اقتصادى، اجتماعى يا فرهنگى "درآمد كم، تحت پوشش دائمى خدمات حمايتى محلى يادولتى بودن يا نداشتن شــغل ثابت سرپرست خانوار، كم سوادى و محدوديت دسترسى به غذا" ناآگاهى زنان از تغذيه صحيح در دوران باردارى</a:t>
            </a:r>
            <a:br>
              <a:rPr lang="fa-IR" dirty="0">
                <a:cs typeface="B Nazanin" panose="00000400000000000000" pitchFamily="2" charset="-78"/>
              </a:rPr>
            </a:br>
            <a:br>
              <a:rPr lang="fa-IR" b="1" dirty="0">
                <a:cs typeface="B Nazanin" panose="00000400000000000000" pitchFamily="2" charset="-78"/>
              </a:rPr>
            </a:br>
            <a:br>
              <a:rPr lang="fa-IR" dirty="0">
                <a:cs typeface="B Nazanin" panose="00000400000000000000" pitchFamily="2" charset="-78"/>
              </a:rPr>
            </a:br>
            <a:br>
              <a:rPr lang="fa-IR"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298975795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3200" b="1" dirty="0">
                <a:solidFill>
                  <a:srgbClr val="000099"/>
                </a:solidFill>
                <a:cs typeface="B Titr" pitchFamily="2" charset="-78"/>
              </a:rPr>
              <a:t>نکات قابل توجه</a:t>
            </a:r>
            <a:endParaRPr lang="en-US" dirty="0"/>
          </a:p>
        </p:txBody>
      </p:sp>
      <p:sp>
        <p:nvSpPr>
          <p:cNvPr id="3" name="Content Placeholder 2"/>
          <p:cNvSpPr>
            <a:spLocks noGrp="1"/>
          </p:cNvSpPr>
          <p:nvPr>
            <p:ph sz="quarter" idx="1"/>
          </p:nvPr>
        </p:nvSpPr>
        <p:spPr>
          <a:xfrm>
            <a:off x="214282" y="1500174"/>
            <a:ext cx="8643998" cy="4873752"/>
          </a:xfrm>
        </p:spPr>
        <p:txBody>
          <a:bodyPr/>
          <a:lstStyle/>
          <a:p>
            <a:pPr algn="r" rtl="1"/>
            <a:r>
              <a:rPr lang="fa-IR" b="1" dirty="0">
                <a:cs typeface="B Mitra" pitchFamily="2" charset="-78"/>
              </a:rPr>
              <a:t>نیاز به ویتامین های محلول درچربی دردوران بارداری مشابه قبل از بارداریست</a:t>
            </a:r>
          </a:p>
          <a:p>
            <a:pPr lvl="1" algn="r" rtl="1"/>
            <a:r>
              <a:rPr lang="fa-IR" b="1" dirty="0">
                <a:cs typeface="B Mitra" pitchFamily="2" charset="-78"/>
              </a:rPr>
              <a:t>به جز ويتامين </a:t>
            </a:r>
            <a:r>
              <a:rPr lang="en-US" b="1" dirty="0">
                <a:cs typeface="B Mitra" pitchFamily="2" charset="-78"/>
              </a:rPr>
              <a:t>A</a:t>
            </a:r>
            <a:r>
              <a:rPr lang="fa-IR" b="1" dirty="0">
                <a:cs typeface="B Mitra" pitchFamily="2" charset="-78"/>
              </a:rPr>
              <a:t> </a:t>
            </a:r>
          </a:p>
          <a:p>
            <a:pPr lvl="1" algn="r" rtl="1"/>
            <a:r>
              <a:rPr lang="fa-IR" b="1" dirty="0">
                <a:cs typeface="B Mitra" pitchFamily="2" charset="-78"/>
              </a:rPr>
              <a:t>مصرف مكمل ويتامين </a:t>
            </a:r>
            <a:r>
              <a:rPr lang="en-US" b="1" dirty="0">
                <a:cs typeface="B Mitra" pitchFamily="2" charset="-78"/>
              </a:rPr>
              <a:t>A</a:t>
            </a:r>
            <a:r>
              <a:rPr lang="fa-IR" b="1" dirty="0">
                <a:cs typeface="B Mitra" pitchFamily="2" charset="-78"/>
              </a:rPr>
              <a:t> در دوران بارداری منجر به بروز نقایص عصبی در جنین میشود.</a:t>
            </a:r>
          </a:p>
          <a:p>
            <a:pPr lvl="1" algn="r" rtl="1">
              <a:buNone/>
            </a:pPr>
            <a:endParaRPr lang="fa-IR" b="1" dirty="0">
              <a:cs typeface="B Mitra" pitchFamily="2" charset="-78"/>
            </a:endParaRPr>
          </a:p>
          <a:p>
            <a:pPr algn="r" rtl="1"/>
            <a:r>
              <a:rPr lang="fa-IR" b="1" dirty="0">
                <a:cs typeface="B Mitra" pitchFamily="2" charset="-78"/>
              </a:rPr>
              <a:t>دریافت کولین در دوران بارداری ضروری است</a:t>
            </a:r>
            <a:r>
              <a:rPr lang="fa-IR" dirty="0">
                <a:cs typeface="B Mitra" pitchFamily="2" charset="-78"/>
              </a:rPr>
              <a:t>.</a:t>
            </a:r>
          </a:p>
          <a:p>
            <a:pPr algn="r" rtl="1"/>
            <a:r>
              <a:rPr lang="fa-IR" b="1" dirty="0">
                <a:cs typeface="B Mitra" pitchFamily="2" charset="-78"/>
              </a:rPr>
              <a:t>منابع کولین: </a:t>
            </a:r>
            <a:r>
              <a:rPr lang="fa-IR" dirty="0">
                <a:cs typeface="B Mitra" pitchFamily="2" charset="-78"/>
              </a:rPr>
              <a:t>جوانه گندم، سویا، گوشت و زرده تخم مرغ</a:t>
            </a:r>
          </a:p>
          <a:p>
            <a:pPr algn="r" rtl="1"/>
            <a:endParaRPr lang="fa-IR" dirty="0">
              <a:cs typeface="B Mitra" pitchFamily="2" charset="-78"/>
            </a:endParaRPr>
          </a:p>
          <a:p>
            <a:pPr algn="r" rtl="1"/>
            <a:endParaRPr lang="en-US" dirty="0">
              <a:cs typeface="B Mitra" pitchFamily="2" charset="-78"/>
            </a:endParaRPr>
          </a:p>
        </p:txBody>
      </p:sp>
      <p:pic>
        <p:nvPicPr>
          <p:cNvPr id="4" name="Picture 4" descr="C:\Users\Maryam\Pictures\22.jpg"/>
          <p:cNvPicPr>
            <a:picLocks noChangeAspect="1" noChangeArrowheads="1"/>
          </p:cNvPicPr>
          <p:nvPr/>
        </p:nvPicPr>
        <p:blipFill>
          <a:blip r:embed="rId2" cstate="print"/>
          <a:srcRect/>
          <a:stretch>
            <a:fillRect/>
          </a:stretch>
        </p:blipFill>
        <p:spPr bwMode="auto">
          <a:xfrm>
            <a:off x="0" y="4840151"/>
            <a:ext cx="3643338" cy="201784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slide(fromBottom)">
                                      <p:cBhvr>
                                        <p:cTn id="21" dur="500"/>
                                        <p:tgtEl>
                                          <p:spTgt spid="3">
                                            <p:txEl>
                                              <p:pRg st="4" end="4"/>
                                            </p:txEl>
                                          </p:spTgt>
                                        </p:tgtEl>
                                      </p:cBhvr>
                                    </p:animEffect>
                                  </p:childTnLst>
                                </p:cTn>
                              </p:par>
                              <p:par>
                                <p:cTn id="22" presetID="12" presetClass="entr" presetSubtype="4"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slide(fromBottom)">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7203" t="44468" r="25895" b="14673"/>
          <a:stretch/>
        </p:blipFill>
        <p:spPr>
          <a:xfrm>
            <a:off x="107504" y="1484784"/>
            <a:ext cx="8825183" cy="4176464"/>
          </a:xfrm>
          <a:prstGeom prst="rect">
            <a:avLst/>
          </a:prstGeom>
        </p:spPr>
      </p:pic>
      <p:sp>
        <p:nvSpPr>
          <p:cNvPr id="3" name="TextBox 2"/>
          <p:cNvSpPr txBox="1"/>
          <p:nvPr/>
        </p:nvSpPr>
        <p:spPr>
          <a:xfrm>
            <a:off x="2555776" y="836712"/>
            <a:ext cx="4608512" cy="400110"/>
          </a:xfrm>
          <a:prstGeom prst="rect">
            <a:avLst/>
          </a:prstGeom>
          <a:noFill/>
        </p:spPr>
        <p:txBody>
          <a:bodyPr wrap="square" rtlCol="0">
            <a:spAutoFit/>
          </a:bodyPr>
          <a:lstStyle/>
          <a:p>
            <a:pPr algn="ctr"/>
            <a:r>
              <a:rPr lang="fa-IR" sz="2000" b="1" dirty="0">
                <a:solidFill>
                  <a:srgbClr val="FF0000"/>
                </a:solidFill>
                <a:cs typeface="B Titr" panose="00000700000000000000" pitchFamily="2" charset="-78"/>
              </a:rPr>
              <a:t>عفونت ادراری</a:t>
            </a:r>
            <a:endParaRPr lang="en-US" sz="2000" b="1" dirty="0">
              <a:solidFill>
                <a:srgbClr val="FF0000"/>
              </a:solidFill>
              <a:cs typeface="B Titr" panose="00000700000000000000" pitchFamily="2" charset="-78"/>
            </a:endParaRPr>
          </a:p>
        </p:txBody>
      </p:sp>
    </p:spTree>
    <p:extLst>
      <p:ext uri="{BB962C8B-B14F-4D97-AF65-F5344CB8AC3E}">
        <p14:creationId xmlns:p14="http://schemas.microsoft.com/office/powerpoint/2010/main" val="370657702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471" y="764704"/>
            <a:ext cx="8048171" cy="621852"/>
          </a:xfrm>
        </p:spPr>
        <p:txBody>
          <a:bodyPr>
            <a:noAutofit/>
          </a:bodyPr>
          <a:lstStyle/>
          <a:p>
            <a:pPr algn="r"/>
            <a:r>
              <a:rPr lang="fa-IR" sz="3200" b="1" dirty="0">
                <a:solidFill>
                  <a:srgbClr val="C00000"/>
                </a:solidFill>
                <a:effectLst>
                  <a:outerShdw blurRad="38100" dist="38100" dir="2700000" algn="tl">
                    <a:srgbClr val="000000">
                      <a:alpha val="43137"/>
                    </a:srgbClr>
                  </a:outerShdw>
                </a:effectLst>
                <a:cs typeface="B Titr" pitchFamily="2" charset="-78"/>
              </a:rPr>
              <a:t>منابع غذایی لینولئیک و لینولنیک اسید</a:t>
            </a:r>
            <a:endParaRPr lang="en-US" sz="3200" b="1" dirty="0">
              <a:solidFill>
                <a:srgbClr val="C00000"/>
              </a:solidFill>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sz="quarter" idx="1"/>
          </p:nvPr>
        </p:nvSpPr>
        <p:spPr>
          <a:xfrm>
            <a:off x="449471" y="1916832"/>
            <a:ext cx="8249570" cy="3096344"/>
          </a:xfrm>
        </p:spPr>
        <p:txBody>
          <a:bodyPr>
            <a:noAutofit/>
          </a:bodyPr>
          <a:lstStyle/>
          <a:p>
            <a:pPr algn="r" rtl="1"/>
            <a:r>
              <a:rPr lang="fa-IR" dirty="0">
                <a:cs typeface="B Nazanin" panose="00000400000000000000" pitchFamily="2" charset="-78"/>
              </a:rPr>
              <a:t>روغن‌های آفتابگردان، گلرنگ، سویا، ذرت و کلزا و همچنین آجیل و دانه‌ها</a:t>
            </a:r>
            <a:endParaRPr lang="en-US" sz="2000" b="1" dirty="0">
              <a:cs typeface="B Nazanin" panose="00000400000000000000" pitchFamily="2" charset="-78"/>
            </a:endParaRPr>
          </a:p>
        </p:txBody>
      </p:sp>
    </p:spTree>
    <p:extLst>
      <p:ext uri="{BB962C8B-B14F-4D97-AF65-F5344CB8AC3E}">
        <p14:creationId xmlns:p14="http://schemas.microsoft.com/office/powerpoint/2010/main" val="17254954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1"/>
          </p:nvPr>
        </p:nvGraphicFramePr>
        <p:xfrm>
          <a:off x="285720" y="357166"/>
          <a:ext cx="8143932" cy="61166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4" name="Picture 3"/>
          <p:cNvPicPr>
            <a:picLocks noChangeAspect="1"/>
          </p:cNvPicPr>
          <p:nvPr/>
        </p:nvPicPr>
        <p:blipFill rotWithShape="1">
          <a:blip r:embed="rId2"/>
          <a:srcRect l="26376" t="13880" r="23750" b="31520"/>
          <a:stretch/>
        </p:blipFill>
        <p:spPr>
          <a:xfrm>
            <a:off x="-1549" y="0"/>
            <a:ext cx="9010829" cy="6165304"/>
          </a:xfrm>
          <a:prstGeom prst="rect">
            <a:avLst/>
          </a:prstGeom>
        </p:spPr>
      </p:pic>
    </p:spTree>
    <p:extLst>
      <p:ext uri="{BB962C8B-B14F-4D97-AF65-F5344CB8AC3E}">
        <p14:creationId xmlns:p14="http://schemas.microsoft.com/office/powerpoint/2010/main" val="305725989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4" name="Picture 3"/>
          <p:cNvPicPr>
            <a:picLocks noChangeAspect="1"/>
          </p:cNvPicPr>
          <p:nvPr/>
        </p:nvPicPr>
        <p:blipFill rotWithShape="1">
          <a:blip r:embed="rId2"/>
          <a:srcRect l="26901" t="29840" r="23750" b="14721"/>
          <a:stretch/>
        </p:blipFill>
        <p:spPr>
          <a:xfrm>
            <a:off x="107504" y="0"/>
            <a:ext cx="8740181" cy="6473952"/>
          </a:xfrm>
          <a:prstGeom prst="rect">
            <a:avLst/>
          </a:prstGeom>
        </p:spPr>
      </p:pic>
    </p:spTree>
    <p:extLst>
      <p:ext uri="{BB962C8B-B14F-4D97-AF65-F5344CB8AC3E}">
        <p14:creationId xmlns:p14="http://schemas.microsoft.com/office/powerpoint/2010/main" val="8633307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
          </p:nvPr>
        </p:nvPicPr>
        <p:blipFill rotWithShape="1">
          <a:blip r:embed="rId2"/>
          <a:srcRect l="29067" t="18459" r="24648" b="24456"/>
          <a:stretch/>
        </p:blipFill>
        <p:spPr>
          <a:xfrm>
            <a:off x="6050" y="0"/>
            <a:ext cx="8896865" cy="6858000"/>
          </a:xfrm>
          <a:prstGeom prst="rect">
            <a:avLst/>
          </a:prstGeom>
        </p:spPr>
      </p:pic>
    </p:spTree>
    <p:extLst>
      <p:ext uri="{BB962C8B-B14F-4D97-AF65-F5344CB8AC3E}">
        <p14:creationId xmlns:p14="http://schemas.microsoft.com/office/powerpoint/2010/main" val="190546704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
          </p:nvPr>
        </p:nvPicPr>
        <p:blipFill rotWithShape="1">
          <a:blip r:embed="rId2"/>
          <a:srcRect l="31959" t="27716" r="24649" b="18285"/>
          <a:stretch/>
        </p:blipFill>
        <p:spPr>
          <a:xfrm>
            <a:off x="0" y="24430"/>
            <a:ext cx="8913808" cy="6932962"/>
          </a:xfrm>
          <a:prstGeom prst="rect">
            <a:avLst/>
          </a:prstGeom>
        </p:spPr>
      </p:pic>
    </p:spTree>
    <p:extLst>
      <p:ext uri="{BB962C8B-B14F-4D97-AF65-F5344CB8AC3E}">
        <p14:creationId xmlns:p14="http://schemas.microsoft.com/office/powerpoint/2010/main" val="333648926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785794"/>
            <a:ext cx="8215370" cy="6072206"/>
          </a:xfrm>
        </p:spPr>
        <p:txBody>
          <a:bodyPr rtlCol="0">
            <a:noAutofit/>
          </a:bodyPr>
          <a:lstStyle/>
          <a:p>
            <a:pPr algn="just" rtl="1" eaLnBrk="1" fontAlgn="auto" hangingPunct="1">
              <a:spcAft>
                <a:spcPts val="0"/>
              </a:spcAft>
              <a:buNone/>
              <a:defRPr/>
            </a:pPr>
            <a:r>
              <a:rPr lang="fa-IR" sz="2000" b="1" dirty="0">
                <a:cs typeface="B Nazanin" panose="00000400000000000000" pitchFamily="2" charset="-78"/>
              </a:rPr>
              <a:t>پیکا (مصرف مواد باارزش تغذیه ای اندک یا بدون ارزش) </a:t>
            </a:r>
          </a:p>
          <a:p>
            <a:pPr algn="just" rtl="1">
              <a:buNone/>
              <a:defRPr/>
            </a:pPr>
            <a:r>
              <a:rPr lang="fa-IR" sz="2000" b="1" dirty="0">
                <a:cs typeface="B Nazanin" panose="00000400000000000000" pitchFamily="2" charset="-78"/>
              </a:rPr>
              <a:t>*بروز پیکا محدود به منطقه جغرافیایی، نژاد، جنس، فرهنگ یا وضعیت اجتماعی نیست.</a:t>
            </a:r>
          </a:p>
          <a:p>
            <a:pPr algn="just" rtl="1" eaLnBrk="1" fontAlgn="auto" hangingPunct="1">
              <a:spcAft>
                <a:spcPts val="0"/>
              </a:spcAft>
              <a:buNone/>
              <a:defRPr/>
            </a:pPr>
            <a:r>
              <a:rPr lang="fa-IR" sz="2000" b="1" dirty="0">
                <a:cs typeface="B Nazanin" panose="00000400000000000000" pitchFamily="2" charset="-78"/>
              </a:rPr>
              <a:t>*اغلب شامل خاک خوری (مصرف خاک یا گل) </a:t>
            </a:r>
          </a:p>
          <a:p>
            <a:pPr algn="just" rtl="1" eaLnBrk="1" fontAlgn="auto" hangingPunct="1">
              <a:spcAft>
                <a:spcPts val="0"/>
              </a:spcAft>
              <a:buNone/>
              <a:defRPr/>
            </a:pPr>
            <a:r>
              <a:rPr lang="fa-IR" sz="2000" b="1" dirty="0">
                <a:cs typeface="B Nazanin" panose="00000400000000000000" pitchFamily="2" charset="-78"/>
              </a:rPr>
              <a:t>* نشاسته خواری (مصرف مواد نشاسته ای غیرمغذی مثل پودر رختشویی)</a:t>
            </a:r>
          </a:p>
          <a:p>
            <a:pPr algn="just" rtl="1">
              <a:buNone/>
              <a:defRPr/>
            </a:pPr>
            <a:r>
              <a:rPr lang="fa-IR" sz="2000" b="1" dirty="0">
                <a:cs typeface="B Nazanin" panose="00000400000000000000" pitchFamily="2" charset="-78"/>
              </a:rPr>
              <a:t>مواد غیرغذایی دیگر که در دوران بارداری خورده می شوند:</a:t>
            </a:r>
          </a:p>
          <a:p>
            <a:pPr algn="just" rtl="1" eaLnBrk="1" fontAlgn="auto" hangingPunct="1">
              <a:spcAft>
                <a:spcPts val="0"/>
              </a:spcAft>
              <a:buNone/>
              <a:defRPr/>
            </a:pPr>
            <a:r>
              <a:rPr lang="fa-IR" sz="2000" b="1" dirty="0">
                <a:cs typeface="B Nazanin" panose="00000400000000000000" pitchFamily="2" charset="-78"/>
              </a:rPr>
              <a:t>یخ، کاغذ، کبریت سوخته، سنگ یا ماسه، زغال چوب، دوده، خاکستر سیگار،</a:t>
            </a:r>
          </a:p>
          <a:p>
            <a:pPr algn="just" rtl="1" eaLnBrk="1" fontAlgn="auto" hangingPunct="1">
              <a:spcAft>
                <a:spcPts val="0"/>
              </a:spcAft>
              <a:buNone/>
              <a:defRPr/>
            </a:pPr>
            <a:r>
              <a:rPr lang="fa-IR" sz="2000" b="1" dirty="0">
                <a:cs typeface="B Nazanin" panose="00000400000000000000" pitchFamily="2" charset="-78"/>
              </a:rPr>
              <a:t> قرص های آنتی اسید، شیر منیزیم، جوش شیرین و دانه های قهوه</a:t>
            </a:r>
            <a:endParaRPr lang="en-US" sz="2000" b="1" dirty="0">
              <a:cs typeface="B Nazanin" panose="00000400000000000000" pitchFamily="2" charset="-78"/>
            </a:endParaRPr>
          </a:p>
          <a:p>
            <a:pPr algn="just" rtl="1">
              <a:buNone/>
              <a:defRPr/>
            </a:pPr>
            <a:r>
              <a:rPr lang="fa-IR" sz="2000" b="1" dirty="0">
                <a:cs typeface="B Nazanin" panose="00000400000000000000" pitchFamily="2" charset="-78"/>
              </a:rPr>
              <a:t>سبب شناسی پیکا به خوبی مشخص نیست:</a:t>
            </a:r>
          </a:p>
          <a:p>
            <a:pPr algn="just" rtl="1" eaLnBrk="1" fontAlgn="auto" hangingPunct="1">
              <a:spcAft>
                <a:spcPts val="0"/>
              </a:spcAft>
              <a:buClrTx/>
              <a:buFont typeface="Wingdings" pitchFamily="2" charset="2"/>
              <a:buChar char="§"/>
              <a:defRPr/>
            </a:pPr>
            <a:r>
              <a:rPr lang="fa-IR" sz="2000" b="1" dirty="0">
                <a:cs typeface="B Nazanin" panose="00000400000000000000" pitchFamily="2" charset="-78"/>
              </a:rPr>
              <a:t>مواد غیرخوراکی تهوع و استفراغ را برطرف می کند. </a:t>
            </a:r>
          </a:p>
          <a:p>
            <a:pPr algn="just" rtl="1" eaLnBrk="1" fontAlgn="auto" hangingPunct="1">
              <a:spcAft>
                <a:spcPts val="0"/>
              </a:spcAft>
              <a:buClrTx/>
              <a:buFont typeface="Wingdings" pitchFamily="2" charset="2"/>
              <a:buChar char="§"/>
              <a:defRPr/>
            </a:pPr>
            <a:r>
              <a:rPr lang="fa-IR" sz="2000" b="1" dirty="0">
                <a:cs typeface="B Nazanin" panose="00000400000000000000" pitchFamily="2" charset="-78"/>
              </a:rPr>
              <a:t>کمبود یک ماده مغذی ضروری مثل کلسیم یا آهن</a:t>
            </a:r>
          </a:p>
          <a:p>
            <a:pPr algn="just" rtl="1" eaLnBrk="1" fontAlgn="auto" hangingPunct="1">
              <a:spcAft>
                <a:spcPts val="0"/>
              </a:spcAft>
              <a:buNone/>
              <a:defRPr/>
            </a:pPr>
            <a:r>
              <a:rPr lang="fa-IR" sz="2000" b="1" dirty="0">
                <a:cs typeface="B Nazanin" panose="00000400000000000000" pitchFamily="2" charset="-78"/>
              </a:rPr>
              <a:t>سوءتغذیه یکی از نتایج پیکا می باشد</a:t>
            </a:r>
          </a:p>
          <a:p>
            <a:pPr algn="just" rtl="1" eaLnBrk="1" fontAlgn="auto" hangingPunct="1">
              <a:spcAft>
                <a:spcPts val="0"/>
              </a:spcAft>
              <a:buClrTx/>
              <a:buFont typeface="Courier New" pitchFamily="49" charset="0"/>
              <a:buChar char="o"/>
              <a:defRPr/>
            </a:pPr>
            <a:r>
              <a:rPr lang="fa-IR" sz="2000" b="1" dirty="0">
                <a:cs typeface="B Nazanin" panose="00000400000000000000" pitchFamily="2" charset="-78"/>
              </a:rPr>
              <a:t>مصرف بیش از حد نشاسته، موجب بروز چاقی می شود. </a:t>
            </a:r>
          </a:p>
          <a:p>
            <a:pPr algn="just" rtl="1" eaLnBrk="1" fontAlgn="auto" hangingPunct="1">
              <a:spcAft>
                <a:spcPts val="0"/>
              </a:spcAft>
              <a:buClrTx/>
              <a:buFont typeface="Courier New" pitchFamily="49" charset="0"/>
              <a:buChar char="o"/>
              <a:defRPr/>
            </a:pPr>
            <a:r>
              <a:rPr lang="fa-IR" sz="2000" b="1" dirty="0">
                <a:cs typeface="B Nazanin" panose="00000400000000000000" pitchFamily="2" charset="-78"/>
              </a:rPr>
              <a:t>برخی مواد حاوی ترکیبات سمی مثل فلزات سنگین هستند </a:t>
            </a:r>
          </a:p>
          <a:p>
            <a:pPr algn="just" rtl="1" eaLnBrk="1" fontAlgn="auto" hangingPunct="1">
              <a:spcAft>
                <a:spcPts val="0"/>
              </a:spcAft>
              <a:buClrTx/>
              <a:buFont typeface="Courier New" pitchFamily="49" charset="0"/>
              <a:buChar char="o"/>
              <a:defRPr/>
            </a:pPr>
            <a:r>
              <a:rPr lang="fa-IR" sz="2000" b="1" dirty="0">
                <a:cs typeface="B Nazanin" panose="00000400000000000000" pitchFamily="2" charset="-78"/>
              </a:rPr>
              <a:t>برخی می توانند با جذب مواد معدنی مثل آهن تداخل ایجاد کنند.</a:t>
            </a:r>
          </a:p>
          <a:p>
            <a:pPr algn="just" rtl="1" eaLnBrk="1" fontAlgn="auto" hangingPunct="1">
              <a:spcAft>
                <a:spcPts val="0"/>
              </a:spcAft>
              <a:buClrTx/>
              <a:buFont typeface="Courier New" pitchFamily="49" charset="0"/>
              <a:buChar char="o"/>
              <a:defRPr/>
            </a:pPr>
            <a:r>
              <a:rPr lang="fa-IR" sz="2000" b="1" dirty="0">
                <a:cs typeface="B Nazanin" panose="00000400000000000000" pitchFamily="2" charset="-78"/>
              </a:rPr>
              <a:t> مصرف بیش از حد مواد غیرخوراکی مثل نشاسته یا گل می تواند موجب انسداد روده شود.</a:t>
            </a:r>
            <a:endParaRPr lang="en-US" sz="2000" b="1" dirty="0">
              <a:cs typeface="B Nazanin" panose="00000400000000000000" pitchFamily="2" charset="-78"/>
            </a:endParaRPr>
          </a:p>
        </p:txBody>
      </p:sp>
      <p:sp>
        <p:nvSpPr>
          <p:cNvPr id="5" name="Oval 4"/>
          <p:cNvSpPr/>
          <p:nvPr/>
        </p:nvSpPr>
        <p:spPr>
          <a:xfrm>
            <a:off x="214282" y="214290"/>
            <a:ext cx="1357322" cy="100013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a-IR" sz="2800" b="1" dirty="0">
                <a:solidFill>
                  <a:schemeClr val="tx1"/>
                </a:solidFill>
                <a:cs typeface="B Titr" pitchFamily="2" charset="-78"/>
              </a:rPr>
              <a:t>پیکا</a:t>
            </a:r>
            <a:endParaRPr lang="en-US" sz="2800" dirty="0">
              <a:solidFill>
                <a:schemeClr val="tx1"/>
              </a:solidFill>
              <a:cs typeface="B Titr" pitchFamily="2" charset="-78"/>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500"/>
                                        <p:tgtEl>
                                          <p:spTgt spid="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in)">
                                      <p:cBhvr>
                                        <p:cTn id="13" dur="500"/>
                                        <p:tgtEl>
                                          <p:spTgt spid="3">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ox(in)">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blinds(horizontal)">
                                      <p:cBhvr>
                                        <p:cTn id="35" dur="500"/>
                                        <p:tgtEl>
                                          <p:spTgt spid="3">
                                            <p:txEl>
                                              <p:pRg st="8" end="8"/>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blinds(horizontal)">
                                      <p:cBhvr>
                                        <p:cTn id="38" dur="500"/>
                                        <p:tgtEl>
                                          <p:spTgt spid="3">
                                            <p:txEl>
                                              <p:pRg st="9" end="9"/>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 calcmode="lin" valueType="num">
                                      <p:cBhvr additive="base">
                                        <p:cTn id="4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anim calcmode="lin" valueType="num">
                                      <p:cBhvr additive="base">
                                        <p:cTn id="4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anim calcmode="lin" valueType="num">
                                      <p:cBhvr additive="base">
                                        <p:cTn id="51"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12" end="12"/>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3">
                                            <p:txEl>
                                              <p:pRg st="13" end="13"/>
                                            </p:txEl>
                                          </p:spTgt>
                                        </p:tgtEl>
                                        <p:attrNameLst>
                                          <p:attrName>style.visibility</p:attrName>
                                        </p:attrNameLst>
                                      </p:cBhvr>
                                      <p:to>
                                        <p:strVal val="visible"/>
                                      </p:to>
                                    </p:set>
                                    <p:anim calcmode="lin" valueType="num">
                                      <p:cBhvr additive="base">
                                        <p:cTn id="5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13" end="13"/>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3">
                                            <p:txEl>
                                              <p:pRg st="14" end="14"/>
                                            </p:txEl>
                                          </p:spTgt>
                                        </p:tgtEl>
                                        <p:attrNameLst>
                                          <p:attrName>style.visibility</p:attrName>
                                        </p:attrNameLst>
                                      </p:cBhvr>
                                      <p:to>
                                        <p:strVal val="visible"/>
                                      </p:to>
                                    </p:set>
                                    <p:anim calcmode="lin" valueType="num">
                                      <p:cBhvr additive="base">
                                        <p:cTn id="59"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B8E08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4290"/>
            <a:ext cx="8229600" cy="785818"/>
          </a:xfrm>
        </p:spPr>
        <p:txBody>
          <a:bodyPr>
            <a:normAutofit/>
          </a:bodyPr>
          <a:lstStyle/>
          <a:p>
            <a:pPr algn="ctr"/>
            <a:r>
              <a:rPr lang="fa-IR" sz="3200" dirty="0">
                <a:solidFill>
                  <a:srgbClr val="00B050"/>
                </a:solidFill>
                <a:cs typeface="B Titr" pitchFamily="2" charset="-78"/>
              </a:rPr>
              <a:t>سوزش سر دل :</a:t>
            </a:r>
            <a:endParaRPr lang="en-US" sz="3200" dirty="0">
              <a:solidFill>
                <a:srgbClr val="00B050"/>
              </a:solidFill>
            </a:endParaRPr>
          </a:p>
        </p:txBody>
      </p:sp>
      <p:sp>
        <p:nvSpPr>
          <p:cNvPr id="3" name="Content Placeholder 2"/>
          <p:cNvSpPr>
            <a:spLocks noGrp="1"/>
          </p:cNvSpPr>
          <p:nvPr>
            <p:ph idx="1"/>
          </p:nvPr>
        </p:nvSpPr>
        <p:spPr>
          <a:xfrm>
            <a:off x="242256" y="1483486"/>
            <a:ext cx="8143932" cy="3545018"/>
          </a:xfrm>
        </p:spPr>
        <p:txBody>
          <a:bodyPr>
            <a:normAutofit/>
          </a:bodyPr>
          <a:lstStyle/>
          <a:p>
            <a:pPr algn="r" rtl="1">
              <a:lnSpc>
                <a:spcPct val="90000"/>
              </a:lnSpc>
              <a:buNone/>
            </a:pPr>
            <a:r>
              <a:rPr lang="fa-IR" b="1" dirty="0">
                <a:cs typeface="B Nazanin" panose="00000400000000000000" pitchFamily="2" charset="-78"/>
              </a:rPr>
              <a:t> برگشت محتويات معده به مری در نيمه دوم بارداری </a:t>
            </a:r>
          </a:p>
          <a:p>
            <a:pPr algn="r" rtl="1">
              <a:lnSpc>
                <a:spcPct val="90000"/>
              </a:lnSpc>
            </a:pPr>
            <a:endParaRPr lang="fa-IR" b="1" dirty="0">
              <a:cs typeface="B Nazanin" panose="00000400000000000000" pitchFamily="2" charset="-78"/>
            </a:endParaRPr>
          </a:p>
          <a:p>
            <a:pPr algn="r" rtl="1">
              <a:lnSpc>
                <a:spcPct val="90000"/>
              </a:lnSpc>
              <a:buNone/>
            </a:pPr>
            <a:r>
              <a:rPr lang="fa-IR" b="1" dirty="0">
                <a:cs typeface="B Nazanin" panose="00000400000000000000" pitchFamily="2" charset="-78"/>
              </a:rPr>
              <a:t>اين وضعيت در 3 ماهه آخر بارداري شايع است كه عمدتا به علت افزايش حجم </a:t>
            </a:r>
            <a:endParaRPr lang="en-US" b="1" dirty="0">
              <a:cs typeface="B Nazanin" panose="00000400000000000000" pitchFamily="2" charset="-78"/>
            </a:endParaRPr>
          </a:p>
          <a:p>
            <a:pPr algn="r" rtl="1">
              <a:lnSpc>
                <a:spcPct val="90000"/>
              </a:lnSpc>
              <a:buNone/>
            </a:pPr>
            <a:r>
              <a:rPr lang="fa-IR" b="1" dirty="0">
                <a:cs typeface="B Nazanin" panose="00000400000000000000" pitchFamily="2" charset="-78"/>
              </a:rPr>
              <a:t>و رشد جنين و فشار آن به معده و دستگاه گوارش مادر ايجاد مي شود.</a:t>
            </a:r>
          </a:p>
          <a:p>
            <a:pPr algn="r" rtl="1">
              <a:lnSpc>
                <a:spcPct val="90000"/>
              </a:lnSpc>
              <a:buNone/>
            </a:pPr>
            <a:endParaRPr lang="fa-IR" b="1" dirty="0">
              <a:cs typeface="B Nazanin" panose="00000400000000000000" pitchFamily="2" charset="-78"/>
            </a:endParaRPr>
          </a:p>
          <a:p>
            <a:pPr algn="just" rtl="1">
              <a:buFont typeface="Wingdings" pitchFamily="2" charset="2"/>
              <a:buNone/>
            </a:pPr>
            <a:endParaRPr lang="fa-IR" b="1" dirty="0">
              <a:cs typeface="B Nazanin" panose="00000400000000000000" pitchFamily="2" charset="-78"/>
            </a:endParaRPr>
          </a:p>
        </p:txBody>
      </p:sp>
      <p:sp>
        <p:nvSpPr>
          <p:cNvPr id="5" name="Oval 4"/>
          <p:cNvSpPr/>
          <p:nvPr/>
        </p:nvSpPr>
        <p:spPr>
          <a:xfrm>
            <a:off x="7929586" y="5572140"/>
            <a:ext cx="914400" cy="914400"/>
          </a:xfrm>
          <a:prstGeom prst="ellipse">
            <a:avLst/>
          </a:prstGeom>
          <a:solidFill>
            <a:srgbClr val="B8E08C"/>
          </a:solidFill>
          <a:ln>
            <a:solidFill>
              <a:srgbClr val="B8E0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124744"/>
            <a:ext cx="7931224" cy="5349208"/>
          </a:xfrm>
        </p:spPr>
        <p:txBody>
          <a:bodyPr>
            <a:normAutofit/>
          </a:bodyPr>
          <a:lstStyle/>
          <a:p>
            <a:pPr algn="r" rtl="1"/>
            <a:r>
              <a:rPr lang="fa-IR" dirty="0">
                <a:cs typeface="B Nazanin" panose="00000400000000000000" pitchFamily="2" charset="-78"/>
              </a:rPr>
              <a:t>خرافات و باورهاى نادرست غذايى "استفاده از رژيم غذايى غير متعارف يا با ارزش تغذيهاى محدود"</a:t>
            </a:r>
          </a:p>
          <a:p>
            <a:pPr algn="r" rtl="1"/>
            <a:r>
              <a:rPr lang="fa-IR" dirty="0">
                <a:cs typeface="B Nazanin" panose="00000400000000000000" pitchFamily="2" charset="-78"/>
              </a:rPr>
              <a:t>ابتلا به بيماریهاى مزمن نظير بيماریهاى قلبى، كليوى، ديابت و فشارخون بالا</a:t>
            </a:r>
          </a:p>
          <a:p>
            <a:pPr algn="r" rtl="1"/>
            <a:r>
              <a:rPr lang="fa-IR" dirty="0">
                <a:cs typeface="B Nazanin" panose="00000400000000000000" pitchFamily="2" charset="-78"/>
              </a:rPr>
              <a:t>ابتلا به بيماریهاى عفونى نظير سل و مالاريا</a:t>
            </a:r>
          </a:p>
          <a:p>
            <a:pPr algn="r" rtl="1"/>
            <a:r>
              <a:rPr lang="fa-IR" dirty="0">
                <a:cs typeface="B Nazanin" panose="00000400000000000000" pitchFamily="2" charset="-78"/>
              </a:rPr>
              <a:t>عدم دسترسى به خدمات و مراقبتهاى دوران باردارى</a:t>
            </a:r>
          </a:p>
          <a:p>
            <a:pPr algn="r" rtl="1"/>
            <a:r>
              <a:rPr lang="fa-IR" dirty="0">
                <a:cs typeface="B Nazanin" panose="00000400000000000000" pitchFamily="2" charset="-78"/>
              </a:rPr>
              <a:t>فعاليت بدنى سنگين و زياد مانند كار سخت در مزرعه يا ايستادن به مدت طولانى در محل كار يا منزل</a:t>
            </a:r>
          </a:p>
          <a:p>
            <a:pPr algn="r" rtl="1"/>
            <a:r>
              <a:rPr lang="fa-IR" dirty="0">
                <a:cs typeface="B Nazanin" panose="00000400000000000000" pitchFamily="2" charset="-78"/>
              </a:rPr>
              <a:t>استعمال دخانيات، اعتياد به مواد مخدر و مصرف الكل</a:t>
            </a:r>
          </a:p>
          <a:p>
            <a:pPr algn="r" rtl="1"/>
            <a:r>
              <a:rPr lang="fa-IR" dirty="0">
                <a:cs typeface="B Nazanin" panose="00000400000000000000" pitchFamily="2" charset="-78"/>
              </a:rPr>
              <a:t>داشتن رژيم غذايى درمانى براى يك بيمارى سيستميك مزمن،</a:t>
            </a:r>
          </a:p>
          <a:p>
            <a:pPr algn="r" rtl="1"/>
            <a:r>
              <a:rPr lang="fa-IR" dirty="0">
                <a:cs typeface="B Nazanin" panose="00000400000000000000" pitchFamily="2" charset="-78"/>
              </a:rPr>
              <a:t>كمخونى (هموگلوبين كمتر از 11 </a:t>
            </a:r>
            <a:r>
              <a:rPr lang="en-US" dirty="0">
                <a:cs typeface="B Nazanin" panose="00000400000000000000" pitchFamily="2" charset="-78"/>
              </a:rPr>
              <a:t>g/dl</a:t>
            </a:r>
            <a:r>
              <a:rPr lang="fa-IR" dirty="0">
                <a:cs typeface="B Nazanin" panose="00000400000000000000" pitchFamily="2" charset="-78"/>
              </a:rPr>
              <a:t>در سه ماهه اول و سوم و كمتر از 10/5 </a:t>
            </a:r>
            <a:r>
              <a:rPr lang="en-US" dirty="0">
                <a:cs typeface="B Nazanin" panose="00000400000000000000" pitchFamily="2" charset="-78"/>
              </a:rPr>
              <a:t>g/dl</a:t>
            </a:r>
            <a:r>
              <a:rPr lang="fa-IR" dirty="0">
                <a:cs typeface="B Nazanin" panose="00000400000000000000" pitchFamily="2" charset="-78"/>
              </a:rPr>
              <a:t>در سه ماهه دوم)</a:t>
            </a:r>
            <a:endParaRPr lang="en-US" dirty="0">
              <a:cs typeface="B Nazanin" panose="00000400000000000000" pitchFamily="2" charset="-78"/>
            </a:endParaRPr>
          </a:p>
        </p:txBody>
      </p:sp>
      <p:sp>
        <p:nvSpPr>
          <p:cNvPr id="4" name="Title 1"/>
          <p:cNvSpPr>
            <a:spLocks noGrp="1"/>
          </p:cNvSpPr>
          <p:nvPr>
            <p:ph type="title"/>
          </p:nvPr>
        </p:nvSpPr>
        <p:spPr/>
        <p:txBody>
          <a:bodyPr/>
          <a:lstStyle/>
          <a:p>
            <a:pPr algn="ctr" rtl="1"/>
            <a:r>
              <a:rPr lang="fa-IR" b="1" dirty="0">
                <a:cs typeface="2  Titr" panose="00000700000000000000" pitchFamily="2" charset="-78"/>
              </a:rPr>
              <a:t>علل سوءتغذيه كم وزنى مادران در دوران باردارى</a:t>
            </a:r>
            <a:r>
              <a:rPr lang="fa-IR" dirty="0">
                <a:cs typeface="2  Titr" panose="00000700000000000000" pitchFamily="2" charset="-78"/>
              </a:rPr>
              <a:t> </a:t>
            </a:r>
            <a:br>
              <a:rPr lang="fa-IR" dirty="0">
                <a:cs typeface="2  Titr" panose="00000700000000000000" pitchFamily="2" charset="-78"/>
              </a:rPr>
            </a:br>
            <a:endParaRPr lang="en-US" dirty="0">
              <a:cs typeface="2  Titr" panose="00000700000000000000" pitchFamily="2" charset="-78"/>
            </a:endParaRPr>
          </a:p>
        </p:txBody>
      </p:sp>
    </p:spTree>
    <p:extLst>
      <p:ext uri="{BB962C8B-B14F-4D97-AF65-F5344CB8AC3E}">
        <p14:creationId xmlns:p14="http://schemas.microsoft.com/office/powerpoint/2010/main" val="24582526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B8E08C"/>
        </a:solid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294967295"/>
          </p:nvPr>
        </p:nvSpPr>
        <p:spPr>
          <a:xfrm>
            <a:off x="6553200" y="6245225"/>
            <a:ext cx="2133600" cy="476250"/>
          </a:xfrm>
          <a:prstGeom prst="rect">
            <a:avLst/>
          </a:prstGeom>
        </p:spPr>
        <p:txBody>
          <a:bodyPr/>
          <a:lstStyle/>
          <a:p>
            <a:fld id="{5241E1AA-F2A7-4D0E-AE90-4466B6144E35}" type="slidenum">
              <a:rPr lang="en-US"/>
              <a:pPr/>
              <a:t>70</a:t>
            </a:fld>
            <a:endParaRPr lang="en-US"/>
          </a:p>
        </p:txBody>
      </p:sp>
      <p:sp>
        <p:nvSpPr>
          <p:cNvPr id="23554" name="Rectangle 2"/>
          <p:cNvSpPr>
            <a:spLocks noGrp="1" noChangeArrowheads="1"/>
          </p:cNvSpPr>
          <p:nvPr>
            <p:ph type="title"/>
          </p:nvPr>
        </p:nvSpPr>
        <p:spPr>
          <a:xfrm>
            <a:off x="457200" y="0"/>
            <a:ext cx="8258204" cy="857232"/>
          </a:xfrm>
        </p:spPr>
        <p:txBody>
          <a:bodyPr/>
          <a:lstStyle/>
          <a:p>
            <a:pPr algn="r" rtl="1"/>
            <a:r>
              <a:rPr lang="fa-IR" sz="4800" dirty="0">
                <a:solidFill>
                  <a:schemeClr val="tx1"/>
                </a:solidFill>
                <a:cs typeface="B Titr" pitchFamily="2" charset="-78"/>
              </a:rPr>
              <a:t>توصیه ها</a:t>
            </a:r>
            <a:endParaRPr lang="en-US" sz="4800" dirty="0">
              <a:solidFill>
                <a:schemeClr val="tx1"/>
              </a:solidFill>
              <a:cs typeface="B Titr" pitchFamily="2" charset="-78"/>
            </a:endParaRPr>
          </a:p>
        </p:txBody>
      </p:sp>
      <p:sp>
        <p:nvSpPr>
          <p:cNvPr id="23555" name="Rectangle 3"/>
          <p:cNvSpPr>
            <a:spLocks noGrp="1" noChangeArrowheads="1"/>
          </p:cNvSpPr>
          <p:nvPr>
            <p:ph type="body" idx="1"/>
          </p:nvPr>
        </p:nvSpPr>
        <p:spPr>
          <a:xfrm>
            <a:off x="357158" y="928670"/>
            <a:ext cx="8215370" cy="5786478"/>
          </a:xfrm>
          <a:solidFill>
            <a:srgbClr val="B8E08C"/>
          </a:solidFill>
        </p:spPr>
        <p:txBody>
          <a:bodyPr>
            <a:normAutofit fontScale="62500" lnSpcReduction="20000"/>
          </a:bodyPr>
          <a:lstStyle/>
          <a:p>
            <a:pPr algn="just" rtl="1">
              <a:lnSpc>
                <a:spcPct val="170000"/>
              </a:lnSpc>
              <a:buBlip>
                <a:blip r:embed="rId2"/>
              </a:buBlip>
            </a:pPr>
            <a:r>
              <a:rPr lang="fa-IR" sz="2800" b="1" dirty="0">
                <a:solidFill>
                  <a:srgbClr val="000099"/>
                </a:solidFill>
                <a:cs typeface="B Nazanin" pitchFamily="2" charset="-78"/>
              </a:rPr>
              <a:t>بعد از صرف غذا يا مايعات از دراز كشيدن پرهيز شود.</a:t>
            </a:r>
            <a:endParaRPr lang="ar-SA" sz="2800" b="1" dirty="0">
              <a:solidFill>
                <a:srgbClr val="000099"/>
              </a:solidFill>
              <a:cs typeface="B Mitra" pitchFamily="2" charset="-78"/>
            </a:endParaRPr>
          </a:p>
          <a:p>
            <a:pPr algn="just" rtl="1">
              <a:lnSpc>
                <a:spcPct val="170000"/>
              </a:lnSpc>
              <a:buBlip>
                <a:blip r:embed="rId2"/>
              </a:buBlip>
            </a:pPr>
            <a:r>
              <a:rPr lang="fa-IR" sz="2800" b="1" dirty="0">
                <a:solidFill>
                  <a:srgbClr val="000099"/>
                </a:solidFill>
                <a:cs typeface="B Mitra" pitchFamily="2" charset="-78"/>
              </a:rPr>
              <a:t>به تعويق انداختن </a:t>
            </a:r>
            <a:r>
              <a:rPr lang="ar-SA" sz="2800" b="1" dirty="0">
                <a:solidFill>
                  <a:srgbClr val="000099"/>
                </a:solidFill>
                <a:cs typeface="B Mitra" pitchFamily="2" charset="-78"/>
              </a:rPr>
              <a:t>ورزش </a:t>
            </a:r>
            <a:r>
              <a:rPr lang="fa-IR" sz="2800" b="1" dirty="0">
                <a:solidFill>
                  <a:srgbClr val="000099"/>
                </a:solidFill>
                <a:cs typeface="B Mitra" pitchFamily="2" charset="-78"/>
              </a:rPr>
              <a:t>به </a:t>
            </a:r>
            <a:r>
              <a:rPr lang="ar-SA" sz="2800" b="1" dirty="0">
                <a:solidFill>
                  <a:srgbClr val="000099"/>
                </a:solidFill>
                <a:cs typeface="B Mitra" pitchFamily="2" charset="-78"/>
              </a:rPr>
              <a:t>حداقل 2 ساعت پس از صرف غذا</a:t>
            </a:r>
          </a:p>
          <a:p>
            <a:pPr algn="just" rtl="1">
              <a:lnSpc>
                <a:spcPct val="170000"/>
              </a:lnSpc>
              <a:buBlip>
                <a:blip r:embed="rId2"/>
              </a:buBlip>
            </a:pPr>
            <a:r>
              <a:rPr lang="ar-SA" sz="2800" b="1" dirty="0">
                <a:solidFill>
                  <a:srgbClr val="000099"/>
                </a:solidFill>
                <a:cs typeface="B Mitra" pitchFamily="2" charset="-78"/>
              </a:rPr>
              <a:t>وعده هاي كوچك و متعدد</a:t>
            </a:r>
            <a:endParaRPr lang="fa-IR" sz="2800" b="1" dirty="0">
              <a:solidFill>
                <a:srgbClr val="000099"/>
              </a:solidFill>
              <a:cs typeface="B Mitra" pitchFamily="2" charset="-78"/>
            </a:endParaRPr>
          </a:p>
          <a:p>
            <a:pPr algn="just" rtl="1">
              <a:lnSpc>
                <a:spcPct val="170000"/>
              </a:lnSpc>
              <a:buBlip>
                <a:blip r:embed="rId2"/>
              </a:buBlip>
            </a:pPr>
            <a:r>
              <a:rPr lang="fa-IR" sz="2800" b="1" dirty="0">
                <a:solidFill>
                  <a:srgbClr val="000099"/>
                </a:solidFill>
                <a:cs typeface="B Nazanin" pitchFamily="2" charset="-78"/>
              </a:rPr>
              <a:t>به جاي 3 وعده غذا 5- 4 وعده غذا در حجم كم ميل كنند</a:t>
            </a:r>
            <a:endParaRPr lang="ar-SA" sz="2800" b="1" dirty="0">
              <a:solidFill>
                <a:srgbClr val="000099"/>
              </a:solidFill>
              <a:cs typeface="B Mitra" pitchFamily="2" charset="-78"/>
            </a:endParaRPr>
          </a:p>
          <a:p>
            <a:pPr algn="just" rtl="1">
              <a:lnSpc>
                <a:spcPct val="170000"/>
              </a:lnSpc>
              <a:buBlip>
                <a:blip r:embed="rId2"/>
              </a:buBlip>
            </a:pPr>
            <a:r>
              <a:rPr lang="ar-SA" sz="2800" b="1" dirty="0">
                <a:solidFill>
                  <a:srgbClr val="000099"/>
                </a:solidFill>
                <a:cs typeface="B Mitra" pitchFamily="2" charset="-78"/>
              </a:rPr>
              <a:t>آرامش در هنگام غذا خوردن، خوب جويدن و آهسته خوردن</a:t>
            </a:r>
            <a:endParaRPr lang="fa-IR" sz="2800" b="1" dirty="0">
              <a:solidFill>
                <a:srgbClr val="000099"/>
              </a:solidFill>
              <a:cs typeface="B Mitra" pitchFamily="2" charset="-78"/>
            </a:endParaRPr>
          </a:p>
          <a:p>
            <a:pPr algn="just" rtl="1">
              <a:lnSpc>
                <a:spcPct val="170000"/>
              </a:lnSpc>
              <a:buBlip>
                <a:blip r:embed="rId2"/>
              </a:buBlip>
            </a:pPr>
            <a:r>
              <a:rPr lang="fa-IR" sz="2800" b="1" dirty="0">
                <a:solidFill>
                  <a:srgbClr val="000099"/>
                </a:solidFill>
                <a:cs typeface="B Mitra" pitchFamily="2" charset="-78"/>
              </a:rPr>
              <a:t>پ</a:t>
            </a:r>
            <a:r>
              <a:rPr lang="ar-SA" sz="2800" b="1" dirty="0">
                <a:solidFill>
                  <a:srgbClr val="000099"/>
                </a:solidFill>
                <a:cs typeface="B Mitra" pitchFamily="2" charset="-78"/>
              </a:rPr>
              <a:t>رهيز از مصرف چربي زياد</a:t>
            </a:r>
          </a:p>
          <a:p>
            <a:pPr algn="just" rtl="1">
              <a:lnSpc>
                <a:spcPct val="170000"/>
              </a:lnSpc>
              <a:buBlip>
                <a:blip r:embed="rId2"/>
              </a:buBlip>
            </a:pPr>
            <a:r>
              <a:rPr lang="fa-IR" sz="2800" b="1" dirty="0">
                <a:solidFill>
                  <a:srgbClr val="000099"/>
                </a:solidFill>
                <a:cs typeface="B Mitra" pitchFamily="2" charset="-78"/>
              </a:rPr>
              <a:t>پ</a:t>
            </a:r>
            <a:r>
              <a:rPr lang="ar-SA" sz="2800" b="1" dirty="0">
                <a:solidFill>
                  <a:srgbClr val="000099"/>
                </a:solidFill>
                <a:cs typeface="B Mitra" pitchFamily="2" charset="-78"/>
              </a:rPr>
              <a:t>رهيز از </a:t>
            </a:r>
            <a:r>
              <a:rPr lang="fa-IR" sz="2800" b="1" dirty="0">
                <a:solidFill>
                  <a:srgbClr val="000099"/>
                </a:solidFill>
                <a:cs typeface="B Mitra" pitchFamily="2" charset="-78"/>
              </a:rPr>
              <a:t>مصرف غذاهاي پرادويه</a:t>
            </a:r>
          </a:p>
          <a:p>
            <a:pPr algn="just" rtl="1">
              <a:lnSpc>
                <a:spcPct val="170000"/>
              </a:lnSpc>
              <a:buBlip>
                <a:blip r:embed="rId2"/>
              </a:buBlip>
            </a:pPr>
            <a:r>
              <a:rPr lang="fa-IR" sz="2800" b="1" dirty="0">
                <a:solidFill>
                  <a:srgbClr val="000099"/>
                </a:solidFill>
                <a:cs typeface="B Mitra" pitchFamily="2" charset="-78"/>
              </a:rPr>
              <a:t>پرهيز از مصرف غذاهاي نفاخ</a:t>
            </a:r>
            <a:endParaRPr lang="ar-SA" sz="2800" b="1" dirty="0">
              <a:solidFill>
                <a:srgbClr val="000099"/>
              </a:solidFill>
              <a:cs typeface="B Mitra" pitchFamily="2" charset="-78"/>
            </a:endParaRPr>
          </a:p>
          <a:p>
            <a:pPr algn="just" rtl="1">
              <a:lnSpc>
                <a:spcPct val="170000"/>
              </a:lnSpc>
              <a:buBlip>
                <a:blip r:embed="rId2"/>
              </a:buBlip>
            </a:pPr>
            <a:r>
              <a:rPr lang="fa-IR" sz="2800" b="1" dirty="0">
                <a:solidFill>
                  <a:srgbClr val="000099"/>
                </a:solidFill>
                <a:cs typeface="B Mitra" pitchFamily="2" charset="-78"/>
              </a:rPr>
              <a:t>م</a:t>
            </a:r>
            <a:r>
              <a:rPr lang="ar-SA" sz="2800" b="1" dirty="0">
                <a:solidFill>
                  <a:srgbClr val="000099"/>
                </a:solidFill>
                <a:cs typeface="B Mitra" pitchFamily="2" charset="-78"/>
              </a:rPr>
              <a:t>صرف مايعات </a:t>
            </a:r>
            <a:r>
              <a:rPr lang="fa-IR" sz="2800" b="1" dirty="0">
                <a:solidFill>
                  <a:srgbClr val="000099"/>
                </a:solidFill>
                <a:cs typeface="B Mitra" pitchFamily="2" charset="-78"/>
              </a:rPr>
              <a:t>خارج از</a:t>
            </a:r>
            <a:r>
              <a:rPr lang="ar-SA" sz="2800" b="1" dirty="0">
                <a:solidFill>
                  <a:srgbClr val="000099"/>
                </a:solidFill>
                <a:cs typeface="B Mitra" pitchFamily="2" charset="-78"/>
              </a:rPr>
              <a:t> وعده</a:t>
            </a:r>
            <a:r>
              <a:rPr lang="fa-IR" sz="2800" b="1" dirty="0">
                <a:solidFill>
                  <a:srgbClr val="000099"/>
                </a:solidFill>
                <a:cs typeface="B Mitra" pitchFamily="2" charset="-78"/>
              </a:rPr>
              <a:t>‌</a:t>
            </a:r>
            <a:r>
              <a:rPr lang="ar-SA" sz="2800" b="1" dirty="0">
                <a:solidFill>
                  <a:srgbClr val="000099"/>
                </a:solidFill>
                <a:cs typeface="B Mitra" pitchFamily="2" charset="-78"/>
              </a:rPr>
              <a:t>ها</a:t>
            </a:r>
            <a:r>
              <a:rPr lang="fa-IR" sz="2800" b="1" dirty="0">
                <a:solidFill>
                  <a:srgbClr val="000099"/>
                </a:solidFill>
                <a:cs typeface="B Mitra" pitchFamily="2" charset="-78"/>
              </a:rPr>
              <a:t>ی اصلی</a:t>
            </a:r>
            <a:endParaRPr lang="ar-SA" sz="2800" b="1" dirty="0">
              <a:solidFill>
                <a:srgbClr val="000099"/>
              </a:solidFill>
              <a:cs typeface="B Mitra" pitchFamily="2" charset="-78"/>
            </a:endParaRPr>
          </a:p>
          <a:p>
            <a:pPr algn="just" rtl="1">
              <a:lnSpc>
                <a:spcPct val="170000"/>
              </a:lnSpc>
              <a:buBlip>
                <a:blip r:embed="rId2"/>
              </a:buBlip>
            </a:pPr>
            <a:r>
              <a:rPr lang="ar-SA" sz="2800" b="1" dirty="0">
                <a:solidFill>
                  <a:srgbClr val="000099"/>
                </a:solidFill>
                <a:cs typeface="B Mitra" pitchFamily="2" charset="-78"/>
              </a:rPr>
              <a:t>پوشيدن لباس هاي گشاد و راحت</a:t>
            </a:r>
            <a:endParaRPr lang="fa-IR" sz="2800" b="1" dirty="0">
              <a:solidFill>
                <a:srgbClr val="000099"/>
              </a:solidFill>
              <a:cs typeface="B Mitra" pitchFamily="2" charset="-78"/>
            </a:endParaRPr>
          </a:p>
          <a:p>
            <a:pPr algn="just" rtl="1">
              <a:lnSpc>
                <a:spcPct val="170000"/>
              </a:lnSpc>
              <a:buBlip>
                <a:blip r:embed="rId2"/>
              </a:buBlip>
            </a:pPr>
            <a:r>
              <a:rPr lang="fa-IR" sz="2800" b="1" dirty="0">
                <a:solidFill>
                  <a:srgbClr val="000099"/>
                </a:solidFill>
                <a:cs typeface="B Nazanin" pitchFamily="2" charset="-78"/>
              </a:rPr>
              <a:t>ببه جاي مصرف شكلات، قهوه و چاي از آب استفاده شود</a:t>
            </a:r>
          </a:p>
          <a:p>
            <a:pPr algn="just" rtl="1">
              <a:lnSpc>
                <a:spcPct val="170000"/>
              </a:lnSpc>
              <a:buNone/>
            </a:pPr>
            <a:endParaRPr lang="ar-SA" sz="2800" b="1" dirty="0">
              <a:solidFill>
                <a:srgbClr val="000099"/>
              </a:solidFill>
              <a:cs typeface="B Mitra" pitchFamily="2" charset="-78"/>
            </a:endParaRPr>
          </a:p>
          <a:p>
            <a:pPr algn="just" rtl="1">
              <a:lnSpc>
                <a:spcPct val="170000"/>
              </a:lnSpc>
              <a:buNone/>
            </a:pPr>
            <a:endParaRPr lang="ar-SA" sz="2800" b="1" dirty="0">
              <a:solidFill>
                <a:srgbClr val="000099"/>
              </a:solidFill>
              <a:cs typeface="B Mitra" pitchFamily="2" charset="-78"/>
            </a:endParaRPr>
          </a:p>
        </p:txBody>
      </p:sp>
      <p:sp>
        <p:nvSpPr>
          <p:cNvPr id="5" name="Oval 4"/>
          <p:cNvSpPr/>
          <p:nvPr/>
        </p:nvSpPr>
        <p:spPr>
          <a:xfrm>
            <a:off x="6500826" y="6215082"/>
            <a:ext cx="428628" cy="428604"/>
          </a:xfrm>
          <a:prstGeom prst="ellipse">
            <a:avLst/>
          </a:prstGeom>
          <a:solidFill>
            <a:srgbClr val="B8E08C"/>
          </a:solidFill>
          <a:ln>
            <a:solidFill>
              <a:srgbClr val="B8E0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flipV="1">
            <a:off x="8143900" y="5715016"/>
            <a:ext cx="571504" cy="571504"/>
          </a:xfrm>
          <a:prstGeom prst="ellipse">
            <a:avLst/>
          </a:prstGeom>
          <a:solidFill>
            <a:srgbClr val="B8E08C"/>
          </a:solidFill>
          <a:ln>
            <a:solidFill>
              <a:srgbClr val="B8E0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0068" y="361608"/>
            <a:ext cx="5809362" cy="634082"/>
          </a:xfrm>
        </p:spPr>
        <p:txBody>
          <a:bodyPr>
            <a:normAutofit fontScale="90000"/>
          </a:bodyPr>
          <a:lstStyle/>
          <a:p>
            <a:pPr algn="r"/>
            <a:r>
              <a:rPr lang="fa-IR" b="1" dirty="0">
                <a:solidFill>
                  <a:srgbClr val="C00000"/>
                </a:solidFill>
                <a:cs typeface="B Mitra" pitchFamily="2" charset="-78"/>
              </a:rPr>
              <a:t> راه هاي افزايش دريافت فيبر برای درمان یبوست </a:t>
            </a:r>
            <a:endParaRPr lang="en-US" b="1" dirty="0">
              <a:solidFill>
                <a:srgbClr val="C00000"/>
              </a:solidFill>
              <a:cs typeface="B Mitra" pitchFamily="2" charset="-78"/>
            </a:endParaRPr>
          </a:p>
        </p:txBody>
      </p:sp>
      <p:sp>
        <p:nvSpPr>
          <p:cNvPr id="3" name="Content Placeholder 2"/>
          <p:cNvSpPr>
            <a:spLocks noGrp="1"/>
          </p:cNvSpPr>
          <p:nvPr>
            <p:ph sz="quarter" idx="1"/>
          </p:nvPr>
        </p:nvSpPr>
        <p:spPr>
          <a:xfrm>
            <a:off x="251520" y="1357298"/>
            <a:ext cx="8280920" cy="5357850"/>
          </a:xfrm>
        </p:spPr>
        <p:txBody>
          <a:bodyPr>
            <a:normAutofit fontScale="92500" lnSpcReduction="20000"/>
          </a:bodyPr>
          <a:lstStyle/>
          <a:p>
            <a:pPr algn="r" rtl="1">
              <a:lnSpc>
                <a:spcPct val="150000"/>
              </a:lnSpc>
              <a:buNone/>
            </a:pPr>
            <a:r>
              <a:rPr lang="fa-IR" dirty="0">
                <a:cs typeface="B Mitra" pitchFamily="2" charset="-78"/>
              </a:rPr>
              <a:t>۱- مصرف نانهاي سبوس دار (نان سنگك، نان جو )</a:t>
            </a:r>
          </a:p>
          <a:p>
            <a:pPr algn="r" rtl="1">
              <a:lnSpc>
                <a:spcPct val="150000"/>
              </a:lnSpc>
              <a:buNone/>
            </a:pPr>
            <a:r>
              <a:rPr lang="fa-IR" dirty="0">
                <a:cs typeface="B Mitra" pitchFamily="2" charset="-78"/>
              </a:rPr>
              <a:t>۲-مصرف روزانه سبزي خوردن و سالاد </a:t>
            </a:r>
          </a:p>
          <a:p>
            <a:pPr algn="r" rtl="1">
              <a:lnSpc>
                <a:spcPct val="150000"/>
              </a:lnSpc>
              <a:buNone/>
            </a:pPr>
            <a:r>
              <a:rPr lang="fa-IR" dirty="0">
                <a:cs typeface="B Mitra" pitchFamily="2" charset="-78"/>
              </a:rPr>
              <a:t>	(كاهو، كلم، گوجه فرنگي، خيار،هويج، فلفل دلمه اي سبز) همراه با غذا</a:t>
            </a:r>
          </a:p>
          <a:p>
            <a:pPr algn="r" rtl="1">
              <a:lnSpc>
                <a:spcPct val="150000"/>
              </a:lnSpc>
              <a:buNone/>
            </a:pPr>
            <a:r>
              <a:rPr lang="fa-IR" dirty="0">
                <a:cs typeface="B Mitra" pitchFamily="2" charset="-78"/>
              </a:rPr>
              <a:t>۳-مصرف ميوه هاي تازه بعنوان ميان وعده (استفاده از خود ميوه بجاي آب ميوه)</a:t>
            </a:r>
          </a:p>
          <a:p>
            <a:pPr algn="r" rtl="1">
              <a:lnSpc>
                <a:spcPct val="150000"/>
              </a:lnSpc>
              <a:buNone/>
            </a:pPr>
            <a:r>
              <a:rPr lang="fa-IR" dirty="0">
                <a:cs typeface="B Mitra" pitchFamily="2" charset="-78"/>
              </a:rPr>
              <a:t>۴- استفاده از خشكبار (برگه زردآلو، كشمش و ......)</a:t>
            </a:r>
          </a:p>
          <a:p>
            <a:pPr algn="r" rtl="1">
              <a:lnSpc>
                <a:spcPct val="150000"/>
              </a:lnSpc>
              <a:buNone/>
            </a:pPr>
            <a:r>
              <a:rPr lang="fa-IR" dirty="0">
                <a:cs typeface="B Mitra" pitchFamily="2" charset="-78"/>
              </a:rPr>
              <a:t>و سبزي هاي تازه (هويج، گل كلم، خيار، گوجه فرنگي و ....) بعنوان ميان وعده</a:t>
            </a:r>
          </a:p>
          <a:p>
            <a:pPr algn="r" rtl="1">
              <a:lnSpc>
                <a:spcPct val="150000"/>
              </a:lnSpc>
              <a:buNone/>
            </a:pPr>
            <a:r>
              <a:rPr lang="fa-IR" dirty="0">
                <a:cs typeface="B Mitra" pitchFamily="2" charset="-78"/>
              </a:rPr>
              <a:t>۵- استفاده بيشتر از انواع حبوبات (لوبيا، عدس، ماش و نخود ) در انواع سوپ و آش </a:t>
            </a:r>
          </a:p>
          <a:p>
            <a:pPr algn="r" rtl="1">
              <a:lnSpc>
                <a:spcPct val="150000"/>
              </a:lnSpc>
              <a:buNone/>
            </a:pPr>
            <a:r>
              <a:rPr lang="fa-IR" dirty="0">
                <a:cs typeface="B Mitra" pitchFamily="2" charset="-78"/>
              </a:rPr>
              <a:t>۶- استفاده از كاهو، گوجه فرنگي، جعفري و پياز، كلم، فلفل دلمه  درانواع ساندويچ</a:t>
            </a:r>
          </a:p>
          <a:p>
            <a:pPr algn="r" rtl="1">
              <a:lnSpc>
                <a:spcPct val="150000"/>
              </a:lnSpc>
              <a:buNone/>
            </a:pPr>
            <a:r>
              <a:rPr lang="fa-IR" dirty="0">
                <a:cs typeface="B Mitra" pitchFamily="2" charset="-78"/>
              </a:rPr>
              <a:t>۷- استفاده از سبزي ها در اكثر غذاها (ماكاروني، باقلا پلو، كلم پلو، سبزي پلو )، ماست و خيار،ماست و سبزي و انواع سوپ ها</a:t>
            </a:r>
            <a:endParaRPr lang="en-US" dirty="0">
              <a:cs typeface="B Mitra" pitchFamily="2" charset="-78"/>
            </a:endParaRPr>
          </a:p>
        </p:txBody>
      </p:sp>
      <p:pic>
        <p:nvPicPr>
          <p:cNvPr id="4" name="Picture 3" descr="C:\Users\maryam\Pictures\new_PIC\11-Fruit[WwW.KamYaB.IR].jpg"/>
          <p:cNvPicPr>
            <a:picLocks noChangeAspect="1" noChangeArrowheads="1"/>
          </p:cNvPicPr>
          <p:nvPr/>
        </p:nvPicPr>
        <p:blipFill>
          <a:blip r:embed="rId2"/>
          <a:srcRect/>
          <a:stretch>
            <a:fillRect/>
          </a:stretch>
        </p:blipFill>
        <p:spPr bwMode="auto">
          <a:xfrm>
            <a:off x="0" y="0"/>
            <a:ext cx="3143240" cy="2428868"/>
          </a:xfrm>
          <a:prstGeom prst="rect">
            <a:avLst/>
          </a:prstGeom>
          <a:no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type="body" idx="1"/>
          </p:nvPr>
        </p:nvSpPr>
        <p:spPr>
          <a:xfrm>
            <a:off x="428596" y="304800"/>
            <a:ext cx="8258204" cy="6196034"/>
          </a:xfrm>
        </p:spPr>
        <p:txBody>
          <a:bodyPr>
            <a:normAutofit/>
          </a:bodyPr>
          <a:lstStyle/>
          <a:p>
            <a:pPr algn="r" rtl="1">
              <a:lnSpc>
                <a:spcPct val="150000"/>
              </a:lnSpc>
              <a:buNone/>
            </a:pPr>
            <a:r>
              <a:rPr lang="fa-IR" dirty="0">
                <a:solidFill>
                  <a:srgbClr val="FF0000"/>
                </a:solidFill>
                <a:cs typeface="B Nazanin" panose="00000400000000000000" pitchFamily="2" charset="-78"/>
              </a:rPr>
              <a:t>ادم بارداری</a:t>
            </a:r>
          </a:p>
          <a:p>
            <a:pPr algn="r" rtl="1">
              <a:lnSpc>
                <a:spcPct val="150000"/>
              </a:lnSpc>
              <a:buNone/>
            </a:pPr>
            <a:r>
              <a:rPr lang="fa-IR" dirty="0">
                <a:cs typeface="B Nazanin" panose="00000400000000000000" pitchFamily="2" charset="-78"/>
              </a:rPr>
              <a:t>ورم مختصر در ساق و قوزک پا</a:t>
            </a:r>
          </a:p>
          <a:p>
            <a:pPr algn="r" rtl="1">
              <a:lnSpc>
                <a:spcPct val="150000"/>
              </a:lnSpc>
              <a:buNone/>
            </a:pPr>
            <a:r>
              <a:rPr lang="fa-IR" dirty="0">
                <a:cs typeface="B Nazanin" panose="00000400000000000000" pitchFamily="2" charset="-78"/>
              </a:rPr>
              <a:t>در نتیجه فشار رحم و محتویات آن روی ورید های لگنی </a:t>
            </a:r>
          </a:p>
          <a:p>
            <a:pPr algn="r" rtl="1">
              <a:lnSpc>
                <a:spcPct val="150000"/>
              </a:lnSpc>
              <a:buNone/>
            </a:pPr>
            <a:r>
              <a:rPr lang="fa-IR" dirty="0">
                <a:cs typeface="B Nazanin" panose="00000400000000000000" pitchFamily="2" charset="-78"/>
              </a:rPr>
              <a:t>و مختل شدن باز گشت وریدی خون از پاها</a:t>
            </a:r>
          </a:p>
          <a:p>
            <a:pPr algn="r" rtl="1">
              <a:lnSpc>
                <a:spcPct val="150000"/>
              </a:lnSpc>
              <a:buNone/>
            </a:pPr>
            <a:r>
              <a:rPr lang="fa-IR" b="1" u="sng" dirty="0">
                <a:effectLst>
                  <a:outerShdw blurRad="38100" dist="38100" dir="2700000" algn="tl">
                    <a:srgbClr val="000000">
                      <a:alpha val="43137"/>
                    </a:srgbClr>
                  </a:outerShdw>
                </a:effectLst>
                <a:cs typeface="B Nazanin" panose="00000400000000000000" pitchFamily="2" charset="-78"/>
              </a:rPr>
              <a:t>توصیه ها: </a:t>
            </a:r>
          </a:p>
          <a:p>
            <a:pPr algn="r" rtl="1">
              <a:lnSpc>
                <a:spcPct val="150000"/>
              </a:lnSpc>
              <a:buNone/>
            </a:pPr>
            <a:r>
              <a:rPr lang="fa-IR" dirty="0">
                <a:cs typeface="B Nazanin" panose="00000400000000000000" pitchFamily="2" charset="-78"/>
              </a:rPr>
              <a:t>محدودیت نمک و غذاهای شور، چیپس وترشیجات</a:t>
            </a:r>
          </a:p>
          <a:p>
            <a:pPr algn="r" rtl="1">
              <a:lnSpc>
                <a:spcPct val="150000"/>
              </a:lnSpc>
              <a:buNone/>
            </a:pPr>
            <a:r>
              <a:rPr lang="fa-IR" dirty="0">
                <a:cs typeface="B Nazanin" panose="00000400000000000000" pitchFamily="2" charset="-78"/>
              </a:rPr>
              <a:t>4تا 5 بار در روز به پهلو دراز بکشد </a:t>
            </a:r>
          </a:p>
          <a:p>
            <a:pPr algn="r" rtl="1">
              <a:lnSpc>
                <a:spcPct val="150000"/>
              </a:lnSpc>
              <a:buNone/>
            </a:pPr>
            <a:r>
              <a:rPr lang="fa-IR" dirty="0">
                <a:cs typeface="B Nazanin" panose="00000400000000000000" pitchFamily="2" charset="-78"/>
              </a:rPr>
              <a:t>( خون رسانی بهتر به اعضای لگنی , رحم و جنین و جلوگیری از پیشرفت ادم)</a:t>
            </a:r>
          </a:p>
          <a:p>
            <a:pPr algn="r" rtl="1">
              <a:lnSpc>
                <a:spcPct val="150000"/>
              </a:lnSpc>
              <a:buNone/>
            </a:pPr>
            <a:r>
              <a:rPr lang="fa-IR" dirty="0">
                <a:cs typeface="B Nazanin" panose="00000400000000000000" pitchFamily="2" charset="-78"/>
              </a:rPr>
              <a:t>ایستادن و نشستن روی صندلی با پاهای آویزان ادم را بیشتر می کند </a:t>
            </a:r>
          </a:p>
        </p:txBody>
      </p:sp>
      <p:pic>
        <p:nvPicPr>
          <p:cNvPr id="3" name="Picture 2" descr="food-fast">
            <a:hlinkClick r:id="rId2" action="ppaction://hlinkfile"/>
          </p:cNvPr>
          <p:cNvPicPr>
            <a:picLocks noChangeAspect="1" noChangeArrowheads="1"/>
          </p:cNvPicPr>
          <p:nvPr/>
        </p:nvPicPr>
        <p:blipFill>
          <a:blip r:embed="rId3" cstate="print"/>
          <a:srcRect/>
          <a:stretch>
            <a:fillRect/>
          </a:stretch>
        </p:blipFill>
        <p:spPr bwMode="auto">
          <a:xfrm>
            <a:off x="-1" y="0"/>
            <a:ext cx="2132541" cy="1928802"/>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03232" cy="1143000"/>
          </a:xfrm>
        </p:spPr>
        <p:txBody>
          <a:bodyPr>
            <a:normAutofit fontScale="90000"/>
          </a:bodyPr>
          <a:lstStyle/>
          <a:p>
            <a:pPr algn="ctr"/>
            <a:r>
              <a:rPr lang="fa-IR" b="1" dirty="0">
                <a:cs typeface="2  Titr" panose="00000700000000000000" pitchFamily="2" charset="-78"/>
              </a:rPr>
              <a:t>علل كندى افزايش وزن يا كاهش وزن در نمودار وزنگيرى مادر را بررسى كنيد</a:t>
            </a:r>
            <a:r>
              <a:rPr lang="fa-IR" dirty="0">
                <a:cs typeface="2  Titr" panose="00000700000000000000" pitchFamily="2" charset="-78"/>
              </a:rPr>
              <a:t> </a:t>
            </a:r>
            <a:br>
              <a:rPr lang="fa-IR" dirty="0">
                <a:cs typeface="2  Titr" panose="00000700000000000000" pitchFamily="2" charset="-78"/>
              </a:rPr>
            </a:br>
            <a:endParaRPr lang="en-US" dirty="0">
              <a:cs typeface="2  Titr" panose="00000700000000000000" pitchFamily="2" charset="-78"/>
            </a:endParaRPr>
          </a:p>
        </p:txBody>
      </p:sp>
      <p:sp>
        <p:nvSpPr>
          <p:cNvPr id="3" name="Content Placeholder 2"/>
          <p:cNvSpPr>
            <a:spLocks noGrp="1"/>
          </p:cNvSpPr>
          <p:nvPr>
            <p:ph sz="quarter" idx="1"/>
          </p:nvPr>
        </p:nvSpPr>
        <p:spPr>
          <a:xfrm>
            <a:off x="457200" y="1196752"/>
            <a:ext cx="8003232" cy="5277200"/>
          </a:xfrm>
        </p:spPr>
        <p:txBody>
          <a:bodyPr>
            <a:normAutofit fontScale="92500" lnSpcReduction="10000"/>
          </a:bodyPr>
          <a:lstStyle/>
          <a:p>
            <a:pPr algn="r" rtl="1"/>
            <a:r>
              <a:rPr lang="fa-IR" dirty="0">
                <a:cs typeface="B Nazanin" panose="00000400000000000000" pitchFamily="2" charset="-78"/>
              </a:rPr>
              <a:t>آيا در اندازه گيرى و ارزيابى خطايى وجود داشته است؟</a:t>
            </a:r>
          </a:p>
          <a:p>
            <a:pPr algn="r" rtl="1"/>
            <a:r>
              <a:rPr lang="fa-IR" dirty="0">
                <a:cs typeface="B Nazanin" panose="00000400000000000000" pitchFamily="2" charset="-78"/>
              </a:rPr>
              <a:t>آيا الگوى وزنگيرى مادر صحيح است؟</a:t>
            </a:r>
          </a:p>
          <a:p>
            <a:pPr algn="r" rtl="1"/>
            <a:r>
              <a:rPr lang="fa-IR" dirty="0">
                <a:cs typeface="B Nazanin" panose="00000400000000000000" pitchFamily="2" charset="-78"/>
              </a:rPr>
              <a:t>آيا در آخرين ويزيت شواهدى مبنى بر </a:t>
            </a:r>
            <a:r>
              <a:rPr lang="fa-IR" u="sng" dirty="0">
                <a:cs typeface="B Nazanin" panose="00000400000000000000" pitchFamily="2" charset="-78"/>
              </a:rPr>
              <a:t>ادم</a:t>
            </a:r>
            <a:r>
              <a:rPr lang="fa-IR" dirty="0">
                <a:cs typeface="B Nazanin" panose="00000400000000000000" pitchFamily="2" charset="-78"/>
              </a:rPr>
              <a:t> وجود داشته و در حال حاضر بر طرف شده يا خير؟</a:t>
            </a:r>
          </a:p>
          <a:p>
            <a:pPr algn="r" rtl="1"/>
            <a:r>
              <a:rPr lang="fa-IR" dirty="0">
                <a:cs typeface="B Nazanin" panose="00000400000000000000" pitchFamily="2" charset="-78"/>
              </a:rPr>
              <a:t>آيا مشكل تهوع، استفراغ و يا اسهال وجود داشته يا وجود دارد؟</a:t>
            </a:r>
          </a:p>
          <a:p>
            <a:pPr algn="r" rtl="1"/>
            <a:r>
              <a:rPr lang="fa-IR" dirty="0">
                <a:cs typeface="B Nazanin" panose="00000400000000000000" pitchFamily="2" charset="-78"/>
              </a:rPr>
              <a:t>آيا مشكل دسترسى به غذا براى مادر و خانواده وجود داشته يا وجود دارد؟</a:t>
            </a:r>
          </a:p>
          <a:p>
            <a:pPr algn="r" rtl="1"/>
            <a:r>
              <a:rPr lang="fa-IR" dirty="0">
                <a:cs typeface="B Nazanin" panose="00000400000000000000" pitchFamily="2" charset="-78"/>
              </a:rPr>
              <a:t>آيا مشكل اجتماعى- روانى كه منجر به كاهش اشتهاى مادر میشود وجود داشته يا وجود دارد؟</a:t>
            </a:r>
          </a:p>
          <a:p>
            <a:pPr algn="r" rtl="1"/>
            <a:r>
              <a:rPr lang="fa-IR" dirty="0">
                <a:cs typeface="B Nazanin" panose="00000400000000000000" pitchFamily="2" charset="-78"/>
              </a:rPr>
              <a:t>آيا مادرتعمداً نسبت به افزايش وزن مقاومت می كند؟ (آيا مادردريافت انرژى را محدود مى‌كند يا اينكه دچاراختلال غذاخوردن است؟)</a:t>
            </a:r>
          </a:p>
          <a:p>
            <a:pPr algn="r" rtl="1"/>
            <a:r>
              <a:rPr lang="fa-IR" dirty="0">
                <a:cs typeface="B Nazanin" panose="00000400000000000000" pitchFamily="2" charset="-78"/>
              </a:rPr>
              <a:t>آيا مادر سيگار مى كشد؟ چه تعداد در روز؟</a:t>
            </a:r>
          </a:p>
          <a:p>
            <a:pPr algn="r" rtl="1"/>
            <a:r>
              <a:rPr lang="fa-IR" dirty="0">
                <a:cs typeface="B Nazanin" panose="00000400000000000000" pitchFamily="2" charset="-78"/>
              </a:rPr>
              <a:t>آيا عفونت و يا بيمارى كه نياز به درمان داشته باشد وجود دارد؟</a:t>
            </a:r>
          </a:p>
          <a:p>
            <a:pPr algn="r" rtl="1"/>
            <a:r>
              <a:rPr lang="fa-IR" dirty="0">
                <a:cs typeface="B Nazanin" panose="00000400000000000000" pitchFamily="2" charset="-78"/>
              </a:rPr>
              <a:t>آيا حجم كار مادر زياداست؟ </a:t>
            </a:r>
            <a:br>
              <a:rPr lang="fa-IR"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2935216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pPr marL="0" indent="0" algn="ctr" rtl="1">
              <a:lnSpc>
                <a:spcPct val="150000"/>
              </a:lnSpc>
              <a:buNone/>
            </a:pPr>
            <a:r>
              <a:rPr lang="fa-IR" sz="2800" dirty="0">
                <a:solidFill>
                  <a:srgbClr val="FF0000"/>
                </a:solidFill>
                <a:cs typeface="B Titr" panose="00000700000000000000" pitchFamily="2" charset="-78"/>
              </a:rPr>
              <a:t>تشــخيص</a:t>
            </a:r>
            <a:r>
              <a:rPr lang="fa-IR" sz="2800" dirty="0">
                <a:cs typeface="B Titr" panose="00000700000000000000" pitchFamily="2" charset="-78"/>
              </a:rPr>
              <a:t> علت اوليه وزنگيرى كمتر از نياز، مهمترين اصل در درمان اســت. </a:t>
            </a:r>
            <a:br>
              <a:rPr lang="fa-IR" sz="2800" dirty="0">
                <a:cs typeface="B Titr" panose="00000700000000000000" pitchFamily="2" charset="-78"/>
              </a:rPr>
            </a:br>
            <a:endParaRPr lang="en-US" sz="2800" dirty="0">
              <a:cs typeface="B Titr" panose="00000700000000000000" pitchFamily="2" charset="-78"/>
            </a:endParaRPr>
          </a:p>
        </p:txBody>
      </p:sp>
    </p:spTree>
    <p:extLst>
      <p:ext uri="{BB962C8B-B14F-4D97-AF65-F5344CB8AC3E}">
        <p14:creationId xmlns:p14="http://schemas.microsoft.com/office/powerpoint/2010/main" val="155113136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2372</TotalTime>
  <Words>3610</Words>
  <Application>Microsoft Office PowerPoint</Application>
  <PresentationFormat>On-screen Show (4:3)</PresentationFormat>
  <Paragraphs>284</Paragraphs>
  <Slides>72</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72</vt:i4>
      </vt:variant>
    </vt:vector>
  </HeadingPairs>
  <TitlesOfParts>
    <vt:vector size="83" baseType="lpstr">
      <vt:lpstr>2  Mitra</vt:lpstr>
      <vt:lpstr>2  Titr</vt:lpstr>
      <vt:lpstr>B Mitra</vt:lpstr>
      <vt:lpstr>B Nazanin</vt:lpstr>
      <vt:lpstr>B Titr</vt:lpstr>
      <vt:lpstr>Calibri</vt:lpstr>
      <vt:lpstr>Century Schoolbook</vt:lpstr>
      <vt:lpstr>Courier New</vt:lpstr>
      <vt:lpstr>Wingdings</vt:lpstr>
      <vt:lpstr>Wingdings 2</vt:lpstr>
      <vt:lpstr>Oriel</vt:lpstr>
      <vt:lpstr>پیشگیری و درمان سوء تغذیه مادران باردار</vt:lpstr>
      <vt:lpstr>PowerPoint Presentation</vt:lpstr>
      <vt:lpstr>PowerPoint Presentation</vt:lpstr>
      <vt:lpstr>سوء تغذیه مادر باردار</vt:lpstr>
      <vt:lpstr>PowerPoint Presentation</vt:lpstr>
      <vt:lpstr>علل سوءتغذيه كم وزنى مادران در دوران باردارى  </vt:lpstr>
      <vt:lpstr>علل سوءتغذيه كم وزنى مادران در دوران باردارى  </vt:lpstr>
      <vt:lpstr>علل كندى افزايش وزن يا كاهش وزن در نمودار وزنگيرى مادر را بررسى كنيد  </vt:lpstr>
      <vt:lpstr>PowerPoint Presentation</vt:lpstr>
      <vt:lpstr>PowerPoint Presentation</vt:lpstr>
      <vt:lpstr>PowerPoint Presentation</vt:lpstr>
      <vt:lpstr>PowerPoint Presentation</vt:lpstr>
      <vt:lpstr>PowerPoint Presentation</vt:lpstr>
      <vt:lpstr>راهكارهاى براى تعديل شيوه زندگى  </vt:lpstr>
      <vt:lpstr>سوءتغذيه ناشى از پرخورى و دريافت بيش از حد غذا</vt:lpstr>
      <vt:lpstr>PowerPoint Presentation</vt:lpstr>
      <vt:lpstr>اگر افزايش وزن مادر زياد است</vt:lpstr>
      <vt:lpstr>PowerPoint Presentation</vt:lpstr>
      <vt:lpstr>PowerPoint Presentation</vt:lpstr>
      <vt:lpstr>PowerPoint Presentation</vt:lpstr>
      <vt:lpstr>راهكارهاى براى تعديل شيوه زندگى  </vt:lpstr>
      <vt:lpstr>PowerPoint Presentation</vt:lpstr>
      <vt:lpstr>PowerPoint Presentation</vt:lpstr>
      <vt:lpstr>PowerPoint Presentation</vt:lpstr>
      <vt:lpstr>مراقبت مادران باردار</vt:lpstr>
      <vt:lpstr>PowerPoint Presentation</vt:lpstr>
      <vt:lpstr>مراقبت مادران باردار</vt:lpstr>
      <vt:lpstr>نکات مهم درترسیم نمودار بارداری  </vt:lpstr>
      <vt:lpstr>میزان افزایش وزن در هفته 26 تا40 بارداری</vt:lpstr>
      <vt:lpstr>PowerPoint Presentation</vt:lpstr>
      <vt:lpstr>مكمل هاي دارویی</vt:lpstr>
      <vt:lpstr>PowerPoint Presentation</vt:lpstr>
      <vt:lpstr>بارداری زیر 18 سال</vt:lpstr>
      <vt:lpstr>آنمی فقر آهن پیش از بارداری</vt:lpstr>
      <vt:lpstr>کم خونی در بارداری</vt:lpstr>
      <vt:lpstr>مکمل اسید فولیک</vt:lpstr>
      <vt:lpstr>مکمل اسید فولیک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عدم اطلاع از بارداری در فاصله بین LMP وثبت باردای و ثبت وزن در پرونده توسط پزشک (وزن قبلی) </vt:lpstr>
      <vt:lpstr>PowerPoint Presentation</vt:lpstr>
      <vt:lpstr>عدم اطلاع از بارداری در فاصله بین LMPوثبت باردای و ثبت وزن در پرونده توسط پزشک (وزن قبلی) و وزن پیش از بارداری با وزن قبل از 12 هفته 1کیلو تفاوت دارد که بهتر بود وزن فعلی به عنوان وزن پیش از بارداری ثبت می شد</vt:lpstr>
      <vt:lpstr>PowerPoint Presentation</vt:lpstr>
      <vt:lpstr>PowerPoint Presentation</vt:lpstr>
      <vt:lpstr>ثبت اشتباه وزن قبل از بارداری در پرونده وزن قبل از بارداری نیست</vt:lpstr>
      <vt:lpstr>PowerPoint Presentation</vt:lpstr>
      <vt:lpstr>PowerPoint Presentation</vt:lpstr>
      <vt:lpstr>اثرات وزن گيری كمتر از حد مطلوب</vt:lpstr>
      <vt:lpstr>مادران نيازمند توجه بيشتر </vt:lpstr>
      <vt:lpstr> </vt:lpstr>
      <vt:lpstr>رژيم غذايي مناسب براي دوران بارداري</vt:lpstr>
      <vt:lpstr>توصیه های غذايي دوران بارداري</vt:lpstr>
      <vt:lpstr>نکات قابل توجه</vt:lpstr>
      <vt:lpstr>نکات قابل توجه</vt:lpstr>
      <vt:lpstr>PowerPoint Presentation</vt:lpstr>
      <vt:lpstr>منابع غذایی لینولئیک و لینولنیک اسید</vt:lpstr>
      <vt:lpstr>PowerPoint Presentation</vt:lpstr>
      <vt:lpstr>PowerPoint Presentation</vt:lpstr>
      <vt:lpstr>PowerPoint Presentation</vt:lpstr>
      <vt:lpstr>PowerPoint Presentation</vt:lpstr>
      <vt:lpstr>PowerPoint Presentation</vt:lpstr>
      <vt:lpstr>PowerPoint Presentation</vt:lpstr>
      <vt:lpstr>سوزش سر دل :</vt:lpstr>
      <vt:lpstr>توصیه ها</vt:lpstr>
      <vt:lpstr> راه هاي افزايش دريافت فيبر برای درمان یبوست </vt:lpstr>
      <vt:lpstr>PowerPoint Presentation</vt:lpstr>
    </vt:vector>
  </TitlesOfParts>
  <Company>ghaza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اهميت تغذيه در دوران بارداري</dc:title>
  <dc:creator>asfa</dc:creator>
  <cp:lastModifiedBy>A.R.I</cp:lastModifiedBy>
  <cp:revision>207</cp:revision>
  <dcterms:created xsi:type="dcterms:W3CDTF">2011-02-19T05:45:40Z</dcterms:created>
  <dcterms:modified xsi:type="dcterms:W3CDTF">2024-08-31T02:20:37Z</dcterms:modified>
</cp:coreProperties>
</file>