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Lst>
  <p:notesMasterIdLst>
    <p:notesMasterId r:id="rId72"/>
  </p:notesMasterIdLst>
  <p:handoutMasterIdLst>
    <p:handoutMasterId r:id="rId73"/>
  </p:handoutMasterIdLst>
  <p:sldIdLst>
    <p:sldId id="387" r:id="rId2"/>
    <p:sldId id="285" r:id="rId3"/>
    <p:sldId id="728" r:id="rId4"/>
    <p:sldId id="729" r:id="rId5"/>
    <p:sldId id="731" r:id="rId6"/>
    <p:sldId id="732" r:id="rId7"/>
    <p:sldId id="737" r:id="rId8"/>
    <p:sldId id="730" r:id="rId9"/>
    <p:sldId id="738" r:id="rId10"/>
    <p:sldId id="794" r:id="rId11"/>
    <p:sldId id="739" r:id="rId12"/>
    <p:sldId id="541" r:id="rId13"/>
    <p:sldId id="543" r:id="rId14"/>
    <p:sldId id="542" r:id="rId15"/>
    <p:sldId id="544" r:id="rId16"/>
    <p:sldId id="483" r:id="rId17"/>
    <p:sldId id="614" r:id="rId18"/>
    <p:sldId id="549" r:id="rId19"/>
    <p:sldId id="484" r:id="rId20"/>
    <p:sldId id="472" r:id="rId21"/>
    <p:sldId id="550" r:id="rId22"/>
    <p:sldId id="475" r:id="rId23"/>
    <p:sldId id="480" r:id="rId24"/>
    <p:sldId id="551" r:id="rId25"/>
    <p:sldId id="553" r:id="rId26"/>
    <p:sldId id="552" r:id="rId27"/>
    <p:sldId id="726" r:id="rId28"/>
    <p:sldId id="740" r:id="rId29"/>
    <p:sldId id="741" r:id="rId30"/>
    <p:sldId id="742" r:id="rId31"/>
    <p:sldId id="743" r:id="rId32"/>
    <p:sldId id="744" r:id="rId33"/>
    <p:sldId id="790" r:id="rId34"/>
    <p:sldId id="791" r:id="rId35"/>
    <p:sldId id="745" r:id="rId36"/>
    <p:sldId id="746" r:id="rId37"/>
    <p:sldId id="747" r:id="rId38"/>
    <p:sldId id="751" r:id="rId39"/>
    <p:sldId id="752" r:id="rId40"/>
    <p:sldId id="753" r:id="rId41"/>
    <p:sldId id="754" r:id="rId42"/>
    <p:sldId id="793" r:id="rId43"/>
    <p:sldId id="755" r:id="rId44"/>
    <p:sldId id="756" r:id="rId45"/>
    <p:sldId id="757" r:id="rId46"/>
    <p:sldId id="758" r:id="rId47"/>
    <p:sldId id="760" r:id="rId48"/>
    <p:sldId id="761" r:id="rId49"/>
    <p:sldId id="762" r:id="rId50"/>
    <p:sldId id="763" r:id="rId51"/>
    <p:sldId id="764" r:id="rId52"/>
    <p:sldId id="765" r:id="rId53"/>
    <p:sldId id="766" r:id="rId54"/>
    <p:sldId id="769" r:id="rId55"/>
    <p:sldId id="770" r:id="rId56"/>
    <p:sldId id="767" r:id="rId57"/>
    <p:sldId id="768" r:id="rId58"/>
    <p:sldId id="771" r:id="rId59"/>
    <p:sldId id="772" r:id="rId60"/>
    <p:sldId id="773" r:id="rId61"/>
    <p:sldId id="774" r:id="rId62"/>
    <p:sldId id="775" r:id="rId63"/>
    <p:sldId id="776" r:id="rId64"/>
    <p:sldId id="777" r:id="rId65"/>
    <p:sldId id="778" r:id="rId66"/>
    <p:sldId id="779" r:id="rId67"/>
    <p:sldId id="785" r:id="rId68"/>
    <p:sldId id="786" r:id="rId69"/>
    <p:sldId id="498" r:id="rId70"/>
    <p:sldId id="380" r:id="rId71"/>
  </p:sldIdLst>
  <p:sldSz cx="9144000" cy="6858000" type="screen4x3"/>
  <p:notesSz cx="6858000" cy="9144000"/>
  <p:defaultTextStyle>
    <a:defPPr>
      <a:defRPr lang="fa-I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A3EB"/>
    <a:srgbClr val="FF33CC"/>
    <a:srgbClr val="FF99CC"/>
    <a:srgbClr val="FF0066"/>
    <a:srgbClr val="95098E"/>
    <a:srgbClr val="B30D60"/>
    <a:srgbClr val="FF9999"/>
    <a:srgbClr val="56A2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412" autoAdjust="0"/>
    <p:restoredTop sz="94718" autoAdjust="0"/>
  </p:normalViewPr>
  <p:slideViewPr>
    <p:cSldViewPr>
      <p:cViewPr varScale="1">
        <p:scale>
          <a:sx n="69" d="100"/>
          <a:sy n="69" d="100"/>
        </p:scale>
        <p:origin x="1416" y="72"/>
      </p:cViewPr>
      <p:guideLst>
        <p:guide orient="horz" pos="2160"/>
        <p:guide pos="2880"/>
      </p:guideLst>
    </p:cSldViewPr>
  </p:slideViewPr>
  <p:outlineViewPr>
    <p:cViewPr>
      <p:scale>
        <a:sx n="33" d="100"/>
        <a:sy n="33" d="100"/>
      </p:scale>
      <p:origin x="0" y="65250"/>
    </p:cViewPr>
  </p:outlineViewPr>
  <p:notesTextViewPr>
    <p:cViewPr>
      <p:scale>
        <a:sx n="66" d="100"/>
        <a:sy n="66"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rtl="1" fontAlgn="auto">
              <a:spcBef>
                <a:spcPts val="0"/>
              </a:spcBef>
              <a:spcAft>
                <a:spcPts val="0"/>
              </a:spcAft>
              <a:defRPr sz="1200">
                <a:latin typeface="+mn-lt"/>
                <a:cs typeface="+mn-cs"/>
              </a:defRPr>
            </a:lvl1pPr>
          </a:lstStyle>
          <a:p>
            <a:pPr>
              <a:defRPr/>
            </a:pPr>
            <a:r>
              <a:rPr lang="fa-IR"/>
              <a:t>دانشگاه علوم پزشکی بیرجند</a:t>
            </a:r>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rtl="1" fontAlgn="auto">
              <a:spcBef>
                <a:spcPts val="0"/>
              </a:spcBef>
              <a:spcAft>
                <a:spcPts val="0"/>
              </a:spcAft>
              <a:defRPr sz="1200">
                <a:latin typeface="+mn-lt"/>
                <a:cs typeface="+mn-cs"/>
              </a:defRPr>
            </a:lvl1pPr>
          </a:lstStyle>
          <a:p>
            <a:pPr>
              <a:defRPr/>
            </a:pPr>
            <a:fld id="{32F01F0B-0A9B-46E4-ABB7-FEBB3B963C43}" type="datetime1">
              <a:rPr lang="en-US"/>
              <a:pPr>
                <a:defRPr/>
              </a:pPr>
              <a:t>10/7/2024</a:t>
            </a:fld>
            <a:endParaRPr lang="fa-IR"/>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rtl="1" fontAlgn="auto">
              <a:spcBef>
                <a:spcPts val="0"/>
              </a:spcBef>
              <a:spcAft>
                <a:spcPts val="0"/>
              </a:spcAft>
              <a:defRPr sz="1200">
                <a:latin typeface="+mn-lt"/>
                <a:cs typeface="+mn-cs"/>
              </a:defRPr>
            </a:lvl1pPr>
          </a:lstStyle>
          <a:p>
            <a:pPr>
              <a:defRPr/>
            </a:pPr>
            <a:endParaRPr lang="fa-IR"/>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rtl="1" fontAlgn="auto">
              <a:spcBef>
                <a:spcPts val="0"/>
              </a:spcBef>
              <a:spcAft>
                <a:spcPts val="0"/>
              </a:spcAft>
              <a:defRPr sz="1200">
                <a:latin typeface="+mn-lt"/>
                <a:cs typeface="+mn-cs"/>
              </a:defRPr>
            </a:lvl1pPr>
          </a:lstStyle>
          <a:p>
            <a:pPr>
              <a:defRPr/>
            </a:pPr>
            <a:fld id="{49114764-1AC9-4C0F-BCEE-6FBC7D69B5E1}" type="slidenum">
              <a:rPr lang="fa-IR"/>
              <a:pPr>
                <a:defRPr/>
              </a:pPr>
              <a:t>‹#›</a:t>
            </a:fld>
            <a:endParaRPr lang="fa-IR"/>
          </a:p>
        </p:txBody>
      </p:sp>
    </p:spTree>
    <p:extLst>
      <p:ext uri="{BB962C8B-B14F-4D97-AF65-F5344CB8AC3E}">
        <p14:creationId xmlns:p14="http://schemas.microsoft.com/office/powerpoint/2010/main" val="1735440549"/>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rtl="1" fontAlgn="auto">
              <a:spcBef>
                <a:spcPts val="0"/>
              </a:spcBef>
              <a:spcAft>
                <a:spcPts val="0"/>
              </a:spcAft>
              <a:defRPr sz="1200">
                <a:latin typeface="+mn-lt"/>
                <a:cs typeface="+mn-cs"/>
              </a:defRPr>
            </a:lvl1pPr>
          </a:lstStyle>
          <a:p>
            <a:pPr>
              <a:defRPr/>
            </a:pPr>
            <a:r>
              <a:rPr lang="fa-IR"/>
              <a:t>دانشگاه علوم پزشکی بیرجند</a:t>
            </a: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rtl="1" fontAlgn="auto">
              <a:spcBef>
                <a:spcPts val="0"/>
              </a:spcBef>
              <a:spcAft>
                <a:spcPts val="0"/>
              </a:spcAft>
              <a:defRPr sz="1200">
                <a:latin typeface="+mn-lt"/>
                <a:cs typeface="+mn-cs"/>
              </a:defRPr>
            </a:lvl1pPr>
          </a:lstStyle>
          <a:p>
            <a:pPr>
              <a:defRPr/>
            </a:pPr>
            <a:fld id="{4C88AFFF-073E-4B36-9AA5-80207048BFD2}" type="datetime1">
              <a:rPr lang="en-US"/>
              <a:pPr>
                <a:defRPr/>
              </a:pPr>
              <a:t>10/7/2024</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fa-IR"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rtl="1" fontAlgn="auto">
              <a:spcBef>
                <a:spcPts val="0"/>
              </a:spcBef>
              <a:spcAft>
                <a:spcPts val="0"/>
              </a:spcAft>
              <a:defRPr sz="1200">
                <a:latin typeface="+mn-lt"/>
                <a:cs typeface="+mn-cs"/>
              </a:defRPr>
            </a:lvl1pPr>
          </a:lstStyle>
          <a:p>
            <a:pPr>
              <a:defRPr/>
            </a:pPr>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rtl="1" fontAlgn="auto">
              <a:spcBef>
                <a:spcPts val="0"/>
              </a:spcBef>
              <a:spcAft>
                <a:spcPts val="0"/>
              </a:spcAft>
              <a:defRPr sz="1200">
                <a:latin typeface="+mn-lt"/>
                <a:cs typeface="+mn-cs"/>
              </a:defRPr>
            </a:lvl1pPr>
          </a:lstStyle>
          <a:p>
            <a:pPr>
              <a:defRPr/>
            </a:pPr>
            <a:fld id="{67DA9499-AC5E-4B2C-B008-6FC0FD1F6240}" type="slidenum">
              <a:rPr lang="fa-IR"/>
              <a:pPr>
                <a:defRPr/>
              </a:pPr>
              <a:t>‹#›</a:t>
            </a:fld>
            <a:endParaRPr lang="fa-IR"/>
          </a:p>
        </p:txBody>
      </p:sp>
    </p:spTree>
    <p:extLst>
      <p:ext uri="{BB962C8B-B14F-4D97-AF65-F5344CB8AC3E}">
        <p14:creationId xmlns:p14="http://schemas.microsoft.com/office/powerpoint/2010/main" val="391772160"/>
      </p:ext>
    </p:extLst>
  </p:cSld>
  <p:clrMap bg1="lt1" tx1="dk1" bg2="lt2" tx2="dk2" accent1="accent1" accent2="accent2" accent3="accent3" accent4="accent4" accent5="accent5" accent6="accent6" hlink="hlink" folHlink="folHlink"/>
  <p:hf ftr="0"/>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BDAC3BC-1883-4787-967F-1EDC1C572F3B}"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3011598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fa-IR" smtClean="0"/>
              <a:t>دانشگاه علوم پزشکی بیرجند</a:t>
            </a:r>
            <a:endParaRPr lang="fa-IR"/>
          </a:p>
        </p:txBody>
      </p:sp>
      <p:sp>
        <p:nvSpPr>
          <p:cNvPr id="5" name="Date Placeholder 4"/>
          <p:cNvSpPr>
            <a:spLocks noGrp="1"/>
          </p:cNvSpPr>
          <p:nvPr>
            <p:ph type="dt" idx="11"/>
          </p:nvPr>
        </p:nvSpPr>
        <p:spPr/>
        <p:txBody>
          <a:bodyPr/>
          <a:lstStyle/>
          <a:p>
            <a:pPr>
              <a:defRPr/>
            </a:pPr>
            <a:fld id="{4C88AFFF-073E-4B36-9AA5-80207048BFD2}" type="datetime1">
              <a:rPr lang="en-US" smtClean="0"/>
              <a:pPr>
                <a:defRPr/>
              </a:pPr>
              <a:t>10/7/2024</a:t>
            </a:fld>
            <a:endParaRPr lang="fa-IR"/>
          </a:p>
        </p:txBody>
      </p:sp>
      <p:sp>
        <p:nvSpPr>
          <p:cNvPr id="6" name="Slide Number Placeholder 5"/>
          <p:cNvSpPr>
            <a:spLocks noGrp="1"/>
          </p:cNvSpPr>
          <p:nvPr>
            <p:ph type="sldNum" sz="quarter" idx="12"/>
          </p:nvPr>
        </p:nvSpPr>
        <p:spPr/>
        <p:txBody>
          <a:bodyPr/>
          <a:lstStyle/>
          <a:p>
            <a:pPr>
              <a:defRPr/>
            </a:pPr>
            <a:fld id="{67DA9499-AC5E-4B2C-B008-6FC0FD1F6240}" type="slidenum">
              <a:rPr lang="fa-IR" smtClean="0"/>
              <a:pPr>
                <a:defRPr/>
              </a:pPr>
              <a:t>64</a:t>
            </a:fld>
            <a:endParaRPr lang="fa-IR"/>
          </a:p>
        </p:txBody>
      </p:sp>
    </p:spTree>
    <p:extLst>
      <p:ext uri="{BB962C8B-B14F-4D97-AF65-F5344CB8AC3E}">
        <p14:creationId xmlns:p14="http://schemas.microsoft.com/office/powerpoint/2010/main" val="14196533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2514600"/>
            <a:ext cx="9144000" cy="914400"/>
          </a:xfrm>
        </p:spPr>
        <p:txBody>
          <a:bodyPr/>
          <a:lstStyle>
            <a:lvl1pPr>
              <a:defRPr sz="4800"/>
            </a:lvl1pPr>
          </a:lstStyle>
          <a:p>
            <a:r>
              <a:rPr lang="fa-IR" smtClean="0"/>
              <a:t>Click to edit Master title style</a:t>
            </a:r>
            <a:endParaRPr lang="fa-IR"/>
          </a:p>
        </p:txBody>
      </p:sp>
      <p:sp>
        <p:nvSpPr>
          <p:cNvPr id="3075" name="Rectangle 3"/>
          <p:cNvSpPr>
            <a:spLocks noGrp="1" noChangeArrowheads="1"/>
          </p:cNvSpPr>
          <p:nvPr>
            <p:ph type="subTitle" idx="1"/>
          </p:nvPr>
        </p:nvSpPr>
        <p:spPr>
          <a:xfrm>
            <a:off x="0" y="3479800"/>
            <a:ext cx="9144000" cy="635000"/>
          </a:xfrm>
        </p:spPr>
        <p:txBody>
          <a:bodyPr/>
          <a:lstStyle>
            <a:lvl1pPr marL="0" indent="0" algn="ctr">
              <a:buFontTx/>
              <a:buNone/>
              <a:defRPr/>
            </a:lvl1pPr>
          </a:lstStyle>
          <a:p>
            <a:r>
              <a:rPr lang="fa-IR" smtClean="0"/>
              <a:t>Click to edit Master subtitle style</a:t>
            </a:r>
            <a:endParaRPr lang="fa-IR"/>
          </a:p>
        </p:txBody>
      </p:sp>
      <p:sp>
        <p:nvSpPr>
          <p:cNvPr id="4" name="Rectangle 4"/>
          <p:cNvSpPr>
            <a:spLocks noGrp="1" noChangeArrowheads="1"/>
          </p:cNvSpPr>
          <p:nvPr>
            <p:ph type="dt" sz="half" idx="10"/>
          </p:nvPr>
        </p:nvSpPr>
        <p:spPr/>
        <p:txBody>
          <a:bodyPr/>
          <a:lstStyle>
            <a:lvl1pPr>
              <a:defRPr/>
            </a:lvl1pPr>
          </a:lstStyle>
          <a:p>
            <a:pPr>
              <a:defRPr/>
            </a:pPr>
            <a:fld id="{B446CB50-FDAD-4F08-BC84-A5557516EEB2}" type="datetime1">
              <a:rPr lang="en-US"/>
              <a:pPr>
                <a:defRPr/>
              </a:pPr>
              <a:t>10/7/2024</a:t>
            </a:fld>
            <a:endParaRPr lang="fa-IR"/>
          </a:p>
        </p:txBody>
      </p:sp>
      <p:sp>
        <p:nvSpPr>
          <p:cNvPr id="5" name="Rectangle 5"/>
          <p:cNvSpPr>
            <a:spLocks noGrp="1" noChangeArrowheads="1"/>
          </p:cNvSpPr>
          <p:nvPr>
            <p:ph type="ftr" sz="quarter" idx="11"/>
          </p:nvPr>
        </p:nvSpPr>
        <p:spPr/>
        <p:txBody>
          <a:bodyPr/>
          <a:lstStyle>
            <a:lvl1pPr>
              <a:defRPr/>
            </a:lvl1pPr>
          </a:lstStyle>
          <a:p>
            <a:pPr>
              <a:defRPr/>
            </a:pPr>
            <a:endParaRPr lang="fa-IR"/>
          </a:p>
        </p:txBody>
      </p:sp>
      <p:sp>
        <p:nvSpPr>
          <p:cNvPr id="6" name="Rectangle 6"/>
          <p:cNvSpPr>
            <a:spLocks noGrp="1" noChangeArrowheads="1"/>
          </p:cNvSpPr>
          <p:nvPr>
            <p:ph type="sldNum" sz="quarter" idx="12"/>
          </p:nvPr>
        </p:nvSpPr>
        <p:spPr/>
        <p:txBody>
          <a:bodyPr/>
          <a:lstStyle>
            <a:lvl1pPr>
              <a:defRPr/>
            </a:lvl1pPr>
          </a:lstStyle>
          <a:p>
            <a:pPr>
              <a:defRPr/>
            </a:pPr>
            <a:fld id="{429D15E5-6CF7-441A-81BD-3669D7FAE110}" type="slidenum">
              <a:rPr lang="fa-IR"/>
              <a:pPr>
                <a:defRPr/>
              </a:pPr>
              <a:t>‹#›</a:t>
            </a:fld>
            <a:endParaRPr lang="fa-I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fa-IR" smtClean="0"/>
              <a:t>Click to edit Master text styles</a:t>
            </a:r>
          </a:p>
          <a:p>
            <a:pPr lvl="1"/>
            <a:r>
              <a:rPr lang="fa-IR" smtClean="0"/>
              <a:t>Second level</a:t>
            </a:r>
          </a:p>
          <a:p>
            <a:pPr lvl="2"/>
            <a:r>
              <a:rPr lang="fa-IR" smtClean="0"/>
              <a:t>Third level</a:t>
            </a:r>
          </a:p>
          <a:p>
            <a:pPr lvl="3"/>
            <a:r>
              <a:rPr lang="fa-IR" smtClean="0"/>
              <a:t>Fourth level</a:t>
            </a:r>
          </a:p>
          <a:p>
            <a:pPr lvl="4"/>
            <a:r>
              <a:rPr lang="fa-IR" smtClean="0"/>
              <a:t>Fifth level</a:t>
            </a:r>
            <a:endParaRPr lang="fa-IR"/>
          </a:p>
        </p:txBody>
      </p:sp>
      <p:sp>
        <p:nvSpPr>
          <p:cNvPr id="4" name="Rectangle 4"/>
          <p:cNvSpPr>
            <a:spLocks noGrp="1" noChangeArrowheads="1"/>
          </p:cNvSpPr>
          <p:nvPr>
            <p:ph type="dt" sz="half" idx="10"/>
          </p:nvPr>
        </p:nvSpPr>
        <p:spPr>
          <a:ln/>
        </p:spPr>
        <p:txBody>
          <a:bodyPr/>
          <a:lstStyle>
            <a:lvl1pPr>
              <a:defRPr/>
            </a:lvl1pPr>
          </a:lstStyle>
          <a:p>
            <a:pPr>
              <a:defRPr/>
            </a:pPr>
            <a:fld id="{0FD53FFE-BBEA-4E5B-A60B-2F56F4B67361}" type="datetime1">
              <a:rPr lang="en-US"/>
              <a:pPr>
                <a:defRPr/>
              </a:pPr>
              <a:t>10/7/2024</a:t>
            </a:fld>
            <a:endParaRPr lang="fa-IR"/>
          </a:p>
        </p:txBody>
      </p:sp>
      <p:sp>
        <p:nvSpPr>
          <p:cNvPr id="5" name="Rectangle 5"/>
          <p:cNvSpPr>
            <a:spLocks noGrp="1" noChangeArrowheads="1"/>
          </p:cNvSpPr>
          <p:nvPr>
            <p:ph type="ftr" sz="quarter" idx="11"/>
          </p:nvPr>
        </p:nvSpPr>
        <p:spPr>
          <a:ln/>
        </p:spPr>
        <p:txBody>
          <a:bodyPr/>
          <a:lstStyle>
            <a:lvl1pPr>
              <a:defRPr/>
            </a:lvl1pPr>
          </a:lstStyle>
          <a:p>
            <a:pPr>
              <a:defRPr/>
            </a:pPr>
            <a:endParaRPr lang="fa-IR"/>
          </a:p>
        </p:txBody>
      </p:sp>
      <p:sp>
        <p:nvSpPr>
          <p:cNvPr id="6" name="Rectangle 6"/>
          <p:cNvSpPr>
            <a:spLocks noGrp="1" noChangeArrowheads="1"/>
          </p:cNvSpPr>
          <p:nvPr>
            <p:ph type="sldNum" sz="quarter" idx="12"/>
          </p:nvPr>
        </p:nvSpPr>
        <p:spPr>
          <a:ln/>
        </p:spPr>
        <p:txBody>
          <a:bodyPr/>
          <a:lstStyle>
            <a:lvl1pPr>
              <a:defRPr/>
            </a:lvl1pPr>
          </a:lstStyle>
          <a:p>
            <a:pPr>
              <a:defRPr/>
            </a:pPr>
            <a:fld id="{349F63FB-21AE-4038-BE44-E6F2081CD171}" type="slidenum">
              <a:rPr lang="fa-IR"/>
              <a:pPr>
                <a:defRPr/>
              </a:pPr>
              <a:t>‹#›</a:t>
            </a:fld>
            <a:endParaRPr lang="fa-IR"/>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77000"/>
          </a:xfrm>
        </p:spPr>
        <p:txBody>
          <a:bodyPr vert="eaVert"/>
          <a:lstStyle/>
          <a:p>
            <a:r>
              <a:rPr lang="fa-IR" smtClean="0"/>
              <a:t>Click to edit Master title style</a:t>
            </a:r>
            <a:endParaRPr lang="fa-IR"/>
          </a:p>
        </p:txBody>
      </p:sp>
      <p:sp>
        <p:nvSpPr>
          <p:cNvPr id="3" name="Vertical Text Placeholder 2"/>
          <p:cNvSpPr>
            <a:spLocks noGrp="1"/>
          </p:cNvSpPr>
          <p:nvPr>
            <p:ph type="body" orient="vert" idx="1"/>
          </p:nvPr>
        </p:nvSpPr>
        <p:spPr>
          <a:xfrm>
            <a:off x="0" y="0"/>
            <a:ext cx="6705600" cy="6477000"/>
          </a:xfrm>
        </p:spPr>
        <p:txBody>
          <a:bodyPr vert="eaVert"/>
          <a:lstStyle/>
          <a:p>
            <a:pPr lvl="0"/>
            <a:r>
              <a:rPr lang="fa-IR" smtClean="0"/>
              <a:t>Click to edit Master text styles</a:t>
            </a:r>
          </a:p>
          <a:p>
            <a:pPr lvl="1"/>
            <a:r>
              <a:rPr lang="fa-IR" smtClean="0"/>
              <a:t>Second level</a:t>
            </a:r>
          </a:p>
          <a:p>
            <a:pPr lvl="2"/>
            <a:r>
              <a:rPr lang="fa-IR" smtClean="0"/>
              <a:t>Third level</a:t>
            </a:r>
          </a:p>
          <a:p>
            <a:pPr lvl="3"/>
            <a:r>
              <a:rPr lang="fa-IR" smtClean="0"/>
              <a:t>Fourth level</a:t>
            </a:r>
          </a:p>
          <a:p>
            <a:pPr lvl="4"/>
            <a:r>
              <a:rPr lang="fa-IR" smtClean="0"/>
              <a:t>Fifth level</a:t>
            </a:r>
            <a:endParaRPr lang="fa-IR"/>
          </a:p>
        </p:txBody>
      </p:sp>
      <p:sp>
        <p:nvSpPr>
          <p:cNvPr id="4" name="Rectangle 4"/>
          <p:cNvSpPr>
            <a:spLocks noGrp="1" noChangeArrowheads="1"/>
          </p:cNvSpPr>
          <p:nvPr>
            <p:ph type="dt" sz="half" idx="10"/>
          </p:nvPr>
        </p:nvSpPr>
        <p:spPr>
          <a:ln/>
        </p:spPr>
        <p:txBody>
          <a:bodyPr/>
          <a:lstStyle>
            <a:lvl1pPr>
              <a:defRPr/>
            </a:lvl1pPr>
          </a:lstStyle>
          <a:p>
            <a:pPr>
              <a:defRPr/>
            </a:pPr>
            <a:fld id="{0807345D-5D9E-438B-8E9A-80B500066232}" type="datetime1">
              <a:rPr lang="en-US"/>
              <a:pPr>
                <a:defRPr/>
              </a:pPr>
              <a:t>10/7/2024</a:t>
            </a:fld>
            <a:endParaRPr lang="fa-IR"/>
          </a:p>
        </p:txBody>
      </p:sp>
      <p:sp>
        <p:nvSpPr>
          <p:cNvPr id="5" name="Rectangle 5"/>
          <p:cNvSpPr>
            <a:spLocks noGrp="1" noChangeArrowheads="1"/>
          </p:cNvSpPr>
          <p:nvPr>
            <p:ph type="ftr" sz="quarter" idx="11"/>
          </p:nvPr>
        </p:nvSpPr>
        <p:spPr>
          <a:ln/>
        </p:spPr>
        <p:txBody>
          <a:bodyPr/>
          <a:lstStyle>
            <a:lvl1pPr>
              <a:defRPr/>
            </a:lvl1pPr>
          </a:lstStyle>
          <a:p>
            <a:pPr>
              <a:defRPr/>
            </a:pPr>
            <a:endParaRPr lang="fa-IR"/>
          </a:p>
        </p:txBody>
      </p:sp>
      <p:sp>
        <p:nvSpPr>
          <p:cNvPr id="6" name="Rectangle 6"/>
          <p:cNvSpPr>
            <a:spLocks noGrp="1" noChangeArrowheads="1"/>
          </p:cNvSpPr>
          <p:nvPr>
            <p:ph type="sldNum" sz="quarter" idx="12"/>
          </p:nvPr>
        </p:nvSpPr>
        <p:spPr>
          <a:ln/>
        </p:spPr>
        <p:txBody>
          <a:bodyPr/>
          <a:lstStyle>
            <a:lvl1pPr>
              <a:defRPr/>
            </a:lvl1pPr>
          </a:lstStyle>
          <a:p>
            <a:pPr>
              <a:defRPr/>
            </a:pPr>
            <a:fld id="{D7FAF2C5-B743-41ED-89C4-1564AEC5494C}" type="slidenum">
              <a:rPr lang="fa-IR"/>
              <a:pPr>
                <a:defRPr/>
              </a:pPr>
              <a:t>‹#›</a:t>
            </a:fld>
            <a:endParaRPr lang="fa-IR"/>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Click to edit Master title style</a:t>
            </a:r>
            <a:endParaRPr lang="fa-IR"/>
          </a:p>
        </p:txBody>
      </p:sp>
      <p:sp>
        <p:nvSpPr>
          <p:cNvPr id="3" name="Content Placeholder 2"/>
          <p:cNvSpPr>
            <a:spLocks noGrp="1"/>
          </p:cNvSpPr>
          <p:nvPr>
            <p:ph idx="1"/>
          </p:nvPr>
        </p:nvSpPr>
        <p:spPr/>
        <p:txBody>
          <a:bodyPr/>
          <a:lstStyle/>
          <a:p>
            <a:pPr lvl="0"/>
            <a:r>
              <a:rPr lang="fa-IR" smtClean="0"/>
              <a:t>Click to edit Master text styles</a:t>
            </a:r>
          </a:p>
          <a:p>
            <a:pPr lvl="1"/>
            <a:r>
              <a:rPr lang="fa-IR" smtClean="0"/>
              <a:t>Second level</a:t>
            </a:r>
          </a:p>
          <a:p>
            <a:pPr lvl="2"/>
            <a:r>
              <a:rPr lang="fa-IR" smtClean="0"/>
              <a:t>Third level</a:t>
            </a:r>
          </a:p>
          <a:p>
            <a:pPr lvl="3"/>
            <a:r>
              <a:rPr lang="fa-IR" smtClean="0"/>
              <a:t>Fourth level</a:t>
            </a:r>
          </a:p>
          <a:p>
            <a:pPr lvl="4"/>
            <a:r>
              <a:rPr lang="fa-IR" smtClean="0"/>
              <a:t>Fifth level</a:t>
            </a:r>
            <a:endParaRPr lang="fa-IR"/>
          </a:p>
        </p:txBody>
      </p:sp>
      <p:sp>
        <p:nvSpPr>
          <p:cNvPr id="4" name="Rectangle 4"/>
          <p:cNvSpPr>
            <a:spLocks noGrp="1" noChangeArrowheads="1"/>
          </p:cNvSpPr>
          <p:nvPr>
            <p:ph type="dt" sz="half" idx="10"/>
          </p:nvPr>
        </p:nvSpPr>
        <p:spPr>
          <a:ln/>
        </p:spPr>
        <p:txBody>
          <a:bodyPr/>
          <a:lstStyle>
            <a:lvl1pPr>
              <a:defRPr/>
            </a:lvl1pPr>
          </a:lstStyle>
          <a:p>
            <a:pPr>
              <a:defRPr/>
            </a:pPr>
            <a:fld id="{316FC534-45DC-4ED9-B065-A18EC97A58B5}" type="datetime1">
              <a:rPr lang="en-US"/>
              <a:pPr>
                <a:defRPr/>
              </a:pPr>
              <a:t>10/7/2024</a:t>
            </a:fld>
            <a:endParaRPr lang="fa-IR"/>
          </a:p>
        </p:txBody>
      </p:sp>
      <p:sp>
        <p:nvSpPr>
          <p:cNvPr id="5" name="Rectangle 5"/>
          <p:cNvSpPr>
            <a:spLocks noGrp="1" noChangeArrowheads="1"/>
          </p:cNvSpPr>
          <p:nvPr>
            <p:ph type="ftr" sz="quarter" idx="11"/>
          </p:nvPr>
        </p:nvSpPr>
        <p:spPr>
          <a:ln/>
        </p:spPr>
        <p:txBody>
          <a:bodyPr/>
          <a:lstStyle>
            <a:lvl1pPr>
              <a:defRPr/>
            </a:lvl1pPr>
          </a:lstStyle>
          <a:p>
            <a:pPr>
              <a:defRPr/>
            </a:pPr>
            <a:endParaRPr lang="fa-IR"/>
          </a:p>
        </p:txBody>
      </p:sp>
      <p:sp>
        <p:nvSpPr>
          <p:cNvPr id="6" name="Rectangle 6"/>
          <p:cNvSpPr>
            <a:spLocks noGrp="1" noChangeArrowheads="1"/>
          </p:cNvSpPr>
          <p:nvPr>
            <p:ph type="sldNum" sz="quarter" idx="12"/>
          </p:nvPr>
        </p:nvSpPr>
        <p:spPr>
          <a:ln/>
        </p:spPr>
        <p:txBody>
          <a:bodyPr/>
          <a:lstStyle>
            <a:lvl1pPr>
              <a:defRPr/>
            </a:lvl1pPr>
          </a:lstStyle>
          <a:p>
            <a:pPr>
              <a:defRPr/>
            </a:pPr>
            <a:fld id="{FEC52D35-9794-42B8-8E47-99707CF273F6}" type="slidenum">
              <a:rPr lang="fa-IR"/>
              <a:pPr>
                <a:defRPr/>
              </a:pPr>
              <a:t>‹#›</a:t>
            </a:fld>
            <a:endParaRPr lang="fa-I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fa-IR"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a-IR"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E5937BBC-92BD-4A45-AFA5-3D8C2F8D33E3}" type="datetime1">
              <a:rPr lang="en-US"/>
              <a:pPr>
                <a:defRPr/>
              </a:pPr>
              <a:t>10/7/2024</a:t>
            </a:fld>
            <a:endParaRPr lang="fa-IR"/>
          </a:p>
        </p:txBody>
      </p:sp>
      <p:sp>
        <p:nvSpPr>
          <p:cNvPr id="5" name="Rectangle 5"/>
          <p:cNvSpPr>
            <a:spLocks noGrp="1" noChangeArrowheads="1"/>
          </p:cNvSpPr>
          <p:nvPr>
            <p:ph type="ftr" sz="quarter" idx="11"/>
          </p:nvPr>
        </p:nvSpPr>
        <p:spPr>
          <a:ln/>
        </p:spPr>
        <p:txBody>
          <a:bodyPr/>
          <a:lstStyle>
            <a:lvl1pPr>
              <a:defRPr/>
            </a:lvl1pPr>
          </a:lstStyle>
          <a:p>
            <a:pPr>
              <a:defRPr/>
            </a:pPr>
            <a:endParaRPr lang="fa-IR"/>
          </a:p>
        </p:txBody>
      </p:sp>
      <p:sp>
        <p:nvSpPr>
          <p:cNvPr id="6" name="Rectangle 6"/>
          <p:cNvSpPr>
            <a:spLocks noGrp="1" noChangeArrowheads="1"/>
          </p:cNvSpPr>
          <p:nvPr>
            <p:ph type="sldNum" sz="quarter" idx="12"/>
          </p:nvPr>
        </p:nvSpPr>
        <p:spPr>
          <a:ln/>
        </p:spPr>
        <p:txBody>
          <a:bodyPr/>
          <a:lstStyle>
            <a:lvl1pPr>
              <a:defRPr/>
            </a:lvl1pPr>
          </a:lstStyle>
          <a:p>
            <a:pPr>
              <a:defRPr/>
            </a:pPr>
            <a:fld id="{FB2F6150-F8E3-4847-9550-D70D46DC71E9}" type="slidenum">
              <a:rPr lang="fa-IR"/>
              <a:pPr>
                <a:defRPr/>
              </a:pPr>
              <a:t>‹#›</a:t>
            </a:fld>
            <a:endParaRPr lang="fa-I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Click to edit Master title style</a:t>
            </a:r>
            <a:endParaRPr lang="fa-IR"/>
          </a:p>
        </p:txBody>
      </p:sp>
      <p:sp>
        <p:nvSpPr>
          <p:cNvPr id="3" name="Content Placeholder 2"/>
          <p:cNvSpPr>
            <a:spLocks noGrp="1"/>
          </p:cNvSpPr>
          <p:nvPr>
            <p:ph sz="half" idx="1"/>
          </p:nvPr>
        </p:nvSpPr>
        <p:spPr>
          <a:xfrm>
            <a:off x="1371600" y="762000"/>
            <a:ext cx="3810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a-IR" smtClean="0"/>
              <a:t>Click to edit Master text styles</a:t>
            </a:r>
          </a:p>
          <a:p>
            <a:pPr lvl="1"/>
            <a:r>
              <a:rPr lang="fa-IR" smtClean="0"/>
              <a:t>Second level</a:t>
            </a:r>
          </a:p>
          <a:p>
            <a:pPr lvl="2"/>
            <a:r>
              <a:rPr lang="fa-IR" smtClean="0"/>
              <a:t>Third level</a:t>
            </a:r>
          </a:p>
          <a:p>
            <a:pPr lvl="3"/>
            <a:r>
              <a:rPr lang="fa-IR" smtClean="0"/>
              <a:t>Fourth level</a:t>
            </a:r>
          </a:p>
          <a:p>
            <a:pPr lvl="4"/>
            <a:r>
              <a:rPr lang="fa-IR" smtClean="0"/>
              <a:t>Fifth level</a:t>
            </a:r>
            <a:endParaRPr lang="fa-IR"/>
          </a:p>
        </p:txBody>
      </p:sp>
      <p:sp>
        <p:nvSpPr>
          <p:cNvPr id="4" name="Content Placeholder 3"/>
          <p:cNvSpPr>
            <a:spLocks noGrp="1"/>
          </p:cNvSpPr>
          <p:nvPr>
            <p:ph sz="half" idx="2"/>
          </p:nvPr>
        </p:nvSpPr>
        <p:spPr>
          <a:xfrm>
            <a:off x="5334000" y="762000"/>
            <a:ext cx="3810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a-IR" smtClean="0"/>
              <a:t>Click to edit Master text styles</a:t>
            </a:r>
          </a:p>
          <a:p>
            <a:pPr lvl="1"/>
            <a:r>
              <a:rPr lang="fa-IR" smtClean="0"/>
              <a:t>Second level</a:t>
            </a:r>
          </a:p>
          <a:p>
            <a:pPr lvl="2"/>
            <a:r>
              <a:rPr lang="fa-IR" smtClean="0"/>
              <a:t>Third level</a:t>
            </a:r>
          </a:p>
          <a:p>
            <a:pPr lvl="3"/>
            <a:r>
              <a:rPr lang="fa-IR" smtClean="0"/>
              <a:t>Fourth level</a:t>
            </a:r>
          </a:p>
          <a:p>
            <a:pPr lvl="4"/>
            <a:r>
              <a:rPr lang="fa-IR" smtClean="0"/>
              <a:t>Fifth level</a:t>
            </a:r>
            <a:endParaRPr lang="fa-IR"/>
          </a:p>
        </p:txBody>
      </p:sp>
      <p:sp>
        <p:nvSpPr>
          <p:cNvPr id="5" name="Rectangle 4"/>
          <p:cNvSpPr>
            <a:spLocks noGrp="1" noChangeArrowheads="1"/>
          </p:cNvSpPr>
          <p:nvPr>
            <p:ph type="dt" sz="half" idx="10"/>
          </p:nvPr>
        </p:nvSpPr>
        <p:spPr>
          <a:ln/>
        </p:spPr>
        <p:txBody>
          <a:bodyPr/>
          <a:lstStyle>
            <a:lvl1pPr>
              <a:defRPr/>
            </a:lvl1pPr>
          </a:lstStyle>
          <a:p>
            <a:pPr>
              <a:defRPr/>
            </a:pPr>
            <a:fld id="{873EF259-3BD4-4223-ACA1-CC831FE8BCAA}" type="datetime1">
              <a:rPr lang="en-US"/>
              <a:pPr>
                <a:defRPr/>
              </a:pPr>
              <a:t>10/7/2024</a:t>
            </a:fld>
            <a:endParaRPr lang="fa-IR"/>
          </a:p>
        </p:txBody>
      </p:sp>
      <p:sp>
        <p:nvSpPr>
          <p:cNvPr id="6" name="Rectangle 5"/>
          <p:cNvSpPr>
            <a:spLocks noGrp="1" noChangeArrowheads="1"/>
          </p:cNvSpPr>
          <p:nvPr>
            <p:ph type="ftr" sz="quarter" idx="11"/>
          </p:nvPr>
        </p:nvSpPr>
        <p:spPr>
          <a:ln/>
        </p:spPr>
        <p:txBody>
          <a:bodyPr/>
          <a:lstStyle>
            <a:lvl1pPr>
              <a:defRPr/>
            </a:lvl1pPr>
          </a:lstStyle>
          <a:p>
            <a:pPr>
              <a:defRPr/>
            </a:pPr>
            <a:endParaRPr lang="fa-IR"/>
          </a:p>
        </p:txBody>
      </p:sp>
      <p:sp>
        <p:nvSpPr>
          <p:cNvPr id="7" name="Rectangle 6"/>
          <p:cNvSpPr>
            <a:spLocks noGrp="1" noChangeArrowheads="1"/>
          </p:cNvSpPr>
          <p:nvPr>
            <p:ph type="sldNum" sz="quarter" idx="12"/>
          </p:nvPr>
        </p:nvSpPr>
        <p:spPr>
          <a:ln/>
        </p:spPr>
        <p:txBody>
          <a:bodyPr/>
          <a:lstStyle>
            <a:lvl1pPr>
              <a:defRPr/>
            </a:lvl1pPr>
          </a:lstStyle>
          <a:p>
            <a:pPr>
              <a:defRPr/>
            </a:pPr>
            <a:fld id="{9F5D2575-4396-4370-B6BB-125C295320CE}" type="slidenum">
              <a:rPr lang="fa-IR"/>
              <a:pPr>
                <a:defRPr/>
              </a:pPr>
              <a:t>‹#›</a:t>
            </a:fld>
            <a:endParaRPr lang="fa-I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fa-IR"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a-IR"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a-IR" smtClean="0"/>
              <a:t>Click to edit Master text styles</a:t>
            </a:r>
          </a:p>
          <a:p>
            <a:pPr lvl="1"/>
            <a:r>
              <a:rPr lang="fa-IR" smtClean="0"/>
              <a:t>Second level</a:t>
            </a:r>
          </a:p>
          <a:p>
            <a:pPr lvl="2"/>
            <a:r>
              <a:rPr lang="fa-IR" smtClean="0"/>
              <a:t>Third level</a:t>
            </a:r>
          </a:p>
          <a:p>
            <a:pPr lvl="3"/>
            <a:r>
              <a:rPr lang="fa-IR" smtClean="0"/>
              <a:t>Fourth level</a:t>
            </a:r>
          </a:p>
          <a:p>
            <a:pPr lvl="4"/>
            <a:r>
              <a:rPr lang="fa-IR"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a-IR"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a-IR" smtClean="0"/>
              <a:t>Click to edit Master text styles</a:t>
            </a:r>
          </a:p>
          <a:p>
            <a:pPr lvl="1"/>
            <a:r>
              <a:rPr lang="fa-IR" smtClean="0"/>
              <a:t>Second level</a:t>
            </a:r>
          </a:p>
          <a:p>
            <a:pPr lvl="2"/>
            <a:r>
              <a:rPr lang="fa-IR" smtClean="0"/>
              <a:t>Third level</a:t>
            </a:r>
          </a:p>
          <a:p>
            <a:pPr lvl="3"/>
            <a:r>
              <a:rPr lang="fa-IR" smtClean="0"/>
              <a:t>Fourth level</a:t>
            </a:r>
          </a:p>
          <a:p>
            <a:pPr lvl="4"/>
            <a:r>
              <a:rPr lang="fa-IR" smtClean="0"/>
              <a:t>Fifth level</a:t>
            </a:r>
            <a:endParaRPr lang="fa-IR"/>
          </a:p>
        </p:txBody>
      </p:sp>
      <p:sp>
        <p:nvSpPr>
          <p:cNvPr id="7" name="Rectangle 4"/>
          <p:cNvSpPr>
            <a:spLocks noGrp="1" noChangeArrowheads="1"/>
          </p:cNvSpPr>
          <p:nvPr>
            <p:ph type="dt" sz="half" idx="10"/>
          </p:nvPr>
        </p:nvSpPr>
        <p:spPr>
          <a:ln/>
        </p:spPr>
        <p:txBody>
          <a:bodyPr/>
          <a:lstStyle>
            <a:lvl1pPr>
              <a:defRPr/>
            </a:lvl1pPr>
          </a:lstStyle>
          <a:p>
            <a:pPr>
              <a:defRPr/>
            </a:pPr>
            <a:fld id="{86E44C41-95F4-4766-B589-496185821A68}" type="datetime1">
              <a:rPr lang="en-US"/>
              <a:pPr>
                <a:defRPr/>
              </a:pPr>
              <a:t>10/7/2024</a:t>
            </a:fld>
            <a:endParaRPr lang="fa-IR"/>
          </a:p>
        </p:txBody>
      </p:sp>
      <p:sp>
        <p:nvSpPr>
          <p:cNvPr id="8" name="Rectangle 5"/>
          <p:cNvSpPr>
            <a:spLocks noGrp="1" noChangeArrowheads="1"/>
          </p:cNvSpPr>
          <p:nvPr>
            <p:ph type="ftr" sz="quarter" idx="11"/>
          </p:nvPr>
        </p:nvSpPr>
        <p:spPr>
          <a:ln/>
        </p:spPr>
        <p:txBody>
          <a:bodyPr/>
          <a:lstStyle>
            <a:lvl1pPr>
              <a:defRPr/>
            </a:lvl1pPr>
          </a:lstStyle>
          <a:p>
            <a:pPr>
              <a:defRPr/>
            </a:pPr>
            <a:endParaRPr lang="fa-IR"/>
          </a:p>
        </p:txBody>
      </p:sp>
      <p:sp>
        <p:nvSpPr>
          <p:cNvPr id="9" name="Rectangle 6"/>
          <p:cNvSpPr>
            <a:spLocks noGrp="1" noChangeArrowheads="1"/>
          </p:cNvSpPr>
          <p:nvPr>
            <p:ph type="sldNum" sz="quarter" idx="12"/>
          </p:nvPr>
        </p:nvSpPr>
        <p:spPr>
          <a:ln/>
        </p:spPr>
        <p:txBody>
          <a:bodyPr/>
          <a:lstStyle>
            <a:lvl1pPr>
              <a:defRPr/>
            </a:lvl1pPr>
          </a:lstStyle>
          <a:p>
            <a:pPr>
              <a:defRPr/>
            </a:pPr>
            <a:fld id="{0B196C02-FB33-4B9C-9505-412F5C915E28}" type="slidenum">
              <a:rPr lang="fa-IR"/>
              <a:pPr>
                <a:defRPr/>
              </a:pPr>
              <a:t>‹#›</a:t>
            </a:fld>
            <a:endParaRPr lang="fa-I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Click to edit Master title style</a:t>
            </a:r>
            <a:endParaRPr lang="fa-IR"/>
          </a:p>
        </p:txBody>
      </p:sp>
      <p:sp>
        <p:nvSpPr>
          <p:cNvPr id="3" name="Rectangle 4"/>
          <p:cNvSpPr>
            <a:spLocks noGrp="1" noChangeArrowheads="1"/>
          </p:cNvSpPr>
          <p:nvPr>
            <p:ph type="dt" sz="half" idx="10"/>
          </p:nvPr>
        </p:nvSpPr>
        <p:spPr>
          <a:ln/>
        </p:spPr>
        <p:txBody>
          <a:bodyPr/>
          <a:lstStyle>
            <a:lvl1pPr>
              <a:defRPr/>
            </a:lvl1pPr>
          </a:lstStyle>
          <a:p>
            <a:pPr>
              <a:defRPr/>
            </a:pPr>
            <a:fld id="{11FDC194-1AD3-41C3-9E89-0505174E4C02}" type="datetime1">
              <a:rPr lang="en-US"/>
              <a:pPr>
                <a:defRPr/>
              </a:pPr>
              <a:t>10/7/2024</a:t>
            </a:fld>
            <a:endParaRPr lang="fa-IR"/>
          </a:p>
        </p:txBody>
      </p:sp>
      <p:sp>
        <p:nvSpPr>
          <p:cNvPr id="4" name="Rectangle 5"/>
          <p:cNvSpPr>
            <a:spLocks noGrp="1" noChangeArrowheads="1"/>
          </p:cNvSpPr>
          <p:nvPr>
            <p:ph type="ftr" sz="quarter" idx="11"/>
          </p:nvPr>
        </p:nvSpPr>
        <p:spPr>
          <a:ln/>
        </p:spPr>
        <p:txBody>
          <a:bodyPr/>
          <a:lstStyle>
            <a:lvl1pPr>
              <a:defRPr/>
            </a:lvl1pPr>
          </a:lstStyle>
          <a:p>
            <a:pPr>
              <a:defRPr/>
            </a:pPr>
            <a:endParaRPr lang="fa-IR"/>
          </a:p>
        </p:txBody>
      </p:sp>
      <p:sp>
        <p:nvSpPr>
          <p:cNvPr id="5" name="Rectangle 6"/>
          <p:cNvSpPr>
            <a:spLocks noGrp="1" noChangeArrowheads="1"/>
          </p:cNvSpPr>
          <p:nvPr>
            <p:ph type="sldNum" sz="quarter" idx="12"/>
          </p:nvPr>
        </p:nvSpPr>
        <p:spPr>
          <a:ln/>
        </p:spPr>
        <p:txBody>
          <a:bodyPr/>
          <a:lstStyle>
            <a:lvl1pPr>
              <a:defRPr/>
            </a:lvl1pPr>
          </a:lstStyle>
          <a:p>
            <a:pPr>
              <a:defRPr/>
            </a:pPr>
            <a:fld id="{2B871423-FB8A-42C5-8885-6EC360D0FCC6}" type="slidenum">
              <a:rPr lang="fa-IR"/>
              <a:pPr>
                <a:defRPr/>
              </a:pPr>
              <a:t>‹#›</a:t>
            </a:fld>
            <a:endParaRPr lang="fa-I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8C12A2CD-F7DF-4859-983F-E4BC944E7DDC}" type="datetime1">
              <a:rPr lang="en-US"/>
              <a:pPr>
                <a:defRPr/>
              </a:pPr>
              <a:t>10/7/2024</a:t>
            </a:fld>
            <a:endParaRPr lang="fa-IR"/>
          </a:p>
        </p:txBody>
      </p:sp>
      <p:sp>
        <p:nvSpPr>
          <p:cNvPr id="3" name="Rectangle 5"/>
          <p:cNvSpPr>
            <a:spLocks noGrp="1" noChangeArrowheads="1"/>
          </p:cNvSpPr>
          <p:nvPr>
            <p:ph type="ftr" sz="quarter" idx="11"/>
          </p:nvPr>
        </p:nvSpPr>
        <p:spPr>
          <a:ln/>
        </p:spPr>
        <p:txBody>
          <a:bodyPr/>
          <a:lstStyle>
            <a:lvl1pPr>
              <a:defRPr/>
            </a:lvl1pPr>
          </a:lstStyle>
          <a:p>
            <a:pPr>
              <a:defRPr/>
            </a:pPr>
            <a:endParaRPr lang="fa-IR"/>
          </a:p>
        </p:txBody>
      </p:sp>
      <p:sp>
        <p:nvSpPr>
          <p:cNvPr id="4" name="Rectangle 6"/>
          <p:cNvSpPr>
            <a:spLocks noGrp="1" noChangeArrowheads="1"/>
          </p:cNvSpPr>
          <p:nvPr>
            <p:ph type="sldNum" sz="quarter" idx="12"/>
          </p:nvPr>
        </p:nvSpPr>
        <p:spPr>
          <a:ln/>
        </p:spPr>
        <p:txBody>
          <a:bodyPr/>
          <a:lstStyle>
            <a:lvl1pPr>
              <a:defRPr/>
            </a:lvl1pPr>
          </a:lstStyle>
          <a:p>
            <a:pPr>
              <a:defRPr/>
            </a:pPr>
            <a:fld id="{E60715F0-10F8-45A0-82D0-7E9893C3FFEF}" type="slidenum">
              <a:rPr lang="fa-IR"/>
              <a:pPr>
                <a:defRPr/>
              </a:pPr>
              <a:t>‹#›</a:t>
            </a:fld>
            <a:endParaRPr lang="fa-I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fa-IR"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a-IR" smtClean="0"/>
              <a:t>Click to edit Master text styles</a:t>
            </a:r>
          </a:p>
          <a:p>
            <a:pPr lvl="1"/>
            <a:r>
              <a:rPr lang="fa-IR" smtClean="0"/>
              <a:t>Second level</a:t>
            </a:r>
          </a:p>
          <a:p>
            <a:pPr lvl="2"/>
            <a:r>
              <a:rPr lang="fa-IR" smtClean="0"/>
              <a:t>Third level</a:t>
            </a:r>
          </a:p>
          <a:p>
            <a:pPr lvl="3"/>
            <a:r>
              <a:rPr lang="fa-IR" smtClean="0"/>
              <a:t>Fourth level</a:t>
            </a:r>
          </a:p>
          <a:p>
            <a:pPr lvl="4"/>
            <a:r>
              <a:rPr lang="fa-IR"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a-IR"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5520C49-5F59-47A3-8C33-5F06F45E3BDC}" type="datetime1">
              <a:rPr lang="en-US"/>
              <a:pPr>
                <a:defRPr/>
              </a:pPr>
              <a:t>10/7/2024</a:t>
            </a:fld>
            <a:endParaRPr lang="fa-IR"/>
          </a:p>
        </p:txBody>
      </p:sp>
      <p:sp>
        <p:nvSpPr>
          <p:cNvPr id="6" name="Rectangle 5"/>
          <p:cNvSpPr>
            <a:spLocks noGrp="1" noChangeArrowheads="1"/>
          </p:cNvSpPr>
          <p:nvPr>
            <p:ph type="ftr" sz="quarter" idx="11"/>
          </p:nvPr>
        </p:nvSpPr>
        <p:spPr>
          <a:ln/>
        </p:spPr>
        <p:txBody>
          <a:bodyPr/>
          <a:lstStyle>
            <a:lvl1pPr>
              <a:defRPr/>
            </a:lvl1pPr>
          </a:lstStyle>
          <a:p>
            <a:pPr>
              <a:defRPr/>
            </a:pPr>
            <a:endParaRPr lang="fa-IR"/>
          </a:p>
        </p:txBody>
      </p:sp>
      <p:sp>
        <p:nvSpPr>
          <p:cNvPr id="7" name="Rectangle 6"/>
          <p:cNvSpPr>
            <a:spLocks noGrp="1" noChangeArrowheads="1"/>
          </p:cNvSpPr>
          <p:nvPr>
            <p:ph type="sldNum" sz="quarter" idx="12"/>
          </p:nvPr>
        </p:nvSpPr>
        <p:spPr>
          <a:ln/>
        </p:spPr>
        <p:txBody>
          <a:bodyPr/>
          <a:lstStyle>
            <a:lvl1pPr>
              <a:defRPr/>
            </a:lvl1pPr>
          </a:lstStyle>
          <a:p>
            <a:pPr>
              <a:defRPr/>
            </a:pPr>
            <a:fld id="{7C0A27CA-35AE-4C16-8976-5E385FC17F56}" type="slidenum">
              <a:rPr lang="fa-IR"/>
              <a:pPr>
                <a:defRPr/>
              </a:pPr>
              <a:t>‹#›</a:t>
            </a:fld>
            <a:endParaRPr lang="fa-I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fa-IR"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a-IR"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a-IR"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5A11B285-136E-478A-8A66-2214E6B2F48F}" type="datetime1">
              <a:rPr lang="en-US"/>
              <a:pPr>
                <a:defRPr/>
              </a:pPr>
              <a:t>10/7/2024</a:t>
            </a:fld>
            <a:endParaRPr lang="fa-IR"/>
          </a:p>
        </p:txBody>
      </p:sp>
      <p:sp>
        <p:nvSpPr>
          <p:cNvPr id="6" name="Rectangle 5"/>
          <p:cNvSpPr>
            <a:spLocks noGrp="1" noChangeArrowheads="1"/>
          </p:cNvSpPr>
          <p:nvPr>
            <p:ph type="ftr" sz="quarter" idx="11"/>
          </p:nvPr>
        </p:nvSpPr>
        <p:spPr>
          <a:ln/>
        </p:spPr>
        <p:txBody>
          <a:bodyPr/>
          <a:lstStyle>
            <a:lvl1pPr>
              <a:defRPr/>
            </a:lvl1pPr>
          </a:lstStyle>
          <a:p>
            <a:pPr>
              <a:defRPr/>
            </a:pPr>
            <a:endParaRPr lang="fa-IR"/>
          </a:p>
        </p:txBody>
      </p:sp>
      <p:sp>
        <p:nvSpPr>
          <p:cNvPr id="7" name="Rectangle 6"/>
          <p:cNvSpPr>
            <a:spLocks noGrp="1" noChangeArrowheads="1"/>
          </p:cNvSpPr>
          <p:nvPr>
            <p:ph type="sldNum" sz="quarter" idx="12"/>
          </p:nvPr>
        </p:nvSpPr>
        <p:spPr>
          <a:ln/>
        </p:spPr>
        <p:txBody>
          <a:bodyPr/>
          <a:lstStyle>
            <a:lvl1pPr>
              <a:defRPr/>
            </a:lvl1pPr>
          </a:lstStyle>
          <a:p>
            <a:pPr>
              <a:defRPr/>
            </a:pPr>
            <a:fld id="{7A0BBF47-5824-4D72-89C4-578B793FB812}" type="slidenum">
              <a:rPr lang="fa-IR"/>
              <a:pPr>
                <a:defRPr/>
              </a:pPr>
              <a:t>‹#›</a:t>
            </a:fld>
            <a:endParaRPr lang="fa-I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bwMode="auto">
          <a:xfrm>
            <a:off x="1371600" y="762000"/>
            <a:ext cx="7772400" cy="5715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5" name="Rectangle 2"/>
          <p:cNvSpPr>
            <a:spLocks noGrp="1" noChangeArrowheads="1"/>
          </p:cNvSpPr>
          <p:nvPr>
            <p:ph type="title"/>
          </p:nvPr>
        </p:nvSpPr>
        <p:spPr bwMode="auto">
          <a:xfrm>
            <a:off x="0" y="0"/>
            <a:ext cx="91440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eaLnBrk="1" fontAlgn="auto" hangingPunct="1">
              <a:spcBef>
                <a:spcPts val="0"/>
              </a:spcBef>
              <a:spcAft>
                <a:spcPts val="0"/>
              </a:spcAft>
              <a:defRPr sz="1000" b="1">
                <a:latin typeface="+mn-lt"/>
                <a:cs typeface="+mn-cs"/>
              </a:defRPr>
            </a:lvl1pPr>
          </a:lstStyle>
          <a:p>
            <a:pPr>
              <a:defRPr/>
            </a:pPr>
            <a:fld id="{08C51EFE-7137-4761-8C13-33BFCF1C7F28}" type="datetime1">
              <a:rPr lang="en-US"/>
              <a:pPr>
                <a:defRPr/>
              </a:pPr>
              <a:t>10/7/2024</a:t>
            </a:fld>
            <a:endParaRPr lang="fa-IR"/>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1" eaLnBrk="1" fontAlgn="auto" hangingPunct="1">
              <a:spcBef>
                <a:spcPts val="0"/>
              </a:spcBef>
              <a:spcAft>
                <a:spcPts val="0"/>
              </a:spcAft>
              <a:defRPr sz="1000" b="1">
                <a:latin typeface="+mn-lt"/>
                <a:cs typeface="+mn-cs"/>
              </a:defRPr>
            </a:lvl1pPr>
          </a:lstStyle>
          <a:p>
            <a:pPr>
              <a:defRPr/>
            </a:pPr>
            <a:endParaRPr lang="fa-IR"/>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eaLnBrk="1" fontAlgn="auto" hangingPunct="1">
              <a:spcBef>
                <a:spcPts val="0"/>
              </a:spcBef>
              <a:spcAft>
                <a:spcPts val="0"/>
              </a:spcAft>
              <a:defRPr sz="1000" b="1">
                <a:latin typeface="+mn-lt"/>
                <a:cs typeface="+mn-cs"/>
              </a:defRPr>
            </a:lvl1pPr>
          </a:lstStyle>
          <a:p>
            <a:pPr>
              <a:defRPr/>
            </a:pPr>
            <a:fld id="{D7848846-8FF2-4696-892F-A04B5D31906D}" type="slidenum">
              <a:rPr lang="fa-IR"/>
              <a:pPr>
                <a:defRPr/>
              </a:pPr>
              <a:t>‹#›</a:t>
            </a:fld>
            <a:endParaRPr lang="fa-IR"/>
          </a:p>
        </p:txBody>
      </p:sp>
    </p:spTree>
  </p:cSld>
  <p:clrMap bg1="lt1" tx1="dk1" bg2="lt2" tx2="dk2" accent1="accent1" accent2="accent2" accent3="accent3" accent4="accent4" accent5="accent5" accent6="accent6" hlink="hlink" folHlink="folHlink"/>
  <p:sldLayoutIdLst>
    <p:sldLayoutId id="2147483863"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ransition>
    <p:fade thruBlk="1"/>
  </p:transition>
  <p:hf hdr="0" ftr="0"/>
  <p:txStyles>
    <p:titleStyle>
      <a:lvl1pPr algn="ctr" rtl="1" eaLnBrk="0" fontAlgn="base" hangingPunct="0">
        <a:spcBef>
          <a:spcPct val="0"/>
        </a:spcBef>
        <a:spcAft>
          <a:spcPct val="0"/>
        </a:spcAft>
        <a:defRPr sz="4000">
          <a:solidFill>
            <a:schemeClr val="tx2"/>
          </a:solidFill>
          <a:latin typeface="+mj-lt"/>
          <a:ea typeface="+mj-ea"/>
          <a:cs typeface="+mj-cs"/>
        </a:defRPr>
      </a:lvl1pPr>
      <a:lvl2pPr algn="ctr" rtl="1" eaLnBrk="0" fontAlgn="base" hangingPunct="0">
        <a:spcBef>
          <a:spcPct val="0"/>
        </a:spcBef>
        <a:spcAft>
          <a:spcPct val="0"/>
        </a:spcAft>
        <a:defRPr sz="4000">
          <a:solidFill>
            <a:schemeClr val="tx2"/>
          </a:solidFill>
          <a:latin typeface="Impact" pitchFamily="34" charset="0"/>
        </a:defRPr>
      </a:lvl2pPr>
      <a:lvl3pPr algn="ctr" rtl="1" eaLnBrk="0" fontAlgn="base" hangingPunct="0">
        <a:spcBef>
          <a:spcPct val="0"/>
        </a:spcBef>
        <a:spcAft>
          <a:spcPct val="0"/>
        </a:spcAft>
        <a:defRPr sz="4000">
          <a:solidFill>
            <a:schemeClr val="tx2"/>
          </a:solidFill>
          <a:latin typeface="Impact" pitchFamily="34" charset="0"/>
        </a:defRPr>
      </a:lvl3pPr>
      <a:lvl4pPr algn="ctr" rtl="1" eaLnBrk="0" fontAlgn="base" hangingPunct="0">
        <a:spcBef>
          <a:spcPct val="0"/>
        </a:spcBef>
        <a:spcAft>
          <a:spcPct val="0"/>
        </a:spcAft>
        <a:defRPr sz="4000">
          <a:solidFill>
            <a:schemeClr val="tx2"/>
          </a:solidFill>
          <a:latin typeface="Impact" pitchFamily="34" charset="0"/>
        </a:defRPr>
      </a:lvl4pPr>
      <a:lvl5pPr algn="ctr" rtl="1" eaLnBrk="0" fontAlgn="base" hangingPunct="0">
        <a:spcBef>
          <a:spcPct val="0"/>
        </a:spcBef>
        <a:spcAft>
          <a:spcPct val="0"/>
        </a:spcAft>
        <a:defRPr sz="4000">
          <a:solidFill>
            <a:schemeClr val="tx2"/>
          </a:solidFill>
          <a:latin typeface="Impact" pitchFamily="34" charset="0"/>
        </a:defRPr>
      </a:lvl5pPr>
      <a:lvl6pPr marL="457200" algn="ctr" rtl="1" eaLnBrk="1" fontAlgn="base" hangingPunct="1">
        <a:spcBef>
          <a:spcPct val="0"/>
        </a:spcBef>
        <a:spcAft>
          <a:spcPct val="0"/>
        </a:spcAft>
        <a:defRPr sz="4000">
          <a:solidFill>
            <a:schemeClr val="tx2"/>
          </a:solidFill>
          <a:latin typeface="Impact" pitchFamily="34" charset="0"/>
        </a:defRPr>
      </a:lvl6pPr>
      <a:lvl7pPr marL="914400" algn="ctr" rtl="1" eaLnBrk="1" fontAlgn="base" hangingPunct="1">
        <a:spcBef>
          <a:spcPct val="0"/>
        </a:spcBef>
        <a:spcAft>
          <a:spcPct val="0"/>
        </a:spcAft>
        <a:defRPr sz="4000">
          <a:solidFill>
            <a:schemeClr val="tx2"/>
          </a:solidFill>
          <a:latin typeface="Impact" pitchFamily="34" charset="0"/>
        </a:defRPr>
      </a:lvl7pPr>
      <a:lvl8pPr marL="1371600" algn="ctr" rtl="1" eaLnBrk="1" fontAlgn="base" hangingPunct="1">
        <a:spcBef>
          <a:spcPct val="0"/>
        </a:spcBef>
        <a:spcAft>
          <a:spcPct val="0"/>
        </a:spcAft>
        <a:defRPr sz="4000">
          <a:solidFill>
            <a:schemeClr val="tx2"/>
          </a:solidFill>
          <a:latin typeface="Impact" pitchFamily="34" charset="0"/>
        </a:defRPr>
      </a:lvl8pPr>
      <a:lvl9pPr marL="1828800" algn="ctr" rtl="1" eaLnBrk="1" fontAlgn="base" hangingPunct="1">
        <a:spcBef>
          <a:spcPct val="0"/>
        </a:spcBef>
        <a:spcAft>
          <a:spcPct val="0"/>
        </a:spcAft>
        <a:defRPr sz="4000">
          <a:solidFill>
            <a:schemeClr val="tx2"/>
          </a:solidFill>
          <a:latin typeface="Impact" pitchFamily="34" charset="0"/>
        </a:defRPr>
      </a:lvl9pPr>
    </p:titleStyle>
    <p:bodyStyle>
      <a:lvl1pPr marL="342900" indent="-342900" algn="r" rtl="1" eaLnBrk="0" fontAlgn="base" hangingPunct="0">
        <a:spcBef>
          <a:spcPct val="20000"/>
        </a:spcBef>
        <a:spcAft>
          <a:spcPct val="0"/>
        </a:spcAft>
        <a:buChar char="•"/>
        <a:defRPr sz="3200" b="1">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b="1">
          <a:solidFill>
            <a:schemeClr val="tx1"/>
          </a:solidFill>
          <a:latin typeface="+mn-lt"/>
        </a:defRPr>
      </a:lvl2pPr>
      <a:lvl3pPr marL="1143000" indent="-228600" algn="r" rtl="1" eaLnBrk="0" fontAlgn="base" hangingPunct="0">
        <a:spcBef>
          <a:spcPct val="20000"/>
        </a:spcBef>
        <a:spcAft>
          <a:spcPct val="0"/>
        </a:spcAft>
        <a:buChar char="•"/>
        <a:defRPr sz="2400" b="1">
          <a:solidFill>
            <a:schemeClr val="tx1"/>
          </a:solidFill>
          <a:latin typeface="+mn-lt"/>
        </a:defRPr>
      </a:lvl3pPr>
      <a:lvl4pPr marL="1600200" indent="-228600" algn="r" rtl="1" eaLnBrk="0" fontAlgn="base" hangingPunct="0">
        <a:spcBef>
          <a:spcPct val="20000"/>
        </a:spcBef>
        <a:spcAft>
          <a:spcPct val="0"/>
        </a:spcAft>
        <a:buChar char="•"/>
        <a:defRPr sz="2000" b="1">
          <a:solidFill>
            <a:schemeClr val="tx1"/>
          </a:solidFill>
          <a:latin typeface="+mn-lt"/>
        </a:defRPr>
      </a:lvl4pPr>
      <a:lvl5pPr marL="2057400" indent="-228600" algn="r" rtl="1" eaLnBrk="0" fontAlgn="base" hangingPunct="0">
        <a:spcBef>
          <a:spcPct val="20000"/>
        </a:spcBef>
        <a:spcAft>
          <a:spcPct val="0"/>
        </a:spcAft>
        <a:buChar char="•"/>
        <a:defRPr sz="2000" b="1">
          <a:solidFill>
            <a:schemeClr val="tx1"/>
          </a:solidFill>
          <a:latin typeface="+mn-lt"/>
        </a:defRPr>
      </a:lvl5pPr>
      <a:lvl6pPr marL="2514600" indent="-228600" algn="r" rtl="1" eaLnBrk="1" fontAlgn="base" hangingPunct="1">
        <a:spcBef>
          <a:spcPct val="20000"/>
        </a:spcBef>
        <a:spcAft>
          <a:spcPct val="0"/>
        </a:spcAft>
        <a:buChar char="•"/>
        <a:defRPr sz="2000" b="1">
          <a:solidFill>
            <a:schemeClr val="tx1"/>
          </a:solidFill>
          <a:latin typeface="+mn-lt"/>
        </a:defRPr>
      </a:lvl6pPr>
      <a:lvl7pPr marL="2971800" indent="-228600" algn="r" rtl="1" eaLnBrk="1" fontAlgn="base" hangingPunct="1">
        <a:spcBef>
          <a:spcPct val="20000"/>
        </a:spcBef>
        <a:spcAft>
          <a:spcPct val="0"/>
        </a:spcAft>
        <a:buChar char="•"/>
        <a:defRPr sz="2000" b="1">
          <a:solidFill>
            <a:schemeClr val="tx1"/>
          </a:solidFill>
          <a:latin typeface="+mn-lt"/>
        </a:defRPr>
      </a:lvl7pPr>
      <a:lvl8pPr marL="3429000" indent="-228600" algn="r" rtl="1" eaLnBrk="1" fontAlgn="base" hangingPunct="1">
        <a:spcBef>
          <a:spcPct val="20000"/>
        </a:spcBef>
        <a:spcAft>
          <a:spcPct val="0"/>
        </a:spcAft>
        <a:buChar char="•"/>
        <a:defRPr sz="2000" b="1">
          <a:solidFill>
            <a:schemeClr val="tx1"/>
          </a:solidFill>
          <a:latin typeface="+mn-lt"/>
        </a:defRPr>
      </a:lvl8pPr>
      <a:lvl9pPr marL="3886200" indent="-228600" algn="r" rtl="1" eaLnBrk="1" fontAlgn="base" hangingPunct="1">
        <a:spcBef>
          <a:spcPct val="20000"/>
        </a:spcBef>
        <a:spcAft>
          <a:spcPct val="0"/>
        </a:spcAft>
        <a:buChar char="•"/>
        <a:defRPr sz="2000" b="1">
          <a:solidFill>
            <a:schemeClr val="tx1"/>
          </a:solidFill>
          <a:latin typeface="+mn-lt"/>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11"/>
          <p:cNvPicPr>
            <a:picLocks noChangeAspect="1" noChangeArrowheads="1"/>
          </p:cNvPicPr>
          <p:nvPr/>
        </p:nvPicPr>
        <p:blipFill>
          <a:blip r:embed="rId2"/>
          <a:srcRect/>
          <a:stretch>
            <a:fillRect/>
          </a:stretch>
        </p:blipFill>
        <p:spPr bwMode="auto">
          <a:xfrm>
            <a:off x="468313" y="404813"/>
            <a:ext cx="8280400" cy="6183312"/>
          </a:xfrm>
          <a:prstGeom prst="rect">
            <a:avLst/>
          </a:prstGeom>
          <a:noFill/>
          <a:ln w="9525">
            <a:noFill/>
            <a:miter lim="800000"/>
            <a:headEnd/>
            <a:tailEnd/>
          </a:ln>
        </p:spPr>
      </p:pic>
      <p:pic>
        <p:nvPicPr>
          <p:cNvPr id="5123" name="Picture 2" descr="3377526-md"/>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pic>
        <p:nvPicPr>
          <p:cNvPr id="5124" name="Picture 3" descr="23"/>
          <p:cNvPicPr>
            <a:picLocks noChangeAspect="1" noChangeArrowheads="1"/>
          </p:cNvPicPr>
          <p:nvPr/>
        </p:nvPicPr>
        <p:blipFill>
          <a:blip r:embed="rId4">
            <a:clrChange>
              <a:clrFrom>
                <a:srgbClr val="FFFFFF"/>
              </a:clrFrom>
              <a:clrTo>
                <a:srgbClr val="FFFFFF">
                  <a:alpha val="0"/>
                </a:srgbClr>
              </a:clrTo>
            </a:clrChange>
            <a:lum bright="100000"/>
          </a:blip>
          <a:srcRect/>
          <a:stretch>
            <a:fillRect/>
          </a:stretch>
        </p:blipFill>
        <p:spPr bwMode="auto">
          <a:xfrm>
            <a:off x="3352800" y="2438400"/>
            <a:ext cx="2743200" cy="257175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ppt_w</p:attrName>
                                        </p:attrNameLst>
                                      </p:cBhvr>
                                      <p:tavLst>
                                        <p:tav tm="0">
                                          <p:val>
                                            <p:fltVal val="0"/>
                                          </p:val>
                                        </p:tav>
                                        <p:tav tm="100000">
                                          <p:val>
                                            <p:strVal val="#ppt_w"/>
                                          </p:val>
                                        </p:tav>
                                      </p:tavLst>
                                    </p:anim>
                                    <p:anim calcmode="lin" valueType="num">
                                      <p:cBhvr>
                                        <p:cTn id="8" dur="500" fill="hold"/>
                                        <p:tgtEl>
                                          <p:spTgt spid="1024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943600"/>
          </a:xfrm>
        </p:spPr>
        <p:txBody>
          <a:bodyPr/>
          <a:lstStyle/>
          <a:p>
            <a:pPr marL="0" indent="0" algn="justLow">
              <a:lnSpc>
                <a:spcPct val="150000"/>
              </a:lnSpc>
              <a:spcAft>
                <a:spcPts val="800"/>
              </a:spcAft>
              <a:buNone/>
            </a:pPr>
            <a:r>
              <a:rPr lang="fa-IR" sz="1900" kern="1200" dirty="0">
                <a:latin typeface="Calibri" panose="020F0502020204030204" pitchFamily="34" charset="0"/>
                <a:ea typeface="Calibri" panose="020F0502020204030204" pitchFamily="34" charset="0"/>
                <a:cs typeface="B Nazanin" panose="00000400000000000000" pitchFamily="2" charset="-78"/>
              </a:rPr>
              <a:t>*شرایط بهداشتی و نظافت اتاق بیمار و لوازم مصرفی آن رعایت میشود.</a:t>
            </a:r>
            <a:endParaRPr lang="en-US" sz="1900" kern="12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spcAft>
                <a:spcPts val="800"/>
              </a:spcAft>
              <a:buNone/>
            </a:pPr>
            <a:r>
              <a:rPr lang="fa-IR" sz="1900" kern="12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kern="12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spcAft>
                <a:spcPts val="800"/>
              </a:spcAft>
              <a:buNone/>
            </a:pPr>
            <a:r>
              <a:rPr lang="fa-IR" sz="1900" kern="1200" dirty="0">
                <a:latin typeface="Calibri" panose="020F0502020204030204" pitchFamily="34" charset="0"/>
                <a:ea typeface="Calibri" panose="020F0502020204030204" pitchFamily="34" charset="0"/>
                <a:cs typeface="B Nazanin" panose="00000400000000000000" pitchFamily="2" charset="-78"/>
              </a:rPr>
              <a:t>1- رعایت شرایط بهداشتی در اتاق بیمار و لوازم مصرفی </a:t>
            </a:r>
            <a:endParaRPr lang="en-US" sz="1900" kern="12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spcAft>
                <a:spcPts val="800"/>
              </a:spcAft>
              <a:buNone/>
            </a:pPr>
            <a:r>
              <a:rPr lang="fa-IR" sz="1900" kern="1200" dirty="0">
                <a:latin typeface="Calibri" panose="020F0502020204030204" pitchFamily="34" charset="0"/>
                <a:ea typeface="Calibri" panose="020F0502020204030204" pitchFamily="34" charset="0"/>
                <a:cs typeface="B Nazanin" panose="00000400000000000000" pitchFamily="2" charset="-78"/>
              </a:rPr>
              <a:t>2- انجام نظافت اتاق بیمار و لوازم مصرفی</a:t>
            </a:r>
            <a:endParaRPr lang="en-US" sz="1900" kern="12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spcAft>
                <a:spcPts val="800"/>
              </a:spcAft>
              <a:buNone/>
            </a:pPr>
            <a:r>
              <a:rPr lang="fa-IR" sz="1900" kern="1200" dirty="0">
                <a:latin typeface="Calibri" panose="020F0502020204030204" pitchFamily="34" charset="0"/>
                <a:ea typeface="Calibri" panose="020F0502020204030204" pitchFamily="34" charset="0"/>
                <a:cs typeface="B Nazanin" panose="00000400000000000000" pitchFamily="2" charset="-78"/>
              </a:rPr>
              <a:t>* شرایط بهداشتی و نظافت بخشها /واحدها و فضاهاي عمومی بیمارستان رعایت میشود.</a:t>
            </a:r>
            <a:endParaRPr lang="en-US" sz="1900" kern="12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spcAft>
                <a:spcPts val="800"/>
              </a:spcAft>
              <a:buNone/>
            </a:pPr>
            <a:r>
              <a:rPr lang="fa-IR" sz="1900" kern="12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kern="12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spcAft>
                <a:spcPts val="800"/>
              </a:spcAft>
              <a:buNone/>
            </a:pPr>
            <a:r>
              <a:rPr lang="fa-IR" sz="1900" kern="1200" dirty="0">
                <a:latin typeface="Calibri" panose="020F0502020204030204" pitchFamily="34" charset="0"/>
                <a:ea typeface="Calibri" panose="020F0502020204030204" pitchFamily="34" charset="0"/>
                <a:cs typeface="B Nazanin" panose="00000400000000000000" pitchFamily="2" charset="-78"/>
              </a:rPr>
              <a:t>1- رعایت شرایط بهداشتی در بخشها /واحدها و فضاهاي عمومی بیمارستان </a:t>
            </a:r>
            <a:endParaRPr lang="en-US" sz="1900" kern="12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spcAft>
                <a:spcPts val="800"/>
              </a:spcAft>
              <a:buNone/>
            </a:pPr>
            <a:r>
              <a:rPr lang="fa-IR" sz="1900" kern="1200" dirty="0">
                <a:latin typeface="Calibri" panose="020F0502020204030204" pitchFamily="34" charset="0"/>
                <a:ea typeface="Calibri" panose="020F0502020204030204" pitchFamily="34" charset="0"/>
                <a:cs typeface="B Nazanin" panose="00000400000000000000" pitchFamily="2" charset="-78"/>
              </a:rPr>
              <a:t>2- انجام نظافت بخشها /واحدها و فضاهاي عمومی بیمارستان</a:t>
            </a:r>
          </a:p>
          <a:p>
            <a:pPr algn="justLow">
              <a:lnSpc>
                <a:spcPct val="150000"/>
              </a:lnSpc>
            </a:pPr>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solidFill>
                  <a:srgbClr val="000000"/>
                </a:solidFill>
              </a:rPr>
              <a:pPr>
                <a:defRPr/>
              </a:pPr>
              <a:t>10/7/2024</a:t>
            </a:fld>
            <a:endParaRPr lang="fa-IR">
              <a:solidFill>
                <a:srgbClr val="000000"/>
              </a:solidFill>
            </a:endParaRP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solidFill>
                  <a:srgbClr val="000000"/>
                </a:solidFill>
              </a:rPr>
              <a:pPr>
                <a:defRPr/>
              </a:pPr>
              <a:t>10</a:t>
            </a:fld>
            <a:endParaRPr lang="fa-IR">
              <a:solidFill>
                <a:srgbClr val="000000"/>
              </a:solidFill>
            </a:endParaRPr>
          </a:p>
        </p:txBody>
      </p:sp>
    </p:spTree>
    <p:extLst>
      <p:ext uri="{BB962C8B-B14F-4D97-AF65-F5344CB8AC3E}">
        <p14:creationId xmlns:p14="http://schemas.microsoft.com/office/powerpoint/2010/main" val="606156271"/>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304800"/>
            <a:ext cx="8686800" cy="6324600"/>
          </a:xfrm>
        </p:spPr>
        <p:txBody>
          <a:bodyPr/>
          <a:lstStyle/>
          <a:p>
            <a:pPr marL="0" indent="0">
              <a:buNone/>
            </a:pPr>
            <a:r>
              <a:rPr lang="fa-IR" sz="1900" dirty="0">
                <a:latin typeface="Calibri" panose="020F0502020204030204" pitchFamily="34" charset="0"/>
                <a:ea typeface="Calibri" panose="020F0502020204030204" pitchFamily="34" charset="0"/>
                <a:cs typeface="B Titr" panose="00000700000000000000" pitchFamily="2" charset="-78"/>
              </a:rPr>
              <a:t>الف-6-1-2	ساختار فیزیکی ازجمله کف، دیوار، سقف، درب و پنجره های بیمارستان مطابق ضوابط بهداشتی است. 	سطح </a:t>
            </a:r>
            <a:r>
              <a:rPr lang="fa-IR" sz="1900" dirty="0" smtClean="0">
                <a:latin typeface="Calibri" panose="020F0502020204030204" pitchFamily="34" charset="0"/>
                <a:ea typeface="Calibri" panose="020F0502020204030204" pitchFamily="34" charset="0"/>
                <a:cs typeface="B Titr" panose="00000700000000000000" pitchFamily="2" charset="-78"/>
              </a:rPr>
              <a:t>یک</a:t>
            </a:r>
          </a:p>
          <a:p>
            <a:pPr marL="0" indent="0">
              <a:buNone/>
            </a:pPr>
            <a:endParaRPr lang="fa-IR" sz="1900" dirty="0">
              <a:latin typeface="Calibri" panose="020F0502020204030204" pitchFamily="34" charset="0"/>
              <a:ea typeface="Calibri" panose="020F0502020204030204" pitchFamily="34" charset="0"/>
              <a:cs typeface="B Titr" panose="00000700000000000000" pitchFamily="2" charset="-78"/>
            </a:endParaRPr>
          </a:p>
          <a:p>
            <a:pPr marL="0" indent="0" algn="justLow">
              <a:lnSpc>
                <a:spcPct val="150000"/>
              </a:lnSpc>
              <a:spcAft>
                <a:spcPts val="800"/>
              </a:spcAft>
              <a:buNone/>
            </a:pPr>
            <a:r>
              <a:rPr lang="fa-IR" sz="1900" dirty="0">
                <a:latin typeface="Calibri" panose="020F0502020204030204" pitchFamily="34" charset="0"/>
                <a:ea typeface="Calibri" panose="020F0502020204030204" pitchFamily="34" charset="0"/>
                <a:cs typeface="B Nazanin" panose="00000400000000000000" pitchFamily="2" charset="-78"/>
              </a:rPr>
              <a:t>* کف، دیوار و سقف همه قسمتهاي بیمارستان مطابق ضوابط بهداشتی میباشد.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spcAft>
                <a:spcPts val="800"/>
              </a:spcAft>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spcAft>
                <a:spcPts val="800"/>
              </a:spcAft>
              <a:buNone/>
            </a:pPr>
            <a:r>
              <a:rPr lang="fa-IR" sz="1900" dirty="0">
                <a:latin typeface="Calibri" panose="020F0502020204030204" pitchFamily="34" charset="0"/>
                <a:ea typeface="Calibri" panose="020F0502020204030204" pitchFamily="34" charset="0"/>
                <a:cs typeface="B Nazanin" panose="00000400000000000000" pitchFamily="2" charset="-78"/>
              </a:rPr>
              <a:t>1- مطابقت شرایط دیوار، سقف و کف بخش/واحدها با ضوابط بهداشتی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spcAft>
                <a:spcPts val="800"/>
              </a:spcAft>
              <a:buNone/>
            </a:pPr>
            <a:r>
              <a:rPr lang="fa-IR" sz="1900" dirty="0">
                <a:latin typeface="Calibri" panose="020F0502020204030204" pitchFamily="34" charset="0"/>
                <a:ea typeface="Calibri" panose="020F0502020204030204" pitchFamily="34" charset="0"/>
                <a:cs typeface="B Nazanin" panose="00000400000000000000" pitchFamily="2" charset="-78"/>
              </a:rPr>
              <a:t>* پنجره هاي تمامی قسمتهاي بیمارستان مطابق ضوابط بهداشتی میباشد.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endParaRPr lang="en-US" sz="1900" dirty="0">
              <a:latin typeface="Calibri" panose="020F0502020204030204" pitchFamily="34" charset="0"/>
              <a:ea typeface="Calibri" panose="020F0502020204030204" pitchFamily="34" charset="0"/>
              <a:cs typeface="B Titr" panose="00000700000000000000" pitchFamily="2" charset="-78"/>
            </a:endParaRPr>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11</a:t>
            </a:fld>
            <a:endParaRPr lang="fa-IR"/>
          </a:p>
        </p:txBody>
      </p:sp>
    </p:spTree>
    <p:extLst>
      <p:ext uri="{BB962C8B-B14F-4D97-AF65-F5344CB8AC3E}">
        <p14:creationId xmlns:p14="http://schemas.microsoft.com/office/powerpoint/2010/main" val="2317070116"/>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534400" cy="914400"/>
          </a:xfrm>
        </p:spPr>
        <p:txBody>
          <a:bodyPr>
            <a:noAutofit/>
          </a:bodyPr>
          <a:lstStyle/>
          <a:p>
            <a:pPr algn="ctr"/>
            <a:r>
              <a:rPr lang="fa-IR" sz="3200" dirty="0" smtClean="0">
                <a:solidFill>
                  <a:schemeClr val="accent1">
                    <a:lumMod val="75000"/>
                  </a:schemeClr>
                </a:solidFill>
                <a:cs typeface="B Titr" pitchFamily="2" charset="-78"/>
              </a:rPr>
              <a:t/>
            </a:r>
            <a:br>
              <a:rPr lang="fa-IR" sz="3200" dirty="0" smtClean="0">
                <a:solidFill>
                  <a:schemeClr val="accent1">
                    <a:lumMod val="75000"/>
                  </a:schemeClr>
                </a:solidFill>
                <a:cs typeface="B Titr" pitchFamily="2" charset="-78"/>
              </a:rPr>
            </a:br>
            <a:r>
              <a:rPr lang="en-US" sz="2800" dirty="0" smtClean="0">
                <a:solidFill>
                  <a:schemeClr val="accent1">
                    <a:lumMod val="75000"/>
                  </a:schemeClr>
                </a:solidFill>
                <a:cs typeface="B Titr" pitchFamily="2" charset="-78"/>
              </a:rPr>
              <a:t/>
            </a:r>
            <a:br>
              <a:rPr lang="en-US" sz="2800" dirty="0" smtClean="0">
                <a:solidFill>
                  <a:schemeClr val="accent1">
                    <a:lumMod val="75000"/>
                  </a:schemeClr>
                </a:solidFill>
                <a:cs typeface="B Titr" pitchFamily="2" charset="-78"/>
              </a:rPr>
            </a:br>
            <a:endParaRPr lang="en-US" sz="2800" dirty="0">
              <a:cs typeface="B Titr" pitchFamily="2" charset="-78"/>
            </a:endParaRPr>
          </a:p>
        </p:txBody>
      </p:sp>
      <p:sp>
        <p:nvSpPr>
          <p:cNvPr id="3" name="Content Placeholder 2"/>
          <p:cNvSpPr>
            <a:spLocks noGrp="1"/>
          </p:cNvSpPr>
          <p:nvPr>
            <p:ph idx="1"/>
          </p:nvPr>
        </p:nvSpPr>
        <p:spPr>
          <a:xfrm>
            <a:off x="304800" y="1143000"/>
            <a:ext cx="8458200" cy="5334000"/>
          </a:xfrm>
        </p:spPr>
        <p:txBody>
          <a:bodyPr>
            <a:normAutofit/>
          </a:bodyPr>
          <a:lstStyle/>
          <a:p>
            <a:pPr algn="just" rtl="1">
              <a:lnSpc>
                <a:spcPct val="80000"/>
              </a:lnSpc>
              <a:buNone/>
              <a:defRPr/>
            </a:pPr>
            <a:endParaRPr lang="fa-IR" sz="2800" b="1" u="sng" dirty="0" smtClean="0">
              <a:solidFill>
                <a:schemeClr val="accent1">
                  <a:lumMod val="75000"/>
                </a:schemeClr>
              </a:solidFill>
              <a:cs typeface="B Nazanin" pitchFamily="2" charset="-78"/>
            </a:endParaRPr>
          </a:p>
          <a:p>
            <a:endParaRPr lang="en-US" dirty="0"/>
          </a:p>
        </p:txBody>
      </p:sp>
      <p:sp>
        <p:nvSpPr>
          <p:cNvPr id="5" name="Rectangle 4"/>
          <p:cNvSpPr/>
          <p:nvPr/>
        </p:nvSpPr>
        <p:spPr>
          <a:xfrm>
            <a:off x="438727" y="228600"/>
            <a:ext cx="8153400" cy="6685356"/>
          </a:xfrm>
          <a:prstGeom prst="rect">
            <a:avLst/>
          </a:prstGeom>
        </p:spPr>
        <p:txBody>
          <a:bodyPr wrap="square">
            <a:spAutoFit/>
          </a:bodyPr>
          <a:lstStyle/>
          <a:p>
            <a:pPr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r" rtl="1" eaLnBrk="0" hangingPunct="0">
              <a:lnSpc>
                <a:spcPct val="97000"/>
              </a:lnSpc>
              <a:spcBef>
                <a:spcPct val="20000"/>
              </a:spcBef>
              <a:spcAft>
                <a:spcPts val="800"/>
              </a:spcAft>
            </a:pPr>
            <a:r>
              <a:rPr lang="fa-IR" sz="1900" b="1" dirty="0" smtClean="0">
                <a:latin typeface="Calibri" panose="020F0502020204030204" pitchFamily="34" charset="0"/>
                <a:ea typeface="Calibri" panose="020F0502020204030204" pitchFamily="34" charset="0"/>
                <a:cs typeface="B Nazanin" panose="00000400000000000000" pitchFamily="2" charset="-78"/>
              </a:rPr>
              <a:t> </a:t>
            </a:r>
            <a:r>
              <a:rPr lang="fa-IR" sz="1900" b="1" dirty="0">
                <a:latin typeface="Calibri" panose="020F0502020204030204" pitchFamily="34" charset="0"/>
                <a:ea typeface="Calibri" panose="020F0502020204030204" pitchFamily="34" charset="0"/>
                <a:cs typeface="B Nazanin" panose="00000400000000000000" pitchFamily="2" charset="-78"/>
              </a:rPr>
              <a:t>مطابقت شرایط پنجره ها با ضوابط بهداشتی </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 (ضوابط بهداشتی شامل مجهز بودن تمامی پنجره هاي بازشو به توري سالم، ضد زنگ، دوجداره بودن پنجره هاي مشرف به خیابانها و محلهاي پر سرو صدا، سالم بودن چهارچوب پنجره ها، نظافت عمومی پنجره ها مطابق با فصل هشتم آیین نامه تاسیس و بهره برداري بیمارستان و فصل پنجم دستورالعمل بازرسی بهداشتی رعایت شود.)</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 اصول بهداشتی ساختارهاي فیزیکی و مسیرهاي تردد در اتاق عمل و استریلیزاسیون مرکزي رعایت میشود.</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یادآوري: انطباق ضوابط بهداشتی کف، در و دیوار جزو استانداردهاي اصول بهداشتی ساختارهاي فیزیکی مسیرهاي عمومی و بخشها است </a:t>
            </a:r>
            <a:r>
              <a:rPr lang="fa-IR" sz="1900" b="1" dirty="0" smtClean="0">
                <a:latin typeface="Calibri" panose="020F0502020204030204" pitchFamily="34" charset="0"/>
                <a:ea typeface="Calibri" panose="020F0502020204030204" pitchFamily="34" charset="0"/>
                <a:cs typeface="B Nazanin" panose="00000400000000000000" pitchFamily="2" charset="-78"/>
              </a:rPr>
              <a:t>.</a:t>
            </a:r>
          </a:p>
          <a:p>
            <a:pPr algn="r" rtl="1" eaLnBrk="0" hangingPunct="0">
              <a:lnSpc>
                <a:spcPct val="97000"/>
              </a:lnSpc>
              <a:spcBef>
                <a:spcPct val="20000"/>
              </a:spcBef>
              <a:spcAft>
                <a:spcPts val="800"/>
              </a:spcAft>
            </a:pPr>
            <a:r>
              <a:rPr lang="fa-IR" sz="1900" b="1" dirty="0" smtClean="0">
                <a:latin typeface="Calibri" panose="020F0502020204030204" pitchFamily="34" charset="0"/>
                <a:ea typeface="Calibri" panose="020F0502020204030204" pitchFamily="34" charset="0"/>
                <a:cs typeface="B Nazanin" panose="00000400000000000000" pitchFamily="2" charset="-78"/>
              </a:rPr>
              <a:t>در </a:t>
            </a:r>
            <a:r>
              <a:rPr lang="fa-IR" sz="1900" b="1" dirty="0">
                <a:latin typeface="Calibri" panose="020F0502020204030204" pitchFamily="34" charset="0"/>
                <a:ea typeface="Calibri" panose="020F0502020204030204" pitchFamily="34" charset="0"/>
                <a:cs typeface="B Nazanin" panose="00000400000000000000" pitchFamily="2" charset="-78"/>
              </a:rPr>
              <a:t>این استاندارد ، شش سنجه با عناوین زیر مورد ارزیابی قرار می گیرد.</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مسیرهاي ورود و خروج، تجهیزات و لوازم اتاق عمل</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 مسیرهاي کثیف و تمیز حداقل در بخش اتاق عمل و استریلیزاسیون مرکزي</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en-US" sz="1900" b="1" dirty="0">
                <a:latin typeface="Calibri" panose="020F0502020204030204" pitchFamily="34" charset="0"/>
                <a:ea typeface="Calibri" panose="020F0502020204030204" pitchFamily="34" charset="0"/>
                <a:cs typeface="B Nazanin" panose="00000400000000000000" pitchFamily="2" charset="-78"/>
              </a:rPr>
              <a:t>  </a:t>
            </a:r>
            <a:r>
              <a:rPr lang="fa-IR" sz="1900" b="1" dirty="0">
                <a:latin typeface="Calibri" panose="020F0502020204030204" pitchFamily="34" charset="0"/>
                <a:ea typeface="Calibri" panose="020F0502020204030204" pitchFamily="34" charset="0"/>
                <a:cs typeface="B Nazanin" panose="00000400000000000000" pitchFamily="2" charset="-78"/>
              </a:rPr>
              <a:t>امکانات لازم براي انتقال تجهیزات و لوازم اتاق عمل</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en-US" sz="1900" b="1" dirty="0">
                <a:latin typeface="Calibri" panose="020F0502020204030204" pitchFamily="34" charset="0"/>
                <a:ea typeface="Calibri" panose="020F0502020204030204" pitchFamily="34" charset="0"/>
                <a:cs typeface="B Nazanin" panose="00000400000000000000" pitchFamily="2" charset="-78"/>
              </a:rPr>
              <a:t> </a:t>
            </a:r>
            <a:r>
              <a:rPr lang="fa-IR" sz="1900" b="1" dirty="0">
                <a:latin typeface="Calibri" panose="020F0502020204030204" pitchFamily="34" charset="0"/>
                <a:ea typeface="Calibri" panose="020F0502020204030204" pitchFamily="34" charset="0"/>
                <a:cs typeface="B Nazanin" panose="00000400000000000000" pitchFamily="2" charset="-78"/>
              </a:rPr>
              <a:t>جانمایی محل اتاق استرلیزاسیون مرکزي</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تهویه و هواي اتاق هاي عمل</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en-US" sz="1900" b="1" dirty="0">
                <a:latin typeface="Calibri" panose="020F0502020204030204" pitchFamily="34" charset="0"/>
                <a:ea typeface="Calibri" panose="020F0502020204030204" pitchFamily="34" charset="0"/>
                <a:cs typeface="B Nazanin" panose="00000400000000000000" pitchFamily="2" charset="-78"/>
              </a:rPr>
              <a:t> </a:t>
            </a:r>
            <a:r>
              <a:rPr lang="fa-IR" sz="1900" b="1" dirty="0">
                <a:latin typeface="Calibri" panose="020F0502020204030204" pitchFamily="34" charset="0"/>
                <a:ea typeface="Calibri" panose="020F0502020204030204" pitchFamily="34" charset="0"/>
                <a:cs typeface="B Nazanin" panose="00000400000000000000" pitchFamily="2" charset="-78"/>
              </a:rPr>
              <a:t>محل شستشوي پوتینها، کفشها در اتاقهاي عمل</a:t>
            </a:r>
            <a:endParaRPr lang="en-US" sz="1900" b="1" dirty="0">
              <a:latin typeface="Calibri" panose="020F0502020204030204" pitchFamily="34" charset="0"/>
              <a:ea typeface="Calibri" panose="020F0502020204030204" pitchFamily="34" charset="0"/>
              <a:cs typeface="B Nazanin" panose="00000400000000000000" pitchFamily="2" charset="-78"/>
            </a:endParaRPr>
          </a:p>
        </p:txBody>
      </p:sp>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57200"/>
            <a:ext cx="8534400" cy="6019800"/>
          </a:xfrm>
        </p:spPr>
        <p:txBody>
          <a:bodyPr/>
          <a:lstStyle/>
          <a:p>
            <a:pPr marL="0" indent="0" algn="justLow">
              <a:buNone/>
            </a:pPr>
            <a:endParaRPr lang="fa-IR" b="0" dirty="0" smtClean="0">
              <a:cs typeface="B Mitra" pitchFamily="2" charset="-78"/>
            </a:endParaRPr>
          </a:p>
          <a:p>
            <a:pPr marL="0" indent="0" algn="justLow">
              <a:buNone/>
            </a:pPr>
            <a:endParaRPr lang="fa-IR" b="0" dirty="0" smtClean="0">
              <a:cs typeface="B Mitra" pitchFamily="2" charset="-78"/>
            </a:endParaRPr>
          </a:p>
          <a:p>
            <a:pPr marL="0" indent="0" algn="justLow">
              <a:buNone/>
            </a:pPr>
            <a:endParaRPr lang="fa-IR" dirty="0">
              <a:cs typeface="B Mitra" pitchFamily="2" charset="-78"/>
            </a:endParaRPr>
          </a:p>
        </p:txBody>
      </p:sp>
      <p:sp>
        <p:nvSpPr>
          <p:cNvPr id="2" name="Rectangle 1"/>
          <p:cNvSpPr/>
          <p:nvPr/>
        </p:nvSpPr>
        <p:spPr>
          <a:xfrm>
            <a:off x="381000" y="457200"/>
            <a:ext cx="8610600" cy="5341975"/>
          </a:xfrm>
          <a:prstGeom prst="rect">
            <a:avLst/>
          </a:prstGeom>
        </p:spPr>
        <p:txBody>
          <a:bodyPr wrap="square">
            <a:spAutoFit/>
          </a:bodyPr>
          <a:lstStyle/>
          <a:p>
            <a:pPr algn="r" rtl="1"/>
            <a:r>
              <a:rPr lang="fa-IR" sz="1900" b="1" dirty="0">
                <a:latin typeface="Calibri" panose="020F0502020204030204" pitchFamily="34" charset="0"/>
                <a:ea typeface="Calibri" panose="020F0502020204030204" pitchFamily="34" charset="0"/>
                <a:cs typeface="B Titr" panose="00000700000000000000" pitchFamily="2" charset="-78"/>
              </a:rPr>
              <a:t>الف-6-1-3	امکانات و سرویسهای بهداشتی مطابق الزامات مربوط در دسترس کارکنان، بیماران، همراهان و مراجعین است. 	سطح </a:t>
            </a:r>
            <a:r>
              <a:rPr lang="fa-IR" sz="1900" b="1" dirty="0" smtClean="0">
                <a:latin typeface="Calibri" panose="020F0502020204030204" pitchFamily="34" charset="0"/>
                <a:ea typeface="Calibri" panose="020F0502020204030204" pitchFamily="34" charset="0"/>
                <a:cs typeface="B Titr" panose="00000700000000000000" pitchFamily="2" charset="-78"/>
              </a:rPr>
              <a:t>یک</a:t>
            </a:r>
          </a:p>
          <a:p>
            <a:pPr algn="r" rtl="1"/>
            <a:endParaRPr lang="en-US" sz="1900" b="1" dirty="0">
              <a:latin typeface="Calibri" panose="020F0502020204030204" pitchFamily="34" charset="0"/>
              <a:ea typeface="Calibri" panose="020F0502020204030204" pitchFamily="34" charset="0"/>
              <a:cs typeface="B Titr" panose="00000700000000000000" pitchFamily="2" charset="-78"/>
            </a:endParaRPr>
          </a:p>
          <a:p>
            <a:pPr algn="justLow" rtl="1" eaLnBrk="0" hangingPunct="0">
              <a:lnSpc>
                <a:spcPct val="150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 شرایط بهداشتی و نظافت </a:t>
            </a:r>
            <a:r>
              <a:rPr lang="fa-IR" sz="1900" b="1" dirty="0" smtClean="0">
                <a:latin typeface="Calibri" panose="020F0502020204030204" pitchFamily="34" charset="0"/>
                <a:ea typeface="Calibri" panose="020F0502020204030204" pitchFamily="34" charset="0"/>
                <a:cs typeface="B Nazanin" panose="00000400000000000000" pitchFamily="2" charset="-78"/>
              </a:rPr>
              <a:t>سرویس هاي </a:t>
            </a:r>
            <a:r>
              <a:rPr lang="fa-IR" sz="1900" b="1" dirty="0">
                <a:latin typeface="Calibri" panose="020F0502020204030204" pitchFamily="34" charset="0"/>
                <a:ea typeface="Calibri" panose="020F0502020204030204" pitchFamily="34" charset="0"/>
                <a:cs typeface="B Nazanin" panose="00000400000000000000" pitchFamily="2" charset="-78"/>
              </a:rPr>
              <a:t>بهداشتی عمومی رعایت میشود.</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justLow" rtl="1" eaLnBrk="0" hangingPunct="0">
              <a:lnSpc>
                <a:spcPct val="150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justLow" rtl="1" eaLnBrk="0" hangingPunct="0">
              <a:lnSpc>
                <a:spcPct val="150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1- تناسب *تعداد </a:t>
            </a:r>
            <a:r>
              <a:rPr lang="fa-IR" sz="1900" b="1" dirty="0" smtClean="0">
                <a:latin typeface="Calibri" panose="020F0502020204030204" pitchFamily="34" charset="0"/>
                <a:ea typeface="Calibri" panose="020F0502020204030204" pitchFamily="34" charset="0"/>
                <a:cs typeface="B Nazanin" panose="00000400000000000000" pitchFamily="2" charset="-78"/>
              </a:rPr>
              <a:t>سرویس هاي </a:t>
            </a:r>
            <a:r>
              <a:rPr lang="fa-IR" sz="1900" b="1" dirty="0">
                <a:latin typeface="Calibri" panose="020F0502020204030204" pitchFamily="34" charset="0"/>
                <a:ea typeface="Calibri" panose="020F0502020204030204" pitchFamily="34" charset="0"/>
                <a:cs typeface="B Nazanin" panose="00000400000000000000" pitchFamily="2" charset="-78"/>
              </a:rPr>
              <a:t>بهداشتی با تعداد مراجعان </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justLow" rtl="1" eaLnBrk="0" hangingPunct="0">
              <a:lnSpc>
                <a:spcPct val="150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2- وجود شرایط بهداشتی** در </a:t>
            </a:r>
            <a:r>
              <a:rPr lang="fa-IR" sz="1900" b="1" dirty="0" smtClean="0">
                <a:latin typeface="Calibri" panose="020F0502020204030204" pitchFamily="34" charset="0"/>
                <a:ea typeface="Calibri" panose="020F0502020204030204" pitchFamily="34" charset="0"/>
                <a:cs typeface="B Nazanin" panose="00000400000000000000" pitchFamily="2" charset="-78"/>
              </a:rPr>
              <a:t>سرویس ها </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justLow" rtl="1" eaLnBrk="0" hangingPunct="0">
              <a:lnSpc>
                <a:spcPct val="150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3- نظافت، شستشو و گندزدایی در </a:t>
            </a:r>
            <a:r>
              <a:rPr lang="fa-IR" sz="1900" b="1" dirty="0" smtClean="0">
                <a:latin typeface="Calibri" panose="020F0502020204030204" pitchFamily="34" charset="0"/>
                <a:ea typeface="Calibri" panose="020F0502020204030204" pitchFamily="34" charset="0"/>
                <a:cs typeface="B Nazanin" panose="00000400000000000000" pitchFamily="2" charset="-78"/>
              </a:rPr>
              <a:t>سرویس هاي </a:t>
            </a:r>
            <a:r>
              <a:rPr lang="fa-IR" sz="1900" b="1" dirty="0">
                <a:latin typeface="Calibri" panose="020F0502020204030204" pitchFamily="34" charset="0"/>
                <a:ea typeface="Calibri" panose="020F0502020204030204" pitchFamily="34" charset="0"/>
                <a:cs typeface="B Nazanin" panose="00000400000000000000" pitchFamily="2" charset="-78"/>
              </a:rPr>
              <a:t>بهداشتی</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justLow" rtl="1" eaLnBrk="0" hangingPunct="0">
              <a:lnSpc>
                <a:spcPct val="150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توجه. در اتاقهاي خصوصی و ایزوله تنفسی یک سرویس در هر اتاق، در اتاقهاي عمومی یک سرویس به ازاي هر 8 بیمار، براي کارکنان به ازاي هر 30 نفر یک دستگاه توالت براي مردان و یک دستگاه توالت براي زنان به صورت مجزا (علاوه بر سرویس هاي اختصاصی نظیر آشپزخانه) در نظر گرفته شده است</a:t>
            </a:r>
            <a:r>
              <a:rPr lang="fa-IR" sz="1900" b="1" dirty="0" smtClean="0">
                <a:latin typeface="Calibri" panose="020F0502020204030204" pitchFamily="34" charset="0"/>
                <a:ea typeface="Calibri" panose="020F0502020204030204" pitchFamily="34" charset="0"/>
                <a:cs typeface="B Nazanin" panose="00000400000000000000" pitchFamily="2" charset="-78"/>
              </a:rPr>
              <a:t>.</a:t>
            </a:r>
            <a:endParaRPr lang="en-US" sz="1900" b="1" dirty="0">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4002502962"/>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idx="1"/>
          </p:nvPr>
        </p:nvSpPr>
        <p:spPr>
          <a:xfrm>
            <a:off x="228600" y="188640"/>
            <a:ext cx="8610600" cy="6480720"/>
          </a:xfrm>
        </p:spPr>
        <p:txBody>
          <a:bodyPr>
            <a:noAutofit/>
          </a:bodyPr>
          <a:lstStyle/>
          <a:p>
            <a:pPr marL="0" indent="0" algn="just" rtl="1" eaLnBrk="1" hangingPunct="1">
              <a:lnSpc>
                <a:spcPct val="80000"/>
              </a:lnSpc>
              <a:buNone/>
              <a:defRPr/>
            </a:pPr>
            <a:endParaRPr lang="fa-IR" sz="2400" b="1" dirty="0" smtClean="0">
              <a:cs typeface="B Mitra" pitchFamily="2" charset="-78"/>
            </a:endParaRPr>
          </a:p>
          <a:p>
            <a:pPr marL="0" indent="0" algn="just" rtl="1" eaLnBrk="1" hangingPunct="1">
              <a:buSzPct val="105000"/>
              <a:buNone/>
              <a:defRPr/>
            </a:pPr>
            <a:endParaRPr lang="fa-IR" sz="2400" b="1" dirty="0" smtClean="0">
              <a:cs typeface="B Mitra" pitchFamily="2" charset="-78"/>
            </a:endParaRPr>
          </a:p>
          <a:p>
            <a:pPr marL="0" lvl="0" indent="0" algn="just" eaLnBrk="1" hangingPunct="1">
              <a:lnSpc>
                <a:spcPct val="80000"/>
              </a:lnSpc>
              <a:buNone/>
              <a:defRPr/>
            </a:pPr>
            <a:endParaRPr lang="fa-IR" sz="2000" dirty="0" smtClean="0">
              <a:solidFill>
                <a:srgbClr val="000000"/>
              </a:solidFill>
              <a:cs typeface="B Mitra" pitchFamily="2" charset="-78"/>
            </a:endParaRPr>
          </a:p>
          <a:p>
            <a:pPr marL="0" indent="0" algn="just" rtl="1" eaLnBrk="1" hangingPunct="1">
              <a:lnSpc>
                <a:spcPct val="80000"/>
              </a:lnSpc>
              <a:buNone/>
              <a:defRPr/>
            </a:pPr>
            <a:endParaRPr lang="fa-IR" sz="2000" b="1" dirty="0" smtClean="0">
              <a:cs typeface="B Nazanin" pitchFamily="2" charset="-78"/>
            </a:endParaRPr>
          </a:p>
        </p:txBody>
      </p:sp>
      <p:sp>
        <p:nvSpPr>
          <p:cNvPr id="2" name="Rectangle 1"/>
          <p:cNvSpPr/>
          <p:nvPr/>
        </p:nvSpPr>
        <p:spPr>
          <a:xfrm>
            <a:off x="533400" y="838200"/>
            <a:ext cx="8305799" cy="5338384"/>
          </a:xfrm>
          <a:prstGeom prst="rect">
            <a:avLst/>
          </a:prstGeom>
        </p:spPr>
        <p:txBody>
          <a:bodyPr wrap="square">
            <a:spAutoFit/>
          </a:bodyPr>
          <a:lstStyle/>
          <a:p>
            <a:pPr algn="r" rtl="1"/>
            <a:r>
              <a:rPr lang="fa-IR" sz="1900" b="1" dirty="0">
                <a:latin typeface="Calibri" panose="020F0502020204030204" pitchFamily="34" charset="0"/>
                <a:ea typeface="Calibri" panose="020F0502020204030204" pitchFamily="34" charset="0"/>
                <a:cs typeface="B Titr" panose="00000700000000000000" pitchFamily="2" charset="-78"/>
              </a:rPr>
              <a:t>الف-6-1-4      کارکنان مشمول آموزشهای بهداشتی برابر ضوابط مربوط، گواهینامه آموزشی </a:t>
            </a:r>
            <a:r>
              <a:rPr lang="fa-IR" sz="1900" b="1" dirty="0" smtClean="0">
                <a:latin typeface="Calibri" panose="020F0502020204030204" pitchFamily="34" charset="0"/>
                <a:ea typeface="Calibri" panose="020F0502020204030204" pitchFamily="34" charset="0"/>
                <a:cs typeface="B Titr" panose="00000700000000000000" pitchFamily="2" charset="-78"/>
              </a:rPr>
              <a:t>بهداشت </a:t>
            </a:r>
            <a:r>
              <a:rPr lang="fa-IR" sz="1900" b="1" dirty="0">
                <a:latin typeface="Calibri" panose="020F0502020204030204" pitchFamily="34" charset="0"/>
                <a:ea typeface="Calibri" panose="020F0502020204030204" pitchFamily="34" charset="0"/>
                <a:cs typeface="B Titr" panose="00000700000000000000" pitchFamily="2" charset="-78"/>
              </a:rPr>
              <a:t>معتبر اخذ نموده اند. 	سطح یک</a:t>
            </a:r>
          </a:p>
          <a:p>
            <a:pPr algn="r" rtl="1"/>
            <a:endParaRPr lang="en-US" dirty="0"/>
          </a:p>
          <a:p>
            <a:pPr algn="justLow" rtl="1" eaLnBrk="0" hangingPunct="0">
              <a:lnSpc>
                <a:spcPct val="150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 تصویرگواهینامه "دوره ویژه بهداشت عمومی" براي کارکنان تهیه، توزیع و فروش مواد غذایی، استریلیزاسیون مرکزي، مدیریت پسماند و رختشویخانه بر اساس دستورالعملها و قوانین معتبر از نظر زمان و مرجع صادر کننده در واحدهاي مذکور وجود دارد</a:t>
            </a:r>
            <a:r>
              <a:rPr lang="fa-IR" sz="1900" b="1" dirty="0" smtClean="0">
                <a:latin typeface="Calibri" panose="020F0502020204030204" pitchFamily="34" charset="0"/>
                <a:ea typeface="Calibri" panose="020F0502020204030204" pitchFamily="34" charset="0"/>
                <a:cs typeface="B Nazanin" panose="00000400000000000000" pitchFamily="2" charset="-78"/>
              </a:rPr>
              <a:t>.</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justLow" rtl="1" eaLnBrk="0" hangingPunct="0">
              <a:lnSpc>
                <a:spcPct val="150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justLow" rtl="1" eaLnBrk="0" hangingPunct="0">
              <a:lnSpc>
                <a:spcPct val="150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1- وجود تصویر گواهینامه دوره ویژه بهداشت عمومی براي تمام کارکنان مرتبط  براساس دستورالعملها و قوانین </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pPr>
            <a:r>
              <a:rPr lang="fa-IR" sz="1900" b="1" dirty="0">
                <a:latin typeface="Calibri" panose="020F0502020204030204" pitchFamily="34" charset="0"/>
                <a:ea typeface="Calibri" panose="020F0502020204030204" pitchFamily="34" charset="0"/>
                <a:cs typeface="B Nazanin" panose="00000400000000000000" pitchFamily="2" charset="-78"/>
              </a:rPr>
              <a:t>2- اعتبار گواهینامه از نظر زمان و مرجع صادر کننده</a:t>
            </a:r>
            <a:r>
              <a:rPr lang="fa-IR" b="1" dirty="0"/>
              <a:t> </a:t>
            </a:r>
            <a:endParaRPr lang="fa-IR" b="1" dirty="0" smtClean="0"/>
          </a:p>
          <a:p>
            <a:pPr algn="r"/>
            <a:endParaRPr lang="fa-IR" b="1" dirty="0"/>
          </a:p>
          <a:p>
            <a:pPr algn="r"/>
            <a:endParaRPr lang="fa-IR" b="1" dirty="0" smtClean="0"/>
          </a:p>
          <a:p>
            <a:pPr algn="r"/>
            <a:endParaRPr lang="en-US" dirty="0"/>
          </a:p>
        </p:txBody>
      </p:sp>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15</a:t>
            </a:fld>
            <a:endParaRPr lang="fa-IR"/>
          </a:p>
        </p:txBody>
      </p:sp>
      <p:sp>
        <p:nvSpPr>
          <p:cNvPr id="2" name="Rectangle 1"/>
          <p:cNvSpPr/>
          <p:nvPr/>
        </p:nvSpPr>
        <p:spPr>
          <a:xfrm>
            <a:off x="381000" y="838200"/>
            <a:ext cx="8534399" cy="5136791"/>
          </a:xfrm>
          <a:prstGeom prst="rect">
            <a:avLst/>
          </a:prstGeom>
        </p:spPr>
        <p:txBody>
          <a:bodyPr wrap="square">
            <a:spAutoFit/>
          </a:bodyPr>
          <a:lstStyle/>
          <a:p>
            <a:pPr algn="r" rtl="1"/>
            <a:r>
              <a:rPr lang="fa-IR" sz="1900" b="1" dirty="0">
                <a:latin typeface="Calibri" panose="020F0502020204030204" pitchFamily="34" charset="0"/>
                <a:ea typeface="Calibri" panose="020F0502020204030204" pitchFamily="34" charset="0"/>
                <a:cs typeface="B Titr" panose="00000700000000000000" pitchFamily="2" charset="-78"/>
              </a:rPr>
              <a:t>الف-6-1-5	کنترل حشرات و جانوران موذی با اولویت استفاده از روشهای تلفیقی و لحاظ نکات بهداشتی و ایمنی برنامه ریزی و اجرا میشود. 	</a:t>
            </a:r>
            <a:r>
              <a:rPr lang="fa-IR" sz="1900" b="1" dirty="0" smtClean="0">
                <a:latin typeface="Calibri" panose="020F0502020204030204" pitchFamily="34" charset="0"/>
                <a:ea typeface="Calibri" panose="020F0502020204030204" pitchFamily="34" charset="0"/>
                <a:cs typeface="B Titr" panose="00000700000000000000" pitchFamily="2" charset="-78"/>
              </a:rPr>
              <a:t>   سطح یک</a:t>
            </a:r>
          </a:p>
          <a:p>
            <a:pPr algn="r" rtl="1"/>
            <a:endParaRPr lang="en-US" sz="1900" b="1" dirty="0">
              <a:latin typeface="Calibri" panose="020F0502020204030204" pitchFamily="34" charset="0"/>
              <a:ea typeface="Calibri" panose="020F0502020204030204" pitchFamily="34" charset="0"/>
              <a:cs typeface="B Titr" panose="00000700000000000000" pitchFamily="2" charset="-78"/>
            </a:endParaRPr>
          </a:p>
          <a:p>
            <a:pPr algn="justLow" rtl="1" eaLnBrk="0" hangingPunct="0">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 برنامه کنترل حشرات و جانوران موذي با استفاده از روشهاي تلفیقی با تاکید بر آشپزخانه، رختشویخانه و واحد استریلیزاسیون مرکزي، اتاق عمل، انبارها، محل انجام فعالیتهاي ساختمانی بکار گرفته میشود.</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justLow" rtl="1" eaLnBrk="0" hangingPunct="0">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justLow" rtl="1" eaLnBrk="0" hangingPunct="0">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1- تدوین برنامه کنترل * حشرات و جانوران موذي </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justLow" rtl="1" eaLnBrk="0" hangingPunct="0">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2- استفاده از روشهاي تلفیقی**کنترل حشرات </a:t>
            </a:r>
            <a:endParaRPr lang="fa-IR" sz="1900" b="1" dirty="0" smtClean="0">
              <a:latin typeface="Calibri" panose="020F0502020204030204" pitchFamily="34" charset="0"/>
              <a:ea typeface="Calibri" panose="020F0502020204030204" pitchFamily="34" charset="0"/>
              <a:cs typeface="B Nazanin" panose="00000400000000000000" pitchFamily="2" charset="-78"/>
            </a:endParaRPr>
          </a:p>
          <a:p>
            <a:pPr algn="justLow" rtl="1" eaLnBrk="0" hangingPunct="0">
              <a:spcBef>
                <a:spcPct val="20000"/>
              </a:spcBef>
              <a:spcAft>
                <a:spcPts val="800"/>
              </a:spcAft>
            </a:pP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justLow" rtl="1" eaLnBrk="0" hangingPunct="0">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 برنامه کنترل حشرات و جانوران موذي با رعایت اصول ایمنی، بهداشت و براساس جدول زمان بندي منظم براي تمام بخشها/واحدهاي بیمارستان انجام شده و اثربخشی سم پاشی ارزیابی شده و درصورت لزوم اقدام اصلاحی انجام میشود.</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algn="r" rtl="1"/>
            <a:endParaRPr lang="en-US" dirty="0"/>
          </a:p>
        </p:txBody>
      </p:sp>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81000"/>
            <a:ext cx="8458200" cy="6172200"/>
          </a:xfrm>
        </p:spPr>
        <p:txBody>
          <a:bodyPr>
            <a:normAutofit fontScale="92500"/>
          </a:bodyPr>
          <a:lstStyle/>
          <a:p>
            <a:pPr algn="r">
              <a:lnSpc>
                <a:spcPct val="117000"/>
              </a:lnSpc>
              <a:spcAft>
                <a:spcPts val="800"/>
              </a:spcAft>
            </a:pPr>
            <a:r>
              <a:rPr lang="fa-IR" sz="24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r">
              <a:lnSpc>
                <a:spcPct val="117000"/>
              </a:lnSpc>
              <a:spcAft>
                <a:spcPts val="800"/>
              </a:spcAft>
            </a:pPr>
            <a:r>
              <a:rPr lang="fa-IR" sz="2200" dirty="0" smtClean="0">
                <a:latin typeface="Calibri" panose="020F0502020204030204" pitchFamily="34" charset="0"/>
                <a:ea typeface="Calibri" panose="020F0502020204030204" pitchFamily="34" charset="0"/>
                <a:cs typeface="B Nazanin" panose="00000400000000000000" pitchFamily="2" charset="-78"/>
              </a:rPr>
              <a:t>1- اجراي </a:t>
            </a:r>
            <a:r>
              <a:rPr lang="fa-IR" sz="2200" dirty="0">
                <a:latin typeface="Calibri" panose="020F0502020204030204" pitchFamily="34" charset="0"/>
                <a:ea typeface="Calibri" panose="020F0502020204030204" pitchFamily="34" charset="0"/>
                <a:cs typeface="B Nazanin" panose="00000400000000000000" pitchFamily="2" charset="-78"/>
              </a:rPr>
              <a:t>برنامه کنترل حشرات و جانوران موذي</a:t>
            </a:r>
          </a:p>
          <a:p>
            <a:pPr algn="justLow">
              <a:lnSpc>
                <a:spcPct val="117000"/>
              </a:lnSpc>
              <a:spcAft>
                <a:spcPts val="800"/>
              </a:spcAft>
            </a:pPr>
            <a:r>
              <a:rPr lang="fa-IR" sz="2200" dirty="0" smtClean="0">
                <a:latin typeface="Calibri" panose="020F0502020204030204" pitchFamily="34" charset="0"/>
                <a:ea typeface="Calibri" panose="020F0502020204030204" pitchFamily="34" charset="0"/>
                <a:cs typeface="B Nazanin" panose="00000400000000000000" pitchFamily="2" charset="-78"/>
              </a:rPr>
              <a:t>2- </a:t>
            </a:r>
            <a:r>
              <a:rPr lang="fa-IR" sz="2200" dirty="0">
                <a:latin typeface="Calibri" panose="020F0502020204030204" pitchFamily="34" charset="0"/>
                <a:ea typeface="Calibri" panose="020F0502020204030204" pitchFamily="34" charset="0"/>
                <a:cs typeface="B Nazanin" panose="00000400000000000000" pitchFamily="2" charset="-78"/>
              </a:rPr>
              <a:t>رعایت اصول ایمنی، بهداشت </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justLow">
              <a:lnSpc>
                <a:spcPct val="117000"/>
              </a:lnSpc>
              <a:spcAft>
                <a:spcPts val="800"/>
              </a:spcAft>
            </a:pPr>
            <a:r>
              <a:rPr lang="fa-IR" sz="2200" dirty="0">
                <a:latin typeface="Calibri" panose="020F0502020204030204" pitchFamily="34" charset="0"/>
                <a:ea typeface="Calibri" panose="020F0502020204030204" pitchFamily="34" charset="0"/>
                <a:cs typeface="B Nazanin" panose="00000400000000000000" pitchFamily="2" charset="-78"/>
              </a:rPr>
              <a:t>3- ارزیابی اثربخشی سم پاشی </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justLow">
              <a:lnSpc>
                <a:spcPct val="117000"/>
              </a:lnSpc>
              <a:spcAft>
                <a:spcPts val="800"/>
              </a:spcAft>
            </a:pPr>
            <a:r>
              <a:rPr lang="fa-IR" sz="2200" dirty="0">
                <a:latin typeface="Calibri" panose="020F0502020204030204" pitchFamily="34" charset="0"/>
                <a:ea typeface="Calibri" panose="020F0502020204030204" pitchFamily="34" charset="0"/>
                <a:cs typeface="B Nazanin" panose="00000400000000000000" pitchFamily="2" charset="-78"/>
              </a:rPr>
              <a:t>4- انجام مداخلات اصلاحی </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justLow">
              <a:lnSpc>
                <a:spcPct val="117000"/>
              </a:lnSpc>
              <a:spcAft>
                <a:spcPts val="800"/>
              </a:spcAft>
            </a:pPr>
            <a:r>
              <a:rPr lang="fa-IR" sz="2200" dirty="0">
                <a:latin typeface="Calibri" panose="020F0502020204030204" pitchFamily="34" charset="0"/>
                <a:ea typeface="Calibri" panose="020F0502020204030204" pitchFamily="34" charset="0"/>
                <a:cs typeface="B Nazanin" panose="00000400000000000000" pitchFamily="2" charset="-78"/>
              </a:rPr>
              <a:t>*مستندات ارائه اطلاعات فرمولاسیون سموم مورد استفاده، نوع ماده موثر و غلظت مورد نیاز مصرف، نحوه کاربرد، پادزهر و اقدامات احتیاطی لازم در مواجهه با این ترکیبات توسط شرکت خدمات دهنده به بیمارستان، موجود است.</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justLow">
              <a:lnSpc>
                <a:spcPct val="117000"/>
              </a:lnSpc>
              <a:spcAft>
                <a:spcPts val="800"/>
              </a:spcAft>
            </a:pPr>
            <a:r>
              <a:rPr lang="fa-IR" sz="22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justLow">
              <a:lnSpc>
                <a:spcPct val="117000"/>
              </a:lnSpc>
              <a:spcAft>
                <a:spcPts val="800"/>
              </a:spcAft>
            </a:pPr>
            <a:r>
              <a:rPr lang="fa-IR" sz="2200" dirty="0">
                <a:latin typeface="Calibri" panose="020F0502020204030204" pitchFamily="34" charset="0"/>
                <a:ea typeface="Calibri" panose="020F0502020204030204" pitchFamily="34" charset="0"/>
                <a:cs typeface="B Nazanin" panose="00000400000000000000" pitchFamily="2" charset="-78"/>
              </a:rPr>
              <a:t>1- وجود اطلاعات فرمولاسیون سموم مورد استفاده، نوع ماده موثر و غلظت مورد نیاز مصرف، نحوه کاربرد، پادزهر</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justLow">
              <a:lnSpc>
                <a:spcPct val="117000"/>
              </a:lnSpc>
              <a:spcAft>
                <a:spcPts val="800"/>
              </a:spcAft>
            </a:pPr>
            <a:r>
              <a:rPr lang="fa-IR" sz="2200" dirty="0">
                <a:latin typeface="Calibri" panose="020F0502020204030204" pitchFamily="34" charset="0"/>
                <a:ea typeface="Calibri" panose="020F0502020204030204" pitchFamily="34" charset="0"/>
                <a:cs typeface="B Nazanin" panose="00000400000000000000" pitchFamily="2" charset="-78"/>
              </a:rPr>
              <a:t> 2- وجود دستورالعمل اقدامات احتیاطی لازم در مواجهه با سموم مورد استفاده در بیمارستان </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r" rtl="1">
              <a:lnSpc>
                <a:spcPct val="150000"/>
              </a:lnSpc>
            </a:pPr>
            <a:endParaRPr lang="en-US" sz="2800" b="0" dirty="0">
              <a:solidFill>
                <a:schemeClr val="tx1"/>
              </a:solidFill>
              <a:cs typeface="B Mitra" pitchFamily="2" charset="-78"/>
            </a:endParaRPr>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457200"/>
            <a:ext cx="8686800" cy="5715000"/>
          </a:xfrm>
        </p:spPr>
        <p:txBody>
          <a:bodyPr>
            <a:noAutofit/>
          </a:bodyPr>
          <a:lstStyle/>
          <a:p>
            <a:pPr algn="r">
              <a:lnSpc>
                <a:spcPct val="150000"/>
              </a:lnSpc>
              <a:spcBef>
                <a:spcPct val="20000"/>
              </a:spcBef>
              <a:spcAft>
                <a:spcPts val="800"/>
              </a:spcAft>
            </a:pPr>
            <a:r>
              <a:rPr lang="fa-IR" sz="1900" b="1" kern="1200" dirty="0">
                <a:solidFill>
                  <a:schemeClr val="tx1"/>
                </a:solidFill>
                <a:latin typeface="Calibri" panose="020F0502020204030204" pitchFamily="34" charset="0"/>
                <a:ea typeface="Calibri" panose="020F0502020204030204" pitchFamily="34" charset="0"/>
                <a:cs typeface="B Titr" panose="00000700000000000000" pitchFamily="2" charset="-78"/>
              </a:rPr>
              <a:t>الف-6-1-6	در تمام بخشها و واحد های بیمارستان سامانه های تهویه مطابق ضوابط مربوط و با رعایت اصول بهداشتی به کار گرفته میشوند. 	سطح </a:t>
            </a:r>
            <a:r>
              <a:rPr lang="fa-IR" sz="1900" b="1" kern="1200" dirty="0" smtClean="0">
                <a:solidFill>
                  <a:schemeClr val="tx1"/>
                </a:solidFill>
                <a:latin typeface="Calibri" panose="020F0502020204030204" pitchFamily="34" charset="0"/>
                <a:ea typeface="Calibri" panose="020F0502020204030204" pitchFamily="34" charset="0"/>
                <a:cs typeface="B Titr" panose="00000700000000000000" pitchFamily="2" charset="-78"/>
              </a:rPr>
              <a:t>یک</a:t>
            </a:r>
            <a:br>
              <a:rPr lang="fa-IR" sz="1900" b="1" kern="1200" dirty="0" smtClean="0">
                <a:solidFill>
                  <a:schemeClr val="tx1"/>
                </a:solidFill>
                <a:latin typeface="Calibri" panose="020F0502020204030204" pitchFamily="34" charset="0"/>
                <a:ea typeface="Calibri" panose="020F0502020204030204" pitchFamily="34" charset="0"/>
                <a:cs typeface="B Titr" panose="00000700000000000000" pitchFamily="2" charset="-78"/>
              </a:rPr>
            </a:br>
            <a:r>
              <a:rPr lang="en-US" sz="1900" b="1" kern="1200" dirty="0">
                <a:solidFill>
                  <a:schemeClr val="tx1"/>
                </a:solidFill>
                <a:latin typeface="Calibri" panose="020F0502020204030204" pitchFamily="34" charset="0"/>
                <a:ea typeface="Calibri" panose="020F0502020204030204" pitchFamily="34" charset="0"/>
                <a:cs typeface="B Titr" panose="00000700000000000000" pitchFamily="2" charset="-78"/>
              </a:rPr>
              <a:t/>
            </a:r>
            <a:br>
              <a:rPr lang="en-US" sz="1900" b="1" kern="1200" dirty="0">
                <a:solidFill>
                  <a:schemeClr val="tx1"/>
                </a:solidFill>
                <a:latin typeface="Calibri" panose="020F0502020204030204" pitchFamily="34" charset="0"/>
                <a:ea typeface="Calibri" panose="020F0502020204030204" pitchFamily="34" charset="0"/>
                <a:cs typeface="B Titr" panose="000007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واحد بهداشت محیط بر اساس راهنماي تهویه در بیمارستان ابلاغی وزارت بهداشت ارزیابی هاي تهویه بخشها/واحدها را انجام داده و گزارش آن به کمیته بهداشت ارائه و در صورت لزوم اقدام اصلاحی/برنامه بهبود تدوین و اجرا میشود و مسئول بهداشت محیط بر اجراي آن نظارت مینماید.</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1- آگاهی کارکنان مرتبط از راهنماي تهویه در بیمارستان</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2- انجام ارزیابیهاي تهویه بخشها/واحدها </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3- ارائه نتایج ارزیابی انجام شده بر اساس چک لیست، در کمیته بهداشت محیط </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4- اجراي اقدامات اصلاحی/برنامه بهبود کیفیت بر اساس نتایج ارزیابی </a:t>
            </a:r>
            <a:endPar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261779928"/>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04800"/>
            <a:ext cx="8686800" cy="6172200"/>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الف-6-1-7	وضعیت بهداشت محیط بیمارستان به صورت دوره ای ارزیابی شده و اقدامات اصلاحی/  برنامه بهبود مؤثر تدوین و بر اساس آن عمل میشود. 	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دو</a:t>
            </a:r>
          </a:p>
          <a:p>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*ارزیابی مستمر بهداشت محیط در فضاهاي فیزیکی بیمارستان برنامه ریزي و اجرا میشود.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 وضعیت بهداشت محیط بیمارستان مطابق بخشنامه ابلاغی وزارت بهداشت توسط کارکنان واحد بهداشت محیط در فواصل زمانی برحسب نوع فعالیت در بخشها و واحدهاي مختلف بیمارستان با استفاده از چک لیستهاي مرتبط ارزیابی میشود.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1</a:t>
            </a:r>
            <a:r>
              <a:rPr lang="fa-IR" sz="1900" dirty="0" smtClean="0">
                <a:latin typeface="Calibri" panose="020F0502020204030204" pitchFamily="34" charset="0"/>
                <a:ea typeface="Calibri" panose="020F0502020204030204" pitchFamily="34" charset="0"/>
                <a:cs typeface="B Nazanin" panose="00000400000000000000" pitchFamily="2" charset="-78"/>
              </a:rPr>
              <a:t>- </a:t>
            </a:r>
            <a:r>
              <a:rPr lang="fa-IR" sz="1900" dirty="0">
                <a:latin typeface="Calibri" panose="020F0502020204030204" pitchFamily="34" charset="0"/>
                <a:ea typeface="Calibri" panose="020F0502020204030204" pitchFamily="34" charset="0"/>
                <a:cs typeface="B Nazanin" panose="00000400000000000000" pitchFamily="2" charset="-78"/>
              </a:rPr>
              <a:t>وجود چک لیست ارزیابی بهداشت محیط بیمارستان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2- ارزیابی بهداشت بخشها و واحدهاي مختلف بیمارستان در فواصل زمانی تعیین </a:t>
            </a:r>
            <a:r>
              <a:rPr lang="fa-IR" sz="1900" dirty="0" smtClean="0">
                <a:latin typeface="Calibri" panose="020F0502020204030204" pitchFamily="34" charset="0"/>
                <a:ea typeface="Calibri" panose="020F0502020204030204" pitchFamily="34" charset="0"/>
                <a:cs typeface="B Nazanin" panose="00000400000000000000" pitchFamily="2" charset="-78"/>
              </a:rPr>
              <a:t>شده</a:t>
            </a:r>
          </a:p>
          <a:p>
            <a:pPr marL="0" indent="0">
              <a:buNone/>
            </a:pP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 گزارش نتایج ارزیابیهاي مستمر بهداشتی در کمیته بهداشت محیط بیمارستان مطرح شده و در صورت لزوم، اقدام اصلاحی/برنامه بهبود کیفیت تدوین و اجرا میشود.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buNone/>
            </a:pPr>
            <a:r>
              <a:rPr lang="fa-IR" sz="1900" dirty="0" smtClean="0">
                <a:latin typeface="Calibri" panose="020F0502020204030204" pitchFamily="34" charset="0"/>
                <a:ea typeface="Calibri" panose="020F0502020204030204" pitchFamily="34" charset="0"/>
                <a:cs typeface="B Nazanin" panose="00000400000000000000" pitchFamily="2" charset="-78"/>
              </a:rPr>
              <a:t>1-گزارش </a:t>
            </a:r>
            <a:r>
              <a:rPr lang="fa-IR" sz="1900" dirty="0">
                <a:latin typeface="Calibri" panose="020F0502020204030204" pitchFamily="34" charset="0"/>
                <a:ea typeface="Calibri" panose="020F0502020204030204" pitchFamily="34" charset="0"/>
                <a:cs typeface="B Nazanin" panose="00000400000000000000" pitchFamily="2" charset="-78"/>
              </a:rPr>
              <a:t>نتایج ارزیابی انجام شده بر اساس چک لیست بهداشت محیط بیمارستان، در کمیته بهداشت محیط </a:t>
            </a:r>
            <a:endParaRPr lang="fa-IR" sz="1900" dirty="0" smtClean="0">
              <a:latin typeface="Calibri" panose="020F0502020204030204" pitchFamily="34" charset="0"/>
              <a:ea typeface="Calibri" panose="020F0502020204030204" pitchFamily="34" charset="0"/>
              <a:cs typeface="B Nazanin" panose="00000400000000000000" pitchFamily="2" charset="-78"/>
            </a:endParaRPr>
          </a:p>
          <a:p>
            <a:pPr marL="0" lvl="0" indent="0">
              <a:buNone/>
            </a:pPr>
            <a:r>
              <a:rPr lang="fa-IR" sz="1900" dirty="0" smtClean="0">
                <a:latin typeface="Calibri" panose="020F0502020204030204" pitchFamily="34" charset="0"/>
                <a:ea typeface="Calibri" panose="020F0502020204030204" pitchFamily="34" charset="0"/>
                <a:cs typeface="B Nazanin" panose="00000400000000000000" pitchFamily="2" charset="-78"/>
              </a:rPr>
              <a:t>2-اجراي </a:t>
            </a:r>
            <a:r>
              <a:rPr lang="fa-IR" sz="1900" dirty="0">
                <a:latin typeface="Calibri" panose="020F0502020204030204" pitchFamily="34" charset="0"/>
                <a:ea typeface="Calibri" panose="020F0502020204030204" pitchFamily="34" charset="0"/>
                <a:cs typeface="B Nazanin" panose="00000400000000000000" pitchFamily="2" charset="-78"/>
              </a:rPr>
              <a:t>اقدامات اصلاحی/برنامه بهبود کیفیت بر اساس نتایج ارزیابی </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381000"/>
            <a:ext cx="8610600" cy="5791200"/>
          </a:xfrm>
        </p:spPr>
        <p:txBody>
          <a:bodyPr>
            <a:noAutofit/>
          </a:bodyPr>
          <a:lstStyle/>
          <a:p>
            <a:pPr algn="r"/>
            <a:r>
              <a:rPr lang="fa-IR" sz="1900" b="1" kern="1200" dirty="0">
                <a:solidFill>
                  <a:schemeClr val="tx1"/>
                </a:solidFill>
                <a:latin typeface="Calibri" panose="020F0502020204030204" pitchFamily="34" charset="0"/>
                <a:ea typeface="Calibri" panose="020F0502020204030204" pitchFamily="34" charset="0"/>
                <a:cs typeface="B Titr" panose="00000700000000000000" pitchFamily="2" charset="-78"/>
              </a:rPr>
              <a:t>الف-6-1-8	بیمارستان برای کاهش آلاینده های ناشی از ساخت و ساز همزمان با ارائه خدمت، برنامه معین و مؤثر داشته و بر اساس آن عمل مینماید. 	سطح </a:t>
            </a:r>
            <a:r>
              <a:rPr lang="fa-IR" sz="1900" b="1" kern="1200" dirty="0" smtClean="0">
                <a:solidFill>
                  <a:schemeClr val="tx1"/>
                </a:solidFill>
                <a:latin typeface="Calibri" panose="020F0502020204030204" pitchFamily="34" charset="0"/>
                <a:ea typeface="Calibri" panose="020F0502020204030204" pitchFamily="34" charset="0"/>
                <a:cs typeface="B Titr" panose="00000700000000000000" pitchFamily="2" charset="-78"/>
              </a:rPr>
              <a:t>دو</a:t>
            </a:r>
            <a:br>
              <a:rPr lang="fa-IR" sz="1900" b="1" kern="1200" dirty="0" smtClean="0">
                <a:solidFill>
                  <a:schemeClr val="tx1"/>
                </a:solidFill>
                <a:latin typeface="Calibri" panose="020F0502020204030204" pitchFamily="34" charset="0"/>
                <a:ea typeface="Calibri" panose="020F0502020204030204" pitchFamily="34" charset="0"/>
                <a:cs typeface="B Titr" panose="00000700000000000000" pitchFamily="2" charset="-78"/>
              </a:rPr>
            </a:br>
            <a:r>
              <a:rPr lang="en-US" sz="1900" b="1" kern="1200" dirty="0">
                <a:solidFill>
                  <a:schemeClr val="tx1"/>
                </a:solidFill>
                <a:latin typeface="Calibri" panose="020F0502020204030204" pitchFamily="34" charset="0"/>
                <a:ea typeface="Calibri" panose="020F0502020204030204" pitchFamily="34" charset="0"/>
                <a:cs typeface="B Titr" panose="00000700000000000000" pitchFamily="2" charset="-78"/>
              </a:rPr>
              <a:t/>
            </a:r>
            <a:br>
              <a:rPr lang="en-US" sz="1900" b="1" kern="1200" dirty="0">
                <a:solidFill>
                  <a:schemeClr val="tx1"/>
                </a:solidFill>
                <a:latin typeface="Calibri" panose="020F0502020204030204" pitchFamily="34" charset="0"/>
                <a:ea typeface="Calibri" panose="020F0502020204030204" pitchFamily="34" charset="0"/>
                <a:cs typeface="B Titr" panose="000007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*روش اجرایی "پیشگیري و کاهش </a:t>
            </a:r>
            <a:r>
              <a:rPr lang="fa-IR" sz="1900" b="1" dirty="0" smtClean="0">
                <a:solidFill>
                  <a:schemeClr val="tx1"/>
                </a:solidFill>
                <a:latin typeface="Calibri" panose="020F0502020204030204" pitchFamily="34" charset="0"/>
                <a:ea typeface="Calibri" panose="020F0502020204030204" pitchFamily="34" charset="0"/>
                <a:cs typeface="B Nazanin" panose="00000400000000000000" pitchFamily="2" charset="-78"/>
              </a:rPr>
              <a:t>آلاینده هاي </a:t>
            </a: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ناشی از ساخت و ساز در بیمارستان" تدوین شده و همه کارکنان مرتبط از آن آگاهی دارند و براساس آن عمل مینمایند.</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1- تدوین روش اجرایی </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2- مشارکت صاحبان فرآیند در تدوین روش اجرایی </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3- شناسایی منابع، امکانات و کارکنان مرتبط </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4- ترتیب و توالی منطقی از آغاز تا پایان روش اجرایی </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5- تعیین مسئول انجام هریک از سطوح روش اجرایی </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6- اطلاعرسانی روش اجرایی به کارکنان مرتبط با استفاده از فایل الکترونیکی</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7- آگاهی کارکنان مرتبط از روش اجرایی </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8- تامین منابع، امکانات و کارکنان مرتبط </a:t>
            </a:r>
            <a: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
            </a:r>
            <a:br>
              <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rPr>
            </a:br>
            <a:r>
              <a:rPr lang="fa-IR" sz="1900" b="1" dirty="0">
                <a:solidFill>
                  <a:schemeClr val="tx1"/>
                </a:solidFill>
                <a:latin typeface="Calibri" panose="020F0502020204030204" pitchFamily="34" charset="0"/>
                <a:ea typeface="Calibri" panose="020F0502020204030204" pitchFamily="34" charset="0"/>
                <a:cs typeface="B Nazanin" panose="00000400000000000000" pitchFamily="2" charset="-78"/>
              </a:rPr>
              <a:t>9- انطباق عملکرد کارکنان مرتبط با روش اجرایی تدوین شده </a:t>
            </a:r>
            <a:endParaRPr lang="en-US" sz="1900" b="1" dirty="0">
              <a:solidFill>
                <a:schemeClr val="tx1"/>
              </a:solidFill>
              <a:latin typeface="Calibri" panose="020F0502020204030204" pitchFamily="34" charset="0"/>
              <a:ea typeface="Calibri" panose="020F0502020204030204" pitchFamily="34" charset="0"/>
              <a:cs typeface="B Nazanin" panose="00000400000000000000" pitchFamily="2" charset="-78"/>
            </a:endParaRPr>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88" y="428625"/>
            <a:ext cx="8786812" cy="6048375"/>
          </a:xfrm>
        </p:spPr>
        <p:txBody>
          <a:bodyPr/>
          <a:lstStyle/>
          <a:p>
            <a:pPr algn="ctr">
              <a:buFontTx/>
              <a:buNone/>
              <a:defRPr/>
            </a:pPr>
            <a:r>
              <a:rPr lang="fa-IR" sz="2200" dirty="0" smtClean="0">
                <a:solidFill>
                  <a:schemeClr val="accent6">
                    <a:lumMod val="50000"/>
                  </a:schemeClr>
                </a:solidFill>
                <a:latin typeface="Calibri" pitchFamily="34" charset="0"/>
                <a:ea typeface="Calibri" pitchFamily="34" charset="0"/>
                <a:cs typeface="B Nazanin" pitchFamily="2" charset="-78"/>
              </a:rPr>
              <a:t>      </a:t>
            </a:r>
            <a:endParaRPr lang="fa-IR" dirty="0" smtClean="0">
              <a:cs typeface="B Titr" pitchFamily="2" charset="-78"/>
            </a:endParaRPr>
          </a:p>
          <a:p>
            <a:pPr marL="236538" indent="0">
              <a:buFontTx/>
              <a:buNone/>
              <a:defRPr/>
            </a:pPr>
            <a:endParaRPr lang="fa-IR" sz="2400" dirty="0" smtClean="0">
              <a:cs typeface="B Mitra" pitchFamily="2" charset="-78"/>
            </a:endParaRPr>
          </a:p>
          <a:p>
            <a:pPr marL="236538" indent="0">
              <a:buFontTx/>
              <a:buNone/>
              <a:defRPr/>
            </a:pPr>
            <a:endParaRPr lang="fa-IR" sz="2400" dirty="0" smtClean="0">
              <a:cs typeface="B Mitra" pitchFamily="2" charset="-78"/>
            </a:endParaRPr>
          </a:p>
          <a:p>
            <a:pPr marL="236538" indent="0">
              <a:buFontTx/>
              <a:buNone/>
              <a:defRPr/>
            </a:pPr>
            <a:endParaRPr lang="fa-IR" sz="2400" dirty="0" smtClean="0">
              <a:cs typeface="B Mitra" pitchFamily="2" charset="-78"/>
            </a:endParaRPr>
          </a:p>
          <a:p>
            <a:pPr marL="236538" indent="0">
              <a:buFontTx/>
              <a:buNone/>
              <a:defRPr/>
            </a:pPr>
            <a:endParaRPr lang="fa-IR" sz="2400" dirty="0" smtClean="0">
              <a:cs typeface="B Mitra" pitchFamily="2" charset="-78"/>
            </a:endParaRPr>
          </a:p>
          <a:p>
            <a:pPr marL="236538" indent="0">
              <a:buFontTx/>
              <a:buNone/>
              <a:defRPr/>
            </a:pPr>
            <a:endParaRPr lang="fa-IR" sz="2400" dirty="0" smtClean="0">
              <a:cs typeface="B Mitra" pitchFamily="2" charset="-78"/>
            </a:endParaRPr>
          </a:p>
          <a:p>
            <a:pPr>
              <a:buFontTx/>
              <a:buNone/>
              <a:defRPr/>
            </a:pPr>
            <a:endParaRPr lang="en-US" sz="2000" dirty="0" smtClean="0">
              <a:cs typeface="B Mitra" pitchFamily="2" charset="-78"/>
            </a:endParaRPr>
          </a:p>
        </p:txBody>
      </p:sp>
      <p:sp>
        <p:nvSpPr>
          <p:cNvPr id="9" name="Rounded Rectangle 8"/>
          <p:cNvSpPr/>
          <p:nvPr/>
        </p:nvSpPr>
        <p:spPr bwMode="auto">
          <a:xfrm>
            <a:off x="714347" y="228600"/>
            <a:ext cx="8072494" cy="2790844"/>
          </a:xfrm>
          <a:prstGeom prst="roundRect">
            <a:avLst/>
          </a:prstGeom>
          <a:ln>
            <a:solidFill>
              <a:schemeClr val="accent6">
                <a:lumMod val="75000"/>
              </a:schemeClr>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marL="346075" indent="-47625" algn="ctr" rtl="1">
              <a:defRPr/>
            </a:pPr>
            <a:r>
              <a:rPr lang="fa-IR" sz="4000" b="1" dirty="0" smtClean="0">
                <a:solidFill>
                  <a:schemeClr val="accent6">
                    <a:lumMod val="60000"/>
                    <a:lumOff val="40000"/>
                  </a:schemeClr>
                </a:solidFill>
                <a:cs typeface="B Mitra" pitchFamily="2" charset="-78"/>
              </a:rPr>
              <a:t>استانداردهای اعتبار بخشی</a:t>
            </a:r>
          </a:p>
          <a:p>
            <a:pPr marL="346075" indent="-47625" algn="ctr" rtl="1">
              <a:defRPr/>
            </a:pPr>
            <a:r>
              <a:rPr lang="fa-IR" sz="4000" b="1" dirty="0" smtClean="0">
                <a:solidFill>
                  <a:schemeClr val="accent6">
                    <a:lumMod val="60000"/>
                    <a:lumOff val="40000"/>
                  </a:schemeClr>
                </a:solidFill>
                <a:cs typeface="B Mitra" pitchFamily="2" charset="-78"/>
              </a:rPr>
              <a:t>بهداشت محیط </a:t>
            </a:r>
          </a:p>
          <a:p>
            <a:pPr marL="346075" indent="-47625" algn="ctr" rtl="1">
              <a:defRPr/>
            </a:pPr>
            <a:r>
              <a:rPr lang="fa-IR" sz="4000" b="1" dirty="0" smtClean="0">
                <a:solidFill>
                  <a:schemeClr val="accent6">
                    <a:lumMod val="60000"/>
                    <a:lumOff val="40000"/>
                  </a:schemeClr>
                </a:solidFill>
                <a:cs typeface="B Mitra" pitchFamily="2" charset="-78"/>
              </a:rPr>
              <a:t>مدیریت پسماند</a:t>
            </a:r>
          </a:p>
          <a:p>
            <a:pPr marL="346075" indent="-47625" algn="ctr" rtl="1">
              <a:defRPr/>
            </a:pPr>
            <a:r>
              <a:rPr lang="fa-IR" sz="4000" b="1" dirty="0" smtClean="0">
                <a:solidFill>
                  <a:schemeClr val="accent6">
                    <a:lumMod val="60000"/>
                    <a:lumOff val="40000"/>
                  </a:schemeClr>
                </a:solidFill>
                <a:cs typeface="B Mitra" pitchFamily="2" charset="-78"/>
              </a:rPr>
              <a:t>مدیریت رختشویخانه</a:t>
            </a:r>
            <a:r>
              <a:rPr lang="en-US" sz="4000" dirty="0" smtClean="0">
                <a:solidFill>
                  <a:schemeClr val="accent6">
                    <a:lumMod val="60000"/>
                    <a:lumOff val="40000"/>
                  </a:schemeClr>
                </a:solidFill>
                <a:cs typeface="B Mitra" pitchFamily="2" charset="-78"/>
              </a:rPr>
              <a:t/>
            </a:r>
            <a:br>
              <a:rPr lang="en-US" sz="4000" dirty="0" smtClean="0">
                <a:solidFill>
                  <a:schemeClr val="accent6">
                    <a:lumMod val="60000"/>
                    <a:lumOff val="40000"/>
                  </a:schemeClr>
                </a:solidFill>
                <a:cs typeface="B Mitra" pitchFamily="2" charset="-78"/>
              </a:rPr>
            </a:br>
            <a:endParaRPr lang="en-US" sz="4000" b="1" dirty="0">
              <a:ln w="11430"/>
              <a:solidFill>
                <a:schemeClr val="accent6">
                  <a:lumMod val="60000"/>
                  <a:lumOff val="40000"/>
                </a:schemeClr>
              </a:solidFill>
              <a:effectLst>
                <a:outerShdw blurRad="50800" dist="39000" dir="5460000" algn="tl">
                  <a:srgbClr val="000000">
                    <a:alpha val="38000"/>
                  </a:srgbClr>
                </a:outerShdw>
              </a:effectLst>
              <a:cs typeface="B Nazanin" pitchFamily="2" charset="-78"/>
            </a:endParaRPr>
          </a:p>
        </p:txBody>
      </p:sp>
      <p:sp>
        <p:nvSpPr>
          <p:cNvPr id="2" name="Rectangle 1"/>
          <p:cNvSpPr/>
          <p:nvPr/>
        </p:nvSpPr>
        <p:spPr>
          <a:xfrm>
            <a:off x="1371600" y="3505267"/>
            <a:ext cx="6400800" cy="2646878"/>
          </a:xfrm>
          <a:prstGeom prst="rect">
            <a:avLst/>
          </a:prstGeom>
        </p:spPr>
        <p:txBody>
          <a:bodyPr wrap="square">
            <a:spAutoFit/>
          </a:bodyPr>
          <a:lstStyle/>
          <a:p>
            <a:pPr marL="342900" lvl="0" indent="-342900" algn="ctr" rtl="1" eaLnBrk="0" hangingPunct="0">
              <a:lnSpc>
                <a:spcPct val="150000"/>
              </a:lnSpc>
              <a:spcBef>
                <a:spcPct val="20000"/>
              </a:spcBef>
              <a:defRPr/>
            </a:pPr>
            <a:r>
              <a:rPr lang="fa-IR" sz="2000" b="1" kern="0" dirty="0">
                <a:solidFill>
                  <a:srgbClr val="000000"/>
                </a:solidFill>
                <a:latin typeface="Arial"/>
                <a:cs typeface="B Titr" pitchFamily="2" charset="-78"/>
              </a:rPr>
              <a:t>تهیه و تنظیم:</a:t>
            </a:r>
          </a:p>
          <a:p>
            <a:pPr marL="342900" lvl="0" indent="-342900" algn="ctr" rtl="1" eaLnBrk="0" hangingPunct="0">
              <a:lnSpc>
                <a:spcPct val="150000"/>
              </a:lnSpc>
              <a:spcBef>
                <a:spcPct val="20000"/>
              </a:spcBef>
              <a:defRPr/>
            </a:pPr>
            <a:r>
              <a:rPr lang="fa-IR" sz="2000" b="1" kern="0" dirty="0">
                <a:solidFill>
                  <a:srgbClr val="000000"/>
                </a:solidFill>
                <a:latin typeface="Arial"/>
                <a:cs typeface="B Titr" pitchFamily="2" charset="-78"/>
              </a:rPr>
              <a:t>احمد شماعی زواره</a:t>
            </a:r>
          </a:p>
          <a:p>
            <a:pPr marL="342900" lvl="0" indent="-342900" algn="ctr" rtl="1" eaLnBrk="0" hangingPunct="0">
              <a:lnSpc>
                <a:spcPct val="150000"/>
              </a:lnSpc>
              <a:spcBef>
                <a:spcPct val="20000"/>
              </a:spcBef>
              <a:defRPr/>
            </a:pPr>
            <a:r>
              <a:rPr lang="fa-IR" sz="2000" b="1" kern="0" dirty="0" smtClean="0">
                <a:solidFill>
                  <a:srgbClr val="000000"/>
                </a:solidFill>
                <a:latin typeface="Arial"/>
                <a:cs typeface="B Titr" pitchFamily="2" charset="-78"/>
              </a:rPr>
              <a:t>کارشناس بهداشت محیط</a:t>
            </a:r>
          </a:p>
          <a:p>
            <a:pPr marL="342900" lvl="0" indent="-342900" algn="ctr" rtl="1" eaLnBrk="0" hangingPunct="0">
              <a:lnSpc>
                <a:spcPct val="150000"/>
              </a:lnSpc>
              <a:spcBef>
                <a:spcPct val="20000"/>
              </a:spcBef>
              <a:defRPr/>
            </a:pPr>
            <a:r>
              <a:rPr lang="fa-IR" sz="2000" b="1" kern="0" dirty="0" smtClean="0">
                <a:solidFill>
                  <a:srgbClr val="000000"/>
                </a:solidFill>
                <a:latin typeface="Arial"/>
                <a:cs typeface="B Titr" pitchFamily="2" charset="-78"/>
              </a:rPr>
              <a:t>مسئول برنامه بهداشت محیط بیمارستانهای استان</a:t>
            </a:r>
          </a:p>
          <a:p>
            <a:pPr marL="342900" lvl="0" indent="-342900" algn="ctr" rtl="1" eaLnBrk="0" hangingPunct="0">
              <a:lnSpc>
                <a:spcPct val="150000"/>
              </a:lnSpc>
              <a:spcBef>
                <a:spcPct val="20000"/>
              </a:spcBef>
              <a:defRPr/>
            </a:pPr>
            <a:r>
              <a:rPr lang="fa-IR" sz="2000" b="1" kern="0" dirty="0" smtClean="0">
                <a:solidFill>
                  <a:srgbClr val="000000"/>
                </a:solidFill>
                <a:latin typeface="Arial"/>
                <a:cs typeface="B Titr" pitchFamily="2" charset="-78"/>
              </a:rPr>
              <a:t>عضو کمیته کشوری بهداشت محیط بیمارستان ها در وزارت</a:t>
            </a:r>
            <a:endParaRPr lang="fa-IR" sz="2000" b="1" kern="0" dirty="0">
              <a:solidFill>
                <a:srgbClr val="000000"/>
              </a:solidFill>
              <a:latin typeface="Arial"/>
              <a:cs typeface="B Titr" pitchFamily="2" charset="-78"/>
            </a:endParaRPr>
          </a:p>
        </p:txBody>
      </p:sp>
    </p:spTree>
  </p:cSld>
  <p:clrMapOvr>
    <a:masterClrMapping/>
  </p:clrMapOvr>
  <p:transition>
    <p:cover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14290"/>
            <a:ext cx="8458200" cy="6262710"/>
          </a:xfrm>
        </p:spPr>
        <p:txBody>
          <a:bodyPr/>
          <a:lstStyle/>
          <a:p>
            <a:pPr marL="0" lvl="0" indent="0" eaLnBrk="1" hangingPunct="1">
              <a:lnSpc>
                <a:spcPct val="150000"/>
              </a:lnSpc>
              <a:spcBef>
                <a:spcPct val="0"/>
              </a:spcBef>
              <a:buNone/>
            </a:pPr>
            <a:r>
              <a:rPr lang="fa-IR" sz="1900" kern="1200" dirty="0">
                <a:solidFill>
                  <a:srgbClr val="000000"/>
                </a:solidFill>
                <a:latin typeface="Calibri" panose="020F0502020204030204" pitchFamily="34" charset="0"/>
                <a:ea typeface="Calibri" panose="020F0502020204030204" pitchFamily="34" charset="0"/>
                <a:cs typeface="B Titr" panose="00000700000000000000" pitchFamily="2" charset="-78"/>
              </a:rPr>
              <a:t>الف-6-1-9	قانون ممنوعیت استعمال دخانیات در اماکن عمومی و ضوابط مرتبط آن در بیمارستان رعایت میشود. 	سطح دو</a:t>
            </a:r>
          </a:p>
          <a:p>
            <a:pPr marL="0" indent="0">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الف-6-1-10 : عملکرد </a:t>
            </a:r>
            <a:r>
              <a:rPr lang="fa-IR" sz="1900" kern="1200" dirty="0">
                <a:latin typeface="Calibri" panose="020F0502020204030204" pitchFamily="34" charset="0"/>
                <a:ea typeface="Calibri" panose="020F0502020204030204" pitchFamily="34" charset="0"/>
                <a:cs typeface="B Titr" panose="00000700000000000000" pitchFamily="2" charset="-78"/>
              </a:rPr>
              <a:t>بیمارستان نشان دهنده تحقق اهداف بیمارستان بدون دخانیات است. </a:t>
            </a:r>
            <a:endParaRPr lang="fa-IR" sz="1900" kern="1200" dirty="0" smtClean="0">
              <a:latin typeface="Calibri" panose="020F0502020204030204" pitchFamily="34" charset="0"/>
              <a:ea typeface="Calibri" panose="020F0502020204030204" pitchFamily="34" charset="0"/>
              <a:cs typeface="B Titr" panose="00000700000000000000" pitchFamily="2" charset="-78"/>
            </a:endParaRPr>
          </a:p>
          <a:p>
            <a:pPr marL="0" indent="0">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سطح سه</a:t>
            </a:r>
          </a:p>
          <a:p>
            <a:pPr mar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a:t>
            </a:r>
            <a:r>
              <a:rPr lang="fa-IR" sz="1900" dirty="0">
                <a:latin typeface="Calibri" panose="020F0502020204030204" pitchFamily="34" charset="0"/>
                <a:ea typeface="Calibri" panose="020F0502020204030204" pitchFamily="34" charset="0"/>
                <a:cs typeface="B Nazanin" panose="00000400000000000000" pitchFamily="2" charset="-78"/>
              </a:rPr>
              <a:t>اصول کنترل دخانیات در بیمارستان رعایت میشود.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1</a:t>
            </a:r>
            <a:r>
              <a:rPr lang="fa-IR" sz="1900" dirty="0" smtClean="0">
                <a:latin typeface="Calibri" panose="020F0502020204030204" pitchFamily="34" charset="0"/>
                <a:ea typeface="Calibri" panose="020F0502020204030204" pitchFamily="34" charset="0"/>
                <a:cs typeface="B Nazanin" panose="00000400000000000000" pitchFamily="2" charset="-78"/>
              </a:rPr>
              <a:t>- </a:t>
            </a:r>
            <a:r>
              <a:rPr lang="fa-IR" sz="1900" dirty="0">
                <a:latin typeface="Calibri" panose="020F0502020204030204" pitchFamily="34" charset="0"/>
                <a:ea typeface="Calibri" panose="020F0502020204030204" pitchFamily="34" charset="0"/>
                <a:cs typeface="B Nazanin" panose="00000400000000000000" pitchFamily="2" charset="-78"/>
              </a:rPr>
              <a:t>رعایت ممنوعیت استعمال دخانیات در تمامی بخش/واحدها/ راهروهاي بیمارستان</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2- عدم عرضه محصولات دخانی در بیمارستان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نکته: تابلو ، اعلامیه یا استیکر هشدار و راهنماي ممنوعیت استعمال دخانیات در تمامی بخش ها/واحدها/ راهروهاي بیمارستان نصب شده است.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*مطابق </a:t>
            </a:r>
            <a:r>
              <a:rPr lang="fa-IR" sz="1900" dirty="0">
                <a:latin typeface="Calibri" panose="020F0502020204030204" pitchFamily="34" charset="0"/>
                <a:ea typeface="Calibri" panose="020F0502020204030204" pitchFamily="34" charset="0"/>
                <a:cs typeface="B Nazanin" panose="00000400000000000000" pitchFamily="2" charset="-78"/>
              </a:rPr>
              <a:t>ماده 7 آیین نامه اجرایی قانون جامع کنترل و مبارزه ملی با دخانیات مصوب 1385/6/15 مجلس شوراي اسلامی، ممنوعیت استعمال دخانیات در تمامی فضاهاي عمومی و مسقف </a:t>
            </a:r>
            <a:r>
              <a:rPr lang="fa-IR" sz="1900" dirty="0" smtClean="0">
                <a:latin typeface="Calibri" panose="020F0502020204030204" pitchFamily="34" charset="0"/>
                <a:ea typeface="Calibri" panose="020F0502020204030204" pitchFamily="34" charset="0"/>
                <a:cs typeface="B Nazanin" panose="00000400000000000000" pitchFamily="2" charset="-78"/>
              </a:rPr>
              <a:t>بیمارستان رعایت می </a:t>
            </a:r>
            <a:r>
              <a:rPr lang="fa-IR" sz="1900" dirty="0">
                <a:latin typeface="Calibri" panose="020F0502020204030204" pitchFamily="34" charset="0"/>
                <a:ea typeface="Calibri" panose="020F0502020204030204" pitchFamily="34" charset="0"/>
                <a:cs typeface="B Nazanin" panose="00000400000000000000" pitchFamily="2" charset="-78"/>
              </a:rPr>
              <a:t>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*در </a:t>
            </a:r>
            <a:r>
              <a:rPr lang="fa-IR" sz="1900" dirty="0">
                <a:latin typeface="Calibri" panose="020F0502020204030204" pitchFamily="34" charset="0"/>
                <a:ea typeface="Calibri" panose="020F0502020204030204" pitchFamily="34" charset="0"/>
                <a:cs typeface="B Nazanin" panose="00000400000000000000" pitchFamily="2" charset="-78"/>
              </a:rPr>
              <a:t>صورت وجود بخش روانپزشکی ، در بخش مذکور، اتاقی با هواکش قوي، فاقد مواد اشتعال زا و داراي سیستم اطفاء حریق، براي سیگار کشیدن بیماران این بخش اختصاص داده شده است.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*بر </a:t>
            </a:r>
            <a:r>
              <a:rPr lang="fa-IR" sz="1900" dirty="0">
                <a:latin typeface="Calibri" panose="020F0502020204030204" pitchFamily="34" charset="0"/>
                <a:ea typeface="Calibri" panose="020F0502020204030204" pitchFamily="34" charset="0"/>
                <a:cs typeface="B Nazanin" panose="00000400000000000000" pitchFamily="2" charset="-78"/>
              </a:rPr>
              <a:t>اساس بازدید میدانی ، مواد دخانی در بیمارستان عرضه نشده و به فروش نمی رسد. به عبارتی از عرضه و فروش مواد دخانی در بوفه بیمارستان جلوگیري شده است. (به استثناي بیمارستان روان پزشکی البته با ایجاد محدودیت)</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Tree>
  </p:cSld>
  <p:clrMapOvr>
    <a:masterClrMapping/>
  </p:clrMapOvr>
  <p:transition>
    <p:wheel spokes="3"/>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00800"/>
          </a:xfrm>
        </p:spPr>
        <p:txBody>
          <a:bodyPr/>
          <a:lstStyle/>
          <a:p>
            <a:pPr marL="0" indent="0" algn="justLow" eaLnBrk="1" fontAlgn="t" hangingPunct="1">
              <a:lnSpc>
                <a:spcPct val="107000"/>
              </a:lnSpc>
              <a:spcBef>
                <a:spcPts val="0"/>
              </a:spcBef>
              <a:spcAft>
                <a:spcPts val="0"/>
              </a:spcAft>
              <a:buNone/>
            </a:pPr>
            <a:r>
              <a:rPr lang="fa-IR" sz="2000" kern="1200" dirty="0" smtClean="0">
                <a:solidFill>
                  <a:srgbClr val="000000"/>
                </a:solidFill>
                <a:latin typeface="BNazaninBold"/>
                <a:ea typeface="Calibri" panose="020F0502020204030204" pitchFamily="34" charset="0"/>
                <a:cs typeface="B Titr" panose="00000700000000000000" pitchFamily="2" charset="-78"/>
              </a:rPr>
              <a:t>الف-6-2</a:t>
            </a:r>
            <a:r>
              <a:rPr lang="fa-IR" sz="2000" b="0" dirty="0" smtClean="0">
                <a:latin typeface="Arial" panose="020B0604020202020204" pitchFamily="34" charset="0"/>
              </a:rPr>
              <a:t> </a:t>
            </a:r>
            <a:r>
              <a:rPr lang="fa-IR" sz="2000" kern="1200" dirty="0" smtClean="0">
                <a:solidFill>
                  <a:srgbClr val="000000"/>
                </a:solidFill>
                <a:latin typeface="BNazaninBold"/>
                <a:ea typeface="Calibri" panose="020F0502020204030204" pitchFamily="34" charset="0"/>
                <a:cs typeface="B Titr" panose="00000700000000000000" pitchFamily="2" charset="-78"/>
              </a:rPr>
              <a:t>مراحل</a:t>
            </a:r>
            <a:r>
              <a:rPr lang="fa-IR" sz="2000" kern="1200" dirty="0" smtClean="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ته</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 Titr" panose="00000700000000000000" pitchFamily="2" charset="-78"/>
              </a:rPr>
              <a:t>ه،</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آماده</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ساز</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 Titr" panose="00000700000000000000" pitchFamily="2" charset="-78"/>
              </a:rPr>
              <a:t>،</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طبخ،</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توز</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 Titr" panose="00000700000000000000" pitchFamily="2" charset="-78"/>
              </a:rPr>
              <a:t>ع</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و</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سرو</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غذا</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با</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رعا</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 Titr" panose="00000700000000000000" pitchFamily="2" charset="-78"/>
              </a:rPr>
              <a:t>ت</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اصول</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بهداشت</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انجام</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م</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 Titr" panose="00000700000000000000" pitchFamily="2" charset="-78"/>
              </a:rPr>
              <a:t>شود</a:t>
            </a:r>
            <a:r>
              <a:rPr lang="en-US" sz="2000" kern="1200" dirty="0">
                <a:solidFill>
                  <a:srgbClr val="000000"/>
                </a:solidFill>
                <a:latin typeface="BNazaninBold"/>
                <a:ea typeface="Calibri" panose="020F0502020204030204" pitchFamily="34" charset="0"/>
                <a:cs typeface="B Titr" panose="00000700000000000000" pitchFamily="2" charset="-78"/>
              </a:rPr>
              <a:t>.</a:t>
            </a:r>
            <a:r>
              <a:rPr lang="en-US" sz="2000" kern="1200" dirty="0">
                <a:solidFill>
                  <a:srgbClr val="000000"/>
                </a:solidFill>
                <a:latin typeface="B Titr" panose="00000700000000000000" pitchFamily="2" charset="-78"/>
                <a:ea typeface="Calibri" panose="020F0502020204030204" pitchFamily="34" charset="0"/>
                <a:cs typeface="Arial" panose="020B0604020202020204" pitchFamily="34" charset="0"/>
              </a:rPr>
              <a:t> </a:t>
            </a:r>
            <a:endParaRPr lang="en-US" sz="2000" b="0" dirty="0" smtClean="0">
              <a:latin typeface="Arial" panose="020B0604020202020204" pitchFamily="34" charset="0"/>
            </a:endParaRPr>
          </a:p>
          <a:p>
            <a:pPr marL="0" indent="0" algn="justLow" eaLnBrk="1" fontAlgn="t" hangingPunct="1">
              <a:lnSpc>
                <a:spcPct val="107000"/>
              </a:lnSpc>
              <a:spcBef>
                <a:spcPts val="0"/>
              </a:spcBef>
              <a:spcAft>
                <a:spcPts val="0"/>
              </a:spcAft>
              <a:buNone/>
            </a:pPr>
            <a:endParaRPr lang="fa-IR" sz="2000" b="0" dirty="0">
              <a:latin typeface="Arial" panose="020B0604020202020204" pitchFamily="34" charset="0"/>
            </a:endParaRPr>
          </a:p>
          <a:p>
            <a:pPr marL="0" indent="0">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الف-6-2-1: مواد </a:t>
            </a:r>
            <a:r>
              <a:rPr lang="fa-IR" sz="1900" kern="1200" dirty="0">
                <a:latin typeface="Calibri" panose="020F0502020204030204" pitchFamily="34" charset="0"/>
                <a:ea typeface="Calibri" panose="020F0502020204030204" pitchFamily="34" charset="0"/>
                <a:cs typeface="B Titr" panose="00000700000000000000" pitchFamily="2" charset="-78"/>
              </a:rPr>
              <a:t>غذایی مجاز، از مراکز معتبر با رعایت اصول بهداشتی تهیه و مطابق </a:t>
            </a:r>
            <a:r>
              <a:rPr lang="fa-IR" sz="1900" kern="1200" dirty="0" smtClean="0">
                <a:latin typeface="Calibri" panose="020F0502020204030204" pitchFamily="34" charset="0"/>
                <a:ea typeface="Calibri" panose="020F0502020204030204" pitchFamily="34" charset="0"/>
                <a:cs typeface="B Titr" panose="00000700000000000000" pitchFamily="2" charset="-78"/>
              </a:rPr>
              <a:t>ضوابط بهداشتی </a:t>
            </a:r>
            <a:r>
              <a:rPr lang="fa-IR" sz="1900" kern="1200" dirty="0">
                <a:latin typeface="Calibri" panose="020F0502020204030204" pitchFamily="34" charset="0"/>
                <a:ea typeface="Calibri" panose="020F0502020204030204" pitchFamily="34" charset="0"/>
                <a:cs typeface="B Titr" panose="00000700000000000000" pitchFamily="2" charset="-78"/>
              </a:rPr>
              <a:t>به بیمارستان حمل میشود. 	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یک</a:t>
            </a:r>
          </a:p>
          <a:p>
            <a:pPr mar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a:t>
            </a:r>
            <a:r>
              <a:rPr lang="fa-IR" sz="1900" dirty="0">
                <a:latin typeface="Calibri" panose="020F0502020204030204" pitchFamily="34" charset="0"/>
                <a:ea typeface="Calibri" panose="020F0502020204030204" pitchFamily="34" charset="0"/>
                <a:cs typeface="B Nazanin" panose="00000400000000000000" pitchFamily="2" charset="-78"/>
              </a:rPr>
              <a:t>بیمارستان از مواد غذایی بسته بندي مجاز و محصولات واحدهاي تولیدي داراي </a:t>
            </a:r>
            <a:r>
              <a:rPr lang="fa-IR" sz="1900" dirty="0" smtClean="0">
                <a:latin typeface="Calibri" panose="020F0502020204030204" pitchFamily="34" charset="0"/>
                <a:ea typeface="Calibri" panose="020F0502020204030204" pitchFamily="34" charset="0"/>
                <a:cs typeface="B Nazanin" panose="00000400000000000000" pitchFamily="2" charset="-78"/>
              </a:rPr>
              <a:t>پروانه هاي </a:t>
            </a:r>
            <a:r>
              <a:rPr lang="fa-IR" sz="1900" dirty="0">
                <a:latin typeface="Calibri" panose="020F0502020204030204" pitchFamily="34" charset="0"/>
                <a:ea typeface="Calibri" panose="020F0502020204030204" pitchFamily="34" charset="0"/>
                <a:cs typeface="B Nazanin" panose="00000400000000000000" pitchFamily="2" charset="-78"/>
              </a:rPr>
              <a:t>معتبر بهداشتی استفاده </a:t>
            </a:r>
            <a:r>
              <a:rPr lang="fa-IR" sz="1900" dirty="0" smtClean="0">
                <a:latin typeface="Calibri" panose="020F0502020204030204" pitchFamily="34" charset="0"/>
                <a:ea typeface="Calibri" panose="020F0502020204030204" pitchFamily="34" charset="0"/>
                <a:cs typeface="B Nazanin" panose="00000400000000000000" pitchFamily="2" charset="-78"/>
              </a:rPr>
              <a:t>می نماید</a:t>
            </a:r>
            <a:r>
              <a:rPr lang="fa-IR" sz="1900" dirty="0">
                <a:latin typeface="Calibri" panose="020F0502020204030204" pitchFamily="34" charset="0"/>
                <a:ea typeface="Calibri" panose="020F0502020204030204" pitchFamily="34" charset="0"/>
                <a:cs typeface="B Nazanin" panose="00000400000000000000" pitchFamily="2" charset="-78"/>
              </a:rPr>
              <a:t>.</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وجود مواد غذایی بسته بندي مجاز در انبار مواد غذایی و سردخانه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وجود محصولات غذایی تولیدي واحدهاي داراي پروانه معتبر بهداشتی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نکته: براساس بازدید و مشاهده انواع مواد غذایی در انبار مواد غذایی و سردخانه مشخصات محصولات تولید صنعتی شامل نام محصول، ترکیبات، آدرس کارخانه، شماره پروانه ساخت از وزارت بهداشت، تاریخ تولید و انقضا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محصولات تولید سنتی شامل نام محصول، ترکیبات، آدرس محل تولید، کد بهداشتی یا شماره پروانه از وزارت بهداشت، تاریخ تولید و انقضا بر روي تمامی محصولات وجود دارد.</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21</a:t>
            </a:fld>
            <a:endParaRPr lang="fa-IR"/>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285728"/>
            <a:ext cx="8572560" cy="6343672"/>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الف-6-2-2	نحوه نگهداری و انبارش مواد اولیه غذایی در انبار و سردخانه به صورت ایمن و با رعایت اصول بهداشتی است. 	سطح یک</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buNone/>
            </a:pPr>
            <a:endParaRPr lang="fa-IR" sz="2800" dirty="0"/>
          </a:p>
          <a:p>
            <a:pPr marL="0" indent="0">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*انبار/سردخانه </a:t>
            </a:r>
            <a:r>
              <a:rPr lang="fa-IR" sz="1900" dirty="0">
                <a:latin typeface="Calibri" panose="020F0502020204030204" pitchFamily="34" charset="0"/>
                <a:ea typeface="Calibri" panose="020F0502020204030204" pitchFamily="34" charset="0"/>
                <a:cs typeface="B Nazanin" panose="00000400000000000000" pitchFamily="2" charset="-78"/>
              </a:rPr>
              <a:t>اختصاصی براي نگهداري مواد غذایی مطابق آیین نامه مربوط موجود است.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وجود انبار/ سردخانه هاي اختصاصی زیر صفر درجه و بالاي صفر درجه براي نگهداري موادغذایی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تطابق شرایط انبار / سردخانه مواد غذایی با دستورالعمل و آیین نامه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*تمام مواد و فرآورده هاي غذایی بالاتر از سطح زمین و جدا از مواد شوینده نگهداري میشوند.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وجود پالت، قفسه براي نگهداري مواد و فرآوردههاي غذایی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وجود قفسه براي نگهداري مواد و فرآورده هاي غذایی جدا از مواد شوینده در انبار مواد غذایی </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Tree>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534400" cy="6248400"/>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الف-6-2-3	انبار، سردخانه، محل آماده سازی، پخت، ظرفشویی در آشپزخانه چیدمان مناسب داشته و مسیر یک طرفه تمیز به کثیف رعایت میشود. 	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یک</a:t>
            </a:r>
          </a:p>
          <a:p>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*انبار</a:t>
            </a:r>
            <a:r>
              <a:rPr lang="fa-IR" sz="1900" dirty="0">
                <a:latin typeface="Calibri" panose="020F0502020204030204" pitchFamily="34" charset="0"/>
                <a:ea typeface="Calibri" panose="020F0502020204030204" pitchFamily="34" charset="0"/>
                <a:cs typeface="B Nazanin" panose="00000400000000000000" pitchFamily="2" charset="-78"/>
              </a:rPr>
              <a:t>، محل آماده سازي، محل پخت، محل توزیع و ظرفشویی چیدمان مناسب دارد و مسیر یک طرفه تمیز به کثیف رعایت میشود.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چیدمان مناسب انبار، محل آماده سازي، محل پخت، محل توزیع و ظرفشویی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وجود مسیر یک طرفه تمیز به کثیف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 مسیرهاي کثیف و تمیز در آشپزخانه رعایت میشوند و امکانات، تسهیلات لازم براي جلوگیري از انتقال آلودگی از کفشها در ابتداي ورودي به واحدهایی نظیر محل طبخ، انبار و سردخانه مواد غذایی وجود دارد و رعایت می 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جلوگیري از تداخل مسیرهاي کاري کثیف و تمیز درآشپزخانه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وجود امکانات، تسهیلات لازم  براي جلوگیري از انتقال آلودگی از کفشها</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61109"/>
            <a:ext cx="8458200" cy="5943600"/>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الف-6-2-4	مراحل آماده سازی، طبخ و توزیع غذا با رعایت اصول بهداشتی و تحت نظارت کارشناس بهداشت محیط صورت می پذیرد. 	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یک</a:t>
            </a:r>
          </a:p>
          <a:p>
            <a:pPr marL="0" indent="0">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*آماده </a:t>
            </a:r>
            <a:r>
              <a:rPr lang="fa-IR" sz="1900" dirty="0">
                <a:latin typeface="Calibri" panose="020F0502020204030204" pitchFamily="34" charset="0"/>
                <a:ea typeface="Calibri" panose="020F0502020204030204" pitchFamily="34" charset="0"/>
                <a:cs typeface="B Nazanin" panose="00000400000000000000" pitchFamily="2" charset="-78"/>
              </a:rPr>
              <a:t>سازي و طبخ، مطابق ضوابط بهداشتی انجام میشود.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*روش اجرایی "نظارت بر رعایت ضوابط بهداشتی آماده سازي و طبخ" با </a:t>
            </a:r>
            <a:r>
              <a:rPr lang="fa-IR" sz="1900" dirty="0" smtClean="0">
                <a:latin typeface="Calibri" panose="020F0502020204030204" pitchFamily="34" charset="0"/>
                <a:ea typeface="Calibri" panose="020F0502020204030204" pitchFamily="34" charset="0"/>
                <a:cs typeface="B Nazanin" panose="00000400000000000000" pitchFamily="2" charset="-78"/>
              </a:rPr>
              <a:t>حداقل هاي </a:t>
            </a:r>
            <a:r>
              <a:rPr lang="fa-IR" sz="1900" dirty="0">
                <a:latin typeface="Calibri" panose="020F0502020204030204" pitchFamily="34" charset="0"/>
                <a:ea typeface="Calibri" panose="020F0502020204030204" pitchFamily="34" charset="0"/>
                <a:cs typeface="B Nazanin" panose="00000400000000000000" pitchFamily="2" charset="-78"/>
              </a:rPr>
              <a:t>مورد انتظار تدوین شده و کارکنان مرتبط از آن آگاهی دارند و براساس آن عمل مینمایند.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 ابزار، لوازم و ظروف مورد استفاده در مراحل آماده سازي، طبخ و توزیع داراي شرایط بهداشتی مطابق آیین نامه است.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وجود ابزار، لوازم و ظروف داراي شرایط بهداشتی در مرحله آماده سازي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وجود ابزار، لوازم و ظروف داراي شرایط بهداشتی در مرحله طبخ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3- وجود ابزار، لوازم و ظروف داراي شرایط بهداشتی در مرحله توزیع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a:t>
            </a:r>
            <a:r>
              <a:rPr lang="fa-IR" sz="1900" dirty="0">
                <a:latin typeface="Calibri" panose="020F0502020204030204" pitchFamily="34" charset="0"/>
                <a:ea typeface="Calibri" panose="020F0502020204030204" pitchFamily="34" charset="0"/>
                <a:cs typeface="B Nazanin" panose="00000400000000000000" pitchFamily="2" charset="-78"/>
              </a:rPr>
              <a:t>مواد مصرفی که در تهیه غذا به کار میرود مطابق دستورالعمل ابلاغی وزارت بهداشت آماده میشود.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endParaRPr lang="en-US" dirty="0"/>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24</a:t>
            </a:fld>
            <a:endParaRPr lang="fa-IR"/>
          </a:p>
        </p:txBody>
      </p:sp>
    </p:spTree>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304800"/>
            <a:ext cx="8429684" cy="6172200"/>
          </a:xfrm>
        </p:spPr>
        <p:txBody>
          <a:bodyPr/>
          <a:lstStyle/>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1- آماده سازي مواد مصرفی، با رعایت شرایط بهداشتی مطابق دستورالعمل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*میوه و سبزیجات خام مصرفی مطابق دستورالعمل سالم سازي سبزیجات آماده مصرف میشوند.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1- وجود دستورالعمل سالم سازي میوه و سبزیجات در آشپزخانه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2- انجام چهار مرحله سالم سازي میوه و سبزیجات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3-آگاهی کارکنان مرتبط آشپزخانه از دستورالعمل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 موادغذایی فاسد شدنی، در یخچال و یا سردخانه نگهداري میشوند و غذاي پخته و خام، شسته و نشسته جدا از هم نگهداري میشوند.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1- وجود یخچال و یا سردخانه با شرایط بهداشتی و دماي مناسب</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2- رعایت تمامی شرایط مناسب نگهداري غذاي پخته و خام، مطابق دستورالعمل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3- نگهداري جدا از هم مواد غذایی شسته و نشسته، مطابق دستورالعمل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4- نگهداري مواد غذایی فاسد شدنی با توجه به نوع ماده غذایی و شرایط مناسب نگهداري آنها، در یخچال و یا سرد خانه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 طبخ غذا در فضاي مجزا از محل آماده سازي صورت میپذیرد.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1- وجود فضاي مجزا داراي شرایط بهداشتی براي آماده سازي و طبخ</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Tree>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8534400" cy="6096000"/>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الف-6-2-5	توزیع و سرو غذا در بیمارستان با رعایت اصول بهداشتی و حفظ زنجیره سرد و گرم انجام میشود. 	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یک</a:t>
            </a:r>
          </a:p>
          <a:p>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 توزیع و سرو غذا مطابق ضوابط بهداشتی انجام میشود.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 روش اجرایی " نظارت بر رعایت ضوابط بهداشتی توزیع و سرو غذا " با </a:t>
            </a:r>
            <a:r>
              <a:rPr lang="fa-IR" sz="1900" dirty="0" smtClean="0">
                <a:latin typeface="Calibri" panose="020F0502020204030204" pitchFamily="34" charset="0"/>
                <a:ea typeface="Calibri" panose="020F0502020204030204" pitchFamily="34" charset="0"/>
                <a:cs typeface="B Nazanin" panose="00000400000000000000" pitchFamily="2" charset="-78"/>
              </a:rPr>
              <a:t>حداقل هاي </a:t>
            </a:r>
            <a:r>
              <a:rPr lang="fa-IR" sz="1900" dirty="0">
                <a:latin typeface="Calibri" panose="020F0502020204030204" pitchFamily="34" charset="0"/>
                <a:ea typeface="Calibri" panose="020F0502020204030204" pitchFamily="34" charset="0"/>
                <a:cs typeface="B Nazanin" panose="00000400000000000000" pitchFamily="2" charset="-78"/>
              </a:rPr>
              <a:t>مورد انتظار تدوین شده و کارکنان مرتبط از آن آگاهی دارند و براساس آن عمل مینمایند.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 بیمارستان از ترالیهاي گرم خانه دار مخصوص توزیع غذا یا آسانسورهاي مخصوص حمل مستقیم غذا از آشپزخانه به داخل بخشها، برخوردار است و غذاها با دماي مناسب بین بیماران و همراهان آنها توزیع میشود، کنترل تصادفی و دقیق درجه حرارت غذا به روشی بهداشتی توسط مسئول واحد بهداشت محیط انجام می گیرد.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1- وجود </a:t>
            </a:r>
            <a:r>
              <a:rPr lang="fa-IR" sz="1900" dirty="0" smtClean="0">
                <a:latin typeface="Calibri" panose="020F0502020204030204" pitchFamily="34" charset="0"/>
                <a:ea typeface="Calibri" panose="020F0502020204030204" pitchFamily="34" charset="0"/>
                <a:cs typeface="B Nazanin" panose="00000400000000000000" pitchFamily="2" charset="-78"/>
              </a:rPr>
              <a:t>ترالی هاي </a:t>
            </a:r>
            <a:r>
              <a:rPr lang="fa-IR" sz="1900" dirty="0">
                <a:latin typeface="Calibri" panose="020F0502020204030204" pitchFamily="34" charset="0"/>
                <a:ea typeface="Calibri" panose="020F0502020204030204" pitchFamily="34" charset="0"/>
                <a:cs typeface="B Nazanin" panose="00000400000000000000" pitchFamily="2" charset="-78"/>
              </a:rPr>
              <a:t>گرم خانه دار یا آسانسورهاي مخصوص حمل غذا و مخصوص توزیع غذا براي تامین زنجیره گرم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2- وجود دماسنج مناسب جهت کنترل تصادفی و دقیق درجه حرارت غذا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3- انجام کنترل تصادفی و دقیق درجه حرارت غذا به روشی بهداشتی توسط مسئول واحد بهداشت محیط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dirty="0">
                <a:latin typeface="Calibri" panose="020F0502020204030204" pitchFamily="34" charset="0"/>
                <a:ea typeface="Calibri" panose="020F0502020204030204" pitchFamily="34" charset="0"/>
                <a:cs typeface="B Nazanin" panose="00000400000000000000" pitchFamily="2" charset="-78"/>
              </a:rPr>
              <a:t>4- توزیع غذاها با دماي مناسب بین بیماران و همراهان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endParaRPr lang="en-US" dirty="0"/>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26</a:t>
            </a:fld>
            <a:endParaRPr lang="fa-IR"/>
          </a:p>
        </p:txBody>
      </p:sp>
    </p:spTree>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62000"/>
            <a:ext cx="8458200" cy="5638800"/>
          </a:xfrm>
        </p:spPr>
        <p:txBody>
          <a:bodyPr>
            <a:normAutofit/>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الف-6-2-6	صلاحیت بهداشتی کارکنان در واحدهای مرتبط با مواد غذایی ارزیابی و احراز میشود. 	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یک</a:t>
            </a:r>
          </a:p>
          <a:p>
            <a:pPr marL="0" indent="0">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 تصویر کارت بهداشتی معتبر از نظر زمان و مرجع صادر کننده براي تمامی کارکنانی که در تهیه، توزیع و فروش مواد غذایی در بیمارستان مشارکت دارند، در محل قابل رویت محل خدمت کارکنان مذکور نصب شده است.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وجود تصویر کارت بهداشتی براي تمام کارکنان مرتبط</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اعتبار کارت بهداشتی از نظر زمان و مرجع صادر کننده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3- نصب کارت بهداشتی در محل قابل رویت در واحدهاي مذکور </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130507307"/>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8534400" cy="5562600"/>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الف-6-2-7	آبدارخانه بخشها و واحدهای مختلف بیمارستان دارای شرایط بهداشتی و ایمن است. 	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دو</a:t>
            </a:r>
          </a:p>
          <a:p>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 شرایط آبدارخانه بخشها و واحدهاي مختلف بیمارستان مطابق آیین نامه ابلاغی وزارت بهداشت است.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وجود آبدارخانه در بخشها و واحدهاي مختلف بیمارستان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تطابق شرایط آبدارخانه با آیین نامه و دستورالعمل </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28</a:t>
            </a:fld>
            <a:endParaRPr lang="fa-IR"/>
          </a:p>
        </p:txBody>
      </p:sp>
    </p:spTree>
    <p:extLst>
      <p:ext uri="{BB962C8B-B14F-4D97-AF65-F5344CB8AC3E}">
        <p14:creationId xmlns:p14="http://schemas.microsoft.com/office/powerpoint/2010/main" val="980400305"/>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33400"/>
            <a:ext cx="8458200" cy="5791200"/>
          </a:xfrm>
        </p:spPr>
        <p:txBody>
          <a:bodyPr/>
          <a:lstStyle/>
          <a:p>
            <a:pPr marL="0" indent="0">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الف-6-2-8  سالن </a:t>
            </a:r>
            <a:r>
              <a:rPr lang="fa-IR" sz="1900" kern="1200" dirty="0">
                <a:latin typeface="Calibri" panose="020F0502020204030204" pitchFamily="34" charset="0"/>
                <a:ea typeface="Calibri" panose="020F0502020204030204" pitchFamily="34" charset="0"/>
                <a:cs typeface="B Titr" panose="00000700000000000000" pitchFamily="2" charset="-78"/>
              </a:rPr>
              <a:t>های غذا خوری و محل سرو غذا مطابق ضوابط مربوط است. 	سطح دو</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150000"/>
              </a:lnSpc>
              <a:buNone/>
            </a:pPr>
            <a:r>
              <a:rPr lang="fa-IR" dirty="0" smtClean="0"/>
              <a:t> </a:t>
            </a:r>
            <a:r>
              <a:rPr lang="fa-IR" sz="1900" dirty="0">
                <a:latin typeface="Calibri" panose="020F0502020204030204" pitchFamily="34" charset="0"/>
                <a:ea typeface="Calibri" panose="020F0502020204030204" pitchFamily="34" charset="0"/>
                <a:cs typeface="B Nazanin" panose="00000400000000000000" pitchFamily="2" charset="-78"/>
              </a:rPr>
              <a:t>آشپزخانه و فضاهاي پشتیبانی آن و محل ارائه مواد غذایی، داراي معیارها و شرایط بهداشتی هستند.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*واحد </a:t>
            </a:r>
            <a:r>
              <a:rPr lang="fa-IR" sz="1900" dirty="0">
                <a:latin typeface="Calibri" panose="020F0502020204030204" pitchFamily="34" charset="0"/>
                <a:ea typeface="Calibri" panose="020F0502020204030204" pitchFamily="34" charset="0"/>
                <a:cs typeface="B Nazanin" panose="00000400000000000000" pitchFamily="2" charset="-78"/>
              </a:rPr>
              <a:t>بهداشت محیط در فواصل زمانی تعیین شده، بهداشت آشپزخانه و مواد غذایی را براساس ضوابط ابلاغی وزارت بهداشت، ارزیابی و گزارش نتایج ارزیابی در کمیته بهداشت محیط بیمارستان مطرح و اقدامات اصلاحی/ برنامه بهبود کیفیت اجرا میشود.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وجود چک لیست ارزیابی بهداشت آشپزخانه و مواد غذایی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ارزیابی بهداشت آشپزخانه و مواد غذایی در فواصل زمانی تعیین شده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3- بررسی نتایج ارزیابی درکمیته بهداشت محیط بیمارستان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4- انجام اقدامات اصلاحی/برنامه بهبود کیفیت </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29</a:t>
            </a:fld>
            <a:endParaRPr lang="fa-IR"/>
          </a:p>
        </p:txBody>
      </p:sp>
    </p:spTree>
    <p:extLst>
      <p:ext uri="{BB962C8B-B14F-4D97-AF65-F5344CB8AC3E}">
        <p14:creationId xmlns:p14="http://schemas.microsoft.com/office/powerpoint/2010/main" val="3676101954"/>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914400" y="152400"/>
            <a:ext cx="7696200" cy="609600"/>
          </a:xfrm>
        </p:spPr>
        <p:txBody>
          <a:bodyPr/>
          <a:lstStyle/>
          <a:p>
            <a:r>
              <a:rPr lang="fa-IR" sz="3600" dirty="0" smtClean="0">
                <a:cs typeface="B Titr" panose="00000700000000000000" pitchFamily="2" charset="-78"/>
              </a:rPr>
              <a:t>بهداشت محیط،مدیریت پسماند،لندری</a:t>
            </a:r>
            <a:endParaRPr lang="fa-IR" sz="3600" dirty="0">
              <a:cs typeface="B Titr" panose="00000700000000000000" pitchFamily="2" charset="-78"/>
            </a:endParaRPr>
          </a:p>
        </p:txBody>
      </p:sp>
      <p:graphicFrame>
        <p:nvGraphicFramePr>
          <p:cNvPr id="7" name="Content Placeholder 6"/>
          <p:cNvGraphicFramePr>
            <a:graphicFrameLocks noGrp="1"/>
          </p:cNvGraphicFramePr>
          <p:nvPr>
            <p:ph idx="4294967295"/>
            <p:extLst>
              <p:ext uri="{D42A27DB-BD31-4B8C-83A1-F6EECF244321}">
                <p14:modId xmlns:p14="http://schemas.microsoft.com/office/powerpoint/2010/main" val="2923869563"/>
              </p:ext>
            </p:extLst>
          </p:nvPr>
        </p:nvGraphicFramePr>
        <p:xfrm>
          <a:off x="152400" y="914400"/>
          <a:ext cx="8839200" cy="5622290"/>
        </p:xfrm>
        <a:graphic>
          <a:graphicData uri="http://schemas.openxmlformats.org/drawingml/2006/table">
            <a:tbl>
              <a:tblPr rtl="1" firstRow="1" bandRow="1">
                <a:tableStyleId>{5C22544A-7EE6-4342-B048-85BDC9FD1C3A}</a:tableStyleId>
              </a:tblPr>
              <a:tblGrid>
                <a:gridCol w="1265830">
                  <a:extLst>
                    <a:ext uri="{9D8B030D-6E8A-4147-A177-3AD203B41FA5}">
                      <a16:colId xmlns:a16="http://schemas.microsoft.com/office/drawing/2014/main" val="20000"/>
                    </a:ext>
                  </a:extLst>
                </a:gridCol>
                <a:gridCol w="6542964">
                  <a:extLst>
                    <a:ext uri="{9D8B030D-6E8A-4147-A177-3AD203B41FA5}">
                      <a16:colId xmlns:a16="http://schemas.microsoft.com/office/drawing/2014/main" val="20001"/>
                    </a:ext>
                  </a:extLst>
                </a:gridCol>
                <a:gridCol w="1030406">
                  <a:extLst>
                    <a:ext uri="{9D8B030D-6E8A-4147-A177-3AD203B41FA5}">
                      <a16:colId xmlns:a16="http://schemas.microsoft.com/office/drawing/2014/main" val="20002"/>
                    </a:ext>
                  </a:extLst>
                </a:gridCol>
              </a:tblGrid>
              <a:tr h="403860">
                <a:tc>
                  <a:txBody>
                    <a:bodyPr/>
                    <a:lstStyle/>
                    <a:p>
                      <a:pPr algn="ctr" rtl="1">
                        <a:lnSpc>
                          <a:spcPct val="107000"/>
                        </a:lnSpc>
                        <a:spcAft>
                          <a:spcPts val="0"/>
                        </a:spcAft>
                      </a:pPr>
                      <a:r>
                        <a:rPr lang="fa-IR" sz="1600" b="1" dirty="0">
                          <a:solidFill>
                            <a:srgbClr val="000000"/>
                          </a:solidFill>
                          <a:effectLst/>
                          <a:latin typeface="BNazanin"/>
                          <a:ea typeface="Calibri" panose="020F0502020204030204" pitchFamily="34" charset="0"/>
                          <a:cs typeface="B Titr" panose="00000700000000000000" pitchFamily="2" charset="-78"/>
                        </a:rPr>
                        <a:t>الف-6-1</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dirty="0">
                          <a:solidFill>
                            <a:srgbClr val="000000"/>
                          </a:solidFill>
                          <a:effectLst/>
                          <a:latin typeface="BNazaninBold"/>
                          <a:ea typeface="Calibri" panose="020F0502020204030204" pitchFamily="34" charset="0"/>
                          <a:cs typeface="B Titr" panose="00000700000000000000" pitchFamily="2" charset="-78"/>
                        </a:rPr>
                        <a:t>ب</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 Titr" panose="00000700000000000000" pitchFamily="2" charset="-78"/>
                        </a:rPr>
                        <a:t>مارستان</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از</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رعا</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 Titr" panose="00000700000000000000" pitchFamily="2" charset="-78"/>
                        </a:rPr>
                        <a:t>ت</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اصول</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بهداشت</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مح</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 Titr" panose="00000700000000000000" pitchFamily="2" charset="-78"/>
                        </a:rPr>
                        <a:t>ط</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در</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تمام</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بخشها</a:t>
                      </a:r>
                      <a:r>
                        <a:rPr lang="en-US" sz="1600" b="1" dirty="0">
                          <a:solidFill>
                            <a:srgbClr val="000000"/>
                          </a:solidFill>
                          <a:effectLst/>
                          <a:latin typeface="BNazaninBold"/>
                          <a:ea typeface="Calibri" panose="020F0502020204030204" pitchFamily="34" charset="0"/>
                          <a:cs typeface="B Titr" panose="00000700000000000000" pitchFamily="2" charset="-78"/>
                        </a:rPr>
                        <a:t> / </a:t>
                      </a:r>
                      <a:r>
                        <a:rPr lang="fa-IR" sz="1600" b="1" dirty="0">
                          <a:solidFill>
                            <a:srgbClr val="000000"/>
                          </a:solidFill>
                          <a:effectLst/>
                          <a:latin typeface="BNazaninBold"/>
                          <a:ea typeface="Calibri" panose="020F0502020204030204" pitchFamily="34" charset="0"/>
                          <a:cs typeface="B Titr" panose="00000700000000000000" pitchFamily="2" charset="-78"/>
                        </a:rPr>
                        <a:t>واحدها</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اطم</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 Titr" panose="00000700000000000000" pitchFamily="2" charset="-78"/>
                        </a:rPr>
                        <a:t>نان</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حاصل</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م</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 </a:t>
                      </a:r>
                      <a:r>
                        <a:rPr lang="fa-IR" sz="1600" b="1" dirty="0">
                          <a:solidFill>
                            <a:srgbClr val="000000"/>
                          </a:solidFill>
                          <a:effectLst/>
                          <a:latin typeface="BNazaninBold"/>
                          <a:ea typeface="Calibri" panose="020F0502020204030204" pitchFamily="34" charset="0"/>
                          <a:cs typeface="B Titr" panose="00000700000000000000" pitchFamily="2" charset="-78"/>
                        </a:rPr>
                        <a:t>نما</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 Titr" panose="00000700000000000000" pitchFamily="2" charset="-78"/>
                        </a:rPr>
                        <a:t>د</a:t>
                      </a:r>
                      <a:r>
                        <a:rPr lang="en-US" sz="1600" b="1" dirty="0">
                          <a:solidFill>
                            <a:srgbClr val="000000"/>
                          </a:solidFill>
                          <a:effectLst/>
                          <a:latin typeface="BNazaninBold"/>
                          <a:ea typeface="Calibri" panose="020F0502020204030204" pitchFamily="34" charset="0"/>
                          <a:cs typeface="B Titr" panose="00000700000000000000" pitchFamily="2" charset="-78"/>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dirty="0">
                          <a:solidFill>
                            <a:srgbClr val="000000"/>
                          </a:solidFill>
                          <a:effectLst/>
                          <a:latin typeface="BNazanin"/>
                          <a:ea typeface="Calibri" panose="020F0502020204030204" pitchFamily="34" charset="0"/>
                          <a:cs typeface="B Titr" panose="00000700000000000000" pitchFamily="2" charset="-78"/>
                        </a:rPr>
                        <a:t>سطح</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0"/>
                  </a:ext>
                </a:extLst>
              </a:tr>
              <a:tr h="403860">
                <a:tc>
                  <a:txBody>
                    <a:bodyPr/>
                    <a:lstStyle/>
                    <a:p>
                      <a:pPr algn="ctr"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الف</a:t>
                      </a:r>
                      <a:r>
                        <a:rPr lang="fa-IR" sz="16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a:t>
                      </a:r>
                      <a:r>
                        <a:rPr lang="fa-IR" sz="1600" b="1" dirty="0">
                          <a:solidFill>
                            <a:srgbClr val="000000"/>
                          </a:solidFill>
                          <a:effectLst/>
                          <a:latin typeface="BNazanin"/>
                          <a:ea typeface="Calibri" panose="020F0502020204030204" pitchFamily="34" charset="0"/>
                          <a:cs typeface="B Nazanin" panose="00000400000000000000" pitchFamily="2" charset="-78"/>
                        </a:rPr>
                        <a:t> 6-1-1</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نظافت،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شستشو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گندزدا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تمام</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بخشها</a:t>
                      </a:r>
                      <a:r>
                        <a:rPr lang="en-US" sz="1600" b="1" dirty="0">
                          <a:solidFill>
                            <a:srgbClr val="000000"/>
                          </a:solidFill>
                          <a:effectLst/>
                          <a:latin typeface="BNazanin"/>
                          <a:ea typeface="Calibri" panose="020F0502020204030204" pitchFamily="34" charset="0"/>
                          <a:cs typeface="B Nazanin" panose="00000400000000000000" pitchFamily="2" charset="-78"/>
                        </a:rPr>
                        <a:t> / </a:t>
                      </a:r>
                      <a:r>
                        <a:rPr lang="fa-IR" sz="1600" b="1" dirty="0">
                          <a:solidFill>
                            <a:srgbClr val="000000"/>
                          </a:solidFill>
                          <a:effectLst/>
                          <a:latin typeface="BNazanin"/>
                          <a:ea typeface="Calibri" panose="020F0502020204030204" pitchFamily="34" charset="0"/>
                          <a:cs typeface="B Nazanin" panose="00000400000000000000" pitchFamily="2" charset="-78"/>
                        </a:rPr>
                        <a:t>واحدها</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با</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رعا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اصول</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شرا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ط</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بهداشت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مح</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ط</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برنامه ر</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ز</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انجام</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شود</a:t>
                      </a:r>
                      <a:r>
                        <a:rPr lang="en-US" sz="1600" b="1" dirty="0">
                          <a:solidFill>
                            <a:srgbClr val="000000"/>
                          </a:solidFill>
                          <a:effectLst/>
                          <a:latin typeface="BNazanin"/>
                          <a:ea typeface="Calibri" panose="020F0502020204030204" pitchFamily="34" charset="0"/>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سطح</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ک</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1"/>
                  </a:ext>
                </a:extLst>
              </a:tr>
              <a:tr h="403860">
                <a:tc>
                  <a:txBody>
                    <a:bodyPr/>
                    <a:lstStyle/>
                    <a:p>
                      <a:pPr algn="ctr" rtl="1">
                        <a:lnSpc>
                          <a:spcPct val="107000"/>
                        </a:lnSpc>
                        <a:spcAft>
                          <a:spcPts val="0"/>
                        </a:spcAft>
                      </a:pPr>
                      <a:r>
                        <a:rPr lang="fa-IR" sz="1600" b="1" dirty="0">
                          <a:solidFill>
                            <a:srgbClr val="000000"/>
                          </a:solidFill>
                          <a:effectLst/>
                          <a:latin typeface="BNazaninBold"/>
                          <a:ea typeface="Calibri" panose="020F0502020204030204" pitchFamily="34" charset="0"/>
                          <a:cs typeface="B Nazanin" panose="00000400000000000000" pitchFamily="2" charset="-78"/>
                        </a:rPr>
                        <a:t>الف-6-1-2</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ساختار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ف</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ز</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ک</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ازجمله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کف،</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وار،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سقف،</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درب</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پنجره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ها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مارستان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مطابق</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ضوابط</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بهداشت</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است</a:t>
                      </a:r>
                      <a:r>
                        <a:rPr lang="en-US" sz="1600" b="1" dirty="0">
                          <a:solidFill>
                            <a:srgbClr val="000000"/>
                          </a:solidFill>
                          <a:effectLst/>
                          <a:latin typeface="BNazanin"/>
                          <a:ea typeface="Calibri" panose="020F0502020204030204" pitchFamily="34" charset="0"/>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سطح</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ک</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2"/>
                  </a:ext>
                </a:extLst>
              </a:tr>
              <a:tr h="403860">
                <a:tc>
                  <a:txBody>
                    <a:bodyPr/>
                    <a:lstStyle/>
                    <a:p>
                      <a:pPr algn="ctr" rtl="1">
                        <a:lnSpc>
                          <a:spcPct val="107000"/>
                        </a:lnSpc>
                        <a:spcAft>
                          <a:spcPts val="0"/>
                        </a:spcAft>
                      </a:pPr>
                      <a:r>
                        <a:rPr lang="fa-IR" sz="1600" b="1">
                          <a:solidFill>
                            <a:srgbClr val="000000"/>
                          </a:solidFill>
                          <a:effectLst/>
                          <a:latin typeface="BNazaninBold"/>
                          <a:ea typeface="Calibri" panose="020F0502020204030204" pitchFamily="34" charset="0"/>
                          <a:cs typeface="B Nazanin" panose="00000400000000000000" pitchFamily="2" charset="-78"/>
                        </a:rPr>
                        <a:t>الف-6-1-3</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امکانات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سرو</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سها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بهداشت</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مطابق</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الزامات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مربوط</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دسترس</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کارکنان،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ماران،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همراهان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مراجع</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است</a:t>
                      </a:r>
                      <a:r>
                        <a:rPr lang="en-US" sz="1600" b="1" dirty="0">
                          <a:solidFill>
                            <a:srgbClr val="000000"/>
                          </a:solidFill>
                          <a:effectLst/>
                          <a:latin typeface="BNazanin"/>
                          <a:ea typeface="Calibri" panose="020F0502020204030204" pitchFamily="34" charset="0"/>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سطح</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ک</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3"/>
                  </a:ext>
                </a:extLst>
              </a:tr>
              <a:tr h="403860">
                <a:tc>
                  <a:txBody>
                    <a:bodyPr/>
                    <a:lstStyle/>
                    <a:p>
                      <a:pPr algn="ctr" rtl="1">
                        <a:lnSpc>
                          <a:spcPct val="107000"/>
                        </a:lnSpc>
                        <a:spcAft>
                          <a:spcPts val="0"/>
                        </a:spcAft>
                      </a:pPr>
                      <a:r>
                        <a:rPr lang="fa-IR" sz="1600" b="1" dirty="0">
                          <a:solidFill>
                            <a:srgbClr val="000000"/>
                          </a:solidFill>
                          <a:effectLst/>
                          <a:latin typeface="BNazaninBold"/>
                          <a:ea typeface="Calibri" panose="020F0502020204030204" pitchFamily="34" charset="0"/>
                          <a:cs typeface="B Nazanin" panose="00000400000000000000" pitchFamily="2" charset="-78"/>
                        </a:rPr>
                        <a:t>الف-6-1-4</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کارکنان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مشمول</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آموزشها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بهداشت</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برابر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ضوابط</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مربوط،</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گواه</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نامه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آموزش</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بهداشت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معتبر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اخذ</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نموده اند</a:t>
                      </a:r>
                      <a:r>
                        <a:rPr lang="en-US" sz="1600" b="1" dirty="0">
                          <a:solidFill>
                            <a:srgbClr val="000000"/>
                          </a:solidFill>
                          <a:effectLst/>
                          <a:latin typeface="BNazanin"/>
                          <a:ea typeface="Calibri" panose="020F0502020204030204" pitchFamily="34" charset="0"/>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سطح</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ک</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4"/>
                  </a:ext>
                </a:extLst>
              </a:tr>
              <a:tr h="403860">
                <a:tc>
                  <a:txBody>
                    <a:bodyPr/>
                    <a:lstStyle/>
                    <a:p>
                      <a:pPr algn="ctr" rtl="1">
                        <a:lnSpc>
                          <a:spcPct val="107000"/>
                        </a:lnSpc>
                        <a:spcAft>
                          <a:spcPts val="0"/>
                        </a:spcAft>
                      </a:pPr>
                      <a:r>
                        <a:rPr lang="fa-IR" sz="1600" b="1">
                          <a:solidFill>
                            <a:srgbClr val="000000"/>
                          </a:solidFill>
                          <a:effectLst/>
                          <a:latin typeface="BNazaninBold"/>
                          <a:ea typeface="Calibri" panose="020F0502020204030204" pitchFamily="34" charset="0"/>
                          <a:cs typeface="B Nazanin" panose="00000400000000000000" pitchFamily="2" charset="-78"/>
                        </a:rPr>
                        <a:t>الف-6-1-5</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کنترل</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حشرات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جانوران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موذ</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با</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اولو</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استفاده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از</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روشها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تلف</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ق</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لحاظ</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نکات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بهداشت</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من</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برنامه ر</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ز</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اجرا</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شود</a:t>
                      </a:r>
                      <a:r>
                        <a:rPr lang="en-US" sz="1600" b="1" dirty="0">
                          <a:solidFill>
                            <a:srgbClr val="000000"/>
                          </a:solidFill>
                          <a:effectLst/>
                          <a:latin typeface="BNazanin"/>
                          <a:ea typeface="Calibri" panose="020F0502020204030204" pitchFamily="34" charset="0"/>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سطح</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ک</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5"/>
                  </a:ext>
                </a:extLst>
              </a:tr>
              <a:tr h="403860">
                <a:tc>
                  <a:txBody>
                    <a:bodyPr/>
                    <a:lstStyle/>
                    <a:p>
                      <a:pPr algn="ctr" rtl="1">
                        <a:lnSpc>
                          <a:spcPct val="107000"/>
                        </a:lnSpc>
                        <a:spcAft>
                          <a:spcPts val="0"/>
                        </a:spcAft>
                      </a:pPr>
                      <a:r>
                        <a:rPr lang="fa-IR" sz="1600" b="1" dirty="0">
                          <a:solidFill>
                            <a:srgbClr val="000000"/>
                          </a:solidFill>
                          <a:effectLst/>
                          <a:latin typeface="BNazaninBold"/>
                          <a:ea typeface="Calibri" panose="020F0502020204030204" pitchFamily="34" charset="0"/>
                          <a:cs typeface="B Nazanin" panose="00000400000000000000" pitchFamily="2" charset="-78"/>
                        </a:rPr>
                        <a:t>الف-6-1-6</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در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تمام</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بخشها</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واحد</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ها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مارستان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سامانه ها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تهو</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مطابق</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ضوابط</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مربوط</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با</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رعا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اصول</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بهداشت</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کار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گرفته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شوند</a:t>
                      </a:r>
                      <a:r>
                        <a:rPr lang="en-US" sz="1600" b="1" dirty="0">
                          <a:solidFill>
                            <a:srgbClr val="000000"/>
                          </a:solidFill>
                          <a:effectLst/>
                          <a:latin typeface="BNazanin"/>
                          <a:ea typeface="Calibri" panose="020F0502020204030204" pitchFamily="34" charset="0"/>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سطح</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ک</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6"/>
                  </a:ext>
                </a:extLst>
              </a:tr>
              <a:tr h="403860">
                <a:tc>
                  <a:txBody>
                    <a:bodyPr/>
                    <a:lstStyle/>
                    <a:p>
                      <a:pPr algn="ctr" rtl="1">
                        <a:lnSpc>
                          <a:spcPct val="107000"/>
                        </a:lnSpc>
                        <a:spcAft>
                          <a:spcPts val="0"/>
                        </a:spcAft>
                      </a:pPr>
                      <a:r>
                        <a:rPr lang="fa-IR" sz="1600" b="1" dirty="0">
                          <a:solidFill>
                            <a:srgbClr val="000000"/>
                          </a:solidFill>
                          <a:effectLst/>
                          <a:latin typeface="BNazaninBold"/>
                          <a:ea typeface="Calibri" panose="020F0502020204030204" pitchFamily="34" charset="0"/>
                          <a:cs typeface="B Nazanin" panose="00000400000000000000" pitchFamily="2" charset="-78"/>
                        </a:rPr>
                        <a:t>الف-6-1-7</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وضع</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بهداشت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مح</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ط</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مارستان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صورت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دوره 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ارز</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اب</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شده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اقدامات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اصلاح</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en-US" sz="1600" b="1" dirty="0">
                          <a:solidFill>
                            <a:srgbClr val="000000"/>
                          </a:solidFill>
                          <a:effectLst/>
                          <a:latin typeface="BNazanin"/>
                          <a:ea typeface="Calibri" panose="020F0502020204030204" pitchFamily="34" charset="0"/>
                          <a:cs typeface="B Nazanin" panose="00000400000000000000" pitchFamily="2" charset="-78"/>
                        </a:rPr>
                        <a:t>/ </a:t>
                      </a:r>
                      <a:r>
                        <a:rPr lang="en-US" sz="1600" b="1" dirty="0">
                          <a:solidFill>
                            <a:srgbClr val="000000"/>
                          </a:solidFill>
                          <a:effectLst/>
                          <a:latin typeface="B Nazanin" panose="00000400000000000000" pitchFamily="2" charset="-78"/>
                          <a:ea typeface="Calibri" panose="020F0502020204030204" pitchFamily="34" charset="0"/>
                          <a:cs typeface="Arial" panose="020B0604020202020204" pitchFamily="34" charset="0"/>
                        </a:rPr>
                        <a:t> </a:t>
                      </a:r>
                      <a:r>
                        <a:rPr lang="fa-IR" sz="1600" b="1" dirty="0">
                          <a:solidFill>
                            <a:srgbClr val="000000"/>
                          </a:solidFill>
                          <a:effectLst/>
                          <a:latin typeface="B Nazanin" panose="00000400000000000000" pitchFamily="2" charset="-78"/>
                          <a:ea typeface="Calibri" panose="020F0502020204030204" pitchFamily="34" charset="0"/>
                          <a:cs typeface="Arial" panose="020B0604020202020204" pitchFamily="34" charset="0"/>
                        </a:rPr>
                        <a:t>برنامه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بهبود</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مؤثر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تدو</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اساس</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آن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عمل</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شود</a:t>
                      </a:r>
                      <a:r>
                        <a:rPr lang="en-US" sz="1600" b="1" dirty="0">
                          <a:solidFill>
                            <a:srgbClr val="000000"/>
                          </a:solidFill>
                          <a:effectLst/>
                          <a:latin typeface="BNazanin"/>
                          <a:ea typeface="Calibri" panose="020F0502020204030204" pitchFamily="34" charset="0"/>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سطح</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دو</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7"/>
                  </a:ext>
                </a:extLst>
              </a:tr>
              <a:tr h="403860">
                <a:tc>
                  <a:txBody>
                    <a:bodyPr/>
                    <a:lstStyle/>
                    <a:p>
                      <a:pPr algn="ctr" rtl="1">
                        <a:lnSpc>
                          <a:spcPct val="107000"/>
                        </a:lnSpc>
                        <a:spcAft>
                          <a:spcPts val="0"/>
                        </a:spcAft>
                      </a:pPr>
                      <a:r>
                        <a:rPr lang="fa-IR" sz="1600" b="1" dirty="0">
                          <a:solidFill>
                            <a:srgbClr val="000000"/>
                          </a:solidFill>
                          <a:effectLst/>
                          <a:latin typeface="BNazaninBold"/>
                          <a:ea typeface="Calibri" panose="020F0502020204030204" pitchFamily="34" charset="0"/>
                          <a:cs typeface="B Nazanin" panose="00000400000000000000" pitchFamily="2" charset="-78"/>
                        </a:rPr>
                        <a:t>الف-6-1-8</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ب</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مارستان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برا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کاهش</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آلا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نده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ها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ناش</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از</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ساخت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ساز</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همزمان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با</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ارائه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خدمت،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برنامه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مع</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مؤثر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داشته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اساس</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آن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عمل</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نما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د</a:t>
                      </a:r>
                      <a:r>
                        <a:rPr lang="en-US" sz="1600" b="1" dirty="0">
                          <a:solidFill>
                            <a:srgbClr val="000000"/>
                          </a:solidFill>
                          <a:effectLst/>
                          <a:latin typeface="BNazanin"/>
                          <a:ea typeface="Calibri" panose="020F0502020204030204" pitchFamily="34" charset="0"/>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سطح</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دو</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8"/>
                  </a:ext>
                </a:extLst>
              </a:tr>
              <a:tr h="403860">
                <a:tc>
                  <a:txBody>
                    <a:bodyPr/>
                    <a:lstStyle/>
                    <a:p>
                      <a:pPr algn="ctr" rtl="1">
                        <a:lnSpc>
                          <a:spcPct val="107000"/>
                        </a:lnSpc>
                        <a:spcAft>
                          <a:spcPts val="0"/>
                        </a:spcAft>
                      </a:pPr>
                      <a:r>
                        <a:rPr lang="fa-IR" sz="1600" b="1">
                          <a:solidFill>
                            <a:srgbClr val="000000"/>
                          </a:solidFill>
                          <a:effectLst/>
                          <a:latin typeface="BNazaninBold"/>
                          <a:ea typeface="Calibri" panose="020F0502020204030204" pitchFamily="34" charset="0"/>
                          <a:cs typeface="B Nazanin" panose="00000400000000000000" pitchFamily="2" charset="-78"/>
                        </a:rPr>
                        <a:t>الف-6-1-9</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قانون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ممنوع</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استعمال</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دخان</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ات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اماکن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عموم</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ضوابط</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مرتبط</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آن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مارستان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رعا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شود</a:t>
                      </a:r>
                      <a:r>
                        <a:rPr lang="en-US" sz="1600" b="1" dirty="0">
                          <a:solidFill>
                            <a:srgbClr val="000000"/>
                          </a:solidFill>
                          <a:effectLst/>
                          <a:latin typeface="BNazanin"/>
                          <a:ea typeface="Calibri" panose="020F0502020204030204" pitchFamily="34" charset="0"/>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سطح</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دو</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9"/>
                  </a:ext>
                </a:extLst>
              </a:tr>
              <a:tr h="403860">
                <a:tc>
                  <a:txBody>
                    <a:bodyPr/>
                    <a:lstStyle/>
                    <a:p>
                      <a:pPr algn="ctr" rtl="1">
                        <a:lnSpc>
                          <a:spcPct val="107000"/>
                        </a:lnSpc>
                        <a:spcAft>
                          <a:spcPts val="0"/>
                        </a:spcAft>
                      </a:pPr>
                      <a:r>
                        <a:rPr lang="fa-IR" sz="1600" b="1" dirty="0">
                          <a:solidFill>
                            <a:srgbClr val="000000"/>
                          </a:solidFill>
                          <a:effectLst/>
                          <a:latin typeface="BNazaninBold"/>
                          <a:ea typeface="Calibri" panose="020F0502020204030204" pitchFamily="34" charset="0"/>
                          <a:cs typeface="B Nazanin" panose="00000400000000000000" pitchFamily="2" charset="-78"/>
                        </a:rPr>
                        <a:t>الف-6-1-10</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عملکرد</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مارستان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نشان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دهنده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تحقق</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اهداف</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مارستان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بدون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دخان</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ات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است</a:t>
                      </a:r>
                      <a:r>
                        <a:rPr lang="en-US" sz="1600" b="1" dirty="0">
                          <a:solidFill>
                            <a:srgbClr val="000000"/>
                          </a:solidFill>
                          <a:effectLst/>
                          <a:latin typeface="BNazanin"/>
                          <a:ea typeface="Calibri" panose="020F0502020204030204" pitchFamily="34" charset="0"/>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سطح</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سه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869393039"/>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458200" cy="5943600"/>
          </a:xfrm>
        </p:spPr>
        <p:txBody>
          <a:bodyPr/>
          <a:lstStyle/>
          <a:p>
            <a:pPr marL="0" indent="0">
              <a:buNone/>
            </a:pPr>
            <a:r>
              <a:rPr lang="fa-IR" dirty="0">
                <a:latin typeface="Calibri" panose="020F0502020204030204" pitchFamily="34" charset="0"/>
                <a:ea typeface="Calibri" panose="020F0502020204030204" pitchFamily="34" charset="0"/>
                <a:cs typeface="B Nazanin" panose="00000400000000000000" pitchFamily="2" charset="-78"/>
              </a:rPr>
              <a:t>* </a:t>
            </a:r>
            <a:r>
              <a:rPr lang="fa-IR" sz="1900" kern="1200" dirty="0" smtClean="0">
                <a:latin typeface="Calibri" panose="020F0502020204030204" pitchFamily="34" charset="0"/>
                <a:ea typeface="Calibri" panose="020F0502020204030204" pitchFamily="34" charset="0"/>
                <a:cs typeface="B Titr" panose="00000700000000000000" pitchFamily="2" charset="-78"/>
              </a:rPr>
              <a:t>سالن هاي </a:t>
            </a:r>
            <a:r>
              <a:rPr lang="fa-IR" sz="1900" kern="1200" dirty="0">
                <a:latin typeface="Calibri" panose="020F0502020204030204" pitchFamily="34" charset="0"/>
                <a:ea typeface="Calibri" panose="020F0502020204030204" pitchFamily="34" charset="0"/>
                <a:cs typeface="B Titr" panose="00000700000000000000" pitchFamily="2" charset="-78"/>
              </a:rPr>
              <a:t>غذا خوري و محل سرو غذا مطابق آیین نامه مربوط است.</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وجود </a:t>
            </a:r>
            <a:r>
              <a:rPr lang="fa-IR" sz="1900" dirty="0" smtClean="0">
                <a:latin typeface="Calibri" panose="020F0502020204030204" pitchFamily="34" charset="0"/>
                <a:ea typeface="Calibri" panose="020F0502020204030204" pitchFamily="34" charset="0"/>
                <a:cs typeface="B Nazanin" panose="00000400000000000000" pitchFamily="2" charset="-78"/>
              </a:rPr>
              <a:t>سالن هاي </a:t>
            </a:r>
            <a:r>
              <a:rPr lang="fa-IR" sz="1900" dirty="0">
                <a:latin typeface="Calibri" panose="020F0502020204030204" pitchFamily="34" charset="0"/>
                <a:ea typeface="Calibri" panose="020F0502020204030204" pitchFamily="34" charset="0"/>
                <a:cs typeface="B Nazanin" panose="00000400000000000000" pitchFamily="2" charset="-78"/>
              </a:rPr>
              <a:t>غذا خوري و محل سرو غذا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تطبیق شرایط فیزیکی و محیطی </a:t>
            </a:r>
            <a:r>
              <a:rPr lang="fa-IR" sz="1900" dirty="0" smtClean="0">
                <a:latin typeface="Calibri" panose="020F0502020204030204" pitchFamily="34" charset="0"/>
                <a:ea typeface="Calibri" panose="020F0502020204030204" pitchFamily="34" charset="0"/>
                <a:cs typeface="B Nazanin" panose="00000400000000000000" pitchFamily="2" charset="-78"/>
              </a:rPr>
              <a:t>سالن هاي </a:t>
            </a:r>
            <a:r>
              <a:rPr lang="fa-IR" sz="1900" dirty="0">
                <a:latin typeface="Calibri" panose="020F0502020204030204" pitchFamily="34" charset="0"/>
                <a:ea typeface="Calibri" panose="020F0502020204030204" pitchFamily="34" charset="0"/>
                <a:cs typeface="B Nazanin" panose="00000400000000000000" pitchFamily="2" charset="-78"/>
              </a:rPr>
              <a:t>غذا خوري و محل سرو غذا با شرایط بهداشتی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چنانچه </a:t>
            </a:r>
            <a:r>
              <a:rPr lang="fa-IR" sz="1900" dirty="0">
                <a:latin typeface="Calibri" panose="020F0502020204030204" pitchFamily="34" charset="0"/>
                <a:ea typeface="Calibri" panose="020F0502020204030204" pitchFamily="34" charset="0"/>
                <a:cs typeface="B Nazanin" panose="00000400000000000000" pitchFamily="2" charset="-78"/>
              </a:rPr>
              <a:t>بیمارستان با اخذ مجوز قانونی، اقدام به تهیه غذا از آشپزخانه خارج از بیمارستان می نماید ضروري است ضمن تامین وسیله نقلیه داراي مجوز از معاونت بهداشتی براي حمل غذا، کارشناسان بهداشت محیط مقیم را براي نظارت بهداشتی مستمر بر آشپزخانه طرف قرارداد در تمامی شیفت هاي کاري و تمامی روزهاي هفته اعم از تعطیل و غیرتعطیل معرفی نماید. کارشناسان موصوف علاوه بر کارشناس مسئول بهداشت محیط بیمارستان و کارشناس ناظر قرارداد می باشد.</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30</a:t>
            </a:fld>
            <a:endParaRPr lang="fa-IR"/>
          </a:p>
        </p:txBody>
      </p:sp>
    </p:spTree>
    <p:extLst>
      <p:ext uri="{BB962C8B-B14F-4D97-AF65-F5344CB8AC3E}">
        <p14:creationId xmlns:p14="http://schemas.microsoft.com/office/powerpoint/2010/main" val="216600273"/>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305800" cy="5715000"/>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الف-6-2-9	محل فروش مواد غذایی یا بوفه بیمارستان مطابق با ضوابط بهداشتی مربوط است. 	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دو</a:t>
            </a:r>
          </a:p>
          <a:p>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شرایط </a:t>
            </a:r>
            <a:r>
              <a:rPr lang="fa-IR" sz="1900" dirty="0">
                <a:latin typeface="Calibri" panose="020F0502020204030204" pitchFamily="34" charset="0"/>
                <a:ea typeface="Calibri" panose="020F0502020204030204" pitchFamily="34" charset="0"/>
                <a:cs typeface="B Nazanin" panose="00000400000000000000" pitchFamily="2" charset="-78"/>
              </a:rPr>
              <a:t>محل فروش مواد غذایی مانند بوفه در داخل بیمارستان مطابق آیین نامه اجرایی ابلاغی وزارت بهداشت بوده و مواد غذایی مجازعرضه مینمایند.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تطابق شرایط محل فروش مواد غذایی با شرایط بهداشتی مندرج در دستورالعمل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عرضه مواد غذایی مجاز درمحلهاي مذکور</a:t>
            </a:r>
            <a:r>
              <a:rPr lang="fa-IR" dirty="0"/>
              <a:t> </a:t>
            </a:r>
            <a:endParaRPr lang="en-US" dirty="0"/>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31</a:t>
            </a:fld>
            <a:endParaRPr lang="fa-IR"/>
          </a:p>
        </p:txBody>
      </p:sp>
    </p:spTree>
    <p:extLst>
      <p:ext uri="{BB962C8B-B14F-4D97-AF65-F5344CB8AC3E}">
        <p14:creationId xmlns:p14="http://schemas.microsoft.com/office/powerpoint/2010/main" val="215087922"/>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229600" cy="5715000"/>
          </a:xfrm>
        </p:spPr>
        <p:txBody>
          <a:bodyPr/>
          <a:lstStyle/>
          <a:p>
            <a:pPr marL="0" indent="0">
              <a:buNone/>
            </a:pPr>
            <a:endParaRPr lang="fa-IR" sz="1900" kern="1200" dirty="0" smtClean="0">
              <a:latin typeface="Calibri" panose="020F0502020204030204" pitchFamily="34" charset="0"/>
              <a:ea typeface="Calibri" panose="020F0502020204030204" pitchFamily="34" charset="0"/>
              <a:cs typeface="B Titr" panose="00000700000000000000" pitchFamily="2" charset="-78"/>
            </a:endParaRPr>
          </a:p>
          <a:p>
            <a:pPr marL="0" indent="0" eaLnBrk="1" fontAlgn="t" hangingPunct="1">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الف-6-3 مدیریت </a:t>
            </a:r>
            <a:r>
              <a:rPr lang="fa-IR" sz="1900" kern="1200" dirty="0">
                <a:latin typeface="Calibri" panose="020F0502020204030204" pitchFamily="34" charset="0"/>
                <a:ea typeface="Calibri" panose="020F0502020204030204" pitchFamily="34" charset="0"/>
                <a:cs typeface="B Titr" panose="00000700000000000000" pitchFamily="2" charset="-78"/>
              </a:rPr>
              <a:t>آب و فاضلاب بیمارستان براساس استانداردهای ملی و ضوابط بهداشتی مربوط صورت میپذیرد</a:t>
            </a:r>
            <a:r>
              <a:rPr lang="en-US" sz="1900" kern="1200" dirty="0">
                <a:latin typeface="Calibri" panose="020F0502020204030204" pitchFamily="34" charset="0"/>
                <a:ea typeface="Calibri" panose="020F0502020204030204" pitchFamily="34" charset="0"/>
                <a:cs typeface="B Titr" panose="00000700000000000000" pitchFamily="2" charset="-78"/>
              </a:rPr>
              <a:t>.</a:t>
            </a:r>
            <a:endParaRPr lang="fa-IR" sz="1900" kern="1200" dirty="0">
              <a:latin typeface="Calibri" panose="020F0502020204030204" pitchFamily="34" charset="0"/>
              <a:ea typeface="Calibri" panose="020F0502020204030204" pitchFamily="34" charset="0"/>
              <a:cs typeface="B Titr" panose="00000700000000000000" pitchFamily="2" charset="-78"/>
            </a:endParaRPr>
          </a:p>
          <a:p>
            <a:pPr marL="0" indent="0">
              <a:buNone/>
            </a:pPr>
            <a:endParaRPr lang="fa-IR" sz="1900" kern="1200" dirty="0" smtClean="0">
              <a:latin typeface="Calibri" panose="020F0502020204030204" pitchFamily="34" charset="0"/>
              <a:ea typeface="Calibri" panose="020F0502020204030204" pitchFamily="34" charset="0"/>
              <a:cs typeface="B Titr" panose="00000700000000000000" pitchFamily="2" charset="-78"/>
            </a:endParaRPr>
          </a:p>
          <a:p>
            <a:pPr marL="0" indent="0">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الف-6-3-1</a:t>
            </a:r>
            <a:r>
              <a:rPr lang="fa-IR"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smtClean="0">
                <a:latin typeface="Calibri" panose="020F0502020204030204" pitchFamily="34" charset="0"/>
                <a:ea typeface="Calibri" panose="020F0502020204030204" pitchFamily="34" charset="0"/>
                <a:cs typeface="B Titr" panose="00000700000000000000" pitchFamily="2" charset="-78"/>
              </a:rPr>
              <a:t>: کیفیت </a:t>
            </a:r>
            <a:r>
              <a:rPr lang="fa-IR" sz="1900" kern="1200" dirty="0">
                <a:latin typeface="Calibri" panose="020F0502020204030204" pitchFamily="34" charset="0"/>
                <a:ea typeface="Calibri" panose="020F0502020204030204" pitchFamily="34" charset="0"/>
                <a:cs typeface="B Titr" panose="00000700000000000000" pitchFamily="2" charset="-78"/>
              </a:rPr>
              <a:t>فیزیکی، شیمیایی و بیولوژیکی آب مصرفی و ذخیره بیمارستان مطابق استانداردهای ملی و بهداشتی است. 	</a:t>
            </a:r>
            <a:r>
              <a:rPr lang="fa-IR" sz="1900" kern="1200" dirty="0" smtClean="0">
                <a:latin typeface="Calibri" panose="020F0502020204030204" pitchFamily="34" charset="0"/>
                <a:ea typeface="Calibri" panose="020F0502020204030204" pitchFamily="34" charset="0"/>
                <a:cs typeface="B Titr" panose="00000700000000000000" pitchFamily="2" charset="-78"/>
              </a:rPr>
              <a:t>    سطح یک</a:t>
            </a:r>
          </a:p>
          <a:p>
            <a:pPr marL="0" indent="0">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*کیفیت آب بیمارستان با استانداردهاي کشوري آب آشامیدنی مطابقت دارد.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الف-کلر سنجی به صورت روزانه و متناوب با استفاده از کیتهاي کلر سنجی مورد تایید وزارت بهداشت انجام میگیرد.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وجود کیت کلرسنج* و معرفهاي مورد تایید وزارت </a:t>
            </a:r>
            <a:r>
              <a:rPr lang="fa-IR" sz="1900" dirty="0" smtClean="0">
                <a:latin typeface="Calibri" panose="020F0502020204030204" pitchFamily="34" charset="0"/>
                <a:ea typeface="Calibri" panose="020F0502020204030204" pitchFamily="34" charset="0"/>
                <a:cs typeface="B Nazanin" panose="00000400000000000000" pitchFamily="2" charset="-78"/>
              </a:rPr>
              <a:t>بهداشت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2- انجام </a:t>
            </a:r>
            <a:r>
              <a:rPr lang="fa-IR" sz="1900" dirty="0">
                <a:latin typeface="Calibri" panose="020F0502020204030204" pitchFamily="34" charset="0"/>
                <a:ea typeface="Calibri" panose="020F0502020204030204" pitchFamily="34" charset="0"/>
                <a:cs typeface="B Nazanin" panose="00000400000000000000" pitchFamily="2" charset="-78"/>
              </a:rPr>
              <a:t>کلر سنجی روزانه و متناوب</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32</a:t>
            </a:fld>
            <a:endParaRPr lang="fa-IR"/>
          </a:p>
        </p:txBody>
      </p:sp>
    </p:spTree>
    <p:extLst>
      <p:ext uri="{BB962C8B-B14F-4D97-AF65-F5344CB8AC3E}">
        <p14:creationId xmlns:p14="http://schemas.microsoft.com/office/powerpoint/2010/main" val="410263537"/>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8001000" cy="5715000"/>
          </a:xfrm>
        </p:spPr>
        <p:txBody>
          <a:bodyPr/>
          <a:lstStyle/>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ب- آزمایشات میکروبی و شیمیایی آب مطابق دستورالعمل انجام شده و سوابق آن موجود است.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انجام نمونه برداري براي آزمایشات میکروبی حداقل در هر ماه یک بار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وجود سوابق آزمایشات میکروبی در تمامی ماههاي سال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3- انجام نمونه برداري براي آزمایشات شیمیایی حداقل در هر شش ماه یک بار</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4- وجود سوابق آزمایشات شیمیایی آب در هر شش ماه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algn="justLow">
              <a:lnSpc>
                <a:spcPct val="150000"/>
              </a:lnSpc>
            </a:pPr>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33</a:t>
            </a:fld>
            <a:endParaRPr lang="fa-IR"/>
          </a:p>
        </p:txBody>
      </p:sp>
    </p:spTree>
    <p:extLst>
      <p:ext uri="{BB962C8B-B14F-4D97-AF65-F5344CB8AC3E}">
        <p14:creationId xmlns:p14="http://schemas.microsoft.com/office/powerpoint/2010/main" val="831154672"/>
      </p:ext>
    </p:extLst>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9600"/>
            <a:ext cx="7924800" cy="5715000"/>
          </a:xfrm>
        </p:spPr>
        <p:txBody>
          <a:bodyPr/>
          <a:lstStyle/>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ج- آب مورد نیاز بیمارستان حداقل براي 24 ساعت در مخزن اختصاصی ذخیره شده و در گردش میباشد و ماهیانه از نظر آلودگی میکروبی و روزانه از نظر کلر باقی مانده بررسی میشود و سوابق آن موجود است.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وجود مخزن اختصاصی با امکان گردش دائم آب مشاهده</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سوابق برآورد نیاز آبی بیمارستان و تناسب ظرفیت مخزن با نیاز آبی بیمارستان در 24 ساعت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3- ذخیره آب مورد نیاز بیمارستان حداقل براي 24 ساعت در مخزن مذکور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4- وجود سوابق انجام ماهیانه آزمایشات میکروبی آب مخزن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5- وجود سوابق سنجش روزانه کلر باقی مانده آب مخزن </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34</a:t>
            </a:fld>
            <a:endParaRPr lang="fa-IR"/>
          </a:p>
        </p:txBody>
      </p:sp>
    </p:spTree>
    <p:extLst>
      <p:ext uri="{BB962C8B-B14F-4D97-AF65-F5344CB8AC3E}">
        <p14:creationId xmlns:p14="http://schemas.microsoft.com/office/powerpoint/2010/main" val="3536701540"/>
      </p:ext>
    </p:ext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305800" cy="6172200"/>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الف-6-3-2	مدیریت فاضلاب بیمارستانی بر اساس ضوابط مربوط برنامه ریزی و اجرا میشود. 	سطح یک</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buNone/>
            </a:pPr>
            <a:r>
              <a:rPr lang="fa-IR" dirty="0" smtClean="0"/>
              <a:t> </a:t>
            </a:r>
            <a:r>
              <a:rPr lang="fa-IR" sz="1900" dirty="0">
                <a:latin typeface="Calibri" panose="020F0502020204030204" pitchFamily="34" charset="0"/>
                <a:ea typeface="Calibri" panose="020F0502020204030204" pitchFamily="34" charset="0"/>
                <a:cs typeface="B Nazanin" panose="00000400000000000000" pitchFamily="2" charset="-78"/>
              </a:rPr>
              <a:t>بیمارستان مطابق تفاهم نامه وزارت نیرو و وزارت بهداشت و راهنماي کشوري مدیریت فاضلاب بیمارستانی عمل مینماید.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1- تطابق شرایط مدیریت فاضلاب بیمارستان با تفاهم نامه مشترك وزارت نیرو و وزارت بهداشت*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2- آگاهی کارکنان مرتبط**ازمفاد تفاهم نامه مشترك وزارت نیرو و وزارت بهداشت و راهنماي کشوري مدیریت </a:t>
            </a:r>
            <a:r>
              <a:rPr lang="fa-IR" sz="1900" dirty="0" smtClean="0">
                <a:latin typeface="Calibri" panose="020F0502020204030204" pitchFamily="34" charset="0"/>
                <a:ea typeface="Calibri" panose="020F0502020204030204" pitchFamily="34" charset="0"/>
                <a:cs typeface="B Nazanin" panose="00000400000000000000" pitchFamily="2" charset="-78"/>
              </a:rPr>
              <a:t>فاضلاب بیمارستانی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 پساب خروجی تصفیه خانه بیمارستان با استانداردهاي اعلام شده از سوي سازمان حفاظت محیط زیست مطابقت دارد.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1- تطابق نتایج آزمایشات خروجی فاضلاب بیمارستانی با استانداردهاي سازمان حفاظت محیط زیست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2- پیگیري و مداخلات اصلاحی در صورت عدم تطابق با استاندارد </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35</a:t>
            </a:fld>
            <a:endParaRPr lang="fa-IR"/>
          </a:p>
        </p:txBody>
      </p:sp>
    </p:spTree>
    <p:extLst>
      <p:ext uri="{BB962C8B-B14F-4D97-AF65-F5344CB8AC3E}">
        <p14:creationId xmlns:p14="http://schemas.microsoft.com/office/powerpoint/2010/main" val="3693320701"/>
      </p:ext>
    </p:extLst>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85800"/>
            <a:ext cx="8534400" cy="5715000"/>
          </a:xfrm>
        </p:spPr>
        <p:txBody>
          <a:bodyPr/>
          <a:lstStyle/>
          <a:p>
            <a:pPr marL="0" indent="0" algn="justLow" eaLnBrk="1" fontAlgn="t" hangingPunct="1">
              <a:lnSpc>
                <a:spcPct val="107000"/>
              </a:lnSpc>
              <a:spcBef>
                <a:spcPts val="0"/>
              </a:spcBef>
              <a:spcAft>
                <a:spcPts val="0"/>
              </a:spcAft>
              <a:buNone/>
            </a:pPr>
            <a:r>
              <a:rPr lang="fa-IR" sz="2000" kern="1200" dirty="0" smtClean="0">
                <a:solidFill>
                  <a:srgbClr val="000000"/>
                </a:solidFill>
                <a:latin typeface="BNazaninBold"/>
                <a:ea typeface="Calibri" panose="020F0502020204030204" pitchFamily="34" charset="0"/>
                <a:cs typeface="B Titr" panose="00000700000000000000" pitchFamily="2" charset="-78"/>
              </a:rPr>
              <a:t>الف-6-4</a:t>
            </a:r>
            <a:r>
              <a:rPr lang="fa-IR" sz="2000" b="0" dirty="0" smtClean="0">
                <a:latin typeface="Arial" panose="020B0604020202020204" pitchFamily="34" charset="0"/>
              </a:rPr>
              <a:t> </a:t>
            </a:r>
            <a:r>
              <a:rPr lang="fa-IR" sz="2000" kern="1200" dirty="0" smtClean="0">
                <a:solidFill>
                  <a:srgbClr val="000000"/>
                </a:solidFill>
                <a:latin typeface="BNazaninBold"/>
                <a:ea typeface="Calibri" panose="020F0502020204030204" pitchFamily="34" charset="0"/>
                <a:cs typeface="B Titr" panose="00000700000000000000" pitchFamily="2" charset="-78"/>
              </a:rPr>
              <a:t>مد</a:t>
            </a:r>
            <a:r>
              <a:rPr lang="fa-IR" sz="2000" kern="1200" dirty="0" smtClean="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smtClean="0">
                <a:solidFill>
                  <a:srgbClr val="000000"/>
                </a:solidFill>
                <a:latin typeface="BNazaninBold"/>
                <a:ea typeface="Calibri" panose="020F0502020204030204" pitchFamily="34" charset="0"/>
                <a:cs typeface="B Titr" panose="00000700000000000000" pitchFamily="2" charset="-78"/>
              </a:rPr>
              <a:t>ر</a:t>
            </a:r>
            <a:r>
              <a:rPr lang="fa-IR" sz="2000" kern="1200" dirty="0" smtClean="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smtClean="0">
                <a:solidFill>
                  <a:srgbClr val="000000"/>
                </a:solidFill>
                <a:latin typeface="BNazaninBold"/>
                <a:ea typeface="Calibri" panose="020F0502020204030204" pitchFamily="34" charset="0"/>
                <a:cs typeface="B Titr" panose="00000700000000000000" pitchFamily="2" charset="-78"/>
              </a:rPr>
              <a:t>ت</a:t>
            </a:r>
            <a:r>
              <a:rPr lang="fa-IR" sz="2000" kern="1200" dirty="0" smtClean="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پسماند</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بر</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اساس</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ضوابط</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و</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دستورالعملها</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ابلاغ</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 Titr" panose="00000700000000000000" pitchFamily="2" charset="-78"/>
              </a:rPr>
              <a:t>،</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برنامه</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ر</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 Titr" panose="00000700000000000000" pitchFamily="2" charset="-78"/>
              </a:rPr>
              <a:t>ز</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و</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اجرا</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م</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 Titr" panose="00000700000000000000" pitchFamily="2" charset="-78"/>
              </a:rPr>
              <a:t>شود</a:t>
            </a:r>
            <a:r>
              <a:rPr lang="en-US" sz="2000" kern="1200" dirty="0">
                <a:solidFill>
                  <a:srgbClr val="000000"/>
                </a:solidFill>
                <a:latin typeface="BNazaninBold"/>
                <a:ea typeface="Calibri" panose="020F0502020204030204" pitchFamily="34" charset="0"/>
                <a:cs typeface="B Titr" panose="00000700000000000000" pitchFamily="2" charset="-78"/>
              </a:rPr>
              <a:t>.</a:t>
            </a:r>
            <a:endParaRPr lang="fa-IR" sz="2000" b="0" dirty="0">
              <a:latin typeface="Arial" panose="020B0604020202020204" pitchFamily="34" charset="0"/>
            </a:endParaRPr>
          </a:p>
          <a:p>
            <a:pPr marL="0" indent="0">
              <a:buNone/>
            </a:pPr>
            <a:endParaRPr lang="fa-IR" sz="1900" kern="1200" dirty="0" smtClean="0">
              <a:latin typeface="Calibri" panose="020F0502020204030204" pitchFamily="34" charset="0"/>
              <a:ea typeface="Calibri" panose="020F0502020204030204" pitchFamily="34" charset="0"/>
              <a:cs typeface="B Titr" panose="00000700000000000000" pitchFamily="2" charset="-78"/>
            </a:endParaRPr>
          </a:p>
          <a:p>
            <a:pPr marL="0" indent="0">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الف6-4-1-       </a:t>
            </a:r>
            <a:r>
              <a:rPr lang="fa-IR" sz="1900" kern="1200" dirty="0">
                <a:latin typeface="Calibri" panose="020F0502020204030204" pitchFamily="34" charset="0"/>
                <a:ea typeface="Calibri" panose="020F0502020204030204" pitchFamily="34" charset="0"/>
                <a:cs typeface="B Titr" panose="00000700000000000000" pitchFamily="2" charset="-78"/>
              </a:rPr>
              <a:t>ممنوعیت بازیافت پسماند پزشکی مطابق قانون مدیریت پسماند در بیمارستان رعایت میشود</a:t>
            </a:r>
            <a:r>
              <a:rPr lang="en-US"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smtClean="0">
                <a:latin typeface="Calibri" panose="020F0502020204030204" pitchFamily="34" charset="0"/>
                <a:ea typeface="Calibri" panose="020F0502020204030204" pitchFamily="34" charset="0"/>
                <a:cs typeface="B Titr" panose="00000700000000000000" pitchFamily="2" charset="-78"/>
              </a:rPr>
              <a:t>         سطح یک</a:t>
            </a:r>
          </a:p>
          <a:p>
            <a:pPr marL="0" indent="0">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اجرایی: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*عدم </a:t>
            </a:r>
            <a:r>
              <a:rPr lang="fa-IR" sz="1900" dirty="0">
                <a:latin typeface="Calibri" panose="020F0502020204030204" pitchFamily="34" charset="0"/>
                <a:ea typeface="Calibri" panose="020F0502020204030204" pitchFamily="34" charset="0"/>
                <a:cs typeface="B Nazanin" panose="00000400000000000000" pitchFamily="2" charset="-78"/>
              </a:rPr>
              <a:t>بازیافت پسماند پزشکی مطابق ماده 13 قانون مدیریت پسماند در بیمارستان در محل اتاقك موقت پسماند و سایر محل های احتمالی بررسی شود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*ممنوعیت </a:t>
            </a:r>
            <a:r>
              <a:rPr lang="fa-IR" sz="1900" dirty="0">
                <a:latin typeface="Calibri" panose="020F0502020204030204" pitchFamily="34" charset="0"/>
                <a:ea typeface="Calibri" panose="020F0502020204030204" pitchFamily="34" charset="0"/>
                <a:cs typeface="B Nazanin" panose="00000400000000000000" pitchFamily="2" charset="-78"/>
              </a:rPr>
              <a:t>بازیافت در 100 % پسماندهای عادی تولید شده در بخشهای درمانی بیمارستان و پسماندهای ویژه رعایت می 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36</a:t>
            </a:fld>
            <a:endParaRPr lang="fa-IR"/>
          </a:p>
        </p:txBody>
      </p:sp>
    </p:spTree>
    <p:extLst>
      <p:ext uri="{BB962C8B-B14F-4D97-AF65-F5344CB8AC3E}">
        <p14:creationId xmlns:p14="http://schemas.microsoft.com/office/powerpoint/2010/main" val="3111952102"/>
      </p:ext>
    </p:extLst>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04800"/>
            <a:ext cx="8686800" cy="5867400"/>
          </a:xfrm>
        </p:spPr>
        <p:txBody>
          <a:bodyPr/>
          <a:lstStyle/>
          <a:p>
            <a:pPr marL="0" indent="0">
              <a:buNone/>
            </a:pPr>
            <a:r>
              <a:rPr lang="en-US" dirty="0"/>
              <a:t> </a:t>
            </a:r>
            <a:r>
              <a:rPr lang="fa-IR" sz="1900" kern="1200" dirty="0" smtClean="0">
                <a:latin typeface="Calibri" panose="020F0502020204030204" pitchFamily="34" charset="0"/>
                <a:ea typeface="Calibri" panose="020F0502020204030204" pitchFamily="34" charset="0"/>
                <a:cs typeface="B Titr" panose="00000700000000000000" pitchFamily="2" charset="-78"/>
              </a:rPr>
              <a:t>الف6-4-2- </a:t>
            </a:r>
            <a:r>
              <a:rPr lang="fa-IR" sz="1900" kern="1200" dirty="0">
                <a:latin typeface="Calibri" panose="020F0502020204030204" pitchFamily="34" charset="0"/>
                <a:ea typeface="Calibri" panose="020F0502020204030204" pitchFamily="34" charset="0"/>
                <a:cs typeface="B Titr" panose="00000700000000000000" pitchFamily="2" charset="-78"/>
              </a:rPr>
              <a:t>تفکیک در مبدا و دفع صحیح پسماندهای عفونی بر اساس ضوابط مربوط و کدبندی رنگی و برچسب گذاری اجرا میشود</a:t>
            </a:r>
            <a:r>
              <a:rPr lang="en-US"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smtClean="0">
                <a:latin typeface="Calibri" panose="020F0502020204030204" pitchFamily="34" charset="0"/>
                <a:ea typeface="Calibri" panose="020F0502020204030204" pitchFamily="34" charset="0"/>
                <a:cs typeface="B Titr" panose="00000700000000000000" pitchFamily="2" charset="-78"/>
              </a:rPr>
              <a:t>          سطح یک</a:t>
            </a:r>
          </a:p>
          <a:p>
            <a:pPr marL="0" indent="0">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الف6-4-3- تفکیک در مبدا و دفع پسماندهای عادی بر اساس ضوابط مربوط و کدبندی رنگی و برچسب گذاری اجرا میشود</a:t>
            </a:r>
            <a:r>
              <a:rPr lang="en-US"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a:latin typeface="Calibri" panose="020F0502020204030204" pitchFamily="34" charset="0"/>
                <a:ea typeface="Calibri" panose="020F0502020204030204" pitchFamily="34" charset="0"/>
                <a:cs typeface="B Titr" panose="00000700000000000000" pitchFamily="2" charset="-78"/>
              </a:rPr>
              <a:t>    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یک</a:t>
            </a:r>
          </a:p>
          <a:p>
            <a:pPr marL="0" indent="0">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الف6-4-4- تفکیک در مبدا و دفع پسماندهای تیز و برنده، بر اساس ضوابط مربوط و کدبندی رنگی و برچسب گذاری اجرا میشود</a:t>
            </a:r>
            <a:r>
              <a:rPr lang="en-US"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a:latin typeface="Calibri" panose="020F0502020204030204" pitchFamily="34" charset="0"/>
                <a:ea typeface="Calibri" panose="020F0502020204030204" pitchFamily="34" charset="0"/>
                <a:cs typeface="B Titr" panose="00000700000000000000" pitchFamily="2" charset="-78"/>
              </a:rPr>
              <a:t>      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یک</a:t>
            </a:r>
          </a:p>
          <a:p>
            <a:pPr marL="0" indent="0">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الف6-4-5-</a:t>
            </a:r>
            <a:r>
              <a:rPr lang="en-US"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a:latin typeface="Calibri" panose="020F0502020204030204" pitchFamily="34" charset="0"/>
                <a:ea typeface="Calibri" panose="020F0502020204030204" pitchFamily="34" charset="0"/>
                <a:cs typeface="B Titr" panose="00000700000000000000" pitchFamily="2" charset="-78"/>
              </a:rPr>
              <a:t>تفکیک در مبدا و دفع پسماندهای شیمیایی و دارویی بر اساس ضوابط مربوط و کدبندی رنگی و برچسب گذاری اجرا میشود</a:t>
            </a:r>
            <a:r>
              <a:rPr lang="en-US"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a:latin typeface="Calibri" panose="020F0502020204030204" pitchFamily="34" charset="0"/>
                <a:ea typeface="Calibri" panose="020F0502020204030204" pitchFamily="34" charset="0"/>
                <a:cs typeface="B Titr" panose="00000700000000000000" pitchFamily="2" charset="-78"/>
              </a:rPr>
              <a:t>    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یک</a:t>
            </a:r>
          </a:p>
          <a:p>
            <a:pPr marL="0" indent="0">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الف6-4-6-</a:t>
            </a:r>
            <a:r>
              <a:rPr lang="en-US"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a:latin typeface="Calibri" panose="020F0502020204030204" pitchFamily="34" charset="0"/>
                <a:ea typeface="Calibri" panose="020F0502020204030204" pitchFamily="34" charset="0"/>
                <a:cs typeface="B Titr" panose="00000700000000000000" pitchFamily="2" charset="-78"/>
              </a:rPr>
              <a:t>تفکیک، نگهداری و پسماندهای رادیواکتیو</a:t>
            </a:r>
            <a:r>
              <a:rPr lang="en-US"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a:latin typeface="Calibri" panose="020F0502020204030204" pitchFamily="34" charset="0"/>
                <a:ea typeface="Calibri" panose="020F0502020204030204" pitchFamily="34" charset="0"/>
                <a:cs typeface="B Titr" panose="00000700000000000000" pitchFamily="2" charset="-78"/>
              </a:rPr>
              <a:t>پرتوزا بر اساس ضوابط مربوط و کدبندی رنگی و برچسب گذاری اجرا میشود</a:t>
            </a:r>
            <a:r>
              <a:rPr lang="en-US"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a:latin typeface="Calibri" panose="020F0502020204030204" pitchFamily="34" charset="0"/>
                <a:ea typeface="Calibri" panose="020F0502020204030204" pitchFamily="34" charset="0"/>
                <a:cs typeface="B Titr" panose="00000700000000000000" pitchFamily="2" charset="-78"/>
              </a:rPr>
              <a:t>        سطح یک</a:t>
            </a:r>
          </a:p>
          <a:p>
            <a:pPr marL="0" indent="0">
              <a:lnSpc>
                <a:spcPct val="200000"/>
              </a:lnSpc>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37</a:t>
            </a:fld>
            <a:endParaRPr lang="fa-IR"/>
          </a:p>
        </p:txBody>
      </p:sp>
    </p:spTree>
    <p:extLst>
      <p:ext uri="{BB962C8B-B14F-4D97-AF65-F5344CB8AC3E}">
        <p14:creationId xmlns:p14="http://schemas.microsoft.com/office/powerpoint/2010/main" val="2012868754"/>
      </p:ext>
    </p:extLst>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381000"/>
            <a:ext cx="8686800" cy="6019800"/>
          </a:xfrm>
        </p:spPr>
        <p:txBody>
          <a:bodyPr/>
          <a:lstStyle/>
          <a:p>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اجرایی:</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1 - </a:t>
            </a:r>
            <a:r>
              <a:rPr lang="fa-IR" sz="1900" dirty="0">
                <a:latin typeface="Calibri" panose="020F0502020204030204" pitchFamily="34" charset="0"/>
                <a:ea typeface="Calibri" panose="020F0502020204030204" pitchFamily="34" charset="0"/>
                <a:cs typeface="B Nazanin" panose="00000400000000000000" pitchFamily="2" charset="-78"/>
              </a:rPr>
              <a:t>تدوین دستورالعمل تفکیك در مبدا پسماندهای عفونی ، عادی ، تیز و برنده ، شیمیایی و دارویی*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buNone/>
            </a:pPr>
            <a:r>
              <a:rPr lang="fa-IR" sz="1900" dirty="0">
                <a:latin typeface="Calibri" panose="020F0502020204030204" pitchFamily="34" charset="0"/>
                <a:ea typeface="Calibri" panose="020F0502020204030204" pitchFamily="34" charset="0"/>
                <a:cs typeface="B Nazanin" panose="00000400000000000000" pitchFamily="2" charset="-78"/>
              </a:rPr>
              <a:t>وجود فایل الکترونیك و یا مستند دستورالعمل "تفکیك در مبدا پسماندهای عفونی در کلیه بخشها و واحدها، در واحد بهداشت محیط و ده درصد بخشها /واحدها بررسی نمایید.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buNone/>
            </a:pPr>
            <a:r>
              <a:rPr lang="fa-IR" sz="1900" dirty="0">
                <a:latin typeface="Calibri" panose="020F0502020204030204" pitchFamily="34" charset="0"/>
                <a:ea typeface="Calibri" panose="020F0502020204030204" pitchFamily="34" charset="0"/>
                <a:cs typeface="B Nazanin" panose="00000400000000000000" pitchFamily="2" charset="-78"/>
              </a:rPr>
              <a:t>توجه . دستورالعمل فوق با توجه به نوع فعالیت بیمارستان و با رعایت اصول و الزامات ضوابط و روشهای مدیریت اجرایی پسماندهای پزشکی وپسماندهای وابسته و براساس دستور کار یکسان سازی و رفع ابهامات اجرای"ضوابط و روشهای مدیریت اجرایی پسماندهای پزشکی و پسماندهای وابسته" به شماره 16384/306 د مورخ 7/10/94 تدوین شده است</a:t>
            </a:r>
            <a:r>
              <a:rPr lang="fa-IR" sz="1900" dirty="0" smtClean="0">
                <a:latin typeface="Calibri" panose="020F0502020204030204" pitchFamily="34" charset="0"/>
                <a:ea typeface="Calibri" panose="020F0502020204030204" pitchFamily="34" charset="0"/>
                <a:cs typeface="B Nazanin" panose="00000400000000000000" pitchFamily="2" charset="-78"/>
              </a:rPr>
              <a:t>.</a:t>
            </a:r>
          </a:p>
          <a:p>
            <a:pPr marL="0" lvl="0" indent="0">
              <a:buNone/>
            </a:pP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2 -</a:t>
            </a:r>
            <a:r>
              <a:rPr lang="fa-IR" sz="1900" dirty="0">
                <a:latin typeface="Calibri" panose="020F0502020204030204" pitchFamily="34" charset="0"/>
                <a:ea typeface="Calibri" panose="020F0502020204030204" pitchFamily="34" charset="0"/>
                <a:cs typeface="B Nazanin" panose="00000400000000000000" pitchFamily="2" charset="-78"/>
              </a:rPr>
              <a:t>شناسایی منابع، امکانات و کارکنان مرتبط</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buNone/>
            </a:pPr>
            <a:r>
              <a:rPr lang="fa-IR" sz="1900" dirty="0">
                <a:latin typeface="Calibri" panose="020F0502020204030204" pitchFamily="34" charset="0"/>
                <a:ea typeface="Calibri" panose="020F0502020204030204" pitchFamily="34" charset="0"/>
                <a:cs typeface="B Nazanin" panose="00000400000000000000" pitchFamily="2" charset="-78"/>
              </a:rPr>
              <a:t>منابع، امکانات و کارکنان مرتبط برای تفکیكدر دستور العمل درج شده است)وسایل و تجهیزات و..</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buNone/>
            </a:pPr>
            <a:r>
              <a:rPr lang="fa-IR" sz="1900" dirty="0">
                <a:latin typeface="Calibri" panose="020F0502020204030204" pitchFamily="34" charset="0"/>
                <a:ea typeface="Calibri" panose="020F0502020204030204" pitchFamily="34" charset="0"/>
                <a:cs typeface="B Nazanin" panose="00000400000000000000" pitchFamily="2" charset="-78"/>
              </a:rPr>
              <a:t>بیمارستان منابع، امکانات و کارکنان مرتبط) کلیه کارکنانی که در تولید پسماند عفونی </a:t>
            </a:r>
            <a:r>
              <a:rPr lang="fa-IR" sz="1900" dirty="0" smtClean="0">
                <a:latin typeface="Calibri" panose="020F0502020204030204" pitchFamily="34" charset="0"/>
                <a:ea typeface="Calibri" panose="020F0502020204030204" pitchFamily="34" charset="0"/>
                <a:cs typeface="B Nazanin" panose="00000400000000000000" pitchFamily="2" charset="-78"/>
              </a:rPr>
              <a:t>نقش دارند</a:t>
            </a:r>
            <a:r>
              <a:rPr lang="fa-IR" sz="1900" dirty="0">
                <a:latin typeface="Calibri" panose="020F0502020204030204" pitchFamily="34" charset="0"/>
                <a:ea typeface="Calibri" panose="020F0502020204030204" pitchFamily="34" charset="0"/>
                <a:cs typeface="B Nazanin" panose="00000400000000000000" pitchFamily="2" charset="-78"/>
              </a:rPr>
              <a:t>( را شناسایی نموده است</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38</a:t>
            </a:fld>
            <a:endParaRPr lang="fa-IR"/>
          </a:p>
        </p:txBody>
      </p:sp>
    </p:spTree>
    <p:extLst>
      <p:ext uri="{BB962C8B-B14F-4D97-AF65-F5344CB8AC3E}">
        <p14:creationId xmlns:p14="http://schemas.microsoft.com/office/powerpoint/2010/main" val="1147661700"/>
      </p:ext>
    </p:extLst>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228600"/>
            <a:ext cx="8153400" cy="6324600"/>
          </a:xfrm>
        </p:spPr>
        <p:txBody>
          <a:bodyPr/>
          <a:lstStyle/>
          <a:p>
            <a:pPr marL="0" indent="0" algn="justLow">
              <a:buNone/>
            </a:pPr>
            <a:endParaRPr lang="fa-IR" sz="1900" dirty="0" smtClean="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3 -</a:t>
            </a:r>
            <a:r>
              <a:rPr lang="fa-IR" sz="1900" dirty="0">
                <a:latin typeface="Calibri" panose="020F0502020204030204" pitchFamily="34" charset="0"/>
                <a:ea typeface="Calibri" panose="020F0502020204030204" pitchFamily="34" charset="0"/>
                <a:cs typeface="B Nazanin" panose="00000400000000000000" pitchFamily="2" charset="-78"/>
              </a:rPr>
              <a:t>تامین منابع، امکانات و کارکنان مرتبط</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در ده درصد بخشها تامین منابع، امکانات و کارکنان مرتبط جهت اجرای دستورالعمل بررسی 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در بخشهای بررسی شده منابع، امکانات و کارکنان مرتبط تامین شده است.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4 -</a:t>
            </a:r>
            <a:r>
              <a:rPr lang="fa-IR" sz="1900" dirty="0">
                <a:latin typeface="Calibri" panose="020F0502020204030204" pitchFamily="34" charset="0"/>
                <a:ea typeface="Calibri" panose="020F0502020204030204" pitchFamily="34" charset="0"/>
                <a:cs typeface="B Nazanin" panose="00000400000000000000" pitchFamily="2" charset="-78"/>
              </a:rPr>
              <a:t>اطلاع رسانی دستور العمل به کارکنان مرتبط با استفاده از فایل الکترونیکی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دسترسی </a:t>
            </a:r>
            <a:r>
              <a:rPr lang="fa-IR" sz="1900" dirty="0">
                <a:latin typeface="Calibri" panose="020F0502020204030204" pitchFamily="34" charset="0"/>
                <a:ea typeface="Calibri" panose="020F0502020204030204" pitchFamily="34" charset="0"/>
                <a:cs typeface="B Nazanin" panose="00000400000000000000" pitchFamily="2" charset="-78"/>
              </a:rPr>
              <a:t>دو در صد کارکنان کادر درمانی به فایل الکترونیكدستور العمل مورد بررسی قرار گیرد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کارکنان </a:t>
            </a:r>
            <a:r>
              <a:rPr lang="fa-IR" sz="1900" dirty="0">
                <a:latin typeface="Calibri" panose="020F0502020204030204" pitchFamily="34" charset="0"/>
                <a:ea typeface="Calibri" panose="020F0502020204030204" pitchFamily="34" charset="0"/>
                <a:cs typeface="B Nazanin" panose="00000400000000000000" pitchFamily="2" charset="-78"/>
              </a:rPr>
              <a:t>بررسی شده به فایل الکترونیكدستور العمل دسترسی دارند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5 - </a:t>
            </a:r>
            <a:r>
              <a:rPr lang="fa-IR" sz="1900" dirty="0">
                <a:latin typeface="Calibri" panose="020F0502020204030204" pitchFamily="34" charset="0"/>
                <a:ea typeface="Calibri" panose="020F0502020204030204" pitchFamily="34" charset="0"/>
                <a:cs typeface="B Nazanin" panose="00000400000000000000" pitchFamily="2" charset="-78"/>
              </a:rPr>
              <a:t>آگاهی کارکنان مرتبط از دستور العمل</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مصاحبه </a:t>
            </a:r>
            <a:r>
              <a:rPr lang="fa-IR" sz="1900" dirty="0">
                <a:latin typeface="Calibri" panose="020F0502020204030204" pitchFamily="34" charset="0"/>
                <a:ea typeface="Calibri" panose="020F0502020204030204" pitchFamily="34" charset="0"/>
                <a:cs typeface="B Nazanin" panose="00000400000000000000" pitchFamily="2" charset="-78"/>
              </a:rPr>
              <a:t>با دو درصد کارکنان کادر درمانی در بخشها/واحدها در خصوص دستورالعمل</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مطلع </a:t>
            </a:r>
            <a:r>
              <a:rPr lang="fa-IR" sz="1900" dirty="0">
                <a:latin typeface="Calibri" panose="020F0502020204030204" pitchFamily="34" charset="0"/>
                <a:ea typeface="Calibri" panose="020F0502020204030204" pitchFamily="34" charset="0"/>
                <a:cs typeface="B Nazanin" panose="00000400000000000000" pitchFamily="2" charset="-78"/>
              </a:rPr>
              <a:t>بودن تمامی کارکنان مصاحبه شده از دستورالعمل</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6 - </a:t>
            </a:r>
            <a:r>
              <a:rPr lang="fa-IR" sz="1900" dirty="0">
                <a:latin typeface="Calibri" panose="020F0502020204030204" pitchFamily="34" charset="0"/>
                <a:ea typeface="Calibri" panose="020F0502020204030204" pitchFamily="34" charset="0"/>
                <a:cs typeface="B Nazanin" panose="00000400000000000000" pitchFamily="2" charset="-78"/>
              </a:rPr>
              <a:t>انطباق عملکرد کارکنان مرتبط با دستورالعمل از تاریخ ابلاغ</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در </a:t>
            </a:r>
            <a:r>
              <a:rPr lang="fa-IR" sz="1900" dirty="0">
                <a:latin typeface="Calibri" panose="020F0502020204030204" pitchFamily="34" charset="0"/>
                <a:ea typeface="Calibri" panose="020F0502020204030204" pitchFamily="34" charset="0"/>
                <a:cs typeface="B Nazanin" panose="00000400000000000000" pitchFamily="2" charset="-78"/>
              </a:rPr>
              <a:t>10 درصد بخش ها و واحدها اجرای دستورالعمل مذکور مورد بررسی قرار گیرد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تطبیق </a:t>
            </a:r>
            <a:r>
              <a:rPr lang="fa-IR" sz="1900" dirty="0">
                <a:latin typeface="Calibri" panose="020F0502020204030204" pitchFamily="34" charset="0"/>
                <a:ea typeface="Calibri" panose="020F0502020204030204" pitchFamily="34" charset="0"/>
                <a:cs typeface="B Nazanin" panose="00000400000000000000" pitchFamily="2" charset="-78"/>
              </a:rPr>
              <a:t>فعالیتهای مرتبط انجام شده کادر درمانی ومسئول بهداشت محیط با دستورالعمل مذکور مورد بررسی قرار گیرد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با </a:t>
            </a:r>
            <a:r>
              <a:rPr lang="fa-IR" sz="1900" dirty="0">
                <a:latin typeface="Calibri" panose="020F0502020204030204" pitchFamily="34" charset="0"/>
                <a:ea typeface="Calibri" panose="020F0502020204030204" pitchFamily="34" charset="0"/>
                <a:cs typeface="B Nazanin" panose="00000400000000000000" pitchFamily="2" charset="-78"/>
              </a:rPr>
              <a:t>دو درصد کادر درمانی ومسئول بهداشت محیط درخصوص اجرای دستورالعمل مذکور مصاحبه 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فعالیتها ی مرتبط تمامی افراد مصاحبه شده مطابق با دستور کار مذکور انجام می </a:t>
            </a:r>
            <a:r>
              <a:rPr lang="fa-IR" sz="1900" dirty="0" smtClean="0">
                <a:latin typeface="Calibri" panose="020F0502020204030204" pitchFamily="34" charset="0"/>
                <a:ea typeface="Calibri" panose="020F0502020204030204" pitchFamily="34" charset="0"/>
                <a:cs typeface="B Nazanin" panose="00000400000000000000" pitchFamily="2" charset="-78"/>
              </a:rPr>
              <a:t>شود</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39</a:t>
            </a:fld>
            <a:endParaRPr lang="fa-IR"/>
          </a:p>
        </p:txBody>
      </p:sp>
    </p:spTree>
    <p:extLst>
      <p:ext uri="{BB962C8B-B14F-4D97-AF65-F5344CB8AC3E}">
        <p14:creationId xmlns:p14="http://schemas.microsoft.com/office/powerpoint/2010/main" val="2593159254"/>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6752"/>
          </a:xfrm>
        </p:spPr>
        <p:txBody>
          <a:bodyPr/>
          <a:lstStyle/>
          <a:p>
            <a:pPr algn="r" rtl="1"/>
            <a:endParaRPr lang="en-US" dirty="0" smtClean="0">
              <a:cs typeface="2  Mitra" pitchFamily="2" charset="-78"/>
            </a:endParaRPr>
          </a:p>
          <a:p>
            <a:pPr algn="r" rtl="1">
              <a:buNone/>
            </a:pPr>
            <a:endParaRPr lang="en-US" dirty="0"/>
          </a:p>
        </p:txBody>
      </p:sp>
      <p:graphicFrame>
        <p:nvGraphicFramePr>
          <p:cNvPr id="4" name="Content Placeholder 6"/>
          <p:cNvGraphicFramePr>
            <a:graphicFrameLocks/>
          </p:cNvGraphicFramePr>
          <p:nvPr>
            <p:extLst>
              <p:ext uri="{D42A27DB-BD31-4B8C-83A1-F6EECF244321}">
                <p14:modId xmlns:p14="http://schemas.microsoft.com/office/powerpoint/2010/main" val="2038190398"/>
              </p:ext>
            </p:extLst>
          </p:nvPr>
        </p:nvGraphicFramePr>
        <p:xfrm>
          <a:off x="152400" y="457199"/>
          <a:ext cx="8839200" cy="6127900"/>
        </p:xfrm>
        <a:graphic>
          <a:graphicData uri="http://schemas.openxmlformats.org/drawingml/2006/table">
            <a:tbl>
              <a:tblPr rtl="1" firstRow="1" bandRow="1">
                <a:tableStyleId>{5C22544A-7EE6-4342-B048-85BDC9FD1C3A}</a:tableStyleId>
              </a:tblPr>
              <a:tblGrid>
                <a:gridCol w="1265830">
                  <a:extLst>
                    <a:ext uri="{9D8B030D-6E8A-4147-A177-3AD203B41FA5}">
                      <a16:colId xmlns:a16="http://schemas.microsoft.com/office/drawing/2014/main" val="20000"/>
                    </a:ext>
                  </a:extLst>
                </a:gridCol>
                <a:gridCol w="6542964">
                  <a:extLst>
                    <a:ext uri="{9D8B030D-6E8A-4147-A177-3AD203B41FA5}">
                      <a16:colId xmlns:a16="http://schemas.microsoft.com/office/drawing/2014/main" val="20001"/>
                    </a:ext>
                  </a:extLst>
                </a:gridCol>
                <a:gridCol w="1030406">
                  <a:extLst>
                    <a:ext uri="{9D8B030D-6E8A-4147-A177-3AD203B41FA5}">
                      <a16:colId xmlns:a16="http://schemas.microsoft.com/office/drawing/2014/main" val="20002"/>
                    </a:ext>
                  </a:extLst>
                </a:gridCol>
              </a:tblGrid>
              <a:tr h="609740">
                <a:tc>
                  <a:txBody>
                    <a:bodyPr/>
                    <a:lstStyle/>
                    <a:p>
                      <a:pPr algn="justLow" rtl="1">
                        <a:lnSpc>
                          <a:spcPct val="107000"/>
                        </a:lnSpc>
                        <a:spcAft>
                          <a:spcPts val="0"/>
                        </a:spcAft>
                      </a:pPr>
                      <a:r>
                        <a:rPr lang="fa-IR" sz="1800" b="1" dirty="0">
                          <a:solidFill>
                            <a:srgbClr val="000000"/>
                          </a:solidFill>
                          <a:effectLst/>
                          <a:latin typeface="BNazaninBold"/>
                          <a:ea typeface="Calibri" panose="020F0502020204030204" pitchFamily="34" charset="0"/>
                          <a:cs typeface="B Titr" panose="00000700000000000000" pitchFamily="2" charset="-78"/>
                        </a:rPr>
                        <a:t>الف-6-2</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Bold"/>
                          <a:ea typeface="Calibri" panose="020F0502020204030204" pitchFamily="34" charset="0"/>
                          <a:cs typeface="B Titr" panose="00000700000000000000" pitchFamily="2" charset="-78"/>
                        </a:rPr>
                        <a:t>مراحل</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ته</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ه،</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آماده</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ساز</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طبخ،</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توز</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ع</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و</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سرو</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غذا</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با</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رعا</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ت</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اصول</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بهداشت</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انجام</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شود</a:t>
                      </a:r>
                      <a:r>
                        <a:rPr lang="en-US" sz="1800" b="1" dirty="0">
                          <a:solidFill>
                            <a:srgbClr val="000000"/>
                          </a:solidFill>
                          <a:effectLst/>
                          <a:latin typeface="BNazaninBold"/>
                          <a:ea typeface="Calibri" panose="020F0502020204030204" pitchFamily="34" charset="0"/>
                          <a:cs typeface="B Titr" panose="00000700000000000000" pitchFamily="2" charset="-78"/>
                        </a:rPr>
                        <a:t>.</a:t>
                      </a:r>
                      <a:r>
                        <a:rPr lang="en-US" sz="1800" b="1" dirty="0">
                          <a:solidFill>
                            <a:srgbClr val="000000"/>
                          </a:solidFill>
                          <a:effectLst/>
                          <a:latin typeface="B Titr" panose="00000700000000000000" pitchFamily="2" charset="-78"/>
                          <a:ea typeface="Calibri" panose="020F0502020204030204" pitchFamily="34"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800" b="1" dirty="0">
                          <a:solidFill>
                            <a:srgbClr val="000000"/>
                          </a:solidFill>
                          <a:effectLst/>
                          <a:latin typeface="BNazaninBold"/>
                          <a:ea typeface="Calibri" panose="020F0502020204030204" pitchFamily="34" charset="0"/>
                          <a:cs typeface="B Titr" panose="00000700000000000000" pitchFamily="2" charset="-78"/>
                        </a:rPr>
                        <a:t>سطح</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0"/>
                  </a:ext>
                </a:extLst>
              </a:tr>
              <a:tr h="609740">
                <a:tc>
                  <a:txBody>
                    <a:bodyPr/>
                    <a:lstStyle/>
                    <a:p>
                      <a:pPr algn="r" rtl="1">
                        <a:lnSpc>
                          <a:spcPct val="107000"/>
                        </a:lnSpc>
                        <a:spcAft>
                          <a:spcPts val="0"/>
                        </a:spcAft>
                      </a:pPr>
                      <a:r>
                        <a:rPr lang="fa-IR" sz="1800" b="1" dirty="0">
                          <a:solidFill>
                            <a:srgbClr val="000000"/>
                          </a:solidFill>
                          <a:effectLst/>
                          <a:latin typeface="BNazaninBold"/>
                          <a:ea typeface="Calibri" panose="020F0502020204030204" pitchFamily="34" charset="0"/>
                          <a:cs typeface="B Nazanin" panose="00000400000000000000" pitchFamily="2" charset="-78"/>
                        </a:rPr>
                        <a:t>الف-6-2-1</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مواد</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غذا</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مجاز،</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از</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مراکز</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معتبر</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با</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رعا</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ت</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اصول</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بهداشت</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ته</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ه</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مطابق</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ضوابط</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بهداشت</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به</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مارستان</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حمل</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شود</a:t>
                      </a:r>
                      <a:r>
                        <a:rPr lang="en-US" sz="1800" b="1">
                          <a:solidFill>
                            <a:srgbClr val="000000"/>
                          </a:solidFill>
                          <a:effectLst/>
                          <a:latin typeface="BNazanin"/>
                          <a:ea typeface="Calibri" panose="020F0502020204030204" pitchFamily="34" charset="0"/>
                          <a:cs typeface="B Nazanin"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1"/>
                  </a:ext>
                </a:extLst>
              </a:tr>
              <a:tr h="609740">
                <a:tc>
                  <a:txBody>
                    <a:bodyPr/>
                    <a:lstStyle/>
                    <a:p>
                      <a:pPr algn="r"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الف-6-2-2</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نحوه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نگهدار</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انبارش</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مواد</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اول</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غذا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انبار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سردخانه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صورت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من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رعا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اصول</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بهداشت</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است</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2"/>
                  </a:ext>
                </a:extLst>
              </a:tr>
              <a:tr h="609740">
                <a:tc>
                  <a:txBody>
                    <a:bodyPr/>
                    <a:lstStyle/>
                    <a:p>
                      <a:pPr algn="r"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الف-6-2-3</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انبار،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سردخانه،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محل</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آماده ساز</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پخت،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ظرفشو</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آشپزخانه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چ</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دمان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مناسب</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داشته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مس</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ک</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طرفه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تم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ز</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کث</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ف</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رعا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شود</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3"/>
                  </a:ext>
                </a:extLst>
              </a:tr>
              <a:tr h="609740">
                <a:tc>
                  <a:txBody>
                    <a:bodyPr/>
                    <a:lstStyle/>
                    <a:p>
                      <a:pPr algn="r"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الف-6-2-4</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مراحل</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آماده سازی،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طبخ</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توز</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ع</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غذا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رعا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اصول</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بهداشت</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تحت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نظارت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کارشناس</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بهداشت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مح</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صورت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پذ</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رد</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4"/>
                  </a:ext>
                </a:extLst>
              </a:tr>
              <a:tr h="609740">
                <a:tc>
                  <a:txBody>
                    <a:bodyPr/>
                    <a:lstStyle/>
                    <a:p>
                      <a:pPr algn="r"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الف-6-2-5</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توز</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ع</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سرو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غذا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مارستان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رعا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اصول</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بهداشت</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حفظ</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زنج</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ره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سرد</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گرم</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انجام</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شود</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5"/>
                  </a:ext>
                </a:extLst>
              </a:tr>
              <a:tr h="609740">
                <a:tc>
                  <a:txBody>
                    <a:bodyPr/>
                    <a:lstStyle/>
                    <a:p>
                      <a:pPr algn="r"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الف-6-2-6</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صلاح</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بهداشت</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کارکنان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واحدها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مرتبط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مواد</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غذا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ارز</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اب</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احراز</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شود</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6"/>
                  </a:ext>
                </a:extLst>
              </a:tr>
              <a:tr h="609740">
                <a:tc>
                  <a:txBody>
                    <a:bodyPr/>
                    <a:lstStyle/>
                    <a:p>
                      <a:pPr algn="r"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الف-6-2-7</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آبدارخانه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بخشها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واحدها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مختلف</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مارستان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دارا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شرا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بهداشت</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من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است</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دو</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7"/>
                  </a:ext>
                </a:extLst>
              </a:tr>
              <a:tr h="416660">
                <a:tc>
                  <a:txBody>
                    <a:bodyPr/>
                    <a:lstStyle/>
                    <a:p>
                      <a:pPr algn="r"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الف-6-2-8</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سالن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ها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غذا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خور</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محل</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سرو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غذا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مطابق</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ضوابط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مربوط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است</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دو</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8"/>
                  </a:ext>
                </a:extLst>
              </a:tr>
              <a:tr h="416660">
                <a:tc>
                  <a:txBody>
                    <a:bodyPr/>
                    <a:lstStyle/>
                    <a:p>
                      <a:pPr algn="r"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الف-6-2-9</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محل</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فروش</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مواد</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غذا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بوفه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مارستان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مطابق</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ضوابط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بهداشت</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مربوط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است</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سطح</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دو</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9"/>
                  </a:ext>
                </a:extLst>
              </a:tr>
              <a:tr h="416660">
                <a:tc>
                  <a:txBody>
                    <a:bodyPr/>
                    <a:lstStyle/>
                    <a:p>
                      <a:pPr algn="justLow" rtl="1">
                        <a:lnSpc>
                          <a:spcPct val="107000"/>
                        </a:lnSpc>
                        <a:spcAft>
                          <a:spcPts val="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170402340"/>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458200" cy="6019800"/>
          </a:xfrm>
        </p:spPr>
        <p:txBody>
          <a:bodyPr/>
          <a:lstStyle/>
          <a:p>
            <a:pPr marL="0" indent="0">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*اجرای کامل ضوابط و روشهای مدیریت اجرایی پسماندهای پزشکی و پسماندهای وابسته</a:t>
            </a:r>
          </a:p>
          <a:p>
            <a:pPr marL="0" indent="0">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*اجرای کامل دستورالعمل یکسان سازی ضوابط اجرایی پسماند</a:t>
            </a:r>
          </a:p>
          <a:p>
            <a:pPr marL="0" indent="0">
              <a:buNone/>
            </a:pPr>
            <a:endParaRPr lang="fa-IR" sz="1900" kern="1200" dirty="0" smtClean="0">
              <a:latin typeface="Calibri" panose="020F0502020204030204" pitchFamily="34" charset="0"/>
              <a:ea typeface="Calibri" panose="020F0502020204030204" pitchFamily="34" charset="0"/>
              <a:cs typeface="B Titr" panose="00000700000000000000" pitchFamily="2" charset="-78"/>
            </a:endParaRPr>
          </a:p>
          <a:p>
            <a:pPr marL="0" indent="0">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کد </a:t>
            </a:r>
            <a:r>
              <a:rPr lang="fa-IR" sz="1900" kern="1200" dirty="0">
                <a:latin typeface="Calibri" panose="020F0502020204030204" pitchFamily="34" charset="0"/>
                <a:ea typeface="Calibri" panose="020F0502020204030204" pitchFamily="34" charset="0"/>
                <a:cs typeface="B Titr" panose="00000700000000000000" pitchFamily="2" charset="-78"/>
              </a:rPr>
              <a:t>بندی رنگی</a:t>
            </a:r>
            <a:r>
              <a:rPr lang="fa-IR" sz="1900" kern="1200" dirty="0" smtClean="0">
                <a:latin typeface="Calibri" panose="020F0502020204030204" pitchFamily="34" charset="0"/>
                <a:ea typeface="Calibri" panose="020F0502020204030204" pitchFamily="34" charset="0"/>
                <a:cs typeface="B Titr" panose="00000700000000000000" pitchFamily="2" charset="-78"/>
              </a:rPr>
              <a:t>:</a:t>
            </a:r>
          </a:p>
          <a:p>
            <a:pPr marL="0" indent="0">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1 - لازم است كيسه هاي پسماند عفونی در سطل هاي پلاستيكي زرد رنگ نگهداري شوند.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2 - مؤسسه استاندارد، استاندارد اين ظروف را تدوين نموده است.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3 - لازم است كيسه هاي پسماند شيميايی و دارويی در سطل هاي پلاستيكي سفيد يا قهوه اي رنگ نگهداري شوند.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4 - لازم است كيسه هاي پسماند عادی در سطل هاي پلاستيكي آبي رنگ نگهداري شوند</a:t>
            </a:r>
            <a:r>
              <a:rPr lang="fa-IR" sz="1900" dirty="0" smtClean="0">
                <a:latin typeface="Calibri" panose="020F0502020204030204" pitchFamily="34" charset="0"/>
                <a:ea typeface="Calibri" panose="020F0502020204030204" pitchFamily="34" charset="0"/>
                <a:cs typeface="B Nazanin" panose="00000400000000000000" pitchFamily="2" charset="-78"/>
              </a:rPr>
              <a:t>.</a:t>
            </a:r>
          </a:p>
          <a:p>
            <a:pPr marL="0" indent="0" algn="justLow">
              <a:buNone/>
            </a:pP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1</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 وجودامکانات </a:t>
            </a:r>
            <a:r>
              <a:rPr lang="fa-IR" sz="1900" dirty="0">
                <a:latin typeface="Calibri" panose="020F0502020204030204" pitchFamily="34" charset="0"/>
                <a:ea typeface="Calibri" panose="020F0502020204030204" pitchFamily="34" charset="0"/>
                <a:cs typeface="B Nazanin" panose="00000400000000000000" pitchFamily="2" charset="-78"/>
              </a:rPr>
              <a:t>و تسهیلات لازم از قبیل سطل و کیسه با رنگ بندی زرد ،</a:t>
            </a:r>
            <a:r>
              <a:rPr lang="fa-IR" sz="1900" dirty="0" smtClean="0">
                <a:latin typeface="Calibri" panose="020F0502020204030204" pitchFamily="34" charset="0"/>
                <a:ea typeface="Calibri" panose="020F0502020204030204" pitchFamily="34" charset="0"/>
                <a:cs typeface="B Nazanin" panose="00000400000000000000" pitchFamily="2" charset="-78"/>
              </a:rPr>
              <a:t>مشکی،سفید/قهوه ای،ظروف </a:t>
            </a:r>
            <a:r>
              <a:rPr lang="fa-IR" sz="1900" dirty="0">
                <a:latin typeface="Calibri" panose="020F0502020204030204" pitchFamily="34" charset="0"/>
                <a:ea typeface="Calibri" panose="020F0502020204030204" pitchFamily="34" charset="0"/>
                <a:cs typeface="B Nazanin" panose="00000400000000000000" pitchFamily="2" charset="-78"/>
              </a:rPr>
              <a:t>مستحکم و مقاوم جهت جمع آوری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 پسماندهای </a:t>
            </a:r>
            <a:r>
              <a:rPr lang="fa-IR" sz="1900" dirty="0">
                <a:latin typeface="Calibri" panose="020F0502020204030204" pitchFamily="34" charset="0"/>
                <a:ea typeface="Calibri" panose="020F0502020204030204" pitchFamily="34" charset="0"/>
                <a:cs typeface="B Nazanin" panose="00000400000000000000" pitchFamily="2" charset="-78"/>
              </a:rPr>
              <a:t>تیز و برنده ، برچسب با مشخصات مندرج در ضوابط جهت اجرای کدبندی رنگی و برچسب گذاری پسماندها در 10 درصد بخش ها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 امکانات </a:t>
            </a:r>
            <a:r>
              <a:rPr lang="fa-IR" sz="1900" dirty="0">
                <a:latin typeface="Calibri" panose="020F0502020204030204" pitchFamily="34" charset="0"/>
                <a:ea typeface="Calibri" panose="020F0502020204030204" pitchFamily="34" charset="0"/>
                <a:cs typeface="B Nazanin" panose="00000400000000000000" pitchFamily="2" charset="-78"/>
              </a:rPr>
              <a:t>و تسهیلات فوق در تمامی بخش ها/واحدها وجود دارد.</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40</a:t>
            </a:fld>
            <a:endParaRPr lang="fa-IR"/>
          </a:p>
        </p:txBody>
      </p:sp>
    </p:spTree>
    <p:extLst>
      <p:ext uri="{BB962C8B-B14F-4D97-AF65-F5344CB8AC3E}">
        <p14:creationId xmlns:p14="http://schemas.microsoft.com/office/powerpoint/2010/main" val="1909561892"/>
      </p:ext>
    </p:extLst>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305800" cy="5715000"/>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2</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 در </a:t>
            </a:r>
            <a:r>
              <a:rPr lang="fa-IR" sz="1900" dirty="0">
                <a:latin typeface="Calibri" panose="020F0502020204030204" pitchFamily="34" charset="0"/>
                <a:ea typeface="Calibri" panose="020F0502020204030204" pitchFamily="34" charset="0"/>
                <a:cs typeface="B Nazanin" panose="00000400000000000000" pitchFamily="2" charset="-78"/>
              </a:rPr>
              <a:t>10 درصد بخش ها رعایت کدبندی رنگی پسماندهای تفکیك شده بررسی 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 کدبندی </a:t>
            </a:r>
            <a:r>
              <a:rPr lang="fa-IR" sz="1900" dirty="0">
                <a:latin typeface="Calibri" panose="020F0502020204030204" pitchFamily="34" charset="0"/>
                <a:ea typeface="Calibri" panose="020F0502020204030204" pitchFamily="34" charset="0"/>
                <a:cs typeface="B Nazanin" panose="00000400000000000000" pitchFamily="2" charset="-78"/>
              </a:rPr>
              <a:t>رنگی پسماندهای تفکیك شده در تمامی بخش ها/واحدهای بررسی شده رعایت می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p>
          <a:p>
            <a:pPr marL="0" indent="0" algn="justLow">
              <a:buNone/>
            </a:pP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3</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 در </a:t>
            </a:r>
            <a:r>
              <a:rPr lang="fa-IR" sz="1900" dirty="0">
                <a:latin typeface="Calibri" panose="020F0502020204030204" pitchFamily="34" charset="0"/>
                <a:ea typeface="Calibri" panose="020F0502020204030204" pitchFamily="34" charset="0"/>
                <a:cs typeface="B Nazanin" panose="00000400000000000000" pitchFamily="2" charset="-78"/>
              </a:rPr>
              <a:t>10 درصد بخش ها برچسب گذاری پسماندهای تفکیك شده بررسی 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-کدبندی </a:t>
            </a:r>
            <a:r>
              <a:rPr lang="fa-IR" sz="1900" dirty="0">
                <a:latin typeface="Calibri" panose="020F0502020204030204" pitchFamily="34" charset="0"/>
                <a:ea typeface="Calibri" panose="020F0502020204030204" pitchFamily="34" charset="0"/>
                <a:cs typeface="B Nazanin" panose="00000400000000000000" pitchFamily="2" charset="-78"/>
              </a:rPr>
              <a:t>رنگی پسماندهای تفکیك شده در تمامی بخش ها/واحدهای بررسی شده رعایت </a:t>
            </a:r>
            <a:r>
              <a:rPr lang="fa-IR" sz="1900" dirty="0" smtClean="0">
                <a:latin typeface="Calibri" panose="020F0502020204030204" pitchFamily="34" charset="0"/>
                <a:ea typeface="Calibri" panose="020F0502020204030204" pitchFamily="34" charset="0"/>
                <a:cs typeface="B Nazanin" panose="00000400000000000000" pitchFamily="2" charset="-78"/>
              </a:rPr>
              <a:t>میگردد.</a:t>
            </a:r>
          </a:p>
          <a:p>
            <a:pPr marL="0" indent="0" algn="justLow">
              <a:buNone/>
            </a:pPr>
            <a:endParaRPr lang="fa-IR"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kern="1200" dirty="0">
                <a:latin typeface="Calibri" panose="020F0502020204030204" pitchFamily="34" charset="0"/>
                <a:ea typeface="Calibri" panose="020F0502020204030204" pitchFamily="34" charset="0"/>
                <a:cs typeface="B Titr" panose="00000700000000000000" pitchFamily="2" charset="-78"/>
              </a:rPr>
              <a:t>ویژگی های برچسب گذاری:</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الف- هيچ كيسة محتوي پسماند نبايد بدون داشتن برچسب و تعيين نوع محتواي كيسه از محل توليد خارج 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ب -كيسه ها يا ظروف حاوي پسماند بايد بر چسب گذاري شوند.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پ- برچسبها با اندازه قابل خواندن بايد بر روي ظرف يا كيسه چسبانده و يا به صورت چاپي درج شوند.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ت- برچسب در اثر تماس يا حمل، نبايد به آساني جدا يا پاك 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ث- برچسب بايد ازهر طرف قابل مشاهد باشد.</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41</a:t>
            </a:fld>
            <a:endParaRPr lang="fa-IR"/>
          </a:p>
        </p:txBody>
      </p:sp>
    </p:spTree>
    <p:extLst>
      <p:ext uri="{BB962C8B-B14F-4D97-AF65-F5344CB8AC3E}">
        <p14:creationId xmlns:p14="http://schemas.microsoft.com/office/powerpoint/2010/main" val="3554027939"/>
      </p:ext>
    </p:extLst>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304800"/>
            <a:ext cx="7467600" cy="1219200"/>
          </a:xfrm>
        </p:spPr>
        <p:txBody>
          <a:bodyPr>
            <a:noAutofit/>
          </a:bodyPr>
          <a:lstStyle/>
          <a:p>
            <a:pPr algn="ctr" rtl="1"/>
            <a:r>
              <a:rPr lang="ar-SA" sz="2800" dirty="0" smtClean="0">
                <a:solidFill>
                  <a:schemeClr val="tx1"/>
                </a:solidFill>
                <a:effectLst/>
                <a:latin typeface="+mn-lt"/>
                <a:ea typeface="+mn-ea"/>
                <a:cs typeface="B Nazanin" pitchFamily="2" charset="-78"/>
              </a:rPr>
              <a:t>کد بندی رنگی پسماند های تفکیک شده مشخص شده است و تمامي پسماندها برچسب گذاری می شوند.</a:t>
            </a:r>
            <a:endParaRPr lang="en-US" sz="2800" dirty="0">
              <a:solidFill>
                <a:schemeClr val="tx1"/>
              </a:solidFill>
              <a:effectLst/>
              <a:latin typeface="+mn-lt"/>
              <a:ea typeface="+mn-ea"/>
              <a:cs typeface="B Nazanin" pitchFamily="2" charset="-78"/>
            </a:endParaRPr>
          </a:p>
        </p:txBody>
      </p:sp>
      <p:graphicFrame>
        <p:nvGraphicFramePr>
          <p:cNvPr id="4" name="Content Placeholder 3"/>
          <p:cNvGraphicFramePr>
            <a:graphicFrameLocks noGrp="1"/>
          </p:cNvGraphicFramePr>
          <p:nvPr>
            <p:ph idx="1"/>
            <p:extLst/>
          </p:nvPr>
        </p:nvGraphicFramePr>
        <p:xfrm>
          <a:off x="304799" y="1752600"/>
          <a:ext cx="8397475" cy="4951974"/>
        </p:xfrm>
        <a:graphic>
          <a:graphicData uri="http://schemas.openxmlformats.org/drawingml/2006/table">
            <a:tbl>
              <a:tblPr firstRow="1" bandRow="1">
                <a:tableStyleId>{5C22544A-7EE6-4342-B048-85BDC9FD1C3A}</a:tableStyleId>
              </a:tblPr>
              <a:tblGrid>
                <a:gridCol w="1783675">
                  <a:extLst>
                    <a:ext uri="{9D8B030D-6E8A-4147-A177-3AD203B41FA5}">
                      <a16:colId xmlns:a16="http://schemas.microsoft.com/office/drawing/2014/main" val="20000"/>
                    </a:ext>
                  </a:extLst>
                </a:gridCol>
                <a:gridCol w="1783675">
                  <a:extLst>
                    <a:ext uri="{9D8B030D-6E8A-4147-A177-3AD203B41FA5}">
                      <a16:colId xmlns:a16="http://schemas.microsoft.com/office/drawing/2014/main" val="20001"/>
                    </a:ext>
                  </a:extLst>
                </a:gridCol>
                <a:gridCol w="2304571">
                  <a:extLst>
                    <a:ext uri="{9D8B030D-6E8A-4147-A177-3AD203B41FA5}">
                      <a16:colId xmlns:a16="http://schemas.microsoft.com/office/drawing/2014/main" val="20002"/>
                    </a:ext>
                  </a:extLst>
                </a:gridCol>
                <a:gridCol w="1595680">
                  <a:extLst>
                    <a:ext uri="{9D8B030D-6E8A-4147-A177-3AD203B41FA5}">
                      <a16:colId xmlns:a16="http://schemas.microsoft.com/office/drawing/2014/main" val="20003"/>
                    </a:ext>
                  </a:extLst>
                </a:gridCol>
                <a:gridCol w="929874">
                  <a:extLst>
                    <a:ext uri="{9D8B030D-6E8A-4147-A177-3AD203B41FA5}">
                      <a16:colId xmlns:a16="http://schemas.microsoft.com/office/drawing/2014/main" val="20004"/>
                    </a:ext>
                  </a:extLst>
                </a:gridCol>
              </a:tblGrid>
              <a:tr h="669029">
                <a:tc>
                  <a:txBody>
                    <a:bodyPr/>
                    <a:lstStyle/>
                    <a:p>
                      <a:pPr algn="ctr" rtl="0">
                        <a:lnSpc>
                          <a:spcPct val="115000"/>
                        </a:lnSpc>
                        <a:spcAft>
                          <a:spcPts val="1000"/>
                        </a:spcAft>
                      </a:pPr>
                      <a:r>
                        <a:rPr lang="fa-IR" sz="2000" b="1" dirty="0" smtClean="0">
                          <a:solidFill>
                            <a:schemeClr val="tx1"/>
                          </a:solidFill>
                          <a:latin typeface="Calibri"/>
                          <a:ea typeface="Calibri"/>
                          <a:cs typeface="B Nazanin"/>
                        </a:rPr>
                        <a:t> رنگ ظرف</a:t>
                      </a:r>
                      <a:endParaRPr lang="en-US" sz="2000" b="1" dirty="0">
                        <a:solidFill>
                          <a:schemeClr val="tx1"/>
                        </a:solidFill>
                        <a:latin typeface="Calibri"/>
                        <a:ea typeface="Calibri"/>
                        <a:cs typeface="Arial"/>
                      </a:endParaRPr>
                    </a:p>
                  </a:txBody>
                  <a:tcPr marL="68580" marR="68580" marT="0" marB="0"/>
                </a:tc>
                <a:tc>
                  <a:txBody>
                    <a:bodyPr/>
                    <a:lstStyle/>
                    <a:p>
                      <a:pPr algn="ctr" rtl="0">
                        <a:lnSpc>
                          <a:spcPct val="115000"/>
                        </a:lnSpc>
                        <a:spcAft>
                          <a:spcPts val="1000"/>
                        </a:spcAft>
                      </a:pPr>
                      <a:r>
                        <a:rPr lang="ar-SA" sz="2000" b="1" dirty="0">
                          <a:solidFill>
                            <a:schemeClr val="tx1"/>
                          </a:solidFill>
                          <a:latin typeface="Calibri"/>
                          <a:ea typeface="Calibri"/>
                          <a:cs typeface="B Nazanin"/>
                        </a:rPr>
                        <a:t>رنگ </a:t>
                      </a:r>
                      <a:r>
                        <a:rPr lang="fa-IR" sz="2000" b="1" dirty="0" smtClean="0">
                          <a:solidFill>
                            <a:schemeClr val="tx1"/>
                          </a:solidFill>
                          <a:latin typeface="Calibri"/>
                          <a:ea typeface="Calibri"/>
                          <a:cs typeface="B Nazanin"/>
                        </a:rPr>
                        <a:t>پلاستیک</a:t>
                      </a:r>
                      <a:endParaRPr lang="en-US" sz="2000" b="1" dirty="0">
                        <a:solidFill>
                          <a:schemeClr val="tx1"/>
                        </a:solidFill>
                        <a:latin typeface="Calibri"/>
                        <a:ea typeface="Calibri"/>
                        <a:cs typeface="Arial"/>
                      </a:endParaRPr>
                    </a:p>
                  </a:txBody>
                  <a:tcPr marL="68580" marR="68580" marT="0" marB="0"/>
                </a:tc>
                <a:tc>
                  <a:txBody>
                    <a:bodyPr/>
                    <a:lstStyle/>
                    <a:p>
                      <a:pPr algn="ctr" rtl="0">
                        <a:lnSpc>
                          <a:spcPct val="115000"/>
                        </a:lnSpc>
                        <a:spcAft>
                          <a:spcPts val="1000"/>
                        </a:spcAft>
                      </a:pPr>
                      <a:r>
                        <a:rPr lang="ar-SA" sz="2000" b="1" dirty="0">
                          <a:solidFill>
                            <a:schemeClr val="tx1"/>
                          </a:solidFill>
                          <a:latin typeface="Calibri"/>
                          <a:ea typeface="Calibri"/>
                          <a:cs typeface="B Nazanin"/>
                        </a:rPr>
                        <a:t>برچسب</a:t>
                      </a:r>
                      <a:endParaRPr lang="en-US" sz="2000" b="1" dirty="0">
                        <a:solidFill>
                          <a:schemeClr val="tx1"/>
                        </a:solidFill>
                        <a:latin typeface="Calibri"/>
                        <a:ea typeface="Calibri"/>
                        <a:cs typeface="Arial"/>
                      </a:endParaRPr>
                    </a:p>
                  </a:txBody>
                  <a:tcPr marL="68580" marR="68580" marT="0" marB="0"/>
                </a:tc>
                <a:tc>
                  <a:txBody>
                    <a:bodyPr/>
                    <a:lstStyle/>
                    <a:p>
                      <a:pPr algn="ctr" rtl="0">
                        <a:lnSpc>
                          <a:spcPct val="115000"/>
                        </a:lnSpc>
                        <a:spcAft>
                          <a:spcPts val="1000"/>
                        </a:spcAft>
                      </a:pPr>
                      <a:r>
                        <a:rPr lang="ar-SA" sz="2000" b="1" dirty="0">
                          <a:solidFill>
                            <a:schemeClr val="tx1"/>
                          </a:solidFill>
                          <a:latin typeface="Calibri"/>
                          <a:ea typeface="Calibri"/>
                          <a:cs typeface="B Nazanin"/>
                        </a:rPr>
                        <a:t>نوع پسماند</a:t>
                      </a:r>
                      <a:endParaRPr lang="en-US" sz="2000" b="1" dirty="0">
                        <a:solidFill>
                          <a:schemeClr val="tx1"/>
                        </a:solidFill>
                        <a:latin typeface="Calibri"/>
                        <a:ea typeface="Calibri"/>
                        <a:cs typeface="Arial"/>
                      </a:endParaRPr>
                    </a:p>
                  </a:txBody>
                  <a:tcPr marL="68580" marR="68580" marT="0" marB="0"/>
                </a:tc>
                <a:tc>
                  <a:txBody>
                    <a:bodyPr/>
                    <a:lstStyle/>
                    <a:p>
                      <a:pPr algn="ctr" rtl="0">
                        <a:lnSpc>
                          <a:spcPct val="115000"/>
                        </a:lnSpc>
                        <a:spcAft>
                          <a:spcPts val="1000"/>
                        </a:spcAft>
                      </a:pPr>
                      <a:r>
                        <a:rPr lang="ar-SA" sz="2000" b="1" dirty="0">
                          <a:solidFill>
                            <a:schemeClr val="tx1"/>
                          </a:solidFill>
                          <a:latin typeface="Calibri"/>
                          <a:ea typeface="Calibri"/>
                          <a:cs typeface="B Nazanin"/>
                        </a:rPr>
                        <a:t>رديف</a:t>
                      </a:r>
                      <a:endParaRPr lang="en-US" sz="2000" b="1" dirty="0">
                        <a:solidFill>
                          <a:schemeClr val="tx1"/>
                        </a:solidFill>
                        <a:latin typeface="Calibri"/>
                        <a:ea typeface="Calibri"/>
                        <a:cs typeface="Arial"/>
                      </a:endParaRPr>
                    </a:p>
                  </a:txBody>
                  <a:tcPr marL="68580" marR="68580" marT="0" marB="0"/>
                </a:tc>
                <a:extLst>
                  <a:ext uri="{0D108BD9-81ED-4DB2-BD59-A6C34878D82A}">
                    <a16:rowId xmlns:a16="http://schemas.microsoft.com/office/drawing/2014/main" val="10000"/>
                  </a:ext>
                </a:extLst>
              </a:tr>
              <a:tr h="782257">
                <a:tc>
                  <a:txBody>
                    <a:bodyPr/>
                    <a:lstStyle/>
                    <a:p>
                      <a:pPr algn="ctr" rtl="0">
                        <a:lnSpc>
                          <a:spcPct val="115000"/>
                        </a:lnSpc>
                        <a:spcAft>
                          <a:spcPts val="1000"/>
                        </a:spcAft>
                      </a:pPr>
                      <a:r>
                        <a:rPr lang="fa-IR" sz="1800" b="1" dirty="0" smtClean="0">
                          <a:latin typeface="Calibri"/>
                          <a:ea typeface="Calibri"/>
                          <a:cs typeface="B Nazanin"/>
                        </a:rPr>
                        <a:t>زرد</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زرد</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عفوني</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عفوني</a:t>
                      </a:r>
                      <a:endParaRPr lang="en-US" sz="1800" b="1" dirty="0">
                        <a:latin typeface="Calibri"/>
                        <a:ea typeface="Calibri"/>
                        <a:cs typeface="Arial"/>
                      </a:endParaRPr>
                    </a:p>
                  </a:txBody>
                  <a:tcPr marL="68580" marR="68580" marT="0" marB="0" anchor="ctr"/>
                </a:tc>
                <a:tc>
                  <a:txBody>
                    <a:bodyPr/>
                    <a:lstStyle/>
                    <a:p>
                      <a:pPr algn="ctr" rtl="1">
                        <a:lnSpc>
                          <a:spcPct val="115000"/>
                        </a:lnSpc>
                        <a:spcAft>
                          <a:spcPts val="1000"/>
                        </a:spcAft>
                      </a:pPr>
                      <a:r>
                        <a:rPr lang="ar-SA" sz="1800" b="1" dirty="0">
                          <a:latin typeface="Calibri"/>
                          <a:ea typeface="Calibri"/>
                          <a:cs typeface="B Nazanin"/>
                        </a:rPr>
                        <a:t>1</a:t>
                      </a:r>
                      <a:endParaRPr lang="en-US" sz="1800" b="1" dirty="0">
                        <a:latin typeface="Calibri"/>
                        <a:ea typeface="Calibri"/>
                        <a:cs typeface="Arial"/>
                      </a:endParaRPr>
                    </a:p>
                  </a:txBody>
                  <a:tcPr marL="68580" marR="68580" marT="0" marB="0" anchor="ctr"/>
                </a:tc>
                <a:extLst>
                  <a:ext uri="{0D108BD9-81ED-4DB2-BD59-A6C34878D82A}">
                    <a16:rowId xmlns:a16="http://schemas.microsoft.com/office/drawing/2014/main" val="10001"/>
                  </a:ext>
                </a:extLst>
              </a:tr>
              <a:tr h="782257">
                <a:tc>
                  <a:txBody>
                    <a:bodyPr/>
                    <a:lstStyle/>
                    <a:p>
                      <a:pPr marL="0" algn="ctr" defTabSz="914400" rtl="0" eaLnBrk="1" latinLnBrk="0" hangingPunct="1">
                        <a:lnSpc>
                          <a:spcPct val="115000"/>
                        </a:lnSpc>
                        <a:spcAft>
                          <a:spcPts val="1000"/>
                        </a:spcAft>
                      </a:pPr>
                      <a:r>
                        <a:rPr lang="fa-IR" sz="1800" b="1" kern="1200" dirty="0" smtClean="0">
                          <a:solidFill>
                            <a:schemeClr val="dk1"/>
                          </a:solidFill>
                          <a:latin typeface="Calibri"/>
                          <a:ea typeface="Calibri"/>
                          <a:cs typeface="B Nazanin"/>
                        </a:rPr>
                        <a:t>زرد – درب قرمز</a:t>
                      </a:r>
                      <a:endParaRPr lang="en-US" sz="1800" b="1" kern="1200" dirty="0">
                        <a:solidFill>
                          <a:schemeClr val="dk1"/>
                        </a:solidFill>
                        <a:latin typeface="Calibri"/>
                        <a:ea typeface="Calibri"/>
                        <a:cs typeface="B Nazanin"/>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زرد با درب قرمز</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تيز و برنده _ داراي خطر زيستي</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تيز و برنده</a:t>
                      </a:r>
                      <a:endParaRPr lang="en-US" sz="1800" b="1" dirty="0">
                        <a:latin typeface="Calibri"/>
                        <a:ea typeface="Calibri"/>
                        <a:cs typeface="Arial"/>
                      </a:endParaRPr>
                    </a:p>
                  </a:txBody>
                  <a:tcPr marL="68580" marR="68580" marT="0" marB="0" anchor="ctr"/>
                </a:tc>
                <a:tc>
                  <a:txBody>
                    <a:bodyPr/>
                    <a:lstStyle/>
                    <a:p>
                      <a:pPr algn="ctr" rtl="1">
                        <a:lnSpc>
                          <a:spcPct val="115000"/>
                        </a:lnSpc>
                        <a:spcAft>
                          <a:spcPts val="1000"/>
                        </a:spcAft>
                      </a:pPr>
                      <a:r>
                        <a:rPr lang="ar-SA" sz="1800" b="1" dirty="0">
                          <a:latin typeface="Calibri"/>
                          <a:ea typeface="Calibri"/>
                          <a:cs typeface="B Nazanin"/>
                        </a:rPr>
                        <a:t>2</a:t>
                      </a:r>
                      <a:endParaRPr lang="en-US" sz="1800" b="1" dirty="0">
                        <a:latin typeface="Calibri"/>
                        <a:ea typeface="Calibri"/>
                        <a:cs typeface="Arial"/>
                      </a:endParaRPr>
                    </a:p>
                  </a:txBody>
                  <a:tcPr marL="68580" marR="68580" marT="0" marB="0" anchor="ctr"/>
                </a:tc>
                <a:extLst>
                  <a:ext uri="{0D108BD9-81ED-4DB2-BD59-A6C34878D82A}">
                    <a16:rowId xmlns:a16="http://schemas.microsoft.com/office/drawing/2014/main" val="10002"/>
                  </a:ext>
                </a:extLst>
              </a:tr>
              <a:tr h="1068417">
                <a:tc>
                  <a:txBody>
                    <a:bodyPr/>
                    <a:lstStyle/>
                    <a:p>
                      <a:pPr marL="0" marR="0" indent="0" algn="ctr" defTabSz="914400" rtl="0" eaLnBrk="1" fontAlgn="auto" latinLnBrk="0" hangingPunct="1">
                        <a:lnSpc>
                          <a:spcPct val="115000"/>
                        </a:lnSpc>
                        <a:spcBef>
                          <a:spcPts val="0"/>
                        </a:spcBef>
                        <a:spcAft>
                          <a:spcPts val="1000"/>
                        </a:spcAft>
                        <a:buClrTx/>
                        <a:buSzTx/>
                        <a:buFontTx/>
                        <a:buNone/>
                        <a:tabLst/>
                        <a:defRPr/>
                      </a:pPr>
                      <a:r>
                        <a:rPr lang="ar-SA" sz="1800" b="1" dirty="0" smtClean="0">
                          <a:latin typeface="Calibri"/>
                          <a:ea typeface="Calibri"/>
                          <a:cs typeface="B Nazanin"/>
                        </a:rPr>
                        <a:t>سفيد يا قهوه اي</a:t>
                      </a:r>
                      <a:endParaRPr lang="en-US" sz="1800" b="1" dirty="0" smtClean="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سفيد يا قهوه اي</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شيميايي و داروئي</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شيميايي و داروئي</a:t>
                      </a:r>
                      <a:endParaRPr lang="en-US" sz="1800" b="1" dirty="0">
                        <a:latin typeface="Calibri"/>
                        <a:ea typeface="Calibri"/>
                        <a:cs typeface="Arial"/>
                      </a:endParaRPr>
                    </a:p>
                  </a:txBody>
                  <a:tcPr marL="68580" marR="68580" marT="0" marB="0" anchor="ctr"/>
                </a:tc>
                <a:tc>
                  <a:txBody>
                    <a:bodyPr/>
                    <a:lstStyle/>
                    <a:p>
                      <a:pPr algn="ctr" rtl="1">
                        <a:lnSpc>
                          <a:spcPct val="115000"/>
                        </a:lnSpc>
                        <a:spcAft>
                          <a:spcPts val="1000"/>
                        </a:spcAft>
                      </a:pPr>
                      <a:r>
                        <a:rPr lang="ar-SA" sz="1800" b="1" dirty="0">
                          <a:latin typeface="Calibri"/>
                          <a:ea typeface="Calibri"/>
                          <a:cs typeface="B Nazanin"/>
                        </a:rPr>
                        <a:t>3</a:t>
                      </a:r>
                      <a:endParaRPr lang="en-US" sz="1800" b="1" dirty="0">
                        <a:latin typeface="Calibri"/>
                        <a:ea typeface="Calibri"/>
                        <a:cs typeface="Arial"/>
                      </a:endParaRPr>
                    </a:p>
                  </a:txBody>
                  <a:tcPr marL="68580" marR="68580" marT="0" marB="0" anchor="ctr"/>
                </a:tc>
                <a:extLst>
                  <a:ext uri="{0D108BD9-81ED-4DB2-BD59-A6C34878D82A}">
                    <a16:rowId xmlns:a16="http://schemas.microsoft.com/office/drawing/2014/main" val="10003"/>
                  </a:ext>
                </a:extLst>
              </a:tr>
              <a:tr h="1650014">
                <a:tc>
                  <a:txBody>
                    <a:bodyPr/>
                    <a:lstStyle/>
                    <a:p>
                      <a:pPr marL="0" algn="ctr" defTabSz="914400" rtl="0" eaLnBrk="1" latinLnBrk="0" hangingPunct="1">
                        <a:lnSpc>
                          <a:spcPct val="115000"/>
                        </a:lnSpc>
                        <a:spcAft>
                          <a:spcPts val="1000"/>
                        </a:spcAft>
                      </a:pPr>
                      <a:r>
                        <a:rPr lang="fa-IR" sz="1800" b="1" kern="1200" dirty="0" smtClean="0">
                          <a:solidFill>
                            <a:schemeClr val="dk1"/>
                          </a:solidFill>
                          <a:latin typeface="Calibri"/>
                          <a:ea typeface="Calibri"/>
                          <a:cs typeface="B Nazanin"/>
                        </a:rPr>
                        <a:t>آبی</a:t>
                      </a:r>
                      <a:endParaRPr lang="en-US" sz="1800" b="1" kern="1200" dirty="0">
                        <a:solidFill>
                          <a:schemeClr val="dk1"/>
                        </a:solidFill>
                        <a:latin typeface="Calibri"/>
                        <a:ea typeface="Calibri"/>
                        <a:cs typeface="B Nazanin"/>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سياه</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عادي</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پسماند عادي</a:t>
                      </a:r>
                      <a:endParaRPr lang="en-US" sz="1800" b="1" dirty="0">
                        <a:latin typeface="Calibri"/>
                        <a:ea typeface="Calibri"/>
                        <a:cs typeface="Arial"/>
                      </a:endParaRPr>
                    </a:p>
                  </a:txBody>
                  <a:tcPr marL="68580" marR="68580" marT="0" marB="0" anchor="ctr"/>
                </a:tc>
                <a:tc>
                  <a:txBody>
                    <a:bodyPr/>
                    <a:lstStyle/>
                    <a:p>
                      <a:pPr algn="ctr" rtl="1">
                        <a:lnSpc>
                          <a:spcPct val="115000"/>
                        </a:lnSpc>
                        <a:spcAft>
                          <a:spcPts val="1000"/>
                        </a:spcAft>
                      </a:pPr>
                      <a:endParaRPr lang="fa-IR" sz="1800" b="1" dirty="0" smtClean="0">
                        <a:latin typeface="Calibri"/>
                        <a:ea typeface="Calibri"/>
                        <a:cs typeface="B Nazanin"/>
                      </a:endParaRPr>
                    </a:p>
                    <a:p>
                      <a:pPr algn="ctr" rtl="1">
                        <a:lnSpc>
                          <a:spcPct val="115000"/>
                        </a:lnSpc>
                        <a:spcAft>
                          <a:spcPts val="1000"/>
                        </a:spcAft>
                      </a:pPr>
                      <a:r>
                        <a:rPr lang="ar-SA" sz="1800" b="1" dirty="0" smtClean="0">
                          <a:latin typeface="Calibri"/>
                          <a:ea typeface="Calibri"/>
                          <a:cs typeface="B Nazanin"/>
                        </a:rPr>
                        <a:t>4</a:t>
                      </a:r>
                      <a:endParaRPr lang="en-US" sz="1800" b="1" dirty="0">
                        <a:latin typeface="Calibri"/>
                        <a:ea typeface="Calibri"/>
                        <a:cs typeface="Arial"/>
                      </a:endParaRPr>
                    </a:p>
                  </a:txBody>
                  <a:tcPr marL="68580" marR="68580"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975020357"/>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685800"/>
            <a:ext cx="7772400" cy="5715000"/>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بر روی برچسب باید مشخصات زیر ذکر گردد</a:t>
            </a:r>
            <a:r>
              <a:rPr lang="fa-IR" sz="1900" kern="1200" dirty="0" smtClean="0">
                <a:latin typeface="Calibri" panose="020F0502020204030204" pitchFamily="34" charset="0"/>
                <a:ea typeface="Calibri" panose="020F0502020204030204" pitchFamily="34" charset="0"/>
                <a:cs typeface="B Titr" panose="00000700000000000000" pitchFamily="2" charset="-78"/>
              </a:rPr>
              <a:t>:</a:t>
            </a:r>
          </a:p>
          <a:p>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1 - نام، نشانی و شماره تماس تولیدکننده</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2 - نوع پسماند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3 - تاریخ تولید و جمع آوری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4 - تاریخ تحویل</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5 - نوع ماده شیمیایی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6 - تاریخ بیخطرسازی</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43</a:t>
            </a:fld>
            <a:endParaRPr lang="fa-IR"/>
          </a:p>
        </p:txBody>
      </p:sp>
    </p:spTree>
    <p:extLst>
      <p:ext uri="{BB962C8B-B14F-4D97-AF65-F5344CB8AC3E}">
        <p14:creationId xmlns:p14="http://schemas.microsoft.com/office/powerpoint/2010/main" val="3704050842"/>
      </p:ext>
    </p:extLst>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457200"/>
            <a:ext cx="8610600" cy="5943600"/>
          </a:xfrm>
        </p:spPr>
        <p:txBody>
          <a:bodyPr/>
          <a:lstStyle/>
          <a:p>
            <a:pPr marL="0" indent="0">
              <a:lnSpc>
                <a:spcPct val="15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الف6-4-7-  جمع آوری، نگهداری، حمل و نقل انواع پسماندها از بخش ها</a:t>
            </a:r>
            <a:r>
              <a:rPr lang="en-US"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a:latin typeface="Calibri" panose="020F0502020204030204" pitchFamily="34" charset="0"/>
                <a:ea typeface="Calibri" panose="020F0502020204030204" pitchFamily="34" charset="0"/>
                <a:cs typeface="B Titr" panose="00000700000000000000" pitchFamily="2" charset="-78"/>
              </a:rPr>
              <a:t>واحدها تا جایگاه موقت نگهداری طبق ضوابط مربوط اجرا </a:t>
            </a:r>
            <a:r>
              <a:rPr lang="fa-IR" sz="1900" kern="1200" dirty="0" smtClean="0">
                <a:latin typeface="Calibri" panose="020F0502020204030204" pitchFamily="34" charset="0"/>
                <a:ea typeface="Calibri" panose="020F0502020204030204" pitchFamily="34" charset="0"/>
                <a:cs typeface="B Titr" panose="00000700000000000000" pitchFamily="2" charset="-78"/>
              </a:rPr>
              <a:t>میشود</a:t>
            </a:r>
            <a:r>
              <a:rPr lang="en-US" sz="1900" kern="1200" dirty="0" smtClean="0">
                <a:latin typeface="Calibri" panose="020F0502020204030204" pitchFamily="34" charset="0"/>
                <a:ea typeface="Calibri" panose="020F0502020204030204" pitchFamily="34" charset="0"/>
                <a:cs typeface="B Titr" panose="00000700000000000000" pitchFamily="2" charset="-78"/>
              </a:rPr>
              <a:t>. </a:t>
            </a:r>
            <a:r>
              <a:rPr lang="fa-IR" sz="1900" kern="1200" dirty="0" smtClean="0">
                <a:latin typeface="Calibri" panose="020F0502020204030204" pitchFamily="34" charset="0"/>
                <a:ea typeface="Calibri" panose="020F0502020204030204" pitchFamily="34" charset="0"/>
                <a:cs typeface="B Titr" panose="00000700000000000000" pitchFamily="2" charset="-78"/>
              </a:rPr>
              <a:t>    سطح یک</a:t>
            </a:r>
          </a:p>
          <a:p>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1</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lv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درده </a:t>
            </a:r>
            <a:r>
              <a:rPr lang="fa-IR" sz="1900" dirty="0">
                <a:latin typeface="Calibri" panose="020F0502020204030204" pitchFamily="34" charset="0"/>
                <a:ea typeface="Calibri" panose="020F0502020204030204" pitchFamily="34" charset="0"/>
                <a:cs typeface="B Nazanin" panose="00000400000000000000" pitchFamily="2" charset="-78"/>
              </a:rPr>
              <a:t>درصد بخش ها / واحدها مجهز بودن ترولی ها به ظروف نگهداری پسماندهای تیز وبرنده و ظروف جمع آوری پسماندهای </a:t>
            </a:r>
            <a:r>
              <a:rPr lang="fa-IR" sz="1900" dirty="0" smtClean="0">
                <a:latin typeface="Calibri" panose="020F0502020204030204" pitchFamily="34" charset="0"/>
                <a:ea typeface="Calibri" panose="020F0502020204030204" pitchFamily="34" charset="0"/>
                <a:cs typeface="B Nazanin" panose="00000400000000000000" pitchFamily="2" charset="-78"/>
              </a:rPr>
              <a:t>عفونی(کیسه </a:t>
            </a:r>
            <a:r>
              <a:rPr lang="fa-IR" sz="1900" dirty="0">
                <a:latin typeface="Calibri" panose="020F0502020204030204" pitchFamily="34" charset="0"/>
                <a:ea typeface="Calibri" panose="020F0502020204030204" pitchFamily="34" charset="0"/>
                <a:cs typeface="B Nazanin" panose="00000400000000000000" pitchFamily="2" charset="-78"/>
              </a:rPr>
              <a:t>و سطل </a:t>
            </a:r>
            <a:r>
              <a:rPr lang="fa-IR" sz="1900" dirty="0" smtClean="0">
                <a:latin typeface="Calibri" panose="020F0502020204030204" pitchFamily="34" charset="0"/>
                <a:ea typeface="Calibri" panose="020F0502020204030204" pitchFamily="34" charset="0"/>
                <a:cs typeface="B Nazanin" panose="00000400000000000000" pitchFamily="2" charset="-78"/>
              </a:rPr>
              <a:t>زرد) بررسی 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تمامی </a:t>
            </a:r>
            <a:r>
              <a:rPr lang="fa-IR" sz="1900" dirty="0">
                <a:latin typeface="Calibri" panose="020F0502020204030204" pitchFamily="34" charset="0"/>
                <a:ea typeface="Calibri" panose="020F0502020204030204" pitchFamily="34" charset="0"/>
                <a:cs typeface="B Nazanin" panose="00000400000000000000" pitchFamily="2" charset="-78"/>
              </a:rPr>
              <a:t>ترولی های بخشها / واحدها ی بررسی شده به ظروف مذکور مجهز می </a:t>
            </a:r>
            <a:r>
              <a:rPr lang="fa-IR" sz="1900" dirty="0" smtClean="0">
                <a:latin typeface="Calibri" panose="020F0502020204030204" pitchFamily="34" charset="0"/>
                <a:ea typeface="Calibri" panose="020F0502020204030204" pitchFamily="34" charset="0"/>
                <a:cs typeface="B Nazanin" panose="00000400000000000000" pitchFamily="2" charset="-78"/>
              </a:rPr>
              <a:t>باشند.</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44</a:t>
            </a:fld>
            <a:endParaRPr lang="fa-IR"/>
          </a:p>
        </p:txBody>
      </p:sp>
    </p:spTree>
    <p:extLst>
      <p:ext uri="{BB962C8B-B14F-4D97-AF65-F5344CB8AC3E}">
        <p14:creationId xmlns:p14="http://schemas.microsoft.com/office/powerpoint/2010/main" val="2689013022"/>
      </p:ext>
    </p:extLst>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33400"/>
            <a:ext cx="8686800" cy="5715000"/>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a:t>
            </a:r>
            <a:r>
              <a:rPr lang="fa-IR" sz="1900" kern="1200" dirty="0" smtClean="0">
                <a:latin typeface="Calibri" panose="020F0502020204030204" pitchFamily="34" charset="0"/>
                <a:ea typeface="Calibri" panose="020F0502020204030204" pitchFamily="34" charset="0"/>
                <a:cs typeface="B Titr" panose="00000700000000000000" pitchFamily="2" charset="-78"/>
              </a:rPr>
              <a:t>2</a:t>
            </a:r>
          </a:p>
          <a:p>
            <a:pPr marL="0" indent="0">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lv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در 10 درصد بخش ها / واحدها عدم قرار گرفتن ظروف نگهداری پسماندهای تیز وبرنده و ظروف جمع آوری پسماندهای عفونی)کیسه و سطل زرد( در اتاق بیماران، راهروها وسالن های عمومی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درتمامی </a:t>
            </a:r>
            <a:r>
              <a:rPr lang="fa-IR" sz="1900" dirty="0">
                <a:latin typeface="Calibri" panose="020F0502020204030204" pitchFamily="34" charset="0"/>
                <a:ea typeface="Calibri" panose="020F0502020204030204" pitchFamily="34" charset="0"/>
                <a:cs typeface="B Nazanin" panose="00000400000000000000" pitchFamily="2" charset="-78"/>
              </a:rPr>
              <a:t>بخش ها / واحدها ی بررسی شده ظروف نگهداری پسماندهای تیز وبرنده و ظروف جمع آوری پسماندهای عفونی)کیسه و سطل زرد( در اتاق بیماران، راهروها وسالن های عمومی وجود </a:t>
            </a:r>
            <a:r>
              <a:rPr lang="fa-IR" sz="1900" dirty="0" smtClean="0">
                <a:latin typeface="Calibri" panose="020F0502020204030204" pitchFamily="34" charset="0"/>
                <a:ea typeface="Calibri" panose="020F0502020204030204" pitchFamily="34" charset="0"/>
                <a:cs typeface="B Nazanin" panose="00000400000000000000" pitchFamily="2" charset="-78"/>
              </a:rPr>
              <a:t>ندارد.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smtClean="0">
                <a:latin typeface="Calibri" panose="020F0502020204030204" pitchFamily="34" charset="0"/>
                <a:ea typeface="Calibri" panose="020F0502020204030204" pitchFamily="34" charset="0"/>
                <a:cs typeface="B Nazanin" panose="00000400000000000000" pitchFamily="2" charset="-78"/>
              </a:rPr>
              <a:t>توجه </a:t>
            </a:r>
            <a:r>
              <a:rPr lang="fa-IR" sz="1900" dirty="0">
                <a:latin typeface="Calibri" panose="020F0502020204030204" pitchFamily="34" charset="0"/>
                <a:ea typeface="Calibri" panose="020F0502020204030204" pitchFamily="34" charset="0"/>
                <a:cs typeface="B Nazanin" panose="00000400000000000000" pitchFamily="2" charset="-78"/>
              </a:rPr>
              <a:t>1 . قراردادن کيسه وسطل زرد در اتاق های بستری عادی و تحت نظر ممنوع است. پسماند های عفونی اين مکانها درداخل سطل زرد دارای کيسه زرد که با ترولی توسط ارائه دهنده خدمت درمانی به اتاق آورده می شود ،قرار داده می شوند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ت</a:t>
            </a:r>
            <a:r>
              <a:rPr lang="fa-IR" sz="1900" dirty="0" smtClean="0">
                <a:latin typeface="Calibri" panose="020F0502020204030204" pitchFamily="34" charset="0"/>
                <a:ea typeface="Calibri" panose="020F0502020204030204" pitchFamily="34" charset="0"/>
                <a:cs typeface="B Nazanin" panose="00000400000000000000" pitchFamily="2" charset="-78"/>
              </a:rPr>
              <a:t>وجه </a:t>
            </a:r>
            <a:r>
              <a:rPr lang="fa-IR" sz="1900" dirty="0">
                <a:latin typeface="Calibri" panose="020F0502020204030204" pitchFamily="34" charset="0"/>
                <a:ea typeface="Calibri" panose="020F0502020204030204" pitchFamily="34" charset="0"/>
                <a:cs typeface="B Nazanin" panose="00000400000000000000" pitchFamily="2" charset="-78"/>
              </a:rPr>
              <a:t>2 . نصب </a:t>
            </a:r>
            <a:r>
              <a:rPr lang="en-US" sz="1900" dirty="0" err="1">
                <a:latin typeface="Calibri" panose="020F0502020204030204" pitchFamily="34" charset="0"/>
                <a:ea typeface="Calibri" panose="020F0502020204030204" pitchFamily="34" charset="0"/>
                <a:cs typeface="B Nazanin" panose="00000400000000000000" pitchFamily="2" charset="-78"/>
              </a:rPr>
              <a:t>safetybox</a:t>
            </a:r>
            <a:r>
              <a:rPr lang="en-US" sz="1900" dirty="0">
                <a:latin typeface="Calibri" panose="020F0502020204030204" pitchFamily="34" charset="0"/>
                <a:ea typeface="Calibri" panose="020F0502020204030204" pitchFamily="34" charset="0"/>
                <a:cs typeface="B Nazanin" panose="00000400000000000000" pitchFamily="2" charset="-78"/>
              </a:rPr>
              <a:t> </a:t>
            </a:r>
            <a:r>
              <a:rPr lang="fa-IR" sz="1900" dirty="0">
                <a:latin typeface="Calibri" panose="020F0502020204030204" pitchFamily="34" charset="0"/>
                <a:ea typeface="Calibri" panose="020F0502020204030204" pitchFamily="34" charset="0"/>
                <a:cs typeface="B Nazanin" panose="00000400000000000000" pitchFamily="2" charset="-78"/>
              </a:rPr>
              <a:t>در اتاق های بستری و تحت نظر )مانند اورژانس( ممنوع است. پسماند های تيز و برنده اين مکانها درداخل سيفتی باکس که با ترولی توسط ارائه دهنده خدمت درمانی به اتاق آورده می شود ،قرار داده می </a:t>
            </a:r>
            <a:r>
              <a:rPr lang="fa-IR" sz="1900" dirty="0" smtClean="0">
                <a:latin typeface="Calibri" panose="020F0502020204030204" pitchFamily="34" charset="0"/>
                <a:ea typeface="Calibri" panose="020F0502020204030204" pitchFamily="34" charset="0"/>
                <a:cs typeface="B Nazanin" panose="00000400000000000000" pitchFamily="2" charset="-78"/>
              </a:rPr>
              <a:t>شوند.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buNone/>
            </a:pPr>
            <a:r>
              <a:rPr lang="fa-IR" sz="1900" dirty="0">
                <a:latin typeface="Calibri" panose="020F0502020204030204" pitchFamily="34" charset="0"/>
                <a:ea typeface="Calibri" panose="020F0502020204030204" pitchFamily="34" charset="0"/>
                <a:cs typeface="B Nazanin" panose="00000400000000000000" pitchFamily="2" charset="-78"/>
              </a:rPr>
              <a:t>توجه 3 . استثنائا در بخش های </a:t>
            </a:r>
            <a:r>
              <a:rPr lang="en-US" sz="1900" dirty="0">
                <a:latin typeface="Calibri" panose="020F0502020204030204" pitchFamily="34" charset="0"/>
                <a:ea typeface="Calibri" panose="020F0502020204030204" pitchFamily="34" charset="0"/>
                <a:cs typeface="B Nazanin" panose="00000400000000000000" pitchFamily="2" charset="-78"/>
              </a:rPr>
              <a:t>ICU </a:t>
            </a:r>
            <a:r>
              <a:rPr lang="fa-IR" sz="1900" dirty="0">
                <a:latin typeface="Calibri" panose="020F0502020204030204" pitchFamily="34" charset="0"/>
                <a:ea typeface="Calibri" panose="020F0502020204030204" pitchFamily="34" charset="0"/>
                <a:cs typeface="B Nazanin" panose="00000400000000000000" pitchFamily="2" charset="-78"/>
              </a:rPr>
              <a:t>، </a:t>
            </a:r>
            <a:r>
              <a:rPr lang="en-US" sz="1900" dirty="0">
                <a:latin typeface="Calibri" panose="020F0502020204030204" pitchFamily="34" charset="0"/>
                <a:ea typeface="Calibri" panose="020F0502020204030204" pitchFamily="34" charset="0"/>
                <a:cs typeface="B Nazanin" panose="00000400000000000000" pitchFamily="2" charset="-78"/>
              </a:rPr>
              <a:t>ICU-OH </a:t>
            </a:r>
            <a:r>
              <a:rPr lang="fa-IR" sz="1900" dirty="0">
                <a:latin typeface="Calibri" panose="020F0502020204030204" pitchFamily="34" charset="0"/>
                <a:ea typeface="Calibri" panose="020F0502020204030204" pitchFamily="34" charset="0"/>
                <a:cs typeface="B Nazanin" panose="00000400000000000000" pitchFamily="2" charset="-78"/>
              </a:rPr>
              <a:t>، ، اتاق ايزوله ،در يونيت هر بيمار ودر اتاق خون گيری آزمايشگاه و اتاق عمل ميتواند بصورت ثابت و فيکس شده مورد استفاده قرار گيرد.</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45</a:t>
            </a:fld>
            <a:endParaRPr lang="fa-IR"/>
          </a:p>
        </p:txBody>
      </p:sp>
    </p:spTree>
    <p:extLst>
      <p:ext uri="{BB962C8B-B14F-4D97-AF65-F5344CB8AC3E}">
        <p14:creationId xmlns:p14="http://schemas.microsoft.com/office/powerpoint/2010/main" val="4146574573"/>
      </p:ext>
    </p:extLst>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609600"/>
            <a:ext cx="8077200" cy="5715000"/>
          </a:xfrm>
        </p:spPr>
        <p:txBody>
          <a:bodyPr/>
          <a:lstStyle/>
          <a:p>
            <a:pPr marL="0" indent="0">
              <a:lnSpc>
                <a:spcPct val="200000"/>
              </a:lnSpc>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گام 3</a:t>
            </a:r>
            <a:endParaRPr lang="en-US" sz="1900" kern="1200" dirty="0" smtClean="0">
              <a:latin typeface="Calibri" panose="020F0502020204030204" pitchFamily="34" charset="0"/>
              <a:ea typeface="Calibri" panose="020F0502020204030204" pitchFamily="34" charset="0"/>
              <a:cs typeface="B Titr" panose="00000700000000000000" pitchFamily="2" charset="-78"/>
            </a:endParaRPr>
          </a:p>
          <a:p>
            <a:pPr marL="0" lv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وجودامکانات و تسهیلات لازم وبه تعداد کافی از قبیل کانتینر چرخ دار و یا چرخ دستی جهت جمع آوری و حمل و نقل بهداشتی و مناسب پسمانددر 10درصد بخشها/ واحدها بررسی گردد.</a:t>
            </a:r>
            <a:endParaRPr lang="en-US" sz="1900" dirty="0" smtClean="0">
              <a:latin typeface="Calibri" panose="020F0502020204030204" pitchFamily="34" charset="0"/>
              <a:ea typeface="Calibri" panose="020F0502020204030204" pitchFamily="34" charset="0"/>
              <a:cs typeface="B Nazanin" panose="00000400000000000000" pitchFamily="2" charset="-78"/>
            </a:endParaRPr>
          </a:p>
          <a:p>
            <a:pPr marL="0" lv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تمامی </a:t>
            </a:r>
            <a:r>
              <a:rPr lang="fa-IR" sz="1900" dirty="0">
                <a:latin typeface="Calibri" panose="020F0502020204030204" pitchFamily="34" charset="0"/>
                <a:ea typeface="Calibri" panose="020F0502020204030204" pitchFamily="34" charset="0"/>
                <a:cs typeface="B Nazanin" panose="00000400000000000000" pitchFamily="2" charset="-78"/>
              </a:rPr>
              <a:t>بخشها/ واحدها ی بررسی شده به امکانات و تسهیلات مذکور مجهز می </a:t>
            </a:r>
            <a:r>
              <a:rPr lang="fa-IR" sz="1900" dirty="0" smtClean="0">
                <a:latin typeface="Calibri" panose="020F0502020204030204" pitchFamily="34" charset="0"/>
                <a:ea typeface="Calibri" panose="020F0502020204030204" pitchFamily="34" charset="0"/>
                <a:cs typeface="B Nazanin" panose="00000400000000000000" pitchFamily="2" charset="-78"/>
              </a:rPr>
              <a:t>باشند.</a:t>
            </a:r>
          </a:p>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4</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lvl="0" indent="0" algn="justLow">
              <a:lnSpc>
                <a:spcPct val="200000"/>
              </a:lnSpc>
              <a:buNone/>
            </a:pPr>
            <a:r>
              <a:rPr lang="fa-IR" sz="1900" dirty="0">
                <a:latin typeface="Calibri" panose="020F0502020204030204" pitchFamily="34" charset="0"/>
                <a:ea typeface="Calibri" panose="020F0502020204030204" pitchFamily="34" charset="0"/>
                <a:cs typeface="B Nazanin" panose="00000400000000000000" pitchFamily="2" charset="-78"/>
              </a:rPr>
              <a:t>در 10 درصد بخش/واحدها جمع آوری پسماندها از بخشها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200000"/>
              </a:lnSpc>
              <a:buNone/>
            </a:pPr>
            <a:r>
              <a:rPr lang="fa-IR" sz="1900" dirty="0">
                <a:latin typeface="Calibri" panose="020F0502020204030204" pitchFamily="34" charset="0"/>
                <a:ea typeface="Calibri" panose="020F0502020204030204" pitchFamily="34" charset="0"/>
                <a:cs typeface="B Nazanin" panose="00000400000000000000" pitchFamily="2" charset="-78"/>
              </a:rPr>
              <a:t>در تمامی بخش ها / واحدهای بررسی شده جمع آوری پسماندها در بخش ها طبق ضوابط صورت می گیرد استفاده از ترالی چرخ دار اختصاصی در داخل بخش، رعایت سه چهارم پر شدن حجم ترالی و گره زدن مناسب کیسه ها</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nSpc>
                <a:spcPct val="200000"/>
              </a:lnSpc>
              <a:buNone/>
            </a:pP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46</a:t>
            </a:fld>
            <a:endParaRPr lang="fa-IR"/>
          </a:p>
        </p:txBody>
      </p:sp>
    </p:spTree>
    <p:extLst>
      <p:ext uri="{BB962C8B-B14F-4D97-AF65-F5344CB8AC3E}">
        <p14:creationId xmlns:p14="http://schemas.microsoft.com/office/powerpoint/2010/main" val="2016633597"/>
      </p:ext>
    </p:extLst>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305800" cy="5715000"/>
          </a:xfrm>
        </p:spPr>
        <p:txBody>
          <a:bodyPr/>
          <a:lstStyle/>
          <a:p>
            <a:pPr marL="0" indent="0" algn="justLow">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a:t>
            </a:r>
            <a:r>
              <a:rPr lang="fa-IR" sz="1900" kern="1200" dirty="0" smtClean="0">
                <a:latin typeface="Calibri" panose="020F0502020204030204" pitchFamily="34" charset="0"/>
                <a:ea typeface="Calibri" panose="020F0502020204030204" pitchFamily="34" charset="0"/>
                <a:cs typeface="B Titr" panose="00000700000000000000" pitchFamily="2" charset="-78"/>
              </a:rPr>
              <a:t>5</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lvl="0" indent="0" algn="justLow">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در </a:t>
            </a:r>
            <a:r>
              <a:rPr lang="fa-IR" sz="1900" dirty="0">
                <a:latin typeface="Calibri" panose="020F0502020204030204" pitchFamily="34" charset="0"/>
                <a:ea typeface="Calibri" panose="020F0502020204030204" pitchFamily="34" charset="0"/>
                <a:cs typeface="B Nazanin" panose="00000400000000000000" pitchFamily="2" charset="-78"/>
              </a:rPr>
              <a:t>10 درصد بخش/واحدها حمل ونقل بهداشتی </a:t>
            </a:r>
            <a:r>
              <a:rPr lang="fa-IR" sz="1900" dirty="0" smtClean="0">
                <a:latin typeface="Calibri" panose="020F0502020204030204" pitchFamily="34" charset="0"/>
                <a:ea typeface="Calibri" panose="020F0502020204030204" pitchFamily="34" charset="0"/>
                <a:cs typeface="B Nazanin" panose="00000400000000000000" pitchFamily="2" charset="-78"/>
              </a:rPr>
              <a:t>ازبخش تا </a:t>
            </a:r>
            <a:r>
              <a:rPr lang="fa-IR" sz="1900" dirty="0">
                <a:latin typeface="Calibri" panose="020F0502020204030204" pitchFamily="34" charset="0"/>
                <a:ea typeface="Calibri" panose="020F0502020204030204" pitchFamily="34" charset="0"/>
                <a:cs typeface="B Nazanin" panose="00000400000000000000" pitchFamily="2" charset="-78"/>
              </a:rPr>
              <a:t>جایگاه موقت نگهداری پسماند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در </a:t>
            </a:r>
            <a:r>
              <a:rPr lang="fa-IR" sz="1900" dirty="0">
                <a:latin typeface="Calibri" panose="020F0502020204030204" pitchFamily="34" charset="0"/>
                <a:ea typeface="Calibri" panose="020F0502020204030204" pitchFamily="34" charset="0"/>
                <a:cs typeface="B Nazanin" panose="00000400000000000000" pitchFamily="2" charset="-78"/>
              </a:rPr>
              <a:t>تمامی بخش ها / واحدهای بررسی شده حمل ونقل بهداشتی ازبخش تا جایگاه موقت نگهداری پسماند طبق ضوابط صورت می گیرد (تعویض ترالی در انتهای بخش)</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47</a:t>
            </a:fld>
            <a:endParaRPr lang="fa-IR"/>
          </a:p>
        </p:txBody>
      </p:sp>
    </p:spTree>
    <p:extLst>
      <p:ext uri="{BB962C8B-B14F-4D97-AF65-F5344CB8AC3E}">
        <p14:creationId xmlns:p14="http://schemas.microsoft.com/office/powerpoint/2010/main" val="1992798032"/>
      </p:ext>
    </p:extLst>
  </p:cSld>
  <p:clrMapOvr>
    <a:masterClrMapping/>
  </p:clrMapOvr>
  <p:transition>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33400"/>
            <a:ext cx="8534400" cy="5867400"/>
          </a:xfrm>
        </p:spPr>
        <p:txBody>
          <a:bodyPr/>
          <a:lstStyle/>
          <a:p>
            <a:pPr marL="0" indent="0">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الف6-4-8- شرایط جایگاه موقت نگهداری انواع پسماندها بر اساس ضوابط مربوط </a:t>
            </a:r>
            <a:r>
              <a:rPr lang="fa-IR" sz="1900" kern="1200" dirty="0" smtClean="0">
                <a:latin typeface="Calibri" panose="020F0502020204030204" pitchFamily="34" charset="0"/>
                <a:ea typeface="Calibri" panose="020F0502020204030204" pitchFamily="34" charset="0"/>
                <a:cs typeface="B Titr" panose="00000700000000000000" pitchFamily="2" charset="-78"/>
              </a:rPr>
              <a:t>است</a:t>
            </a:r>
            <a:r>
              <a:rPr lang="en-US" sz="1900" kern="1200" dirty="0" smtClean="0">
                <a:latin typeface="Calibri" panose="020F0502020204030204" pitchFamily="34" charset="0"/>
                <a:ea typeface="Calibri" panose="020F0502020204030204" pitchFamily="34" charset="0"/>
                <a:cs typeface="B Titr" panose="00000700000000000000" pitchFamily="2" charset="-78"/>
              </a:rPr>
              <a:t>. </a:t>
            </a:r>
            <a:r>
              <a:rPr lang="fa-IR" sz="1900" kern="1200" dirty="0" smtClean="0">
                <a:latin typeface="Calibri" panose="020F0502020204030204" pitchFamily="34" charset="0"/>
                <a:ea typeface="Calibri" panose="020F0502020204030204" pitchFamily="34" charset="0"/>
                <a:cs typeface="B Titr" panose="00000700000000000000" pitchFamily="2" charset="-78"/>
              </a:rPr>
              <a:t>      سطح </a:t>
            </a:r>
            <a:r>
              <a:rPr lang="fa-IR" sz="1900" kern="1200" dirty="0">
                <a:latin typeface="Calibri" panose="020F0502020204030204" pitchFamily="34" charset="0"/>
                <a:ea typeface="Calibri" panose="020F0502020204030204" pitchFamily="34" charset="0"/>
                <a:cs typeface="B Titr" panose="00000700000000000000" pitchFamily="2" charset="-78"/>
              </a:rPr>
              <a:t>یک</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1</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lvl="0" indent="0" algn="justLow">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وجود </a:t>
            </a:r>
            <a:r>
              <a:rPr lang="fa-IR" sz="1900" dirty="0">
                <a:latin typeface="Calibri" panose="020F0502020204030204" pitchFamily="34" charset="0"/>
                <a:ea typeface="Calibri" panose="020F0502020204030204" pitchFamily="34" charset="0"/>
                <a:cs typeface="B Nazanin" panose="00000400000000000000" pitchFamily="2" charset="-78"/>
              </a:rPr>
              <a:t>اتاق نگهداری موقت پسماندها در محل بیمارستان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fa-IR"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 شرایط </a:t>
            </a:r>
            <a:r>
              <a:rPr lang="fa-IR" sz="1900" dirty="0">
                <a:latin typeface="Calibri" panose="020F0502020204030204" pitchFamily="34" charset="0"/>
                <a:ea typeface="Calibri" panose="020F0502020204030204" pitchFamily="34" charset="0"/>
                <a:cs typeface="B Nazanin" panose="00000400000000000000" pitchFamily="2" charset="-78"/>
              </a:rPr>
              <a:t>بهداشتی اتاق نگهداری موقت پسماندها بررسی گردد( مطابق ضوابط </a:t>
            </a:r>
            <a:r>
              <a:rPr lang="fa-IR" sz="1900" dirty="0" smtClean="0">
                <a:latin typeface="Calibri" panose="020F0502020204030204" pitchFamily="34" charset="0"/>
                <a:ea typeface="Calibri" panose="020F0502020204030204" pitchFamily="34" charset="0"/>
                <a:cs typeface="B Nazanin" panose="00000400000000000000" pitchFamily="2" charset="-78"/>
              </a:rPr>
              <a:t>).</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بیشتر </a:t>
            </a:r>
            <a:r>
              <a:rPr lang="fa-IR" sz="1900" dirty="0">
                <a:latin typeface="Calibri" panose="020F0502020204030204" pitchFamily="34" charset="0"/>
                <a:ea typeface="Calibri" panose="020F0502020204030204" pitchFamily="34" charset="0"/>
                <a:cs typeface="B Nazanin" panose="00000400000000000000" pitchFamily="2" charset="-78"/>
              </a:rPr>
              <a:t>از 70 % شرایط اصلی بهداشتی اتاقك با ضوابط مطابقت </a:t>
            </a:r>
            <a:r>
              <a:rPr lang="fa-IR" sz="1900" dirty="0" smtClean="0">
                <a:latin typeface="Calibri" panose="020F0502020204030204" pitchFamily="34" charset="0"/>
                <a:ea typeface="Calibri" panose="020F0502020204030204" pitchFamily="34" charset="0"/>
                <a:cs typeface="B Nazanin" panose="00000400000000000000" pitchFamily="2" charset="-78"/>
              </a:rPr>
              <a:t>دارد.</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48</a:t>
            </a:fld>
            <a:endParaRPr lang="fa-IR"/>
          </a:p>
        </p:txBody>
      </p:sp>
    </p:spTree>
    <p:extLst>
      <p:ext uri="{BB962C8B-B14F-4D97-AF65-F5344CB8AC3E}">
        <p14:creationId xmlns:p14="http://schemas.microsoft.com/office/powerpoint/2010/main" val="1676365459"/>
      </p:ext>
    </p:extLst>
  </p:cSld>
  <p:clrMapOvr>
    <a:masterClrMapping/>
  </p:clrMapOvr>
  <p:transition>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772400" cy="5715000"/>
          </a:xfrm>
        </p:spPr>
        <p:txBody>
          <a:bodyPr/>
          <a:lstStyle/>
          <a:p>
            <a:pPr marL="0" indent="0">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2</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lv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تناسب </a:t>
            </a:r>
            <a:r>
              <a:rPr lang="fa-IR" sz="1900" dirty="0">
                <a:latin typeface="Calibri" panose="020F0502020204030204" pitchFamily="34" charset="0"/>
                <a:ea typeface="Calibri" panose="020F0502020204030204" pitchFamily="34" charset="0"/>
                <a:cs typeface="B Nazanin" panose="00000400000000000000" pitchFamily="2" charset="-78"/>
              </a:rPr>
              <a:t>مساحت اتاقك از لحاظ ذخیره مجزای انواع پسماندها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تمام </a:t>
            </a:r>
            <a:r>
              <a:rPr lang="fa-IR" sz="1900" dirty="0">
                <a:latin typeface="Calibri" panose="020F0502020204030204" pitchFamily="34" charset="0"/>
                <a:ea typeface="Calibri" panose="020F0502020204030204" pitchFamily="34" charset="0"/>
                <a:cs typeface="B Nazanin" panose="00000400000000000000" pitchFamily="2" charset="-78"/>
              </a:rPr>
              <a:t>پسماندها به صورت تفکیك شده در اتاقك نگهداری می </a:t>
            </a:r>
            <a:r>
              <a:rPr lang="fa-IR" sz="1900" dirty="0" smtClean="0">
                <a:latin typeface="Calibri" panose="020F0502020204030204" pitchFamily="34" charset="0"/>
                <a:ea typeface="Calibri" panose="020F0502020204030204" pitchFamily="34" charset="0"/>
                <a:cs typeface="B Nazanin" panose="00000400000000000000" pitchFamily="2" charset="-78"/>
              </a:rPr>
              <a:t>شوند.</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49</a:t>
            </a:fld>
            <a:endParaRPr lang="fa-I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200400"/>
            <a:ext cx="7391399" cy="1981200"/>
          </a:xfrm>
          <a:prstGeom prst="rect">
            <a:avLst/>
          </a:prstGeom>
          <a:noFill/>
          <a:ln>
            <a:noFill/>
          </a:ln>
        </p:spPr>
      </p:pic>
    </p:spTree>
    <p:extLst>
      <p:ext uri="{BB962C8B-B14F-4D97-AF65-F5344CB8AC3E}">
        <p14:creationId xmlns:p14="http://schemas.microsoft.com/office/powerpoint/2010/main" val="2036167772"/>
      </p:ext>
    </p:ext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169276329"/>
              </p:ext>
            </p:extLst>
          </p:nvPr>
        </p:nvGraphicFramePr>
        <p:xfrm>
          <a:off x="609600" y="457197"/>
          <a:ext cx="8305800" cy="6096006"/>
        </p:xfrm>
        <a:graphic>
          <a:graphicData uri="http://schemas.openxmlformats.org/drawingml/2006/table">
            <a:tbl>
              <a:tblPr rtl="1" firstRow="1" bandRow="1">
                <a:tableStyleId>{5C22544A-7EE6-4342-B048-85BDC9FD1C3A}</a:tableStyleId>
              </a:tblPr>
              <a:tblGrid>
                <a:gridCol w="1244220">
                  <a:extLst>
                    <a:ext uri="{9D8B030D-6E8A-4147-A177-3AD203B41FA5}">
                      <a16:colId xmlns:a16="http://schemas.microsoft.com/office/drawing/2014/main" val="20000"/>
                    </a:ext>
                  </a:extLst>
                </a:gridCol>
                <a:gridCol w="5902658">
                  <a:extLst>
                    <a:ext uri="{9D8B030D-6E8A-4147-A177-3AD203B41FA5}">
                      <a16:colId xmlns:a16="http://schemas.microsoft.com/office/drawing/2014/main" val="20001"/>
                    </a:ext>
                  </a:extLst>
                </a:gridCol>
                <a:gridCol w="1158922">
                  <a:extLst>
                    <a:ext uri="{9D8B030D-6E8A-4147-A177-3AD203B41FA5}">
                      <a16:colId xmlns:a16="http://schemas.microsoft.com/office/drawing/2014/main" val="20002"/>
                    </a:ext>
                  </a:extLst>
                </a:gridCol>
              </a:tblGrid>
              <a:tr h="677334">
                <a:tc>
                  <a:txBody>
                    <a:bodyPr/>
                    <a:lstStyle/>
                    <a:p>
                      <a:pPr algn="justLow" rtl="1">
                        <a:lnSpc>
                          <a:spcPct val="107000"/>
                        </a:lnSpc>
                        <a:spcAft>
                          <a:spcPts val="0"/>
                        </a:spcAft>
                      </a:pPr>
                      <a:r>
                        <a:rPr lang="fa-IR" sz="1800" b="1" dirty="0">
                          <a:solidFill>
                            <a:srgbClr val="000000"/>
                          </a:solidFill>
                          <a:effectLst/>
                          <a:latin typeface="BNazaninBold"/>
                          <a:ea typeface="Calibri" panose="020F0502020204030204" pitchFamily="34" charset="0"/>
                          <a:cs typeface="B Titr" panose="00000700000000000000" pitchFamily="2" charset="-78"/>
                        </a:rPr>
                        <a:t>الف-6-3</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Bold"/>
                          <a:ea typeface="Calibri" panose="020F0502020204030204" pitchFamily="34" charset="0"/>
                          <a:cs typeface="B Titr" panose="00000700000000000000" pitchFamily="2" charset="-78"/>
                        </a:rPr>
                        <a:t>مد</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ر</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ت</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آب</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و</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فاضلاب</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ب</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مارستان</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براساس</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استانداردها</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مل</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و</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ضوابط</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بهداشت</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مربوط</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صورت</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پذ</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رد</a:t>
                      </a:r>
                      <a:r>
                        <a:rPr lang="en-US" sz="1800" b="1" dirty="0">
                          <a:solidFill>
                            <a:srgbClr val="000000"/>
                          </a:solidFill>
                          <a:effectLst/>
                          <a:latin typeface="BNazaninBold"/>
                          <a:ea typeface="Calibri" panose="020F0502020204030204" pitchFamily="34" charset="0"/>
                          <a:cs typeface="B Titr" panose="00000700000000000000" pitchFamily="2" charset="-78"/>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800" b="1">
                          <a:solidFill>
                            <a:srgbClr val="000000"/>
                          </a:solidFill>
                          <a:effectLst/>
                          <a:latin typeface="BNazaninBold"/>
                          <a:ea typeface="Calibri" panose="020F0502020204030204" pitchFamily="34" charset="0"/>
                          <a:cs typeface="B Titr" panose="00000700000000000000" pitchFamily="2" charset="-78"/>
                        </a:rPr>
                        <a:t>سطح</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0"/>
                  </a:ext>
                </a:extLst>
              </a:tr>
              <a:tr h="677334">
                <a:tc>
                  <a:txBody>
                    <a:bodyPr/>
                    <a:lstStyle/>
                    <a:p>
                      <a:pPr algn="justLow"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الف-6-3-1</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ک</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ف</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ت</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ف</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ز</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ش</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م</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ا</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ولوژ</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آب</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مصرف</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ذخ</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ره</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مارستان</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مطابق</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استانداردها</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مل</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بهداشت</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است</a:t>
                      </a:r>
                      <a:r>
                        <a:rPr lang="en-US" sz="1800" b="1">
                          <a:solidFill>
                            <a:srgbClr val="000000"/>
                          </a:solidFill>
                          <a:effectLst/>
                          <a:latin typeface="BNazanin"/>
                          <a:ea typeface="Calibri" panose="020F0502020204030204" pitchFamily="34" charset="0"/>
                          <a:cs typeface="B Nazanin"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1"/>
                  </a:ext>
                </a:extLst>
              </a:tr>
              <a:tr h="677334">
                <a:tc>
                  <a:txBody>
                    <a:bodyPr/>
                    <a:lstStyle/>
                    <a:p>
                      <a:pPr algn="justLow"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الف-6-3-2</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مد</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ر</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فاضلاب</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مارستان</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اساس</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ضوابط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مربوط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برنامه ر</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ز</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اجرا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شود</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2"/>
                  </a:ext>
                </a:extLst>
              </a:tr>
              <a:tr h="677334">
                <a:tc>
                  <a:txBody>
                    <a:bodyPr/>
                    <a:lstStyle/>
                    <a:p>
                      <a:pPr marL="0" algn="justLow" defTabSz="914400" rtl="1" eaLnBrk="1" latinLnBrk="0" hangingPunct="1">
                        <a:lnSpc>
                          <a:spcPct val="107000"/>
                        </a:lnSpc>
                        <a:spcAft>
                          <a:spcPts val="0"/>
                        </a:spcAft>
                      </a:pPr>
                      <a:r>
                        <a:rPr lang="fa-IR" sz="1800" b="1" kern="1200" dirty="0">
                          <a:solidFill>
                            <a:srgbClr val="000000"/>
                          </a:solidFill>
                          <a:effectLst/>
                          <a:latin typeface="BNazaninBold"/>
                          <a:ea typeface="Calibri" panose="020F0502020204030204" pitchFamily="34" charset="0"/>
                          <a:cs typeface="B Titr" panose="00000700000000000000" pitchFamily="2" charset="-78"/>
                        </a:rPr>
                        <a:t>الف-6-4</a:t>
                      </a:r>
                      <a:endParaRPr lang="en-US" sz="1800" b="1" kern="1200" dirty="0">
                        <a:solidFill>
                          <a:srgbClr val="000000"/>
                        </a:solidFill>
                        <a:effectLst/>
                        <a:latin typeface="BNazaninBold"/>
                        <a:ea typeface="Calibri" panose="020F0502020204030204" pitchFamily="34" charset="0"/>
                        <a:cs typeface="B Titr" panose="00000700000000000000" pitchFamily="2" charset="-78"/>
                      </a:endParaRPr>
                    </a:p>
                  </a:txBody>
                  <a:tcPr marL="68580" marR="68580" marT="0" marB="0">
                    <a:solidFill>
                      <a:schemeClr val="accent5">
                        <a:lumMod val="75000"/>
                      </a:schemeClr>
                    </a:solidFill>
                  </a:tcPr>
                </a:tc>
                <a:tc>
                  <a:txBody>
                    <a:bodyPr/>
                    <a:lstStyle/>
                    <a:p>
                      <a:pPr algn="justLow" rtl="1">
                        <a:lnSpc>
                          <a:spcPct val="107000"/>
                        </a:lnSpc>
                        <a:spcAft>
                          <a:spcPts val="0"/>
                        </a:spcAft>
                      </a:pPr>
                      <a:r>
                        <a:rPr lang="fa-IR" sz="1800" b="1" dirty="0">
                          <a:solidFill>
                            <a:srgbClr val="000000"/>
                          </a:solidFill>
                          <a:effectLst/>
                          <a:latin typeface="BNazaninBold"/>
                          <a:ea typeface="Calibri" panose="020F0502020204030204" pitchFamily="34" charset="0"/>
                          <a:cs typeface="B Titr" panose="00000700000000000000" pitchFamily="2" charset="-78"/>
                        </a:rPr>
                        <a:t>مد</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ر</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ت</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پسماند</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بر</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اساس</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ضوابط</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و</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دستورالعملها</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ابلاغ</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برنامه</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ر</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ز</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و</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اجرا</a:t>
                      </a:r>
                      <a:r>
                        <a:rPr lang="fa-IR" sz="1800" b="1" dirty="0">
                          <a:solidFill>
                            <a:srgbClr val="000000"/>
                          </a:solidFill>
                          <a:effectLst/>
                          <a:latin typeface="BNazaninBold"/>
                          <a:ea typeface="Calibri" panose="020F0502020204030204" pitchFamily="34" charset="0"/>
                          <a:cs typeface="BNazaninBold"/>
                        </a:rPr>
                        <a:t> </a:t>
                      </a:r>
                      <a:r>
                        <a:rPr lang="fa-IR" sz="1800" b="1" dirty="0">
                          <a:solidFill>
                            <a:srgbClr val="000000"/>
                          </a:solidFill>
                          <a:effectLst/>
                          <a:latin typeface="BNazaninBold"/>
                          <a:ea typeface="Calibri" panose="020F0502020204030204" pitchFamily="34" charset="0"/>
                          <a:cs typeface="B Titr" panose="000007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800" b="1" dirty="0">
                          <a:solidFill>
                            <a:srgbClr val="000000"/>
                          </a:solidFill>
                          <a:effectLst/>
                          <a:latin typeface="BNazaninBold"/>
                          <a:ea typeface="Calibri" panose="020F0502020204030204" pitchFamily="34" charset="0"/>
                          <a:cs typeface="B Titr" panose="00000700000000000000" pitchFamily="2" charset="-78"/>
                        </a:rPr>
                        <a:t>شود</a:t>
                      </a:r>
                      <a:r>
                        <a:rPr lang="en-US" sz="1800" b="1" dirty="0">
                          <a:solidFill>
                            <a:srgbClr val="000000"/>
                          </a:solidFill>
                          <a:effectLst/>
                          <a:latin typeface="BNazaninBold"/>
                          <a:ea typeface="Calibri" panose="020F0502020204030204" pitchFamily="34" charset="0"/>
                          <a:cs typeface="B Titr" panose="00000700000000000000" pitchFamily="2" charset="-78"/>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5">
                        <a:lumMod val="75000"/>
                      </a:schemeClr>
                    </a:solidFill>
                  </a:tcPr>
                </a:tc>
                <a:tc>
                  <a:txBody>
                    <a:bodyPr/>
                    <a:lstStyle/>
                    <a:p>
                      <a:pPr algn="ctr" rtl="1">
                        <a:lnSpc>
                          <a:spcPct val="107000"/>
                        </a:lnSpc>
                        <a:spcAft>
                          <a:spcPts val="0"/>
                        </a:spcAft>
                      </a:pPr>
                      <a:r>
                        <a:rPr lang="fa-IR" sz="1800" b="1" dirty="0">
                          <a:solidFill>
                            <a:srgbClr val="000000"/>
                          </a:solidFill>
                          <a:effectLst/>
                          <a:latin typeface="BNazaninBold"/>
                          <a:ea typeface="Calibri" panose="020F0502020204030204" pitchFamily="34" charset="0"/>
                          <a:cs typeface="B Titr" panose="00000700000000000000" pitchFamily="2" charset="-78"/>
                        </a:rPr>
                        <a:t>سطح</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5">
                        <a:lumMod val="75000"/>
                      </a:schemeClr>
                    </a:solidFill>
                  </a:tcPr>
                </a:tc>
                <a:extLst>
                  <a:ext uri="{0D108BD9-81ED-4DB2-BD59-A6C34878D82A}">
                    <a16:rowId xmlns:a16="http://schemas.microsoft.com/office/drawing/2014/main" val="10003"/>
                  </a:ext>
                </a:extLst>
              </a:tr>
              <a:tr h="677334">
                <a:tc>
                  <a:txBody>
                    <a:bodyPr/>
                    <a:lstStyle/>
                    <a:p>
                      <a:pPr algn="justLow"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الف-6-4-1</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ممنوع</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باز</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افت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پسماند</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پزشک</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مطابق</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قانون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مد</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ر</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پسماند</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مارستان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رعا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شود</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4"/>
                  </a:ext>
                </a:extLst>
              </a:tr>
              <a:tr h="677334">
                <a:tc>
                  <a:txBody>
                    <a:bodyPr/>
                    <a:lstStyle/>
                    <a:p>
                      <a:pPr algn="justLow"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الف-6-4-2</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تفک</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در</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مبدا</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دفع</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صح</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پسماندها</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عاد</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بر</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اساس</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ضوابط</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مربوط</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کدبند</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رنگ</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برچسب</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گذار</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اجرا</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شود</a:t>
                      </a:r>
                      <a:r>
                        <a:rPr lang="en-US" sz="1800" b="1">
                          <a:solidFill>
                            <a:srgbClr val="000000"/>
                          </a:solidFill>
                          <a:effectLst/>
                          <a:latin typeface="BNazanin"/>
                          <a:ea typeface="Calibri" panose="020F0502020204030204" pitchFamily="34" charset="0"/>
                          <a:cs typeface="B Nazanin"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5"/>
                  </a:ext>
                </a:extLst>
              </a:tr>
              <a:tr h="677334">
                <a:tc>
                  <a:txBody>
                    <a:bodyPr/>
                    <a:lstStyle/>
                    <a:p>
                      <a:pPr algn="justLow"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الف-6-4-3</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تفک</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در</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مبدا</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دفع</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پسماندها</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عفون</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بر</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اساس</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ضوابط</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مربوط</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کدبند</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رنگ</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برچسب</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گذار</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اجرا</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شود</a:t>
                      </a:r>
                      <a:r>
                        <a:rPr lang="en-US" sz="1800" b="1">
                          <a:solidFill>
                            <a:srgbClr val="000000"/>
                          </a:solidFill>
                          <a:effectLst/>
                          <a:latin typeface="BNazanin"/>
                          <a:ea typeface="Calibri" panose="020F0502020204030204" pitchFamily="34" charset="0"/>
                          <a:cs typeface="B Nazanin"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6"/>
                  </a:ext>
                </a:extLst>
              </a:tr>
              <a:tr h="677334">
                <a:tc>
                  <a:txBody>
                    <a:bodyPr/>
                    <a:lstStyle/>
                    <a:p>
                      <a:pPr algn="justLow"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الف-6-4-4</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تفک</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در</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مبدا</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دفع</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پسماندها</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ت</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ز</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برنده،</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بر</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اساس</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ضوابط</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مربوط</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کدبند</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رنگ</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و</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برچسب</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گذار</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اجرا</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م</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شود</a:t>
                      </a:r>
                      <a:r>
                        <a:rPr lang="en-US" sz="1800" b="1">
                          <a:solidFill>
                            <a:srgbClr val="000000"/>
                          </a:solidFill>
                          <a:effectLst/>
                          <a:latin typeface="BNazanin"/>
                          <a:ea typeface="Calibri" panose="020F0502020204030204" pitchFamily="34" charset="0"/>
                          <a:cs typeface="B Nazanin"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7"/>
                  </a:ext>
                </a:extLst>
              </a:tr>
              <a:tr h="677334">
                <a:tc>
                  <a:txBody>
                    <a:bodyPr/>
                    <a:lstStyle/>
                    <a:p>
                      <a:pPr algn="justLow"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الف-6-4-5</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تفک</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ک</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مبدا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دفع</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پسماندها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ش</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دارو</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اساس</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ضوابط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مربوط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کدبند</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رنگ</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برچسب</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گذار</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اجرا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شود</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سطح</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ک</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141868090"/>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382000" cy="6096000"/>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a:t>
            </a:r>
            <a:r>
              <a:rPr lang="fa-IR" sz="1900" kern="1200" dirty="0" smtClean="0">
                <a:latin typeface="Calibri" panose="020F0502020204030204" pitchFamily="34" charset="0"/>
                <a:ea typeface="Calibri" panose="020F0502020204030204" pitchFamily="34" charset="0"/>
                <a:cs typeface="B Titr" panose="00000700000000000000" pitchFamily="2" charset="-78"/>
              </a:rPr>
              <a:t>3</a:t>
            </a:r>
          </a:p>
          <a:p>
            <a:pPr marL="0" lv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a:t>
            </a:r>
            <a:r>
              <a:rPr lang="fa-IR" sz="1900" dirty="0">
                <a:latin typeface="Calibri" panose="020F0502020204030204" pitchFamily="34" charset="0"/>
                <a:ea typeface="Calibri" panose="020F0502020204030204" pitchFamily="34" charset="0"/>
                <a:cs typeface="B Nazanin" panose="00000400000000000000" pitchFamily="2" charset="-78"/>
              </a:rPr>
              <a:t>وجودسرویس دستشویی، توالت و حمام مجزا و محل استراحت برای کاربر دستگاه بی خطر ساز در مجاورت اتاقك نگهداری موقت پسماند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شرایط </a:t>
            </a:r>
            <a:r>
              <a:rPr lang="fa-IR" sz="1900" dirty="0">
                <a:latin typeface="Calibri" panose="020F0502020204030204" pitchFamily="34" charset="0"/>
                <a:ea typeface="Calibri" panose="020F0502020204030204" pitchFamily="34" charset="0"/>
                <a:cs typeface="B Nazanin" panose="00000400000000000000" pitchFamily="2" charset="-78"/>
              </a:rPr>
              <a:t>بهداشتی سرویس دستشویی، توالت و حمام مجزا و محل استراحت کاربر دستگاه </a:t>
            </a:r>
            <a:r>
              <a:rPr lang="fa-IR" sz="1900" dirty="0" smtClean="0">
                <a:latin typeface="Calibri" panose="020F0502020204030204" pitchFamily="34" charset="0"/>
                <a:ea typeface="Calibri" panose="020F0502020204030204" pitchFamily="34" charset="0"/>
                <a:cs typeface="B Nazanin" panose="00000400000000000000" pitchFamily="2" charset="-78"/>
              </a:rPr>
              <a:t/>
            </a:r>
            <a:br>
              <a:rPr lang="fa-IR" sz="1900" dirty="0" smtClean="0">
                <a:latin typeface="Calibri" panose="020F0502020204030204" pitchFamily="34" charset="0"/>
                <a:ea typeface="Calibri" panose="020F0502020204030204" pitchFamily="34" charset="0"/>
                <a:cs typeface="B Nazanin" panose="00000400000000000000" pitchFamily="2" charset="-78"/>
              </a:rPr>
            </a:br>
            <a:r>
              <a:rPr lang="fa-IR" sz="1900" dirty="0" smtClean="0">
                <a:latin typeface="Calibri" panose="020F0502020204030204" pitchFamily="34" charset="0"/>
                <a:ea typeface="Calibri" panose="020F0502020204030204" pitchFamily="34" charset="0"/>
                <a:cs typeface="B Nazanin" panose="00000400000000000000" pitchFamily="2" charset="-78"/>
              </a:rPr>
              <a:t>بی </a:t>
            </a:r>
            <a:r>
              <a:rPr lang="fa-IR" sz="1900" dirty="0">
                <a:latin typeface="Calibri" panose="020F0502020204030204" pitchFamily="34" charset="0"/>
                <a:ea typeface="Calibri" panose="020F0502020204030204" pitchFamily="34" charset="0"/>
                <a:cs typeface="B Nazanin" panose="00000400000000000000" pitchFamily="2" charset="-78"/>
              </a:rPr>
              <a:t>خطر ساز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بیشتر </a:t>
            </a:r>
            <a:r>
              <a:rPr lang="fa-IR" sz="1900" dirty="0">
                <a:latin typeface="Calibri" panose="020F0502020204030204" pitchFamily="34" charset="0"/>
                <a:ea typeface="Calibri" panose="020F0502020204030204" pitchFamily="34" charset="0"/>
                <a:cs typeface="B Nazanin" panose="00000400000000000000" pitchFamily="2" charset="-78"/>
              </a:rPr>
              <a:t>از 70 % شرایط بهداشتی سرویسدستشویی، توالت و حمام مجزا و محل استراحت کاربر دستگاه بی خطر ساز با ضوابط بهداشتی مطابقت </a:t>
            </a:r>
            <a:r>
              <a:rPr lang="fa-IR" sz="1900" dirty="0" smtClean="0">
                <a:latin typeface="Calibri" panose="020F0502020204030204" pitchFamily="34" charset="0"/>
                <a:ea typeface="Calibri" panose="020F0502020204030204" pitchFamily="34" charset="0"/>
                <a:cs typeface="B Nazanin" panose="00000400000000000000" pitchFamily="2" charset="-78"/>
              </a:rPr>
              <a:t>دارد.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توجه . ضوابط بهداشتی بر اساس قانون و آیین نامه اجرایی اصلاح ماده 13 موادخوردنی، آشامیدنی، آرایشی و بهداشتی، دستورالعمل اجرایی بازرسی بهداشتی مراکز تهیه،توزیع، نگهداری، حمل ونقل و فروش مواد خوردنی و آشامیدنی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algn="justLow">
              <a:lnSpc>
                <a:spcPct val="150000"/>
              </a:lnSpc>
            </a:pPr>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50</a:t>
            </a:fld>
            <a:endParaRPr lang="fa-IR"/>
          </a:p>
        </p:txBody>
      </p:sp>
    </p:spTree>
    <p:extLst>
      <p:ext uri="{BB962C8B-B14F-4D97-AF65-F5344CB8AC3E}">
        <p14:creationId xmlns:p14="http://schemas.microsoft.com/office/powerpoint/2010/main" val="3585302078"/>
      </p:ext>
    </p:extLst>
  </p:cSld>
  <p:clrMapOvr>
    <a:masterClrMapping/>
  </p:clrMapOvr>
  <p:transition>
    <p:fade thruBlk="1"/>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382000" cy="6096000"/>
          </a:xfrm>
        </p:spPr>
        <p:txBody>
          <a:bodyPr/>
          <a:lstStyle/>
          <a:p>
            <a:pPr marL="0" indent="0">
              <a:lnSpc>
                <a:spcPct val="15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a:t>
            </a:r>
            <a:r>
              <a:rPr lang="fa-IR" sz="1900" kern="1200" dirty="0" smtClean="0">
                <a:latin typeface="Calibri" panose="020F0502020204030204" pitchFamily="34" charset="0"/>
                <a:ea typeface="Calibri" panose="020F0502020204030204" pitchFamily="34" charset="0"/>
                <a:cs typeface="B Titr" panose="00000700000000000000" pitchFamily="2" charset="-78"/>
              </a:rPr>
              <a:t>4</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lv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در </a:t>
            </a:r>
            <a:r>
              <a:rPr lang="fa-IR" sz="1900" dirty="0">
                <a:latin typeface="Calibri" panose="020F0502020204030204" pitchFamily="34" charset="0"/>
                <a:ea typeface="Calibri" panose="020F0502020204030204" pitchFamily="34" charset="0"/>
                <a:cs typeface="B Nazanin" panose="00000400000000000000" pitchFamily="2" charset="-78"/>
              </a:rPr>
              <a:t>خصوص </a:t>
            </a:r>
            <a:r>
              <a:rPr lang="fa-IR" sz="1900" dirty="0" smtClean="0">
                <a:latin typeface="Calibri" panose="020F0502020204030204" pitchFamily="34" charset="0"/>
                <a:ea typeface="Calibri" panose="020F0502020204030204" pitchFamily="34" charset="0"/>
                <a:cs typeface="B Nazanin" panose="00000400000000000000" pitchFamily="2" charset="-78"/>
              </a:rPr>
              <a:t>استفاده ی </a:t>
            </a:r>
            <a:r>
              <a:rPr lang="fa-IR" sz="1900" dirty="0">
                <a:latin typeface="Calibri" panose="020F0502020204030204" pitchFamily="34" charset="0"/>
                <a:ea typeface="Calibri" panose="020F0502020204030204" pitchFamily="34" charset="0"/>
                <a:cs typeface="B Nazanin" panose="00000400000000000000" pitchFamily="2" charset="-78"/>
              </a:rPr>
              <a:t>اختصاصی کاربر از امکانات مذکور با کاربر مصاحبه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کاربر </a:t>
            </a:r>
            <a:r>
              <a:rPr lang="fa-IR" sz="1900" dirty="0">
                <a:latin typeface="Calibri" panose="020F0502020204030204" pitchFamily="34" charset="0"/>
                <a:ea typeface="Calibri" panose="020F0502020204030204" pitchFamily="34" charset="0"/>
                <a:cs typeface="B Nazanin" panose="00000400000000000000" pitchFamily="2" charset="-78"/>
              </a:rPr>
              <a:t>از امکانات مذکور استفاده می </a:t>
            </a:r>
            <a:r>
              <a:rPr lang="fa-IR" sz="1900" dirty="0" smtClean="0">
                <a:latin typeface="Calibri" panose="020F0502020204030204" pitchFamily="34" charset="0"/>
                <a:ea typeface="Calibri" panose="020F0502020204030204" pitchFamily="34" charset="0"/>
                <a:cs typeface="B Nazanin" panose="00000400000000000000" pitchFamily="2" charset="-78"/>
              </a:rPr>
              <a:t>نماید.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a:t>
            </a:r>
            <a:r>
              <a:rPr lang="fa-IR" sz="1900" kern="1200" dirty="0" smtClean="0">
                <a:latin typeface="Calibri" panose="020F0502020204030204" pitchFamily="34" charset="0"/>
                <a:ea typeface="Calibri" panose="020F0502020204030204" pitchFamily="34" charset="0"/>
                <a:cs typeface="B Titr" panose="00000700000000000000" pitchFamily="2" charset="-78"/>
              </a:rPr>
              <a:t>5</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lv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زمان نگهداری پسماندها در اتاقك از طریق مشاهده </a:t>
            </a:r>
            <a:r>
              <a:rPr lang="fa-IR" sz="1900" dirty="0" smtClean="0">
                <a:latin typeface="Calibri" panose="020F0502020204030204" pitchFamily="34" charset="0"/>
                <a:ea typeface="Calibri" panose="020F0502020204030204" pitchFamily="34" charset="0"/>
                <a:cs typeface="B Nazanin" panose="00000400000000000000" pitchFamily="2" charset="-78"/>
              </a:rPr>
              <a:t>اتاقك نگهداری </a:t>
            </a:r>
            <a:r>
              <a:rPr lang="fa-IR" sz="1900" dirty="0">
                <a:latin typeface="Calibri" panose="020F0502020204030204" pitchFamily="34" charset="0"/>
                <a:ea typeface="Calibri" panose="020F0502020204030204" pitchFamily="34" charset="0"/>
                <a:cs typeface="B Nazanin" panose="00000400000000000000" pitchFamily="2" charset="-78"/>
              </a:rPr>
              <a:t>پسماند و مصاحبه با کاربر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توجه. مطابق ماده 45 " ضوابط و روشهای مدیریت اجرایی پسماندهای پزشکی و پسماندهای وابسته"، زمان نگهداری پسماندها در اتاقك در شرایط آب و هوایی معتدل: 72 ساعت در فصل سرد و 48 ساعت در فصل گرم و در شرایط آب و هوایی گرم: 48 ساعت در فصل سرد و24 ساعت در فصل گرم می </a:t>
            </a:r>
            <a:r>
              <a:rPr lang="fa-IR" sz="1900" dirty="0" smtClean="0">
                <a:latin typeface="Calibri" panose="020F0502020204030204" pitchFamily="34" charset="0"/>
                <a:ea typeface="Calibri" panose="020F0502020204030204" pitchFamily="34" charset="0"/>
                <a:cs typeface="B Nazanin" panose="00000400000000000000" pitchFamily="2" charset="-78"/>
              </a:rPr>
              <a:t>باشد.</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51</a:t>
            </a:fld>
            <a:endParaRPr lang="fa-IR"/>
          </a:p>
        </p:txBody>
      </p:sp>
    </p:spTree>
    <p:extLst>
      <p:ext uri="{BB962C8B-B14F-4D97-AF65-F5344CB8AC3E}">
        <p14:creationId xmlns:p14="http://schemas.microsoft.com/office/powerpoint/2010/main" val="2138164439"/>
      </p:ext>
    </p:extLst>
  </p:cSld>
  <p:clrMapOvr>
    <a:masterClrMapping/>
  </p:clrMapOvr>
  <p:transition>
    <p:fade thruBlk="1"/>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229600" cy="6019800"/>
          </a:xfrm>
        </p:spPr>
        <p:txBody>
          <a:bodyPr/>
          <a:lstStyle/>
          <a:p>
            <a:pPr marL="0" indent="0" algn="justLow">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a:t>
            </a:r>
            <a:r>
              <a:rPr lang="fa-IR" sz="1900" kern="1200" dirty="0" smtClean="0">
                <a:latin typeface="Calibri" panose="020F0502020204030204" pitchFamily="34" charset="0"/>
                <a:ea typeface="Calibri" panose="020F0502020204030204" pitchFamily="34" charset="0"/>
                <a:cs typeface="B Titr" panose="00000700000000000000" pitchFamily="2" charset="-78"/>
              </a:rPr>
              <a:t>6</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lvl="0" indent="0" algn="justLow">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در </a:t>
            </a:r>
            <a:r>
              <a:rPr lang="fa-IR" sz="1900" dirty="0">
                <a:latin typeface="Calibri" panose="020F0502020204030204" pitchFamily="34" charset="0"/>
                <a:ea typeface="Calibri" panose="020F0502020204030204" pitchFamily="34" charset="0"/>
                <a:cs typeface="B Nazanin" panose="00000400000000000000" pitchFamily="2" charset="-78"/>
              </a:rPr>
              <a:t>صورت عدم رعایت زمان نگهداری پسماندها در اتاقك ، </a:t>
            </a:r>
            <a:r>
              <a:rPr lang="fa-IR" sz="1900" dirty="0" smtClean="0">
                <a:latin typeface="Calibri" panose="020F0502020204030204" pitchFamily="34" charset="0"/>
                <a:ea typeface="Calibri" panose="020F0502020204030204" pitchFamily="34" charset="0"/>
                <a:cs typeface="B Nazanin" panose="00000400000000000000" pitchFamily="2" charset="-78"/>
              </a:rPr>
              <a:t>اتاقك نگهداری </a:t>
            </a:r>
            <a:r>
              <a:rPr lang="fa-IR" sz="1900" dirty="0">
                <a:latin typeface="Calibri" panose="020F0502020204030204" pitchFamily="34" charset="0"/>
                <a:ea typeface="Calibri" panose="020F0502020204030204" pitchFamily="34" charset="0"/>
                <a:cs typeface="B Nazanin" panose="00000400000000000000" pitchFamily="2" charset="-78"/>
              </a:rPr>
              <a:t>از لحاظ وجود سیستم مبرد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اتاقك نگهداری </a:t>
            </a:r>
            <a:r>
              <a:rPr lang="fa-IR" sz="1900" dirty="0">
                <a:latin typeface="Calibri" panose="020F0502020204030204" pitchFamily="34" charset="0"/>
                <a:ea typeface="Calibri" panose="020F0502020204030204" pitchFamily="34" charset="0"/>
                <a:cs typeface="B Nazanin" panose="00000400000000000000" pitchFamily="2" charset="-78"/>
              </a:rPr>
              <a:t>به سیستم مبرد مجهز می </a:t>
            </a:r>
            <a:r>
              <a:rPr lang="fa-IR" sz="1900" dirty="0" smtClean="0">
                <a:latin typeface="Calibri" panose="020F0502020204030204" pitchFamily="34" charset="0"/>
                <a:ea typeface="Calibri" panose="020F0502020204030204" pitchFamily="34" charset="0"/>
                <a:cs typeface="B Nazanin" panose="00000400000000000000" pitchFamily="2" charset="-78"/>
              </a:rPr>
              <a:t>باشد.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در </a:t>
            </a:r>
            <a:r>
              <a:rPr lang="fa-IR" sz="1900" dirty="0">
                <a:latin typeface="Calibri" panose="020F0502020204030204" pitchFamily="34" charset="0"/>
                <a:ea typeface="Calibri" panose="020F0502020204030204" pitchFamily="34" charset="0"/>
                <a:cs typeface="B Nazanin" panose="00000400000000000000" pitchFamily="2" charset="-78"/>
              </a:rPr>
              <a:t>صورت وجود سیستم مبرد دمای اتاق نباید بیش از 4 درجه سانتی گراد </a:t>
            </a:r>
            <a:r>
              <a:rPr lang="fa-IR" sz="1900" dirty="0" smtClean="0">
                <a:latin typeface="Calibri" panose="020F0502020204030204" pitchFamily="34" charset="0"/>
                <a:ea typeface="Calibri" panose="020F0502020204030204" pitchFamily="34" charset="0"/>
                <a:cs typeface="B Nazanin" panose="00000400000000000000" pitchFamily="2" charset="-78"/>
              </a:rPr>
              <a:t>باشد.</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52</a:t>
            </a:fld>
            <a:endParaRPr lang="fa-IR"/>
          </a:p>
        </p:txBody>
      </p:sp>
    </p:spTree>
    <p:extLst>
      <p:ext uri="{BB962C8B-B14F-4D97-AF65-F5344CB8AC3E}">
        <p14:creationId xmlns:p14="http://schemas.microsoft.com/office/powerpoint/2010/main" val="3363031401"/>
      </p:ext>
    </p:extLst>
  </p:cSld>
  <p:clrMapOvr>
    <a:masterClrMapping/>
  </p:clrMapOvr>
  <p:transition>
    <p:fade thruBlk="1"/>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09600"/>
            <a:ext cx="8534400" cy="5715000"/>
          </a:xfrm>
        </p:spPr>
        <p:txBody>
          <a:bodyPr/>
          <a:lstStyle/>
          <a:p>
            <a:pPr marL="0" indent="0">
              <a:lnSpc>
                <a:spcPct val="200000"/>
              </a:lnSpc>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الف6-4-9- </a:t>
            </a:r>
            <a:r>
              <a:rPr lang="fa-IR" sz="1900" kern="1200" dirty="0">
                <a:latin typeface="Calibri" panose="020F0502020204030204" pitchFamily="34" charset="0"/>
                <a:ea typeface="Calibri" panose="020F0502020204030204" pitchFamily="34" charset="0"/>
                <a:cs typeface="B Titr" panose="00000700000000000000" pitchFamily="2" charset="-78"/>
              </a:rPr>
              <a:t>اظهارنامه </a:t>
            </a:r>
            <a:r>
              <a:rPr lang="fa-IR" sz="1900" kern="1200" dirty="0" smtClean="0">
                <a:latin typeface="Calibri" panose="020F0502020204030204" pitchFamily="34" charset="0"/>
                <a:ea typeface="Calibri" panose="020F0502020204030204" pitchFamily="34" charset="0"/>
                <a:cs typeface="B Titr" panose="00000700000000000000" pitchFamily="2" charset="-78"/>
              </a:rPr>
              <a:t>بی خطر </a:t>
            </a:r>
            <a:r>
              <a:rPr lang="fa-IR" sz="1900" kern="1200" dirty="0">
                <a:latin typeface="Calibri" panose="020F0502020204030204" pitchFamily="34" charset="0"/>
                <a:ea typeface="Calibri" panose="020F0502020204030204" pitchFamily="34" charset="0"/>
                <a:cs typeface="B Titr" panose="00000700000000000000" pitchFamily="2" charset="-78"/>
              </a:rPr>
              <a:t>سازی انواع پسماندهای عفونی و تیز و برنده بر اساس ضوابط مربوط تکمیل و ثبت میشوند</a:t>
            </a:r>
            <a:r>
              <a:rPr lang="en-US"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smtClean="0">
                <a:latin typeface="Calibri" panose="020F0502020204030204" pitchFamily="34" charset="0"/>
                <a:ea typeface="Calibri" panose="020F0502020204030204" pitchFamily="34" charset="0"/>
                <a:cs typeface="B Titr" panose="00000700000000000000" pitchFamily="2" charset="-78"/>
              </a:rPr>
              <a:t>      سطح </a:t>
            </a:r>
            <a:r>
              <a:rPr lang="fa-IR" sz="1900" kern="1200" dirty="0">
                <a:latin typeface="Calibri" panose="020F0502020204030204" pitchFamily="34" charset="0"/>
                <a:ea typeface="Calibri" panose="020F0502020204030204" pitchFamily="34" charset="0"/>
                <a:cs typeface="B Titr" panose="00000700000000000000" pitchFamily="2" charset="-78"/>
              </a:rPr>
              <a:t>یک</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r>
              <a:rPr lang="fa-IR" sz="1900" dirty="0">
                <a:latin typeface="Calibri" panose="020F0502020204030204" pitchFamily="34" charset="0"/>
                <a:ea typeface="Calibri" panose="020F0502020204030204" pitchFamily="34" charset="0"/>
                <a:cs typeface="B Nazanin" panose="00000400000000000000" pitchFamily="2" charset="-78"/>
              </a:rPr>
              <a:t>گام 1: وجود دستگاه فعال بی خطر ساز </a:t>
            </a:r>
            <a:r>
              <a:rPr lang="fa-IR" sz="1900" dirty="0" smtClean="0">
                <a:latin typeface="Calibri" panose="020F0502020204030204" pitchFamily="34" charset="0"/>
                <a:ea typeface="Calibri" panose="020F0502020204030204" pitchFamily="34" charset="0"/>
                <a:cs typeface="B Nazanin" panose="00000400000000000000" pitchFamily="2" charset="-78"/>
              </a:rPr>
              <a:t>پسماند </a:t>
            </a:r>
            <a:r>
              <a:rPr lang="fa-IR" sz="1900" dirty="0">
                <a:latin typeface="Calibri" panose="020F0502020204030204" pitchFamily="34" charset="0"/>
                <a:ea typeface="Calibri" panose="020F0502020204030204" pitchFamily="34" charset="0"/>
                <a:cs typeface="B Nazanin" panose="00000400000000000000" pitchFamily="2" charset="-78"/>
              </a:rPr>
              <a:t>در بیمارستان </a:t>
            </a:r>
            <a:r>
              <a:rPr lang="fa-IR" sz="1900" dirty="0" smtClean="0">
                <a:latin typeface="Calibri" panose="020F0502020204030204" pitchFamily="34" charset="0"/>
                <a:ea typeface="Calibri" panose="020F0502020204030204" pitchFamily="34" charset="0"/>
                <a:cs typeface="B Nazanin" panose="00000400000000000000" pitchFamily="2" charset="-78"/>
              </a:rPr>
              <a:t>و بی </a:t>
            </a:r>
            <a:r>
              <a:rPr lang="fa-IR" sz="1900" dirty="0">
                <a:latin typeface="Calibri" panose="020F0502020204030204" pitchFamily="34" charset="0"/>
                <a:ea typeface="Calibri" panose="020F0502020204030204" pitchFamily="34" charset="0"/>
                <a:cs typeface="B Nazanin" panose="00000400000000000000" pitchFamily="2" charset="-78"/>
              </a:rPr>
              <a:t>خطر نمودن پسماندهای عفونی وتیز وبرنده</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وجود </a:t>
            </a:r>
            <a:r>
              <a:rPr lang="fa-IR" sz="1900" dirty="0">
                <a:latin typeface="Calibri" panose="020F0502020204030204" pitchFamily="34" charset="0"/>
                <a:ea typeface="Calibri" panose="020F0502020204030204" pitchFamily="34" charset="0"/>
                <a:cs typeface="B Nazanin" panose="00000400000000000000" pitchFamily="2" charset="-78"/>
              </a:rPr>
              <a:t>دستگاه بی خطر ساز پسماند در محل بیمارستان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مجوز </a:t>
            </a:r>
            <a:r>
              <a:rPr lang="fa-IR" sz="1900" dirty="0">
                <a:latin typeface="Calibri" panose="020F0502020204030204" pitchFamily="34" charset="0"/>
                <a:ea typeface="Calibri" panose="020F0502020204030204" pitchFamily="34" charset="0"/>
                <a:cs typeface="B Nazanin" panose="00000400000000000000" pitchFamily="2" charset="-78"/>
              </a:rPr>
              <a:t>معتبر دستگاه بی خطر ساز پسماند، اخذ شده ازسازمان غذا ودارو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-فعال </a:t>
            </a:r>
            <a:r>
              <a:rPr lang="fa-IR" sz="1900" dirty="0">
                <a:latin typeface="Calibri" panose="020F0502020204030204" pitchFamily="34" charset="0"/>
                <a:ea typeface="Calibri" panose="020F0502020204030204" pitchFamily="34" charset="0"/>
                <a:cs typeface="B Nazanin" panose="00000400000000000000" pitchFamily="2" charset="-78"/>
              </a:rPr>
              <a:t>بودن دستگاه بی خطر ساز پسماند بررسی گردد(مشاهده یك سیکل کامل فعالیت دستگاه )</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استفاده </a:t>
            </a:r>
            <a:r>
              <a:rPr lang="fa-IR" sz="1900" dirty="0">
                <a:latin typeface="Calibri" panose="020F0502020204030204" pitchFamily="34" charset="0"/>
                <a:ea typeface="Calibri" panose="020F0502020204030204" pitchFamily="34" charset="0"/>
                <a:cs typeface="B Nazanin" panose="00000400000000000000" pitchFamily="2" charset="-78"/>
              </a:rPr>
              <a:t>از دستگاه برای بی خطر نمودن پسماندهای عفونی وتیز وبرنده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53</a:t>
            </a:fld>
            <a:endParaRPr lang="fa-IR"/>
          </a:p>
        </p:txBody>
      </p:sp>
    </p:spTree>
    <p:extLst>
      <p:ext uri="{BB962C8B-B14F-4D97-AF65-F5344CB8AC3E}">
        <p14:creationId xmlns:p14="http://schemas.microsoft.com/office/powerpoint/2010/main" val="4114373094"/>
      </p:ext>
    </p:extLst>
  </p:cSld>
  <p:clrMapOvr>
    <a:masterClrMapping/>
  </p:clrMapOvr>
  <p:transition>
    <p:fade thruBlk="1"/>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382000" cy="5943600"/>
          </a:xfrm>
        </p:spPr>
        <p:txBody>
          <a:bodyPr/>
          <a:lstStyle/>
          <a:p>
            <a:pPr marL="0" indent="0">
              <a:lnSpc>
                <a:spcPct val="15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الف6-4-10- تفکیک، جمع آوری، نگهداری، حمل و دفع اعضا و اندام قطع شده بدن، جفت و جنین مرده بر اساس ضوابط مربوط انجام میشود</a:t>
            </a:r>
            <a:r>
              <a:rPr lang="en-US"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a:latin typeface="Calibri" panose="020F0502020204030204" pitchFamily="34" charset="0"/>
                <a:ea typeface="Calibri" panose="020F0502020204030204" pitchFamily="34" charset="0"/>
                <a:cs typeface="B Titr" panose="00000700000000000000" pitchFamily="2" charset="-78"/>
              </a:rPr>
              <a:t>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یک</a:t>
            </a:r>
          </a:p>
          <a:p>
            <a:pPr marL="0" indent="0">
              <a:lnSpc>
                <a:spcPct val="150000"/>
              </a:lnSpc>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1</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lvl="0" indent="0" algn="justLow">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مستندات </a:t>
            </a:r>
            <a:r>
              <a:rPr lang="fa-IR" sz="1900" dirty="0">
                <a:latin typeface="Calibri" panose="020F0502020204030204" pitchFamily="34" charset="0"/>
                <a:ea typeface="Calibri" panose="020F0502020204030204" pitchFamily="34" charset="0"/>
                <a:cs typeface="B Nazanin" panose="00000400000000000000" pitchFamily="2" charset="-78"/>
              </a:rPr>
              <a:t>در واحد مربوط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تمامی </a:t>
            </a:r>
            <a:r>
              <a:rPr lang="fa-IR" sz="1900" dirty="0">
                <a:latin typeface="Calibri" panose="020F0502020204030204" pitchFamily="34" charset="0"/>
                <a:ea typeface="Calibri" panose="020F0502020204030204" pitchFamily="34" charset="0"/>
                <a:cs typeface="B Nazanin" panose="00000400000000000000" pitchFamily="2" charset="-78"/>
              </a:rPr>
              <a:t>موارد مطابق با ضوابط انجام می </a:t>
            </a:r>
            <a:r>
              <a:rPr lang="fa-IR" sz="1900" dirty="0" smtClean="0">
                <a:latin typeface="Calibri" panose="020F0502020204030204" pitchFamily="34" charset="0"/>
                <a:ea typeface="Calibri" panose="020F0502020204030204" pitchFamily="34" charset="0"/>
                <a:cs typeface="B Nazanin" panose="00000400000000000000" pitchFamily="2" charset="-78"/>
              </a:rPr>
              <a:t>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200000"/>
              </a:lnSpc>
              <a:buNone/>
            </a:pPr>
            <a:r>
              <a:rPr lang="fa-IR" sz="1900" dirty="0">
                <a:latin typeface="Calibri" panose="020F0502020204030204" pitchFamily="34" charset="0"/>
                <a:ea typeface="Calibri" panose="020F0502020204030204" pitchFamily="34" charset="0"/>
                <a:cs typeface="B Nazanin" panose="00000400000000000000" pitchFamily="2" charset="-78"/>
              </a:rPr>
              <a:t>توجه. اعضا و اندامهای قطع شده بدن و جنین مرده بایستی مطابق با "ضوابط و روشهای اجرایی مدیریت پسماندهای پزشکی و پسماندهای وابسته" مجزا جمع آوری، بسته بندی و برای دفع به آرامستان محل حمل شده و به روش خاص خود ( و با رعایت احکام شرعی) دفع می 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54</a:t>
            </a:fld>
            <a:endParaRPr lang="fa-IR"/>
          </a:p>
        </p:txBody>
      </p:sp>
    </p:spTree>
    <p:extLst>
      <p:ext uri="{BB962C8B-B14F-4D97-AF65-F5344CB8AC3E}">
        <p14:creationId xmlns:p14="http://schemas.microsoft.com/office/powerpoint/2010/main" val="3542766254"/>
      </p:ext>
    </p:extLst>
  </p:cSld>
  <p:clrMapOvr>
    <a:masterClrMapping/>
  </p:clrMapOvr>
  <p:transition>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305800" cy="5715000"/>
          </a:xfrm>
        </p:spPr>
        <p:txBody>
          <a:bodyPr/>
          <a:lstStyle/>
          <a:p>
            <a:pPr marL="0" indent="0">
              <a:lnSpc>
                <a:spcPct val="15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توجه: </a:t>
            </a:r>
            <a:r>
              <a:rPr lang="fa-IR" sz="1900" dirty="0">
                <a:latin typeface="Calibri" panose="020F0502020204030204" pitchFamily="34" charset="0"/>
                <a:ea typeface="Calibri" panose="020F0502020204030204" pitchFamily="34" charset="0"/>
                <a:cs typeface="B Nazanin" panose="00000400000000000000" pitchFamily="2" charset="-78"/>
              </a:rPr>
              <a:t>درخصوص نحوه ي امحاء جفت در بیمارستانها چند روش به شرح زیر براي این امر وجود دارد که بیمارستانها با توجه به امکانات موجود و شرایط محلی و منطقه اي یکی از روشهاي زیر را می توانند در امحاي جفت بکار گیرند: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استفاده </a:t>
            </a:r>
            <a:r>
              <a:rPr lang="fa-IR" sz="1900" dirty="0">
                <a:latin typeface="Calibri" panose="020F0502020204030204" pitchFamily="34" charset="0"/>
                <a:ea typeface="Calibri" panose="020F0502020204030204" pitchFamily="34" charset="0"/>
                <a:cs typeface="B Nazanin" panose="00000400000000000000" pitchFamily="2" charset="-78"/>
              </a:rPr>
              <a:t>از زباله سوز هاي استاندارد با شرایط خاصکه با توجه به قوانین موجود در مورد زباله سوز ها در ایران این امر بایستی در زباله سوز هاي مستقر در خارج از شهرها انجام گیرد.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ذخیره </a:t>
            </a:r>
            <a:r>
              <a:rPr lang="fa-IR" sz="1900" dirty="0">
                <a:latin typeface="Calibri" panose="020F0502020204030204" pitchFamily="34" charset="0"/>
                <a:ea typeface="Calibri" panose="020F0502020204030204" pitchFamily="34" charset="0"/>
                <a:cs typeface="B Nazanin" panose="00000400000000000000" pitchFamily="2" charset="-78"/>
              </a:rPr>
              <a:t>در اتاق هاي داراي سیستم مبرد در بیمارستان و سپس انتقال آن به مرکز دفن پسماند و دفن بهداشتی آنها در سلولهاي جداگانه در محل دفن پسماند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 ذخیره در اتاق هاي داراي سیستم مبرد در بیمارستان و سپس انتقال آن به آرامستان و دفن بهداشتی در آرامستان</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حفر </a:t>
            </a:r>
            <a:r>
              <a:rPr lang="fa-IR" sz="1900" dirty="0">
                <a:latin typeface="Calibri" panose="020F0502020204030204" pitchFamily="34" charset="0"/>
                <a:ea typeface="Calibri" panose="020F0502020204030204" pitchFamily="34" charset="0"/>
                <a:cs typeface="B Nazanin" panose="00000400000000000000" pitchFamily="2" charset="-78"/>
              </a:rPr>
              <a:t>چاهک هایی با شرایط بهداشتی در محل بیمارستان به طوري که از آلودگی آبهاي زیرزمینی و خاک جلوگیري نماید و انتقال جفت به داخل چاهک و پوشاندن با آهک</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55</a:t>
            </a:fld>
            <a:endParaRPr lang="fa-IR"/>
          </a:p>
        </p:txBody>
      </p:sp>
    </p:spTree>
    <p:extLst>
      <p:ext uri="{BB962C8B-B14F-4D97-AF65-F5344CB8AC3E}">
        <p14:creationId xmlns:p14="http://schemas.microsoft.com/office/powerpoint/2010/main" val="342682020"/>
      </p:ext>
    </p:extLst>
  </p:cSld>
  <p:clrMapOvr>
    <a:masterClrMapping/>
  </p:clrMapOvr>
  <p:transition>
    <p:fade thruBlk="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09600"/>
            <a:ext cx="8458200" cy="5867400"/>
          </a:xfrm>
        </p:spPr>
        <p:txBody>
          <a:bodyPr/>
          <a:lstStyle/>
          <a:p>
            <a:pPr marL="0" indent="0" algn="justLow">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2 : </a:t>
            </a:r>
            <a:r>
              <a:rPr lang="fa-IR" sz="1900" dirty="0">
                <a:latin typeface="Calibri" panose="020F0502020204030204" pitchFamily="34" charset="0"/>
                <a:ea typeface="Calibri" panose="020F0502020204030204" pitchFamily="34" charset="0"/>
                <a:cs typeface="B Nazanin" panose="00000400000000000000" pitchFamily="2" charset="-78"/>
              </a:rPr>
              <a:t>دردسترس بودن دستورالعمل برای مسئول واحد بهداشت محیط</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وجود </a:t>
            </a:r>
            <a:r>
              <a:rPr lang="fa-IR" sz="1900" dirty="0">
                <a:latin typeface="Calibri" panose="020F0502020204030204" pitchFamily="34" charset="0"/>
                <a:ea typeface="Calibri" panose="020F0502020204030204" pitchFamily="34" charset="0"/>
                <a:cs typeface="B Nazanin" panose="00000400000000000000" pitchFamily="2" charset="-78"/>
              </a:rPr>
              <a:t>"دستورالعمل نحوه تکمیل وارائه اظهارنامه بی خطر سازی پسماند عفونی و تیز وبرنده " در واحد بهداشت محیط بررسی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3 :</a:t>
            </a:r>
            <a:r>
              <a:rPr lang="fa-IR" sz="1900" dirty="0">
                <a:latin typeface="Calibri" panose="020F0502020204030204" pitchFamily="34" charset="0"/>
                <a:ea typeface="Calibri" panose="020F0502020204030204" pitchFamily="34" charset="0"/>
                <a:cs typeface="B Nazanin" panose="00000400000000000000" pitchFamily="2" charset="-78"/>
              </a:rPr>
              <a:t>آگاهی واحد بهداشت محیط از دستورالعمل</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مصاحبه </a:t>
            </a:r>
            <a:r>
              <a:rPr lang="fa-IR" sz="1900" dirty="0">
                <a:latin typeface="Calibri" panose="020F0502020204030204" pitchFamily="34" charset="0"/>
                <a:ea typeface="Calibri" panose="020F0502020204030204" pitchFamily="34" charset="0"/>
                <a:cs typeface="B Nazanin" panose="00000400000000000000" pitchFamily="2" charset="-78"/>
              </a:rPr>
              <a:t>با کارشناس بهداشت محیط در خصوص دستورالعمل تکمیل اظهار نامه بی خطر سازی پسماندهای عفونی و تیز وبرنده</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آگاهی کارشناس بهداشت </a:t>
            </a:r>
            <a:r>
              <a:rPr lang="fa-IR" sz="1900" dirty="0">
                <a:latin typeface="Calibri" panose="020F0502020204030204" pitchFamily="34" charset="0"/>
                <a:ea typeface="Calibri" panose="020F0502020204030204" pitchFamily="34" charset="0"/>
                <a:cs typeface="B Nazanin" panose="00000400000000000000" pitchFamily="2" charset="-78"/>
              </a:rPr>
              <a:t>محیط از دستورالعمل مذکور</a:t>
            </a:r>
            <a:endParaRPr lang="en-US" sz="1900" dirty="0">
              <a:latin typeface="Calibri" panose="020F0502020204030204" pitchFamily="34" charset="0"/>
              <a:ea typeface="Calibri" panose="020F0502020204030204" pitchFamily="34" charset="0"/>
              <a:cs typeface="B Nazanin" panose="00000400000000000000" pitchFamily="2" charset="-78"/>
            </a:endParaRPr>
          </a:p>
          <a:p>
            <a:pPr algn="justLow">
              <a:lnSpc>
                <a:spcPct val="200000"/>
              </a:lnSpc>
            </a:pPr>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56</a:t>
            </a:fld>
            <a:endParaRPr lang="fa-IR"/>
          </a:p>
        </p:txBody>
      </p:sp>
    </p:spTree>
    <p:extLst>
      <p:ext uri="{BB962C8B-B14F-4D97-AF65-F5344CB8AC3E}">
        <p14:creationId xmlns:p14="http://schemas.microsoft.com/office/powerpoint/2010/main" val="1620471249"/>
      </p:ext>
    </p:extLst>
  </p:cSld>
  <p:clrMapOvr>
    <a:masterClrMapping/>
  </p:clrMapOvr>
  <p:transition>
    <p:fade thruBlk="1"/>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09600"/>
            <a:ext cx="8382000" cy="5791200"/>
          </a:xfrm>
        </p:spPr>
        <p:txBody>
          <a:bodyPr/>
          <a:lstStyle/>
          <a:p>
            <a:pPr marL="0" indent="0">
              <a:lnSpc>
                <a:spcPct val="15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4 : </a:t>
            </a:r>
            <a:r>
              <a:rPr lang="fa-IR" sz="1900" dirty="0">
                <a:latin typeface="Calibri" panose="020F0502020204030204" pitchFamily="34" charset="0"/>
                <a:ea typeface="Calibri" panose="020F0502020204030204" pitchFamily="34" charset="0"/>
                <a:cs typeface="B Nazanin" panose="00000400000000000000" pitchFamily="2" charset="-78"/>
              </a:rPr>
              <a:t>تکمیل و ارسال اظهارنامه بی خطر سازی پسماندهای عفونی و تیز و برنده منضم به نتایج میکروبی ماهیانه به مرکز/شبکه بهداشت مطابق دستورالعمل وزارت بهداشت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 مستندات سه ماه متوالی تکمیل اظهارنامه بی خطر سازی پسماندهای عفونی و تیز و برنده مطابق دستورالعمل در واحد بهداشت محیط بررسی 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مستندات </a:t>
            </a:r>
            <a:r>
              <a:rPr lang="fa-IR" sz="1900" dirty="0">
                <a:latin typeface="Calibri" panose="020F0502020204030204" pitchFamily="34" charset="0"/>
                <a:ea typeface="Calibri" panose="020F0502020204030204" pitchFamily="34" charset="0"/>
                <a:cs typeface="B Nazanin" panose="00000400000000000000" pitchFamily="2" charset="-78"/>
              </a:rPr>
              <a:t>سه ماه متوالی ارسال اظهارنامه به انضمام نتایج میکروبی به صورت ماهیانه به مرکز/شبکه بهداشت مطابق دستورالعمل وزارت بهداشت در واحد بهداشت محیط بررسی 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تمامی </a:t>
            </a:r>
            <a:r>
              <a:rPr lang="fa-IR" sz="1900" dirty="0">
                <a:latin typeface="Calibri" panose="020F0502020204030204" pitchFamily="34" charset="0"/>
                <a:ea typeface="Calibri" panose="020F0502020204030204" pitchFamily="34" charset="0"/>
                <a:cs typeface="B Nazanin" panose="00000400000000000000" pitchFamily="2" charset="-78"/>
              </a:rPr>
              <a:t>اظهارنامه ها مطابق با دستورالعمل تکمیل و ارسال می گردند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توجه. بر اساس دستورالعمل اظهارنامه بی خطرسازی پسماند های عفونی و تیز و برنده، دستورالعمل ارزیابی عملکرد فیزیکی، شیمیایی و بیولوژیکی دستگاه بی خطر ساز</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57</a:t>
            </a:fld>
            <a:endParaRPr lang="fa-IR"/>
          </a:p>
        </p:txBody>
      </p:sp>
    </p:spTree>
    <p:extLst>
      <p:ext uri="{BB962C8B-B14F-4D97-AF65-F5344CB8AC3E}">
        <p14:creationId xmlns:p14="http://schemas.microsoft.com/office/powerpoint/2010/main" val="1003370483"/>
      </p:ext>
    </p:extLst>
  </p:cSld>
  <p:clrMapOvr>
    <a:masterClrMapping/>
  </p:clrMapOvr>
  <p:transition>
    <p:fade thruBlk="1"/>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85800"/>
            <a:ext cx="7772400" cy="5715000"/>
          </a:xfrm>
        </p:spPr>
        <p:txBody>
          <a:bodyPr/>
          <a:lstStyle/>
          <a:p>
            <a:pPr marL="0" indent="0">
              <a:lnSpc>
                <a:spcPct val="200000"/>
              </a:lnSpc>
              <a:buNone/>
            </a:pPr>
            <a:endParaRPr lang="fa-IR" sz="1900" kern="1200" dirty="0" smtClean="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endParaRPr lang="fa-IR"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الف6-4-11- </a:t>
            </a:r>
            <a:r>
              <a:rPr lang="fa-IR" sz="1900" kern="1200" dirty="0">
                <a:latin typeface="Calibri" panose="020F0502020204030204" pitchFamily="34" charset="0"/>
                <a:ea typeface="Calibri" panose="020F0502020204030204" pitchFamily="34" charset="0"/>
                <a:cs typeface="B Titr" panose="00000700000000000000" pitchFamily="2" charset="-78"/>
              </a:rPr>
              <a:t>جمع آوری و امحاء تجهیزات پزشکی کاشتنی خارج شده از بدن بیماران، براساس ضوابط مربوط و رعایت اصول بهداشتی انجام میشود</a:t>
            </a:r>
            <a:r>
              <a:rPr lang="en-US" sz="1900" kern="1200" dirty="0">
                <a:latin typeface="Calibri" panose="020F0502020204030204" pitchFamily="34" charset="0"/>
                <a:ea typeface="Calibri" panose="020F0502020204030204" pitchFamily="34" charset="0"/>
                <a:cs typeface="B Titr" panose="00000700000000000000" pitchFamily="2" charset="-78"/>
              </a:rPr>
              <a:t>. </a:t>
            </a:r>
            <a:r>
              <a:rPr lang="fa-IR" sz="1900" kern="1200" dirty="0" smtClean="0">
                <a:latin typeface="Calibri" panose="020F0502020204030204" pitchFamily="34" charset="0"/>
                <a:ea typeface="Calibri" panose="020F0502020204030204" pitchFamily="34" charset="0"/>
                <a:cs typeface="B Titr" panose="00000700000000000000" pitchFamily="2" charset="-78"/>
              </a:rPr>
              <a:t>    سطح </a:t>
            </a:r>
            <a:r>
              <a:rPr lang="fa-IR" sz="1900" kern="1200" dirty="0">
                <a:latin typeface="Calibri" panose="020F0502020204030204" pitchFamily="34" charset="0"/>
                <a:ea typeface="Calibri" panose="020F0502020204030204" pitchFamily="34" charset="0"/>
                <a:cs typeface="B Titr" panose="00000700000000000000" pitchFamily="2" charset="-78"/>
              </a:rPr>
              <a:t>یک</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58</a:t>
            </a:fld>
            <a:endParaRPr lang="fa-IR"/>
          </a:p>
        </p:txBody>
      </p:sp>
    </p:spTree>
    <p:extLst>
      <p:ext uri="{BB962C8B-B14F-4D97-AF65-F5344CB8AC3E}">
        <p14:creationId xmlns:p14="http://schemas.microsoft.com/office/powerpoint/2010/main" val="2743151799"/>
      </p:ext>
    </p:extLst>
  </p:cSld>
  <p:clrMapOvr>
    <a:masterClrMapping/>
  </p:clrMapOvr>
  <p:transition>
    <p:fade thruBlk="1"/>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62000"/>
            <a:ext cx="7772400" cy="5715000"/>
          </a:xfrm>
        </p:spPr>
        <p:txBody>
          <a:bodyPr/>
          <a:lstStyle/>
          <a:p>
            <a:pPr marL="0" indent="0">
              <a:lnSpc>
                <a:spcPct val="15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الف6-4-12-  عملکرد دستگاههای بی خطر ساز پسماندها از نظر مکانیکی، میکروبی و شیمیایی طبق ضوابط مربوط کنترل و ارزیابی </a:t>
            </a:r>
            <a:r>
              <a:rPr lang="fa-IR" sz="1900" kern="1200" dirty="0" smtClean="0">
                <a:latin typeface="Calibri" panose="020F0502020204030204" pitchFamily="34" charset="0"/>
                <a:ea typeface="Calibri" panose="020F0502020204030204" pitchFamily="34" charset="0"/>
                <a:cs typeface="B Titr" panose="00000700000000000000" pitchFamily="2" charset="-78"/>
              </a:rPr>
              <a:t>میشود</a:t>
            </a:r>
            <a:r>
              <a:rPr lang="en-US" sz="1900" kern="1200" dirty="0" smtClean="0">
                <a:latin typeface="Calibri" panose="020F0502020204030204" pitchFamily="34" charset="0"/>
                <a:ea typeface="Calibri" panose="020F0502020204030204" pitchFamily="34" charset="0"/>
                <a:cs typeface="B Titr" panose="00000700000000000000" pitchFamily="2" charset="-78"/>
              </a:rPr>
              <a:t>. </a:t>
            </a:r>
            <a:r>
              <a:rPr lang="fa-IR" sz="1900" kern="1200" dirty="0" smtClean="0">
                <a:latin typeface="Calibri" panose="020F0502020204030204" pitchFamily="34" charset="0"/>
                <a:ea typeface="Calibri" panose="020F0502020204030204" pitchFamily="34" charset="0"/>
                <a:cs typeface="B Titr" panose="00000700000000000000" pitchFamily="2" charset="-78"/>
              </a:rPr>
              <a:t>     سطح دو</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دستورالعمل </a:t>
            </a:r>
            <a:r>
              <a:rPr lang="fa-IR" sz="1900" dirty="0">
                <a:latin typeface="Calibri" panose="020F0502020204030204" pitchFamily="34" charset="0"/>
                <a:ea typeface="Calibri" panose="020F0502020204030204" pitchFamily="34" charset="0"/>
                <a:cs typeface="B Nazanin" panose="00000400000000000000" pitchFamily="2" charset="-78"/>
              </a:rPr>
              <a:t>ارزیابی عملکرد و پایش میکروبی، شیمیایی و مکانیکی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دستگاه </a:t>
            </a:r>
            <a:r>
              <a:rPr lang="fa-IR" sz="1900" dirty="0">
                <a:latin typeface="Calibri" panose="020F0502020204030204" pitchFamily="34" charset="0"/>
                <a:ea typeface="Calibri" panose="020F0502020204030204" pitchFamily="34" charset="0"/>
                <a:cs typeface="B Nazanin" panose="00000400000000000000" pitchFamily="2" charset="-78"/>
              </a:rPr>
              <a:t>های غیرسوز بی خطرساز پسماند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200000"/>
              </a:lnSpc>
              <a:buNone/>
            </a:pPr>
            <a:r>
              <a:rPr lang="fa-IR" sz="1900" dirty="0">
                <a:latin typeface="Calibri" panose="020F0502020204030204" pitchFamily="34" charset="0"/>
                <a:ea typeface="Calibri" panose="020F0502020204030204" pitchFamily="34" charset="0"/>
                <a:cs typeface="B Nazanin" panose="00000400000000000000" pitchFamily="2" charset="-78"/>
              </a:rPr>
              <a:t>در این دستورالعمل که توسط آزمایشگاه مرجع سلامت تهیه شده است انواع پایش دستگاههای بی خطر ساز پسماند به شرح زیر توضیح داده شده است: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200000"/>
              </a:lnSpc>
              <a:buNone/>
            </a:pPr>
            <a:r>
              <a:rPr lang="fa-IR" sz="1900" dirty="0">
                <a:latin typeface="Calibri" panose="020F0502020204030204" pitchFamily="34" charset="0"/>
                <a:ea typeface="Calibri" panose="020F0502020204030204" pitchFamily="34" charset="0"/>
                <a:cs typeface="B Nazanin" panose="00000400000000000000" pitchFamily="2" charset="-78"/>
              </a:rPr>
              <a:t>- پایش مکانیکی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200000"/>
              </a:lnSpc>
              <a:buNone/>
            </a:pPr>
            <a:r>
              <a:rPr lang="fa-IR" sz="1900" dirty="0">
                <a:latin typeface="Calibri" panose="020F0502020204030204" pitchFamily="34" charset="0"/>
                <a:ea typeface="Calibri" panose="020F0502020204030204" pitchFamily="34" charset="0"/>
                <a:cs typeface="B Nazanin" panose="00000400000000000000" pitchFamily="2" charset="-78"/>
              </a:rPr>
              <a:t>- پایش شیمیایی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200000"/>
              </a:lnSpc>
              <a:buNone/>
            </a:pPr>
            <a:r>
              <a:rPr lang="fa-IR" sz="1900" dirty="0">
                <a:latin typeface="Calibri" panose="020F0502020204030204" pitchFamily="34" charset="0"/>
                <a:ea typeface="Calibri" panose="020F0502020204030204" pitchFamily="34" charset="0"/>
                <a:cs typeface="B Nazanin" panose="00000400000000000000" pitchFamily="2" charset="-78"/>
              </a:rPr>
              <a:t>- پایش بیولوژیك</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59</a:t>
            </a:fld>
            <a:endParaRPr lang="fa-IR"/>
          </a:p>
        </p:txBody>
      </p:sp>
    </p:spTree>
    <p:extLst>
      <p:ext uri="{BB962C8B-B14F-4D97-AF65-F5344CB8AC3E}">
        <p14:creationId xmlns:p14="http://schemas.microsoft.com/office/powerpoint/2010/main" val="456459831"/>
      </p:ext>
    </p:extLst>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2955769008"/>
              </p:ext>
            </p:extLst>
          </p:nvPr>
        </p:nvGraphicFramePr>
        <p:xfrm>
          <a:off x="304800" y="380998"/>
          <a:ext cx="8458200" cy="6038580"/>
        </p:xfrm>
        <a:graphic>
          <a:graphicData uri="http://schemas.openxmlformats.org/drawingml/2006/table">
            <a:tbl>
              <a:tblPr rtl="1" firstRow="1" bandRow="1">
                <a:tableStyleId>{5C22544A-7EE6-4342-B048-85BDC9FD1C3A}</a:tableStyleId>
              </a:tblPr>
              <a:tblGrid>
                <a:gridCol w="1333208">
                  <a:extLst>
                    <a:ext uri="{9D8B030D-6E8A-4147-A177-3AD203B41FA5}">
                      <a16:colId xmlns:a16="http://schemas.microsoft.com/office/drawing/2014/main" val="20000"/>
                    </a:ext>
                  </a:extLst>
                </a:gridCol>
                <a:gridCol w="6123316">
                  <a:extLst>
                    <a:ext uri="{9D8B030D-6E8A-4147-A177-3AD203B41FA5}">
                      <a16:colId xmlns:a16="http://schemas.microsoft.com/office/drawing/2014/main" val="20001"/>
                    </a:ext>
                  </a:extLst>
                </a:gridCol>
                <a:gridCol w="1001676">
                  <a:extLst>
                    <a:ext uri="{9D8B030D-6E8A-4147-A177-3AD203B41FA5}">
                      <a16:colId xmlns:a16="http://schemas.microsoft.com/office/drawing/2014/main" val="20002"/>
                    </a:ext>
                  </a:extLst>
                </a:gridCol>
              </a:tblGrid>
              <a:tr h="778798">
                <a:tc>
                  <a:txBody>
                    <a:bodyPr/>
                    <a:lstStyle/>
                    <a:p>
                      <a:pPr marL="0" algn="justLow" defTabSz="914400" rtl="1" eaLnBrk="1" latinLnBrk="0" hangingPunct="1">
                        <a:lnSpc>
                          <a:spcPct val="107000"/>
                        </a:lnSpc>
                        <a:spcAft>
                          <a:spcPts val="0"/>
                        </a:spcAft>
                      </a:pPr>
                      <a:r>
                        <a:rPr lang="fa-IR" sz="1800" b="1" kern="1200">
                          <a:solidFill>
                            <a:srgbClr val="000000"/>
                          </a:solidFill>
                          <a:effectLst/>
                          <a:latin typeface="BNazanin"/>
                          <a:ea typeface="Calibri" panose="020F0502020204030204" pitchFamily="34" charset="0"/>
                          <a:cs typeface="B Nazanin" panose="00000400000000000000" pitchFamily="2" charset="-78"/>
                        </a:rPr>
                        <a:t>الف-6-4-6</a:t>
                      </a:r>
                      <a:endParaRPr lang="en-US" sz="1800" b="1" kern="1200">
                        <a:solidFill>
                          <a:srgbClr val="000000"/>
                        </a:solidFill>
                        <a:effectLst/>
                        <a:latin typeface="BNazanin"/>
                        <a:ea typeface="Calibri" panose="020F0502020204030204" pitchFamily="34" charset="0"/>
                        <a:cs typeface="B Nazanin" panose="00000400000000000000" pitchFamily="2" charset="-78"/>
                      </a:endParaRPr>
                    </a:p>
                  </a:txBody>
                  <a:tcPr marL="68580" marR="68580" marT="0" marB="0">
                    <a:solidFill>
                      <a:schemeClr val="accent3">
                        <a:lumMod val="95000"/>
                      </a:schemeClr>
                    </a:solidFill>
                  </a:tcPr>
                </a:tc>
                <a:tc>
                  <a:txBody>
                    <a:bodyPr/>
                    <a:lstStyle/>
                    <a:p>
                      <a:pPr marL="0" algn="justLow" defTabSz="914400" rtl="1" eaLnBrk="1" latinLnBrk="0" hangingPunct="1">
                        <a:lnSpc>
                          <a:spcPct val="107000"/>
                        </a:lnSpc>
                        <a:spcAft>
                          <a:spcPts val="0"/>
                        </a:spcAft>
                      </a:pPr>
                      <a:r>
                        <a:rPr lang="fa-IR" sz="1800" b="1" kern="1200">
                          <a:solidFill>
                            <a:srgbClr val="000000"/>
                          </a:solidFill>
                          <a:effectLst/>
                          <a:latin typeface="BNazanin"/>
                          <a:ea typeface="Calibri" panose="020F0502020204030204" pitchFamily="34" charset="0"/>
                          <a:cs typeface="B Nazanin" panose="00000400000000000000" pitchFamily="2" charset="-78"/>
                        </a:rPr>
                        <a:t>تفکیک، نگهداری و پسماندهای رادیواکتیو</a:t>
                      </a:r>
                      <a:r>
                        <a:rPr lang="en-US" sz="1800" b="1" kern="1200">
                          <a:solidFill>
                            <a:srgbClr val="000000"/>
                          </a:solidFill>
                          <a:effectLst/>
                          <a:latin typeface="BNazanin"/>
                          <a:ea typeface="Calibri" panose="020F0502020204030204" pitchFamily="34" charset="0"/>
                          <a:cs typeface="B Nazanin" panose="00000400000000000000" pitchFamily="2" charset="-78"/>
                        </a:rPr>
                        <a:t>/ </a:t>
                      </a:r>
                      <a:r>
                        <a:rPr lang="fa-IR" sz="1800" b="1" kern="1200">
                          <a:solidFill>
                            <a:srgbClr val="000000"/>
                          </a:solidFill>
                          <a:effectLst/>
                          <a:latin typeface="BNazanin"/>
                          <a:ea typeface="Calibri" panose="020F0502020204030204" pitchFamily="34" charset="0"/>
                          <a:cs typeface="B Nazanin" panose="00000400000000000000" pitchFamily="2" charset="-78"/>
                        </a:rPr>
                        <a:t>پرتوزا بر اساس ضوابط مربوط و کدبندی رنگی و برچسب گذاری اجرا میشود</a:t>
                      </a:r>
                      <a:r>
                        <a:rPr lang="en-US" sz="1800" b="1" kern="1200">
                          <a:solidFill>
                            <a:srgbClr val="000000"/>
                          </a:solidFill>
                          <a:effectLst/>
                          <a:latin typeface="BNazanin"/>
                          <a:ea typeface="Calibri" panose="020F0502020204030204" pitchFamily="34" charset="0"/>
                          <a:cs typeface="B Nazanin" panose="00000400000000000000" pitchFamily="2" charset="-78"/>
                        </a:rPr>
                        <a:t>. </a:t>
                      </a:r>
                    </a:p>
                  </a:txBody>
                  <a:tcPr marL="68580" marR="68580" marT="0" marB="0">
                    <a:solidFill>
                      <a:schemeClr val="accent3">
                        <a:lumMod val="95000"/>
                      </a:schemeClr>
                    </a:solidFill>
                  </a:tcPr>
                </a:tc>
                <a:tc>
                  <a:txBody>
                    <a:bodyPr/>
                    <a:lstStyle/>
                    <a:p>
                      <a:pPr marL="0" algn="justLow" defTabSz="914400" rtl="1" eaLnBrk="1" latinLnBrk="0" hangingPunct="1">
                        <a:lnSpc>
                          <a:spcPct val="107000"/>
                        </a:lnSpc>
                        <a:spcAft>
                          <a:spcPts val="0"/>
                        </a:spcAft>
                      </a:pPr>
                      <a:r>
                        <a:rPr lang="fa-IR" sz="1800" b="1" kern="1200">
                          <a:solidFill>
                            <a:srgbClr val="000000"/>
                          </a:solidFill>
                          <a:effectLst/>
                          <a:latin typeface="BNazanin"/>
                          <a:ea typeface="Calibri" panose="020F0502020204030204" pitchFamily="34" charset="0"/>
                          <a:cs typeface="B Nazanin" panose="00000400000000000000" pitchFamily="2" charset="-78"/>
                        </a:rPr>
                        <a:t>سطح یک</a:t>
                      </a:r>
                      <a:endParaRPr lang="en-US" sz="1800" b="1" kern="1200">
                        <a:solidFill>
                          <a:srgbClr val="000000"/>
                        </a:solidFill>
                        <a:effectLst/>
                        <a:latin typeface="BNazanin"/>
                        <a:ea typeface="Calibri" panose="020F0502020204030204" pitchFamily="34" charset="0"/>
                        <a:cs typeface="B Nazanin" panose="00000400000000000000" pitchFamily="2" charset="-78"/>
                      </a:endParaRPr>
                    </a:p>
                  </a:txBody>
                  <a:tcPr marL="68580" marR="68580" marT="0" marB="0">
                    <a:solidFill>
                      <a:schemeClr val="accent3">
                        <a:lumMod val="95000"/>
                      </a:schemeClr>
                    </a:solidFill>
                  </a:tcPr>
                </a:tc>
                <a:extLst>
                  <a:ext uri="{0D108BD9-81ED-4DB2-BD59-A6C34878D82A}">
                    <a16:rowId xmlns:a16="http://schemas.microsoft.com/office/drawing/2014/main" val="10000"/>
                  </a:ext>
                </a:extLst>
              </a:tr>
              <a:tr h="778798">
                <a:tc>
                  <a:txBody>
                    <a:bodyPr/>
                    <a:lstStyle/>
                    <a:p>
                      <a:pPr marL="0" algn="justLow" defTabSz="914400" rtl="1" eaLnBrk="1" latinLnBrk="0" hangingPunct="1">
                        <a:lnSpc>
                          <a:spcPct val="107000"/>
                        </a:lnSpc>
                        <a:spcAft>
                          <a:spcPts val="0"/>
                        </a:spcAft>
                      </a:pPr>
                      <a:r>
                        <a:rPr lang="fa-IR" sz="1800" b="1" kern="1200">
                          <a:solidFill>
                            <a:srgbClr val="000000"/>
                          </a:solidFill>
                          <a:effectLst/>
                          <a:latin typeface="BNazanin"/>
                          <a:ea typeface="Calibri" panose="020F0502020204030204" pitchFamily="34" charset="0"/>
                          <a:cs typeface="B Nazanin" panose="00000400000000000000" pitchFamily="2" charset="-78"/>
                        </a:rPr>
                        <a:t>الف-6-4-7</a:t>
                      </a:r>
                      <a:endParaRPr lang="en-US" sz="1800" b="1" kern="1200">
                        <a:solidFill>
                          <a:srgbClr val="000000"/>
                        </a:solidFill>
                        <a:effectLst/>
                        <a:latin typeface="BNazanin"/>
                        <a:ea typeface="Calibri" panose="020F0502020204030204" pitchFamily="34" charset="0"/>
                        <a:cs typeface="B Nazanin" panose="00000400000000000000" pitchFamily="2" charset="-78"/>
                      </a:endParaRPr>
                    </a:p>
                  </a:txBody>
                  <a:tcPr marL="68580" marR="68580" marT="0" marB="0"/>
                </a:tc>
                <a:tc>
                  <a:txBody>
                    <a:bodyPr/>
                    <a:lstStyle/>
                    <a:p>
                      <a:pPr marL="0" algn="justLow" defTabSz="914400" rtl="1" eaLnBrk="1" latinLnBrk="0" hangingPunct="1">
                        <a:lnSpc>
                          <a:spcPct val="107000"/>
                        </a:lnSpc>
                        <a:spcAft>
                          <a:spcPts val="0"/>
                        </a:spcAft>
                      </a:pPr>
                      <a:r>
                        <a:rPr lang="fa-IR" sz="1800" b="1" kern="1200">
                          <a:solidFill>
                            <a:srgbClr val="000000"/>
                          </a:solidFill>
                          <a:effectLst/>
                          <a:latin typeface="BNazanin"/>
                          <a:ea typeface="Calibri" panose="020F0502020204030204" pitchFamily="34" charset="0"/>
                          <a:cs typeface="B Nazanin" panose="00000400000000000000" pitchFamily="2" charset="-78"/>
                        </a:rPr>
                        <a:t>جمع آوری، نگهداری، حمل و نقل انواع پسماندها از بخش ها</a:t>
                      </a:r>
                      <a:r>
                        <a:rPr lang="en-US" sz="1800" b="1" kern="1200">
                          <a:solidFill>
                            <a:srgbClr val="000000"/>
                          </a:solidFill>
                          <a:effectLst/>
                          <a:latin typeface="BNazanin"/>
                          <a:ea typeface="Calibri" panose="020F0502020204030204" pitchFamily="34" charset="0"/>
                          <a:cs typeface="B Nazanin" panose="00000400000000000000" pitchFamily="2" charset="-78"/>
                        </a:rPr>
                        <a:t> /</a:t>
                      </a:r>
                      <a:r>
                        <a:rPr lang="fa-IR" sz="1800" b="1" kern="1200">
                          <a:solidFill>
                            <a:srgbClr val="000000"/>
                          </a:solidFill>
                          <a:effectLst/>
                          <a:latin typeface="BNazanin"/>
                          <a:ea typeface="Calibri" panose="020F0502020204030204" pitchFamily="34" charset="0"/>
                          <a:cs typeface="B Nazanin" panose="00000400000000000000" pitchFamily="2" charset="-78"/>
                        </a:rPr>
                        <a:t>واحدها تا جایگاه موقت نگهداری طبق ضوابط مربوط اجرا میشود</a:t>
                      </a:r>
                      <a:r>
                        <a:rPr lang="en-US" sz="1800" b="1" kern="1200">
                          <a:solidFill>
                            <a:srgbClr val="000000"/>
                          </a:solidFill>
                          <a:effectLst/>
                          <a:latin typeface="BNazanin"/>
                          <a:ea typeface="Calibri" panose="020F0502020204030204" pitchFamily="34" charset="0"/>
                          <a:cs typeface="B Nazanin" panose="00000400000000000000" pitchFamily="2" charset="-78"/>
                        </a:rPr>
                        <a:t>. </a:t>
                      </a:r>
                    </a:p>
                  </a:txBody>
                  <a:tcPr marL="68580" marR="68580" marT="0" marB="0"/>
                </a:tc>
                <a:tc>
                  <a:txBody>
                    <a:bodyPr/>
                    <a:lstStyle/>
                    <a:p>
                      <a:pPr marL="0" algn="justLow" defTabSz="914400" rtl="1" eaLnBrk="1" latinLnBrk="0" hangingPunct="1">
                        <a:lnSpc>
                          <a:spcPct val="107000"/>
                        </a:lnSpc>
                        <a:spcAft>
                          <a:spcPts val="0"/>
                        </a:spcAft>
                      </a:pPr>
                      <a:r>
                        <a:rPr lang="fa-IR" sz="1800" b="1" kern="1200" dirty="0">
                          <a:solidFill>
                            <a:srgbClr val="000000"/>
                          </a:solidFill>
                          <a:effectLst/>
                          <a:latin typeface="BNazanin"/>
                          <a:ea typeface="Calibri" panose="020F0502020204030204" pitchFamily="34" charset="0"/>
                          <a:cs typeface="B Nazanin" panose="00000400000000000000" pitchFamily="2" charset="-78"/>
                        </a:rPr>
                        <a:t>سطح یک</a:t>
                      </a:r>
                      <a:endParaRPr lang="en-US" sz="1800" b="1" kern="1200" dirty="0">
                        <a:solidFill>
                          <a:srgbClr val="000000"/>
                        </a:solidFill>
                        <a:effectLst/>
                        <a:latin typeface="BNazanin"/>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1"/>
                  </a:ext>
                </a:extLst>
              </a:tr>
              <a:tr h="778798">
                <a:tc>
                  <a:txBody>
                    <a:bodyPr/>
                    <a:lstStyle/>
                    <a:p>
                      <a:pPr algn="justLow" rtl="1">
                        <a:lnSpc>
                          <a:spcPct val="107000"/>
                        </a:lnSpc>
                        <a:spcAft>
                          <a:spcPts val="0"/>
                        </a:spcAft>
                      </a:pPr>
                      <a:r>
                        <a:rPr lang="fa-IR" sz="1800" b="1" dirty="0">
                          <a:solidFill>
                            <a:srgbClr val="000000"/>
                          </a:solidFill>
                          <a:effectLst/>
                          <a:latin typeface="BNazaninBold"/>
                          <a:ea typeface="Calibri" panose="020F0502020204030204" pitchFamily="34" charset="0"/>
                          <a:cs typeface="B Nazanin" panose="00000400000000000000" pitchFamily="2" charset="-78"/>
                        </a:rPr>
                        <a:t>الف-6-4-8</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شرا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جا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گاه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موقت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نگهدار</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انواع</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پسماندها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اساس</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ضوابط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مربوط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است</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سطح</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ک</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2"/>
                  </a:ext>
                </a:extLst>
              </a:tr>
              <a:tr h="778798">
                <a:tc>
                  <a:txBody>
                    <a:bodyPr/>
                    <a:lstStyle/>
                    <a:p>
                      <a:pPr algn="justLow"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الف-6-4-9</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اظهارنامه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خطر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ساز</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انواع</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پسماندها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عفون</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ت</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ز</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برنده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اساس</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ضوابط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مربوط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تکم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ل</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ثبت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شوند</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3"/>
                  </a:ext>
                </a:extLst>
              </a:tr>
              <a:tr h="778798">
                <a:tc>
                  <a:txBody>
                    <a:bodyPr/>
                    <a:lstStyle/>
                    <a:p>
                      <a:pPr algn="justLow"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الف-6-4-10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تفک</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ک،</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جمع</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آور</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نگهدار</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حمل</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دفع</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اعضا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اندام</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قطع</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شده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بدن،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جفت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جن</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مرده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اساس</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ضوابط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مربوط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انجام</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شود</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4"/>
                  </a:ext>
                </a:extLst>
              </a:tr>
              <a:tr h="492015">
                <a:tc>
                  <a:txBody>
                    <a:bodyPr/>
                    <a:lstStyle/>
                    <a:p>
                      <a:pPr algn="justLow"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الف-6-4-11</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جمع</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آور</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امحاء</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تجه</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زات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پزشک</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کاشتن</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خارج</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شده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از</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بدن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ماران،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براساس</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ضوابط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مربوط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رعا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ت</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اصول</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بهداشت</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انجام</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شود</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a:solidFill>
                            <a:srgbClr val="000000"/>
                          </a:solidFill>
                          <a:effectLst/>
                          <a:latin typeface="BNazanin"/>
                          <a:ea typeface="Calibri" panose="020F0502020204030204" pitchFamily="34" charset="0"/>
                          <a:cs typeface="B Nazanin" panose="00000400000000000000" pitchFamily="2" charset="-78"/>
                        </a:rPr>
                        <a:t>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5"/>
                  </a:ext>
                </a:extLst>
              </a:tr>
              <a:tr h="778798">
                <a:tc>
                  <a:txBody>
                    <a:bodyPr/>
                    <a:lstStyle/>
                    <a:p>
                      <a:pPr algn="justLow"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الف-6-4-12</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عملکرد</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دستگاهها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ب</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خطر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ساز</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پسماندها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از</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نظر</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مکان</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ک</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کروب</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ش</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ا</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طبق</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ضوابط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مربوط</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کنترل</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ارز</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اب</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شود</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a:solidFill>
                            <a:srgbClr val="000000"/>
                          </a:solidFill>
                          <a:effectLst/>
                          <a:latin typeface="BNazanin"/>
                          <a:ea typeface="Calibri" panose="020F0502020204030204" pitchFamily="34" charset="0"/>
                          <a:cs typeface="B Nazanin" panose="00000400000000000000" pitchFamily="2" charset="-78"/>
                        </a:rPr>
                        <a:t>سطح</a:t>
                      </a:r>
                      <a:r>
                        <a:rPr lang="fa-IR" sz="1800" b="1">
                          <a:solidFill>
                            <a:srgbClr val="000000"/>
                          </a:solidFill>
                          <a:effectLst/>
                          <a:latin typeface="BNazanin"/>
                          <a:ea typeface="Calibri" panose="020F0502020204030204" pitchFamily="34" charset="0"/>
                          <a:cs typeface="BNazanin"/>
                        </a:rPr>
                        <a:t> </a:t>
                      </a:r>
                      <a:r>
                        <a:rPr lang="fa-IR" sz="1800" b="1">
                          <a:solidFill>
                            <a:srgbClr val="000000"/>
                          </a:solidFill>
                          <a:effectLst/>
                          <a:latin typeface="BNazanin"/>
                          <a:ea typeface="Calibri" panose="020F0502020204030204" pitchFamily="34" charset="0"/>
                          <a:cs typeface="B Nazanin" panose="00000400000000000000" pitchFamily="2" charset="-78"/>
                        </a:rPr>
                        <a:t>دو</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6"/>
                  </a:ext>
                </a:extLst>
              </a:tr>
              <a:tr h="778798">
                <a:tc>
                  <a:txBody>
                    <a:bodyPr/>
                    <a:lstStyle/>
                    <a:p>
                      <a:pPr algn="justLow" rtl="1">
                        <a:lnSpc>
                          <a:spcPct val="107000"/>
                        </a:lnSpc>
                        <a:spcAft>
                          <a:spcPts val="0"/>
                        </a:spcAft>
                      </a:pPr>
                      <a:r>
                        <a:rPr lang="fa-IR" sz="1800" b="1">
                          <a:solidFill>
                            <a:srgbClr val="000000"/>
                          </a:solidFill>
                          <a:effectLst/>
                          <a:latin typeface="BNazaninBold"/>
                          <a:ea typeface="Calibri" panose="020F0502020204030204" pitchFamily="34" charset="0"/>
                          <a:cs typeface="B Nazanin" panose="00000400000000000000" pitchFamily="2" charset="-78"/>
                        </a:rPr>
                        <a:t>الف-6-4-13</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برنامه</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عمل</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ات</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پسماندها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تدو</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ن</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و</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اجرا</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م</a:t>
                      </a:r>
                      <a:r>
                        <a:rPr lang="fa-IR" sz="18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800" b="1" dirty="0">
                          <a:solidFill>
                            <a:srgbClr val="000000"/>
                          </a:solidFill>
                          <a:effectLst/>
                          <a:latin typeface="BNazanin"/>
                          <a:ea typeface="Calibri" panose="020F0502020204030204" pitchFamily="34" charset="0"/>
                          <a:cs typeface="B Nazanin" panose="00000400000000000000" pitchFamily="2" charset="-78"/>
                        </a:rPr>
                        <a:t>شود</a:t>
                      </a:r>
                      <a:r>
                        <a:rPr lang="en-US" sz="1800" b="1" dirty="0">
                          <a:solidFill>
                            <a:srgbClr val="000000"/>
                          </a:solidFill>
                          <a:effectLst/>
                          <a:latin typeface="BNazanin"/>
                          <a:ea typeface="Calibri" panose="020F0502020204030204" pitchFamily="34" charset="0"/>
                          <a:cs typeface="B Nazanin" panose="00000400000000000000" pitchFamily="2" charset="-78"/>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800" b="1" dirty="0">
                          <a:solidFill>
                            <a:srgbClr val="000000"/>
                          </a:solidFill>
                          <a:effectLst/>
                          <a:latin typeface="BNazanin"/>
                          <a:ea typeface="Calibri" panose="020F0502020204030204" pitchFamily="34" charset="0"/>
                          <a:cs typeface="B Nazanin" panose="00000400000000000000" pitchFamily="2" charset="-78"/>
                        </a:rPr>
                        <a:t>سطح</a:t>
                      </a:r>
                      <a:r>
                        <a:rPr lang="fa-IR" sz="1800" b="1" dirty="0">
                          <a:solidFill>
                            <a:srgbClr val="000000"/>
                          </a:solidFill>
                          <a:effectLst/>
                          <a:latin typeface="BNazanin"/>
                          <a:ea typeface="Calibri" panose="020F0502020204030204" pitchFamily="34" charset="0"/>
                          <a:cs typeface="BNazanin"/>
                        </a:rPr>
                        <a:t> </a:t>
                      </a:r>
                      <a:r>
                        <a:rPr lang="fa-IR" sz="1800" b="1" dirty="0">
                          <a:solidFill>
                            <a:srgbClr val="000000"/>
                          </a:solidFill>
                          <a:effectLst/>
                          <a:latin typeface="BNazanin"/>
                          <a:ea typeface="Calibri" panose="020F0502020204030204" pitchFamily="34" charset="0"/>
                          <a:cs typeface="B Nazanin" panose="00000400000000000000" pitchFamily="2" charset="-78"/>
                        </a:rPr>
                        <a:t>دو</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47719920"/>
      </p:ext>
    </p:extLst>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60</a:t>
            </a:fld>
            <a:endParaRPr lang="fa-IR"/>
          </a:p>
        </p:txBody>
      </p:sp>
      <p:pic>
        <p:nvPicPr>
          <p:cNvPr id="6" name="Content Placeholder 5" descr="C:\Users\shamaei\Desktop\Untitled.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304800"/>
            <a:ext cx="7772400" cy="6019800"/>
          </a:xfrm>
          <a:prstGeom prst="rect">
            <a:avLst/>
          </a:prstGeom>
          <a:noFill/>
          <a:ln>
            <a:noFill/>
          </a:ln>
        </p:spPr>
      </p:pic>
    </p:spTree>
    <p:extLst>
      <p:ext uri="{BB962C8B-B14F-4D97-AF65-F5344CB8AC3E}">
        <p14:creationId xmlns:p14="http://schemas.microsoft.com/office/powerpoint/2010/main" val="684734700"/>
      </p:ext>
    </p:extLst>
  </p:cSld>
  <p:clrMapOvr>
    <a:masterClrMapping/>
  </p:clrMapOvr>
  <p:transition>
    <p:fade thruBlk="1"/>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382000" cy="5715000"/>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الف6-4-13- برنامه عملیاتی پسماندها تدوین و اجرا </a:t>
            </a:r>
            <a:r>
              <a:rPr lang="fa-IR" sz="1900" kern="1200" dirty="0" smtClean="0">
                <a:latin typeface="Calibri" panose="020F0502020204030204" pitchFamily="34" charset="0"/>
                <a:ea typeface="Calibri" panose="020F0502020204030204" pitchFamily="34" charset="0"/>
                <a:cs typeface="B Titr" panose="00000700000000000000" pitchFamily="2" charset="-78"/>
              </a:rPr>
              <a:t>میشود</a:t>
            </a:r>
            <a:r>
              <a:rPr lang="en-US" sz="1900" kern="1200" dirty="0" smtClean="0">
                <a:latin typeface="Calibri" panose="020F0502020204030204" pitchFamily="34" charset="0"/>
                <a:ea typeface="Calibri" panose="020F0502020204030204" pitchFamily="34" charset="0"/>
                <a:cs typeface="B Titr" panose="00000700000000000000" pitchFamily="2" charset="-78"/>
              </a:rPr>
              <a:t>. </a:t>
            </a:r>
            <a:r>
              <a:rPr lang="fa-IR" sz="1900" kern="1200" dirty="0" smtClean="0">
                <a:latin typeface="Calibri" panose="020F0502020204030204" pitchFamily="34" charset="0"/>
                <a:ea typeface="Calibri" panose="020F0502020204030204" pitchFamily="34" charset="0"/>
                <a:cs typeface="B Titr" panose="00000700000000000000" pitchFamily="2" charset="-78"/>
              </a:rPr>
              <a:t>   سطح </a:t>
            </a:r>
            <a:r>
              <a:rPr lang="fa-IR" sz="1900" kern="1200" dirty="0">
                <a:latin typeface="Calibri" panose="020F0502020204030204" pitchFamily="34" charset="0"/>
                <a:ea typeface="Calibri" panose="020F0502020204030204" pitchFamily="34" charset="0"/>
                <a:cs typeface="B Titr" panose="00000700000000000000" pitchFamily="2" charset="-78"/>
              </a:rPr>
              <a:t>دو</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1</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lv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مشاهده </a:t>
            </a:r>
            <a:r>
              <a:rPr lang="fa-IR" sz="1900" dirty="0">
                <a:latin typeface="Calibri" panose="020F0502020204030204" pitchFamily="34" charset="0"/>
                <a:ea typeface="Calibri" panose="020F0502020204030204" pitchFamily="34" charset="0"/>
                <a:cs typeface="B Nazanin" panose="00000400000000000000" pitchFamily="2" charset="-78"/>
              </a:rPr>
              <a:t>فایل الکترونیك برنامه عملیاتی مدیریت پسماند های پزشکی ویژه در واحد مدیریت و واحد بهداشت محیط</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20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2</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lv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مصاحبه </a:t>
            </a:r>
            <a:r>
              <a:rPr lang="fa-IR" sz="1900" dirty="0">
                <a:latin typeface="Calibri" panose="020F0502020204030204" pitchFamily="34" charset="0"/>
                <a:ea typeface="Calibri" panose="020F0502020204030204" pitchFamily="34" charset="0"/>
                <a:cs typeface="B Nazanin" panose="00000400000000000000" pitchFamily="2" charset="-78"/>
              </a:rPr>
              <a:t>با حداقل دو در صد کارکنان مجری شامل کادر درمانی، نیروهای خدماتی و مسئولین بیمارستان در خصوص اطلاع از برنامه عملیاتی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 </a:t>
            </a:r>
            <a:r>
              <a:rPr lang="fa-IR" sz="1900" dirty="0">
                <a:latin typeface="Calibri" panose="020F0502020204030204" pitchFamily="34" charset="0"/>
                <a:ea typeface="Calibri" panose="020F0502020204030204" pitchFamily="34" charset="0"/>
                <a:cs typeface="B Nazanin" panose="00000400000000000000" pitchFamily="2" charset="-78"/>
              </a:rPr>
              <a:t>بیشتر از 70 در صد مصاحبه شونده گان از برنامه عملیاتی آگاهی دارند</a:t>
            </a:r>
            <a:endParaRPr lang="en-US" sz="1900" dirty="0">
              <a:latin typeface="Calibri" panose="020F0502020204030204" pitchFamily="34" charset="0"/>
              <a:ea typeface="Calibri" panose="020F0502020204030204" pitchFamily="34" charset="0"/>
              <a:cs typeface="B Nazanin" panose="00000400000000000000" pitchFamily="2" charset="-78"/>
            </a:endParaRPr>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61</a:t>
            </a:fld>
            <a:endParaRPr lang="fa-IR"/>
          </a:p>
        </p:txBody>
      </p:sp>
    </p:spTree>
    <p:extLst>
      <p:ext uri="{BB962C8B-B14F-4D97-AF65-F5344CB8AC3E}">
        <p14:creationId xmlns:p14="http://schemas.microsoft.com/office/powerpoint/2010/main" val="1444600877"/>
      </p:ext>
    </p:extLst>
  </p:cSld>
  <p:clrMapOvr>
    <a:masterClrMapping/>
  </p:clrMapOvr>
  <p:transition>
    <p:fade thruBlk="1"/>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685800"/>
            <a:ext cx="7772400" cy="5715000"/>
          </a:xfrm>
        </p:spPr>
        <p:txBody>
          <a:bodyPr/>
          <a:lstStyle/>
          <a:p>
            <a:pPr marL="0" indent="0" algn="justLow">
              <a:lnSpc>
                <a:spcPct val="15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3</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lv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مشاهده </a:t>
            </a:r>
            <a:r>
              <a:rPr lang="fa-IR" sz="1900" dirty="0">
                <a:latin typeface="Calibri" panose="020F0502020204030204" pitchFamily="34" charset="0"/>
                <a:ea typeface="Calibri" panose="020F0502020204030204" pitchFamily="34" charset="0"/>
                <a:cs typeface="B Nazanin" panose="00000400000000000000" pitchFamily="2" charset="-78"/>
              </a:rPr>
              <a:t>10 در صد بخشها /واحدها</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lvl="0" indent="0" algn="justLow">
              <a:lnSpc>
                <a:spcPct val="15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تطبیق </a:t>
            </a:r>
            <a:r>
              <a:rPr lang="fa-IR" sz="1900" dirty="0">
                <a:latin typeface="Calibri" panose="020F0502020204030204" pitchFamily="34" charset="0"/>
                <a:ea typeface="Calibri" panose="020F0502020204030204" pitchFamily="34" charset="0"/>
                <a:cs typeface="B Nazanin" panose="00000400000000000000" pitchFamily="2" charset="-78"/>
              </a:rPr>
              <a:t>بیشتر از 70 در صد موارد مشاهده شده مدیریت پسماندهای پزشکی ویژه با برنامه عملیاتی تدوین شده</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توجه 1 : برنامه عملیاتی مدیریت پسماند های پزشکی ویژه با توجه به مشکلات و اولویتهای بیمارستان که شامل تفکیك، جمع آوری، نگهداری، دفع نهایی، برنامه ریزی جهت ارتقای وضعیت تفکیك، بهبود سیستم حمل و نقل و افزایش آگاهی کارکنان می باشد و با توجه به ضوابط و روشهای مدیریت اجرایی پسماندهای پزشکی و پسماندهای وابسته و راهنمای مدیریت پسماندهای شیمیایی و دارویی در بیمارستان تدوین شده است.</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توجه 2 :درصورت اجرای برنامه بدون در نظر گرفتن بودجه بندی و لحاظ آن در برنامه مدون، 50 در صد امتیاز کسر می 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62</a:t>
            </a:fld>
            <a:endParaRPr lang="fa-IR"/>
          </a:p>
        </p:txBody>
      </p:sp>
    </p:spTree>
    <p:extLst>
      <p:ext uri="{BB962C8B-B14F-4D97-AF65-F5344CB8AC3E}">
        <p14:creationId xmlns:p14="http://schemas.microsoft.com/office/powerpoint/2010/main" val="1608039872"/>
      </p:ext>
    </p:extLst>
  </p:cSld>
  <p:clrMapOvr>
    <a:masterClrMapping/>
  </p:clrMapOvr>
  <p:transition>
    <p:fade thruBlk="1"/>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85800"/>
            <a:ext cx="8610600" cy="5715000"/>
          </a:xfrm>
        </p:spPr>
        <p:txBody>
          <a:bodyPr/>
          <a:lstStyle/>
          <a:p>
            <a:pPr marL="0" indent="0" algn="justLow" eaLnBrk="1" fontAlgn="t" hangingPunct="1">
              <a:lnSpc>
                <a:spcPct val="107000"/>
              </a:lnSpc>
              <a:spcBef>
                <a:spcPts val="0"/>
              </a:spcBef>
              <a:spcAft>
                <a:spcPts val="0"/>
              </a:spcAft>
              <a:buNone/>
            </a:pPr>
            <a:r>
              <a:rPr lang="fa-IR" sz="2000" kern="1200" dirty="0" smtClean="0">
                <a:solidFill>
                  <a:srgbClr val="000000"/>
                </a:solidFill>
                <a:latin typeface="BNazaninBold"/>
                <a:ea typeface="Calibri" panose="020F0502020204030204" pitchFamily="34" charset="0"/>
                <a:cs typeface="B Titr" panose="00000700000000000000" pitchFamily="2" charset="-78"/>
              </a:rPr>
              <a:t>الف-6-5:</a:t>
            </a:r>
            <a:r>
              <a:rPr lang="fa-IR" sz="2400" b="0" dirty="0" smtClean="0">
                <a:latin typeface="Arial" panose="020B0604020202020204" pitchFamily="34" charset="0"/>
              </a:rPr>
              <a:t> </a:t>
            </a:r>
            <a:r>
              <a:rPr lang="fa-IR" sz="2000" kern="1200" dirty="0" smtClean="0">
                <a:solidFill>
                  <a:srgbClr val="000000"/>
                </a:solidFill>
                <a:latin typeface="BNazaninBold"/>
                <a:ea typeface="Calibri" panose="020F0502020204030204" pitchFamily="34" charset="0"/>
                <a:cs typeface="B Titr" panose="00000700000000000000" pitchFamily="2" charset="-78"/>
              </a:rPr>
              <a:t>فرا</a:t>
            </a:r>
            <a:r>
              <a:rPr lang="fa-IR" sz="2000" kern="1200" dirty="0" smtClean="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smtClean="0">
                <a:solidFill>
                  <a:srgbClr val="000000"/>
                </a:solidFill>
                <a:latin typeface="BNazaninBold"/>
                <a:ea typeface="Calibri" panose="020F0502020204030204" pitchFamily="34" charset="0"/>
                <a:cs typeface="B Titr" panose="00000700000000000000" pitchFamily="2" charset="-78"/>
              </a:rPr>
              <a:t>ندها</a:t>
            </a:r>
            <a:r>
              <a:rPr lang="fa-IR" sz="2000" kern="1200" dirty="0" smtClean="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smtClean="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رختشو</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 Titr" panose="00000700000000000000" pitchFamily="2" charset="-78"/>
              </a:rPr>
              <a:t>خانه</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با</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رعا</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 Titr" panose="00000700000000000000" pitchFamily="2" charset="-78"/>
              </a:rPr>
              <a:t>ت</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ضوابط</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و</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شرا</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 Titr" panose="00000700000000000000" pitchFamily="2" charset="-78"/>
              </a:rPr>
              <a:t>ط</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استاندارد</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برنامه</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ر</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 Titr" panose="00000700000000000000" pitchFamily="2" charset="-78"/>
              </a:rPr>
              <a:t>ز</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و</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انجام</a:t>
            </a:r>
            <a:r>
              <a:rPr lang="fa-IR" sz="2000" kern="1200" dirty="0">
                <a:solidFill>
                  <a:srgbClr val="000000"/>
                </a:solidFill>
                <a:latin typeface="BNazaninBold"/>
                <a:ea typeface="Calibri" panose="020F0502020204030204" pitchFamily="34" charset="0"/>
                <a:cs typeface="BNazaninBold"/>
              </a:rPr>
              <a:t> </a:t>
            </a:r>
            <a:r>
              <a:rPr lang="fa-IR" sz="2000" kern="1200" dirty="0">
                <a:solidFill>
                  <a:srgbClr val="000000"/>
                </a:solidFill>
                <a:latin typeface="BNazaninBold"/>
                <a:ea typeface="Calibri" panose="020F0502020204030204" pitchFamily="34" charset="0"/>
                <a:cs typeface="B Titr" panose="00000700000000000000" pitchFamily="2" charset="-78"/>
              </a:rPr>
              <a:t>م</a:t>
            </a:r>
            <a:r>
              <a:rPr lang="fa-IR" sz="2000" kern="1200" dirty="0">
                <a:solidFill>
                  <a:srgbClr val="000000"/>
                </a:solidFill>
                <a:latin typeface="Arial" panose="020B0604020202020204" pitchFamily="34" charset="0"/>
                <a:ea typeface="Calibri" panose="020F0502020204030204" pitchFamily="34" charset="0"/>
                <a:cs typeface="B Titr" panose="00000700000000000000" pitchFamily="2" charset="-78"/>
              </a:rPr>
              <a:t>ی</a:t>
            </a:r>
            <a:r>
              <a:rPr lang="fa-IR" sz="2000" kern="1200" dirty="0">
                <a:solidFill>
                  <a:srgbClr val="000000"/>
                </a:solidFill>
                <a:latin typeface="BNazaninBold"/>
                <a:ea typeface="Calibri" panose="020F0502020204030204" pitchFamily="34" charset="0"/>
                <a:cs typeface="B Titr" panose="00000700000000000000" pitchFamily="2" charset="-78"/>
              </a:rPr>
              <a:t>شود</a:t>
            </a:r>
            <a:r>
              <a:rPr lang="en-US" sz="2000" kern="1200" dirty="0">
                <a:solidFill>
                  <a:srgbClr val="000000"/>
                </a:solidFill>
                <a:latin typeface="BNazaninBold"/>
                <a:ea typeface="Calibri" panose="020F0502020204030204" pitchFamily="34" charset="0"/>
                <a:cs typeface="B Titr" panose="00000700000000000000" pitchFamily="2" charset="-78"/>
              </a:rPr>
              <a:t>. </a:t>
            </a:r>
            <a:endParaRPr lang="fa-IR" sz="2400" b="0" dirty="0">
              <a:latin typeface="Arial" panose="020B0604020202020204" pitchFamily="34" charset="0"/>
            </a:endParaRPr>
          </a:p>
          <a:p>
            <a:pPr marL="0" indent="0">
              <a:lnSpc>
                <a:spcPct val="200000"/>
              </a:lnSpc>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الف-6-5-1</a:t>
            </a:r>
            <a:r>
              <a:rPr lang="fa-IR" sz="1900" kern="1200" dirty="0">
                <a:latin typeface="Calibri" panose="020F0502020204030204" pitchFamily="34" charset="0"/>
                <a:ea typeface="Calibri" panose="020F0502020204030204" pitchFamily="34" charset="0"/>
                <a:cs typeface="B Titr" panose="00000700000000000000" pitchFamily="2" charset="-78"/>
              </a:rPr>
              <a:t>	اصول بهداشتی ساختارها و فضاهای فیزیکی رختشویخانه رعایت میشود. 	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یک</a:t>
            </a:r>
          </a:p>
          <a:p>
            <a:pPr marL="0" indent="0">
              <a:lnSpc>
                <a:spcPct val="200000"/>
              </a:lnSpc>
              <a:buNone/>
            </a:pPr>
            <a:r>
              <a:rPr lang="fa-IR" sz="1900" dirty="0" smtClean="0">
                <a:latin typeface="Calibri" panose="020F0502020204030204" pitchFamily="34" charset="0"/>
                <a:ea typeface="Calibri" panose="020F0502020204030204" pitchFamily="34" charset="0"/>
                <a:cs typeface="B Nazanin" panose="00000400000000000000" pitchFamily="2" charset="-78"/>
              </a:rPr>
              <a:t>*کف </a:t>
            </a:r>
            <a:r>
              <a:rPr lang="fa-IR" sz="1900" dirty="0">
                <a:latin typeface="Calibri" panose="020F0502020204030204" pitchFamily="34" charset="0"/>
                <a:ea typeface="Calibri" panose="020F0502020204030204" pitchFamily="34" charset="0"/>
                <a:cs typeface="B Nazanin" panose="00000400000000000000" pitchFamily="2" charset="-78"/>
              </a:rPr>
              <a:t>– دیوار – سقف- مساحت-محل استراحت کارکنان- رختکن و سرویس بهداشتی و حمام- انبار مواد گندزدا- نور مناسب 100 تا 200 لوکس- صدا حداکثر 85 دسی بل- دما (نباید بیش از 30 درجه باشد) و رطوبت(50 تا 55 درصد)- تهویه</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63</a:t>
            </a:fld>
            <a:endParaRPr lang="fa-IR"/>
          </a:p>
        </p:txBody>
      </p:sp>
    </p:spTree>
    <p:extLst>
      <p:ext uri="{BB962C8B-B14F-4D97-AF65-F5344CB8AC3E}">
        <p14:creationId xmlns:p14="http://schemas.microsoft.com/office/powerpoint/2010/main" val="1305251234"/>
      </p:ext>
    </p:extLst>
  </p:cSld>
  <p:clrMapOvr>
    <a:masterClrMapping/>
  </p:clrMapOvr>
  <p:transition>
    <p:fade thruBlk="1"/>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762000"/>
            <a:ext cx="7772400" cy="5715000"/>
          </a:xfrm>
        </p:spPr>
        <p:txBody>
          <a:bodyPr/>
          <a:lstStyle/>
          <a:p>
            <a:pPr marL="0" indent="0">
              <a:buNone/>
            </a:pPr>
            <a:r>
              <a:rPr lang="fa-IR" sz="1900" kern="1200" dirty="0">
                <a:latin typeface="Calibri" panose="020F0502020204030204" pitchFamily="34" charset="0"/>
                <a:ea typeface="Calibri" panose="020F0502020204030204" pitchFamily="34" charset="0"/>
                <a:cs typeface="B Titr" panose="00000700000000000000" pitchFamily="2" charset="-78"/>
              </a:rPr>
              <a:t>گام 1</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 تهویه مناسب باید به نحوی صورت گیرد که همیشه هوای داخل اماکن سالم، تازه، کافی و عاری از بو </a:t>
            </a:r>
            <a:r>
              <a:rPr lang="fa-IR" sz="1900" dirty="0" smtClean="0">
                <a:latin typeface="Calibri" panose="020F0502020204030204" pitchFamily="34" charset="0"/>
                <a:ea typeface="Calibri" panose="020F0502020204030204" pitchFamily="34" charset="0"/>
                <a:cs typeface="B Nazanin" panose="00000400000000000000" pitchFamily="2" charset="-78"/>
              </a:rPr>
              <a:t>باشد.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 در صورت استفاده از شوتینگ برای جمع آوری لباس ها، باید در شرایط فشار منفی نگهداری شود تا مانع از انتشار آئروسل ها در سایر بخش ها </a:t>
            </a:r>
            <a:r>
              <a:rPr lang="fa-IR" sz="1900" dirty="0" smtClean="0">
                <a:latin typeface="Calibri" panose="020F0502020204030204" pitchFamily="34" charset="0"/>
                <a:ea typeface="Calibri" panose="020F0502020204030204" pitchFamily="34" charset="0"/>
                <a:cs typeface="B Nazanin" panose="00000400000000000000" pitchFamily="2" charset="-78"/>
              </a:rPr>
              <a:t>گردد.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 فضای رختشویخانه باید از نظر طراحی، تجهیزات و سیستم تهویه به گونه ای باشد تا از مخلوط شدن هوای تمیز با آلوده جلوگیری </a:t>
            </a:r>
            <a:r>
              <a:rPr lang="fa-IR" sz="1900" dirty="0" smtClean="0">
                <a:latin typeface="Calibri" panose="020F0502020204030204" pitchFamily="34" charset="0"/>
                <a:ea typeface="Calibri" panose="020F0502020204030204" pitchFamily="34" charset="0"/>
                <a:cs typeface="B Nazanin" panose="00000400000000000000" pitchFamily="2" charset="-78"/>
              </a:rPr>
              <a:t>شود.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 محل پذیرش لباس ها و ملحفه های آلوده نسبت به منطقه تمیز رختشویخانه و محیط اطراف فشار منفی داشته </a:t>
            </a:r>
            <a:r>
              <a:rPr lang="fa-IR" sz="1900" dirty="0" smtClean="0">
                <a:latin typeface="Calibri" panose="020F0502020204030204" pitchFamily="34" charset="0"/>
                <a:ea typeface="Calibri" panose="020F0502020204030204" pitchFamily="34" charset="0"/>
                <a:cs typeface="B Nazanin" panose="00000400000000000000" pitchFamily="2" charset="-78"/>
              </a:rPr>
              <a:t>باشد.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marL="0" indent="0" algn="justLow">
              <a:lnSpc>
                <a:spcPct val="150000"/>
              </a:lnSpc>
              <a:buNone/>
            </a:pPr>
            <a:r>
              <a:rPr lang="fa-IR" sz="1900" dirty="0">
                <a:latin typeface="Calibri" panose="020F0502020204030204" pitchFamily="34" charset="0"/>
                <a:ea typeface="Calibri" panose="020F0502020204030204" pitchFamily="34" charset="0"/>
                <a:cs typeface="B Nazanin" panose="00000400000000000000" pitchFamily="2" charset="-78"/>
              </a:rPr>
              <a:t>- برای اینکه مناطق تمیز و کثیف عملا از یکدیگر مجزا شوند باید از سیستم فشار منفی در ناحیه آلوده و انتقال جریان هوای مثبت از ناحیه تمیز به سمت منطقه آلوده استفاده </a:t>
            </a:r>
            <a:r>
              <a:rPr lang="fa-IR" sz="1900" dirty="0" smtClean="0">
                <a:latin typeface="Calibri" panose="020F0502020204030204" pitchFamily="34" charset="0"/>
                <a:ea typeface="Calibri" panose="020F0502020204030204" pitchFamily="34" charset="0"/>
                <a:cs typeface="B Nazanin" panose="00000400000000000000" pitchFamily="2" charset="-78"/>
              </a:rPr>
              <a:t>نمود.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algn="justLow">
              <a:lnSpc>
                <a:spcPct val="150000"/>
              </a:lnSpc>
            </a:pPr>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64</a:t>
            </a:fld>
            <a:endParaRPr lang="fa-IR"/>
          </a:p>
        </p:txBody>
      </p:sp>
    </p:spTree>
    <p:extLst>
      <p:ext uri="{BB962C8B-B14F-4D97-AF65-F5344CB8AC3E}">
        <p14:creationId xmlns:p14="http://schemas.microsoft.com/office/powerpoint/2010/main" val="2371288498"/>
      </p:ext>
    </p:extLst>
  </p:cSld>
  <p:clrMapOvr>
    <a:masterClrMapping/>
  </p:clrMapOvr>
  <p:transition>
    <p:fade thruBlk="1"/>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85800"/>
            <a:ext cx="7772400" cy="5715000"/>
          </a:xfrm>
        </p:spPr>
        <p:txBody>
          <a:bodyPr/>
          <a:lstStyle/>
          <a:p>
            <a:pPr algn="justLow">
              <a:lnSpc>
                <a:spcPct val="200000"/>
              </a:lnSpc>
            </a:pPr>
            <a:r>
              <a:rPr lang="fa-IR" sz="1900" dirty="0">
                <a:latin typeface="Calibri" panose="020F0502020204030204" pitchFamily="34" charset="0"/>
                <a:ea typeface="Calibri" panose="020F0502020204030204" pitchFamily="34" charset="0"/>
                <a:cs typeface="B Nazanin" panose="00000400000000000000" pitchFamily="2" charset="-78"/>
              </a:rPr>
              <a:t>چک لیست نظارتی مطابق راهنمای سیستم تهویه در بیمارستان ها برای رختشویخانه تکمیل شده و تا رفع نواقص آن مورد پیگیری قرار می </a:t>
            </a:r>
            <a:r>
              <a:rPr lang="fa-IR" sz="1900" dirty="0" smtClean="0">
                <a:latin typeface="Calibri" panose="020F0502020204030204" pitchFamily="34" charset="0"/>
                <a:ea typeface="Calibri" panose="020F0502020204030204" pitchFamily="34" charset="0"/>
                <a:cs typeface="B Nazanin" panose="00000400000000000000" pitchFamily="2" charset="-78"/>
              </a:rPr>
              <a:t>گیرد.</a:t>
            </a:r>
            <a:endParaRPr lang="en-US" sz="1900" dirty="0">
              <a:latin typeface="Calibri" panose="020F0502020204030204" pitchFamily="34" charset="0"/>
              <a:ea typeface="Calibri" panose="020F0502020204030204" pitchFamily="34" charset="0"/>
              <a:cs typeface="B Nazanin" panose="00000400000000000000" pitchFamily="2" charset="-78"/>
            </a:endParaRPr>
          </a:p>
          <a:p>
            <a:pPr algn="justLow">
              <a:lnSpc>
                <a:spcPct val="200000"/>
              </a:lnSpc>
            </a:pPr>
            <a:r>
              <a:rPr lang="fa-IR" sz="1900" dirty="0">
                <a:latin typeface="Calibri" panose="020F0502020204030204" pitchFamily="34" charset="0"/>
                <a:ea typeface="Calibri" panose="020F0502020204030204" pitchFamily="34" charset="0"/>
                <a:cs typeface="B Nazanin" panose="00000400000000000000" pitchFamily="2" charset="-78"/>
              </a:rPr>
              <a:t>تطبیق کلیه موارد مندرج در چک لیست نظارتی</a:t>
            </a:r>
            <a:endParaRPr lang="en-US" sz="1900" dirty="0">
              <a:latin typeface="Calibri" panose="020F0502020204030204" pitchFamily="34" charset="0"/>
              <a:ea typeface="Calibri" panose="020F0502020204030204" pitchFamily="34" charset="0"/>
              <a:cs typeface="B Nazanin" panose="00000400000000000000" pitchFamily="2" charset="-78"/>
            </a:endParaRPr>
          </a:p>
          <a:p>
            <a:pPr algn="justLow">
              <a:lnSpc>
                <a:spcPct val="200000"/>
              </a:lnSpc>
            </a:pPr>
            <a:r>
              <a:rPr lang="fa-IR" sz="1900" dirty="0">
                <a:latin typeface="Calibri" panose="020F0502020204030204" pitchFamily="34" charset="0"/>
                <a:ea typeface="Calibri" panose="020F0502020204030204" pitchFamily="34" charset="0"/>
                <a:cs typeface="B Nazanin" panose="00000400000000000000" pitchFamily="2" charset="-78"/>
              </a:rPr>
              <a:t>محاسبه تهویه: </a:t>
            </a:r>
            <a:r>
              <a:rPr lang="fa-IR" sz="1900" dirty="0" smtClean="0">
                <a:latin typeface="Calibri" panose="020F0502020204030204" pitchFamily="34" charset="0"/>
                <a:ea typeface="Calibri" panose="020F0502020204030204" pitchFamily="34" charset="0"/>
                <a:cs typeface="B Nazanin" panose="00000400000000000000" pitchFamily="2" charset="-78"/>
              </a:rPr>
              <a:t>(حجم </a:t>
            </a:r>
            <a:r>
              <a:rPr lang="fa-IR" sz="1900" dirty="0">
                <a:latin typeface="Calibri" panose="020F0502020204030204" pitchFamily="34" charset="0"/>
                <a:ea typeface="Calibri" panose="020F0502020204030204" pitchFamily="34" charset="0"/>
                <a:cs typeface="B Nazanin" panose="00000400000000000000" pitchFamily="2" charset="-78"/>
              </a:rPr>
              <a:t>محل به متر مکعب ضربدر تعداد گردش مورد نیاز </a:t>
            </a:r>
            <a:r>
              <a:rPr lang="fa-IR" sz="1900" dirty="0" smtClean="0">
                <a:latin typeface="Calibri" panose="020F0502020204030204" pitchFamily="34" charset="0"/>
                <a:ea typeface="Calibri" panose="020F0502020204030204" pitchFamily="34" charset="0"/>
                <a:cs typeface="B Nazanin" panose="00000400000000000000" pitchFamily="2" charset="-78"/>
              </a:rPr>
              <a:t>10 </a:t>
            </a:r>
            <a:r>
              <a:rPr lang="fa-IR" sz="1900" dirty="0">
                <a:latin typeface="Calibri" panose="020F0502020204030204" pitchFamily="34" charset="0"/>
                <a:ea typeface="Calibri" panose="020F0502020204030204" pitchFamily="34" charset="0"/>
                <a:cs typeface="B Nazanin" panose="00000400000000000000" pitchFamily="2" charset="-78"/>
              </a:rPr>
              <a:t>بار – راهنمای تهویه در بیمارستان </a:t>
            </a:r>
            <a:r>
              <a:rPr lang="fa-IR" sz="1900" dirty="0" smtClean="0">
                <a:latin typeface="Calibri" panose="020F0502020204030204" pitchFamily="34" charset="0"/>
                <a:ea typeface="Calibri" panose="020F0502020204030204" pitchFamily="34" charset="0"/>
                <a:cs typeface="B Nazanin" panose="00000400000000000000" pitchFamily="2" charset="-78"/>
              </a:rPr>
              <a:t>)( </a:t>
            </a:r>
            <a:r>
              <a:rPr lang="fa-IR" sz="1900" dirty="0">
                <a:latin typeface="Calibri" panose="020F0502020204030204" pitchFamily="34" charset="0"/>
                <a:ea typeface="Calibri" panose="020F0502020204030204" pitchFamily="34" charset="0"/>
                <a:cs typeface="B Nazanin" panose="00000400000000000000" pitchFamily="2" charset="-78"/>
              </a:rPr>
              <a:t>تقسیم بر 1.7 = </a:t>
            </a:r>
            <a:r>
              <a:rPr lang="en-US" sz="1900" dirty="0" err="1" smtClean="0">
                <a:latin typeface="Calibri" panose="020F0502020204030204" pitchFamily="34" charset="0"/>
                <a:ea typeface="Calibri" panose="020F0502020204030204" pitchFamily="34" charset="0"/>
                <a:cs typeface="B Nazanin" panose="00000400000000000000" pitchFamily="2" charset="-78"/>
              </a:rPr>
              <a:t>cfm</a:t>
            </a:r>
            <a:r>
              <a:rPr lang="en-US" sz="1900" dirty="0" smtClean="0">
                <a:latin typeface="Calibri" panose="020F0502020204030204" pitchFamily="34" charset="0"/>
                <a:ea typeface="Calibri" panose="020F0502020204030204" pitchFamily="34" charset="0"/>
                <a:cs typeface="B Nazanin" panose="00000400000000000000" pitchFamily="2" charset="-78"/>
              </a:rPr>
              <a:t> </a:t>
            </a:r>
            <a:r>
              <a:rPr lang="fa-IR" sz="1900" dirty="0" smtClean="0">
                <a:latin typeface="Calibri" panose="020F0502020204030204" pitchFamily="34" charset="0"/>
                <a:ea typeface="Calibri" panose="020F0502020204030204" pitchFamily="34" charset="0"/>
                <a:cs typeface="B Nazanin" panose="00000400000000000000" pitchFamily="2" charset="-78"/>
              </a:rPr>
              <a:t>)مورد </a:t>
            </a:r>
            <a:r>
              <a:rPr lang="fa-IR" sz="1900" dirty="0">
                <a:latin typeface="Calibri" panose="020F0502020204030204" pitchFamily="34" charset="0"/>
                <a:ea typeface="Calibri" panose="020F0502020204030204" pitchFamily="34" charset="0"/>
                <a:cs typeface="B Nazanin" panose="00000400000000000000" pitchFamily="2" charset="-78"/>
              </a:rPr>
              <a:t>نیاز</a:t>
            </a:r>
            <a:endParaRPr lang="en-US" sz="1900" dirty="0">
              <a:latin typeface="Calibri" panose="020F0502020204030204" pitchFamily="34" charset="0"/>
              <a:ea typeface="Calibri" panose="020F0502020204030204" pitchFamily="34" charset="0"/>
              <a:cs typeface="B Nazanin" panose="00000400000000000000" pitchFamily="2" charset="-78"/>
            </a:endParaRPr>
          </a:p>
          <a:p>
            <a:pPr algn="justLow">
              <a:lnSpc>
                <a:spcPct val="200000"/>
              </a:lnSpc>
            </a:pPr>
            <a:r>
              <a:rPr lang="fa-IR" sz="1900" dirty="0">
                <a:latin typeface="Calibri" panose="020F0502020204030204" pitchFamily="34" charset="0"/>
                <a:ea typeface="Calibri" panose="020F0502020204030204" pitchFamily="34" charset="0"/>
                <a:cs typeface="B Nazanin" panose="00000400000000000000" pitchFamily="2" charset="-78"/>
              </a:rPr>
              <a:t>عدد محاسبه شده تقسیم بر ظرفیت هوادهی به </a:t>
            </a:r>
            <a:r>
              <a:rPr lang="en-US" sz="1900" dirty="0">
                <a:latin typeface="Calibri" panose="020F0502020204030204" pitchFamily="34" charset="0"/>
                <a:ea typeface="Calibri" panose="020F0502020204030204" pitchFamily="34" charset="0"/>
                <a:cs typeface="B Nazanin" panose="00000400000000000000" pitchFamily="2" charset="-78"/>
              </a:rPr>
              <a:t>cfm </a:t>
            </a:r>
            <a:r>
              <a:rPr lang="fa-IR" sz="1900" dirty="0" smtClean="0">
                <a:latin typeface="Calibri" panose="020F0502020204030204" pitchFamily="34" charset="0"/>
                <a:ea typeface="Calibri" panose="020F0502020204030204" pitchFamily="34" charset="0"/>
                <a:cs typeface="B Nazanin" panose="00000400000000000000" pitchFamily="2" charset="-78"/>
              </a:rPr>
              <a:t> باید </a:t>
            </a:r>
            <a:r>
              <a:rPr lang="fa-IR" sz="1900" dirty="0">
                <a:latin typeface="Calibri" panose="020F0502020204030204" pitchFamily="34" charset="0"/>
                <a:ea typeface="Calibri" panose="020F0502020204030204" pitchFamily="34" charset="0"/>
                <a:cs typeface="B Nazanin" panose="00000400000000000000" pitchFamily="2" charset="-78"/>
              </a:rPr>
              <a:t>بزرگتر از یک باشد.</a:t>
            </a:r>
            <a:endParaRPr lang="en-US" sz="1900"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65</a:t>
            </a:fld>
            <a:endParaRPr lang="fa-IR"/>
          </a:p>
        </p:txBody>
      </p:sp>
    </p:spTree>
    <p:extLst>
      <p:ext uri="{BB962C8B-B14F-4D97-AF65-F5344CB8AC3E}">
        <p14:creationId xmlns:p14="http://schemas.microsoft.com/office/powerpoint/2010/main" val="1894220422"/>
      </p:ext>
    </p:extLst>
  </p:cSld>
  <p:clrMapOvr>
    <a:masterClrMapping/>
  </p:clrMapOvr>
  <p:transition>
    <p:fade thruBlk="1"/>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8534400" cy="5867400"/>
          </a:xfrm>
        </p:spPr>
        <p:txBody>
          <a:bodyPr/>
          <a:lstStyle/>
          <a:p>
            <a:pPr marL="0" indent="0">
              <a:lnSpc>
                <a:spcPct val="200000"/>
              </a:lnSpc>
              <a:buNone/>
            </a:pPr>
            <a:r>
              <a:rPr lang="fa-IR" sz="1800" kern="1200" dirty="0" smtClean="0">
                <a:latin typeface="Calibri" panose="020F0502020204030204" pitchFamily="34" charset="0"/>
                <a:ea typeface="Calibri" panose="020F0502020204030204" pitchFamily="34" charset="0"/>
                <a:cs typeface="B Titr" panose="00000700000000000000" pitchFamily="2" charset="-78"/>
              </a:rPr>
              <a:t>الف-6-5-2: تفکیک</a:t>
            </a:r>
            <a:r>
              <a:rPr lang="fa-IR" sz="1800" kern="1200" dirty="0">
                <a:latin typeface="Calibri" panose="020F0502020204030204" pitchFamily="34" charset="0"/>
                <a:ea typeface="Calibri" panose="020F0502020204030204" pitchFamily="34" charset="0"/>
                <a:cs typeface="B Titr" panose="00000700000000000000" pitchFamily="2" charset="-78"/>
              </a:rPr>
              <a:t>، جمع آوری و حمل البسه و ملحفه های تمیز، کثیف و آلوده به رخشویخانه، جداگانه و با رعایت اصول بهداشتی انجام میشود. 	سطح </a:t>
            </a:r>
            <a:r>
              <a:rPr lang="fa-IR" sz="1800" kern="1200" dirty="0" smtClean="0">
                <a:latin typeface="Calibri" panose="020F0502020204030204" pitchFamily="34" charset="0"/>
                <a:ea typeface="Calibri" panose="020F0502020204030204" pitchFamily="34" charset="0"/>
                <a:cs typeface="B Titr" panose="00000700000000000000" pitchFamily="2" charset="-78"/>
              </a:rPr>
              <a:t>یک</a:t>
            </a:r>
          </a:p>
          <a:p>
            <a:pPr marL="0" indent="0">
              <a:lnSpc>
                <a:spcPct val="200000"/>
              </a:lnSpc>
              <a:buNone/>
            </a:pPr>
            <a:r>
              <a:rPr lang="fa-IR" sz="1800" kern="1200" dirty="0" smtClean="0">
                <a:latin typeface="Calibri" panose="020F0502020204030204" pitchFamily="34" charset="0"/>
                <a:ea typeface="Calibri" panose="020F0502020204030204" pitchFamily="34" charset="0"/>
                <a:cs typeface="B Titr" panose="00000700000000000000" pitchFamily="2" charset="-78"/>
              </a:rPr>
              <a:t>الف-6-5-3: انتقال </a:t>
            </a:r>
            <a:r>
              <a:rPr lang="fa-IR" sz="1800" kern="1200" dirty="0">
                <a:latin typeface="Calibri" panose="020F0502020204030204" pitchFamily="34" charset="0"/>
                <a:ea typeface="Calibri" panose="020F0502020204030204" pitchFamily="34" charset="0"/>
                <a:cs typeface="B Titr" panose="00000700000000000000" pitchFamily="2" charset="-78"/>
              </a:rPr>
              <a:t>البسه و ملحفه تمیز از رختشویخانه به بخش ها با رعایت اصول ممانعت از انتقال آلودگی انجام میشوند. 	سطح </a:t>
            </a:r>
            <a:r>
              <a:rPr lang="fa-IR" sz="1800" kern="1200" dirty="0" smtClean="0">
                <a:latin typeface="Calibri" panose="020F0502020204030204" pitchFamily="34" charset="0"/>
                <a:ea typeface="Calibri" panose="020F0502020204030204" pitchFamily="34" charset="0"/>
                <a:cs typeface="B Titr" panose="00000700000000000000" pitchFamily="2" charset="-78"/>
              </a:rPr>
              <a:t>یک</a:t>
            </a:r>
          </a:p>
          <a:p>
            <a:pPr marL="0" indent="0">
              <a:lnSpc>
                <a:spcPct val="200000"/>
              </a:lnSpc>
              <a:buNone/>
            </a:pPr>
            <a:r>
              <a:rPr lang="fa-IR" sz="1800" kern="1200" dirty="0" smtClean="0">
                <a:latin typeface="Calibri" panose="020F0502020204030204" pitchFamily="34" charset="0"/>
                <a:ea typeface="Calibri" panose="020F0502020204030204" pitchFamily="34" charset="0"/>
                <a:cs typeface="B Titr" panose="00000700000000000000" pitchFamily="2" charset="-78"/>
              </a:rPr>
              <a:t>الف-6-5-4: البسه </a:t>
            </a:r>
            <a:r>
              <a:rPr lang="fa-IR" sz="1800" kern="1200" dirty="0">
                <a:latin typeface="Calibri" panose="020F0502020204030204" pitchFamily="34" charset="0"/>
                <a:ea typeface="Calibri" panose="020F0502020204030204" pitchFamily="34" charset="0"/>
                <a:cs typeface="B Titr" panose="00000700000000000000" pitchFamily="2" charset="-78"/>
              </a:rPr>
              <a:t>و ملحفه عفونی و غیرعفونی با ماشین لباسشویی جداگانه و محلولهای مناسب و متناسب با ظرفیت مورد نیاز شستشو میشوند. 	سطح </a:t>
            </a:r>
            <a:r>
              <a:rPr lang="fa-IR" sz="1800" kern="1200" dirty="0" smtClean="0">
                <a:latin typeface="Calibri" panose="020F0502020204030204" pitchFamily="34" charset="0"/>
                <a:ea typeface="Calibri" panose="020F0502020204030204" pitchFamily="34" charset="0"/>
                <a:cs typeface="B Titr" panose="00000700000000000000" pitchFamily="2" charset="-78"/>
              </a:rPr>
              <a:t>یک</a:t>
            </a:r>
          </a:p>
          <a:p>
            <a:pPr marL="0" indent="0">
              <a:lnSpc>
                <a:spcPct val="200000"/>
              </a:lnSpc>
              <a:buNone/>
            </a:pPr>
            <a:r>
              <a:rPr lang="fa-IR" sz="1800" kern="1200" dirty="0" smtClean="0">
                <a:latin typeface="Calibri" panose="020F0502020204030204" pitchFamily="34" charset="0"/>
                <a:ea typeface="Calibri" panose="020F0502020204030204" pitchFamily="34" charset="0"/>
                <a:cs typeface="B Titr" panose="00000700000000000000" pitchFamily="2" charset="-78"/>
              </a:rPr>
              <a:t>الف-6-5-5: محل </a:t>
            </a:r>
            <a:r>
              <a:rPr lang="fa-IR" sz="1800" kern="1200" dirty="0">
                <a:latin typeface="Calibri" panose="020F0502020204030204" pitchFamily="34" charset="0"/>
                <a:ea typeface="Calibri" panose="020F0502020204030204" pitchFamily="34" charset="0"/>
                <a:cs typeface="B Titr" panose="00000700000000000000" pitchFamily="2" charset="-78"/>
              </a:rPr>
              <a:t>ذخیره البسه و ملحفه تمیز هیچ گونه تداخلی با البسه کثیف ندارد. 	سطح </a:t>
            </a:r>
            <a:r>
              <a:rPr lang="fa-IR" sz="1800" kern="1200" dirty="0" smtClean="0">
                <a:latin typeface="Calibri" panose="020F0502020204030204" pitchFamily="34" charset="0"/>
                <a:ea typeface="Calibri" panose="020F0502020204030204" pitchFamily="34" charset="0"/>
                <a:cs typeface="B Titr" panose="00000700000000000000" pitchFamily="2" charset="-78"/>
              </a:rPr>
              <a:t>یک</a:t>
            </a:r>
          </a:p>
          <a:p>
            <a:pPr marL="0" indent="0">
              <a:lnSpc>
                <a:spcPct val="200000"/>
              </a:lnSpc>
              <a:buNone/>
            </a:pPr>
            <a:r>
              <a:rPr lang="fa-IR" sz="1800" kern="1200" dirty="0" smtClean="0">
                <a:latin typeface="Calibri" panose="020F0502020204030204" pitchFamily="34" charset="0"/>
                <a:ea typeface="Calibri" panose="020F0502020204030204" pitchFamily="34" charset="0"/>
                <a:cs typeface="B Titr" panose="00000700000000000000" pitchFamily="2" charset="-78"/>
              </a:rPr>
              <a:t>الف-6-5-6: رختشویخانه </a:t>
            </a:r>
            <a:r>
              <a:rPr lang="fa-IR" sz="1800" kern="1200" dirty="0">
                <a:latin typeface="Calibri" panose="020F0502020204030204" pitchFamily="34" charset="0"/>
                <a:ea typeface="Calibri" panose="020F0502020204030204" pitchFamily="34" charset="0"/>
                <a:cs typeface="B Titr" panose="00000700000000000000" pitchFamily="2" charset="-78"/>
              </a:rPr>
              <a:t>دارای تجهیزات خشک کن و اتوی غلطکی یا پرس برقی بوده و دستگاه ها سالم است. 	سطح </a:t>
            </a:r>
            <a:r>
              <a:rPr lang="fa-IR" sz="1800" kern="1200" dirty="0" smtClean="0">
                <a:latin typeface="Calibri" panose="020F0502020204030204" pitchFamily="34" charset="0"/>
                <a:ea typeface="Calibri" panose="020F0502020204030204" pitchFamily="34" charset="0"/>
                <a:cs typeface="B Titr" panose="00000700000000000000" pitchFamily="2" charset="-78"/>
              </a:rPr>
              <a:t>دو</a:t>
            </a:r>
          </a:p>
          <a:p>
            <a:pPr marL="0" indent="0">
              <a:lnSpc>
                <a:spcPct val="200000"/>
              </a:lnSpc>
              <a:buNone/>
            </a:pPr>
            <a:r>
              <a:rPr lang="fa-IR" sz="1800" kern="1200" dirty="0" smtClean="0">
                <a:latin typeface="Calibri" panose="020F0502020204030204" pitchFamily="34" charset="0"/>
                <a:ea typeface="Calibri" panose="020F0502020204030204" pitchFamily="34" charset="0"/>
                <a:cs typeface="B Titr" panose="00000700000000000000" pitchFamily="2" charset="-78"/>
              </a:rPr>
              <a:t>الف-6-5-7: البسه </a:t>
            </a:r>
            <a:r>
              <a:rPr lang="fa-IR" sz="1800" kern="1200" dirty="0">
                <a:latin typeface="Calibri" panose="020F0502020204030204" pitchFamily="34" charset="0"/>
                <a:ea typeface="Calibri" panose="020F0502020204030204" pitchFamily="34" charset="0"/>
                <a:cs typeface="B Titr" panose="00000700000000000000" pitchFamily="2" charset="-78"/>
              </a:rPr>
              <a:t>و ملحفه های مورد نیاز بیماران در همه ساعات اعم از ایام تعطیل و غیر تعطیل با شرایط بهداشتی تامین میشود. 	سطح دو</a:t>
            </a:r>
            <a:endParaRPr lang="en-US" sz="18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lnSpc>
                <a:spcPct val="200000"/>
              </a:lnSpc>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66</a:t>
            </a:fld>
            <a:endParaRPr lang="fa-IR"/>
          </a:p>
        </p:txBody>
      </p:sp>
    </p:spTree>
    <p:extLst>
      <p:ext uri="{BB962C8B-B14F-4D97-AF65-F5344CB8AC3E}">
        <p14:creationId xmlns:p14="http://schemas.microsoft.com/office/powerpoint/2010/main" val="4007304541"/>
      </p:ext>
    </p:extLst>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67</a:t>
            </a:fld>
            <a:endParaRPr lang="fa-IR"/>
          </a:p>
        </p:txBody>
      </p:sp>
      <p:pic>
        <p:nvPicPr>
          <p:cNvPr id="6" name="Content Placeholder 5"/>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28600"/>
            <a:ext cx="8382000" cy="6248400"/>
          </a:xfrm>
          <a:prstGeom prst="rect">
            <a:avLst/>
          </a:prstGeom>
          <a:noFill/>
          <a:ln>
            <a:noFill/>
          </a:ln>
        </p:spPr>
      </p:pic>
    </p:spTree>
    <p:extLst>
      <p:ext uri="{BB962C8B-B14F-4D97-AF65-F5344CB8AC3E}">
        <p14:creationId xmlns:p14="http://schemas.microsoft.com/office/powerpoint/2010/main" val="3987179757"/>
      </p:ext>
    </p:extLst>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914400"/>
            <a:ext cx="7772400" cy="5410200"/>
          </a:xfrm>
        </p:spPr>
        <p:txBody>
          <a:bodyPr/>
          <a:lstStyle/>
          <a:p>
            <a:pPr marL="0" indent="0">
              <a:lnSpc>
                <a:spcPct val="150000"/>
              </a:lnSpc>
              <a:buNone/>
            </a:pPr>
            <a:r>
              <a:rPr lang="fa-IR" sz="1900" kern="1200" dirty="0" smtClean="0">
                <a:latin typeface="Calibri" panose="020F0502020204030204" pitchFamily="34" charset="0"/>
                <a:ea typeface="Calibri" panose="020F0502020204030204" pitchFamily="34" charset="0"/>
                <a:cs typeface="B Titr" panose="00000700000000000000" pitchFamily="2" charset="-78"/>
              </a:rPr>
              <a:t>الف-6-6</a:t>
            </a:r>
            <a:r>
              <a:rPr lang="fa-IR" sz="1900" kern="1200" dirty="0">
                <a:latin typeface="Calibri" panose="020F0502020204030204" pitchFamily="34" charset="0"/>
                <a:ea typeface="Calibri" panose="020F0502020204030204" pitchFamily="34" charset="0"/>
                <a:cs typeface="B Titr" panose="00000700000000000000" pitchFamily="2" charset="-78"/>
              </a:rPr>
              <a:t>	اصول بهداشت حفاظت در برابر پرتوها رعایت میشود. 	</a:t>
            </a:r>
            <a:r>
              <a:rPr lang="fa-IR" sz="1900" kern="1200" dirty="0" smtClean="0">
                <a:latin typeface="Calibri" panose="020F0502020204030204" pitchFamily="34" charset="0"/>
                <a:ea typeface="Calibri" panose="020F0502020204030204" pitchFamily="34" charset="0"/>
                <a:cs typeface="B Titr" panose="00000700000000000000" pitchFamily="2" charset="-78"/>
              </a:rPr>
              <a:t>سطح</a:t>
            </a:r>
          </a:p>
          <a:p>
            <a:pPr marL="0" indent="0">
              <a:lnSpc>
                <a:spcPct val="15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الف-6-6-1	تجهیزات و منابع مولد پرتو در بیمارستان دارای مجوز کار با اشعه از سازمان انرژی اتمی و کنترل کیفی معتبر است. 	سطح </a:t>
            </a:r>
            <a:r>
              <a:rPr lang="fa-IR" sz="1900" kern="1200" dirty="0" smtClean="0">
                <a:latin typeface="Calibri" panose="020F0502020204030204" pitchFamily="34" charset="0"/>
                <a:ea typeface="Calibri" panose="020F0502020204030204" pitchFamily="34" charset="0"/>
                <a:cs typeface="B Titr" panose="00000700000000000000" pitchFamily="2" charset="-78"/>
              </a:rPr>
              <a:t>یک</a:t>
            </a:r>
          </a:p>
          <a:p>
            <a:pPr marL="0" indent="0">
              <a:lnSpc>
                <a:spcPct val="150000"/>
              </a:lnSpc>
              <a:buNone/>
            </a:pPr>
            <a:r>
              <a:rPr lang="fa-IR" sz="1900" kern="1200" dirty="0">
                <a:latin typeface="Calibri" panose="020F0502020204030204" pitchFamily="34" charset="0"/>
                <a:ea typeface="Calibri" panose="020F0502020204030204" pitchFamily="34" charset="0"/>
                <a:cs typeface="B Titr" panose="00000700000000000000" pitchFamily="2" charset="-78"/>
              </a:rPr>
              <a:t>الف-6-6-2	حدود مجاز پرتو، ساختار فیزیکی و تجهیزات حفاظت در برابر اشعه مطابق ضوابط مربوط برنامه ریزی و رعایت میشود.	سطح یک</a:t>
            </a: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buNone/>
            </a:pPr>
            <a:endParaRPr lang="en-US" sz="1900" kern="1200" dirty="0">
              <a:latin typeface="Calibri" panose="020F0502020204030204" pitchFamily="34" charset="0"/>
              <a:ea typeface="Calibri" panose="020F0502020204030204" pitchFamily="34" charset="0"/>
              <a:cs typeface="B Titr" panose="00000700000000000000" pitchFamily="2" charset="-78"/>
            </a:endParaRPr>
          </a:p>
          <a:p>
            <a:pPr marL="0" indent="0">
              <a:buNone/>
            </a:pPr>
            <a:endParaRPr lang="en-US"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68</a:t>
            </a:fld>
            <a:endParaRPr lang="fa-IR"/>
          </a:p>
        </p:txBody>
      </p:sp>
    </p:spTree>
    <p:extLst>
      <p:ext uri="{BB962C8B-B14F-4D97-AF65-F5344CB8AC3E}">
        <p14:creationId xmlns:p14="http://schemas.microsoft.com/office/powerpoint/2010/main" val="3807791543"/>
      </p:ext>
    </p:extLst>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357166"/>
            <a:ext cx="8858280" cy="6119834"/>
          </a:xfrm>
        </p:spPr>
        <p:txBody>
          <a:bodyPr/>
          <a:lstStyle/>
          <a:p>
            <a:pPr indent="3175">
              <a:buNone/>
            </a:pPr>
            <a:r>
              <a:rPr lang="fa-IR" sz="2800" b="0" dirty="0" smtClean="0">
                <a:cs typeface="B Mitra" pitchFamily="2" charset="-78"/>
              </a:rPr>
              <a:t>خ ـ از نظر بهداشتی و ایمنی برای کارکنان و کاربران و ... بی‌خطر باشد و یا حداقل خطر را ایجاد کند. </a:t>
            </a:r>
            <a:br>
              <a:rPr lang="fa-IR" sz="2800" b="0" dirty="0" smtClean="0">
                <a:cs typeface="B Mitra" pitchFamily="2" charset="-78"/>
              </a:rPr>
            </a:br>
            <a:r>
              <a:rPr lang="fa-IR" sz="2800" b="0" dirty="0" smtClean="0">
                <a:cs typeface="B Mitra" pitchFamily="2" charset="-78"/>
              </a:rPr>
              <a:t>د ـ در راستای عمل به تعهدات بین‌المللی کشور باشد. </a:t>
            </a:r>
            <a:br>
              <a:rPr lang="fa-IR" sz="2800" b="0" dirty="0" smtClean="0">
                <a:cs typeface="B Mitra" pitchFamily="2" charset="-78"/>
              </a:rPr>
            </a:br>
            <a:r>
              <a:rPr lang="fa-IR" sz="2800" b="0" dirty="0" smtClean="0">
                <a:cs typeface="B Mitra" pitchFamily="2" charset="-78"/>
              </a:rPr>
              <a:t>ذ ـ کلیه روش‌های مورد استفاده باید در قالب مدیریت پسماند به تأیید مراجع صالح برسد. </a:t>
            </a:r>
            <a:br>
              <a:rPr lang="fa-IR" sz="2800" b="0" dirty="0" smtClean="0">
                <a:cs typeface="B Mitra" pitchFamily="2" charset="-78"/>
              </a:rPr>
            </a:br>
            <a:r>
              <a:rPr lang="fa-IR" sz="2800" b="0" dirty="0" smtClean="0">
                <a:cs typeface="B Mitra" pitchFamily="2" charset="-78"/>
              </a:rPr>
              <a:t>ر ـ در زمان‌های اپیدمی و خاص وزارت معیار جدید و موقت متناسب با شرایط و حداقل تا (6) کاهش لگاریتمی در پایه (10) باکتری‌های شاخص را اعلام می‌کند. </a:t>
            </a:r>
            <a:br>
              <a:rPr lang="fa-IR" sz="2800" b="0" dirty="0" smtClean="0">
                <a:cs typeface="B Mitra" pitchFamily="2" charset="-78"/>
              </a:rPr>
            </a:br>
            <a:r>
              <a:rPr lang="fa-IR" sz="2800" b="0" dirty="0" smtClean="0">
                <a:cs typeface="B Mitra" pitchFamily="2" charset="-78"/>
              </a:rPr>
              <a:t>ز ـ اعضا و اندام‌های قطع شده باید مجزا جمع‌آوری و برای دفع به گورستان محل حمل شده و به روش خاص خود دفن شود. </a:t>
            </a:r>
          </a:p>
          <a:p>
            <a:pPr indent="3175">
              <a:buNone/>
            </a:pPr>
            <a:r>
              <a:rPr lang="fa-IR" sz="2800" b="0" dirty="0">
                <a:solidFill>
                  <a:srgbClr val="000000"/>
                </a:solidFill>
                <a:cs typeface="B Mitra" pitchFamily="2" charset="-78"/>
              </a:rPr>
              <a:t>ماده 70 ـ نصب هرگونه زباله‌سوز اعم از متمرکز و غیر متمرکز در شهرها ممنوع است.</a:t>
            </a:r>
            <a:r>
              <a:rPr lang="fa-IR" sz="2800" b="0" dirty="0" smtClean="0">
                <a:cs typeface="B Mitra" pitchFamily="2" charset="-78"/>
              </a:rPr>
              <a:t/>
            </a:r>
            <a:br>
              <a:rPr lang="fa-IR" sz="2800" b="0" dirty="0" smtClean="0">
                <a:cs typeface="B Mitra" pitchFamily="2" charset="-78"/>
              </a:rPr>
            </a:br>
            <a:r>
              <a:rPr lang="fa-IR" sz="2800" b="0" dirty="0" smtClean="0">
                <a:cs typeface="B Mitra" pitchFamily="2" charset="-78"/>
              </a:rPr>
              <a:t/>
            </a:r>
            <a:br>
              <a:rPr lang="fa-IR" sz="2800" b="0" dirty="0" smtClean="0">
                <a:cs typeface="B Mitra" pitchFamily="2" charset="-78"/>
              </a:rPr>
            </a:br>
            <a:endParaRPr lang="en-US" sz="2800" b="0" dirty="0">
              <a:cs typeface="B Mitra" pitchFamily="2" charset="-78"/>
            </a:endParaRPr>
          </a:p>
        </p:txBody>
      </p:sp>
      <p:pic>
        <p:nvPicPr>
          <p:cNvPr id="4" name="Content Placeholder 5" descr="funny-baby-parcel-Funny-Baby-kids-child-images-fun-bajiroo-photos.jpg"/>
          <p:cNvPicPr>
            <a:picLocks noChangeAspect="1"/>
          </p:cNvPicPr>
          <p:nvPr/>
        </p:nvPicPr>
        <p:blipFill>
          <a:blip r:embed="rId2"/>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786091256"/>
              </p:ext>
            </p:extLst>
          </p:nvPr>
        </p:nvGraphicFramePr>
        <p:xfrm>
          <a:off x="304800" y="304800"/>
          <a:ext cx="8534400" cy="6324604"/>
        </p:xfrm>
        <a:graphic>
          <a:graphicData uri="http://schemas.openxmlformats.org/drawingml/2006/table">
            <a:tbl>
              <a:tblPr rtl="1" firstRow="1" bandRow="1">
                <a:tableStyleId>{5C22544A-7EE6-4342-B048-85BDC9FD1C3A}</a:tableStyleId>
              </a:tblPr>
              <a:tblGrid>
                <a:gridCol w="1140726">
                  <a:extLst>
                    <a:ext uri="{9D8B030D-6E8A-4147-A177-3AD203B41FA5}">
                      <a16:colId xmlns:a16="http://schemas.microsoft.com/office/drawing/2014/main" val="20000"/>
                    </a:ext>
                  </a:extLst>
                </a:gridCol>
                <a:gridCol w="6313226">
                  <a:extLst>
                    <a:ext uri="{9D8B030D-6E8A-4147-A177-3AD203B41FA5}">
                      <a16:colId xmlns:a16="http://schemas.microsoft.com/office/drawing/2014/main" val="20001"/>
                    </a:ext>
                  </a:extLst>
                </a:gridCol>
                <a:gridCol w="1080448">
                  <a:extLst>
                    <a:ext uri="{9D8B030D-6E8A-4147-A177-3AD203B41FA5}">
                      <a16:colId xmlns:a16="http://schemas.microsoft.com/office/drawing/2014/main" val="20002"/>
                    </a:ext>
                  </a:extLst>
                </a:gridCol>
              </a:tblGrid>
              <a:tr h="574964">
                <a:tc>
                  <a:txBody>
                    <a:bodyPr/>
                    <a:lstStyle/>
                    <a:p>
                      <a:pPr algn="justLow" rtl="1">
                        <a:lnSpc>
                          <a:spcPct val="107000"/>
                        </a:lnSpc>
                        <a:spcAft>
                          <a:spcPts val="0"/>
                        </a:spcAft>
                      </a:pPr>
                      <a:r>
                        <a:rPr lang="fa-IR" sz="1600" b="1" dirty="0">
                          <a:solidFill>
                            <a:srgbClr val="000000"/>
                          </a:solidFill>
                          <a:effectLst/>
                          <a:latin typeface="BNazaninBold"/>
                          <a:ea typeface="Calibri" panose="020F0502020204030204" pitchFamily="34" charset="0"/>
                          <a:cs typeface="B Titr" panose="00000700000000000000" pitchFamily="2" charset="-78"/>
                        </a:rPr>
                        <a:t>الف-6-5</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dirty="0">
                          <a:solidFill>
                            <a:srgbClr val="000000"/>
                          </a:solidFill>
                          <a:effectLst/>
                          <a:latin typeface="BNazaninBold"/>
                          <a:ea typeface="Calibri" panose="020F0502020204030204" pitchFamily="34" charset="0"/>
                          <a:cs typeface="B Titr" panose="00000700000000000000" pitchFamily="2" charset="-78"/>
                        </a:rPr>
                        <a:t>فرا</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 Titr" panose="00000700000000000000" pitchFamily="2" charset="-78"/>
                        </a:rPr>
                        <a:t>ندها</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رختشو</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 Titr" panose="00000700000000000000" pitchFamily="2" charset="-78"/>
                        </a:rPr>
                        <a:t>خانه</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با</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رعا</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 Titr" panose="00000700000000000000" pitchFamily="2" charset="-78"/>
                        </a:rPr>
                        <a:t>ت</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ضوابط</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و</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شرا</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 Titr" panose="00000700000000000000" pitchFamily="2" charset="-78"/>
                        </a:rPr>
                        <a:t>ط</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استاندارد</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برنامه</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ر</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 Titr" panose="00000700000000000000" pitchFamily="2" charset="-78"/>
                        </a:rPr>
                        <a:t>ز</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و</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انجام</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م</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 Titr" panose="00000700000000000000" pitchFamily="2" charset="-78"/>
                        </a:rPr>
                        <a:t>شود</a:t>
                      </a:r>
                      <a:r>
                        <a:rPr lang="en-US" sz="1600" b="1" dirty="0">
                          <a:solidFill>
                            <a:srgbClr val="000000"/>
                          </a:solidFill>
                          <a:effectLst/>
                          <a:latin typeface="BNazaninBold"/>
                          <a:ea typeface="Calibri" panose="020F0502020204030204" pitchFamily="34" charset="0"/>
                          <a:cs typeface="B Titr" panose="000007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a:solidFill>
                            <a:srgbClr val="000000"/>
                          </a:solidFill>
                          <a:effectLst/>
                          <a:latin typeface="BNazanin"/>
                          <a:ea typeface="Calibri" panose="020F0502020204030204" pitchFamily="34" charset="0"/>
                          <a:cs typeface="B Titr" panose="00000700000000000000" pitchFamily="2" charset="-78"/>
                        </a:rPr>
                        <a:t>سطح</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0"/>
                  </a:ext>
                </a:extLst>
              </a:tr>
              <a:tr h="574964">
                <a:tc>
                  <a:txBody>
                    <a:bodyPr/>
                    <a:lstStyle/>
                    <a:p>
                      <a:pPr algn="justLow" rtl="1">
                        <a:lnSpc>
                          <a:spcPct val="107000"/>
                        </a:lnSpc>
                        <a:spcAft>
                          <a:spcPts val="0"/>
                        </a:spcAft>
                      </a:pPr>
                      <a:r>
                        <a:rPr lang="fa-IR" sz="1600" b="1">
                          <a:solidFill>
                            <a:srgbClr val="000000"/>
                          </a:solidFill>
                          <a:effectLst/>
                          <a:latin typeface="BNazaninBold"/>
                          <a:ea typeface="Calibri" panose="020F0502020204030204" pitchFamily="34" charset="0"/>
                          <a:cs typeface="B Nazanin" panose="00000400000000000000" pitchFamily="2" charset="-78"/>
                        </a:rPr>
                        <a:t>الف-6-5-1</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اصول</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بهداشت</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ساختارها</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فضاها</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ف</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ز</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ک</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رختشو</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خانه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رعا</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ت</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شود</a:t>
                      </a:r>
                      <a:r>
                        <a:rPr lang="en-US" sz="1600" b="1">
                          <a:solidFill>
                            <a:srgbClr val="000000"/>
                          </a:solidFill>
                          <a:effectLst/>
                          <a:latin typeface="BNazanin"/>
                          <a:ea typeface="Calibri" panose="020F0502020204030204" pitchFamily="34" charset="0"/>
                          <a:cs typeface="B Nazanin" panose="00000400000000000000" pitchFamily="2" charset="-78"/>
                        </a:rPr>
                        <a:t>. </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سطح</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ک</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1"/>
                  </a:ext>
                </a:extLst>
              </a:tr>
              <a:tr h="574964">
                <a:tc>
                  <a:txBody>
                    <a:bodyPr/>
                    <a:lstStyle/>
                    <a:p>
                      <a:pPr algn="justLow" rtl="1">
                        <a:lnSpc>
                          <a:spcPct val="107000"/>
                        </a:lnSpc>
                        <a:spcAft>
                          <a:spcPts val="0"/>
                        </a:spcAft>
                      </a:pPr>
                      <a:r>
                        <a:rPr lang="fa-IR" sz="1600" b="1">
                          <a:solidFill>
                            <a:srgbClr val="000000"/>
                          </a:solidFill>
                          <a:effectLst/>
                          <a:latin typeface="BNazaninBold"/>
                          <a:ea typeface="Calibri" panose="020F0502020204030204" pitchFamily="34" charset="0"/>
                          <a:cs typeface="B Nazanin" panose="00000400000000000000" pitchFamily="2" charset="-78"/>
                        </a:rPr>
                        <a:t>الف-6-5-2</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تفک</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ک،</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جمع</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آور</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حمل</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البسه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ملحفه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ها</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تم</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ز،</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کث</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ف</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آلوده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رخشو</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خانه،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جداگانه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با</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رعا</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ت</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اصول</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بهداشت</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انجام</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شود</a:t>
                      </a:r>
                      <a:r>
                        <a:rPr lang="en-US" sz="1600" b="1">
                          <a:solidFill>
                            <a:srgbClr val="000000"/>
                          </a:solidFill>
                          <a:effectLst/>
                          <a:latin typeface="BNazanin"/>
                          <a:ea typeface="Calibri" panose="020F0502020204030204" pitchFamily="34" charset="0"/>
                          <a:cs typeface="B Nazanin" panose="00000400000000000000" pitchFamily="2" charset="-78"/>
                        </a:rPr>
                        <a:t>. </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سطح</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ک</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2"/>
                  </a:ext>
                </a:extLst>
              </a:tr>
              <a:tr h="574964">
                <a:tc>
                  <a:txBody>
                    <a:bodyPr/>
                    <a:lstStyle/>
                    <a:p>
                      <a:pPr algn="justLow" rtl="1">
                        <a:lnSpc>
                          <a:spcPct val="107000"/>
                        </a:lnSpc>
                        <a:spcAft>
                          <a:spcPts val="0"/>
                        </a:spcAft>
                      </a:pPr>
                      <a:r>
                        <a:rPr lang="fa-IR" sz="1600" b="1">
                          <a:solidFill>
                            <a:srgbClr val="000000"/>
                          </a:solidFill>
                          <a:effectLst/>
                          <a:latin typeface="BNazaninBold"/>
                          <a:ea typeface="Calibri" panose="020F0502020204030204" pitchFamily="34" charset="0"/>
                          <a:cs typeface="B Nazanin" panose="00000400000000000000" pitchFamily="2" charset="-78"/>
                        </a:rPr>
                        <a:t>الف-6-5-3</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انتقال</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البسه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ملحفه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تم</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ز</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از</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رختشو</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خانه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بخش</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ها</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با</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رعا</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ت</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اصول</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ممانعت</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از</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انتقال</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آلودگ</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انجام</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شوند</a:t>
                      </a:r>
                      <a:r>
                        <a:rPr lang="en-US" sz="1600" b="1">
                          <a:solidFill>
                            <a:srgbClr val="000000"/>
                          </a:solidFill>
                          <a:effectLst/>
                          <a:latin typeface="BNazanin"/>
                          <a:ea typeface="Calibri" panose="020F0502020204030204" pitchFamily="34" charset="0"/>
                          <a:cs typeface="B Nazanin" panose="00000400000000000000" pitchFamily="2" charset="-78"/>
                        </a:rPr>
                        <a:t>. </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سطح</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ک</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3"/>
                  </a:ext>
                </a:extLst>
              </a:tr>
              <a:tr h="574964">
                <a:tc>
                  <a:txBody>
                    <a:bodyPr/>
                    <a:lstStyle/>
                    <a:p>
                      <a:pPr algn="justLow" rtl="1">
                        <a:lnSpc>
                          <a:spcPct val="107000"/>
                        </a:lnSpc>
                        <a:spcAft>
                          <a:spcPts val="0"/>
                        </a:spcAft>
                      </a:pPr>
                      <a:r>
                        <a:rPr lang="fa-IR" sz="1600" b="1">
                          <a:solidFill>
                            <a:srgbClr val="000000"/>
                          </a:solidFill>
                          <a:effectLst/>
                          <a:latin typeface="BNazaninBold"/>
                          <a:ea typeface="Calibri" panose="020F0502020204030204" pitchFamily="34" charset="0"/>
                          <a:cs typeface="B Nazanin" panose="00000400000000000000" pitchFamily="2" charset="-78"/>
                        </a:rPr>
                        <a:t>الف-6-5-4</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البسه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ملحفه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عفون</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غ</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رعفون</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با</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ماش</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ن</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لباسشو</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جداگانه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محلولها</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مناسب</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متناسب</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با</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ظرف</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ت</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مورد</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ن</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از</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شستشو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شوند</a:t>
                      </a:r>
                      <a:r>
                        <a:rPr lang="en-US" sz="1600" b="1">
                          <a:solidFill>
                            <a:srgbClr val="000000"/>
                          </a:solidFill>
                          <a:effectLst/>
                          <a:latin typeface="BNazanin"/>
                          <a:ea typeface="Calibri" panose="020F0502020204030204" pitchFamily="34" charset="0"/>
                          <a:cs typeface="B Nazanin" panose="00000400000000000000" pitchFamily="2" charset="-78"/>
                        </a:rPr>
                        <a:t>. </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سطح</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ک</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4"/>
                  </a:ext>
                </a:extLst>
              </a:tr>
              <a:tr h="574964">
                <a:tc>
                  <a:txBody>
                    <a:bodyPr/>
                    <a:lstStyle/>
                    <a:p>
                      <a:pPr algn="justLow" rtl="1">
                        <a:lnSpc>
                          <a:spcPct val="107000"/>
                        </a:lnSpc>
                        <a:spcAft>
                          <a:spcPts val="0"/>
                        </a:spcAft>
                      </a:pPr>
                      <a:r>
                        <a:rPr lang="fa-IR" sz="1600" b="1">
                          <a:solidFill>
                            <a:srgbClr val="000000"/>
                          </a:solidFill>
                          <a:effectLst/>
                          <a:latin typeface="BNazaninBold"/>
                          <a:ea typeface="Calibri" panose="020F0502020204030204" pitchFamily="34" charset="0"/>
                          <a:cs typeface="B Nazanin" panose="00000400000000000000" pitchFamily="2" charset="-78"/>
                        </a:rPr>
                        <a:t>الف-6-5-5</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محل</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ذخ</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ره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البسه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ملحفه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تم</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ز</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ه</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چ</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گونه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تداخل</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با</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البسه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کث</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ف</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ندارد</a:t>
                      </a:r>
                      <a:r>
                        <a:rPr lang="en-US" sz="1600" b="1">
                          <a:solidFill>
                            <a:srgbClr val="000000"/>
                          </a:solidFill>
                          <a:effectLst/>
                          <a:latin typeface="BNazanin"/>
                          <a:ea typeface="Calibri" panose="020F0502020204030204" pitchFamily="34" charset="0"/>
                          <a:cs typeface="B Nazanin" panose="00000400000000000000" pitchFamily="2" charset="-78"/>
                        </a:rPr>
                        <a:t>. </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سطح</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ک</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5"/>
                  </a:ext>
                </a:extLst>
              </a:tr>
              <a:tr h="574964">
                <a:tc>
                  <a:txBody>
                    <a:bodyPr/>
                    <a:lstStyle/>
                    <a:p>
                      <a:pPr algn="justLow" rtl="1">
                        <a:lnSpc>
                          <a:spcPct val="107000"/>
                        </a:lnSpc>
                        <a:spcAft>
                          <a:spcPts val="0"/>
                        </a:spcAft>
                      </a:pPr>
                      <a:r>
                        <a:rPr lang="fa-IR" sz="1600" b="1">
                          <a:solidFill>
                            <a:srgbClr val="000000"/>
                          </a:solidFill>
                          <a:effectLst/>
                          <a:latin typeface="BNazaninBold"/>
                          <a:ea typeface="Calibri" panose="020F0502020204030204" pitchFamily="34" charset="0"/>
                          <a:cs typeface="B Nazanin" panose="00000400000000000000" pitchFamily="2" charset="-78"/>
                        </a:rPr>
                        <a:t>الف-6-5-6</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رختشو</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خانه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دارا</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تجه</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زات</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خشک کن</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اتو</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غلطک</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ا</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پرس</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برق</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بوده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دستگاه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ها</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سالم</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است</a:t>
                      </a:r>
                      <a:r>
                        <a:rPr lang="en-US" sz="1600" b="1">
                          <a:solidFill>
                            <a:srgbClr val="000000"/>
                          </a:solidFill>
                          <a:effectLst/>
                          <a:latin typeface="BNazanin"/>
                          <a:ea typeface="Calibri" panose="020F0502020204030204" pitchFamily="34" charset="0"/>
                          <a:cs typeface="B Nazanin" panose="00000400000000000000" pitchFamily="2" charset="-78"/>
                        </a:rPr>
                        <a:t>. </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سطح</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دو</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6"/>
                  </a:ext>
                </a:extLst>
              </a:tr>
              <a:tr h="574964">
                <a:tc>
                  <a:txBody>
                    <a:bodyPr/>
                    <a:lstStyle/>
                    <a:p>
                      <a:pPr algn="justLow" rtl="1">
                        <a:lnSpc>
                          <a:spcPct val="107000"/>
                        </a:lnSpc>
                        <a:spcAft>
                          <a:spcPts val="0"/>
                        </a:spcAft>
                      </a:pPr>
                      <a:r>
                        <a:rPr lang="fa-IR" sz="1600" b="1">
                          <a:solidFill>
                            <a:srgbClr val="000000"/>
                          </a:solidFill>
                          <a:effectLst/>
                          <a:latin typeface="BNazaninBold"/>
                          <a:ea typeface="Calibri" panose="020F0502020204030204" pitchFamily="34" charset="0"/>
                          <a:cs typeface="B Nazanin" panose="00000400000000000000" pitchFamily="2" charset="-78"/>
                        </a:rPr>
                        <a:t>الف-6-5-7</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البسه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ملحفه ها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مورد</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ن</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از</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ماران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در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همه</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ساعات</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اعم</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از</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ام</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تعط</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ل</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و</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غ</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ر</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تعط</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ل</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با</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شرا</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ط</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بهداشت</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تام</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ن</a:t>
                      </a:r>
                      <a:r>
                        <a:rPr lang="fa-IR" sz="1600" b="1" dirty="0">
                          <a:solidFill>
                            <a:srgbClr val="000000"/>
                          </a:solidFill>
                          <a:effectLst/>
                          <a:latin typeface="BNazanin"/>
                          <a:ea typeface="Calibri" panose="020F0502020204030204" pitchFamily="34" charset="0"/>
                          <a:cs typeface="BNazanin"/>
                        </a:rPr>
                        <a:t> </a:t>
                      </a:r>
                      <a:r>
                        <a:rPr lang="fa-IR" sz="1600" b="1" dirty="0">
                          <a:solidFill>
                            <a:srgbClr val="000000"/>
                          </a:solidFill>
                          <a:effectLst/>
                          <a:latin typeface="BNazanin"/>
                          <a:ea typeface="Calibri" panose="020F0502020204030204" pitchFamily="34" charset="0"/>
                          <a:cs typeface="B Nazanin" panose="00000400000000000000" pitchFamily="2" charset="-78"/>
                        </a:rPr>
                        <a:t>م</a:t>
                      </a:r>
                      <a:r>
                        <a:rPr lang="fa-IR" sz="160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dirty="0">
                          <a:solidFill>
                            <a:srgbClr val="000000"/>
                          </a:solidFill>
                          <a:effectLst/>
                          <a:latin typeface="BNazanin"/>
                          <a:ea typeface="Calibri" panose="020F0502020204030204" pitchFamily="34" charset="0"/>
                          <a:cs typeface="B Nazanin" panose="00000400000000000000" pitchFamily="2" charset="-78"/>
                        </a:rPr>
                        <a:t>شود</a:t>
                      </a:r>
                      <a:r>
                        <a:rPr lang="en-US" sz="1600" b="1" dirty="0">
                          <a:solidFill>
                            <a:srgbClr val="000000"/>
                          </a:solidFill>
                          <a:effectLst/>
                          <a:latin typeface="BNazanin"/>
                          <a:ea typeface="Calibri" panose="020F0502020204030204" pitchFamily="34" charset="0"/>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سطح</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دو</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7"/>
                  </a:ext>
                </a:extLst>
              </a:tr>
              <a:tr h="574964">
                <a:tc>
                  <a:txBody>
                    <a:bodyPr/>
                    <a:lstStyle/>
                    <a:p>
                      <a:pPr algn="justLow" rtl="1">
                        <a:lnSpc>
                          <a:spcPct val="107000"/>
                        </a:lnSpc>
                        <a:spcAft>
                          <a:spcPts val="0"/>
                        </a:spcAft>
                      </a:pPr>
                      <a:r>
                        <a:rPr lang="fa-IR" sz="1600" b="1" dirty="0">
                          <a:solidFill>
                            <a:srgbClr val="000000"/>
                          </a:solidFill>
                          <a:effectLst/>
                          <a:latin typeface="BNazaninBold"/>
                          <a:ea typeface="Calibri" panose="020F0502020204030204" pitchFamily="34" charset="0"/>
                          <a:cs typeface="B Titr" panose="00000700000000000000" pitchFamily="2" charset="-78"/>
                        </a:rPr>
                        <a:t>الف-6-6</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5">
                        <a:lumMod val="75000"/>
                      </a:schemeClr>
                    </a:solidFill>
                  </a:tcPr>
                </a:tc>
                <a:tc>
                  <a:txBody>
                    <a:bodyPr/>
                    <a:lstStyle/>
                    <a:p>
                      <a:pPr algn="justLow" rtl="1">
                        <a:lnSpc>
                          <a:spcPct val="107000"/>
                        </a:lnSpc>
                        <a:spcAft>
                          <a:spcPts val="0"/>
                        </a:spcAft>
                      </a:pPr>
                      <a:r>
                        <a:rPr lang="fa-IR" sz="1600" b="1" dirty="0">
                          <a:solidFill>
                            <a:srgbClr val="000000"/>
                          </a:solidFill>
                          <a:effectLst/>
                          <a:latin typeface="BNazaninBold"/>
                          <a:ea typeface="Calibri" panose="020F0502020204030204" pitchFamily="34" charset="0"/>
                          <a:cs typeface="B Titr" panose="00000700000000000000" pitchFamily="2" charset="-78"/>
                        </a:rPr>
                        <a:t>اصول</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بهداشت</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حفاظت</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در</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برابر</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پرتوها</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رعا</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 Titr" panose="00000700000000000000" pitchFamily="2" charset="-78"/>
                        </a:rPr>
                        <a:t>ت</a:t>
                      </a:r>
                      <a:r>
                        <a:rPr lang="fa-IR" sz="1600" b="1" dirty="0">
                          <a:solidFill>
                            <a:srgbClr val="000000"/>
                          </a:solidFill>
                          <a:effectLst/>
                          <a:latin typeface="BNazaninBold"/>
                          <a:ea typeface="Calibri" panose="020F0502020204030204" pitchFamily="34" charset="0"/>
                          <a:cs typeface="BNazaninBold"/>
                        </a:rPr>
                        <a:t> </a:t>
                      </a:r>
                      <a:r>
                        <a:rPr lang="fa-IR" sz="1600" b="1" dirty="0">
                          <a:solidFill>
                            <a:srgbClr val="000000"/>
                          </a:solidFill>
                          <a:effectLst/>
                          <a:latin typeface="BNazaninBold"/>
                          <a:ea typeface="Calibri" panose="020F0502020204030204" pitchFamily="34" charset="0"/>
                          <a:cs typeface="B Titr" panose="00000700000000000000" pitchFamily="2" charset="-78"/>
                        </a:rPr>
                        <a:t>م</a:t>
                      </a:r>
                      <a:r>
                        <a:rPr lang="fa-IR" sz="16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ی</a:t>
                      </a:r>
                      <a:r>
                        <a:rPr lang="fa-IR" sz="1600" b="1" dirty="0">
                          <a:solidFill>
                            <a:srgbClr val="000000"/>
                          </a:solidFill>
                          <a:effectLst/>
                          <a:latin typeface="BNazaninBold"/>
                          <a:ea typeface="Calibri" panose="020F0502020204030204" pitchFamily="34" charset="0"/>
                          <a:cs typeface="B Titr" panose="00000700000000000000" pitchFamily="2" charset="-78"/>
                        </a:rPr>
                        <a:t>شود</a:t>
                      </a:r>
                      <a:r>
                        <a:rPr lang="en-US" sz="1600" b="1" dirty="0">
                          <a:solidFill>
                            <a:srgbClr val="000000"/>
                          </a:solidFill>
                          <a:effectLst/>
                          <a:latin typeface="BNazaninBold"/>
                          <a:ea typeface="Calibri" panose="020F0502020204030204" pitchFamily="34" charset="0"/>
                          <a:cs typeface="B Titr" panose="000007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5">
                        <a:lumMod val="75000"/>
                      </a:schemeClr>
                    </a:solidFill>
                  </a:tcPr>
                </a:tc>
                <a:tc>
                  <a:txBody>
                    <a:bodyPr/>
                    <a:lstStyle/>
                    <a:p>
                      <a:pPr algn="ctr" rtl="1">
                        <a:lnSpc>
                          <a:spcPct val="107000"/>
                        </a:lnSpc>
                        <a:spcAft>
                          <a:spcPts val="0"/>
                        </a:spcAft>
                      </a:pPr>
                      <a:r>
                        <a:rPr lang="fa-IR" sz="1600" b="1" dirty="0">
                          <a:solidFill>
                            <a:srgbClr val="000000"/>
                          </a:solidFill>
                          <a:effectLst/>
                          <a:latin typeface="BNazanin"/>
                          <a:ea typeface="Calibri" panose="020F0502020204030204" pitchFamily="34" charset="0"/>
                          <a:cs typeface="B Titr" panose="00000700000000000000" pitchFamily="2" charset="-78"/>
                        </a:rPr>
                        <a:t>سطح</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5">
                        <a:lumMod val="75000"/>
                      </a:schemeClr>
                    </a:solidFill>
                  </a:tcPr>
                </a:tc>
                <a:extLst>
                  <a:ext uri="{0D108BD9-81ED-4DB2-BD59-A6C34878D82A}">
                    <a16:rowId xmlns:a16="http://schemas.microsoft.com/office/drawing/2014/main" val="10008"/>
                  </a:ext>
                </a:extLst>
              </a:tr>
              <a:tr h="574964">
                <a:tc>
                  <a:txBody>
                    <a:bodyPr/>
                    <a:lstStyle/>
                    <a:p>
                      <a:pPr algn="justLow" rtl="1">
                        <a:lnSpc>
                          <a:spcPct val="107000"/>
                        </a:lnSpc>
                        <a:spcAft>
                          <a:spcPts val="0"/>
                        </a:spcAft>
                      </a:pPr>
                      <a:r>
                        <a:rPr lang="fa-IR" sz="1600" b="1">
                          <a:solidFill>
                            <a:srgbClr val="000000"/>
                          </a:solidFill>
                          <a:effectLst/>
                          <a:latin typeface="BNazaninBold"/>
                          <a:ea typeface="Calibri" panose="020F0502020204030204" pitchFamily="34" charset="0"/>
                          <a:cs typeface="B Nazanin" panose="00000400000000000000" pitchFamily="2" charset="-78"/>
                        </a:rPr>
                        <a:t>الف-6-6-1</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تجه</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زات</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منابع</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مولد</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پرتو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در</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مارستان</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دارا</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مجوز</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کار</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با</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اشعه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از</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سازمان</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انرژ</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اتم</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کنترل</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ک</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ف</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معتبر</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است</a:t>
                      </a:r>
                      <a:r>
                        <a:rPr lang="en-US" sz="1600" b="1">
                          <a:solidFill>
                            <a:srgbClr val="000000"/>
                          </a:solidFill>
                          <a:effectLst/>
                          <a:latin typeface="BNazanin"/>
                          <a:ea typeface="Calibri" panose="020F0502020204030204" pitchFamily="34" charset="0"/>
                          <a:cs typeface="B Nazanin" panose="00000400000000000000" pitchFamily="2" charset="-78"/>
                        </a:rPr>
                        <a:t>. </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سطح</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ک</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9"/>
                  </a:ext>
                </a:extLst>
              </a:tr>
              <a:tr h="574964">
                <a:tc>
                  <a:txBody>
                    <a:bodyPr/>
                    <a:lstStyle/>
                    <a:p>
                      <a:pPr algn="justLow" rtl="1">
                        <a:lnSpc>
                          <a:spcPct val="107000"/>
                        </a:lnSpc>
                        <a:spcAft>
                          <a:spcPts val="0"/>
                        </a:spcAft>
                      </a:pPr>
                      <a:r>
                        <a:rPr lang="fa-IR" sz="1600" b="1">
                          <a:solidFill>
                            <a:srgbClr val="000000"/>
                          </a:solidFill>
                          <a:effectLst/>
                          <a:latin typeface="BNazaninBold"/>
                          <a:ea typeface="Calibri" panose="020F0502020204030204" pitchFamily="34" charset="0"/>
                          <a:cs typeface="B Nazanin" panose="00000400000000000000" pitchFamily="2" charset="-78"/>
                        </a:rPr>
                        <a:t>الف-6-6-2</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Low" rtl="1">
                        <a:lnSpc>
                          <a:spcPct val="107000"/>
                        </a:lnSpc>
                        <a:spcAft>
                          <a:spcPts val="0"/>
                        </a:spcAft>
                      </a:pPr>
                      <a:r>
                        <a:rPr lang="fa-IR" sz="1600" b="1">
                          <a:solidFill>
                            <a:srgbClr val="000000"/>
                          </a:solidFill>
                          <a:effectLst/>
                          <a:latin typeface="BNazanin"/>
                          <a:ea typeface="Calibri" panose="020F0502020204030204" pitchFamily="34" charset="0"/>
                          <a:cs typeface="B Nazanin" panose="00000400000000000000" pitchFamily="2" charset="-78"/>
                        </a:rPr>
                        <a:t>حدود</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مجاز</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پرتو،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ساختار</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ف</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ز</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ک</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تجه</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زات</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حفاظت</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در</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برابر</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اشعه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مطابق</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ضوابط</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مربوط</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برنامه</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ر</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ز</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و</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رعا</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ت</a:t>
                      </a:r>
                      <a:r>
                        <a:rPr lang="fa-IR" sz="1600" b="1">
                          <a:solidFill>
                            <a:srgbClr val="000000"/>
                          </a:solidFill>
                          <a:effectLst/>
                          <a:latin typeface="BNazanin"/>
                          <a:ea typeface="Calibri" panose="020F0502020204030204" pitchFamily="34" charset="0"/>
                          <a:cs typeface="BNazanin"/>
                        </a:rPr>
                        <a:t> </a:t>
                      </a:r>
                      <a:r>
                        <a:rPr lang="fa-IR" sz="1600" b="1">
                          <a:solidFill>
                            <a:srgbClr val="000000"/>
                          </a:solidFill>
                          <a:effectLst/>
                          <a:latin typeface="BNazanin"/>
                          <a:ea typeface="Calibri" panose="020F0502020204030204" pitchFamily="34" charset="0"/>
                          <a:cs typeface="B Nazanin" panose="00000400000000000000" pitchFamily="2" charset="-78"/>
                        </a:rPr>
                        <a:t>م</a:t>
                      </a:r>
                      <a:r>
                        <a:rPr lang="fa-IR" sz="1600" b="1">
                          <a:solidFill>
                            <a:srgbClr val="000000"/>
                          </a:solidFill>
                          <a:effectLst/>
                          <a:latin typeface="Arial" panose="020B0604020202020204" pitchFamily="34" charset="0"/>
                          <a:ea typeface="Calibri" panose="020F0502020204030204" pitchFamily="34" charset="0"/>
                          <a:cs typeface="B Nazanin" panose="00000400000000000000" pitchFamily="2" charset="-78"/>
                        </a:rPr>
                        <a:t>ی</a:t>
                      </a:r>
                      <a:r>
                        <a:rPr lang="fa-IR" sz="1600" b="1">
                          <a:solidFill>
                            <a:srgbClr val="000000"/>
                          </a:solidFill>
                          <a:effectLst/>
                          <a:latin typeface="BNazanin"/>
                          <a:ea typeface="Calibri" panose="020F0502020204030204" pitchFamily="34" charset="0"/>
                          <a:cs typeface="B Nazanin" panose="00000400000000000000" pitchFamily="2" charset="-78"/>
                        </a:rPr>
                        <a:t>شود</a:t>
                      </a:r>
                      <a:r>
                        <a:rPr lang="en-US" sz="1600" b="1">
                          <a:solidFill>
                            <a:srgbClr val="000000"/>
                          </a:solidFill>
                          <a:effectLst/>
                          <a:latin typeface="BNazanin"/>
                          <a:ea typeface="Calibri" panose="020F0502020204030204" pitchFamily="34" charset="0"/>
                          <a:cs typeface="B Nazanin" panose="00000400000000000000" pitchFamily="2" charset="-78"/>
                        </a:rPr>
                        <a:t>.</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07000"/>
                        </a:lnSpc>
                        <a:spcAft>
                          <a:spcPts val="0"/>
                        </a:spcAft>
                      </a:pPr>
                      <a:r>
                        <a:rPr lang="fa-IR" sz="1600" b="1" dirty="0">
                          <a:solidFill>
                            <a:srgbClr val="000000"/>
                          </a:solidFill>
                          <a:effectLst/>
                          <a:latin typeface="BNazanin"/>
                          <a:ea typeface="Calibri" panose="020F0502020204030204" pitchFamily="34" charset="0"/>
                          <a:cs typeface="B Nazanin" panose="00000400000000000000" pitchFamily="2" charset="-78"/>
                        </a:rPr>
                        <a:t>سطح یک</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016458938"/>
      </p:ext>
    </p:extLst>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381000"/>
            <a:ext cx="8229600" cy="5745163"/>
          </a:xfrm>
        </p:spPr>
        <p:txBody>
          <a:bodyPr>
            <a:normAutofit/>
          </a:bodyPr>
          <a:lstStyle/>
          <a:p>
            <a:pPr algn="ctr" rtl="1"/>
            <a:r>
              <a:rPr lang="fa-IR" sz="3600" dirty="0" smtClean="0">
                <a:cs typeface="B Esfehan" pitchFamily="2" charset="-78"/>
              </a:rPr>
              <a:t>با تشکر از توجه شما عزیزان</a:t>
            </a:r>
            <a:endParaRPr lang="en-US" sz="3600" dirty="0">
              <a:cs typeface="B Esfehan" pitchFamily="2" charset="-78"/>
            </a:endParaRPr>
          </a:p>
        </p:txBody>
      </p:sp>
      <p:pic>
        <p:nvPicPr>
          <p:cNvPr id="3" name="Picture 2" descr="ی.bmp"/>
          <p:cNvPicPr>
            <a:picLocks noChangeAspect="1"/>
          </p:cNvPicPr>
          <p:nvPr/>
        </p:nvPicPr>
        <p:blipFill>
          <a:blip r:embed="rId2"/>
          <a:stretch>
            <a:fillRect/>
          </a:stretch>
        </p:blipFill>
        <p:spPr>
          <a:xfrm>
            <a:off x="1105174" y="1322028"/>
            <a:ext cx="6972025" cy="4697772"/>
          </a:xfrm>
          <a:prstGeom prst="rect">
            <a:avLst/>
          </a:prstGeom>
        </p:spPr>
      </p:pic>
      <p:pic>
        <p:nvPicPr>
          <p:cNvPr id="5" name="Picture 4" descr="Hydrangeas.jpg"/>
          <p:cNvPicPr>
            <a:picLocks noChangeAspect="1"/>
          </p:cNvPicPr>
          <p:nvPr/>
        </p:nvPicPr>
        <p:blipFill>
          <a:blip r:embed="rId3" cstate="print"/>
          <a:stretch>
            <a:fillRect/>
          </a:stretch>
        </p:blipFill>
        <p:spPr>
          <a:xfrm>
            <a:off x="0" y="0"/>
            <a:ext cx="9144000" cy="6858000"/>
          </a:xfrm>
          <a:prstGeom prst="rect">
            <a:avLst/>
          </a:prstGeom>
        </p:spPr>
      </p:pic>
      <p:sp>
        <p:nvSpPr>
          <p:cNvPr id="6" name="Rectangle 5"/>
          <p:cNvSpPr/>
          <p:nvPr/>
        </p:nvSpPr>
        <p:spPr>
          <a:xfrm>
            <a:off x="3643306" y="357166"/>
            <a:ext cx="5500694" cy="2308324"/>
          </a:xfrm>
          <a:prstGeom prst="rect">
            <a:avLst/>
          </a:prstGeom>
        </p:spPr>
        <p:txBody>
          <a:bodyPr wrap="square">
            <a:spAutoFit/>
          </a:bodyPr>
          <a:lstStyle/>
          <a:p>
            <a:pPr algn="r" rtl="1"/>
            <a:r>
              <a:rPr lang="fa-IR" sz="2400" b="1" dirty="0" smtClean="0">
                <a:solidFill>
                  <a:schemeClr val="accent1">
                    <a:lumMod val="40000"/>
                    <a:lumOff val="60000"/>
                  </a:schemeClr>
                </a:solidFill>
                <a:cs typeface="B Titr" pitchFamily="2" charset="-78"/>
              </a:rPr>
              <a:t>خدایا به من زیستنی عطا کن</a:t>
            </a:r>
            <a:br>
              <a:rPr lang="fa-IR" sz="2400" b="1" dirty="0" smtClean="0">
                <a:solidFill>
                  <a:schemeClr val="accent1">
                    <a:lumMod val="40000"/>
                    <a:lumOff val="60000"/>
                  </a:schemeClr>
                </a:solidFill>
                <a:cs typeface="B Titr" pitchFamily="2" charset="-78"/>
              </a:rPr>
            </a:br>
            <a:r>
              <a:rPr lang="fa-IR" sz="2400" b="1" dirty="0" smtClean="0">
                <a:solidFill>
                  <a:schemeClr val="accent1">
                    <a:lumMod val="40000"/>
                    <a:lumOff val="60000"/>
                  </a:schemeClr>
                </a:solidFill>
                <a:cs typeface="B Titr" pitchFamily="2" charset="-78"/>
              </a:rPr>
              <a:t>که در لحظه ی مرگ بر بی ثمری لحظه ای که برای زیستن گذشته است</a:t>
            </a:r>
            <a:br>
              <a:rPr lang="fa-IR" sz="2400" b="1" dirty="0" smtClean="0">
                <a:solidFill>
                  <a:schemeClr val="accent1">
                    <a:lumMod val="40000"/>
                    <a:lumOff val="60000"/>
                  </a:schemeClr>
                </a:solidFill>
                <a:cs typeface="B Titr" pitchFamily="2" charset="-78"/>
              </a:rPr>
            </a:br>
            <a:r>
              <a:rPr lang="fa-IR" sz="2400" b="1" dirty="0" smtClean="0">
                <a:solidFill>
                  <a:schemeClr val="accent1">
                    <a:lumMod val="40000"/>
                    <a:lumOff val="60000"/>
                  </a:schemeClr>
                </a:solidFill>
                <a:cs typeface="B Titr" pitchFamily="2" charset="-78"/>
              </a:rPr>
              <a:t>حسرت نخورم.</a:t>
            </a:r>
            <a:br>
              <a:rPr lang="fa-IR" sz="2400" b="1" dirty="0" smtClean="0">
                <a:solidFill>
                  <a:schemeClr val="accent1">
                    <a:lumMod val="40000"/>
                    <a:lumOff val="60000"/>
                  </a:schemeClr>
                </a:solidFill>
                <a:cs typeface="B Titr" pitchFamily="2" charset="-78"/>
              </a:rPr>
            </a:br>
            <a:r>
              <a:rPr lang="fa-IR" sz="2400" b="1" dirty="0" smtClean="0">
                <a:solidFill>
                  <a:schemeClr val="accent1">
                    <a:lumMod val="40000"/>
                    <a:lumOff val="60000"/>
                  </a:schemeClr>
                </a:solidFill>
                <a:cs typeface="B Titr" pitchFamily="2" charset="-78"/>
              </a:rPr>
              <a:t>و مردنی عطا کن</a:t>
            </a:r>
            <a:br>
              <a:rPr lang="fa-IR" sz="2400" b="1" dirty="0" smtClean="0">
                <a:solidFill>
                  <a:schemeClr val="accent1">
                    <a:lumMod val="40000"/>
                    <a:lumOff val="60000"/>
                  </a:schemeClr>
                </a:solidFill>
                <a:cs typeface="B Titr" pitchFamily="2" charset="-78"/>
              </a:rPr>
            </a:br>
            <a:r>
              <a:rPr lang="fa-IR" sz="2400" b="1" dirty="0" smtClean="0">
                <a:solidFill>
                  <a:schemeClr val="accent1">
                    <a:lumMod val="40000"/>
                    <a:lumOff val="60000"/>
                  </a:schemeClr>
                </a:solidFill>
                <a:cs typeface="B Titr" pitchFamily="2" charset="-78"/>
              </a:rPr>
              <a:t>که بر بیهودگی اش سوگوار نباشم</a:t>
            </a:r>
            <a:endParaRPr lang="fa-IR" sz="2400" b="1" dirty="0">
              <a:solidFill>
                <a:schemeClr val="accent1">
                  <a:lumMod val="40000"/>
                  <a:lumOff val="60000"/>
                </a:schemeClr>
              </a:solidFill>
              <a:cs typeface="B Titr" pitchFamily="2" charset="-78"/>
            </a:endParaRPr>
          </a:p>
        </p:txBody>
      </p:sp>
      <p:sp>
        <p:nvSpPr>
          <p:cNvPr id="7" name="Rectangle 6"/>
          <p:cNvSpPr/>
          <p:nvPr/>
        </p:nvSpPr>
        <p:spPr>
          <a:xfrm>
            <a:off x="428596" y="5143512"/>
            <a:ext cx="3000396" cy="1446550"/>
          </a:xfrm>
          <a:prstGeom prst="rect">
            <a:avLst/>
          </a:prstGeom>
        </p:spPr>
        <p:txBody>
          <a:bodyPr wrap="square">
            <a:spAutoFit/>
          </a:bodyPr>
          <a:lstStyle/>
          <a:p>
            <a:pPr algn="ctr" rtl="1"/>
            <a:r>
              <a:rPr lang="fa-IR" sz="4400" dirty="0" smtClean="0">
                <a:solidFill>
                  <a:schemeClr val="accent1">
                    <a:lumMod val="60000"/>
                    <a:lumOff val="40000"/>
                  </a:schemeClr>
                </a:solidFill>
                <a:cs typeface="B Titr" pitchFamily="2" charset="-78"/>
              </a:rPr>
              <a:t>از حضور شما متشکرم</a:t>
            </a:r>
            <a:endParaRPr lang="fa-IR" sz="4400" dirty="0">
              <a:solidFill>
                <a:schemeClr val="accent1">
                  <a:lumMod val="60000"/>
                  <a:lumOff val="40000"/>
                </a:schemeClr>
              </a:solidFill>
              <a:cs typeface="B Titr" pitchFamily="2" charset="-78"/>
            </a:endParaRPr>
          </a:p>
        </p:txBody>
      </p:sp>
      <p:pic>
        <p:nvPicPr>
          <p:cNvPr id="8" name="Picture 7" descr="hvt8syg667geloqs2jw8.jpg"/>
          <p:cNvPicPr>
            <a:picLocks noChangeAspect="1"/>
          </p:cNvPicPr>
          <p:nvPr/>
        </p:nvPicPr>
        <p:blipFill>
          <a:blip r:embed="rId4"/>
          <a:stretch>
            <a:fillRect/>
          </a:stretch>
        </p:blipFill>
        <p:spPr>
          <a:xfrm>
            <a:off x="0" y="-285776"/>
            <a:ext cx="9715536" cy="7143776"/>
          </a:xfrm>
          <a:prstGeom prst="rect">
            <a:avLst/>
          </a:prstGeom>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382000" cy="6092952"/>
          </a:xfrm>
        </p:spPr>
        <p:txBody>
          <a:bodyPr>
            <a:normAutofit fontScale="92500" lnSpcReduction="10000"/>
          </a:bodyPr>
          <a:lstStyle/>
          <a:p>
            <a:pPr marL="0" indent="0">
              <a:lnSpc>
                <a:spcPct val="107000"/>
              </a:lnSpc>
              <a:spcAft>
                <a:spcPts val="800"/>
              </a:spcAft>
              <a:buNone/>
            </a:pPr>
            <a:r>
              <a:rPr lang="fa-IR" sz="2000" dirty="0">
                <a:latin typeface="Calibri" panose="020F0502020204030204" pitchFamily="34" charset="0"/>
                <a:ea typeface="Calibri" panose="020F0502020204030204" pitchFamily="34" charset="0"/>
                <a:cs typeface="B Titr" panose="00000700000000000000" pitchFamily="2" charset="-78"/>
              </a:rPr>
              <a:t>الف</a:t>
            </a:r>
            <a:r>
              <a:rPr lang="fa-IR" sz="2000" dirty="0">
                <a:latin typeface="Calibri" panose="020F0502020204030204" pitchFamily="34" charset="0"/>
                <a:ea typeface="Calibri" panose="020F0502020204030204" pitchFamily="34" charset="0"/>
                <a:cs typeface="Sakkal Majalla" panose="02000000000000000000" pitchFamily="2" charset="-78"/>
              </a:rPr>
              <a:t>–</a:t>
            </a:r>
            <a:r>
              <a:rPr lang="fa-IR" sz="2000" dirty="0">
                <a:latin typeface="Calibri" panose="020F0502020204030204" pitchFamily="34" charset="0"/>
                <a:ea typeface="Calibri" panose="020F0502020204030204" pitchFamily="34" charset="0"/>
                <a:cs typeface="B Titr" panose="00000700000000000000" pitchFamily="2" charset="-78"/>
              </a:rPr>
              <a:t> 6-1-1	نظافت، شستشو و گندزدایی در تمام بخشها / واحدها با رعایت اصول و شرایط بهداشت محیط برنامه ریزی و انجام میشود. 	سطح </a:t>
            </a:r>
            <a:r>
              <a:rPr lang="fa-IR" sz="2000" dirty="0" smtClean="0">
                <a:latin typeface="Calibri" panose="020F0502020204030204" pitchFamily="34" charset="0"/>
                <a:ea typeface="Calibri" panose="020F0502020204030204" pitchFamily="34" charset="0"/>
                <a:cs typeface="B Titr" panose="00000700000000000000" pitchFamily="2" charset="-78"/>
              </a:rPr>
              <a:t>یک</a:t>
            </a:r>
          </a:p>
          <a:p>
            <a:pPr marL="0" indent="0" algn="justLow">
              <a:lnSpc>
                <a:spcPct val="107000"/>
              </a:lnSpc>
              <a:spcAft>
                <a:spcPts val="800"/>
              </a:spcAft>
              <a:buNone/>
            </a:pPr>
            <a:r>
              <a:rPr lang="fa-IR" sz="2000" dirty="0" smtClean="0">
                <a:latin typeface="Calibri" panose="020F0502020204030204" pitchFamily="34" charset="0"/>
                <a:ea typeface="Calibri" panose="020F0502020204030204" pitchFamily="34" charset="0"/>
                <a:cs typeface="B Nazanin" panose="00000400000000000000" pitchFamily="2" charset="-78"/>
              </a:rPr>
              <a:t>*</a:t>
            </a:r>
            <a:r>
              <a:rPr lang="fa-IR" sz="2000" dirty="0">
                <a:latin typeface="Calibri" panose="020F0502020204030204" pitchFamily="34" charset="0"/>
                <a:ea typeface="Calibri" panose="020F0502020204030204" pitchFamily="34" charset="0"/>
                <a:cs typeface="B Nazanin" panose="00000400000000000000" pitchFamily="2" charset="-78"/>
              </a:rPr>
              <a:t>کتابچه/مجموعه </a:t>
            </a:r>
            <a:r>
              <a:rPr lang="fa-IR" sz="2100" dirty="0">
                <a:latin typeface="Calibri" panose="020F0502020204030204" pitchFamily="34" charset="0"/>
                <a:ea typeface="Calibri" panose="020F0502020204030204" pitchFamily="34" charset="0"/>
                <a:cs typeface="B Nazanin" panose="00000400000000000000" pitchFamily="2" charset="-78"/>
              </a:rPr>
              <a:t>الکترونیکی</a:t>
            </a:r>
            <a:r>
              <a:rPr lang="fa-IR" sz="2000" dirty="0">
                <a:latin typeface="Calibri" panose="020F0502020204030204" pitchFamily="34" charset="0"/>
                <a:ea typeface="Calibri" panose="020F0502020204030204" pitchFamily="34" charset="0"/>
                <a:cs typeface="B Nazanin" panose="00000400000000000000" pitchFamily="2" charset="-78"/>
              </a:rPr>
              <a:t> راهنماي گندزدایی شامل روشهاي فیزیکی و شیمیایی و نحوه استفاده از مواد گندزدا مطابق دستورالعمل وزارت بهداشت تدوین و به روز رسانی شده و کارکنان مرتبط از محتویات آن مطلع هستند و براساس آن عمل </a:t>
            </a:r>
            <a:r>
              <a:rPr lang="fa-IR" sz="2000" dirty="0" smtClean="0">
                <a:latin typeface="Calibri" panose="020F0502020204030204" pitchFamily="34" charset="0"/>
                <a:ea typeface="Calibri" panose="020F0502020204030204" pitchFamily="34" charset="0"/>
                <a:cs typeface="B Nazanin" panose="00000400000000000000" pitchFamily="2" charset="-78"/>
              </a:rPr>
              <a:t>می نمایند</a:t>
            </a:r>
            <a:r>
              <a:rPr lang="fa-IR" sz="2000" dirty="0">
                <a:latin typeface="Calibri" panose="020F0502020204030204" pitchFamily="34" charset="0"/>
                <a:ea typeface="Calibri" panose="020F0502020204030204" pitchFamily="34" charset="0"/>
                <a:cs typeface="B Nazanin" panose="00000400000000000000" pitchFamily="2" charset="-78"/>
              </a:rPr>
              <a:t>.</a:t>
            </a:r>
            <a:endParaRPr lang="en-US" sz="2000" dirty="0">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fa-IR" sz="2000"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2000" dirty="0">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fa-IR" sz="2000" dirty="0">
                <a:latin typeface="Calibri" panose="020F0502020204030204" pitchFamily="34" charset="0"/>
                <a:ea typeface="Calibri" panose="020F0502020204030204" pitchFamily="34" charset="0"/>
                <a:cs typeface="B Nazanin" panose="00000400000000000000" pitchFamily="2" charset="-78"/>
              </a:rPr>
              <a:t>1-تدوین کتابچه راهنماي گندزدایی توسط کمیته بهداشت محیط </a:t>
            </a:r>
            <a:endParaRPr lang="en-US" sz="2000" dirty="0">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fa-IR" sz="2000" dirty="0">
                <a:latin typeface="Calibri" panose="020F0502020204030204" pitchFamily="34" charset="0"/>
                <a:ea typeface="Calibri" panose="020F0502020204030204" pitchFamily="34" charset="0"/>
                <a:cs typeface="B Nazanin" panose="00000400000000000000" pitchFamily="2" charset="-78"/>
              </a:rPr>
              <a:t>2- وجود راهنماي گندزدایی و مطابق با دستورالعمل وزارت بهداشت </a:t>
            </a:r>
            <a:endParaRPr lang="en-US" sz="2000" dirty="0">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fa-IR" sz="2000" dirty="0">
                <a:latin typeface="Calibri" panose="020F0502020204030204" pitchFamily="34" charset="0"/>
                <a:ea typeface="Calibri" panose="020F0502020204030204" pitchFamily="34" charset="0"/>
                <a:cs typeface="B Nazanin" panose="00000400000000000000" pitchFamily="2" charset="-78"/>
              </a:rPr>
              <a:t>3- بروز رسانی کتابچه/مجموعه الکترونیکی راهنماي گندزدایی توسط کمیته بهداشت محیط </a:t>
            </a:r>
            <a:endParaRPr lang="en-US" sz="2000" dirty="0">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fa-IR" sz="2000" dirty="0">
                <a:latin typeface="Calibri" panose="020F0502020204030204" pitchFamily="34" charset="0"/>
                <a:ea typeface="Calibri" panose="020F0502020204030204" pitchFamily="34" charset="0"/>
                <a:cs typeface="B Nazanin" panose="00000400000000000000" pitchFamily="2" charset="-78"/>
              </a:rPr>
              <a:t>4- آگاهی کارکنان مرتبط از مفاد، مراحل و توالی این روشها گندزدایی </a:t>
            </a:r>
            <a:endParaRPr lang="en-US" sz="2000" dirty="0">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fa-IR" sz="2000" dirty="0">
                <a:latin typeface="Calibri" panose="020F0502020204030204" pitchFamily="34" charset="0"/>
                <a:ea typeface="Calibri" panose="020F0502020204030204" pitchFamily="34" charset="0"/>
                <a:cs typeface="B Nazanin" panose="00000400000000000000" pitchFamily="2" charset="-78"/>
              </a:rPr>
              <a:t>5- انطباق عملکرد کارکنان مرتبط </a:t>
            </a:r>
            <a:endParaRPr lang="fa-IR" sz="2000" dirty="0" smtClean="0">
              <a:latin typeface="Calibri" panose="020F0502020204030204" pitchFamily="34" charset="0"/>
              <a:ea typeface="Calibri" panose="020F0502020204030204" pitchFamily="34" charset="0"/>
              <a:cs typeface="B Nazanin" panose="00000400000000000000" pitchFamily="2" charset="-78"/>
            </a:endParaRPr>
          </a:p>
          <a:p>
            <a:pPr marL="0" lvl="0" indent="0">
              <a:lnSpc>
                <a:spcPct val="107000"/>
              </a:lnSpc>
              <a:spcAft>
                <a:spcPts val="800"/>
              </a:spcAft>
              <a:buNone/>
            </a:pPr>
            <a:r>
              <a:rPr lang="fa-IR" sz="2000" dirty="0">
                <a:solidFill>
                  <a:srgbClr val="000000"/>
                </a:solidFill>
                <a:latin typeface="Calibri" panose="020F0502020204030204" pitchFamily="34" charset="0"/>
                <a:ea typeface="Calibri" panose="020F0502020204030204" pitchFamily="34" charset="0"/>
                <a:cs typeface="B Nazanin" panose="00000400000000000000" pitchFamily="2" charset="-78"/>
              </a:rPr>
              <a:t>*دستورالعمل" نظافت، شستشو، گندزدایی و لکه زدایی بخشها/واحدها " با حداقل هاي مورد انتظار، تدوین شده وکارکنان مربوطه از آن آگاهی دارند و براساس آن عمل مینمایند.</a:t>
            </a:r>
          </a:p>
          <a:p>
            <a:pPr marL="0" lvl="0" indent="0">
              <a:lnSpc>
                <a:spcPct val="107000"/>
              </a:lnSpc>
              <a:spcAft>
                <a:spcPts val="800"/>
              </a:spcAft>
              <a:buNone/>
            </a:pPr>
            <a:r>
              <a:rPr lang="fa-IR" sz="2000" dirty="0">
                <a:solidFill>
                  <a:srgbClr val="000000"/>
                </a:solidFill>
                <a:latin typeface="Calibri" panose="020F0502020204030204" pitchFamily="34" charset="0"/>
                <a:ea typeface="Calibri" panose="020F0502020204030204" pitchFamily="34" charset="0"/>
                <a:cs typeface="B Nazanin" panose="00000400000000000000" pitchFamily="2" charset="-78"/>
              </a:rPr>
              <a:t>*دستورالعمل" نظافت و گندزدایی و لکه زدایی آمبولانس" تدوین شده و کارکنان مربوطه از آن آگاهی دارند و براساس آن عمل مینمایند.</a:t>
            </a:r>
          </a:p>
          <a:p>
            <a:pPr marL="0" indent="0">
              <a:lnSpc>
                <a:spcPct val="107000"/>
              </a:lnSpc>
              <a:spcAft>
                <a:spcPts val="800"/>
              </a:spcAft>
              <a:buNone/>
            </a:pPr>
            <a:endParaRPr lang="en-US" sz="2000" dirty="0">
              <a:latin typeface="Calibri" panose="020F0502020204030204" pitchFamily="34" charset="0"/>
              <a:ea typeface="Calibri" panose="020F0502020204030204" pitchFamily="34" charset="0"/>
              <a:cs typeface="Arial" panose="020B0604020202020204" pitchFamily="34" charset="0"/>
            </a:endParaRPr>
          </a:p>
          <a:p>
            <a:pPr marL="0" indent="0" algn="r" rtl="1">
              <a:buNone/>
            </a:pPr>
            <a:endParaRPr lang="fa-IR" sz="2000" dirty="0" smtClean="0"/>
          </a:p>
        </p:txBody>
      </p:sp>
    </p:spTree>
    <p:extLst>
      <p:ext uri="{BB962C8B-B14F-4D97-AF65-F5344CB8AC3E}">
        <p14:creationId xmlns:p14="http://schemas.microsoft.com/office/powerpoint/2010/main" val="4015130636"/>
      </p:ext>
    </p:extLst>
  </p:cSld>
  <p:clrMapOvr>
    <a:overrideClrMapping bg1="lt1" tx1="dk1" bg2="lt2" tx2="dk2" accent1="accent1" accent2="accent2" accent3="accent3" accent4="accent4" accent5="accent5" accent6="accent6" hlink="hlink" folHlink="folHlink"/>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458200" cy="6019800"/>
          </a:xfrm>
        </p:spPr>
        <p:txBody>
          <a:bodyPr/>
          <a:lstStyle/>
          <a:p>
            <a:pPr marL="0" lvl="0" indent="0">
              <a:lnSpc>
                <a:spcPct val="107000"/>
              </a:lnSpc>
              <a:spcAft>
                <a:spcPts val="800"/>
              </a:spcAft>
              <a:buNone/>
            </a:pPr>
            <a:endParaRPr lang="en-US" sz="2000"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0" indent="0">
              <a:buNone/>
            </a:pPr>
            <a:endParaRPr lang="fa-IR" sz="2000" dirty="0"/>
          </a:p>
        </p:txBody>
      </p:sp>
      <p:sp>
        <p:nvSpPr>
          <p:cNvPr id="4" name="Date Placeholder 3"/>
          <p:cNvSpPr>
            <a:spLocks noGrp="1"/>
          </p:cNvSpPr>
          <p:nvPr>
            <p:ph type="dt" sz="half" idx="10"/>
          </p:nvPr>
        </p:nvSpPr>
        <p:spPr/>
        <p:txBody>
          <a:bodyPr/>
          <a:lstStyle/>
          <a:p>
            <a:pPr>
              <a:defRPr/>
            </a:pPr>
            <a:fld id="{316FC534-45DC-4ED9-B065-A18EC97A58B5}" type="datetime1">
              <a:rPr lang="en-US" smtClean="0"/>
              <a:pPr>
                <a:defRPr/>
              </a:pPr>
              <a:t>10/7/2024</a:t>
            </a:fld>
            <a:endParaRPr lang="fa-IR"/>
          </a:p>
        </p:txBody>
      </p:sp>
      <p:sp>
        <p:nvSpPr>
          <p:cNvPr id="5" name="Slide Number Placeholder 4"/>
          <p:cNvSpPr>
            <a:spLocks noGrp="1"/>
          </p:cNvSpPr>
          <p:nvPr>
            <p:ph type="sldNum" sz="quarter" idx="12"/>
          </p:nvPr>
        </p:nvSpPr>
        <p:spPr/>
        <p:txBody>
          <a:bodyPr/>
          <a:lstStyle/>
          <a:p>
            <a:pPr>
              <a:defRPr/>
            </a:pPr>
            <a:fld id="{FEC52D35-9794-42B8-8E47-99707CF273F6}" type="slidenum">
              <a:rPr lang="fa-IR" smtClean="0"/>
              <a:pPr>
                <a:defRPr/>
              </a:pPr>
              <a:t>9</a:t>
            </a:fld>
            <a:endParaRPr lang="fa-IR"/>
          </a:p>
        </p:txBody>
      </p:sp>
      <p:sp>
        <p:nvSpPr>
          <p:cNvPr id="6" name="Rectangle 5"/>
          <p:cNvSpPr/>
          <p:nvPr/>
        </p:nvSpPr>
        <p:spPr>
          <a:xfrm>
            <a:off x="266700" y="208899"/>
            <a:ext cx="8686800" cy="5108450"/>
          </a:xfrm>
          <a:prstGeom prst="rect">
            <a:avLst/>
          </a:prstGeom>
        </p:spPr>
        <p:txBody>
          <a:bodyPr wrap="square">
            <a:spAutoFit/>
          </a:bodyPr>
          <a:lstStyle/>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 برچسب گذاري محلولهاي گندزدایی انجام میگیرد.</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1- برچسب بر روي ظروف محلولهاي گندزدایی</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 در بخشها محل مشخصی براي تی شویی، نگهداري و شستشوي وسایل نظافت مستقل از اتاق کثیف وجود دارد.</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1- محل مشخصی مستقل از اتاق کثیف براي تی شویی، نگهداري و شستشوي وسایل نظافت </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2- شرایط بهداشتی در محل فوق </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 نظافت و گندزدایی سطوح و تجهیزات سردخانه متوفیان براساس دستورالعمل ابلاغی انجام میشود.</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گام اجرایی / ملاك ارزیابی روش ارزیابی</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1- انجام نظافت و گندزدایی سطوح و تجهیزات سردخانه متوفیان بر اساس دستورالعمل توسط کارکنان </a:t>
            </a:r>
            <a:endParaRPr lang="en-US" sz="1900" b="1" dirty="0">
              <a:latin typeface="Calibri" panose="020F0502020204030204" pitchFamily="34" charset="0"/>
              <a:ea typeface="Calibri" panose="020F0502020204030204" pitchFamily="34" charset="0"/>
              <a:cs typeface="B Nazanin" panose="00000400000000000000" pitchFamily="2" charset="-78"/>
            </a:endParaRPr>
          </a:p>
          <a:p>
            <a:pPr lvl="0" algn="r" rtl="1" eaLnBrk="0" hangingPunct="0">
              <a:lnSpc>
                <a:spcPct val="97000"/>
              </a:lnSpc>
              <a:spcBef>
                <a:spcPct val="20000"/>
              </a:spcBef>
              <a:spcAft>
                <a:spcPts val="800"/>
              </a:spcAft>
            </a:pPr>
            <a:r>
              <a:rPr lang="fa-IR" sz="1900" b="1" dirty="0">
                <a:latin typeface="Calibri" panose="020F0502020204030204" pitchFamily="34" charset="0"/>
                <a:ea typeface="Calibri" panose="020F0502020204030204" pitchFamily="34" charset="0"/>
                <a:cs typeface="B Nazanin" panose="00000400000000000000" pitchFamily="2" charset="-78"/>
              </a:rPr>
              <a:t>2- رعایت شرایط بهداشتی در سردخانه متوفیان </a:t>
            </a:r>
            <a:endParaRPr lang="en-US" sz="1900" b="1" dirty="0">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546927496"/>
      </p:ext>
    </p:extLst>
  </p:cSld>
  <p:clrMapOvr>
    <a:masterClrMapping/>
  </p:clrMapOvr>
  <p:transition>
    <p:fade thruBlk="1"/>
  </p:transition>
</p:sld>
</file>

<file path=ppt/theme/theme1.xml><?xml version="1.0" encoding="utf-8"?>
<a:theme xmlns:a="http://schemas.openxmlformats.org/drawingml/2006/main" name="Cloud skipper design template">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Impac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7617</TotalTime>
  <Words>5176</Words>
  <Application>Microsoft Office PowerPoint</Application>
  <PresentationFormat>On-screen Show (4:3)</PresentationFormat>
  <Paragraphs>719</Paragraphs>
  <Slides>70</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70</vt:i4>
      </vt:variant>
    </vt:vector>
  </HeadingPairs>
  <TitlesOfParts>
    <vt:vector size="82" baseType="lpstr">
      <vt:lpstr>2  Mitra</vt:lpstr>
      <vt:lpstr>Arial</vt:lpstr>
      <vt:lpstr>B Esfehan</vt:lpstr>
      <vt:lpstr>B Mitra</vt:lpstr>
      <vt:lpstr>B Nazanin</vt:lpstr>
      <vt:lpstr>B Titr</vt:lpstr>
      <vt:lpstr>BNazanin</vt:lpstr>
      <vt:lpstr>BNazaninBold</vt:lpstr>
      <vt:lpstr>Calibri</vt:lpstr>
      <vt:lpstr>Impact</vt:lpstr>
      <vt:lpstr>Sakkal Majalla</vt:lpstr>
      <vt:lpstr>Cloud skipper design template</vt:lpstr>
      <vt:lpstr>PowerPoint Presentation</vt:lpstr>
      <vt:lpstr>PowerPoint Presentation</vt:lpstr>
      <vt:lpstr>بهداشت محیط،مدیریت پسماند،لندری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الف-6-1-6 در تمام بخشها و واحد های بیمارستان سامانه های تهویه مطابق ضوابط مربوط و با رعایت اصول بهداشتی به کار گرفته میشوند.  سطح یک  * واحد بهداشت محیط بر اساس راهنماي تهویه در بیمارستان ابلاغی وزارت بهداشت ارزیابی هاي تهویه بخشها/واحدها را انجام داده و گزارش آن به کمیته بهداشت ارائه و در صورت لزوم اقدام اصلاحی/برنامه بهبود تدوین و اجرا میشود و مسئول بهداشت محیط بر اجراي آن نظارت مینماید. گام اجرایی / ملاك ارزیابی روش ارزیابی 1- آگاهی کارکنان مرتبط از راهنماي تهویه در بیمارستان 2- انجام ارزیابیهاي تهویه بخشها/واحدها  3- ارائه نتایج ارزیابی انجام شده بر اساس چک لیست، در کمیته بهداشت محیط  4- اجراي اقدامات اصلاحی/برنامه بهبود کیفیت بر اساس نتایج ارزیابی </vt:lpstr>
      <vt:lpstr>PowerPoint Presentation</vt:lpstr>
      <vt:lpstr>الف-6-1-8 بیمارستان برای کاهش آلاینده های ناشی از ساخت و ساز همزمان با ارائه خدمت، برنامه معین و مؤثر داشته و بر اساس آن عمل مینماید.  سطح دو  *روش اجرایی "پیشگیري و کاهش آلاینده هاي ناشی از ساخت و ساز در بیمارستان" تدوین شده و همه کارکنان مرتبط از آن آگاهی دارند و براساس آن عمل مینمایند. گام اجرایی / ملاك ارزیابی روش ارزیابی 1- تدوین روش اجرایی  2- مشارکت صاحبان فرآیند در تدوین روش اجرایی  3- شناسایی منابع، امکانات و کارکنان مرتبط  4- ترتیب و توالی منطقی از آغاز تا پایان روش اجرایی  5- تعیین مسئول انجام هریک از سطوح روش اجرایی  6- اطلاعرسانی روش اجرایی به کارکنان مرتبط با استفاده از فایل الکترونیکی 7- آگاهی کارکنان مرتبط از روش اجرایی  8- تامین منابع، امکانات و کارکنان مرتبط  9- انطباق عملکرد کارکنان مرتبط با روش اجرایی تدوین شده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کد بندی رنگی پسماند های تفکیک شده مشخص شده است و تمامي پسماندها برچسب گذاری می شوند.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maryam</dc:creator>
  <cp:lastModifiedBy>Rasool Bagherpour</cp:lastModifiedBy>
  <cp:revision>829</cp:revision>
  <dcterms:created xsi:type="dcterms:W3CDTF">2010-12-13T06:47:09Z</dcterms:created>
  <dcterms:modified xsi:type="dcterms:W3CDTF">2024-10-07T06:44:08Z</dcterms:modified>
</cp:coreProperties>
</file>