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69" r:id="rId2"/>
    <p:sldId id="367" r:id="rId3"/>
    <p:sldId id="370" r:id="rId4"/>
    <p:sldId id="366" r:id="rId5"/>
    <p:sldId id="371" r:id="rId6"/>
    <p:sldId id="372" r:id="rId7"/>
    <p:sldId id="373" r:id="rId8"/>
    <p:sldId id="374" r:id="rId9"/>
    <p:sldId id="375" r:id="rId10"/>
    <p:sldId id="376" r:id="rId11"/>
    <p:sldId id="377" r:id="rId12"/>
    <p:sldId id="257" r:id="rId13"/>
    <p:sldId id="360" r:id="rId14"/>
    <p:sldId id="359" r:id="rId15"/>
    <p:sldId id="361" r:id="rId16"/>
    <p:sldId id="362" r:id="rId17"/>
    <p:sldId id="363" r:id="rId18"/>
    <p:sldId id="385" r:id="rId19"/>
    <p:sldId id="364" r:id="rId20"/>
    <p:sldId id="365" r:id="rId21"/>
    <p:sldId id="259" r:id="rId22"/>
    <p:sldId id="260" r:id="rId23"/>
    <p:sldId id="261" r:id="rId24"/>
    <p:sldId id="262" r:id="rId25"/>
    <p:sldId id="263" r:id="rId26"/>
    <p:sldId id="264" r:id="rId27"/>
    <p:sldId id="265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304" r:id="rId57"/>
    <p:sldId id="305" r:id="rId58"/>
    <p:sldId id="306" r:id="rId59"/>
    <p:sldId id="307" r:id="rId60"/>
    <p:sldId id="308" r:id="rId61"/>
    <p:sldId id="309" r:id="rId62"/>
    <p:sldId id="310" r:id="rId63"/>
    <p:sldId id="311" r:id="rId64"/>
    <p:sldId id="312" r:id="rId65"/>
    <p:sldId id="313" r:id="rId66"/>
    <p:sldId id="314" r:id="rId67"/>
    <p:sldId id="315" r:id="rId68"/>
    <p:sldId id="316" r:id="rId69"/>
    <p:sldId id="317" r:id="rId70"/>
    <p:sldId id="318" r:id="rId71"/>
    <p:sldId id="319" r:id="rId72"/>
    <p:sldId id="320" r:id="rId73"/>
    <p:sldId id="321" r:id="rId74"/>
    <p:sldId id="322" r:id="rId75"/>
    <p:sldId id="323" r:id="rId76"/>
    <p:sldId id="324" r:id="rId77"/>
    <p:sldId id="325" r:id="rId78"/>
    <p:sldId id="326" r:id="rId79"/>
    <p:sldId id="327" r:id="rId80"/>
    <p:sldId id="328" r:id="rId81"/>
    <p:sldId id="329" r:id="rId82"/>
    <p:sldId id="330" r:id="rId83"/>
    <p:sldId id="331" r:id="rId84"/>
    <p:sldId id="332" r:id="rId85"/>
    <p:sldId id="333" r:id="rId86"/>
    <p:sldId id="334" r:id="rId87"/>
    <p:sldId id="335" r:id="rId88"/>
    <p:sldId id="336" r:id="rId89"/>
    <p:sldId id="337" r:id="rId90"/>
    <p:sldId id="338" r:id="rId91"/>
    <p:sldId id="339" r:id="rId92"/>
    <p:sldId id="340" r:id="rId93"/>
    <p:sldId id="341" r:id="rId94"/>
    <p:sldId id="342" r:id="rId95"/>
    <p:sldId id="343" r:id="rId96"/>
    <p:sldId id="344" r:id="rId97"/>
    <p:sldId id="345" r:id="rId98"/>
    <p:sldId id="346" r:id="rId99"/>
    <p:sldId id="347" r:id="rId100"/>
    <p:sldId id="348" r:id="rId101"/>
    <p:sldId id="349" r:id="rId102"/>
    <p:sldId id="351" r:id="rId103"/>
    <p:sldId id="350" r:id="rId104"/>
    <p:sldId id="352" r:id="rId105"/>
    <p:sldId id="353" r:id="rId106"/>
    <p:sldId id="354" r:id="rId107"/>
    <p:sldId id="356" r:id="rId108"/>
    <p:sldId id="355" r:id="rId109"/>
    <p:sldId id="379" r:id="rId110"/>
    <p:sldId id="380" r:id="rId111"/>
    <p:sldId id="381" r:id="rId112"/>
    <p:sldId id="382" r:id="rId113"/>
    <p:sldId id="383" r:id="rId114"/>
    <p:sldId id="358" r:id="rId115"/>
    <p:sldId id="378" r:id="rId116"/>
    <p:sldId id="384" r:id="rId1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10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76994" y="698046"/>
            <a:ext cx="4692832" cy="437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030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EBD67550-1D82-AB99-55CA-04FE81CDB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96E197F7-B28D-C3BC-E9A1-DD4E14A4D3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627" y="1254036"/>
            <a:ext cx="7618258" cy="4994364"/>
          </a:xfrm>
        </p:spPr>
        <p:txBody>
          <a:bodyPr>
            <a:noAutofit/>
          </a:bodyPr>
          <a:lstStyle/>
          <a:p>
            <a:pPr marL="342900" marR="0" lvl="0" indent="-34290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tabLst>
                <a:tab pos="452755" algn="l"/>
              </a:tabLst>
            </a:pPr>
            <a:r>
              <a:rPr lang="fa-IR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مصرف دخانیات در جهان، سالیانه </a:t>
            </a:r>
            <a:r>
              <a:rPr lang="fa-IR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1.4 تریلیون دلار </a:t>
            </a:r>
            <a:r>
              <a:rPr lang="fa-IR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کشورهای جهان </a:t>
            </a:r>
            <a:r>
              <a:rPr lang="fa-IR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خسارت</a:t>
            </a:r>
            <a:r>
              <a:rPr lang="fa-I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وارد می کند</a:t>
            </a:r>
            <a:endParaRPr lang="en-US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tabLst>
                <a:tab pos="452755" algn="l"/>
              </a:tabLst>
            </a:pPr>
            <a:r>
              <a:rPr lang="fa-IR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هدر رفت سالانه حدود</a:t>
            </a:r>
            <a:r>
              <a:rPr lang="fa-IR" sz="20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40.000 ميليارد تومان</a:t>
            </a:r>
            <a:r>
              <a:rPr lang="fa-IR" sz="20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برای </a:t>
            </a:r>
            <a:r>
              <a:rPr lang="fa-IR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خرید</a:t>
            </a:r>
            <a:r>
              <a:rPr lang="fa-I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سیگار و تنباکو در کشور</a:t>
            </a:r>
            <a:endParaRPr lang="en-US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tabLst>
                <a:tab pos="452755" algn="l"/>
              </a:tabLst>
            </a:pPr>
            <a:r>
              <a:rPr lang="fa-IR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تحمیل هزینه سالانه بيش از </a:t>
            </a:r>
            <a:r>
              <a:rPr lang="fa-IR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60 هزار ميليارد تومان</a:t>
            </a:r>
            <a:r>
              <a:rPr lang="fa-IR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صرف </a:t>
            </a:r>
            <a:r>
              <a:rPr lang="fa-IR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درمان</a:t>
            </a:r>
            <a:r>
              <a:rPr lang="fa-I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بیماری های مرتبط با بخش سلامت کشور</a:t>
            </a:r>
            <a:endParaRPr lang="en-US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tabLst>
                <a:tab pos="452755" algn="l"/>
              </a:tabLst>
            </a:pPr>
            <a:r>
              <a:rPr lang="fa-IR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ضرر اقتصادی سالانه بيش از </a:t>
            </a:r>
            <a:r>
              <a:rPr lang="fa-IR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110 هزار ميليارد تومان</a:t>
            </a:r>
            <a:r>
              <a:rPr lang="fa-I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بخش های تولیدی و توسعه ای کشور، به دلیل</a:t>
            </a:r>
            <a:r>
              <a:rPr lang="fa-I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مرگ زودهنگام</a:t>
            </a:r>
            <a:r>
              <a:rPr lang="fa-I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افراد مصرف کننده و در مواجهه با دود دست دوم، </a:t>
            </a: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غیبت از کار</a:t>
            </a:r>
            <a:r>
              <a:rPr lang="fa-I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 </a:t>
            </a:r>
            <a:r>
              <a:rPr lang="fa-IR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ناتوانی،</a:t>
            </a:r>
            <a:r>
              <a:rPr lang="fa-I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آتش سوزی </a:t>
            </a:r>
            <a:r>
              <a:rPr lang="fa-IR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 غیره</a:t>
            </a:r>
            <a:endParaRPr lang="en-US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endParaRPr lang="en-US" sz="24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C2782CD9-05A2-7941-7691-21E07EC45236}"/>
              </a:ext>
            </a:extLst>
          </p:cNvPr>
          <p:cNvSpPr txBox="1">
            <a:spLocks/>
          </p:cNvSpPr>
          <p:nvPr/>
        </p:nvSpPr>
        <p:spPr>
          <a:xfrm>
            <a:off x="457200" y="609600"/>
            <a:ext cx="8229600" cy="60959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1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dk1"/>
                </a:solidFill>
                <a:effectLst/>
                <a:latin typeface="+mn-lt"/>
                <a:ea typeface="+mn-ea"/>
                <a:cs typeface="B Yagut" pitchFamily="2" charset="-78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42900" indent="-342900" algn="ctr">
              <a:lnSpc>
                <a:spcPct val="107000"/>
              </a:lnSpc>
              <a:spcBef>
                <a:spcPts val="0"/>
              </a:spcBef>
            </a:pPr>
            <a:r>
              <a:rPr lang="fa-IR" sz="2400" dirty="0" smtClean="0">
                <a:cs typeface="B Titr" panose="00000700000000000000" pitchFamily="2" charset="-78"/>
              </a:rPr>
              <a:t>اثرات </a:t>
            </a:r>
            <a:r>
              <a:rPr lang="fa-IR" sz="2400" dirty="0">
                <a:cs typeface="B Titr" panose="00000700000000000000" pitchFamily="2" charset="-78"/>
              </a:rPr>
              <a:t>اقتصادی مصرف </a:t>
            </a:r>
            <a:r>
              <a:rPr lang="fa-IR" sz="2400" dirty="0" smtClean="0">
                <a:cs typeface="B Titr" panose="00000700000000000000" pitchFamily="2" charset="-78"/>
              </a:rPr>
              <a:t>دخانیات </a:t>
            </a:r>
            <a:endParaRPr lang="en-US" sz="2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976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838200"/>
            <a:ext cx="8229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09600"/>
            <a:ext cx="8229600" cy="5355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762000"/>
            <a:ext cx="8229600" cy="5125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762000"/>
            <a:ext cx="8156847" cy="536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838200"/>
            <a:ext cx="8229600" cy="5090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914400"/>
            <a:ext cx="8229600" cy="5121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85800"/>
            <a:ext cx="8229600" cy="534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2158" y="762000"/>
            <a:ext cx="8219683" cy="536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762000"/>
            <a:ext cx="8229600" cy="4681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6572250" y="6629400"/>
            <a:ext cx="14287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bg1"/>
                </a:solidFill>
                <a:latin typeface="Impact" panose="020B080603090205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rtl="1"/>
            <a:endParaRPr lang="en-US" altLang="en-US" sz="1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6572250" y="6629400"/>
            <a:ext cx="14287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bg1"/>
                </a:solidFill>
                <a:latin typeface="Impact" panose="020B080603090205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rtl="1">
              <a:defRPr/>
            </a:pPr>
            <a:endParaRPr lang="en-US" altLang="en-US" sz="16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3103" y="685799"/>
            <a:ext cx="8339001" cy="5937069"/>
          </a:xfrm>
        </p:spPr>
        <p:txBody>
          <a:bodyPr>
            <a:norm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ساماندهی و </a:t>
            </a:r>
            <a:r>
              <a:rPr lang="fa-IR" dirty="0" err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یکسان‌سازی</a:t>
            </a:r>
            <a:r>
              <a:rPr lang="fa-IR" dirty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 </a:t>
            </a:r>
            <a:r>
              <a:rPr lang="fa-IR" dirty="0" err="1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استند</a:t>
            </a:r>
            <a:r>
              <a:rPr lang="fa-IR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/ </a:t>
            </a:r>
            <a:r>
              <a:rPr lang="fa-IR" dirty="0" err="1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قفسه‌های</a:t>
            </a:r>
            <a:r>
              <a:rPr lang="fa-IR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 </a:t>
            </a:r>
            <a:r>
              <a:rPr lang="fa-IR" dirty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نگهداری و فروش کالای </a:t>
            </a:r>
            <a:r>
              <a:rPr lang="fa-IR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دخانی</a:t>
            </a:r>
            <a:endParaRPr lang="fa-IR" dirty="0"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8994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15854" y="1293224"/>
            <a:ext cx="8778239" cy="5120639"/>
          </a:xfrm>
        </p:spPr>
        <p:txBody>
          <a:bodyPr anchor="t">
            <a:noAutofit/>
          </a:bodyPr>
          <a:lstStyle/>
          <a:p>
            <a:pPr algn="just" rtl="1"/>
            <a:r>
              <a:rPr lang="fa-IR" sz="2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مسایل جهانی مربوط به امنیت غذایی، سوء تغذیه و فقر</a:t>
            </a:r>
          </a:p>
          <a:p>
            <a:pPr algn="just" rtl="1"/>
            <a:r>
              <a:rPr lang="fa-IR" sz="2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در </a:t>
            </a:r>
            <a:r>
              <a:rPr lang="fa-IR" sz="2600" dirty="0">
                <a:solidFill>
                  <a:schemeClr val="tx1"/>
                </a:solidFill>
                <a:cs typeface="B Nazanin" panose="00000400000000000000" pitchFamily="2" charset="-78"/>
              </a:rPr>
              <a:t>سراسر جهان سالانه حدود</a:t>
            </a:r>
            <a:r>
              <a:rPr lang="fa-IR" sz="26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6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3.5 </a:t>
            </a:r>
            <a:r>
              <a:rPr lang="fa-IR" sz="2600" dirty="0">
                <a:solidFill>
                  <a:srgbClr val="FF0000"/>
                </a:solidFill>
                <a:cs typeface="B Nazanin" panose="00000400000000000000" pitchFamily="2" charset="-78"/>
              </a:rPr>
              <a:t>میلیون هکتار </a:t>
            </a:r>
            <a:r>
              <a:rPr lang="fa-IR" sz="2600" dirty="0">
                <a:solidFill>
                  <a:schemeClr val="tx1"/>
                </a:solidFill>
                <a:cs typeface="B Nazanin" panose="00000400000000000000" pitchFamily="2" charset="-78"/>
              </a:rPr>
              <a:t>زمین </a:t>
            </a:r>
            <a:r>
              <a:rPr lang="fa-IR" sz="2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به </a:t>
            </a:r>
            <a:r>
              <a:rPr lang="fa-IR" sz="2600" dirty="0">
                <a:solidFill>
                  <a:schemeClr val="tx1"/>
                </a:solidFill>
                <a:cs typeface="B Nazanin" panose="00000400000000000000" pitchFamily="2" charset="-78"/>
              </a:rPr>
              <a:t>کشت تنباکو </a:t>
            </a:r>
            <a:r>
              <a:rPr lang="fa-IR" sz="2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اختصاص داده می شود</a:t>
            </a:r>
          </a:p>
          <a:p>
            <a:pPr algn="just" rtl="1"/>
            <a:r>
              <a:rPr lang="fa-IR" sz="2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کشت </a:t>
            </a:r>
            <a:r>
              <a:rPr lang="fa-IR" sz="2600" dirty="0">
                <a:solidFill>
                  <a:schemeClr val="tx1"/>
                </a:solidFill>
                <a:cs typeface="B Nazanin" panose="00000400000000000000" pitchFamily="2" charset="-78"/>
              </a:rPr>
              <a:t>توتون </a:t>
            </a:r>
            <a:r>
              <a:rPr lang="fa-IR" sz="2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سالانه موجب تخریب</a:t>
            </a:r>
            <a:r>
              <a:rPr lang="fa-IR" sz="26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 200000 </a:t>
            </a:r>
            <a:r>
              <a:rPr lang="fa-IR" sz="2600" dirty="0">
                <a:solidFill>
                  <a:srgbClr val="FF0000"/>
                </a:solidFill>
                <a:cs typeface="B Nazanin" panose="00000400000000000000" pitchFamily="2" charset="-78"/>
              </a:rPr>
              <a:t>هکتار </a:t>
            </a:r>
            <a:r>
              <a:rPr lang="fa-IR" sz="2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از اراضی جنگلی می شود.</a:t>
            </a:r>
            <a:endParaRPr lang="fa-IR" sz="2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fa-IR" sz="2600" dirty="0">
                <a:solidFill>
                  <a:schemeClr val="tx1"/>
                </a:solidFill>
                <a:cs typeface="B Nazanin" panose="00000400000000000000" pitchFamily="2" charset="-78"/>
              </a:rPr>
              <a:t>کشت </a:t>
            </a:r>
            <a:r>
              <a:rPr lang="fa-IR" sz="2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توتون به دلیل نیاز شدید به استفاده بی رویه </a:t>
            </a:r>
            <a:r>
              <a:rPr lang="fa-IR" sz="2600" dirty="0">
                <a:solidFill>
                  <a:schemeClr val="tx1"/>
                </a:solidFill>
                <a:cs typeface="B Nazanin" panose="00000400000000000000" pitchFamily="2" charset="-78"/>
              </a:rPr>
              <a:t>از آفت کش ها و </a:t>
            </a:r>
            <a:r>
              <a:rPr lang="fa-IR" sz="2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کودها، ضمن تشدید آلودگی و </a:t>
            </a:r>
            <a:r>
              <a:rPr lang="fa-IR" sz="26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تخریب خاک، </a:t>
            </a:r>
            <a:r>
              <a:rPr lang="fa-IR" sz="2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منابع زیادی مصرف می کند</a:t>
            </a:r>
          </a:p>
          <a:p>
            <a:pPr algn="just" rtl="1"/>
            <a:r>
              <a:rPr lang="fa-IR" sz="2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زمینی </a:t>
            </a:r>
            <a:r>
              <a:rPr lang="fa-IR" sz="2600" dirty="0">
                <a:solidFill>
                  <a:schemeClr val="tx1"/>
                </a:solidFill>
                <a:cs typeface="B Nazanin" panose="00000400000000000000" pitchFamily="2" charset="-78"/>
              </a:rPr>
              <a:t>که برای کشت </a:t>
            </a:r>
            <a:r>
              <a:rPr lang="fa-IR" sz="2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توتون </a:t>
            </a:r>
            <a:r>
              <a:rPr lang="fa-IR" sz="2600" dirty="0">
                <a:solidFill>
                  <a:schemeClr val="tx1"/>
                </a:solidFill>
                <a:cs typeface="B Nazanin" panose="00000400000000000000" pitchFamily="2" charset="-78"/>
              </a:rPr>
              <a:t>استفاده می شود ظرفیت کمتری برای کشت سایر محصولات مانند غذا دارد، زیرا </a:t>
            </a:r>
            <a:r>
              <a:rPr lang="fa-IR" sz="26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کشت توتون </a:t>
            </a:r>
            <a:r>
              <a:rPr lang="fa-IR" sz="2600" dirty="0">
                <a:solidFill>
                  <a:srgbClr val="FF0000"/>
                </a:solidFill>
                <a:cs typeface="B Nazanin" panose="00000400000000000000" pitchFamily="2" charset="-78"/>
              </a:rPr>
              <a:t>حاصلخیزی خاک را کاهش </a:t>
            </a:r>
            <a:r>
              <a:rPr lang="fa-IR" sz="2600" dirty="0">
                <a:solidFill>
                  <a:schemeClr val="tx1"/>
                </a:solidFill>
                <a:cs typeface="B Nazanin" panose="00000400000000000000" pitchFamily="2" charset="-78"/>
              </a:rPr>
              <a:t>می دهد.</a:t>
            </a:r>
          </a:p>
          <a:p>
            <a:pPr algn="just" rtl="1"/>
            <a:r>
              <a:rPr lang="fa-IR" sz="2600" dirty="0">
                <a:solidFill>
                  <a:schemeClr val="tx1"/>
                </a:solidFill>
                <a:cs typeface="B Nazanin" panose="00000400000000000000" pitchFamily="2" charset="-78"/>
              </a:rPr>
              <a:t>در مقایسه با سایر فعالیت‌های کشاورزی مانند کشت ذرت و حتی چرای دام، کشاورزی </a:t>
            </a:r>
            <a:r>
              <a:rPr lang="fa-IR" sz="2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توتون </a:t>
            </a:r>
            <a:r>
              <a:rPr lang="fa-IR" sz="2600" dirty="0">
                <a:solidFill>
                  <a:schemeClr val="tx1"/>
                </a:solidFill>
                <a:cs typeface="B Nazanin" panose="00000400000000000000" pitchFamily="2" charset="-78"/>
              </a:rPr>
              <a:t>تأثیر </a:t>
            </a:r>
            <a:r>
              <a:rPr lang="fa-IR" sz="2600" dirty="0">
                <a:solidFill>
                  <a:srgbClr val="FF0000"/>
                </a:solidFill>
                <a:cs typeface="B Nazanin" panose="00000400000000000000" pitchFamily="2" charset="-78"/>
              </a:rPr>
              <a:t>مخرب‌تری بر اکوسیستم‌ها </a:t>
            </a:r>
            <a:r>
              <a:rPr lang="fa-IR" sz="2600" dirty="0">
                <a:solidFill>
                  <a:schemeClr val="tx1"/>
                </a:solidFill>
                <a:cs typeface="B Nazanin" panose="00000400000000000000" pitchFamily="2" charset="-78"/>
              </a:rPr>
              <a:t>دارد زیرا زمین‌های کشاورزی </a:t>
            </a:r>
            <a:r>
              <a:rPr lang="fa-IR" sz="2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توتون </a:t>
            </a:r>
            <a:r>
              <a:rPr lang="fa-IR" sz="2600" dirty="0">
                <a:solidFill>
                  <a:schemeClr val="tx1"/>
                </a:solidFill>
                <a:cs typeface="B Nazanin" panose="00000400000000000000" pitchFamily="2" charset="-78"/>
              </a:rPr>
              <a:t>بیشتر مستعد بیابان‌زایی هستند.</a:t>
            </a:r>
            <a:endParaRPr lang="en-US" sz="2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Content Placeholder 4">
            <a:extLst>
              <a:ext uri="{FF2B5EF4-FFF2-40B4-BE49-F238E27FC236}">
                <a16:creationId xmlns="" xmlns:a16="http://schemas.microsoft.com/office/drawing/2014/main" id="{C2782CD9-05A2-7941-7691-21E07EC45236}"/>
              </a:ext>
            </a:extLst>
          </p:cNvPr>
          <p:cNvSpPr txBox="1">
            <a:spLocks/>
          </p:cNvSpPr>
          <p:nvPr/>
        </p:nvSpPr>
        <p:spPr>
          <a:xfrm>
            <a:off x="457200" y="344715"/>
            <a:ext cx="8229600" cy="6442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1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dk1"/>
                </a:solidFill>
                <a:effectLst/>
                <a:latin typeface="+mn-lt"/>
                <a:ea typeface="+mn-ea"/>
                <a:cs typeface="B Yagut" pitchFamily="2" charset="-78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42900" indent="-342900" algn="ctr">
              <a:lnSpc>
                <a:spcPct val="107000"/>
              </a:lnSpc>
              <a:spcBef>
                <a:spcPts val="0"/>
              </a:spcBef>
            </a:pPr>
            <a:r>
              <a:rPr lang="fa-IR" sz="2400" dirty="0" smtClean="0">
                <a:cs typeface="B Titr" panose="00000700000000000000" pitchFamily="2" charset="-78"/>
              </a:rPr>
              <a:t>اثرات زیست محیطی </a:t>
            </a:r>
            <a:r>
              <a:rPr lang="fa-IR" sz="2400" dirty="0">
                <a:cs typeface="B Titr" panose="00000700000000000000" pitchFamily="2" charset="-78"/>
              </a:rPr>
              <a:t>مصرف </a:t>
            </a:r>
            <a:r>
              <a:rPr lang="fa-IR" sz="2400" dirty="0" smtClean="0">
                <a:cs typeface="B Titr" panose="00000700000000000000" pitchFamily="2" charset="-78"/>
              </a:rPr>
              <a:t>دخانیات </a:t>
            </a:r>
            <a:endParaRPr lang="en-US" sz="2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916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5400" y="457199"/>
            <a:ext cx="6477000" cy="563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2164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6572250" y="6629400"/>
            <a:ext cx="14287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bg1"/>
                </a:solidFill>
                <a:latin typeface="Impact" panose="020B080603090205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rtl="1"/>
            <a:endParaRPr lang="en-US" altLang="en-US" sz="1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6572250" y="6629400"/>
            <a:ext cx="14287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bg1"/>
                </a:solidFill>
                <a:latin typeface="Impact" panose="020B080603090205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rtl="1">
              <a:defRPr/>
            </a:pPr>
            <a:endParaRPr lang="en-US" altLang="en-US" sz="16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3103" y="381000"/>
            <a:ext cx="8429897" cy="5943600"/>
          </a:xfrm>
        </p:spPr>
        <p:txBody>
          <a:bodyPr>
            <a:normAutofit fontScale="90000"/>
          </a:bodyPr>
          <a:lstStyle/>
          <a:p>
            <a:pPr algn="r" rtl="1">
              <a:lnSpc>
                <a:spcPct val="200000"/>
              </a:lnSpc>
            </a:pPr>
            <a:r>
              <a:rPr lang="fa-IR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الزامات استندها:</a:t>
            </a:r>
            <a:br>
              <a:rPr lang="fa-IR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</a:br>
            <a:r>
              <a:rPr lang="fa-IR" sz="3600" dirty="0" smtClean="0">
                <a:cs typeface="B Nazanin" panose="00000400000000000000" pitchFamily="2" charset="-78"/>
              </a:rPr>
              <a:t>1-درپوش‌دار بودن </a:t>
            </a:r>
            <a:r>
              <a:rPr lang="fa-IR" sz="3600" dirty="0">
                <a:cs typeface="B Nazanin" panose="00000400000000000000" pitchFamily="2" charset="-78"/>
              </a:rPr>
              <a:t>(درب همواره باید به جز در زمان فروش بسته باشد)</a:t>
            </a:r>
            <a:br>
              <a:rPr lang="fa-IR" sz="3600" dirty="0">
                <a:cs typeface="B Nazanin" panose="00000400000000000000" pitchFamily="2" charset="-78"/>
              </a:rPr>
            </a:br>
            <a:r>
              <a:rPr lang="fa-IR" sz="3600" dirty="0">
                <a:cs typeface="B Nazanin" panose="00000400000000000000" pitchFamily="2" charset="-78"/>
              </a:rPr>
              <a:t>2-بدون هیچ‌گونه نورپردازی و تبلیغات</a:t>
            </a:r>
            <a:br>
              <a:rPr lang="fa-IR" sz="3600" dirty="0">
                <a:cs typeface="B Nazanin" panose="00000400000000000000" pitchFamily="2" charset="-78"/>
              </a:rPr>
            </a:br>
            <a:r>
              <a:rPr lang="fa-IR" sz="3600" dirty="0">
                <a:cs typeface="B Nazanin" panose="00000400000000000000" pitchFamily="2" charset="-78"/>
              </a:rPr>
              <a:t>3-عدم استقرار در پشت جایگاه فروشنده</a:t>
            </a:r>
            <a:br>
              <a:rPr lang="fa-IR" sz="3600" dirty="0">
                <a:cs typeface="B Nazanin" panose="00000400000000000000" pitchFamily="2" charset="-78"/>
              </a:rPr>
            </a:br>
            <a:r>
              <a:rPr lang="fa-IR" sz="3600" dirty="0">
                <a:cs typeface="B Nazanin" panose="00000400000000000000" pitchFamily="2" charset="-78"/>
              </a:rPr>
              <a:t>4-در معرض </a:t>
            </a:r>
            <a:r>
              <a:rPr lang="fa-IR" sz="3600" dirty="0" smtClean="0">
                <a:cs typeface="B Nazanin" panose="00000400000000000000" pitchFamily="2" charset="-78"/>
              </a:rPr>
              <a:t>دید</a:t>
            </a:r>
            <a:endParaRPr lang="fa-IR" sz="3600" dirty="0"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3780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6572250" y="6629400"/>
            <a:ext cx="14287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bg1"/>
                </a:solidFill>
                <a:latin typeface="Impact" panose="020B080603090205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rtl="1"/>
            <a:endParaRPr lang="en-US" altLang="en-US" sz="1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6572250" y="6629400"/>
            <a:ext cx="14287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bg1"/>
                </a:solidFill>
                <a:latin typeface="Impact" panose="020B080603090205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rtl="1">
              <a:defRPr/>
            </a:pPr>
            <a:endParaRPr lang="en-US" altLang="en-US" sz="16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3103" y="1"/>
            <a:ext cx="8339001" cy="6622868"/>
          </a:xfrm>
        </p:spPr>
        <p:txBody>
          <a:bodyPr/>
          <a:lstStyle/>
          <a:p>
            <a:pPr algn="ctr">
              <a:lnSpc>
                <a:spcPct val="200000"/>
              </a:lnSpc>
            </a:pPr>
            <a:r>
              <a:rPr lang="fa-IR" dirty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نمونه </a:t>
            </a:r>
            <a:r>
              <a:rPr lang="fa-IR" dirty="0" err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استندهای</a:t>
            </a:r>
            <a:r>
              <a:rPr lang="fa-IR" dirty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 تبلیغات </a:t>
            </a:r>
            <a:r>
              <a:rPr lang="fa-IR" dirty="0">
                <a:solidFill>
                  <a:srgbClr val="FF0000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غیر مجاز </a:t>
            </a:r>
            <a:r>
              <a:rPr lang="fa-IR" dirty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محصولات دخانی</a:t>
            </a:r>
          </a:p>
        </p:txBody>
      </p:sp>
    </p:spTree>
    <p:extLst>
      <p:ext uri="{BB962C8B-B14F-4D97-AF65-F5344CB8AC3E}">
        <p14:creationId xmlns:p14="http://schemas.microsoft.com/office/powerpoint/2010/main" xmlns="" val="3073050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9400" y="381000"/>
            <a:ext cx="3581399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8673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762000"/>
            <a:ext cx="8229600" cy="5269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6572250" y="6629400"/>
            <a:ext cx="14287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bg1"/>
                </a:solidFill>
                <a:latin typeface="Impact" panose="020B080603090205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rtl="1"/>
            <a:endParaRPr lang="en-US" altLang="en-US" sz="1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6572250" y="6629400"/>
            <a:ext cx="14287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bg1"/>
                </a:solidFill>
                <a:latin typeface="Impact" panose="020B080603090205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rtl="1">
              <a:defRPr/>
            </a:pPr>
            <a:endParaRPr lang="en-US" altLang="en-US" sz="16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7017" y="627017"/>
            <a:ext cx="7594418" cy="5643155"/>
          </a:xfrm>
        </p:spPr>
        <p:txBody>
          <a:bodyPr anchor="t"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 smtClean="0">
                <a:solidFill>
                  <a:srgbClr val="FF0000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موارد مهم در بازرسی ها:</a:t>
            </a:r>
            <a:r>
              <a:rPr lang="fa-IR" sz="2800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/>
            </a:r>
            <a:br>
              <a:rPr lang="fa-IR" sz="2800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</a:br>
            <a:r>
              <a:rPr lang="fa-IR" sz="2800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1-صنوف مجاز فروش محصولات دخانی</a:t>
            </a:r>
            <a:br>
              <a:rPr lang="fa-IR" sz="2800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</a:br>
            <a:r>
              <a:rPr lang="fa-IR" sz="2800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2-پروانه </a:t>
            </a:r>
            <a:r>
              <a:rPr lang="fa-IR" sz="2800" dirty="0" err="1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عاملیت</a:t>
            </a:r>
            <a:r>
              <a:rPr lang="fa-IR" sz="2800" dirty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 </a:t>
            </a:r>
            <a:r>
              <a:rPr lang="fa-IR" sz="2800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فروش</a:t>
            </a:r>
            <a:r>
              <a:rPr lang="fa-IR" sz="2200" dirty="0" smtClean="0">
                <a:solidFill>
                  <a:srgbClr val="FF3300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/>
            </a:r>
            <a:br>
              <a:rPr lang="fa-IR" sz="2200" dirty="0" smtClean="0">
                <a:solidFill>
                  <a:srgbClr val="FF3300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</a:br>
            <a:r>
              <a:rPr lang="fa-IR" sz="2800" dirty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3-تبلیغ</a:t>
            </a:r>
            <a:r>
              <a:rPr lang="fa-IR" sz="2800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ات</a:t>
            </a:r>
            <a:br>
              <a:rPr lang="fa-IR" sz="2800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</a:br>
            <a:r>
              <a:rPr lang="fa-IR" sz="2800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4-فروش قاچاق</a:t>
            </a:r>
            <a:br>
              <a:rPr lang="fa-IR" sz="2800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</a:br>
            <a:r>
              <a:rPr lang="fa-IR" sz="2800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5-فروش نخی</a:t>
            </a:r>
            <a:br>
              <a:rPr lang="fa-IR" sz="2800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</a:br>
            <a:r>
              <a:rPr lang="fa-IR" sz="2800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6-فروش به زیر 18 سال</a:t>
            </a:r>
            <a:br>
              <a:rPr lang="fa-IR" sz="2800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</a:br>
            <a:r>
              <a:rPr lang="fa-IR" sz="2800" dirty="0" smtClean="0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cs typeface="B Titr" panose="00000700000000000000" pitchFamily="2" charset="-78"/>
              </a:rPr>
              <a:t>7-عرضه قلیان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1730426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6417" y="0"/>
            <a:ext cx="2939363" cy="6858000"/>
          </a:xfrm>
        </p:spPr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ممنون</a:t>
            </a:r>
            <a:br>
              <a:rPr lang="fa-IR" dirty="0" smtClean="0">
                <a:cs typeface="B Titr" panose="00000700000000000000" pitchFamily="2" charset="-78"/>
              </a:rPr>
            </a:br>
            <a:r>
              <a:rPr lang="fa-IR" dirty="0" smtClean="0">
                <a:cs typeface="B Titr" panose="00000700000000000000" pitchFamily="2" charset="-78"/>
              </a:rPr>
              <a:t/>
            </a:r>
            <a:br>
              <a:rPr lang="fa-IR" dirty="0" smtClean="0">
                <a:cs typeface="B Titr" panose="00000700000000000000" pitchFamily="2" charset="-78"/>
              </a:rPr>
            </a:br>
            <a:r>
              <a:rPr lang="fa-IR" dirty="0" smtClean="0">
                <a:cs typeface="B Titr" panose="00000700000000000000" pitchFamily="2" charset="-78"/>
              </a:rPr>
              <a:t> از توجه</a:t>
            </a:r>
            <a:br>
              <a:rPr lang="fa-IR" dirty="0" smtClean="0">
                <a:cs typeface="B Titr" panose="00000700000000000000" pitchFamily="2" charset="-78"/>
              </a:rPr>
            </a:br>
            <a:r>
              <a:rPr lang="fa-IR" dirty="0">
                <a:cs typeface="B Titr" panose="00000700000000000000" pitchFamily="2" charset="-78"/>
              </a:rPr>
              <a:t/>
            </a:r>
            <a:br>
              <a:rPr lang="fa-IR" dirty="0">
                <a:cs typeface="B Titr" panose="00000700000000000000" pitchFamily="2" charset="-78"/>
              </a:rPr>
            </a:br>
            <a:r>
              <a:rPr lang="fa-IR" dirty="0" smtClean="0">
                <a:cs typeface="B Titr" panose="00000700000000000000" pitchFamily="2" charset="-78"/>
              </a:rPr>
              <a:t> شما 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 descr="Picture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926" y="1"/>
            <a:ext cx="614607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3164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halili\Desktop\دخانیات\Screenshot 2024-05-28 10403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75508" y="655637"/>
            <a:ext cx="7392984" cy="55165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C:\Users\Khalili\Desktop\دخانیات\Screenshot 2024-05-28 10415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5669" y="685800"/>
            <a:ext cx="8072661" cy="54403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C:\Users\Khalili\Desktop\دخانیات\Screenshot 2024-05-28 10424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6835" y="914400"/>
            <a:ext cx="8050330" cy="52117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C:\Users\Khalili\Desktop\دخانیات\Screenshot 2024-05-28 10433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5108" y="685800"/>
            <a:ext cx="8093783" cy="54403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C:\Users\Khalili\Desktop\دخانیات\Screenshot 2024-05-28 10453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6474" y="838200"/>
            <a:ext cx="8051052" cy="5287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C:\Users\Khalili\Desktop\دخانیات\Screenshot 2024-05-28 10462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9053" y="609600"/>
            <a:ext cx="7985893" cy="55165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4"/>
          <p:cNvGraphicFramePr>
            <a:graphicFrameLocks noChangeAspect="1"/>
          </p:cNvGraphicFramePr>
          <p:nvPr>
            <p:ph type="title"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26" name="Bitmap Image" r:id="rId3" imgW="4877481" imgH="3657143" progId="Paint.Picture">
              <p:embed/>
            </p:oleObj>
          </a:graphicData>
        </a:graphic>
      </p:graphicFrame>
      <p:sp>
        <p:nvSpPr>
          <p:cNvPr id="47109" name="AutoShape 5"/>
          <p:cNvSpPr>
            <a:spLocks noChangeArrowheads="1"/>
          </p:cNvSpPr>
          <p:nvPr/>
        </p:nvSpPr>
        <p:spPr bwMode="auto">
          <a:xfrm flipV="1">
            <a:off x="5219700" y="836613"/>
            <a:ext cx="2089150" cy="863600"/>
          </a:xfrm>
          <a:prstGeom prst="cloudCallout">
            <a:avLst>
              <a:gd name="adj1" fmla="val 2884"/>
              <a:gd name="adj2" fmla="val -161218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/>
          <a:lstStyle/>
          <a:p>
            <a:pPr algn="ctr" eaLnBrk="1" hangingPunct="1"/>
            <a:r>
              <a:rPr lang="fa-IR" altLang="en-US" sz="1800" b="1">
                <a:cs typeface="Yagut" pitchFamily="2" charset="-78"/>
              </a:rPr>
              <a:t>جريان دود فرعي يا كناري</a:t>
            </a:r>
            <a:endParaRPr lang="en-US" altLang="en-US" sz="1800" b="1">
              <a:cs typeface="Yagut" pitchFamily="2" charset="-78"/>
            </a:endParaRPr>
          </a:p>
        </p:txBody>
      </p:sp>
      <p:sp>
        <p:nvSpPr>
          <p:cNvPr id="47110" name="AutoShape 6"/>
          <p:cNvSpPr>
            <a:spLocks noChangeArrowheads="1"/>
          </p:cNvSpPr>
          <p:nvPr/>
        </p:nvSpPr>
        <p:spPr bwMode="auto">
          <a:xfrm>
            <a:off x="1116013" y="1341438"/>
            <a:ext cx="1512887" cy="1296987"/>
          </a:xfrm>
          <a:prstGeom prst="cloudCallout">
            <a:avLst>
              <a:gd name="adj1" fmla="val -19676"/>
              <a:gd name="adj2" fmla="val 86963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 eaLnBrk="1" hangingPunct="1"/>
            <a:r>
              <a:rPr lang="fa-IR" altLang="en-US">
                <a:cs typeface="Yagut" pitchFamily="2" charset="-78"/>
              </a:rPr>
              <a:t>جريان دود اصلي</a:t>
            </a:r>
            <a:endParaRPr lang="en-US" altLang="en-US">
              <a:cs typeface="Yagut" pitchFamily="2" charset="-78"/>
            </a:endParaRPr>
          </a:p>
        </p:txBody>
      </p:sp>
      <p:sp>
        <p:nvSpPr>
          <p:cNvPr id="47111" name="AutoShape 7"/>
          <p:cNvSpPr>
            <a:spLocks noChangeArrowheads="1"/>
          </p:cNvSpPr>
          <p:nvPr/>
        </p:nvSpPr>
        <p:spPr bwMode="auto">
          <a:xfrm>
            <a:off x="2843213" y="3429000"/>
            <a:ext cx="2881312" cy="2447925"/>
          </a:xfrm>
          <a:prstGeom prst="wedgeRoundRectCallout">
            <a:avLst>
              <a:gd name="adj1" fmla="val 26199"/>
              <a:gd name="adj2" fmla="val 34759"/>
              <a:gd name="adj3" fmla="val 16667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ctr" rtl="1" eaLnBrk="1" hangingPunct="1"/>
            <a:r>
              <a:rPr lang="fa-IR" altLang="en-US" b="1">
                <a:cs typeface="Yagut" pitchFamily="2" charset="-78"/>
              </a:rPr>
              <a:t>مواد موجود در سيگار:</a:t>
            </a:r>
          </a:p>
          <a:p>
            <a:pPr marL="457200" indent="-457200" algn="r" rtl="1" eaLnBrk="1" hangingPunct="1">
              <a:buFontTx/>
              <a:buAutoNum type="arabicPeriod"/>
            </a:pPr>
            <a:r>
              <a:rPr lang="fa-IR" altLang="en-US" b="1">
                <a:cs typeface="Yagut" pitchFamily="2" charset="-78"/>
              </a:rPr>
              <a:t>توتون</a:t>
            </a:r>
          </a:p>
          <a:p>
            <a:pPr marL="457200" indent="-457200" algn="r" rtl="1" eaLnBrk="1" hangingPunct="1">
              <a:buFontTx/>
              <a:buAutoNum type="arabicPeriod"/>
            </a:pPr>
            <a:r>
              <a:rPr lang="fa-IR" altLang="en-US" b="1">
                <a:cs typeface="Yagut" pitchFamily="2" charset="-78"/>
              </a:rPr>
              <a:t>كاغذ</a:t>
            </a:r>
          </a:p>
          <a:p>
            <a:pPr marL="457200" indent="-457200" algn="r" rtl="1" eaLnBrk="1" hangingPunct="1">
              <a:buFontTx/>
              <a:buAutoNum type="arabicPeriod"/>
            </a:pPr>
            <a:r>
              <a:rPr lang="fa-IR" altLang="en-US" b="1">
                <a:cs typeface="Yagut" pitchFamily="2" charset="-78"/>
              </a:rPr>
              <a:t>چسب</a:t>
            </a:r>
          </a:p>
          <a:p>
            <a:pPr marL="457200" indent="-457200" algn="r" rtl="1" eaLnBrk="1" hangingPunct="1">
              <a:buFontTx/>
              <a:buAutoNum type="arabicPeriod"/>
            </a:pPr>
            <a:r>
              <a:rPr lang="fa-IR" altLang="en-US" b="1">
                <a:cs typeface="Yagut" pitchFamily="2" charset="-78"/>
              </a:rPr>
              <a:t>افزودنيها</a:t>
            </a:r>
          </a:p>
          <a:p>
            <a:pPr marL="457200" indent="-457200" algn="r" rtl="1" eaLnBrk="1" hangingPunct="1">
              <a:buFontTx/>
              <a:buAutoNum type="arabicPeriod"/>
            </a:pPr>
            <a:r>
              <a:rPr lang="fa-IR" altLang="en-US" b="1">
                <a:cs typeface="Yagut" pitchFamily="2" charset="-78"/>
              </a:rPr>
              <a:t>گوگرد</a:t>
            </a:r>
            <a:endParaRPr lang="en-US" altLang="en-US" b="1">
              <a:cs typeface="Yagut" pitchFamily="2" charset="-78"/>
            </a:endParaRPr>
          </a:p>
        </p:txBody>
      </p:sp>
      <p:sp>
        <p:nvSpPr>
          <p:cNvPr id="47112" name="AutoShape 8"/>
          <p:cNvSpPr>
            <a:spLocks noChangeArrowheads="1"/>
          </p:cNvSpPr>
          <p:nvPr/>
        </p:nvSpPr>
        <p:spPr bwMode="auto">
          <a:xfrm>
            <a:off x="6804025" y="2492375"/>
            <a:ext cx="1655763" cy="647700"/>
          </a:xfrm>
          <a:prstGeom prst="wedgeEllipseCallout">
            <a:avLst>
              <a:gd name="adj1" fmla="val -81065"/>
              <a:gd name="adj2" fmla="val 5147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/>
            <a:r>
              <a:rPr lang="fa-IR" altLang="en-US">
                <a:solidFill>
                  <a:schemeClr val="bg1"/>
                </a:solidFill>
              </a:rPr>
              <a:t>900</a:t>
            </a:r>
            <a:r>
              <a:rPr lang="en-US" altLang="en-US">
                <a:solidFill>
                  <a:schemeClr val="bg1"/>
                </a:solidFill>
              </a:rPr>
              <a:t>˚©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 animBg="1"/>
      <p:bldP spid="47110" grpId="0" animBg="1"/>
      <p:bldP spid="47111" grpId="0" animBg="1"/>
      <p:bldP spid="471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C:\Users\Khalili\Desktop\دخانیات\Screenshot 2024-05-28 1047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6667" y="914400"/>
            <a:ext cx="7990666" cy="52117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C\Desktop\www.rehab-nasi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348" y="1508787"/>
            <a:ext cx="4242757" cy="24051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5" y="4069071"/>
            <a:ext cx="3035766" cy="2642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050" y="4065946"/>
            <a:ext cx="2596859" cy="2628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C:\Users\PC\Desktop\13337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868" y="4065947"/>
            <a:ext cx="2999190" cy="26313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88576" y="323954"/>
            <a:ext cx="5961805" cy="759176"/>
          </a:xfrm>
          <a:prstGeom prst="rect">
            <a:avLst/>
          </a:prstGeom>
          <a:noFill/>
        </p:spPr>
        <p:txBody>
          <a:bodyPr wrap="square" lIns="50795" tIns="25397" rIns="50795" bIns="25397" rtlCol="1">
            <a:spAutoFit/>
          </a:bodyPr>
          <a:lstStyle/>
          <a:p>
            <a:pPr algn="ctr" rtl="1"/>
            <a:r>
              <a:rPr lang="fa-IR" b="1" dirty="0" smtClean="0">
                <a:solidFill>
                  <a:srgbClr val="0070C0"/>
                </a:solidFill>
                <a:cs typeface="2  Titr" pitchFamily="2" charset="-78"/>
              </a:rPr>
              <a:t>هفته ملی بدون دخانیات</a:t>
            </a:r>
          </a:p>
          <a:p>
            <a:pPr algn="ctr" rtl="1"/>
            <a:endParaRPr lang="fa-IR" sz="1000" b="1" dirty="0" smtClean="0">
              <a:solidFill>
                <a:srgbClr val="0070C0"/>
              </a:solidFill>
              <a:cs typeface="2  Titr" pitchFamily="2" charset="-78"/>
            </a:endParaRPr>
          </a:p>
          <a:p>
            <a:pPr algn="ctr" rtl="1"/>
            <a:r>
              <a:rPr lang="fa-IR" b="1" dirty="0" smtClean="0">
                <a:solidFill>
                  <a:srgbClr val="FF0000"/>
                </a:solidFill>
                <a:cs typeface="2  Titr" pitchFamily="2" charset="-78"/>
              </a:rPr>
              <a:t>حفاظت از کودکان و نوجوانان در برابر دخانیات، حق و مسئولیت همگانی</a:t>
            </a:r>
            <a:endParaRPr lang="fa-IR" b="1" dirty="0">
              <a:solidFill>
                <a:srgbClr val="FF0000"/>
              </a:solidFill>
              <a:cs typeface="2  Titr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59134" y="1962109"/>
            <a:ext cx="1901924" cy="1297785"/>
          </a:xfrm>
          <a:prstGeom prst="rect">
            <a:avLst/>
          </a:prstGeom>
          <a:noFill/>
        </p:spPr>
        <p:txBody>
          <a:bodyPr wrap="square" lIns="50795" tIns="25397" rIns="50795" bIns="25397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dirty="0" smtClean="0">
                <a:solidFill>
                  <a:srgbClr val="0070C0"/>
                </a:solidFill>
                <a:cs typeface="2  Titr" pitchFamily="2" charset="-78"/>
              </a:rPr>
              <a:t>هفته ملی بدون دخانیات(5 تا 11) خرداد گرامی باد</a:t>
            </a:r>
            <a:endParaRPr lang="fa-IR" dirty="0">
              <a:solidFill>
                <a:srgbClr val="0070C0"/>
              </a:solidFill>
              <a:cs typeface="2  Titr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6348" y="1785494"/>
            <a:ext cx="2048228" cy="2128782"/>
          </a:xfrm>
          <a:prstGeom prst="rect">
            <a:avLst/>
          </a:prstGeom>
          <a:noFill/>
        </p:spPr>
        <p:txBody>
          <a:bodyPr wrap="square" lIns="50795" tIns="25397" rIns="50795" bIns="25397" rtlCol="1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solidFill>
                  <a:srgbClr val="0070C0"/>
                </a:solidFill>
                <a:cs typeface="2  Titr" pitchFamily="2" charset="-78"/>
              </a:rPr>
              <a:t>11 خرداد روز جهانی بدون دخانیات گرامی باد</a:t>
            </a:r>
          </a:p>
          <a:p>
            <a:pPr algn="ctr" rtl="1">
              <a:lnSpc>
                <a:spcPct val="150000"/>
              </a:lnSpc>
            </a:pPr>
            <a:endParaRPr lang="fa-IR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9072" y="87708"/>
            <a:ext cx="597295" cy="648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461463" y="807480"/>
            <a:ext cx="1572747" cy="674538"/>
          </a:xfrm>
          <a:prstGeom prst="rect">
            <a:avLst/>
          </a:prstGeom>
          <a:noFill/>
        </p:spPr>
        <p:txBody>
          <a:bodyPr wrap="square" lIns="50795" tIns="25397" rIns="50795" bIns="25397" rtlCol="1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900" b="1" dirty="0" smtClean="0">
                <a:cs typeface="2  Titr" pitchFamily="2" charset="-78"/>
              </a:rPr>
              <a:t>جمهوری اسلامی ایران</a:t>
            </a:r>
          </a:p>
          <a:p>
            <a:pPr algn="ctr" rtl="1">
              <a:lnSpc>
                <a:spcPct val="150000"/>
              </a:lnSpc>
            </a:pPr>
            <a:r>
              <a:rPr lang="fa-IR" sz="900" b="1" dirty="0" smtClean="0">
                <a:cs typeface="2  Titr" pitchFamily="2" charset="-78"/>
              </a:rPr>
              <a:t>وزرات بهداشت، درمان و آموزش پزشکی</a:t>
            </a:r>
            <a:endParaRPr lang="fa-IR" sz="900" b="1" dirty="0">
              <a:cs typeface="2  Titr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832030"/>
            <a:ext cx="1901989" cy="789954"/>
          </a:xfrm>
          <a:prstGeom prst="rect">
            <a:avLst/>
          </a:prstGeom>
          <a:noFill/>
        </p:spPr>
        <p:txBody>
          <a:bodyPr wrap="square" lIns="50795" tIns="25397" rIns="50795" bIns="25397" rtlCol="1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800" dirty="0" smtClean="0">
                <a:cs typeface="2  Titr" pitchFamily="2" charset="-78"/>
              </a:rPr>
              <a:t>دانشگاه علوم پزشکی و خدمات بهداشتی درمانی گلستان</a:t>
            </a:r>
          </a:p>
          <a:p>
            <a:pPr algn="ctr" rtl="1">
              <a:lnSpc>
                <a:spcPct val="150000"/>
              </a:lnSpc>
            </a:pPr>
            <a:r>
              <a:rPr lang="fa-IR" sz="800" dirty="0" smtClean="0">
                <a:cs typeface="2  Titr" pitchFamily="2" charset="-78"/>
              </a:rPr>
              <a:t>معاونت بهداشتی و مرکز بهداشت استان</a:t>
            </a:r>
          </a:p>
          <a:p>
            <a:pPr algn="ctr" rtl="1">
              <a:lnSpc>
                <a:spcPct val="150000"/>
              </a:lnSpc>
            </a:pPr>
            <a:r>
              <a:rPr lang="fa-IR" sz="800" dirty="0" smtClean="0">
                <a:cs typeface="2  Titr" pitchFamily="2" charset="-78"/>
              </a:rPr>
              <a:t>مدیریت سلامت محیط و کار</a:t>
            </a:r>
            <a:endParaRPr lang="fa-IR" sz="800" dirty="0">
              <a:cs typeface="2  Titr" pitchFamily="2" charset="-78"/>
            </a:endParaRPr>
          </a:p>
        </p:txBody>
      </p:sp>
      <p:pic>
        <p:nvPicPr>
          <p:cNvPr id="13" name="Picture 12" descr="C:\Users\PC\Desktop\images.pn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0" b="98667" l="9778" r="89778">
                        <a14:foregroundMark x1="51556" y1="15556" x2="51556" y2="15556"/>
                        <a14:foregroundMark x1="21333" y1="68444" x2="21333" y2="68444"/>
                        <a14:foregroundMark x1="69333" y1="58667" x2="69333" y2="58667"/>
                        <a14:foregroundMark x1="79111" y1="70667" x2="79111" y2="70667"/>
                        <a14:foregroundMark x1="51556" y1="8000" x2="51556" y2="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13" y="87707"/>
            <a:ext cx="766363" cy="7443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0232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C:\Users\Khalili\Desktop\دخانیات\Screenshot 2024-05-28 10505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8224" y="609600"/>
            <a:ext cx="8047551" cy="55165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C:\Users\Khalili\Desktop\دخانیات\Screenshot 2024-05-28 10520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9965" y="762000"/>
            <a:ext cx="8044070" cy="53641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C:\Users\Khalili\Desktop\دخانیات\Screenshot 2024-05-28 11010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7031" y="762000"/>
            <a:ext cx="8069937" cy="53641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C:\Users\Khalili\Desktop\دخانیات\Screenshot 2024-05-28 11025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7528" y="838200"/>
            <a:ext cx="8048943" cy="5287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C:\Users\Khalili\Desktop\دخانیات\Screenshot 2024-05-28 11034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9509" y="762000"/>
            <a:ext cx="8184981" cy="53641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C:\Users\Khalili\Desktop\دخانیات\Screenshot 2024-05-28 11044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9492" y="762000"/>
            <a:ext cx="8065015" cy="53641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C:\Users\Khalili\Desktop\دخانیات\Screenshot 2024-05-28 13484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85800"/>
            <a:ext cx="8229600" cy="53419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C:\Users\Khalili\Desktop\دخانیات\Screenshot 2024-05-28 1350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8224" y="838200"/>
            <a:ext cx="8107552" cy="5287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6119" y="685800"/>
            <a:ext cx="8151762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762000"/>
            <a:ext cx="8229600" cy="5329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153400" cy="792162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cs typeface="B Titr" pitchFamily="2" charset="-78"/>
              </a:rPr>
              <a:t>روز شمارهفته ملی بدون دخانیات 1403 </a:t>
            </a:r>
            <a:endParaRPr lang="fa-IR" sz="4000" b="1" dirty="0">
              <a:cs typeface="B Titr" pitchFamily="2" charset="-78"/>
            </a:endParaRPr>
          </a:p>
        </p:txBody>
      </p:sp>
      <p:pic>
        <p:nvPicPr>
          <p:cNvPr id="1026" name="Picture 2" descr="C:\Users\Khalili\Desktop\Screenshot 2024-05-28 1517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1066800"/>
            <a:ext cx="81534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762000"/>
            <a:ext cx="8229600" cy="526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3604" y="685800"/>
            <a:ext cx="8156791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3951" y="731837"/>
            <a:ext cx="8176097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0"/>
            <a:ext cx="8229600" cy="5673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762000"/>
            <a:ext cx="8229600" cy="525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1796" y="762000"/>
            <a:ext cx="8120408" cy="536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838201"/>
            <a:ext cx="8229600" cy="518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5784" y="685800"/>
            <a:ext cx="8212432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914400"/>
            <a:ext cx="8229600" cy="4734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8082435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3" name="Picture 3" descr="C:\Users\Khalili\Desktop\Screenshot 2024-05-28 15063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615" y="381000"/>
            <a:ext cx="8222185" cy="601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1689" y="381000"/>
            <a:ext cx="8060621" cy="574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0"/>
            <a:ext cx="8229600" cy="5556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838201"/>
            <a:ext cx="8229600" cy="5105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762000"/>
            <a:ext cx="8139677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3247" y="685800"/>
            <a:ext cx="8097505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838200"/>
            <a:ext cx="8229600" cy="5203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914400"/>
            <a:ext cx="8229600" cy="4857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1138" y="457200"/>
            <a:ext cx="8101724" cy="566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0"/>
            <a:ext cx="8182331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85801"/>
            <a:ext cx="8229600" cy="5118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>
            <a:extLst>
              <a:ext uri="{FF2B5EF4-FFF2-40B4-BE49-F238E27FC236}">
                <a16:creationId xmlns="" xmlns:a16="http://schemas.microsoft.com/office/drawing/2014/main" id="{776D95EC-BDA5-6073-4A71-5B9BE6450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9402"/>
            <a:ext cx="8229600" cy="517433"/>
          </a:xfr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marR="0" lvl="0" indent="-342900" algn="ct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dirty="0">
                <a:cs typeface="B Titr" panose="00000700000000000000" pitchFamily="2" charset="-78"/>
              </a:rPr>
              <a:t>بیماری و مرگ و میر ناشی از مصرف دخانیات 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D322E845-C0F5-4BC9-19D6-80C34AA92DF5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28600" y="1295400"/>
            <a:ext cx="8458200" cy="37856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cs typeface="B Nazanin" panose="00000400000000000000" pitchFamily="2" charset="-78"/>
              </a:rPr>
              <a:t>سالانه 8 میلیون نفر </a:t>
            </a:r>
            <a:r>
              <a:rPr lang="fa-IR" sz="2000" dirty="0">
                <a:solidFill>
                  <a:schemeClr val="tx1"/>
                </a:solidFill>
                <a:latin typeface="Calibri" panose="020F0502020204030204" pitchFamily="34" charset="0"/>
                <a:cs typeface="B Nazanin" panose="00000400000000000000" pitchFamily="2" charset="-78"/>
              </a:rPr>
              <a:t>در جهان به دلیل مصرف دخانیات جان خود را از دست می دهند </a:t>
            </a:r>
            <a:r>
              <a:rPr lang="fa-IR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که 1.2 میلیون نفر</a:t>
            </a:r>
            <a:r>
              <a:rPr lang="fa-I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آن افرادی هستند که در </a:t>
            </a:r>
            <a:r>
              <a:rPr lang="fa-IR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معرض مواجهه </a:t>
            </a:r>
            <a:r>
              <a:rPr lang="fa-IR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دود حاصل از مصرف دیگران قرار می گیرند.</a:t>
            </a:r>
            <a:endParaRPr lang="en-US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a-IR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حدود 60 هزار مرگ</a:t>
            </a:r>
            <a:r>
              <a:rPr lang="fa-I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سالیانه ناشی از مصرف دخانیات </a:t>
            </a:r>
            <a:r>
              <a:rPr lang="fa-IR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کشور ج.ا.ایران </a:t>
            </a:r>
            <a:r>
              <a:rPr lang="fa-IR" sz="2000" dirty="0">
                <a:solidFill>
                  <a:schemeClr val="tx1"/>
                </a:solidFill>
                <a:latin typeface="Calibri" panose="020F0502020204030204" pitchFamily="34" charset="0"/>
                <a:cs typeface="B Nazanin" panose="00000400000000000000" pitchFamily="2" charset="-78"/>
              </a:rPr>
              <a:t>برآورد شده است. </a:t>
            </a: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a-IR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حدود</a:t>
            </a:r>
            <a:r>
              <a:rPr lang="fa-IR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100 میلیون نفر </a:t>
            </a:r>
            <a:r>
              <a:rPr lang="fa-IR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</a:t>
            </a: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قرن بیستم </a:t>
            </a:r>
            <a:r>
              <a:rPr lang="fa-IR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بدلیل استعمال دخانیات و مواجهه با دود دست دوم آن جان خود را از دست دادند</a:t>
            </a: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a-IR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سازمان جهانی بهداشت پیش بینی نموده است که چنانچه اقدامی عاجل برای کنترل اپیدمی جهانی انجام نشود، تا پایان </a:t>
            </a: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قرن بیست و یکم </a:t>
            </a:r>
            <a:r>
              <a:rPr lang="fa-IR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حدود</a:t>
            </a: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1 میلیارد </a:t>
            </a:r>
            <a:r>
              <a:rPr lang="fa-IR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نفر از مردم جهان قربانی این اپیدمی مرگبار خواهند شد.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="" xmlns:a16="http://schemas.microsoft.com/office/drawing/2014/main" id="{C2782CD9-05A2-7941-7691-21E07EC45236}"/>
              </a:ext>
            </a:extLst>
          </p:cNvPr>
          <p:cNvSpPr txBox="1">
            <a:spLocks/>
          </p:cNvSpPr>
          <p:nvPr/>
        </p:nvSpPr>
        <p:spPr>
          <a:xfrm>
            <a:off x="457200" y="279401"/>
            <a:ext cx="8229600" cy="6442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1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dk1"/>
                </a:solidFill>
                <a:effectLst/>
                <a:latin typeface="+mn-lt"/>
                <a:ea typeface="+mn-ea"/>
                <a:cs typeface="B Yagut" pitchFamily="2" charset="-78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42900" indent="-342900" algn="ctr">
              <a:lnSpc>
                <a:spcPct val="107000"/>
              </a:lnSpc>
              <a:spcBef>
                <a:spcPts val="0"/>
              </a:spcBef>
            </a:pPr>
            <a:r>
              <a:rPr lang="fa-IR" sz="2400" dirty="0">
                <a:cs typeface="B Titr" panose="00000700000000000000" pitchFamily="2" charset="-78"/>
              </a:rPr>
              <a:t>بیماری و مرگ و میر ناشی از مصرف دخانیات</a:t>
            </a:r>
            <a:endParaRPr lang="en-US" sz="2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401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85800"/>
            <a:ext cx="8229600" cy="5279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446" y="685800"/>
            <a:ext cx="8215108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85800"/>
            <a:ext cx="8229600" cy="5294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09600"/>
            <a:ext cx="8229600" cy="5392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0"/>
            <a:ext cx="8229600" cy="5472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09600"/>
            <a:ext cx="8229600" cy="547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85801"/>
            <a:ext cx="8229600" cy="4985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1"/>
            <a:ext cx="8229600" cy="5324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09600"/>
            <a:ext cx="8229600" cy="54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762000"/>
            <a:ext cx="8229600" cy="5278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D322E845-C0F5-4BC9-19D6-80C34AA92DF5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52400" y="1328586"/>
            <a:ext cx="8610600" cy="424731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just" rtl="1">
              <a:lnSpc>
                <a:spcPct val="150000"/>
              </a:lnSpc>
            </a:pPr>
            <a:r>
              <a:rPr lang="fa-IR" sz="2000" dirty="0">
                <a:cs typeface="B Nazanin" panose="00000400000000000000" pitchFamily="2" charset="-78"/>
              </a:rPr>
              <a:t>شایع ترین سرطان های ناشی از مصرف دخانیات شامل سرطان دهانه رحم، خون، لوزالمعده، کبد، مثانه، حنجره، زبان، مری، معده، ریه و دهان می باشد.</a:t>
            </a:r>
            <a:endParaRPr lang="en-US" sz="2000" dirty="0"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</a:pP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9 نفر از 10 نفری </a:t>
            </a:r>
            <a:r>
              <a:rPr lang="fa-IR" sz="2000" dirty="0">
                <a:cs typeface="B Nazanin" panose="00000400000000000000" pitchFamily="2" charset="-78"/>
              </a:rPr>
              <a:t>که به دلیل سرطان ریه فوت می کنند، مصرف کننده دخانیات هستند</a:t>
            </a:r>
            <a:r>
              <a:rPr lang="fa-IR" sz="2000" dirty="0" smtClean="0">
                <a:cs typeface="B Nazanin" panose="00000400000000000000" pitchFamily="2" charset="-78"/>
              </a:rPr>
              <a:t>.</a:t>
            </a:r>
          </a:p>
          <a:p>
            <a:pPr lvl="0" algn="just" rtl="1">
              <a:lnSpc>
                <a:spcPct val="160000"/>
              </a:lnSpc>
            </a:pPr>
            <a:r>
              <a:rPr lang="fa-IR" sz="2000" dirty="0">
                <a:cs typeface="B Nazanin" panose="00000400000000000000" pitchFamily="2" charset="-78"/>
              </a:rPr>
              <a:t>مصرف دخانیات خطر ابتلا به بیماری عروق کرونر قلب و سکته مغزی را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2 تا 4 </a:t>
            </a:r>
            <a:r>
              <a:rPr lang="fa-IR" sz="2000" b="1" dirty="0">
                <a:cs typeface="B Nazanin" panose="00000400000000000000" pitchFamily="2" charset="-78"/>
              </a:rPr>
              <a:t>برابر</a:t>
            </a:r>
            <a:r>
              <a:rPr lang="fa-IR" sz="2000" dirty="0">
                <a:cs typeface="B Nazanin" panose="00000400000000000000" pitchFamily="2" charset="-78"/>
              </a:rPr>
              <a:t> افزایش می دهد.</a:t>
            </a:r>
            <a:endParaRPr lang="en-US" sz="2000" dirty="0">
              <a:cs typeface="B Nazanin" panose="00000400000000000000" pitchFamily="2" charset="-78"/>
            </a:endParaRPr>
          </a:p>
          <a:p>
            <a:pPr lvl="0" algn="just" rtl="1">
              <a:lnSpc>
                <a:spcPct val="160000"/>
              </a:lnSpc>
            </a:pPr>
            <a:r>
              <a:rPr lang="fa-IR" sz="2000" dirty="0">
                <a:cs typeface="B Nazanin" panose="00000400000000000000" pitchFamily="2" charset="-78"/>
              </a:rPr>
              <a:t>خطر ابتلا به بیماری دیابت در بین افراد مصرف کننده دخانیات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30 تا 40 درصد</a:t>
            </a:r>
            <a:r>
              <a:rPr lang="fa-IR" sz="2000" dirty="0">
                <a:cs typeface="B Nazanin" panose="00000400000000000000" pitchFamily="2" charset="-78"/>
              </a:rPr>
              <a:t> افزایش می یابد.</a:t>
            </a:r>
            <a:endParaRPr lang="en-US" sz="2000" dirty="0">
              <a:cs typeface="B Nazanin" panose="00000400000000000000" pitchFamily="2" charset="-78"/>
            </a:endParaRPr>
          </a:p>
          <a:p>
            <a:pPr lvl="0" algn="just" rtl="1">
              <a:lnSpc>
                <a:spcPct val="160000"/>
              </a:lnSpc>
            </a:pPr>
            <a:r>
              <a:rPr lang="fa-IR" sz="2000" dirty="0">
                <a:cs typeface="B Nazanin" panose="00000400000000000000" pitchFamily="2" charset="-78"/>
              </a:rPr>
              <a:t>مصرف دخانیات در زنان، خطر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ناباروری</a:t>
            </a:r>
            <a:r>
              <a:rPr lang="fa-IR" sz="2000" dirty="0">
                <a:cs typeface="B Nazanin" panose="00000400000000000000" pitchFamily="2" charset="-78"/>
              </a:rPr>
              <a:t>، یائسگی زودرس، سرطان دهانه رحم، پوکی استخوان، زایمان زودرس و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سقط جنین </a:t>
            </a:r>
            <a:r>
              <a:rPr lang="fa-IR" sz="2000" dirty="0">
                <a:cs typeface="B Nazanin" panose="00000400000000000000" pitchFamily="2" charset="-78"/>
              </a:rPr>
              <a:t>و</a:t>
            </a:r>
            <a:r>
              <a:rPr lang="fa-IR" sz="2000" b="1" dirty="0"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ناباروری</a:t>
            </a:r>
            <a:r>
              <a:rPr lang="fa-IR" sz="2000" dirty="0">
                <a:cs typeface="B Nazanin" panose="00000400000000000000" pitchFamily="2" charset="-78"/>
              </a:rPr>
              <a:t> در مردان را نیز به همراه دارد</a:t>
            </a:r>
            <a:r>
              <a:rPr lang="fa-IR" sz="2000" b="1" dirty="0">
                <a:cs typeface="B Nazanin" panose="00000400000000000000" pitchFamily="2" charset="-78"/>
              </a:rPr>
              <a:t>.</a:t>
            </a:r>
            <a:endParaRPr lang="en-US" sz="2000" dirty="0">
              <a:cs typeface="B Nazanin" panose="00000400000000000000" pitchFamily="2" charset="-78"/>
            </a:endParaRPr>
          </a:p>
          <a:p>
            <a:pPr lvl="0" algn="just" rtl="1">
              <a:lnSpc>
                <a:spcPct val="16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مواجهه کودکان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با دود دخانیات باعث آسم، عفونت ریه و گوش میانی و مرگ ناگهانی نوزاد می شود</a:t>
            </a:r>
            <a:r>
              <a:rPr lang="fa-IR" sz="2000" dirty="0" smtClean="0">
                <a:cs typeface="B Nazanin" panose="00000400000000000000" pitchFamily="2" charset="-78"/>
              </a:rPr>
              <a:t>.</a:t>
            </a:r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8" name="Content Placeholder 4">
            <a:extLst>
              <a:ext uri="{FF2B5EF4-FFF2-40B4-BE49-F238E27FC236}">
                <a16:creationId xmlns="" xmlns:a16="http://schemas.microsoft.com/office/drawing/2014/main" id="{C2782CD9-05A2-7941-7691-21E07EC45236}"/>
              </a:ext>
            </a:extLst>
          </p:cNvPr>
          <p:cNvSpPr txBox="1">
            <a:spLocks/>
          </p:cNvSpPr>
          <p:nvPr/>
        </p:nvSpPr>
        <p:spPr>
          <a:xfrm>
            <a:off x="468261" y="367892"/>
            <a:ext cx="8229600" cy="6442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1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dk1"/>
                </a:solidFill>
                <a:effectLst/>
                <a:latin typeface="+mn-lt"/>
                <a:ea typeface="+mn-ea"/>
                <a:cs typeface="B Yagut" pitchFamily="2" charset="-78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42900" indent="-342900" algn="ctr">
              <a:lnSpc>
                <a:spcPct val="107000"/>
              </a:lnSpc>
              <a:spcBef>
                <a:spcPts val="0"/>
              </a:spcBef>
            </a:pPr>
            <a:r>
              <a:rPr lang="fa-IR" sz="2400" dirty="0">
                <a:cs typeface="B Titr" panose="00000700000000000000" pitchFamily="2" charset="-78"/>
              </a:rPr>
              <a:t>بیماری و مرگ و میر ناشی از مصرف دخانیات</a:t>
            </a:r>
            <a:endParaRPr lang="en-US" sz="2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995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85800"/>
            <a:ext cx="8229600" cy="5217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990600"/>
            <a:ext cx="8229600" cy="4549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1635" y="609600"/>
            <a:ext cx="8220730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838200"/>
            <a:ext cx="8229600" cy="516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838200"/>
            <a:ext cx="8229600" cy="5251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85800"/>
            <a:ext cx="8229600" cy="5430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11767" y="685800"/>
            <a:ext cx="7520466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85800"/>
            <a:ext cx="8229600" cy="53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0277" y="884237"/>
            <a:ext cx="8223445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5284" y="914400"/>
            <a:ext cx="8113432" cy="521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492" t="3415" r="8309" b="7669"/>
          <a:stretch/>
        </p:blipFill>
        <p:spPr>
          <a:xfrm>
            <a:off x="4384965" y="1390647"/>
            <a:ext cx="4073236" cy="4912409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8692" y="1603341"/>
            <a:ext cx="2961323" cy="3651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5">
            <a:extLst>
              <a:ext uri="{FF2B5EF4-FFF2-40B4-BE49-F238E27FC236}">
                <a16:creationId xmlns="" xmlns:a16="http://schemas.microsoft.com/office/drawing/2014/main" id="{1D493161-E7AD-E64B-A5CB-6FA371173EFC}"/>
              </a:ext>
            </a:extLst>
          </p:cNvPr>
          <p:cNvSpPr txBox="1">
            <a:spLocks/>
          </p:cNvSpPr>
          <p:nvPr/>
        </p:nvSpPr>
        <p:spPr>
          <a:xfrm>
            <a:off x="365153" y="384209"/>
            <a:ext cx="4019811" cy="507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rbel" panose="020B0503020204020204"/>
                <a:ea typeface="+mj-ea"/>
                <a:cs typeface="B Titr" panose="00000700000000000000" pitchFamily="2" charset="-78"/>
              </a:rPr>
              <a:t>عوارض سلامتی مرتبط با 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latin typeface="Corbel" panose="020B0503020204020204"/>
                <a:ea typeface="+mj-ea"/>
                <a:cs typeface="B Titr" panose="00000700000000000000" pitchFamily="2" charset="-78"/>
              </a:rPr>
              <a:t>مواجهه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rbel" panose="020B0503020204020204"/>
                <a:ea typeface="+mj-ea"/>
                <a:cs typeface="B Titr" panose="00000700000000000000" pitchFamily="2" charset="-78"/>
              </a:rPr>
              <a:t> </a:t>
            </a: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rbel" panose="020B0503020204020204"/>
                <a:ea typeface="+mj-ea"/>
                <a:cs typeface="B Titr" panose="00000700000000000000" pitchFamily="2" charset="-78"/>
              </a:rPr>
              <a:t>با دود حاصل 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rbel" panose="020B0503020204020204"/>
                <a:ea typeface="+mj-ea"/>
                <a:cs typeface="B Titr" panose="00000700000000000000" pitchFamily="2" charset="-78"/>
              </a:rPr>
              <a:t>از مصرف دخانیات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orbel" panose="020B0503020204020204"/>
              <a:ea typeface="+mj-ea"/>
              <a:cs typeface="B Titr" panose="00000700000000000000" pitchFamily="2" charset="-78"/>
            </a:endParaRPr>
          </a:p>
        </p:txBody>
      </p:sp>
      <p:sp>
        <p:nvSpPr>
          <p:cNvPr id="9" name="Title 5">
            <a:extLst>
              <a:ext uri="{FF2B5EF4-FFF2-40B4-BE49-F238E27FC236}">
                <a16:creationId xmlns="" xmlns:a16="http://schemas.microsoft.com/office/drawing/2014/main" id="{DA2A1C94-47C7-3759-61C4-75406AF5527F}"/>
              </a:ext>
            </a:extLst>
          </p:cNvPr>
          <p:cNvSpPr txBox="1">
            <a:spLocks/>
          </p:cNvSpPr>
          <p:nvPr/>
        </p:nvSpPr>
        <p:spPr>
          <a:xfrm>
            <a:off x="4656853" y="418789"/>
            <a:ext cx="3220051" cy="507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rbel" panose="020B0503020204020204"/>
                <a:ea typeface="+mj-ea"/>
                <a:cs typeface="B Titr" panose="00000700000000000000" pitchFamily="2" charset="-78"/>
              </a:rPr>
              <a:t>عوارض سلامتی مرتبط با 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latin typeface="Corbel" panose="020B0503020204020204"/>
                <a:ea typeface="+mj-ea"/>
                <a:cs typeface="B Titr" panose="00000700000000000000" pitchFamily="2" charset="-78"/>
              </a:rPr>
              <a:t>مصرف</a:t>
            </a: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rbel" panose="020B0503020204020204"/>
                <a:ea typeface="+mj-ea"/>
                <a:cs typeface="B Titr" panose="00000700000000000000" pitchFamily="2" charset="-78"/>
              </a:rPr>
              <a:t> دخانیات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orbel" panose="020B0503020204020204"/>
              <a:ea typeface="+mj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25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7771" y="685800"/>
            <a:ext cx="8068457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0"/>
            <a:ext cx="8229600" cy="5682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1"/>
            <a:ext cx="8229600" cy="562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0"/>
            <a:ext cx="8229600" cy="553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8748" y="914400"/>
            <a:ext cx="8106503" cy="521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143000"/>
            <a:ext cx="8229600" cy="4799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85800"/>
            <a:ext cx="8229600" cy="538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44508" y="609600"/>
            <a:ext cx="6254983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6717" y="762000"/>
            <a:ext cx="8190566" cy="536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0174" y="731837"/>
            <a:ext cx="8123652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125DF94E-480B-3F0F-FDFC-F7DB62DCC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346237"/>
            <a:ext cx="8225246" cy="4749763"/>
          </a:xfrm>
        </p:spPr>
        <p:txBody>
          <a:bodyPr>
            <a:noAutofit/>
          </a:bodyPr>
          <a:lstStyle/>
          <a:p>
            <a:pPr marL="708660" lvl="1" indent="-342900" algn="r" rtl="1">
              <a:buFont typeface="Wingdings" pitchFamily="2" charset="2"/>
              <a:buChar char="q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روند افزایش مصرف دخانیات طی سال های 1395 تا 1400 در گروه سنی </a:t>
            </a:r>
            <a:r>
              <a:rPr lang="fa-IR" sz="2000" b="1" dirty="0">
                <a:solidFill>
                  <a:srgbClr val="0070C0"/>
                </a:solidFill>
                <a:cs typeface="B Nazanin" panose="00000400000000000000" pitchFamily="2" charset="-78"/>
              </a:rPr>
              <a:t>بالای 18 سال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: </a:t>
            </a:r>
          </a:p>
          <a:p>
            <a:pPr marL="946404" lvl="2" indent="-342900" algn="r" rtl="1">
              <a:buFont typeface="Wingdings" pitchFamily="2" charset="2"/>
              <a:buChar char="q"/>
            </a:pP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مصرف دخانیات در مردان حدود 3 درصد و در زنان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11</a:t>
            </a: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 درصد افزایش یافته است.</a:t>
            </a:r>
          </a:p>
          <a:p>
            <a:pPr marL="946404" lvl="2" indent="-342900" algn="r" rtl="1">
              <a:buFont typeface="Wingdings" pitchFamily="2" charset="2"/>
              <a:buChar char="q"/>
            </a:pP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مصرف قلیان نسبت به سال 1395 حدود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54</a:t>
            </a: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 درصد افزایش داشته است.  </a:t>
            </a:r>
          </a:p>
          <a:p>
            <a:pPr marL="708660" lvl="1" indent="-342900" algn="r" rtl="1">
              <a:buFont typeface="Wingdings" pitchFamily="2" charset="2"/>
              <a:buChar char="q"/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روند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افزایش مصرف دخانیات طی سال های 1395 تا 1400 در گروه سنی </a:t>
            </a:r>
            <a:r>
              <a:rPr lang="fa-IR" sz="2000" b="1" dirty="0">
                <a:solidFill>
                  <a:srgbClr val="0070C0"/>
                </a:solidFill>
                <a:cs typeface="B Nazanin" panose="00000400000000000000" pitchFamily="2" charset="-78"/>
              </a:rPr>
              <a:t>18 تا 24 سال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: </a:t>
            </a:r>
          </a:p>
          <a:p>
            <a:pPr marL="946404" lvl="2" indent="-342900" algn="r" rtl="1">
              <a:lnSpc>
                <a:spcPct val="100000"/>
              </a:lnSpc>
              <a:buFont typeface="Wingdings" pitchFamily="2" charset="2"/>
              <a:buChar char="q"/>
            </a:pP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مصرف دخانیات در بین زنان حدود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90</a:t>
            </a:r>
            <a:r>
              <a:rPr lang="fa-IR" sz="2000" dirty="0"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درصد و در بین مردان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34</a:t>
            </a:r>
            <a:r>
              <a:rPr lang="fa-IR" sz="2000" dirty="0"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درصد افزایش یافته است</a:t>
            </a:r>
          </a:p>
          <a:p>
            <a:pPr marL="946404" lvl="2" indent="-342900" algn="r" rtl="1">
              <a:lnSpc>
                <a:spcPct val="100000"/>
              </a:lnSpc>
              <a:buFont typeface="Wingdings" pitchFamily="2" charset="2"/>
              <a:buChar char="q"/>
            </a:pP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مصرف روزانه سیگار در بین زنان حدود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190</a:t>
            </a: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درصد و در بین مردان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46</a:t>
            </a:r>
            <a:r>
              <a:rPr lang="fa-IR" sz="2000" dirty="0"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درصد افزایش یافته است.</a:t>
            </a:r>
          </a:p>
          <a:p>
            <a:pPr marL="708660" lvl="1" indent="-342900" algn="r" rtl="1">
              <a:buFont typeface="Wingdings" pitchFamily="2" charset="2"/>
              <a:buChar char="q"/>
            </a:pPr>
            <a:endParaRPr lang="fa-IR" sz="20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708660" lvl="1" indent="-342900" algn="r" rtl="1">
              <a:buFont typeface="Wingdings" pitchFamily="2" charset="2"/>
              <a:buChar char="q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روند افزایش مصرف دخانیات طی سال های 1386 تا 1395 در گروه سنی </a:t>
            </a:r>
            <a:r>
              <a:rPr lang="fa-IR" sz="2000" b="1" dirty="0">
                <a:solidFill>
                  <a:srgbClr val="0070C0"/>
                </a:solidFill>
                <a:cs typeface="B Nazanin" panose="00000400000000000000" pitchFamily="2" charset="-78"/>
              </a:rPr>
              <a:t>13 تا 15 سال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:</a:t>
            </a:r>
          </a:p>
          <a:p>
            <a:pPr marL="946404" lvl="2" indent="-342900" algn="r" rtl="1">
              <a:lnSpc>
                <a:spcPct val="100000"/>
              </a:lnSpc>
              <a:buFont typeface="Wingdings" pitchFamily="2" charset="2"/>
              <a:buChar char="q"/>
            </a:pP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مصرف دخانیات در بین نوجوانان 15-13 ساله بیش از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13</a:t>
            </a: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 درصد افزایش داشته و افزایش مصرف سیگار در میان دختران نوجوان،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133</a:t>
            </a:r>
            <a:r>
              <a:rPr lang="fa-IR" sz="2000" dirty="0"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درصد بوده است.</a:t>
            </a:r>
          </a:p>
          <a:p>
            <a:pPr marL="708660" lvl="1" indent="-342900" algn="just" rtl="1">
              <a:buFont typeface="Wingdings" panose="05000000000000000000" pitchFamily="2" charset="2"/>
              <a:buChar char="Ø"/>
            </a:pPr>
            <a:endParaRPr lang="fa-IR" sz="2600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365760" lvl="1" indent="0" algn="just" rtl="1">
              <a:buNone/>
            </a:pPr>
            <a:endParaRPr lang="fa-IR" sz="2600" dirty="0"/>
          </a:p>
          <a:p>
            <a:pPr algn="just" rtl="1"/>
            <a:endParaRPr lang="en-US" sz="26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E68BA846-C32F-BE51-1BF5-5F6EE41F8136}"/>
              </a:ext>
            </a:extLst>
          </p:cNvPr>
          <p:cNvSpPr txBox="1">
            <a:spLocks/>
          </p:cNvSpPr>
          <p:nvPr/>
        </p:nvSpPr>
        <p:spPr>
          <a:xfrm>
            <a:off x="457200" y="279401"/>
            <a:ext cx="8229600" cy="6442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1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dk1"/>
                </a:solidFill>
                <a:effectLst/>
                <a:latin typeface="+mn-lt"/>
                <a:ea typeface="+mn-ea"/>
                <a:cs typeface="B Yagut" pitchFamily="2" charset="-78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42900" indent="-342900" algn="ctr">
              <a:lnSpc>
                <a:spcPct val="107000"/>
              </a:lnSpc>
              <a:spcBef>
                <a:spcPts val="0"/>
              </a:spcBef>
            </a:pPr>
            <a:r>
              <a:rPr lang="fa-IR" sz="2400" dirty="0" smtClean="0">
                <a:cs typeface="B Titr" panose="00000700000000000000" pitchFamily="2" charset="-78"/>
              </a:rPr>
              <a:t>شیوع </a:t>
            </a:r>
            <a:r>
              <a:rPr lang="fa-IR" sz="2400" dirty="0">
                <a:cs typeface="B Titr" panose="00000700000000000000" pitchFamily="2" charset="-78"/>
              </a:rPr>
              <a:t>مصرف دخانیات در کشور</a:t>
            </a:r>
            <a:endParaRPr lang="en-US" sz="2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655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09600"/>
            <a:ext cx="8229600" cy="543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09600"/>
            <a:ext cx="8229600" cy="5134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09600"/>
            <a:ext cx="8229600" cy="5370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2902" y="685800"/>
            <a:ext cx="8218196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09601"/>
            <a:ext cx="8229600" cy="542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838200"/>
            <a:ext cx="8229600" cy="5045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0"/>
            <a:ext cx="8229600" cy="530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762000"/>
            <a:ext cx="8229600" cy="4992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85801"/>
            <a:ext cx="8229600" cy="536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1"/>
            <a:ext cx="8229600" cy="5392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125DF94E-480B-3F0F-FDFC-F7DB62DCC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17346"/>
            <a:ext cx="7899763" cy="5592461"/>
          </a:xfrm>
        </p:spPr>
        <p:txBody>
          <a:bodyPr>
            <a:noAutofit/>
          </a:bodyPr>
          <a:lstStyle/>
          <a:p>
            <a:pPr marL="377190" indent="-285750" algn="just" rt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fa-IR" sz="1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پایین بودن میزان مالیات و قیمت محصولات دخانی و 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حاشیه سود بالا برای تولید و عرضه </a:t>
            </a:r>
            <a:r>
              <a:rPr lang="fa-IR" sz="1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دخانیات</a:t>
            </a:r>
          </a:p>
          <a:p>
            <a:pPr marL="377190" indent="-285750" algn="just" rt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افزایش دسترسی و عدم رعایت ضوابط فروش محصولات دخانی، از جمله ممنوعیت فروش نخی، زیر 18 سال و قاچاق، فاصله از مراکز آموزشی و..</a:t>
            </a:r>
          </a:p>
          <a:p>
            <a:pPr marL="377190" indent="-285750" algn="just" rt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وجود عطر و طعم به عنوان عاملی برای جذب جوانان و توسعه بازار </a:t>
            </a:r>
            <a:r>
              <a:rPr lang="fa-IR" sz="1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مصرف</a:t>
            </a:r>
          </a:p>
          <a:p>
            <a:pPr marL="377190" indent="-285750" algn="just" rt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عدم بازدارندگی جرائم تخلفات ناشی از عدم اجرای قانون جامع کنترل دخانیات </a:t>
            </a:r>
            <a:endParaRPr lang="fa-IR" sz="18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377190" indent="-285750" algn="just" rt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تنوع بسته بندی محصولات دخانی و عدم اجرای ضوابط بسته بندی استاندارد بسته بندی محصولات دخانی </a:t>
            </a:r>
            <a:endParaRPr lang="en-US" sz="18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377190" indent="-285750" algn="just" rt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ضعف آموزش عمومی و اطلاع رسانی در خصوص مضرات مصرف دخانیات و مواجهه با دود حاصل از مصرف </a:t>
            </a:r>
            <a:r>
              <a:rPr lang="fa-IR" sz="1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آن</a:t>
            </a:r>
          </a:p>
          <a:p>
            <a:pPr marL="377190" indent="-285750" algn="just" rt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نمایش استعمال دخانیات در فیلم ها و سریال های </a:t>
            </a:r>
            <a:r>
              <a:rPr lang="fa-IR" sz="1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تولیدی</a:t>
            </a:r>
          </a:p>
          <a:p>
            <a:pPr marL="377190" indent="-285750" algn="just" rt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قاچاق محصولات دخاني و وجود بازار غیر رسمی توزیع کالای قاچاق دخانی</a:t>
            </a:r>
            <a:endParaRPr lang="en-US" sz="18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377190" indent="-285750" algn="just" rt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فعال نشدن مراکز غیردولتی برای ارایه خدمات مشاوره ترک دخانیات</a:t>
            </a:r>
            <a:endParaRPr lang="en-US" sz="18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377190" indent="-285750" algn="just" rt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عدم تخصیص منابع درآمد مالیات دخانیات به حوزه های ذینفع (وزارت بهداشت، درمان و آموزش پزشکی، وزارت ورزش و جوانان، وزارت آموزش و پرورش</a:t>
            </a:r>
            <a:r>
              <a:rPr lang="fa-IR" sz="1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،...)</a:t>
            </a:r>
            <a:endParaRPr lang="fa-IR" sz="1800" b="1" spc="1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651510" lvl="1" indent="-285750" algn="just" rtl="1">
              <a:lnSpc>
                <a:spcPct val="100000"/>
              </a:lnSpc>
            </a:pPr>
            <a:endParaRPr lang="fa-IR" sz="1800" b="1" spc="1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>
              <a:lnSpc>
                <a:spcPct val="100000"/>
              </a:lnSpc>
            </a:pPr>
            <a:endParaRPr lang="en-US" sz="18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E68BA846-C32F-BE51-1BF5-5F6EE41F8136}"/>
              </a:ext>
            </a:extLst>
          </p:cNvPr>
          <p:cNvSpPr txBox="1">
            <a:spLocks/>
          </p:cNvSpPr>
          <p:nvPr/>
        </p:nvSpPr>
        <p:spPr>
          <a:xfrm>
            <a:off x="457200" y="177801"/>
            <a:ext cx="8229600" cy="6442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1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dk1"/>
                </a:solidFill>
                <a:effectLst/>
                <a:latin typeface="+mn-lt"/>
                <a:ea typeface="+mn-ea"/>
                <a:cs typeface="B Yagut" pitchFamily="2" charset="-78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42900" indent="-342900" algn="ctr">
              <a:lnSpc>
                <a:spcPct val="107000"/>
              </a:lnSpc>
              <a:spcBef>
                <a:spcPts val="0"/>
              </a:spcBef>
            </a:pPr>
            <a:r>
              <a:rPr lang="fa-IR" sz="2400" dirty="0" smtClean="0">
                <a:cs typeface="B Titr" panose="00000700000000000000" pitchFamily="2" charset="-78"/>
              </a:rPr>
              <a:t>عوامل مهم تاثیر گذار بر افزایش مصرف دخانیات</a:t>
            </a:r>
            <a:endParaRPr lang="en-US" sz="2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595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914400"/>
            <a:ext cx="8229600" cy="4937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838201"/>
            <a:ext cx="8229600" cy="5105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762000"/>
            <a:ext cx="8229600" cy="473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457200"/>
            <a:ext cx="8229600" cy="557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0"/>
            <a:ext cx="8229600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0"/>
            <a:ext cx="8229600" cy="5522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762001"/>
            <a:ext cx="8229600" cy="533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457200"/>
            <a:ext cx="8229600" cy="5269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143000"/>
            <a:ext cx="8229600" cy="457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6839" y="685800"/>
            <a:ext cx="8190321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977</Words>
  <Application>Microsoft Office PowerPoint</Application>
  <PresentationFormat>On-screen Show (4:3)</PresentationFormat>
  <Paragraphs>75</Paragraphs>
  <Slides>116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116</vt:i4>
      </vt:variant>
    </vt:vector>
  </HeadingPairs>
  <TitlesOfParts>
    <vt:vector size="118" baseType="lpstr">
      <vt:lpstr>Office Theme</vt:lpstr>
      <vt:lpstr>Bitmap Image</vt:lpstr>
      <vt:lpstr>Slide 1</vt:lpstr>
      <vt:lpstr>Slide 2</vt:lpstr>
      <vt:lpstr>روز شمارهفته ملی بدون دخانیات 1403 </vt:lpstr>
      <vt:lpstr>Slide 4</vt:lpstr>
      <vt:lpstr>بیماری و مرگ و میر ناشی از مصرف دخانیات </vt:lpstr>
      <vt:lpstr>Slide 6</vt:lpstr>
      <vt:lpstr>Slide 7</vt:lpstr>
      <vt:lpstr>Slide 8</vt:lpstr>
      <vt:lpstr>Slide 9</vt:lpstr>
      <vt:lpstr> 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ساماندهی و یکسان‌سازی استند/ قفسه‌های نگهداری و فروش کالای دخانی</vt:lpstr>
      <vt:lpstr>Slide 110</vt:lpstr>
      <vt:lpstr>الزامات استندها: 1-درپوش‌دار بودن (درب همواره باید به جز در زمان فروش بسته باشد) 2-بدون هیچ‌گونه نورپردازی و تبلیغات 3-عدم استقرار در پشت جایگاه فروشنده 4-در معرض دید</vt:lpstr>
      <vt:lpstr>نمونه استندهای تبلیغات غیر مجاز محصولات دخانی</vt:lpstr>
      <vt:lpstr>Slide 113</vt:lpstr>
      <vt:lpstr>Slide 114</vt:lpstr>
      <vt:lpstr>موارد مهم در بازرسی ها: 1-صنوف مجاز فروش محصولات دخانی 2-پروانه عاملیت فروش 3-تبلیغات 4-فروش قاچاق 5-فروش نخی 6-فروش به زیر 18 سال 7-عرضه قلیان </vt:lpstr>
      <vt:lpstr>ممنون   از توجه   شما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Khalili</dc:creator>
  <cp:lastModifiedBy>Khalili</cp:lastModifiedBy>
  <cp:revision>35</cp:revision>
  <dcterms:created xsi:type="dcterms:W3CDTF">2006-08-16T00:00:00Z</dcterms:created>
  <dcterms:modified xsi:type="dcterms:W3CDTF">2024-05-29T05:23:12Z</dcterms:modified>
</cp:coreProperties>
</file>