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9" r:id="rId1"/>
  </p:sldMasterIdLst>
  <p:notesMasterIdLst>
    <p:notesMasterId r:id="rId40"/>
  </p:notesMasterIdLst>
  <p:sldIdLst>
    <p:sldId id="256" r:id="rId2"/>
    <p:sldId id="312" r:id="rId3"/>
    <p:sldId id="313" r:id="rId4"/>
    <p:sldId id="331" r:id="rId5"/>
    <p:sldId id="332" r:id="rId6"/>
    <p:sldId id="315" r:id="rId7"/>
    <p:sldId id="333" r:id="rId8"/>
    <p:sldId id="316" r:id="rId9"/>
    <p:sldId id="335" r:id="rId10"/>
    <p:sldId id="318" r:id="rId11"/>
    <p:sldId id="319" r:id="rId12"/>
    <p:sldId id="320" r:id="rId13"/>
    <p:sldId id="343" r:id="rId14"/>
    <p:sldId id="321" r:id="rId15"/>
    <p:sldId id="336" r:id="rId16"/>
    <p:sldId id="322" r:id="rId17"/>
    <p:sldId id="323" r:id="rId18"/>
    <p:sldId id="324" r:id="rId19"/>
    <p:sldId id="325" r:id="rId20"/>
    <p:sldId id="337" r:id="rId21"/>
    <p:sldId id="326" r:id="rId22"/>
    <p:sldId id="327" r:id="rId23"/>
    <p:sldId id="328" r:id="rId24"/>
    <p:sldId id="329" r:id="rId25"/>
    <p:sldId id="338" r:id="rId26"/>
    <p:sldId id="339" r:id="rId27"/>
    <p:sldId id="340" r:id="rId28"/>
    <p:sldId id="341" r:id="rId29"/>
    <p:sldId id="342" r:id="rId30"/>
    <p:sldId id="330" r:id="rId31"/>
    <p:sldId id="261" r:id="rId32"/>
    <p:sldId id="262" r:id="rId33"/>
    <p:sldId id="263" r:id="rId34"/>
    <p:sldId id="264" r:id="rId35"/>
    <p:sldId id="344" r:id="rId36"/>
    <p:sldId id="345" r:id="rId37"/>
    <p:sldId id="346" r:id="rId38"/>
    <p:sldId id="288" r:id="rId39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86" d="100"/>
          <a:sy n="86" d="100"/>
        </p:scale>
        <p:origin x="3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24B8473-1B3F-49C1-A579-4A161830FE6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E9134FF-7B0D-4748-9F77-A0DDB6481F0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0540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5736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286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73009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2452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57622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7888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03216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57798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42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738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8856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9647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49755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0232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1511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463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948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11C41C3-C555-4D0D-B5E9-799FCCD07F51}" type="datetimeFigureOut">
              <a:rPr lang="fa-IR" smtClean="0"/>
              <a:t>01/29/1444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fa-I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9A146128-38E0-4861-9614-2722A074CE7F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498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  <p:sldLayoutId id="2147483765" r:id="rId16"/>
    <p:sldLayoutId id="2147483766" r:id="rId17"/>
  </p:sldLayoutIdLst>
  <p:txStyles>
    <p:titleStyle>
      <a:lvl1pPr algn="l" defTabSz="457200" rtl="1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fa-IR"/>
          </a:p>
        </p:txBody>
      </p:sp>
      <p:pic>
        <p:nvPicPr>
          <p:cNvPr id="35844" name="Picture 4" descr="Slide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463138"/>
            <a:ext cx="12192000" cy="76892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72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طبیعی با امتیاز غربالگری 14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مراقب سلامت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9892491" cy="41425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تشويق براي ادامه الگوي تغذيه مناسب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ادامه مراقبت ها مطابق بسته خدمت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62994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نمایه توده بدنی طبیعی با امتیاز غربالگری </a:t>
            </a:r>
            <a:r>
              <a:rPr lang="fa-IR" dirty="0" smtClean="0">
                <a:cs typeface="B Titr" panose="00000700000000000000" pitchFamily="2" charset="-78"/>
              </a:rPr>
              <a:t>13-7</a:t>
            </a:r>
            <a:r>
              <a:rPr lang="fa-IR" dirty="0">
                <a:cs typeface="B Titr" panose="00000700000000000000" pitchFamily="2" charset="-78"/>
              </a:rPr>
              <a:t/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اقدامات مراقب سلامت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499"/>
            <a:ext cx="9892491" cy="41425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آموزش الگوی تغذیه سالم مطابق با بسته آموزشی تغذیه –جدید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( پیگیری توسط مراقب سلامت </a:t>
            </a:r>
            <a:r>
              <a:rPr lang="fa-IR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3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ماه بعد جهت کنترل </a:t>
            </a:r>
            <a:r>
              <a:rPr lang="fa-IR" sz="240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الگوی </a:t>
            </a:r>
            <a:r>
              <a:rPr lang="fa-IR" sz="240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مصرف- قدیم)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cs typeface="Nazanin" pitchFamily="2" charset="-78"/>
            </a:endParaRP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0541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طبیعی با امتیاز غربالگری 6-0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مراقب سلامت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2319131"/>
            <a:ext cx="11251096" cy="442690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الگوی تغذیه سالم مطابق با بسته آموزشی</a:t>
            </a:r>
          </a:p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تاکید برای شرکت در کلاس های آموزش گروهی کارشناس تغذیه </a:t>
            </a:r>
          </a:p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پیگیری برای مراجعه شش ماه بعد جهت کنترل مجدد الگوی تغذیه- جدید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cs typeface="Nazanin" pitchFamily="2" charset="-78"/>
              </a:rPr>
              <a:t>( پیگیری برای 2 دوره سه ماهه با کنترل مجدد نمایه توده بدنی و الگوی تغذیه، در صورت برطرف نشدن مشکل الگوی تغذیه ارجاع به کارشناس تغذیه جهت اجرای مراقبت های تغذیه ای- قدیم)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ادامه مراقبت ها مطابق بسته خدمت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5670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طبیعی با امتیاز غربالگری 6-0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کارشناس تغذیه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2319131"/>
            <a:ext cx="11251096" cy="442690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گروهی هدفمند</a:t>
            </a: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626960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نمایه توده بدنی طبیعی 29.9-25 با هرامتیاز غربالگری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اقدامات مراقب سلامت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961322"/>
            <a:ext cx="11114518" cy="46382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الگوی تغذیه سالم  و آموزش در خصوص عوارض جاقی مطابق با بسته آموزشی </a:t>
            </a:r>
          </a:p>
          <a:p>
            <a:r>
              <a:rPr lang="fa-IR" sz="25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در خصوص تحرک و فعالیت بدنی</a:t>
            </a:r>
          </a:p>
          <a:p>
            <a:r>
              <a:rPr lang="fa-IR" sz="25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تا کید برای شرکت در کلاس های آموزش گروهی کارشناس تغذیه مرکز و پیگیری آن</a:t>
            </a:r>
          </a:p>
          <a:p>
            <a:r>
              <a:rPr lang="fa-IR" sz="25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در خصوص تاثیر اضافه وزن و چاقی بر افزایش احتمال ناباروری در زنان و مردان متاهل</a:t>
            </a:r>
          </a:p>
          <a:p>
            <a:r>
              <a:rPr lang="fa-IR" sz="25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cs typeface="Nazanin" pitchFamily="2" charset="-78"/>
              </a:rPr>
              <a:t>کنترل وزن 3 ماه بعد: در صورت عدم تغییر: تداوم آموزش ها و کنترل الگوی مصرف و در صورت پیش روی به سوی چاقی، ارجاع به کارشناس تغذیه – جدید 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88493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نمایه توده بدنی طبیعی 29.9-25 با هرامتیاز غربالگری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اقدامات کارشناس تغذیه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2239617"/>
            <a:ext cx="11114518" cy="4359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گروهی هدفمند ( برای موارد اضافه وزن)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برای موارد پیشرفت به سوی چاقی</a:t>
            </a:r>
          </a:p>
          <a:p>
            <a:pPr>
              <a:lnSpc>
                <a:spcPct val="150000"/>
              </a:lnSpc>
            </a:pP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اقدام و پیگیری مطابق روند مراقبت از چاقی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04847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نمایه توده بدنی بالاتر از 30 با هرامتیاز غربالگری</a:t>
            </a:r>
            <a:br>
              <a:rPr lang="fa-IR" dirty="0">
                <a:cs typeface="B Titr" panose="00000700000000000000" pitchFamily="2" charset="-78"/>
              </a:rPr>
            </a:br>
            <a:r>
              <a:rPr lang="fa-IR" dirty="0">
                <a:cs typeface="B Titr" panose="00000700000000000000" pitchFamily="2" charset="-78"/>
              </a:rPr>
              <a:t>اقدامات مراقب سلامت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2267597"/>
            <a:ext cx="11186187" cy="4525089"/>
          </a:xfrm>
        </p:spPr>
        <p:txBody>
          <a:bodyPr>
            <a:normAutofit lnSpcReduction="10000"/>
          </a:bodyPr>
          <a:lstStyle/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 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</a:t>
            </a:r>
            <a:r>
              <a:rPr lang="fa-IR" sz="32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الگوی تغذیه سالم  و آموزش در خصوص عوارض چاقی مطابق با بسته آموزشی 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در خصوص تحرک و فعالیت بدنی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در خصوص تاثیر اضافه وزن و چاقی بر افزایش احتمال ناباروری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تا کید برای شرکت در کلاس های آموزش گروهی کارشناس تغذیه مرکز و پیگیری آن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ارجاع غیر فوری به پزشک جهت انجام بررسی ها و اقدامات پزشکی- جدید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ارجا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ع موارد شناخته شده به کارشناس تغذیه</a:t>
            </a:r>
          </a:p>
          <a:p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 گیری جهت مراجعه به کارشناس تغذیه</a:t>
            </a:r>
          </a:p>
          <a:p>
            <a:r>
              <a:rPr lang="fa-IR" sz="25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 گیری یک ماه بعد  برای مراجعه به کارشناس تغذیه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cs typeface="Nazanin" pitchFamily="2" charset="-78"/>
            </a:endParaRPr>
          </a:p>
          <a:p>
            <a:pPr>
              <a:lnSpc>
                <a:spcPct val="15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9182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بالاتر از 30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پزشک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 fontScale="85000" lnSpcReduction="10000"/>
          </a:bodyPr>
          <a:lstStyle/>
          <a:p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ارزیابی ها:</a:t>
            </a:r>
          </a:p>
          <a:p>
            <a:r>
              <a:rPr lang="fa-IR" sz="1800" b="0" i="0" u="none" strike="noStrike" baseline="0" dirty="0">
                <a:solidFill>
                  <a:srgbClr val="000000"/>
                </a:solidFill>
                <a:latin typeface="wNazanin"/>
              </a:rPr>
              <a:t>•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ارزیابی بیماری های همراه بر اساس تاریخچه فردی و شواهد پاراکلینیک و ارزیابی عوامل خطر بیماری </a:t>
            </a:r>
            <a:r>
              <a:rPr lang="fa-IR" sz="28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( دیابت، پرفشاری خون، هایپرلیپیدمی، هیپراوریسمی، پروتئینوری، استئوآرتریت)</a:t>
            </a:r>
            <a:endParaRPr lang="fa-IR" sz="1600" b="0" i="0" u="none" strike="noStrike" baseline="0" dirty="0">
              <a:solidFill>
                <a:srgbClr val="000000"/>
              </a:solidFill>
              <a:latin typeface="wNazanin"/>
            </a:endParaRP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فعالیت بدنی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اندازه گیری فشار خون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پرسش در خصوص ناباروری در افراد متاهل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های آزمایشگاهی شامل: ارزیابی </a:t>
            </a:r>
            <a:r>
              <a:rPr lang="en-US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LDL , HDL ،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تری گلیسرید،کلسترول، </a:t>
            </a:r>
            <a:r>
              <a:rPr lang="en-US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Hg A1C،CBC،TSH ،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/>
            </a:r>
            <a:b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</a:b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حسا</a:t>
            </a:r>
            <a:r>
              <a:rPr lang="en-US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سیت به انسولین، ارزیابی وضعیت کارکرد تیروئید در افراد مقاوم به درمان و</a:t>
            </a:r>
            <a:r>
              <a:rPr lang="en-US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FBS</a:t>
            </a:r>
            <a:endParaRPr lang="fa-IR" sz="31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سابقه فامیلی شامل: سابقه چاقی، اختلال در چربی خون،فشارخون بالا، عدم تحمل قند خون ناشتا یا دیابت نوع 2، بیماری قلبی عروقی)عروق کرونر( در افراد خانواده</a:t>
            </a:r>
            <a:endParaRPr lang="en-US" sz="31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2498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بالاتر از 30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پزشک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اقدامات: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ثبت علت اصلی چاقی در پرونده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ثبت نوع بیماری همراه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انجام اقدامات درمانی در کنترل علت زمینه ای و بیماری همراه احتمالی دارو درمانی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ارائه دستورات ورزشی و فعالیت بدنی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079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بالاتر از 30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پزشک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ارزیابی ها: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ارجاع به کارشناس تغذیه جهت اجرای مراقبتهای تغذیه ای وبررسی بیشتر علایم کمبود ریزمغذیها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اقدامات کارشناس تغذیه در پرونده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ارجاع به کارشناس سلامت روان در صورت شک به اختلالات بیماری های رفتاری-روانی در افرادی که از طرف کارشناس تغذیه مجددا ارجاع شده و پس از 6 ماه %5 کاهش وزن نداشته اند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داروهای مصرفی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2761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0328" y="960416"/>
            <a:ext cx="8761413" cy="70696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dirty="0">
                <a:cs typeface="B Titr" panose="00000700000000000000" pitchFamily="2" charset="-78"/>
              </a:rPr>
              <a:t>معیار تصمیم گیری در غربالگری جوانان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en-US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BMI</a:t>
            </a:r>
            <a:endParaRPr lang="fa-IR" sz="32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  <a:p>
            <a:pPr algn="r" rtl="1">
              <a:lnSpc>
                <a:spcPct val="20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امتیاز به دست آمده از سوالات ارزیابی</a:t>
            </a:r>
            <a:endParaRPr lang="en-US" sz="3200" dirty="0">
              <a:ln w="18415" cmpd="sng">
                <a:solidFill>
                  <a:schemeClr val="tx1"/>
                </a:solidFill>
                <a:prstDash val="solid"/>
              </a:ln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2020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بالاتر از 30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پزشک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ارزیابی ها: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سطح سرمی ویتامین </a:t>
            </a: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، ویتامین ب12، اسید فولیک، روی، آهن و منیزیوم در افرادی که با سابقه ناباروری مراجعه کرده اند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بررسی علایم کوشینگ، آکرومگالی و سندروم های همراه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بعد از سه ماه، اگر علیرغم انجام اقدامات درمانی و رژیم درمانی کاهش وزن به میزان حداقل 5% نداشت، ارجاع به سطوح تخصصی جهت بررسی های بیشتر( ارجاع به مراکز درمان ناباروری در صورت وجود سابقه ناباروری، ارجاع به سطوح تخصصی جهت جراحی در موارد </a:t>
            </a: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BMI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بالاتر از 40</a:t>
            </a:r>
          </a:p>
        </p:txBody>
      </p:sp>
    </p:spTree>
    <p:extLst>
      <p:ext uri="{BB962C8B-B14F-4D97-AF65-F5344CB8AC3E}">
        <p14:creationId xmlns:p14="http://schemas.microsoft.com/office/powerpoint/2010/main" val="5114183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252" y="927015"/>
            <a:ext cx="8761413" cy="706964"/>
          </a:xfrm>
        </p:spPr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اقدامات کارشناس تغذیه در  چاقی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گروهی هدفمند</a:t>
            </a:r>
          </a:p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مراجعه اول </a:t>
            </a: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نتایج آزمایشگاهی موجود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انجام ارزیابی های تخصصی تغذیه ای در فرم مندرج در سامانه سیب (جدید)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تغذیه و توصیه های تخصصی تغذیه ای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در خصوص تغذیه و دریافت ریزمغذیهای ضروری در موارد توام با ناباروری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تنظیم رژیم غذایی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ج پسخوراند برای مراقب سلامت یا پزشک ارجاع دهنده (جدید)</a:t>
            </a:r>
          </a:p>
          <a:p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20414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252" y="927015"/>
            <a:ext cx="8761413" cy="706964"/>
          </a:xfrm>
        </p:spPr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اقدامات کارشناس تغذیه در چاقی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مراجعات دوم به بعد(پی گیری) </a:t>
            </a: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جهت مراجعه فرد به مرکز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نیاز به ارجاع از سوی پزشک نیست</a:t>
            </a:r>
          </a:p>
          <a:p>
            <a:endParaRPr lang="fa-IR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تواتر مراجعه: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 گیری پس از 1 ماه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379004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252" y="927015"/>
            <a:ext cx="8761413" cy="706964"/>
          </a:xfrm>
        </p:spPr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اقدامات کارشناس تغذیه در چاقی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اقدامات در هر مراجعه تا زمان کنترل وزن</a:t>
            </a: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 و پی گیری وضعیت وزن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و مشاوره تغذیه در موارد عدم پیروی از اصول تغذیه سالم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ارزیابی میزان پیروی از رژیم غذایی تنظیم شده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درج پسخوراند برای مراقب سلامت یا پزشک ارجاع دهنده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پیگیری ماهانه تا 6 ماه: فرد باید ماهانه 1 تا 2 کیلو کاهش وزن داشته باشد- جدید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cs typeface="Nazanin" pitchFamily="2" charset="-78"/>
              </a:rPr>
              <a:t>( یک ماه و سپس 3 ماه بعد تا سه نوبت – قدیم)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درصورتی که بیمار بعد از 6 ماه، حداقل 5 درصد وزن کاهش وزن نداشته باشد لازم است برای بررسی های بیشتر ارجاع مجدد به پزشک داده شود.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2268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298DB9-C821-3EA8-D6D0-C44C6FD5F9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836" y="2252871"/>
            <a:ext cx="11158330" cy="3207026"/>
          </a:xfrm>
        </p:spPr>
        <p:txBody>
          <a:bodyPr>
            <a:normAutofit fontScale="92500" lnSpcReduction="10000"/>
          </a:bodyPr>
          <a:lstStyle/>
          <a:p>
            <a:r>
              <a:rPr lang="fa-IR" sz="3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مبتلا به دیابت</a:t>
            </a:r>
          </a:p>
          <a:p>
            <a:r>
              <a:rPr lang="fa-IR" sz="3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پره دیابت</a:t>
            </a:r>
          </a:p>
          <a:p>
            <a:r>
              <a:rPr lang="fa-IR" sz="3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فشار خون بالا</a:t>
            </a:r>
          </a:p>
          <a:p>
            <a:r>
              <a:rPr lang="fa-IR" sz="3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پیش فشار خون بالا</a:t>
            </a:r>
          </a:p>
          <a:p>
            <a:r>
              <a:rPr lang="fa-IR" sz="3200" dirty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هایپر لیپیدمی</a:t>
            </a:r>
          </a:p>
          <a:p>
            <a:pPr marL="0" indent="0">
              <a:buNone/>
            </a:pPr>
            <a:r>
              <a:rPr lang="fa-IR" sz="3000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B Titr" panose="00000700000000000000" pitchFamily="2" charset="-78"/>
              </a:rPr>
              <a:t>بسته خدمتی قدیم</a:t>
            </a:r>
            <a:endParaRPr lang="en-US" sz="3000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B Titr" panose="00000700000000000000" pitchFamily="2" charset="-78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شاخص ارزیابی با هر امتیاز</a:t>
            </a:r>
            <a:endParaRPr lang="en-US" sz="4000" dirty="0"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488" y="5773149"/>
            <a:ext cx="10619527" cy="851110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8189843" y="5247861"/>
            <a:ext cx="834887" cy="6228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681539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اقدامات مراقب سلامت/بهورز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2252869"/>
            <a:ext cx="11184835" cy="4359965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الگوی تغذیه سالم مطابق با بسته آموزشی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تاکید برای شرکت در کلاس های آموزش گروهی کارشناس تغذیه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ارجاع به پزشک جهت انجام بررسی ها و اقدامات پزشکی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ارجاع به کارشناس تغذیه در موارد تایید شده و تحت درمان پزشک و پی گیری جهت مراجعه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ادامه مراقبت ها مطابق بسته خدمت 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13329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اقدامات پزشک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078" y="2252869"/>
            <a:ext cx="11184835" cy="4359965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ارزیابی جوان و اقدام مطابق بسته خدمت گروه سنی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 خواست انجام آزمایشات سرمی مورد نیاز مطابق بسته خدمت گروه سنی و ارزیابی نتایج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ارجاع به کارشناس تغذیه جهت اجرای مراقبت های تغذیه ای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اقدامات کارشناس تغذیه در پرونده افراد ارجاع شده</a:t>
            </a:r>
          </a:p>
          <a:p>
            <a:pPr algn="just">
              <a:lnSpc>
                <a:spcPct val="15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 صورت عدم کنترل دیابت و فشار خون با اصلاح رژیم غذایی پس از 3 نوبت پیگیری و مشاوره کارشناس تغذیه، اقدام مطابق با بسته خدمت بیماری های غیر واگیر</a:t>
            </a:r>
          </a:p>
          <a:p>
            <a:pPr algn="just">
              <a:lnSpc>
                <a:spcPct val="150000"/>
              </a:lnSpc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723339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252" y="927015"/>
            <a:ext cx="9153209" cy="706964"/>
          </a:xfrm>
        </p:spPr>
        <p:txBody>
          <a:bodyPr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اقدامات کارشناس تغذیه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گروهی هدفمند</a:t>
            </a:r>
          </a:p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مراجعه اول </a:t>
            </a: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نتایج آزمایشگاهی موجود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انجام ارزیابی های تخصصی تغذیه ای در فرم مندرج در سامانه سیب (جدید)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ارائه آموزش و توصیه های تخصصی تغذیه ای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تنظیم رژیم غذایی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ج پسخوراند برای مراقب سلامت یا پزشک ارجاع دهنده (جدید)</a:t>
            </a:r>
          </a:p>
          <a:p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47408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252" y="927015"/>
            <a:ext cx="8761413" cy="706964"/>
          </a:xfrm>
        </p:spPr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اقدامات کارشناس تغذیه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2267597"/>
            <a:ext cx="11784563" cy="45250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3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پیگیری ( مراجعه مستقیم به کارشناس تغذیه)</a:t>
            </a:r>
            <a:r>
              <a:rPr lang="fa-IR" sz="3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جهت مراجعه فرد به مرکز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نیاز به ارجاع از سوی پزشک نیست</a:t>
            </a:r>
          </a:p>
        </p:txBody>
      </p:sp>
    </p:spTree>
    <p:extLst>
      <p:ext uri="{BB962C8B-B14F-4D97-AF65-F5344CB8AC3E}">
        <p14:creationId xmlns:p14="http://schemas.microsoft.com/office/powerpoint/2010/main" val="18345935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9017" y="714980"/>
            <a:ext cx="8761413" cy="706964"/>
          </a:xfrm>
        </p:spPr>
        <p:txBody>
          <a:bodyPr/>
          <a:lstStyle/>
          <a:p>
            <a:pPr algn="ctr"/>
            <a:r>
              <a:rPr lang="fa-IR" dirty="0"/>
              <a:t/>
            </a:r>
            <a:br>
              <a:rPr lang="fa-IR" dirty="0"/>
            </a:br>
            <a:r>
              <a:rPr lang="fa-IR" sz="4000" dirty="0">
                <a:cs typeface="B Titr" panose="00000700000000000000" pitchFamily="2" charset="-78"/>
              </a:rPr>
              <a:t>اقدامات کارشناس تغذیه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2" y="1802297"/>
            <a:ext cx="11784563" cy="499039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sz="28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تواتر مراجعه</a:t>
            </a:r>
            <a:r>
              <a:rPr lang="fa-IR" sz="28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:</a:t>
            </a:r>
          </a:p>
          <a:p>
            <a:r>
              <a:rPr lang="fa-IR" sz="2600" u="sng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در دیابت و فشار خون بالای کنترل شده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طبق برنامه زمانی مراجعه به پزشک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 </a:t>
            </a:r>
            <a:r>
              <a:rPr lang="fa-IR" sz="2600" u="sng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فشار خون بالای کنترل نشده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طبق برنامه زمانی مراجعه به پزشک تا زمان کنترل فشار خون</a:t>
            </a:r>
          </a:p>
          <a:p>
            <a:r>
              <a:rPr lang="fa-IR" sz="2600" u="sng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در پره دیابت و دیابت کنترل نشده و پیش فشار خون بالا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2 هفته بعد، سپس طبق برنامه زمانی مراجعه به پزشک تا زمان کنترل قند خون 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پیروی از رژیم غذایی تنظیم شده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 </a:t>
            </a:r>
            <a:endParaRPr lang="fa-IR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cs typeface="Nazanin" pitchFamily="2" charset="-78"/>
            </a:endParaRP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و مشاوره تخصصی تغذیه در موارد عدم پیروی از اصول تغذیه سالم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درج پسخوران برای مراقب سلامت یا پزشک ارجاع دهنده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پیگیری تا 3 نوبت طبق برنامه زمانی مراجعه به پزشک تا زمان کنترل قند خون</a:t>
            </a:r>
          </a:p>
          <a:p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 صورت عدم حصول بهبودی و کنترل بیماری با رژیم غذایی، ارجاع به پزشک مرکز برای بررسی بیشتر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57259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02218-1A7A-7DB9-5F25-22F91A4C1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927015"/>
            <a:ext cx="8761413" cy="706964"/>
          </a:xfrm>
        </p:spPr>
        <p:txBody>
          <a:bodyPr>
            <a:normAutofit fontScale="90000"/>
          </a:bodyPr>
          <a:lstStyle/>
          <a:p>
            <a:pPr algn="ctr"/>
            <a:r>
              <a:rPr lang="fa-IR" sz="4400" dirty="0">
                <a:cs typeface="B Titr" panose="00000700000000000000" pitchFamily="2" charset="-78"/>
              </a:rPr>
              <a:t>سوالات الگوی تغذیه و فعالیت بدنی</a:t>
            </a:r>
            <a:endParaRPr lang="en-US" sz="4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63802-4B8D-6748-3920-B2022A98448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63826" y="2052992"/>
            <a:ext cx="11562264" cy="4870321"/>
          </a:xfrm>
        </p:spPr>
        <p:txBody>
          <a:bodyPr>
            <a:normAutofit fontScale="92500" lnSpcReduction="20000"/>
          </a:bodyPr>
          <a:lstStyle/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مصرف میوه</a:t>
            </a:r>
          </a:p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مصرف سبزی</a:t>
            </a:r>
          </a:p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مصرف شیر و لبنیات</a:t>
            </a:r>
          </a:p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استفاده از نمکدان</a:t>
            </a:r>
          </a:p>
          <a:p>
            <a:pPr algn="r" rtl="1">
              <a:lnSpc>
                <a:spcPct val="120000"/>
              </a:lnSpc>
            </a:pP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مصرف فست فود / نوشابه هاي گازدار</a:t>
            </a:r>
          </a:p>
          <a:p>
            <a:pPr algn="r" rtl="1">
              <a:lnSpc>
                <a:spcPct val="120000"/>
              </a:lnSpc>
            </a:pP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نوع روغن مصرفی</a:t>
            </a:r>
          </a:p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cs typeface="Nazanin" pitchFamily="2" charset="-78"/>
              </a:rPr>
              <a:t>فعالیت بدنی</a:t>
            </a:r>
          </a:p>
          <a:p>
            <a:pPr algn="r" rtl="1">
              <a:lnSpc>
                <a:spcPct val="120000"/>
              </a:lnSpc>
            </a:pPr>
            <a:r>
              <a:rPr lang="fa-IR" sz="32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نوع نمک مصرفی (بسته خدمتی جدید)</a:t>
            </a:r>
            <a:endParaRPr lang="en-US" sz="32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84010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A86D6-40DE-D184-92CD-285A9B08E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128" y="945676"/>
            <a:ext cx="9985376" cy="706964"/>
          </a:xfrm>
        </p:spPr>
        <p:txBody>
          <a:bodyPr/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خلاصه موارد ارجاع به کارشناس تغذیه در مراقبت های تغذیه ای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C8EB9-2DCC-D652-F924-BDC0980EFE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330" y="2226365"/>
            <a:ext cx="11480846" cy="44924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BMI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کمتر از 5/ 18 با هر امتیاز</a:t>
            </a:r>
          </a:p>
          <a:p>
            <a:pPr>
              <a:lnSpc>
                <a:spcPct val="150000"/>
              </a:lnSpc>
            </a:pP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en-US" sz="26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BMI</a:t>
            </a:r>
            <a:r>
              <a:rPr lang="fa-IR" sz="2600" b="1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25 تا 29.9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)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اضافه وزن</a:t>
            </a: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(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با هر امتیاز در صورت پیشروی بسمت چاقی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en-US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BMI </a:t>
            </a: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 بیشتر  از 30 با هر امتیاز</a:t>
            </a:r>
          </a:p>
          <a:p>
            <a:pPr>
              <a:lnSpc>
                <a:spcPct val="150000"/>
              </a:lnSpc>
            </a:pPr>
            <a:r>
              <a:rPr lang="fa-IR" sz="2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B Titr" panose="00000700000000000000" pitchFamily="2" charset="-78"/>
              </a:rPr>
              <a:t>بیماری های غیرواگیر (دیابت، پره دیابت،فشار خون بالا، پیش فشار خون بالا، هایپر لیپیدمی) در موارد شناخته شده</a:t>
            </a:r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</a:pPr>
            <a:endParaRPr lang="fa-IR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endParaRPr lang="en-US" sz="26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7247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7" name="Content Placeholder 16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4"/>
            <a:ext cx="10515600" cy="6221205"/>
          </a:xfrm>
        </p:spPr>
      </p:pic>
    </p:spTree>
    <p:extLst>
      <p:ext uri="{BB962C8B-B14F-4D97-AF65-F5344CB8AC3E}">
        <p14:creationId xmlns:p14="http://schemas.microsoft.com/office/powerpoint/2010/main" val="739590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22" y="365125"/>
            <a:ext cx="10611678" cy="5876649"/>
          </a:xfrm>
        </p:spPr>
      </p:pic>
    </p:spTree>
    <p:extLst>
      <p:ext uri="{BB962C8B-B14F-4D97-AF65-F5344CB8AC3E}">
        <p14:creationId xmlns:p14="http://schemas.microsoft.com/office/powerpoint/2010/main" val="17580949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08172"/>
          </a:xfrm>
        </p:spPr>
      </p:pic>
    </p:spTree>
    <p:extLst>
      <p:ext uri="{BB962C8B-B14F-4D97-AF65-F5344CB8AC3E}">
        <p14:creationId xmlns:p14="http://schemas.microsoft.com/office/powerpoint/2010/main" val="4664746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65125"/>
            <a:ext cx="11049000" cy="6141692"/>
          </a:xfrm>
        </p:spPr>
      </p:pic>
    </p:spTree>
    <p:extLst>
      <p:ext uri="{BB962C8B-B14F-4D97-AF65-F5344CB8AC3E}">
        <p14:creationId xmlns:p14="http://schemas.microsoft.com/office/powerpoint/2010/main" val="27721413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222" t="34667" r="3277" b="24000"/>
          <a:stretch/>
        </p:blipFill>
        <p:spPr>
          <a:xfrm>
            <a:off x="311119" y="381567"/>
            <a:ext cx="11690626" cy="422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695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639" t="35867" r="8110" b="26667"/>
          <a:stretch/>
        </p:blipFill>
        <p:spPr>
          <a:xfrm>
            <a:off x="418448" y="394722"/>
            <a:ext cx="11554815" cy="4417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930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4056" t="30400" r="7112" b="11600"/>
          <a:stretch/>
        </p:blipFill>
        <p:spPr>
          <a:xfrm>
            <a:off x="764415" y="611364"/>
            <a:ext cx="8424189" cy="625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1387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fa-IR"/>
          </a:p>
        </p:txBody>
      </p:sp>
      <p:pic>
        <p:nvPicPr>
          <p:cNvPr id="122884" name="Picture 4" descr="J028491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6672263" y="1052514"/>
            <a:ext cx="3168650" cy="1800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a-IR" altLang="fa-IR" sz="5400" b="1" dirty="0"/>
              <a:t>متشکرم</a:t>
            </a:r>
            <a:endParaRPr lang="en-US" altLang="fa-IR" sz="5400" b="1" dirty="0"/>
          </a:p>
        </p:txBody>
      </p:sp>
    </p:spTree>
    <p:extLst>
      <p:ext uri="{BB962C8B-B14F-4D97-AF65-F5344CB8AC3E}">
        <p14:creationId xmlns:p14="http://schemas.microsoft.com/office/powerpoint/2010/main" val="909411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904" y="490330"/>
            <a:ext cx="10045147" cy="591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05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42" y="503583"/>
            <a:ext cx="10479157" cy="635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493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752532" cy="706964"/>
          </a:xfrm>
        </p:spPr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کمتر از 18.5 با هر امتیاز غربالگری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مراقب سلامت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348" y="2603499"/>
            <a:ext cx="11078817" cy="414253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مکمل یاری با ویتامین </a:t>
            </a:r>
            <a:r>
              <a:rPr lang="en-US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D</a:t>
            </a:r>
            <a:endParaRPr lang="fa-IR" sz="24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ارائه توصيه هاي کلي آموزش الگوی تغذیه سالم توسط مراقب سلامت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ارجاع به پزشک جهت انجام بررسيها و اقدامات پزشكي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 گیری جهت مراجعه به کارشناس تغذیه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پی گیری 1 ماه بعد برای مراجعه به کارشناس تغذیه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ادامه مراقبت ها مطابق بسته خدمت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8999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14A0D-72BD-BF68-E389-1C8476932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9752532" cy="706964"/>
          </a:xfrm>
        </p:spPr>
        <p:txBody>
          <a:bodyPr/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نمایه توده بدنی کمتر از 18.5 با هر امتیاز غربالگری</a:t>
            </a:r>
            <a:br>
              <a:rPr lang="fa-IR" sz="4000" dirty="0">
                <a:cs typeface="B Titr" panose="00000700000000000000" pitchFamily="2" charset="-78"/>
              </a:rPr>
            </a:br>
            <a:r>
              <a:rPr lang="fa-IR" sz="4000" dirty="0">
                <a:cs typeface="B Titr" panose="00000700000000000000" pitchFamily="2" charset="-78"/>
              </a:rPr>
              <a:t>اقدامات پزشک</a:t>
            </a:r>
            <a:endParaRPr lang="en-US" sz="40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D8B48-E2E9-D49D-4CA6-1F12FBD5A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87" y="2160105"/>
            <a:ext cx="11251095" cy="458592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ارزیابی جوان و اقدام مطابق بسته خدمتی گروه سنی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ارزیابی بیماری های زمینه ای (مشکلات گوارشی، دیابت، پرکاری تیروئید، سرطان و...) و بیماری های عفونی احتمالی ( سل، ایدز، عفونت قارچی در دهان و ...)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ثبت علت در پرونده الکترونیک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 خواست آزمایشات و اقدامات پاراکلینیک مربوطه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انجام اقدامات درمانی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</a:t>
            </a: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ارجاع به کارشناس تغذیه جهت اجرای مراقبت های تغذیه</a:t>
            </a:r>
          </a:p>
          <a:p>
            <a:pPr>
              <a:lnSpc>
                <a:spcPct val="150000"/>
              </a:lnSpc>
            </a:pPr>
            <a:r>
              <a:rPr lang="fa-IR" sz="24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 پیگیری اقدامات کارشناس تغذیه در پرونده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4739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B7DE7-6548-98ED-7A85-B4BE0DA22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95" y="735128"/>
            <a:ext cx="9780105" cy="706964"/>
          </a:xfrm>
        </p:spPr>
        <p:txBody>
          <a:bodyPr/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نمایه توده بدنی کمتر از 18.5 با هر امتیاز غربالگری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اقدامات کارشناس تغذیه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BDA8-EAF0-3AE8-5735-F2144208B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078" y="1958927"/>
            <a:ext cx="11237844" cy="5415907"/>
          </a:xfrm>
        </p:spPr>
        <p:txBody>
          <a:bodyPr>
            <a:normAutofit fontScale="32500" lnSpcReduction="20000"/>
          </a:bodyPr>
          <a:lstStyle/>
          <a:p>
            <a:r>
              <a:rPr lang="fa-IR" sz="80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مراجعه اول: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3300"/>
                </a:solidFill>
                <a:cs typeface="Nazanin" pitchFamily="2" charset="-78"/>
              </a:rPr>
              <a:t>انجام ارزیابی های تخصصی تغذیه ای در فرم مندرج در سامانه سیب (جدید)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نتایج آزمایشگاهی موجود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ارائه آموزش و توصیه های تغذیه ای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تنظیم رژیم غذایی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درج پسخوراند برای پزشک ارجاع دهنده (جدید)</a:t>
            </a:r>
          </a:p>
          <a:p>
            <a:r>
              <a:rPr lang="fa-IR" sz="8000" b="1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در پیگیری ( مراجعه مستقیم به کارشناس تغذیه):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جهت مراجعه فرد به مرکز</a:t>
            </a:r>
          </a:p>
          <a:p>
            <a:r>
              <a:rPr lang="fa-IR" sz="96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نیاز به ارجاع از سوی پزشک نیست</a:t>
            </a:r>
          </a:p>
        </p:txBody>
      </p:sp>
    </p:spTree>
    <p:extLst>
      <p:ext uri="{BB962C8B-B14F-4D97-AF65-F5344CB8AC3E}">
        <p14:creationId xmlns:p14="http://schemas.microsoft.com/office/powerpoint/2010/main" val="3053426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B7DE7-6548-98ED-7A85-B4BE0DA22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895" y="735128"/>
            <a:ext cx="9780105" cy="706964"/>
          </a:xfrm>
        </p:spPr>
        <p:txBody>
          <a:bodyPr/>
          <a:lstStyle/>
          <a:p>
            <a:pPr algn="ctr"/>
            <a:r>
              <a:rPr lang="fa-IR" sz="3200" dirty="0">
                <a:cs typeface="B Titr" panose="00000700000000000000" pitchFamily="2" charset="-78"/>
              </a:rPr>
              <a:t>نمایه توده بدنی کمتر از 18.5 با هر امتیاز غربالگری</a:t>
            </a:r>
            <a:br>
              <a:rPr lang="fa-IR" sz="3200" dirty="0">
                <a:cs typeface="B Titr" panose="00000700000000000000" pitchFamily="2" charset="-78"/>
              </a:rPr>
            </a:br>
            <a:r>
              <a:rPr lang="fa-IR" sz="3200" dirty="0">
                <a:cs typeface="B Titr" panose="00000700000000000000" pitchFamily="2" charset="-78"/>
              </a:rPr>
              <a:t>اقدامات کارشناس تغذیه</a:t>
            </a:r>
            <a:endParaRPr lang="en-US" sz="32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B4BDA8-EAF0-3AE8-5735-F2144208B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39" y="2237222"/>
            <a:ext cx="11237844" cy="5415907"/>
          </a:xfrm>
        </p:spPr>
        <p:txBody>
          <a:bodyPr>
            <a:normAutofit/>
          </a:bodyPr>
          <a:lstStyle/>
          <a:p>
            <a:r>
              <a:rPr lang="fa-IR" sz="3600" b="1" i="0" u="none" strike="noStrike" baseline="0" dirty="0">
                <a:solidFill>
                  <a:srgbClr val="FF001A"/>
                </a:solidFill>
                <a:latin typeface="wNazanin-Bold"/>
                <a:cs typeface="B Titr" panose="00000700000000000000" pitchFamily="2" charset="-78"/>
              </a:rPr>
              <a:t>تواتر مراجعه: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یک ماه بعد</a:t>
            </a:r>
            <a:r>
              <a:rPr lang="fa-IR" sz="3100" dirty="0">
                <a:solidFill>
                  <a:srgbClr val="FF0000"/>
                </a:solidFill>
                <a:latin typeface="wNazanin"/>
                <a:cs typeface="B Nazanin" panose="00000400000000000000" pitchFamily="2" charset="-78"/>
              </a:rPr>
              <a:t>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تا دو نوبت ( جدید)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cs typeface="Nazanin" pitchFamily="2" charset="-78"/>
              </a:rPr>
              <a:t>( یک ماه و سپس 3 ماه بعد تا سه نوبت - قدیم)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و در صورت عدم بهبودی ارجاع به پزشک مرکز</a:t>
            </a:r>
            <a:r>
              <a:rPr lang="fa-IR" sz="3100" b="0" i="0" u="none" strike="noStrike" baseline="0" dirty="0">
                <a:solidFill>
                  <a:srgbClr val="FF0000"/>
                </a:solidFill>
                <a:latin typeface="wNazanin"/>
                <a:cs typeface="B Nazanin" panose="00000400000000000000" pitchFamily="2" charset="-78"/>
              </a:rPr>
              <a:t>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cs typeface="Nazanin" pitchFamily="2" charset="-78"/>
              </a:rPr>
              <a:t>برای بررسی بیشتر و در صورت دریافت نتیجه، پیگیری تا یکسال هر سه ماه</a:t>
            </a:r>
          </a:p>
          <a:p>
            <a:r>
              <a:rPr lang="fa-IR" sz="3100" b="0" i="0" u="none" strike="noStrike" baseline="0" dirty="0">
                <a:solidFill>
                  <a:srgbClr val="000000"/>
                </a:solidFill>
                <a:latin typeface="wNazanin"/>
                <a:cs typeface="B Nazanin" panose="00000400000000000000" pitchFamily="2" charset="-78"/>
              </a:rPr>
              <a:t>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کنترل شاخص های تن سنجی و پی گیری کنترل وزن</a:t>
            </a:r>
          </a:p>
          <a:p>
            <a:r>
              <a:rPr lang="fa-IR" sz="3100" b="0" i="0" u="none" strike="noStrike" baseline="0" dirty="0">
                <a:solidFill>
                  <a:srgbClr val="000000"/>
                </a:solidFill>
                <a:latin typeface="wNazanin"/>
                <a:cs typeface="B Nazanin" panose="00000400000000000000" pitchFamily="2" charset="-78"/>
              </a:rPr>
              <a:t> </a:t>
            </a:r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آموزش و مشاوره تخصصی تغذیه در موارد عدم پیروی از اصول تغذیه سالم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پیگیری پیروی از رژیم غذایی تنظیم شده پس از یک ماه</a:t>
            </a:r>
          </a:p>
          <a:p>
            <a:r>
              <a:rPr lang="fa-IR" sz="3100" dirty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cs typeface="Nazanin" pitchFamily="2" charset="-78"/>
              </a:rPr>
              <a:t>درج پسخوراند برای پزشک ارجاع دهنده</a:t>
            </a:r>
            <a:endParaRPr lang="en-US" sz="3100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cs typeface="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56810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1890</TotalTime>
  <Words>1680</Words>
  <Application>Microsoft Office PowerPoint</Application>
  <PresentationFormat>Widescreen</PresentationFormat>
  <Paragraphs>181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9" baseType="lpstr">
      <vt:lpstr>Arial</vt:lpstr>
      <vt:lpstr>B Nazanin</vt:lpstr>
      <vt:lpstr>B Titr</vt:lpstr>
      <vt:lpstr>Calibri</vt:lpstr>
      <vt:lpstr>Century Gothic</vt:lpstr>
      <vt:lpstr>Nazanin</vt:lpstr>
      <vt:lpstr>Times New Roman</vt:lpstr>
      <vt:lpstr>Wingdings 3</vt:lpstr>
      <vt:lpstr>wNazanin</vt:lpstr>
      <vt:lpstr>wNazanin-Bold</vt:lpstr>
      <vt:lpstr>Ion Boardroom</vt:lpstr>
      <vt:lpstr>PowerPoint Presentation</vt:lpstr>
      <vt:lpstr>معیار تصمیم گیری در غربالگری جوانان</vt:lpstr>
      <vt:lpstr>سوالات الگوی تغذیه و فعالیت بدنی</vt:lpstr>
      <vt:lpstr>PowerPoint Presentation</vt:lpstr>
      <vt:lpstr>PowerPoint Presentation</vt:lpstr>
      <vt:lpstr>نمایه توده بدنی کمتر از 18.5 با هر امتیاز غربالگری اقدامات مراقب سلامت</vt:lpstr>
      <vt:lpstr>نمایه توده بدنی کمتر از 18.5 با هر امتیاز غربالگری اقدامات پزشک</vt:lpstr>
      <vt:lpstr>نمایه توده بدنی کمتر از 18.5 با هر امتیاز غربالگری اقدامات کارشناس تغذیه</vt:lpstr>
      <vt:lpstr>نمایه توده بدنی کمتر از 18.5 با هر امتیاز غربالگری اقدامات کارشناس تغذیه</vt:lpstr>
      <vt:lpstr>نمایه توده بدنی طبیعی با امتیاز غربالگری 14 اقدامات مراقب سلامت</vt:lpstr>
      <vt:lpstr>نمایه توده بدنی طبیعی با امتیاز غربالگری 13-7 اقدامات مراقب سلامت</vt:lpstr>
      <vt:lpstr>نمایه توده بدنی طبیعی با امتیاز غربالگری 6-0 اقدامات مراقب سلامت</vt:lpstr>
      <vt:lpstr>نمایه توده بدنی طبیعی با امتیاز غربالگری 6-0 اقدامات کارشناس تغذیه</vt:lpstr>
      <vt:lpstr>نمایه توده بدنی طبیعی 29.9-25 با هرامتیاز غربالگری اقدامات مراقب سلامت</vt:lpstr>
      <vt:lpstr>نمایه توده بدنی طبیعی 29.9-25 با هرامتیاز غربالگری اقدامات کارشناس تغذیه</vt:lpstr>
      <vt:lpstr>نمایه توده بدنی بالاتر از 30 با هرامتیاز غربالگری اقدامات مراقب سلامت</vt:lpstr>
      <vt:lpstr>نمایه توده بدنی بالاتر از 30 اقدامات پزشک</vt:lpstr>
      <vt:lpstr>نمایه توده بدنی بالاتر از 30 اقدامات پزشک</vt:lpstr>
      <vt:lpstr>نمایه توده بدنی بالاتر از 30 اقدامات پزشک</vt:lpstr>
      <vt:lpstr>نمایه توده بدنی بالاتر از 30 اقدامات پزشک</vt:lpstr>
      <vt:lpstr> اقدامات کارشناس تغذیه در  چاقی</vt:lpstr>
      <vt:lpstr> اقدامات کارشناس تغذیه در چاقی</vt:lpstr>
      <vt:lpstr> اقدامات کارشناس تغذیه در چاقی</vt:lpstr>
      <vt:lpstr> شاخص ارزیابی با هر امتیاز</vt:lpstr>
      <vt:lpstr>اقدامات مراقب سلامت/بهورز</vt:lpstr>
      <vt:lpstr>اقدامات پزشک</vt:lpstr>
      <vt:lpstr>اقدامات کارشناس تغذیه</vt:lpstr>
      <vt:lpstr> اقدامات کارشناس تغذیه</vt:lpstr>
      <vt:lpstr> اقدامات کارشناس تغذیه</vt:lpstr>
      <vt:lpstr>خلاصه موارد ارجاع به کارشناس تغذیه در مراقبت های تغذیه ای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R.Bashiri</dc:creator>
  <cp:lastModifiedBy>Taghziyeh-M</cp:lastModifiedBy>
  <cp:revision>194</cp:revision>
  <dcterms:created xsi:type="dcterms:W3CDTF">2019-09-18T07:43:30Z</dcterms:created>
  <dcterms:modified xsi:type="dcterms:W3CDTF">2022-08-26T07:04:34Z</dcterms:modified>
</cp:coreProperties>
</file>