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82" r:id="rId5"/>
    <p:sldId id="284" r:id="rId6"/>
    <p:sldId id="291" r:id="rId7"/>
    <p:sldId id="292" r:id="rId8"/>
    <p:sldId id="293" r:id="rId9"/>
    <p:sldId id="294" r:id="rId10"/>
    <p:sldId id="295" r:id="rId11"/>
    <p:sldId id="299" r:id="rId12"/>
    <p:sldId id="311" r:id="rId13"/>
    <p:sldId id="304" r:id="rId14"/>
    <p:sldId id="305" r:id="rId15"/>
    <p:sldId id="306" r:id="rId16"/>
    <p:sldId id="300" r:id="rId17"/>
    <p:sldId id="307" r:id="rId18"/>
    <p:sldId id="308" r:id="rId19"/>
    <p:sldId id="309" r:id="rId20"/>
    <p:sldId id="310" r:id="rId21"/>
    <p:sldId id="301" r:id="rId22"/>
    <p:sldId id="297" r:id="rId23"/>
    <p:sldId id="302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9" autoAdjust="0"/>
  </p:normalViewPr>
  <p:slideViewPr>
    <p:cSldViewPr snapToGrid="0">
      <p:cViewPr varScale="1">
        <p:scale>
          <a:sx n="91" d="100"/>
          <a:sy n="91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133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977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680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116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38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993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17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143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81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855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46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8/26/2022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9789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C5398-C628-478A-822A-BE6CBC515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100" y="589377"/>
            <a:ext cx="4287512" cy="2110324"/>
          </a:xfrm>
        </p:spPr>
        <p:txBody>
          <a:bodyPr anchor="ctr">
            <a:normAutofit/>
          </a:bodyPr>
          <a:lstStyle/>
          <a:p>
            <a:pPr algn="ctr" rtl="1"/>
            <a:r>
              <a:rPr lang="fa-IR" sz="4000" b="1" dirty="0">
                <a:solidFill>
                  <a:schemeClr val="accent1">
                    <a:lumMod val="75000"/>
                  </a:schemeClr>
                </a:solidFill>
                <a:cs typeface="B Siavash" panose="00000400000000000000" pitchFamily="2" charset="-78"/>
              </a:rPr>
              <a:t/>
            </a:r>
            <a:br>
              <a:rPr lang="fa-IR" sz="4000" b="1" dirty="0">
                <a:solidFill>
                  <a:schemeClr val="accent1">
                    <a:lumMod val="75000"/>
                  </a:schemeClr>
                </a:solidFill>
                <a:cs typeface="B Siavash" panose="00000400000000000000" pitchFamily="2" charset="-78"/>
              </a:rPr>
            </a:br>
            <a:r>
              <a:rPr lang="fa-IR" sz="4000" b="1" dirty="0">
                <a:solidFill>
                  <a:schemeClr val="accent1">
                    <a:lumMod val="75000"/>
                  </a:schemeClr>
                </a:solidFill>
                <a:cs typeface="B Siavash" panose="00000400000000000000" pitchFamily="2" charset="-78"/>
              </a:rPr>
              <a:t>به نام او</a:t>
            </a:r>
            <a:endParaRPr lang="en-US" sz="4000" b="1" dirty="0">
              <a:solidFill>
                <a:schemeClr val="accent1">
                  <a:lumMod val="75000"/>
                </a:schemeClr>
              </a:solidFill>
              <a:cs typeface="B Siavash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730D41-D3A4-4CFC-91DC-62E6A5AE5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13865" y="3289077"/>
            <a:ext cx="5578135" cy="2463653"/>
          </a:xfrm>
        </p:spPr>
        <p:txBody>
          <a:bodyPr anchor="t">
            <a:normAutofit/>
          </a:bodyPr>
          <a:lstStyle/>
          <a:p>
            <a:pPr algn="ctr"/>
            <a:r>
              <a:rPr lang="fa-IR" sz="4800" b="1" dirty="0">
                <a:solidFill>
                  <a:schemeClr val="tx1"/>
                </a:solidFill>
                <a:cs typeface="B Titr" panose="00000700000000000000" pitchFamily="2" charset="-78"/>
              </a:rPr>
              <a:t>ارجاعیات در </a:t>
            </a:r>
            <a:br>
              <a:rPr lang="fa-IR" sz="4800" b="1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4800" b="1" dirty="0">
                <a:solidFill>
                  <a:schemeClr val="tx1"/>
                </a:solidFill>
                <a:cs typeface="B Titr" panose="00000700000000000000" pitchFamily="2" charset="-78"/>
              </a:rPr>
              <a:t>مراقبت های  تغذیه ای</a:t>
            </a:r>
            <a:endParaRPr lang="en-US" sz="48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 descr="A bowl of oranges ">
            <a:extLst>
              <a:ext uri="{FF2B5EF4-FFF2-40B4-BE49-F238E27FC236}">
                <a16:creationId xmlns:a16="http://schemas.microsoft.com/office/drawing/2014/main" id="{46FD3043-02B3-4F91-A2CB-FF01D76F3F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-1"/>
          <a:stretch/>
        </p:blipFill>
        <p:spPr>
          <a:xfrm>
            <a:off x="21" y="10"/>
            <a:ext cx="6613844" cy="685799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09235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748736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62" y="365117"/>
            <a:ext cx="3457374" cy="5730974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902579" y="2349499"/>
            <a:ext cx="5811838" cy="18430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366" y="325073"/>
            <a:ext cx="5820587" cy="58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48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789" y="365120"/>
            <a:ext cx="5872160" cy="5929694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881145" y="2370929"/>
            <a:ext cx="5811838" cy="18002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94" y="365902"/>
            <a:ext cx="3543795" cy="58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50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101" y="365117"/>
            <a:ext cx="5795251" cy="5951353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881143" y="2256631"/>
            <a:ext cx="5811838" cy="20288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27" y="365902"/>
            <a:ext cx="3572374" cy="58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494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E65E8-4748-8406-BD42-1E99C37FB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809" y="521936"/>
            <a:ext cx="11029616" cy="763264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  <a:t>گروه هدف : میانسال</a:t>
            </a:r>
            <a:b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</a:br>
            <a:endParaRPr lang="en-US" sz="36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44BB9C-EF43-DF66-C290-DEF1341BCB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2877508"/>
              </p:ext>
            </p:extLst>
          </p:nvPr>
        </p:nvGraphicFramePr>
        <p:xfrm>
          <a:off x="47367" y="653808"/>
          <a:ext cx="12097266" cy="6333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33">
                  <a:extLst>
                    <a:ext uri="{9D8B030D-6E8A-4147-A177-3AD203B41FA5}">
                      <a16:colId xmlns:a16="http://schemas.microsoft.com/office/drawing/2014/main" val="2875676555"/>
                    </a:ext>
                  </a:extLst>
                </a:gridCol>
                <a:gridCol w="6048633">
                  <a:extLst>
                    <a:ext uri="{9D8B030D-6E8A-4147-A177-3AD203B41FA5}">
                      <a16:colId xmlns:a16="http://schemas.microsoft.com/office/drawing/2014/main" val="138994021"/>
                    </a:ext>
                  </a:extLst>
                </a:gridCol>
              </a:tblGrid>
              <a:tr h="4537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کارشناس تغذيه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پزشک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10580"/>
                  </a:ext>
                </a:extLst>
              </a:tr>
              <a:tr h="891783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کمتر از 5/ 18 با هر امتیاز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کمتر از 5/ 18 با هر امتیاز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544587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25 تا 29.9 با دور کمر بالاتر از 90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endParaRPr lang="en-US" sz="28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693298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25 تا 29.9 با هر امتیاز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24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درصورت برطرف نشدن مشکل</a:t>
                      </a:r>
                      <a:endParaRPr lang="en-US" sz="24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endParaRPr lang="en-US" sz="28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398989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30 و بالاتر با هر امتیاز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30 و بالاتر با هر امتیاز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205643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/>
                      <a:r>
                        <a:rPr lang="fa-IR" sz="28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دیابت، پره دیابت، فشار خون بالا، پیش فشار خون بالا، هایپرلیپیدمی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دیابت، پره دیابت، فشار خون بالا، پیش فشار خون بالا، هایپرلیپیدمی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4246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770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290" y="365119"/>
            <a:ext cx="5014910" cy="5930180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752556" y="2213769"/>
            <a:ext cx="5811838" cy="2114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84" y="365119"/>
            <a:ext cx="4163006" cy="58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49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3" y="365119"/>
            <a:ext cx="4017717" cy="5807602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323934" y="1799428"/>
            <a:ext cx="5811837" cy="2943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298448" y="1135056"/>
            <a:ext cx="5811837" cy="4271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4296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074" y="365106"/>
            <a:ext cx="2833853" cy="5879322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802559" y="2249478"/>
            <a:ext cx="5811847" cy="20431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463" y="356370"/>
            <a:ext cx="3200847" cy="58205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23" y="356370"/>
            <a:ext cx="3238952" cy="58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794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777" y="365121"/>
            <a:ext cx="6905297" cy="5811842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7802562" y="2306637"/>
            <a:ext cx="5811838" cy="192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10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E65E8-4748-8406-BD42-1E99C37FB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809" y="521936"/>
            <a:ext cx="11029616" cy="763264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  <a:t>گروه هدف : سالمند</a:t>
            </a:r>
            <a:b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</a:br>
            <a:endParaRPr lang="en-US" sz="36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44BB9C-EF43-DF66-C290-DEF1341BCB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0172164"/>
              </p:ext>
            </p:extLst>
          </p:nvPr>
        </p:nvGraphicFramePr>
        <p:xfrm>
          <a:off x="47367" y="653808"/>
          <a:ext cx="12097266" cy="6333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33">
                  <a:extLst>
                    <a:ext uri="{9D8B030D-6E8A-4147-A177-3AD203B41FA5}">
                      <a16:colId xmlns:a16="http://schemas.microsoft.com/office/drawing/2014/main" val="2875676555"/>
                    </a:ext>
                  </a:extLst>
                </a:gridCol>
                <a:gridCol w="6048633">
                  <a:extLst>
                    <a:ext uri="{9D8B030D-6E8A-4147-A177-3AD203B41FA5}">
                      <a16:colId xmlns:a16="http://schemas.microsoft.com/office/drawing/2014/main" val="138994021"/>
                    </a:ext>
                  </a:extLst>
                </a:gridCol>
              </a:tblGrid>
              <a:tr h="4537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کارشناس تغذيه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پزشک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10580"/>
                  </a:ext>
                </a:extLst>
              </a:tr>
              <a:tr h="891783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کمتر از 21 با امتیاز 8 تا 11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544587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کمتر از 21 با امتیاز 0 تا 7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28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کمتر از 21 با امتیاز 0 تا 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693298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27 تا 29.9 با هر امتیاز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24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درصورت پیشروی به سمت چاقی</a:t>
                      </a:r>
                      <a:endParaRPr lang="en-US" sz="24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endParaRPr lang="en-US" sz="28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398989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30 و بالاتر با هر امتیاز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30 و بالاتر با هر امتیاز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205643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/>
                      <a:r>
                        <a:rPr lang="fa-IR" sz="28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دیابت، پره دیابت، فشار خون بالا، پیش فشار خون بالا، هایپرلیپیدمی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دیابت، پره دیابت، فشار خون بالا، پیش فشار خون بالا، هایپرلیپیدمی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4246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4376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0EDED0E-0A98-EEC2-82CE-89C256C9F3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36895"/>
            <a:ext cx="12192000" cy="6913318"/>
          </a:xfrm>
        </p:spPr>
      </p:pic>
    </p:spTree>
    <p:extLst>
      <p:ext uri="{BB962C8B-B14F-4D97-AF65-F5344CB8AC3E}">
        <p14:creationId xmlns:p14="http://schemas.microsoft.com/office/powerpoint/2010/main" val="4201505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092D3-16D9-19B3-DC44-F51827D66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0659" y="702156"/>
            <a:ext cx="7570149" cy="118872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5400" b="1" i="0" u="none" strike="noStrike" baseline="0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  <a:t>بیماران در همه گروه های سنی:</a:t>
            </a:r>
            <a:endParaRPr lang="en-US" sz="6600" dirty="0">
              <a:solidFill>
                <a:schemeClr val="accent2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87B58A-BC37-1FF0-EF9C-DB278EB67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890876"/>
            <a:ext cx="11029616" cy="3634486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ديابت</a:t>
            </a:r>
          </a:p>
          <a:p>
            <a:pPr algn="r" rtl="1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•فشار خون بالا</a:t>
            </a:r>
          </a:p>
          <a:p>
            <a:pPr algn="r" rtl="1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•هايپرليپيدمي</a:t>
            </a:r>
          </a:p>
          <a:p>
            <a:pPr algn="r" rtl="1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•چاقي (</a:t>
            </a:r>
            <a:r>
              <a:rPr lang="en-US" sz="3200" dirty="0">
                <a:solidFill>
                  <a:srgbClr val="002060"/>
                </a:solidFill>
                <a:cs typeface="B Titr" panose="00000700000000000000" pitchFamily="2" charset="-78"/>
              </a:rPr>
              <a:t>BMI </a:t>
            </a:r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30</a:t>
            </a:r>
            <a:r>
              <a:rPr lang="en-US" sz="3200" dirty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و بالاتر)</a:t>
            </a:r>
          </a:p>
          <a:p>
            <a:pPr algn="r" rtl="1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•در بیماری ها ابتدا به پزشک و از طریق پزشک به کارشناس تغذیه </a:t>
            </a:r>
            <a:endParaRPr lang="en-US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01467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76729F4-9A3B-7252-CB8C-406345D08E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303505" cy="6858000"/>
          </a:xfrm>
        </p:spPr>
      </p:pic>
    </p:spTree>
    <p:extLst>
      <p:ext uri="{BB962C8B-B14F-4D97-AF65-F5344CB8AC3E}">
        <p14:creationId xmlns:p14="http://schemas.microsoft.com/office/powerpoint/2010/main" val="3189855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E65E8-4748-8406-BD42-1E99C37FB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13" y="207885"/>
            <a:ext cx="11029616" cy="1188720"/>
          </a:xfrm>
        </p:spPr>
        <p:txBody>
          <a:bodyPr>
            <a:normAutofit/>
          </a:bodyPr>
          <a:lstStyle/>
          <a:p>
            <a:pPr algn="r" rtl="1"/>
            <a: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  <a:t>گروه هدف : کودکان 0 تا 59 ماهه</a:t>
            </a:r>
            <a:endParaRPr lang="en-US" sz="36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44BB9C-EF43-DF66-C290-DEF1341BCB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6590307"/>
              </p:ext>
            </p:extLst>
          </p:nvPr>
        </p:nvGraphicFramePr>
        <p:xfrm>
          <a:off x="47367" y="1643740"/>
          <a:ext cx="12097266" cy="569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33">
                  <a:extLst>
                    <a:ext uri="{9D8B030D-6E8A-4147-A177-3AD203B41FA5}">
                      <a16:colId xmlns:a16="http://schemas.microsoft.com/office/drawing/2014/main" val="2875676555"/>
                    </a:ext>
                  </a:extLst>
                </a:gridCol>
                <a:gridCol w="6048633">
                  <a:extLst>
                    <a:ext uri="{9D8B030D-6E8A-4147-A177-3AD203B41FA5}">
                      <a16:colId xmlns:a16="http://schemas.microsoft.com/office/drawing/2014/main" val="138994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کارشناس تغذيه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پزشک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10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وزن براي سن پايين تر از 2- </a:t>
                      </a:r>
                      <a:r>
                        <a:rPr lang="en-US" sz="20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32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وزن براي سن پايين تر از 2- </a:t>
                      </a:r>
                      <a:r>
                        <a:rPr lang="en-US" sz="20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32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endParaRPr lang="en-US" sz="32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544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وزن براي سن مساوي 2- تا مساوي 1+ </a:t>
                      </a:r>
                      <a:r>
                        <a:rPr lang="en-US" sz="16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 </a:t>
                      </a:r>
                      <a:r>
                        <a:rPr lang="fa-IR" sz="16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همراه یکی از موارد ذیل </a:t>
                      </a:r>
                    </a:p>
                    <a:p>
                      <a:pPr algn="r" rtl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روند رشد نامعلوم                                  يا </a:t>
                      </a:r>
                    </a:p>
                    <a:p>
                      <a:pPr algn="r" rtl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روند افزايش وزن متوقف شده            يا </a:t>
                      </a:r>
                    </a:p>
                    <a:p>
                      <a:pPr algn="r" rtl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کاهش وزن کودک </a:t>
                      </a:r>
                    </a:p>
                    <a:p>
                      <a:pPr marL="457200" indent="-457200" algn="r" rtl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صورت برطرف نشدن مشکل </a:t>
                      </a:r>
                    </a:p>
                    <a:p>
                      <a:pPr marL="0" algn="ctr" defTabSz="457200" rtl="1" eaLnBrk="1" latinLnBrk="0" hangingPunct="1"/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وزن براي سن مساوي 2- تا مساوي 1+ </a:t>
                      </a:r>
                      <a:r>
                        <a:rPr lang="en-US" sz="1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 </a:t>
                      </a:r>
                      <a:r>
                        <a:rPr lang="fa-IR" sz="1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36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همراه یکی از موارد ذیل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روند رشد نامعلوم                          يا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روند افزايش وزن متوقف شده    يا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کاهش وزن کودک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صورت برطرف نشدن مشکل</a:t>
                      </a:r>
                      <a:endParaRPr lang="en-US" sz="32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398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387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E65E8-4748-8406-BD42-1E99C37FB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43" y="183172"/>
            <a:ext cx="11029616" cy="1188720"/>
          </a:xfrm>
        </p:spPr>
        <p:txBody>
          <a:bodyPr>
            <a:normAutofit/>
          </a:bodyPr>
          <a:lstStyle/>
          <a:p>
            <a:pPr algn="r" rtl="1"/>
            <a: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  <a:t>گروه هدف : کودکان 0 تا 59 ماهه</a:t>
            </a:r>
            <a:endParaRPr lang="en-US" sz="36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44BB9C-EF43-DF66-C290-DEF1341BCB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0989164"/>
              </p:ext>
            </p:extLst>
          </p:nvPr>
        </p:nvGraphicFramePr>
        <p:xfrm>
          <a:off x="47367" y="1643740"/>
          <a:ext cx="12097266" cy="6753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33">
                  <a:extLst>
                    <a:ext uri="{9D8B030D-6E8A-4147-A177-3AD203B41FA5}">
                      <a16:colId xmlns:a16="http://schemas.microsoft.com/office/drawing/2014/main" val="2875676555"/>
                    </a:ext>
                  </a:extLst>
                </a:gridCol>
                <a:gridCol w="6048633">
                  <a:extLst>
                    <a:ext uri="{9D8B030D-6E8A-4147-A177-3AD203B41FA5}">
                      <a16:colId xmlns:a16="http://schemas.microsoft.com/office/drawing/2014/main" val="138994021"/>
                    </a:ext>
                  </a:extLst>
                </a:gridCol>
              </a:tblGrid>
              <a:tr h="615347">
                <a:tc>
                  <a:txBody>
                    <a:bodyPr/>
                    <a:lstStyle/>
                    <a:p>
                      <a:pPr algn="ctr"/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کارشناس تغذيه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پزشک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10580"/>
                  </a:ext>
                </a:extLst>
              </a:tr>
              <a:tr h="1077237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قدبراي سن پايين تر از 3- </a:t>
                      </a:r>
                      <a:r>
                        <a:rPr lang="en-US" sz="20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32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قد براي سن پايين تر از 3- </a:t>
                      </a:r>
                      <a:r>
                        <a:rPr lang="en-US" sz="1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32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544587"/>
                  </a:ext>
                </a:extLst>
              </a:tr>
              <a:tr h="1077237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قد براي سن بین2-تا 3- </a:t>
                      </a:r>
                      <a:r>
                        <a:rPr lang="en-US" sz="1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18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قد براي سن بین2-تا 3- </a:t>
                      </a:r>
                      <a:r>
                        <a:rPr lang="en-US" sz="1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32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609205"/>
                  </a:ext>
                </a:extLst>
              </a:tr>
              <a:tr h="3983565"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وزن براي سن مساوي 2- تا مساوي 1+ </a:t>
                      </a:r>
                      <a:r>
                        <a:rPr lang="en-US" sz="16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 </a:t>
                      </a:r>
                      <a:r>
                        <a:rPr lang="fa-IR" sz="16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همراه یکی از موارد ذیل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روند افزايش قد نامعلوم                    يا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روند افزايش قد متوقف شده            يا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روند افزايش قد کند شده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صورت برطرف نشدن مشکل </a:t>
                      </a:r>
                    </a:p>
                    <a:p>
                      <a:pPr marL="0" algn="ctr" defTabSz="457200" rtl="1" eaLnBrk="1" latinLnBrk="0" hangingPunct="1"/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وزن براي سن مساوي 2- تا مساوي 1+ </a:t>
                      </a:r>
                      <a:r>
                        <a:rPr lang="en-US" sz="1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 </a:t>
                      </a:r>
                      <a:r>
                        <a:rPr lang="fa-IR" sz="18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36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همراه یکی از موارد ذیل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روند افزايش قد نامعلوم                    يا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روند افزايش قد متوقف شده            يا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روند افزايش قد کند شده </a:t>
                      </a:r>
                    </a:p>
                    <a:p>
                      <a:pPr marL="457200" indent="-457200" algn="r" defTabSz="457200" rtl="1" eaLnBrk="1" latinLnBrk="0" hangingPunct="1">
                        <a:buFont typeface="Wingdings" panose="05000000000000000000" pitchFamily="2" charset="2"/>
                        <a:buChar char="Ø"/>
                      </a:pP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صورت برطرف نشدن مشکل</a:t>
                      </a:r>
                      <a:endParaRPr lang="en-US" sz="32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398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405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E65E8-4748-8406-BD42-1E99C37FB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43" y="269669"/>
            <a:ext cx="11029616" cy="118872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  <a:t>گروه هدف : کودکان 0 تا 59 ماهه</a:t>
            </a:r>
            <a:b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</a:br>
            <a:endParaRPr lang="en-US" sz="36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44BB9C-EF43-DF66-C290-DEF1341BCB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5239337"/>
              </p:ext>
            </p:extLst>
          </p:nvPr>
        </p:nvGraphicFramePr>
        <p:xfrm>
          <a:off x="47367" y="1643741"/>
          <a:ext cx="12097266" cy="4714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33">
                  <a:extLst>
                    <a:ext uri="{9D8B030D-6E8A-4147-A177-3AD203B41FA5}">
                      <a16:colId xmlns:a16="http://schemas.microsoft.com/office/drawing/2014/main" val="2875676555"/>
                    </a:ext>
                  </a:extLst>
                </a:gridCol>
                <a:gridCol w="6048633">
                  <a:extLst>
                    <a:ext uri="{9D8B030D-6E8A-4147-A177-3AD203B41FA5}">
                      <a16:colId xmlns:a16="http://schemas.microsoft.com/office/drawing/2014/main" val="138994021"/>
                    </a:ext>
                  </a:extLst>
                </a:gridCol>
              </a:tblGrid>
              <a:tr h="453751">
                <a:tc>
                  <a:txBody>
                    <a:bodyPr/>
                    <a:lstStyle/>
                    <a:p>
                      <a:pPr algn="ctr"/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کارشناس تغذيه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پزشک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10580"/>
                  </a:ext>
                </a:extLst>
              </a:tr>
              <a:tr h="891783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</a:t>
                      </a:r>
                      <a:r>
                        <a:rPr lang="fa-IR" sz="3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وزن برای قد </a:t>
                      </a: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پايين تر از 3- </a:t>
                      </a:r>
                      <a:r>
                        <a:rPr lang="en-US" sz="16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16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منحني </a:t>
                      </a:r>
                      <a:r>
                        <a:rPr lang="fa-IR" sz="3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وزن برای قد </a:t>
                      </a:r>
                      <a:r>
                        <a:rPr lang="fa-IR" sz="32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پايين تر از 3- </a:t>
                      </a:r>
                      <a:r>
                        <a:rPr lang="en-US" sz="1600" b="0" kern="1200" cap="all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32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544587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2800" dirty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ادم دو طرفه گوده گذار </a:t>
                      </a:r>
                    </a:p>
                    <a:p>
                      <a:pPr marL="0" algn="ctr" defTabSz="457200" rtl="1" eaLnBrk="1" latinLnBrk="0" hangingPunct="1"/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dirty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ادم دو طرفه گوده گذار </a:t>
                      </a:r>
                    </a:p>
                    <a:p>
                      <a:pPr algn="ctr" rtl="1"/>
                      <a:endParaRPr lang="en-US" sz="32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398989"/>
                  </a:ext>
                </a:extLst>
              </a:tr>
              <a:tr h="1849116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mm &lt; MUAC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125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mm &lt; MUAC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125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/>
                      <a:endParaRPr lang="en-US" sz="3200" b="0" kern="1200" cap="all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844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016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E65E8-4748-8406-BD42-1E99C37FB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43" y="269669"/>
            <a:ext cx="11029616" cy="118872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  <a:t>گروه هدف : کودکان 0 تا 59 ماهه</a:t>
            </a:r>
            <a:b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</a:br>
            <a:endParaRPr lang="en-US" sz="36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44BB9C-EF43-DF66-C290-DEF1341BCB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9652159"/>
              </p:ext>
            </p:extLst>
          </p:nvPr>
        </p:nvGraphicFramePr>
        <p:xfrm>
          <a:off x="47367" y="1643741"/>
          <a:ext cx="12097266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33">
                  <a:extLst>
                    <a:ext uri="{9D8B030D-6E8A-4147-A177-3AD203B41FA5}">
                      <a16:colId xmlns:a16="http://schemas.microsoft.com/office/drawing/2014/main" val="2875676555"/>
                    </a:ext>
                  </a:extLst>
                </a:gridCol>
                <a:gridCol w="6048633">
                  <a:extLst>
                    <a:ext uri="{9D8B030D-6E8A-4147-A177-3AD203B41FA5}">
                      <a16:colId xmlns:a16="http://schemas.microsoft.com/office/drawing/2014/main" val="138994021"/>
                    </a:ext>
                  </a:extLst>
                </a:gridCol>
              </a:tblGrid>
              <a:tr h="4537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کارشناس تغذيه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پزشک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10580"/>
                  </a:ext>
                </a:extLst>
              </a:tr>
              <a:tr h="891783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منحنی وزن برای قد بالاتر از+2 </a:t>
                      </a:r>
                      <a:r>
                        <a:rPr lang="en-US" sz="2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منحنی وزن برای قد بالاتر از+2 </a:t>
                      </a:r>
                      <a:r>
                        <a:rPr lang="en-US" sz="2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544587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marL="457200" indent="-457200" algn="r" defTabSz="457200" rtl="1" eaLnBrk="1" latinLnBrk="0" hangingPunct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Ø"/>
                      </a:pPr>
                      <a:r>
                        <a:rPr lang="fa-IR" sz="28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منحنی وزن برای قد بین +1 تا مساوی +2 </a:t>
                      </a:r>
                      <a:r>
                        <a:rPr lang="en-US" sz="1800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zscore</a:t>
                      </a:r>
                      <a:r>
                        <a:rPr lang="en-US" sz="28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28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درصورت برطرف نشدن مشکل</a:t>
                      </a:r>
                      <a:endParaRPr lang="en-US" sz="32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algn="ctr" defTabSz="457200" rtl="1" eaLnBrk="1" latinLnBrk="0" hangingPunct="1">
                        <a:lnSpc>
                          <a:spcPct val="150000"/>
                        </a:lnSpc>
                      </a:pPr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منحنی وزن برای قد بین +1 تا مساوی +2 </a:t>
                      </a:r>
                      <a:r>
                        <a:rPr lang="en-US" sz="2000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zscore</a:t>
                      </a: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32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درصورت برطرف نشدن مشکل</a:t>
                      </a:r>
                      <a:endParaRPr lang="en-US" sz="32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398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4958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E65E8-4748-8406-BD42-1E99C37FB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343" y="269669"/>
            <a:ext cx="11029616" cy="118872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  <a:t>گروه هدف : نوجوان</a:t>
            </a:r>
            <a:b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</a:br>
            <a:endParaRPr lang="en-US" sz="36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44BB9C-EF43-DF66-C290-DEF1341BCB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0376911"/>
              </p:ext>
            </p:extLst>
          </p:nvPr>
        </p:nvGraphicFramePr>
        <p:xfrm>
          <a:off x="47367" y="1643741"/>
          <a:ext cx="12097266" cy="5799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33">
                  <a:extLst>
                    <a:ext uri="{9D8B030D-6E8A-4147-A177-3AD203B41FA5}">
                      <a16:colId xmlns:a16="http://schemas.microsoft.com/office/drawing/2014/main" val="2875676555"/>
                    </a:ext>
                  </a:extLst>
                </a:gridCol>
                <a:gridCol w="6048633">
                  <a:extLst>
                    <a:ext uri="{9D8B030D-6E8A-4147-A177-3AD203B41FA5}">
                      <a16:colId xmlns:a16="http://schemas.microsoft.com/office/drawing/2014/main" val="138994021"/>
                    </a:ext>
                  </a:extLst>
                </a:gridCol>
              </a:tblGrid>
              <a:tr h="4537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کارشناس تغذيه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پزشک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10580"/>
                  </a:ext>
                </a:extLst>
              </a:tr>
              <a:tr h="891783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برای سن بالاتر از +2 </a:t>
                      </a:r>
                      <a:r>
                        <a:rPr lang="en-US" sz="2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برای سن بالاتر از +2 </a:t>
                      </a:r>
                      <a:r>
                        <a:rPr lang="en-US" sz="2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544587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برای سن بین1+ تا 2+ </a:t>
                      </a:r>
                      <a:r>
                        <a:rPr lang="en-US" sz="2000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zscore</a:t>
                      </a: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endParaRPr lang="fa-IR" sz="44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r" rtl="1">
                        <a:lnSpc>
                          <a:spcPct val="150000"/>
                        </a:lnSpc>
                      </a:pPr>
                      <a:r>
                        <a:rPr lang="fa-IR" sz="28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درصورت برطرف نشدن مشکل</a:t>
                      </a:r>
                      <a:endParaRPr lang="en-US" sz="28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برای سن بین1+ تا 2+ </a:t>
                      </a:r>
                      <a:r>
                        <a:rPr lang="en-US" sz="2000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zscore</a:t>
                      </a: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endParaRPr lang="fa-IR" sz="44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28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درصورت برطرف نشدن مشکل</a:t>
                      </a:r>
                      <a:endParaRPr lang="en-US" sz="28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398989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برای سن کمتر از 2- تا 3 </a:t>
                      </a:r>
                      <a:r>
                        <a:rPr lang="en-US" sz="2400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zscore</a:t>
                      </a:r>
                      <a:endParaRPr lang="en-US" sz="24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en-US" sz="4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28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صورت برطرف نشدن مشکل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برای سن بین 2- تا 3 </a:t>
                      </a:r>
                      <a:r>
                        <a:rPr lang="en-US" sz="2400" kern="120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zscore</a:t>
                      </a:r>
                      <a:endParaRPr lang="en-US" sz="24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00000"/>
                        </a:lnSpc>
                      </a:pPr>
                      <a:r>
                        <a:rPr lang="en-US" sz="44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28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 صورت برطرف نشدن مشکل</a:t>
                      </a:r>
                      <a:endParaRPr lang="en-US" sz="28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205643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برای سن کمتر از 3- </a:t>
                      </a:r>
                      <a:r>
                        <a:rPr lang="en-US" sz="20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20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r" rtl="1">
                        <a:lnSpc>
                          <a:spcPct val="100000"/>
                        </a:lnSpc>
                      </a:pP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برای سن کمتر از 3- </a:t>
                      </a:r>
                      <a:r>
                        <a:rPr lang="en-US" sz="20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z score</a:t>
                      </a:r>
                      <a:endParaRPr lang="fa-IR" sz="20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marL="0" marR="0" lvl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فوری)</a:t>
                      </a:r>
                    </a:p>
                    <a:p>
                      <a:pPr algn="ctr" rtl="1">
                        <a:lnSpc>
                          <a:spcPct val="100000"/>
                        </a:lnSpc>
                      </a:pP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4246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0487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E65E8-4748-8406-BD42-1E99C37FB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809" y="521936"/>
            <a:ext cx="11029616" cy="763264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  <a:t>گروه هدف : میانسال</a:t>
            </a:r>
            <a:br>
              <a:rPr lang="fa-IR" sz="4900" b="1" dirty="0">
                <a:solidFill>
                  <a:schemeClr val="accent2">
                    <a:lumMod val="75000"/>
                  </a:schemeClr>
                </a:solidFill>
                <a:latin typeface="wNazanin-Bold"/>
                <a:cs typeface="B Titr" panose="00000700000000000000" pitchFamily="2" charset="-78"/>
              </a:rPr>
            </a:br>
            <a:endParaRPr lang="en-US" sz="3600" dirty="0">
              <a:solidFill>
                <a:srgbClr val="002060"/>
              </a:solidFill>
              <a:latin typeface="+mn-lt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44BB9C-EF43-DF66-C290-DEF1341BCB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1882819"/>
              </p:ext>
            </p:extLst>
          </p:nvPr>
        </p:nvGraphicFramePr>
        <p:xfrm>
          <a:off x="47367" y="653808"/>
          <a:ext cx="12097266" cy="6333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8633">
                  <a:extLst>
                    <a:ext uri="{9D8B030D-6E8A-4147-A177-3AD203B41FA5}">
                      <a16:colId xmlns:a16="http://schemas.microsoft.com/office/drawing/2014/main" val="2875676555"/>
                    </a:ext>
                  </a:extLst>
                </a:gridCol>
                <a:gridCol w="6048633">
                  <a:extLst>
                    <a:ext uri="{9D8B030D-6E8A-4147-A177-3AD203B41FA5}">
                      <a16:colId xmlns:a16="http://schemas.microsoft.com/office/drawing/2014/main" val="138994021"/>
                    </a:ext>
                  </a:extLst>
                </a:gridCol>
              </a:tblGrid>
              <a:tr h="4537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کارشناس تغذيه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fa-IR" sz="3200" b="1" kern="1200" cap="all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wNazanin-Bold"/>
                          <a:ea typeface="+mj-ea"/>
                          <a:cs typeface="B Titr" panose="00000700000000000000" pitchFamily="2" charset="-78"/>
                        </a:rPr>
                        <a:t>ارجاع به پزشک</a:t>
                      </a:r>
                      <a:endParaRPr lang="en-US" sz="3200" b="1" kern="1200" cap="all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wNazanin-Bold"/>
                        <a:ea typeface="+mj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1910580"/>
                  </a:ext>
                </a:extLst>
              </a:tr>
              <a:tr h="891783"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کمتر از 5/ 18 با هر امتیاز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کمتر از 5/ 18 با هر امتیاز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4544587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25 تا 29.9 با دور کمر بالاتر از 90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endParaRPr lang="en-US" sz="28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0693298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25 تا 29.9 با هر امتیاز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50000"/>
                        </a:lnSpc>
                      </a:pPr>
                      <a:r>
                        <a:rPr lang="fa-IR" sz="2400" b="0" kern="1200" cap="all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درصورت پیشروی به سمت چاقی</a:t>
                      </a:r>
                      <a:endParaRPr lang="en-US" sz="24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</a:pPr>
                      <a:endParaRPr lang="en-US" sz="2800" b="0" kern="1200" cap="all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398989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30 و بالاتر با هر امتیاز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00000"/>
                        </a:lnSpc>
                      </a:pPr>
                      <a:r>
                        <a:rPr lang="en-US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BMI </a:t>
                      </a:r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 30 و بالاتر با هر امتیاز</a:t>
                      </a:r>
                      <a:endParaRPr lang="en-US" sz="320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205643"/>
                  </a:ext>
                </a:extLst>
              </a:tr>
              <a:tr h="907502">
                <a:tc>
                  <a:txBody>
                    <a:bodyPr/>
                    <a:lstStyle/>
                    <a:p>
                      <a:pPr algn="ctr"/>
                      <a:r>
                        <a:rPr lang="fa-IR" sz="28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دیابت، پره دیابت، فشار خون بالا، پیش فشار خون بالا، هایپرلیپیدمی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3200" b="0" kern="1200" cap="all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(ارجاع از پزشک)</a:t>
                      </a:r>
                      <a:endParaRPr lang="en-US" sz="3200" b="0" kern="1200" cap="all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320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دیابت، پره دیابت، فشار خون بالا، پیش فشار خون بالا، هایپرلیپیدمی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4246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9184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602538" y="2078036"/>
            <a:ext cx="5811837" cy="23860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580609" y="442115"/>
            <a:ext cx="5811838" cy="5657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812798" y="1706560"/>
            <a:ext cx="5811839" cy="312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581221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Aspect">
      <a:dk1>
        <a:sysClr val="windowText" lastClr="000000"/>
      </a:dk1>
      <a:lt1>
        <a:sysClr val="window" lastClr="FFFFFF"/>
      </a:lt1>
      <a:dk2>
        <a:srgbClr val="585753"/>
      </a:dk2>
      <a:lt2>
        <a:srgbClr val="EBDDC3"/>
      </a:lt2>
      <a:accent1>
        <a:srgbClr val="71B9E4"/>
      </a:accent1>
      <a:accent2>
        <a:srgbClr val="E25D3C"/>
      </a:accent2>
      <a:accent3>
        <a:srgbClr val="BDB59D"/>
      </a:accent3>
      <a:accent4>
        <a:srgbClr val="A5AB81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Dividend">
      <a:majorFont>
        <a:latin typeface="Franklin Gothic Demi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Override1.xml><?xml version="1.0" encoding="utf-8"?>
<a:themeOverride xmlns:a="http://schemas.openxmlformats.org/drawingml/2006/main">
  <a:clrScheme name="DividendVTI">
    <a:dk1>
      <a:sysClr val="windowText" lastClr="000000"/>
    </a:dk1>
    <a:lt1>
      <a:sysClr val="window" lastClr="FFFFFF"/>
    </a:lt1>
    <a:dk2>
      <a:srgbClr val="3D3D3D"/>
    </a:dk2>
    <a:lt2>
      <a:srgbClr val="EBEBEB"/>
    </a:lt2>
    <a:accent1>
      <a:srgbClr val="ED8428"/>
    </a:accent1>
    <a:accent2>
      <a:srgbClr val="E6C46D"/>
    </a:accent2>
    <a:accent3>
      <a:srgbClr val="537685"/>
    </a:accent3>
    <a:accent4>
      <a:srgbClr val="969FA7"/>
    </a:accent4>
    <a:accent5>
      <a:srgbClr val="A9C37C"/>
    </a:accent5>
    <a:accent6>
      <a:srgbClr val="5A8071"/>
    </a:accent6>
    <a:hlink>
      <a:srgbClr val="828282"/>
    </a:hlink>
    <a:folHlink>
      <a:srgbClr val="A5A5A5"/>
    </a:folHlink>
  </a:clr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585753"/>
    </a:dk2>
    <a:lt2>
      <a:srgbClr val="EBDDC3"/>
    </a:lt2>
    <a:accent1>
      <a:srgbClr val="71B9E4"/>
    </a:accent1>
    <a:accent2>
      <a:srgbClr val="E25D3C"/>
    </a:accent2>
    <a:accent3>
      <a:srgbClr val="BDB59D"/>
    </a:accent3>
    <a:accent4>
      <a:srgbClr val="A5AB81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C6403A-684A-431F-8F36-A24C99E286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455B2D-BAB7-438A-85DA-0266A24CB79F}">
  <ds:schemaRefs>
    <ds:schemaRef ds:uri="http://schemas.microsoft.com/office/2006/metadata/properties"/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6c05727-aa75-4e4a-9b5f-8a80a1165891"/>
    <ds:schemaRef ds:uri="71af3243-3dd4-4a8d-8c0d-dd76da1f02a5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DF95FD5-1F25-4FA5-84C8-2AB1AFB896F4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71af3243-3dd4-4a8d-8c0d-dd76da1f02a5"/>
    <ds:schemaRef ds:uri="16c05727-aa75-4e4a-9b5f-8a80a1165891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961</TotalTime>
  <Words>832</Words>
  <Application>Microsoft Office PowerPoint</Application>
  <PresentationFormat>Widescreen</PresentationFormat>
  <Paragraphs>120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B Siavash</vt:lpstr>
      <vt:lpstr>B Titr</vt:lpstr>
      <vt:lpstr>Franklin Gothic Book</vt:lpstr>
      <vt:lpstr>Franklin Gothic Demi</vt:lpstr>
      <vt:lpstr>Gill Sans MT</vt:lpstr>
      <vt:lpstr>Majalla UI</vt:lpstr>
      <vt:lpstr>Wingdings</vt:lpstr>
      <vt:lpstr>Wingdings 2</vt:lpstr>
      <vt:lpstr>wNazanin-Bold</vt:lpstr>
      <vt:lpstr>DividendVTI</vt:lpstr>
      <vt:lpstr> به نام او</vt:lpstr>
      <vt:lpstr>بیماران در همه گروه های سنی:</vt:lpstr>
      <vt:lpstr>گروه هدف : کودکان 0 تا 59 ماهه</vt:lpstr>
      <vt:lpstr>گروه هدف : کودکان 0 تا 59 ماهه</vt:lpstr>
      <vt:lpstr>گروه هدف : کودکان 0 تا 59 ماهه </vt:lpstr>
      <vt:lpstr>گروه هدف : کودکان 0 تا 59 ماهه </vt:lpstr>
      <vt:lpstr>گروه هدف : نوجوان </vt:lpstr>
      <vt:lpstr>گروه هدف : میانسال </vt:lpstr>
      <vt:lpstr>PowerPoint Presentation</vt:lpstr>
      <vt:lpstr>PowerPoint Presentation</vt:lpstr>
      <vt:lpstr>PowerPoint Presentation</vt:lpstr>
      <vt:lpstr>PowerPoint Presentation</vt:lpstr>
      <vt:lpstr>گروه هدف : میانسال </vt:lpstr>
      <vt:lpstr>PowerPoint Presentation</vt:lpstr>
      <vt:lpstr>PowerPoint Presentation</vt:lpstr>
      <vt:lpstr>PowerPoint Presentation</vt:lpstr>
      <vt:lpstr>PowerPoint Presentation</vt:lpstr>
      <vt:lpstr>گروه هدف : سالمند 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به نام نامی نام ها  به نام او</dc:title>
  <dc:creator>padidar</dc:creator>
  <cp:lastModifiedBy>Taghziyeh-M</cp:lastModifiedBy>
  <cp:revision>44</cp:revision>
  <dcterms:created xsi:type="dcterms:W3CDTF">2022-07-01T09:50:59Z</dcterms:created>
  <dcterms:modified xsi:type="dcterms:W3CDTF">2022-08-26T05:02:41Z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