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sldIdLst>
    <p:sldId id="256" r:id="rId2"/>
    <p:sldId id="307" r:id="rId3"/>
    <p:sldId id="310" r:id="rId4"/>
    <p:sldId id="259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321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91" d="100"/>
          <a:sy n="91" d="100"/>
        </p:scale>
        <p:origin x="99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B44CDE-3F31-4692-8B4D-26DD6892649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E5E1AB-A417-4C97-97A7-CD0CA597A5AB}">
      <dgm:prSet phldrT="[Text]"/>
      <dgm:spPr/>
      <dgm:t>
        <a:bodyPr/>
        <a:lstStyle/>
        <a:p>
          <a:r>
            <a:rPr lang="fa-IR" dirty="0">
              <a:cs typeface="B Titr" panose="00000700000000000000" pitchFamily="2" charset="-78"/>
            </a:rPr>
            <a:t>تاکید بر مکمل یاری</a:t>
          </a:r>
        </a:p>
        <a:p>
          <a:r>
            <a:rPr lang="fa-IR" dirty="0">
              <a:cs typeface="B Titr" panose="00000700000000000000" pitchFamily="2" charset="-78"/>
            </a:rPr>
            <a:t>تشویق فرد و ادامه مراقبت</a:t>
          </a:r>
          <a:endParaRPr lang="en-US" dirty="0">
            <a:cs typeface="B Titr" panose="00000700000000000000" pitchFamily="2" charset="-78"/>
          </a:endParaRPr>
        </a:p>
      </dgm:t>
    </dgm:pt>
    <dgm:pt modelId="{C32C4A9D-03E6-48F2-9237-6EB145BC6277}" type="parTrans" cxnId="{98ED23AC-7733-44B0-B8AE-395B388AD460}">
      <dgm:prSet/>
      <dgm:spPr/>
      <dgm:t>
        <a:bodyPr/>
        <a:lstStyle/>
        <a:p>
          <a:endParaRPr lang="en-US"/>
        </a:p>
      </dgm:t>
    </dgm:pt>
    <dgm:pt modelId="{8E6A9547-9A15-4D5D-9B2D-15D68C53F45F}" type="sibTrans" cxnId="{98ED23AC-7733-44B0-B8AE-395B388AD460}">
      <dgm:prSet/>
      <dgm:spPr/>
      <dgm:t>
        <a:bodyPr/>
        <a:lstStyle/>
        <a:p>
          <a:endParaRPr lang="en-US"/>
        </a:p>
      </dgm:t>
    </dgm:pt>
    <dgm:pt modelId="{3F252F2F-10FA-428B-85B0-8986078FC468}">
      <dgm:prSet phldrT="[Text]" custT="1"/>
      <dgm:spPr/>
      <dgm:t>
        <a:bodyPr/>
        <a:lstStyle/>
        <a:p>
          <a:pPr marL="0"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امتیاز الگوی تغذیه=12 </a:t>
          </a:r>
          <a:endParaRPr kumimoji="0" lang="en-US" sz="3200" kern="1200" dirty="0">
            <a:ln w="18415" cmpd="sng">
              <a:solidFill>
                <a:prstClr val="black"/>
              </a:solidFill>
              <a:prstDash val="solid"/>
            </a:ln>
            <a:solidFill>
              <a:prstClr val="black"/>
            </a:solidFill>
            <a:latin typeface="Century Schoolbook"/>
            <a:ea typeface="+mn-ea"/>
            <a:cs typeface="Nazanin" pitchFamily="2" charset="-78"/>
          </a:endParaRPr>
        </a:p>
      </dgm:t>
    </dgm:pt>
    <dgm:pt modelId="{0AB433FF-12C5-4AC0-9436-143B2E50F0E0}" type="parTrans" cxnId="{D6555BC9-10A5-440D-B4D0-0AE3667BD126}">
      <dgm:prSet/>
      <dgm:spPr/>
      <dgm:t>
        <a:bodyPr/>
        <a:lstStyle/>
        <a:p>
          <a:endParaRPr lang="en-US"/>
        </a:p>
      </dgm:t>
    </dgm:pt>
    <dgm:pt modelId="{7F09891B-5F17-4B1D-B30A-239CBF8E5163}" type="sibTrans" cxnId="{D6555BC9-10A5-440D-B4D0-0AE3667BD126}">
      <dgm:prSet/>
      <dgm:spPr/>
      <dgm:t>
        <a:bodyPr/>
        <a:lstStyle/>
        <a:p>
          <a:endParaRPr lang="en-US"/>
        </a:p>
      </dgm:t>
    </dgm:pt>
    <dgm:pt modelId="{C145E7B9-D95E-4AA7-81E4-57369720602E}">
      <dgm:prSet phldrT="[Text]" custT="1"/>
      <dgm:spPr/>
      <dgm:t>
        <a:bodyPr/>
        <a:lstStyle/>
        <a:p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امتیاز الگوی تغذیه </a:t>
          </a:r>
          <a:b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</a:br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کمتر از 12</a:t>
          </a:r>
          <a:endParaRPr kumimoji="0" lang="en-US" sz="3200" kern="1200" dirty="0">
            <a:ln w="18415" cmpd="sng">
              <a:solidFill>
                <a:prstClr val="black"/>
              </a:solidFill>
              <a:prstDash val="solid"/>
            </a:ln>
            <a:solidFill>
              <a:prstClr val="black"/>
            </a:solidFill>
            <a:latin typeface="Century Schoolbook"/>
            <a:ea typeface="+mn-ea"/>
            <a:cs typeface="Nazanin" pitchFamily="2" charset="-78"/>
          </a:endParaRPr>
        </a:p>
      </dgm:t>
    </dgm:pt>
    <dgm:pt modelId="{80CC5C07-E5CB-49B1-92B8-EF32FC934BEC}" type="parTrans" cxnId="{1D5504F3-4267-4B05-83A9-6321B87FE231}">
      <dgm:prSet/>
      <dgm:spPr/>
      <dgm:t>
        <a:bodyPr/>
        <a:lstStyle/>
        <a:p>
          <a:endParaRPr lang="en-US"/>
        </a:p>
      </dgm:t>
    </dgm:pt>
    <dgm:pt modelId="{CF142794-F339-46B9-BEDC-F42F6BDF2831}" type="sibTrans" cxnId="{1D5504F3-4267-4B05-83A9-6321B87FE231}">
      <dgm:prSet/>
      <dgm:spPr/>
      <dgm:t>
        <a:bodyPr/>
        <a:lstStyle/>
        <a:p>
          <a:endParaRPr lang="en-US"/>
        </a:p>
      </dgm:t>
    </dgm:pt>
    <dgm:pt modelId="{68CE1796-CC45-4A48-8771-CB868600A90C}">
      <dgm:prSet custT="1"/>
      <dgm:spPr/>
      <dgm:t>
        <a:bodyPr/>
        <a:lstStyle/>
        <a:p>
          <a:pPr rtl="1"/>
          <a:r>
            <a:rPr kumimoji="0" lang="fa-IR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  <a:ea typeface="+mn-ea"/>
              <a:cs typeface="Nazanin" pitchFamily="2" charset="-78"/>
            </a:rPr>
            <a:t>تاکید بر مکمل یاری</a:t>
          </a:r>
        </a:p>
        <a:p>
          <a:pPr rtl="1"/>
          <a:r>
            <a:rPr lang="fa-IR" sz="2600" dirty="0"/>
            <a:t>آموزش الگوی تغذیه سالم</a:t>
          </a:r>
        </a:p>
        <a:p>
          <a:pPr rtl="1"/>
          <a:r>
            <a:rPr lang="fa-IR" sz="2400" dirty="0"/>
            <a:t>تاکید به شرکت در جلسات آموزش گروهی تغذیه</a:t>
          </a:r>
        </a:p>
        <a:p>
          <a:pPr rtl="1"/>
          <a:r>
            <a:rPr lang="fa-IR" sz="2400" dirty="0"/>
            <a:t>درصورت برطرف نشدن مشکل ارجاع به کارشناس تغذیه جهت انجام مشاوره تخصصی</a:t>
          </a:r>
        </a:p>
      </dgm:t>
    </dgm:pt>
    <dgm:pt modelId="{B1F67C63-80AA-43DD-A4FF-880E5BB6B1B1}" type="parTrans" cxnId="{0F52D51E-1452-4AB7-9E0F-AC874C7721BB}">
      <dgm:prSet/>
      <dgm:spPr/>
      <dgm:t>
        <a:bodyPr/>
        <a:lstStyle/>
        <a:p>
          <a:endParaRPr lang="en-US"/>
        </a:p>
      </dgm:t>
    </dgm:pt>
    <dgm:pt modelId="{88747E10-3377-414A-A5A6-4A12A86CAA8C}" type="sibTrans" cxnId="{0F52D51E-1452-4AB7-9E0F-AC874C7721BB}">
      <dgm:prSet/>
      <dgm:spPr/>
      <dgm:t>
        <a:bodyPr/>
        <a:lstStyle/>
        <a:p>
          <a:endParaRPr lang="en-US"/>
        </a:p>
      </dgm:t>
    </dgm:pt>
    <dgm:pt modelId="{D4451174-4970-4F4D-8E46-901805C843FB}" type="pres">
      <dgm:prSet presAssocID="{65B44CDE-3F31-4692-8B4D-26DD6892649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7B4F94F-23FD-4C9E-AE43-1D74B1F6174B}" type="pres">
      <dgm:prSet presAssocID="{29E5E1AB-A417-4C97-97A7-CD0CA597A5AB}" presName="node" presStyleLbl="node1" presStyleIdx="0" presStyleCnt="4" custScaleX="153327" custScaleY="62093" custLinFactNeighborX="-572" custLinFactNeighborY="-5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DB301-C418-4DAC-AD78-AF55CDF587C9}" type="pres">
      <dgm:prSet presAssocID="{8E6A9547-9A15-4D5D-9B2D-15D68C53F45F}" presName="sibTrans" presStyleCnt="0"/>
      <dgm:spPr/>
    </dgm:pt>
    <dgm:pt modelId="{B25A4D5B-E51A-47EF-BEE4-97871B854BE5}" type="pres">
      <dgm:prSet presAssocID="{3F252F2F-10FA-428B-85B0-8986078FC468}" presName="node" presStyleLbl="node1" presStyleIdx="1" presStyleCnt="4" custScaleX="62923" custScaleY="70496" custLinFactNeighborX="48183" custLinFactNeighborY="28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82D7C-B0D7-45E2-99AE-44B11A4E3A97}" type="pres">
      <dgm:prSet presAssocID="{7F09891B-5F17-4B1D-B30A-239CBF8E5163}" presName="sibTrans" presStyleCnt="0"/>
      <dgm:spPr/>
    </dgm:pt>
    <dgm:pt modelId="{7775EA16-7814-4F65-9861-FB93D92D5807}" type="pres">
      <dgm:prSet presAssocID="{68CE1796-CC45-4A48-8771-CB868600A90C}" presName="node" presStyleLbl="node1" presStyleIdx="2" presStyleCnt="4" custScaleX="139901" custScaleY="1441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1CB011-0597-4BE9-AC1F-D016E4A5ECEE}" type="pres">
      <dgm:prSet presAssocID="{88747E10-3377-414A-A5A6-4A12A86CAA8C}" presName="sibTrans" presStyleCnt="0"/>
      <dgm:spPr/>
    </dgm:pt>
    <dgm:pt modelId="{263BBD9D-CC41-4F42-8590-4521DAEC5EDB}" type="pres">
      <dgm:prSet presAssocID="{C145E7B9-D95E-4AA7-81E4-57369720602E}" presName="node" presStyleLbl="node1" presStyleIdx="3" presStyleCnt="4" custScaleX="77595" custScaleY="73905" custLinFactNeighborX="20767" custLinFactNeighborY="-24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ED23AC-7733-44B0-B8AE-395B388AD460}" srcId="{65B44CDE-3F31-4692-8B4D-26DD68926492}" destId="{29E5E1AB-A417-4C97-97A7-CD0CA597A5AB}" srcOrd="0" destOrd="0" parTransId="{C32C4A9D-03E6-48F2-9237-6EB145BC6277}" sibTransId="{8E6A9547-9A15-4D5D-9B2D-15D68C53F45F}"/>
    <dgm:cxn modelId="{D76574E1-F151-439A-A1D5-E11B4842F400}" type="presOf" srcId="{65B44CDE-3F31-4692-8B4D-26DD68926492}" destId="{D4451174-4970-4F4D-8E46-901805C843FB}" srcOrd="0" destOrd="0" presId="urn:microsoft.com/office/officeart/2005/8/layout/default"/>
    <dgm:cxn modelId="{D6555BC9-10A5-440D-B4D0-0AE3667BD126}" srcId="{65B44CDE-3F31-4692-8B4D-26DD68926492}" destId="{3F252F2F-10FA-428B-85B0-8986078FC468}" srcOrd="1" destOrd="0" parTransId="{0AB433FF-12C5-4AC0-9436-143B2E50F0E0}" sibTransId="{7F09891B-5F17-4B1D-B30A-239CBF8E5163}"/>
    <dgm:cxn modelId="{0F52D51E-1452-4AB7-9E0F-AC874C7721BB}" srcId="{65B44CDE-3F31-4692-8B4D-26DD68926492}" destId="{68CE1796-CC45-4A48-8771-CB868600A90C}" srcOrd="2" destOrd="0" parTransId="{B1F67C63-80AA-43DD-A4FF-880E5BB6B1B1}" sibTransId="{88747E10-3377-414A-A5A6-4A12A86CAA8C}"/>
    <dgm:cxn modelId="{A3D2F5D2-919E-4090-B3D2-73F8D4EFE624}" type="presOf" srcId="{3F252F2F-10FA-428B-85B0-8986078FC468}" destId="{B25A4D5B-E51A-47EF-BEE4-97871B854BE5}" srcOrd="0" destOrd="0" presId="urn:microsoft.com/office/officeart/2005/8/layout/default"/>
    <dgm:cxn modelId="{F3056678-75F0-4242-ACEC-FB317A5B7FAB}" type="presOf" srcId="{68CE1796-CC45-4A48-8771-CB868600A90C}" destId="{7775EA16-7814-4F65-9861-FB93D92D5807}" srcOrd="0" destOrd="0" presId="urn:microsoft.com/office/officeart/2005/8/layout/default"/>
    <dgm:cxn modelId="{B0C08D53-456E-4AA8-8394-CC4ECCA4AC85}" type="presOf" srcId="{C145E7B9-D95E-4AA7-81E4-57369720602E}" destId="{263BBD9D-CC41-4F42-8590-4521DAEC5EDB}" srcOrd="0" destOrd="0" presId="urn:microsoft.com/office/officeart/2005/8/layout/default"/>
    <dgm:cxn modelId="{981DCB3D-12CC-450D-A269-F2BB4EB59D12}" type="presOf" srcId="{29E5E1AB-A417-4C97-97A7-CD0CA597A5AB}" destId="{77B4F94F-23FD-4C9E-AE43-1D74B1F6174B}" srcOrd="0" destOrd="0" presId="urn:microsoft.com/office/officeart/2005/8/layout/default"/>
    <dgm:cxn modelId="{1D5504F3-4267-4B05-83A9-6321B87FE231}" srcId="{65B44CDE-3F31-4692-8B4D-26DD68926492}" destId="{C145E7B9-D95E-4AA7-81E4-57369720602E}" srcOrd="3" destOrd="0" parTransId="{80CC5C07-E5CB-49B1-92B8-EF32FC934BEC}" sibTransId="{CF142794-F339-46B9-BEDC-F42F6BDF2831}"/>
    <dgm:cxn modelId="{9C4E3E0B-978D-495D-A0D2-19495D6C0108}" type="presParOf" srcId="{D4451174-4970-4F4D-8E46-901805C843FB}" destId="{77B4F94F-23FD-4C9E-AE43-1D74B1F6174B}" srcOrd="0" destOrd="0" presId="urn:microsoft.com/office/officeart/2005/8/layout/default"/>
    <dgm:cxn modelId="{BCE08710-B664-41A5-AF04-85B5CCDA1B93}" type="presParOf" srcId="{D4451174-4970-4F4D-8E46-901805C843FB}" destId="{8ECDB301-C418-4DAC-AD78-AF55CDF587C9}" srcOrd="1" destOrd="0" presId="urn:microsoft.com/office/officeart/2005/8/layout/default"/>
    <dgm:cxn modelId="{6B8B6194-5AFA-4917-AF0E-34D667759280}" type="presParOf" srcId="{D4451174-4970-4F4D-8E46-901805C843FB}" destId="{B25A4D5B-E51A-47EF-BEE4-97871B854BE5}" srcOrd="2" destOrd="0" presId="urn:microsoft.com/office/officeart/2005/8/layout/default"/>
    <dgm:cxn modelId="{1348A889-114C-4282-869A-E62DDC6DF22F}" type="presParOf" srcId="{D4451174-4970-4F4D-8E46-901805C843FB}" destId="{C6C82D7C-B0D7-45E2-99AE-44B11A4E3A97}" srcOrd="3" destOrd="0" presId="urn:microsoft.com/office/officeart/2005/8/layout/default"/>
    <dgm:cxn modelId="{AFA71373-6012-47B2-AE32-F9880253A72E}" type="presParOf" srcId="{D4451174-4970-4F4D-8E46-901805C843FB}" destId="{7775EA16-7814-4F65-9861-FB93D92D5807}" srcOrd="4" destOrd="0" presId="urn:microsoft.com/office/officeart/2005/8/layout/default"/>
    <dgm:cxn modelId="{805CE99F-FBA5-405E-A8B6-EAE280233C8D}" type="presParOf" srcId="{D4451174-4970-4F4D-8E46-901805C843FB}" destId="{ED1CB011-0597-4BE9-AC1F-D016E4A5ECEE}" srcOrd="5" destOrd="0" presId="urn:microsoft.com/office/officeart/2005/8/layout/default"/>
    <dgm:cxn modelId="{9C3D4FAD-1B6B-4024-9420-DB5707C27457}" type="presParOf" srcId="{D4451174-4970-4F4D-8E46-901805C843FB}" destId="{263BBD9D-CC41-4F42-8590-4521DAEC5ED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B44CDE-3F31-4692-8B4D-26DD6892649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E5E1AB-A417-4C97-97A7-CD0CA597A5AB}">
      <dgm:prSet phldrT="[Text]" custT="1"/>
      <dgm:spPr/>
      <dgm:t>
        <a:bodyPr/>
        <a:lstStyle/>
        <a:p>
          <a:r>
            <a:rPr lang="fa-IR" sz="2000" dirty="0">
              <a:cs typeface="B Titr" panose="00000700000000000000" pitchFamily="2" charset="-78"/>
            </a:rPr>
            <a:t>کنترل مصرف مکمل ها</a:t>
          </a:r>
        </a:p>
        <a:p>
          <a:r>
            <a:rPr lang="fa-IR" sz="2000" dirty="0">
              <a:cs typeface="B Titr" panose="00000700000000000000" pitchFamily="2" charset="-78"/>
            </a:rPr>
            <a:t>اموزش الگوی تغذیه سالم</a:t>
          </a:r>
        </a:p>
        <a:p>
          <a:r>
            <a:rPr lang="fa-IR" sz="2000" dirty="0">
              <a:cs typeface="B Titr" panose="00000700000000000000" pitchFamily="2" charset="-78"/>
            </a:rPr>
            <a:t>پی گیری مراجعه بعدی</a:t>
          </a:r>
        </a:p>
        <a:p>
          <a:r>
            <a:rPr lang="fa-IR" sz="2000" dirty="0">
              <a:cs typeface="B Titr" panose="00000700000000000000" pitchFamily="2" charset="-78"/>
            </a:rPr>
            <a:t>تاکید بر کلاس های آموزش گروهی</a:t>
          </a:r>
          <a:endParaRPr lang="en-US" sz="2000" dirty="0">
            <a:cs typeface="B Titr" panose="00000700000000000000" pitchFamily="2" charset="-78"/>
          </a:endParaRPr>
        </a:p>
      </dgm:t>
    </dgm:pt>
    <dgm:pt modelId="{C32C4A9D-03E6-48F2-9237-6EB145BC6277}" type="parTrans" cxnId="{98ED23AC-7733-44B0-B8AE-395B388AD460}">
      <dgm:prSet/>
      <dgm:spPr/>
      <dgm:t>
        <a:bodyPr/>
        <a:lstStyle/>
        <a:p>
          <a:endParaRPr lang="en-US"/>
        </a:p>
      </dgm:t>
    </dgm:pt>
    <dgm:pt modelId="{8E6A9547-9A15-4D5D-9B2D-15D68C53F45F}" type="sibTrans" cxnId="{98ED23AC-7733-44B0-B8AE-395B388AD460}">
      <dgm:prSet/>
      <dgm:spPr/>
      <dgm:t>
        <a:bodyPr/>
        <a:lstStyle/>
        <a:p>
          <a:endParaRPr lang="en-US"/>
        </a:p>
      </dgm:t>
    </dgm:pt>
    <dgm:pt modelId="{3F252F2F-10FA-428B-85B0-8986078FC468}">
      <dgm:prSet phldrT="[Text]" custT="1"/>
      <dgm:spPr/>
      <dgm:t>
        <a:bodyPr/>
        <a:lstStyle/>
        <a:p>
          <a:r>
            <a:rPr lang="fa-IR" sz="2400" dirty="0">
              <a:cs typeface="B Titr" panose="00000700000000000000" pitchFamily="2" charset="-78"/>
            </a:rPr>
            <a:t>امتیاز الگوی تغذیه=12-7 </a:t>
          </a:r>
          <a:endParaRPr lang="en-US" sz="2400" dirty="0">
            <a:cs typeface="B Titr" panose="00000700000000000000" pitchFamily="2" charset="-78"/>
          </a:endParaRPr>
        </a:p>
      </dgm:t>
    </dgm:pt>
    <dgm:pt modelId="{0AB433FF-12C5-4AC0-9436-143B2E50F0E0}" type="parTrans" cxnId="{D6555BC9-10A5-440D-B4D0-0AE3667BD126}">
      <dgm:prSet/>
      <dgm:spPr/>
      <dgm:t>
        <a:bodyPr/>
        <a:lstStyle/>
        <a:p>
          <a:endParaRPr lang="en-US"/>
        </a:p>
      </dgm:t>
    </dgm:pt>
    <dgm:pt modelId="{7F09891B-5F17-4B1D-B30A-239CBF8E5163}" type="sibTrans" cxnId="{D6555BC9-10A5-440D-B4D0-0AE3667BD126}">
      <dgm:prSet/>
      <dgm:spPr/>
      <dgm:t>
        <a:bodyPr/>
        <a:lstStyle/>
        <a:p>
          <a:endParaRPr lang="en-US"/>
        </a:p>
      </dgm:t>
    </dgm:pt>
    <dgm:pt modelId="{C145E7B9-D95E-4AA7-81E4-57369720602E}">
      <dgm:prSet phldrT="[Text]" custT="1"/>
      <dgm:spPr/>
      <dgm:t>
        <a:bodyPr/>
        <a:lstStyle/>
        <a:p>
          <a:r>
            <a:rPr lang="fa-IR" sz="2400" dirty="0">
              <a:cs typeface="B Titr" panose="00000700000000000000" pitchFamily="2" charset="-78"/>
            </a:rPr>
            <a:t>امتیاز الگوی تغذیه </a:t>
          </a:r>
          <a:br>
            <a:rPr lang="fa-IR" sz="2400" dirty="0">
              <a:cs typeface="B Titr" panose="00000700000000000000" pitchFamily="2" charset="-78"/>
            </a:rPr>
          </a:br>
          <a:r>
            <a:rPr lang="fa-IR" sz="2400" dirty="0">
              <a:cs typeface="B Titr" panose="00000700000000000000" pitchFamily="2" charset="-78"/>
            </a:rPr>
            <a:t>کمتر از 12</a:t>
          </a:r>
          <a:endParaRPr lang="en-US" sz="2400" dirty="0">
            <a:cs typeface="B Titr" panose="00000700000000000000" pitchFamily="2" charset="-78"/>
          </a:endParaRPr>
        </a:p>
      </dgm:t>
    </dgm:pt>
    <dgm:pt modelId="{80CC5C07-E5CB-49B1-92B8-EF32FC934BEC}" type="parTrans" cxnId="{1D5504F3-4267-4B05-83A9-6321B87FE231}">
      <dgm:prSet/>
      <dgm:spPr/>
      <dgm:t>
        <a:bodyPr/>
        <a:lstStyle/>
        <a:p>
          <a:endParaRPr lang="en-US"/>
        </a:p>
      </dgm:t>
    </dgm:pt>
    <dgm:pt modelId="{CF142794-F339-46B9-BEDC-F42F6BDF2831}" type="sibTrans" cxnId="{1D5504F3-4267-4B05-83A9-6321B87FE231}">
      <dgm:prSet/>
      <dgm:spPr/>
      <dgm:t>
        <a:bodyPr/>
        <a:lstStyle/>
        <a:p>
          <a:endParaRPr lang="en-US"/>
        </a:p>
      </dgm:t>
    </dgm:pt>
    <dgm:pt modelId="{68CE1796-CC45-4A48-8771-CB868600A90C}">
      <dgm:prSet custT="1"/>
      <dgm:spPr/>
      <dgm:t>
        <a:bodyPr/>
        <a:lstStyle/>
        <a:p>
          <a:pPr rtl="1"/>
          <a:r>
            <a:rPr lang="fa-IR" sz="1600" dirty="0">
              <a:cs typeface="B Titr" panose="00000700000000000000" pitchFamily="2" charset="-78"/>
            </a:rPr>
            <a:t>کنترل مصرف مکمل ها</a:t>
          </a:r>
        </a:p>
        <a:p>
          <a:endParaRPr lang="fa-IR" sz="2000" dirty="0">
            <a:cs typeface="B Titr" panose="00000700000000000000" pitchFamily="2" charset="-78"/>
          </a:endParaRPr>
        </a:p>
        <a:p>
          <a:r>
            <a:rPr lang="fa-IR" sz="2000" dirty="0">
              <a:cs typeface="B Titr" panose="00000700000000000000" pitchFamily="2" charset="-78"/>
            </a:rPr>
            <a:t>اموزش الگوی تغذیه سالم</a:t>
          </a:r>
        </a:p>
        <a:p>
          <a:r>
            <a:rPr lang="fa-IR" sz="2000" dirty="0">
              <a:cs typeface="B Titr" panose="00000700000000000000" pitchFamily="2" charset="-78"/>
            </a:rPr>
            <a:t>پی گیری مراجعه بعدی</a:t>
          </a:r>
        </a:p>
        <a:p>
          <a:r>
            <a:rPr lang="fa-IR" sz="2000" dirty="0">
              <a:cs typeface="B Titr" panose="00000700000000000000" pitchFamily="2" charset="-78"/>
            </a:rPr>
            <a:t>تاکید بر کلاس های آموزش گروهی</a:t>
          </a:r>
        </a:p>
        <a:p>
          <a:r>
            <a:rPr lang="fa-IR" sz="2000" dirty="0">
              <a:solidFill>
                <a:schemeClr val="accent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درصورت برطرف نشدن مشکل ارجاع به کارشناس تغذیه جهت انجام مشاوره تخصصی</a:t>
          </a:r>
        </a:p>
        <a:p>
          <a:endParaRPr lang="fa-IR" sz="1600" dirty="0">
            <a:cs typeface="B Titr" panose="00000700000000000000" pitchFamily="2" charset="-78"/>
          </a:endParaRPr>
        </a:p>
      </dgm:t>
    </dgm:pt>
    <dgm:pt modelId="{B1F67C63-80AA-43DD-A4FF-880E5BB6B1B1}" type="parTrans" cxnId="{0F52D51E-1452-4AB7-9E0F-AC874C7721BB}">
      <dgm:prSet/>
      <dgm:spPr/>
      <dgm:t>
        <a:bodyPr/>
        <a:lstStyle/>
        <a:p>
          <a:endParaRPr lang="en-US"/>
        </a:p>
      </dgm:t>
    </dgm:pt>
    <dgm:pt modelId="{88747E10-3377-414A-A5A6-4A12A86CAA8C}" type="sibTrans" cxnId="{0F52D51E-1452-4AB7-9E0F-AC874C7721BB}">
      <dgm:prSet/>
      <dgm:spPr/>
      <dgm:t>
        <a:bodyPr/>
        <a:lstStyle/>
        <a:p>
          <a:endParaRPr lang="en-US"/>
        </a:p>
      </dgm:t>
    </dgm:pt>
    <dgm:pt modelId="{D4451174-4970-4F4D-8E46-901805C843FB}" type="pres">
      <dgm:prSet presAssocID="{65B44CDE-3F31-4692-8B4D-26DD6892649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7B4F94F-23FD-4C9E-AE43-1D74B1F6174B}" type="pres">
      <dgm:prSet presAssocID="{29E5E1AB-A417-4C97-97A7-CD0CA597A5AB}" presName="node" presStyleLbl="node1" presStyleIdx="0" presStyleCnt="4" custScaleX="134899" custScaleY="138381" custLinFactNeighborX="-572" custLinFactNeighborY="-56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CDB301-C418-4DAC-AD78-AF55CDF587C9}" type="pres">
      <dgm:prSet presAssocID="{8E6A9547-9A15-4D5D-9B2D-15D68C53F45F}" presName="sibTrans" presStyleCnt="0"/>
      <dgm:spPr/>
    </dgm:pt>
    <dgm:pt modelId="{B25A4D5B-E51A-47EF-BEE4-97871B854BE5}" type="pres">
      <dgm:prSet presAssocID="{3F252F2F-10FA-428B-85B0-8986078FC468}" presName="node" presStyleLbl="node1" presStyleIdx="1" presStyleCnt="4" custScaleX="62923" custScaleY="70496" custLinFactNeighborX="48183" custLinFactNeighborY="28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C82D7C-B0D7-45E2-99AE-44B11A4E3A97}" type="pres">
      <dgm:prSet presAssocID="{7F09891B-5F17-4B1D-B30A-239CBF8E5163}" presName="sibTrans" presStyleCnt="0"/>
      <dgm:spPr/>
    </dgm:pt>
    <dgm:pt modelId="{7775EA16-7814-4F65-9861-FB93D92D5807}" type="pres">
      <dgm:prSet presAssocID="{68CE1796-CC45-4A48-8771-CB868600A90C}" presName="node" presStyleLbl="node1" presStyleIdx="2" presStyleCnt="4" custScaleX="130723" custScaleY="144900" custLinFactNeighborX="4578" custLinFactNeighborY="-103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1CB011-0597-4BE9-AC1F-D016E4A5ECEE}" type="pres">
      <dgm:prSet presAssocID="{88747E10-3377-414A-A5A6-4A12A86CAA8C}" presName="sibTrans" presStyleCnt="0"/>
      <dgm:spPr/>
    </dgm:pt>
    <dgm:pt modelId="{263BBD9D-CC41-4F42-8590-4521DAEC5EDB}" type="pres">
      <dgm:prSet presAssocID="{C145E7B9-D95E-4AA7-81E4-57369720602E}" presName="node" presStyleLbl="node1" presStyleIdx="3" presStyleCnt="4" custScaleX="68922" custScaleY="73905" custLinFactNeighborX="9564" custLinFactNeighborY="-3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ED23AC-7733-44B0-B8AE-395B388AD460}" srcId="{65B44CDE-3F31-4692-8B4D-26DD68926492}" destId="{29E5E1AB-A417-4C97-97A7-CD0CA597A5AB}" srcOrd="0" destOrd="0" parTransId="{C32C4A9D-03E6-48F2-9237-6EB145BC6277}" sibTransId="{8E6A9547-9A15-4D5D-9B2D-15D68C53F45F}"/>
    <dgm:cxn modelId="{D76574E1-F151-439A-A1D5-E11B4842F400}" type="presOf" srcId="{65B44CDE-3F31-4692-8B4D-26DD68926492}" destId="{D4451174-4970-4F4D-8E46-901805C843FB}" srcOrd="0" destOrd="0" presId="urn:microsoft.com/office/officeart/2005/8/layout/default"/>
    <dgm:cxn modelId="{D6555BC9-10A5-440D-B4D0-0AE3667BD126}" srcId="{65B44CDE-3F31-4692-8B4D-26DD68926492}" destId="{3F252F2F-10FA-428B-85B0-8986078FC468}" srcOrd="1" destOrd="0" parTransId="{0AB433FF-12C5-4AC0-9436-143B2E50F0E0}" sibTransId="{7F09891B-5F17-4B1D-B30A-239CBF8E5163}"/>
    <dgm:cxn modelId="{0F52D51E-1452-4AB7-9E0F-AC874C7721BB}" srcId="{65B44CDE-3F31-4692-8B4D-26DD68926492}" destId="{68CE1796-CC45-4A48-8771-CB868600A90C}" srcOrd="2" destOrd="0" parTransId="{B1F67C63-80AA-43DD-A4FF-880E5BB6B1B1}" sibTransId="{88747E10-3377-414A-A5A6-4A12A86CAA8C}"/>
    <dgm:cxn modelId="{A3D2F5D2-919E-4090-B3D2-73F8D4EFE624}" type="presOf" srcId="{3F252F2F-10FA-428B-85B0-8986078FC468}" destId="{B25A4D5B-E51A-47EF-BEE4-97871B854BE5}" srcOrd="0" destOrd="0" presId="urn:microsoft.com/office/officeart/2005/8/layout/default"/>
    <dgm:cxn modelId="{F3056678-75F0-4242-ACEC-FB317A5B7FAB}" type="presOf" srcId="{68CE1796-CC45-4A48-8771-CB868600A90C}" destId="{7775EA16-7814-4F65-9861-FB93D92D5807}" srcOrd="0" destOrd="0" presId="urn:microsoft.com/office/officeart/2005/8/layout/default"/>
    <dgm:cxn modelId="{B0C08D53-456E-4AA8-8394-CC4ECCA4AC85}" type="presOf" srcId="{C145E7B9-D95E-4AA7-81E4-57369720602E}" destId="{263BBD9D-CC41-4F42-8590-4521DAEC5EDB}" srcOrd="0" destOrd="0" presId="urn:microsoft.com/office/officeart/2005/8/layout/default"/>
    <dgm:cxn modelId="{981DCB3D-12CC-450D-A269-F2BB4EB59D12}" type="presOf" srcId="{29E5E1AB-A417-4C97-97A7-CD0CA597A5AB}" destId="{77B4F94F-23FD-4C9E-AE43-1D74B1F6174B}" srcOrd="0" destOrd="0" presId="urn:microsoft.com/office/officeart/2005/8/layout/default"/>
    <dgm:cxn modelId="{1D5504F3-4267-4B05-83A9-6321B87FE231}" srcId="{65B44CDE-3F31-4692-8B4D-26DD68926492}" destId="{C145E7B9-D95E-4AA7-81E4-57369720602E}" srcOrd="3" destOrd="0" parTransId="{80CC5C07-E5CB-49B1-92B8-EF32FC934BEC}" sibTransId="{CF142794-F339-46B9-BEDC-F42F6BDF2831}"/>
    <dgm:cxn modelId="{9C4E3E0B-978D-495D-A0D2-19495D6C0108}" type="presParOf" srcId="{D4451174-4970-4F4D-8E46-901805C843FB}" destId="{77B4F94F-23FD-4C9E-AE43-1D74B1F6174B}" srcOrd="0" destOrd="0" presId="urn:microsoft.com/office/officeart/2005/8/layout/default"/>
    <dgm:cxn modelId="{BCE08710-B664-41A5-AF04-85B5CCDA1B93}" type="presParOf" srcId="{D4451174-4970-4F4D-8E46-901805C843FB}" destId="{8ECDB301-C418-4DAC-AD78-AF55CDF587C9}" srcOrd="1" destOrd="0" presId="urn:microsoft.com/office/officeart/2005/8/layout/default"/>
    <dgm:cxn modelId="{6B8B6194-5AFA-4917-AF0E-34D667759280}" type="presParOf" srcId="{D4451174-4970-4F4D-8E46-901805C843FB}" destId="{B25A4D5B-E51A-47EF-BEE4-97871B854BE5}" srcOrd="2" destOrd="0" presId="urn:microsoft.com/office/officeart/2005/8/layout/default"/>
    <dgm:cxn modelId="{1348A889-114C-4282-869A-E62DDC6DF22F}" type="presParOf" srcId="{D4451174-4970-4F4D-8E46-901805C843FB}" destId="{C6C82D7C-B0D7-45E2-99AE-44B11A4E3A97}" srcOrd="3" destOrd="0" presId="urn:microsoft.com/office/officeart/2005/8/layout/default"/>
    <dgm:cxn modelId="{AFA71373-6012-47B2-AE32-F9880253A72E}" type="presParOf" srcId="{D4451174-4970-4F4D-8E46-901805C843FB}" destId="{7775EA16-7814-4F65-9861-FB93D92D5807}" srcOrd="4" destOrd="0" presId="urn:microsoft.com/office/officeart/2005/8/layout/default"/>
    <dgm:cxn modelId="{805CE99F-FBA5-405E-A8B6-EAE280233C8D}" type="presParOf" srcId="{D4451174-4970-4F4D-8E46-901805C843FB}" destId="{ED1CB011-0597-4BE9-AC1F-D016E4A5ECEE}" srcOrd="5" destOrd="0" presId="urn:microsoft.com/office/officeart/2005/8/layout/default"/>
    <dgm:cxn modelId="{9C3D4FAD-1B6B-4024-9420-DB5707C27457}" type="presParOf" srcId="{D4451174-4970-4F4D-8E46-901805C843FB}" destId="{263BBD9D-CC41-4F42-8590-4521DAEC5EDB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B4F94F-23FD-4C9E-AE43-1D74B1F6174B}">
      <dsp:nvSpPr>
        <dsp:cNvPr id="0" name=""/>
        <dsp:cNvSpPr/>
      </dsp:nvSpPr>
      <dsp:spPr>
        <a:xfrm>
          <a:off x="2732" y="332593"/>
          <a:ext cx="5185701" cy="1260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>
              <a:cs typeface="B Titr" panose="00000700000000000000" pitchFamily="2" charset="-78"/>
            </a:rPr>
            <a:t>تاکید بر مکمل یاری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kern="1200" dirty="0">
              <a:cs typeface="B Titr" panose="00000700000000000000" pitchFamily="2" charset="-78"/>
            </a:rPr>
            <a:t>تشویق فرد و ادامه مراقبت</a:t>
          </a:r>
          <a:endParaRPr lang="en-US" sz="2200" kern="1200" dirty="0">
            <a:cs typeface="B Titr" panose="00000700000000000000" pitchFamily="2" charset="-78"/>
          </a:endParaRPr>
        </a:p>
      </dsp:txBody>
      <dsp:txXfrm>
        <a:off x="2732" y="332593"/>
        <a:ext cx="5185701" cy="1260035"/>
      </dsp:txXfrm>
    </dsp:sp>
    <dsp:sp modelId="{B25A4D5B-E51A-47EF-BEE4-97871B854BE5}">
      <dsp:nvSpPr>
        <dsp:cNvPr id="0" name=""/>
        <dsp:cNvSpPr/>
      </dsp:nvSpPr>
      <dsp:spPr>
        <a:xfrm>
          <a:off x="5568069" y="316754"/>
          <a:ext cx="2128130" cy="14305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امتیاز الگوی تغذیه=12 </a:t>
          </a:r>
          <a:endParaRPr kumimoji="0" lang="en-US" sz="3200" kern="1200" dirty="0">
            <a:ln w="18415" cmpd="sng">
              <a:solidFill>
                <a:prstClr val="black"/>
              </a:solidFill>
              <a:prstDash val="solid"/>
            </a:ln>
            <a:solidFill>
              <a:prstClr val="black"/>
            </a:solidFill>
            <a:latin typeface="Century Schoolbook"/>
            <a:ea typeface="+mn-ea"/>
            <a:cs typeface="Nazanin" pitchFamily="2" charset="-78"/>
          </a:endParaRPr>
        </a:p>
      </dsp:txBody>
      <dsp:txXfrm>
        <a:off x="5568069" y="316754"/>
        <a:ext cx="2128130" cy="1430555"/>
      </dsp:txXfrm>
    </dsp:sp>
    <dsp:sp modelId="{7775EA16-7814-4F65-9861-FB93D92D5807}">
      <dsp:nvSpPr>
        <dsp:cNvPr id="0" name=""/>
        <dsp:cNvSpPr/>
      </dsp:nvSpPr>
      <dsp:spPr>
        <a:xfrm>
          <a:off x="1007" y="2027525"/>
          <a:ext cx="4731618" cy="29254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2600" kern="12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  <a:ea typeface="+mn-ea"/>
              <a:cs typeface="Nazanin" pitchFamily="2" charset="-78"/>
            </a:rPr>
            <a:t>تاکید بر مکمل یاری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kern="1200" dirty="0"/>
            <a:t>آموزش الگوی تغذیه سالم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/>
            <a:t>تاکید به شرکت در جلسات آموزش گروهی تغذیه</a:t>
          </a:r>
        </a:p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/>
            <a:t>درصورت برطرف نشدن مشکل ارجاع به کارشناس تغذیه جهت انجام مشاوره تخصصی</a:t>
          </a:r>
        </a:p>
      </dsp:txBody>
      <dsp:txXfrm>
        <a:off x="1007" y="2027525"/>
        <a:ext cx="4731618" cy="2925478"/>
      </dsp:txXfrm>
    </dsp:sp>
    <dsp:sp modelId="{263BBD9D-CC41-4F42-8590-4521DAEC5EDB}">
      <dsp:nvSpPr>
        <dsp:cNvPr id="0" name=""/>
        <dsp:cNvSpPr/>
      </dsp:nvSpPr>
      <dsp:spPr>
        <a:xfrm>
          <a:off x="5071844" y="2691269"/>
          <a:ext cx="2624355" cy="14997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امتیاز الگوی تغذیه </a:t>
          </a:r>
          <a:b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</a:br>
          <a:r>
            <a:rPr kumimoji="0" lang="fa-IR" sz="3200" kern="1200" dirty="0">
              <a:ln w="18415" cmpd="sng">
                <a:solidFill>
                  <a:prstClr val="black"/>
                </a:solidFill>
                <a:prstDash val="solid"/>
              </a:ln>
              <a:solidFill>
                <a:prstClr val="black"/>
              </a:solidFill>
              <a:latin typeface="Century Schoolbook"/>
              <a:ea typeface="+mn-ea"/>
              <a:cs typeface="Nazanin" pitchFamily="2" charset="-78"/>
            </a:rPr>
            <a:t>کمتر از 12</a:t>
          </a:r>
          <a:endParaRPr kumimoji="0" lang="en-US" sz="3200" kern="1200" dirty="0">
            <a:ln w="18415" cmpd="sng">
              <a:solidFill>
                <a:prstClr val="black"/>
              </a:solidFill>
              <a:prstDash val="solid"/>
            </a:ln>
            <a:solidFill>
              <a:prstClr val="black"/>
            </a:solidFill>
            <a:latin typeface="Century Schoolbook"/>
            <a:ea typeface="+mn-ea"/>
            <a:cs typeface="Nazanin" pitchFamily="2" charset="-78"/>
          </a:endParaRPr>
        </a:p>
      </dsp:txBody>
      <dsp:txXfrm>
        <a:off x="5071844" y="2691269"/>
        <a:ext cx="2624355" cy="14997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B4F94F-23FD-4C9E-AE43-1D74B1F6174B}">
      <dsp:nvSpPr>
        <dsp:cNvPr id="0" name=""/>
        <dsp:cNvSpPr/>
      </dsp:nvSpPr>
      <dsp:spPr>
        <a:xfrm>
          <a:off x="345771" y="0"/>
          <a:ext cx="4521889" cy="2783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کنترل مصرف مکمل ها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اموزش الگوی تغذیه سالم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پی گیری مراجعه بعدی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تاکید بر کلاس های آموزش گروهی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345771" y="0"/>
        <a:ext cx="4521889" cy="2783165"/>
      </dsp:txXfrm>
    </dsp:sp>
    <dsp:sp modelId="{B25A4D5B-E51A-47EF-BEE4-97871B854BE5}">
      <dsp:nvSpPr>
        <dsp:cNvPr id="0" name=""/>
        <dsp:cNvSpPr/>
      </dsp:nvSpPr>
      <dsp:spPr>
        <a:xfrm>
          <a:off x="5586985" y="741260"/>
          <a:ext cx="2109214" cy="14178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>
              <a:cs typeface="B Titr" panose="00000700000000000000" pitchFamily="2" charset="-78"/>
            </a:rPr>
            <a:t>امتیاز الگوی تغذیه=12-7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5586985" y="741260"/>
        <a:ext cx="2109214" cy="1417839"/>
      </dsp:txXfrm>
    </dsp:sp>
    <dsp:sp modelId="{7775EA16-7814-4F65-9861-FB93D92D5807}">
      <dsp:nvSpPr>
        <dsp:cNvPr id="0" name=""/>
        <dsp:cNvSpPr/>
      </dsp:nvSpPr>
      <dsp:spPr>
        <a:xfrm>
          <a:off x="487848" y="2910680"/>
          <a:ext cx="4381907" cy="29142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cs typeface="B Titr" panose="00000700000000000000" pitchFamily="2" charset="-78"/>
            </a:rPr>
            <a:t>کنترل مصرف مکمل ها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000" kern="1200" dirty="0">
            <a:cs typeface="B Titr" panose="00000700000000000000" pitchFamily="2" charset="-78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اموزش الگوی تغذیه سالم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پی گیری مراجعه بعدی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Titr" panose="00000700000000000000" pitchFamily="2" charset="-78"/>
            </a:rPr>
            <a:t>تاکید بر کلاس های آموزش گروهی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solidFill>
                <a:schemeClr val="accent2">
                  <a:lumMod val="60000"/>
                  <a:lumOff val="40000"/>
                </a:schemeClr>
              </a:solidFill>
              <a:cs typeface="B Titr" panose="00000700000000000000" pitchFamily="2" charset="-78"/>
            </a:rPr>
            <a:t>درصورت برطرف نشدن مشکل ارجاع به کارشناس تغذیه جهت انجام مشاوره تخصصی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kern="1200" dirty="0">
            <a:cs typeface="B Titr" panose="00000700000000000000" pitchFamily="2" charset="-78"/>
          </a:endParaRPr>
        </a:p>
      </dsp:txBody>
      <dsp:txXfrm>
        <a:off x="487848" y="2910680"/>
        <a:ext cx="4381907" cy="2914277"/>
      </dsp:txXfrm>
    </dsp:sp>
    <dsp:sp modelId="{263BBD9D-CC41-4F42-8590-4521DAEC5EDB}">
      <dsp:nvSpPr>
        <dsp:cNvPr id="0" name=""/>
        <dsp:cNvSpPr/>
      </dsp:nvSpPr>
      <dsp:spPr>
        <a:xfrm>
          <a:off x="5372095" y="3767677"/>
          <a:ext cx="2310303" cy="14864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>
              <a:cs typeface="B Titr" panose="00000700000000000000" pitchFamily="2" charset="-78"/>
            </a:rPr>
            <a:t>امتیاز الگوی تغذیه </a:t>
          </a:r>
          <a:br>
            <a:rPr lang="fa-IR" sz="2400" kern="1200" dirty="0">
              <a:cs typeface="B Titr" panose="00000700000000000000" pitchFamily="2" charset="-78"/>
            </a:rPr>
          </a:br>
          <a:r>
            <a:rPr lang="fa-IR" sz="2400" kern="1200" dirty="0">
              <a:cs typeface="B Titr" panose="00000700000000000000" pitchFamily="2" charset="-78"/>
            </a:rPr>
            <a:t>کمتر از 12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5372095" y="3767677"/>
        <a:ext cx="2310303" cy="1486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AF1A2-0265-4523-B302-D3F6C8CD7661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3B71DF-453F-4214-9780-4D76B277BD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770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866776" y="2967335"/>
            <a:ext cx="54104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بسم االله الرحمن الرحیم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/>
            </a:r>
            <a:b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اقدامات کارشناس تغذیه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کنترل شاخص های تن سنجی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ارزیابی تحصصی در سامانه سیب (جدید)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کنترل نتایج آزمایشگاهی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آموزش مشاوره تخصصی و درصورت نیاز رژیم غذائی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درج پسخوراند(جدید)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تواتر مراجعه : پی گیری پس از 2 هفته تا زمان کنترل وزن</a:t>
            </a:r>
          </a:p>
        </p:txBody>
      </p:sp>
    </p:spTree>
    <p:extLst>
      <p:ext uri="{BB962C8B-B14F-4D97-AF65-F5344CB8AC3E}">
        <p14:creationId xmlns:p14="http://schemas.microsoft.com/office/powerpoint/2010/main" val="2092727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/>
            </a:r>
            <a:b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066800" y="239867"/>
            <a:ext cx="7467600" cy="1828800"/>
          </a:xfrm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مراقبت بارداری                      روند وزن گیری </a:t>
            </a:r>
          </a:p>
          <a:p>
            <a:pPr marL="0" lvl="0" indent="0" algn="r" rtl="1">
              <a:lnSpc>
                <a:spcPct val="150000"/>
              </a:lnSpc>
              <a:buNone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                  نمایه توده بدنی پیش از بارداری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C2C26D28-C8CC-9A60-0400-F22BFFE62C64}"/>
              </a:ext>
            </a:extLst>
          </p:cNvPr>
          <p:cNvCxnSpPr/>
          <p:nvPr/>
        </p:nvCxnSpPr>
        <p:spPr>
          <a:xfrm flipH="1">
            <a:off x="4953000" y="661918"/>
            <a:ext cx="1752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AF8C01E1-C564-832E-3E69-6A6BB37735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9139"/>
              </p:ext>
            </p:extLst>
          </p:nvPr>
        </p:nvGraphicFramePr>
        <p:xfrm>
          <a:off x="381003" y="3927149"/>
          <a:ext cx="8077193" cy="2922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1061">
                  <a:extLst>
                    <a:ext uri="{9D8B030D-6E8A-4147-A177-3AD203B41FA5}">
                      <a16:colId xmlns:a16="http://schemas.microsoft.com/office/drawing/2014/main" val="881698039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653499740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411433188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2002948089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3031203736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3254635524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3790069935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3258869220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3028630035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2411639878"/>
                    </a:ext>
                  </a:extLst>
                </a:gridCol>
                <a:gridCol w="471061">
                  <a:extLst>
                    <a:ext uri="{9D8B030D-6E8A-4147-A177-3AD203B41FA5}">
                      <a16:colId xmlns:a16="http://schemas.microsoft.com/office/drawing/2014/main" val="4127247604"/>
                    </a:ext>
                  </a:extLst>
                </a:gridCol>
                <a:gridCol w="468634">
                  <a:extLst>
                    <a:ext uri="{9D8B030D-6E8A-4147-A177-3AD203B41FA5}">
                      <a16:colId xmlns:a16="http://schemas.microsoft.com/office/drawing/2014/main" val="1880369155"/>
                    </a:ext>
                  </a:extLst>
                </a:gridCol>
                <a:gridCol w="474435">
                  <a:extLst>
                    <a:ext uri="{9D8B030D-6E8A-4147-A177-3AD203B41FA5}">
                      <a16:colId xmlns:a16="http://schemas.microsoft.com/office/drawing/2014/main" val="1640554258"/>
                    </a:ext>
                  </a:extLst>
                </a:gridCol>
                <a:gridCol w="474435">
                  <a:extLst>
                    <a:ext uri="{9D8B030D-6E8A-4147-A177-3AD203B41FA5}">
                      <a16:colId xmlns:a16="http://schemas.microsoft.com/office/drawing/2014/main" val="2240174746"/>
                    </a:ext>
                  </a:extLst>
                </a:gridCol>
                <a:gridCol w="1478018">
                  <a:extLst>
                    <a:ext uri="{9D8B030D-6E8A-4147-A177-3AD203B41FA5}">
                      <a16:colId xmlns:a16="http://schemas.microsoft.com/office/drawing/2014/main" val="2864186611"/>
                    </a:ext>
                  </a:extLst>
                </a:gridCol>
              </a:tblGrid>
              <a:tr h="539930">
                <a:tc>
                  <a:txBody>
                    <a:bodyPr/>
                    <a:lstStyle/>
                    <a:p>
                      <a:r>
                        <a:rPr lang="fa-IR" dirty="0" smtClean="0">
                          <a:cs typeface="B Titr" panose="00000700000000000000" pitchFamily="2" charset="-78"/>
                        </a:rPr>
                        <a:t>26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23	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22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21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20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19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18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17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16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15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14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13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dirty="0">
                          <a:cs typeface="B Titr" panose="00000700000000000000" pitchFamily="2" charset="-78"/>
                        </a:rPr>
                        <a:t>هفته بارداری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2359738"/>
                  </a:ext>
                </a:extLst>
              </a:tr>
              <a:tr h="771329">
                <a:tc>
                  <a:txBody>
                    <a:bodyPr/>
                    <a:lstStyle/>
                    <a:p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5.8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5.4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5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4.6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4.2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3.8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3.4</a:t>
                      </a:r>
                      <a:endParaRPr lang="fa-IR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3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2.6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2.2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1.4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/>
                        <a:t>1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میزان افزایش وزن از ابتدای بارداری تا کنون</a:t>
                      </a:r>
                      <a:endParaRPr kumimoji="0" lang="en-US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345090"/>
                  </a:ext>
                </a:extLst>
              </a:tr>
              <a:tr h="357113"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40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39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38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37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36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35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34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33</a:t>
                      </a:r>
                      <a:endParaRPr lang="fa-IR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32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31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30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29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28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>
                          <a:cs typeface="B Titr" panose="00000700000000000000" pitchFamily="2" charset="-78"/>
                        </a:rPr>
                        <a:t>27</a:t>
                      </a:r>
                      <a:endParaRPr lang="en-US" sz="1000" b="1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هفته بارداری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389739"/>
                  </a:ext>
                </a:extLst>
              </a:tr>
              <a:tr h="1002728"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11.8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11.4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11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10.6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10.2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9.8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9.4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9</a:t>
                      </a:r>
                      <a:endParaRPr lang="fa-IR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8.6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8.2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7.8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7.4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7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1000" b="1" dirty="0" smtClean="0"/>
                        <a:t>6.6</a:t>
                      </a:r>
                      <a:endParaRPr lang="en-US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cs typeface="B Nazanin" panose="00000400000000000000" pitchFamily="2" charset="-78"/>
                        </a:rPr>
                        <a:t>میزان افزایش وزن از ابتدای بارداری تا کنون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559963"/>
                  </a:ext>
                </a:extLst>
              </a:tr>
            </a:tbl>
          </a:graphicData>
        </a:graphic>
      </p:graphicFrame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2CE71193-A305-FD80-F0DE-EABF6F366F85}"/>
              </a:ext>
            </a:extLst>
          </p:cNvPr>
          <p:cNvCxnSpPr/>
          <p:nvPr/>
        </p:nvCxnSpPr>
        <p:spPr>
          <a:xfrm rot="16200000" flipH="1">
            <a:off x="2781300" y="652309"/>
            <a:ext cx="838200" cy="762000"/>
          </a:xfrm>
          <a:prstGeom prst="bentConnector3">
            <a:avLst>
              <a:gd name="adj1" fmla="val 100838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A40D987-2144-2F8D-838D-3BFBA5D2B585}"/>
              </a:ext>
            </a:extLst>
          </p:cNvPr>
          <p:cNvSpPr txBox="1">
            <a:spLocks/>
          </p:cNvSpPr>
          <p:nvPr/>
        </p:nvSpPr>
        <p:spPr>
          <a:xfrm>
            <a:off x="228596" y="1452409"/>
            <a:ext cx="8229600" cy="2399021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در صورت عدم مراجعه پیش از بارداری:</a:t>
            </a:r>
          </a:p>
          <a:p>
            <a:pPr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هفته 2 تا 12: وزن هفته 2 تا 12 به عنوان وزن ابتدای بارداری</a:t>
            </a:r>
          </a:p>
          <a:p>
            <a:pPr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هفته 13 تا 25: </a:t>
            </a:r>
          </a:p>
          <a:p>
            <a:pPr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وزن فعلی – کل افزایش وزن در طول بارداری تا کنون </a:t>
            </a:r>
          </a:p>
          <a:p>
            <a:pPr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مراقبت به فاصله 2 هفته تا به دست آمدن روند درست وزن گیری</a:t>
            </a:r>
          </a:p>
          <a:p>
            <a:pPr algn="r" rtl="1">
              <a:lnSpc>
                <a:spcPct val="150000"/>
              </a:lnSpc>
            </a:pPr>
            <a:endParaRPr lang="fa-IR" sz="28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0417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14A9E-D416-8F1E-86BF-37E705D55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1" y="274638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محدوده مجاز افزایش وزن در</a:t>
            </a:r>
            <a:b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بارداری تک قلویی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8757793"/>
              </p:ext>
            </p:extLst>
          </p:nvPr>
        </p:nvGraphicFramePr>
        <p:xfrm>
          <a:off x="304800" y="1752600"/>
          <a:ext cx="7924799" cy="4271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2209799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71986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افزایش وزن از ابتدای</a:t>
                      </a: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هفته 13 بارداری به بعد </a:t>
                      </a:r>
                      <a:r>
                        <a:rPr kumimoji="0" lang="fa-IR" sz="16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(کیلوگرم در هفته) 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محدوده مجاز افزایش وزن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نمایه توده بدنی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18 – 12.5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لاغر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0.4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16 – 11.5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طبیعی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601206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0.3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11.5 - 7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اضافه وزن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  <a:tr h="119687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0.2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9 - 5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چاق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00836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92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14A9E-D416-8F1E-86BF-37E705D55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1" y="274638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محدوده مجاز افزایش وزن در</a:t>
            </a:r>
            <a:b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بارداری دو قلویی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7409008"/>
              </p:ext>
            </p:extLst>
          </p:nvPr>
        </p:nvGraphicFramePr>
        <p:xfrm>
          <a:off x="304800" y="1752600"/>
          <a:ext cx="7924799" cy="42712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2209799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71986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افزایش وزن از ابتدای</a:t>
                      </a: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هفته 13 بارداری به بعد </a:t>
                      </a:r>
                      <a:r>
                        <a:rPr kumimoji="0" lang="fa-IR" sz="16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(کیلوگرم در هفته) 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محدوده مجاز افزایش وزن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نمایه توده بدنی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-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-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لاغر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0.63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25 – 17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طبیعی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601206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0.6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23 – 14 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اضافه وزن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  <a:tr h="119687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0.45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19 - 11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چاق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00836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3575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0BFC7-0C81-8529-4EC9-EB1C95D13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18860-7828-47A5-061F-73985E6DB58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افزایش وزن مادران باردار کم وزن دوقلو توسط کارشناس تغذیه تعیین می شود</a:t>
            </a:r>
          </a:p>
          <a:p>
            <a:pPr algn="r" rtl="1"/>
            <a:endParaRPr lang="fa-IR" sz="26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  <a:p>
            <a:pPr algn="r" rtl="1"/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افزایش وزن مادران باردار سه قلو و بیشتر توسط کارشناس تغذیه تعیین می شود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136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E0913-9406-71F4-8BF6-D57946FE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7467600" cy="944562"/>
          </a:xfrm>
        </p:spPr>
        <p:txBody>
          <a:bodyPr/>
          <a:lstStyle/>
          <a:p>
            <a:pPr algn="r" rtl="1"/>
            <a:r>
              <a:rPr lang="fa-IR" sz="36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روند وزن گیری : مطلوب</a:t>
            </a:r>
            <a:endParaRPr lang="en-US" sz="36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4E9457A-1E08-E195-CB12-5525E88F95F6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009371645"/>
              </p:ext>
            </p:extLst>
          </p:nvPr>
        </p:nvGraphicFramePr>
        <p:xfrm>
          <a:off x="533400" y="823118"/>
          <a:ext cx="7696200" cy="6034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9ED9CA7-A9D0-8F73-FABA-3F5E6C35F212}"/>
              </a:ext>
            </a:extLst>
          </p:cNvPr>
          <p:cNvCxnSpPr/>
          <p:nvPr/>
        </p:nvCxnSpPr>
        <p:spPr>
          <a:xfrm flipH="1">
            <a:off x="5715000" y="23622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2C76D8E-C37F-CB04-2BA1-F408D13A24AA}"/>
              </a:ext>
            </a:extLst>
          </p:cNvPr>
          <p:cNvCxnSpPr/>
          <p:nvPr/>
        </p:nvCxnSpPr>
        <p:spPr>
          <a:xfrm flipH="1">
            <a:off x="5486400" y="53340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2466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روند وزن گیری نامطلوب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وزن گیری کمتر از حد انتظار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وزن گیری بیشتر از حد انتظار</a:t>
            </a:r>
          </a:p>
        </p:txBody>
      </p:sp>
    </p:spTree>
    <p:extLst>
      <p:ext uri="{BB962C8B-B14F-4D97-AF65-F5344CB8AC3E}">
        <p14:creationId xmlns:p14="http://schemas.microsoft.com/office/powerpoint/2010/main" val="1641222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وزن گیری کمتر از حد انتظار</a:t>
            </a:r>
            <a:r>
              <a:rPr lang="fa-IR" sz="40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/>
            </a:r>
            <a:br>
              <a:rPr lang="fa-IR" sz="40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</a:b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48600" cy="4873752"/>
          </a:xfrm>
        </p:spPr>
        <p:txBody>
          <a:bodyPr>
            <a:normAutofit fontScale="85000" lnSpcReduction="10000"/>
          </a:bodyPr>
          <a:lstStyle/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افزایش وزن کمتر براساس جدول وزن گیری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شیب نمودار وزن گیری کمتر براساس جدول وزن گیری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از هفته 15 به بعد کمتر از نیم کیلو افزایش وزن در ماه </a:t>
            </a:r>
            <a:r>
              <a:rPr lang="fa-IR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(در مادران باردار چاق)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از هفته 15 به بعد کمتر از یک کیلو افزایش وزن در ماه </a:t>
            </a:r>
          </a:p>
          <a:p>
            <a:pPr algn="r" rtl="1">
              <a:lnSpc>
                <a:spcPct val="200000"/>
              </a:lnSpc>
            </a:pPr>
            <a:r>
              <a:rPr lang="fa-IR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(در سایر مادران باردار )</a:t>
            </a:r>
          </a:p>
          <a:p>
            <a:pPr algn="r" rtl="1">
              <a:lnSpc>
                <a:spcPct val="200000"/>
              </a:lnSpc>
            </a:pPr>
            <a:endParaRPr lang="fa-IR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32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2184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وزن گیری بیشتر از حد انتظار</a:t>
            </a:r>
            <a:r>
              <a:rPr lang="fa-IR" sz="40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/>
            </a:r>
            <a:br>
              <a:rPr lang="fa-IR" sz="40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</a:b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848600" cy="4873752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افزایش وزن بیشتر براساس جدول وزن گیری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شیب نمودار وزن گیری بیشتر براساس جدول وزن گیری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بعد از هفته 20 افزایش وزن بیش از 3 کیلو در ماه</a:t>
            </a:r>
            <a:endParaRPr lang="fa-IR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افزایش وزن بیش از یک کیلو در هفته</a:t>
            </a:r>
          </a:p>
          <a:p>
            <a:pPr marL="0" indent="0" algn="r" rtl="1">
              <a:lnSpc>
                <a:spcPct val="200000"/>
              </a:lnSpc>
              <a:buNone/>
            </a:pPr>
            <a:endParaRPr lang="fa-IR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  <a:p>
            <a:pPr algn="r" rtl="1">
              <a:lnSpc>
                <a:spcPct val="200000"/>
              </a:lnSpc>
            </a:pPr>
            <a:endParaRPr lang="fa-IR" sz="32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3718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وزن گیری نامطلوب با هر امتیازی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کنترل مصرف مکمل ها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آموزش الگوی تغذیه سالم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تاکید به شرکت در جلسات آموزش گروهی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اموزش درخصوص تحرک و فعالیت بدنی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پزشک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کارشناس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پی گیری 2 هفته بعد برای مراجعه به کارشناس تغذیه</a:t>
            </a:r>
            <a:endParaRPr kumimoji="0" lang="fa-I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  <a:ea typeface="+mn-ea"/>
              <a:cs typeface="Nazanin" pitchFamily="2" charset="-78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EB48104B-E4F2-FB9B-6B81-F6AB15BE77B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24400" y="4724400"/>
            <a:ext cx="838200" cy="639932"/>
          </a:xfrm>
          <a:prstGeom prst="bentConnector3">
            <a:avLst>
              <a:gd name="adj1" fmla="val 24488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021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23" name="AutoShape 5"/>
          <p:cNvCxnSpPr>
            <a:cxnSpLocks noChangeShapeType="1"/>
          </p:cNvCxnSpPr>
          <p:nvPr/>
        </p:nvCxnSpPr>
        <p:spPr bwMode="auto">
          <a:xfrm>
            <a:off x="457200" y="1143000"/>
            <a:ext cx="83058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7200" y="381000"/>
            <a:ext cx="8229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rtl="1">
              <a:spcBef>
                <a:spcPct val="50000"/>
              </a:spcBef>
            </a:pPr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Homa" pitchFamily="2" charset="-78"/>
              </a:rPr>
              <a:t>اهداف تغذیه ای در مراقبت پیش از بارداری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Homa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3D53D7-A878-BB6C-739D-01D09F5B31AD}"/>
              </a:ext>
            </a:extLst>
          </p:cNvPr>
          <p:cNvSpPr txBox="1"/>
          <p:nvPr/>
        </p:nvSpPr>
        <p:spPr>
          <a:xfrm>
            <a:off x="533400" y="1447800"/>
            <a:ext cx="7848600" cy="5128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رعایت برنامه غذایی با رعایت سه اصل تعادل، تناسب و تنوع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رساندن وزن به محدوده </a:t>
            </a:r>
            <a:r>
              <a:rPr lang="en-US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BMI </a:t>
            </a: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طبیعی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مصرف قرص اسید فولیک ید دار از سه ماه قبل از بارداری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درمان کم خونی</a:t>
            </a:r>
          </a:p>
          <a:p>
            <a:pPr marL="285750" indent="-285750" algn="r" rtl="1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کنترل بیماری های مزمن (دیابت، فشار خون و هایپرلیپیدمی) کنترل مرتب قند و چربی خون</a:t>
            </a:r>
            <a:endParaRPr lang="en-US" sz="28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489227"/>
      </p:ext>
    </p:extLst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001000" cy="73183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/>
            </a:r>
            <a:b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اقدامات کارشناس تغذیه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23900" y="992124"/>
            <a:ext cx="7467600" cy="5637276"/>
          </a:xfrm>
        </p:spPr>
        <p:txBody>
          <a:bodyPr>
            <a:normAutofit lnSpcReduction="10000"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کنترل شاخص های تن سنجی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ارزیابی تحصصی در سامانه سیب (جدید)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کنترل نتایج آزمایشگاهی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آموزش مشاوره تخصصی و درصورت نیاز رژیم غذائی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درج پسخوراند(جدید)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تواتر مراجعه : پی گیری پس از 2 در 4 دوره 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در صورت عدم بهبودی ارجاع به سطح تخصصی از طریق پزشک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ادامه پی گیری همزمان با پزشک</a:t>
            </a:r>
          </a:p>
        </p:txBody>
      </p:sp>
    </p:spTree>
    <p:extLst>
      <p:ext uri="{BB962C8B-B14F-4D97-AF65-F5344CB8AC3E}">
        <p14:creationId xmlns:p14="http://schemas.microsoft.com/office/powerpoint/2010/main" val="3209418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باردار مبتلا به دیابت، پره دیابت، فشارخون بالا و هایپرلیپیدمی با هر امتیازی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کنترل مصرف مکمل ها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آموزش الگوی تغذیه سالم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تاکید به شرکت در جلسات آموزش گروهی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اموزش درخصوص تحرک و فعالیت بدنی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پزشک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کارشناس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پی گیری 2 هفته بعد برای مراجعه به کارشناس تغذیه</a:t>
            </a:r>
            <a:endParaRPr kumimoji="0" lang="fa-I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  <a:ea typeface="+mn-ea"/>
              <a:cs typeface="Nazanin" pitchFamily="2" charset="-78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EB48104B-E4F2-FB9B-6B81-F6AB15BE77B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24400" y="4724400"/>
            <a:ext cx="838200" cy="639932"/>
          </a:xfrm>
          <a:prstGeom prst="bentConnector3">
            <a:avLst>
              <a:gd name="adj1" fmla="val 24488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000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001000" cy="73183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/>
            </a:r>
            <a:b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اقدامات کارشناس تغذیه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23900" y="992124"/>
            <a:ext cx="7467600" cy="5637276"/>
          </a:xfrm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کنترل شاخص های تن سنجی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ارزیابی تحصصی در سامانه سیب (جدید)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کنترل نتایج آزمایشگاهی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آموزش مشاوره تخصصی و درصورت نیاز رژیم غذائی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درج پسخوراند(جدید)</a:t>
            </a:r>
          </a:p>
        </p:txBody>
      </p:sp>
    </p:spTree>
    <p:extLst>
      <p:ext uri="{BB962C8B-B14F-4D97-AF65-F5344CB8AC3E}">
        <p14:creationId xmlns:p14="http://schemas.microsoft.com/office/powerpoint/2010/main" val="2965307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001000" cy="73183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/>
            </a:r>
            <a:b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</a:b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تواتر مراجعه به کارشناس تغذیه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23900" y="992124"/>
            <a:ext cx="7467600" cy="5637276"/>
          </a:xfrm>
        </p:spPr>
        <p:txBody>
          <a:bodyPr>
            <a:norm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دیابت کنترل شده و فشار خون و پیش فشار خون : </a:t>
            </a:r>
          </a:p>
          <a:p>
            <a:pPr marL="0" lvl="0" indent="0" algn="r" rtl="1">
              <a:lnSpc>
                <a:spcPct val="150000"/>
              </a:lnSpc>
              <a:buNone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طبق برنامه زمان بندی پزشک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دیابت کنترل نشده وپره دیابت و هایپرلیپیدمی کنترل نشده</a:t>
            </a:r>
            <a:endParaRPr lang="en-US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cs typeface="Nazanin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پی گیری دو هفته بعد سپس طبق برنامه زمان بندی پزشک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در صورت عدم بهبودی ارجاع به سطح تخصصی از طریق پزشک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ادامه پی گیری همزمان با پزشک</a:t>
            </a:r>
          </a:p>
        </p:txBody>
      </p:sp>
    </p:spTree>
    <p:extLst>
      <p:ext uri="{BB962C8B-B14F-4D97-AF65-F5344CB8AC3E}">
        <p14:creationId xmlns:p14="http://schemas.microsoft.com/office/powerpoint/2010/main" val="1550866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 descr="2333POL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615950" y="4048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a-IR" altLang="en-US" sz="5400">
                <a:solidFill>
                  <a:schemeClr val="bg1"/>
                </a:solidFill>
                <a:latin typeface="Times New Roman" panose="02020603050405020304" pitchFamily="18" charset="0"/>
                <a:cs typeface="Titr" panose="00000700000000000000" pitchFamily="2" charset="-78"/>
              </a:rPr>
              <a:t>با تشکر از توجه شما</a:t>
            </a:r>
            <a:endParaRPr lang="en-US" altLang="en-US" sz="5400">
              <a:solidFill>
                <a:schemeClr val="bg1"/>
              </a:solidFill>
              <a:latin typeface="Times New Roman" panose="02020603050405020304" pitchFamily="18" charset="0"/>
              <a:cs typeface="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74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14A9E-D416-8F1E-86BF-37E705D55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موارد نیازمند به ارجاع به کارشناس تغذیه در مراقبت پیش از بارداری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329813"/>
              </p:ext>
            </p:extLst>
          </p:nvPr>
        </p:nvGraphicFramePr>
        <p:xfrm>
          <a:off x="304800" y="1752600"/>
          <a:ext cx="7924800" cy="4293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1552">
                  <a:extLst>
                    <a:ext uri="{9D8B030D-6E8A-4147-A177-3AD203B41FA5}">
                      <a16:colId xmlns:a16="http://schemas.microsoft.com/office/drawing/2014/main" val="3164566198"/>
                    </a:ext>
                  </a:extLst>
                </a:gridCol>
                <a:gridCol w="1510040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1033808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569576">
                <a:tc>
                  <a:txBody>
                    <a:bodyPr/>
                    <a:lstStyle/>
                    <a:p>
                      <a:pPr algn="ctr" rtl="1"/>
                      <a:r>
                        <a:rPr lang="fa-IR" sz="2600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اقدام</a:t>
                      </a:r>
                      <a:endParaRPr lang="en-US" sz="2600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600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راهنمای جامع تغذیه</a:t>
                      </a:r>
                      <a:endParaRPr lang="en-US" sz="2600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600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بوکلت مادران</a:t>
                      </a:r>
                      <a:endParaRPr lang="en-US" sz="2600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600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وضعیت فعلی و سوابق</a:t>
                      </a:r>
                      <a:endParaRPr lang="en-US" sz="2600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1000606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نیاز به استعلام ، بنا بر نظر پزشک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6 - سن زیر 18 سال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1000606"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8 - سوء تغذیه با نمایه توده بدنی غیر طبیعی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1431636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نیاز به استعلام ، بنا بر نظر پزشک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  <a:p>
                      <a:pPr algn="r" rtl="1"/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13 – فاصله نامناسب بارداری تا زایمان قبلی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727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14A9E-D416-8F1E-86BF-37E705D55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1524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موارد نیازمند به ارجاع به کارشناس تغذیه در مراقبت پیش از بارداری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956925"/>
              </p:ext>
            </p:extLst>
          </p:nvPr>
        </p:nvGraphicFramePr>
        <p:xfrm>
          <a:off x="533400" y="1295400"/>
          <a:ext cx="7772400" cy="5311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3164566198"/>
                    </a:ext>
                  </a:extLst>
                </a:gridCol>
                <a:gridCol w="1250092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1188308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600" b="1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اقدام</a:t>
                      </a:r>
                      <a:endParaRPr kumimoji="0" lang="en-US" sz="2600" b="1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400" b="1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راهنمای جامع تغذیه</a:t>
                      </a:r>
                      <a:endParaRPr kumimoji="0" lang="en-US" sz="2400" b="1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600" b="1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بوکلت مادران</a:t>
                      </a:r>
                      <a:endParaRPr kumimoji="0" lang="en-US" sz="2600" b="1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kumimoji="0" lang="fa-IR" sz="2000" b="1" kern="1200" dirty="0">
                          <a:ln w="18415" cmpd="sng">
                            <a:solidFill>
                              <a:srgbClr val="FF0066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raffic" pitchFamily="2" charset="-78"/>
                        </a:rPr>
                        <a:t>بیماری ها و ناهنجاری ها</a:t>
                      </a:r>
                      <a:endParaRPr kumimoji="0" lang="en-US" sz="2000" b="1" kern="1200" dirty="0">
                        <a:ln w="18415" cmpd="sng">
                          <a:solidFill>
                            <a:srgbClr val="FF0066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Traffic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 – آنمی فقر آهن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16- دیابت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پره دیابت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20- فشار خون مزمن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70377127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marL="0" marR="0" lvl="0" indent="0" algn="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بنا بر نظر پزشک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پیش فشار خون بالا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301694171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ارجاع به کارشناس تغذیه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هایپرلیپیدمی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851640655"/>
                  </a:ext>
                </a:extLst>
              </a:tr>
              <a:tr h="462321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بنا بر نظر پزشک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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  <a:sym typeface="Wingdings 2" panose="05020102010507070707" pitchFamily="18" charset="2"/>
                        </a:rPr>
                        <a:t>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بیماری های کلیوی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55719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94815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348648"/>
              </p:ext>
            </p:extLst>
          </p:nvPr>
        </p:nvGraphicFramePr>
        <p:xfrm>
          <a:off x="457200" y="1110501"/>
          <a:ext cx="7924799" cy="4636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2209799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719864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محدوده  بر اساس </a:t>
                      </a: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BMI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برای سن بر اساس </a:t>
                      </a:r>
                      <a:r>
                        <a:rPr kumimoji="0" lang="en-US" sz="1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Z.SCORE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در افراد</a:t>
                      </a: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کمتر از 19 سال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محدوده </a:t>
                      </a:r>
                      <a:r>
                        <a:rPr kumimoji="0"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BMI </a:t>
                      </a: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در افراد بالاتر از 19 سال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نمایه توده بدنی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کمتر از </a:t>
                      </a:r>
                      <a:r>
                        <a:rPr lang="en-US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-1SD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کمتر از 18.5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لاغر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83652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-1SD</a:t>
                      </a: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 تا </a:t>
                      </a: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+1SD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24.9-18.5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طبیعی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601206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+1SD </a:t>
                      </a: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تا </a:t>
                      </a: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+2SD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29.9-25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اضافه وزن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  <a:tr h="1196877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بیشتر از </a:t>
                      </a: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+2SD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بیشتر از 30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چاق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00836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523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معیار تصمیم گیری در غربالگری تغذیه ای مادران باردار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نمایه توده بدنی قبل از بارداری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روند وزن گیری در دوران بارداری</a:t>
            </a: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امتیاز به دست آمده از سوالات الگوی تغذیه</a:t>
            </a:r>
            <a:endParaRPr lang="en-US" sz="32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20200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14A9E-D416-8F1E-86BF-37E705D55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>
            <a:normAutofit fontScale="90000"/>
          </a:bodyPr>
          <a:lstStyle/>
          <a:p>
            <a:r>
              <a:rPr lang="fa-IR" sz="44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مکمل های داروئی</a:t>
            </a:r>
            <a:endParaRPr lang="en-US" sz="44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C4DE73D-F1AB-5182-9E43-6F9688CBC9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1974565"/>
              </p:ext>
            </p:extLst>
          </p:nvPr>
        </p:nvGraphicFramePr>
        <p:xfrm>
          <a:off x="228600" y="914400"/>
          <a:ext cx="8077200" cy="58034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9612">
                  <a:extLst>
                    <a:ext uri="{9D8B030D-6E8A-4147-A177-3AD203B41FA5}">
                      <a16:colId xmlns:a16="http://schemas.microsoft.com/office/drawing/2014/main" val="1761941029"/>
                    </a:ext>
                  </a:extLst>
                </a:gridCol>
                <a:gridCol w="2951285">
                  <a:extLst>
                    <a:ext uri="{9D8B030D-6E8A-4147-A177-3AD203B41FA5}">
                      <a16:colId xmlns:a16="http://schemas.microsoft.com/office/drawing/2014/main" val="3131153760"/>
                    </a:ext>
                  </a:extLst>
                </a:gridCol>
                <a:gridCol w="1786303">
                  <a:extLst>
                    <a:ext uri="{9D8B030D-6E8A-4147-A177-3AD203B41FA5}">
                      <a16:colId xmlns:a16="http://schemas.microsoft.com/office/drawing/2014/main" val="3785765771"/>
                    </a:ext>
                  </a:extLst>
                </a:gridCol>
              </a:tblGrid>
              <a:tr h="667375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مقدار مصرف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زمان مصرف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مکمل داروئی</a:t>
                      </a:r>
                      <a:endParaRPr kumimoji="0" lang="en-US" sz="24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47203891"/>
                  </a:ext>
                </a:extLst>
              </a:tr>
              <a:tr h="854791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روزانه یک عدد قرص یدوفولیک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سه ماه قبل از بارداری تا هفته 16ر بارداری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یدوفولیک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375533764"/>
                  </a:ext>
                </a:extLst>
              </a:tr>
              <a:tr h="854791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روزانه یک عدد پرل هزار واحدی ویتامین </a:t>
                      </a: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D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از شروع بارداری تا زایمان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ویتامین </a:t>
                      </a:r>
                      <a:r>
                        <a:rPr lang="en-US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D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086840974"/>
                  </a:ext>
                </a:extLst>
              </a:tr>
              <a:tr h="1646002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روزانه یک عدد قرص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حاوی 150 میکروگرم ید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از شروع هفته 16بارداری تا 3 ماه پس از زایمان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  <a:p>
                      <a:pPr algn="ctr" rtl="1"/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مولتی ویتامین مینرال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120897"/>
                  </a:ext>
                </a:extLst>
              </a:tr>
              <a:tr h="1646002">
                <a:tc>
                  <a:txBody>
                    <a:bodyPr/>
                    <a:lstStyle/>
                    <a:p>
                      <a:pPr marL="0" indent="0" algn="ctr" rtl="1">
                        <a:buFont typeface="Wingdings" panose="05000000000000000000" pitchFamily="2" charset="2"/>
                        <a:buNone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روزانه یک عدد قرص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از شروع هفته 16بارداری تا 3 ماه پس از زایمان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  <a:p>
                      <a:pPr algn="ctr" rtl="1"/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kern="1200" dirty="0">
                          <a:ln w="18415" cmpd="sng">
                            <a:solidFill>
                              <a:schemeClr val="tx1"/>
                            </a:solidFill>
                            <a:prstDash val="solid"/>
                          </a:ln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Nazanin" pitchFamily="2" charset="-78"/>
                        </a:rPr>
                        <a:t>مکمل آهن</a:t>
                      </a:r>
                      <a:endParaRPr lang="en-US" sz="2800" kern="1200" dirty="0">
                        <a:ln w="18415" cmpd="sng">
                          <a:solidFill>
                            <a:schemeClr val="tx1"/>
                          </a:solidFill>
                          <a:prstDash val="solid"/>
                        </a:ln>
                        <a:solidFill>
                          <a:schemeClr val="tx1"/>
                        </a:solidFill>
                        <a:latin typeface="+mn-lt"/>
                        <a:ea typeface="+mn-ea"/>
                        <a:cs typeface="Nazanin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800836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8321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E0913-9406-71F4-8BF6-D57946FE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44562"/>
          </a:xfrm>
        </p:spPr>
        <p:txBody>
          <a:bodyPr/>
          <a:lstStyle/>
          <a:p>
            <a:pPr algn="r" rtl="1"/>
            <a:r>
              <a:rPr lang="en-US" sz="3600" b="1" i="1" dirty="0" err="1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Bmi</a:t>
            </a:r>
            <a:r>
              <a:rPr lang="fa-IR" sz="36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</a:t>
            </a:r>
            <a:r>
              <a:rPr lang="en-US" sz="36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</a:t>
            </a:r>
            <a:r>
              <a:rPr lang="fa-IR" sz="36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قبل از بارداری: طبیعی</a:t>
            </a:r>
            <a:endParaRPr lang="en-US" sz="36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4E9457A-1E08-E195-CB12-5525E88F95F6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144251105"/>
              </p:ext>
            </p:extLst>
          </p:nvPr>
        </p:nvGraphicFramePr>
        <p:xfrm>
          <a:off x="533400" y="1371601"/>
          <a:ext cx="7696200" cy="5211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9ED9CA7-A9D0-8F73-FABA-3F5E6C35F212}"/>
              </a:ext>
            </a:extLst>
          </p:cNvPr>
          <p:cNvCxnSpPr/>
          <p:nvPr/>
        </p:nvCxnSpPr>
        <p:spPr>
          <a:xfrm flipH="1">
            <a:off x="5715000" y="24384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2C76D8E-C37F-CB04-2BA1-F408D13A24AA}"/>
              </a:ext>
            </a:extLst>
          </p:cNvPr>
          <p:cNvCxnSpPr/>
          <p:nvPr/>
        </p:nvCxnSpPr>
        <p:spPr>
          <a:xfrm flipH="1">
            <a:off x="5257800" y="4953000"/>
            <a:ext cx="381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9149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>
            <a:normAutofit/>
          </a:bodyPr>
          <a:lstStyle/>
          <a:p>
            <a:pPr algn="r" rtl="1"/>
            <a:r>
              <a:rPr lang="en-US" sz="4000" b="1" i="1" dirty="0" err="1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Bmi</a:t>
            </a: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</a:t>
            </a:r>
            <a:r>
              <a:rPr lang="en-US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 </a:t>
            </a:r>
            <a:r>
              <a:rPr lang="fa-IR" sz="4000" b="1" i="1" dirty="0">
                <a:ln w="11430"/>
                <a:solidFill>
                  <a:srgbClr val="FF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Homa" pitchFamily="2" charset="-78"/>
              </a:rPr>
              <a:t>قبل از بارداری: کمتر از 18.5 با هر امتیازی</a:t>
            </a:r>
            <a:endParaRPr lang="en-US" sz="4000" b="1" i="1" dirty="0">
              <a:ln w="11430"/>
              <a:solidFill>
                <a:srgbClr val="FF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n-ea"/>
              <a:cs typeface="Homa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تاکید بر مکمل یاری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آموزش الگوی تغذیه سالم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تاکید به شرکت در جلسات آموزش گروهی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شناسائی مادر باردار نیازمند جهت معرفی سبد غذائی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پزشک</a:t>
            </a:r>
          </a:p>
          <a:p>
            <a:pPr lvl="0" algn="r" rtl="1">
              <a:lnSpc>
                <a:spcPct val="150000"/>
              </a:lnSpc>
            </a:pPr>
            <a:r>
              <a:rPr kumimoji="0"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+mn-lt"/>
                <a:ea typeface="+mn-ea"/>
                <a:cs typeface="Nazanin" pitchFamily="2" charset="-78"/>
              </a:rPr>
              <a:t>ارجاع به کارشناس تغذیه</a:t>
            </a:r>
          </a:p>
          <a:p>
            <a:pPr lvl="0" algn="r" rtl="1"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پی گیری 2 هفته بعد برای مراجعه به کارشناس تغذیه</a:t>
            </a:r>
            <a:endParaRPr kumimoji="0" lang="fa-IR" sz="28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+mn-lt"/>
              <a:ea typeface="+mn-ea"/>
              <a:cs typeface="Nazanin" pitchFamily="2" charset="-78"/>
            </a:endParaRP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EB48104B-E4F2-FB9B-6B81-F6AB15BE77B2}"/>
              </a:ext>
            </a:extLst>
          </p:cNvPr>
          <p:cNvCxnSpPr>
            <a:cxnSpLocks/>
          </p:cNvCxnSpPr>
          <p:nvPr/>
        </p:nvCxnSpPr>
        <p:spPr>
          <a:xfrm rot="10800000" flipV="1">
            <a:off x="4724400" y="4724400"/>
            <a:ext cx="838200" cy="639932"/>
          </a:xfrm>
          <a:prstGeom prst="bentConnector3">
            <a:avLst>
              <a:gd name="adj1" fmla="val 24488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808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3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4.xml><?xml version="1.0" encoding="utf-8"?>
<a:themeOverride xmlns:a="http://schemas.openxmlformats.org/drawingml/2006/main">
  <a:clrScheme name="Solstice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Words>1200</Words>
  <Application>Microsoft Office PowerPoint</Application>
  <PresentationFormat>On-screen Show (4:3)</PresentationFormat>
  <Paragraphs>285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B Nazanin</vt:lpstr>
      <vt:lpstr>B Titr</vt:lpstr>
      <vt:lpstr>Calibri</vt:lpstr>
      <vt:lpstr>Century Schoolbook</vt:lpstr>
      <vt:lpstr>Homa</vt:lpstr>
      <vt:lpstr>Nazanin</vt:lpstr>
      <vt:lpstr>Times New Roman</vt:lpstr>
      <vt:lpstr>Titr</vt:lpstr>
      <vt:lpstr>Traffic</vt:lpstr>
      <vt:lpstr>Wingdings</vt:lpstr>
      <vt:lpstr>Wingdings 2</vt:lpstr>
      <vt:lpstr>Oriel</vt:lpstr>
      <vt:lpstr>PowerPoint Presentation</vt:lpstr>
      <vt:lpstr>PowerPoint Presentation</vt:lpstr>
      <vt:lpstr>موارد نیازمند به ارجاع به کارشناس تغذیه در مراقبت پیش از بارداری</vt:lpstr>
      <vt:lpstr>موارد نیازمند به ارجاع به کارشناس تغذیه در مراقبت پیش از بارداری</vt:lpstr>
      <vt:lpstr>PowerPoint Presentation</vt:lpstr>
      <vt:lpstr>معیار تصمیم گیری در غربالگری تغذیه ای مادران باردار</vt:lpstr>
      <vt:lpstr>مکمل های داروئی</vt:lpstr>
      <vt:lpstr>Bmi  قبل از بارداری: طبیعی</vt:lpstr>
      <vt:lpstr>Bmi  قبل از بارداری: کمتر از 18.5 با هر امتیازی</vt:lpstr>
      <vt:lpstr> اقدامات کارشناس تغذیه</vt:lpstr>
      <vt:lpstr> </vt:lpstr>
      <vt:lpstr>محدوده مجاز افزایش وزن در  بارداری تک قلویی</vt:lpstr>
      <vt:lpstr>محدوده مجاز افزایش وزن در  بارداری دو قلویی</vt:lpstr>
      <vt:lpstr>PowerPoint Presentation</vt:lpstr>
      <vt:lpstr>روند وزن گیری : مطلوب</vt:lpstr>
      <vt:lpstr>روند وزن گیری نامطلوب</vt:lpstr>
      <vt:lpstr>وزن گیری کمتر از حد انتظار </vt:lpstr>
      <vt:lpstr>وزن گیری بیشتر از حد انتظار </vt:lpstr>
      <vt:lpstr>وزن گیری نامطلوب با هر امتیازی</vt:lpstr>
      <vt:lpstr> اقدامات کارشناس تغذیه</vt:lpstr>
      <vt:lpstr>باردار مبتلا به دیابت، پره دیابت، فشارخون بالا و هایپرلیپیدمی با هر امتیازی</vt:lpstr>
      <vt:lpstr> اقدامات کارشناس تغذیه</vt:lpstr>
      <vt:lpstr> تواتر مراجعه به کارشناس تغذیه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Iran</dc:creator>
  <cp:lastModifiedBy>Taghziyeh-M</cp:lastModifiedBy>
  <cp:revision>38</cp:revision>
  <dcterms:created xsi:type="dcterms:W3CDTF">2006-08-16T00:00:00Z</dcterms:created>
  <dcterms:modified xsi:type="dcterms:W3CDTF">2022-08-24T07:12:29Z</dcterms:modified>
</cp:coreProperties>
</file>