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  <p:sldId id="278" r:id="rId22"/>
    <p:sldId id="277" r:id="rId23"/>
    <p:sldId id="279" r:id="rId24"/>
    <p:sldId id="281" r:id="rId25"/>
    <p:sldId id="282" r:id="rId26"/>
    <p:sldId id="283" r:id="rId27"/>
    <p:sldId id="284" r:id="rId28"/>
    <p:sldId id="285" r:id="rId29"/>
    <p:sldId id="286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1" d="100"/>
          <a:sy n="91" d="100"/>
        </p:scale>
        <p:origin x="12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  <a:solidFill>
            <a:schemeClr val="accent1">
              <a:lumMod val="75000"/>
              <a:alpha val="40000"/>
            </a:schemeClr>
          </a:solidFill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0"/>
            <a:ext cx="2356674" cy="6853283"/>
            <a:chOff x="6627813" y="195452"/>
            <a:chExt cx="1952625" cy="5678299"/>
          </a:xfrm>
          <a:solidFill>
            <a:schemeClr val="accent1"/>
          </a:solidFill>
        </p:grpSpPr>
        <p:sp>
          <p:nvSpPr>
            <p:cNvPr id="11" name="Freeform 27"/>
            <p:cNvSpPr/>
            <p:nvPr/>
          </p:nvSpPr>
          <p:spPr bwMode="auto">
            <a:xfrm>
              <a:off x="6627813" y="19545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7/19/2022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3830A-6BD7-4AB9-6D25-9E6F0750AE7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a-IR" sz="11500" b="1" dirty="0">
                <a:cs typeface="B Fantezy" panose="00000400000000000000" pitchFamily="2" charset="-78"/>
              </a:rPr>
              <a:t>به نام حضرت آفرینش</a:t>
            </a:r>
            <a:endParaRPr lang="en-US" sz="115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A95704B-AC97-8356-3212-A6D11279CAF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9732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F0E1EB-A7E0-EFFF-EACB-455C97962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2268" y="237702"/>
            <a:ext cx="9409483" cy="1280890"/>
          </a:xfrm>
        </p:spPr>
        <p:txBody>
          <a:bodyPr>
            <a:noAutofit/>
          </a:bodyPr>
          <a:lstStyle/>
          <a:p>
            <a:pPr algn="ctr"/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>ابزار و ملزومات ارائه خدمات تغذیه ای </a:t>
            </a:r>
            <a:b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</a:br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> </a:t>
            </a:r>
            <a:r>
              <a:rPr lang="fa-IR" sz="4400" b="1" dirty="0">
                <a:solidFill>
                  <a:schemeClr val="tx1"/>
                </a:solidFill>
                <a:latin typeface="wNazanin-Bold"/>
                <a:ea typeface="+mn-ea"/>
                <a:cs typeface="B Titr" panose="00000700000000000000" pitchFamily="2" charset="-78"/>
              </a:rPr>
              <a:t>اتاق مراقب سلامت/بهورز / ماما</a:t>
            </a:r>
            <a:endParaRPr lang="en-US" sz="4400" b="1" dirty="0">
              <a:solidFill>
                <a:schemeClr val="tx1"/>
              </a:solidFill>
              <a:latin typeface="wNazanin-Bold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88D21-717F-ED87-8CC3-A69C10CA8F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8576" y="1630837"/>
            <a:ext cx="11943424" cy="5410986"/>
          </a:xfrm>
        </p:spPr>
        <p:txBody>
          <a:bodyPr>
            <a:normAutofit/>
          </a:bodyPr>
          <a:lstStyle/>
          <a:p>
            <a:pPr algn="r" rtl="1"/>
            <a:r>
              <a:rPr lang="fa-IR" sz="4000" b="1" dirty="0">
                <a:solidFill>
                  <a:srgbClr val="FF4080"/>
                </a:solidFill>
                <a:latin typeface="wNazanin-Bold"/>
                <a:cs typeface="B Titr" panose="00000700000000000000" pitchFamily="2" charset="-78"/>
              </a:rPr>
              <a:t>تجهیزات</a:t>
            </a:r>
            <a:r>
              <a:rPr lang="fa-IR" sz="24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 : ترازوی بزرگسال، ترازوی کودک، قدسنج دیواری، گونیای بزرگسال، قدسنج کودک، متر نواری، وزنه های شاهد نیم و دو کیلویی، کامپیوتر، ماشین حساب، کارت مراقبت کودک ویژه مراقب کودک، نمونه دفترچه وزن گیری مادر باردار، قفسه یا فایل جهت نگهداری مدارک</a:t>
            </a:r>
          </a:p>
          <a:p>
            <a:pPr algn="r" rtl="1"/>
            <a:r>
              <a:rPr lang="fa-IR" sz="4000" b="1" dirty="0">
                <a:solidFill>
                  <a:srgbClr val="FF4080"/>
                </a:solidFill>
                <a:latin typeface="wNazanin-Bold"/>
                <a:cs typeface="B Titr" panose="00000700000000000000" pitchFamily="2" charset="-78"/>
              </a:rPr>
              <a:t>مکمل ها </a:t>
            </a:r>
            <a:r>
              <a:rPr lang="fa-IR" sz="24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: اسید فولیک، مولتی ویتامین مینرال ید دار، مکمل یدو فولیک، قرص آهن، قطره آهن، قطره ویتامین </a:t>
            </a:r>
            <a:r>
              <a:rPr lang="en-US" sz="24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A+D ، </a:t>
            </a:r>
            <a:r>
              <a:rPr lang="fa-IR" sz="24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قطره مولتی ویتامین، مکمل ویتامین </a:t>
            </a:r>
            <a:r>
              <a:rPr lang="en-US" sz="24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D </a:t>
            </a:r>
            <a:r>
              <a:rPr lang="fa-IR" sz="24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پنجاه هزار واحدی، کلسیم یا کلسیم+ ویتامین </a:t>
            </a:r>
            <a:r>
              <a:rPr lang="en-US" sz="24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D </a:t>
            </a:r>
            <a:r>
              <a:rPr lang="fa-IR" sz="24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و مکمل ویتامین </a:t>
            </a:r>
            <a:r>
              <a:rPr lang="en-US" sz="24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D </a:t>
            </a:r>
            <a:r>
              <a:rPr lang="fa-IR" sz="24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هزار واحدی</a:t>
            </a:r>
          </a:p>
          <a:p>
            <a:pPr algn="r" rtl="1"/>
            <a:r>
              <a:rPr lang="fa-IR" sz="2800" b="1" dirty="0">
                <a:solidFill>
                  <a:srgbClr val="FF4080"/>
                </a:solidFill>
                <a:latin typeface="wNazanin-Bold"/>
                <a:cs typeface="B Titr" panose="00000700000000000000" pitchFamily="2" charset="-78"/>
              </a:rPr>
              <a:t>بسته</a:t>
            </a:r>
            <a:r>
              <a:rPr lang="fa-IR" sz="24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 </a:t>
            </a:r>
            <a:r>
              <a:rPr lang="fa-IR" sz="2800" b="1" dirty="0">
                <a:solidFill>
                  <a:srgbClr val="FF4080"/>
                </a:solidFill>
                <a:latin typeface="wNazanin-Bold"/>
                <a:cs typeface="B Titr" panose="00000700000000000000" pitchFamily="2" charset="-78"/>
              </a:rPr>
              <a:t>ها</a:t>
            </a:r>
            <a:r>
              <a:rPr lang="fa-IR" sz="24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 شامل بسته های اجرایی تغذیه در برنامه تحول نظام سلامت و بسته آموزشی تغذیه در برنامه تحول سلامت ویژه بهورز و مراقب سلامت</a:t>
            </a:r>
          </a:p>
          <a:p>
            <a:pPr algn="r" rtl="1"/>
            <a:r>
              <a:rPr lang="fa-IR" sz="24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بسته های آموزشی آماده جهت ارائه به گروه های هدف</a:t>
            </a:r>
          </a:p>
          <a:p>
            <a:pPr algn="r" rtl="1"/>
            <a:r>
              <a:rPr lang="fa-IR" sz="24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دستورعمل های ابلاغی دفتر بهبود تغذیه جامعه</a:t>
            </a:r>
          </a:p>
        </p:txBody>
      </p:sp>
    </p:spTree>
    <p:extLst>
      <p:ext uri="{BB962C8B-B14F-4D97-AF65-F5344CB8AC3E}">
        <p14:creationId xmlns:p14="http://schemas.microsoft.com/office/powerpoint/2010/main" val="20810756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F0E1EB-A7E0-EFFF-EACB-455C97962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0071" y="190569"/>
            <a:ext cx="10606778" cy="1280890"/>
          </a:xfrm>
        </p:spPr>
        <p:txBody>
          <a:bodyPr>
            <a:noAutofit/>
          </a:bodyPr>
          <a:lstStyle/>
          <a:p>
            <a:pPr algn="ctr"/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>شرح وظایف تغذیه ای </a:t>
            </a:r>
            <a:b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</a:br>
            <a:r>
              <a:rPr lang="fa-IR" sz="4400" b="1" dirty="0">
                <a:solidFill>
                  <a:schemeClr val="tx1"/>
                </a:solidFill>
                <a:latin typeface="wNazanin-Bold"/>
                <a:ea typeface="+mn-ea"/>
                <a:cs typeface="B Titr" panose="00000700000000000000" pitchFamily="2" charset="-78"/>
              </a:rPr>
              <a:t>مراقب سلامت در پایگاه و بهورز در خانه بهداشت</a:t>
            </a:r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/>
            </a:r>
            <a:b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</a:br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> </a:t>
            </a:r>
            <a:endParaRPr lang="en-US" sz="4400" b="1" dirty="0">
              <a:solidFill>
                <a:schemeClr val="tx1"/>
              </a:solidFill>
              <a:latin typeface="wNazanin-Bold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88D21-717F-ED87-8CC3-A69C10CA8F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939" y="1791093"/>
            <a:ext cx="11943424" cy="5410986"/>
          </a:xfrm>
        </p:spPr>
        <p:txBody>
          <a:bodyPr>
            <a:normAutofit/>
          </a:bodyPr>
          <a:lstStyle/>
          <a:p>
            <a:pPr algn="r" rtl="1">
              <a:lnSpc>
                <a:spcPct val="110000"/>
              </a:lnSpc>
            </a:pPr>
            <a:r>
              <a:rPr lang="fa-IR" sz="32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1 . شناخت مشکلات تغذیه ای شایع در جمعیت تحت پوشش</a:t>
            </a:r>
          </a:p>
          <a:p>
            <a:pPr algn="r" rtl="1">
              <a:lnSpc>
                <a:spcPct val="110000"/>
              </a:lnSpc>
            </a:pPr>
            <a:r>
              <a:rPr lang="fa-IR" sz="32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2 . </a:t>
            </a:r>
            <a:r>
              <a:rPr lang="fa-IR" sz="3200" b="1" dirty="0">
                <a:solidFill>
                  <a:srgbClr val="FF4080"/>
                </a:solidFill>
                <a:latin typeface="wNazanin-Bold"/>
                <a:cs typeface="B Titr" panose="00000700000000000000" pitchFamily="2" charset="-78"/>
              </a:rPr>
              <a:t>محاسبه و آ گاهی از وضعیت شاخص های تغذیه ای در جمعیت تحت پوشش </a:t>
            </a:r>
            <a:endParaRPr lang="fa-IR" sz="4400" b="1" dirty="0">
              <a:solidFill>
                <a:srgbClr val="FF4080"/>
              </a:solidFill>
              <a:latin typeface="wNazanin-Bold"/>
              <a:cs typeface="B Titr" panose="00000700000000000000" pitchFamily="2" charset="-78"/>
            </a:endParaRPr>
          </a:p>
          <a:p>
            <a:pPr algn="r" rtl="1">
              <a:lnSpc>
                <a:spcPct val="110000"/>
              </a:lnSpc>
            </a:pPr>
            <a:r>
              <a:rPr lang="fa-IR" sz="32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3 . </a:t>
            </a:r>
            <a:r>
              <a:rPr lang="fa-IR" sz="3200" b="1" dirty="0">
                <a:solidFill>
                  <a:srgbClr val="FF4080"/>
                </a:solidFill>
                <a:latin typeface="wNazanin-Bold"/>
                <a:cs typeface="B Titr" panose="00000700000000000000" pitchFamily="2" charset="-78"/>
              </a:rPr>
              <a:t>پایش روند شاخص ها</a:t>
            </a:r>
          </a:p>
          <a:p>
            <a:pPr algn="r" rtl="1">
              <a:lnSpc>
                <a:spcPct val="110000"/>
              </a:lnSpc>
            </a:pPr>
            <a:r>
              <a:rPr lang="fa-IR" sz="32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4 . انداز ه گیری های تن سنجی افراد تحت پوشش شامل: قد، وزن، دورسر، (دور عضله ساق پا )در سالمندان و( دور کمر )برای افراد 30 تا 59 سال با استفاده از ابزار و تجهیزات استاندارد</a:t>
            </a:r>
          </a:p>
          <a:p>
            <a:pPr algn="r" rtl="1">
              <a:lnSpc>
                <a:spcPct val="110000"/>
              </a:lnSpc>
            </a:pPr>
            <a:r>
              <a:rPr lang="fa-IR" sz="32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 5 . ثبت در پرونده الکترونیک و توجه به نمایه توده بدنی محاسبه شده </a:t>
            </a:r>
          </a:p>
          <a:p>
            <a:pPr marL="0" indent="0" algn="r" rtl="1">
              <a:lnSpc>
                <a:spcPct val="110000"/>
              </a:lnSpc>
              <a:buNone/>
            </a:pPr>
            <a:r>
              <a:rPr lang="fa-IR" sz="2800" b="1" dirty="0">
                <a:solidFill>
                  <a:schemeClr val="tx1"/>
                </a:solidFill>
                <a:latin typeface="wNazanin-Bold"/>
                <a:cs typeface="B Titr" panose="00000700000000000000" pitchFamily="2" charset="-78"/>
              </a:rPr>
              <a:t>        (نحوه اندازه گیری شاخص های تن سنجی در پیوست های 1، 2 ، 3 و 4)</a:t>
            </a:r>
            <a:endParaRPr lang="fa-IR" sz="3200" b="1" dirty="0">
              <a:solidFill>
                <a:schemeClr val="tx1"/>
              </a:solidFill>
              <a:latin typeface="wNazanin-Bold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36414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F0E1EB-A7E0-EFFF-EACB-455C97962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0071" y="190569"/>
            <a:ext cx="10606778" cy="1280890"/>
          </a:xfrm>
        </p:spPr>
        <p:txBody>
          <a:bodyPr>
            <a:noAutofit/>
          </a:bodyPr>
          <a:lstStyle/>
          <a:p>
            <a:pPr algn="ctr"/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>شرح وظایف تغذیه ای </a:t>
            </a:r>
            <a:b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</a:br>
            <a:r>
              <a:rPr lang="fa-IR" sz="4400" b="1" dirty="0">
                <a:solidFill>
                  <a:schemeClr val="tx1"/>
                </a:solidFill>
                <a:latin typeface="wNazanin-Bold"/>
                <a:ea typeface="+mn-ea"/>
                <a:cs typeface="B Titr" panose="00000700000000000000" pitchFamily="2" charset="-78"/>
              </a:rPr>
              <a:t>مراقب سلامت در پایگاه و بهورز در خانه بهداشت</a:t>
            </a:r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/>
            </a:r>
            <a:b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</a:br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> </a:t>
            </a:r>
            <a:endParaRPr lang="en-US" sz="4400" b="1" dirty="0">
              <a:solidFill>
                <a:schemeClr val="tx1"/>
              </a:solidFill>
              <a:latin typeface="wNazanin-Bold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88D21-717F-ED87-8CC3-A69C10CA8F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939" y="1791093"/>
            <a:ext cx="11943424" cy="5410986"/>
          </a:xfrm>
        </p:spPr>
        <p:txBody>
          <a:bodyPr>
            <a:normAutofit/>
          </a:bodyPr>
          <a:lstStyle/>
          <a:p>
            <a:pPr algn="r" rtl="1"/>
            <a:r>
              <a:rPr lang="fa-IR" sz="32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6 . تفسیر  منحنی های رسم شده قد، وزن، وزن برای قد کودکان زیر پنج سال، نمایه توده بدنی کودکان و نوجوانان 18 - 5 سال و منحنی وز نگیری مادران باردار در پرونده الکترونیک </a:t>
            </a:r>
            <a:r>
              <a:rPr lang="fa-IR" sz="3200" b="1" dirty="0">
                <a:solidFill>
                  <a:srgbClr val="FF4080"/>
                </a:solidFill>
                <a:latin typeface="wNazanin-Bold"/>
                <a:cs typeface="B Titr" panose="00000700000000000000" pitchFamily="2" charset="-78"/>
              </a:rPr>
              <a:t>برای گیرنده خدمت </a:t>
            </a:r>
          </a:p>
          <a:p>
            <a:pPr algn="r" rtl="1"/>
            <a:r>
              <a:rPr lang="fa-IR" sz="32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7 . ارزیابی الگوی غذایی و توجه به امتیاز الگوی تغذیه مراجعه کنندگان</a:t>
            </a:r>
          </a:p>
          <a:p>
            <a:pPr algn="r" rtl="1"/>
            <a:r>
              <a:rPr lang="fa-IR" sz="32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8 . تعیین الگوی غذایی و وضعیت تغذیه مراجعه کننده و ارائه توصیه ها و آموزش های فردی تغذیه براساس وضعیت کنونی الگوی تغذیه و گروه سنی فرد مطابق با بسته های خدمت</a:t>
            </a:r>
          </a:p>
          <a:p>
            <a:pPr algn="r" rtl="1"/>
            <a:r>
              <a:rPr lang="fa-IR" sz="32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8 . </a:t>
            </a:r>
            <a:r>
              <a:rPr lang="fa-IR" sz="3200" b="1" dirty="0">
                <a:solidFill>
                  <a:srgbClr val="FF4080"/>
                </a:solidFill>
                <a:latin typeface="wNazanin-Bold"/>
                <a:cs typeface="B Titr" panose="00000700000000000000" pitchFamily="2" charset="-78"/>
              </a:rPr>
              <a:t>ارجاع به پزشک/کارشناس تغذیه </a:t>
            </a:r>
            <a:r>
              <a:rPr lang="fa-IR" sz="32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مطابق فرایند های ارائه شد در بسته های خدمت</a:t>
            </a:r>
          </a:p>
        </p:txBody>
      </p:sp>
    </p:spTree>
    <p:extLst>
      <p:ext uri="{BB962C8B-B14F-4D97-AF65-F5344CB8AC3E}">
        <p14:creationId xmlns:p14="http://schemas.microsoft.com/office/powerpoint/2010/main" val="6153815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F0E1EB-A7E0-EFFF-EACB-455C97962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0071" y="190569"/>
            <a:ext cx="10606778" cy="1280890"/>
          </a:xfrm>
        </p:spPr>
        <p:txBody>
          <a:bodyPr>
            <a:noAutofit/>
          </a:bodyPr>
          <a:lstStyle/>
          <a:p>
            <a:pPr algn="ctr"/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>شرح وظایف تغذیه ای </a:t>
            </a:r>
            <a:b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</a:br>
            <a:r>
              <a:rPr lang="fa-IR" sz="4400" b="1" dirty="0">
                <a:solidFill>
                  <a:schemeClr val="tx1"/>
                </a:solidFill>
                <a:latin typeface="wNazanin-Bold"/>
                <a:ea typeface="+mn-ea"/>
                <a:cs typeface="B Titr" panose="00000700000000000000" pitchFamily="2" charset="-78"/>
              </a:rPr>
              <a:t>مراقب سلامت در پایگاه و بهورز در خانه بهداشت</a:t>
            </a:r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/>
            </a:r>
            <a:b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</a:br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> </a:t>
            </a:r>
            <a:endParaRPr lang="en-US" sz="4400" b="1" dirty="0">
              <a:solidFill>
                <a:schemeClr val="tx1"/>
              </a:solidFill>
              <a:latin typeface="wNazanin-Bold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88D21-717F-ED87-8CC3-A69C10CA8F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939" y="1791093"/>
            <a:ext cx="11943424" cy="5410986"/>
          </a:xfrm>
        </p:spPr>
        <p:txBody>
          <a:bodyPr>
            <a:normAutofit/>
          </a:bodyPr>
          <a:lstStyle/>
          <a:p>
            <a:pPr algn="r" rtl="1"/>
            <a:r>
              <a:rPr lang="fa-IR" sz="32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9 . </a:t>
            </a:r>
            <a:r>
              <a:rPr lang="fa-IR" sz="4400" b="1" u="sng" dirty="0">
                <a:solidFill>
                  <a:srgbClr val="FF4080"/>
                </a:solidFill>
                <a:latin typeface="wNazanin-Bold"/>
                <a:cs typeface="B Titr" panose="00000700000000000000" pitchFamily="2" charset="-78"/>
              </a:rPr>
              <a:t>پی گیری موارد ارجاع شده </a:t>
            </a:r>
            <a:r>
              <a:rPr lang="fa-IR" sz="32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به پزشک/کارشناس تغذیه جهت مراجعه و دریافت مراقبت های بعدی</a:t>
            </a:r>
          </a:p>
          <a:p>
            <a:pPr algn="r" rtl="1"/>
            <a:r>
              <a:rPr lang="fa-IR" sz="32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10 . برآورد و درخواست به موقع مکمل ها، متون آموزشی و دیگر ابزار و ملزومات </a:t>
            </a:r>
          </a:p>
          <a:p>
            <a:pPr algn="r" rtl="1"/>
            <a:r>
              <a:rPr lang="fa-IR" sz="32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11 . شناسایی گروه های هدف برنامه های حمایت تغذیه ای</a:t>
            </a:r>
          </a:p>
          <a:p>
            <a:pPr algn="r" rtl="1"/>
            <a:r>
              <a:rPr lang="fa-IR" sz="32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12 . تجویز مکمل ها و ارائه آموزش های لازم با توجه به گروه هدف گیرنده خدمت متناسب با گروه هدف و مطابق با دستور عمل های کشوری</a:t>
            </a:r>
          </a:p>
          <a:p>
            <a:pPr algn="r" rtl="1"/>
            <a:endParaRPr lang="fa-IR" sz="3200" b="1" dirty="0">
              <a:solidFill>
                <a:srgbClr val="FFFF00"/>
              </a:solidFill>
              <a:latin typeface="wNazanin-Bold"/>
              <a:cs typeface="B Titr" panose="00000700000000000000" pitchFamily="2" charset="-78"/>
            </a:endParaRPr>
          </a:p>
          <a:p>
            <a:pPr algn="r" rtl="1"/>
            <a:endParaRPr lang="fa-IR" sz="3200" b="1" dirty="0">
              <a:solidFill>
                <a:srgbClr val="FFFF00"/>
              </a:solidFill>
              <a:latin typeface="wNazanin-Bold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743141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F0E1EB-A7E0-EFFF-EACB-455C97962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0071" y="190569"/>
            <a:ext cx="10606778" cy="1280890"/>
          </a:xfrm>
        </p:spPr>
        <p:txBody>
          <a:bodyPr>
            <a:noAutofit/>
          </a:bodyPr>
          <a:lstStyle/>
          <a:p>
            <a:pPr algn="ctr"/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>شرح وظایف تغذیه ای </a:t>
            </a:r>
            <a:b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</a:br>
            <a:r>
              <a:rPr lang="fa-IR" sz="4400" b="1" dirty="0">
                <a:solidFill>
                  <a:schemeClr val="tx1"/>
                </a:solidFill>
                <a:latin typeface="wNazanin-Bold"/>
                <a:ea typeface="+mn-ea"/>
                <a:cs typeface="B Titr" panose="00000700000000000000" pitchFamily="2" charset="-78"/>
              </a:rPr>
              <a:t>پزشک مرکز</a:t>
            </a:r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/>
            </a:r>
            <a:b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</a:br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> </a:t>
            </a:r>
            <a:endParaRPr lang="en-US" sz="4400" b="1" dirty="0">
              <a:solidFill>
                <a:schemeClr val="tx1"/>
              </a:solidFill>
              <a:latin typeface="wNazanin-Bold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88D21-717F-ED87-8CC3-A69C10CA8F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939" y="1791093"/>
            <a:ext cx="11943424" cy="5410986"/>
          </a:xfrm>
        </p:spPr>
        <p:txBody>
          <a:bodyPr>
            <a:noAutofit/>
          </a:bodyPr>
          <a:lstStyle/>
          <a:p>
            <a:pPr algn="r" rtl="1"/>
            <a:r>
              <a:rPr lang="fa-IR" sz="30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1 . کنترل و تایید شاخص های آنتروپومتریک اندازه گیری شده توسط بهورز / مراقب سلامت/ماما </a:t>
            </a:r>
          </a:p>
          <a:p>
            <a:pPr algn="r" rtl="1"/>
            <a:r>
              <a:rPr lang="fa-IR" sz="30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2. درخواست انجام آزمایشات پارا کلینیک برای مراجعین، متناسب با وضعیت فرد و مطابق با بسته های خدمت</a:t>
            </a:r>
          </a:p>
          <a:p>
            <a:pPr algn="r" rtl="1"/>
            <a:r>
              <a:rPr lang="fa-IR" sz="30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3 . کنترل نحوه مصرف مکمل ها در افراد ارجاع شده مطابق با دستور عمل ها کشوری مکمل یاری در گروه های سنی مختلف ارجاع شده</a:t>
            </a:r>
          </a:p>
          <a:p>
            <a:pPr algn="r" rtl="1"/>
            <a:r>
              <a:rPr lang="fa-IR" sz="30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4 . بررسی موارد ارجاعی از جمله الگوی تغذیه نامناسب، کودکان مبتلا به کم وزنی، لاغری، کوتاه قدی، اضافه وزن و چاقی، مادران باردار با اختلال وزن گیری، کم خونی، موارد مبتلا به پره دیابت و دیابت، پیش فشار خون بالا، فشار خون بالا، هایپر لیپیدمی، چاقی و لاغری </a:t>
            </a:r>
          </a:p>
        </p:txBody>
      </p:sp>
    </p:spTree>
    <p:extLst>
      <p:ext uri="{BB962C8B-B14F-4D97-AF65-F5344CB8AC3E}">
        <p14:creationId xmlns:p14="http://schemas.microsoft.com/office/powerpoint/2010/main" val="6034502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F0E1EB-A7E0-EFFF-EACB-455C97962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0071" y="190569"/>
            <a:ext cx="10606778" cy="1280890"/>
          </a:xfrm>
        </p:spPr>
        <p:txBody>
          <a:bodyPr>
            <a:noAutofit/>
          </a:bodyPr>
          <a:lstStyle/>
          <a:p>
            <a:pPr algn="ctr"/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>شرح وظایف تغذیه ای </a:t>
            </a:r>
            <a:b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</a:br>
            <a:r>
              <a:rPr lang="fa-IR" sz="4400" b="1" dirty="0">
                <a:solidFill>
                  <a:schemeClr val="tx1"/>
                </a:solidFill>
                <a:latin typeface="wNazanin-Bold"/>
                <a:ea typeface="+mn-ea"/>
                <a:cs typeface="B Titr" panose="00000700000000000000" pitchFamily="2" charset="-78"/>
              </a:rPr>
              <a:t>پزشک مرکز</a:t>
            </a:r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/>
            </a:r>
            <a:b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</a:br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> </a:t>
            </a:r>
            <a:endParaRPr lang="en-US" sz="4400" b="1" dirty="0">
              <a:solidFill>
                <a:schemeClr val="tx1"/>
              </a:solidFill>
              <a:latin typeface="wNazanin-Bold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88D21-717F-ED87-8CC3-A69C10CA8F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939" y="1791093"/>
            <a:ext cx="11943424" cy="5410986"/>
          </a:xfrm>
        </p:spPr>
        <p:txBody>
          <a:bodyPr>
            <a:normAutofit/>
          </a:bodyPr>
          <a:lstStyle/>
          <a:p>
            <a:pPr algn="r" rtl="1"/>
            <a:r>
              <a:rPr lang="fa-IR" sz="32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5 . آشنایی با شاخص های ارجاع به کارشناس تغذیه و </a:t>
            </a:r>
            <a:r>
              <a:rPr lang="fa-IR" sz="3200" b="1" dirty="0">
                <a:solidFill>
                  <a:srgbClr val="FF4080"/>
                </a:solidFill>
                <a:latin typeface="wNazanin-Bold"/>
                <a:cs typeface="B Titr" panose="00000700000000000000" pitchFamily="2" charset="-78"/>
              </a:rPr>
              <a:t>ارجاع به موقع به کارشناس تغذیه</a:t>
            </a:r>
            <a:r>
              <a:rPr lang="fa-IR" sz="32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 و </a:t>
            </a:r>
            <a:r>
              <a:rPr lang="fa-IR" sz="3200" b="1" dirty="0">
                <a:solidFill>
                  <a:srgbClr val="FF4080"/>
                </a:solidFill>
                <a:latin typeface="wNazanin-Bold"/>
                <a:cs typeface="B Titr" panose="00000700000000000000" pitchFamily="2" charset="-78"/>
              </a:rPr>
              <a:t>اطلاع رسانی و تاکید  به خدمت گیرنده در خصوص مراجعه به کارشناس تغذیه </a:t>
            </a:r>
            <a:r>
              <a:rPr lang="fa-IR" sz="32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جهت دریافت خدمات تخصصی تغذیه شامل آموزش، مشاوره و تنظیم رژیم غذایی</a:t>
            </a:r>
          </a:p>
          <a:p>
            <a:pPr algn="r" rtl="1"/>
            <a:r>
              <a:rPr lang="fa-IR" sz="32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6 . تشکیل جلسات هماهنگی مرکز</a:t>
            </a:r>
          </a:p>
          <a:p>
            <a:pPr algn="r" rtl="1"/>
            <a:r>
              <a:rPr lang="fa-IR" sz="32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7 . هماهنگی، حمایت و نظارت بر اجرای برنامه های تغذیه جامعه</a:t>
            </a:r>
          </a:p>
        </p:txBody>
      </p:sp>
    </p:spTree>
    <p:extLst>
      <p:ext uri="{BB962C8B-B14F-4D97-AF65-F5344CB8AC3E}">
        <p14:creationId xmlns:p14="http://schemas.microsoft.com/office/powerpoint/2010/main" val="6282151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F0E1EB-A7E0-EFFF-EACB-455C97962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0071" y="190569"/>
            <a:ext cx="10606778" cy="1280890"/>
          </a:xfrm>
        </p:spPr>
        <p:txBody>
          <a:bodyPr>
            <a:noAutofit/>
          </a:bodyPr>
          <a:lstStyle/>
          <a:p>
            <a:pPr algn="ctr" rtl="1"/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>شرح وظایف</a:t>
            </a:r>
            <a:b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</a:br>
            <a:r>
              <a:rPr lang="fa-IR" sz="4400" b="1" dirty="0">
                <a:solidFill>
                  <a:schemeClr val="tx1"/>
                </a:solidFill>
                <a:latin typeface="wNazanin-Bold"/>
                <a:ea typeface="+mn-ea"/>
                <a:cs typeface="B Titr" panose="00000700000000000000" pitchFamily="2" charset="-78"/>
              </a:rPr>
              <a:t>کارشناس تغذیه مرکز خدمات جامع سلامت</a:t>
            </a:r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/>
            </a:r>
            <a:b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</a:br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> </a:t>
            </a:r>
            <a:endParaRPr lang="en-US" sz="4400" b="1" dirty="0">
              <a:solidFill>
                <a:schemeClr val="tx1"/>
              </a:solidFill>
              <a:latin typeface="wNazanin-Bold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88D21-717F-ED87-8CC3-A69C10CA8F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939" y="1791093"/>
            <a:ext cx="11943424" cy="5410986"/>
          </a:xfrm>
        </p:spPr>
        <p:txBody>
          <a:bodyPr>
            <a:noAutofit/>
          </a:bodyPr>
          <a:lstStyle/>
          <a:p>
            <a:pPr algn="r" rtl="1"/>
            <a:endParaRPr lang="fa-IR" sz="3000" b="1" dirty="0">
              <a:solidFill>
                <a:srgbClr val="FFFF00"/>
              </a:solidFill>
              <a:latin typeface="wNazanin-Bold"/>
              <a:cs typeface="B Titr" panose="00000700000000000000" pitchFamily="2" charset="-78"/>
            </a:endParaRPr>
          </a:p>
          <a:p>
            <a:pPr algn="r" rtl="1"/>
            <a:endParaRPr lang="fa-IR" sz="3000" b="1" dirty="0">
              <a:solidFill>
                <a:srgbClr val="FFFF00"/>
              </a:solidFill>
              <a:latin typeface="wNazanin-Bold"/>
              <a:cs typeface="B Titr" panose="00000700000000000000" pitchFamily="2" charset="-78"/>
            </a:endParaRP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9221B12A-C1A1-7976-E042-67C9FA9D93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0123714"/>
              </p:ext>
            </p:extLst>
          </p:nvPr>
        </p:nvGraphicFramePr>
        <p:xfrm>
          <a:off x="593889" y="1471459"/>
          <a:ext cx="11162960" cy="417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81480">
                  <a:extLst>
                    <a:ext uri="{9D8B030D-6E8A-4147-A177-3AD203B41FA5}">
                      <a16:colId xmlns:a16="http://schemas.microsoft.com/office/drawing/2014/main" val="3140684969"/>
                    </a:ext>
                  </a:extLst>
                </a:gridCol>
                <a:gridCol w="5581480">
                  <a:extLst>
                    <a:ext uri="{9D8B030D-6E8A-4147-A177-3AD203B41FA5}">
                      <a16:colId xmlns:a16="http://schemas.microsoft.com/office/drawing/2014/main" val="37008770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3000" b="1" kern="1200" dirty="0">
                          <a:solidFill>
                            <a:srgbClr val="FFFF00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وظایف جامعه محور </a:t>
                      </a:r>
                      <a:endParaRPr lang="en-US" sz="3000" b="1" kern="1200" dirty="0">
                        <a:solidFill>
                          <a:srgbClr val="FFFF00"/>
                        </a:solidFill>
                        <a:latin typeface="wNazanin-Bold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3000" b="1" kern="1200" dirty="0">
                          <a:solidFill>
                            <a:srgbClr val="FFFF00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وظایف فرد محور </a:t>
                      </a:r>
                      <a:endParaRPr lang="en-US" sz="3000" b="1" kern="1200" dirty="0">
                        <a:solidFill>
                          <a:srgbClr val="FFFF00"/>
                        </a:solidFill>
                        <a:latin typeface="wNazanin-Bold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54267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b="1" dirty="0">
                          <a:solidFill>
                            <a:schemeClr val="bg1"/>
                          </a:solidFill>
                          <a:latin typeface="wNazanin-Bold"/>
                          <a:cs typeface="B Titr" panose="00000700000000000000" pitchFamily="2" charset="-78"/>
                        </a:rPr>
                        <a:t>( 2 روز در هفته )</a:t>
                      </a:r>
                    </a:p>
                    <a:p>
                      <a:pPr algn="ctr"/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b="1" dirty="0">
                          <a:solidFill>
                            <a:schemeClr val="bg1"/>
                          </a:solidFill>
                          <a:latin typeface="wNazanin-Bold"/>
                          <a:cs typeface="B Titr" panose="00000700000000000000" pitchFamily="2" charset="-78"/>
                        </a:rPr>
                        <a:t>( 4 روز در هفته )</a:t>
                      </a:r>
                    </a:p>
                    <a:p>
                      <a:pPr algn="ctr"/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10166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8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آموزش گروهی هدفمند (حداقل 8 جلسه )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72609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28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نظارت بر عملکرد مراقبین سلامت در پایگاه های سلامت تابعه در ارائه خدمات تغذیه ای ( تواتر 2 بازدید در طول سال)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92656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sz="28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آموزش جامعه</a:t>
                      </a:r>
                      <a:endParaRPr lang="en-US" sz="2800" b="1" kern="1200" dirty="0">
                        <a:solidFill>
                          <a:schemeClr val="bg1"/>
                        </a:solidFill>
                        <a:latin typeface="wNazanin-Bold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99828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38062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F0E1EB-A7E0-EFFF-EACB-455C97962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0071" y="190569"/>
            <a:ext cx="10606778" cy="1280890"/>
          </a:xfrm>
        </p:spPr>
        <p:txBody>
          <a:bodyPr>
            <a:noAutofit/>
          </a:bodyPr>
          <a:lstStyle/>
          <a:p>
            <a:pPr algn="ctr" rtl="1"/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>شرح وظایف</a:t>
            </a:r>
            <a:b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</a:br>
            <a:r>
              <a:rPr lang="fa-IR" sz="4400" b="1" dirty="0">
                <a:solidFill>
                  <a:schemeClr val="tx1"/>
                </a:solidFill>
                <a:latin typeface="wNazanin-Bold"/>
                <a:ea typeface="+mn-ea"/>
                <a:cs typeface="B Titr" panose="00000700000000000000" pitchFamily="2" charset="-78"/>
              </a:rPr>
              <a:t>کارشناس تغذیه مرکز خدمات جامع سلامت</a:t>
            </a:r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/>
            </a:r>
            <a:b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</a:br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> </a:t>
            </a:r>
            <a:endParaRPr lang="en-US" sz="4400" b="1" dirty="0">
              <a:solidFill>
                <a:schemeClr val="tx1"/>
              </a:solidFill>
              <a:latin typeface="wNazanin-Bold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88D21-717F-ED87-8CC3-A69C10CA8F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939" y="1791093"/>
            <a:ext cx="11943424" cy="5410986"/>
          </a:xfrm>
        </p:spPr>
        <p:txBody>
          <a:bodyPr>
            <a:noAutofit/>
          </a:bodyPr>
          <a:lstStyle/>
          <a:p>
            <a:pPr algn="r" rtl="1"/>
            <a:r>
              <a:rPr lang="fa-IR" sz="30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کنترل شاخص هاي آنتروپومتريک و ثبت در پرونده الکترونيک</a:t>
            </a:r>
          </a:p>
          <a:p>
            <a:pPr algn="r" rtl="1"/>
            <a:r>
              <a:rPr lang="fa-IR" sz="30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ارزيابي تغذي هاي و ثبت در پرونده الکترونيک:</a:t>
            </a:r>
          </a:p>
          <a:p>
            <a:pPr algn="r" rtl="1"/>
            <a:r>
              <a:rPr lang="fa-IR" sz="30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اقدام به آموزش چهره به چهره و ثبت توضيحات در پرونده الکترونيک</a:t>
            </a:r>
          </a:p>
          <a:p>
            <a:pPr algn="r" rtl="1"/>
            <a:r>
              <a:rPr lang="fa-IR" sz="3200" b="1" dirty="0">
                <a:solidFill>
                  <a:srgbClr val="FF4080"/>
                </a:solidFill>
                <a:latin typeface="wNazanin-Bold"/>
                <a:cs typeface="B Titr" panose="00000700000000000000" pitchFamily="2" charset="-78"/>
              </a:rPr>
              <a:t>پيگيري مراقبت هاي تغذيه اي و ثبت در پرونده الکترونيک</a:t>
            </a:r>
          </a:p>
          <a:p>
            <a:pPr algn="r" rtl="1"/>
            <a:r>
              <a:rPr lang="fa-IR" sz="30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تنظيم و ثبت برنامه غذايي در پرونده الکترونيک</a:t>
            </a:r>
          </a:p>
        </p:txBody>
      </p:sp>
    </p:spTree>
    <p:extLst>
      <p:ext uri="{BB962C8B-B14F-4D97-AF65-F5344CB8AC3E}">
        <p14:creationId xmlns:p14="http://schemas.microsoft.com/office/powerpoint/2010/main" val="39633112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F0E1EB-A7E0-EFFF-EACB-455C97962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0071" y="190569"/>
            <a:ext cx="10606778" cy="1280890"/>
          </a:xfrm>
        </p:spPr>
        <p:txBody>
          <a:bodyPr>
            <a:noAutofit/>
          </a:bodyPr>
          <a:lstStyle/>
          <a:p>
            <a:pPr algn="ctr" rtl="1"/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>شرح وظایف</a:t>
            </a:r>
            <a:b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</a:br>
            <a:r>
              <a:rPr lang="fa-IR" sz="4400" b="1" dirty="0">
                <a:solidFill>
                  <a:schemeClr val="tx1"/>
                </a:solidFill>
                <a:latin typeface="wNazanin-Bold"/>
                <a:ea typeface="+mn-ea"/>
                <a:cs typeface="B Titr" panose="00000700000000000000" pitchFamily="2" charset="-78"/>
              </a:rPr>
              <a:t>کارشناس تغذیه مرکز خدمات جامع سلامت</a:t>
            </a:r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/>
            </a:r>
            <a:b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</a:br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> </a:t>
            </a:r>
            <a:endParaRPr lang="en-US" sz="4400" b="1" dirty="0">
              <a:solidFill>
                <a:schemeClr val="tx1"/>
              </a:solidFill>
              <a:latin typeface="wNazanin-Bold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88D21-717F-ED87-8CC3-A69C10CA8F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939" y="1791093"/>
            <a:ext cx="11943424" cy="5410986"/>
          </a:xfrm>
        </p:spPr>
        <p:txBody>
          <a:bodyPr>
            <a:noAutofit/>
          </a:bodyPr>
          <a:lstStyle/>
          <a:p>
            <a:pPr algn="r" rtl="1"/>
            <a:r>
              <a:rPr lang="fa-IR" sz="30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شناسايي و اولويت بندي مشکلات تغذيه اي شايع در منطقه و بيماري هاي غيروا گير</a:t>
            </a:r>
          </a:p>
          <a:p>
            <a:pPr algn="r" rtl="1"/>
            <a:r>
              <a:rPr lang="fa-IR" sz="30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محاسبه و آ گاهي از شاخص هاي تغذيه اي منطقه و آ گاهي از شاخص هاي تغذيه اي شهرستان و استان</a:t>
            </a:r>
          </a:p>
          <a:p>
            <a:pPr algn="r" rtl="1"/>
            <a:r>
              <a:rPr lang="fa-IR" sz="30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ارائه آموزش هاي گروهي هدفمند</a:t>
            </a:r>
          </a:p>
          <a:p>
            <a:pPr algn="r" rtl="1"/>
            <a:r>
              <a:rPr lang="fa-IR" sz="30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تشکيل هسته هاي آموزشي و نظارت بر آموزش ها</a:t>
            </a:r>
          </a:p>
          <a:p>
            <a:pPr algn="r" rtl="1"/>
            <a:r>
              <a:rPr lang="fa-IR" sz="30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جلب همکار ي هاي درون و بين بخش در اجراي برنامه هاي جامعه محور</a:t>
            </a:r>
          </a:p>
          <a:p>
            <a:pPr algn="r" rtl="1"/>
            <a:r>
              <a:rPr lang="fa-IR" sz="30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همکاري و نظارت بر ارائه خدمات تغذيه اي توسط مراقبين سلامت و بهورزان</a:t>
            </a:r>
          </a:p>
          <a:p>
            <a:pPr algn="r" rtl="1"/>
            <a:r>
              <a:rPr lang="fa-IR" sz="30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نظارت و پيگيري فرايند اجرايي برنامه هاي حمايتي مادر و کودک و توزيع سبدهاي غذايي در مناطق تحت پوشش برنامه</a:t>
            </a:r>
          </a:p>
        </p:txBody>
      </p:sp>
    </p:spTree>
    <p:extLst>
      <p:ext uri="{BB962C8B-B14F-4D97-AF65-F5344CB8AC3E}">
        <p14:creationId xmlns:p14="http://schemas.microsoft.com/office/powerpoint/2010/main" val="39878757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F0E1EB-A7E0-EFFF-EACB-455C97962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0071" y="190569"/>
            <a:ext cx="10606778" cy="1280890"/>
          </a:xfrm>
        </p:spPr>
        <p:txBody>
          <a:bodyPr>
            <a:noAutofit/>
          </a:bodyPr>
          <a:lstStyle/>
          <a:p>
            <a:pPr algn="ctr" rtl="1"/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>شرح وظایف</a:t>
            </a:r>
            <a:b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</a:br>
            <a:r>
              <a:rPr lang="fa-IR" sz="4400" b="1" dirty="0">
                <a:solidFill>
                  <a:schemeClr val="tx1"/>
                </a:solidFill>
                <a:latin typeface="wNazanin-Bold"/>
                <a:ea typeface="+mn-ea"/>
                <a:cs typeface="B Titr" panose="00000700000000000000" pitchFamily="2" charset="-78"/>
              </a:rPr>
              <a:t>کارشناس تغذیه ستاد شهرستان</a:t>
            </a:r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/>
            </a:r>
            <a:b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</a:br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> </a:t>
            </a:r>
            <a:endParaRPr lang="en-US" sz="4400" b="1" dirty="0">
              <a:solidFill>
                <a:schemeClr val="tx1"/>
              </a:solidFill>
              <a:latin typeface="wNazanin-Bold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88D21-717F-ED87-8CC3-A69C10CA8F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939" y="1791093"/>
            <a:ext cx="11943424" cy="5410986"/>
          </a:xfrm>
        </p:spPr>
        <p:txBody>
          <a:bodyPr>
            <a:noAutofit/>
          </a:bodyPr>
          <a:lstStyle/>
          <a:p>
            <a:pPr algn="r" rtl="1">
              <a:lnSpc>
                <a:spcPct val="150000"/>
              </a:lnSpc>
            </a:pPr>
            <a:r>
              <a:rPr lang="fa-IR" sz="30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1 . تدوین برنامه عملیاتی سالانه در راستای برنامه عملیاتی سطح بالاتر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2 .</a:t>
            </a:r>
            <a:r>
              <a:rPr lang="fa-IR" sz="30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 نظارت بر حسن اجرای برنامه های تغذیه جامعه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3 .</a:t>
            </a:r>
            <a:r>
              <a:rPr lang="fa-IR" sz="30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 نظارت بر حسن اجرای برنامه مکمل یاری، مطابق با پروتکل ها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4 .</a:t>
            </a:r>
            <a:r>
              <a:rPr lang="fa-IR" sz="30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 نظارت کارشناس ستاد شهرستان بر عملکرد کارشناسان تغذیه مرا کز تحت پوشش و صحت زنجیره ارجاع از قبیل پیگیری موارد ارجاعی، تنظیم رژیم غذایی، تکمیل فرم های ارزیابی تغذیه ای، صحت روش اندازه گیری شاخص های آنتروپومتریک و ...</a:t>
            </a:r>
          </a:p>
          <a:p>
            <a:pPr algn="r" rtl="1"/>
            <a:endParaRPr lang="fa-IR" sz="3000" b="1" dirty="0">
              <a:solidFill>
                <a:srgbClr val="FFFF00"/>
              </a:solidFill>
              <a:latin typeface="wNazanin-Bold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62840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68297B-E2D0-D378-5DC5-A7F19791F2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3592" y="2133600"/>
            <a:ext cx="9951020" cy="377762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sz="5400" b="1" i="0" u="none" strike="noStrike" baseline="0" dirty="0">
                <a:solidFill>
                  <a:srgbClr val="FF4080"/>
                </a:solidFill>
                <a:latin typeface="wNazanin-Bold"/>
                <a:cs typeface="B Titr" panose="00000700000000000000" pitchFamily="2" charset="-78"/>
              </a:rPr>
              <a:t>بسته جامع خدمات تغذیه </a:t>
            </a:r>
          </a:p>
          <a:p>
            <a:pPr marL="0" indent="0" algn="ctr">
              <a:buNone/>
            </a:pPr>
            <a:r>
              <a:rPr lang="fa-IR" sz="5400" b="1" i="0" u="none" strike="noStrike" baseline="0" dirty="0">
                <a:solidFill>
                  <a:srgbClr val="FF4080"/>
                </a:solidFill>
                <a:latin typeface="wNazanin-Bold"/>
                <a:cs typeface="B Titr" panose="00000700000000000000" pitchFamily="2" charset="-78"/>
              </a:rPr>
              <a:t>در برنامه تحول سلامت</a:t>
            </a:r>
          </a:p>
          <a:p>
            <a:pPr marL="0" indent="0" algn="ctr">
              <a:buNone/>
            </a:pPr>
            <a:r>
              <a:rPr lang="fa-IR" sz="3600" b="1" i="0" u="none" strike="noStrike" baseline="0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ویژه مراقب سلامت، بهورز، ماما، کارشناس تغذیه و پزشک</a:t>
            </a:r>
            <a:endParaRPr lang="en-US" sz="3600" dirty="0">
              <a:solidFill>
                <a:srgbClr val="FFFF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058801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F0E1EB-A7E0-EFFF-EACB-455C97962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0071" y="190569"/>
            <a:ext cx="10606778" cy="1280890"/>
          </a:xfrm>
        </p:spPr>
        <p:txBody>
          <a:bodyPr>
            <a:noAutofit/>
          </a:bodyPr>
          <a:lstStyle/>
          <a:p>
            <a:pPr algn="ctr" rtl="1"/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>شرح وظایف</a:t>
            </a:r>
            <a:b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</a:br>
            <a:r>
              <a:rPr lang="fa-IR" sz="4400" b="1" dirty="0">
                <a:solidFill>
                  <a:schemeClr val="tx1"/>
                </a:solidFill>
                <a:latin typeface="wNazanin-Bold"/>
                <a:ea typeface="+mn-ea"/>
                <a:cs typeface="B Titr" panose="00000700000000000000" pitchFamily="2" charset="-78"/>
              </a:rPr>
              <a:t>کارشناس تغذیه ستاد شهرستان</a:t>
            </a:r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/>
            </a:r>
            <a:b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</a:br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> </a:t>
            </a:r>
            <a:endParaRPr lang="en-US" sz="4400" b="1" dirty="0">
              <a:solidFill>
                <a:schemeClr val="tx1"/>
              </a:solidFill>
              <a:latin typeface="wNazanin-Bold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88D21-717F-ED87-8CC3-A69C10CA8F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939" y="1791093"/>
            <a:ext cx="11943424" cy="5410986"/>
          </a:xfrm>
        </p:spPr>
        <p:txBody>
          <a:bodyPr>
            <a:noAutofit/>
          </a:bodyPr>
          <a:lstStyle/>
          <a:p>
            <a:pPr algn="r" rtl="1"/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5 .</a:t>
            </a:r>
            <a:r>
              <a:rPr lang="fa-IR" sz="30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 اجراي برنامه هاي آموزشي متناسب با مناسبت ها و برنامه هاي ابلاغي دفتر بهبود تغذيه جامعه از طريق رسانه هاي جمعي به منظور حساس سازي و تا کيد بر رعايت تغذيه صحيح </a:t>
            </a:r>
          </a:p>
          <a:p>
            <a:pPr algn="r" rtl="1"/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6 .</a:t>
            </a:r>
            <a:r>
              <a:rPr lang="fa-IR" sz="30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 آموزش و بازآموزي متناسب با شرايط موجود به شکل مجازي و غير مجازي براي کارکنان درون بخشي (مراقب سلامت/بهورز/ماما، کارشناس تغذيه، پزشک)</a:t>
            </a:r>
          </a:p>
          <a:p>
            <a:pPr algn="r" rtl="1"/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7 . </a:t>
            </a:r>
            <a:r>
              <a:rPr lang="fa-IR" sz="30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آموزش و بازآموزي به شکل مجازي و غير مجازي براي کارکنان بين بخشي</a:t>
            </a:r>
          </a:p>
          <a:p>
            <a:pPr algn="r" rtl="1"/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8 . </a:t>
            </a:r>
            <a:r>
              <a:rPr lang="fa-IR" sz="30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تهيه و نظارت بر محتواي آموزشي تغذيه اي مورد استفاده در فضاي مجازي بخش دولتي مانند </a:t>
            </a:r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(آموزش و پرورش، بهزيستي،نيروهاي مسلح، کميته امداد امام خميني و ... ) </a:t>
            </a:r>
            <a:endParaRPr lang="fa-IR" sz="3000" b="1" dirty="0">
              <a:solidFill>
                <a:srgbClr val="FFFF00"/>
              </a:solidFill>
              <a:latin typeface="wNazanin-Bold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78133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F0E1EB-A7E0-EFFF-EACB-455C97962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0071" y="190569"/>
            <a:ext cx="10606778" cy="1280890"/>
          </a:xfrm>
        </p:spPr>
        <p:txBody>
          <a:bodyPr>
            <a:noAutofit/>
          </a:bodyPr>
          <a:lstStyle/>
          <a:p>
            <a:pPr algn="ctr" rtl="1"/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>شرح وظایف</a:t>
            </a:r>
            <a:b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</a:br>
            <a:r>
              <a:rPr lang="fa-IR" sz="4400" b="1" dirty="0">
                <a:solidFill>
                  <a:schemeClr val="tx1"/>
                </a:solidFill>
                <a:latin typeface="wNazanin-Bold"/>
                <a:ea typeface="+mn-ea"/>
                <a:cs typeface="B Titr" panose="00000700000000000000" pitchFamily="2" charset="-78"/>
              </a:rPr>
              <a:t>کارشناس تغذیه ستاد شهرستان</a:t>
            </a:r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/>
            </a:r>
            <a:b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</a:br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> </a:t>
            </a:r>
            <a:endParaRPr lang="en-US" sz="4400" b="1" dirty="0">
              <a:solidFill>
                <a:schemeClr val="tx1"/>
              </a:solidFill>
              <a:latin typeface="wNazanin-Bold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88D21-717F-ED87-8CC3-A69C10CA8F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939" y="1791093"/>
            <a:ext cx="11943424" cy="5410986"/>
          </a:xfrm>
        </p:spPr>
        <p:txBody>
          <a:bodyPr>
            <a:noAutofit/>
          </a:bodyPr>
          <a:lstStyle/>
          <a:p>
            <a:pPr algn="r" rtl="1"/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9 . پيگيري اجراي برنامه هاي بين بخشي و نيز اجراي برنامه هاي آموزشي و حمايتي تغذيه در ساير حوزه ها از جمله آموزش وپرورش،</a:t>
            </a:r>
            <a:r>
              <a:rPr lang="fa-IR" sz="1800" b="0" i="0" u="none" strike="noStrike" baseline="0" dirty="0">
                <a:latin typeface="wNazanin"/>
              </a:rPr>
              <a:t> </a:t>
            </a:r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بهزیستی،کمیته امداد امام، جهاد کشاورزی، حوزه های علمیه و دانشگاه فرهنگیان</a:t>
            </a:r>
          </a:p>
          <a:p>
            <a:pPr algn="r" rtl="1"/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10 . همکاری با سازمان های بین بخشی حوزه سلامت نظیر شهرداری و دهیاری ها برای استفاده از فضاهای شهری و روستایی جهت انتقال پیام های آموزشی تغذیه</a:t>
            </a:r>
          </a:p>
          <a:p>
            <a:pPr algn="r" rtl="1"/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11 . حمایت طلبی، پایش، نظارت و مدیریت برنامه های حمایتی- تغذیه ای مادران و کودکان در ستاد دانشگاه و شهرستان</a:t>
            </a:r>
          </a:p>
          <a:p>
            <a:pPr algn="r" rtl="1"/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12 . پیگیری جلب مشارکت خیرین سلامت از طریق ستاد خیرین برای حمایت های تغذیه ای اقشار نیازمند و آسیب پذیر تغذیه ای</a:t>
            </a:r>
          </a:p>
        </p:txBody>
      </p:sp>
    </p:spTree>
    <p:extLst>
      <p:ext uri="{BB962C8B-B14F-4D97-AF65-F5344CB8AC3E}">
        <p14:creationId xmlns:p14="http://schemas.microsoft.com/office/powerpoint/2010/main" val="23611681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F0E1EB-A7E0-EFFF-EACB-455C97962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0071" y="190569"/>
            <a:ext cx="10606778" cy="1280890"/>
          </a:xfrm>
        </p:spPr>
        <p:txBody>
          <a:bodyPr>
            <a:noAutofit/>
          </a:bodyPr>
          <a:lstStyle/>
          <a:p>
            <a:pPr algn="ctr" rtl="1"/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>شرح وظایف</a:t>
            </a:r>
            <a:b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</a:br>
            <a:r>
              <a:rPr lang="fa-IR" sz="4400" b="1" dirty="0">
                <a:solidFill>
                  <a:schemeClr val="tx1"/>
                </a:solidFill>
                <a:latin typeface="wNazanin-Bold"/>
                <a:ea typeface="+mn-ea"/>
                <a:cs typeface="B Titr" panose="00000700000000000000" pitchFamily="2" charset="-78"/>
              </a:rPr>
              <a:t>کارشناس تغذیه ستاد شهرستان</a:t>
            </a:r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/>
            </a:r>
            <a:b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</a:br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> </a:t>
            </a:r>
            <a:endParaRPr lang="en-US" sz="4400" b="1" dirty="0">
              <a:solidFill>
                <a:schemeClr val="tx1"/>
              </a:solidFill>
              <a:latin typeface="wNazanin-Bold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88D21-717F-ED87-8CC3-A69C10CA8F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939" y="1791093"/>
            <a:ext cx="11943424" cy="5410986"/>
          </a:xfrm>
        </p:spPr>
        <p:txBody>
          <a:bodyPr>
            <a:noAutofit/>
          </a:bodyPr>
          <a:lstStyle/>
          <a:p>
            <a:pPr algn="r" rtl="1"/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13 . شناسایی و معرفی مادران باردار و کودکان زیر 5 سال مبتلا به سوء تغذیه شناسایی شده در پایگاه ها و مرا کز به سازمان های حمایتی مانند کمیته امداد امام خمینی (ره) و خیرین </a:t>
            </a:r>
          </a:p>
          <a:p>
            <a:pPr algn="r" rtl="1"/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14 .  تهیه شاخص های تغذیه ای و ارائه پس خوراند به مرا کز </a:t>
            </a:r>
          </a:p>
          <a:p>
            <a:pPr algn="r" rtl="1"/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15 . تدوین اولویت های مداخلاتی و اجرای آنها </a:t>
            </a:r>
          </a:p>
          <a:p>
            <a:pPr algn="r" rtl="1"/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16 . ارسال گزارش شاخص ها و عملکرد دوره ای به سطح بالاتر</a:t>
            </a:r>
          </a:p>
          <a:p>
            <a:pPr algn="r" rtl="1"/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17 . تدوین گزارش عملکرد برنامه های تغذیه و برنامه های حمایتی</a:t>
            </a:r>
          </a:p>
          <a:p>
            <a:pPr algn="r" rtl="1"/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18 . پیگیری تامین مکمل ها با توجه به برآورد درصد مصرف و پوشش مکمل ها</a:t>
            </a:r>
          </a:p>
        </p:txBody>
      </p:sp>
    </p:spTree>
    <p:extLst>
      <p:ext uri="{BB962C8B-B14F-4D97-AF65-F5344CB8AC3E}">
        <p14:creationId xmlns:p14="http://schemas.microsoft.com/office/powerpoint/2010/main" val="12817180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F0E1EB-A7E0-EFFF-EACB-455C97962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0071" y="190569"/>
            <a:ext cx="10606778" cy="1280890"/>
          </a:xfrm>
        </p:spPr>
        <p:txBody>
          <a:bodyPr>
            <a:noAutofit/>
          </a:bodyPr>
          <a:lstStyle/>
          <a:p>
            <a:pPr algn="ctr" rtl="1"/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>آموزش های گروهی</a:t>
            </a:r>
            <a:b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</a:br>
            <a:r>
              <a:rPr lang="fa-IR" sz="4400" b="1" dirty="0">
                <a:solidFill>
                  <a:schemeClr val="tx1"/>
                </a:solidFill>
                <a:latin typeface="wNazanin-Bold"/>
                <a:ea typeface="+mn-ea"/>
                <a:cs typeface="B Titr" panose="00000700000000000000" pitchFamily="2" charset="-78"/>
              </a:rPr>
              <a:t>کارشناس تغذیه مرکز خدمات جامع سلامت</a:t>
            </a:r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/>
            </a:r>
            <a:b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</a:br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> </a:t>
            </a:r>
            <a:endParaRPr lang="en-US" sz="4400" b="1" dirty="0">
              <a:solidFill>
                <a:schemeClr val="tx1"/>
              </a:solidFill>
              <a:latin typeface="wNazanin-Bold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88D21-717F-ED87-8CC3-A69C10CA8F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939" y="1791093"/>
            <a:ext cx="11943424" cy="5410986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حداقل 8 جلسه آموزش تغذیه در ماه در داخل و یا خارج مرکز جامع سلامت به شرح زیر:</a:t>
            </a:r>
          </a:p>
          <a:p>
            <a:pPr marL="0" indent="0" algn="r" rtl="1">
              <a:buNone/>
            </a:pPr>
            <a:r>
              <a:rPr lang="fa-IR" sz="3200" b="1" dirty="0">
                <a:solidFill>
                  <a:srgbClr val="FF4080"/>
                </a:solidFill>
                <a:latin typeface="wNazanin-Bold"/>
                <a:cs typeface="B Titr" panose="00000700000000000000" pitchFamily="2" charset="-78"/>
              </a:rPr>
              <a:t> آموزش گروهی هدفمند</a:t>
            </a:r>
          </a:p>
          <a:p>
            <a:pPr algn="r" rtl="1"/>
            <a:r>
              <a:rPr lang="fa-IR" sz="3200" b="1" dirty="0">
                <a:solidFill>
                  <a:srgbClr val="FF4080"/>
                </a:solidFill>
                <a:latin typeface="wNazanin-Bold"/>
                <a:cs typeface="B Titr" panose="00000700000000000000" pitchFamily="2" charset="-78"/>
              </a:rPr>
              <a:t> </a:t>
            </a:r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(حداقل یک روز در هفته)</a:t>
            </a:r>
          </a:p>
          <a:p>
            <a:pPr algn="r" rtl="1"/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ویژه گروه های هدف شامل :</a:t>
            </a:r>
          </a:p>
          <a:p>
            <a:pPr marL="0" indent="0" algn="r" rtl="1">
              <a:buNone/>
            </a:pPr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  ( مادران باردار و شیرده، مادران دارای کودک زیر 5 سال، نوجوان، جوان، میانسال و سالمند)</a:t>
            </a:r>
          </a:p>
        </p:txBody>
      </p:sp>
    </p:spTree>
    <p:extLst>
      <p:ext uri="{BB962C8B-B14F-4D97-AF65-F5344CB8AC3E}">
        <p14:creationId xmlns:p14="http://schemas.microsoft.com/office/powerpoint/2010/main" val="2468342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9072A-C203-D630-B592-7635A40DB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804" y="369587"/>
            <a:ext cx="11840067" cy="1280890"/>
          </a:xfrm>
        </p:spPr>
        <p:txBody>
          <a:bodyPr>
            <a:normAutofit/>
          </a:bodyPr>
          <a:lstStyle/>
          <a:p>
            <a:pPr algn="ctr"/>
            <a:r>
              <a:rPr lang="fa-IR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>برنامه و ساعات آموزش گروهی هدفمند گروه های سنی و فیزیولوژیک </a:t>
            </a:r>
            <a:r>
              <a:rPr lang="fa-IR" sz="4000" b="1" dirty="0">
                <a:solidFill>
                  <a:schemeClr val="tx1"/>
                </a:solidFill>
                <a:latin typeface="wNazanin-Bold"/>
                <a:ea typeface="+mn-ea"/>
                <a:cs typeface="B Titr" panose="00000700000000000000" pitchFamily="2" charset="-78"/>
              </a:rPr>
              <a:t>توسط کارشناس تغذیه مرکز خدمات جامع سلامت</a:t>
            </a:r>
            <a:endParaRPr lang="en-US" sz="4900" b="1" dirty="0">
              <a:solidFill>
                <a:schemeClr val="tx1"/>
              </a:solidFill>
              <a:latin typeface="wNazanin-Bold"/>
              <a:ea typeface="+mn-ea"/>
              <a:cs typeface="B Titr" panose="00000700000000000000" pitchFamily="2" charset="-78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0930D0E-F411-A62F-2A46-E5FF12F519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15636520"/>
              </p:ext>
            </p:extLst>
          </p:nvPr>
        </p:nvGraphicFramePr>
        <p:xfrm>
          <a:off x="188536" y="1759042"/>
          <a:ext cx="11689239" cy="557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8870">
                  <a:extLst>
                    <a:ext uri="{9D8B030D-6E8A-4147-A177-3AD203B41FA5}">
                      <a16:colId xmlns:a16="http://schemas.microsoft.com/office/drawing/2014/main" val="2404769395"/>
                    </a:ext>
                  </a:extLst>
                </a:gridCol>
                <a:gridCol w="5466088">
                  <a:extLst>
                    <a:ext uri="{9D8B030D-6E8A-4147-A177-3AD203B41FA5}">
                      <a16:colId xmlns:a16="http://schemas.microsoft.com/office/drawing/2014/main" val="1673597492"/>
                    </a:ext>
                  </a:extLst>
                </a:gridCol>
                <a:gridCol w="3244281">
                  <a:extLst>
                    <a:ext uri="{9D8B030D-6E8A-4147-A177-3AD203B41FA5}">
                      <a16:colId xmlns:a16="http://schemas.microsoft.com/office/drawing/2014/main" val="16749787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2800" b="1" kern="1200" dirty="0">
                          <a:solidFill>
                            <a:schemeClr val="tx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دفعات آموزش گروه هدف</a:t>
                      </a:r>
                      <a:endParaRPr lang="en-US" sz="2800" b="1" kern="1200" dirty="0">
                        <a:solidFill>
                          <a:schemeClr val="tx1"/>
                        </a:solidFill>
                        <a:latin typeface="wNazanin-Bold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b="1" kern="1200" dirty="0">
                          <a:solidFill>
                            <a:schemeClr val="tx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عناوین آموزشی</a:t>
                      </a:r>
                      <a:endParaRPr lang="en-US" sz="2800" b="1" kern="1200" dirty="0">
                        <a:solidFill>
                          <a:schemeClr val="tx1"/>
                        </a:solidFill>
                        <a:latin typeface="wNazanin-Bold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b="1" kern="1200" dirty="0">
                          <a:solidFill>
                            <a:schemeClr val="tx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گروه هدف</a:t>
                      </a:r>
                      <a:endParaRPr lang="en-US" sz="2800" b="1" kern="1200" dirty="0">
                        <a:solidFill>
                          <a:schemeClr val="tx1"/>
                        </a:solidFill>
                        <a:latin typeface="wNazanin-Bold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15002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حداقل فصلی</a:t>
                      </a:r>
                    </a:p>
                    <a:p>
                      <a:pPr algn="ctr" rtl="1"/>
                      <a:r>
                        <a:rPr lang="fa-IR" sz="24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متناسب با ورود گروه هدف</a:t>
                      </a:r>
                      <a:endParaRPr lang="en-US" sz="2400" b="1" kern="1200" dirty="0">
                        <a:solidFill>
                          <a:schemeClr val="bg1"/>
                        </a:solidFill>
                        <a:latin typeface="wNazanin-Bold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 algn="r" rtl="1">
                        <a:buFont typeface="Wingdings" panose="05000000000000000000" pitchFamily="2" charset="2"/>
                        <a:buChar char="ü"/>
                      </a:pPr>
                      <a:r>
                        <a:rPr lang="fa-IR" sz="28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تغذيه در کودکان زير 2 سال</a:t>
                      </a:r>
                    </a:p>
                    <a:p>
                      <a:pPr marL="457200" indent="-457200" algn="r" rtl="1">
                        <a:buFont typeface="Wingdings" panose="05000000000000000000" pitchFamily="2" charset="2"/>
                        <a:buChar char="ü"/>
                      </a:pPr>
                      <a:r>
                        <a:rPr lang="fa-IR" sz="28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تغذيه در کودکان 5- 2 سال</a:t>
                      </a:r>
                    </a:p>
                    <a:p>
                      <a:pPr marL="457200" indent="-457200" algn="r" rtl="1">
                        <a:buFont typeface="Wingdings" panose="05000000000000000000" pitchFamily="2" charset="2"/>
                        <a:buChar char="ü"/>
                      </a:pPr>
                      <a:r>
                        <a:rPr lang="fa-IR" sz="28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تغذيه کودک بيمار</a:t>
                      </a:r>
                    </a:p>
                    <a:p>
                      <a:pPr marL="457200" indent="-457200" algn="r" rtl="1">
                        <a:buFont typeface="Wingdings" panose="05000000000000000000" pitchFamily="2" charset="2"/>
                        <a:buChar char="ü"/>
                      </a:pPr>
                      <a:r>
                        <a:rPr lang="fa-IR" sz="28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پايش رشد، تفسير منحني رشد و توصيه هاي تغذيه اي لازم براي کودکان دچار کم وزني، کوتاه قدي، لاغري، اضافه وزن و چاقي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مادران داراي کودکان زير 5 سال</a:t>
                      </a:r>
                      <a:endParaRPr lang="en-US" sz="2800" b="1" kern="1200" dirty="0">
                        <a:solidFill>
                          <a:schemeClr val="bg1"/>
                        </a:solidFill>
                        <a:latin typeface="wNazanin-Bold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5900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حداقل فصلی</a:t>
                      </a:r>
                    </a:p>
                    <a:p>
                      <a:pPr algn="ctr" rtl="1"/>
                      <a:r>
                        <a:rPr lang="fa-IR" sz="24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متناسب با ورود گروه هدف</a:t>
                      </a:r>
                      <a:endParaRPr lang="en-US" sz="2400" b="1" kern="1200" dirty="0">
                        <a:solidFill>
                          <a:schemeClr val="bg1"/>
                        </a:solidFill>
                        <a:latin typeface="wNazanin-Bold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endParaRPr lang="en-US" sz="2400" b="1" kern="1200" dirty="0">
                        <a:solidFill>
                          <a:schemeClr val="bg1"/>
                        </a:solidFill>
                        <a:latin typeface="wNazanin-Bold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marR="0" lvl="0" indent="-45720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fa-IR" sz="28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نياز هاي تغذيه اي دوران شيردهي</a:t>
                      </a:r>
                    </a:p>
                    <a:p>
                      <a:pPr marL="457200" marR="0" lvl="0" indent="-45720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fa-IR" sz="28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 اهميت ريز مغذي ها و مکمل ها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مادران شيرده</a:t>
                      </a:r>
                      <a:endParaRPr lang="en-US" sz="2800" b="1" kern="1200" dirty="0">
                        <a:solidFill>
                          <a:srgbClr val="FFFF00"/>
                        </a:solidFill>
                        <a:latin typeface="wNazanin-Bold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61502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95767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9072A-C203-D630-B592-7635A40DB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804" y="369587"/>
            <a:ext cx="11840067" cy="1280890"/>
          </a:xfrm>
        </p:spPr>
        <p:txBody>
          <a:bodyPr>
            <a:normAutofit/>
          </a:bodyPr>
          <a:lstStyle/>
          <a:p>
            <a:pPr algn="ctr"/>
            <a:r>
              <a:rPr lang="fa-IR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>برنامه و ساعات آموزش گروهی هدفمند گروه های سنی و فیزیولوژیک </a:t>
            </a:r>
            <a:r>
              <a:rPr lang="fa-IR" sz="4000" b="1" dirty="0">
                <a:solidFill>
                  <a:schemeClr val="tx1"/>
                </a:solidFill>
                <a:latin typeface="wNazanin-Bold"/>
                <a:ea typeface="+mn-ea"/>
                <a:cs typeface="B Titr" panose="00000700000000000000" pitchFamily="2" charset="-78"/>
              </a:rPr>
              <a:t>توسط کارشناس تغذیه مرکز خدمات جامع سلامت</a:t>
            </a:r>
            <a:endParaRPr lang="en-US" sz="4900" b="1" dirty="0">
              <a:solidFill>
                <a:schemeClr val="tx1"/>
              </a:solidFill>
              <a:latin typeface="wNazanin-Bold"/>
              <a:ea typeface="+mn-ea"/>
              <a:cs typeface="B Titr" panose="00000700000000000000" pitchFamily="2" charset="-78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0930D0E-F411-A62F-2A46-E5FF12F519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6769290"/>
              </p:ext>
            </p:extLst>
          </p:nvPr>
        </p:nvGraphicFramePr>
        <p:xfrm>
          <a:off x="188536" y="1759042"/>
          <a:ext cx="11689239" cy="509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371">
                  <a:extLst>
                    <a:ext uri="{9D8B030D-6E8A-4147-A177-3AD203B41FA5}">
                      <a16:colId xmlns:a16="http://schemas.microsoft.com/office/drawing/2014/main" val="2404769395"/>
                    </a:ext>
                  </a:extLst>
                </a:gridCol>
                <a:gridCol w="6655324">
                  <a:extLst>
                    <a:ext uri="{9D8B030D-6E8A-4147-A177-3AD203B41FA5}">
                      <a16:colId xmlns:a16="http://schemas.microsoft.com/office/drawing/2014/main" val="1673597492"/>
                    </a:ext>
                  </a:extLst>
                </a:gridCol>
                <a:gridCol w="2441544">
                  <a:extLst>
                    <a:ext uri="{9D8B030D-6E8A-4147-A177-3AD203B41FA5}">
                      <a16:colId xmlns:a16="http://schemas.microsoft.com/office/drawing/2014/main" val="1674978793"/>
                    </a:ext>
                  </a:extLst>
                </a:gridCol>
              </a:tblGrid>
              <a:tr h="882035">
                <a:tc>
                  <a:txBody>
                    <a:bodyPr/>
                    <a:lstStyle/>
                    <a:p>
                      <a:pPr algn="ctr"/>
                      <a:r>
                        <a:rPr lang="fa-IR" sz="2800" b="1" kern="1200" dirty="0">
                          <a:solidFill>
                            <a:schemeClr val="tx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دفعات آموزش گروه هدف</a:t>
                      </a:r>
                      <a:endParaRPr lang="en-US" sz="2800" b="1" kern="1200" dirty="0">
                        <a:solidFill>
                          <a:schemeClr val="tx1"/>
                        </a:solidFill>
                        <a:latin typeface="wNazanin-Bold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b="1" kern="1200" dirty="0">
                          <a:solidFill>
                            <a:schemeClr val="tx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عناوین آموزشی</a:t>
                      </a:r>
                      <a:endParaRPr lang="en-US" sz="2800" b="1" kern="1200" dirty="0">
                        <a:solidFill>
                          <a:schemeClr val="tx1"/>
                        </a:solidFill>
                        <a:latin typeface="wNazanin-Bold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b="1" kern="1200" dirty="0">
                          <a:solidFill>
                            <a:schemeClr val="tx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گروه هدف</a:t>
                      </a:r>
                      <a:endParaRPr lang="en-US" sz="2800" b="1" kern="1200" dirty="0">
                        <a:solidFill>
                          <a:schemeClr val="tx1"/>
                        </a:solidFill>
                        <a:latin typeface="wNazanin-Bold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1500254"/>
                  </a:ext>
                </a:extLst>
              </a:tr>
              <a:tr h="1536447"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حداقل 2 بار در سال</a:t>
                      </a:r>
                    </a:p>
                    <a:p>
                      <a:pPr algn="ctr" rtl="1"/>
                      <a:r>
                        <a:rPr lang="fa-IR" sz="24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متناسب با ورود گروه هدف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marR="0" lvl="0" indent="-45720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fa-IR" sz="26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نياز هاي تغذيه اي دوران بارداري و شيردهي</a:t>
                      </a:r>
                    </a:p>
                    <a:p>
                      <a:pPr marL="457200" marR="0" lvl="0" indent="-45720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fa-IR" sz="26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 تفسير نحوه وزن گيري در دوران بارداري و اختلالات وزن گيري</a:t>
                      </a:r>
                    </a:p>
                    <a:p>
                      <a:pPr marL="457200" marR="0" lvl="0" indent="-45720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fa-IR" sz="26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توصيه هاي تغذيه اي در مشکلات شايع دوران بارداري</a:t>
                      </a:r>
                    </a:p>
                    <a:p>
                      <a:pPr marL="457200" marR="0" lvl="0" indent="-45720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fa-IR" sz="26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تغذيه با شير مادر و مزاياي آن</a:t>
                      </a:r>
                      <a:endParaRPr lang="en-US" sz="2600" b="1" kern="1200" dirty="0">
                        <a:solidFill>
                          <a:schemeClr val="bg1"/>
                        </a:solidFill>
                        <a:latin typeface="wNazanin-Bold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مادران باردار</a:t>
                      </a:r>
                      <a:endParaRPr lang="en-US" sz="2800" b="1" kern="1200" dirty="0">
                        <a:solidFill>
                          <a:srgbClr val="FFFF00"/>
                        </a:solidFill>
                        <a:latin typeface="wNazanin-Bold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6150257"/>
                  </a:ext>
                </a:extLst>
              </a:tr>
              <a:tr h="1536447">
                <a:tc>
                  <a:txBody>
                    <a:bodyPr/>
                    <a:lstStyle/>
                    <a:p>
                      <a:pPr algn="ctr"/>
                      <a:r>
                        <a:rPr lang="fa-IR" sz="24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حداقل 1 بار در سال</a:t>
                      </a:r>
                    </a:p>
                    <a:p>
                      <a:pPr algn="ctr"/>
                      <a:r>
                        <a:rPr lang="fa-IR" sz="24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متناسب با ورود گروه هدف</a:t>
                      </a:r>
                      <a:endParaRPr lang="en-US" sz="2400" b="1" kern="1200" dirty="0">
                        <a:solidFill>
                          <a:schemeClr val="bg1"/>
                        </a:solidFill>
                        <a:latin typeface="wNazanin-Bold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marR="0" lvl="0" indent="-45720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fa-IR" sz="26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تغذيه سالم و رهنمود هاي غذايي</a:t>
                      </a:r>
                    </a:p>
                    <a:p>
                      <a:pPr marL="457200" marR="0" lvl="0" indent="-45720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fa-IR" sz="26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مکمل ها و نيازهاي تغذيه اي گروه هاي سني</a:t>
                      </a:r>
                    </a:p>
                    <a:p>
                      <a:pPr marL="457200" marR="0" lvl="0" indent="-45720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fa-IR" sz="26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پيشگيري از عوامل خطر تغذيه اي در ايجاد بيماري هاي غيروا گير شايع</a:t>
                      </a:r>
                      <a:endParaRPr lang="en-US" sz="2600" b="1" kern="1200" dirty="0">
                        <a:solidFill>
                          <a:schemeClr val="bg1"/>
                        </a:solidFill>
                        <a:latin typeface="wNazanin-Bold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نوجوانان، جوانان</a:t>
                      </a:r>
                    </a:p>
                    <a:p>
                      <a:pPr algn="ctr" rtl="1"/>
                      <a:r>
                        <a:rPr lang="fa-IR" sz="28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ميانسالان، سالمندان</a:t>
                      </a:r>
                      <a:endParaRPr lang="en-US" sz="2800" b="1" kern="1200" dirty="0">
                        <a:solidFill>
                          <a:schemeClr val="bg1"/>
                        </a:solidFill>
                        <a:latin typeface="wNazanin-Bold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73081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00472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9072A-C203-D630-B592-7635A40DB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804" y="369587"/>
            <a:ext cx="11840067" cy="1280890"/>
          </a:xfrm>
        </p:spPr>
        <p:txBody>
          <a:bodyPr>
            <a:normAutofit/>
          </a:bodyPr>
          <a:lstStyle/>
          <a:p>
            <a:pPr algn="ctr"/>
            <a:r>
              <a:rPr lang="fa-IR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>برنامه و ساعات آموزش گروهی هدفمند گروه های سنی و فیزیولوژیک </a:t>
            </a:r>
            <a:r>
              <a:rPr lang="fa-IR" sz="4000" b="1" dirty="0">
                <a:solidFill>
                  <a:schemeClr val="tx1"/>
                </a:solidFill>
                <a:latin typeface="wNazanin-Bold"/>
                <a:ea typeface="+mn-ea"/>
                <a:cs typeface="B Titr" panose="00000700000000000000" pitchFamily="2" charset="-78"/>
              </a:rPr>
              <a:t>توسط کارشناس تغذیه مرکز خدمات جامع سلامت</a:t>
            </a:r>
            <a:endParaRPr lang="en-US" sz="4900" b="1" dirty="0">
              <a:solidFill>
                <a:schemeClr val="tx1"/>
              </a:solidFill>
              <a:latin typeface="wNazanin-Bold"/>
              <a:ea typeface="+mn-ea"/>
              <a:cs typeface="B Titr" panose="00000700000000000000" pitchFamily="2" charset="-78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0930D0E-F411-A62F-2A46-E5FF12F519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61672681"/>
              </p:ext>
            </p:extLst>
          </p:nvPr>
        </p:nvGraphicFramePr>
        <p:xfrm>
          <a:off x="188536" y="1759042"/>
          <a:ext cx="11689239" cy="396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371">
                  <a:extLst>
                    <a:ext uri="{9D8B030D-6E8A-4147-A177-3AD203B41FA5}">
                      <a16:colId xmlns:a16="http://schemas.microsoft.com/office/drawing/2014/main" val="2404769395"/>
                    </a:ext>
                  </a:extLst>
                </a:gridCol>
                <a:gridCol w="5806912">
                  <a:extLst>
                    <a:ext uri="{9D8B030D-6E8A-4147-A177-3AD203B41FA5}">
                      <a16:colId xmlns:a16="http://schemas.microsoft.com/office/drawing/2014/main" val="1673597492"/>
                    </a:ext>
                  </a:extLst>
                </a:gridCol>
                <a:gridCol w="3289956">
                  <a:extLst>
                    <a:ext uri="{9D8B030D-6E8A-4147-A177-3AD203B41FA5}">
                      <a16:colId xmlns:a16="http://schemas.microsoft.com/office/drawing/2014/main" val="1674978793"/>
                    </a:ext>
                  </a:extLst>
                </a:gridCol>
              </a:tblGrid>
              <a:tr h="882035">
                <a:tc>
                  <a:txBody>
                    <a:bodyPr/>
                    <a:lstStyle/>
                    <a:p>
                      <a:pPr algn="ctr"/>
                      <a:r>
                        <a:rPr lang="fa-IR" sz="2800" b="1" kern="1200" dirty="0">
                          <a:solidFill>
                            <a:schemeClr val="tx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دفعات آموزش گروه هدف</a:t>
                      </a:r>
                      <a:endParaRPr lang="en-US" sz="2800" b="1" kern="1200" dirty="0">
                        <a:solidFill>
                          <a:schemeClr val="tx1"/>
                        </a:solidFill>
                        <a:latin typeface="wNazanin-Bold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b="1" kern="1200" dirty="0">
                          <a:solidFill>
                            <a:schemeClr val="tx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عناوین آموزشی</a:t>
                      </a:r>
                      <a:endParaRPr lang="en-US" sz="2800" b="1" kern="1200" dirty="0">
                        <a:solidFill>
                          <a:schemeClr val="tx1"/>
                        </a:solidFill>
                        <a:latin typeface="wNazanin-Bold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b="1" kern="1200" dirty="0">
                          <a:solidFill>
                            <a:schemeClr val="tx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گروه هدف</a:t>
                      </a:r>
                      <a:endParaRPr lang="en-US" sz="2800" b="1" kern="1200" dirty="0">
                        <a:solidFill>
                          <a:schemeClr val="tx1"/>
                        </a:solidFill>
                        <a:latin typeface="wNazanin-Bold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1500254"/>
                  </a:ext>
                </a:extLst>
              </a:tr>
              <a:tr h="1536447"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حداقل 1 بار در سال</a:t>
                      </a:r>
                    </a:p>
                    <a:p>
                      <a:pPr algn="ctr" rtl="1"/>
                      <a:r>
                        <a:rPr lang="fa-IR" sz="24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متناسب با ورود گروه هدف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marR="0" lvl="0" indent="-45720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fa-IR" sz="26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اصول تغذيه سالم</a:t>
                      </a:r>
                    </a:p>
                    <a:p>
                      <a:pPr marL="457200" marR="0" lvl="0" indent="-45720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fa-IR" sz="26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کنترل عوامل خطر تغذيه اي و تغذيه در بيماري هاي غيروا گير شايع</a:t>
                      </a:r>
                    </a:p>
                    <a:p>
                      <a:pPr marL="457200" marR="0" lvl="0" indent="-45720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fa-IR" sz="26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نحوه تعيين نمايه توده بدني</a:t>
                      </a:r>
                      <a:endParaRPr lang="en-US" sz="2600" b="1" kern="1200" dirty="0">
                        <a:solidFill>
                          <a:schemeClr val="bg1"/>
                        </a:solidFill>
                        <a:latin typeface="wNazanin-Bold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بيماران </a:t>
                      </a:r>
                    </a:p>
                    <a:p>
                      <a:pPr marL="457200" indent="-457200" algn="just" rtl="1">
                        <a:buFont typeface="Arial" panose="020B0604020202020204" pitchFamily="34" charset="0"/>
                        <a:buChar char="•"/>
                      </a:pPr>
                      <a:r>
                        <a:rPr lang="fa-IR" sz="28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ديابت</a:t>
                      </a:r>
                    </a:p>
                    <a:p>
                      <a:pPr marL="457200" indent="-457200" algn="just" rtl="1">
                        <a:buFont typeface="Arial" panose="020B0604020202020204" pitchFamily="34" charset="0"/>
                        <a:buChar char="•"/>
                      </a:pPr>
                      <a:r>
                        <a:rPr lang="fa-IR" sz="28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فشار خون بالا</a:t>
                      </a:r>
                    </a:p>
                    <a:p>
                      <a:pPr marL="457200" indent="-457200" algn="just" rtl="1">
                        <a:buFont typeface="Arial" panose="020B0604020202020204" pitchFamily="34" charset="0"/>
                        <a:buChar char="•"/>
                      </a:pPr>
                      <a:r>
                        <a:rPr lang="fa-IR" sz="28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اختلالات چربي خون</a:t>
                      </a:r>
                    </a:p>
                    <a:p>
                      <a:pPr marL="342900" indent="-342900" algn="just" rtl="1">
                        <a:buFont typeface="Arial" panose="020B0604020202020204" pitchFamily="34" charset="0"/>
                        <a:buChar char="•"/>
                      </a:pPr>
                      <a:r>
                        <a:rPr lang="fa-IR" sz="24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  چاقي</a:t>
                      </a:r>
                    </a:p>
                    <a:p>
                      <a:pPr marL="457200" indent="-457200" algn="just" rtl="1">
                        <a:buFont typeface="Arial" panose="020B0604020202020204" pitchFamily="34" charset="0"/>
                        <a:buChar char="•"/>
                      </a:pPr>
                      <a:r>
                        <a:rPr lang="fa-IR" sz="28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سوء تغذيه</a:t>
                      </a:r>
                    </a:p>
                    <a:p>
                      <a:pPr algn="ctr"/>
                      <a:endParaRPr lang="en-US" sz="2800" b="1" kern="1200" dirty="0">
                        <a:solidFill>
                          <a:srgbClr val="FFFF00"/>
                        </a:solidFill>
                        <a:latin typeface="wNazanin-Bold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61502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72442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9072A-C203-D630-B592-7635A40DB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804" y="369587"/>
            <a:ext cx="11840067" cy="1280890"/>
          </a:xfrm>
        </p:spPr>
        <p:txBody>
          <a:bodyPr>
            <a:normAutofit/>
          </a:bodyPr>
          <a:lstStyle/>
          <a:p>
            <a:pPr algn="ctr"/>
            <a:r>
              <a:rPr lang="fa-IR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>برنامه و ساعات آموزش سالانه گروه های جامعه </a:t>
            </a:r>
            <a:br>
              <a:rPr lang="fa-IR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</a:br>
            <a:r>
              <a:rPr lang="fa-IR" sz="4000" b="1" dirty="0">
                <a:solidFill>
                  <a:schemeClr val="tx1"/>
                </a:solidFill>
                <a:latin typeface="wNazanin-Bold"/>
                <a:ea typeface="+mn-ea"/>
                <a:cs typeface="B Titr" panose="00000700000000000000" pitchFamily="2" charset="-78"/>
              </a:rPr>
              <a:t>توسط کارشناس تغذیه مرکز خدمات جامع سلامت</a:t>
            </a:r>
            <a:endParaRPr lang="en-US" sz="4900" b="1" dirty="0">
              <a:solidFill>
                <a:schemeClr val="tx1"/>
              </a:solidFill>
              <a:latin typeface="wNazanin-Bold"/>
              <a:ea typeface="+mn-ea"/>
              <a:cs typeface="B Titr" panose="00000700000000000000" pitchFamily="2" charset="-78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0930D0E-F411-A62F-2A46-E5FF12F519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3261301"/>
              </p:ext>
            </p:extLst>
          </p:nvPr>
        </p:nvGraphicFramePr>
        <p:xfrm>
          <a:off x="188536" y="1759042"/>
          <a:ext cx="11689239" cy="381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0652">
                  <a:extLst>
                    <a:ext uri="{9D8B030D-6E8A-4147-A177-3AD203B41FA5}">
                      <a16:colId xmlns:a16="http://schemas.microsoft.com/office/drawing/2014/main" val="2404769395"/>
                    </a:ext>
                  </a:extLst>
                </a:gridCol>
                <a:gridCol w="6136849">
                  <a:extLst>
                    <a:ext uri="{9D8B030D-6E8A-4147-A177-3AD203B41FA5}">
                      <a16:colId xmlns:a16="http://schemas.microsoft.com/office/drawing/2014/main" val="1673597492"/>
                    </a:ext>
                  </a:extLst>
                </a:gridCol>
                <a:gridCol w="2931738">
                  <a:extLst>
                    <a:ext uri="{9D8B030D-6E8A-4147-A177-3AD203B41FA5}">
                      <a16:colId xmlns:a16="http://schemas.microsoft.com/office/drawing/2014/main" val="16749787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2800" b="1" kern="1200" dirty="0">
                          <a:solidFill>
                            <a:schemeClr val="tx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دفعات آموزش گروه هدف</a:t>
                      </a:r>
                      <a:endParaRPr lang="en-US" sz="2800" b="1" kern="1200" dirty="0">
                        <a:solidFill>
                          <a:schemeClr val="tx1"/>
                        </a:solidFill>
                        <a:latin typeface="wNazanin-Bold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b="1" kern="1200" dirty="0">
                          <a:solidFill>
                            <a:schemeClr val="tx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عناوین آموزشی</a:t>
                      </a:r>
                      <a:endParaRPr lang="en-US" sz="2800" b="1" kern="1200" dirty="0">
                        <a:solidFill>
                          <a:schemeClr val="tx1"/>
                        </a:solidFill>
                        <a:latin typeface="wNazanin-Bold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b="1" kern="1200" dirty="0">
                          <a:solidFill>
                            <a:schemeClr val="tx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گروه هدف</a:t>
                      </a:r>
                      <a:endParaRPr lang="en-US" sz="2800" b="1" kern="1200" dirty="0">
                        <a:solidFill>
                          <a:schemeClr val="tx1"/>
                        </a:solidFill>
                        <a:latin typeface="wNazanin-Bold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15002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sz="26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هر مدرسه حداقل یکبار در طول سال تحصیلی</a:t>
                      </a:r>
                    </a:p>
                    <a:p>
                      <a:pPr algn="r" rtl="1"/>
                      <a:r>
                        <a:rPr lang="fa-IR" sz="26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 (با آموزش در محل) </a:t>
                      </a:r>
                      <a:endParaRPr lang="en-US" sz="2600" b="1" kern="1200" dirty="0">
                        <a:solidFill>
                          <a:schemeClr val="bg1"/>
                        </a:solidFill>
                        <a:latin typeface="wNazanin-Bold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 algn="r" rtl="1">
                        <a:buFont typeface="Wingdings" panose="05000000000000000000" pitchFamily="2" charset="2"/>
                        <a:buChar char="ü"/>
                      </a:pPr>
                      <a:r>
                        <a:rPr lang="fa-IR" sz="26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اصول تغذيه نوجوانان و رهنمود هاي غذايي</a:t>
                      </a:r>
                    </a:p>
                    <a:p>
                      <a:pPr marL="457200" indent="-457200" algn="r" rtl="1">
                        <a:buFont typeface="Wingdings" panose="05000000000000000000" pitchFamily="2" charset="2"/>
                        <a:buChar char="ü"/>
                      </a:pPr>
                      <a:r>
                        <a:rPr lang="fa-IR" sz="26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دستورعمل پايگاه تغذيه سالم مدارس</a:t>
                      </a:r>
                    </a:p>
                    <a:p>
                      <a:pPr marL="457200" indent="-457200" algn="r" rtl="1">
                        <a:buFont typeface="Wingdings" panose="05000000000000000000" pitchFamily="2" charset="2"/>
                        <a:buChar char="ü"/>
                      </a:pPr>
                      <a:r>
                        <a:rPr lang="fa-IR" sz="26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اهميت ريز مغذي ها و مکمل هاي مورد نياز نوجوانان</a:t>
                      </a:r>
                    </a:p>
                    <a:p>
                      <a:pPr marL="457200" indent="-457200" algn="r" rtl="1">
                        <a:buFont typeface="Wingdings" panose="05000000000000000000" pitchFamily="2" charset="2"/>
                        <a:buChar char="ü"/>
                      </a:pPr>
                      <a:r>
                        <a:rPr lang="fa-IR" sz="26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اهميت سلامت تغذيه اي در دوران نوجواني</a:t>
                      </a:r>
                    </a:p>
                    <a:p>
                      <a:pPr marL="457200" indent="-457200" algn="r" rtl="1">
                        <a:buFont typeface="Wingdings" panose="05000000000000000000" pitchFamily="2" charset="2"/>
                        <a:buChar char="ü"/>
                      </a:pPr>
                      <a:r>
                        <a:rPr lang="fa-IR" sz="26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پيشگيري و کنترل اضافه وزن و چاقي دانش آموزان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اوليا، مديران و مربيان مدارس /</a:t>
                      </a:r>
                    </a:p>
                    <a:p>
                      <a:pPr algn="ctr"/>
                      <a:r>
                        <a:rPr lang="fa-IR" sz="28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دانش آموزان</a:t>
                      </a:r>
                    </a:p>
                    <a:p>
                      <a:pPr algn="ctr" rtl="1"/>
                      <a:r>
                        <a:rPr lang="fa-IR" sz="28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(جلسات مجزا)</a:t>
                      </a:r>
                      <a:endParaRPr lang="en-US" sz="2800" b="1" kern="1200" dirty="0">
                        <a:solidFill>
                          <a:schemeClr val="bg1"/>
                        </a:solidFill>
                        <a:latin typeface="wNazanin-Bold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5900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87655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9072A-C203-D630-B592-7635A40DB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933" y="0"/>
            <a:ext cx="11840067" cy="1280890"/>
          </a:xfrm>
        </p:spPr>
        <p:txBody>
          <a:bodyPr>
            <a:normAutofit/>
          </a:bodyPr>
          <a:lstStyle/>
          <a:p>
            <a:pPr algn="ctr"/>
            <a:r>
              <a:rPr lang="fa-IR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>برنامه و ساعات آموزش سالانه گروه های جامعه </a:t>
            </a:r>
            <a:br>
              <a:rPr lang="fa-IR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</a:br>
            <a:r>
              <a:rPr lang="fa-IR" sz="4000" b="1" dirty="0">
                <a:solidFill>
                  <a:schemeClr val="tx1"/>
                </a:solidFill>
                <a:latin typeface="wNazanin-Bold"/>
                <a:ea typeface="+mn-ea"/>
                <a:cs typeface="B Titr" panose="00000700000000000000" pitchFamily="2" charset="-78"/>
              </a:rPr>
              <a:t>توسط کارشناس تغذیه مرکز خدمات جامع سلامت</a:t>
            </a:r>
            <a:endParaRPr lang="en-US" sz="4900" b="1" dirty="0">
              <a:solidFill>
                <a:schemeClr val="tx1"/>
              </a:solidFill>
              <a:latin typeface="wNazanin-Bold"/>
              <a:ea typeface="+mn-ea"/>
              <a:cs typeface="B Titr" panose="00000700000000000000" pitchFamily="2" charset="-78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0930D0E-F411-A62F-2A46-E5FF12F519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8380394"/>
              </p:ext>
            </p:extLst>
          </p:nvPr>
        </p:nvGraphicFramePr>
        <p:xfrm>
          <a:off x="251380" y="1280890"/>
          <a:ext cx="11689239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0652">
                  <a:extLst>
                    <a:ext uri="{9D8B030D-6E8A-4147-A177-3AD203B41FA5}">
                      <a16:colId xmlns:a16="http://schemas.microsoft.com/office/drawing/2014/main" val="2404769395"/>
                    </a:ext>
                  </a:extLst>
                </a:gridCol>
                <a:gridCol w="6532775">
                  <a:extLst>
                    <a:ext uri="{9D8B030D-6E8A-4147-A177-3AD203B41FA5}">
                      <a16:colId xmlns:a16="http://schemas.microsoft.com/office/drawing/2014/main" val="1673597492"/>
                    </a:ext>
                  </a:extLst>
                </a:gridCol>
                <a:gridCol w="2535812">
                  <a:extLst>
                    <a:ext uri="{9D8B030D-6E8A-4147-A177-3AD203B41FA5}">
                      <a16:colId xmlns:a16="http://schemas.microsoft.com/office/drawing/2014/main" val="16749787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2800" b="1" kern="1200" dirty="0">
                          <a:solidFill>
                            <a:schemeClr val="tx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دفعات آموزش گروه هدف</a:t>
                      </a:r>
                      <a:endParaRPr lang="en-US" sz="2800" b="1" kern="1200" dirty="0">
                        <a:solidFill>
                          <a:schemeClr val="tx1"/>
                        </a:solidFill>
                        <a:latin typeface="wNazanin-Bold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b="1" kern="1200" dirty="0">
                          <a:solidFill>
                            <a:schemeClr val="tx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عناوین آموزشی</a:t>
                      </a:r>
                      <a:endParaRPr lang="en-US" sz="2800" b="1" kern="1200" dirty="0">
                        <a:solidFill>
                          <a:schemeClr val="tx1"/>
                        </a:solidFill>
                        <a:latin typeface="wNazanin-Bold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b="1" kern="1200" dirty="0">
                          <a:solidFill>
                            <a:schemeClr val="tx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گروه هدف</a:t>
                      </a:r>
                      <a:endParaRPr lang="en-US" sz="2800" b="1" kern="1200" dirty="0">
                        <a:solidFill>
                          <a:schemeClr val="tx1"/>
                        </a:solidFill>
                        <a:latin typeface="wNazanin-Bold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15002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هر مهد کودک حداقل يک بار در سال</a:t>
                      </a:r>
                    </a:p>
                    <a:p>
                      <a:pPr algn="ctr" rtl="1"/>
                      <a:r>
                        <a:rPr lang="fa-IR" sz="24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  (باآموزش در محل) </a:t>
                      </a:r>
                      <a:endParaRPr lang="en-US" sz="2400" b="1" kern="1200" dirty="0">
                        <a:solidFill>
                          <a:schemeClr val="bg1"/>
                        </a:solidFill>
                        <a:latin typeface="wNazanin-Bold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marR="0" lvl="0" indent="-45720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fa-IR" sz="26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اصول تغذيه سالم در کودکان و رهنمود هاي غذايي</a:t>
                      </a:r>
                    </a:p>
                    <a:p>
                      <a:pPr marL="457200" marR="0" lvl="0" indent="-45720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fa-IR" sz="26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تغذيه سالم و ميان وعده ها در مهدهاي کودک</a:t>
                      </a:r>
                    </a:p>
                    <a:p>
                      <a:pPr marL="457200" marR="0" lvl="0" indent="-45720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fa-IR" sz="26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اهميت ريز مغذي ها و مکمل هاي مورد نياز کودکان</a:t>
                      </a:r>
                    </a:p>
                    <a:p>
                      <a:pPr marL="457200" marR="0" lvl="0" indent="-45720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fa-IR" sz="26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اهميت ذائقه سازي و سلامت تغذيه اي در دوران کودکي</a:t>
                      </a:r>
                    </a:p>
                    <a:p>
                      <a:pPr marL="457200" marR="0" lvl="0" indent="-45720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fa-IR" sz="26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پيشگيري و کنترل اضافه وزن و چاقي کودکان</a:t>
                      </a:r>
                      <a:endParaRPr lang="en-US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اوليا، مديران و مربيان مهدهاي</a:t>
                      </a:r>
                    </a:p>
                    <a:p>
                      <a:pPr algn="ctr"/>
                      <a:r>
                        <a:rPr lang="fa-IR" sz="28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کودک</a:t>
                      </a:r>
                      <a:endParaRPr lang="en-US" sz="2800" b="1" kern="1200" dirty="0">
                        <a:solidFill>
                          <a:srgbClr val="FFFF00"/>
                        </a:solidFill>
                        <a:latin typeface="wNazanin-Bold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61502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هر يک از گروه هاي هدف حداقل يک بار</a:t>
                      </a:r>
                    </a:p>
                    <a:p>
                      <a:pPr algn="ctr" rtl="1"/>
                      <a:r>
                        <a:rPr lang="fa-IR" sz="24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در سال</a:t>
                      </a:r>
                    </a:p>
                    <a:p>
                      <a:pPr algn="ctr" rtl="1"/>
                      <a:r>
                        <a:rPr lang="fa-IR" sz="24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 (باآموزش در محل) </a:t>
                      </a:r>
                      <a:endParaRPr lang="en-US" sz="2400" b="1" kern="1200" dirty="0">
                        <a:solidFill>
                          <a:schemeClr val="bg1"/>
                        </a:solidFill>
                        <a:latin typeface="wNazanin-Bold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marR="0" lvl="0" indent="-45720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fa-IR" sz="26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اصول تغذيه سالم و رهنمود هاي غذايي</a:t>
                      </a:r>
                    </a:p>
                    <a:p>
                      <a:pPr marL="457200" marR="0" lvl="0" indent="-45720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fa-IR" sz="26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ارتباط مصرف قند و نمک و چربي با بيماري هاي شايع غيروا گير</a:t>
                      </a:r>
                    </a:p>
                    <a:p>
                      <a:pPr marL="457200" marR="0" lvl="0" indent="-45720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fa-IR" sz="26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اهميت سلامت غذا در تهيه و توزيع غذاهاي نذري در مرا کزجمعي</a:t>
                      </a:r>
                      <a:endParaRPr lang="en-US" sz="2600" b="1" kern="1200" dirty="0">
                        <a:solidFill>
                          <a:schemeClr val="bg1"/>
                        </a:solidFill>
                        <a:latin typeface="wNazanin-Bold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8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فرهنگسراها، پايگاه هاي بسيج،</a:t>
                      </a:r>
                    </a:p>
                    <a:p>
                      <a:pPr algn="ctr"/>
                      <a:r>
                        <a:rPr lang="fa-IR" sz="28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مساجد، ساير</a:t>
                      </a:r>
                    </a:p>
                    <a:p>
                      <a:pPr algn="ctr"/>
                      <a:r>
                        <a:rPr lang="fa-IR" sz="2800" b="1" kern="1200" dirty="0">
                          <a:solidFill>
                            <a:schemeClr val="bg1"/>
                          </a:solidFill>
                          <a:latin typeface="wNazanin-Bold"/>
                          <a:ea typeface="+mn-ea"/>
                          <a:cs typeface="B Titr" panose="00000700000000000000" pitchFamily="2" charset="-78"/>
                        </a:rPr>
                        <a:t> مرا کز جمعي</a:t>
                      </a:r>
                      <a:endParaRPr lang="en-US" sz="2800" b="1" kern="1200" dirty="0">
                        <a:solidFill>
                          <a:schemeClr val="bg1"/>
                        </a:solidFill>
                        <a:latin typeface="wNazanin-Bold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55161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51844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7658F8A-B9ED-08AC-1009-D9BCA4E9E5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43343"/>
            <a:ext cx="12192000" cy="6771314"/>
          </a:xfrm>
        </p:spPr>
      </p:pic>
    </p:spTree>
    <p:extLst>
      <p:ext uri="{BB962C8B-B14F-4D97-AF65-F5344CB8AC3E}">
        <p14:creationId xmlns:p14="http://schemas.microsoft.com/office/powerpoint/2010/main" val="35056090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F0E1EB-A7E0-EFFF-EACB-455C97962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9720" y="775030"/>
            <a:ext cx="9409483" cy="1280890"/>
          </a:xfrm>
        </p:spPr>
        <p:txBody>
          <a:bodyPr>
            <a:noAutofit/>
          </a:bodyPr>
          <a:lstStyle/>
          <a:p>
            <a:pPr algn="ctr"/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>اهداف ارائه خدمات تغذیه ای در نظام شبکه</a:t>
            </a:r>
            <a:endParaRPr lang="en-US" sz="4400" b="1" dirty="0">
              <a:solidFill>
                <a:srgbClr val="FF4080"/>
              </a:solidFill>
              <a:latin typeface="wNazanin-Bold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88D21-717F-ED87-8CC3-A69C10CA8F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8576" y="1553592"/>
            <a:ext cx="11943424" cy="5304408"/>
          </a:xfrm>
        </p:spPr>
        <p:txBody>
          <a:bodyPr>
            <a:normAutofit lnSpcReduction="10000"/>
          </a:bodyPr>
          <a:lstStyle/>
          <a:p>
            <a:pPr algn="r" rtl="1">
              <a:lnSpc>
                <a:spcPct val="110000"/>
              </a:lnSpc>
            </a:pPr>
            <a:r>
              <a:rPr lang="fa-IR" sz="32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افزایش دسترسی جمعیت تحت پوشش به خدمات بهبود تغذیه جامعه، پیشگیری و کنترل انواع سوء تغذیه (چاقی،لاغری،کوتاه قدی، کمبود ریزمغذی ها)</a:t>
            </a:r>
          </a:p>
          <a:p>
            <a:pPr algn="r" rtl="1">
              <a:lnSpc>
                <a:spcPct val="110000"/>
              </a:lnSpc>
            </a:pPr>
            <a:r>
              <a:rPr lang="fa-IR" sz="32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 ارتقاء سواد تغذیه ای جامعه و گروه های هدف خاص</a:t>
            </a:r>
          </a:p>
          <a:p>
            <a:pPr algn="r" rtl="1">
              <a:lnSpc>
                <a:spcPct val="110000"/>
              </a:lnSpc>
            </a:pPr>
            <a:r>
              <a:rPr lang="fa-IR" sz="32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اصلاح الگوی تغذیه مراجعین</a:t>
            </a:r>
          </a:p>
          <a:p>
            <a:pPr algn="r" rtl="1">
              <a:lnSpc>
                <a:spcPct val="110000"/>
              </a:lnSpc>
            </a:pPr>
            <a:r>
              <a:rPr lang="fa-IR" sz="32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بهبود و ارتقاء شاخص های سلامت تغذیه ای جامعه با گسترش مداخلات جامعه محور</a:t>
            </a:r>
          </a:p>
          <a:p>
            <a:pPr algn="r" rtl="1">
              <a:lnSpc>
                <a:spcPct val="110000"/>
              </a:lnSpc>
            </a:pPr>
            <a:r>
              <a:rPr lang="fa-IR" sz="32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پیشگیری و کنترل عوامل خطر تغذیه ای بیماری های غیروا گیر شایع</a:t>
            </a:r>
          </a:p>
          <a:p>
            <a:pPr algn="r" rtl="1">
              <a:lnSpc>
                <a:spcPct val="110000"/>
              </a:lnSpc>
            </a:pPr>
            <a:r>
              <a:rPr lang="fa-IR" sz="32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ارائه خدمات مشاوره تغذیه و تنظیم رژیم غذایی توسط کارشناس تغذیه برای موارد ارجاعی</a:t>
            </a:r>
            <a:endParaRPr lang="en-US" sz="3200" b="1" dirty="0">
              <a:solidFill>
                <a:srgbClr val="FFFF00"/>
              </a:solidFill>
              <a:latin typeface="wNazanin-Bold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98968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F0E1EB-A7E0-EFFF-EACB-455C97962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9720" y="775030"/>
            <a:ext cx="9409483" cy="1280890"/>
          </a:xfrm>
        </p:spPr>
        <p:txBody>
          <a:bodyPr>
            <a:noAutofit/>
          </a:bodyPr>
          <a:lstStyle/>
          <a:p>
            <a:pPr algn="ctr"/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>مراقبت های تغذی های در برنامه تحول سلامت</a:t>
            </a:r>
            <a:endParaRPr lang="en-US" sz="4400" b="1" dirty="0">
              <a:solidFill>
                <a:srgbClr val="FF4080"/>
              </a:solidFill>
              <a:latin typeface="wNazanin-Bold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88D21-717F-ED87-8CC3-A69C10CA8F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8576" y="1553592"/>
            <a:ext cx="11943424" cy="5304408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1 .  شناسایی مشکلات تغذیه ای شایع در جمعیت تحت پوشش و اولویت بندی آنها</a:t>
            </a:r>
          </a:p>
          <a:p>
            <a:pPr marL="0" indent="0" algn="r" rtl="1">
              <a:buNone/>
            </a:pPr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2. پایش روند شاخص های تغذیه ای با تا کید بر پیش دیابت، دیابت، پیش فشار خون بالا، فشار خون بالا، هایپر لیپیدمی، اضافه وزن و چاقی و سوءتغذیه مادران باردار و کودکان زیر 5 سال در جمعیت تحت پوشش</a:t>
            </a:r>
          </a:p>
          <a:p>
            <a:pPr marL="0" indent="0" algn="r" rtl="1">
              <a:buNone/>
            </a:pPr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3. ارزیابی و تفسیر الگوی غذایی مراجعه کنندگان</a:t>
            </a:r>
          </a:p>
          <a:p>
            <a:pPr marL="0" indent="0" algn="r" rtl="1">
              <a:buNone/>
            </a:pPr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4. اندازه گیری، ارزیابی و تفسیر شاخص های آنتروپومتریک (تن سنجی) </a:t>
            </a:r>
          </a:p>
          <a:p>
            <a:pPr marL="0" indent="0" algn="r" rtl="1">
              <a:buNone/>
            </a:pPr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5. ارائه مراقبت های تغذیه ای برای گروه های هدف</a:t>
            </a:r>
          </a:p>
          <a:p>
            <a:pPr marL="0" indent="0" algn="r" rtl="1">
              <a:buNone/>
            </a:pPr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6. </a:t>
            </a:r>
            <a:r>
              <a:rPr lang="fa-IR" sz="2800" b="1" dirty="0">
                <a:solidFill>
                  <a:schemeClr val="tx1"/>
                </a:solidFill>
                <a:latin typeface="wNazanin-Bold"/>
                <a:cs typeface="B Titr" panose="00000700000000000000" pitchFamily="2" charset="-78"/>
              </a:rPr>
              <a:t>ارزیابی و تفسیر روند وزن گیری مادران باردار همراه آموزش و مشاوره تغذیه برای موارد ارجاعی به کارشناس تغذیه</a:t>
            </a:r>
          </a:p>
          <a:p>
            <a:pPr marL="0" indent="0" algn="r" rtl="1">
              <a:buNone/>
            </a:pPr>
            <a:endParaRPr lang="fa-IR" sz="2800" b="1" dirty="0">
              <a:solidFill>
                <a:schemeClr val="tx1"/>
              </a:solidFill>
              <a:latin typeface="wNazanin-Bold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039578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F0E1EB-A7E0-EFFF-EACB-455C97962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9720" y="775030"/>
            <a:ext cx="9409483" cy="1280890"/>
          </a:xfrm>
        </p:spPr>
        <p:txBody>
          <a:bodyPr>
            <a:noAutofit/>
          </a:bodyPr>
          <a:lstStyle/>
          <a:p>
            <a:pPr algn="ctr"/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>مراقبت های تغذی های در برنامه تحول سلامت</a:t>
            </a:r>
            <a:endParaRPr lang="en-US" sz="4400" b="1" dirty="0">
              <a:solidFill>
                <a:srgbClr val="FF4080"/>
              </a:solidFill>
              <a:latin typeface="wNazanin-Bold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88D21-717F-ED87-8CC3-A69C10CA8F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8576" y="1553592"/>
            <a:ext cx="11943424" cy="5304408"/>
          </a:xfrm>
        </p:spPr>
        <p:txBody>
          <a:bodyPr>
            <a:normAutofit fontScale="92500" lnSpcReduction="10000"/>
          </a:bodyPr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7. آموزش و ارائه توصیه های تغذیه ای به شکل چهره به چهره به مراجعین متناسب با وضعیت تغذیه ای آنها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8. آموزش گروهی هدفمند برای جمعیت تحت پوشش متناسب با نیازهای آموزشی و مشکلات موجود در منطقه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800" b="1" dirty="0">
                <a:solidFill>
                  <a:schemeClr val="tx1"/>
                </a:solidFill>
                <a:latin typeface="wNazanin-Bold"/>
                <a:cs typeface="B Titr" panose="00000700000000000000" pitchFamily="2" charset="-78"/>
              </a:rPr>
              <a:t>9. مشاوره تخصصی تغذیه و تنظیم ر ژیم غذایی برای گروه های هدف تعریف شده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10. پایش اجرای برنامه مکمل یاری ریزمغذی ها مطابق با دستورعمل های موجود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11. همکاری در شناسایی مادران باردار و کودکان زیر 5 سال مبتلا به سوءتغذیه نیازمند و توزیع سبدهای حمایتی تغذیه ای مطابق با دستورعمل های موجود برای افراد واجد شرایط</a:t>
            </a:r>
          </a:p>
        </p:txBody>
      </p:sp>
    </p:spTree>
    <p:extLst>
      <p:ext uri="{BB962C8B-B14F-4D97-AF65-F5344CB8AC3E}">
        <p14:creationId xmlns:p14="http://schemas.microsoft.com/office/powerpoint/2010/main" val="3528635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F0E1EB-A7E0-EFFF-EACB-455C97962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9720" y="775030"/>
            <a:ext cx="9409483" cy="1280890"/>
          </a:xfrm>
        </p:spPr>
        <p:txBody>
          <a:bodyPr>
            <a:noAutofit/>
          </a:bodyPr>
          <a:lstStyle/>
          <a:p>
            <a:pPr algn="ctr"/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>مراقبت های تغذی های در برنامه تحول سلامت</a:t>
            </a:r>
            <a:endParaRPr lang="en-US" sz="4400" b="1" dirty="0">
              <a:solidFill>
                <a:srgbClr val="FF4080"/>
              </a:solidFill>
              <a:latin typeface="wNazanin-Bold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88D21-717F-ED87-8CC3-A69C10CA8F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8576" y="1553592"/>
            <a:ext cx="11943424" cy="5304408"/>
          </a:xfrm>
        </p:spPr>
        <p:txBody>
          <a:bodyPr>
            <a:normAutofit/>
          </a:bodyPr>
          <a:lstStyle/>
          <a:p>
            <a:pPr marL="0" indent="0" algn="r" rtl="1">
              <a:lnSpc>
                <a:spcPct val="150000"/>
              </a:lnSpc>
              <a:buNone/>
            </a:pPr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12. همکاری های بین بخشی و درون بخشی با آموزش و بازآموزی کارکنان بهداشتی سایر بخش ها </a:t>
            </a:r>
            <a:r>
              <a:rPr lang="fa-IR" sz="24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(معلمان، مربیان بهداشت مدارس، مدیران و مربیان بهزیستی، اصناف، طلاب حوزه های علمیه، کارشناسان جهاد کشاورزی، کارکنان ادارات و ... )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13. نظارت و بازدید از نحوه اجرای برنامه های تغذیه جامعه در مدارس و مهدهای کودک، زنان روستایی و عشایری، ادارات و محل های کار</a:t>
            </a:r>
          </a:p>
          <a:p>
            <a:pPr marL="0" indent="0" algn="r" rtl="1">
              <a:buNone/>
            </a:pPr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14. ارائه خدمات تغذیه ای در شرایط بحران و بلایا در مناطق آسیب دیده</a:t>
            </a:r>
          </a:p>
          <a:p>
            <a:pPr marL="0" indent="0" algn="r" rtl="1">
              <a:buNone/>
            </a:pPr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15. پایش و ارزشیابی برنامه پیشگیری و کنترل اختلالات ناشی از کمبود ید</a:t>
            </a:r>
            <a:endParaRPr lang="en-US" sz="2800" b="1" dirty="0">
              <a:solidFill>
                <a:srgbClr val="FFFF00"/>
              </a:solidFill>
              <a:latin typeface="wNazanin-Bold"/>
              <a:cs typeface="B Titr" panose="00000700000000000000" pitchFamily="2" charset="-78"/>
            </a:endParaRPr>
          </a:p>
          <a:p>
            <a:pPr marL="0" indent="0" algn="r" rtl="1">
              <a:lnSpc>
                <a:spcPct val="150000"/>
              </a:lnSpc>
              <a:buNone/>
            </a:pPr>
            <a:endParaRPr lang="fa-IR" sz="2800" b="1" dirty="0">
              <a:solidFill>
                <a:srgbClr val="FFFF00"/>
              </a:solidFill>
              <a:latin typeface="wNazanin-Bold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88525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F0E1EB-A7E0-EFFF-EACB-455C97962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9720" y="775030"/>
            <a:ext cx="9409483" cy="1280890"/>
          </a:xfrm>
        </p:spPr>
        <p:txBody>
          <a:bodyPr>
            <a:noAutofit/>
          </a:bodyPr>
          <a:lstStyle/>
          <a:p>
            <a:pPr algn="ctr"/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>مراقبت های تغذی های در برنامه تحول سلامت</a:t>
            </a:r>
            <a:endParaRPr lang="en-US" sz="4400" b="1" dirty="0">
              <a:solidFill>
                <a:srgbClr val="FF4080"/>
              </a:solidFill>
              <a:latin typeface="wNazanin-Bold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88D21-717F-ED87-8CC3-A69C10CA8F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8576" y="1553592"/>
            <a:ext cx="11943424" cy="5304408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16. پایش و ارزشیابی برنامه پیشگیری و کنترل اختلالات ناشی از کمبود ید</a:t>
            </a:r>
          </a:p>
          <a:p>
            <a:pPr marL="0" indent="0" algn="r">
              <a:buNone/>
            </a:pPr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17. اجرا و پایش برنامه پیشگیری و کنترل اضافه وزن و چاقی کودکان و نوجوانان</a:t>
            </a:r>
          </a:p>
          <a:p>
            <a:pPr marL="0" indent="0" algn="r">
              <a:buNone/>
            </a:pPr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  (ایران - ا کو)</a:t>
            </a:r>
          </a:p>
        </p:txBody>
      </p:sp>
    </p:spTree>
    <p:extLst>
      <p:ext uri="{BB962C8B-B14F-4D97-AF65-F5344CB8AC3E}">
        <p14:creationId xmlns:p14="http://schemas.microsoft.com/office/powerpoint/2010/main" val="21831930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F0E1EB-A7E0-EFFF-EACB-455C97962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9720" y="775030"/>
            <a:ext cx="9409483" cy="1280890"/>
          </a:xfrm>
        </p:spPr>
        <p:txBody>
          <a:bodyPr>
            <a:noAutofit/>
          </a:bodyPr>
          <a:lstStyle/>
          <a:p>
            <a:pPr algn="ctr"/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>ابزار و ملزومات ارائه خدمات تغذیه ای </a:t>
            </a:r>
            <a:b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</a:br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> </a:t>
            </a:r>
            <a:r>
              <a:rPr lang="fa-IR" sz="4400" b="1" dirty="0">
                <a:solidFill>
                  <a:schemeClr val="tx1"/>
                </a:solidFill>
                <a:latin typeface="wNazanin-Bold"/>
                <a:ea typeface="+mn-ea"/>
                <a:cs typeface="B Titr" panose="00000700000000000000" pitchFamily="2" charset="-78"/>
              </a:rPr>
              <a:t>اتاق کارشناس تغذیه</a:t>
            </a:r>
            <a:endParaRPr lang="en-US" sz="4400" b="1" dirty="0">
              <a:solidFill>
                <a:schemeClr val="tx1"/>
              </a:solidFill>
              <a:latin typeface="wNazanin-Bold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88D21-717F-ED87-8CC3-A69C10CA8F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8576" y="2309566"/>
            <a:ext cx="11943424" cy="4548433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3600" b="1" dirty="0">
                <a:solidFill>
                  <a:srgbClr val="FF4080"/>
                </a:solidFill>
                <a:latin typeface="wNazanin-Bold"/>
                <a:cs typeface="B Titr" panose="00000700000000000000" pitchFamily="2" charset="-78"/>
              </a:rPr>
              <a:t>تجهیزات شامل: </a:t>
            </a:r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میز و صندلی کار، صندلی برای مراجعین، ترازوی بزرگسال، ترازوی کودک، قدسنج دیواری، گونیای بزرگسال، متر نواری، وزنه های شا هد نیم و دو کیلویی، کامپیوتر، پرینتر، ماشین حساب، قفسه یا فایل جهت نگهداری متون آموزشی و دستورعمل ها</a:t>
            </a:r>
          </a:p>
          <a:p>
            <a:pPr algn="r" rtl="1">
              <a:lnSpc>
                <a:spcPct val="150000"/>
              </a:lnSpc>
            </a:pPr>
            <a:r>
              <a:rPr lang="fa-IR" sz="3600" b="1" dirty="0">
                <a:solidFill>
                  <a:srgbClr val="FF4080"/>
                </a:solidFill>
                <a:latin typeface="wNazanin-Bold"/>
                <a:cs typeface="B Titr" panose="00000700000000000000" pitchFamily="2" charset="-78"/>
              </a:rPr>
              <a:t>بورد دیواری </a:t>
            </a:r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حاوی نمودارها و گراف های آماری شاخص های 6 ماهه اخیر تغذیه، برنامه آموزش های گروهی و بازدید ها</a:t>
            </a:r>
          </a:p>
        </p:txBody>
      </p:sp>
    </p:spTree>
    <p:extLst>
      <p:ext uri="{BB962C8B-B14F-4D97-AF65-F5344CB8AC3E}">
        <p14:creationId xmlns:p14="http://schemas.microsoft.com/office/powerpoint/2010/main" val="36258478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F0E1EB-A7E0-EFFF-EACB-455C97962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9720" y="775030"/>
            <a:ext cx="9409483" cy="1280890"/>
          </a:xfrm>
        </p:spPr>
        <p:txBody>
          <a:bodyPr>
            <a:noAutofit/>
          </a:bodyPr>
          <a:lstStyle/>
          <a:p>
            <a:pPr algn="ctr"/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>ابزار و ملزومات ارائه خدمات تغذیه ای </a:t>
            </a:r>
            <a:b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</a:br>
            <a:r>
              <a:rPr lang="fa-IR" sz="4400" b="1" dirty="0">
                <a:solidFill>
                  <a:srgbClr val="FF4080"/>
                </a:solidFill>
                <a:latin typeface="wNazanin-Bold"/>
                <a:ea typeface="+mn-ea"/>
                <a:cs typeface="B Titr" panose="00000700000000000000" pitchFamily="2" charset="-78"/>
              </a:rPr>
              <a:t> </a:t>
            </a:r>
            <a:r>
              <a:rPr lang="fa-IR" sz="4400" b="1" dirty="0">
                <a:solidFill>
                  <a:schemeClr val="tx1"/>
                </a:solidFill>
                <a:latin typeface="wNazanin-Bold"/>
                <a:ea typeface="+mn-ea"/>
                <a:cs typeface="B Titr" panose="00000700000000000000" pitchFamily="2" charset="-78"/>
              </a:rPr>
              <a:t>اتاق کارشناس تغذیه</a:t>
            </a:r>
            <a:endParaRPr lang="en-US" sz="4400" b="1" dirty="0">
              <a:solidFill>
                <a:schemeClr val="tx1"/>
              </a:solidFill>
              <a:latin typeface="wNazanin-Bold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88D21-717F-ED87-8CC3-A69C10CA8F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8576" y="2309566"/>
            <a:ext cx="11943424" cy="4548433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3600" b="1" dirty="0">
                <a:solidFill>
                  <a:srgbClr val="FF4080"/>
                </a:solidFill>
                <a:latin typeface="wNazanin-Bold"/>
                <a:cs typeface="B Titr" panose="00000700000000000000" pitchFamily="2" charset="-78"/>
              </a:rPr>
              <a:t>بسته</a:t>
            </a:r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 </a:t>
            </a:r>
            <a:r>
              <a:rPr lang="fa-IR" sz="3600" b="1" dirty="0">
                <a:solidFill>
                  <a:srgbClr val="FF4080"/>
                </a:solidFill>
                <a:latin typeface="wNazanin-Bold"/>
                <a:cs typeface="B Titr" panose="00000700000000000000" pitchFamily="2" charset="-78"/>
              </a:rPr>
              <a:t>ها</a:t>
            </a:r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 شامل بسته های اجرایی تغذیه در برنامه تحول نظام سلامت و بسته های آموزشی تغذیه در برنامه تحول سلامت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مطالب آموزشی جهت ارائه به گروه های هدف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دستورعمل های ابلاغی دفتر بهبود تغذیه جامعه</a:t>
            </a:r>
          </a:p>
          <a:p>
            <a:pPr algn="r" rtl="1">
              <a:lnSpc>
                <a:spcPct val="150000"/>
              </a:lnSpc>
            </a:pPr>
            <a:r>
              <a:rPr lang="fa-IR" sz="2800" b="1" dirty="0">
                <a:solidFill>
                  <a:srgbClr val="FFFF00"/>
                </a:solidFill>
                <a:latin typeface="wNazanin-Bold"/>
                <a:cs typeface="B Titr" panose="00000700000000000000" pitchFamily="2" charset="-78"/>
              </a:rPr>
              <a:t>ابزارهای کمک آموزشی برای آموزش های فردی و گروهی</a:t>
            </a:r>
          </a:p>
        </p:txBody>
      </p:sp>
    </p:spTree>
    <p:extLst>
      <p:ext uri="{BB962C8B-B14F-4D97-AF65-F5344CB8AC3E}">
        <p14:creationId xmlns:p14="http://schemas.microsoft.com/office/powerpoint/2010/main" val="2728032352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C333A"/>
      </a:dk2>
      <a:lt2>
        <a:srgbClr val="D6ECED"/>
      </a:lt2>
      <a:accent1>
        <a:srgbClr val="DE32DE"/>
      </a:accent1>
      <a:accent2>
        <a:srgbClr val="F42B8A"/>
      </a:accent2>
      <a:accent3>
        <a:srgbClr val="349FE7"/>
      </a:accent3>
      <a:accent4>
        <a:srgbClr val="565FF8"/>
      </a:accent4>
      <a:accent5>
        <a:srgbClr val="876BE7"/>
      </a:accent5>
      <a:accent6>
        <a:srgbClr val="F268C2"/>
      </a:accent6>
      <a:hlink>
        <a:srgbClr val="F55CF9"/>
      </a:hlink>
      <a:folHlink>
        <a:srgbClr val="E8A0EE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F20B7C8E-B819-43F3-AAF9-EE50B1A83630}"/>
    </a:ext>
  </a:extLst>
</a:theme>
</file>

<file path=ppt/theme/themeOverride1.xml><?xml version="1.0" encoding="utf-8"?>
<a:themeOverride xmlns:a="http://schemas.openxmlformats.org/drawingml/2006/main">
  <a:clrScheme name="Wisp">
    <a:dk1>
      <a:sysClr val="windowText" lastClr="000000"/>
    </a:dk1>
    <a:lt1>
      <a:sysClr val="window" lastClr="FFFFFF"/>
    </a:lt1>
    <a:dk2>
      <a:srgbClr val="2C333A"/>
    </a:dk2>
    <a:lt2>
      <a:srgbClr val="D6ECED"/>
    </a:lt2>
    <a:accent1>
      <a:srgbClr val="DE32DE"/>
    </a:accent1>
    <a:accent2>
      <a:srgbClr val="F42B8A"/>
    </a:accent2>
    <a:accent3>
      <a:srgbClr val="349FE7"/>
    </a:accent3>
    <a:accent4>
      <a:srgbClr val="565FF8"/>
    </a:accent4>
    <a:accent5>
      <a:srgbClr val="876BE7"/>
    </a:accent5>
    <a:accent6>
      <a:srgbClr val="F268C2"/>
    </a:accent6>
    <a:hlink>
      <a:srgbClr val="F55CF9"/>
    </a:hlink>
    <a:folHlink>
      <a:srgbClr val="E8A0EE"/>
    </a:folHlink>
  </a:clrScheme>
</a:themeOverride>
</file>

<file path=ppt/theme/themeOverride2.xml><?xml version="1.0" encoding="utf-8"?>
<a:themeOverride xmlns:a="http://schemas.openxmlformats.org/drawingml/2006/main">
  <a:clrScheme name="Wisp">
    <a:dk1>
      <a:sysClr val="windowText" lastClr="000000"/>
    </a:dk1>
    <a:lt1>
      <a:sysClr val="window" lastClr="FFFFFF"/>
    </a:lt1>
    <a:dk2>
      <a:srgbClr val="2C333A"/>
    </a:dk2>
    <a:lt2>
      <a:srgbClr val="D6ECED"/>
    </a:lt2>
    <a:accent1>
      <a:srgbClr val="DE32DE"/>
    </a:accent1>
    <a:accent2>
      <a:srgbClr val="F42B8A"/>
    </a:accent2>
    <a:accent3>
      <a:srgbClr val="349FE7"/>
    </a:accent3>
    <a:accent4>
      <a:srgbClr val="565FF8"/>
    </a:accent4>
    <a:accent5>
      <a:srgbClr val="876BE7"/>
    </a:accent5>
    <a:accent6>
      <a:srgbClr val="F268C2"/>
    </a:accent6>
    <a:hlink>
      <a:srgbClr val="F55CF9"/>
    </a:hlink>
    <a:folHlink>
      <a:srgbClr val="E8A0EE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335</TotalTime>
  <Words>2475</Words>
  <Application>Microsoft Office PowerPoint</Application>
  <PresentationFormat>Widescreen</PresentationFormat>
  <Paragraphs>208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9" baseType="lpstr">
      <vt:lpstr>Arial</vt:lpstr>
      <vt:lpstr>B Fantezy</vt:lpstr>
      <vt:lpstr>B Titr</vt:lpstr>
      <vt:lpstr>Century Gothic</vt:lpstr>
      <vt:lpstr>Tahoma</vt:lpstr>
      <vt:lpstr>Wingdings</vt:lpstr>
      <vt:lpstr>Wingdings 3</vt:lpstr>
      <vt:lpstr>wNazanin</vt:lpstr>
      <vt:lpstr>wNazanin-Bold</vt:lpstr>
      <vt:lpstr>Wisp</vt:lpstr>
      <vt:lpstr>به نام حضرت آفرینش</vt:lpstr>
      <vt:lpstr>PowerPoint Presentation</vt:lpstr>
      <vt:lpstr>اهداف ارائه خدمات تغذیه ای در نظام شبکه</vt:lpstr>
      <vt:lpstr>مراقبت های تغذی های در برنامه تحول سلامت</vt:lpstr>
      <vt:lpstr>مراقبت های تغذی های در برنامه تحول سلامت</vt:lpstr>
      <vt:lpstr>مراقبت های تغذی های در برنامه تحول سلامت</vt:lpstr>
      <vt:lpstr>مراقبت های تغذی های در برنامه تحول سلامت</vt:lpstr>
      <vt:lpstr>ابزار و ملزومات ارائه خدمات تغذیه ای   اتاق کارشناس تغذیه</vt:lpstr>
      <vt:lpstr>ابزار و ملزومات ارائه خدمات تغذیه ای   اتاق کارشناس تغذیه</vt:lpstr>
      <vt:lpstr>ابزار و ملزومات ارائه خدمات تغذیه ای   اتاق مراقب سلامت/بهورز / ماما</vt:lpstr>
      <vt:lpstr>شرح وظایف تغذیه ای  مراقب سلامت در پایگاه و بهورز در خانه بهداشت  </vt:lpstr>
      <vt:lpstr>شرح وظایف تغذیه ای  مراقب سلامت در پایگاه و بهورز در خانه بهداشت  </vt:lpstr>
      <vt:lpstr>شرح وظایف تغذیه ای  مراقب سلامت در پایگاه و بهورز در خانه بهداشت  </vt:lpstr>
      <vt:lpstr>شرح وظایف تغذیه ای  پزشک مرکز  </vt:lpstr>
      <vt:lpstr>شرح وظایف تغذیه ای  پزشک مرکز  </vt:lpstr>
      <vt:lpstr>شرح وظایف کارشناس تغذیه مرکز خدمات جامع سلامت  </vt:lpstr>
      <vt:lpstr>شرح وظایف کارشناس تغذیه مرکز خدمات جامع سلامت  </vt:lpstr>
      <vt:lpstr>شرح وظایف کارشناس تغذیه مرکز خدمات جامع سلامت  </vt:lpstr>
      <vt:lpstr>شرح وظایف کارشناس تغذیه ستاد شهرستان  </vt:lpstr>
      <vt:lpstr>شرح وظایف کارشناس تغذیه ستاد شهرستان  </vt:lpstr>
      <vt:lpstr>شرح وظایف کارشناس تغذیه ستاد شهرستان  </vt:lpstr>
      <vt:lpstr>شرح وظایف کارشناس تغذیه ستاد شهرستان  </vt:lpstr>
      <vt:lpstr>آموزش های گروهی کارشناس تغذیه مرکز خدمات جامع سلامت  </vt:lpstr>
      <vt:lpstr>برنامه و ساعات آموزش گروهی هدفمند گروه های سنی و فیزیولوژیک توسط کارشناس تغذیه مرکز خدمات جامع سلامت</vt:lpstr>
      <vt:lpstr>برنامه و ساعات آموزش گروهی هدفمند گروه های سنی و فیزیولوژیک توسط کارشناس تغذیه مرکز خدمات جامع سلامت</vt:lpstr>
      <vt:lpstr>برنامه و ساعات آموزش گروهی هدفمند گروه های سنی و فیزیولوژیک توسط کارشناس تغذیه مرکز خدمات جامع سلامت</vt:lpstr>
      <vt:lpstr>برنامه و ساعات آموزش سالانه گروه های جامعه  توسط کارشناس تغذیه مرکز خدمات جامع سلامت</vt:lpstr>
      <vt:lpstr>برنامه و ساعات آموزش سالانه گروه های جامعه  توسط کارشناس تغذیه مرکز خدمات جامع سلامت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padidar</dc:creator>
  <cp:lastModifiedBy>Taghziyeh-M</cp:lastModifiedBy>
  <cp:revision>35</cp:revision>
  <dcterms:created xsi:type="dcterms:W3CDTF">2022-07-01T03:46:52Z</dcterms:created>
  <dcterms:modified xsi:type="dcterms:W3CDTF">2022-07-19T05:16:33Z</dcterms:modified>
</cp:coreProperties>
</file>