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</p:sldMasterIdLst>
  <p:sldIdLst>
    <p:sldId id="256" r:id="rId6"/>
    <p:sldId id="257" r:id="rId7"/>
    <p:sldId id="260" r:id="rId8"/>
    <p:sldId id="261" r:id="rId9"/>
    <p:sldId id="264" r:id="rId10"/>
    <p:sldId id="265" r:id="rId11"/>
    <p:sldId id="262" r:id="rId12"/>
    <p:sldId id="266" r:id="rId13"/>
    <p:sldId id="267" r:id="rId14"/>
    <p:sldId id="263" r:id="rId15"/>
    <p:sldId id="259" r:id="rId16"/>
    <p:sldId id="277" r:id="rId17"/>
    <p:sldId id="276" r:id="rId18"/>
    <p:sldId id="275" r:id="rId19"/>
    <p:sldId id="274" r:id="rId20"/>
    <p:sldId id="272" r:id="rId21"/>
    <p:sldId id="273" r:id="rId22"/>
    <p:sldId id="278" r:id="rId23"/>
    <p:sldId id="296" r:id="rId24"/>
    <p:sldId id="270" r:id="rId25"/>
    <p:sldId id="271" r:id="rId26"/>
    <p:sldId id="279" r:id="rId27"/>
    <p:sldId id="283" r:id="rId28"/>
    <p:sldId id="284" r:id="rId29"/>
    <p:sldId id="285" r:id="rId30"/>
    <p:sldId id="280" r:id="rId31"/>
    <p:sldId id="281" r:id="rId32"/>
    <p:sldId id="292" r:id="rId33"/>
    <p:sldId id="293" r:id="rId34"/>
    <p:sldId id="294" r:id="rId35"/>
    <p:sldId id="282" r:id="rId36"/>
    <p:sldId id="295" r:id="rId37"/>
    <p:sldId id="286" r:id="rId38"/>
    <p:sldId id="287" r:id="rId39"/>
    <p:sldId id="288" r:id="rId40"/>
    <p:sldId id="289" r:id="rId41"/>
    <p:sldId id="290" r:id="rId42"/>
    <p:sldId id="297" r:id="rId43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2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4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en-US" altLang="fa-IR" noProof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fa-IR" noProof="0"/>
              <a:t>Click to edit Master subtitle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9C3B19-A87F-4156-9393-9A409AE55CBE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12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D74F28-08AA-4007-A0B0-7922F7149CE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774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D3667E-A036-4225-B60E-9D19F7B0F181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413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en-US" altLang="fa-IR" noProof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fa-IR" noProof="0"/>
              <a:t>Click to edit Master subtitle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9C3B19-A87F-4156-9393-9A409AE55CBE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672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C544DE-3F4E-44A5-956E-A1DA2ED4F934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767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385A5F-7E24-4167-ABB7-D1D94C88C6DC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01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2314A4-271E-42FF-A3BF-FACBA2911155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49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BA7BD0-D41F-4E67-8509-E10EF9196289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574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72BD27-7976-4985-9AB3-8E3CDF9738AA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7322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0BAC5A-7DD7-4649-95C5-F1301453051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168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7D8E39-C57F-4BAD-86AD-AD555BF27375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81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C544DE-3F4E-44A5-956E-A1DA2ED4F934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381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86869F-CDB4-4019-82BD-5718F1F72ADD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1109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D74F28-08AA-4007-A0B0-7922F7149CE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8547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D3667E-A036-4225-B60E-9D19F7B0F181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5875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en-US" altLang="fa-IR" noProof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fa-IR" noProof="0"/>
              <a:t>Click to edit Master subtitle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9C3B19-A87F-4156-9393-9A409AE55CBE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8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C544DE-3F4E-44A5-956E-A1DA2ED4F934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562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385A5F-7E24-4167-ABB7-D1D94C88C6DC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69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2314A4-271E-42FF-A3BF-FACBA2911155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6405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BA7BD0-D41F-4E67-8509-E10EF9196289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40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72BD27-7976-4985-9AB3-8E3CDF9738AA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376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0BAC5A-7DD7-4649-95C5-F1301453051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492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385A5F-7E24-4167-ABB7-D1D94C88C6DC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8120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7D8E39-C57F-4BAD-86AD-AD555BF27375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2605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86869F-CDB4-4019-82BD-5718F1F72ADD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4496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D74F28-08AA-4007-A0B0-7922F7149CE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072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1D3667E-A036-4225-B60E-9D19F7B0F181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404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602567" y="2130426"/>
            <a:ext cx="64008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pPr lvl="0"/>
            <a:r>
              <a:rPr lang="en-US" altLang="fa-IR" noProof="0"/>
              <a:t>Click to edit Master title style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602567" y="3886200"/>
            <a:ext cx="54864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pPr lvl="0"/>
            <a:r>
              <a:rPr lang="en-US" altLang="fa-IR" noProof="0"/>
              <a:t>Click to edit Master subtitle style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1708BE-C030-4DE2-908B-DD3707557E40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370385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D2D916-7361-465D-9FE0-18FEF660C5C4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221688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42C6B8A-628C-4D11-8EFC-300583799EA1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78733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DEC7FA-4EBB-4317-9947-D0B4C3E332ED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20760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C9101D-6F5A-4A64-B05F-372F24FE0B90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309807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ED42E7-C318-4926-8B2D-5D4EABC2BCCC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9030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91984" y="1600201"/>
            <a:ext cx="41148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09985" y="1600201"/>
            <a:ext cx="4116916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2314A4-271E-42FF-A3BF-FACBA2911155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2966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41875C-5DF5-4F49-B37F-B2894DD62949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162036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45011D-5C0A-4CCC-B340-5C18D7A3CC9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52452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2D849A9-7793-4A83-B1F5-07F621AA1F2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252984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C61424-B5E6-4F33-B76A-59FD9422F158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386284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18700" y="274639"/>
            <a:ext cx="2108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91985" y="274639"/>
            <a:ext cx="6123516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F3E91D-C594-4A56-A32D-451727B0B993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281293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1331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00902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4609594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94292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43912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BA7BD0-D41F-4E67-8509-E10EF9196289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403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919654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615650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98579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7311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18484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19747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35034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75599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368862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199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72BD27-7976-4985-9AB3-8E3CDF9738AA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29887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05322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94231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0BAC5A-7DD7-4649-95C5-F13014530516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40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7D8E39-C57F-4BAD-86AD-AD555BF27375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771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A86869F-CDB4-4019-82BD-5718F1F72ADD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6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9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ags" Target="../tags/tag13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ags" Target="../tags/tag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5" y="1600201"/>
            <a:ext cx="8434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B0E4FC-9802-4776-9F70-6E4117A7E6C8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68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5" y="1600201"/>
            <a:ext cx="8434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B0E4FC-9802-4776-9F70-6E4117A7E6C8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0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5" y="1600201"/>
            <a:ext cx="8434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B0E4FC-9802-4776-9F70-6E4117A7E6C8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823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3604684" y="274638"/>
            <a:ext cx="842221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3591985" y="1600201"/>
            <a:ext cx="843491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fa-IR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48DDB18-9E0E-40F4-82A9-59B74BAC68E8}" type="slidenum">
              <a:rPr lang="en-US" altLang="fa-IR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fa-I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86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89DBE8-7C5C-4B15-9EE8-04F7FEECE85A}" type="datetimeFigureOut">
              <a:rPr lang="fa-IR" smtClean="0"/>
              <a:t>12/20/1443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6BFAF59-2002-499E-959D-8B58CCF00D9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08878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857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832" y="1698173"/>
            <a:ext cx="11201400" cy="1603168"/>
          </a:xfrm>
        </p:spPr>
        <p:txBody>
          <a:bodyPr>
            <a:normAutofit fontScale="90000"/>
          </a:bodyPr>
          <a:lstStyle/>
          <a:p>
            <a:pPr algn="ctr">
              <a:lnSpc>
                <a:spcPct val="130000"/>
              </a:lnSpc>
            </a:pPr>
            <a:r>
              <a:rPr lang="fa-IR" sz="6000" dirty="0">
                <a:cs typeface="Aban" pitchFamily="2" charset="-78"/>
              </a:rPr>
              <a:t>مروری بر بسته جامع خدمات تغذیه </a:t>
            </a:r>
            <a:r>
              <a:rPr lang="fa-IR" dirty="0">
                <a:cs typeface="Aban" pitchFamily="2" charset="-78"/>
              </a:rPr>
              <a:t/>
            </a:r>
            <a:br>
              <a:rPr lang="fa-IR" dirty="0">
                <a:cs typeface="Aban" pitchFamily="2" charset="-78"/>
              </a:rPr>
            </a:br>
            <a:r>
              <a:rPr lang="fa-IR" sz="5300" dirty="0">
                <a:cs typeface="Aban" pitchFamily="2" charset="-78"/>
              </a:rPr>
              <a:t>برنامه تحول سلامت</a:t>
            </a:r>
            <a:r>
              <a:rPr lang="fa-IR" dirty="0">
                <a:cs typeface="Aban" pitchFamily="2" charset="-78"/>
              </a:rPr>
              <a:t/>
            </a:r>
            <a:br>
              <a:rPr lang="fa-IR" dirty="0">
                <a:cs typeface="Aban" pitchFamily="2" charset="-78"/>
              </a:rPr>
            </a:br>
            <a:r>
              <a:rPr lang="fa-IR" sz="3100" dirty="0">
                <a:cs typeface="Aban" pitchFamily="2" charset="-78"/>
              </a:rPr>
              <a:t>ویژه نوجوانان (18-5) ‌سال</a:t>
            </a:r>
            <a:br>
              <a:rPr lang="fa-IR" sz="3100" dirty="0">
                <a:cs typeface="Aban" pitchFamily="2" charset="-78"/>
              </a:rPr>
            </a:br>
            <a:r>
              <a:rPr lang="fa-IR" sz="2700" dirty="0">
                <a:cs typeface="Aban" pitchFamily="2" charset="-78"/>
              </a:rPr>
              <a:t>بهار 1400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4835" y="5045369"/>
            <a:ext cx="11201400" cy="1117924"/>
          </a:xfrm>
        </p:spPr>
        <p:txBody>
          <a:bodyPr>
            <a:normAutofit/>
          </a:bodyPr>
          <a:lstStyle/>
          <a:p>
            <a:pPr algn="ctr"/>
            <a:r>
              <a:rPr lang="fa-IR" sz="2000" dirty="0">
                <a:cs typeface="Aban" pitchFamily="2" charset="-78"/>
              </a:rPr>
              <a:t>گروه بهبود تغذیه جامعه</a:t>
            </a:r>
          </a:p>
          <a:p>
            <a:pPr algn="ctr"/>
            <a:r>
              <a:rPr lang="fa-IR" sz="2000" dirty="0">
                <a:cs typeface="Aban" pitchFamily="2" charset="-78"/>
              </a:rPr>
              <a:t> معاونت بهداشتی دانشگاه علوم پزشکی اصفهان</a:t>
            </a:r>
          </a:p>
        </p:txBody>
      </p:sp>
    </p:spTree>
    <p:extLst>
      <p:ext uri="{BB962C8B-B14F-4D97-AF65-F5344CB8AC3E}">
        <p14:creationId xmlns:p14="http://schemas.microsoft.com/office/powerpoint/2010/main" val="3332904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tx2"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52" y="16160"/>
            <a:ext cx="11119216" cy="680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88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t="36860" b="39600"/>
          <a:stretch/>
        </p:blipFill>
        <p:spPr>
          <a:xfrm>
            <a:off x="130628" y="1466282"/>
            <a:ext cx="11811989" cy="238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145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t="61496" r="977" b="17336"/>
          <a:stretch/>
        </p:blipFill>
        <p:spPr>
          <a:xfrm>
            <a:off x="154379" y="1498376"/>
            <a:ext cx="11915691" cy="208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84901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83211" r="434" b="-730"/>
          <a:stretch/>
        </p:blipFill>
        <p:spPr>
          <a:xfrm>
            <a:off x="1" y="1567050"/>
            <a:ext cx="12192000" cy="151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845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4" name="Content Placeholder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t="1" b="77610"/>
          <a:stretch/>
        </p:blipFill>
        <p:spPr bwMode="auto">
          <a:xfrm>
            <a:off x="29409" y="1391775"/>
            <a:ext cx="12162591" cy="166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899152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4" name="Content Placeholder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t="22943" b="61940"/>
          <a:stretch/>
        </p:blipFill>
        <p:spPr bwMode="auto">
          <a:xfrm>
            <a:off x="-241364" y="1474767"/>
            <a:ext cx="12012175" cy="1244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84406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4" name="Content Placeholder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t="38428" b="46086"/>
          <a:stretch/>
        </p:blipFill>
        <p:spPr bwMode="auto">
          <a:xfrm>
            <a:off x="0" y="1542830"/>
            <a:ext cx="12085834" cy="114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806153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4" name="Content Placeholder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" t="54282" b="27099"/>
          <a:stretch/>
        </p:blipFill>
        <p:spPr>
          <a:xfrm>
            <a:off x="-29303" y="1609750"/>
            <a:ext cx="12221303" cy="167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3206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80053" y="368135"/>
            <a:ext cx="6400800" cy="857251"/>
          </a:xfrm>
        </p:spPr>
        <p:txBody>
          <a:bodyPr/>
          <a:lstStyle/>
          <a:p>
            <a:pPr algn="ctr"/>
            <a:r>
              <a:rPr lang="fa-IR" altLang="fa-IR" dirty="0">
                <a:cs typeface="B Titr" panose="00000700000000000000" pitchFamily="2" charset="-78"/>
              </a:rPr>
              <a:t>معیار الگوی تغذیه و فعالیت بدنی</a:t>
            </a:r>
          </a:p>
        </p:txBody>
      </p:sp>
      <p:pic>
        <p:nvPicPr>
          <p:cNvPr id="8" name="Content Placeholder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0" t="73823" b="21200"/>
          <a:stretch/>
        </p:blipFill>
        <p:spPr bwMode="auto">
          <a:xfrm>
            <a:off x="122489" y="1712363"/>
            <a:ext cx="12069511" cy="484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Content Placeholder 3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6" t="92996" r="520" b="2396"/>
          <a:stretch/>
        </p:blipFill>
        <p:spPr bwMode="auto">
          <a:xfrm>
            <a:off x="938149" y="2600786"/>
            <a:ext cx="10881275" cy="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AA1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49938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543654" y="2408384"/>
            <a:ext cx="6315372" cy="22288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361604" y="1455186"/>
            <a:ext cx="6315375" cy="41352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458203" y="845932"/>
            <a:ext cx="6390683" cy="542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9199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tx1"/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2048" t="13740" r="30868" b="3974"/>
          <a:stretch/>
        </p:blipFill>
        <p:spPr>
          <a:xfrm>
            <a:off x="3942609" y="0"/>
            <a:ext cx="4108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546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262" y="-8709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7183015"/>
              </p:ext>
            </p:extLst>
          </p:nvPr>
        </p:nvGraphicFramePr>
        <p:xfrm>
          <a:off x="160422" y="574764"/>
          <a:ext cx="11873284" cy="548915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5596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713957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415940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283204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694587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263949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083385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بالاتر</a:t>
                      </a:r>
                      <a:r>
                        <a:rPr lang="fa-IR" sz="2400" b="1" baseline="0" dirty="0">
                          <a:cs typeface="Afra Light" pitchFamily="2" charset="-78"/>
                        </a:rPr>
                        <a:t> از </a:t>
                      </a:r>
                      <a:r>
                        <a:rPr lang="fa-IR" sz="24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2+</a:t>
                      </a: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(چاق)</a:t>
                      </a:r>
                      <a:endParaRPr lang="fa-IR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  <a:p>
                      <a:pPr algn="ctr" rtl="1"/>
                      <a:endParaRPr lang="fa-IR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i="0" dirty="0"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آموزش مربوطه و کنترل مصرف منظم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1- گرفتن شرح حال، معاینات فیزیکی،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بررسی بیماری ها، تکمیل و کنترل پرونده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کنترل داده های تن سنجی و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منحنی های مربوطه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1- بررسی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 و ارزیابی تغذیه ای ثبت شده در پرونده توسط بهورز، مراقب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  <a:tr h="758370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اندازه گیری </a:t>
                      </a:r>
                      <a:r>
                        <a:rPr lang="fa-IR" b="1" dirty="0">
                          <a:cs typeface="Afra Light" pitchFamily="2" charset="-78"/>
                        </a:rPr>
                        <a:t>قد، وزن، تعیین </a:t>
                      </a:r>
                      <a:r>
                        <a:rPr lang="en-US" sz="1400" b="1" dirty="0">
                          <a:cs typeface="Afra Light" pitchFamily="2" charset="-78"/>
                        </a:rPr>
                        <a:t>BMI</a:t>
                      </a:r>
                      <a:r>
                        <a:rPr lang="fa-IR" sz="1400" b="1" dirty="0">
                          <a:cs typeface="Afra Light" pitchFamily="2" charset="-78"/>
                        </a:rPr>
                        <a:t>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و تفسیر آن ها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اندازه گیری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فشارخون و تفسیرآن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انجام ارزیابی های تخصصی تغذیه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ای و الگوی مصرف مکمل ها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(ورزشی، چاقی، لاغری)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549766"/>
                  </a:ext>
                </a:extLst>
              </a:tr>
              <a:tr h="2383447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ارزیابی الگوی غذایی، فعالیت بدنی و ثبت در سامانه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</a:t>
                      </a:r>
                      <a:r>
                        <a:rPr lang="fa-IR" sz="1400" b="1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درخواست انجام آزمایشات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مراجعه اول: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مصاحبه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انگیزشی و ارزیابی آمادگی فرد برای اصلاح رفتارهای غذایی و </a:t>
                      </a:r>
                      <a:r>
                        <a:rPr lang="fa-IR" b="1" u="sng" baseline="0" dirty="0">
                          <a:cs typeface="Afra Light" pitchFamily="2" charset="-78"/>
                        </a:rPr>
                        <a:t>کنترل وزن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تنظیم برنامه غذایی و تعیین نوبت بعدی </a:t>
                      </a:r>
                      <a:endParaRPr lang="fa-IR" b="1" u="sng" baseline="0" dirty="0">
                        <a:cs typeface="Afra Light" pitchFamily="2" charset="-78"/>
                      </a:endParaRPr>
                    </a:p>
                    <a:p>
                      <a:pPr algn="r" rtl="1"/>
                      <a:r>
                        <a:rPr lang="fa-IR" b="1" u="none" baseline="0" dirty="0">
                          <a:cs typeface="Afra Light" pitchFamily="2" charset="-78"/>
                        </a:rPr>
                        <a:t>- ارائه آموزش و توصیه های تخصصی تغذیه ای بااستفاده از متون آموزشی</a:t>
                      </a:r>
                    </a:p>
                    <a:p>
                      <a:pPr algn="r" rtl="1"/>
                      <a:r>
                        <a:rPr lang="fa-IR" b="1" u="none" baseline="0" dirty="0">
                          <a:cs typeface="Afra Light" pitchFamily="2" charset="-78"/>
                        </a:rPr>
                        <a:t>- پیگیری مراجعه مجدد</a:t>
                      </a:r>
                      <a:endParaRPr lang="fa-IR" b="1" u="none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2547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653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7922828"/>
              </p:ext>
            </p:extLst>
          </p:nvPr>
        </p:nvGraphicFramePr>
        <p:xfrm>
          <a:off x="176464" y="751228"/>
          <a:ext cx="11873284" cy="5181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5596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713957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415940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283204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694587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781836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072232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بالاتر</a:t>
                      </a:r>
                      <a:r>
                        <a:rPr lang="fa-IR" sz="2400" b="1" baseline="0" dirty="0">
                          <a:cs typeface="Afra Light" pitchFamily="2" charset="-78"/>
                        </a:rPr>
                        <a:t> از </a:t>
                      </a:r>
                      <a:r>
                        <a:rPr lang="fa-IR" sz="24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2+</a:t>
                      </a:r>
                    </a:p>
                    <a:p>
                      <a:pPr algn="ctr" rtl="1"/>
                      <a:endParaRPr lang="fa-IR" sz="800" b="1" baseline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  <a:p>
                      <a:pPr algn="ctr" rtl="1"/>
                      <a:r>
                        <a:rPr lang="fa-IR" sz="24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(چاق)</a:t>
                      </a:r>
                      <a:endParaRPr lang="fa-IR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4-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آموزش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 تاکید برای شرکت درکلاس های آموزش گروهی کارشناسان تغذیه و پیگیری آن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solidFill>
                            <a:schemeClr val="bg1"/>
                          </a:solidFill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پیگیری بر اساس مراقبت های ادغام یافته سلامت رده سنی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(5 تا 18 سال، غیرپزشک)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4- 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آموزش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آموزش و ارایه توصیه های کلی به نوجوان، مادر یا مراقب او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4-</a:t>
                      </a:r>
                      <a:r>
                        <a:rPr lang="fa-IR" sz="1800" b="1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مراجعات دوم و بعد از آن: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پیگیری فرد جهت مراجعه مجدد پس از </a:t>
                      </a:r>
                      <a:r>
                        <a:rPr lang="fa-IR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یک ماه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پیگیری پیروی از رژیم غذایی تنظیم شده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آموزش و مشاوره تغذیه در موارد عدم پیروی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پسخوراند برای پزشک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ادامه پیگیری به فاصله هرماه تا</a:t>
                      </a:r>
                      <a:r>
                        <a:rPr lang="fa-IR" sz="2000" b="1" u="sng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6</a:t>
                      </a:r>
                      <a:r>
                        <a:rPr lang="fa-IR" sz="1600" b="1" u="sng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 بار (شش ماه)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0631343"/>
                  </a:ext>
                </a:extLst>
              </a:tr>
              <a:tr h="871189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پزشک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کارشناس تغذیه و پیگیری آن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به کارشناس تغذیه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به کارشناس روان </a:t>
                      </a:r>
                      <a:r>
                        <a:rPr lang="fa-IR" sz="1200" b="1" dirty="0">
                          <a:cs typeface="Afra Light" pitchFamily="2" charset="-78"/>
                        </a:rPr>
                        <a:t>(درصورت نیاز)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به متخصص کودکان </a:t>
                      </a:r>
                      <a:r>
                        <a:rPr lang="fa-IR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(درصورت نیاز)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7833724"/>
                  </a:ext>
                </a:extLst>
              </a:tr>
              <a:tr h="1072232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6- ادامه مراقبت ها طبق بسته خدمتی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algn="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ارجاع مجدد به پزشک درصورت عدم بهبودی و کنترل وزن</a:t>
                      </a:r>
                    </a:p>
                    <a:p>
                      <a:pPr algn="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ارجاع به </a:t>
                      </a:r>
                      <a:r>
                        <a:rPr lang="fa-IR" b="1" dirty="0">
                          <a:cs typeface="Afra Light" pitchFamily="2" charset="-78"/>
                        </a:rPr>
                        <a:t>کارشناس روان </a:t>
                      </a:r>
                      <a:r>
                        <a:rPr lang="fa-IR" sz="1800" b="1" dirty="0">
                          <a:cs typeface="Afra Light" pitchFamily="2" charset="-78"/>
                        </a:rPr>
                        <a:t>(درصورت نیاز) </a:t>
                      </a:r>
                      <a:endParaRPr lang="fa-IR" sz="18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fra Light" pitchFamily="2" charset="-78"/>
                      </a:endParaRPr>
                    </a:p>
                    <a:p>
                      <a:pPr algn="ct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926217"/>
                  </a:ext>
                </a:extLst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4303" y="0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3974891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4303" y="0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0530903"/>
              </p:ext>
            </p:extLst>
          </p:nvPr>
        </p:nvGraphicFramePr>
        <p:xfrm>
          <a:off x="74429" y="777900"/>
          <a:ext cx="11975319" cy="539961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140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3086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445296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311420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726336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243332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065713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(1+تا2+)</a:t>
                      </a:r>
                    </a:p>
                    <a:p>
                      <a:pPr marL="0" indent="0" algn="ctr" rtl="1"/>
                      <a:r>
                        <a:rPr lang="fa-IR" sz="14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(اضافه وزن)</a:t>
                      </a:r>
                    </a:p>
                    <a:p>
                      <a:pPr marL="0" indent="0" algn="ctr" rtl="1"/>
                      <a:r>
                        <a:rPr lang="fa-IR" sz="16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باعامل خطر</a:t>
                      </a:r>
                      <a:endParaRPr lang="fa-I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i="0" dirty="0"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آموزش مربوطه و کنترل مصرف منظم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1- گرفتن شرح حال، معاینات فیزیکی،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بررسی بیماری ها، تکمیل و کنترل پرونده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کنترل داده های تن سنجی و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منحنی های مربوطه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1- بررسی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 و ارزیابی تغذیه ای ثبت شده در پرونده توسط بهورز، مراقب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  <a:tr h="746000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اندازه گیری </a:t>
                      </a:r>
                      <a:r>
                        <a:rPr lang="fa-IR" b="1" dirty="0">
                          <a:cs typeface="Afra Light" pitchFamily="2" charset="-78"/>
                        </a:rPr>
                        <a:t>قد، وزن، تعیین </a:t>
                      </a:r>
                      <a:r>
                        <a:rPr lang="en-US" sz="1400" b="1" dirty="0">
                          <a:cs typeface="Afra Light" pitchFamily="2" charset="-78"/>
                        </a:rPr>
                        <a:t>BMI</a:t>
                      </a:r>
                      <a:r>
                        <a:rPr lang="fa-IR" sz="1400" b="1" dirty="0">
                          <a:cs typeface="Afra Light" pitchFamily="2" charset="-78"/>
                        </a:rPr>
                        <a:t>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و تفسیر آن ها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اندازه گیری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فشارخون و تفسیرآن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انجام ارزیابی های تخصصی تغذیه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ای و الگوی مصرف مکمل ها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(ورزشی، چاقی، لاغری)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16549766"/>
                  </a:ext>
                </a:extLst>
              </a:tr>
              <a:tr h="2344570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ارزیابی الگوی غذایی، فعالیت بدنی و ثبت در سامانه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</a:t>
                      </a:r>
                      <a:r>
                        <a:rPr lang="fa-IR" sz="1400" b="1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درخواست انجام آزمایشات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مراجعه اول: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مصاحبه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انگیزشی و ارزیابی آمادگی فرد برای اصلاح رفتارهای غذایی و </a:t>
                      </a:r>
                      <a:r>
                        <a:rPr lang="fa-IR" b="1" u="sng" baseline="0" dirty="0">
                          <a:cs typeface="Afra Light" pitchFamily="2" charset="-78"/>
                        </a:rPr>
                        <a:t>کنترل وزن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تنظیم برنامه غذایی و تعیین نوبت بعدی </a:t>
                      </a:r>
                      <a:endParaRPr lang="fa-IR" b="1" u="sng" baseline="0" dirty="0">
                        <a:cs typeface="Afra Light" pitchFamily="2" charset="-78"/>
                      </a:endParaRPr>
                    </a:p>
                    <a:p>
                      <a:pPr algn="r" rtl="1"/>
                      <a:r>
                        <a:rPr lang="fa-IR" b="1" u="none" baseline="0" dirty="0">
                          <a:cs typeface="Afra Light" pitchFamily="2" charset="-78"/>
                        </a:rPr>
                        <a:t>- ارائه آموزش و توصیه های تخصصی تغذیه ای بااستفاده از متون آموزشی</a:t>
                      </a:r>
                    </a:p>
                    <a:p>
                      <a:pPr algn="r" rtl="1"/>
                      <a:r>
                        <a:rPr lang="fa-IR" b="1" u="none" baseline="0" dirty="0">
                          <a:cs typeface="Afra Light" pitchFamily="2" charset="-78"/>
                        </a:rPr>
                        <a:t>- پیگیری مراجعه مجدد</a:t>
                      </a:r>
                      <a:endParaRPr lang="fa-IR" b="1" u="none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2547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44834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7691290"/>
              </p:ext>
            </p:extLst>
          </p:nvPr>
        </p:nvGraphicFramePr>
        <p:xfrm>
          <a:off x="138222" y="666169"/>
          <a:ext cx="11911526" cy="584433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762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1669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426943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293780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706486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956653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311981">
                <a:tc rowSpan="3"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(1+تا2+)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(اضافه وزن)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باعامل خطر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4-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آموزش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 تاکید برای شرکت درکلاس های آموزش گروهی کارشناسان تغذیه و پیگیری آن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solidFill>
                            <a:schemeClr val="bg1"/>
                          </a:solidFill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پیگیری بر اساس مراقبت های ادغام یافته سلامت رده سنی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(5 تا 18 سال، غیرپزشک)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4- 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آموزش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آموزش و ارایه توصیه های کلی به نوجوان، مادر یا مراقب او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4-</a:t>
                      </a:r>
                      <a:r>
                        <a:rPr lang="fa-IR" sz="1800" b="1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مراجعات دوم و بعد از آن: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پیگیری فرد جهت مراجعه مجدد پس از </a:t>
                      </a:r>
                      <a:r>
                        <a:rPr lang="fa-IR" b="1" u="sng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یک ماه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پیگیری پیروی از رژیم غذایی تنظیم شده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آموزش و مشاوره تغذیه در موارد عدم پیروی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پسخوراند برای پزشک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ادامه پیگیری به فاصله هرماه تا</a:t>
                      </a:r>
                      <a:r>
                        <a:rPr lang="fa-IR" sz="2000" b="1" u="sng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6</a:t>
                      </a:r>
                      <a:r>
                        <a:rPr lang="fa-IR" sz="1600" b="1" u="sng" kern="120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 بار (شش ماه)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0631343"/>
                  </a:ext>
                </a:extLst>
              </a:tr>
              <a:tr h="1065985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پزشک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کارشناس تغذیه و پیگیری آن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به کارشناس تغذیه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به کارشناس روان </a:t>
                      </a:r>
                      <a:r>
                        <a:rPr lang="fa-IR" sz="1200" b="1" dirty="0">
                          <a:cs typeface="Afra Light" pitchFamily="2" charset="-78"/>
                        </a:rPr>
                        <a:t>(درصورت نیاز)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به متخصص کودکان </a:t>
                      </a:r>
                      <a:r>
                        <a:rPr lang="fa-IR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(درصورت نیاز)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7833724"/>
                  </a:ext>
                </a:extLst>
              </a:tr>
              <a:tr h="1311981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6- ادامه مراقبت ها طبق بسته خدمتی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algn="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ارجاع مجدد به پزشک (درصورت عدم بهبودی و کنترل وزن)</a:t>
                      </a:r>
                    </a:p>
                    <a:p>
                      <a:pPr algn="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ارجاع به </a:t>
                      </a:r>
                      <a:r>
                        <a:rPr lang="fa-IR" b="1" dirty="0">
                          <a:cs typeface="Afra Light" pitchFamily="2" charset="-78"/>
                        </a:rPr>
                        <a:t>کارشناس روان </a:t>
                      </a:r>
                      <a:r>
                        <a:rPr lang="fa-IR" sz="1800" b="1" dirty="0">
                          <a:cs typeface="Afra Light" pitchFamily="2" charset="-78"/>
                        </a:rPr>
                        <a:t>(درصورت نیاز) </a:t>
                      </a:r>
                      <a:endParaRPr lang="fa-IR" sz="18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fra Light" pitchFamily="2" charset="-78"/>
                      </a:endParaRPr>
                    </a:p>
                    <a:p>
                      <a:pPr algn="ct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926217"/>
                  </a:ext>
                </a:extLst>
              </a:tr>
              <a:tr h="66273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lt"/>
                        <a:ea typeface="+mn-ea"/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fa-IR" sz="2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Afra Light" pitchFamily="2" charset="-78"/>
                        </a:rPr>
                        <a:t>-</a:t>
                      </a:r>
                      <a:endParaRPr kumimoji="0" lang="fa-IR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entury Gothic" panose="020B0502020202020204"/>
                        <a:ea typeface="+mn-ea"/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6-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7221097"/>
                  </a:ext>
                </a:extLst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4303" y="0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26292949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4303" y="0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9805436"/>
              </p:ext>
            </p:extLst>
          </p:nvPr>
        </p:nvGraphicFramePr>
        <p:xfrm>
          <a:off x="95692" y="777901"/>
          <a:ext cx="11954056" cy="56441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5987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2974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195794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548926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719719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299643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113979"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(1+تا2+)</a:t>
                      </a:r>
                    </a:p>
                    <a:p>
                      <a:pPr marL="0" indent="0" algn="ctr" rtl="1"/>
                      <a:r>
                        <a:rPr lang="fa-IR" sz="14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(اضافه وزن)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بدون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 عامل خطر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i="0" dirty="0"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آموزش مربوطه و کنترل مصرف منظم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1- گرفتن شرح حال، معاینات فیزیکی،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بررسی بیماری ها، تکمیل و کنترل پرونده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کنترل داده های تن سنجی و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منحنی های مربوطه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1- کنترل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 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انجام ارزیابی های تخصصی تغذیه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ای و الگوی مصرف مکمل ها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(ورزشی، چاقی، لاغری)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  <a:p>
                      <a:pPr algn="r" rtl="1"/>
                      <a:r>
                        <a:rPr lang="fa-IR" b="1" u="none" baseline="0" dirty="0">
                          <a:cs typeface="Afra Light" pitchFamily="2" charset="-78"/>
                        </a:rPr>
                        <a:t>3- ارائه آموزش و مشاوره تغذیه و بررسی احتمال مصرف مکمل ها 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4- پسخوراند برای پزشک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5- پیگیری پس از سه ماه تا 2 نوبت تا حصول نتیجه </a:t>
                      </a:r>
                      <a:endParaRPr lang="fa-IR" sz="1600" b="1" u="sng" kern="1200" dirty="0">
                        <a:solidFill>
                          <a:schemeClr val="dk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Afra Light" pitchFamily="2" charset="-78"/>
                      </a:endParaRPr>
                    </a:p>
                    <a:p>
                      <a:pPr algn="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6- ارجاع به </a:t>
                      </a:r>
                      <a:r>
                        <a:rPr lang="fa-IR" b="1" dirty="0">
                          <a:cs typeface="Afra Light" pitchFamily="2" charset="-78"/>
                        </a:rPr>
                        <a:t>کارشناس روان </a:t>
                      </a:r>
                      <a:r>
                        <a:rPr lang="fa-IR" sz="1800" b="1" dirty="0">
                          <a:cs typeface="Afra Light" pitchFamily="2" charset="-78"/>
                        </a:rPr>
                        <a:t>(درصورت نیاز) </a:t>
                      </a:r>
                      <a:endParaRPr lang="fa-IR" sz="18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fra Light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7-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</a:p>
                    <a:p>
                      <a:pPr algn="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  <a:tr h="779787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اندازه گیری </a:t>
                      </a:r>
                      <a:r>
                        <a:rPr lang="fa-IR" b="1" dirty="0">
                          <a:cs typeface="Afra Light" pitchFamily="2" charset="-78"/>
                        </a:rPr>
                        <a:t>قد، وزن، تعیین </a:t>
                      </a:r>
                      <a:r>
                        <a:rPr lang="en-US" sz="1400" b="1" dirty="0">
                          <a:cs typeface="Afra Light" pitchFamily="2" charset="-78"/>
                        </a:rPr>
                        <a:t>BMI</a:t>
                      </a:r>
                      <a:r>
                        <a:rPr lang="fa-IR" sz="1400" b="1" dirty="0">
                          <a:cs typeface="Afra Light" pitchFamily="2" charset="-78"/>
                        </a:rPr>
                        <a:t>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و تفسیر آن ها 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2-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اندازه گیری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فشارخون و تفسیرآن</a:t>
                      </a:r>
                    </a:p>
                  </a:txBody>
                  <a:tcPr anchor="ctr">
                    <a:solidFill>
                      <a:schemeClr val="tx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6549766"/>
                  </a:ext>
                </a:extLst>
              </a:tr>
              <a:tr h="2450756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پیگیری</a:t>
                      </a:r>
                      <a:r>
                        <a:rPr lang="fa-IR" b="1" dirty="0">
                          <a:cs typeface="Afra Light" pitchFamily="2" charset="-78"/>
                        </a:rPr>
                        <a:t> برای </a:t>
                      </a:r>
                      <a:r>
                        <a:rPr lang="fa-IR" sz="2000" b="1" u="sng" dirty="0">
                          <a:cs typeface="Afra Light" pitchFamily="2" charset="-78"/>
                        </a:rPr>
                        <a:t>2</a:t>
                      </a:r>
                      <a:r>
                        <a:rPr lang="fa-IR" b="1" dirty="0">
                          <a:cs typeface="Afra Light" pitchFamily="2" charset="-78"/>
                        </a:rPr>
                        <a:t> دوره سه ماهه:</a:t>
                      </a:r>
                    </a:p>
                    <a:p>
                      <a:pPr algn="r" rtl="1"/>
                      <a:r>
                        <a:rPr lang="fa-IR" b="1" dirty="0">
                          <a:solidFill>
                            <a:srgbClr val="0070C0"/>
                          </a:solidFill>
                          <a:cs typeface="Afra Light" pitchFamily="2" charset="-78"/>
                        </a:rPr>
                        <a:t>- درصورت بهبودی پس از2دوره پیگیری: ادامه توصیه ها و دستورات داده شده و پیگیری تا رفع مشکل اضافه وزن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</a:t>
                      </a:r>
                      <a:r>
                        <a:rPr lang="fa-IR" b="1" dirty="0">
                          <a:solidFill>
                            <a:srgbClr val="0070C0"/>
                          </a:solidFill>
                          <a:cs typeface="Afra Light" pitchFamily="2" charset="-78"/>
                        </a:rPr>
                        <a:t>درصورت ادامه روند به سمت افزایش وزن: پس از دو دوره 3ماهه پیگیری (6ماه)، ارجاع به پزشک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3-</a:t>
                      </a:r>
                      <a:r>
                        <a:rPr lang="fa-IR" sz="1400" b="1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درخواست انجام آزمایشات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2547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9179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448016"/>
              </p:ext>
            </p:extLst>
          </p:nvPr>
        </p:nvGraphicFramePr>
        <p:xfrm>
          <a:off x="3323712" y="751230"/>
          <a:ext cx="8205040" cy="587423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762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1669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426943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293780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</a:tblGrid>
              <a:tr h="956653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311981">
                <a:tc rowSpan="3"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(1+تا2+)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(اضافه وزن)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بدون 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عامل خطر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آموزش</a:t>
                      </a:r>
                    </a:p>
                    <a:p>
                      <a:pPr algn="r" rtl="1"/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آموزش الگوی تغذیه سالم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 تاکید برای شرکت درکلاس های آموزش گروهی کارشناسان تغذیه و پیگیری آن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solidFill>
                            <a:schemeClr val="bg1"/>
                          </a:solidFill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پیگیری بر اساس مراقبت های ادغام یافته سلامت رده سنی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(5 تا 18 سال، غیرپزشک)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4- 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آموزش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آموزش و ارایه توصیه های کلی به نوجوان، مادر یا مراقب او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0631343"/>
                  </a:ext>
                </a:extLst>
              </a:tr>
              <a:tr h="1065985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به کارشناس </a:t>
                      </a: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تغذیه و پیگیری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5- </a:t>
                      </a: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به کارشناس تغذیه</a:t>
                      </a:r>
                    </a:p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به کارشناس روان </a:t>
                      </a:r>
                      <a:r>
                        <a:rPr lang="fa-IR" sz="1200" b="1" dirty="0">
                          <a:cs typeface="Afra Light" pitchFamily="2" charset="-78"/>
                        </a:rPr>
                        <a:t>(درصورت نیاز)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به متخصص کودکان </a:t>
                      </a:r>
                      <a:r>
                        <a:rPr lang="fa-IR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(درصورت نیاز)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7833724"/>
                  </a:ext>
                </a:extLst>
              </a:tr>
              <a:tr h="1218629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6-تاکید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بر </a:t>
                      </a:r>
                      <a:r>
                        <a:rPr lang="fa-IR" b="1" dirty="0">
                          <a:cs typeface="Afra Light" pitchFamily="2" charset="-78"/>
                        </a:rPr>
                        <a:t>شرکت در کلاس های آموزش گروهی کارشناس تغذیه و پیگیری آن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26217"/>
                  </a:ext>
                </a:extLst>
              </a:tr>
              <a:tr h="66273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lt"/>
                        <a:ea typeface="+mn-ea"/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endParaRPr lang="fa-IR" sz="2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7- ادامه مراقبت ها طبق بسته خدمتی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entury Gothic" panose="020B0502020202020204"/>
                          <a:ea typeface="+mn-ea"/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7221097"/>
                  </a:ext>
                </a:extLst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4303" y="0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</p:spTree>
    <p:extLst>
      <p:ext uri="{BB962C8B-B14F-4D97-AF65-F5344CB8AC3E}">
        <p14:creationId xmlns:p14="http://schemas.microsoft.com/office/powerpoint/2010/main" val="42657156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4935" y="74428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32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8349875"/>
              </p:ext>
            </p:extLst>
          </p:nvPr>
        </p:nvGraphicFramePr>
        <p:xfrm>
          <a:off x="2152385" y="923715"/>
          <a:ext cx="8862945" cy="393536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78195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17331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2189925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2538747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25387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77245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2758118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(1+تا2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-</a:t>
                      </a: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)</a:t>
                      </a: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+mn-ea"/>
                          <a:cs typeface="Afra Light" pitchFamily="2" charset="-78"/>
                        </a:rPr>
                        <a:t>(طبیعی)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i="0" baseline="0" dirty="0">
                          <a:cs typeface="Afra Light" pitchFamily="2" charset="-78"/>
                        </a:rPr>
                        <a:t>-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- تشویق برای ادامه پیروی از الگوی تغذیه مناسب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solidFill>
                            <a:schemeClr val="bg1"/>
                          </a:solidFill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پیگیری بر اساس مراقبت های ادغام یافته سلامت رده سنی </a:t>
                      </a:r>
                      <a:r>
                        <a:rPr lang="fa-IR" sz="1400" b="1" baseline="0" dirty="0">
                          <a:cs typeface="Afra Light" pitchFamily="2" charset="-78"/>
                        </a:rPr>
                        <a:t>(5 تا 18 سال، غیرپزشک)</a:t>
                      </a:r>
                      <a:endParaRPr lang="fa-IR" sz="1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>
                          <a:cs typeface="Afra Light" pitchFamily="2" charset="-78"/>
                        </a:rPr>
                        <a:t>-</a:t>
                      </a:r>
                      <a:endParaRPr lang="fa-IR" sz="2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0631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9376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1365387"/>
              </p:ext>
            </p:extLst>
          </p:nvPr>
        </p:nvGraphicFramePr>
        <p:xfrm>
          <a:off x="95692" y="777900"/>
          <a:ext cx="11954056" cy="307259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5987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2974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195794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548926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719719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487630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27511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(1+تا2-)</a:t>
                      </a:r>
                    </a:p>
                    <a:p>
                      <a:pPr marL="0" indent="0" algn="ctr" rtl="1"/>
                      <a:r>
                        <a:rPr lang="fa-IR" sz="2000" b="1" baseline="0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(طبیعی)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13-7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نیاز)، آموزش مربوطه و کنترل مصرف منظم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2- آموزش الگوی تغذیه سالم براساس امتیاز به مادر و خود نوجوان 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3- تاکید برای شرکت در کلاس های آموزش گروهی کارشناتس تغذیه مرکز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</a:p>
                    <a:p>
                      <a:pPr algn="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614935" y="74428"/>
            <a:ext cx="11445445" cy="5834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2903192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0464688"/>
              </p:ext>
            </p:extLst>
          </p:nvPr>
        </p:nvGraphicFramePr>
        <p:xfrm>
          <a:off x="95692" y="777900"/>
          <a:ext cx="11954056" cy="307259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5987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2974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195794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548926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719719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487630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275111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(1+تا2-)</a:t>
                      </a:r>
                    </a:p>
                    <a:p>
                      <a:pPr marL="0" indent="0" algn="ctr" rtl="1"/>
                      <a:r>
                        <a:rPr lang="fa-IR" sz="2000" b="1" baseline="0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(طبیعی)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6-0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نیاز)، آموزش مربوطه و کنترل مصرف منظم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2- آموزش الگوی تغذیه سالم به مادر و خود نوجوان 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3- تاکید برای شرکت در کلاس های آموزش گروهی کارشناتس تغذیه مرکز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4- پیگیری 6ماه بعد جهت کنترل الگوی تغذیه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</a:p>
                    <a:p>
                      <a:pPr algn="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614935" y="74428"/>
            <a:ext cx="11445445" cy="5834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26520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46555" y="-176908"/>
            <a:ext cx="11445445" cy="583474"/>
          </a:xfrm>
        </p:spPr>
        <p:txBody>
          <a:bodyPr>
            <a:noAutofit/>
          </a:bodyPr>
          <a:lstStyle/>
          <a:p>
            <a:pPr algn="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BMI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</a:t>
            </a:r>
            <a: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 برای سن:</a:t>
            </a:r>
            <a:br>
              <a:rPr lang="fa-I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2800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4471679"/>
              </p:ext>
            </p:extLst>
          </p:nvPr>
        </p:nvGraphicFramePr>
        <p:xfrm>
          <a:off x="115372" y="361071"/>
          <a:ext cx="11975319" cy="648614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61404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30863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445296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473635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564121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736342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983705">
                <a:tc rowSpan="4"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(3- تا 2-)</a:t>
                      </a:r>
                    </a:p>
                    <a:p>
                      <a:pPr marL="0" indent="0" algn="ctr" rtl="1"/>
                      <a:r>
                        <a:rPr lang="fa-IR" sz="20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(لاغر)</a:t>
                      </a:r>
                    </a:p>
                    <a:p>
                      <a:pPr marL="0" indent="0" algn="ctr" rtl="1"/>
                      <a:endParaRPr lang="fa-I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i="0" dirty="0"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آموزش مربوطه و کنترل مصرف منظم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b="1" dirty="0">
                          <a:cs typeface="Afra Light" pitchFamily="2" charset="-78"/>
                        </a:rPr>
                        <a:t>بررسی از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جهت وجود بیماری ها و درخواست آزمایش: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      </a:t>
                      </a:r>
                      <a:r>
                        <a:rPr lang="fa-IR" b="1" dirty="0">
                          <a:cs typeface="Afra Light" pitchFamily="2" charset="-78"/>
                        </a:rPr>
                        <a:t>وجود بیماری/مشاهده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مواردغیرطبیعی در معاینه/ غیرطبیعی بودن نتایج آزمایش ها:</a:t>
                      </a:r>
                    </a:p>
                    <a:p>
                      <a:pPr marL="0" indent="0" algn="r" rtl="1">
                        <a:buFont typeface="Wingdings 3" panose="05040102010807070707" pitchFamily="18" charset="2"/>
                        <a:buNone/>
                      </a:pPr>
                      <a:r>
                        <a:rPr lang="fa-IR" b="1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- ارجاع غیرفوری به متخصص کودکان</a:t>
                      </a:r>
                    </a:p>
                    <a:p>
                      <a:pPr marL="0" indent="0" algn="r" rtl="1">
                        <a:buFont typeface="Wingdings 3" panose="05040102010807070707" pitchFamily="18" charset="2"/>
                        <a:buNone/>
                      </a:pPr>
                      <a:r>
                        <a:rPr lang="fa-IR" b="1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- پس از طی</a:t>
                      </a:r>
                      <a:r>
                        <a:rPr lang="fa-IR" b="1" baseline="0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 روند ارجاع و دریافت پسخوراند ارجاع به کارشناس تغذیه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مراجعه</a:t>
                      </a:r>
                      <a:r>
                        <a:rPr lang="fa-IR" b="1" baseline="0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اول: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بررسی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انجام ارزیابی های تغذیه ای در سامانه سیب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ارایه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مشاوره تغذیه ای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تنظیم رژیم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غذایی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درج پسخوراند برای پزشک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یا مراقب ارجاع دهنده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  <a:tr h="883610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i="0" baseline="0" dirty="0">
                          <a:cs typeface="Afra Light" pitchFamily="2" charset="-78"/>
                        </a:rPr>
                        <a:t>2- ارایه توصیه های تغدیه ای به مادر و خودنوجوان </a:t>
                      </a:r>
                    </a:p>
                    <a:p>
                      <a:pPr algn="r" rtl="1"/>
                      <a:r>
                        <a:rPr lang="fa-IR" sz="1800" b="1" i="0" baseline="0" dirty="0">
                          <a:cs typeface="Afra Light" pitchFamily="2" charset="-78"/>
                        </a:rPr>
                        <a:t>- تاکید برای شرکت در کلاس های آموزش گروهی کارشناس تغذیه مرکز و پیگیری آن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</a:pP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       در</a:t>
                      </a: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 صورت طبیعی بودن آزمایش ها، ارجاع به کارشناس تغذیه:</a:t>
                      </a:r>
                    </a:p>
                    <a:p>
                      <a:pPr algn="r" rtl="1">
                        <a:lnSpc>
                          <a:spcPct val="13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- 2 دوره پیگیری 3 ماهه: حصول بهبودی </a:t>
                      </a:r>
                      <a:r>
                        <a:rPr lang="fa-IR" sz="16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(افزایش وزن): توصیه ها و دستورات ادامه یافته و پیگیری تا رفع مشکل ادامه یابد.</a:t>
                      </a:r>
                    </a:p>
                    <a:p>
                      <a:pPr algn="r" rtl="1">
                        <a:lnSpc>
                          <a:spcPct val="130000"/>
                        </a:lnSpc>
                      </a:pPr>
                      <a:r>
                        <a:rPr lang="fa-IR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</a:t>
                      </a: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2 دوره پیگیری 3 ماهه: عدم حصول بهبودی و عدم کنترل وزن با رژیم غذایی: بعداز یک نوبت 3ماهه پیگیری: </a:t>
                      </a:r>
                    </a:p>
                    <a:p>
                      <a:pPr marL="285750" indent="-285750" algn="r" rtl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 سطح 3</a:t>
                      </a:r>
                    </a:p>
                    <a:p>
                      <a:pPr marL="285750" indent="-285750" algn="r" rtl="1">
                        <a:lnSpc>
                          <a:spcPct val="13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 به کارشناس روان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مراجعات دوم به بعد: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جهت مراجعه فرد به مرکز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نیاز به ارجاع از سوی پزشک </a:t>
                      </a:r>
                      <a:r>
                        <a:rPr lang="fa-IR" sz="1800" b="1" u="sng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نیست.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پس از 3ماه حداکثر تا 2 نوبت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کنترل شاخص های تن سنجی و پیگیری وضعیت وزن گیری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آموزش و مشاوره تخصصی تغذیه در موارد عدم پیروی از اصول تغذیه سالم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درج پسخوراند برای مراقب یا پذشک ارجاع دهنده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549766"/>
                  </a:ext>
                </a:extLst>
              </a:tr>
              <a:tr h="1515728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پزشک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کارشناس تغذیه و پیگیری آن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 پیگیری 3 ماه بعد برای مراجعه به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کارشناس تغذ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u="none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2547022"/>
                  </a:ext>
                </a:extLst>
              </a:tr>
              <a:tr h="1191885">
                <a:tc vMerge="1">
                  <a:txBody>
                    <a:bodyPr/>
                    <a:lstStyle/>
                    <a:p>
                      <a:pPr marL="0" indent="0" algn="ctr" rtl="1"/>
                      <a:endParaRPr lang="fa-I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sz="2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ادامه مراقبت ها طبق بسته خدمتی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u="none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Down Arrow 1"/>
          <p:cNvSpPr/>
          <p:nvPr/>
        </p:nvSpPr>
        <p:spPr>
          <a:xfrm rot="5400000">
            <a:off x="6867012" y="1725514"/>
            <a:ext cx="171450" cy="27622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 rot="5400000">
            <a:off x="6867012" y="3292025"/>
            <a:ext cx="171450" cy="276225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25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387" y="1366358"/>
            <a:ext cx="11318265" cy="5214808"/>
          </a:xfrm>
        </p:spPr>
        <p:txBody>
          <a:bodyPr>
            <a:normAutofit fontScale="90000"/>
          </a:bodyPr>
          <a:lstStyle/>
          <a:p>
            <a:pPr lvl="0" algn="r">
              <a:lnSpc>
                <a:spcPct val="200000"/>
              </a:lnSpc>
            </a:pPr>
            <a:r>
              <a:rPr lang="fa-IR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1- ویژه مراقب سلامت/بهورز</a:t>
            </a:r>
            <a:r>
              <a:rPr lang="fa-IR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</a:t>
            </a:r>
            <a:br>
              <a:rPr lang="fa-IR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</a:br>
            <a:r>
              <a:rPr lang="fa-IR" sz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/>
            </a:r>
            <a:br>
              <a:rPr lang="fa-IR" sz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</a:br>
            <a:r>
              <a:rPr lang="fa-IR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2- معیار غربالگری ؟؟؟؟؟</a:t>
            </a:r>
            <a: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/>
            </a:r>
            <a:br>
              <a:rPr lang="fa-I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</a:br>
            <a:r>
              <a:rPr lang="fa-IR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cs typeface="Nazanin" pitchFamily="2" charset="-78"/>
              </a:rPr>
              <a:t>1- وضعیت تن سنجی نوجوان</a:t>
            </a:r>
            <a:r>
              <a:rPr lang="fa-I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/>
            </a:r>
            <a:br>
              <a:rPr lang="fa-I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</a:br>
            <a:r>
              <a:rPr lang="fa-IR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- قد برای سن</a:t>
            </a:r>
            <a:r>
              <a:rPr lang="fa-I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/>
            </a:r>
            <a:br>
              <a:rPr lang="fa-I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</a:br>
            <a:r>
              <a:rPr lang="fa-IR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- </a:t>
            </a:r>
            <a:r>
              <a:rPr lang="en-US" sz="27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BMI</a:t>
            </a:r>
            <a: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/>
            </a:r>
            <a:br>
              <a:rPr lang="fa-I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</a:br>
            <a:r>
              <a:rPr lang="fa-IR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cs typeface="Nazanin" pitchFamily="2" charset="-78"/>
              </a:rPr>
              <a:t>2- الگوی تغذیه و فعالیت بدنی</a:t>
            </a:r>
            <a:r>
              <a:rPr lang="en-US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cs typeface="Nazanin" pitchFamily="2" charset="-78"/>
              </a:rPr>
              <a:t/>
            </a:r>
            <a:br>
              <a:rPr lang="en-US" dirty="0">
                <a:ln w="18415" cmpd="sng">
                  <a:solidFill>
                    <a:prstClr val="black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cs typeface="Nazanin" pitchFamily="2" charset="-78"/>
              </a:rPr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4489" y="206736"/>
            <a:ext cx="11111345" cy="810491"/>
          </a:xfrm>
        </p:spPr>
        <p:txBody>
          <a:bodyPr>
            <a:normAutofit/>
          </a:bodyPr>
          <a:lstStyle/>
          <a:p>
            <a:r>
              <a:rPr lang="fa-I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Homa" panose="00000400000000000000" pitchFamily="2" charset="-78"/>
              </a:rPr>
              <a:t> غربالگری تغذیه ای نوجوانان 18-5 سال:</a:t>
            </a:r>
          </a:p>
        </p:txBody>
      </p:sp>
    </p:spTree>
    <p:extLst>
      <p:ext uri="{BB962C8B-B14F-4D97-AF65-F5344CB8AC3E}">
        <p14:creationId xmlns:p14="http://schemas.microsoft.com/office/powerpoint/2010/main" val="20116826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7846875"/>
              </p:ext>
            </p:extLst>
          </p:nvPr>
        </p:nvGraphicFramePr>
        <p:xfrm>
          <a:off x="0" y="0"/>
          <a:ext cx="12192001" cy="698006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76991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42278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507635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3536487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3628610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727867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2275311">
                <a:tc rowSpan="4"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کمتر از -3</a:t>
                      </a:r>
                    </a:p>
                    <a:p>
                      <a:pPr marL="0" indent="0" algn="ctr" rtl="1"/>
                      <a:r>
                        <a:rPr lang="fa-IR" sz="20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(لاغری شدید)</a:t>
                      </a:r>
                    </a:p>
                    <a:p>
                      <a:pPr marL="0" indent="0" algn="ctr" rtl="1"/>
                      <a:endParaRPr lang="fa-I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i="0" dirty="0"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</a:t>
                      </a:r>
                    </a:p>
                    <a:p>
                      <a:pPr algn="r" rtl="1"/>
                      <a:r>
                        <a:rPr lang="fa-IR" sz="1600" b="1" i="0" baseline="0" dirty="0">
                          <a:cs typeface="Afra Light" pitchFamily="2" charset="-78"/>
                        </a:rPr>
                        <a:t>آموزش مربوطه و کنترل مصرف منظم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indent="0" algn="r" rtl="1">
                        <a:buFont typeface="Wingdings" panose="05000000000000000000" pitchFamily="2" charset="2"/>
                        <a:buNone/>
                      </a:pPr>
                      <a:r>
                        <a:rPr lang="fa-IR" b="1" baseline="0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- معاینه اولیه و تثبیت وضعیت عمومی</a:t>
                      </a:r>
                    </a:p>
                    <a:p>
                      <a:pPr marL="0" indent="0" algn="r" rtl="1">
                        <a:buFont typeface="Wingdings" panose="05000000000000000000" pitchFamily="2" charset="2"/>
                        <a:buNone/>
                      </a:pPr>
                      <a:r>
                        <a:rPr lang="fa-IR" b="1" baseline="0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- ارجاع به کارشناس تغذیه </a:t>
                      </a:r>
                    </a:p>
                    <a:p>
                      <a:pPr marL="0" indent="0" algn="r" rtl="1">
                        <a:buFont typeface="Wingdings" panose="05000000000000000000" pitchFamily="2" charset="2"/>
                        <a:buNone/>
                      </a:pPr>
                      <a:r>
                        <a:rPr lang="fa-IR" b="1" baseline="0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- ارجاع به بیمارستان برای تکمیل اقدامات تشخیصی و درمانی</a:t>
                      </a:r>
                    </a:p>
                    <a:p>
                      <a:pPr marL="0" indent="0" algn="r" rtl="1">
                        <a:buFont typeface="Wingdings" panose="05000000000000000000" pitchFamily="2" charset="2"/>
                        <a:buNone/>
                      </a:pPr>
                      <a:r>
                        <a:rPr lang="fa-IR" b="1" baseline="0" dirty="0">
                          <a:latin typeface="Wingdings 3" panose="05040102010807070707" pitchFamily="18" charset="2"/>
                          <a:cs typeface="Afra Light" pitchFamily="2" charset="-78"/>
                        </a:rPr>
                        <a:t>- پیگیری هر 3 ماه تا رسیدن به کنترل وزن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مراجعه</a:t>
                      </a:r>
                      <a:r>
                        <a:rPr lang="fa-IR" b="1" baseline="0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اول: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بررسی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انجام ارزیابی های تغذیه ای در سامانه سیب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ارایه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توصیه های تغذیه ای و آموزش برای </a:t>
                      </a:r>
                      <a:r>
                        <a:rPr lang="fa-IR" b="1" u="none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افزایش فعالیت بدنی با استفاده از متون آموزشی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تنظیم رژیم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غذایی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درج پسخوراند برای پزشک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یا مراقب ارجاع دهنده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  <a:tr h="873440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i="0" baseline="0" dirty="0">
                          <a:cs typeface="Afra Light" pitchFamily="2" charset="-78"/>
                        </a:rPr>
                        <a:t>2- ارایه توصیه های تغدیه ای به مادر و خودنوجوان </a:t>
                      </a:r>
                    </a:p>
                    <a:p>
                      <a:pPr algn="r" rtl="1"/>
                      <a:r>
                        <a:rPr lang="fa-IR" sz="1800" b="1" i="0" baseline="0" dirty="0">
                          <a:cs typeface="Afra Light" pitchFamily="2" charset="-78"/>
                        </a:rPr>
                        <a:t>- تاکید برای شرکت در کلاس های آموزش گروهی کارشناس تغذیه مرکز و پیگیری آن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>
                        <a:lnSpc>
                          <a:spcPct val="130000"/>
                        </a:lnSpc>
                      </a:pPr>
                      <a:endParaRPr lang="fa-IR" sz="18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fra Light" pitchFamily="2" charset="-78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مراجعات دوم به بعد: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جهت مراجعه فرد به مرکز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نیاز به ارجاع از سوی پزشک </a:t>
                      </a:r>
                      <a:r>
                        <a:rPr lang="fa-IR" sz="1800" b="1" u="sng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نیست.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کنترل شاخص های تن سنجی و پیگیری وضعیت وزن گیری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پیروی از رژیم غذایی تنظیم شده</a:t>
                      </a:r>
                    </a:p>
                    <a:p>
                      <a:pPr algn="r" rtl="1">
                        <a:lnSpc>
                          <a:spcPct val="12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آموزش و مشاوره تخصصی تغذیه در موارد عدم پیروی از اصول تغذیه سالم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پس از 3ماه حداکثر تا 2 نوبت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درج پسخوراند برای مراقب یا پذشک ارجاع دهنده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درصورت عدم حصول نتیجه، ارجاع مجدد به پذشک مرکز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6549766"/>
                  </a:ext>
                </a:extLst>
              </a:tr>
              <a:tr h="1447832"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dirty="0">
                        <a:cs typeface="Afra Ligh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ارجاع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فوری به پزشک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ارجاع به کارشناس تغذیه و پیگیری آن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 پیگیری 3 ماه بعد برای مراجعه به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کارشناس تغذیه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u="none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2547022"/>
                  </a:ext>
                </a:extLst>
              </a:tr>
              <a:tr h="1473825">
                <a:tc vMerge="1">
                  <a:txBody>
                    <a:bodyPr/>
                    <a:lstStyle/>
                    <a:p>
                      <a:pPr marL="0" indent="0" algn="ctr" rtl="1"/>
                      <a:endParaRPr lang="fa-I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sz="2400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ادامه مراقبت ها طبق بسته خدمتی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b="1" u="none" dirty="0">
                        <a:cs typeface="Afra Light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2483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79260" y="157655"/>
            <a:ext cx="11445445" cy="5834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قد برای سن:</a:t>
            </a:r>
            <a:b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4017124"/>
              </p:ext>
            </p:extLst>
          </p:nvPr>
        </p:nvGraphicFramePr>
        <p:xfrm>
          <a:off x="724395" y="1021277"/>
          <a:ext cx="10832175" cy="484084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94409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639784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338450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2908412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2851120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318162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664652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بالاتر از 3+</a:t>
                      </a:r>
                    </a:p>
                    <a:p>
                      <a:pPr marL="0" indent="0" algn="ctr" rtl="1"/>
                      <a:r>
                        <a:rPr lang="fa-IR" sz="18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(بلندقدشدید)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نیاز)، آموزش مربوطه و کنترل مصرف منظم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2- آموزش الگوی تغذیه سالم بر اساس امتیاز مطابق بسته های آموزشی تغذیه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3- ارجاع به پزشک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ارزیابی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نوجوان و اقدام مطابق بسته خدمت گروه سنی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</a:p>
                    <a:p>
                      <a:pPr algn="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  <a:tr h="1556721"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fa-IR" sz="18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بین 2- تا 3+</a:t>
                      </a:r>
                    </a:p>
                    <a:p>
                      <a:pPr marL="0" indent="0" algn="ctr" rtl="1"/>
                      <a:r>
                        <a:rPr lang="fa-IR" sz="1800" b="1" baseline="0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(طبیعی)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 ارایه مکمل ویتامین دی و آهن (درصورت نیاز)، آموزش مربوطه و کنترل مصرف منظم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2- تشویق برای ادامه پیروی از الگوی تغذیه مناسب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3- ادامه مراقبت مطابق بسته خدمت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u="none" baseline="0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39830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86138" y="217031"/>
            <a:ext cx="11445445" cy="5834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قد برای سن:</a:t>
            </a:r>
            <a:b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754890"/>
              </p:ext>
            </p:extLst>
          </p:nvPr>
        </p:nvGraphicFramePr>
        <p:xfrm>
          <a:off x="236737" y="1021277"/>
          <a:ext cx="11319833" cy="4417296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94409">
                  <a:extLst>
                    <a:ext uri="{9D8B030D-6E8A-4147-A177-3AD203B41FA5}">
                      <a16:colId xmlns:a16="http://schemas.microsoft.com/office/drawing/2014/main" val="3824369899"/>
                    </a:ext>
                  </a:extLst>
                </a:gridCol>
                <a:gridCol w="771896">
                  <a:extLst>
                    <a:ext uri="{9D8B030D-6E8A-4147-A177-3AD203B41FA5}">
                      <a16:colId xmlns:a16="http://schemas.microsoft.com/office/drawing/2014/main" val="2759026945"/>
                    </a:ext>
                  </a:extLst>
                </a:gridCol>
                <a:gridCol w="3693996">
                  <a:extLst>
                    <a:ext uri="{9D8B030D-6E8A-4147-A177-3AD203B41FA5}">
                      <a16:colId xmlns:a16="http://schemas.microsoft.com/office/drawing/2014/main" val="397967670"/>
                    </a:ext>
                  </a:extLst>
                </a:gridCol>
                <a:gridCol w="2908412">
                  <a:extLst>
                    <a:ext uri="{9D8B030D-6E8A-4147-A177-3AD203B41FA5}">
                      <a16:colId xmlns:a16="http://schemas.microsoft.com/office/drawing/2014/main" val="449899979"/>
                    </a:ext>
                  </a:extLst>
                </a:gridCol>
                <a:gridCol w="2851120">
                  <a:extLst>
                    <a:ext uri="{9D8B030D-6E8A-4147-A177-3AD203B41FA5}">
                      <a16:colId xmlns:a16="http://schemas.microsoft.com/office/drawing/2014/main" val="21314128"/>
                    </a:ext>
                  </a:extLst>
                </a:gridCol>
              </a:tblGrid>
              <a:tr h="1719816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  <a:p>
                      <a:pPr algn="ctr" rtl="1"/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8198246"/>
                  </a:ext>
                </a:extLst>
              </a:tr>
              <a:tr h="1664652"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fa-IR" sz="18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بین 2- تا 3+</a:t>
                      </a:r>
                    </a:p>
                    <a:p>
                      <a:pPr marL="0" indent="0" algn="ctr" rtl="1"/>
                      <a:r>
                        <a:rPr lang="fa-IR" sz="1800" b="1" baseline="0" dirty="0">
                          <a:solidFill>
                            <a:srgbClr val="00B05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(طبیعی)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>
                          <a:cs typeface="Afra Light" pitchFamily="2" charset="-78"/>
                        </a:rPr>
                        <a:t>13- 0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نیاز)، آموزش مربوطه و کنترل مصرف منظم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2- آموزش الگوی تغذیه سالم بر اساس امتیاز مطابق بسته های آموزشی تغذیه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3- تاکید برای شرکت در کلاس های آموزش گروهی کارشناس تغذیه مرکز و پیگیری /ان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4- پیگیری ماه بعد جهت کنترل الگوی مصرف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</a:p>
                    <a:p>
                      <a:pPr algn="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6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31893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62387" y="62654"/>
            <a:ext cx="11445445" cy="5834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/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  <a:t>قد برای سن:</a:t>
            </a:r>
            <a:br>
              <a:rPr lang="fa-I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fra Light" pitchFamily="2" charset="-78"/>
              </a:rPr>
            </a:br>
            <a:endParaRPr lang="fa-IR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636122"/>
              </p:ext>
            </p:extLst>
          </p:nvPr>
        </p:nvGraphicFramePr>
        <p:xfrm>
          <a:off x="178131" y="729253"/>
          <a:ext cx="11924704" cy="602294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2047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51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87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1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88222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2592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کمتر از2- تا 3-</a:t>
                      </a:r>
                    </a:p>
                    <a:p>
                      <a:pPr marL="0" indent="0" algn="ctr" rtl="1"/>
                      <a:r>
                        <a:rPr lang="fa-IR" sz="18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(کوتاه قد)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نیاز)، آموزش مربوطه و کنترل مصرف منظم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2- ارجاع به پزشک 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3- ارجاع به کارشناس تغذیه و پیگیری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4-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 تاکید بر شرکت در کلاس های آموزش گروهی کارشناس تغذیه مرکز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5- پیگیری 2 دوره 3 ماهه برای مراجعه به کارشناس تغذیه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6- ادامه مراقبت مطابق بسته خدمت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r" rtl="1"/>
                      <a:r>
                        <a:rPr lang="fa-IR" b="1" dirty="0">
                          <a:cs typeface="Afra Light" pitchFamily="2" charset="-78"/>
                        </a:rPr>
                        <a:t>- ارزیابی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نوجوان و اقدام مطابق بسته خدمت گروه سنی</a:t>
                      </a:r>
                      <a:endParaRPr lang="en-US" b="1" baseline="0" dirty="0">
                        <a:cs typeface="Afra Light" pitchFamily="2" charset="-78"/>
                      </a:endParaRP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توصیه به مراجعه به کارشناس تغدیه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درصورتیکه پس از 2 دوره 3ماهه بهبودی حاصل نشد، ارجاع تخصصی</a:t>
                      </a:r>
                    </a:p>
                    <a:p>
                      <a:pPr algn="r" rtl="1"/>
                      <a:r>
                        <a:rPr lang="en-US" b="1" dirty="0">
                          <a:cs typeface="Afra Light" pitchFamily="2" charset="-78"/>
                        </a:rPr>
                        <a:t>  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  <a:endParaRPr lang="fa-IR" b="1" u="none" baseline="0" dirty="0">
                        <a:cs typeface="Afra Light" pitchFamily="2" charset="-78"/>
                      </a:endParaRP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</a:t>
                      </a:r>
                      <a:r>
                        <a:rPr lang="fa-IR" b="1" u="none" baseline="0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مراجعه</a:t>
                      </a:r>
                      <a:r>
                        <a:rPr lang="fa-IR" b="1" baseline="0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اول: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بررسی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انجام ارزیابی های تغذیه ای در سامانه سیب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ارایه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توصیه های تغذیه ای و آموزش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تنظیم رژیم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غذایی</a:t>
                      </a:r>
                    </a:p>
                    <a:p>
                      <a:pPr marL="285750" indent="-285750" algn="r" rtl="1">
                        <a:lnSpc>
                          <a:spcPct val="100000"/>
                        </a:lnSpc>
                        <a:buFontTx/>
                        <a:buChar char="-"/>
                      </a:pPr>
                      <a:r>
                        <a:rPr lang="fa-IR" b="1" dirty="0">
                          <a:cs typeface="Afra Light" pitchFamily="2" charset="-78"/>
                        </a:rPr>
                        <a:t>درج پسخوراند برای پزشک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یا مراقب ارجاع دهنده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مراجعات دوم به بعد: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جهت مراجعه فرد به مرکز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نیاز به ارجاع از سوی پزشک </a:t>
                      </a:r>
                      <a:r>
                        <a:rPr lang="fa-IR" sz="1800" b="1" u="sng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نیست.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کنترل شاخص های تن سنجی و پیگیری وضعیت وزن گیری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پیروی از رژیم غذایی تنظیم شده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آموزش و مشاوره تخصصی تغذیه در موارد عدم پیروی از اصول تغذیه سالم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پس از 3ماه حداکثر تا 2 نوبت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درج پسخوراند برای مراقب یا پذشک ارجاع دهنده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درصورت عدم حصول نتیجه، ارجاع مجدد به پذشک مرکز</a:t>
                      </a:r>
                      <a:endParaRPr lang="fa-IR" b="1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2134"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کمتر از 3-</a:t>
                      </a:r>
                      <a:r>
                        <a:rPr lang="fa-IR" sz="1800" b="1" baseline="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(کوتاه قدشدید)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هر امتیاز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endParaRPr lang="fa-IR" sz="1600" b="1" i="0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1"/>
                      <a:endParaRPr lang="fa-IR" b="1" u="none" baseline="0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32742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493208"/>
              </p:ext>
            </p:extLst>
          </p:nvPr>
        </p:nvGraphicFramePr>
        <p:xfrm>
          <a:off x="120237" y="115784"/>
          <a:ext cx="11924704" cy="659377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452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6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87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917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81881">
                <a:tc>
                  <a:txBody>
                    <a:bodyPr/>
                    <a:lstStyle/>
                    <a:p>
                      <a:pPr algn="ctr" rtl="1"/>
                      <a:r>
                        <a:rPr lang="en-US" sz="2000" dirty="0">
                          <a:cs typeface="Afra Light" pitchFamily="2" charset="-78"/>
                        </a:rPr>
                        <a:t>Z.S</a:t>
                      </a:r>
                      <a:endParaRPr lang="fa-IR" sz="2000" dirty="0">
                        <a:cs typeface="Afra Light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مراقب/ بهورز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dirty="0">
                        <a:cs typeface="Afra Light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اقدامات پزشک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Afra Light" pitchFamily="2" charset="-78"/>
                        </a:rPr>
                        <a:t>اقدامات کارشناس تغذیه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11893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Afra Light" pitchFamily="2" charset="-78"/>
                        </a:rPr>
                        <a:t>مبتلا به:</a:t>
                      </a:r>
                    </a:p>
                    <a:p>
                      <a:pPr algn="ct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دیابت</a:t>
                      </a:r>
                    </a:p>
                    <a:p>
                      <a:pPr algn="ct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پره دیابت</a:t>
                      </a:r>
                    </a:p>
                    <a:p>
                      <a:pPr algn="ct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فشارخون بالا</a:t>
                      </a: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پیش فشارخون بالا</a:t>
                      </a:r>
                    </a:p>
                    <a:p>
                      <a:pPr algn="ctr" rtl="1"/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Afra Light" pitchFamily="2" charset="-78"/>
                        </a:rPr>
                        <a:t>هایپرلبپیدمی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>
                          <a:cs typeface="Afra Light" pitchFamily="2" charset="-78"/>
                        </a:rPr>
                        <a:t>با هر امتیاز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1-</a:t>
                      </a:r>
                      <a:r>
                        <a:rPr lang="fa-IR" b="1" i="0" baseline="0" dirty="0">
                          <a:cs typeface="Afra Light" pitchFamily="2" charset="-78"/>
                        </a:rPr>
                        <a:t> ارایه مکمل ویتامین دی و آهن </a:t>
                      </a:r>
                      <a:r>
                        <a:rPr lang="fa-IR" sz="1600" b="1" i="0" baseline="0" dirty="0">
                          <a:cs typeface="Afra Light" pitchFamily="2" charset="-78"/>
                        </a:rPr>
                        <a:t>(درصورت نیاز)، آموزش مربوطه و کنترل مصرف منظم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 2- آموزش الگوی تغذیه سالم بر اساس امتیاز مطابق بسته های آموزشی تغذیه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3- آموذش درخصوص تحرک و فعالیت بدنی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4- تاکید برای شرکت در کلاس های آموزش گروهی کارشناس تغذیه مرکز و پیگیری /ان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5- ارجاع به پزشک </a:t>
                      </a: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6- ارجاع به کارشناس تغذیه در موارد تایید شده و تحت درمان و پیگیری جهت مراجعه</a:t>
                      </a:r>
                      <a:endParaRPr lang="fa-IR" sz="1600" b="1" i="0" dirty="0">
                        <a:cs typeface="Afra Light" pitchFamily="2" charset="-78"/>
                      </a:endParaRP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1600" b="1" i="0" baseline="0" dirty="0">
                          <a:cs typeface="Afra Light" pitchFamily="2" charset="-78"/>
                        </a:rPr>
                        <a:t>7- ادامه مراقبت مطابق بسته خدمت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rtl="1"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 ارزیابی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نوجوان و اقدام مطابق بسته خدمت گروه سنی</a:t>
                      </a:r>
                    </a:p>
                    <a:p>
                      <a:pPr marL="0" indent="0" algn="r" rtl="1"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درخواست آزمایشات مورد نیاز</a:t>
                      </a:r>
                      <a:endParaRPr lang="en-US" b="1" baseline="0" dirty="0">
                        <a:cs typeface="Afra Light" pitchFamily="2" charset="-78"/>
                      </a:endParaRP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ارجاع به مراجعه به کارشناس تغدیه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پیگیری اقدامات کارشناس تغذیه در پرونده بیماران ارجاع شده</a:t>
                      </a:r>
                    </a:p>
                    <a:p>
                      <a:pPr algn="r" rtl="1"/>
                      <a:r>
                        <a:rPr lang="fa-IR" b="1" baseline="0" dirty="0">
                          <a:cs typeface="Afra Light" pitchFamily="2" charset="-78"/>
                        </a:rPr>
                        <a:t>- درصورت عدم کنترل دیابت و فشارخون با اصلاح رژیم غذایی پس از 3نوبت پیگیری و مشاوره کارشناس تغذیه، اقدام مطابق با بسته خدمت بیماریهای غیرواگیر</a:t>
                      </a:r>
                      <a:endParaRPr lang="fa-IR" b="1" dirty="0">
                        <a:cs typeface="Afra Light" pitchFamily="2" charset="-78"/>
                      </a:endParaRP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b="1" dirty="0">
                          <a:cs typeface="Afra Light" pitchFamily="2" charset="-78"/>
                        </a:rPr>
                        <a:t>- ارائه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آموزش </a:t>
                      </a:r>
                      <a:r>
                        <a:rPr lang="fa-IR" b="1" dirty="0">
                          <a:cs typeface="Afra Light" pitchFamily="2" charset="-78"/>
                        </a:rPr>
                        <a:t>های گروهی هدفمند</a:t>
                      </a:r>
                      <a:endParaRPr lang="fa-IR" b="1" u="none" baseline="0" dirty="0">
                        <a:cs typeface="Afra Light" pitchFamily="2" charset="-78"/>
                      </a:endParaRP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</a:t>
                      </a:r>
                      <a:r>
                        <a:rPr lang="fa-IR" b="1" u="none" baseline="0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مراجعه</a:t>
                      </a:r>
                      <a:r>
                        <a:rPr lang="fa-IR" b="1" baseline="0" dirty="0">
                          <a:solidFill>
                            <a:srgbClr val="FF0000"/>
                          </a:solidFill>
                          <a:cs typeface="Afra Light" pitchFamily="2" charset="-78"/>
                        </a:rPr>
                        <a:t> اول: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</a:t>
                      </a:r>
                      <a:r>
                        <a:rPr lang="fa-IR" b="1" dirty="0">
                          <a:cs typeface="Afra Light" pitchFamily="2" charset="-78"/>
                        </a:rPr>
                        <a:t>بررسی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شاخص های تن سنجی</a:t>
                      </a:r>
                    </a:p>
                    <a:p>
                      <a:pPr marL="0" indent="0" algn="r" rtl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ارزیابی آزمایشات موجود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baseline="0" dirty="0">
                          <a:cs typeface="Afra Light" pitchFamily="2" charset="-78"/>
                        </a:rPr>
                        <a:t>- انجام ارزیابی های تغذیه ای در سامانه سیب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ارایه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آموزش و توصیه های تغذیه ای و آموزش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b="1" dirty="0">
                          <a:cs typeface="Afra Light" pitchFamily="2" charset="-78"/>
                        </a:rPr>
                        <a:t>- تنظیم رژیم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غذایی</a:t>
                      </a:r>
                    </a:p>
                    <a:p>
                      <a:pPr marL="0" indent="0" algn="r" rtl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fa-IR" b="1" dirty="0">
                          <a:cs typeface="Afra Light" pitchFamily="2" charset="-78"/>
                        </a:rPr>
                        <a:t>-درج پسخوراند برای پزشک</a:t>
                      </a:r>
                      <a:r>
                        <a:rPr lang="fa-IR" b="1" baseline="0" dirty="0">
                          <a:cs typeface="Afra Light" pitchFamily="2" charset="-78"/>
                        </a:rPr>
                        <a:t> یا مراقب ارجاع دهنده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مراجعات دوم به بعد:</a:t>
                      </a: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پیگیری جهت مراجعه فرد به مرکز</a:t>
                      </a:r>
                    </a:p>
                    <a:p>
                      <a:pPr marL="0" indent="0" algn="r" rtl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fa-IR" sz="1800" b="1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- نیاز به ارجاع از سوی پزشک </a:t>
                      </a:r>
                      <a:r>
                        <a:rPr lang="fa-IR" sz="1800" b="1" u="sng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نیست.</a:t>
                      </a:r>
                    </a:p>
                    <a:p>
                      <a:pPr marL="0" indent="0" algn="r" rtl="1">
                        <a:lnSpc>
                          <a:spcPct val="100000"/>
                        </a:lnSpc>
                        <a:buFontTx/>
                        <a:buNone/>
                      </a:pPr>
                      <a:endParaRPr lang="fa-IR" sz="1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fra Light" pitchFamily="2" charset="-78"/>
                      </a:endParaRPr>
                    </a:p>
                    <a:p>
                      <a:pPr marL="0" indent="0" algn="r" rtl="1">
                        <a:lnSpc>
                          <a:spcPct val="100000"/>
                        </a:lnSpc>
                        <a:buFontTx/>
                        <a:buNone/>
                      </a:pPr>
                      <a:r>
                        <a:rPr lang="fa-IR" sz="20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fra Light" pitchFamily="2" charset="-78"/>
                        </a:rPr>
                        <a:t>تواتر مراجعه:</a:t>
                      </a:r>
                    </a:p>
                  </a:txBody>
                  <a:tcPr anchor="ctr"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0249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7322" y="250639"/>
            <a:ext cx="11436626" cy="753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30000"/>
              </a:lnSpc>
            </a:pPr>
            <a:r>
              <a:rPr lang="fa-IR" sz="3600" b="1" dirty="0">
                <a:solidFill>
                  <a:srgbClr val="FF0000"/>
                </a:solidFill>
                <a:cs typeface="Afra Light" pitchFamily="2" charset="-78"/>
              </a:rPr>
              <a:t>تواتر مراجعه:</a:t>
            </a: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پره دیابت، دیابت،فشارخون و پیش فشارخون بالا طبق برنامه زمانی مراجعه به پزشگ</a:t>
            </a:r>
            <a:endParaRPr lang="en-US" sz="2800" b="1" dirty="0">
              <a:solidFill>
                <a:schemeClr val="dk1"/>
              </a:solidFill>
              <a:cs typeface="Afra Light" pitchFamily="2" charset="-78"/>
            </a:endParaRP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 </a:t>
            </a:r>
            <a:r>
              <a:rPr lang="fa-IR" sz="2800" b="1" dirty="0">
                <a:cs typeface="Afra Light" pitchFamily="2" charset="-78"/>
              </a:rPr>
              <a:t>فشارخون بالای کنترل نشده: </a:t>
            </a: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طبق برنامه زمانی مراجعه به پزشک تا زمان کنترل فشارخون</a:t>
            </a: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</a:t>
            </a:r>
            <a:r>
              <a:rPr lang="fa-IR" sz="2800" b="1" dirty="0">
                <a:cs typeface="Afra Light" pitchFamily="2" charset="-78"/>
              </a:rPr>
              <a:t>دیابت کنترل نشده: </a:t>
            </a: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پیگیری 2 هفته بعد، سپس طبق برنامه زمانی مراجعه به پزشک تا زمان کنترل قندخون</a:t>
            </a: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کنترل شاخص های تن سنجی و اصلاح الگوی مصرف و پیروی از رژیم غذایی تنظیم شده</a:t>
            </a: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کنترل شاخص های تن سنجی و پیگیری وضعیت وزن گیری</a:t>
            </a: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پیگیری پیروی از رژیم غذایی تنظیم شده</a:t>
            </a:r>
          </a:p>
          <a:p>
            <a:pPr algn="r" rtl="1">
              <a:lnSpc>
                <a:spcPct val="130000"/>
              </a:lnSpc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آموزش و مشاوره تخصصی تغذیه در موارد عدم پیروی از اصول تغذیه سالم</a:t>
            </a:r>
          </a:p>
          <a:p>
            <a:pPr algn="r" defTabSz="457200" rtl="1">
              <a:lnSpc>
                <a:spcPct val="130000"/>
              </a:lnSpc>
              <a:defRPr/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پیگیری پس از 3ماه حداکثر تا 2 نوبت</a:t>
            </a:r>
          </a:p>
          <a:p>
            <a:pPr algn="r" defTabSz="457200" rtl="1">
              <a:lnSpc>
                <a:spcPct val="130000"/>
              </a:lnSpc>
              <a:defRPr/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درج پسخوراند برای مراقب یا پذشک ارجاع دهنده</a:t>
            </a:r>
          </a:p>
          <a:p>
            <a:pPr algn="r" defTabSz="457200" rtl="1">
              <a:lnSpc>
                <a:spcPct val="130000"/>
              </a:lnSpc>
              <a:defRPr/>
            </a:pPr>
            <a:r>
              <a:rPr lang="fa-IR" sz="2800" b="1" dirty="0">
                <a:solidFill>
                  <a:schemeClr val="dk1"/>
                </a:solidFill>
                <a:cs typeface="Afra Light" pitchFamily="2" charset="-78"/>
              </a:rPr>
              <a:t>- درصورت عدم حصول نتیجه، ارجاع مجدد به پذشک مرکز</a:t>
            </a:r>
          </a:p>
          <a:p>
            <a:pPr algn="r" rtl="1">
              <a:lnSpc>
                <a:spcPct val="130000"/>
              </a:lnSpc>
            </a:pPr>
            <a:endParaRPr lang="fa-IR" sz="2800" b="1" dirty="0">
              <a:solidFill>
                <a:schemeClr val="dk1"/>
              </a:solidFill>
              <a:cs typeface="Afra Light" pitchFamily="2" charset="-78"/>
            </a:endParaRPr>
          </a:p>
          <a:p>
            <a:pPr algn="r" rtl="1">
              <a:lnSpc>
                <a:spcPct val="130000"/>
              </a:lnSpc>
            </a:pPr>
            <a:endParaRPr lang="fa-IR" sz="2800" b="1" dirty="0">
              <a:solidFill>
                <a:schemeClr val="dk1"/>
              </a:solidFill>
              <a:cs typeface="Afra Ligh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82273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522" y="44308"/>
            <a:ext cx="5645426" cy="680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1463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7844" y="0"/>
            <a:ext cx="4876799" cy="679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97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710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543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3769" t="38787" r="12351" b="25802"/>
          <a:stretch/>
        </p:blipFill>
        <p:spPr>
          <a:xfrm>
            <a:off x="604897" y="2264646"/>
            <a:ext cx="11428168" cy="30811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601" t="76057" r="10483" b="12633"/>
          <a:stretch/>
        </p:blipFill>
        <p:spPr>
          <a:xfrm>
            <a:off x="604896" y="5579759"/>
            <a:ext cx="11428169" cy="92792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91631" y="190001"/>
            <a:ext cx="11341434" cy="1935682"/>
          </a:xfrm>
        </p:spPr>
        <p:txBody>
          <a:bodyPr>
            <a:noAutofit/>
          </a:bodyPr>
          <a:lstStyle/>
          <a:p>
            <a:pPr algn="r"/>
            <a:r>
              <a:rPr lang="fa-IR" sz="2800" b="1" dirty="0">
                <a:cs typeface="B Mitra" panose="00000400000000000000" pitchFamily="2" charset="-78"/>
              </a:rPr>
              <a:t>قد برای سن:</a:t>
            </a:r>
            <a:r>
              <a:rPr lang="fa-IR" dirty="0">
                <a:cs typeface="B Mitra" panose="00000400000000000000" pitchFamily="2" charset="-78"/>
              </a:rPr>
              <a:t/>
            </a:r>
            <a:br>
              <a:rPr lang="fa-IR" dirty="0">
                <a:cs typeface="B Mitra" panose="00000400000000000000" pitchFamily="2" charset="-78"/>
              </a:rPr>
            </a:br>
            <a:r>
              <a:rPr lang="fa-IR" sz="2400" b="1" dirty="0">
                <a:solidFill>
                  <a:schemeClr val="bg2"/>
                </a:solidFill>
                <a:cs typeface="B Mitra" panose="00000400000000000000" pitchFamily="2" charset="-78"/>
              </a:rPr>
              <a:t>-</a:t>
            </a:r>
            <a:r>
              <a:rPr lang="fa-IR" sz="2000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مطلوب: </a:t>
            </a:r>
            <a:r>
              <a:rPr lang="en-US" sz="24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 2-</a:t>
            </a:r>
            <a:r>
              <a:rPr lang="fa-IR" sz="2800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dirty="0">
                <a:solidFill>
                  <a:schemeClr val="bg2"/>
                </a:solidFill>
                <a:cs typeface="B Mitra" panose="00000400000000000000" pitchFamily="2" charset="-78"/>
              </a:rPr>
              <a:t>تا </a:t>
            </a:r>
            <a:r>
              <a:rPr lang="en-US" sz="24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b="1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3+</a:t>
            </a:r>
            <a:r>
              <a:rPr lang="fa-IR" b="1" dirty="0">
                <a:solidFill>
                  <a:schemeClr val="bg2"/>
                </a:solidFill>
                <a:cs typeface="B Mitra" panose="00000400000000000000" pitchFamily="2" charset="-78"/>
              </a:rPr>
              <a:t/>
            </a:r>
            <a:br>
              <a:rPr lang="fa-IR" b="1" dirty="0">
                <a:solidFill>
                  <a:schemeClr val="bg2"/>
                </a:solidFill>
                <a:cs typeface="B Mitra" panose="00000400000000000000" pitchFamily="2" charset="-78"/>
              </a:rPr>
            </a:b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-</a:t>
            </a:r>
            <a:r>
              <a:rPr lang="fa-IR" sz="2000" b="1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نامطلوب: </a:t>
            </a:r>
            <a:r>
              <a:rPr lang="fa-IR" dirty="0">
                <a:solidFill>
                  <a:schemeClr val="bg2"/>
                </a:solidFill>
                <a:cs typeface="B Mitra" panose="00000400000000000000" pitchFamily="2" charset="-78"/>
              </a:rPr>
              <a:t>کمتر از </a:t>
            </a:r>
            <a:r>
              <a:rPr lang="en-US" sz="24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sz="2400" b="1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2-</a:t>
            </a:r>
            <a:r>
              <a:rPr lang="fa-IR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و یا بالاتر از </a:t>
            </a:r>
            <a:r>
              <a:rPr lang="en-US" sz="28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 3+</a:t>
            </a:r>
          </a:p>
        </p:txBody>
      </p:sp>
    </p:spTree>
    <p:extLst>
      <p:ext uri="{BB962C8B-B14F-4D97-AF65-F5344CB8AC3E}">
        <p14:creationId xmlns:p14="http://schemas.microsoft.com/office/powerpoint/2010/main" val="3458698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tx2"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0501" t="14626" r="20118" b="6338"/>
          <a:stretch/>
        </p:blipFill>
        <p:spPr>
          <a:xfrm>
            <a:off x="1330036" y="26638"/>
            <a:ext cx="9535885" cy="6831362"/>
          </a:xfrm>
          <a:prstGeom prst="rect">
            <a:avLst/>
          </a:prstGeom>
          <a:ln>
            <a:solidFill>
              <a:srgbClr val="AE875C"/>
            </a:solidFill>
          </a:ln>
        </p:spPr>
      </p:pic>
      <p:sp>
        <p:nvSpPr>
          <p:cNvPr id="2" name="Oval 1"/>
          <p:cNvSpPr/>
          <p:nvPr/>
        </p:nvSpPr>
        <p:spPr>
          <a:xfrm>
            <a:off x="2606040" y="4846320"/>
            <a:ext cx="137160" cy="10287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Oval 2"/>
          <p:cNvSpPr/>
          <p:nvPr/>
        </p:nvSpPr>
        <p:spPr>
          <a:xfrm>
            <a:off x="3040380" y="5097780"/>
            <a:ext cx="114300" cy="914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2929890" y="3394710"/>
            <a:ext cx="110490" cy="952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3156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lumMod val="20000"/>
                <a:lumOff val="8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7518" t="9743" r="18506" b="7880"/>
          <a:stretch/>
        </p:blipFill>
        <p:spPr>
          <a:xfrm>
            <a:off x="1258784" y="-41563"/>
            <a:ext cx="9809018" cy="689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375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 txBox="1">
            <a:spLocks/>
          </p:cNvSpPr>
          <p:nvPr/>
        </p:nvSpPr>
        <p:spPr>
          <a:xfrm>
            <a:off x="691631" y="94998"/>
            <a:ext cx="11341434" cy="193568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1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rtl="1" eaLnBrk="1" hangingPunct="1">
              <a:defRPr>
                <a:solidFill>
                  <a:schemeClr val="tx2"/>
                </a:solidFill>
              </a:defRPr>
            </a:lvl2pPr>
            <a:lvl3pPr rtl="1" eaLnBrk="1" hangingPunct="1">
              <a:defRPr>
                <a:solidFill>
                  <a:schemeClr val="tx2"/>
                </a:solidFill>
              </a:defRPr>
            </a:lvl3pPr>
            <a:lvl4pPr rtl="1" eaLnBrk="1" hangingPunct="1">
              <a:defRPr>
                <a:solidFill>
                  <a:schemeClr val="tx2"/>
                </a:solidFill>
              </a:defRPr>
            </a:lvl4pPr>
            <a:lvl5pPr rtl="1" eaLnBrk="1" hangingPunct="1">
              <a:defRPr>
                <a:solidFill>
                  <a:schemeClr val="tx2"/>
                </a:solidFill>
              </a:defRPr>
            </a:lvl5pPr>
            <a:lvl6pPr rtl="1" eaLnBrk="1" hangingPunct="1">
              <a:defRPr>
                <a:solidFill>
                  <a:schemeClr val="tx2"/>
                </a:solidFill>
              </a:defRPr>
            </a:lvl6pPr>
            <a:lvl7pPr rtl="1" eaLnBrk="1" hangingPunct="1">
              <a:defRPr>
                <a:solidFill>
                  <a:schemeClr val="tx2"/>
                </a:solidFill>
              </a:defRPr>
            </a:lvl7pPr>
            <a:lvl8pPr rtl="1" eaLnBrk="1" hangingPunct="1">
              <a:defRPr>
                <a:solidFill>
                  <a:schemeClr val="tx2"/>
                </a:solidFill>
              </a:defRPr>
            </a:lvl8pPr>
            <a:lvl9pPr rtl="1"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en-US" sz="2000" b="1" dirty="0">
                <a:cs typeface="B Mitra" panose="00000400000000000000" pitchFamily="2" charset="-78"/>
              </a:rPr>
              <a:t>BMI</a:t>
            </a:r>
            <a:r>
              <a:rPr lang="fa-IR" sz="2800" b="1" dirty="0">
                <a:cs typeface="B Mitra" panose="00000400000000000000" pitchFamily="2" charset="-78"/>
              </a:rPr>
              <a:t> برای سن:</a:t>
            </a:r>
            <a:r>
              <a:rPr lang="fa-IR" dirty="0">
                <a:cs typeface="B Mitra" panose="00000400000000000000" pitchFamily="2" charset="-78"/>
              </a:rPr>
              <a:t/>
            </a:r>
            <a:br>
              <a:rPr lang="fa-IR" dirty="0">
                <a:cs typeface="B Mitra" panose="00000400000000000000" pitchFamily="2" charset="-78"/>
              </a:rPr>
            </a:br>
            <a:r>
              <a:rPr lang="fa-IR" sz="2400" b="1" dirty="0">
                <a:solidFill>
                  <a:schemeClr val="bg2"/>
                </a:solidFill>
                <a:cs typeface="B Mitra" panose="00000400000000000000" pitchFamily="2" charset="-78"/>
              </a:rPr>
              <a:t>-</a:t>
            </a:r>
            <a:r>
              <a:rPr lang="fa-IR" sz="2000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مطلوب: </a:t>
            </a:r>
            <a:r>
              <a:rPr lang="en-US" sz="24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 2-</a:t>
            </a:r>
            <a:r>
              <a:rPr lang="fa-IR" sz="2800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dirty="0">
                <a:solidFill>
                  <a:schemeClr val="bg2"/>
                </a:solidFill>
                <a:cs typeface="B Mitra" panose="00000400000000000000" pitchFamily="2" charset="-78"/>
              </a:rPr>
              <a:t>تا </a:t>
            </a:r>
            <a:r>
              <a:rPr lang="en-US" sz="24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b="1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1+</a:t>
            </a:r>
            <a:r>
              <a:rPr lang="fa-IR" b="1" dirty="0">
                <a:solidFill>
                  <a:schemeClr val="bg2"/>
                </a:solidFill>
                <a:cs typeface="B Mitra" panose="00000400000000000000" pitchFamily="2" charset="-78"/>
              </a:rPr>
              <a:t/>
            </a:r>
            <a:br>
              <a:rPr lang="fa-IR" b="1" dirty="0">
                <a:solidFill>
                  <a:schemeClr val="bg2"/>
                </a:solidFill>
                <a:cs typeface="B Mitra" panose="00000400000000000000" pitchFamily="2" charset="-78"/>
              </a:rPr>
            </a:b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-</a:t>
            </a:r>
            <a:r>
              <a:rPr lang="fa-IR" sz="2000" b="1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نامطلوب: </a:t>
            </a:r>
            <a:r>
              <a:rPr lang="fa-IR" dirty="0">
                <a:solidFill>
                  <a:schemeClr val="bg2"/>
                </a:solidFill>
                <a:cs typeface="B Mitra" panose="00000400000000000000" pitchFamily="2" charset="-78"/>
              </a:rPr>
              <a:t>کمتر از </a:t>
            </a:r>
            <a:r>
              <a:rPr lang="en-US" sz="24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sz="2400" b="1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2-</a:t>
            </a:r>
            <a:r>
              <a:rPr lang="fa-IR" dirty="0">
                <a:solidFill>
                  <a:schemeClr val="bg2"/>
                </a:solidFill>
                <a:cs typeface="B Mitra" panose="00000400000000000000" pitchFamily="2" charset="-78"/>
              </a:rPr>
              <a:t> </a:t>
            </a:r>
            <a:r>
              <a:rPr lang="fa-IR" sz="3200" dirty="0">
                <a:solidFill>
                  <a:schemeClr val="bg2"/>
                </a:solidFill>
                <a:cs typeface="B Mitra" panose="00000400000000000000" pitchFamily="2" charset="-78"/>
              </a:rPr>
              <a:t>و یا بالاتر از </a:t>
            </a:r>
            <a:r>
              <a:rPr lang="en-US" sz="2800" b="1" dirty="0">
                <a:solidFill>
                  <a:schemeClr val="bg2"/>
                </a:solidFill>
                <a:cs typeface="B Mitra" panose="00000400000000000000" pitchFamily="2" charset="-78"/>
              </a:rPr>
              <a:t>Z.S</a:t>
            </a:r>
            <a:r>
              <a:rPr lang="fa-IR" sz="2800" b="1" dirty="0">
                <a:solidFill>
                  <a:schemeClr val="bg2"/>
                </a:solidFill>
                <a:cs typeface="B Mitra" panose="00000400000000000000" pitchFamily="2" charset="-78"/>
              </a:rPr>
              <a:t> 1+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769" t="29771" r="3736" b="29457"/>
          <a:stretch/>
        </p:blipFill>
        <p:spPr>
          <a:xfrm>
            <a:off x="201881" y="2030680"/>
            <a:ext cx="11831184" cy="32457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615" y="5478278"/>
            <a:ext cx="9455716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77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lumMod val="20000"/>
                <a:lumOff val="8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787" y="87477"/>
            <a:ext cx="9191175" cy="6770523"/>
          </a:xfrm>
          <a:prstGeom prst="rect">
            <a:avLst/>
          </a:prstGeom>
        </p:spPr>
      </p:pic>
      <p:sp>
        <p:nvSpPr>
          <p:cNvPr id="2" name="Flowchart: Connector 1"/>
          <p:cNvSpPr/>
          <p:nvPr/>
        </p:nvSpPr>
        <p:spPr>
          <a:xfrm>
            <a:off x="3303270" y="4892040"/>
            <a:ext cx="102870" cy="102870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Flowchart: Connector 4"/>
          <p:cNvSpPr/>
          <p:nvPr/>
        </p:nvSpPr>
        <p:spPr>
          <a:xfrm>
            <a:off x="3307080" y="3604260"/>
            <a:ext cx="102870" cy="102870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Flowchart: Connector 5"/>
          <p:cNvSpPr/>
          <p:nvPr/>
        </p:nvSpPr>
        <p:spPr>
          <a:xfrm>
            <a:off x="3297555" y="5535930"/>
            <a:ext cx="102870" cy="102870"/>
          </a:xfrm>
          <a:prstGeom prst="flowChartConnec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4018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lumMod val="20000"/>
                <a:lumOff val="8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416" y="118334"/>
            <a:ext cx="9526942" cy="667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408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heme/theme1.xml><?xml version="1.0" encoding="utf-8"?>
<a:theme xmlns:a="http://schemas.openxmlformats.org/drawingml/2006/main" name="1_Office Theme">
  <a:themeElements>
    <a:clrScheme name="Office Theme 2">
      <a:dk1>
        <a:srgbClr val="000000"/>
      </a:dk1>
      <a:lt1>
        <a:srgbClr val="FFCCCC"/>
      </a:lt1>
      <a:dk2>
        <a:srgbClr val="000000"/>
      </a:dk2>
      <a:lt2>
        <a:srgbClr val="B2B2B2"/>
      </a:lt2>
      <a:accent1>
        <a:srgbClr val="8C512A"/>
      </a:accent1>
      <a:accent2>
        <a:srgbClr val="8C386B"/>
      </a:accent2>
      <a:accent3>
        <a:srgbClr val="FFE2E2"/>
      </a:accent3>
      <a:accent4>
        <a:srgbClr val="000000"/>
      </a:accent4>
      <a:accent5>
        <a:srgbClr val="C5B3AC"/>
      </a:accent5>
      <a:accent6>
        <a:srgbClr val="7E3260"/>
      </a:accent6>
      <a:hlink>
        <a:srgbClr val="8C2323"/>
      </a:hlink>
      <a:folHlink>
        <a:srgbClr val="63338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B23636"/>
        </a:accent1>
        <a:accent2>
          <a:srgbClr val="A63249"/>
        </a:accent2>
        <a:accent3>
          <a:srgbClr val="FFE2E2"/>
        </a:accent3>
        <a:accent4>
          <a:srgbClr val="000000"/>
        </a:accent4>
        <a:accent5>
          <a:srgbClr val="D5AEAE"/>
        </a:accent5>
        <a:accent6>
          <a:srgbClr val="962C41"/>
        </a:accent6>
        <a:hlink>
          <a:srgbClr val="990000"/>
        </a:hlink>
        <a:folHlink>
          <a:srgbClr val="8C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8C512A"/>
        </a:accent1>
        <a:accent2>
          <a:srgbClr val="8C386B"/>
        </a:accent2>
        <a:accent3>
          <a:srgbClr val="FFE2E2"/>
        </a:accent3>
        <a:accent4>
          <a:srgbClr val="000000"/>
        </a:accent4>
        <a:accent5>
          <a:srgbClr val="C5B3AC"/>
        </a:accent5>
        <a:accent6>
          <a:srgbClr val="7E3260"/>
        </a:accent6>
        <a:hlink>
          <a:srgbClr val="8C2323"/>
        </a:hlink>
        <a:folHlink>
          <a:srgbClr val="6333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00698C"/>
        </a:accent1>
        <a:accent2>
          <a:srgbClr val="A63232"/>
        </a:accent2>
        <a:accent3>
          <a:srgbClr val="FFE2E2"/>
        </a:accent3>
        <a:accent4>
          <a:srgbClr val="000000"/>
        </a:accent4>
        <a:accent5>
          <a:srgbClr val="AAB9C5"/>
        </a:accent5>
        <a:accent6>
          <a:srgbClr val="962C2C"/>
        </a:accent6>
        <a:hlink>
          <a:srgbClr val="335280"/>
        </a:hlink>
        <a:folHlink>
          <a:srgbClr val="4B59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735C00"/>
        </a:accent1>
        <a:accent2>
          <a:srgbClr val="217321"/>
        </a:accent2>
        <a:accent3>
          <a:srgbClr val="FFE2E2"/>
        </a:accent3>
        <a:accent4>
          <a:srgbClr val="000000"/>
        </a:accent4>
        <a:accent5>
          <a:srgbClr val="BCB5AA"/>
        </a:accent5>
        <a:accent6>
          <a:srgbClr val="1D681D"/>
        </a:accent6>
        <a:hlink>
          <a:srgbClr val="403380"/>
        </a:hlink>
        <a:folHlink>
          <a:srgbClr val="8C2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23636"/>
        </a:accent1>
        <a:accent2>
          <a:srgbClr val="A63249"/>
        </a:accent2>
        <a:accent3>
          <a:srgbClr val="FFFFFF"/>
        </a:accent3>
        <a:accent4>
          <a:srgbClr val="000000"/>
        </a:accent4>
        <a:accent5>
          <a:srgbClr val="D5AEAE"/>
        </a:accent5>
        <a:accent6>
          <a:srgbClr val="962C41"/>
        </a:accent6>
        <a:hlink>
          <a:srgbClr val="990000"/>
        </a:hlink>
        <a:folHlink>
          <a:srgbClr val="8C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C512A"/>
        </a:accent1>
        <a:accent2>
          <a:srgbClr val="8C386B"/>
        </a:accent2>
        <a:accent3>
          <a:srgbClr val="FFFFFF"/>
        </a:accent3>
        <a:accent4>
          <a:srgbClr val="000000"/>
        </a:accent4>
        <a:accent5>
          <a:srgbClr val="C5B3AC"/>
        </a:accent5>
        <a:accent6>
          <a:srgbClr val="7E3260"/>
        </a:accent6>
        <a:hlink>
          <a:srgbClr val="8C2323"/>
        </a:hlink>
        <a:folHlink>
          <a:srgbClr val="6333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698C"/>
        </a:accent1>
        <a:accent2>
          <a:srgbClr val="A63232"/>
        </a:accent2>
        <a:accent3>
          <a:srgbClr val="FFFFFF"/>
        </a:accent3>
        <a:accent4>
          <a:srgbClr val="000000"/>
        </a:accent4>
        <a:accent5>
          <a:srgbClr val="AAB9C5"/>
        </a:accent5>
        <a:accent6>
          <a:srgbClr val="962C2C"/>
        </a:accent6>
        <a:hlink>
          <a:srgbClr val="335280"/>
        </a:hlink>
        <a:folHlink>
          <a:srgbClr val="4B59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735C00"/>
        </a:accent1>
        <a:accent2>
          <a:srgbClr val="217321"/>
        </a:accent2>
        <a:accent3>
          <a:srgbClr val="FFFFFF"/>
        </a:accent3>
        <a:accent4>
          <a:srgbClr val="000000"/>
        </a:accent4>
        <a:accent5>
          <a:srgbClr val="BCB5AA"/>
        </a:accent5>
        <a:accent6>
          <a:srgbClr val="1D681D"/>
        </a:accent6>
        <a:hlink>
          <a:srgbClr val="403380"/>
        </a:hlink>
        <a:folHlink>
          <a:srgbClr val="8C232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 2">
      <a:dk1>
        <a:srgbClr val="000000"/>
      </a:dk1>
      <a:lt1>
        <a:srgbClr val="FFCCCC"/>
      </a:lt1>
      <a:dk2>
        <a:srgbClr val="000000"/>
      </a:dk2>
      <a:lt2>
        <a:srgbClr val="B2B2B2"/>
      </a:lt2>
      <a:accent1>
        <a:srgbClr val="8C512A"/>
      </a:accent1>
      <a:accent2>
        <a:srgbClr val="8C386B"/>
      </a:accent2>
      <a:accent3>
        <a:srgbClr val="FFE2E2"/>
      </a:accent3>
      <a:accent4>
        <a:srgbClr val="000000"/>
      </a:accent4>
      <a:accent5>
        <a:srgbClr val="C5B3AC"/>
      </a:accent5>
      <a:accent6>
        <a:srgbClr val="7E3260"/>
      </a:accent6>
      <a:hlink>
        <a:srgbClr val="8C2323"/>
      </a:hlink>
      <a:folHlink>
        <a:srgbClr val="63338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B23636"/>
        </a:accent1>
        <a:accent2>
          <a:srgbClr val="A63249"/>
        </a:accent2>
        <a:accent3>
          <a:srgbClr val="FFE2E2"/>
        </a:accent3>
        <a:accent4>
          <a:srgbClr val="000000"/>
        </a:accent4>
        <a:accent5>
          <a:srgbClr val="D5AEAE"/>
        </a:accent5>
        <a:accent6>
          <a:srgbClr val="962C41"/>
        </a:accent6>
        <a:hlink>
          <a:srgbClr val="990000"/>
        </a:hlink>
        <a:folHlink>
          <a:srgbClr val="8C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8C512A"/>
        </a:accent1>
        <a:accent2>
          <a:srgbClr val="8C386B"/>
        </a:accent2>
        <a:accent3>
          <a:srgbClr val="FFE2E2"/>
        </a:accent3>
        <a:accent4>
          <a:srgbClr val="000000"/>
        </a:accent4>
        <a:accent5>
          <a:srgbClr val="C5B3AC"/>
        </a:accent5>
        <a:accent6>
          <a:srgbClr val="7E3260"/>
        </a:accent6>
        <a:hlink>
          <a:srgbClr val="8C2323"/>
        </a:hlink>
        <a:folHlink>
          <a:srgbClr val="6333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00698C"/>
        </a:accent1>
        <a:accent2>
          <a:srgbClr val="A63232"/>
        </a:accent2>
        <a:accent3>
          <a:srgbClr val="FFE2E2"/>
        </a:accent3>
        <a:accent4>
          <a:srgbClr val="000000"/>
        </a:accent4>
        <a:accent5>
          <a:srgbClr val="AAB9C5"/>
        </a:accent5>
        <a:accent6>
          <a:srgbClr val="962C2C"/>
        </a:accent6>
        <a:hlink>
          <a:srgbClr val="335280"/>
        </a:hlink>
        <a:folHlink>
          <a:srgbClr val="4B59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735C00"/>
        </a:accent1>
        <a:accent2>
          <a:srgbClr val="217321"/>
        </a:accent2>
        <a:accent3>
          <a:srgbClr val="FFE2E2"/>
        </a:accent3>
        <a:accent4>
          <a:srgbClr val="000000"/>
        </a:accent4>
        <a:accent5>
          <a:srgbClr val="BCB5AA"/>
        </a:accent5>
        <a:accent6>
          <a:srgbClr val="1D681D"/>
        </a:accent6>
        <a:hlink>
          <a:srgbClr val="403380"/>
        </a:hlink>
        <a:folHlink>
          <a:srgbClr val="8C2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23636"/>
        </a:accent1>
        <a:accent2>
          <a:srgbClr val="A63249"/>
        </a:accent2>
        <a:accent3>
          <a:srgbClr val="FFFFFF"/>
        </a:accent3>
        <a:accent4>
          <a:srgbClr val="000000"/>
        </a:accent4>
        <a:accent5>
          <a:srgbClr val="D5AEAE"/>
        </a:accent5>
        <a:accent6>
          <a:srgbClr val="962C41"/>
        </a:accent6>
        <a:hlink>
          <a:srgbClr val="990000"/>
        </a:hlink>
        <a:folHlink>
          <a:srgbClr val="8C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C512A"/>
        </a:accent1>
        <a:accent2>
          <a:srgbClr val="8C386B"/>
        </a:accent2>
        <a:accent3>
          <a:srgbClr val="FFFFFF"/>
        </a:accent3>
        <a:accent4>
          <a:srgbClr val="000000"/>
        </a:accent4>
        <a:accent5>
          <a:srgbClr val="C5B3AC"/>
        </a:accent5>
        <a:accent6>
          <a:srgbClr val="7E3260"/>
        </a:accent6>
        <a:hlink>
          <a:srgbClr val="8C2323"/>
        </a:hlink>
        <a:folHlink>
          <a:srgbClr val="6333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698C"/>
        </a:accent1>
        <a:accent2>
          <a:srgbClr val="A63232"/>
        </a:accent2>
        <a:accent3>
          <a:srgbClr val="FFFFFF"/>
        </a:accent3>
        <a:accent4>
          <a:srgbClr val="000000"/>
        </a:accent4>
        <a:accent5>
          <a:srgbClr val="AAB9C5"/>
        </a:accent5>
        <a:accent6>
          <a:srgbClr val="962C2C"/>
        </a:accent6>
        <a:hlink>
          <a:srgbClr val="335280"/>
        </a:hlink>
        <a:folHlink>
          <a:srgbClr val="4B59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735C00"/>
        </a:accent1>
        <a:accent2>
          <a:srgbClr val="217321"/>
        </a:accent2>
        <a:accent3>
          <a:srgbClr val="FFFFFF"/>
        </a:accent3>
        <a:accent4>
          <a:srgbClr val="000000"/>
        </a:accent4>
        <a:accent5>
          <a:srgbClr val="BCB5AA"/>
        </a:accent5>
        <a:accent6>
          <a:srgbClr val="1D681D"/>
        </a:accent6>
        <a:hlink>
          <a:srgbClr val="403380"/>
        </a:hlink>
        <a:folHlink>
          <a:srgbClr val="8C232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 2">
      <a:dk1>
        <a:srgbClr val="000000"/>
      </a:dk1>
      <a:lt1>
        <a:srgbClr val="FFCCCC"/>
      </a:lt1>
      <a:dk2>
        <a:srgbClr val="000000"/>
      </a:dk2>
      <a:lt2>
        <a:srgbClr val="B2B2B2"/>
      </a:lt2>
      <a:accent1>
        <a:srgbClr val="8C512A"/>
      </a:accent1>
      <a:accent2>
        <a:srgbClr val="8C386B"/>
      </a:accent2>
      <a:accent3>
        <a:srgbClr val="FFE2E2"/>
      </a:accent3>
      <a:accent4>
        <a:srgbClr val="000000"/>
      </a:accent4>
      <a:accent5>
        <a:srgbClr val="C5B3AC"/>
      </a:accent5>
      <a:accent6>
        <a:srgbClr val="7E3260"/>
      </a:accent6>
      <a:hlink>
        <a:srgbClr val="8C2323"/>
      </a:hlink>
      <a:folHlink>
        <a:srgbClr val="63338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B23636"/>
        </a:accent1>
        <a:accent2>
          <a:srgbClr val="A63249"/>
        </a:accent2>
        <a:accent3>
          <a:srgbClr val="FFE2E2"/>
        </a:accent3>
        <a:accent4>
          <a:srgbClr val="000000"/>
        </a:accent4>
        <a:accent5>
          <a:srgbClr val="D5AEAE"/>
        </a:accent5>
        <a:accent6>
          <a:srgbClr val="962C41"/>
        </a:accent6>
        <a:hlink>
          <a:srgbClr val="990000"/>
        </a:hlink>
        <a:folHlink>
          <a:srgbClr val="8C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8C512A"/>
        </a:accent1>
        <a:accent2>
          <a:srgbClr val="8C386B"/>
        </a:accent2>
        <a:accent3>
          <a:srgbClr val="FFE2E2"/>
        </a:accent3>
        <a:accent4>
          <a:srgbClr val="000000"/>
        </a:accent4>
        <a:accent5>
          <a:srgbClr val="C5B3AC"/>
        </a:accent5>
        <a:accent6>
          <a:srgbClr val="7E3260"/>
        </a:accent6>
        <a:hlink>
          <a:srgbClr val="8C2323"/>
        </a:hlink>
        <a:folHlink>
          <a:srgbClr val="6333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00698C"/>
        </a:accent1>
        <a:accent2>
          <a:srgbClr val="A63232"/>
        </a:accent2>
        <a:accent3>
          <a:srgbClr val="FFE2E2"/>
        </a:accent3>
        <a:accent4>
          <a:srgbClr val="000000"/>
        </a:accent4>
        <a:accent5>
          <a:srgbClr val="AAB9C5"/>
        </a:accent5>
        <a:accent6>
          <a:srgbClr val="962C2C"/>
        </a:accent6>
        <a:hlink>
          <a:srgbClr val="335280"/>
        </a:hlink>
        <a:folHlink>
          <a:srgbClr val="4B59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CCCC"/>
        </a:lt1>
        <a:dk2>
          <a:srgbClr val="000000"/>
        </a:dk2>
        <a:lt2>
          <a:srgbClr val="B2B2B2"/>
        </a:lt2>
        <a:accent1>
          <a:srgbClr val="735C00"/>
        </a:accent1>
        <a:accent2>
          <a:srgbClr val="217321"/>
        </a:accent2>
        <a:accent3>
          <a:srgbClr val="FFE2E2"/>
        </a:accent3>
        <a:accent4>
          <a:srgbClr val="000000"/>
        </a:accent4>
        <a:accent5>
          <a:srgbClr val="BCB5AA"/>
        </a:accent5>
        <a:accent6>
          <a:srgbClr val="1D681D"/>
        </a:accent6>
        <a:hlink>
          <a:srgbClr val="403380"/>
        </a:hlink>
        <a:folHlink>
          <a:srgbClr val="8C2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23636"/>
        </a:accent1>
        <a:accent2>
          <a:srgbClr val="A63249"/>
        </a:accent2>
        <a:accent3>
          <a:srgbClr val="FFFFFF"/>
        </a:accent3>
        <a:accent4>
          <a:srgbClr val="000000"/>
        </a:accent4>
        <a:accent5>
          <a:srgbClr val="D5AEAE"/>
        </a:accent5>
        <a:accent6>
          <a:srgbClr val="962C41"/>
        </a:accent6>
        <a:hlink>
          <a:srgbClr val="990000"/>
        </a:hlink>
        <a:folHlink>
          <a:srgbClr val="8C00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C512A"/>
        </a:accent1>
        <a:accent2>
          <a:srgbClr val="8C386B"/>
        </a:accent2>
        <a:accent3>
          <a:srgbClr val="FFFFFF"/>
        </a:accent3>
        <a:accent4>
          <a:srgbClr val="000000"/>
        </a:accent4>
        <a:accent5>
          <a:srgbClr val="C5B3AC"/>
        </a:accent5>
        <a:accent6>
          <a:srgbClr val="7E3260"/>
        </a:accent6>
        <a:hlink>
          <a:srgbClr val="8C2323"/>
        </a:hlink>
        <a:folHlink>
          <a:srgbClr val="6333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698C"/>
        </a:accent1>
        <a:accent2>
          <a:srgbClr val="A63232"/>
        </a:accent2>
        <a:accent3>
          <a:srgbClr val="FFFFFF"/>
        </a:accent3>
        <a:accent4>
          <a:srgbClr val="000000"/>
        </a:accent4>
        <a:accent5>
          <a:srgbClr val="AAB9C5"/>
        </a:accent5>
        <a:accent6>
          <a:srgbClr val="962C2C"/>
        </a:accent6>
        <a:hlink>
          <a:srgbClr val="335280"/>
        </a:hlink>
        <a:folHlink>
          <a:srgbClr val="4B592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735C00"/>
        </a:accent1>
        <a:accent2>
          <a:srgbClr val="217321"/>
        </a:accent2>
        <a:accent3>
          <a:srgbClr val="FFFFFF"/>
        </a:accent3>
        <a:accent4>
          <a:srgbClr val="000000"/>
        </a:accent4>
        <a:accent5>
          <a:srgbClr val="BCB5AA"/>
        </a:accent5>
        <a:accent6>
          <a:srgbClr val="1D681D"/>
        </a:accent6>
        <a:hlink>
          <a:srgbClr val="403380"/>
        </a:hlink>
        <a:folHlink>
          <a:srgbClr val="8C232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 Theme 2">
      <a:dk1>
        <a:srgbClr val="000000"/>
      </a:dk1>
      <a:lt1>
        <a:srgbClr val="CCFFFF"/>
      </a:lt1>
      <a:dk2>
        <a:srgbClr val="000000"/>
      </a:dk2>
      <a:lt2>
        <a:srgbClr val="B2B2B2"/>
      </a:lt2>
      <a:accent1>
        <a:srgbClr val="318C23"/>
      </a:accent1>
      <a:accent2>
        <a:srgbClr val="3268A6"/>
      </a:accent2>
      <a:accent3>
        <a:srgbClr val="E2FFFF"/>
      </a:accent3>
      <a:accent4>
        <a:srgbClr val="000000"/>
      </a:accent4>
      <a:accent5>
        <a:srgbClr val="ADC5AC"/>
      </a:accent5>
      <a:accent6>
        <a:srgbClr val="2C5E96"/>
      </a:accent6>
      <a:hlink>
        <a:srgbClr val="006E6E"/>
      </a:hlink>
      <a:folHlink>
        <a:srgbClr val="4B468C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E2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E2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E2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CC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E2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008C8C"/>
        </a:accent1>
        <a:accent2>
          <a:srgbClr val="008096"/>
        </a:accent2>
        <a:accent3>
          <a:srgbClr val="FFFFFF"/>
        </a:accent3>
        <a:accent4>
          <a:srgbClr val="000000"/>
        </a:accent4>
        <a:accent5>
          <a:srgbClr val="AAC5C5"/>
        </a:accent5>
        <a:accent6>
          <a:srgbClr val="007387"/>
        </a:accent6>
        <a:hlink>
          <a:srgbClr val="007373"/>
        </a:hlink>
        <a:folHlink>
          <a:srgbClr val="0066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18C23"/>
        </a:accent1>
        <a:accent2>
          <a:srgbClr val="3268A6"/>
        </a:accent2>
        <a:accent3>
          <a:srgbClr val="FFFFFF"/>
        </a:accent3>
        <a:accent4>
          <a:srgbClr val="000000"/>
        </a:accent4>
        <a:accent5>
          <a:srgbClr val="ADC5AC"/>
        </a:accent5>
        <a:accent6>
          <a:srgbClr val="2C5E96"/>
        </a:accent6>
        <a:hlink>
          <a:srgbClr val="006E6E"/>
        </a:hlink>
        <a:folHlink>
          <a:srgbClr val="4B4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6B2E"/>
        </a:accent1>
        <a:accent2>
          <a:srgbClr val="007878"/>
        </a:accent2>
        <a:accent3>
          <a:srgbClr val="FFFFFF"/>
        </a:accent3>
        <a:accent4>
          <a:srgbClr val="000000"/>
        </a:accent4>
        <a:accent5>
          <a:srgbClr val="CABAAD"/>
        </a:accent5>
        <a:accent6>
          <a:srgbClr val="006C6C"/>
        </a:accent6>
        <a:hlink>
          <a:srgbClr val="8C3137"/>
        </a:hlink>
        <a:folHlink>
          <a:srgbClr val="802D6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D26"/>
        </a:accent1>
        <a:accent2>
          <a:srgbClr val="A65832"/>
        </a:accent2>
        <a:accent3>
          <a:srgbClr val="FFFFFF"/>
        </a:accent3>
        <a:accent4>
          <a:srgbClr val="000000"/>
        </a:accent4>
        <a:accent5>
          <a:srgbClr val="C0BFAC"/>
        </a:accent5>
        <a:accent6>
          <a:srgbClr val="964F2C"/>
        </a:accent6>
        <a:hlink>
          <a:srgbClr val="006B6B"/>
        </a:hlink>
        <a:folHlink>
          <a:srgbClr val="644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Slice">
  <a:themeElements>
    <a:clrScheme name="Custom 1">
      <a:dk1>
        <a:sysClr val="windowText" lastClr="000000"/>
      </a:dk1>
      <a:lt1>
        <a:sysClr val="window" lastClr="FFFFFF"/>
      </a:lt1>
      <a:dk2>
        <a:srgbClr val="146194"/>
      </a:dk2>
      <a:lt2>
        <a:srgbClr val="E3F7FC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2749</Words>
  <Application>Microsoft Office PowerPoint</Application>
  <PresentationFormat>Widescreen</PresentationFormat>
  <Paragraphs>442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Aban</vt:lpstr>
      <vt:lpstr>Afra Light</vt:lpstr>
      <vt:lpstr>Arial</vt:lpstr>
      <vt:lpstr>B Homa</vt:lpstr>
      <vt:lpstr>B Mitra</vt:lpstr>
      <vt:lpstr>B Titr</vt:lpstr>
      <vt:lpstr>Century Gothic</vt:lpstr>
      <vt:lpstr>Nazanin</vt:lpstr>
      <vt:lpstr>Tahoma</vt:lpstr>
      <vt:lpstr>Wingdings</vt:lpstr>
      <vt:lpstr>Wingdings 3</vt:lpstr>
      <vt:lpstr>1_Office Theme</vt:lpstr>
      <vt:lpstr>2_Office Theme</vt:lpstr>
      <vt:lpstr>3_Office Theme</vt:lpstr>
      <vt:lpstr>4_Office Theme</vt:lpstr>
      <vt:lpstr>Slice</vt:lpstr>
      <vt:lpstr>مروری بر بسته جامع خدمات تغذیه  برنامه تحول سلامت ویژه نوجوانان (18-5) ‌سال بهار 1400</vt:lpstr>
      <vt:lpstr>PowerPoint Presentation</vt:lpstr>
      <vt:lpstr>1- ویژه مراقب سلامت/بهورز   2- معیار غربالگری ؟؟؟؟؟ 1- وضعیت تن سنجی نوجوان - قد برای سن - BMI 2- الگوی تغذیه و فعالیت بدنی </vt:lpstr>
      <vt:lpstr>قد برای سن: - مطلوب: Z.S 2- تا Z.S 3+ - نامطلوب: کمتر از Z.S 2- و یا بالاتر از Z.S 3+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معیار الگوی تغذیه و فعالیت بدنی</vt:lpstr>
      <vt:lpstr>معیار الگوی تغذیه و فعالیت بدنی</vt:lpstr>
      <vt:lpstr>معیار الگوی تغذیه و فعالیت بدنی</vt:lpstr>
      <vt:lpstr>معیار الگوی تغذیه و فعالیت بدنی</vt:lpstr>
      <vt:lpstr>معیار الگوی تغذیه و فعالیت بدنی</vt:lpstr>
      <vt:lpstr>معیار الگوی تغذیه و فعالیت بدنی</vt:lpstr>
      <vt:lpstr>معیار الگوی تغذیه و فعالیت بدنی</vt:lpstr>
      <vt:lpstr>معیار الگوی تغذیه و فعالیت بدنی</vt:lpstr>
      <vt:lpstr>PowerPoint Presentation</vt:lpstr>
      <vt:lpstr> BMI  برای سن: </vt:lpstr>
      <vt:lpstr> BMI  برای سن: </vt:lpstr>
      <vt:lpstr> BMI  برای سن: </vt:lpstr>
      <vt:lpstr> BMI  برای سن: </vt:lpstr>
      <vt:lpstr> BMI  برای سن: </vt:lpstr>
      <vt:lpstr> BMI  برای سن: </vt:lpstr>
      <vt:lpstr> BMI  برای سن: </vt:lpstr>
      <vt:lpstr>PowerPoint Presentation</vt:lpstr>
      <vt:lpstr>PowerPoint Presentation</vt:lpstr>
      <vt:lpstr> BMI  برای سن: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Z.Kiani</dc:creator>
  <cp:lastModifiedBy>Taghziyeh-M</cp:lastModifiedBy>
  <cp:revision>82</cp:revision>
  <dcterms:created xsi:type="dcterms:W3CDTF">2022-07-02T04:51:57Z</dcterms:created>
  <dcterms:modified xsi:type="dcterms:W3CDTF">2022-07-19T05:18:58Z</dcterms:modified>
</cp:coreProperties>
</file>