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97" r:id="rId2"/>
    <p:sldId id="256" r:id="rId3"/>
    <p:sldId id="299" r:id="rId4"/>
    <p:sldId id="301" r:id="rId5"/>
    <p:sldId id="346" r:id="rId6"/>
    <p:sldId id="302" r:id="rId7"/>
    <p:sldId id="358" r:id="rId8"/>
    <p:sldId id="359" r:id="rId9"/>
    <p:sldId id="303" r:id="rId10"/>
    <p:sldId id="355" r:id="rId11"/>
    <p:sldId id="305" r:id="rId12"/>
    <p:sldId id="356" r:id="rId13"/>
    <p:sldId id="307" r:id="rId14"/>
    <p:sldId id="347" r:id="rId15"/>
    <p:sldId id="309" r:id="rId16"/>
    <p:sldId id="312" r:id="rId17"/>
    <p:sldId id="313" r:id="rId18"/>
    <p:sldId id="361" r:id="rId19"/>
    <p:sldId id="315" r:id="rId20"/>
    <p:sldId id="331" r:id="rId21"/>
    <p:sldId id="333" r:id="rId22"/>
    <p:sldId id="334" r:id="rId23"/>
    <p:sldId id="332" r:id="rId24"/>
    <p:sldId id="335" r:id="rId25"/>
    <p:sldId id="336" r:id="rId26"/>
    <p:sldId id="316" r:id="rId27"/>
    <p:sldId id="348" r:id="rId28"/>
    <p:sldId id="349" r:id="rId29"/>
    <p:sldId id="350" r:id="rId30"/>
    <p:sldId id="360" r:id="rId31"/>
    <p:sldId id="317" r:id="rId32"/>
    <p:sldId id="318" r:id="rId33"/>
    <p:sldId id="321" r:id="rId34"/>
    <p:sldId id="322" r:id="rId35"/>
    <p:sldId id="320" r:id="rId36"/>
    <p:sldId id="319" r:id="rId37"/>
    <p:sldId id="362" r:id="rId38"/>
    <p:sldId id="351" r:id="rId39"/>
    <p:sldId id="323" r:id="rId40"/>
    <p:sldId id="324" r:id="rId41"/>
    <p:sldId id="326" r:id="rId42"/>
    <p:sldId id="327" r:id="rId43"/>
    <p:sldId id="329" r:id="rId44"/>
    <p:sldId id="363" r:id="rId45"/>
    <p:sldId id="330" r:id="rId46"/>
    <p:sldId id="338" r:id="rId47"/>
    <p:sldId id="340" r:id="rId48"/>
    <p:sldId id="352" r:id="rId49"/>
    <p:sldId id="341" r:id="rId50"/>
    <p:sldId id="344" r:id="rId51"/>
    <p:sldId id="353" r:id="rId52"/>
    <p:sldId id="342" r:id="rId53"/>
    <p:sldId id="339" r:id="rId54"/>
    <p:sldId id="343" r:id="rId55"/>
    <p:sldId id="354" r:id="rId56"/>
    <p:sldId id="357" r:id="rId57"/>
    <p:sldId id="298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A8B9E8"/>
    <a:srgbClr val="CCECFF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9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EAB332-FE40-4006-8FA9-E128C809B5E6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9986188-C093-412B-9AF4-EBBDD1316058}">
      <dgm:prSet/>
      <dgm:spPr/>
      <dgm:t>
        <a:bodyPr/>
        <a:lstStyle/>
        <a:p>
          <a:r>
            <a:rPr lang="en-US"/>
            <a:t>The initial examination of a newborn infant should be performed as </a:t>
          </a:r>
          <a:r>
            <a:rPr lang="en-US" b="1"/>
            <a:t>soon as possible after delivery. </a:t>
          </a:r>
          <a:endParaRPr lang="en-US"/>
        </a:p>
      </dgm:t>
    </dgm:pt>
    <dgm:pt modelId="{3E61424C-BC97-4A48-A978-802EDEC47DB2}" type="parTrans" cxnId="{ED8C59FF-E574-4CEA-9813-285005F55F6D}">
      <dgm:prSet/>
      <dgm:spPr/>
      <dgm:t>
        <a:bodyPr/>
        <a:lstStyle/>
        <a:p>
          <a:endParaRPr lang="en-US"/>
        </a:p>
      </dgm:t>
    </dgm:pt>
    <dgm:pt modelId="{1DE07B8B-6EE7-4051-A0E4-61ECBCCF7FB7}" type="sibTrans" cxnId="{ED8C59FF-E574-4CEA-9813-285005F55F6D}">
      <dgm:prSet/>
      <dgm:spPr/>
      <dgm:t>
        <a:bodyPr/>
        <a:lstStyle/>
        <a:p>
          <a:endParaRPr lang="en-US"/>
        </a:p>
      </dgm:t>
    </dgm:pt>
    <dgm:pt modelId="{9E6AA3EF-99DC-4CF8-9735-2193AE87A63B}">
      <dgm:prSet/>
      <dgm:spPr/>
      <dgm:t>
        <a:bodyPr/>
        <a:lstStyle/>
        <a:p>
          <a:r>
            <a:rPr lang="en-US"/>
            <a:t>Temperature, pulse, respiratory rate, color, signs of respiratory distress, tone, activity, and level of consciousness of infants should be monitored frequently until stabilization. </a:t>
          </a:r>
        </a:p>
      </dgm:t>
    </dgm:pt>
    <dgm:pt modelId="{FB4B0D48-0885-436A-A62D-58D6EB91E31F}" type="parTrans" cxnId="{189373CB-3241-48B0-93F1-08B28FBBF038}">
      <dgm:prSet/>
      <dgm:spPr/>
      <dgm:t>
        <a:bodyPr/>
        <a:lstStyle/>
        <a:p>
          <a:endParaRPr lang="en-US"/>
        </a:p>
      </dgm:t>
    </dgm:pt>
    <dgm:pt modelId="{14E19516-836F-484B-9E8D-E675259FC0B6}" type="sibTrans" cxnId="{189373CB-3241-48B0-93F1-08B28FBBF038}">
      <dgm:prSet/>
      <dgm:spPr/>
      <dgm:t>
        <a:bodyPr/>
        <a:lstStyle/>
        <a:p>
          <a:endParaRPr lang="en-US"/>
        </a:p>
      </dgm:t>
    </dgm:pt>
    <dgm:pt modelId="{66A23F57-3845-4188-BED6-7B79ED2575F1}">
      <dgm:prSet/>
      <dgm:spPr/>
      <dgm:t>
        <a:bodyPr/>
        <a:lstStyle/>
        <a:p>
          <a:r>
            <a:rPr lang="en-US"/>
            <a:t>After a stable delivery room course, a second and more detailed examination should be performed within </a:t>
          </a:r>
          <a:r>
            <a:rPr lang="en-US" b="1"/>
            <a:t>24 hr of birth.</a:t>
          </a:r>
          <a:endParaRPr lang="en-US"/>
        </a:p>
      </dgm:t>
    </dgm:pt>
    <dgm:pt modelId="{32241AAA-1295-4248-8150-79880BF6B3CC}" type="parTrans" cxnId="{38BBAF6E-6E17-4562-BCCD-9C05E117F763}">
      <dgm:prSet/>
      <dgm:spPr/>
      <dgm:t>
        <a:bodyPr/>
        <a:lstStyle/>
        <a:p>
          <a:endParaRPr lang="en-US"/>
        </a:p>
      </dgm:t>
    </dgm:pt>
    <dgm:pt modelId="{5BDF9B49-7C49-4E44-BBA0-362878324FB9}" type="sibTrans" cxnId="{38BBAF6E-6E17-4562-BCCD-9C05E117F763}">
      <dgm:prSet/>
      <dgm:spPr/>
      <dgm:t>
        <a:bodyPr/>
        <a:lstStyle/>
        <a:p>
          <a:endParaRPr lang="en-US"/>
        </a:p>
      </dgm:t>
    </dgm:pt>
    <dgm:pt modelId="{00453A24-B2F6-4AC4-A705-52D6DA8A86BD}" type="pres">
      <dgm:prSet presAssocID="{6CEAB332-FE40-4006-8FA9-E128C809B5E6}" presName="linear" presStyleCnt="0">
        <dgm:presLayoutVars>
          <dgm:animLvl val="lvl"/>
          <dgm:resizeHandles val="exact"/>
        </dgm:presLayoutVars>
      </dgm:prSet>
      <dgm:spPr/>
    </dgm:pt>
    <dgm:pt modelId="{7090C245-26BF-4E18-AC0A-71685598068B}" type="pres">
      <dgm:prSet presAssocID="{F9986188-C093-412B-9AF4-EBBDD131605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326FB1D-AC59-4BB5-AB55-F8E2E060C7BF}" type="pres">
      <dgm:prSet presAssocID="{1DE07B8B-6EE7-4051-A0E4-61ECBCCF7FB7}" presName="spacer" presStyleCnt="0"/>
      <dgm:spPr/>
    </dgm:pt>
    <dgm:pt modelId="{4CA2F7CB-3671-4842-86B3-833FAC0AB0EA}" type="pres">
      <dgm:prSet presAssocID="{9E6AA3EF-99DC-4CF8-9735-2193AE87A63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7EE34D2A-58B9-4127-817A-706FDA2D7BD4}" type="pres">
      <dgm:prSet presAssocID="{14E19516-836F-484B-9E8D-E675259FC0B6}" presName="spacer" presStyleCnt="0"/>
      <dgm:spPr/>
    </dgm:pt>
    <dgm:pt modelId="{758F39B2-8748-483D-9752-2E28EC76D797}" type="pres">
      <dgm:prSet presAssocID="{66A23F57-3845-4188-BED6-7B79ED2575F1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21168E0F-A01E-472C-A8EC-5C017113FEF2}" type="presOf" srcId="{F9986188-C093-412B-9AF4-EBBDD1316058}" destId="{7090C245-26BF-4E18-AC0A-71685598068B}" srcOrd="0" destOrd="0" presId="urn:microsoft.com/office/officeart/2005/8/layout/vList2"/>
    <dgm:cxn modelId="{262E1766-F9C9-43C5-A9E8-77CB553464FC}" type="presOf" srcId="{9E6AA3EF-99DC-4CF8-9735-2193AE87A63B}" destId="{4CA2F7CB-3671-4842-86B3-833FAC0AB0EA}" srcOrd="0" destOrd="0" presId="urn:microsoft.com/office/officeart/2005/8/layout/vList2"/>
    <dgm:cxn modelId="{38BBAF6E-6E17-4562-BCCD-9C05E117F763}" srcId="{6CEAB332-FE40-4006-8FA9-E128C809B5E6}" destId="{66A23F57-3845-4188-BED6-7B79ED2575F1}" srcOrd="2" destOrd="0" parTransId="{32241AAA-1295-4248-8150-79880BF6B3CC}" sibTransId="{5BDF9B49-7C49-4E44-BBA0-362878324FB9}"/>
    <dgm:cxn modelId="{213022B2-1A8D-459C-B829-C3179AE71343}" type="presOf" srcId="{6CEAB332-FE40-4006-8FA9-E128C809B5E6}" destId="{00453A24-B2F6-4AC4-A705-52D6DA8A86BD}" srcOrd="0" destOrd="0" presId="urn:microsoft.com/office/officeart/2005/8/layout/vList2"/>
    <dgm:cxn modelId="{189373CB-3241-48B0-93F1-08B28FBBF038}" srcId="{6CEAB332-FE40-4006-8FA9-E128C809B5E6}" destId="{9E6AA3EF-99DC-4CF8-9735-2193AE87A63B}" srcOrd="1" destOrd="0" parTransId="{FB4B0D48-0885-436A-A62D-58D6EB91E31F}" sibTransId="{14E19516-836F-484B-9E8D-E675259FC0B6}"/>
    <dgm:cxn modelId="{50C988DE-8F09-40FC-9748-475B5E4156C6}" type="presOf" srcId="{66A23F57-3845-4188-BED6-7B79ED2575F1}" destId="{758F39B2-8748-483D-9752-2E28EC76D797}" srcOrd="0" destOrd="0" presId="urn:microsoft.com/office/officeart/2005/8/layout/vList2"/>
    <dgm:cxn modelId="{ED8C59FF-E574-4CEA-9813-285005F55F6D}" srcId="{6CEAB332-FE40-4006-8FA9-E128C809B5E6}" destId="{F9986188-C093-412B-9AF4-EBBDD1316058}" srcOrd="0" destOrd="0" parTransId="{3E61424C-BC97-4A48-A978-802EDEC47DB2}" sibTransId="{1DE07B8B-6EE7-4051-A0E4-61ECBCCF7FB7}"/>
    <dgm:cxn modelId="{CDCA0746-D6AA-45F6-A359-CC445C9A1265}" type="presParOf" srcId="{00453A24-B2F6-4AC4-A705-52D6DA8A86BD}" destId="{7090C245-26BF-4E18-AC0A-71685598068B}" srcOrd="0" destOrd="0" presId="urn:microsoft.com/office/officeart/2005/8/layout/vList2"/>
    <dgm:cxn modelId="{6752759B-A83B-4CB9-B92D-A045221CEA95}" type="presParOf" srcId="{00453A24-B2F6-4AC4-A705-52D6DA8A86BD}" destId="{0326FB1D-AC59-4BB5-AB55-F8E2E060C7BF}" srcOrd="1" destOrd="0" presId="urn:microsoft.com/office/officeart/2005/8/layout/vList2"/>
    <dgm:cxn modelId="{ED823B2F-8176-4F8D-B7C9-A66F3A17A59B}" type="presParOf" srcId="{00453A24-B2F6-4AC4-A705-52D6DA8A86BD}" destId="{4CA2F7CB-3671-4842-86B3-833FAC0AB0EA}" srcOrd="2" destOrd="0" presId="urn:microsoft.com/office/officeart/2005/8/layout/vList2"/>
    <dgm:cxn modelId="{0DAF636D-92D2-4CF4-A212-4904EA7A5806}" type="presParOf" srcId="{00453A24-B2F6-4AC4-A705-52D6DA8A86BD}" destId="{7EE34D2A-58B9-4127-817A-706FDA2D7BD4}" srcOrd="3" destOrd="0" presId="urn:microsoft.com/office/officeart/2005/8/layout/vList2"/>
    <dgm:cxn modelId="{FE92F4C7-7AF7-4DB2-985B-C79167346CF0}" type="presParOf" srcId="{00453A24-B2F6-4AC4-A705-52D6DA8A86BD}" destId="{758F39B2-8748-483D-9752-2E28EC76D79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284B720-5CA6-4630-910A-80E09D10AE28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0A0DFF36-04BA-43AF-B1CC-91742C0C514E}">
      <dgm:prSet custT="1"/>
      <dgm:spPr/>
      <dgm:t>
        <a:bodyPr/>
        <a:lstStyle/>
        <a:p>
          <a:r>
            <a:rPr lang="en-US" sz="2800" dirty="0"/>
            <a:t>A </a:t>
          </a:r>
          <a:r>
            <a:rPr lang="en-US" sz="2800" b="1" dirty="0">
              <a:solidFill>
                <a:srgbClr val="9900CC"/>
              </a:solidFill>
            </a:rPr>
            <a:t>family history </a:t>
          </a:r>
          <a:r>
            <a:rPr lang="en-US" sz="2800" dirty="0"/>
            <a:t>of congenital cataracts, retinoblastoma , congenital glaucoma, or other serious ocular diseases</a:t>
          </a:r>
        </a:p>
      </dgm:t>
    </dgm:pt>
    <dgm:pt modelId="{62148F24-6413-43AE-8D7C-EAFE932DF786}" type="parTrans" cxnId="{85AEC81E-8D08-4EAD-B8ED-EFBD1C69C7CE}">
      <dgm:prSet/>
      <dgm:spPr/>
      <dgm:t>
        <a:bodyPr/>
        <a:lstStyle/>
        <a:p>
          <a:endParaRPr lang="en-US"/>
        </a:p>
      </dgm:t>
    </dgm:pt>
    <dgm:pt modelId="{B503D92E-2E7B-401B-A8BB-746E8791CF85}" type="sibTrans" cxnId="{85AEC81E-8D08-4EAD-B8ED-EFBD1C69C7CE}">
      <dgm:prSet/>
      <dgm:spPr/>
      <dgm:t>
        <a:bodyPr/>
        <a:lstStyle/>
        <a:p>
          <a:endParaRPr lang="en-US"/>
        </a:p>
      </dgm:t>
    </dgm:pt>
    <dgm:pt modelId="{30D39E4A-AC4B-4CEC-AC78-E2645165E677}">
      <dgm:prSet custT="1"/>
      <dgm:spPr/>
      <dgm:t>
        <a:bodyPr/>
        <a:lstStyle/>
        <a:p>
          <a:r>
            <a:rPr lang="en-US" sz="2800" dirty="0"/>
            <a:t>Intrauterine infectious disease such as </a:t>
          </a:r>
          <a:r>
            <a:rPr lang="en-US" sz="2800" b="1" dirty="0">
              <a:solidFill>
                <a:srgbClr val="9900CC"/>
              </a:solidFill>
            </a:rPr>
            <a:t>TORCH</a:t>
          </a:r>
          <a:endParaRPr lang="en-US" sz="2800" dirty="0">
            <a:solidFill>
              <a:srgbClr val="9900CC"/>
            </a:solidFill>
          </a:endParaRPr>
        </a:p>
      </dgm:t>
    </dgm:pt>
    <dgm:pt modelId="{396F7A76-51A0-4928-A600-F95D38C22273}" type="parTrans" cxnId="{53B49FFA-3808-4D64-889F-3472AE023308}">
      <dgm:prSet/>
      <dgm:spPr/>
      <dgm:t>
        <a:bodyPr/>
        <a:lstStyle/>
        <a:p>
          <a:endParaRPr lang="en-US"/>
        </a:p>
      </dgm:t>
    </dgm:pt>
    <dgm:pt modelId="{549CAD79-DE6F-44CB-B58A-1A9764B49216}" type="sibTrans" cxnId="{53B49FFA-3808-4D64-889F-3472AE023308}">
      <dgm:prSet/>
      <dgm:spPr/>
      <dgm:t>
        <a:bodyPr/>
        <a:lstStyle/>
        <a:p>
          <a:endParaRPr lang="en-US"/>
        </a:p>
      </dgm:t>
    </dgm:pt>
    <dgm:pt modelId="{A701ECCA-995D-4D35-9D98-FBDD7AB1ABA0}">
      <dgm:prSet custT="1"/>
      <dgm:spPr/>
      <dgm:t>
        <a:bodyPr/>
        <a:lstStyle/>
        <a:p>
          <a:r>
            <a:rPr lang="en-US" sz="2800" dirty="0"/>
            <a:t>For </a:t>
          </a:r>
          <a:r>
            <a:rPr lang="en-US" sz="2800" b="1" dirty="0">
              <a:solidFill>
                <a:srgbClr val="9900CC"/>
              </a:solidFill>
            </a:rPr>
            <a:t>preterm</a:t>
          </a:r>
          <a:r>
            <a:rPr lang="en-US" sz="2800" dirty="0"/>
            <a:t> infants (retinopathy of prematurity)</a:t>
          </a:r>
        </a:p>
      </dgm:t>
    </dgm:pt>
    <dgm:pt modelId="{30875727-B7A7-4341-8D1A-82581ADBAA9B}" type="parTrans" cxnId="{58E4F141-1D1C-48B3-ADDD-9613A5FE0901}">
      <dgm:prSet/>
      <dgm:spPr/>
      <dgm:t>
        <a:bodyPr/>
        <a:lstStyle/>
        <a:p>
          <a:endParaRPr lang="en-US"/>
        </a:p>
      </dgm:t>
    </dgm:pt>
    <dgm:pt modelId="{73E18FA1-9659-406C-B6DE-E7AEB0F76D07}" type="sibTrans" cxnId="{58E4F141-1D1C-48B3-ADDD-9613A5FE0901}">
      <dgm:prSet/>
      <dgm:spPr/>
      <dgm:t>
        <a:bodyPr/>
        <a:lstStyle/>
        <a:p>
          <a:endParaRPr lang="en-US"/>
        </a:p>
      </dgm:t>
    </dgm:pt>
    <dgm:pt modelId="{B17AE7BC-F2C3-4212-8B55-113B901F1A15}" type="pres">
      <dgm:prSet presAssocID="{8284B720-5CA6-4630-910A-80E09D10AE28}" presName="linear" presStyleCnt="0">
        <dgm:presLayoutVars>
          <dgm:animLvl val="lvl"/>
          <dgm:resizeHandles val="exact"/>
        </dgm:presLayoutVars>
      </dgm:prSet>
      <dgm:spPr/>
    </dgm:pt>
    <dgm:pt modelId="{8D3063B7-317C-4E11-983C-941FD108285A}" type="pres">
      <dgm:prSet presAssocID="{0A0DFF36-04BA-43AF-B1CC-91742C0C514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2EAB2193-E485-4CBB-8BF0-BF342261F818}" type="pres">
      <dgm:prSet presAssocID="{B503D92E-2E7B-401B-A8BB-746E8791CF85}" presName="spacer" presStyleCnt="0"/>
      <dgm:spPr/>
    </dgm:pt>
    <dgm:pt modelId="{31695ECD-BB4E-4402-872A-BBCF2E2C61CD}" type="pres">
      <dgm:prSet presAssocID="{30D39E4A-AC4B-4CEC-AC78-E2645165E67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91561D2-5D7C-4462-9D1B-5891175FB14E}" type="pres">
      <dgm:prSet presAssocID="{549CAD79-DE6F-44CB-B58A-1A9764B49216}" presName="spacer" presStyleCnt="0"/>
      <dgm:spPr/>
    </dgm:pt>
    <dgm:pt modelId="{5F0A4DDE-B645-4E38-91B8-E16C8B2022BD}" type="pres">
      <dgm:prSet presAssocID="{A701ECCA-995D-4D35-9D98-FBDD7AB1ABA0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85AEC81E-8D08-4EAD-B8ED-EFBD1C69C7CE}" srcId="{8284B720-5CA6-4630-910A-80E09D10AE28}" destId="{0A0DFF36-04BA-43AF-B1CC-91742C0C514E}" srcOrd="0" destOrd="0" parTransId="{62148F24-6413-43AE-8D7C-EAFE932DF786}" sibTransId="{B503D92E-2E7B-401B-A8BB-746E8791CF85}"/>
    <dgm:cxn modelId="{58E4F141-1D1C-48B3-ADDD-9613A5FE0901}" srcId="{8284B720-5CA6-4630-910A-80E09D10AE28}" destId="{A701ECCA-995D-4D35-9D98-FBDD7AB1ABA0}" srcOrd="2" destOrd="0" parTransId="{30875727-B7A7-4341-8D1A-82581ADBAA9B}" sibTransId="{73E18FA1-9659-406C-B6DE-E7AEB0F76D07}"/>
    <dgm:cxn modelId="{83AD568F-498D-4AD6-8BB4-19D62D55CF61}" type="presOf" srcId="{0A0DFF36-04BA-43AF-B1CC-91742C0C514E}" destId="{8D3063B7-317C-4E11-983C-941FD108285A}" srcOrd="0" destOrd="0" presId="urn:microsoft.com/office/officeart/2005/8/layout/vList2"/>
    <dgm:cxn modelId="{7F248991-DDDD-4AFD-B38B-7996484DF126}" type="presOf" srcId="{8284B720-5CA6-4630-910A-80E09D10AE28}" destId="{B17AE7BC-F2C3-4212-8B55-113B901F1A15}" srcOrd="0" destOrd="0" presId="urn:microsoft.com/office/officeart/2005/8/layout/vList2"/>
    <dgm:cxn modelId="{B56A8DD5-DF0C-454B-8281-03C21EDE69DB}" type="presOf" srcId="{30D39E4A-AC4B-4CEC-AC78-E2645165E677}" destId="{31695ECD-BB4E-4402-872A-BBCF2E2C61CD}" srcOrd="0" destOrd="0" presId="urn:microsoft.com/office/officeart/2005/8/layout/vList2"/>
    <dgm:cxn modelId="{4A7C1CEB-3586-480A-8E10-DB0B25B68D7F}" type="presOf" srcId="{A701ECCA-995D-4D35-9D98-FBDD7AB1ABA0}" destId="{5F0A4DDE-B645-4E38-91B8-E16C8B2022BD}" srcOrd="0" destOrd="0" presId="urn:microsoft.com/office/officeart/2005/8/layout/vList2"/>
    <dgm:cxn modelId="{53B49FFA-3808-4D64-889F-3472AE023308}" srcId="{8284B720-5CA6-4630-910A-80E09D10AE28}" destId="{30D39E4A-AC4B-4CEC-AC78-E2645165E677}" srcOrd="1" destOrd="0" parTransId="{396F7A76-51A0-4928-A600-F95D38C22273}" sibTransId="{549CAD79-DE6F-44CB-B58A-1A9764B49216}"/>
    <dgm:cxn modelId="{9B515FAF-F8DC-4F75-91C8-D989CA296D21}" type="presParOf" srcId="{B17AE7BC-F2C3-4212-8B55-113B901F1A15}" destId="{8D3063B7-317C-4E11-983C-941FD108285A}" srcOrd="0" destOrd="0" presId="urn:microsoft.com/office/officeart/2005/8/layout/vList2"/>
    <dgm:cxn modelId="{31C925E6-0613-40B5-A987-E48AE6BBF3C0}" type="presParOf" srcId="{B17AE7BC-F2C3-4212-8B55-113B901F1A15}" destId="{2EAB2193-E485-4CBB-8BF0-BF342261F818}" srcOrd="1" destOrd="0" presId="urn:microsoft.com/office/officeart/2005/8/layout/vList2"/>
    <dgm:cxn modelId="{349F9AA1-2716-4121-842B-1D83C56E08CD}" type="presParOf" srcId="{B17AE7BC-F2C3-4212-8B55-113B901F1A15}" destId="{31695ECD-BB4E-4402-872A-BBCF2E2C61CD}" srcOrd="2" destOrd="0" presId="urn:microsoft.com/office/officeart/2005/8/layout/vList2"/>
    <dgm:cxn modelId="{2925C3AE-D9C3-4046-B3AE-712DD172009B}" type="presParOf" srcId="{B17AE7BC-F2C3-4212-8B55-113B901F1A15}" destId="{D91561D2-5D7C-4462-9D1B-5891175FB14E}" srcOrd="3" destOrd="0" presId="urn:microsoft.com/office/officeart/2005/8/layout/vList2"/>
    <dgm:cxn modelId="{20DB238B-7FEF-4971-98ED-78997B978574}" type="presParOf" srcId="{B17AE7BC-F2C3-4212-8B55-113B901F1A15}" destId="{5F0A4DDE-B645-4E38-91B8-E16C8B2022B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27BB805C-E9D2-4328-8770-649408E2E285}" type="doc">
      <dgm:prSet loTypeId="urn:microsoft.com/office/officeart/2005/8/layout/bProcess2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C2924863-D6D2-4BFD-8419-A1D505D196EC}">
      <dgm:prSet custT="1"/>
      <dgm:spPr/>
      <dgm:t>
        <a:bodyPr/>
        <a:lstStyle/>
        <a:p>
          <a:r>
            <a:rPr lang="en-US" sz="2800" dirty="0">
              <a:solidFill>
                <a:schemeClr val="bg1"/>
              </a:solidFill>
            </a:rPr>
            <a:t>The eyes often open spontaneously if the infant is held up and tipped gently forward and backward.</a:t>
          </a:r>
        </a:p>
      </dgm:t>
    </dgm:pt>
    <dgm:pt modelId="{D6EF5750-CAF5-47F2-9F0A-B590520A368B}" type="parTrans" cxnId="{D17BB998-DE14-4014-9338-C9AF9F9DDB5F}">
      <dgm:prSet/>
      <dgm:spPr/>
      <dgm:t>
        <a:bodyPr/>
        <a:lstStyle/>
        <a:p>
          <a:endParaRPr lang="en-US"/>
        </a:p>
      </dgm:t>
    </dgm:pt>
    <dgm:pt modelId="{8ACDB81D-F088-4984-8F4E-E7EB2974D130}" type="sibTrans" cxnId="{D17BB998-DE14-4014-9338-C9AF9F9DDB5F}">
      <dgm:prSet/>
      <dgm:spPr/>
      <dgm:t>
        <a:bodyPr/>
        <a:lstStyle/>
        <a:p>
          <a:endParaRPr lang="en-US" sz="2800"/>
        </a:p>
      </dgm:t>
    </dgm:pt>
    <dgm:pt modelId="{4D74AF6C-C445-4E21-BC78-855DD9717E91}">
      <dgm:prSet custT="1"/>
      <dgm:spPr/>
      <dgm:t>
        <a:bodyPr/>
        <a:lstStyle/>
        <a:p>
          <a:r>
            <a:rPr lang="en-US" sz="2800" dirty="0">
              <a:solidFill>
                <a:schemeClr val="bg1"/>
              </a:solidFill>
            </a:rPr>
            <a:t>Pupillary reflexes are present after </a:t>
          </a:r>
          <a:r>
            <a:rPr lang="en-US" sz="2800" b="1" dirty="0">
              <a:solidFill>
                <a:schemeClr val="bg1"/>
              </a:solidFill>
            </a:rPr>
            <a:t>28-30 </a:t>
          </a:r>
          <a:r>
            <a:rPr lang="en-US" sz="2800" b="1" dirty="0" err="1">
              <a:solidFill>
                <a:schemeClr val="bg1"/>
              </a:solidFill>
            </a:rPr>
            <a:t>wk</a:t>
          </a:r>
          <a:r>
            <a:rPr lang="en-US" sz="2800" b="1" dirty="0">
              <a:solidFill>
                <a:schemeClr val="bg1"/>
              </a:solidFill>
            </a:rPr>
            <a:t> </a:t>
          </a:r>
          <a:r>
            <a:rPr lang="en-US" sz="2800" dirty="0">
              <a:solidFill>
                <a:schemeClr val="bg1"/>
              </a:solidFill>
            </a:rPr>
            <a:t>of gestation. </a:t>
          </a:r>
        </a:p>
      </dgm:t>
    </dgm:pt>
    <dgm:pt modelId="{073E6B03-C0C8-4C2E-A38C-557F258F654B}" type="parTrans" cxnId="{76D3A25E-6242-48B8-92F8-1EA64EB27D81}">
      <dgm:prSet/>
      <dgm:spPr/>
      <dgm:t>
        <a:bodyPr/>
        <a:lstStyle/>
        <a:p>
          <a:endParaRPr lang="en-US"/>
        </a:p>
      </dgm:t>
    </dgm:pt>
    <dgm:pt modelId="{B43C5399-7602-40CB-8340-60D59F2D74B1}" type="sibTrans" cxnId="{76D3A25E-6242-48B8-92F8-1EA64EB27D81}">
      <dgm:prSet/>
      <dgm:spPr/>
      <dgm:t>
        <a:bodyPr/>
        <a:lstStyle/>
        <a:p>
          <a:endParaRPr lang="en-US"/>
        </a:p>
      </dgm:t>
    </dgm:pt>
    <dgm:pt modelId="{E920E545-EE3E-4F20-8E03-615B8360BA29}" type="pres">
      <dgm:prSet presAssocID="{27BB805C-E9D2-4328-8770-649408E2E285}" presName="diagram" presStyleCnt="0">
        <dgm:presLayoutVars>
          <dgm:dir/>
          <dgm:resizeHandles/>
        </dgm:presLayoutVars>
      </dgm:prSet>
      <dgm:spPr/>
    </dgm:pt>
    <dgm:pt modelId="{BA3956F5-F420-4594-81A4-C1F1F3C67460}" type="pres">
      <dgm:prSet presAssocID="{C2924863-D6D2-4BFD-8419-A1D505D196EC}" presName="firstNode" presStyleLbl="node1" presStyleIdx="0" presStyleCnt="2">
        <dgm:presLayoutVars>
          <dgm:bulletEnabled val="1"/>
        </dgm:presLayoutVars>
      </dgm:prSet>
      <dgm:spPr/>
    </dgm:pt>
    <dgm:pt modelId="{5CE38102-5E01-412A-B134-B0AE2C683EE1}" type="pres">
      <dgm:prSet presAssocID="{8ACDB81D-F088-4984-8F4E-E7EB2974D130}" presName="sibTrans" presStyleLbl="sibTrans2D1" presStyleIdx="0" presStyleCnt="1"/>
      <dgm:spPr/>
    </dgm:pt>
    <dgm:pt modelId="{3230ABF0-6637-4A25-8D0F-3223464232ED}" type="pres">
      <dgm:prSet presAssocID="{4D74AF6C-C445-4E21-BC78-855DD9717E91}" presName="lastNode" presStyleLbl="node1" presStyleIdx="1" presStyleCnt="2">
        <dgm:presLayoutVars>
          <dgm:bulletEnabled val="1"/>
        </dgm:presLayoutVars>
      </dgm:prSet>
      <dgm:spPr/>
    </dgm:pt>
  </dgm:ptLst>
  <dgm:cxnLst>
    <dgm:cxn modelId="{36315100-C88D-4DA7-B14F-65F01DDE18D7}" type="presOf" srcId="{8ACDB81D-F088-4984-8F4E-E7EB2974D130}" destId="{5CE38102-5E01-412A-B134-B0AE2C683EE1}" srcOrd="0" destOrd="0" presId="urn:microsoft.com/office/officeart/2005/8/layout/bProcess2"/>
    <dgm:cxn modelId="{76D3A25E-6242-48B8-92F8-1EA64EB27D81}" srcId="{27BB805C-E9D2-4328-8770-649408E2E285}" destId="{4D74AF6C-C445-4E21-BC78-855DD9717E91}" srcOrd="1" destOrd="0" parTransId="{073E6B03-C0C8-4C2E-A38C-557F258F654B}" sibTransId="{B43C5399-7602-40CB-8340-60D59F2D74B1}"/>
    <dgm:cxn modelId="{6A82D88A-CFB5-4C8E-9CDC-E19FF36C4658}" type="presOf" srcId="{C2924863-D6D2-4BFD-8419-A1D505D196EC}" destId="{BA3956F5-F420-4594-81A4-C1F1F3C67460}" srcOrd="0" destOrd="0" presId="urn:microsoft.com/office/officeart/2005/8/layout/bProcess2"/>
    <dgm:cxn modelId="{D17BB998-DE14-4014-9338-C9AF9F9DDB5F}" srcId="{27BB805C-E9D2-4328-8770-649408E2E285}" destId="{C2924863-D6D2-4BFD-8419-A1D505D196EC}" srcOrd="0" destOrd="0" parTransId="{D6EF5750-CAF5-47F2-9F0A-B590520A368B}" sibTransId="{8ACDB81D-F088-4984-8F4E-E7EB2974D130}"/>
    <dgm:cxn modelId="{6F7E7A9E-A7D3-4271-ACEC-6A7EA4EC4CFE}" type="presOf" srcId="{4D74AF6C-C445-4E21-BC78-855DD9717E91}" destId="{3230ABF0-6637-4A25-8D0F-3223464232ED}" srcOrd="0" destOrd="0" presId="urn:microsoft.com/office/officeart/2005/8/layout/bProcess2"/>
    <dgm:cxn modelId="{4D9A43E0-C61E-43A6-83A6-BAB0F6D67A0D}" type="presOf" srcId="{27BB805C-E9D2-4328-8770-649408E2E285}" destId="{E920E545-EE3E-4F20-8E03-615B8360BA29}" srcOrd="0" destOrd="0" presId="urn:microsoft.com/office/officeart/2005/8/layout/bProcess2"/>
    <dgm:cxn modelId="{1BEA44CB-CA6C-45A9-88C5-3FC277DA925D}" type="presParOf" srcId="{E920E545-EE3E-4F20-8E03-615B8360BA29}" destId="{BA3956F5-F420-4594-81A4-C1F1F3C67460}" srcOrd="0" destOrd="0" presId="urn:microsoft.com/office/officeart/2005/8/layout/bProcess2"/>
    <dgm:cxn modelId="{CD740E52-671B-45FE-BF4D-6F81E404614B}" type="presParOf" srcId="{E920E545-EE3E-4F20-8E03-615B8360BA29}" destId="{5CE38102-5E01-412A-B134-B0AE2C683EE1}" srcOrd="1" destOrd="0" presId="urn:microsoft.com/office/officeart/2005/8/layout/bProcess2"/>
    <dgm:cxn modelId="{A4ACE1E1-A2E1-4ACA-BD4C-B187A68FDD27}" type="presParOf" srcId="{E920E545-EE3E-4F20-8E03-615B8360BA29}" destId="{3230ABF0-6637-4A25-8D0F-3223464232ED}" srcOrd="2" destOrd="0" presId="urn:microsoft.com/office/officeart/2005/8/layout/b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A1F2632-57B8-4359-BF64-2452C02A0A94}" type="doc">
      <dgm:prSet loTypeId="urn:microsoft.com/office/officeart/2005/8/layout/vProcess5" loCatId="process" qsTypeId="urn:microsoft.com/office/officeart/2005/8/quickstyle/simple2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F35CE531-C8F9-4A1D-8A9C-C18CA785BA3E}">
      <dgm:prSet custT="1"/>
      <dgm:spPr/>
      <dgm:t>
        <a:bodyPr/>
        <a:lstStyle/>
        <a:p>
          <a:r>
            <a:rPr lang="en-US" sz="2800" dirty="0"/>
            <a:t>The presence of bilateral red reflexes suggests the absence of cataracts and intraocular pathology.</a:t>
          </a:r>
        </a:p>
      </dgm:t>
    </dgm:pt>
    <dgm:pt modelId="{A5190CAB-6607-4964-9D11-DE17A5554DBD}" type="parTrans" cxnId="{907238A8-AE5D-4770-8005-875BD1A278B9}">
      <dgm:prSet/>
      <dgm:spPr/>
      <dgm:t>
        <a:bodyPr/>
        <a:lstStyle/>
        <a:p>
          <a:endParaRPr lang="en-US"/>
        </a:p>
      </dgm:t>
    </dgm:pt>
    <dgm:pt modelId="{2663A9E5-5E69-47EB-864B-110160B76A8B}" type="sibTrans" cxnId="{907238A8-AE5D-4770-8005-875BD1A278B9}">
      <dgm:prSet custT="1"/>
      <dgm:spPr/>
      <dgm:t>
        <a:bodyPr/>
        <a:lstStyle/>
        <a:p>
          <a:endParaRPr lang="en-US" sz="2800"/>
        </a:p>
      </dgm:t>
    </dgm:pt>
    <dgm:pt modelId="{AEA28838-2C12-42B3-9D82-6430CDA1704B}">
      <dgm:prSet custT="1"/>
      <dgm:spPr/>
      <dgm:t>
        <a:bodyPr/>
        <a:lstStyle/>
        <a:p>
          <a:r>
            <a:rPr lang="en-US" sz="2800" b="1" dirty="0" err="1">
              <a:solidFill>
                <a:srgbClr val="9900CC"/>
              </a:solidFill>
            </a:rPr>
            <a:t>Leukokoria</a:t>
          </a:r>
          <a:r>
            <a:rPr lang="en-US" sz="2800" dirty="0"/>
            <a:t> suggests cataracts, tumor, chorioretinitis, retinopathy of prematurity, or a persistent hyperplastic primary vitreous</a:t>
          </a:r>
        </a:p>
      </dgm:t>
    </dgm:pt>
    <dgm:pt modelId="{F880AE3E-D142-4778-B586-8037DC12A4CE}" type="parTrans" cxnId="{EF8C96B4-9F55-419B-BF34-C9C0FDB1787C}">
      <dgm:prSet/>
      <dgm:spPr/>
      <dgm:t>
        <a:bodyPr/>
        <a:lstStyle/>
        <a:p>
          <a:endParaRPr lang="en-US"/>
        </a:p>
      </dgm:t>
    </dgm:pt>
    <dgm:pt modelId="{6E8BBD99-3751-40F3-998A-9B688A5AEEB9}" type="sibTrans" cxnId="{EF8C96B4-9F55-419B-BF34-C9C0FDB1787C}">
      <dgm:prSet/>
      <dgm:spPr/>
      <dgm:t>
        <a:bodyPr/>
        <a:lstStyle/>
        <a:p>
          <a:endParaRPr lang="en-US"/>
        </a:p>
      </dgm:t>
    </dgm:pt>
    <dgm:pt modelId="{B929A334-33A3-481A-896B-23DA9C92BBBB}" type="pres">
      <dgm:prSet presAssocID="{6A1F2632-57B8-4359-BF64-2452C02A0A94}" presName="outerComposite" presStyleCnt="0">
        <dgm:presLayoutVars>
          <dgm:chMax val="5"/>
          <dgm:dir/>
          <dgm:resizeHandles val="exact"/>
        </dgm:presLayoutVars>
      </dgm:prSet>
      <dgm:spPr/>
    </dgm:pt>
    <dgm:pt modelId="{765CF8B2-8FD5-46AF-A266-764CB9E2BBDB}" type="pres">
      <dgm:prSet presAssocID="{6A1F2632-57B8-4359-BF64-2452C02A0A94}" presName="dummyMaxCanvas" presStyleCnt="0">
        <dgm:presLayoutVars/>
      </dgm:prSet>
      <dgm:spPr/>
    </dgm:pt>
    <dgm:pt modelId="{F51F0680-C276-4B66-915B-8AE0CC39E06E}" type="pres">
      <dgm:prSet presAssocID="{6A1F2632-57B8-4359-BF64-2452C02A0A94}" presName="TwoNodes_1" presStyleLbl="node1" presStyleIdx="0" presStyleCnt="2">
        <dgm:presLayoutVars>
          <dgm:bulletEnabled val="1"/>
        </dgm:presLayoutVars>
      </dgm:prSet>
      <dgm:spPr/>
    </dgm:pt>
    <dgm:pt modelId="{3ADC9F19-CE5E-4516-83CF-14E2A0D0BE41}" type="pres">
      <dgm:prSet presAssocID="{6A1F2632-57B8-4359-BF64-2452C02A0A94}" presName="TwoNodes_2" presStyleLbl="node1" presStyleIdx="1" presStyleCnt="2">
        <dgm:presLayoutVars>
          <dgm:bulletEnabled val="1"/>
        </dgm:presLayoutVars>
      </dgm:prSet>
      <dgm:spPr/>
    </dgm:pt>
    <dgm:pt modelId="{8FC897FE-F2EE-4D2B-A43F-395699F2FC8B}" type="pres">
      <dgm:prSet presAssocID="{6A1F2632-57B8-4359-BF64-2452C02A0A94}" presName="TwoConn_1-2" presStyleLbl="fgAccFollowNode1" presStyleIdx="0" presStyleCnt="1">
        <dgm:presLayoutVars>
          <dgm:bulletEnabled val="1"/>
        </dgm:presLayoutVars>
      </dgm:prSet>
      <dgm:spPr/>
    </dgm:pt>
    <dgm:pt modelId="{83604BB6-97E2-4F6F-BF25-1EA1932F46CF}" type="pres">
      <dgm:prSet presAssocID="{6A1F2632-57B8-4359-BF64-2452C02A0A94}" presName="TwoNodes_1_text" presStyleLbl="node1" presStyleIdx="1" presStyleCnt="2">
        <dgm:presLayoutVars>
          <dgm:bulletEnabled val="1"/>
        </dgm:presLayoutVars>
      </dgm:prSet>
      <dgm:spPr/>
    </dgm:pt>
    <dgm:pt modelId="{E178E61B-7702-4EFE-ACDF-1E26DCC74FFD}" type="pres">
      <dgm:prSet presAssocID="{6A1F2632-57B8-4359-BF64-2452C02A0A94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AB412229-A962-48F5-9FC7-33BC38A1F0CB}" type="presOf" srcId="{F35CE531-C8F9-4A1D-8A9C-C18CA785BA3E}" destId="{83604BB6-97E2-4F6F-BF25-1EA1932F46CF}" srcOrd="1" destOrd="0" presId="urn:microsoft.com/office/officeart/2005/8/layout/vProcess5"/>
    <dgm:cxn modelId="{A2C85B29-B97E-4F04-9E33-FEE17176A107}" type="presOf" srcId="{2663A9E5-5E69-47EB-864B-110160B76A8B}" destId="{8FC897FE-F2EE-4D2B-A43F-395699F2FC8B}" srcOrd="0" destOrd="0" presId="urn:microsoft.com/office/officeart/2005/8/layout/vProcess5"/>
    <dgm:cxn modelId="{2B91162D-3A65-42FD-81B9-FC1F59C75688}" type="presOf" srcId="{AEA28838-2C12-42B3-9D82-6430CDA1704B}" destId="{E178E61B-7702-4EFE-ACDF-1E26DCC74FFD}" srcOrd="1" destOrd="0" presId="urn:microsoft.com/office/officeart/2005/8/layout/vProcess5"/>
    <dgm:cxn modelId="{C6849E5C-F9AF-4E8C-98EC-972D2B83E024}" type="presOf" srcId="{6A1F2632-57B8-4359-BF64-2452C02A0A94}" destId="{B929A334-33A3-481A-896B-23DA9C92BBBB}" srcOrd="0" destOrd="0" presId="urn:microsoft.com/office/officeart/2005/8/layout/vProcess5"/>
    <dgm:cxn modelId="{907238A8-AE5D-4770-8005-875BD1A278B9}" srcId="{6A1F2632-57B8-4359-BF64-2452C02A0A94}" destId="{F35CE531-C8F9-4A1D-8A9C-C18CA785BA3E}" srcOrd="0" destOrd="0" parTransId="{A5190CAB-6607-4964-9D11-DE17A5554DBD}" sibTransId="{2663A9E5-5E69-47EB-864B-110160B76A8B}"/>
    <dgm:cxn modelId="{EF8C96B4-9F55-419B-BF34-C9C0FDB1787C}" srcId="{6A1F2632-57B8-4359-BF64-2452C02A0A94}" destId="{AEA28838-2C12-42B3-9D82-6430CDA1704B}" srcOrd="1" destOrd="0" parTransId="{F880AE3E-D142-4778-B586-8037DC12A4CE}" sibTransId="{6E8BBD99-3751-40F3-998A-9B688A5AEEB9}"/>
    <dgm:cxn modelId="{0B54D7D2-A377-4B72-8FDD-7E2FE19F0461}" type="presOf" srcId="{F35CE531-C8F9-4A1D-8A9C-C18CA785BA3E}" destId="{F51F0680-C276-4B66-915B-8AE0CC39E06E}" srcOrd="0" destOrd="0" presId="urn:microsoft.com/office/officeart/2005/8/layout/vProcess5"/>
    <dgm:cxn modelId="{686379EA-331E-4C64-92D3-2AEDD20029CC}" type="presOf" srcId="{AEA28838-2C12-42B3-9D82-6430CDA1704B}" destId="{3ADC9F19-CE5E-4516-83CF-14E2A0D0BE41}" srcOrd="0" destOrd="0" presId="urn:microsoft.com/office/officeart/2005/8/layout/vProcess5"/>
    <dgm:cxn modelId="{D6D02701-B21D-4185-8FDC-9432F1D7EF3E}" type="presParOf" srcId="{B929A334-33A3-481A-896B-23DA9C92BBBB}" destId="{765CF8B2-8FD5-46AF-A266-764CB9E2BBDB}" srcOrd="0" destOrd="0" presId="urn:microsoft.com/office/officeart/2005/8/layout/vProcess5"/>
    <dgm:cxn modelId="{67BC0CF2-4AE8-44DC-AA40-F0898FA80D61}" type="presParOf" srcId="{B929A334-33A3-481A-896B-23DA9C92BBBB}" destId="{F51F0680-C276-4B66-915B-8AE0CC39E06E}" srcOrd="1" destOrd="0" presId="urn:microsoft.com/office/officeart/2005/8/layout/vProcess5"/>
    <dgm:cxn modelId="{66EDCFFE-B830-4FAD-8960-528AC15275B7}" type="presParOf" srcId="{B929A334-33A3-481A-896B-23DA9C92BBBB}" destId="{3ADC9F19-CE5E-4516-83CF-14E2A0D0BE41}" srcOrd="2" destOrd="0" presId="urn:microsoft.com/office/officeart/2005/8/layout/vProcess5"/>
    <dgm:cxn modelId="{C65E4AF0-504F-41BA-BA7D-0618F1671D6C}" type="presParOf" srcId="{B929A334-33A3-481A-896B-23DA9C92BBBB}" destId="{8FC897FE-F2EE-4D2B-A43F-395699F2FC8B}" srcOrd="3" destOrd="0" presId="urn:microsoft.com/office/officeart/2005/8/layout/vProcess5"/>
    <dgm:cxn modelId="{67DE9314-6466-45F7-9E51-DF7167F43364}" type="presParOf" srcId="{B929A334-33A3-481A-896B-23DA9C92BBBB}" destId="{83604BB6-97E2-4F6F-BF25-1EA1932F46CF}" srcOrd="4" destOrd="0" presId="urn:microsoft.com/office/officeart/2005/8/layout/vProcess5"/>
    <dgm:cxn modelId="{AFC74A3E-6D13-4A29-9383-3BFD3DE989BF}" type="presParOf" srcId="{B929A334-33A3-481A-896B-23DA9C92BBBB}" destId="{E178E61B-7702-4EFE-ACDF-1E26DCC74FFD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318C9C1-5F02-4066-8963-A66E072B1CD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87ECE4A-7457-4603-B48A-347D0409FB59}">
      <dgm:prSet custT="1"/>
      <dgm:spPr/>
      <dgm:t>
        <a:bodyPr/>
        <a:lstStyle/>
        <a:p>
          <a:r>
            <a:rPr lang="en-US" sz="2800" dirty="0"/>
            <a:t>Deformities of the pinnae are occasionally seen.</a:t>
          </a:r>
        </a:p>
      </dgm:t>
    </dgm:pt>
    <dgm:pt modelId="{AE55444D-F8F6-4A2E-B5E1-2B99D3881EAF}" type="parTrans" cxnId="{16A678A7-659D-4AC2-B326-2108EFBC20EB}">
      <dgm:prSet/>
      <dgm:spPr/>
      <dgm:t>
        <a:bodyPr/>
        <a:lstStyle/>
        <a:p>
          <a:endParaRPr lang="en-US"/>
        </a:p>
      </dgm:t>
    </dgm:pt>
    <dgm:pt modelId="{A9E951F8-2D96-46DC-A13C-603614FEE5A2}" type="sibTrans" cxnId="{16A678A7-659D-4AC2-B326-2108EFBC20EB}">
      <dgm:prSet/>
      <dgm:spPr/>
      <dgm:t>
        <a:bodyPr/>
        <a:lstStyle/>
        <a:p>
          <a:endParaRPr lang="en-US"/>
        </a:p>
      </dgm:t>
    </dgm:pt>
    <dgm:pt modelId="{1E72BA9A-2774-4473-A2FD-FAD814436837}">
      <dgm:prSet custT="1"/>
      <dgm:spPr/>
      <dgm:t>
        <a:bodyPr/>
        <a:lstStyle/>
        <a:p>
          <a:r>
            <a:rPr lang="en-US" sz="2800"/>
            <a:t>Unilateral or bilateral preauricular skin tags occur frequently; if pedunculated, they can be tightly ligated at the base. </a:t>
          </a:r>
        </a:p>
      </dgm:t>
    </dgm:pt>
    <dgm:pt modelId="{B709C6B9-8F30-474C-93A7-2282843B6AA9}" type="parTrans" cxnId="{FD536AB8-6561-4ADB-AF21-9FD101AA24EE}">
      <dgm:prSet/>
      <dgm:spPr/>
      <dgm:t>
        <a:bodyPr/>
        <a:lstStyle/>
        <a:p>
          <a:endParaRPr lang="en-US"/>
        </a:p>
      </dgm:t>
    </dgm:pt>
    <dgm:pt modelId="{46F5571D-0CE7-440C-992C-20D04F486BF5}" type="sibTrans" cxnId="{FD536AB8-6561-4ADB-AF21-9FD101AA24EE}">
      <dgm:prSet/>
      <dgm:spPr/>
      <dgm:t>
        <a:bodyPr/>
        <a:lstStyle/>
        <a:p>
          <a:endParaRPr lang="en-US"/>
        </a:p>
      </dgm:t>
    </dgm:pt>
    <dgm:pt modelId="{E3307806-EAC8-40B0-BA00-746757429A42}">
      <dgm:prSet custT="1"/>
      <dgm:spPr/>
      <dgm:t>
        <a:bodyPr/>
        <a:lstStyle/>
        <a:p>
          <a:r>
            <a:rPr lang="en-US" sz="2800"/>
            <a:t>The tympanic membrane, easily seen otoscopically, normally appears dull gray.</a:t>
          </a:r>
        </a:p>
      </dgm:t>
    </dgm:pt>
    <dgm:pt modelId="{DEF9588B-85AA-4223-BFC4-7FC8D52A76D5}" type="parTrans" cxnId="{43259F50-5C20-4F1F-9077-B9EAAC5F0666}">
      <dgm:prSet/>
      <dgm:spPr/>
      <dgm:t>
        <a:bodyPr/>
        <a:lstStyle/>
        <a:p>
          <a:endParaRPr lang="en-US"/>
        </a:p>
      </dgm:t>
    </dgm:pt>
    <dgm:pt modelId="{CF72758D-8F36-462E-A706-C8BE4427AD7C}" type="sibTrans" cxnId="{43259F50-5C20-4F1F-9077-B9EAAC5F0666}">
      <dgm:prSet/>
      <dgm:spPr/>
      <dgm:t>
        <a:bodyPr/>
        <a:lstStyle/>
        <a:p>
          <a:endParaRPr lang="en-US"/>
        </a:p>
      </dgm:t>
    </dgm:pt>
    <dgm:pt modelId="{AB790544-FD18-4ACA-84E7-4FA7F54F996A}" type="pres">
      <dgm:prSet presAssocID="{9318C9C1-5F02-4066-8963-A66E072B1CD0}" presName="linear" presStyleCnt="0">
        <dgm:presLayoutVars>
          <dgm:animLvl val="lvl"/>
          <dgm:resizeHandles val="exact"/>
        </dgm:presLayoutVars>
      </dgm:prSet>
      <dgm:spPr/>
    </dgm:pt>
    <dgm:pt modelId="{0A6B8423-171A-46B6-96CF-3D6395B5B479}" type="pres">
      <dgm:prSet presAssocID="{D87ECE4A-7457-4603-B48A-347D0409FB5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0216960D-116C-4B86-BD3E-42BC538E5D0B}" type="pres">
      <dgm:prSet presAssocID="{A9E951F8-2D96-46DC-A13C-603614FEE5A2}" presName="spacer" presStyleCnt="0"/>
      <dgm:spPr/>
    </dgm:pt>
    <dgm:pt modelId="{EB8A92DA-2186-4D4F-BB81-051511679574}" type="pres">
      <dgm:prSet presAssocID="{1E72BA9A-2774-4473-A2FD-FAD81443683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DEACF1BE-6AFD-43B0-A3D9-E873F71C6885}" type="pres">
      <dgm:prSet presAssocID="{46F5571D-0CE7-440C-992C-20D04F486BF5}" presName="spacer" presStyleCnt="0"/>
      <dgm:spPr/>
    </dgm:pt>
    <dgm:pt modelId="{509FA170-8AB0-4449-A676-EB4196E01B9D}" type="pres">
      <dgm:prSet presAssocID="{E3307806-EAC8-40B0-BA00-746757429A42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9F45520A-7C78-4393-B76E-0567F42B8139}" type="presOf" srcId="{9318C9C1-5F02-4066-8963-A66E072B1CD0}" destId="{AB790544-FD18-4ACA-84E7-4FA7F54F996A}" srcOrd="0" destOrd="0" presId="urn:microsoft.com/office/officeart/2005/8/layout/vList2"/>
    <dgm:cxn modelId="{F2F46F0E-DA07-4353-B77A-CD2B93FD4C37}" type="presOf" srcId="{E3307806-EAC8-40B0-BA00-746757429A42}" destId="{509FA170-8AB0-4449-A676-EB4196E01B9D}" srcOrd="0" destOrd="0" presId="urn:microsoft.com/office/officeart/2005/8/layout/vList2"/>
    <dgm:cxn modelId="{43259F50-5C20-4F1F-9077-B9EAAC5F0666}" srcId="{9318C9C1-5F02-4066-8963-A66E072B1CD0}" destId="{E3307806-EAC8-40B0-BA00-746757429A42}" srcOrd="2" destOrd="0" parTransId="{DEF9588B-85AA-4223-BFC4-7FC8D52A76D5}" sibTransId="{CF72758D-8F36-462E-A706-C8BE4427AD7C}"/>
    <dgm:cxn modelId="{6FC9E78F-F59D-4D11-9406-2AAC51954DED}" type="presOf" srcId="{1E72BA9A-2774-4473-A2FD-FAD814436837}" destId="{EB8A92DA-2186-4D4F-BB81-051511679574}" srcOrd="0" destOrd="0" presId="urn:microsoft.com/office/officeart/2005/8/layout/vList2"/>
    <dgm:cxn modelId="{16A678A7-659D-4AC2-B326-2108EFBC20EB}" srcId="{9318C9C1-5F02-4066-8963-A66E072B1CD0}" destId="{D87ECE4A-7457-4603-B48A-347D0409FB59}" srcOrd="0" destOrd="0" parTransId="{AE55444D-F8F6-4A2E-B5E1-2B99D3881EAF}" sibTransId="{A9E951F8-2D96-46DC-A13C-603614FEE5A2}"/>
    <dgm:cxn modelId="{FD536AB8-6561-4ADB-AF21-9FD101AA24EE}" srcId="{9318C9C1-5F02-4066-8963-A66E072B1CD0}" destId="{1E72BA9A-2774-4473-A2FD-FAD814436837}" srcOrd="1" destOrd="0" parTransId="{B709C6B9-8F30-474C-93A7-2282843B6AA9}" sibTransId="{46F5571D-0CE7-440C-992C-20D04F486BF5}"/>
    <dgm:cxn modelId="{261181CF-D41F-4FB4-ADEB-7B1F3627B2A5}" type="presOf" srcId="{D87ECE4A-7457-4603-B48A-347D0409FB59}" destId="{0A6B8423-171A-46B6-96CF-3D6395B5B479}" srcOrd="0" destOrd="0" presId="urn:microsoft.com/office/officeart/2005/8/layout/vList2"/>
    <dgm:cxn modelId="{66D161A9-2D00-4EEF-A3BF-D601FAE61EEC}" type="presParOf" srcId="{AB790544-FD18-4ACA-84E7-4FA7F54F996A}" destId="{0A6B8423-171A-46B6-96CF-3D6395B5B479}" srcOrd="0" destOrd="0" presId="urn:microsoft.com/office/officeart/2005/8/layout/vList2"/>
    <dgm:cxn modelId="{A67CFF6C-2B87-4859-8910-B8B24C864D3E}" type="presParOf" srcId="{AB790544-FD18-4ACA-84E7-4FA7F54F996A}" destId="{0216960D-116C-4B86-BD3E-42BC538E5D0B}" srcOrd="1" destOrd="0" presId="urn:microsoft.com/office/officeart/2005/8/layout/vList2"/>
    <dgm:cxn modelId="{E2781FFE-F2A8-4BA9-AB2F-074F139191A6}" type="presParOf" srcId="{AB790544-FD18-4ACA-84E7-4FA7F54F996A}" destId="{EB8A92DA-2186-4D4F-BB81-051511679574}" srcOrd="2" destOrd="0" presId="urn:microsoft.com/office/officeart/2005/8/layout/vList2"/>
    <dgm:cxn modelId="{3A36366A-5623-4577-A787-B3022145C600}" type="presParOf" srcId="{AB790544-FD18-4ACA-84E7-4FA7F54F996A}" destId="{DEACF1BE-6AFD-43B0-A3D9-E873F71C6885}" srcOrd="3" destOrd="0" presId="urn:microsoft.com/office/officeart/2005/8/layout/vList2"/>
    <dgm:cxn modelId="{4826AB86-0533-4E8A-9E48-C39291C621CC}" type="presParOf" srcId="{AB790544-FD18-4ACA-84E7-4FA7F54F996A}" destId="{509FA170-8AB0-4449-A676-EB4196E01B9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599470-7D6D-4DED-A6FC-00014A28DE67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01C42048-EFFB-4489-ADBD-D652F3A38DDB}">
      <dgm:prSet custT="1"/>
      <dgm:spPr/>
      <dgm:t>
        <a:bodyPr/>
        <a:lstStyle/>
        <a:p>
          <a:r>
            <a:rPr lang="en-US" sz="2800" b="1" dirty="0">
              <a:solidFill>
                <a:srgbClr val="FFFF00"/>
              </a:solidFill>
            </a:rPr>
            <a:t>Male</a:t>
          </a:r>
          <a:r>
            <a:rPr lang="en-US" sz="2800" dirty="0">
              <a:solidFill>
                <a:srgbClr val="FFFF00"/>
              </a:solidFill>
            </a:rPr>
            <a:t>:   </a:t>
          </a:r>
          <a:r>
            <a:rPr lang="en-US" sz="2800" dirty="0"/>
            <a:t>3.6 kg</a:t>
          </a:r>
        </a:p>
      </dgm:t>
    </dgm:pt>
    <dgm:pt modelId="{2353287B-0A40-47A8-A574-1F7A37A7B0F3}" type="parTrans" cxnId="{08D9D7D0-042C-4016-A4C3-30D3439DAA14}">
      <dgm:prSet/>
      <dgm:spPr/>
      <dgm:t>
        <a:bodyPr/>
        <a:lstStyle/>
        <a:p>
          <a:endParaRPr lang="en-US"/>
        </a:p>
      </dgm:t>
    </dgm:pt>
    <dgm:pt modelId="{D7F2B298-386D-4882-AA8D-43F30BAB178B}" type="sibTrans" cxnId="{08D9D7D0-042C-4016-A4C3-30D3439DAA14}">
      <dgm:prSet/>
      <dgm:spPr/>
      <dgm:t>
        <a:bodyPr/>
        <a:lstStyle/>
        <a:p>
          <a:endParaRPr lang="en-US"/>
        </a:p>
      </dgm:t>
    </dgm:pt>
    <dgm:pt modelId="{40A949DB-7AE5-49F8-9A5E-CF0164BD5D4D}">
      <dgm:prSet custT="1"/>
      <dgm:spPr/>
      <dgm:t>
        <a:bodyPr/>
        <a:lstStyle/>
        <a:p>
          <a:r>
            <a:rPr lang="en-US" sz="2800" b="1" dirty="0">
              <a:solidFill>
                <a:srgbClr val="FFFF00"/>
              </a:solidFill>
            </a:rPr>
            <a:t>Female:   </a:t>
          </a:r>
          <a:r>
            <a:rPr lang="en-US" sz="2800" dirty="0"/>
            <a:t>3.5 kg</a:t>
          </a:r>
        </a:p>
      </dgm:t>
    </dgm:pt>
    <dgm:pt modelId="{2177728D-FECD-4AC7-9900-B61EF0835EEA}" type="parTrans" cxnId="{9F1F81AC-EFD1-4B4B-A881-E10EEA1B8766}">
      <dgm:prSet/>
      <dgm:spPr/>
      <dgm:t>
        <a:bodyPr/>
        <a:lstStyle/>
        <a:p>
          <a:endParaRPr lang="en-US"/>
        </a:p>
      </dgm:t>
    </dgm:pt>
    <dgm:pt modelId="{89C8455C-9AC4-4B20-8C81-9817361C058B}" type="sibTrans" cxnId="{9F1F81AC-EFD1-4B4B-A881-E10EEA1B8766}">
      <dgm:prSet/>
      <dgm:spPr/>
      <dgm:t>
        <a:bodyPr/>
        <a:lstStyle/>
        <a:p>
          <a:endParaRPr lang="en-US"/>
        </a:p>
      </dgm:t>
    </dgm:pt>
    <dgm:pt modelId="{08CBE03B-AC16-4CB5-9B0D-4073C63E2B27}">
      <dgm:prSet custT="1"/>
      <dgm:spPr/>
      <dgm:t>
        <a:bodyPr/>
        <a:lstStyle/>
        <a:p>
          <a:r>
            <a:rPr lang="en-US" sz="2800" b="1" dirty="0">
              <a:solidFill>
                <a:srgbClr val="FFFF00"/>
              </a:solidFill>
            </a:rPr>
            <a:t>HC</a:t>
          </a:r>
          <a:r>
            <a:rPr lang="en-US" sz="2800" dirty="0">
              <a:solidFill>
                <a:srgbClr val="FFFF00"/>
              </a:solidFill>
            </a:rPr>
            <a:t> :   </a:t>
          </a:r>
          <a:r>
            <a:rPr lang="en-US" sz="2800" dirty="0"/>
            <a:t>33-37cm</a:t>
          </a:r>
        </a:p>
      </dgm:t>
    </dgm:pt>
    <dgm:pt modelId="{2600E740-1972-417D-9426-2AA2C4C1B672}" type="parTrans" cxnId="{7498A8A3-4C3F-4E60-B98B-55EC6ABEF02A}">
      <dgm:prSet/>
      <dgm:spPr/>
      <dgm:t>
        <a:bodyPr/>
        <a:lstStyle/>
        <a:p>
          <a:endParaRPr lang="en-US"/>
        </a:p>
      </dgm:t>
    </dgm:pt>
    <dgm:pt modelId="{4F06867B-80D1-44B3-B94C-01B98FB9A6C3}" type="sibTrans" cxnId="{7498A8A3-4C3F-4E60-B98B-55EC6ABEF02A}">
      <dgm:prSet/>
      <dgm:spPr/>
      <dgm:t>
        <a:bodyPr/>
        <a:lstStyle/>
        <a:p>
          <a:endParaRPr lang="en-US"/>
        </a:p>
      </dgm:t>
    </dgm:pt>
    <dgm:pt modelId="{16A8CE84-EB63-403E-B43A-B007B9FE8602}">
      <dgm:prSet custT="1"/>
      <dgm:spPr/>
      <dgm:t>
        <a:bodyPr/>
        <a:lstStyle/>
        <a:p>
          <a:r>
            <a:rPr lang="en-US" sz="2800" b="1" dirty="0">
              <a:solidFill>
                <a:srgbClr val="FFFF00"/>
              </a:solidFill>
            </a:rPr>
            <a:t>H</a:t>
          </a:r>
          <a:r>
            <a:rPr lang="en-US" sz="2800" dirty="0">
              <a:solidFill>
                <a:srgbClr val="FFFF00"/>
              </a:solidFill>
            </a:rPr>
            <a:t> :   </a:t>
          </a:r>
          <a:r>
            <a:rPr lang="en-US" sz="2800" dirty="0"/>
            <a:t>48-53 cm</a:t>
          </a:r>
        </a:p>
      </dgm:t>
    </dgm:pt>
    <dgm:pt modelId="{5AF6D7F3-CE76-44FE-9670-A4F684633A9C}" type="parTrans" cxnId="{63AE38A6-6960-4854-8265-804BDC967000}">
      <dgm:prSet/>
      <dgm:spPr/>
      <dgm:t>
        <a:bodyPr/>
        <a:lstStyle/>
        <a:p>
          <a:endParaRPr lang="en-US"/>
        </a:p>
      </dgm:t>
    </dgm:pt>
    <dgm:pt modelId="{BB2CB097-2624-49DF-9077-35DF06544CA2}" type="sibTrans" cxnId="{63AE38A6-6960-4854-8265-804BDC967000}">
      <dgm:prSet/>
      <dgm:spPr/>
      <dgm:t>
        <a:bodyPr/>
        <a:lstStyle/>
        <a:p>
          <a:endParaRPr lang="en-US"/>
        </a:p>
      </dgm:t>
    </dgm:pt>
    <dgm:pt modelId="{D3E126A5-7D17-45F1-870A-8BCBEBF34169}" type="pres">
      <dgm:prSet presAssocID="{E3599470-7D6D-4DED-A6FC-00014A28DE67}" presName="linear" presStyleCnt="0">
        <dgm:presLayoutVars>
          <dgm:animLvl val="lvl"/>
          <dgm:resizeHandles val="exact"/>
        </dgm:presLayoutVars>
      </dgm:prSet>
      <dgm:spPr/>
    </dgm:pt>
    <dgm:pt modelId="{0C4FED25-1AA9-4C09-925F-12A5BF683533}" type="pres">
      <dgm:prSet presAssocID="{01C42048-EFFB-4489-ADBD-D652F3A38DDB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7BAF4AF-D217-4266-A136-937FC6161420}" type="pres">
      <dgm:prSet presAssocID="{D7F2B298-386D-4882-AA8D-43F30BAB178B}" presName="spacer" presStyleCnt="0"/>
      <dgm:spPr/>
    </dgm:pt>
    <dgm:pt modelId="{CABE1A35-D49E-487E-86A7-592D51451851}" type="pres">
      <dgm:prSet presAssocID="{40A949DB-7AE5-49F8-9A5E-CF0164BD5D4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EB668D43-31A7-4A2C-97E0-A1825AB114FF}" type="pres">
      <dgm:prSet presAssocID="{89C8455C-9AC4-4B20-8C81-9817361C058B}" presName="spacer" presStyleCnt="0"/>
      <dgm:spPr/>
    </dgm:pt>
    <dgm:pt modelId="{D6B2FE57-3C75-4D87-A3E8-2BABBDD5272D}" type="pres">
      <dgm:prSet presAssocID="{08CBE03B-AC16-4CB5-9B0D-4073C63E2B2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13D7978E-3BD7-4C4E-9B63-4E566EB952AA}" type="pres">
      <dgm:prSet presAssocID="{4F06867B-80D1-44B3-B94C-01B98FB9A6C3}" presName="spacer" presStyleCnt="0"/>
      <dgm:spPr/>
    </dgm:pt>
    <dgm:pt modelId="{E2D99B08-2917-4E7B-9272-8F383B480F3A}" type="pres">
      <dgm:prSet presAssocID="{16A8CE84-EB63-403E-B43A-B007B9FE8602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A002A540-22B5-4FFF-AB4C-E8AD701FA4E3}" type="presOf" srcId="{40A949DB-7AE5-49F8-9A5E-CF0164BD5D4D}" destId="{CABE1A35-D49E-487E-86A7-592D51451851}" srcOrd="0" destOrd="0" presId="urn:microsoft.com/office/officeart/2005/8/layout/vList2"/>
    <dgm:cxn modelId="{DE1481A3-1D6F-4AFB-98F4-8F80FC416045}" type="presOf" srcId="{16A8CE84-EB63-403E-B43A-B007B9FE8602}" destId="{E2D99B08-2917-4E7B-9272-8F383B480F3A}" srcOrd="0" destOrd="0" presId="urn:microsoft.com/office/officeart/2005/8/layout/vList2"/>
    <dgm:cxn modelId="{7498A8A3-4C3F-4E60-B98B-55EC6ABEF02A}" srcId="{E3599470-7D6D-4DED-A6FC-00014A28DE67}" destId="{08CBE03B-AC16-4CB5-9B0D-4073C63E2B27}" srcOrd="2" destOrd="0" parTransId="{2600E740-1972-417D-9426-2AA2C4C1B672}" sibTransId="{4F06867B-80D1-44B3-B94C-01B98FB9A6C3}"/>
    <dgm:cxn modelId="{63AE38A6-6960-4854-8265-804BDC967000}" srcId="{E3599470-7D6D-4DED-A6FC-00014A28DE67}" destId="{16A8CE84-EB63-403E-B43A-B007B9FE8602}" srcOrd="3" destOrd="0" parTransId="{5AF6D7F3-CE76-44FE-9670-A4F684633A9C}" sibTransId="{BB2CB097-2624-49DF-9077-35DF06544CA2}"/>
    <dgm:cxn modelId="{9F1F81AC-EFD1-4B4B-A881-E10EEA1B8766}" srcId="{E3599470-7D6D-4DED-A6FC-00014A28DE67}" destId="{40A949DB-7AE5-49F8-9A5E-CF0164BD5D4D}" srcOrd="1" destOrd="0" parTransId="{2177728D-FECD-4AC7-9900-B61EF0835EEA}" sibTransId="{89C8455C-9AC4-4B20-8C81-9817361C058B}"/>
    <dgm:cxn modelId="{A99AE5AE-89C9-4824-9271-1F616C208CD8}" type="presOf" srcId="{E3599470-7D6D-4DED-A6FC-00014A28DE67}" destId="{D3E126A5-7D17-45F1-870A-8BCBEBF34169}" srcOrd="0" destOrd="0" presId="urn:microsoft.com/office/officeart/2005/8/layout/vList2"/>
    <dgm:cxn modelId="{08D9D7D0-042C-4016-A4C3-30D3439DAA14}" srcId="{E3599470-7D6D-4DED-A6FC-00014A28DE67}" destId="{01C42048-EFFB-4489-ADBD-D652F3A38DDB}" srcOrd="0" destOrd="0" parTransId="{2353287B-0A40-47A8-A574-1F7A37A7B0F3}" sibTransId="{D7F2B298-386D-4882-AA8D-43F30BAB178B}"/>
    <dgm:cxn modelId="{356157D7-3CB8-4974-B694-8A8CA3647301}" type="presOf" srcId="{08CBE03B-AC16-4CB5-9B0D-4073C63E2B27}" destId="{D6B2FE57-3C75-4D87-A3E8-2BABBDD5272D}" srcOrd="0" destOrd="0" presId="urn:microsoft.com/office/officeart/2005/8/layout/vList2"/>
    <dgm:cxn modelId="{A7DD8DE6-4704-4670-8025-74524C2DC60B}" type="presOf" srcId="{01C42048-EFFB-4489-ADBD-D652F3A38DDB}" destId="{0C4FED25-1AA9-4C09-925F-12A5BF683533}" srcOrd="0" destOrd="0" presId="urn:microsoft.com/office/officeart/2005/8/layout/vList2"/>
    <dgm:cxn modelId="{42C00B83-8DD0-455B-AA25-CB4032B0CADF}" type="presParOf" srcId="{D3E126A5-7D17-45F1-870A-8BCBEBF34169}" destId="{0C4FED25-1AA9-4C09-925F-12A5BF683533}" srcOrd="0" destOrd="0" presId="urn:microsoft.com/office/officeart/2005/8/layout/vList2"/>
    <dgm:cxn modelId="{FAAF93DB-633F-4F46-93F2-FBE7A63069B0}" type="presParOf" srcId="{D3E126A5-7D17-45F1-870A-8BCBEBF34169}" destId="{F7BAF4AF-D217-4266-A136-937FC6161420}" srcOrd="1" destOrd="0" presId="urn:microsoft.com/office/officeart/2005/8/layout/vList2"/>
    <dgm:cxn modelId="{9A35D250-843A-4DEF-9642-C396E27106D5}" type="presParOf" srcId="{D3E126A5-7D17-45F1-870A-8BCBEBF34169}" destId="{CABE1A35-D49E-487E-86A7-592D51451851}" srcOrd="2" destOrd="0" presId="urn:microsoft.com/office/officeart/2005/8/layout/vList2"/>
    <dgm:cxn modelId="{7B1B6EAA-E451-4F82-B70E-46AD54864411}" type="presParOf" srcId="{D3E126A5-7D17-45F1-870A-8BCBEBF34169}" destId="{EB668D43-31A7-4A2C-97E0-A1825AB114FF}" srcOrd="3" destOrd="0" presId="urn:microsoft.com/office/officeart/2005/8/layout/vList2"/>
    <dgm:cxn modelId="{BF9043B9-7BCC-4231-B05E-85372684DB48}" type="presParOf" srcId="{D3E126A5-7D17-45F1-870A-8BCBEBF34169}" destId="{D6B2FE57-3C75-4D87-A3E8-2BABBDD5272D}" srcOrd="4" destOrd="0" presId="urn:microsoft.com/office/officeart/2005/8/layout/vList2"/>
    <dgm:cxn modelId="{1B7E691F-6E8F-4207-A86A-0161691EDCCE}" type="presParOf" srcId="{D3E126A5-7D17-45F1-870A-8BCBEBF34169}" destId="{13D7978E-3BD7-4C4E-9B63-4E566EB952AA}" srcOrd="5" destOrd="0" presId="urn:microsoft.com/office/officeart/2005/8/layout/vList2"/>
    <dgm:cxn modelId="{D8428EE9-3062-47CF-9451-723CBC1FCA16}" type="presParOf" srcId="{D3E126A5-7D17-45F1-870A-8BCBEBF34169}" destId="{E2D99B08-2917-4E7B-9272-8F383B480F3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4CC20F9-538E-4C9B-8785-E242A08190E3}" type="doc">
      <dgm:prSet loTypeId="urn:microsoft.com/office/officeart/2005/8/layout/vList5" loCatId="list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8904CF6-3DE8-4152-A770-DEEB9DEEEF3B}">
      <dgm:prSet custT="1"/>
      <dgm:spPr/>
      <dgm:t>
        <a:bodyPr/>
        <a:lstStyle/>
        <a:p>
          <a:r>
            <a:rPr lang="en-US" sz="2800" b="1" dirty="0">
              <a:solidFill>
                <a:srgbClr val="FF0000"/>
              </a:solidFill>
            </a:rPr>
            <a:t>Pallor</a:t>
          </a:r>
          <a:r>
            <a:rPr lang="en-US" sz="2800" dirty="0"/>
            <a:t> may be caused by anemia, asphyxia, shock, or edema. </a:t>
          </a:r>
        </a:p>
      </dgm:t>
    </dgm:pt>
    <dgm:pt modelId="{48143951-BD3B-4B26-B270-EA38AE7D9238}" type="parTrans" cxnId="{AB310E3A-F744-46D7-A4F3-7AA03C00C6B6}">
      <dgm:prSet/>
      <dgm:spPr/>
      <dgm:t>
        <a:bodyPr/>
        <a:lstStyle/>
        <a:p>
          <a:endParaRPr lang="en-US"/>
        </a:p>
      </dgm:t>
    </dgm:pt>
    <dgm:pt modelId="{07D4032D-4A64-4784-9FD9-25A9C59C3A04}" type="sibTrans" cxnId="{AB310E3A-F744-46D7-A4F3-7AA03C00C6B6}">
      <dgm:prSet/>
      <dgm:spPr/>
      <dgm:t>
        <a:bodyPr/>
        <a:lstStyle/>
        <a:p>
          <a:endParaRPr lang="en-US"/>
        </a:p>
      </dgm:t>
    </dgm:pt>
    <dgm:pt modelId="{0E0BD3AC-BD3B-446A-8FAA-F136BBA0D041}">
      <dgm:prSet custT="1"/>
      <dgm:spPr/>
      <dgm:t>
        <a:bodyPr/>
        <a:lstStyle/>
        <a:p>
          <a:r>
            <a:rPr lang="en-US" sz="2800" dirty="0"/>
            <a:t>The </a:t>
          </a:r>
          <a:r>
            <a:rPr lang="en-US" sz="2800" b="1" dirty="0">
              <a:solidFill>
                <a:srgbClr val="FF0000"/>
              </a:solidFill>
            </a:rPr>
            <a:t>ruddy</a:t>
          </a:r>
          <a:r>
            <a:rPr lang="en-US" sz="2800" dirty="0"/>
            <a:t> appearance of plethora is seen with polycythemia.</a:t>
          </a:r>
        </a:p>
      </dgm:t>
    </dgm:pt>
    <dgm:pt modelId="{2C2AC693-D5E4-433B-A8A2-6C753D850D8D}" type="parTrans" cxnId="{903D8D6E-1C58-46C8-B56B-92ADA912F097}">
      <dgm:prSet/>
      <dgm:spPr/>
      <dgm:t>
        <a:bodyPr/>
        <a:lstStyle/>
        <a:p>
          <a:endParaRPr lang="en-US"/>
        </a:p>
      </dgm:t>
    </dgm:pt>
    <dgm:pt modelId="{3E9AD97D-2035-4404-B93C-082F259EA070}" type="sibTrans" cxnId="{903D8D6E-1C58-46C8-B56B-92ADA912F097}">
      <dgm:prSet/>
      <dgm:spPr/>
      <dgm:t>
        <a:bodyPr/>
        <a:lstStyle/>
        <a:p>
          <a:endParaRPr lang="en-US"/>
        </a:p>
      </dgm:t>
    </dgm:pt>
    <dgm:pt modelId="{8BD9ABC2-3F25-41BF-AFCE-62C3D7E1BAA7}">
      <dgm:prSet custT="1"/>
      <dgm:spPr/>
      <dgm:t>
        <a:bodyPr/>
        <a:lstStyle/>
        <a:p>
          <a:r>
            <a:rPr lang="en-US" sz="2800" b="1" dirty="0">
              <a:solidFill>
                <a:srgbClr val="FF0000"/>
              </a:solidFill>
            </a:rPr>
            <a:t>Petechiae</a:t>
          </a:r>
          <a:r>
            <a:rPr lang="en-US" sz="2800" dirty="0"/>
            <a:t> may be seen on the presenting part (usually the scalp or face) after a difficult delivery. </a:t>
          </a:r>
        </a:p>
      </dgm:t>
    </dgm:pt>
    <dgm:pt modelId="{EE0775D4-DD74-4ACE-A921-202B55846491}" type="parTrans" cxnId="{DC6EEBA2-BA66-4F3F-BBB8-F3144D4F57E7}">
      <dgm:prSet/>
      <dgm:spPr/>
      <dgm:t>
        <a:bodyPr/>
        <a:lstStyle/>
        <a:p>
          <a:endParaRPr lang="en-US"/>
        </a:p>
      </dgm:t>
    </dgm:pt>
    <dgm:pt modelId="{5BB5DCBC-029C-4BFC-83E1-40CA04983148}" type="sibTrans" cxnId="{DC6EEBA2-BA66-4F3F-BBB8-F3144D4F57E7}">
      <dgm:prSet/>
      <dgm:spPr/>
      <dgm:t>
        <a:bodyPr/>
        <a:lstStyle/>
        <a:p>
          <a:endParaRPr lang="en-US"/>
        </a:p>
      </dgm:t>
    </dgm:pt>
    <dgm:pt modelId="{F14E4C27-E34A-44B1-8E2B-61DC0948DDE7}" type="pres">
      <dgm:prSet presAssocID="{F4CC20F9-538E-4C9B-8785-E242A08190E3}" presName="Name0" presStyleCnt="0">
        <dgm:presLayoutVars>
          <dgm:dir/>
          <dgm:animLvl val="lvl"/>
          <dgm:resizeHandles val="exact"/>
        </dgm:presLayoutVars>
      </dgm:prSet>
      <dgm:spPr/>
    </dgm:pt>
    <dgm:pt modelId="{2A1AF9C9-D7AC-4960-8A73-53EC325E4F8F}" type="pres">
      <dgm:prSet presAssocID="{98904CF6-3DE8-4152-A770-DEEB9DEEEF3B}" presName="linNode" presStyleCnt="0"/>
      <dgm:spPr/>
    </dgm:pt>
    <dgm:pt modelId="{8815284B-A9D2-4B00-BF9C-4D7F39ABCAF6}" type="pres">
      <dgm:prSet presAssocID="{98904CF6-3DE8-4152-A770-DEEB9DEEEF3B}" presName="parentText" presStyleLbl="node1" presStyleIdx="0" presStyleCnt="3" custScaleX="198431">
        <dgm:presLayoutVars>
          <dgm:chMax val="1"/>
          <dgm:bulletEnabled val="1"/>
        </dgm:presLayoutVars>
      </dgm:prSet>
      <dgm:spPr/>
    </dgm:pt>
    <dgm:pt modelId="{2CEB2860-FA08-4D14-A496-B16CFFFD7E64}" type="pres">
      <dgm:prSet presAssocID="{07D4032D-4A64-4784-9FD9-25A9C59C3A04}" presName="sp" presStyleCnt="0"/>
      <dgm:spPr/>
    </dgm:pt>
    <dgm:pt modelId="{6A45AAA4-9220-499F-B34F-AC3A74F9A40C}" type="pres">
      <dgm:prSet presAssocID="{0E0BD3AC-BD3B-446A-8FAA-F136BBA0D041}" presName="linNode" presStyleCnt="0"/>
      <dgm:spPr/>
    </dgm:pt>
    <dgm:pt modelId="{B3C9AF1A-DCCF-4831-BAE1-5CD5BFE59F31}" type="pres">
      <dgm:prSet presAssocID="{0E0BD3AC-BD3B-446A-8FAA-F136BBA0D041}" presName="parentText" presStyleLbl="node1" presStyleIdx="1" presStyleCnt="3" custScaleX="197912">
        <dgm:presLayoutVars>
          <dgm:chMax val="1"/>
          <dgm:bulletEnabled val="1"/>
        </dgm:presLayoutVars>
      </dgm:prSet>
      <dgm:spPr/>
    </dgm:pt>
    <dgm:pt modelId="{C2EE734F-669D-493D-B521-C7114874CDCF}" type="pres">
      <dgm:prSet presAssocID="{3E9AD97D-2035-4404-B93C-082F259EA070}" presName="sp" presStyleCnt="0"/>
      <dgm:spPr/>
    </dgm:pt>
    <dgm:pt modelId="{285E451B-9356-4146-A8DF-DF300936ED70}" type="pres">
      <dgm:prSet presAssocID="{8BD9ABC2-3F25-41BF-AFCE-62C3D7E1BAA7}" presName="linNode" presStyleCnt="0"/>
      <dgm:spPr/>
    </dgm:pt>
    <dgm:pt modelId="{E2236D3A-DE41-4A05-A58C-E1B06E1D1A82}" type="pres">
      <dgm:prSet presAssocID="{8BD9ABC2-3F25-41BF-AFCE-62C3D7E1BAA7}" presName="parentText" presStyleLbl="node1" presStyleIdx="2" presStyleCnt="3" custScaleX="198165">
        <dgm:presLayoutVars>
          <dgm:chMax val="1"/>
          <dgm:bulletEnabled val="1"/>
        </dgm:presLayoutVars>
      </dgm:prSet>
      <dgm:spPr/>
    </dgm:pt>
  </dgm:ptLst>
  <dgm:cxnLst>
    <dgm:cxn modelId="{5B296A1D-2A4C-474E-A4AD-5E6226687A2A}" type="presOf" srcId="{8BD9ABC2-3F25-41BF-AFCE-62C3D7E1BAA7}" destId="{E2236D3A-DE41-4A05-A58C-E1B06E1D1A82}" srcOrd="0" destOrd="0" presId="urn:microsoft.com/office/officeart/2005/8/layout/vList5"/>
    <dgm:cxn modelId="{AB310E3A-F744-46D7-A4F3-7AA03C00C6B6}" srcId="{F4CC20F9-538E-4C9B-8785-E242A08190E3}" destId="{98904CF6-3DE8-4152-A770-DEEB9DEEEF3B}" srcOrd="0" destOrd="0" parTransId="{48143951-BD3B-4B26-B270-EA38AE7D9238}" sibTransId="{07D4032D-4A64-4784-9FD9-25A9C59C3A04}"/>
    <dgm:cxn modelId="{69377964-777D-4D82-B24C-241595AD79C8}" type="presOf" srcId="{F4CC20F9-538E-4C9B-8785-E242A08190E3}" destId="{F14E4C27-E34A-44B1-8E2B-61DC0948DDE7}" srcOrd="0" destOrd="0" presId="urn:microsoft.com/office/officeart/2005/8/layout/vList5"/>
    <dgm:cxn modelId="{903D8D6E-1C58-46C8-B56B-92ADA912F097}" srcId="{F4CC20F9-538E-4C9B-8785-E242A08190E3}" destId="{0E0BD3AC-BD3B-446A-8FAA-F136BBA0D041}" srcOrd="1" destOrd="0" parTransId="{2C2AC693-D5E4-433B-A8A2-6C753D850D8D}" sibTransId="{3E9AD97D-2035-4404-B93C-082F259EA070}"/>
    <dgm:cxn modelId="{AD816A8D-C5B4-43E3-8D1C-419F2FC43CF1}" type="presOf" srcId="{0E0BD3AC-BD3B-446A-8FAA-F136BBA0D041}" destId="{B3C9AF1A-DCCF-4831-BAE1-5CD5BFE59F31}" srcOrd="0" destOrd="0" presId="urn:microsoft.com/office/officeart/2005/8/layout/vList5"/>
    <dgm:cxn modelId="{DC6EEBA2-BA66-4F3F-BBB8-F3144D4F57E7}" srcId="{F4CC20F9-538E-4C9B-8785-E242A08190E3}" destId="{8BD9ABC2-3F25-41BF-AFCE-62C3D7E1BAA7}" srcOrd="2" destOrd="0" parTransId="{EE0775D4-DD74-4ACE-A921-202B55846491}" sibTransId="{5BB5DCBC-029C-4BFC-83E1-40CA04983148}"/>
    <dgm:cxn modelId="{C3C4ACF2-7199-4E2D-83F4-6D34CE21F48B}" type="presOf" srcId="{98904CF6-3DE8-4152-A770-DEEB9DEEEF3B}" destId="{8815284B-A9D2-4B00-BF9C-4D7F39ABCAF6}" srcOrd="0" destOrd="0" presId="urn:microsoft.com/office/officeart/2005/8/layout/vList5"/>
    <dgm:cxn modelId="{755E9593-03D2-4E99-83A8-B49F81BE7A08}" type="presParOf" srcId="{F14E4C27-E34A-44B1-8E2B-61DC0948DDE7}" destId="{2A1AF9C9-D7AC-4960-8A73-53EC325E4F8F}" srcOrd="0" destOrd="0" presId="urn:microsoft.com/office/officeart/2005/8/layout/vList5"/>
    <dgm:cxn modelId="{56639A1C-0735-465F-8855-38C4F808F17C}" type="presParOf" srcId="{2A1AF9C9-D7AC-4960-8A73-53EC325E4F8F}" destId="{8815284B-A9D2-4B00-BF9C-4D7F39ABCAF6}" srcOrd="0" destOrd="0" presId="urn:microsoft.com/office/officeart/2005/8/layout/vList5"/>
    <dgm:cxn modelId="{3CCE99C3-535F-4193-BACC-05CC1C484671}" type="presParOf" srcId="{F14E4C27-E34A-44B1-8E2B-61DC0948DDE7}" destId="{2CEB2860-FA08-4D14-A496-B16CFFFD7E64}" srcOrd="1" destOrd="0" presId="urn:microsoft.com/office/officeart/2005/8/layout/vList5"/>
    <dgm:cxn modelId="{361A9604-0554-4C47-B2B7-4255BEFB39C8}" type="presParOf" srcId="{F14E4C27-E34A-44B1-8E2B-61DC0948DDE7}" destId="{6A45AAA4-9220-499F-B34F-AC3A74F9A40C}" srcOrd="2" destOrd="0" presId="urn:microsoft.com/office/officeart/2005/8/layout/vList5"/>
    <dgm:cxn modelId="{225EE4D7-BC55-46B1-A769-F8D3D40CFBCF}" type="presParOf" srcId="{6A45AAA4-9220-499F-B34F-AC3A74F9A40C}" destId="{B3C9AF1A-DCCF-4831-BAE1-5CD5BFE59F31}" srcOrd="0" destOrd="0" presId="urn:microsoft.com/office/officeart/2005/8/layout/vList5"/>
    <dgm:cxn modelId="{4CE4FF3A-7697-4C18-BDA0-17F8DC8EFAD5}" type="presParOf" srcId="{F14E4C27-E34A-44B1-8E2B-61DC0948DDE7}" destId="{C2EE734F-669D-493D-B521-C7114874CDCF}" srcOrd="3" destOrd="0" presId="urn:microsoft.com/office/officeart/2005/8/layout/vList5"/>
    <dgm:cxn modelId="{9B60463E-97F3-453E-B217-9D4F50D44489}" type="presParOf" srcId="{F14E4C27-E34A-44B1-8E2B-61DC0948DDE7}" destId="{285E451B-9356-4146-A8DF-DF300936ED70}" srcOrd="4" destOrd="0" presId="urn:microsoft.com/office/officeart/2005/8/layout/vList5"/>
    <dgm:cxn modelId="{97AEF358-CD5B-41CE-8583-2E29B22E414F}" type="presParOf" srcId="{285E451B-9356-4146-A8DF-DF300936ED70}" destId="{E2236D3A-DE41-4A05-A58C-E1B06E1D1A82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219252F-6A38-4334-ABF1-414D4A247E0C}" type="doc">
      <dgm:prSet loTypeId="urn:microsoft.com/office/officeart/2005/8/layout/defaul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F84A0C7B-43CE-4451-9E83-8C20D961768B}">
      <dgm:prSet custT="1"/>
      <dgm:spPr/>
      <dgm:t>
        <a:bodyPr/>
        <a:lstStyle/>
        <a:p>
          <a:r>
            <a:rPr lang="en-US" sz="2800">
              <a:solidFill>
                <a:schemeClr val="tx1"/>
              </a:solidFill>
            </a:rPr>
            <a:t>Albinism</a:t>
          </a:r>
        </a:p>
      </dgm:t>
    </dgm:pt>
    <dgm:pt modelId="{752F59ED-405F-4EF1-9AAC-4A0108C68D82}" type="parTrans" cxnId="{8E0AB553-E423-45CC-AB64-A3D752AE42CC}">
      <dgm:prSet/>
      <dgm:spPr/>
      <dgm:t>
        <a:bodyPr/>
        <a:lstStyle/>
        <a:p>
          <a:endParaRPr lang="en-US"/>
        </a:p>
      </dgm:t>
    </dgm:pt>
    <dgm:pt modelId="{8518C41A-8AD0-4534-A868-56E9F496FC77}" type="sibTrans" cxnId="{8E0AB553-E423-45CC-AB64-A3D752AE42CC}">
      <dgm:prSet/>
      <dgm:spPr/>
      <dgm:t>
        <a:bodyPr/>
        <a:lstStyle/>
        <a:p>
          <a:endParaRPr lang="en-US"/>
        </a:p>
      </dgm:t>
    </dgm:pt>
    <dgm:pt modelId="{FBD45B38-D847-4957-AEA6-7CBCF5AD71C4}">
      <dgm:prSet custT="1"/>
      <dgm:spPr/>
      <dgm:t>
        <a:bodyPr/>
        <a:lstStyle/>
        <a:p>
          <a:r>
            <a:rPr lang="en-US" sz="2800">
              <a:solidFill>
                <a:schemeClr val="tx1"/>
              </a:solidFill>
            </a:rPr>
            <a:t>Phenylketonuria</a:t>
          </a:r>
        </a:p>
      </dgm:t>
    </dgm:pt>
    <dgm:pt modelId="{D74BBA1D-D99F-413E-AD86-814118F22702}" type="parTrans" cxnId="{6C52F702-8C4D-4969-990F-54A572D8ED7C}">
      <dgm:prSet/>
      <dgm:spPr/>
      <dgm:t>
        <a:bodyPr/>
        <a:lstStyle/>
        <a:p>
          <a:endParaRPr lang="en-US"/>
        </a:p>
      </dgm:t>
    </dgm:pt>
    <dgm:pt modelId="{BE58C467-FB4C-4138-ABC9-F27382234AA0}" type="sibTrans" cxnId="{6C52F702-8C4D-4969-990F-54A572D8ED7C}">
      <dgm:prSet/>
      <dgm:spPr/>
      <dgm:t>
        <a:bodyPr/>
        <a:lstStyle/>
        <a:p>
          <a:endParaRPr lang="en-US"/>
        </a:p>
      </dgm:t>
    </dgm:pt>
    <dgm:pt modelId="{E33AED6C-E1B2-4B2F-A4F1-544B810CE459}">
      <dgm:prSet custT="1"/>
      <dgm:spPr/>
      <dgm:t>
        <a:bodyPr/>
        <a:lstStyle/>
        <a:p>
          <a:r>
            <a:rPr lang="en-US" sz="2800">
              <a:solidFill>
                <a:schemeClr val="tx1"/>
              </a:solidFill>
            </a:rPr>
            <a:t>Chédiak-Higashi Syndrome</a:t>
          </a:r>
        </a:p>
      </dgm:t>
    </dgm:pt>
    <dgm:pt modelId="{E4B65A6B-E16C-4D52-81E8-7451E98740E2}" type="parTrans" cxnId="{836FC9B9-4650-4744-B927-DB40AA9D07DF}">
      <dgm:prSet/>
      <dgm:spPr/>
      <dgm:t>
        <a:bodyPr/>
        <a:lstStyle/>
        <a:p>
          <a:endParaRPr lang="en-US"/>
        </a:p>
      </dgm:t>
    </dgm:pt>
    <dgm:pt modelId="{9604DA09-4092-405C-AC35-8A83F5CD8363}" type="sibTrans" cxnId="{836FC9B9-4650-4744-B927-DB40AA9D07DF}">
      <dgm:prSet/>
      <dgm:spPr/>
      <dgm:t>
        <a:bodyPr/>
        <a:lstStyle/>
        <a:p>
          <a:endParaRPr lang="en-US"/>
        </a:p>
      </dgm:t>
    </dgm:pt>
    <dgm:pt modelId="{EC2A34CC-589B-4DAC-9811-46A4506DFA5D}">
      <dgm:prSet custT="1"/>
      <dgm:spPr/>
      <dgm:t>
        <a:bodyPr/>
        <a:lstStyle/>
        <a:p>
          <a:r>
            <a:rPr lang="en-US" sz="2800">
              <a:solidFill>
                <a:schemeClr val="tx1"/>
              </a:solidFill>
            </a:rPr>
            <a:t>Tuberous Sclerosis</a:t>
          </a:r>
        </a:p>
      </dgm:t>
    </dgm:pt>
    <dgm:pt modelId="{EFED21F0-90B6-4A7C-B440-0C2E98456002}" type="parTrans" cxnId="{9090A5BB-72B5-4D9F-8427-B1DE7896B48D}">
      <dgm:prSet/>
      <dgm:spPr/>
      <dgm:t>
        <a:bodyPr/>
        <a:lstStyle/>
        <a:p>
          <a:endParaRPr lang="en-US"/>
        </a:p>
      </dgm:t>
    </dgm:pt>
    <dgm:pt modelId="{7E670474-4BAF-4236-B2D2-4A4B2B5896C6}" type="sibTrans" cxnId="{9090A5BB-72B5-4D9F-8427-B1DE7896B48D}">
      <dgm:prSet/>
      <dgm:spPr/>
      <dgm:t>
        <a:bodyPr/>
        <a:lstStyle/>
        <a:p>
          <a:endParaRPr lang="en-US"/>
        </a:p>
      </dgm:t>
    </dgm:pt>
    <dgm:pt modelId="{EA9CF151-B415-413F-BAF4-113BD47562A6}" type="pres">
      <dgm:prSet presAssocID="{2219252F-6A38-4334-ABF1-414D4A247E0C}" presName="diagram" presStyleCnt="0">
        <dgm:presLayoutVars>
          <dgm:dir/>
          <dgm:resizeHandles val="exact"/>
        </dgm:presLayoutVars>
      </dgm:prSet>
      <dgm:spPr/>
    </dgm:pt>
    <dgm:pt modelId="{97BD5901-9AFD-4E44-ABF4-AF27E71845A5}" type="pres">
      <dgm:prSet presAssocID="{F84A0C7B-43CE-4451-9E83-8C20D961768B}" presName="node" presStyleLbl="node1" presStyleIdx="0" presStyleCnt="4">
        <dgm:presLayoutVars>
          <dgm:bulletEnabled val="1"/>
        </dgm:presLayoutVars>
      </dgm:prSet>
      <dgm:spPr/>
    </dgm:pt>
    <dgm:pt modelId="{CEC7D5C8-56DF-4C63-AA06-E9787C053183}" type="pres">
      <dgm:prSet presAssocID="{8518C41A-8AD0-4534-A868-56E9F496FC77}" presName="sibTrans" presStyleCnt="0"/>
      <dgm:spPr/>
    </dgm:pt>
    <dgm:pt modelId="{F8796725-FE43-479E-9E9A-8D9F315C322A}" type="pres">
      <dgm:prSet presAssocID="{FBD45B38-D847-4957-AEA6-7CBCF5AD71C4}" presName="node" presStyleLbl="node1" presStyleIdx="1" presStyleCnt="4">
        <dgm:presLayoutVars>
          <dgm:bulletEnabled val="1"/>
        </dgm:presLayoutVars>
      </dgm:prSet>
      <dgm:spPr/>
    </dgm:pt>
    <dgm:pt modelId="{D8E74C84-32A8-4549-A887-2688184274E0}" type="pres">
      <dgm:prSet presAssocID="{BE58C467-FB4C-4138-ABC9-F27382234AA0}" presName="sibTrans" presStyleCnt="0"/>
      <dgm:spPr/>
    </dgm:pt>
    <dgm:pt modelId="{5C04D817-35A8-490A-B4BC-B4F64FD59B97}" type="pres">
      <dgm:prSet presAssocID="{E33AED6C-E1B2-4B2F-A4F1-544B810CE459}" presName="node" presStyleLbl="node1" presStyleIdx="2" presStyleCnt="4">
        <dgm:presLayoutVars>
          <dgm:bulletEnabled val="1"/>
        </dgm:presLayoutVars>
      </dgm:prSet>
      <dgm:spPr/>
    </dgm:pt>
    <dgm:pt modelId="{D23B4F4D-7921-4292-A486-D090534F7549}" type="pres">
      <dgm:prSet presAssocID="{9604DA09-4092-405C-AC35-8A83F5CD8363}" presName="sibTrans" presStyleCnt="0"/>
      <dgm:spPr/>
    </dgm:pt>
    <dgm:pt modelId="{0172F043-DAE5-4468-B8C9-D4ACEE49FE21}" type="pres">
      <dgm:prSet presAssocID="{EC2A34CC-589B-4DAC-9811-46A4506DFA5D}" presName="node" presStyleLbl="node1" presStyleIdx="3" presStyleCnt="4">
        <dgm:presLayoutVars>
          <dgm:bulletEnabled val="1"/>
        </dgm:presLayoutVars>
      </dgm:prSet>
      <dgm:spPr/>
    </dgm:pt>
  </dgm:ptLst>
  <dgm:cxnLst>
    <dgm:cxn modelId="{6C52F702-8C4D-4969-990F-54A572D8ED7C}" srcId="{2219252F-6A38-4334-ABF1-414D4A247E0C}" destId="{FBD45B38-D847-4957-AEA6-7CBCF5AD71C4}" srcOrd="1" destOrd="0" parTransId="{D74BBA1D-D99F-413E-AD86-814118F22702}" sibTransId="{BE58C467-FB4C-4138-ABC9-F27382234AA0}"/>
    <dgm:cxn modelId="{C29B4C22-0172-486C-812C-F4592C375828}" type="presOf" srcId="{EC2A34CC-589B-4DAC-9811-46A4506DFA5D}" destId="{0172F043-DAE5-4468-B8C9-D4ACEE49FE21}" srcOrd="0" destOrd="0" presId="urn:microsoft.com/office/officeart/2005/8/layout/default"/>
    <dgm:cxn modelId="{19909940-A4C2-44D6-AFEF-F4B52F9CBA28}" type="presOf" srcId="{F84A0C7B-43CE-4451-9E83-8C20D961768B}" destId="{97BD5901-9AFD-4E44-ABF4-AF27E71845A5}" srcOrd="0" destOrd="0" presId="urn:microsoft.com/office/officeart/2005/8/layout/default"/>
    <dgm:cxn modelId="{8E0AB553-E423-45CC-AB64-A3D752AE42CC}" srcId="{2219252F-6A38-4334-ABF1-414D4A247E0C}" destId="{F84A0C7B-43CE-4451-9E83-8C20D961768B}" srcOrd="0" destOrd="0" parTransId="{752F59ED-405F-4EF1-9AAC-4A0108C68D82}" sibTransId="{8518C41A-8AD0-4534-A868-56E9F496FC77}"/>
    <dgm:cxn modelId="{2AFB5254-06A7-4382-9F7F-2E0B0C335B3C}" type="presOf" srcId="{E33AED6C-E1B2-4B2F-A4F1-544B810CE459}" destId="{5C04D817-35A8-490A-B4BC-B4F64FD59B97}" srcOrd="0" destOrd="0" presId="urn:microsoft.com/office/officeart/2005/8/layout/default"/>
    <dgm:cxn modelId="{C4AC2082-7AF5-43BF-9D9E-1BE21A3EFD48}" type="presOf" srcId="{2219252F-6A38-4334-ABF1-414D4A247E0C}" destId="{EA9CF151-B415-413F-BAF4-113BD47562A6}" srcOrd="0" destOrd="0" presId="urn:microsoft.com/office/officeart/2005/8/layout/default"/>
    <dgm:cxn modelId="{836FC9B9-4650-4744-B927-DB40AA9D07DF}" srcId="{2219252F-6A38-4334-ABF1-414D4A247E0C}" destId="{E33AED6C-E1B2-4B2F-A4F1-544B810CE459}" srcOrd="2" destOrd="0" parTransId="{E4B65A6B-E16C-4D52-81E8-7451E98740E2}" sibTransId="{9604DA09-4092-405C-AC35-8A83F5CD8363}"/>
    <dgm:cxn modelId="{9090A5BB-72B5-4D9F-8427-B1DE7896B48D}" srcId="{2219252F-6A38-4334-ABF1-414D4A247E0C}" destId="{EC2A34CC-589B-4DAC-9811-46A4506DFA5D}" srcOrd="3" destOrd="0" parTransId="{EFED21F0-90B6-4A7C-B440-0C2E98456002}" sibTransId="{7E670474-4BAF-4236-B2D2-4A4B2B5896C6}"/>
    <dgm:cxn modelId="{FBADC8F8-006C-4E56-843B-C5110532B045}" type="presOf" srcId="{FBD45B38-D847-4957-AEA6-7CBCF5AD71C4}" destId="{F8796725-FE43-479E-9E9A-8D9F315C322A}" srcOrd="0" destOrd="0" presId="urn:microsoft.com/office/officeart/2005/8/layout/default"/>
    <dgm:cxn modelId="{23104ED7-2E5D-4C0C-8574-0A5C6F35BE30}" type="presParOf" srcId="{EA9CF151-B415-413F-BAF4-113BD47562A6}" destId="{97BD5901-9AFD-4E44-ABF4-AF27E71845A5}" srcOrd="0" destOrd="0" presId="urn:microsoft.com/office/officeart/2005/8/layout/default"/>
    <dgm:cxn modelId="{BD2B372D-C0A5-4274-A45A-C6A537066BC4}" type="presParOf" srcId="{EA9CF151-B415-413F-BAF4-113BD47562A6}" destId="{CEC7D5C8-56DF-4C63-AA06-E9787C053183}" srcOrd="1" destOrd="0" presId="urn:microsoft.com/office/officeart/2005/8/layout/default"/>
    <dgm:cxn modelId="{C494E47F-32F7-4381-B4F1-3D7D10975214}" type="presParOf" srcId="{EA9CF151-B415-413F-BAF4-113BD47562A6}" destId="{F8796725-FE43-479E-9E9A-8D9F315C322A}" srcOrd="2" destOrd="0" presId="urn:microsoft.com/office/officeart/2005/8/layout/default"/>
    <dgm:cxn modelId="{CAA49F85-D4A7-463F-8C9B-C84AEB17CE98}" type="presParOf" srcId="{EA9CF151-B415-413F-BAF4-113BD47562A6}" destId="{D8E74C84-32A8-4549-A887-2688184274E0}" srcOrd="3" destOrd="0" presId="urn:microsoft.com/office/officeart/2005/8/layout/default"/>
    <dgm:cxn modelId="{B5B41AF2-C63E-4A3D-B13C-6F42F32EB72E}" type="presParOf" srcId="{EA9CF151-B415-413F-BAF4-113BD47562A6}" destId="{5C04D817-35A8-490A-B4BC-B4F64FD59B97}" srcOrd="4" destOrd="0" presId="urn:microsoft.com/office/officeart/2005/8/layout/default"/>
    <dgm:cxn modelId="{D50E66EC-7B56-4E6F-8693-DC03759CDE7E}" type="presParOf" srcId="{EA9CF151-B415-413F-BAF4-113BD47562A6}" destId="{D23B4F4D-7921-4292-A486-D090534F7549}" srcOrd="5" destOrd="0" presId="urn:microsoft.com/office/officeart/2005/8/layout/default"/>
    <dgm:cxn modelId="{115FAB78-B228-4F26-BAA0-1B72411AF94F}" type="presParOf" srcId="{EA9CF151-B415-413F-BAF4-113BD47562A6}" destId="{0172F043-DAE5-4468-B8C9-D4ACEE49FE21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9B3FA21-6ADF-427C-B8A8-3DE1E6BC5B17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EA254BB0-C646-49C7-83F9-EBE2EDC5EDDC}">
      <dgm:prSet/>
      <dgm:spPr/>
      <dgm:t>
        <a:bodyPr/>
        <a:lstStyle/>
        <a:p>
          <a:r>
            <a:rPr lang="en-US" b="1" dirty="0">
              <a:solidFill>
                <a:srgbClr val="9900CC"/>
              </a:solidFill>
            </a:rPr>
            <a:t>Cavernous hemangiomas </a:t>
          </a:r>
          <a:r>
            <a:rPr lang="en-US" dirty="0"/>
            <a:t>are deeper, blue masses that, if large, may trap platelets and produce DIC or interfere with local organ function(1%-3% of newborns).</a:t>
          </a:r>
        </a:p>
      </dgm:t>
    </dgm:pt>
    <dgm:pt modelId="{F6E0DB7B-2C86-4F46-BB1F-941CD6EA946D}" type="parTrans" cxnId="{CCE730DD-C9BF-44CF-8C53-C3D45F652F88}">
      <dgm:prSet/>
      <dgm:spPr/>
      <dgm:t>
        <a:bodyPr/>
        <a:lstStyle/>
        <a:p>
          <a:endParaRPr lang="en-US"/>
        </a:p>
      </dgm:t>
    </dgm:pt>
    <dgm:pt modelId="{6CF0EF1E-4A4B-4049-9A48-D7B338DB5EAF}" type="sibTrans" cxnId="{CCE730DD-C9BF-44CF-8C53-C3D45F652F88}">
      <dgm:prSet/>
      <dgm:spPr/>
      <dgm:t>
        <a:bodyPr/>
        <a:lstStyle/>
        <a:p>
          <a:endParaRPr lang="en-US"/>
        </a:p>
      </dgm:t>
    </dgm:pt>
    <dgm:pt modelId="{90302C55-2BB6-4301-A01A-A7201AA9E5B8}">
      <dgm:prSet/>
      <dgm:spPr/>
      <dgm:t>
        <a:bodyPr/>
        <a:lstStyle/>
        <a:p>
          <a:r>
            <a:rPr lang="en-US"/>
            <a:t>Generally, superficial hemangiomas have reached their maximal size by 6-8 months, but deep hemangiomas may proliferate for 12-14 months or, rarely, up to 2 years.</a:t>
          </a:r>
        </a:p>
      </dgm:t>
    </dgm:pt>
    <dgm:pt modelId="{6A78CC5C-FD1B-42E4-8D0F-6AAFED7DB872}" type="parTrans" cxnId="{684530B5-5F4C-4F8C-A25D-BFD7ED623DB1}">
      <dgm:prSet/>
      <dgm:spPr/>
      <dgm:t>
        <a:bodyPr/>
        <a:lstStyle/>
        <a:p>
          <a:endParaRPr lang="en-US"/>
        </a:p>
      </dgm:t>
    </dgm:pt>
    <dgm:pt modelId="{CFB82BEE-CEB3-47B0-ABF3-CB494B70A011}" type="sibTrans" cxnId="{684530B5-5F4C-4F8C-A25D-BFD7ED623DB1}">
      <dgm:prSet/>
      <dgm:spPr/>
      <dgm:t>
        <a:bodyPr/>
        <a:lstStyle/>
        <a:p>
          <a:endParaRPr lang="en-US"/>
        </a:p>
      </dgm:t>
    </dgm:pt>
    <dgm:pt modelId="{BA671FC6-0A47-4991-8EC0-036D6F5860F9}" type="pres">
      <dgm:prSet presAssocID="{39B3FA21-6ADF-427C-B8A8-3DE1E6BC5B17}" presName="Name0" presStyleCnt="0">
        <dgm:presLayoutVars>
          <dgm:dir/>
          <dgm:animLvl val="lvl"/>
          <dgm:resizeHandles val="exact"/>
        </dgm:presLayoutVars>
      </dgm:prSet>
      <dgm:spPr/>
    </dgm:pt>
    <dgm:pt modelId="{FC169E40-557D-4614-AEBC-7BFF2D6CC7A9}" type="pres">
      <dgm:prSet presAssocID="{90302C55-2BB6-4301-A01A-A7201AA9E5B8}" presName="boxAndChildren" presStyleCnt="0"/>
      <dgm:spPr/>
    </dgm:pt>
    <dgm:pt modelId="{653253B3-2D70-4A45-ADE0-E5EB46AA38A1}" type="pres">
      <dgm:prSet presAssocID="{90302C55-2BB6-4301-A01A-A7201AA9E5B8}" presName="parentTextBox" presStyleLbl="node1" presStyleIdx="0" presStyleCnt="2"/>
      <dgm:spPr/>
    </dgm:pt>
    <dgm:pt modelId="{2B84B300-731C-4406-8326-767ED5942951}" type="pres">
      <dgm:prSet presAssocID="{6CF0EF1E-4A4B-4049-9A48-D7B338DB5EAF}" presName="sp" presStyleCnt="0"/>
      <dgm:spPr/>
    </dgm:pt>
    <dgm:pt modelId="{FB9A8ED0-59DA-4D43-A5FC-5313B594DCD4}" type="pres">
      <dgm:prSet presAssocID="{EA254BB0-C646-49C7-83F9-EBE2EDC5EDDC}" presName="arrowAndChildren" presStyleCnt="0"/>
      <dgm:spPr/>
    </dgm:pt>
    <dgm:pt modelId="{8DE28528-159C-4BAF-ABBA-5CD804F6F266}" type="pres">
      <dgm:prSet presAssocID="{EA254BB0-C646-49C7-83F9-EBE2EDC5EDDC}" presName="parentTextArrow" presStyleLbl="node1" presStyleIdx="1" presStyleCnt="2"/>
      <dgm:spPr/>
    </dgm:pt>
  </dgm:ptLst>
  <dgm:cxnLst>
    <dgm:cxn modelId="{B946A032-FF5C-43DB-B596-DCE2CB40296F}" type="presOf" srcId="{39B3FA21-6ADF-427C-B8A8-3DE1E6BC5B17}" destId="{BA671FC6-0A47-4991-8EC0-036D6F5860F9}" srcOrd="0" destOrd="0" presId="urn:microsoft.com/office/officeart/2005/8/layout/process4"/>
    <dgm:cxn modelId="{684530B5-5F4C-4F8C-A25D-BFD7ED623DB1}" srcId="{39B3FA21-6ADF-427C-B8A8-3DE1E6BC5B17}" destId="{90302C55-2BB6-4301-A01A-A7201AA9E5B8}" srcOrd="1" destOrd="0" parTransId="{6A78CC5C-FD1B-42E4-8D0F-6AAFED7DB872}" sibTransId="{CFB82BEE-CEB3-47B0-ABF3-CB494B70A011}"/>
    <dgm:cxn modelId="{685A2EBA-2CE6-4613-85B4-A46BBAE2FE91}" type="presOf" srcId="{90302C55-2BB6-4301-A01A-A7201AA9E5B8}" destId="{653253B3-2D70-4A45-ADE0-E5EB46AA38A1}" srcOrd="0" destOrd="0" presId="urn:microsoft.com/office/officeart/2005/8/layout/process4"/>
    <dgm:cxn modelId="{CCE730DD-C9BF-44CF-8C53-C3D45F652F88}" srcId="{39B3FA21-6ADF-427C-B8A8-3DE1E6BC5B17}" destId="{EA254BB0-C646-49C7-83F9-EBE2EDC5EDDC}" srcOrd="0" destOrd="0" parTransId="{F6E0DB7B-2C86-4F46-BB1F-941CD6EA946D}" sibTransId="{6CF0EF1E-4A4B-4049-9A48-D7B338DB5EAF}"/>
    <dgm:cxn modelId="{BB804FF2-3A98-48D8-9880-43116C5B7BDA}" type="presOf" srcId="{EA254BB0-C646-49C7-83F9-EBE2EDC5EDDC}" destId="{8DE28528-159C-4BAF-ABBA-5CD804F6F266}" srcOrd="0" destOrd="0" presId="urn:microsoft.com/office/officeart/2005/8/layout/process4"/>
    <dgm:cxn modelId="{C6A3DF87-F840-477B-B07C-462D53703A36}" type="presParOf" srcId="{BA671FC6-0A47-4991-8EC0-036D6F5860F9}" destId="{FC169E40-557D-4614-AEBC-7BFF2D6CC7A9}" srcOrd="0" destOrd="0" presId="urn:microsoft.com/office/officeart/2005/8/layout/process4"/>
    <dgm:cxn modelId="{440632C4-ACEF-40DC-A113-A552AF4E2778}" type="presParOf" srcId="{FC169E40-557D-4614-AEBC-7BFF2D6CC7A9}" destId="{653253B3-2D70-4A45-ADE0-E5EB46AA38A1}" srcOrd="0" destOrd="0" presId="urn:microsoft.com/office/officeart/2005/8/layout/process4"/>
    <dgm:cxn modelId="{97AF7B4C-F9D6-4ED2-9727-E0733B18D2F3}" type="presParOf" srcId="{BA671FC6-0A47-4991-8EC0-036D6F5860F9}" destId="{2B84B300-731C-4406-8326-767ED5942951}" srcOrd="1" destOrd="0" presId="urn:microsoft.com/office/officeart/2005/8/layout/process4"/>
    <dgm:cxn modelId="{06F50170-A910-4A40-87FD-FF8AF7CD1ADD}" type="presParOf" srcId="{BA671FC6-0A47-4991-8EC0-036D6F5860F9}" destId="{FB9A8ED0-59DA-4D43-A5FC-5313B594DCD4}" srcOrd="2" destOrd="0" presId="urn:microsoft.com/office/officeart/2005/8/layout/process4"/>
    <dgm:cxn modelId="{0CA76EA2-F2B6-45FC-A046-A40CC53E87D2}" type="presParOf" srcId="{FB9A8ED0-59DA-4D43-A5FC-5313B594DCD4}" destId="{8DE28528-159C-4BAF-ABBA-5CD804F6F26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CEE4800-3FD0-45C8-8E60-901904FBA00E}" type="doc">
      <dgm:prSet loTypeId="urn:microsoft.com/office/officeart/2005/8/layout/hierarchy1" loCatId="hierarchy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7DD2FA7-2905-4FAF-ACB7-1F89386F6127}">
      <dgm:prSet custT="1"/>
      <dgm:spPr/>
      <dgm:t>
        <a:bodyPr/>
        <a:lstStyle/>
        <a:p>
          <a:r>
            <a:rPr lang="en-US" sz="2800" dirty="0"/>
            <a:t>Premature fusion of sutures </a:t>
          </a:r>
          <a:r>
            <a:rPr lang="en-US" sz="2800" b="1" dirty="0"/>
            <a:t>(cranial synostosis) </a:t>
          </a:r>
          <a:r>
            <a:rPr lang="en-US" sz="2800" dirty="0"/>
            <a:t>is identified as a hard non movable ridge over the suture.</a:t>
          </a:r>
        </a:p>
      </dgm:t>
    </dgm:pt>
    <dgm:pt modelId="{CA1DA9C3-C067-4593-8C71-06324A5C8F91}" type="parTrans" cxnId="{5410C5D6-022B-4835-AC94-10E1A0640F06}">
      <dgm:prSet/>
      <dgm:spPr/>
      <dgm:t>
        <a:bodyPr/>
        <a:lstStyle/>
        <a:p>
          <a:endParaRPr lang="en-US"/>
        </a:p>
      </dgm:t>
    </dgm:pt>
    <dgm:pt modelId="{0868D39B-3714-499B-8105-601AE71F94DC}" type="sibTrans" cxnId="{5410C5D6-022B-4835-AC94-10E1A0640F06}">
      <dgm:prSet/>
      <dgm:spPr/>
      <dgm:t>
        <a:bodyPr/>
        <a:lstStyle/>
        <a:p>
          <a:endParaRPr lang="en-US"/>
        </a:p>
      </dgm:t>
    </dgm:pt>
    <dgm:pt modelId="{51658DC6-B053-4F91-9C09-1218F57AB71A}">
      <dgm:prSet custT="1"/>
      <dgm:spPr/>
      <dgm:t>
        <a:bodyPr/>
        <a:lstStyle/>
        <a:p>
          <a:r>
            <a:rPr lang="en-US" sz="2800"/>
            <a:t>The persistence of excessively large anterior (normal: 20 ±10 mm) and posterior fontanels has been associated with several disorders.</a:t>
          </a:r>
        </a:p>
      </dgm:t>
    </dgm:pt>
    <dgm:pt modelId="{AE9FE96A-D5B5-490D-97A1-968B33A26D4A}" type="parTrans" cxnId="{8C7BE564-3F2C-458A-8672-A3AFD8323917}">
      <dgm:prSet/>
      <dgm:spPr/>
      <dgm:t>
        <a:bodyPr/>
        <a:lstStyle/>
        <a:p>
          <a:endParaRPr lang="en-US"/>
        </a:p>
      </dgm:t>
    </dgm:pt>
    <dgm:pt modelId="{D9FBC0F7-97A2-48D4-B211-DFEF6406A0A0}" type="sibTrans" cxnId="{8C7BE564-3F2C-458A-8672-A3AFD8323917}">
      <dgm:prSet/>
      <dgm:spPr/>
      <dgm:t>
        <a:bodyPr/>
        <a:lstStyle/>
        <a:p>
          <a:endParaRPr lang="en-US"/>
        </a:p>
      </dgm:t>
    </dgm:pt>
    <dgm:pt modelId="{3CD26F64-467F-4BEE-AD5E-055CE2BE36DF}" type="pres">
      <dgm:prSet presAssocID="{ACEE4800-3FD0-45C8-8E60-901904FBA00E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E5C7ECF-8961-43EE-B106-F11FE2F4B7AA}" type="pres">
      <dgm:prSet presAssocID="{B7DD2FA7-2905-4FAF-ACB7-1F89386F6127}" presName="hierRoot1" presStyleCnt="0"/>
      <dgm:spPr/>
    </dgm:pt>
    <dgm:pt modelId="{BA2CB816-DCD8-46D4-8CA6-007819B497F0}" type="pres">
      <dgm:prSet presAssocID="{B7DD2FA7-2905-4FAF-ACB7-1F89386F6127}" presName="composite" presStyleCnt="0"/>
      <dgm:spPr/>
    </dgm:pt>
    <dgm:pt modelId="{B5257E6D-35D6-490E-B88E-2D3524EF25BF}" type="pres">
      <dgm:prSet presAssocID="{B7DD2FA7-2905-4FAF-ACB7-1F89386F6127}" presName="background" presStyleLbl="node0" presStyleIdx="0" presStyleCnt="2"/>
      <dgm:spPr/>
    </dgm:pt>
    <dgm:pt modelId="{68564513-A018-4F70-933B-74FE41572A23}" type="pres">
      <dgm:prSet presAssocID="{B7DD2FA7-2905-4FAF-ACB7-1F89386F6127}" presName="text" presStyleLbl="fgAcc0" presStyleIdx="0" presStyleCnt="2">
        <dgm:presLayoutVars>
          <dgm:chPref val="3"/>
        </dgm:presLayoutVars>
      </dgm:prSet>
      <dgm:spPr/>
    </dgm:pt>
    <dgm:pt modelId="{FDD9F35A-B95D-43BB-AD22-4EF8C11668F3}" type="pres">
      <dgm:prSet presAssocID="{B7DD2FA7-2905-4FAF-ACB7-1F89386F6127}" presName="hierChild2" presStyleCnt="0"/>
      <dgm:spPr/>
    </dgm:pt>
    <dgm:pt modelId="{2B8F47A4-F741-44D0-8964-C570DB766D85}" type="pres">
      <dgm:prSet presAssocID="{51658DC6-B053-4F91-9C09-1218F57AB71A}" presName="hierRoot1" presStyleCnt="0"/>
      <dgm:spPr/>
    </dgm:pt>
    <dgm:pt modelId="{A9A1D8A9-CAF8-47EF-9971-D90F9F3E0B83}" type="pres">
      <dgm:prSet presAssocID="{51658DC6-B053-4F91-9C09-1218F57AB71A}" presName="composite" presStyleCnt="0"/>
      <dgm:spPr/>
    </dgm:pt>
    <dgm:pt modelId="{014B5309-A4C6-4F24-A3BE-B57E3DB8C369}" type="pres">
      <dgm:prSet presAssocID="{51658DC6-B053-4F91-9C09-1218F57AB71A}" presName="background" presStyleLbl="node0" presStyleIdx="1" presStyleCnt="2"/>
      <dgm:spPr/>
    </dgm:pt>
    <dgm:pt modelId="{9CEF25F1-7234-49C1-A9A7-D2238952E105}" type="pres">
      <dgm:prSet presAssocID="{51658DC6-B053-4F91-9C09-1218F57AB71A}" presName="text" presStyleLbl="fgAcc0" presStyleIdx="1" presStyleCnt="2">
        <dgm:presLayoutVars>
          <dgm:chPref val="3"/>
        </dgm:presLayoutVars>
      </dgm:prSet>
      <dgm:spPr/>
    </dgm:pt>
    <dgm:pt modelId="{B7342DA1-AFAC-4908-8679-F78182B8717F}" type="pres">
      <dgm:prSet presAssocID="{51658DC6-B053-4F91-9C09-1218F57AB71A}" presName="hierChild2" presStyleCnt="0"/>
      <dgm:spPr/>
    </dgm:pt>
  </dgm:ptLst>
  <dgm:cxnLst>
    <dgm:cxn modelId="{8C7BE564-3F2C-458A-8672-A3AFD8323917}" srcId="{ACEE4800-3FD0-45C8-8E60-901904FBA00E}" destId="{51658DC6-B053-4F91-9C09-1218F57AB71A}" srcOrd="1" destOrd="0" parTransId="{AE9FE96A-D5B5-490D-97A1-968B33A26D4A}" sibTransId="{D9FBC0F7-97A2-48D4-B211-DFEF6406A0A0}"/>
    <dgm:cxn modelId="{5E7F2D7F-606D-434B-9B5E-D36372C60340}" type="presOf" srcId="{ACEE4800-3FD0-45C8-8E60-901904FBA00E}" destId="{3CD26F64-467F-4BEE-AD5E-055CE2BE36DF}" srcOrd="0" destOrd="0" presId="urn:microsoft.com/office/officeart/2005/8/layout/hierarchy1"/>
    <dgm:cxn modelId="{1CE94FBB-1248-47A8-B4AE-076A30BF20D9}" type="presOf" srcId="{B7DD2FA7-2905-4FAF-ACB7-1F89386F6127}" destId="{68564513-A018-4F70-933B-74FE41572A23}" srcOrd="0" destOrd="0" presId="urn:microsoft.com/office/officeart/2005/8/layout/hierarchy1"/>
    <dgm:cxn modelId="{46B134BD-DD6C-4348-9340-0F60A39E1D1F}" type="presOf" srcId="{51658DC6-B053-4F91-9C09-1218F57AB71A}" destId="{9CEF25F1-7234-49C1-A9A7-D2238952E105}" srcOrd="0" destOrd="0" presId="urn:microsoft.com/office/officeart/2005/8/layout/hierarchy1"/>
    <dgm:cxn modelId="{5410C5D6-022B-4835-AC94-10E1A0640F06}" srcId="{ACEE4800-3FD0-45C8-8E60-901904FBA00E}" destId="{B7DD2FA7-2905-4FAF-ACB7-1F89386F6127}" srcOrd="0" destOrd="0" parTransId="{CA1DA9C3-C067-4593-8C71-06324A5C8F91}" sibTransId="{0868D39B-3714-499B-8105-601AE71F94DC}"/>
    <dgm:cxn modelId="{24067C13-CDB3-4572-A4FE-2D41868E025E}" type="presParOf" srcId="{3CD26F64-467F-4BEE-AD5E-055CE2BE36DF}" destId="{8E5C7ECF-8961-43EE-B106-F11FE2F4B7AA}" srcOrd="0" destOrd="0" presId="urn:microsoft.com/office/officeart/2005/8/layout/hierarchy1"/>
    <dgm:cxn modelId="{FD94A5C2-8A59-467B-B166-73DF703F2436}" type="presParOf" srcId="{8E5C7ECF-8961-43EE-B106-F11FE2F4B7AA}" destId="{BA2CB816-DCD8-46D4-8CA6-007819B497F0}" srcOrd="0" destOrd="0" presId="urn:microsoft.com/office/officeart/2005/8/layout/hierarchy1"/>
    <dgm:cxn modelId="{26690132-FAA3-4E04-B0D6-D9EFB64323B6}" type="presParOf" srcId="{BA2CB816-DCD8-46D4-8CA6-007819B497F0}" destId="{B5257E6D-35D6-490E-B88E-2D3524EF25BF}" srcOrd="0" destOrd="0" presId="urn:microsoft.com/office/officeart/2005/8/layout/hierarchy1"/>
    <dgm:cxn modelId="{6240EE5F-7370-4135-BF72-C92EB3A08DEC}" type="presParOf" srcId="{BA2CB816-DCD8-46D4-8CA6-007819B497F0}" destId="{68564513-A018-4F70-933B-74FE41572A23}" srcOrd="1" destOrd="0" presId="urn:microsoft.com/office/officeart/2005/8/layout/hierarchy1"/>
    <dgm:cxn modelId="{8D26FC32-D39D-43D1-8F8D-0BB57B410BED}" type="presParOf" srcId="{8E5C7ECF-8961-43EE-B106-F11FE2F4B7AA}" destId="{FDD9F35A-B95D-43BB-AD22-4EF8C11668F3}" srcOrd="1" destOrd="0" presId="urn:microsoft.com/office/officeart/2005/8/layout/hierarchy1"/>
    <dgm:cxn modelId="{75B852CB-9CEE-4893-9589-F35624B0CC4C}" type="presParOf" srcId="{3CD26F64-467F-4BEE-AD5E-055CE2BE36DF}" destId="{2B8F47A4-F741-44D0-8964-C570DB766D85}" srcOrd="1" destOrd="0" presId="urn:microsoft.com/office/officeart/2005/8/layout/hierarchy1"/>
    <dgm:cxn modelId="{743285D6-DC06-4535-9094-37FEB618EF07}" type="presParOf" srcId="{2B8F47A4-F741-44D0-8964-C570DB766D85}" destId="{A9A1D8A9-CAF8-47EF-9971-D90F9F3E0B83}" srcOrd="0" destOrd="0" presId="urn:microsoft.com/office/officeart/2005/8/layout/hierarchy1"/>
    <dgm:cxn modelId="{5E86F038-0850-41CE-8574-4EAFCD11215C}" type="presParOf" srcId="{A9A1D8A9-CAF8-47EF-9971-D90F9F3E0B83}" destId="{014B5309-A4C6-4F24-A3BE-B57E3DB8C369}" srcOrd="0" destOrd="0" presId="urn:microsoft.com/office/officeart/2005/8/layout/hierarchy1"/>
    <dgm:cxn modelId="{896363CA-A10C-4A73-8651-5CC441B0F00C}" type="presParOf" srcId="{A9A1D8A9-CAF8-47EF-9971-D90F9F3E0B83}" destId="{9CEF25F1-7234-49C1-A9A7-D2238952E105}" srcOrd="1" destOrd="0" presId="urn:microsoft.com/office/officeart/2005/8/layout/hierarchy1"/>
    <dgm:cxn modelId="{DE6F7088-C01F-40B5-BFD9-10994D3C07CE}" type="presParOf" srcId="{2B8F47A4-F741-44D0-8964-C570DB766D85}" destId="{B7342DA1-AFAC-4908-8679-F78182B8717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8F618CB-7681-477E-A783-28A6E8206CEB}" type="doc">
      <dgm:prSet loTypeId="urn:microsoft.com/office/officeart/2009/3/layout/HorizontalOrganizationChart" loCatId="hierarchy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1ED0D41-F9FF-4C2A-ACA8-49F21D0A2B98}">
      <dgm:prSet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</a:rPr>
            <a:t>The face may be asymmetric as a result of a 7th nerve palsy, hypoplasia of the depressor muscle, or an abnormal fetal posture .</a:t>
          </a:r>
        </a:p>
      </dgm:t>
    </dgm:pt>
    <dgm:pt modelId="{B5190D8B-CC48-464B-89AD-0BAB6BF50637}" type="parTrans" cxnId="{1B6D1E91-EBEE-4F5A-AF6D-70EBFD710D7A}">
      <dgm:prSet/>
      <dgm:spPr/>
      <dgm:t>
        <a:bodyPr/>
        <a:lstStyle/>
        <a:p>
          <a:endParaRPr lang="en-US"/>
        </a:p>
      </dgm:t>
    </dgm:pt>
    <dgm:pt modelId="{3FD5D382-7C9F-436A-AF2C-CADA37EA41C6}" type="sibTrans" cxnId="{1B6D1E91-EBEE-4F5A-AF6D-70EBFD710D7A}">
      <dgm:prSet/>
      <dgm:spPr/>
      <dgm:t>
        <a:bodyPr/>
        <a:lstStyle/>
        <a:p>
          <a:endParaRPr lang="en-US"/>
        </a:p>
      </dgm:t>
    </dgm:pt>
    <dgm:pt modelId="{BF90A937-B266-4054-A07D-DD7A31503C04}">
      <dgm:prSet custT="1"/>
      <dgm:spPr/>
      <dgm:t>
        <a:bodyPr/>
        <a:lstStyle/>
        <a:p>
          <a:r>
            <a:rPr lang="en-US" sz="2800" dirty="0">
              <a:solidFill>
                <a:schemeClr val="tx1"/>
              </a:solidFill>
            </a:rPr>
            <a:t>Symmetric facial palsy suggests absence or hypoplasia of the 7th nerve nucleus </a:t>
          </a:r>
          <a:r>
            <a:rPr lang="en-US" sz="2800" b="1" dirty="0">
              <a:solidFill>
                <a:schemeClr val="tx1"/>
              </a:solidFill>
            </a:rPr>
            <a:t>(Möbius syndrome ).</a:t>
          </a:r>
          <a:endParaRPr lang="en-US" sz="2800" dirty="0">
            <a:solidFill>
              <a:schemeClr val="tx1"/>
            </a:solidFill>
          </a:endParaRPr>
        </a:p>
      </dgm:t>
    </dgm:pt>
    <dgm:pt modelId="{BD5DBF4D-4BCE-4D51-B9CB-FCD0C125F3B7}" type="parTrans" cxnId="{6AA3A37E-0A16-42EC-B952-C5CE075796F5}">
      <dgm:prSet/>
      <dgm:spPr/>
      <dgm:t>
        <a:bodyPr/>
        <a:lstStyle/>
        <a:p>
          <a:endParaRPr lang="en-US"/>
        </a:p>
      </dgm:t>
    </dgm:pt>
    <dgm:pt modelId="{E5B1A362-F84E-43D4-A3DA-AC627991405A}" type="sibTrans" cxnId="{6AA3A37E-0A16-42EC-B952-C5CE075796F5}">
      <dgm:prSet/>
      <dgm:spPr/>
      <dgm:t>
        <a:bodyPr/>
        <a:lstStyle/>
        <a:p>
          <a:endParaRPr lang="en-US"/>
        </a:p>
      </dgm:t>
    </dgm:pt>
    <dgm:pt modelId="{AB8687E8-D629-4F1E-B699-17A1364E404C}" type="pres">
      <dgm:prSet presAssocID="{88F618CB-7681-477E-A783-28A6E8206CE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E251D42C-7368-43EC-8051-FD02079F5B8C}" type="pres">
      <dgm:prSet presAssocID="{81ED0D41-F9FF-4C2A-ACA8-49F21D0A2B98}" presName="hierRoot1" presStyleCnt="0">
        <dgm:presLayoutVars>
          <dgm:hierBranch val="init"/>
        </dgm:presLayoutVars>
      </dgm:prSet>
      <dgm:spPr/>
    </dgm:pt>
    <dgm:pt modelId="{814CD880-AA8C-4FA9-A959-6E69F7DEF89D}" type="pres">
      <dgm:prSet presAssocID="{81ED0D41-F9FF-4C2A-ACA8-49F21D0A2B98}" presName="rootComposite1" presStyleCnt="0"/>
      <dgm:spPr/>
    </dgm:pt>
    <dgm:pt modelId="{55F77A23-D758-4499-B360-3C2D94D8E4C4}" type="pres">
      <dgm:prSet presAssocID="{81ED0D41-F9FF-4C2A-ACA8-49F21D0A2B98}" presName="rootText1" presStyleLbl="node0" presStyleIdx="0" presStyleCnt="2">
        <dgm:presLayoutVars>
          <dgm:chPref val="3"/>
        </dgm:presLayoutVars>
      </dgm:prSet>
      <dgm:spPr/>
    </dgm:pt>
    <dgm:pt modelId="{D45C406B-C735-47A0-A890-E499ED253B25}" type="pres">
      <dgm:prSet presAssocID="{81ED0D41-F9FF-4C2A-ACA8-49F21D0A2B98}" presName="rootConnector1" presStyleLbl="node1" presStyleIdx="0" presStyleCnt="0"/>
      <dgm:spPr/>
    </dgm:pt>
    <dgm:pt modelId="{F72B3B80-12DF-4D16-8649-5E5B337A088C}" type="pres">
      <dgm:prSet presAssocID="{81ED0D41-F9FF-4C2A-ACA8-49F21D0A2B98}" presName="hierChild2" presStyleCnt="0"/>
      <dgm:spPr/>
    </dgm:pt>
    <dgm:pt modelId="{0E051C1A-CFDD-4FF2-81C8-F62589A2204A}" type="pres">
      <dgm:prSet presAssocID="{81ED0D41-F9FF-4C2A-ACA8-49F21D0A2B98}" presName="hierChild3" presStyleCnt="0"/>
      <dgm:spPr/>
    </dgm:pt>
    <dgm:pt modelId="{0BA8009E-992B-4722-85C5-87A4970F50A4}" type="pres">
      <dgm:prSet presAssocID="{BF90A937-B266-4054-A07D-DD7A31503C04}" presName="hierRoot1" presStyleCnt="0">
        <dgm:presLayoutVars>
          <dgm:hierBranch val="init"/>
        </dgm:presLayoutVars>
      </dgm:prSet>
      <dgm:spPr/>
    </dgm:pt>
    <dgm:pt modelId="{F7792BE4-E1D2-47C9-A544-4C5A0E32ED77}" type="pres">
      <dgm:prSet presAssocID="{BF90A937-B266-4054-A07D-DD7A31503C04}" presName="rootComposite1" presStyleCnt="0"/>
      <dgm:spPr/>
    </dgm:pt>
    <dgm:pt modelId="{B18900A2-5CD8-4213-B984-34A32CAC679B}" type="pres">
      <dgm:prSet presAssocID="{BF90A937-B266-4054-A07D-DD7A31503C04}" presName="rootText1" presStyleLbl="node0" presStyleIdx="1" presStyleCnt="2">
        <dgm:presLayoutVars>
          <dgm:chPref val="3"/>
        </dgm:presLayoutVars>
      </dgm:prSet>
      <dgm:spPr/>
    </dgm:pt>
    <dgm:pt modelId="{7C4E7BB4-7792-41B7-99BF-C5ED5465E13F}" type="pres">
      <dgm:prSet presAssocID="{BF90A937-B266-4054-A07D-DD7A31503C04}" presName="rootConnector1" presStyleLbl="node1" presStyleIdx="0" presStyleCnt="0"/>
      <dgm:spPr/>
    </dgm:pt>
    <dgm:pt modelId="{BED4E999-0EDB-4DD4-A4CC-EB14172CFC0D}" type="pres">
      <dgm:prSet presAssocID="{BF90A937-B266-4054-A07D-DD7A31503C04}" presName="hierChild2" presStyleCnt="0"/>
      <dgm:spPr/>
    </dgm:pt>
    <dgm:pt modelId="{8DAC91F3-1108-4006-A42D-FCDA4E4FEB7D}" type="pres">
      <dgm:prSet presAssocID="{BF90A937-B266-4054-A07D-DD7A31503C04}" presName="hierChild3" presStyleCnt="0"/>
      <dgm:spPr/>
    </dgm:pt>
  </dgm:ptLst>
  <dgm:cxnLst>
    <dgm:cxn modelId="{9AB84C29-12B4-46C3-9D0C-7F7CD809B354}" type="presOf" srcId="{88F618CB-7681-477E-A783-28A6E8206CEB}" destId="{AB8687E8-D629-4F1E-B699-17A1364E404C}" srcOrd="0" destOrd="0" presId="urn:microsoft.com/office/officeart/2009/3/layout/HorizontalOrganizationChart"/>
    <dgm:cxn modelId="{8C33862A-85D2-480C-BDEB-73BD6AD0271E}" type="presOf" srcId="{BF90A937-B266-4054-A07D-DD7A31503C04}" destId="{7C4E7BB4-7792-41B7-99BF-C5ED5465E13F}" srcOrd="1" destOrd="0" presId="urn:microsoft.com/office/officeart/2009/3/layout/HorizontalOrganizationChart"/>
    <dgm:cxn modelId="{BD85B549-48AB-4D46-82C7-02102A40148B}" type="presOf" srcId="{81ED0D41-F9FF-4C2A-ACA8-49F21D0A2B98}" destId="{55F77A23-D758-4499-B360-3C2D94D8E4C4}" srcOrd="0" destOrd="0" presId="urn:microsoft.com/office/officeart/2009/3/layout/HorizontalOrganizationChart"/>
    <dgm:cxn modelId="{31D85F74-18EE-444A-82CE-C5DF61EA567D}" type="presOf" srcId="{BF90A937-B266-4054-A07D-DD7A31503C04}" destId="{B18900A2-5CD8-4213-B984-34A32CAC679B}" srcOrd="0" destOrd="0" presId="urn:microsoft.com/office/officeart/2009/3/layout/HorizontalOrganizationChart"/>
    <dgm:cxn modelId="{6AA3A37E-0A16-42EC-B952-C5CE075796F5}" srcId="{88F618CB-7681-477E-A783-28A6E8206CEB}" destId="{BF90A937-B266-4054-A07D-DD7A31503C04}" srcOrd="1" destOrd="0" parTransId="{BD5DBF4D-4BCE-4D51-B9CB-FCD0C125F3B7}" sibTransId="{E5B1A362-F84E-43D4-A3DA-AC627991405A}"/>
    <dgm:cxn modelId="{1B6D1E91-EBEE-4F5A-AF6D-70EBFD710D7A}" srcId="{88F618CB-7681-477E-A783-28A6E8206CEB}" destId="{81ED0D41-F9FF-4C2A-ACA8-49F21D0A2B98}" srcOrd="0" destOrd="0" parTransId="{B5190D8B-CC48-464B-89AD-0BAB6BF50637}" sibTransId="{3FD5D382-7C9F-436A-AF2C-CADA37EA41C6}"/>
    <dgm:cxn modelId="{6C795D9B-30CF-4A9F-8C27-8C4BA794E52D}" type="presOf" srcId="{81ED0D41-F9FF-4C2A-ACA8-49F21D0A2B98}" destId="{D45C406B-C735-47A0-A890-E499ED253B25}" srcOrd="1" destOrd="0" presId="urn:microsoft.com/office/officeart/2009/3/layout/HorizontalOrganizationChart"/>
    <dgm:cxn modelId="{DE7B5D33-49ED-4CD9-841E-CF4FAC8C2010}" type="presParOf" srcId="{AB8687E8-D629-4F1E-B699-17A1364E404C}" destId="{E251D42C-7368-43EC-8051-FD02079F5B8C}" srcOrd="0" destOrd="0" presId="urn:microsoft.com/office/officeart/2009/3/layout/HorizontalOrganizationChart"/>
    <dgm:cxn modelId="{83690D28-D63E-45B8-A102-9ECA6AAA00F4}" type="presParOf" srcId="{E251D42C-7368-43EC-8051-FD02079F5B8C}" destId="{814CD880-AA8C-4FA9-A959-6E69F7DEF89D}" srcOrd="0" destOrd="0" presId="urn:microsoft.com/office/officeart/2009/3/layout/HorizontalOrganizationChart"/>
    <dgm:cxn modelId="{CFC06FB8-21C4-42CF-A43C-973A0E0D3A6A}" type="presParOf" srcId="{814CD880-AA8C-4FA9-A959-6E69F7DEF89D}" destId="{55F77A23-D758-4499-B360-3C2D94D8E4C4}" srcOrd="0" destOrd="0" presId="urn:microsoft.com/office/officeart/2009/3/layout/HorizontalOrganizationChart"/>
    <dgm:cxn modelId="{77D4092C-583B-491D-AD8A-72BBAB0D2CE7}" type="presParOf" srcId="{814CD880-AA8C-4FA9-A959-6E69F7DEF89D}" destId="{D45C406B-C735-47A0-A890-E499ED253B25}" srcOrd="1" destOrd="0" presId="urn:microsoft.com/office/officeart/2009/3/layout/HorizontalOrganizationChart"/>
    <dgm:cxn modelId="{3D9888AA-7881-445E-B372-EAE4E551B93C}" type="presParOf" srcId="{E251D42C-7368-43EC-8051-FD02079F5B8C}" destId="{F72B3B80-12DF-4D16-8649-5E5B337A088C}" srcOrd="1" destOrd="0" presId="urn:microsoft.com/office/officeart/2009/3/layout/HorizontalOrganizationChart"/>
    <dgm:cxn modelId="{69B3A6FD-A9E8-4C03-BBF6-E9424BC1CB01}" type="presParOf" srcId="{E251D42C-7368-43EC-8051-FD02079F5B8C}" destId="{0E051C1A-CFDD-4FF2-81C8-F62589A2204A}" srcOrd="2" destOrd="0" presId="urn:microsoft.com/office/officeart/2009/3/layout/HorizontalOrganizationChart"/>
    <dgm:cxn modelId="{3207F1B4-81D7-4DF6-B180-C8AFF162D7C7}" type="presParOf" srcId="{AB8687E8-D629-4F1E-B699-17A1364E404C}" destId="{0BA8009E-992B-4722-85C5-87A4970F50A4}" srcOrd="1" destOrd="0" presId="urn:microsoft.com/office/officeart/2009/3/layout/HorizontalOrganizationChart"/>
    <dgm:cxn modelId="{67408FFF-B973-45B7-907E-C62DCF2F517D}" type="presParOf" srcId="{0BA8009E-992B-4722-85C5-87A4970F50A4}" destId="{F7792BE4-E1D2-47C9-A544-4C5A0E32ED77}" srcOrd="0" destOrd="0" presId="urn:microsoft.com/office/officeart/2009/3/layout/HorizontalOrganizationChart"/>
    <dgm:cxn modelId="{5F304FDF-42C9-4E7F-B6AC-3A270EFE0C96}" type="presParOf" srcId="{F7792BE4-E1D2-47C9-A544-4C5A0E32ED77}" destId="{B18900A2-5CD8-4213-B984-34A32CAC679B}" srcOrd="0" destOrd="0" presId="urn:microsoft.com/office/officeart/2009/3/layout/HorizontalOrganizationChart"/>
    <dgm:cxn modelId="{98F12A88-E48A-4F69-A44F-79C83D26E86C}" type="presParOf" srcId="{F7792BE4-E1D2-47C9-A544-4C5A0E32ED77}" destId="{7C4E7BB4-7792-41B7-99BF-C5ED5465E13F}" srcOrd="1" destOrd="0" presId="urn:microsoft.com/office/officeart/2009/3/layout/HorizontalOrganizationChart"/>
    <dgm:cxn modelId="{1F0A9E07-B64D-4E45-A73E-B937CC931312}" type="presParOf" srcId="{0BA8009E-992B-4722-85C5-87A4970F50A4}" destId="{BED4E999-0EDB-4DD4-A4CC-EB14172CFC0D}" srcOrd="1" destOrd="0" presId="urn:microsoft.com/office/officeart/2009/3/layout/HorizontalOrganizationChart"/>
    <dgm:cxn modelId="{12905DB2-87BA-41EB-A2C1-3A7EFF1EF0EC}" type="presParOf" srcId="{0BA8009E-992B-4722-85C5-87A4970F50A4}" destId="{8DAC91F3-1108-4006-A42D-FCDA4E4FEB7D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4CEC259-EEF8-416A-82E0-3E65B9D22617}" type="doc">
      <dgm:prSet loTypeId="urn:microsoft.com/office/officeart/2008/layout/LinedList" loCatId="list" qsTypeId="urn:microsoft.com/office/officeart/2005/8/quickstyle/simple4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BF0F1281-A5CD-444F-9257-0A8A7ED63282}">
      <dgm:prSet/>
      <dgm:spPr/>
      <dgm:t>
        <a:bodyPr/>
        <a:lstStyle/>
        <a:p>
          <a:r>
            <a:rPr lang="en-US"/>
            <a:t>The nares should be symmetric and patent.</a:t>
          </a:r>
        </a:p>
      </dgm:t>
    </dgm:pt>
    <dgm:pt modelId="{FE2E632B-7DED-4CB2-80DE-B936E15CF8A8}" type="parTrans" cxnId="{5045BE70-CCD4-4CD2-ADAA-C5C7F1340A0C}">
      <dgm:prSet/>
      <dgm:spPr/>
      <dgm:t>
        <a:bodyPr/>
        <a:lstStyle/>
        <a:p>
          <a:endParaRPr lang="en-US"/>
        </a:p>
      </dgm:t>
    </dgm:pt>
    <dgm:pt modelId="{2183773C-6340-4ED5-80F7-41B780BA3B51}" type="sibTrans" cxnId="{5045BE70-CCD4-4CD2-ADAA-C5C7F1340A0C}">
      <dgm:prSet/>
      <dgm:spPr/>
      <dgm:t>
        <a:bodyPr/>
        <a:lstStyle/>
        <a:p>
          <a:endParaRPr lang="en-US"/>
        </a:p>
      </dgm:t>
    </dgm:pt>
    <dgm:pt modelId="{9E90465D-0252-470B-A938-30F26DFA42E1}">
      <dgm:prSet/>
      <dgm:spPr/>
      <dgm:t>
        <a:bodyPr/>
        <a:lstStyle/>
        <a:p>
          <a:r>
            <a:rPr lang="en-US" dirty="0"/>
            <a:t>Dislocation of the nasal cartilage from the </a:t>
          </a:r>
          <a:r>
            <a:rPr lang="en-US" dirty="0" err="1"/>
            <a:t>vomerian</a:t>
          </a:r>
          <a:r>
            <a:rPr lang="en-US" dirty="0"/>
            <a:t> groove results in asymmetric nares.</a:t>
          </a:r>
        </a:p>
      </dgm:t>
    </dgm:pt>
    <dgm:pt modelId="{66030A5C-5BCA-45AA-B48C-39FF539E5170}" type="parTrans" cxnId="{35B6ECA7-6C8C-4A48-A4C5-DFDA6DE7A2FE}">
      <dgm:prSet/>
      <dgm:spPr/>
      <dgm:t>
        <a:bodyPr/>
        <a:lstStyle/>
        <a:p>
          <a:endParaRPr lang="en-US"/>
        </a:p>
      </dgm:t>
    </dgm:pt>
    <dgm:pt modelId="{27D16F79-EAD8-4F3C-8941-7AD8A08E2A0D}" type="sibTrans" cxnId="{35B6ECA7-6C8C-4A48-A4C5-DFDA6DE7A2FE}">
      <dgm:prSet/>
      <dgm:spPr/>
      <dgm:t>
        <a:bodyPr/>
        <a:lstStyle/>
        <a:p>
          <a:endParaRPr lang="en-US"/>
        </a:p>
      </dgm:t>
    </dgm:pt>
    <dgm:pt modelId="{85FBAAC2-9548-4CC7-888A-69DE3D83D568}">
      <dgm:prSet/>
      <dgm:spPr/>
      <dgm:t>
        <a:bodyPr/>
        <a:lstStyle/>
        <a:p>
          <a:r>
            <a:rPr lang="en-US" dirty="0"/>
            <a:t>Anatomic obstruction of the nasal passages secondary to </a:t>
          </a:r>
          <a:r>
            <a:rPr lang="en-US" b="1" dirty="0"/>
            <a:t>unilateral or bilateral choanal atresia </a:t>
          </a:r>
          <a:r>
            <a:rPr lang="en-US" dirty="0"/>
            <a:t>results in respiratory distress.</a:t>
          </a:r>
        </a:p>
      </dgm:t>
    </dgm:pt>
    <dgm:pt modelId="{199613F5-7D2E-49DD-AB7B-F7541A3BED59}" type="parTrans" cxnId="{68F731B2-D2A6-440A-B37E-B7F5C28C487D}">
      <dgm:prSet/>
      <dgm:spPr/>
      <dgm:t>
        <a:bodyPr/>
        <a:lstStyle/>
        <a:p>
          <a:endParaRPr lang="en-US"/>
        </a:p>
      </dgm:t>
    </dgm:pt>
    <dgm:pt modelId="{9B8319B5-1960-4077-86F9-174F4244F351}" type="sibTrans" cxnId="{68F731B2-D2A6-440A-B37E-B7F5C28C487D}">
      <dgm:prSet/>
      <dgm:spPr/>
      <dgm:t>
        <a:bodyPr/>
        <a:lstStyle/>
        <a:p>
          <a:endParaRPr lang="en-US"/>
        </a:p>
      </dgm:t>
    </dgm:pt>
    <dgm:pt modelId="{A265D5F2-EBB9-4EF3-B8FB-1CD4B4461838}" type="pres">
      <dgm:prSet presAssocID="{44CEC259-EEF8-416A-82E0-3E65B9D22617}" presName="vert0" presStyleCnt="0">
        <dgm:presLayoutVars>
          <dgm:dir/>
          <dgm:animOne val="branch"/>
          <dgm:animLvl val="lvl"/>
        </dgm:presLayoutVars>
      </dgm:prSet>
      <dgm:spPr/>
    </dgm:pt>
    <dgm:pt modelId="{B0ECAE79-7892-401D-9336-BD17CD582508}" type="pres">
      <dgm:prSet presAssocID="{BF0F1281-A5CD-444F-9257-0A8A7ED63282}" presName="thickLine" presStyleLbl="alignNode1" presStyleIdx="0" presStyleCnt="3"/>
      <dgm:spPr/>
    </dgm:pt>
    <dgm:pt modelId="{13B683DD-051C-49BB-BE2E-F2AE4E79AADA}" type="pres">
      <dgm:prSet presAssocID="{BF0F1281-A5CD-444F-9257-0A8A7ED63282}" presName="horz1" presStyleCnt="0"/>
      <dgm:spPr/>
    </dgm:pt>
    <dgm:pt modelId="{D9929A76-A2F4-4F9E-8A03-326D4C7B5090}" type="pres">
      <dgm:prSet presAssocID="{BF0F1281-A5CD-444F-9257-0A8A7ED63282}" presName="tx1" presStyleLbl="revTx" presStyleIdx="0" presStyleCnt="3"/>
      <dgm:spPr/>
    </dgm:pt>
    <dgm:pt modelId="{0AD2FCA0-C3FB-44C1-8265-043F4737CBBC}" type="pres">
      <dgm:prSet presAssocID="{BF0F1281-A5CD-444F-9257-0A8A7ED63282}" presName="vert1" presStyleCnt="0"/>
      <dgm:spPr/>
    </dgm:pt>
    <dgm:pt modelId="{ECA48C92-46F2-4E55-8B5D-C7B01456C412}" type="pres">
      <dgm:prSet presAssocID="{9E90465D-0252-470B-A938-30F26DFA42E1}" presName="thickLine" presStyleLbl="alignNode1" presStyleIdx="1" presStyleCnt="3"/>
      <dgm:spPr/>
    </dgm:pt>
    <dgm:pt modelId="{BE4BE52D-9FB0-45D9-9500-EC8ADE1380EC}" type="pres">
      <dgm:prSet presAssocID="{9E90465D-0252-470B-A938-30F26DFA42E1}" presName="horz1" presStyleCnt="0"/>
      <dgm:spPr/>
    </dgm:pt>
    <dgm:pt modelId="{858759F6-9634-42FC-8C42-6B029C77CCA2}" type="pres">
      <dgm:prSet presAssocID="{9E90465D-0252-470B-A938-30F26DFA42E1}" presName="tx1" presStyleLbl="revTx" presStyleIdx="1" presStyleCnt="3"/>
      <dgm:spPr/>
    </dgm:pt>
    <dgm:pt modelId="{001F8B6E-B759-4362-9933-90A15C8A552F}" type="pres">
      <dgm:prSet presAssocID="{9E90465D-0252-470B-A938-30F26DFA42E1}" presName="vert1" presStyleCnt="0"/>
      <dgm:spPr/>
    </dgm:pt>
    <dgm:pt modelId="{B597A2E8-1E36-446A-9EA8-465F41087C79}" type="pres">
      <dgm:prSet presAssocID="{85FBAAC2-9548-4CC7-888A-69DE3D83D568}" presName="thickLine" presStyleLbl="alignNode1" presStyleIdx="2" presStyleCnt="3"/>
      <dgm:spPr/>
    </dgm:pt>
    <dgm:pt modelId="{E92AA101-7DCA-42EB-B4BA-ADEBD7A55826}" type="pres">
      <dgm:prSet presAssocID="{85FBAAC2-9548-4CC7-888A-69DE3D83D568}" presName="horz1" presStyleCnt="0"/>
      <dgm:spPr/>
    </dgm:pt>
    <dgm:pt modelId="{7242D8B8-260B-4200-A1E8-2BC04AA10C85}" type="pres">
      <dgm:prSet presAssocID="{85FBAAC2-9548-4CC7-888A-69DE3D83D568}" presName="tx1" presStyleLbl="revTx" presStyleIdx="2" presStyleCnt="3"/>
      <dgm:spPr/>
    </dgm:pt>
    <dgm:pt modelId="{3B543C8C-5331-48BC-A9EC-7C261ECE5698}" type="pres">
      <dgm:prSet presAssocID="{85FBAAC2-9548-4CC7-888A-69DE3D83D568}" presName="vert1" presStyleCnt="0"/>
      <dgm:spPr/>
    </dgm:pt>
  </dgm:ptLst>
  <dgm:cxnLst>
    <dgm:cxn modelId="{DAC1252E-2372-4859-A8B3-18AA6FA12396}" type="presOf" srcId="{9E90465D-0252-470B-A938-30F26DFA42E1}" destId="{858759F6-9634-42FC-8C42-6B029C77CCA2}" srcOrd="0" destOrd="0" presId="urn:microsoft.com/office/officeart/2008/layout/LinedList"/>
    <dgm:cxn modelId="{3B18FD6F-8C14-4E06-B61A-2E2A59705470}" type="presOf" srcId="{BF0F1281-A5CD-444F-9257-0A8A7ED63282}" destId="{D9929A76-A2F4-4F9E-8A03-326D4C7B5090}" srcOrd="0" destOrd="0" presId="urn:microsoft.com/office/officeart/2008/layout/LinedList"/>
    <dgm:cxn modelId="{5045BE70-CCD4-4CD2-ADAA-C5C7F1340A0C}" srcId="{44CEC259-EEF8-416A-82E0-3E65B9D22617}" destId="{BF0F1281-A5CD-444F-9257-0A8A7ED63282}" srcOrd="0" destOrd="0" parTransId="{FE2E632B-7DED-4CB2-80DE-B936E15CF8A8}" sibTransId="{2183773C-6340-4ED5-80F7-41B780BA3B51}"/>
    <dgm:cxn modelId="{35B6ECA7-6C8C-4A48-A4C5-DFDA6DE7A2FE}" srcId="{44CEC259-EEF8-416A-82E0-3E65B9D22617}" destId="{9E90465D-0252-470B-A938-30F26DFA42E1}" srcOrd="1" destOrd="0" parTransId="{66030A5C-5BCA-45AA-B48C-39FF539E5170}" sibTransId="{27D16F79-EAD8-4F3C-8941-7AD8A08E2A0D}"/>
    <dgm:cxn modelId="{5BA9AFB1-15F3-4F42-9143-46643AE6B24C}" type="presOf" srcId="{85FBAAC2-9548-4CC7-888A-69DE3D83D568}" destId="{7242D8B8-260B-4200-A1E8-2BC04AA10C85}" srcOrd="0" destOrd="0" presId="urn:microsoft.com/office/officeart/2008/layout/LinedList"/>
    <dgm:cxn modelId="{68F731B2-D2A6-440A-B37E-B7F5C28C487D}" srcId="{44CEC259-EEF8-416A-82E0-3E65B9D22617}" destId="{85FBAAC2-9548-4CC7-888A-69DE3D83D568}" srcOrd="2" destOrd="0" parTransId="{199613F5-7D2E-49DD-AB7B-F7541A3BED59}" sibTransId="{9B8319B5-1960-4077-86F9-174F4244F351}"/>
    <dgm:cxn modelId="{925B1BBF-C1E7-43A8-961A-83A17BE97477}" type="presOf" srcId="{44CEC259-EEF8-416A-82E0-3E65B9D22617}" destId="{A265D5F2-EBB9-4EF3-B8FB-1CD4B4461838}" srcOrd="0" destOrd="0" presId="urn:microsoft.com/office/officeart/2008/layout/LinedList"/>
    <dgm:cxn modelId="{4124FA17-7A30-4104-A54C-7EA6A0295135}" type="presParOf" srcId="{A265D5F2-EBB9-4EF3-B8FB-1CD4B4461838}" destId="{B0ECAE79-7892-401D-9336-BD17CD582508}" srcOrd="0" destOrd="0" presId="urn:microsoft.com/office/officeart/2008/layout/LinedList"/>
    <dgm:cxn modelId="{F73D55ED-D0FF-478E-B138-BE5BA97A2EA0}" type="presParOf" srcId="{A265D5F2-EBB9-4EF3-B8FB-1CD4B4461838}" destId="{13B683DD-051C-49BB-BE2E-F2AE4E79AADA}" srcOrd="1" destOrd="0" presId="urn:microsoft.com/office/officeart/2008/layout/LinedList"/>
    <dgm:cxn modelId="{815DEA09-A4B7-4180-A34D-A6B2C035BC47}" type="presParOf" srcId="{13B683DD-051C-49BB-BE2E-F2AE4E79AADA}" destId="{D9929A76-A2F4-4F9E-8A03-326D4C7B5090}" srcOrd="0" destOrd="0" presId="urn:microsoft.com/office/officeart/2008/layout/LinedList"/>
    <dgm:cxn modelId="{95F99551-02EB-4B8E-9C5A-BF7601188F9A}" type="presParOf" srcId="{13B683DD-051C-49BB-BE2E-F2AE4E79AADA}" destId="{0AD2FCA0-C3FB-44C1-8265-043F4737CBBC}" srcOrd="1" destOrd="0" presId="urn:microsoft.com/office/officeart/2008/layout/LinedList"/>
    <dgm:cxn modelId="{CE0163A3-425B-45BE-896F-3D6F3FBB2AC0}" type="presParOf" srcId="{A265D5F2-EBB9-4EF3-B8FB-1CD4B4461838}" destId="{ECA48C92-46F2-4E55-8B5D-C7B01456C412}" srcOrd="2" destOrd="0" presId="urn:microsoft.com/office/officeart/2008/layout/LinedList"/>
    <dgm:cxn modelId="{D317A15D-4594-41CF-AF0D-11FF8E11E6C7}" type="presParOf" srcId="{A265D5F2-EBB9-4EF3-B8FB-1CD4B4461838}" destId="{BE4BE52D-9FB0-45D9-9500-EC8ADE1380EC}" srcOrd="3" destOrd="0" presId="urn:microsoft.com/office/officeart/2008/layout/LinedList"/>
    <dgm:cxn modelId="{AA238A46-4ECA-4CEC-8DD8-AF31A6A48E41}" type="presParOf" srcId="{BE4BE52D-9FB0-45D9-9500-EC8ADE1380EC}" destId="{858759F6-9634-42FC-8C42-6B029C77CCA2}" srcOrd="0" destOrd="0" presId="urn:microsoft.com/office/officeart/2008/layout/LinedList"/>
    <dgm:cxn modelId="{FCE8D9BC-8353-4510-B620-DB908F866008}" type="presParOf" srcId="{BE4BE52D-9FB0-45D9-9500-EC8ADE1380EC}" destId="{001F8B6E-B759-4362-9933-90A15C8A552F}" srcOrd="1" destOrd="0" presId="urn:microsoft.com/office/officeart/2008/layout/LinedList"/>
    <dgm:cxn modelId="{A2113043-5F14-4E3D-852B-445A7ED23503}" type="presParOf" srcId="{A265D5F2-EBB9-4EF3-B8FB-1CD4B4461838}" destId="{B597A2E8-1E36-446A-9EA8-465F41087C79}" srcOrd="4" destOrd="0" presId="urn:microsoft.com/office/officeart/2008/layout/LinedList"/>
    <dgm:cxn modelId="{E2F19918-57DD-40DD-B9BA-93928C5E066E}" type="presParOf" srcId="{A265D5F2-EBB9-4EF3-B8FB-1CD4B4461838}" destId="{E92AA101-7DCA-42EB-B4BA-ADEBD7A55826}" srcOrd="5" destOrd="0" presId="urn:microsoft.com/office/officeart/2008/layout/LinedList"/>
    <dgm:cxn modelId="{6B5C5F53-2228-4556-9213-B39AD3F2FA83}" type="presParOf" srcId="{E92AA101-7DCA-42EB-B4BA-ADEBD7A55826}" destId="{7242D8B8-260B-4200-A1E8-2BC04AA10C85}" srcOrd="0" destOrd="0" presId="urn:microsoft.com/office/officeart/2008/layout/LinedList"/>
    <dgm:cxn modelId="{D5D7CE4C-0740-4E8B-84F4-48D0A3707BAD}" type="presParOf" srcId="{E92AA101-7DCA-42EB-B4BA-ADEBD7A55826}" destId="{3B543C8C-5331-48BC-A9EC-7C261ECE5698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C61EA5E-939E-430F-B164-E6A3B29A8E3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97C2BC5-B7AE-4977-B2A5-B1CE7AD01D21}">
      <dgm:prSet custT="1"/>
      <dgm:spPr/>
      <dgm:t>
        <a:bodyPr/>
        <a:lstStyle/>
        <a:p>
          <a:r>
            <a:rPr lang="en-US" sz="2800" b="1" dirty="0"/>
            <a:t>goiter, cystic hygroma, branchial cleft cysts, teratoma, hemangioma, and lesions of the sternocleidomastoid muscle. </a:t>
          </a:r>
          <a:endParaRPr lang="en-US" sz="2800" dirty="0"/>
        </a:p>
      </dgm:t>
    </dgm:pt>
    <dgm:pt modelId="{B55D5719-73DA-4B52-92B8-876400FE6BAA}" type="parTrans" cxnId="{290F63A6-E885-491F-A01D-BB2DF74FCD4F}">
      <dgm:prSet/>
      <dgm:spPr/>
      <dgm:t>
        <a:bodyPr/>
        <a:lstStyle/>
        <a:p>
          <a:endParaRPr lang="en-US"/>
        </a:p>
      </dgm:t>
    </dgm:pt>
    <dgm:pt modelId="{C5496486-0EF9-47C4-B94C-C933DBABDD86}" type="sibTrans" cxnId="{290F63A6-E885-491F-A01D-BB2DF74FCD4F}">
      <dgm:prSet/>
      <dgm:spPr/>
      <dgm:t>
        <a:bodyPr/>
        <a:lstStyle/>
        <a:p>
          <a:endParaRPr lang="en-US"/>
        </a:p>
      </dgm:t>
    </dgm:pt>
    <dgm:pt modelId="{44AE035A-18B9-46E9-BCB2-86D0DEE2B5B9}" type="pres">
      <dgm:prSet presAssocID="{1C61EA5E-939E-430F-B164-E6A3B29A8E3F}" presName="linear" presStyleCnt="0">
        <dgm:presLayoutVars>
          <dgm:animLvl val="lvl"/>
          <dgm:resizeHandles val="exact"/>
        </dgm:presLayoutVars>
      </dgm:prSet>
      <dgm:spPr/>
    </dgm:pt>
    <dgm:pt modelId="{C8A200FD-7D3A-4549-9916-DD249E603FAC}" type="pres">
      <dgm:prSet presAssocID="{A97C2BC5-B7AE-4977-B2A5-B1CE7AD01D21}" presName="parentText" presStyleLbl="node1" presStyleIdx="0" presStyleCnt="1" custLinFactNeighborY="-28370">
        <dgm:presLayoutVars>
          <dgm:chMax val="0"/>
          <dgm:bulletEnabled val="1"/>
        </dgm:presLayoutVars>
      </dgm:prSet>
      <dgm:spPr/>
    </dgm:pt>
  </dgm:ptLst>
  <dgm:cxnLst>
    <dgm:cxn modelId="{F7895237-C8CE-43F0-96F4-24DCD810AB06}" type="presOf" srcId="{A97C2BC5-B7AE-4977-B2A5-B1CE7AD01D21}" destId="{C8A200FD-7D3A-4549-9916-DD249E603FAC}" srcOrd="0" destOrd="0" presId="urn:microsoft.com/office/officeart/2005/8/layout/vList2"/>
    <dgm:cxn modelId="{E56F7D88-B254-4903-913A-2DFBD75A56D8}" type="presOf" srcId="{1C61EA5E-939E-430F-B164-E6A3B29A8E3F}" destId="{44AE035A-18B9-46E9-BCB2-86D0DEE2B5B9}" srcOrd="0" destOrd="0" presId="urn:microsoft.com/office/officeart/2005/8/layout/vList2"/>
    <dgm:cxn modelId="{290F63A6-E885-491F-A01D-BB2DF74FCD4F}" srcId="{1C61EA5E-939E-430F-B164-E6A3B29A8E3F}" destId="{A97C2BC5-B7AE-4977-B2A5-B1CE7AD01D21}" srcOrd="0" destOrd="0" parTransId="{B55D5719-73DA-4B52-92B8-876400FE6BAA}" sibTransId="{C5496486-0EF9-47C4-B94C-C933DBABDD86}"/>
    <dgm:cxn modelId="{79D65E60-0269-48A3-B739-90CD1D1B410C}" type="presParOf" srcId="{44AE035A-18B9-46E9-BCB2-86D0DEE2B5B9}" destId="{C8A200FD-7D3A-4549-9916-DD249E603F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90C245-26BF-4E18-AC0A-71685598068B}">
      <dsp:nvSpPr>
        <dsp:cNvPr id="0" name=""/>
        <dsp:cNvSpPr/>
      </dsp:nvSpPr>
      <dsp:spPr>
        <a:xfrm>
          <a:off x="0" y="38890"/>
          <a:ext cx="6900512" cy="1771453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The initial examination of a newborn infant should be performed as </a:t>
          </a:r>
          <a:r>
            <a:rPr lang="en-US" sz="2500" b="1" kern="1200"/>
            <a:t>soon as possible after delivery. </a:t>
          </a:r>
          <a:endParaRPr lang="en-US" sz="2500" kern="1200"/>
        </a:p>
      </dsp:txBody>
      <dsp:txXfrm>
        <a:off x="86475" y="125365"/>
        <a:ext cx="6727562" cy="1598503"/>
      </dsp:txXfrm>
    </dsp:sp>
    <dsp:sp modelId="{4CA2F7CB-3671-4842-86B3-833FAC0AB0EA}">
      <dsp:nvSpPr>
        <dsp:cNvPr id="0" name=""/>
        <dsp:cNvSpPr/>
      </dsp:nvSpPr>
      <dsp:spPr>
        <a:xfrm>
          <a:off x="0" y="1882343"/>
          <a:ext cx="6900512" cy="1771453"/>
        </a:xfrm>
        <a:prstGeom prst="roundRect">
          <a:avLst/>
        </a:prstGeom>
        <a:solidFill>
          <a:schemeClr val="accent5">
            <a:hueOff val="-3379271"/>
            <a:satOff val="-8710"/>
            <a:lumOff val="-588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Temperature, pulse, respiratory rate, color, signs of respiratory distress, tone, activity, and level of consciousness of infants should be monitored frequently until stabilization. </a:t>
          </a:r>
        </a:p>
      </dsp:txBody>
      <dsp:txXfrm>
        <a:off x="86475" y="1968818"/>
        <a:ext cx="6727562" cy="1598503"/>
      </dsp:txXfrm>
    </dsp:sp>
    <dsp:sp modelId="{758F39B2-8748-483D-9752-2E28EC76D797}">
      <dsp:nvSpPr>
        <dsp:cNvPr id="0" name=""/>
        <dsp:cNvSpPr/>
      </dsp:nvSpPr>
      <dsp:spPr>
        <a:xfrm>
          <a:off x="0" y="3725797"/>
          <a:ext cx="6900512" cy="1771453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After a stable delivery room course, a second and more detailed examination should be performed within </a:t>
          </a:r>
          <a:r>
            <a:rPr lang="en-US" sz="2500" b="1" kern="1200"/>
            <a:t>24 hr of birth.</a:t>
          </a:r>
          <a:endParaRPr lang="en-US" sz="2500" kern="1200"/>
        </a:p>
      </dsp:txBody>
      <dsp:txXfrm>
        <a:off x="86475" y="3812272"/>
        <a:ext cx="6727562" cy="15985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3063B7-317C-4E11-983C-941FD108285A}">
      <dsp:nvSpPr>
        <dsp:cNvPr id="0" name=""/>
        <dsp:cNvSpPr/>
      </dsp:nvSpPr>
      <dsp:spPr>
        <a:xfrm>
          <a:off x="0" y="201222"/>
          <a:ext cx="6666833" cy="155902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 </a:t>
          </a:r>
          <a:r>
            <a:rPr lang="en-US" sz="2800" b="1" kern="1200" dirty="0">
              <a:solidFill>
                <a:srgbClr val="9900CC"/>
              </a:solidFill>
            </a:rPr>
            <a:t>family history </a:t>
          </a:r>
          <a:r>
            <a:rPr lang="en-US" sz="2800" kern="1200" dirty="0"/>
            <a:t>of congenital cataracts, retinoblastoma , congenital glaucoma, or other serious ocular diseases</a:t>
          </a:r>
        </a:p>
      </dsp:txBody>
      <dsp:txXfrm>
        <a:off x="76105" y="277327"/>
        <a:ext cx="6514623" cy="1406815"/>
      </dsp:txXfrm>
    </dsp:sp>
    <dsp:sp modelId="{31695ECD-BB4E-4402-872A-BBCF2E2C61CD}">
      <dsp:nvSpPr>
        <dsp:cNvPr id="0" name=""/>
        <dsp:cNvSpPr/>
      </dsp:nvSpPr>
      <dsp:spPr>
        <a:xfrm>
          <a:off x="0" y="1947447"/>
          <a:ext cx="6666833" cy="1559025"/>
        </a:xfrm>
        <a:prstGeom prst="roundRect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Intrauterine infectious disease such as </a:t>
          </a:r>
          <a:r>
            <a:rPr lang="en-US" sz="2800" b="1" kern="1200" dirty="0">
              <a:solidFill>
                <a:srgbClr val="9900CC"/>
              </a:solidFill>
            </a:rPr>
            <a:t>TORCH</a:t>
          </a:r>
          <a:endParaRPr lang="en-US" sz="2800" kern="1200" dirty="0">
            <a:solidFill>
              <a:srgbClr val="9900CC"/>
            </a:solidFill>
          </a:endParaRPr>
        </a:p>
      </dsp:txBody>
      <dsp:txXfrm>
        <a:off x="76105" y="2023552"/>
        <a:ext cx="6514623" cy="1406815"/>
      </dsp:txXfrm>
    </dsp:sp>
    <dsp:sp modelId="{5F0A4DDE-B645-4E38-91B8-E16C8B2022BD}">
      <dsp:nvSpPr>
        <dsp:cNvPr id="0" name=""/>
        <dsp:cNvSpPr/>
      </dsp:nvSpPr>
      <dsp:spPr>
        <a:xfrm>
          <a:off x="0" y="3693672"/>
          <a:ext cx="6666833" cy="1559025"/>
        </a:xfrm>
        <a:prstGeom prst="round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For </a:t>
          </a:r>
          <a:r>
            <a:rPr lang="en-US" sz="2800" b="1" kern="1200" dirty="0">
              <a:solidFill>
                <a:srgbClr val="9900CC"/>
              </a:solidFill>
            </a:rPr>
            <a:t>preterm</a:t>
          </a:r>
          <a:r>
            <a:rPr lang="en-US" sz="2800" kern="1200" dirty="0"/>
            <a:t> infants (retinopathy of prematurity)</a:t>
          </a:r>
        </a:p>
      </dsp:txBody>
      <dsp:txXfrm>
        <a:off x="76105" y="3769777"/>
        <a:ext cx="6514623" cy="140681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3956F5-F420-4594-81A4-C1F1F3C67460}">
      <dsp:nvSpPr>
        <dsp:cNvPr id="0" name=""/>
        <dsp:cNvSpPr/>
      </dsp:nvSpPr>
      <dsp:spPr>
        <a:xfrm>
          <a:off x="1283" y="73062"/>
          <a:ext cx="4205213" cy="4205213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bg1"/>
              </a:solidFill>
            </a:rPr>
            <a:t>The eyes often open spontaneously if the infant is held up and tipped gently forward and backward.</a:t>
          </a:r>
        </a:p>
      </dsp:txBody>
      <dsp:txXfrm>
        <a:off x="617122" y="688901"/>
        <a:ext cx="2973535" cy="2973535"/>
      </dsp:txXfrm>
    </dsp:sp>
    <dsp:sp modelId="{5CE38102-5E01-412A-B134-B0AE2C683EE1}">
      <dsp:nvSpPr>
        <dsp:cNvPr id="0" name=""/>
        <dsp:cNvSpPr/>
      </dsp:nvSpPr>
      <dsp:spPr>
        <a:xfrm rot="5400000">
          <a:off x="4553426" y="1618478"/>
          <a:ext cx="1471824" cy="1114381"/>
        </a:xfrm>
        <a:prstGeom prst="triangl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30ABF0-6637-4A25-8D0F-3223464232ED}">
      <dsp:nvSpPr>
        <dsp:cNvPr id="0" name=""/>
        <dsp:cNvSpPr/>
      </dsp:nvSpPr>
      <dsp:spPr>
        <a:xfrm>
          <a:off x="6309103" y="73062"/>
          <a:ext cx="4205213" cy="4205213"/>
        </a:xfrm>
        <a:prstGeom prst="ellips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bg1"/>
              </a:solidFill>
            </a:rPr>
            <a:t>Pupillary reflexes are present after </a:t>
          </a:r>
          <a:r>
            <a:rPr lang="en-US" sz="2800" b="1" kern="1200" dirty="0">
              <a:solidFill>
                <a:schemeClr val="bg1"/>
              </a:solidFill>
            </a:rPr>
            <a:t>28-30 </a:t>
          </a:r>
          <a:r>
            <a:rPr lang="en-US" sz="2800" b="1" kern="1200" dirty="0" err="1">
              <a:solidFill>
                <a:schemeClr val="bg1"/>
              </a:solidFill>
            </a:rPr>
            <a:t>wk</a:t>
          </a:r>
          <a:r>
            <a:rPr lang="en-US" sz="2800" b="1" kern="1200" dirty="0">
              <a:solidFill>
                <a:schemeClr val="bg1"/>
              </a:solidFill>
            </a:rPr>
            <a:t> </a:t>
          </a:r>
          <a:r>
            <a:rPr lang="en-US" sz="2800" kern="1200" dirty="0">
              <a:solidFill>
                <a:schemeClr val="bg1"/>
              </a:solidFill>
            </a:rPr>
            <a:t>of gestation. </a:t>
          </a:r>
        </a:p>
      </dsp:txBody>
      <dsp:txXfrm>
        <a:off x="6924942" y="688901"/>
        <a:ext cx="2973535" cy="297353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1F0680-C276-4B66-915B-8AE0CC39E06E}">
      <dsp:nvSpPr>
        <dsp:cNvPr id="0" name=""/>
        <dsp:cNvSpPr/>
      </dsp:nvSpPr>
      <dsp:spPr>
        <a:xfrm>
          <a:off x="0" y="0"/>
          <a:ext cx="9650713" cy="17034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The presence of bilateral red reflexes suggests the absence of cataracts and intraocular pathology.</a:t>
          </a:r>
        </a:p>
      </dsp:txBody>
      <dsp:txXfrm>
        <a:off x="49892" y="49892"/>
        <a:ext cx="7890075" cy="1603655"/>
      </dsp:txXfrm>
    </dsp:sp>
    <dsp:sp modelId="{3ADC9F19-CE5E-4516-83CF-14E2A0D0BE41}">
      <dsp:nvSpPr>
        <dsp:cNvPr id="0" name=""/>
        <dsp:cNvSpPr/>
      </dsp:nvSpPr>
      <dsp:spPr>
        <a:xfrm>
          <a:off x="1703066" y="2081981"/>
          <a:ext cx="9650713" cy="1703439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 err="1">
              <a:solidFill>
                <a:srgbClr val="9900CC"/>
              </a:solidFill>
            </a:rPr>
            <a:t>Leukokoria</a:t>
          </a:r>
          <a:r>
            <a:rPr lang="en-US" sz="2800" kern="1200" dirty="0"/>
            <a:t> suggests cataracts, tumor, chorioretinitis, retinopathy of prematurity, or a persistent hyperplastic primary vitreous</a:t>
          </a:r>
        </a:p>
      </dsp:txBody>
      <dsp:txXfrm>
        <a:off x="1752958" y="2131873"/>
        <a:ext cx="6740626" cy="1603655"/>
      </dsp:txXfrm>
    </dsp:sp>
    <dsp:sp modelId="{8FC897FE-F2EE-4D2B-A43F-395699F2FC8B}">
      <dsp:nvSpPr>
        <dsp:cNvPr id="0" name=""/>
        <dsp:cNvSpPr/>
      </dsp:nvSpPr>
      <dsp:spPr>
        <a:xfrm>
          <a:off x="8543477" y="1339092"/>
          <a:ext cx="1107235" cy="1107235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800" kern="1200"/>
        </a:p>
      </dsp:txBody>
      <dsp:txXfrm>
        <a:off x="8792605" y="1339092"/>
        <a:ext cx="608979" cy="83319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6B8423-171A-46B6-96CF-3D6395B5B479}">
      <dsp:nvSpPr>
        <dsp:cNvPr id="0" name=""/>
        <dsp:cNvSpPr/>
      </dsp:nvSpPr>
      <dsp:spPr>
        <a:xfrm>
          <a:off x="0" y="163268"/>
          <a:ext cx="105156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Deformities of the pinnae are occasionally seen.</a:t>
          </a:r>
        </a:p>
      </dsp:txBody>
      <dsp:txXfrm>
        <a:off x="59399" y="222667"/>
        <a:ext cx="10396802" cy="1098002"/>
      </dsp:txXfrm>
    </dsp:sp>
    <dsp:sp modelId="{EB8A92DA-2186-4D4F-BB81-051511679574}">
      <dsp:nvSpPr>
        <dsp:cNvPr id="0" name=""/>
        <dsp:cNvSpPr/>
      </dsp:nvSpPr>
      <dsp:spPr>
        <a:xfrm>
          <a:off x="0" y="1567269"/>
          <a:ext cx="105156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Unilateral or bilateral preauricular skin tags occur frequently; if pedunculated, they can be tightly ligated at the base. </a:t>
          </a:r>
        </a:p>
      </dsp:txBody>
      <dsp:txXfrm>
        <a:off x="59399" y="1626668"/>
        <a:ext cx="10396802" cy="1098002"/>
      </dsp:txXfrm>
    </dsp:sp>
    <dsp:sp modelId="{509FA170-8AB0-4449-A676-EB4196E01B9D}">
      <dsp:nvSpPr>
        <dsp:cNvPr id="0" name=""/>
        <dsp:cNvSpPr/>
      </dsp:nvSpPr>
      <dsp:spPr>
        <a:xfrm>
          <a:off x="0" y="2971269"/>
          <a:ext cx="105156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The tympanic membrane, easily seen otoscopically, normally appears dull gray.</a:t>
          </a:r>
        </a:p>
      </dsp:txBody>
      <dsp:txXfrm>
        <a:off x="59399" y="3030668"/>
        <a:ext cx="10396802" cy="10980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4FED25-1AA9-4C09-925F-12A5BF683533}">
      <dsp:nvSpPr>
        <dsp:cNvPr id="0" name=""/>
        <dsp:cNvSpPr/>
      </dsp:nvSpPr>
      <dsp:spPr>
        <a:xfrm>
          <a:off x="0" y="38984"/>
          <a:ext cx="5291663" cy="82368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FF00"/>
              </a:solidFill>
            </a:rPr>
            <a:t>Male</a:t>
          </a:r>
          <a:r>
            <a:rPr lang="en-US" sz="2800" kern="1200" dirty="0">
              <a:solidFill>
                <a:srgbClr val="FFFF00"/>
              </a:solidFill>
            </a:rPr>
            <a:t>:   </a:t>
          </a:r>
          <a:r>
            <a:rPr lang="en-US" sz="2800" kern="1200" dirty="0"/>
            <a:t>3.6 kg</a:t>
          </a:r>
        </a:p>
      </dsp:txBody>
      <dsp:txXfrm>
        <a:off x="40209" y="79193"/>
        <a:ext cx="5211245" cy="743262"/>
      </dsp:txXfrm>
    </dsp:sp>
    <dsp:sp modelId="{CABE1A35-D49E-487E-86A7-592D51451851}">
      <dsp:nvSpPr>
        <dsp:cNvPr id="0" name=""/>
        <dsp:cNvSpPr/>
      </dsp:nvSpPr>
      <dsp:spPr>
        <a:xfrm>
          <a:off x="0" y="989384"/>
          <a:ext cx="5291663" cy="823680"/>
        </a:xfrm>
        <a:prstGeom prst="roundRect">
          <a:avLst/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FF00"/>
              </a:solidFill>
            </a:rPr>
            <a:t>Female:   </a:t>
          </a:r>
          <a:r>
            <a:rPr lang="en-US" sz="2800" kern="1200" dirty="0"/>
            <a:t>3.5 kg</a:t>
          </a:r>
        </a:p>
      </dsp:txBody>
      <dsp:txXfrm>
        <a:off x="40209" y="1029593"/>
        <a:ext cx="5211245" cy="743262"/>
      </dsp:txXfrm>
    </dsp:sp>
    <dsp:sp modelId="{D6B2FE57-3C75-4D87-A3E8-2BABBDD5272D}">
      <dsp:nvSpPr>
        <dsp:cNvPr id="0" name=""/>
        <dsp:cNvSpPr/>
      </dsp:nvSpPr>
      <dsp:spPr>
        <a:xfrm>
          <a:off x="0" y="1939784"/>
          <a:ext cx="5291663" cy="823680"/>
        </a:xfrm>
        <a:prstGeom prst="roundRect">
          <a:avLst/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FF00"/>
              </a:solidFill>
            </a:rPr>
            <a:t>HC</a:t>
          </a:r>
          <a:r>
            <a:rPr lang="en-US" sz="2800" kern="1200" dirty="0">
              <a:solidFill>
                <a:srgbClr val="FFFF00"/>
              </a:solidFill>
            </a:rPr>
            <a:t> :   </a:t>
          </a:r>
          <a:r>
            <a:rPr lang="en-US" sz="2800" kern="1200" dirty="0"/>
            <a:t>33-37cm</a:t>
          </a:r>
        </a:p>
      </dsp:txBody>
      <dsp:txXfrm>
        <a:off x="40209" y="1979993"/>
        <a:ext cx="5211245" cy="743262"/>
      </dsp:txXfrm>
    </dsp:sp>
    <dsp:sp modelId="{E2D99B08-2917-4E7B-9272-8F383B480F3A}">
      <dsp:nvSpPr>
        <dsp:cNvPr id="0" name=""/>
        <dsp:cNvSpPr/>
      </dsp:nvSpPr>
      <dsp:spPr>
        <a:xfrm>
          <a:off x="0" y="2890184"/>
          <a:ext cx="5291663" cy="823680"/>
        </a:xfrm>
        <a:prstGeom prst="roundRect">
          <a:avLst/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FF00"/>
              </a:solidFill>
            </a:rPr>
            <a:t>H</a:t>
          </a:r>
          <a:r>
            <a:rPr lang="en-US" sz="2800" kern="1200" dirty="0">
              <a:solidFill>
                <a:srgbClr val="FFFF00"/>
              </a:solidFill>
            </a:rPr>
            <a:t> :   </a:t>
          </a:r>
          <a:r>
            <a:rPr lang="en-US" sz="2800" kern="1200" dirty="0"/>
            <a:t>48-53 cm</a:t>
          </a:r>
        </a:p>
      </dsp:txBody>
      <dsp:txXfrm>
        <a:off x="40209" y="2930393"/>
        <a:ext cx="5211245" cy="7432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15284B-A9D2-4B00-BF9C-4D7F39ABCAF6}">
      <dsp:nvSpPr>
        <dsp:cNvPr id="0" name=""/>
        <dsp:cNvSpPr/>
      </dsp:nvSpPr>
      <dsp:spPr>
        <a:xfrm>
          <a:off x="1501882" y="2124"/>
          <a:ext cx="7511835" cy="1402286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0000"/>
              </a:solidFill>
            </a:rPr>
            <a:t>Pallor</a:t>
          </a:r>
          <a:r>
            <a:rPr lang="en-US" sz="2800" kern="1200" dirty="0"/>
            <a:t> may be caused by anemia, asphyxia, shock, or edema. </a:t>
          </a:r>
        </a:p>
      </dsp:txBody>
      <dsp:txXfrm>
        <a:off x="1570336" y="70578"/>
        <a:ext cx="7374927" cy="1265378"/>
      </dsp:txXfrm>
    </dsp:sp>
    <dsp:sp modelId="{B3C9AF1A-DCCF-4831-BAE1-5CD5BFE59F31}">
      <dsp:nvSpPr>
        <dsp:cNvPr id="0" name=""/>
        <dsp:cNvSpPr/>
      </dsp:nvSpPr>
      <dsp:spPr>
        <a:xfrm>
          <a:off x="1501882" y="1474525"/>
          <a:ext cx="7492188" cy="14022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The </a:t>
          </a:r>
          <a:r>
            <a:rPr lang="en-US" sz="2800" b="1" kern="1200" dirty="0">
              <a:solidFill>
                <a:srgbClr val="FF0000"/>
              </a:solidFill>
            </a:rPr>
            <a:t>ruddy</a:t>
          </a:r>
          <a:r>
            <a:rPr lang="en-US" sz="2800" kern="1200" dirty="0"/>
            <a:t> appearance of plethora is seen with polycythemia.</a:t>
          </a:r>
        </a:p>
      </dsp:txBody>
      <dsp:txXfrm>
        <a:off x="1570336" y="1542979"/>
        <a:ext cx="7355280" cy="1265378"/>
      </dsp:txXfrm>
    </dsp:sp>
    <dsp:sp modelId="{E2236D3A-DE41-4A05-A58C-E1B06E1D1A82}">
      <dsp:nvSpPr>
        <dsp:cNvPr id="0" name=""/>
        <dsp:cNvSpPr/>
      </dsp:nvSpPr>
      <dsp:spPr>
        <a:xfrm>
          <a:off x="1501882" y="2946926"/>
          <a:ext cx="7501765" cy="140228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>
              <a:solidFill>
                <a:srgbClr val="FF0000"/>
              </a:solidFill>
            </a:rPr>
            <a:t>Petechiae</a:t>
          </a:r>
          <a:r>
            <a:rPr lang="en-US" sz="2800" kern="1200" dirty="0"/>
            <a:t> may be seen on the presenting part (usually the scalp or face) after a difficult delivery. </a:t>
          </a:r>
        </a:p>
      </dsp:txBody>
      <dsp:txXfrm>
        <a:off x="1570336" y="3015380"/>
        <a:ext cx="7364857" cy="12653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BD5901-9AFD-4E44-ABF4-AF27E71845A5}">
      <dsp:nvSpPr>
        <dsp:cNvPr id="0" name=""/>
        <dsp:cNvSpPr/>
      </dsp:nvSpPr>
      <dsp:spPr>
        <a:xfrm>
          <a:off x="813" y="663920"/>
          <a:ext cx="3173907" cy="19043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chemeClr val="tx1"/>
              </a:solidFill>
            </a:rPr>
            <a:t>Albinism</a:t>
          </a:r>
        </a:p>
      </dsp:txBody>
      <dsp:txXfrm>
        <a:off x="813" y="663920"/>
        <a:ext cx="3173907" cy="1904344"/>
      </dsp:txXfrm>
    </dsp:sp>
    <dsp:sp modelId="{F8796725-FE43-479E-9E9A-8D9F315C322A}">
      <dsp:nvSpPr>
        <dsp:cNvPr id="0" name=""/>
        <dsp:cNvSpPr/>
      </dsp:nvSpPr>
      <dsp:spPr>
        <a:xfrm>
          <a:off x="3492111" y="663920"/>
          <a:ext cx="3173907" cy="1904344"/>
        </a:xfrm>
        <a:prstGeom prst="rect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chemeClr val="tx1"/>
              </a:solidFill>
            </a:rPr>
            <a:t>Phenylketonuria</a:t>
          </a:r>
        </a:p>
      </dsp:txBody>
      <dsp:txXfrm>
        <a:off x="3492111" y="663920"/>
        <a:ext cx="3173907" cy="1904344"/>
      </dsp:txXfrm>
    </dsp:sp>
    <dsp:sp modelId="{5C04D817-35A8-490A-B4BC-B4F64FD59B97}">
      <dsp:nvSpPr>
        <dsp:cNvPr id="0" name=""/>
        <dsp:cNvSpPr/>
      </dsp:nvSpPr>
      <dsp:spPr>
        <a:xfrm>
          <a:off x="813" y="2885655"/>
          <a:ext cx="3173907" cy="1904344"/>
        </a:xfrm>
        <a:prstGeom prst="rect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chemeClr val="tx1"/>
              </a:solidFill>
            </a:rPr>
            <a:t>Chédiak-Higashi Syndrome</a:t>
          </a:r>
        </a:p>
      </dsp:txBody>
      <dsp:txXfrm>
        <a:off x="813" y="2885655"/>
        <a:ext cx="3173907" cy="1904344"/>
      </dsp:txXfrm>
    </dsp:sp>
    <dsp:sp modelId="{0172F043-DAE5-4468-B8C9-D4ACEE49FE21}">
      <dsp:nvSpPr>
        <dsp:cNvPr id="0" name=""/>
        <dsp:cNvSpPr/>
      </dsp:nvSpPr>
      <dsp:spPr>
        <a:xfrm>
          <a:off x="3492111" y="2885655"/>
          <a:ext cx="3173907" cy="1904344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>
              <a:solidFill>
                <a:schemeClr val="tx1"/>
              </a:solidFill>
            </a:rPr>
            <a:t>Tuberous Sclerosis</a:t>
          </a:r>
        </a:p>
      </dsp:txBody>
      <dsp:txXfrm>
        <a:off x="3492111" y="2885655"/>
        <a:ext cx="3173907" cy="190434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3253B3-2D70-4A45-ADE0-E5EB46AA38A1}">
      <dsp:nvSpPr>
        <dsp:cNvPr id="0" name=""/>
        <dsp:cNvSpPr/>
      </dsp:nvSpPr>
      <dsp:spPr>
        <a:xfrm>
          <a:off x="0" y="3427105"/>
          <a:ext cx="5811128" cy="22485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/>
            <a:t>Generally, superficial hemangiomas have reached their maximal size by 6-8 months, but deep hemangiomas may proliferate for 12-14 months or, rarely, up to 2 years.</a:t>
          </a:r>
        </a:p>
      </dsp:txBody>
      <dsp:txXfrm>
        <a:off x="0" y="3427105"/>
        <a:ext cx="5811128" cy="2248552"/>
      </dsp:txXfrm>
    </dsp:sp>
    <dsp:sp modelId="{8DE28528-159C-4BAF-ABBA-5CD804F6F266}">
      <dsp:nvSpPr>
        <dsp:cNvPr id="0" name=""/>
        <dsp:cNvSpPr/>
      </dsp:nvSpPr>
      <dsp:spPr>
        <a:xfrm rot="10800000">
          <a:off x="0" y="2560"/>
          <a:ext cx="5811128" cy="3458273"/>
        </a:xfrm>
        <a:prstGeom prst="upArrowCallou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b="1" kern="1200" dirty="0">
              <a:solidFill>
                <a:srgbClr val="9900CC"/>
              </a:solidFill>
            </a:rPr>
            <a:t>Cavernous hemangiomas </a:t>
          </a:r>
          <a:r>
            <a:rPr lang="en-US" sz="2600" kern="1200" dirty="0"/>
            <a:t>are deeper, blue masses that, if large, may trap platelets and produce DIC or interfere with local organ function(1%-3% of newborns).</a:t>
          </a:r>
        </a:p>
      </dsp:txBody>
      <dsp:txXfrm rot="10800000">
        <a:off x="0" y="2560"/>
        <a:ext cx="5811128" cy="22470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257E6D-35D6-490E-B88E-2D3524EF25BF}">
      <dsp:nvSpPr>
        <dsp:cNvPr id="0" name=""/>
        <dsp:cNvSpPr/>
      </dsp:nvSpPr>
      <dsp:spPr>
        <a:xfrm>
          <a:off x="1283" y="314546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8564513-A018-4F70-933B-74FE41572A23}">
      <dsp:nvSpPr>
        <dsp:cNvPr id="0" name=""/>
        <dsp:cNvSpPr/>
      </dsp:nvSpPr>
      <dsp:spPr>
        <a:xfrm>
          <a:off x="501904" y="790136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Premature fusion of sutures </a:t>
          </a:r>
          <a:r>
            <a:rPr lang="en-US" sz="2800" b="1" kern="1200" dirty="0"/>
            <a:t>(cranial synostosis) </a:t>
          </a:r>
          <a:r>
            <a:rPr lang="en-US" sz="2800" kern="1200" dirty="0"/>
            <a:t>is identified as a hard non movable ridge over the suture.</a:t>
          </a:r>
        </a:p>
      </dsp:txBody>
      <dsp:txXfrm>
        <a:off x="585701" y="873933"/>
        <a:ext cx="4337991" cy="2693452"/>
      </dsp:txXfrm>
    </dsp:sp>
    <dsp:sp modelId="{014B5309-A4C6-4F24-A3BE-B57E3DB8C369}">
      <dsp:nvSpPr>
        <dsp:cNvPr id="0" name=""/>
        <dsp:cNvSpPr/>
      </dsp:nvSpPr>
      <dsp:spPr>
        <a:xfrm>
          <a:off x="5508110" y="314546"/>
          <a:ext cx="4505585" cy="28610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EF25F1-7234-49C1-A9A7-D2238952E105}">
      <dsp:nvSpPr>
        <dsp:cNvPr id="0" name=""/>
        <dsp:cNvSpPr/>
      </dsp:nvSpPr>
      <dsp:spPr>
        <a:xfrm>
          <a:off x="6008730" y="790136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The persistence of excessively large anterior (normal: 20 ±10 mm) and posterior fontanels has been associated with several disorders.</a:t>
          </a:r>
        </a:p>
      </dsp:txBody>
      <dsp:txXfrm>
        <a:off x="6092527" y="873933"/>
        <a:ext cx="4337991" cy="26934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F77A23-D758-4499-B360-3C2D94D8E4C4}">
      <dsp:nvSpPr>
        <dsp:cNvPr id="0" name=""/>
        <dsp:cNvSpPr/>
      </dsp:nvSpPr>
      <dsp:spPr>
        <a:xfrm>
          <a:off x="719" y="560368"/>
          <a:ext cx="5895486" cy="179812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The face may be asymmetric as a result of a 7th nerve palsy, hypoplasia of the depressor muscle, or an abnormal fetal posture .</a:t>
          </a:r>
        </a:p>
      </dsp:txBody>
      <dsp:txXfrm>
        <a:off x="719" y="560368"/>
        <a:ext cx="5895486" cy="1798123"/>
      </dsp:txXfrm>
    </dsp:sp>
    <dsp:sp modelId="{B18900A2-5CD8-4213-B984-34A32CAC679B}">
      <dsp:nvSpPr>
        <dsp:cNvPr id="0" name=""/>
        <dsp:cNvSpPr/>
      </dsp:nvSpPr>
      <dsp:spPr>
        <a:xfrm>
          <a:off x="719" y="3095427"/>
          <a:ext cx="5895486" cy="1798123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solidFill>
                <a:schemeClr val="tx1"/>
              </a:solidFill>
            </a:rPr>
            <a:t>Symmetric facial palsy suggests absence or hypoplasia of the 7th nerve nucleus </a:t>
          </a:r>
          <a:r>
            <a:rPr lang="en-US" sz="2800" b="1" kern="1200" dirty="0">
              <a:solidFill>
                <a:schemeClr val="tx1"/>
              </a:solidFill>
            </a:rPr>
            <a:t>(Möbius syndrome ).</a:t>
          </a:r>
          <a:endParaRPr lang="en-US" sz="2800" kern="1200" dirty="0">
            <a:solidFill>
              <a:schemeClr val="tx1"/>
            </a:solidFill>
          </a:endParaRPr>
        </a:p>
      </dsp:txBody>
      <dsp:txXfrm>
        <a:off x="719" y="3095427"/>
        <a:ext cx="5895486" cy="179812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ECAE79-7892-401D-9336-BD17CD582508}">
      <dsp:nvSpPr>
        <dsp:cNvPr id="0" name=""/>
        <dsp:cNvSpPr/>
      </dsp:nvSpPr>
      <dsp:spPr>
        <a:xfrm>
          <a:off x="0" y="2663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929A76-A2F4-4F9E-8A03-326D4C7B5090}">
      <dsp:nvSpPr>
        <dsp:cNvPr id="0" name=""/>
        <dsp:cNvSpPr/>
      </dsp:nvSpPr>
      <dsp:spPr>
        <a:xfrm>
          <a:off x="0" y="2663"/>
          <a:ext cx="6666833" cy="1816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/>
            <a:t>The nares should be symmetric and patent.</a:t>
          </a:r>
        </a:p>
      </dsp:txBody>
      <dsp:txXfrm>
        <a:off x="0" y="2663"/>
        <a:ext cx="6666833" cy="1816197"/>
      </dsp:txXfrm>
    </dsp:sp>
    <dsp:sp modelId="{ECA48C92-46F2-4E55-8B5D-C7B01456C412}">
      <dsp:nvSpPr>
        <dsp:cNvPr id="0" name=""/>
        <dsp:cNvSpPr/>
      </dsp:nvSpPr>
      <dsp:spPr>
        <a:xfrm>
          <a:off x="0" y="1818861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-727682"/>
                <a:satOff val="-41964"/>
                <a:lumOff val="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27682"/>
                <a:satOff val="-41964"/>
                <a:lumOff val="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27682"/>
                <a:satOff val="-41964"/>
                <a:lumOff val="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727682"/>
              <a:satOff val="-41964"/>
              <a:lumOff val="4314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8759F6-9634-42FC-8C42-6B029C77CCA2}">
      <dsp:nvSpPr>
        <dsp:cNvPr id="0" name=""/>
        <dsp:cNvSpPr/>
      </dsp:nvSpPr>
      <dsp:spPr>
        <a:xfrm>
          <a:off x="0" y="1818861"/>
          <a:ext cx="6666833" cy="1816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Dislocation of the nasal cartilage from the </a:t>
          </a:r>
          <a:r>
            <a:rPr lang="en-US" sz="2800" kern="1200" dirty="0" err="1"/>
            <a:t>vomerian</a:t>
          </a:r>
          <a:r>
            <a:rPr lang="en-US" sz="2800" kern="1200" dirty="0"/>
            <a:t> groove results in asymmetric nares.</a:t>
          </a:r>
        </a:p>
      </dsp:txBody>
      <dsp:txXfrm>
        <a:off x="0" y="1818861"/>
        <a:ext cx="6666833" cy="1816197"/>
      </dsp:txXfrm>
    </dsp:sp>
    <dsp:sp modelId="{B597A2E8-1E36-446A-9EA8-465F41087C79}">
      <dsp:nvSpPr>
        <dsp:cNvPr id="0" name=""/>
        <dsp:cNvSpPr/>
      </dsp:nvSpPr>
      <dsp:spPr>
        <a:xfrm>
          <a:off x="0" y="3635058"/>
          <a:ext cx="6666833" cy="0"/>
        </a:xfrm>
        <a:prstGeom prst="line">
          <a:avLst/>
        </a:prstGeom>
        <a:gradFill rotWithShape="0">
          <a:gsLst>
            <a:gs pos="0">
              <a:schemeClr val="accent2">
                <a:hueOff val="-1455363"/>
                <a:satOff val="-83928"/>
                <a:lumOff val="862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455363"/>
                <a:satOff val="-83928"/>
                <a:lumOff val="862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455363"/>
                <a:satOff val="-83928"/>
                <a:lumOff val="862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-1455363"/>
              <a:satOff val="-83928"/>
              <a:lumOff val="8628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242D8B8-260B-4200-A1E8-2BC04AA10C85}">
      <dsp:nvSpPr>
        <dsp:cNvPr id="0" name=""/>
        <dsp:cNvSpPr/>
      </dsp:nvSpPr>
      <dsp:spPr>
        <a:xfrm>
          <a:off x="0" y="3635058"/>
          <a:ext cx="6666833" cy="18161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/>
            <a:t>Anatomic obstruction of the nasal passages secondary to </a:t>
          </a:r>
          <a:r>
            <a:rPr lang="en-US" sz="2800" b="1" kern="1200" dirty="0"/>
            <a:t>unilateral or bilateral choanal atresia </a:t>
          </a:r>
          <a:r>
            <a:rPr lang="en-US" sz="2800" kern="1200" dirty="0"/>
            <a:t>results in respiratory distress.</a:t>
          </a:r>
        </a:p>
      </dsp:txBody>
      <dsp:txXfrm>
        <a:off x="0" y="3635058"/>
        <a:ext cx="6666833" cy="181619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A200FD-7D3A-4549-9916-DD249E603FAC}">
      <dsp:nvSpPr>
        <dsp:cNvPr id="0" name=""/>
        <dsp:cNvSpPr/>
      </dsp:nvSpPr>
      <dsp:spPr>
        <a:xfrm>
          <a:off x="0" y="499184"/>
          <a:ext cx="10515600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b="1" kern="1200" dirty="0"/>
            <a:t>goiter, cystic hygroma, branchial cleft cysts, teratoma, hemangioma, and lesions of the sternocleidomastoid muscle. </a:t>
          </a:r>
          <a:endParaRPr lang="en-US" sz="2800" kern="1200" dirty="0"/>
        </a:p>
      </dsp:txBody>
      <dsp:txXfrm>
        <a:off x="59399" y="558583"/>
        <a:ext cx="10396802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3-16T16:08:21.02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19 16 848,'0'0'0,"-3"-2"144,-5-1-96,3 1-32,5 2-16,-3-3-16,3 3 48,6-3 16,-6 3-48,5 0 64,3 0-32,-1-2 16,1 2-16,-8 0-32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AD3DFA-79B0-4FC6-9467-A1A4A4D0EE2C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2C5B4-BB88-4B33-8A1F-434B5F04FE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12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ADE25-61AE-3904-EEF3-2682583DEA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B0AA28B-8F6A-E9DB-D593-BEA20ED725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111F89-2CB4-C375-6DEC-B46480062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AA69-E8DB-49B3-9801-6096CE0BD035}" type="datetime1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EF8082-E19C-ACCD-B58C-4AF9FA9EF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83274-3368-E8AE-DE05-470E578E4F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440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0265A-AE93-3EF6-1601-4D4B88556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E03306-3A79-07FA-13A2-1410C75203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855BC-D274-0EA0-8DF9-B7A899796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3AA3E-03A8-47C4-A0D8-B9139BBCF0BC}" type="datetime1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85EA1-6F5D-D347-C5F5-3AD5C41A6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6E048-3BA5-C0B7-ED9A-20DC08E53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370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9FB4FE-742B-13E6-D705-74D0EEAD37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723480-B983-1260-8CCF-A34AB6FD67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DCA10-4349-7A38-DF25-AE49041DDA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F097C6-FD0F-451E-B984-408A0D92ADDD}" type="datetime1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046A9-A93A-4044-B9E4-4BA895DBA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A2C1B-E471-89FC-7DB5-E8C42C9C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305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E5C4ED-8D61-7569-39D2-B9814295A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B3EED-CCE7-3369-EBF8-48F1B8195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EE59C-65B6-AD06-99A0-751823671D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E979A-D86D-4289-9CA0-D516BC5DDAB9}" type="datetime1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8B639-6A4F-4B99-C82A-8B4E5974E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0B3CDA-3876-21B5-2AEA-5D9133C07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569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B4819A-72D8-31D5-E018-32BAC4D0E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9714DD-5DE7-C07D-D506-53A1D316E5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78E8-C42C-0605-E3C6-1203D10479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401A54-99D7-4117-AA76-7A2A1A58B6C8}" type="datetime1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068BD-B4F4-AA0A-3213-D0A17F753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10084-6A73-29BB-31BE-463D691D01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234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3AFF4-C227-6498-1E89-251B382615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B60E02-6F02-CFCE-1B73-F4A28CF6C3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B7CE9-7F84-F03F-3A74-DE922254E7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DB128E-698A-CE47-2642-1FA22EBAF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5028A8-8B55-4F95-A844-EB0D5952B5C6}" type="datetime1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A3EFEA-D92F-19AA-A5F9-4FD06DC3F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4DB6F-C537-2265-DB37-4EE614C96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809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4C6DD8-DF1C-847B-71BB-10E7BD39C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04EB97-D79C-3D3E-B8A0-13D87D03E4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339AD8-4B29-1038-8731-FDAF1BAE14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346516-658D-4843-3FBB-EB163C168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4A82A7-E1E3-3237-64CB-6A4979E5FA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BD0A7E-884F-3BA9-D8A2-B1E467F5BA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8B99-051B-4644-8867-D490F6820B60}" type="datetime1">
              <a:rPr lang="en-US" smtClean="0"/>
              <a:t>10/15/2025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5496F4-05E0-6C45-48C2-985157068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AF9827-62E9-D83B-D7FE-CCA0E40BB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075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5AB69-E831-72F4-E681-6FF165F0FF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A900E9A-98C0-001A-1C1B-565E63A173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218446-EC08-4BB0-9945-B1D25B191467}" type="datetime1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A607F3-1474-C5A3-3862-D6347DE09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786A88-2273-8350-F23D-BE178EB25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38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554170-2E87-8524-F36C-F0BCED311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DB4AF7-5EF2-4F8F-93A3-818C17153C95}" type="datetime1">
              <a:rPr lang="en-US" smtClean="0"/>
              <a:t>10/15/2025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1083001-871F-4B40-8F78-B09115351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96C185-5411-3B92-7901-4D2A9AB0F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39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9DD952-345E-250F-F743-973ED5385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0F867-C1AB-1BC8-5FB9-3BC05E13F4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766D08-E5D2-077E-FE4C-7D5393AEF7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187E0E-160A-3CED-D440-AD51EA730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EC7DF-3E37-4CA0-A9A1-31972D6F33BE}" type="datetime1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64AAFD-6C36-F9EF-D2F8-BE95BDDCE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2CBA6B-E922-D303-86F4-7F36DCBD2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8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58484-592E-7195-2820-67AE93925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5087BE-4249-B1B5-452A-A7E246490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61D25E-9279-B540-76DC-0AF1C39E6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D44387-4008-5B6D-3815-FA8797F51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39A45-FD0B-4B05-9F58-BB905D0A9F0A}" type="datetime1">
              <a:rPr lang="en-US" smtClean="0"/>
              <a:t>10/15/2025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1A156-BA23-984C-81F1-105684CEA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E8A0E9-BCC3-4353-7B59-6F5A6043E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6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2000">
              <a:srgbClr val="D1DCF0"/>
            </a:gs>
            <a:gs pos="0">
              <a:schemeClr val="accent4">
                <a:lumMod val="20000"/>
                <a:lumOff val="80000"/>
              </a:schemeClr>
            </a:gs>
            <a:gs pos="100000">
              <a:srgbClr val="A8B9E8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9A74F0-2DDD-ED81-E8E2-6337614A74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B60ED4-4796-FECD-8871-DC77EAA41A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7C9A82-2F12-F814-E93B-D540DFE189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8E288-0AEC-4E8D-A11C-29B5AF2C1D61}" type="datetime1">
              <a:rPr lang="en-US" smtClean="0"/>
              <a:t>10/15/2025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5CDCCC-99F0-5348-E5C7-176909981D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Physical Examination of the Newborn Infant. Dr G Kiani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4F44B-BA1B-7230-C39E-7BFBB53C1C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5B5E5D-2599-4E89-BB7F-A554EB4EBE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88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0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32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NUL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F8625825-693D-864A-802F-EC3B1B035E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03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53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90" name="Rectangle 3089">
            <a:extLst>
              <a:ext uri="{FF2B5EF4-FFF2-40B4-BE49-F238E27FC236}">
                <a16:creationId xmlns:a16="http://schemas.microsoft.com/office/drawing/2014/main" id="{7B831B6F-405A-4B47-B9BB-5CA88F285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Turner Syndrome: Practice Essentials ...">
            <a:extLst>
              <a:ext uri="{FF2B5EF4-FFF2-40B4-BE49-F238E27FC236}">
                <a16:creationId xmlns:a16="http://schemas.microsoft.com/office/drawing/2014/main" id="{9316AC90-5978-6340-9601-AA08555CE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5401" y="1916173"/>
            <a:ext cx="4749771" cy="30256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91" name="sketch line">
            <a:extLst>
              <a:ext uri="{FF2B5EF4-FFF2-40B4-BE49-F238E27FC236}">
                <a16:creationId xmlns:a16="http://schemas.microsoft.com/office/drawing/2014/main" id="{953EE71A-6488-4203-A7C4-77102FD0D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912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6EB920-C459-A1A8-20F5-60418522AD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2664886"/>
            <a:ext cx="4818888" cy="3550789"/>
          </a:xfrm>
        </p:spPr>
        <p:txBody>
          <a:bodyPr anchor="t">
            <a:normAutofit/>
          </a:bodyPr>
          <a:lstStyle/>
          <a:p>
            <a:r>
              <a:rPr lang="en-US" b="1" i="1" dirty="0">
                <a:solidFill>
                  <a:srgbClr val="9900CC"/>
                </a:solidFill>
              </a:rPr>
              <a:t>Localized edema </a:t>
            </a:r>
            <a:r>
              <a:rPr lang="en-US" dirty="0"/>
              <a:t>suggests a congenital malformation of the lymphatic system; when confined to one or more extremities of a female infant the initial sign of </a:t>
            </a:r>
            <a:r>
              <a:rPr lang="en-US" b="1" dirty="0"/>
              <a:t>Turner</a:t>
            </a:r>
            <a:r>
              <a:rPr lang="en-US" dirty="0"/>
              <a:t> </a:t>
            </a:r>
            <a:r>
              <a:rPr lang="en-US" b="1" dirty="0"/>
              <a:t>syndrome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4A5BF4-49BF-BCD5-D76D-8DB2EBBC5E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871357-92EA-26D1-5D02-975B50D64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34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2C4006-FB76-FDBD-3027-220EB9F84DCF}"/>
              </a:ext>
            </a:extLst>
          </p:cNvPr>
          <p:cNvSpPr txBox="1"/>
          <p:nvPr/>
        </p:nvSpPr>
        <p:spPr>
          <a:xfrm>
            <a:off x="6657715" y="467271"/>
            <a:ext cx="4195674" cy="12529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Skin</a:t>
            </a:r>
            <a:endParaRPr lang="en-US" sz="5600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105" name="Oval 4104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07" name="Group 4106">
            <a:extLst>
              <a:ext uri="{FF2B5EF4-FFF2-40B4-BE49-F238E27FC236}">
                <a16:creationId xmlns:a16="http://schemas.microsoft.com/office/drawing/2014/main" id="{5614C7C0-FA1D-4105-8345-1DF76F987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2753" y="703679"/>
            <a:ext cx="753718" cy="1016562"/>
            <a:chOff x="422753" y="703679"/>
            <a:chExt cx="753718" cy="1016562"/>
          </a:xfrm>
        </p:grpSpPr>
        <p:sp>
          <p:nvSpPr>
            <p:cNvPr id="4108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956" y="703679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solidFill>
              <a:schemeClr val="accent1"/>
            </a:solidFill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9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2753" y="1562696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solidFill>
              <a:schemeClr val="accent1"/>
            </a:solidFill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4098" name="Picture 2" descr="Maternity Test 1 (Modules 1 &amp; 4 ...">
            <a:extLst>
              <a:ext uri="{FF2B5EF4-FFF2-40B4-BE49-F238E27FC236}">
                <a16:creationId xmlns:a16="http://schemas.microsoft.com/office/drawing/2014/main" id="{8F080249-E98B-2D8E-1BAA-DF64A72EB6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7770" y="2250339"/>
            <a:ext cx="3952579" cy="2349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17FD57-3AC1-F659-D4A7-E0762D9D1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97516" y="2356595"/>
            <a:ext cx="5056284" cy="354809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Mottling may be associated with serious illness or related to a transient fluctuation in skin temperature 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</a:rPr>
              <a:t>( </a:t>
            </a:r>
            <a:r>
              <a:rPr lang="en-US" b="1" dirty="0">
                <a:solidFill>
                  <a:srgbClr val="9900CC">
                    <a:alpha val="80000"/>
                  </a:srgbClr>
                </a:solidFill>
              </a:rPr>
              <a:t>acrocyanosis</a:t>
            </a:r>
            <a:r>
              <a:rPr lang="en-US" b="1" dirty="0">
                <a:solidFill>
                  <a:schemeClr val="tx1">
                    <a:alpha val="80000"/>
                  </a:schemeClr>
                </a:solidFill>
              </a:rPr>
              <a:t>).</a:t>
            </a:r>
          </a:p>
          <a:p>
            <a:endParaRPr lang="en-US" dirty="0">
              <a:solidFill>
                <a:schemeClr val="tx1">
                  <a:alpha val="80000"/>
                </a:scheme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CD6B4D-D061-0C29-0174-19EB45FA2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2115" y="1591485"/>
            <a:ext cx="3548094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100" kern="1200">
                <a:solidFill>
                  <a:schemeClr val="tx1">
                    <a:alpha val="60000"/>
                  </a:schemeClr>
                </a:solidFill>
                <a:latin typeface="+mn-lt"/>
                <a:ea typeface="+mn-ea"/>
                <a:cs typeface="+mn-cs"/>
              </a:rPr>
              <a:t>Physical Examination of the Newborn Infant. Dr G Kiani</a:t>
            </a:r>
          </a:p>
        </p:txBody>
      </p:sp>
      <p:sp>
        <p:nvSpPr>
          <p:cNvPr id="4111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AA0C20E-3AA2-1BB1-0090-320DC7A1C4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alpha val="60000"/>
                  </a:schemeClr>
                </a:solidFill>
              </a:rPr>
              <a:pPr>
                <a:spcAft>
                  <a:spcPts val="600"/>
                </a:spcAft>
              </a:pPr>
              <a:t>11</a:t>
            </a:fld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cxnSp>
        <p:nvCxnSpPr>
          <p:cNvPr id="4113" name="Straight Connector 4112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86396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Newborn with unilateral colour change | Tidsskrift for Den norske  legeforening">
            <a:extLst>
              <a:ext uri="{FF2B5EF4-FFF2-40B4-BE49-F238E27FC236}">
                <a16:creationId xmlns:a16="http://schemas.microsoft.com/office/drawing/2014/main" id="{357840D2-46E9-2D87-5B05-9140B785D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0" r="14329"/>
          <a:stretch>
            <a:fillRect/>
          </a:stretch>
        </p:blipFill>
        <p:spPr bwMode="auto">
          <a:xfrm>
            <a:off x="99730" y="306370"/>
            <a:ext cx="8337865" cy="591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9" name="Rectangle 5128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7BF3C8-8BC8-412D-0BDB-858713BFB3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1" y="1740865"/>
            <a:ext cx="4245057" cy="3742762"/>
          </a:xfrm>
        </p:spPr>
        <p:txBody>
          <a:bodyPr>
            <a:normAutofit/>
          </a:bodyPr>
          <a:lstStyle/>
          <a:p>
            <a:r>
              <a:rPr lang="en-US" dirty="0"/>
              <a:t>An extraordinary division of the body from the forehead to the pubis into red and pale halves is known as </a:t>
            </a:r>
            <a:r>
              <a:rPr lang="en-US" b="1" dirty="0">
                <a:solidFill>
                  <a:srgbClr val="9900CC"/>
                </a:solidFill>
              </a:rPr>
              <a:t>harlequin color change</a:t>
            </a:r>
            <a:r>
              <a:rPr lang="en-US" b="1" dirty="0"/>
              <a:t> </a:t>
            </a:r>
            <a:r>
              <a:rPr lang="en-US" dirty="0"/>
              <a:t>, a transient and harmless condition.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EAE9CE-E0FD-D7B8-5E42-718005D5A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9C7A1-825C-C413-9D92-29FA0775C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526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lose-up of a blue surface&#10;&#10;AI-generated content may be incorrect.">
            <a:extLst>
              <a:ext uri="{FF2B5EF4-FFF2-40B4-BE49-F238E27FC236}">
                <a16:creationId xmlns:a16="http://schemas.microsoft.com/office/drawing/2014/main" id="{33B9F813-FB83-4F62-A539-DF42E7B11D6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 t="2500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31D6F2-591F-766C-D491-AF20E444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tx1"/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FB4B99-EB23-E545-0B81-90D1D49DA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13</a:t>
            </a:fld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80551603-086F-37B6-15B3-A7C514FF72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7704768"/>
              </p:ext>
            </p:extLst>
          </p:nvPr>
        </p:nvGraphicFramePr>
        <p:xfrm>
          <a:off x="749710" y="143233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5912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1" name="Rectangle 6150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6D635F-34EF-699E-61CB-42D17466E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434415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Mongolian spots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153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BBE0AE-EFFF-DB87-D8C2-CE36B52F6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US" dirty="0"/>
              <a:t>Blue, well-demarcated areas of pigmentation called </a:t>
            </a:r>
            <a:r>
              <a:rPr lang="en-US" b="1" dirty="0" err="1">
                <a:solidFill>
                  <a:srgbClr val="7030A0"/>
                </a:solidFill>
              </a:rPr>
              <a:t>mongolian</a:t>
            </a:r>
            <a:r>
              <a:rPr lang="en-US" b="1" dirty="0">
                <a:solidFill>
                  <a:srgbClr val="7030A0"/>
                </a:solidFill>
              </a:rPr>
              <a:t> spots </a:t>
            </a:r>
            <a:r>
              <a:rPr lang="en-US" dirty="0"/>
              <a:t>are seen over the buttocks, back, and sometimes other parts of the body and they tend to disappear within the 1st year.</a:t>
            </a:r>
          </a:p>
          <a:p>
            <a:endParaRPr lang="en-US" dirty="0"/>
          </a:p>
        </p:txBody>
      </p:sp>
      <p:pic>
        <p:nvPicPr>
          <p:cNvPr id="6146" name="Picture 2" descr="Mongolian spots - Online Dermatology">
            <a:extLst>
              <a:ext uri="{FF2B5EF4-FFF2-40B4-BE49-F238E27FC236}">
                <a16:creationId xmlns:a16="http://schemas.microsoft.com/office/drawing/2014/main" id="{70F20C43-AAD5-5A13-25F3-EF3F04801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8" b="13064"/>
          <a:stretch>
            <a:fillRect/>
          </a:stretch>
        </p:blipFill>
        <p:spPr bwMode="auto">
          <a:xfrm>
            <a:off x="7675658" y="2093976"/>
            <a:ext cx="3941064" cy="40965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D60EF9-3D42-B822-105B-6FE375488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ABB4F7-582F-A722-D4DD-87E026609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3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87" name="Rectangle 7186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188" name="Arc 7187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189" name="Freeform: Shape 7188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7170" name="Picture 2" descr="Examples of external signs of spina bifida (clockwise from upper left):...  | Download Scientific Diagram">
            <a:extLst>
              <a:ext uri="{FF2B5EF4-FFF2-40B4-BE49-F238E27FC236}">
                <a16:creationId xmlns:a16="http://schemas.microsoft.com/office/drawing/2014/main" id="{1F1EB0D1-7DD5-FE6C-56C9-DAAF24B51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2678" y="1439147"/>
            <a:ext cx="4777381" cy="3809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F83D1-176B-BA59-24E8-325CAA46E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94962" y="1439147"/>
            <a:ext cx="5458838" cy="4192520"/>
          </a:xfrm>
        </p:spPr>
        <p:txBody>
          <a:bodyPr>
            <a:normAutofit/>
          </a:bodyPr>
          <a:lstStyle/>
          <a:p>
            <a:r>
              <a:rPr lang="en-US" dirty="0"/>
              <a:t>The vernix, skin, and especially the cord may be stained brownish yellow if the amniotic fluid has been colored by the passage of meconium during or before birth.</a:t>
            </a:r>
          </a:p>
          <a:p>
            <a:endParaRPr lang="en-US" dirty="0"/>
          </a:p>
          <a:p>
            <a:r>
              <a:rPr lang="en-US" dirty="0"/>
              <a:t>Tufts of hair over the lumbosacral spine suggest an underlying abnormality, such as </a:t>
            </a:r>
            <a:r>
              <a:rPr lang="en-US" b="1" dirty="0">
                <a:solidFill>
                  <a:srgbClr val="7030A0"/>
                </a:solidFill>
              </a:rPr>
              <a:t>occult spina bifida or a tumor.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3A1A63-6934-6880-4CB5-33A0598E6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852103-CEED-30CB-A8F2-A7228EE76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525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201" name="Rectangle 8200">
            <a:extLst>
              <a:ext uri="{FF2B5EF4-FFF2-40B4-BE49-F238E27FC236}">
                <a16:creationId xmlns:a16="http://schemas.microsoft.com/office/drawing/2014/main" id="{460B0EFB-53ED-4F35-B05D-F658EA021C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196" name="Picture 4" descr="Help! Newborn Rash… : r/newborns">
            <a:extLst>
              <a:ext uri="{FF2B5EF4-FFF2-40B4-BE49-F238E27FC236}">
                <a16:creationId xmlns:a16="http://schemas.microsoft.com/office/drawing/2014/main" id="{A5AEDE3B-CBA6-6336-972E-C227241E0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" r="4013"/>
          <a:stretch>
            <a:fillRect/>
          </a:stretch>
        </p:blipFill>
        <p:spPr bwMode="auto">
          <a:xfrm>
            <a:off x="-7366" y="10"/>
            <a:ext cx="4855591" cy="6857990"/>
          </a:xfrm>
          <a:custGeom>
            <a:avLst/>
            <a:gdLst/>
            <a:ahLst/>
            <a:cxnLst/>
            <a:rect l="l" t="t" r="r" b="b"/>
            <a:pathLst>
              <a:path w="4636517" h="6858000">
                <a:moveTo>
                  <a:pt x="0" y="0"/>
                </a:moveTo>
                <a:lnTo>
                  <a:pt x="4636517" y="0"/>
                </a:lnTo>
                <a:lnTo>
                  <a:pt x="4636517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03" name="!!Arc">
            <a:extLst>
              <a:ext uri="{FF2B5EF4-FFF2-40B4-BE49-F238E27FC236}">
                <a16:creationId xmlns:a16="http://schemas.microsoft.com/office/drawing/2014/main" id="{835EF3DD-7D43-4A27-8967-A92FD8CC93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3531" y="407987"/>
            <a:ext cx="2987899" cy="2987899"/>
          </a:xfrm>
          <a:prstGeom prst="arc">
            <a:avLst>
              <a:gd name="adj1" fmla="val 16200000"/>
              <a:gd name="adj2" fmla="val 2563720"/>
            </a:avLst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785E04-150C-993D-CF15-262446C04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048" y="407987"/>
            <a:ext cx="5721484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Erythema </a:t>
            </a:r>
            <a:r>
              <a:rPr lang="en-US" b="1" dirty="0" err="1">
                <a:solidFill>
                  <a:srgbClr val="FF0000"/>
                </a:solidFill>
              </a:rPr>
              <a:t>toxicum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11957D-370D-3E5E-9A7F-573B3394B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27048" y="1868487"/>
            <a:ext cx="5721484" cy="4351338"/>
          </a:xfrm>
        </p:spPr>
        <p:txBody>
          <a:bodyPr>
            <a:normAutofit/>
          </a:bodyPr>
          <a:lstStyle/>
          <a:p>
            <a:r>
              <a:rPr lang="en-US" dirty="0"/>
              <a:t>In many neonates, small, white papules on an erythematous base develop 1-3 days after birth.</a:t>
            </a:r>
          </a:p>
          <a:p>
            <a:endParaRPr lang="en-US" dirty="0"/>
          </a:p>
          <a:p>
            <a:r>
              <a:rPr lang="en-US" dirty="0"/>
              <a:t> This benign rash persists for as long as 1wk, contains eosinophils, and is usually distributed on the face, trunk, and extremities 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C24A4F-C671-ECDC-1595-3F8B4B277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47" y="6356350"/>
            <a:ext cx="3944913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7A22F5D-6E1C-EC4F-B812-B6B9FBE22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47382" y="6356350"/>
            <a:ext cx="1306417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27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23" name="Rectangle 9222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6415646-96BC-288F-ED7D-442E9A45B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085" y="206684"/>
            <a:ext cx="4395340" cy="1716255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Pustular melanosis</a:t>
            </a:r>
          </a:p>
        </p:txBody>
      </p:sp>
      <p:sp>
        <p:nvSpPr>
          <p:cNvPr id="9225" name="Rectangle 9224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معلومات طبی - 👶🟡Transient Neonatal Pustular Melanosis (#TNPM):-  👶🟡Newborns with transient neonatal pustular melanosis (TNPM) ✔️are #born  with small #blisters, 🟡 #pustules on their skin. 👶✔️Can affect  Palms🫱🫲and 🦶soles🦶 👶🟡The #blisters ...">
            <a:extLst>
              <a:ext uri="{FF2B5EF4-FFF2-40B4-BE49-F238E27FC236}">
                <a16:creationId xmlns:a16="http://schemas.microsoft.com/office/drawing/2014/main" id="{894621F2-3DE7-4023-727B-C45845D972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9143" y="818188"/>
            <a:ext cx="5221625" cy="52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C442D2-DA0C-A5CB-B8D2-66460C0DF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5970" y="2431914"/>
            <a:ext cx="5397830" cy="3710427"/>
          </a:xfrm>
        </p:spPr>
        <p:txBody>
          <a:bodyPr anchor="t">
            <a:noAutofit/>
          </a:bodyPr>
          <a:lstStyle/>
          <a:p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Pustular melanosis , a benign lesion seen predominantly in black neonates, contains neutrophils and is present at birth as a vesiculopustular eruption around the neck, back, extremities, and palms or soles; it lasts 2-3 days.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C82654-C97E-C886-3B14-C6F4A4DDA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2115" y="1591485"/>
            <a:ext cx="354809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100">
                <a:solidFill>
                  <a:schemeClr val="tx1">
                    <a:alpha val="60000"/>
                  </a:schemeClr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D8DFCE-B2FF-697F-E702-162059A94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alpha val="60000"/>
                  </a:schemeClr>
                </a:solidFill>
              </a:rPr>
              <a:pPr>
                <a:spcAft>
                  <a:spcPts val="600"/>
                </a:spcAft>
              </a:pPr>
              <a:t>17</a:t>
            </a:fld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cxnSp>
        <p:nvCxnSpPr>
          <p:cNvPr id="9227" name="Straight Connector 922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5671045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almon patches” or “Stork bites” - Signature Dermatology">
            <a:extLst>
              <a:ext uri="{FF2B5EF4-FFF2-40B4-BE49-F238E27FC236}">
                <a16:creationId xmlns:a16="http://schemas.microsoft.com/office/drawing/2014/main" id="{6EB776C5-E5A3-8148-F922-1552751D899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" r="-1" b="-1"/>
          <a:stretch>
            <a:fillRect/>
          </a:stretch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Rectangle 1030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7E5140-3666-A502-31D8-F0019F437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en-US" sz="4000" b="1" dirty="0">
                <a:solidFill>
                  <a:srgbClr val="FF0000"/>
                </a:solidFill>
              </a:rPr>
              <a:t>Salmon patch</a:t>
            </a:r>
            <a:endParaRPr lang="en-US" sz="4000" b="1" dirty="0">
              <a:solidFill>
                <a:srgbClr val="FF0000"/>
              </a:solidFill>
            </a:endParaRPr>
          </a:p>
        </p:txBody>
      </p:sp>
      <p:cxnSp>
        <p:nvCxnSpPr>
          <p:cNvPr id="1033" name="Straight Connector 1032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B27E17-F354-FC80-A080-8EC3726AE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defTabSz="457200">
              <a:spcAft>
                <a:spcPts val="600"/>
              </a:spcAft>
            </a:pPr>
            <a:fld id="{CA5B5E5D-2599-4E89-BB7F-A554EB4EBE25}" type="slidenum">
              <a:rPr lang="en-US">
                <a:solidFill>
                  <a:srgbClr val="FFFFFF"/>
                </a:solidFill>
              </a:rPr>
              <a:pPr defTabSz="457200">
                <a:spcAft>
                  <a:spcPts val="600"/>
                </a:spcAft>
              </a:pPr>
              <a:t>18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89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7" name="Rectangle 10246">
            <a:extLst>
              <a:ext uri="{FF2B5EF4-FFF2-40B4-BE49-F238E27FC236}">
                <a16:creationId xmlns:a16="http://schemas.microsoft.com/office/drawing/2014/main" id="{327D73B4-9F5C-4A64-A179-51B9500CB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49" name="Oval 10248">
            <a:extLst>
              <a:ext uri="{FF2B5EF4-FFF2-40B4-BE49-F238E27FC236}">
                <a16:creationId xmlns:a16="http://schemas.microsoft.com/office/drawing/2014/main" id="{C1F06963-6374-4B48-844F-071A9BAAAE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2965" y="554152"/>
            <a:ext cx="5742189" cy="5742189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51" name="Group 10250">
            <a:extLst>
              <a:ext uri="{FF2B5EF4-FFF2-40B4-BE49-F238E27FC236}">
                <a16:creationId xmlns:a16="http://schemas.microsoft.com/office/drawing/2014/main" id="{5614C7C0-FA1D-4105-8345-1DF76F987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22753" y="703679"/>
            <a:ext cx="753718" cy="1016562"/>
            <a:chOff x="422753" y="703679"/>
            <a:chExt cx="753718" cy="1016562"/>
          </a:xfrm>
        </p:grpSpPr>
        <p:sp>
          <p:nvSpPr>
            <p:cNvPr id="10252" name="Graphic 11">
              <a:extLst>
                <a:ext uri="{FF2B5EF4-FFF2-40B4-BE49-F238E27FC236}">
                  <a16:creationId xmlns:a16="http://schemas.microsoft.com/office/drawing/2014/main" id="{6CB927A4-E432-4310-9CD5-E89FF50631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004956" y="703679"/>
              <a:ext cx="171515" cy="171515"/>
            </a:xfrm>
            <a:custGeom>
              <a:avLst/>
              <a:gdLst>
                <a:gd name="connsiteX0" fmla="*/ 159874 w 171515"/>
                <a:gd name="connsiteY0" fmla="*/ 74116 h 171515"/>
                <a:gd name="connsiteX1" fmla="*/ 97399 w 171515"/>
                <a:gd name="connsiteY1" fmla="*/ 74116 h 171515"/>
                <a:gd name="connsiteX2" fmla="*/ 97399 w 171515"/>
                <a:gd name="connsiteY2" fmla="*/ 11641 h 171515"/>
                <a:gd name="connsiteX3" fmla="*/ 85758 w 171515"/>
                <a:gd name="connsiteY3" fmla="*/ 0 h 171515"/>
                <a:gd name="connsiteX4" fmla="*/ 74116 w 171515"/>
                <a:gd name="connsiteY4" fmla="*/ 11641 h 171515"/>
                <a:gd name="connsiteX5" fmla="*/ 74116 w 171515"/>
                <a:gd name="connsiteY5" fmla="*/ 74116 h 171515"/>
                <a:gd name="connsiteX6" fmla="*/ 11641 w 171515"/>
                <a:gd name="connsiteY6" fmla="*/ 74116 h 171515"/>
                <a:gd name="connsiteX7" fmla="*/ 0 w 171515"/>
                <a:gd name="connsiteY7" fmla="*/ 85758 h 171515"/>
                <a:gd name="connsiteX8" fmla="*/ 11641 w 171515"/>
                <a:gd name="connsiteY8" fmla="*/ 97399 h 171515"/>
                <a:gd name="connsiteX9" fmla="*/ 74116 w 171515"/>
                <a:gd name="connsiteY9" fmla="*/ 97399 h 171515"/>
                <a:gd name="connsiteX10" fmla="*/ 74116 w 171515"/>
                <a:gd name="connsiteY10" fmla="*/ 159874 h 171515"/>
                <a:gd name="connsiteX11" fmla="*/ 85758 w 171515"/>
                <a:gd name="connsiteY11" fmla="*/ 171515 h 171515"/>
                <a:gd name="connsiteX12" fmla="*/ 97399 w 171515"/>
                <a:gd name="connsiteY12" fmla="*/ 159874 h 171515"/>
                <a:gd name="connsiteX13" fmla="*/ 97399 w 171515"/>
                <a:gd name="connsiteY13" fmla="*/ 97399 h 171515"/>
                <a:gd name="connsiteX14" fmla="*/ 159874 w 171515"/>
                <a:gd name="connsiteY14" fmla="*/ 97399 h 171515"/>
                <a:gd name="connsiteX15" fmla="*/ 171515 w 171515"/>
                <a:gd name="connsiteY15" fmla="*/ 85758 h 171515"/>
                <a:gd name="connsiteX16" fmla="*/ 159874 w 171515"/>
                <a:gd name="connsiteY16" fmla="*/ 74116 h 171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1515" h="171515">
                  <a:moveTo>
                    <a:pt x="159874" y="74116"/>
                  </a:moveTo>
                  <a:lnTo>
                    <a:pt x="97399" y="74116"/>
                  </a:lnTo>
                  <a:lnTo>
                    <a:pt x="97399" y="11641"/>
                  </a:lnTo>
                  <a:cubicBezTo>
                    <a:pt x="97399" y="5212"/>
                    <a:pt x="92187" y="0"/>
                    <a:pt x="85758" y="0"/>
                  </a:cubicBezTo>
                  <a:cubicBezTo>
                    <a:pt x="79328" y="0"/>
                    <a:pt x="74116" y="5212"/>
                    <a:pt x="74116" y="11641"/>
                  </a:cubicBezTo>
                  <a:lnTo>
                    <a:pt x="74116" y="74116"/>
                  </a:lnTo>
                  <a:lnTo>
                    <a:pt x="11641" y="74116"/>
                  </a:lnTo>
                  <a:cubicBezTo>
                    <a:pt x="5212" y="74116"/>
                    <a:pt x="0" y="79328"/>
                    <a:pt x="0" y="85758"/>
                  </a:cubicBezTo>
                  <a:cubicBezTo>
                    <a:pt x="0" y="92187"/>
                    <a:pt x="5212" y="97399"/>
                    <a:pt x="11641" y="97399"/>
                  </a:cubicBezTo>
                  <a:lnTo>
                    <a:pt x="74116" y="97399"/>
                  </a:lnTo>
                  <a:lnTo>
                    <a:pt x="74116" y="159874"/>
                  </a:lnTo>
                  <a:cubicBezTo>
                    <a:pt x="74116" y="166303"/>
                    <a:pt x="79328" y="171515"/>
                    <a:pt x="85758" y="171515"/>
                  </a:cubicBezTo>
                  <a:cubicBezTo>
                    <a:pt x="92187" y="171515"/>
                    <a:pt x="97399" y="166303"/>
                    <a:pt x="97399" y="159874"/>
                  </a:cubicBezTo>
                  <a:lnTo>
                    <a:pt x="97399" y="97399"/>
                  </a:lnTo>
                  <a:lnTo>
                    <a:pt x="159874" y="97399"/>
                  </a:lnTo>
                  <a:cubicBezTo>
                    <a:pt x="166303" y="97399"/>
                    <a:pt x="171515" y="92187"/>
                    <a:pt x="171515" y="85758"/>
                  </a:cubicBezTo>
                  <a:cubicBezTo>
                    <a:pt x="171515" y="79328"/>
                    <a:pt x="166303" y="74116"/>
                    <a:pt x="159874" y="74116"/>
                  </a:cubicBezTo>
                  <a:close/>
                </a:path>
              </a:pathLst>
            </a:custGeom>
            <a:solidFill>
              <a:schemeClr val="accent1"/>
            </a:solidFill>
            <a:ln w="7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53" name="Graphic 12">
              <a:extLst>
                <a:ext uri="{FF2B5EF4-FFF2-40B4-BE49-F238E27FC236}">
                  <a16:creationId xmlns:a16="http://schemas.microsoft.com/office/drawing/2014/main" id="{1453BF6C-B012-48B7-B4E8-6D7AC7C27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2753" y="1562696"/>
              <a:ext cx="157545" cy="157545"/>
            </a:xfrm>
            <a:custGeom>
              <a:avLst/>
              <a:gdLst>
                <a:gd name="connsiteX0" fmla="*/ 78773 w 157545"/>
                <a:gd name="connsiteY0" fmla="*/ 23283 h 157545"/>
                <a:gd name="connsiteX1" fmla="*/ 134262 w 157545"/>
                <a:gd name="connsiteY1" fmla="*/ 78773 h 157545"/>
                <a:gd name="connsiteX2" fmla="*/ 78773 w 157545"/>
                <a:gd name="connsiteY2" fmla="*/ 134262 h 157545"/>
                <a:gd name="connsiteX3" fmla="*/ 23283 w 157545"/>
                <a:gd name="connsiteY3" fmla="*/ 78773 h 157545"/>
                <a:gd name="connsiteX4" fmla="*/ 78773 w 157545"/>
                <a:gd name="connsiteY4" fmla="*/ 23283 h 157545"/>
                <a:gd name="connsiteX5" fmla="*/ 78773 w 157545"/>
                <a:gd name="connsiteY5" fmla="*/ 0 h 157545"/>
                <a:gd name="connsiteX6" fmla="*/ 0 w 157545"/>
                <a:gd name="connsiteY6" fmla="*/ 78773 h 157545"/>
                <a:gd name="connsiteX7" fmla="*/ 78773 w 157545"/>
                <a:gd name="connsiteY7" fmla="*/ 157545 h 157545"/>
                <a:gd name="connsiteX8" fmla="*/ 157545 w 157545"/>
                <a:gd name="connsiteY8" fmla="*/ 78773 h 157545"/>
                <a:gd name="connsiteX9" fmla="*/ 78773 w 157545"/>
                <a:gd name="connsiteY9" fmla="*/ 0 h 157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45" h="157545">
                  <a:moveTo>
                    <a:pt x="78773" y="23283"/>
                  </a:moveTo>
                  <a:cubicBezTo>
                    <a:pt x="109419" y="23283"/>
                    <a:pt x="134262" y="48126"/>
                    <a:pt x="134262" y="78773"/>
                  </a:cubicBezTo>
                  <a:cubicBezTo>
                    <a:pt x="134262" y="109419"/>
                    <a:pt x="109419" y="134262"/>
                    <a:pt x="78773" y="134262"/>
                  </a:cubicBezTo>
                  <a:cubicBezTo>
                    <a:pt x="48126" y="134262"/>
                    <a:pt x="23283" y="109419"/>
                    <a:pt x="23283" y="78773"/>
                  </a:cubicBezTo>
                  <a:cubicBezTo>
                    <a:pt x="23312" y="48139"/>
                    <a:pt x="48139" y="23312"/>
                    <a:pt x="78773" y="23283"/>
                  </a:cubicBezTo>
                  <a:moveTo>
                    <a:pt x="78773" y="0"/>
                  </a:moveTo>
                  <a:cubicBezTo>
                    <a:pt x="35268" y="0"/>
                    <a:pt x="0" y="35268"/>
                    <a:pt x="0" y="78773"/>
                  </a:cubicBezTo>
                  <a:cubicBezTo>
                    <a:pt x="0" y="122277"/>
                    <a:pt x="35268" y="157545"/>
                    <a:pt x="78773" y="157545"/>
                  </a:cubicBezTo>
                  <a:cubicBezTo>
                    <a:pt x="122277" y="157545"/>
                    <a:pt x="157545" y="122277"/>
                    <a:pt x="157545" y="78773"/>
                  </a:cubicBezTo>
                  <a:cubicBezTo>
                    <a:pt x="157545" y="35268"/>
                    <a:pt x="122277" y="0"/>
                    <a:pt x="78773" y="0"/>
                  </a:cubicBezTo>
                  <a:close/>
                </a:path>
              </a:pathLst>
            </a:custGeom>
            <a:solidFill>
              <a:schemeClr val="accent1"/>
            </a:solidFill>
            <a:ln w="7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0242" name="Picture 2" descr="Constricting Bands Over Limbs | Spot Diagnosis | Pediatric Oncall">
            <a:extLst>
              <a:ext uri="{FF2B5EF4-FFF2-40B4-BE49-F238E27FC236}">
                <a16:creationId xmlns:a16="http://schemas.microsoft.com/office/drawing/2014/main" id="{5EF8C2D8-B7E7-B3EF-F7ED-CFC85F70D7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17770" y="1626823"/>
            <a:ext cx="3952579" cy="359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39DE1-A396-ED4B-23BB-7CB17BD855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4943" y="1467059"/>
            <a:ext cx="4688448" cy="4437631"/>
          </a:xfrm>
        </p:spPr>
        <p:txBody>
          <a:bodyPr anchor="t">
            <a:normAutofit/>
          </a:bodyPr>
          <a:lstStyle/>
          <a:p>
            <a:r>
              <a:rPr lang="en-US" b="1" dirty="0">
                <a:solidFill>
                  <a:srgbClr val="9900CC">
                    <a:alpha val="80000"/>
                  </a:srgbClr>
                </a:solidFill>
              </a:rPr>
              <a:t>Amniotic bands </a:t>
            </a:r>
            <a:r>
              <a:rPr lang="en-US" dirty="0">
                <a:solidFill>
                  <a:schemeClr val="tx1">
                    <a:alpha val="80000"/>
                  </a:schemeClr>
                </a:solidFill>
              </a:rPr>
              <a:t>may disrupt the skin, extremities (amputation, ring constriction, syndactyly), face (clefts), or trunk (abdominal or thoracic wall defects).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0A920-EB53-41B5-50C1-7397316AD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2115" y="1591485"/>
            <a:ext cx="354809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100">
                <a:solidFill>
                  <a:schemeClr val="tx1">
                    <a:alpha val="60000"/>
                  </a:schemeClr>
                </a:solidFill>
              </a:rPr>
              <a:t>Physical Examination of the Newborn Infant. Dr G Kiani</a:t>
            </a:r>
          </a:p>
        </p:txBody>
      </p:sp>
      <p:sp>
        <p:nvSpPr>
          <p:cNvPr id="10255" name="Graphic 10">
            <a:extLst>
              <a:ext uri="{FF2B5EF4-FFF2-40B4-BE49-F238E27FC236}">
                <a16:creationId xmlns:a16="http://schemas.microsoft.com/office/drawing/2014/main" id="{E3020543-B24B-4EC4-8FFC-8DD88EEA91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54149" y="5775082"/>
            <a:ext cx="112426" cy="112426"/>
          </a:xfrm>
          <a:custGeom>
            <a:avLst/>
            <a:gdLst>
              <a:gd name="connsiteX0" fmla="*/ 112426 w 112426"/>
              <a:gd name="connsiteY0" fmla="*/ 56213 h 112426"/>
              <a:gd name="connsiteX1" fmla="*/ 56213 w 112426"/>
              <a:gd name="connsiteY1" fmla="*/ 112426 h 112426"/>
              <a:gd name="connsiteX2" fmla="*/ 0 w 112426"/>
              <a:gd name="connsiteY2" fmla="*/ 56213 h 112426"/>
              <a:gd name="connsiteX3" fmla="*/ 56213 w 112426"/>
              <a:gd name="connsiteY3" fmla="*/ 0 h 112426"/>
              <a:gd name="connsiteX4" fmla="*/ 112426 w 112426"/>
              <a:gd name="connsiteY4" fmla="*/ 56213 h 112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426" h="112426">
                <a:moveTo>
                  <a:pt x="112426" y="56213"/>
                </a:moveTo>
                <a:cubicBezTo>
                  <a:pt x="112426" y="87259"/>
                  <a:pt x="87259" y="112426"/>
                  <a:pt x="56213" y="112426"/>
                </a:cubicBezTo>
                <a:cubicBezTo>
                  <a:pt x="25167" y="112426"/>
                  <a:pt x="0" y="87259"/>
                  <a:pt x="0" y="56213"/>
                </a:cubicBezTo>
                <a:cubicBezTo>
                  <a:pt x="0" y="25167"/>
                  <a:pt x="25167" y="0"/>
                  <a:pt x="56213" y="0"/>
                </a:cubicBezTo>
                <a:cubicBezTo>
                  <a:pt x="87259" y="0"/>
                  <a:pt x="112426" y="25167"/>
                  <a:pt x="112426" y="56213"/>
                </a:cubicBezTo>
                <a:close/>
              </a:path>
            </a:pathLst>
          </a:custGeom>
          <a:solidFill>
            <a:schemeClr val="accent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2895EF-1292-B37B-4139-C8EEBAA02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alpha val="60000"/>
                  </a:schemeClr>
                </a:solidFill>
              </a:rPr>
              <a:pPr>
                <a:spcAft>
                  <a:spcPts val="600"/>
                </a:spcAft>
              </a:pPr>
              <a:t>19</a:t>
            </a:fld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cxnSp>
        <p:nvCxnSpPr>
          <p:cNvPr id="10257" name="Straight Connector 10256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0394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4526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41" name="Rectangle 1040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DA7410-17F5-1AEF-A128-34104851B0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11980" y="4439570"/>
            <a:ext cx="3705506" cy="2434118"/>
          </a:xfrm>
        </p:spPr>
        <p:txBody>
          <a:bodyPr>
            <a:noAutofit/>
          </a:bodyPr>
          <a:lstStyle/>
          <a:p>
            <a:r>
              <a:rPr lang="en-US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Dr Gelareh Kiani</a:t>
            </a:r>
          </a:p>
          <a:p>
            <a:r>
              <a:rPr lang="en-US" sz="2800" b="1" dirty="0">
                <a:solidFill>
                  <a:srgbClr val="99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Neonatologist</a:t>
            </a:r>
          </a:p>
          <a:p>
            <a:r>
              <a:rPr lang="en-US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Assistant Professor </a:t>
            </a:r>
          </a:p>
          <a:p>
            <a:r>
              <a:rPr lang="en-US" sz="2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University of Isfahan </a:t>
            </a:r>
            <a:endParaRPr lang="en-US" sz="2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Examination of the Newborn | Ausmed">
            <a:extLst>
              <a:ext uri="{FF2B5EF4-FFF2-40B4-BE49-F238E27FC236}">
                <a16:creationId xmlns:a16="http://schemas.microsoft.com/office/drawing/2014/main" id="{5AAEB97F-8B55-5301-FB16-E03D1C2AF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66441" y="1474121"/>
            <a:ext cx="6753920" cy="378219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44" name="Rectangle 1043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8793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73" name="Rectangle 11272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275" name="Arc 11274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99EA72-88FB-3C8A-919D-70F2406D5E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4962" y="479493"/>
            <a:ext cx="5458838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Milia</a:t>
            </a:r>
          </a:p>
        </p:txBody>
      </p:sp>
      <p:sp>
        <p:nvSpPr>
          <p:cNvPr id="11277" name="Freeform: Shape 11276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11268" name="Picture 4" descr="At a Glance - Sebaceous gland hyperplasia vs milia | GPonline">
            <a:extLst>
              <a:ext uri="{FF2B5EF4-FFF2-40B4-BE49-F238E27FC236}">
                <a16:creationId xmlns:a16="http://schemas.microsoft.com/office/drawing/2014/main" id="{4A6324BE-AA69-02AD-2536-3477B0DE2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0412" y="770368"/>
            <a:ext cx="4777381" cy="31849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3D0C3-FFD7-B935-4957-7D6C3EC5CF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8204" y="1805056"/>
            <a:ext cx="4932353" cy="4192520"/>
          </a:xfrm>
        </p:spPr>
        <p:txBody>
          <a:bodyPr>
            <a:normAutofit/>
          </a:bodyPr>
          <a:lstStyle/>
          <a:p>
            <a:r>
              <a:rPr lang="en-US" dirty="0"/>
              <a:t>Milia are common condition of sebaceous gland hyperplasia (43% of infants), which manifests as small, flat, yellow dots seen on the midface.</a:t>
            </a:r>
          </a:p>
          <a:p>
            <a:endParaRPr lang="en-US" dirty="0"/>
          </a:p>
          <a:p>
            <a:r>
              <a:rPr lang="en-US" dirty="0"/>
              <a:t>Because all these cysts resolve spontaneously within the first few weeks of life, </a:t>
            </a:r>
            <a:r>
              <a:rPr lang="en-US" b="1" dirty="0">
                <a:solidFill>
                  <a:srgbClr val="9900CC"/>
                </a:solidFill>
              </a:rPr>
              <a:t>no treatment is required.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FD01E1-36A0-1D30-B915-DA76623C6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C2CC93-9A62-078F-5635-C935B0DE4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5714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295" name="Rectangle 12294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0B5480-18E1-CFE1-85AD-187B71532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493" y="238539"/>
            <a:ext cx="11018520" cy="1071521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Neonatal Acne and Infantile Acne</a:t>
            </a:r>
          </a:p>
        </p:txBody>
      </p:sp>
      <p:sp>
        <p:nvSpPr>
          <p:cNvPr id="12297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D6A768-03F0-A1A9-D4F3-D84552774E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493" y="2071316"/>
            <a:ext cx="6713552" cy="4119172"/>
          </a:xfrm>
        </p:spPr>
        <p:txBody>
          <a:bodyPr anchor="t">
            <a:normAutofit/>
          </a:bodyPr>
          <a:lstStyle/>
          <a:p>
            <a:r>
              <a:rPr lang="en-US" dirty="0"/>
              <a:t>Neonatal Acne and Infantile Acne Neonatal acne occurs in up to20% of newborns and more commonly seen in boys (increased sebaceous secretions and colonization of them by the </a:t>
            </a:r>
            <a:r>
              <a:rPr lang="en-US" b="1" dirty="0"/>
              <a:t>Malassezia furfur</a:t>
            </a:r>
            <a:r>
              <a:rPr lang="en-US" dirty="0"/>
              <a:t>).</a:t>
            </a:r>
          </a:p>
          <a:p>
            <a:endParaRPr lang="en-US" dirty="0"/>
          </a:p>
          <a:p>
            <a:r>
              <a:rPr lang="en-US" dirty="0"/>
              <a:t>They are characterized by small red papules and pustules on the face during the first weeks of life.</a:t>
            </a:r>
          </a:p>
        </p:txBody>
      </p:sp>
      <p:pic>
        <p:nvPicPr>
          <p:cNvPr id="12290" name="Picture 2" descr="How to Know If Your Baby Has Acne, Plus Signs to Look For - GoodRx">
            <a:extLst>
              <a:ext uri="{FF2B5EF4-FFF2-40B4-BE49-F238E27FC236}">
                <a16:creationId xmlns:a16="http://schemas.microsoft.com/office/drawing/2014/main" id="{078A3FEB-D38E-78CF-5336-2E85D2797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" r="25476"/>
          <a:stretch>
            <a:fillRect/>
          </a:stretch>
        </p:blipFill>
        <p:spPr bwMode="auto">
          <a:xfrm>
            <a:off x="7675658" y="2093976"/>
            <a:ext cx="3941064" cy="409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173111-C3CB-2262-C8FE-33F52415D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7384B6-4562-8CA0-1D80-3C8D2D378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07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09FDA7-5EAD-CEAB-94DD-0330E029A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265"/>
            <a:ext cx="5791199" cy="1401183"/>
          </a:xfrm>
        </p:spPr>
        <p:txBody>
          <a:bodyPr anchor="t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Ichthyoses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cxnSp>
        <p:nvCxnSpPr>
          <p:cNvPr id="13323" name="Straight Connector 13322">
            <a:extLst>
              <a:ext uri="{FF2B5EF4-FFF2-40B4-BE49-F238E27FC236}">
                <a16:creationId xmlns:a16="http://schemas.microsoft.com/office/drawing/2014/main" id="{FC23E3B9-5ABF-58B3-E2B0-E9A5DAA900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E6E9D-A8DB-3E51-F571-FA1A1E35E9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446" y="2015614"/>
            <a:ext cx="6636774" cy="4069672"/>
          </a:xfrm>
        </p:spPr>
        <p:txBody>
          <a:bodyPr>
            <a:normAutofit/>
          </a:bodyPr>
          <a:lstStyle/>
          <a:p>
            <a:r>
              <a:rPr lang="en-US" dirty="0"/>
              <a:t>The term ichthyosis derives from the similarity of the skin condition to the scales of a fish.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324" name="Rectangle 13323">
            <a:extLst>
              <a:ext uri="{FF2B5EF4-FFF2-40B4-BE49-F238E27FC236}">
                <a16:creationId xmlns:a16="http://schemas.microsoft.com/office/drawing/2014/main" id="{DF8BC164-E230-753F-2C7E-B4EE7BA77C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388086" y="0"/>
            <a:ext cx="4803913" cy="6858000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314" name="Picture 2" descr="A, Non‐syndromal autosomal recessive ichthyosis, neonatal stage:... |  Download Scientific Diagram">
            <a:extLst>
              <a:ext uri="{FF2B5EF4-FFF2-40B4-BE49-F238E27FC236}">
                <a16:creationId xmlns:a16="http://schemas.microsoft.com/office/drawing/2014/main" id="{1B6866AF-A1DE-0D1E-2B86-1095E4888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2642" y="136525"/>
            <a:ext cx="4114800" cy="62110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45888D-206E-A5B1-2564-F6D66B2C2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BD5BE09-A4DD-D115-C8A0-1AA9A6FE1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1694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64A4C-7E9D-B37D-BEB4-1C67DC6A1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Epidermolysis Bullosa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2EDA4E-5774-4321-BAA8-C6FFAFF90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94030"/>
            <a:ext cx="10515600" cy="4351338"/>
          </a:xfrm>
        </p:spPr>
        <p:txBody>
          <a:bodyPr/>
          <a:lstStyle/>
          <a:p>
            <a:r>
              <a:rPr lang="en-US" dirty="0"/>
              <a:t>Epidermolysis bullosa (EB) refers to a group of diseases that are characterized by intraepidermal, junctional , or </a:t>
            </a:r>
            <a:r>
              <a:rPr lang="en-US" dirty="0" err="1"/>
              <a:t>subepiderma</a:t>
            </a:r>
            <a:r>
              <a:rPr lang="en-US" dirty="0"/>
              <a:t> subtypes with blisters produced by minor degrees of trauma and heat.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C3041B-3B67-3AAF-8BE7-F03A07717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E7AA289-2B78-8C68-EA66-8EB0279D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23</a:t>
            </a:fld>
            <a:endParaRPr lang="en-US"/>
          </a:p>
        </p:txBody>
      </p:sp>
      <p:pic>
        <p:nvPicPr>
          <p:cNvPr id="14338" name="Picture 2" descr="Neonate Dermatology | SpringerLink">
            <a:extLst>
              <a:ext uri="{FF2B5EF4-FFF2-40B4-BE49-F238E27FC236}">
                <a16:creationId xmlns:a16="http://schemas.microsoft.com/office/drawing/2014/main" id="{9D5BB2AE-D472-B105-6512-941C9D382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388" y="2819593"/>
            <a:ext cx="3982654" cy="32309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832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FCB101-7EA8-8FB1-4694-2D72CEEC2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2395"/>
            <a:ext cx="4037824" cy="1389079"/>
          </a:xfrm>
        </p:spPr>
        <p:txBody>
          <a:bodyPr anchor="b">
            <a:normAutofit/>
          </a:bodyPr>
          <a:lstStyle/>
          <a:p>
            <a:pPr algn="ctr"/>
            <a:r>
              <a:rPr lang="en-US" sz="4000" b="1">
                <a:solidFill>
                  <a:srgbClr val="FFFF00"/>
                </a:solidFill>
              </a:rPr>
              <a:t>Hypopigmentation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76D546B-4D87-5205-BF7C-FA230E0F8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24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D82DEB85-76EC-623D-5934-D717577EC9D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9615649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2" name="Picture 2" descr="Ongoing Persecution Of African Albinos ...">
            <a:extLst>
              <a:ext uri="{FF2B5EF4-FFF2-40B4-BE49-F238E27FC236}">
                <a16:creationId xmlns:a16="http://schemas.microsoft.com/office/drawing/2014/main" id="{3E039681-FFE4-E7EB-5F1E-4567381DF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24" y="1559476"/>
            <a:ext cx="3521963" cy="3235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CEB63D5-8966-542D-9EF9-DF4D8E27F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</p:spTree>
    <p:extLst>
      <p:ext uri="{BB962C8B-B14F-4D97-AF65-F5344CB8AC3E}">
        <p14:creationId xmlns:p14="http://schemas.microsoft.com/office/powerpoint/2010/main" val="3795588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05CBC3C-2E5A-4839-8B9B-2E5A6ADF0F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B5B423A-57CC-4C58-AA26-8E2E862B0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5217023" cy="3994777"/>
          </a:xfrm>
          <a:custGeom>
            <a:avLst/>
            <a:gdLst>
              <a:gd name="connsiteX0" fmla="*/ 1945461 w 5217023"/>
              <a:gd name="connsiteY0" fmla="*/ 3787398 h 3994777"/>
              <a:gd name="connsiteX1" fmla="*/ 1942113 w 5217023"/>
              <a:gd name="connsiteY1" fmla="*/ 3790053 h 3994777"/>
              <a:gd name="connsiteX2" fmla="*/ 1946982 w 5217023"/>
              <a:gd name="connsiteY2" fmla="*/ 3787990 h 3994777"/>
              <a:gd name="connsiteX3" fmla="*/ 1945461 w 5217023"/>
              <a:gd name="connsiteY3" fmla="*/ 3787398 h 3994777"/>
              <a:gd name="connsiteX4" fmla="*/ 0 w 5217023"/>
              <a:gd name="connsiteY4" fmla="*/ 0 h 3994777"/>
              <a:gd name="connsiteX5" fmla="*/ 5030958 w 5217023"/>
              <a:gd name="connsiteY5" fmla="*/ 0 h 3994777"/>
              <a:gd name="connsiteX6" fmla="*/ 5046198 w 5217023"/>
              <a:gd name="connsiteY6" fmla="*/ 153449 h 3994777"/>
              <a:gd name="connsiteX7" fmla="*/ 5055729 w 5217023"/>
              <a:gd name="connsiteY7" fmla="*/ 415828 h 3994777"/>
              <a:gd name="connsiteX8" fmla="*/ 4735242 w 5217023"/>
              <a:gd name="connsiteY8" fmla="*/ 1867130 h 3994777"/>
              <a:gd name="connsiteX9" fmla="*/ 3907395 w 5217023"/>
              <a:gd name="connsiteY9" fmla="*/ 2938441 h 3994777"/>
              <a:gd name="connsiteX10" fmla="*/ 3946497 w 5217023"/>
              <a:gd name="connsiteY10" fmla="*/ 2908567 h 3994777"/>
              <a:gd name="connsiteX11" fmla="*/ 4585421 w 5217023"/>
              <a:gd name="connsiteY11" fmla="*/ 2188401 h 3994777"/>
              <a:gd name="connsiteX12" fmla="*/ 5142585 w 5217023"/>
              <a:gd name="connsiteY12" fmla="*/ 276891 h 3994777"/>
              <a:gd name="connsiteX13" fmla="*/ 5121833 w 5217023"/>
              <a:gd name="connsiteY13" fmla="*/ 30208 h 3994777"/>
              <a:gd name="connsiteX14" fmla="*/ 5116229 w 5217023"/>
              <a:gd name="connsiteY14" fmla="*/ 0 h 3994777"/>
              <a:gd name="connsiteX15" fmla="*/ 5184724 w 5217023"/>
              <a:gd name="connsiteY15" fmla="*/ 0 h 3994777"/>
              <a:gd name="connsiteX16" fmla="*/ 5196265 w 5217023"/>
              <a:gd name="connsiteY16" fmla="*/ 66113 h 3994777"/>
              <a:gd name="connsiteX17" fmla="*/ 5058603 w 5217023"/>
              <a:gd name="connsiteY17" fmla="*/ 1368242 h 3994777"/>
              <a:gd name="connsiteX18" fmla="*/ 4096624 w 5217023"/>
              <a:gd name="connsiteY18" fmla="*/ 2870829 h 3994777"/>
              <a:gd name="connsiteX19" fmla="*/ 3833203 w 5217023"/>
              <a:gd name="connsiteY19" fmla="*/ 3092190 h 3994777"/>
              <a:gd name="connsiteX20" fmla="*/ 3536509 w 5217023"/>
              <a:gd name="connsiteY20" fmla="*/ 3297128 h 3994777"/>
              <a:gd name="connsiteX21" fmla="*/ 3148966 w 5217023"/>
              <a:gd name="connsiteY21" fmla="*/ 3485478 h 3994777"/>
              <a:gd name="connsiteX22" fmla="*/ 1860557 w 5217023"/>
              <a:gd name="connsiteY22" fmla="*/ 3880910 h 3994777"/>
              <a:gd name="connsiteX23" fmla="*/ 573715 w 5217023"/>
              <a:gd name="connsiteY23" fmla="*/ 3983764 h 3994777"/>
              <a:gd name="connsiteX24" fmla="*/ 108410 w 5217023"/>
              <a:gd name="connsiteY24" fmla="*/ 3908816 h 3994777"/>
              <a:gd name="connsiteX25" fmla="*/ 0 w 5217023"/>
              <a:gd name="connsiteY25" fmla="*/ 3876793 h 3994777"/>
              <a:gd name="connsiteX26" fmla="*/ 0 w 5217023"/>
              <a:gd name="connsiteY26" fmla="*/ 3802912 h 3994777"/>
              <a:gd name="connsiteX27" fmla="*/ 36975 w 5217023"/>
              <a:gd name="connsiteY27" fmla="*/ 3815954 h 3994777"/>
              <a:gd name="connsiteX28" fmla="*/ 561628 w 5217023"/>
              <a:gd name="connsiteY28" fmla="*/ 3912655 h 3994777"/>
              <a:gd name="connsiteX29" fmla="*/ 1683086 w 5217023"/>
              <a:gd name="connsiteY29" fmla="*/ 3844334 h 3994777"/>
              <a:gd name="connsiteX30" fmla="*/ 1806023 w 5217023"/>
              <a:gd name="connsiteY30" fmla="*/ 3820992 h 3994777"/>
              <a:gd name="connsiteX31" fmla="*/ 1921817 w 5217023"/>
              <a:gd name="connsiteY31" fmla="*/ 3795747 h 3994777"/>
              <a:gd name="connsiteX32" fmla="*/ 1243689 w 5217023"/>
              <a:gd name="connsiteY32" fmla="*/ 3846539 h 3994777"/>
              <a:gd name="connsiteX33" fmla="*/ 62875 w 5217023"/>
              <a:gd name="connsiteY33" fmla="*/ 3668143 h 3994777"/>
              <a:gd name="connsiteX34" fmla="*/ 0 w 5217023"/>
              <a:gd name="connsiteY34" fmla="*/ 3644185 h 3994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217023" h="3994777">
                <a:moveTo>
                  <a:pt x="1945461" y="3787398"/>
                </a:moveTo>
                <a:lnTo>
                  <a:pt x="1942113" y="3790053"/>
                </a:lnTo>
                <a:lnTo>
                  <a:pt x="1946982" y="3787990"/>
                </a:lnTo>
                <a:cubicBezTo>
                  <a:pt x="1946982" y="3787990"/>
                  <a:pt x="1946379" y="3787019"/>
                  <a:pt x="1945461" y="3787398"/>
                </a:cubicBezTo>
                <a:close/>
                <a:moveTo>
                  <a:pt x="0" y="0"/>
                </a:moveTo>
                <a:lnTo>
                  <a:pt x="5030958" y="0"/>
                </a:lnTo>
                <a:lnTo>
                  <a:pt x="5046198" y="153449"/>
                </a:lnTo>
                <a:cubicBezTo>
                  <a:pt x="5052189" y="240558"/>
                  <a:pt x="5055458" y="328007"/>
                  <a:pt x="5055729" y="415828"/>
                </a:cubicBezTo>
                <a:cubicBezTo>
                  <a:pt x="5057604" y="923672"/>
                  <a:pt x="4959210" y="1409054"/>
                  <a:pt x="4735242" y="1867130"/>
                </a:cubicBezTo>
                <a:cubicBezTo>
                  <a:pt x="4533284" y="2280198"/>
                  <a:pt x="4248921" y="2629330"/>
                  <a:pt x="3907395" y="2938441"/>
                </a:cubicBezTo>
                <a:cubicBezTo>
                  <a:pt x="3922498" y="2931535"/>
                  <a:pt x="3935859" y="2921330"/>
                  <a:pt x="3946497" y="2908567"/>
                </a:cubicBezTo>
                <a:cubicBezTo>
                  <a:pt x="4193494" y="2700987"/>
                  <a:pt x="4408756" y="2458364"/>
                  <a:pt x="4585421" y="2188401"/>
                </a:cubicBezTo>
                <a:cubicBezTo>
                  <a:pt x="4967641" y="1608533"/>
                  <a:pt x="5169304" y="975361"/>
                  <a:pt x="5142585" y="276891"/>
                </a:cubicBezTo>
                <a:cubicBezTo>
                  <a:pt x="5139764" y="194215"/>
                  <a:pt x="5132824" y="111888"/>
                  <a:pt x="5121833" y="30208"/>
                </a:cubicBezTo>
                <a:lnTo>
                  <a:pt x="5116229" y="0"/>
                </a:lnTo>
                <a:lnTo>
                  <a:pt x="5184724" y="0"/>
                </a:lnTo>
                <a:lnTo>
                  <a:pt x="5196265" y="66113"/>
                </a:lnTo>
                <a:cubicBezTo>
                  <a:pt x="5249921" y="496647"/>
                  <a:pt x="5197997" y="931171"/>
                  <a:pt x="5058603" y="1368242"/>
                </a:cubicBezTo>
                <a:cubicBezTo>
                  <a:pt x="4872414" y="1953929"/>
                  <a:pt x="4544298" y="2451351"/>
                  <a:pt x="4096624" y="2870829"/>
                </a:cubicBezTo>
                <a:cubicBezTo>
                  <a:pt x="4012832" y="2949426"/>
                  <a:pt x="3924415" y="3022439"/>
                  <a:pt x="3833203" y="3092190"/>
                </a:cubicBezTo>
                <a:cubicBezTo>
                  <a:pt x="3741992" y="3161943"/>
                  <a:pt x="3648667" y="3225510"/>
                  <a:pt x="3536509" y="3297128"/>
                </a:cubicBezTo>
                <a:cubicBezTo>
                  <a:pt x="3427215" y="3372735"/>
                  <a:pt x="3288598" y="3430233"/>
                  <a:pt x="3148966" y="3485478"/>
                </a:cubicBezTo>
                <a:cubicBezTo>
                  <a:pt x="2729930" y="3651299"/>
                  <a:pt x="2302194" y="3788890"/>
                  <a:pt x="1860557" y="3880910"/>
                </a:cubicBezTo>
                <a:cubicBezTo>
                  <a:pt x="1435974" y="3969444"/>
                  <a:pt x="1008052" y="4017957"/>
                  <a:pt x="573715" y="3983764"/>
                </a:cubicBezTo>
                <a:cubicBezTo>
                  <a:pt x="415134" y="3971300"/>
                  <a:pt x="259585" y="3947743"/>
                  <a:pt x="108410" y="3908816"/>
                </a:cubicBezTo>
                <a:lnTo>
                  <a:pt x="0" y="3876793"/>
                </a:lnTo>
                <a:lnTo>
                  <a:pt x="0" y="3802912"/>
                </a:lnTo>
                <a:lnTo>
                  <a:pt x="36975" y="3815954"/>
                </a:lnTo>
                <a:cubicBezTo>
                  <a:pt x="206404" y="3867475"/>
                  <a:pt x="382020" y="3897326"/>
                  <a:pt x="561628" y="3912655"/>
                </a:cubicBezTo>
                <a:cubicBezTo>
                  <a:pt x="938583" y="3944832"/>
                  <a:pt x="1311814" y="3910697"/>
                  <a:pt x="1683086" y="3844334"/>
                </a:cubicBezTo>
                <a:cubicBezTo>
                  <a:pt x="1724123" y="3837151"/>
                  <a:pt x="1765097" y="3829374"/>
                  <a:pt x="1806023" y="3820992"/>
                </a:cubicBezTo>
                <a:cubicBezTo>
                  <a:pt x="1844740" y="3813079"/>
                  <a:pt x="1883218" y="3804161"/>
                  <a:pt x="1921817" y="3795747"/>
                </a:cubicBezTo>
                <a:cubicBezTo>
                  <a:pt x="1697011" y="3826435"/>
                  <a:pt x="1470551" y="3843387"/>
                  <a:pt x="1243689" y="3846539"/>
                </a:cubicBezTo>
                <a:cubicBezTo>
                  <a:pt x="839058" y="3849054"/>
                  <a:pt x="443424" y="3800206"/>
                  <a:pt x="62875" y="3668143"/>
                </a:cubicBezTo>
                <a:lnTo>
                  <a:pt x="0" y="364418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52CFCEE-864E-9C64-FC8E-74F1C21102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4574" y="541606"/>
            <a:ext cx="3869320" cy="2027227"/>
          </a:xfrm>
        </p:spPr>
        <p:txBody>
          <a:bodyPr anchor="t">
            <a:norm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Hemangiomas</a:t>
            </a:r>
            <a:endParaRPr lang="en-US" sz="4200" b="1" dirty="0">
              <a:solidFill>
                <a:srgbClr val="FFFF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7A85741-293D-D1E1-FC9F-4051E8A2B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21B4DA-6793-F7F5-6624-3050AC23F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25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576BDF1D-29D7-8CF8-285A-20F9522CF5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53897357"/>
              </p:ext>
            </p:extLst>
          </p:nvPr>
        </p:nvGraphicFramePr>
        <p:xfrm>
          <a:off x="5542672" y="541606"/>
          <a:ext cx="5811128" cy="56782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6388" name="Picture 4" descr="Hemangioma - Growing Healthy Together">
            <a:extLst>
              <a:ext uri="{FF2B5EF4-FFF2-40B4-BE49-F238E27FC236}">
                <a16:creationId xmlns:a16="http://schemas.microsoft.com/office/drawing/2014/main" id="{DFF94AA0-3E9D-C2E3-BF80-F4B99F987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18269"/>
            <a:ext cx="3296702" cy="4039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147591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415" name="Rectangle 17414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D1E9BE-DC05-0998-A542-84691F331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955835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Skull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33590A-A830-72DF-ECBC-3B22D8B4F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08519" y="1945335"/>
            <a:ext cx="4114800" cy="365125"/>
          </a:xfrm>
          <a:effectLst/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pic>
        <p:nvPicPr>
          <p:cNvPr id="17410" name="Picture 2" descr="Aligned with Joy">
            <a:extLst>
              <a:ext uri="{FF2B5EF4-FFF2-40B4-BE49-F238E27FC236}">
                <a16:creationId xmlns:a16="http://schemas.microsoft.com/office/drawing/2014/main" id="{3EA468BA-B4AE-41C8-4246-384086958B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469" b="-1"/>
          <a:stretch>
            <a:fillRect/>
          </a:stretch>
        </p:blipFill>
        <p:spPr bwMode="auto">
          <a:xfrm>
            <a:off x="20" y="431"/>
            <a:ext cx="8115280" cy="6408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B60AB1-54DC-AFCF-82AC-5C1385B2C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4949" y="1658867"/>
            <a:ext cx="3408093" cy="3540265"/>
          </a:xfrm>
        </p:spPr>
        <p:txBody>
          <a:bodyPr>
            <a:normAutofit/>
          </a:bodyPr>
          <a:lstStyle/>
          <a:p>
            <a:r>
              <a:rPr lang="en-US" dirty="0"/>
              <a:t>The skull may be molded, particularly if the infant is the first-born and if the head has been engaged in the pelvic canal.</a:t>
            </a:r>
          </a:p>
        </p:txBody>
      </p:sp>
      <p:sp>
        <p:nvSpPr>
          <p:cNvPr id="17417" name="Rectangle 17416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19" name="Rectangle 17418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841112-7177-DE40-77AC-463C9835F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9376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26</a:t>
            </a:fld>
            <a:endParaRPr lang="en-US" sz="1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4588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439" name="Rectangle 18438">
            <a:extLst>
              <a:ext uri="{FF2B5EF4-FFF2-40B4-BE49-F238E27FC236}">
                <a16:creationId xmlns:a16="http://schemas.microsoft.com/office/drawing/2014/main" id="{7FEAE179-C525-48F3-AD47-0E9E2B6F2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1" name="Rectangle 18440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3" name="Rectangle 18442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4588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45" name="Rectangle 18444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01107" y="5661132"/>
            <a:ext cx="146304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5B3D36-FCAC-6091-B9F2-10CC271BF8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5487" y="4560369"/>
            <a:ext cx="7272390" cy="1556907"/>
          </a:xfrm>
        </p:spPr>
        <p:txBody>
          <a:bodyPr anchor="ctr">
            <a:noAutofit/>
          </a:bodyPr>
          <a:lstStyle/>
          <a:p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b="1" dirty="0"/>
              <a:t> </a:t>
            </a:r>
            <a:r>
              <a:rPr lang="en-US" b="1" i="1" dirty="0">
                <a:solidFill>
                  <a:srgbClr val="9900CC"/>
                </a:solidFill>
              </a:rPr>
              <a:t>Caput succedaneum </a:t>
            </a:r>
            <a:r>
              <a:rPr lang="en-US" dirty="0"/>
              <a:t>,appears as a circular boggy area of edema with indistinct borders and often with overlying ecchymosis.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C0EDA5-666F-4C3E-C779-6BED1CE6F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C76649-CB9C-2826-ED4F-57F5A0BE0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27</a:t>
            </a:fld>
            <a:endParaRPr lang="en-US"/>
          </a:p>
        </p:txBody>
      </p:sp>
      <p:pic>
        <p:nvPicPr>
          <p:cNvPr id="18436" name="Picture 4" descr="Neonatal Birth Injuries - Pediatrics - Medbullets Step 2/3">
            <a:extLst>
              <a:ext uri="{FF2B5EF4-FFF2-40B4-BE49-F238E27FC236}">
                <a16:creationId xmlns:a16="http://schemas.microsoft.com/office/drawing/2014/main" id="{90F8F356-6732-1415-C5FE-3D95FE8FD2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382" y="390620"/>
            <a:ext cx="5810758" cy="381402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7014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463" name="Rectangle 19462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65" name="Rectangle 19464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F1F6C-3BA2-654F-E4A4-70224535BB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4489" y="354959"/>
            <a:ext cx="5787167" cy="4591664"/>
          </a:xfrm>
        </p:spPr>
        <p:txBody>
          <a:bodyPr anchor="ctr"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b="1" i="1" dirty="0">
                <a:solidFill>
                  <a:srgbClr val="9900CC"/>
                </a:solidFill>
              </a:rPr>
              <a:t>A cephalohematoma </a:t>
            </a:r>
            <a:r>
              <a:rPr lang="en-US" dirty="0"/>
              <a:t>presents as a well-circumscribed fluid-filled mass that does </a:t>
            </a:r>
            <a:r>
              <a:rPr lang="en-US" b="1" dirty="0"/>
              <a:t>not cross suture lines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Unlike caput succedaneum , cephalohematoma is often not present at delivery but develops over the 1st few </a:t>
            </a:r>
            <a:r>
              <a:rPr lang="en-US" dirty="0" err="1"/>
              <a:t>hr</a:t>
            </a:r>
            <a:r>
              <a:rPr lang="en-US" dirty="0"/>
              <a:t> of life. </a:t>
            </a:r>
          </a:p>
          <a:p>
            <a:endParaRPr lang="en-US" dirty="0"/>
          </a:p>
        </p:txBody>
      </p:sp>
      <p:sp>
        <p:nvSpPr>
          <p:cNvPr id="19467" name="Rectangle 19466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69" name="Rectangle 19468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71" name="Rectangle 19470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458" name="Picture 2" descr="The reason why some babies' heads look swollen after birth... It might be  something called cephalhematoma. Cephalhematoma is basically a collection  of blood that forms between a baby's skull bone and the">
            <a:extLst>
              <a:ext uri="{FF2B5EF4-FFF2-40B4-BE49-F238E27FC236}">
                <a16:creationId xmlns:a16="http://schemas.microsoft.com/office/drawing/2014/main" id="{1F267B2E-B140-1745-6CC7-5B0EF7AF9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5432" y="650494"/>
            <a:ext cx="3972629" cy="53241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8A006-8791-8122-38A0-E1193B200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6893A3-F106-01D7-ED02-7297123CA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517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FEAE179-C525-48F3-AD47-0E9E2B6F2E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7889" y="0"/>
            <a:ext cx="11231745" cy="4588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aput succedaneum - Wikiwand">
            <a:extLst>
              <a:ext uri="{FF2B5EF4-FFF2-40B4-BE49-F238E27FC236}">
                <a16:creationId xmlns:a16="http://schemas.microsoft.com/office/drawing/2014/main" id="{A42C429E-B57F-89D3-E4B2-89496F077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6"/>
          <a:stretch>
            <a:fillRect/>
          </a:stretch>
        </p:blipFill>
        <p:spPr bwMode="auto">
          <a:xfrm>
            <a:off x="959205" y="364142"/>
            <a:ext cx="10369645" cy="3867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4001107" y="5661132"/>
            <a:ext cx="1463040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198654-6BFC-3096-770E-ACD99F8FD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9767" y="5062117"/>
            <a:ext cx="7127938" cy="1222408"/>
          </a:xfrm>
        </p:spPr>
        <p:txBody>
          <a:bodyPr anchor="ctr"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b="1" i="1" dirty="0" err="1">
                <a:solidFill>
                  <a:srgbClr val="9900CC"/>
                </a:solidFill>
              </a:rPr>
              <a:t>Subgaleal</a:t>
            </a:r>
            <a:r>
              <a:rPr lang="en-US" b="1" i="1" dirty="0">
                <a:solidFill>
                  <a:srgbClr val="9900CC"/>
                </a:solidFill>
              </a:rPr>
              <a:t> hemorrhage </a:t>
            </a:r>
            <a:r>
              <a:rPr lang="en-US" dirty="0"/>
              <a:t>requires prompt recognition because it may result in hypovolemic shock, with mortality up to 20%.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8BE9F4-F640-DDC7-6DDC-8B79CE802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081D1A-1CFA-51DB-511E-8622547E0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75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50164E3-06CF-3025-F454-DAF7CDC50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640823"/>
            <a:ext cx="3418659" cy="5583148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 Initial examination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627450" y="3462719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FDB02D-AF5E-8820-60F9-5DE901A62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016BB3-DC22-7A74-D5DC-04D4AA69F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77F66701-C093-3584-20A4-7A45F7C6967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2689028"/>
              </p:ext>
            </p:extLst>
          </p:nvPr>
        </p:nvGraphicFramePr>
        <p:xfrm>
          <a:off x="4648018" y="640822"/>
          <a:ext cx="6900512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56778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532AD5-FAF3-2D95-3A26-1FF3D817F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b="1" dirty="0">
                <a:solidFill>
                  <a:srgbClr val="FF0000"/>
                </a:solidFill>
              </a:rPr>
              <a:t>Head Circumference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679D58-665E-8507-DB2B-7B9EE3579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A4C6EE-C8DE-EA79-0F73-B9C01608C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30</a:t>
            </a:fld>
            <a:endParaRPr lang="en-US"/>
          </a:p>
        </p:txBody>
      </p:sp>
      <p:pic>
        <p:nvPicPr>
          <p:cNvPr id="6" name="Picture 8" descr="microcephaly">
            <a:extLst>
              <a:ext uri="{FF2B5EF4-FFF2-40B4-BE49-F238E27FC236}">
                <a16:creationId xmlns:a16="http://schemas.microsoft.com/office/drawing/2014/main" id="{30011F2D-C5E2-31B9-09D3-3ABA4FEDD78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0437" y="1877219"/>
            <a:ext cx="5191125" cy="4248150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5608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487" name="Rectangle 20486">
            <a:extLst>
              <a:ext uri="{FF2B5EF4-FFF2-40B4-BE49-F238E27FC236}">
                <a16:creationId xmlns:a16="http://schemas.microsoft.com/office/drawing/2014/main" id="{DBC6133C-0615-4CE4-9132-37E609A9BD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89" name="Rectangle 20488">
            <a:extLst>
              <a:ext uri="{FF2B5EF4-FFF2-40B4-BE49-F238E27FC236}">
                <a16:creationId xmlns:a16="http://schemas.microsoft.com/office/drawing/2014/main" id="{169CC832-2974-4E8D-90ED-3E2941BA73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6533" y="1944913"/>
            <a:ext cx="40233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4791E-7438-5832-AC15-55B0F6B0B8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065" y="2031101"/>
            <a:ext cx="4459497" cy="3511943"/>
          </a:xfrm>
        </p:spPr>
        <p:txBody>
          <a:bodyPr anchor="ctr">
            <a:normAutofit/>
          </a:bodyPr>
          <a:lstStyle/>
          <a:p>
            <a:r>
              <a:rPr lang="en-US" dirty="0"/>
              <a:t>The head circumference of all newborns should be plotted on a growth chart to identify an excessively small head </a:t>
            </a:r>
            <a:r>
              <a:rPr lang="en-US" b="1" dirty="0"/>
              <a:t>(microcephaly )</a:t>
            </a:r>
            <a:r>
              <a:rPr lang="en-US" dirty="0"/>
              <a:t> or excessively large head </a:t>
            </a:r>
            <a:r>
              <a:rPr lang="en-US" b="1" dirty="0"/>
              <a:t>(macrocephaly).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0491" name="Rectangle 20490">
            <a:extLst>
              <a:ext uri="{FF2B5EF4-FFF2-40B4-BE49-F238E27FC236}">
                <a16:creationId xmlns:a16="http://schemas.microsoft.com/office/drawing/2014/main" id="{55222F96-971A-4F90-B841-6BAB416C7A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25843" y="6053360"/>
            <a:ext cx="740664" cy="15412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3" name="Rectangle 20492">
            <a:extLst>
              <a:ext uri="{FF2B5EF4-FFF2-40B4-BE49-F238E27FC236}">
                <a16:creationId xmlns:a16="http://schemas.microsoft.com/office/drawing/2014/main" id="{08980754-6F4B-43C9-B9BE-127B6BED65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904923" y="215201"/>
            <a:ext cx="740664" cy="1183349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95" name="Rectangle 20494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96793" y="354959"/>
            <a:ext cx="6184973" cy="591521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482" name="Picture 2" descr="Macrocephaly or “Big Head” | Department of Neurosurgery">
            <a:extLst>
              <a:ext uri="{FF2B5EF4-FFF2-40B4-BE49-F238E27FC236}">
                <a16:creationId xmlns:a16="http://schemas.microsoft.com/office/drawing/2014/main" id="{E981E06F-B31B-76A5-7150-1BB80AE7B4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1125" y="650494"/>
            <a:ext cx="3141243" cy="53241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B033C-09AC-C195-B6D3-96649735F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76F90-3429-90D4-3778-5EE2AB0B7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3765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6AC3602-3348-4F31-9E43-076B03514E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169068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Graphic 11">
            <a:extLst>
              <a:ext uri="{FF2B5EF4-FFF2-40B4-BE49-F238E27FC236}">
                <a16:creationId xmlns:a16="http://schemas.microsoft.com/office/drawing/2014/main" id="{394094B0-A6C9-44BE-9042-66EF0612F6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903882" y="591829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rgbClr val="FFFFFF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" name="Graphic 10">
            <a:extLst>
              <a:ext uri="{FF2B5EF4-FFF2-40B4-BE49-F238E27FC236}">
                <a16:creationId xmlns:a16="http://schemas.microsoft.com/office/drawing/2014/main" id="{64C2CA96-0B16-4AA7-B340-33044D238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62662" y="821124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rgbClr val="FFFFFF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7" name="Graphic 12">
            <a:extLst>
              <a:ext uri="{FF2B5EF4-FFF2-40B4-BE49-F238E27FC236}">
                <a16:creationId xmlns:a16="http://schemas.microsoft.com/office/drawing/2014/main" id="{1D50D7A8-F1D5-4306-8A9B-DD7A73EB8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88342" y="1336268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rgbClr val="FFFFFF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B87596-E0BC-4F55-C4DB-9D345F9C6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tx1">
                    <a:alpha val="60000"/>
                  </a:schemeClr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B73DD1-BB55-CECE-7D74-D0591ACA0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alpha val="60000"/>
                  </a:schemeClr>
                </a:solidFill>
              </a:rPr>
              <a:pPr>
                <a:spcAft>
                  <a:spcPts val="600"/>
                </a:spcAft>
              </a:pPr>
              <a:t>32</a:t>
            </a:fld>
            <a:endParaRPr lang="en-US">
              <a:solidFill>
                <a:schemeClr val="tx1">
                  <a:alpha val="60000"/>
                </a:schemeClr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67F4A82B-3942-4AA6-EFCD-C184FFC8DCD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186715"/>
              </p:ext>
            </p:extLst>
          </p:nvPr>
        </p:nvGraphicFramePr>
        <p:xfrm>
          <a:off x="838200" y="2211233"/>
          <a:ext cx="10515600" cy="39657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578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535" name="Rectangle 22534">
            <a:extLst>
              <a:ext uri="{FF2B5EF4-FFF2-40B4-BE49-F238E27FC236}">
                <a16:creationId xmlns:a16="http://schemas.microsoft.com/office/drawing/2014/main" id="{058A14AF-9FB5-4CC7-BA35-E8E85D3ED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7" name="Rectangle 22536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2" y="1998845"/>
            <a:ext cx="1145459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39" name="Rectangle 22538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B1488-52D8-E948-7C43-BF083D0B2B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553" y="2389218"/>
            <a:ext cx="5370128" cy="3639450"/>
          </a:xfrm>
        </p:spPr>
        <p:txBody>
          <a:bodyPr anchor="ctr">
            <a:noAutofit/>
          </a:bodyPr>
          <a:lstStyle/>
          <a:p>
            <a:r>
              <a:rPr lang="en-US" dirty="0"/>
              <a:t>Soft areas </a:t>
            </a:r>
            <a:r>
              <a:rPr lang="en-US" b="1" dirty="0"/>
              <a:t>(craniotabes ) </a:t>
            </a:r>
            <a:r>
              <a:rPr lang="en-US" dirty="0"/>
              <a:t>are found in the parietal bones at the vertex near the sagittal suture.</a:t>
            </a:r>
          </a:p>
          <a:p>
            <a:endParaRPr lang="en-US" dirty="0"/>
          </a:p>
          <a:p>
            <a:r>
              <a:rPr lang="en-US" dirty="0"/>
              <a:t>They are more common in preterm infants and in infants who have been exposed to uterine compression.</a:t>
            </a:r>
          </a:p>
        </p:txBody>
      </p:sp>
      <p:pic>
        <p:nvPicPr>
          <p:cNvPr id="22530" name="Picture 2" descr="Craniotabes is a medical condition affecting infants, characterized by  softening or weakness in the cranial bones, which makes them more flexible  than normal upon palpation. This condition typically occurs due to various">
            <a:extLst>
              <a:ext uri="{FF2B5EF4-FFF2-40B4-BE49-F238E27FC236}">
                <a16:creationId xmlns:a16="http://schemas.microsoft.com/office/drawing/2014/main" id="{5DEDCA5C-A7ED-4521-4FE8-FAB6344132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1532" y="2917377"/>
            <a:ext cx="5150277" cy="28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41" name="Rectangle 22540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1228040" y="2313027"/>
            <a:ext cx="781700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6F445E-FD7B-265A-AB9B-D4F25C87B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956B0-507F-2C54-5BEE-34D7BC126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49224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4602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559" name="Rectangle 23558">
            <a:extLst>
              <a:ext uri="{FF2B5EF4-FFF2-40B4-BE49-F238E27FC236}">
                <a16:creationId xmlns:a16="http://schemas.microsoft.com/office/drawing/2014/main" id="{C681C32C-7AFC-4BB3-9088-65CBDFC5D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554" name="Picture 2" descr="Aplasia Cutis Congenita: Scalp Vertex Cutis Aplasia, Temporal Triangular  Alopecia - Clinical Tree">
            <a:extLst>
              <a:ext uri="{FF2B5EF4-FFF2-40B4-BE49-F238E27FC236}">
                <a16:creationId xmlns:a16="http://schemas.microsoft.com/office/drawing/2014/main" id="{2E2B1A96-A08C-78B7-9F42-AB6759850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6" b="17720"/>
          <a:stretch>
            <a:fillRect/>
          </a:stretch>
        </p:blipFill>
        <p:spPr bwMode="auto">
          <a:xfrm>
            <a:off x="20" y="432"/>
            <a:ext cx="12191980" cy="424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48CFBF-8E96-AAB5-9DD5-067B2C343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1287" y="1940248"/>
            <a:ext cx="4114800" cy="365125"/>
          </a:xfrm>
          <a:effectLst/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95E7A-7B86-C892-34B6-B5FAF89C75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756" y="4583953"/>
            <a:ext cx="11162044" cy="1465973"/>
          </a:xfrm>
        </p:spPr>
        <p:txBody>
          <a:bodyPr>
            <a:normAutofit/>
          </a:bodyPr>
          <a:lstStyle/>
          <a:p>
            <a:r>
              <a:rPr lang="en-US" dirty="0"/>
              <a:t>Atrophic or alopecic scalp areas may represent </a:t>
            </a:r>
            <a:r>
              <a:rPr lang="en-US" b="1" i="1" dirty="0">
                <a:solidFill>
                  <a:srgbClr val="9900CC"/>
                </a:solidFill>
              </a:rPr>
              <a:t>aplasia cutis congenita </a:t>
            </a:r>
            <a:r>
              <a:rPr lang="en-US" dirty="0"/>
              <a:t>, which may be sporadic, or autosomal dominant, or associated with trisomy 13, chromosome 4 deletion.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3561" name="Rectangle 23560">
            <a:extLst>
              <a:ext uri="{FF2B5EF4-FFF2-40B4-BE49-F238E27FC236}">
                <a16:creationId xmlns:a16="http://schemas.microsoft.com/office/drawing/2014/main" id="{199C0ED0-69DE-4C31-A5CF-E2A46FD302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63" name="Rectangle 23562">
            <a:extLst>
              <a:ext uri="{FF2B5EF4-FFF2-40B4-BE49-F238E27FC236}">
                <a16:creationId xmlns:a16="http://schemas.microsoft.com/office/drawing/2014/main" id="{8D42B8BD-40AF-488E-8A79-D7256C9172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B88A9F9-8CE5-D53C-E7C2-E761CF143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2939"/>
            <a:ext cx="445394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05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34</a:t>
            </a:fld>
            <a:endParaRPr lang="en-US" sz="105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409461"/>
      </p:ext>
    </p:extLst>
  </p:cSld>
  <p:clrMapOvr>
    <a:masterClrMapping/>
  </p:clrMapOvr>
  <p:transition spd="slow">
    <p:wheel spokes="1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583" name="Rectangle 24582">
            <a:extLst>
              <a:ext uri="{FF2B5EF4-FFF2-40B4-BE49-F238E27FC236}">
                <a16:creationId xmlns:a16="http://schemas.microsoft.com/office/drawing/2014/main" id="{E112DF30-5C96-46A5-81A0-341076AFC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85" name="Rectangle 24584">
            <a:extLst>
              <a:ext uri="{FF2B5EF4-FFF2-40B4-BE49-F238E27FC236}">
                <a16:creationId xmlns:a16="http://schemas.microsoft.com/office/drawing/2014/main" id="{9E44E6C6-920F-4AC8-83F4-7F94687E7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5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ECEA1D-B037-691F-95F2-5A45CAB81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205" y="486823"/>
            <a:ext cx="10579398" cy="1356599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Deformational plagiocephaly</a:t>
            </a:r>
          </a:p>
        </p:txBody>
      </p:sp>
      <p:grpSp>
        <p:nvGrpSpPr>
          <p:cNvPr id="24587" name="Group 24586">
            <a:extLst>
              <a:ext uri="{FF2B5EF4-FFF2-40B4-BE49-F238E27FC236}">
                <a16:creationId xmlns:a16="http://schemas.microsoft.com/office/drawing/2014/main" id="{68DE60DE-A968-4121-AFBB-E1A35832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6200000" flipH="1">
            <a:off x="-145401" y="145708"/>
            <a:ext cx="2151670" cy="1860256"/>
            <a:chOff x="-305" y="-4155"/>
            <a:chExt cx="2514948" cy="2174333"/>
          </a:xfrm>
        </p:grpSpPr>
        <p:sp>
          <p:nvSpPr>
            <p:cNvPr id="24588" name="Freeform: Shape 24587">
              <a:extLst>
                <a:ext uri="{FF2B5EF4-FFF2-40B4-BE49-F238E27FC236}">
                  <a16:creationId xmlns:a16="http://schemas.microsoft.com/office/drawing/2014/main" id="{3B467C38-3593-435B-8852-5CFF00FBFC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89" name="Freeform: Shape 24588">
              <a:extLst>
                <a:ext uri="{FF2B5EF4-FFF2-40B4-BE49-F238E27FC236}">
                  <a16:creationId xmlns:a16="http://schemas.microsoft.com/office/drawing/2014/main" id="{E029EC23-B12D-440F-851D-188AB8A80D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90" name="Freeform: Shape 24589">
              <a:extLst>
                <a:ext uri="{FF2B5EF4-FFF2-40B4-BE49-F238E27FC236}">
                  <a16:creationId xmlns:a16="http://schemas.microsoft.com/office/drawing/2014/main" id="{65080C5B-B10E-4C97-B3DD-97CFBF5E8F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4591" name="Freeform: Shape 24590">
              <a:extLst>
                <a:ext uri="{FF2B5EF4-FFF2-40B4-BE49-F238E27FC236}">
                  <a16:creationId xmlns:a16="http://schemas.microsoft.com/office/drawing/2014/main" id="{1CC2843D-B312-4705-B377-1141FF684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24578" name="Picture 2" descr="Deformational Plagiocephaly and Brachycephaly | CHP">
            <a:extLst>
              <a:ext uri="{FF2B5EF4-FFF2-40B4-BE49-F238E27FC236}">
                <a16:creationId xmlns:a16="http://schemas.microsoft.com/office/drawing/2014/main" id="{0DE2FAAF-2461-5A73-E280-9F5D6AE5B8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2211" y="2614330"/>
            <a:ext cx="4954693" cy="28291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F132AD-C94A-564C-38D3-42295D3274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99107" y="1428146"/>
            <a:ext cx="4954693" cy="5032110"/>
          </a:xfrm>
        </p:spPr>
        <p:txBody>
          <a:bodyPr anchor="ctr">
            <a:noAutofit/>
          </a:bodyPr>
          <a:lstStyle/>
          <a:p>
            <a:r>
              <a:rPr lang="en-US" dirty="0"/>
              <a:t>Deformational plagiocephaly may be the result of in utero positioning forces on the skull and manifests as an asymmetric skull and face with ear malalignment .</a:t>
            </a:r>
          </a:p>
          <a:p>
            <a:endParaRPr lang="en-US" dirty="0"/>
          </a:p>
          <a:p>
            <a:r>
              <a:rPr lang="en-US" dirty="0"/>
              <a:t>It is associated with </a:t>
            </a:r>
            <a:r>
              <a:rPr lang="en-US" b="1" dirty="0">
                <a:solidFill>
                  <a:srgbClr val="9900CC"/>
                </a:solidFill>
              </a:rPr>
              <a:t>torticollis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039AAD-1DE5-9B8D-85E5-EA70C96966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B19A10-C187-DD5D-9FE6-2B23BA621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35</a:t>
            </a:fld>
            <a:endParaRPr lang="en-US"/>
          </a:p>
        </p:txBody>
      </p:sp>
      <p:grpSp>
        <p:nvGrpSpPr>
          <p:cNvPr id="24593" name="Group 24592">
            <a:extLst>
              <a:ext uri="{FF2B5EF4-FFF2-40B4-BE49-F238E27FC236}">
                <a16:creationId xmlns:a16="http://schemas.microsoft.com/office/drawing/2014/main" id="{69E22CE9-7281-4287-84CA-AE7F80310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8164748" y="3839134"/>
            <a:ext cx="4023079" cy="3018865"/>
            <a:chOff x="-305" y="-1"/>
            <a:chExt cx="3832880" cy="2876136"/>
          </a:xfrm>
        </p:grpSpPr>
        <p:sp>
          <p:nvSpPr>
            <p:cNvPr id="24594" name="Freeform: Shape 24593">
              <a:extLst>
                <a:ext uri="{FF2B5EF4-FFF2-40B4-BE49-F238E27FC236}">
                  <a16:creationId xmlns:a16="http://schemas.microsoft.com/office/drawing/2014/main" id="{FB7187AB-AC55-4912-943A-8EB2DA74B6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95" name="Freeform: Shape 24594">
              <a:extLst>
                <a:ext uri="{FF2B5EF4-FFF2-40B4-BE49-F238E27FC236}">
                  <a16:creationId xmlns:a16="http://schemas.microsoft.com/office/drawing/2014/main" id="{6C7A5046-6B7A-4C74-834D-26B12A3CC4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596" name="Freeform: Shape 24595">
              <a:extLst>
                <a:ext uri="{FF2B5EF4-FFF2-40B4-BE49-F238E27FC236}">
                  <a16:creationId xmlns:a16="http://schemas.microsoft.com/office/drawing/2014/main" id="{E175BB57-CAD0-46E7-ACCA-C4193784D0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597" name="Freeform: Shape 24596">
              <a:extLst>
                <a:ext uri="{FF2B5EF4-FFF2-40B4-BE49-F238E27FC236}">
                  <a16:creationId xmlns:a16="http://schemas.microsoft.com/office/drawing/2014/main" id="{EC936F17-A396-40BC-9A97-9B0A72A916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796051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234EA-CE2E-8D8D-78E4-F3BED57A2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Face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F1C08-4641-3C0B-8B69-0CF4F5C556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14168"/>
            <a:ext cx="10515600" cy="4662795"/>
          </a:xfrm>
        </p:spPr>
        <p:txBody>
          <a:bodyPr>
            <a:normAutofit/>
          </a:bodyPr>
          <a:lstStyle/>
          <a:p>
            <a:r>
              <a:rPr lang="en-US" dirty="0"/>
              <a:t>The general appearance of the face should be noted with regard to dysmorphic features (syndromes) :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 Widely or narrowly spaced eyes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 Microphthalmos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 Asymmetry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 Long philtrum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en-US" dirty="0"/>
              <a:t> Low-set ears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809C63-C18B-9AF9-937F-2E0CC61D2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3A0750-ECB4-702D-8357-93B7BFCF4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099349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3" name="Group 4102">
            <a:extLst>
              <a:ext uri="{FF2B5EF4-FFF2-40B4-BE49-F238E27FC236}">
                <a16:creationId xmlns:a16="http://schemas.microsoft.com/office/drawing/2014/main" id="{7024687B-3153-123C-0A8C-D7D007FAF1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" y="-29768"/>
            <a:ext cx="12202175" cy="1519356"/>
            <a:chOff x="-1" y="-29768"/>
            <a:chExt cx="12202175" cy="1519356"/>
          </a:xfrm>
        </p:grpSpPr>
        <p:sp>
          <p:nvSpPr>
            <p:cNvPr id="4104" name="Rectangle 4103">
              <a:extLst>
                <a:ext uri="{FF2B5EF4-FFF2-40B4-BE49-F238E27FC236}">
                  <a16:creationId xmlns:a16="http://schemas.microsoft.com/office/drawing/2014/main" id="{8D6305F5-7509-0BF5-12D3-30451FCD73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5341412" y="-5371175"/>
              <a:ext cx="1519350" cy="12202174"/>
            </a:xfrm>
            <a:prstGeom prst="rect">
              <a:avLst/>
            </a:prstGeom>
            <a:gradFill>
              <a:gsLst>
                <a:gs pos="0">
                  <a:schemeClr val="accent5"/>
                </a:gs>
                <a:gs pos="100000">
                  <a:schemeClr val="accent2"/>
                </a:gs>
              </a:gsLst>
              <a:lin ang="10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5" name="Rectangle 4104">
              <a:extLst>
                <a:ext uri="{FF2B5EF4-FFF2-40B4-BE49-F238E27FC236}">
                  <a16:creationId xmlns:a16="http://schemas.microsoft.com/office/drawing/2014/main" id="{471C5C7A-6D55-5B27-646E-39C962693C3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8917093" y="-1801610"/>
              <a:ext cx="1507122" cy="5063040"/>
            </a:xfrm>
            <a:prstGeom prst="rect">
              <a:avLst/>
            </a:prstGeom>
            <a:gradFill>
              <a:gsLst>
                <a:gs pos="5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6" name="Rectangle 4105">
              <a:extLst>
                <a:ext uri="{FF2B5EF4-FFF2-40B4-BE49-F238E27FC236}">
                  <a16:creationId xmlns:a16="http://schemas.microsoft.com/office/drawing/2014/main" id="{F3B3B1F4-948C-963C-E6EA-60CF7FBFA2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3100712" y="-3130481"/>
              <a:ext cx="1519356" cy="7720782"/>
            </a:xfrm>
            <a:prstGeom prst="rect">
              <a:avLst/>
            </a:prstGeom>
            <a:gradFill>
              <a:gsLst>
                <a:gs pos="2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AE7D54E-6389-E0C6-ED9C-1567113FD6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1" y="301843"/>
            <a:ext cx="10477109" cy="1003532"/>
          </a:xfrm>
        </p:spPr>
        <p:txBody>
          <a:bodyPr anchor="ctr">
            <a:normAutofit/>
          </a:bodyPr>
          <a:lstStyle/>
          <a:p>
            <a:pPr algn="ctr"/>
            <a:r>
              <a:rPr lang="en-US" altLang="en-US" b="1" dirty="0">
                <a:solidFill>
                  <a:srgbClr val="FFFF00"/>
                </a:solidFill>
              </a:rPr>
              <a:t>Conjunctival and retinal hemorrhages 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CED7DF-553E-A352-47C5-E448B83E13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36195"/>
            <a:ext cx="6022744" cy="4092610"/>
          </a:xfrm>
        </p:spPr>
        <p:txBody>
          <a:bodyPr>
            <a:normAutofit/>
          </a:bodyPr>
          <a:lstStyle/>
          <a:p>
            <a:r>
              <a:rPr lang="en-US" altLang="en-US" dirty="0"/>
              <a:t>Usually are benign and more common with vacuum or forceps-assisted deliveries than spontaneous vaginal delivery and least common after cesarean section. </a:t>
            </a:r>
          </a:p>
          <a:p>
            <a:endParaRPr lang="en-US" altLang="en-US" dirty="0"/>
          </a:p>
          <a:p>
            <a:r>
              <a:rPr lang="en-US" altLang="en-US" dirty="0"/>
              <a:t>They resolve in most infants by 2 </a:t>
            </a:r>
            <a:r>
              <a:rPr lang="en-US" altLang="en-US" dirty="0" err="1"/>
              <a:t>wk</a:t>
            </a:r>
            <a:r>
              <a:rPr lang="en-US" altLang="en-US" dirty="0"/>
              <a:t> (85%) and in all infants by 4 wk.</a:t>
            </a:r>
          </a:p>
        </p:txBody>
      </p:sp>
      <p:pic>
        <p:nvPicPr>
          <p:cNvPr id="4098" name="Picture 2" descr="HELP! My Newborn Has Blood in the White of His Eyes (Subconjunctival  Hemorrhage) - YouTube">
            <a:extLst>
              <a:ext uri="{FF2B5EF4-FFF2-40B4-BE49-F238E27FC236}">
                <a16:creationId xmlns:a16="http://schemas.microsoft.com/office/drawing/2014/main" id="{34C122C5-CCBC-FC35-6629-7CC0D6D0DF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82797" y="2595291"/>
            <a:ext cx="3971003" cy="29744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C6437D-B0C8-2607-6E9E-9AC11C59EC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712D6D3-B21B-F77D-258B-7FBCAED95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37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34568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724CD4-2DBD-93A3-383F-DD8E247902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84248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DEA9A-561C-064C-7F00-6A39A9C14E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38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16E9AFA3-DE69-0D1F-414C-D8360931D5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3760109"/>
              </p:ext>
            </p:extLst>
          </p:nvPr>
        </p:nvGraphicFramePr>
        <p:xfrm>
          <a:off x="5305819" y="712178"/>
          <a:ext cx="5896926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5602" name="Picture 2" descr="Facial Nerve Palsy ...">
            <a:extLst>
              <a:ext uri="{FF2B5EF4-FFF2-40B4-BE49-F238E27FC236}">
                <a16:creationId xmlns:a16="http://schemas.microsoft.com/office/drawing/2014/main" id="{A323C302-E0C1-64C2-C035-7F678CE8E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255" y="1369681"/>
            <a:ext cx="2333625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Poland-Mobius Syndrome With Unilateral ...">
            <a:extLst>
              <a:ext uri="{FF2B5EF4-FFF2-40B4-BE49-F238E27FC236}">
                <a16:creationId xmlns:a16="http://schemas.microsoft.com/office/drawing/2014/main" id="{DCBC4EAB-6CFF-EBC8-8E5C-BB0C87DB51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995" y="3713352"/>
            <a:ext cx="2333625" cy="19621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281307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2F930B-BFAE-8757-39A4-AF0CD5E64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273" y="2501984"/>
            <a:ext cx="3115265" cy="927012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Nose</a:t>
            </a:r>
            <a:endParaRPr lang="en-US" sz="4000" b="1" dirty="0">
              <a:solidFill>
                <a:srgbClr val="FFFF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B3F754-9BCD-AC42-0C5F-75DAB4031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84248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879371-0EE1-DC6D-83DB-43E4A92BD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39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1A06C171-CDED-CC1C-7AC5-62E254D8EA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0708790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47395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A68433-5D66-7E14-3A93-B285DF6E9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 For a healthy infant, the mother should be present during this examination; even minor, seemingly insignificant anatomic variations may worry the parents and should be explained. </a:t>
            </a:r>
          </a:p>
          <a:p>
            <a:endParaRPr lang="en-US" dirty="0"/>
          </a:p>
          <a:p>
            <a:r>
              <a:rPr lang="en-US" dirty="0"/>
              <a:t>Palpation of the abdomen or auscultation of the heart should be performed first, before other, more intrusive manipulations are attempted.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E775C3-E92D-9B03-0AE4-4198903BA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DFD99B-B8D4-A5EB-78C2-B5FDC1AA9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306355"/>
      </p:ext>
    </p:extLst>
  </p:cSld>
  <p:clrMapOvr>
    <a:masterClrMapping/>
  </p:clrMapOvr>
  <p:transition spd="slow">
    <p:randomBar dir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631" name="Rectangle 26630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181B52F-9473-2961-BE90-24218600A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972819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Mouth</a:t>
            </a:r>
            <a:endParaRPr 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690F93-7DEC-6052-C7B6-AC28A90DE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8800" y="1983972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Physical Examination of the Newborn Infant. Dr G Kiani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5895F-F91C-3F6C-37FB-2C83AC740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503" y="1681316"/>
            <a:ext cx="5789594" cy="4601497"/>
          </a:xfrm>
        </p:spPr>
        <p:txBody>
          <a:bodyPr anchor="t">
            <a:noAutofit/>
          </a:bodyPr>
          <a:lstStyle/>
          <a:p>
            <a:r>
              <a:rPr lang="en-US" dirty="0"/>
              <a:t>A normal mouth may rarely have dentition, with natal (present at birth) or neonatal ( after birth) teeth.</a:t>
            </a:r>
          </a:p>
          <a:p>
            <a:endParaRPr lang="en-US" dirty="0"/>
          </a:p>
          <a:p>
            <a:r>
              <a:rPr lang="en-US" b="1" dirty="0"/>
              <a:t>Extraction is not usually indicated.</a:t>
            </a:r>
            <a:endParaRPr lang="fa-IR" b="1" dirty="0"/>
          </a:p>
          <a:p>
            <a:endParaRPr lang="fa-IR" b="1" dirty="0"/>
          </a:p>
          <a:p>
            <a:r>
              <a:rPr lang="en-US" dirty="0"/>
              <a:t>The soft and hard palate should be inspected and palpated for a complete or submucosal cleft</a:t>
            </a:r>
            <a:r>
              <a:rPr lang="fa-IR" dirty="0"/>
              <a:t>.</a:t>
            </a:r>
            <a:endParaRPr lang="en-US" dirty="0"/>
          </a:p>
          <a:p>
            <a:endParaRPr lang="en-US" b="1" dirty="0"/>
          </a:p>
        </p:txBody>
      </p:sp>
      <p:sp>
        <p:nvSpPr>
          <p:cNvPr id="26633" name="Rectangle 26632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35" name="Rectangle 26634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637" name="Rectangle 26636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639" name="Rectangle 26638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6626" name="Picture 2" descr="Neonatal tooth with Riga-Fide disease ...">
            <a:extLst>
              <a:ext uri="{FF2B5EF4-FFF2-40B4-BE49-F238E27FC236}">
                <a16:creationId xmlns:a16="http://schemas.microsoft.com/office/drawing/2014/main" id="{448488C1-4A47-1220-7063-F0F1BA310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5393" y="2097513"/>
            <a:ext cx="3891104" cy="2903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E2B82DE-572E-2FCA-F45C-00E216952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9378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40</a:t>
            </a:fld>
            <a:endParaRPr lang="en-US" sz="1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8264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668" name="Rectangle 27667">
            <a:extLst>
              <a:ext uri="{FF2B5EF4-FFF2-40B4-BE49-F238E27FC236}">
                <a16:creationId xmlns:a16="http://schemas.microsoft.com/office/drawing/2014/main" id="{0CCC4BA0-1298-4DBD-86F1-B51D8C9D34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5EE682-6B14-2569-3F97-C97873DA8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27726" y="1983972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t>Physical Examination of the Newborn Infant. Dr G Kiani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9FE98F-E4FC-A15D-EB24-5E6308AD6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40" y="911999"/>
            <a:ext cx="6083218" cy="4761214"/>
          </a:xfrm>
        </p:spPr>
        <p:txBody>
          <a:bodyPr anchor="t">
            <a:noAutofit/>
          </a:bodyPr>
          <a:lstStyle/>
          <a:p>
            <a:r>
              <a:rPr lang="en-US" dirty="0"/>
              <a:t> On the hard palate on either side, there may be temporary accumulations of epithelial cells called </a:t>
            </a:r>
            <a:r>
              <a:rPr lang="en-US" b="1" dirty="0">
                <a:solidFill>
                  <a:srgbClr val="9900CC"/>
                </a:solidFill>
              </a:rPr>
              <a:t>Epstein pearls </a:t>
            </a:r>
            <a:r>
              <a:rPr lang="en-US" b="1" dirty="0"/>
              <a:t>.</a:t>
            </a:r>
          </a:p>
          <a:p>
            <a:endParaRPr lang="en-US" dirty="0"/>
          </a:p>
          <a:p>
            <a:r>
              <a:rPr lang="en-US" b="1" dirty="0"/>
              <a:t> </a:t>
            </a:r>
            <a:r>
              <a:rPr lang="en-US" b="1" dirty="0">
                <a:solidFill>
                  <a:srgbClr val="9900CC"/>
                </a:solidFill>
              </a:rPr>
              <a:t>Retention cysts </a:t>
            </a:r>
            <a:r>
              <a:rPr lang="en-US" dirty="0"/>
              <a:t>of similar appearance may also be seen on the gums.</a:t>
            </a:r>
          </a:p>
          <a:p>
            <a:endParaRPr lang="en-US" dirty="0"/>
          </a:p>
          <a:p>
            <a:r>
              <a:rPr lang="en-US" dirty="0"/>
              <a:t> Both disappear spontaneously, usually within a few weeks of birth.</a:t>
            </a:r>
          </a:p>
          <a:p>
            <a:endParaRPr lang="en-US" dirty="0"/>
          </a:p>
        </p:txBody>
      </p:sp>
      <p:pic>
        <p:nvPicPr>
          <p:cNvPr id="27650" name="Picture 2" descr="Epstein's pearls in preterm neonate. | Download Scientific Diagram">
            <a:extLst>
              <a:ext uri="{FF2B5EF4-FFF2-40B4-BE49-F238E27FC236}">
                <a16:creationId xmlns:a16="http://schemas.microsoft.com/office/drawing/2014/main" id="{78F22ACE-5CEE-99F1-951D-091258C93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2"/>
          <a:stretch>
            <a:fillRect/>
          </a:stretch>
        </p:blipFill>
        <p:spPr bwMode="auto">
          <a:xfrm>
            <a:off x="7047513" y="975645"/>
            <a:ext cx="4443447" cy="4443447"/>
          </a:xfrm>
          <a:custGeom>
            <a:avLst/>
            <a:gdLst/>
            <a:ahLst/>
            <a:cxnLst/>
            <a:rect l="l" t="t" r="r" b="b"/>
            <a:pathLst>
              <a:path w="4694238" h="4694238">
                <a:moveTo>
                  <a:pt x="2347119" y="0"/>
                </a:moveTo>
                <a:cubicBezTo>
                  <a:pt x="3643397" y="0"/>
                  <a:pt x="4694238" y="1050841"/>
                  <a:pt x="4694238" y="2347119"/>
                </a:cubicBezTo>
                <a:cubicBezTo>
                  <a:pt x="4694238" y="3643397"/>
                  <a:pt x="3643397" y="4694238"/>
                  <a:pt x="2347119" y="4694238"/>
                </a:cubicBezTo>
                <a:cubicBezTo>
                  <a:pt x="1050841" y="4694238"/>
                  <a:pt x="0" y="3643397"/>
                  <a:pt x="0" y="2347119"/>
                </a:cubicBezTo>
                <a:cubicBezTo>
                  <a:pt x="0" y="1050841"/>
                  <a:pt x="1050841" y="0"/>
                  <a:pt x="234711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7" name="Rectangle 27656">
            <a:extLst>
              <a:ext uri="{FF2B5EF4-FFF2-40B4-BE49-F238E27FC236}">
                <a16:creationId xmlns:a16="http://schemas.microsoft.com/office/drawing/2014/main" id="{EEBF1590-3B36-48EE-A89D-3B6F3CB256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78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59" name="Rectangle 27658">
            <a:extLst>
              <a:ext uri="{FF2B5EF4-FFF2-40B4-BE49-F238E27FC236}">
                <a16:creationId xmlns:a16="http://schemas.microsoft.com/office/drawing/2014/main" id="{AC8F6C8C-AB5A-4548-942D-E3FD40ACBC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9C2539-26C7-275B-FD41-8BA2BB098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41</a:t>
            </a:fld>
            <a:endParaRPr lang="en-US" sz="11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089687"/>
      </p:ext>
    </p:extLst>
  </p:cSld>
  <p:clrMapOvr>
    <a:masterClrMapping/>
  </p:clrMapOvr>
  <p:transition spd="slow">
    <p:randomBar dir="vert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0ABE5-E116-425E-3B7E-EBA9C515F5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8090" y="1431137"/>
            <a:ext cx="6983361" cy="3995723"/>
          </a:xfrm>
        </p:spPr>
        <p:txBody>
          <a:bodyPr/>
          <a:lstStyle/>
          <a:p>
            <a:r>
              <a:rPr lang="en-US" dirty="0"/>
              <a:t> The tongue appears relatively large; the frenulum may be short, but its shortness </a:t>
            </a:r>
            <a:r>
              <a:rPr lang="en-US" dirty="0">
                <a:solidFill>
                  <a:srgbClr val="9900CC"/>
                </a:solidFill>
              </a:rPr>
              <a:t>(</a:t>
            </a:r>
            <a:r>
              <a:rPr lang="en-US" b="1" dirty="0">
                <a:solidFill>
                  <a:srgbClr val="9900CC"/>
                </a:solidFill>
              </a:rPr>
              <a:t>tongue-tie or ankyloglossia </a:t>
            </a:r>
            <a:r>
              <a:rPr lang="en-US" dirty="0">
                <a:solidFill>
                  <a:srgbClr val="9900CC"/>
                </a:solidFill>
              </a:rPr>
              <a:t>) </a:t>
            </a:r>
            <a:r>
              <a:rPr lang="en-US" dirty="0"/>
              <a:t>is rarely a reason for cutting it. </a:t>
            </a:r>
          </a:p>
          <a:p>
            <a:endParaRPr lang="en-US" dirty="0"/>
          </a:p>
          <a:p>
            <a:r>
              <a:rPr lang="en-US" dirty="0"/>
              <a:t>If there are problems with feedings (breast or bottle) and the frenulum is short, </a:t>
            </a:r>
            <a:r>
              <a:rPr lang="en-US" dirty="0" err="1"/>
              <a:t>frenulectomy</a:t>
            </a:r>
            <a:r>
              <a:rPr lang="en-US" dirty="0"/>
              <a:t> (frenotomy ) may be indicated.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70CA4A-6FEC-25E1-493E-BEF7C0CF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851C60-A1D2-3E90-3BBF-829A0EACF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42</a:t>
            </a:fld>
            <a:endParaRPr lang="en-US"/>
          </a:p>
        </p:txBody>
      </p:sp>
      <p:pic>
        <p:nvPicPr>
          <p:cNvPr id="28674" name="Picture 2" descr="Ankyloglossia (tongue-tie) | CMAJ">
            <a:extLst>
              <a:ext uri="{FF2B5EF4-FFF2-40B4-BE49-F238E27FC236}">
                <a16:creationId xmlns:a16="http://schemas.microsoft.com/office/drawing/2014/main" id="{85D9FEBB-C1E7-EBF6-C7E2-8BED77DF1C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431137"/>
            <a:ext cx="3433230" cy="3635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7610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58598A-AD2A-107E-A29D-9EB177C130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Neck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5D7D1674-1EE9-6B38-7CD7-A1EC114660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4197610"/>
              </p:ext>
            </p:extLst>
          </p:nvPr>
        </p:nvGraphicFramePr>
        <p:xfrm>
          <a:off x="838200" y="2560499"/>
          <a:ext cx="10515600" cy="2905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B68FBE-D24A-E462-CE68-247672DA9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F84BC3-EA7D-BA70-08F8-06068C950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43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3D5703-990A-E1DE-49CB-48273902EF48}"/>
              </a:ext>
            </a:extLst>
          </p:cNvPr>
          <p:cNvSpPr txBox="1"/>
          <p:nvPr/>
        </p:nvSpPr>
        <p:spPr>
          <a:xfrm>
            <a:off x="838200" y="1863983"/>
            <a:ext cx="82092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/>
              <a:t>Abnormalities are not common but include</a:t>
            </a:r>
            <a:r>
              <a:rPr lang="fa-IR" sz="2800" dirty="0"/>
              <a:t> </a:t>
            </a:r>
            <a:r>
              <a:rPr lang="en-US" sz="2800" dirty="0"/>
              <a:t> : </a:t>
            </a:r>
          </a:p>
        </p:txBody>
      </p:sp>
    </p:spTree>
    <p:extLst>
      <p:ext uri="{BB962C8B-B14F-4D97-AF65-F5344CB8AC3E}">
        <p14:creationId xmlns:p14="http://schemas.microsoft.com/office/powerpoint/2010/main" val="21973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9" name="Group 3078">
            <a:extLst>
              <a:ext uri="{FF2B5EF4-FFF2-40B4-BE49-F238E27FC236}">
                <a16:creationId xmlns:a16="http://schemas.microsoft.com/office/drawing/2014/main" id="{114ED94A-C85D-4CD3-4205-438D21CE6B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19217" y="-1"/>
            <a:ext cx="5213267" cy="6883030"/>
            <a:chOff x="-19217" y="-1"/>
            <a:chExt cx="5213267" cy="6883030"/>
          </a:xfrm>
        </p:grpSpPr>
        <p:sp>
          <p:nvSpPr>
            <p:cNvPr id="3080" name="Rectangle 3079">
              <a:extLst>
                <a:ext uri="{FF2B5EF4-FFF2-40B4-BE49-F238E27FC236}">
                  <a16:creationId xmlns:a16="http://schemas.microsoft.com/office/drawing/2014/main" id="{E642BDB2-BF67-1D53-1C70-0B41D709E4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06" y="0"/>
              <a:ext cx="5204956" cy="6883029"/>
            </a:xfrm>
            <a:prstGeom prst="rect">
              <a:avLst/>
            </a:prstGeom>
            <a:gradFill>
              <a:gsLst>
                <a:gs pos="7000">
                  <a:schemeClr val="accent2"/>
                </a:gs>
                <a:gs pos="100000">
                  <a:schemeClr val="accent5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1" name="Rectangle 3080">
              <a:extLst>
                <a:ext uri="{FF2B5EF4-FFF2-40B4-BE49-F238E27FC236}">
                  <a16:creationId xmlns:a16="http://schemas.microsoft.com/office/drawing/2014/main" id="{58E0D8CE-5DBF-B664-EB48-C29BF8AB48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-19217" y="1731909"/>
              <a:ext cx="5204963" cy="5144400"/>
            </a:xfrm>
            <a:prstGeom prst="rect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60000">
                  <a:schemeClr val="accent5">
                    <a:lumMod val="60000"/>
                    <a:lumOff val="40000"/>
                    <a:alpha val="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  <p:sp>
          <p:nvSpPr>
            <p:cNvPr id="3082" name="Rectangle 3081">
              <a:extLst>
                <a:ext uri="{FF2B5EF4-FFF2-40B4-BE49-F238E27FC236}">
                  <a16:creationId xmlns:a16="http://schemas.microsoft.com/office/drawing/2014/main" id="{DFD140CE-7DE2-C88F-5EAE-F45EB69E6A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19210" y="6723"/>
              <a:ext cx="3834567" cy="6876300"/>
            </a:xfrm>
            <a:prstGeom prst="rect">
              <a:avLst/>
            </a:prstGeom>
            <a:gradFill flip="none" rotWithShape="1">
              <a:gsLst>
                <a:gs pos="3000">
                  <a:schemeClr val="accent2">
                    <a:lumMod val="60000"/>
                    <a:lumOff val="40000"/>
                    <a:alpha val="78000"/>
                  </a:schemeClr>
                </a:gs>
                <a:gs pos="42000">
                  <a:schemeClr val="accent2">
                    <a:alpha val="0"/>
                  </a:schemeClr>
                </a:gs>
              </a:gsLst>
              <a:lin ang="3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3" name="Rectangle 3082">
              <a:extLst>
                <a:ext uri="{FF2B5EF4-FFF2-40B4-BE49-F238E27FC236}">
                  <a16:creationId xmlns:a16="http://schemas.microsoft.com/office/drawing/2014/main" id="{557E87E3-413F-10EF-63D8-6016E986C9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6200000">
              <a:off x="-844601" y="833689"/>
              <a:ext cx="6872341" cy="5204961"/>
            </a:xfrm>
            <a:prstGeom prst="rect">
              <a:avLst/>
            </a:prstGeom>
            <a:gradFill>
              <a:gsLst>
                <a:gs pos="0">
                  <a:schemeClr val="accent5">
                    <a:alpha val="86000"/>
                  </a:schemeClr>
                </a:gs>
                <a:gs pos="57000">
                  <a:schemeClr val="accent2">
                    <a:alpha val="0"/>
                  </a:schemeClr>
                </a:gs>
              </a:gsLst>
              <a:lin ang="13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33ADDA92-FE2B-0DAE-F37C-A6FD81C56EA1}"/>
              </a:ext>
            </a:extLst>
          </p:cNvPr>
          <p:cNvSpPr txBox="1"/>
          <p:nvPr/>
        </p:nvSpPr>
        <p:spPr>
          <a:xfrm>
            <a:off x="498857" y="2528235"/>
            <a:ext cx="4218450" cy="2488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457200" indent="-2286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rgbClr val="FFFF00"/>
                </a:solidFill>
              </a:rPr>
              <a:t>Congenital torticollis </a:t>
            </a:r>
            <a:r>
              <a:rPr lang="en-US" sz="2800" dirty="0">
                <a:solidFill>
                  <a:srgbClr val="FFFFFF"/>
                </a:solidFill>
              </a:rPr>
              <a:t>causes the head to turn toward and the face to turn away from the affected side .</a:t>
            </a:r>
          </a:p>
        </p:txBody>
      </p:sp>
      <p:pic>
        <p:nvPicPr>
          <p:cNvPr id="3074" name="Picture 2" descr="Congenital torticollis">
            <a:extLst>
              <a:ext uri="{FF2B5EF4-FFF2-40B4-BE49-F238E27FC236}">
                <a16:creationId xmlns:a16="http://schemas.microsoft.com/office/drawing/2014/main" id="{97E30384-99A6-3551-0A31-06F02141A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2033880"/>
            <a:ext cx="4877061" cy="317535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AA94F6-04D3-DBA0-D176-110DB4709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8857" y="635635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>
                <a:solidFill>
                  <a:srgbClr val="FFFFFF"/>
                </a:solidFill>
                <a:latin typeface="+mn-lt"/>
                <a:ea typeface="+mn-ea"/>
                <a:cs typeface="+mn-cs"/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A21CF99-95B0-966E-53E5-FD218F7BE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44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768247"/>
      </p:ext>
    </p:extLst>
  </p:cSld>
  <p:clrMapOvr>
    <a:masterClrMapping/>
  </p:clrMapOvr>
  <p:transition spd="slow">
    <p:wheel spokes="1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703" name="Rectangle 29702">
            <a:extLst>
              <a:ext uri="{FF2B5EF4-FFF2-40B4-BE49-F238E27FC236}">
                <a16:creationId xmlns:a16="http://schemas.microsoft.com/office/drawing/2014/main" id="{7B831B6F-405A-4B47-B9BB-5CA88F2858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698" name="Picture 2" descr="Presentation Name by joteetet on emaze">
            <a:extLst>
              <a:ext uri="{FF2B5EF4-FFF2-40B4-BE49-F238E27FC236}">
                <a16:creationId xmlns:a16="http://schemas.microsoft.com/office/drawing/2014/main" id="{111680BC-639F-BE70-17C4-3CDE0FADC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936" y="2221203"/>
            <a:ext cx="5458968" cy="24155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9705" name="sketch line">
            <a:extLst>
              <a:ext uri="{FF2B5EF4-FFF2-40B4-BE49-F238E27FC236}">
                <a16:creationId xmlns:a16="http://schemas.microsoft.com/office/drawing/2014/main" id="{953EE71A-6488-4203-A7C4-77102FD0DC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39128" y="2372868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71D70A-4BAB-D991-9C0D-AA708FAF2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9128" y="2664886"/>
            <a:ext cx="4818888" cy="3550789"/>
          </a:xfrm>
        </p:spPr>
        <p:txBody>
          <a:bodyPr anchor="t">
            <a:normAutofit/>
          </a:bodyPr>
          <a:lstStyle/>
          <a:p>
            <a:r>
              <a:rPr lang="en-US" b="1" dirty="0">
                <a:solidFill>
                  <a:srgbClr val="9900CC"/>
                </a:solidFill>
              </a:rPr>
              <a:t> Redundant skin or webbing </a:t>
            </a:r>
            <a:r>
              <a:rPr lang="en-US" dirty="0"/>
              <a:t>in a female infant suggests intrauterine lymphedema and Turner syndrome .</a:t>
            </a:r>
          </a:p>
          <a:p>
            <a:endParaRPr lang="en-US" dirty="0"/>
          </a:p>
          <a:p>
            <a:r>
              <a:rPr lang="en-US" dirty="0"/>
              <a:t> Both clavicles should be palpated for fractures.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90D66-66B4-6F81-DF72-38660B647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7DAD20-1A2C-84F6-2C85-1924813A7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2201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BA79A7CF-01AF-4178-9369-94E0C90EB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4F189F8-4B91-DCE2-806B-FA25DB3DE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7909" y="2023110"/>
            <a:ext cx="2469624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b="1" kern="120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EYE</a:t>
            </a:r>
            <a:endParaRPr lang="en-US" sz="3700" b="1" kern="120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3433973" y="-827233"/>
            <a:ext cx="1715478" cy="858342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85" y="664308"/>
            <a:ext cx="8082632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 descr="A screenshot of a screen&#10;&#10;AI-generated content may be incorrect.">
            <a:extLst>
              <a:ext uri="{FF2B5EF4-FFF2-40B4-BE49-F238E27FC236}">
                <a16:creationId xmlns:a16="http://schemas.microsoft.com/office/drawing/2014/main" id="{5FA06621-62CD-D4B4-C90C-9ABF6C3B10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6599" y="858525"/>
            <a:ext cx="7445581" cy="5211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950447" y="3392097"/>
            <a:ext cx="1719072" cy="15238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31D0B1-BEFC-CEAA-841F-37F2AC6B4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492240"/>
            <a:ext cx="41148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kern="120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272817-FAFD-9A93-8E1E-CC7C2A0D9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492240"/>
            <a:ext cx="3126933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065155"/>
      </p:ext>
    </p:extLst>
  </p:cSld>
  <p:clrMapOvr>
    <a:masterClrMapping/>
  </p:clrMapOvr>
  <p:transition spd="slow">
    <p:cover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6B2C21-A230-48C0-8DF1-C46611373C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847E18C-932D-4C95-AABA-FEC7C9499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50CB11-0C61-439E-910F-5787759E72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43F8A58B-5155-44CE-A5FF-7647B47D0A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43F2ACA-E6D6-4028-82DD-F03C262D5D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27B492-0FEA-F881-320C-89C3E6EEE7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47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70C13934-C13A-BA88-70DA-F510966652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6734146"/>
              </p:ext>
            </p:extLst>
          </p:nvPr>
        </p:nvGraphicFramePr>
        <p:xfrm>
          <a:off x="4905052" y="750440"/>
          <a:ext cx="6666833" cy="5453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395091AA-B9FB-4605-C208-B6ECC0656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8345" y="2501984"/>
            <a:ext cx="4194502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Ophthalmologic Consultations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7D39D8D-4B38-BE6F-14BC-86780803F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</p:spTree>
    <p:extLst>
      <p:ext uri="{BB962C8B-B14F-4D97-AF65-F5344CB8AC3E}">
        <p14:creationId xmlns:p14="http://schemas.microsoft.com/office/powerpoint/2010/main" val="18748376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B9F4969-47FF-8B3E-3AC5-1B79172231E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</a:blip>
          <a:srcRect t="8018" b="7712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7BCBE-552B-0CB9-1DD2-6D72CE62A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195EB3-E0DE-3750-A413-DE5004DF6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48</a:t>
            </a:fld>
            <a:endParaRPr lang="en-US">
              <a:solidFill>
                <a:srgbClr val="FFFFFF"/>
              </a:solidFill>
            </a:endParaRP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7CE8E525-ADF8-CBE4-CEB1-CF2D6AF2B7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7289989"/>
              </p:ext>
            </p:extLst>
          </p:nvPr>
        </p:nvGraphicFramePr>
        <p:xfrm>
          <a:off x="988925" y="1002511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805766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C8E326-F91B-8BD2-FD59-DE8C0496B1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Reflex tearing to irritants is evident shortly after birth. </a:t>
            </a:r>
          </a:p>
          <a:p>
            <a:endParaRPr lang="en-US" dirty="0"/>
          </a:p>
          <a:p>
            <a:r>
              <a:rPr lang="en-US" dirty="0"/>
              <a:t>However, emotional tearing begins at about 3 weeks of age and is developed at 2-3 months.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EBF610-CC16-FDA0-66B5-F3AA7301A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181471-4F31-79FE-8FCA-95D859E08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200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32BC26D8-82FB-445E-AA49-62A77D7C1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3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B44330D-EA18-4254-AA95-EB49948539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B5BC34A-0FF1-A795-7519-92DE7D6FDF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711" y="643467"/>
            <a:ext cx="6920577" cy="5571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565828-7EFC-4D3F-7C86-8F063B94F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US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8E29A1-B05D-B2D5-0452-A6A796CF2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5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8E75B6-111B-BFC9-58B4-EFDF84234CC8}"/>
              </a:ext>
            </a:extLst>
          </p:cNvPr>
          <p:cNvSpPr txBox="1"/>
          <p:nvPr/>
        </p:nvSpPr>
        <p:spPr>
          <a:xfrm>
            <a:off x="3048000" y="324679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7463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5861" name="Rectangle 35860">
            <a:extLst>
              <a:ext uri="{FF2B5EF4-FFF2-40B4-BE49-F238E27FC236}">
                <a16:creationId xmlns:a16="http://schemas.microsoft.com/office/drawing/2014/main" id="{B712E947-0734-45F9-9C4F-41114EC3A3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62" name="Rectangle 35861">
            <a:extLst>
              <a:ext uri="{FF2B5EF4-FFF2-40B4-BE49-F238E27FC236}">
                <a16:creationId xmlns:a16="http://schemas.microsoft.com/office/drawing/2014/main" id="{4C6B5652-C661-4C58-B937-F0F490F7FC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63" name="Rectangle 35862">
            <a:extLst>
              <a:ext uri="{FF2B5EF4-FFF2-40B4-BE49-F238E27FC236}">
                <a16:creationId xmlns:a16="http://schemas.microsoft.com/office/drawing/2014/main" id="{0B936867-6407-43FB-9DE6-1B0879D0CB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64" name="Rectangle 35863">
            <a:extLst>
              <a:ext uri="{FF2B5EF4-FFF2-40B4-BE49-F238E27FC236}">
                <a16:creationId xmlns:a16="http://schemas.microsoft.com/office/drawing/2014/main" id="{ACD0B258-678B-4A8C-894F-848AF24A19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865" name="Freeform: Shape 35864">
            <a:extLst>
              <a:ext uri="{FF2B5EF4-FFF2-40B4-BE49-F238E27FC236}">
                <a16:creationId xmlns:a16="http://schemas.microsoft.com/office/drawing/2014/main" id="{C8D58395-74AF-401A-AF2F-76B6FCF71D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5866" name="Rectangle 35865">
            <a:extLst>
              <a:ext uri="{FF2B5EF4-FFF2-40B4-BE49-F238E27FC236}">
                <a16:creationId xmlns:a16="http://schemas.microsoft.com/office/drawing/2014/main" id="{2F003F3F-F118-41D2-AA3F-74DB0D1970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5" y="1410079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6750A6-C68D-2E00-82F5-E5A05022C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69" y="457201"/>
            <a:ext cx="3254556" cy="3588870"/>
          </a:xfrm>
        </p:spPr>
        <p:txBody>
          <a:bodyPr anchor="b">
            <a:normAutofit/>
          </a:bodyPr>
          <a:lstStyle/>
          <a:p>
            <a:pPr algn="ctr"/>
            <a:r>
              <a:rPr lang="en-US" sz="4000" b="1" dirty="0">
                <a:solidFill>
                  <a:srgbClr val="FFFF00"/>
                </a:solidFill>
              </a:rPr>
              <a:t>Lacrimal Abnormalities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A503EB-2C18-FFC3-01EA-A63887C3D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18342" y="2017433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EA124-6BB4-B56D-614F-C01B3F78CD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9245" y="669363"/>
            <a:ext cx="3290579" cy="5534211"/>
          </a:xfrm>
        </p:spPr>
        <p:txBody>
          <a:bodyPr anchor="ctr">
            <a:normAutofit/>
          </a:bodyPr>
          <a:lstStyle/>
          <a:p>
            <a:r>
              <a:rPr lang="en-US" dirty="0"/>
              <a:t>Watery Eye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Dacryocystocele</a:t>
            </a:r>
          </a:p>
        </p:txBody>
      </p:sp>
      <p:pic>
        <p:nvPicPr>
          <p:cNvPr id="35844" name="Picture 4" descr="Dacryocele - EyeWiki">
            <a:extLst>
              <a:ext uri="{FF2B5EF4-FFF2-40B4-BE49-F238E27FC236}">
                <a16:creationId xmlns:a16="http://schemas.microsoft.com/office/drawing/2014/main" id="{4E667368-3721-E687-A41C-569F6D3940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0272" y="3916407"/>
            <a:ext cx="3574311" cy="23569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842" name="Picture 2" descr="Causes for Watery Eyes in Babies ...">
            <a:extLst>
              <a:ext uri="{FF2B5EF4-FFF2-40B4-BE49-F238E27FC236}">
                <a16:creationId xmlns:a16="http://schemas.microsoft.com/office/drawing/2014/main" id="{F2B1F625-FC8D-1D48-37A6-71B47BEFF3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80273" y="1065725"/>
            <a:ext cx="3574311" cy="2378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64695EC-7524-4667-0B61-8BE721398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50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18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C5F2224-48B1-FE47-190F-8EE29101BE7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 t="8268" b="7462"/>
          <a:stretch>
            <a:fillRect/>
          </a:stretch>
        </p:blipFill>
        <p:spPr>
          <a:xfrm>
            <a:off x="20" y="-80481"/>
            <a:ext cx="12191980" cy="685799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982C06-197C-AE8D-A93C-0EDCCFE3E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/>
                </a:solidFill>
              </a:rPr>
              <a:pPr>
                <a:spcAft>
                  <a:spcPts val="600"/>
                </a:spcAft>
              </a:pPr>
              <a:t>51</a:t>
            </a:fld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21" name="Content Placeholder 2">
            <a:extLst>
              <a:ext uri="{FF2B5EF4-FFF2-40B4-BE49-F238E27FC236}">
                <a16:creationId xmlns:a16="http://schemas.microsoft.com/office/drawing/2014/main" id="{334AC89D-18AB-C129-AB95-896F701C67A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2471652"/>
              </p:ext>
            </p:extLst>
          </p:nvPr>
        </p:nvGraphicFramePr>
        <p:xfrm>
          <a:off x="503903" y="501445"/>
          <a:ext cx="11353780" cy="3785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0722" name="Picture 2" descr="Leukokoria - an overview | ScienceDirect Topics">
            <a:extLst>
              <a:ext uri="{FF2B5EF4-FFF2-40B4-BE49-F238E27FC236}">
                <a16:creationId xmlns:a16="http://schemas.microsoft.com/office/drawing/2014/main" id="{73281CEC-8AF3-0F5F-2206-65AC37513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03" y="4630105"/>
            <a:ext cx="7414198" cy="19088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6151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E4944-DEAF-034D-98D2-46B4CA66F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3752849"/>
            <a:ext cx="3290887" cy="2452687"/>
          </a:xfrm>
        </p:spPr>
        <p:txBody>
          <a:bodyPr anchor="ctr"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Ocular Findings</a:t>
            </a:r>
          </a:p>
        </p:txBody>
      </p:sp>
      <p:pic>
        <p:nvPicPr>
          <p:cNvPr id="31746" name="Picture 2" descr="Primary congenital glaucoma: for patients - Gene Vision">
            <a:extLst>
              <a:ext uri="{FF2B5EF4-FFF2-40B4-BE49-F238E27FC236}">
                <a16:creationId xmlns:a16="http://schemas.microsoft.com/office/drawing/2014/main" id="{0AA84573-16E9-6A4A-7F31-B928081C44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88" b="4923"/>
          <a:stretch>
            <a:fillRect/>
          </a:stretch>
        </p:blipFill>
        <p:spPr bwMode="auto">
          <a:xfrm>
            <a:off x="20" y="10"/>
            <a:ext cx="12191980" cy="3710603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0D035-B8C3-F437-72FB-527FFCBF7C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3982" y="3752850"/>
            <a:ext cx="7485413" cy="2452687"/>
          </a:xfrm>
        </p:spPr>
        <p:txBody>
          <a:bodyPr anchor="ctr">
            <a:normAutofit/>
          </a:bodyPr>
          <a:lstStyle/>
          <a:p>
            <a:r>
              <a:rPr lang="en-US" dirty="0"/>
              <a:t>The horizontal and vertical diameters of the cornea of the newborn are about 9-10 mm. </a:t>
            </a:r>
          </a:p>
          <a:p>
            <a:endParaRPr lang="en-US" dirty="0"/>
          </a:p>
          <a:p>
            <a:r>
              <a:rPr lang="en-US" dirty="0"/>
              <a:t>Enlarged corneas suggest the diagnosis of </a:t>
            </a:r>
            <a:r>
              <a:rPr lang="en-US" b="1" dirty="0">
                <a:solidFill>
                  <a:srgbClr val="9900CC"/>
                </a:solidFill>
              </a:rPr>
              <a:t>congenital glaucoma.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78FE98-3054-6981-6768-45BC7A6A3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4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600"/>
                </a:spcAft>
              </a:pPr>
              <a:t>52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2588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803" name="Rectangle 33802">
            <a:extLst>
              <a:ext uri="{FF2B5EF4-FFF2-40B4-BE49-F238E27FC236}">
                <a16:creationId xmlns:a16="http://schemas.microsoft.com/office/drawing/2014/main" id="{D47F22ED-3A55-4EDE-A5A8-163D82B092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5" name="Rectangle 33804">
            <a:extLst>
              <a:ext uri="{FF2B5EF4-FFF2-40B4-BE49-F238E27FC236}">
                <a16:creationId xmlns:a16="http://schemas.microsoft.com/office/drawing/2014/main" id="{5184EE59-3061-456B-9FB5-98A8E0E74B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39326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7" name="Rectangle 33806">
            <a:extLst>
              <a:ext uri="{FF2B5EF4-FFF2-40B4-BE49-F238E27FC236}">
                <a16:creationId xmlns:a16="http://schemas.microsoft.com/office/drawing/2014/main" id="{F7E07B5E-9FB5-4C91-8BE4-6167EB58D0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39326" y="1410083"/>
            <a:ext cx="6858000" cy="4037834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09" name="Rectangle 33808">
            <a:extLst>
              <a:ext uri="{FF2B5EF4-FFF2-40B4-BE49-F238E27FC236}">
                <a16:creationId xmlns:a16="http://schemas.microsoft.com/office/drawing/2014/main" id="{37524947-EB09-4DD9-973B-9F75BBCD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26611" y="3576013"/>
            <a:ext cx="2526132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811" name="Rectangle 33810">
            <a:extLst>
              <a:ext uri="{FF2B5EF4-FFF2-40B4-BE49-F238E27FC236}">
                <a16:creationId xmlns:a16="http://schemas.microsoft.com/office/drawing/2014/main" id="{D30C8E25-2DD1-45C6-9F04-0F0CBF6660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3" y="1396067"/>
            <a:ext cx="6858000" cy="4037833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813" name="Freeform: Shape 33812">
            <a:extLst>
              <a:ext uri="{FF2B5EF4-FFF2-40B4-BE49-F238E27FC236}">
                <a16:creationId xmlns:a16="http://schemas.microsoft.com/office/drawing/2014/main" id="{BC57EA3C-C239-4132-A618-5CBE9F896B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8268" y="982780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F7F5AB-6FC6-0F35-A3B9-86F85C4D7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5644" y="707928"/>
            <a:ext cx="3328060" cy="3556097"/>
          </a:xfrm>
        </p:spPr>
        <p:txBody>
          <a:bodyPr anchor="b">
            <a:normAutofit/>
          </a:bodyPr>
          <a:lstStyle/>
          <a:p>
            <a:pPr algn="ctr"/>
            <a:r>
              <a:rPr lang="en-US" b="1" dirty="0">
                <a:solidFill>
                  <a:srgbClr val="FFFF00"/>
                </a:solidFill>
              </a:rPr>
              <a:t>Orbital</a:t>
            </a:r>
            <a:r>
              <a:rPr lang="en-US" b="1" dirty="0">
                <a:solidFill>
                  <a:srgbClr val="FFFFFF"/>
                </a:solidFill>
              </a:rPr>
              <a:t> </a:t>
            </a:r>
            <a:r>
              <a:rPr lang="en-US" b="1" dirty="0">
                <a:solidFill>
                  <a:srgbClr val="FFFF00"/>
                </a:solidFill>
              </a:rPr>
              <a:t>Abnormalities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1ED05D-A704-E12E-3BB3-85BAF629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5400000">
            <a:off x="-1845594" y="1949450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 sz="1100">
                <a:solidFill>
                  <a:srgbClr val="FFFFFF"/>
                </a:solidFill>
              </a:rPr>
              <a:t>Physical Examination of the Newborn Infant. Dr G Kiani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1500A0-AD94-EE5D-9882-0E45CEDEC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8006" y="311499"/>
            <a:ext cx="3534770" cy="6048358"/>
          </a:xfrm>
        </p:spPr>
        <p:txBody>
          <a:bodyPr anchor="ctr">
            <a:normAutofit/>
          </a:bodyPr>
          <a:lstStyle/>
          <a:p>
            <a:r>
              <a:rPr lang="en-US" dirty="0"/>
              <a:t>Proptosis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Hypotelorism &amp; Hypertelorism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Enophthalmos</a:t>
            </a:r>
          </a:p>
        </p:txBody>
      </p:sp>
      <p:pic>
        <p:nvPicPr>
          <p:cNvPr id="33798" name="Picture 6" descr="Enophthalmos - MD Searchlight">
            <a:extLst>
              <a:ext uri="{FF2B5EF4-FFF2-40B4-BE49-F238E27FC236}">
                <a16:creationId xmlns:a16="http://schemas.microsoft.com/office/drawing/2014/main" id="{EA9DB930-9483-8D63-AA89-B29A65CA38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4693" y="4671123"/>
            <a:ext cx="3457836" cy="14465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6" name="Picture 4" descr="Craniofacial Anomalies | SpringerLink">
            <a:extLst>
              <a:ext uri="{FF2B5EF4-FFF2-40B4-BE49-F238E27FC236}">
                <a16:creationId xmlns:a16="http://schemas.microsoft.com/office/drawing/2014/main" id="{04E9227F-0F76-6678-CB0E-DE1BC1761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4693" y="2685061"/>
            <a:ext cx="3457836" cy="1487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3794" name="Picture 2" descr="Acute proptosis in a newborn infant: A ...">
            <a:extLst>
              <a:ext uri="{FF2B5EF4-FFF2-40B4-BE49-F238E27FC236}">
                <a16:creationId xmlns:a16="http://schemas.microsoft.com/office/drawing/2014/main" id="{AA57DA82-700F-C5D7-711C-1D213D0D9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4693" y="740281"/>
            <a:ext cx="3457836" cy="14878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3D59-B5B9-82C9-D46D-292F25E62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704320" y="6455664"/>
            <a:ext cx="448056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600"/>
                </a:spcAft>
              </a:pPr>
              <a:t>53</a:t>
            </a:fld>
            <a:endParaRPr lang="en-US" sz="11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956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796DB-1723-00C8-3926-CBE7FFAD4B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Eyelid Lesions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3B026A-D0EC-4CFF-8AB9-F7DE88DAE9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Dermoid Cysts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Hemangioma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FCD1BE-7D2D-0C81-F49D-0D1DA9C02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DB16CE-EE79-82A1-34BE-8CC048066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54</a:t>
            </a:fld>
            <a:endParaRPr lang="en-US"/>
          </a:p>
        </p:txBody>
      </p:sp>
      <p:pic>
        <p:nvPicPr>
          <p:cNvPr id="34818" name="Picture 2" descr="Dermoid Cyst. EyeRounds.org ...">
            <a:extLst>
              <a:ext uri="{FF2B5EF4-FFF2-40B4-BE49-F238E27FC236}">
                <a16:creationId xmlns:a16="http://schemas.microsoft.com/office/drawing/2014/main" id="{5F54B27E-7DE0-27A7-CB02-16B4B7DEDF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044" y="1485603"/>
            <a:ext cx="4353385" cy="1943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820" name="Picture 4" descr="Arkayli Biopharma — Infantile Hemangioma">
            <a:extLst>
              <a:ext uri="{FF2B5EF4-FFF2-40B4-BE49-F238E27FC236}">
                <a16:creationId xmlns:a16="http://schemas.microsoft.com/office/drawing/2014/main" id="{D9BCFAE0-FB73-6CCD-E612-935621D9C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043" y="3831283"/>
            <a:ext cx="4353385" cy="19433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62463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45F4F7-C49D-A2BF-0B10-96588EBAD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Ears</a:t>
            </a:r>
            <a:endParaRPr lang="en-US" b="1" dirty="0">
              <a:solidFill>
                <a:srgbClr val="FF0000"/>
              </a:solidFill>
            </a:endParaRPr>
          </a:p>
        </p:txBody>
      </p:sp>
      <p:graphicFrame>
        <p:nvGraphicFramePr>
          <p:cNvPr id="19" name="Content Placeholder 2">
            <a:extLst>
              <a:ext uri="{FF2B5EF4-FFF2-40B4-BE49-F238E27FC236}">
                <a16:creationId xmlns:a16="http://schemas.microsoft.com/office/drawing/2014/main" id="{94C65A4D-0E10-D4AF-1A01-4470733A416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0515716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664F6C-370E-3715-36CC-3525036710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972272-A6F0-A05D-27B7-C5A306A10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4263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E1B01-5047-BE43-2F90-C9F6EEC0A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Periauricular pit or tag / Low set ear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49367C-4703-7DD5-E44A-B406B32C2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75E896-38BB-9068-A0B7-E823B34B4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56</a:t>
            </a:fld>
            <a:endParaRPr lang="en-US"/>
          </a:p>
        </p:txBody>
      </p:sp>
      <p:pic>
        <p:nvPicPr>
          <p:cNvPr id="32770" name="Picture 2" descr="Auricular pinnae deformity with pre-auricular pit and tag (circled). |  Download Scientific Diagram">
            <a:extLst>
              <a:ext uri="{FF2B5EF4-FFF2-40B4-BE49-F238E27FC236}">
                <a16:creationId xmlns:a16="http://schemas.microsoft.com/office/drawing/2014/main" id="{EB47E6F9-4751-A621-2FE1-74E33C25FD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4308" y="1951089"/>
            <a:ext cx="3434667" cy="3579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The Head and Face | SpringerLink">
            <a:extLst>
              <a:ext uri="{FF2B5EF4-FFF2-40B4-BE49-F238E27FC236}">
                <a16:creationId xmlns:a16="http://schemas.microsoft.com/office/drawing/2014/main" id="{776A4ABF-5D20-CDCB-74F4-904B3B69F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026" y="1951089"/>
            <a:ext cx="3215148" cy="3579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4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F9E26794-0CFA-F146-9CC1-9160E804B4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959" y="0"/>
            <a:ext cx="12371917" cy="6858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5BAC400-CDC1-1641-A1A9-7DDD1E93FA50}"/>
                  </a:ext>
                </a:extLst>
              </p14:cNvPr>
              <p14:cNvContentPartPr/>
              <p14:nvPr/>
            </p14:nvContentPartPr>
            <p14:xfrm>
              <a:off x="9756160" y="6135433"/>
              <a:ext cx="12600" cy="61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5BAC400-CDC1-1641-A1A9-7DDD1E93FA5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47160" y="6126793"/>
                <a:ext cx="30240" cy="2376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CD9CF287-911A-2A44-9305-C163504B4A90}"/>
              </a:ext>
            </a:extLst>
          </p:cNvPr>
          <p:cNvSpPr txBox="1"/>
          <p:nvPr/>
        </p:nvSpPr>
        <p:spPr>
          <a:xfrm>
            <a:off x="1408455" y="1125567"/>
            <a:ext cx="7620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4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Thank you for your attention</a:t>
            </a:r>
            <a:endParaRPr lang="en-US" sz="4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49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2DBF99-0DC8-AC96-53FA-9BDE2B5808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General Appearance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F54BD-C2CD-69BE-4F57-E8A86C547C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en-US" dirty="0"/>
              <a:t>Major anomaly</a:t>
            </a:r>
          </a:p>
          <a:p>
            <a:r>
              <a:rPr lang="en-US" altLang="en-US" dirty="0"/>
              <a:t>Color</a:t>
            </a:r>
          </a:p>
          <a:p>
            <a:r>
              <a:rPr lang="en-US" altLang="en-US" dirty="0"/>
              <a:t>Respiration</a:t>
            </a:r>
          </a:p>
          <a:p>
            <a:r>
              <a:rPr lang="en-US" altLang="en-US" dirty="0"/>
              <a:t>Birth injury</a:t>
            </a:r>
          </a:p>
          <a:p>
            <a:r>
              <a:rPr lang="en-US" altLang="en-US" dirty="0"/>
              <a:t>sex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78D18D-28B2-400C-4D26-75B68469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82BCEF-97CB-7924-D5F3-AF400B842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102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03D62-78F8-E3D7-62A7-2AD8198A8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7BE53-C1D0-C61A-6580-CC4C4FDABA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Physical activity may be decreased by the effects of illness or drugs.</a:t>
            </a:r>
          </a:p>
          <a:p>
            <a:endParaRPr lang="en-US" dirty="0"/>
          </a:p>
          <a:p>
            <a:r>
              <a:rPr lang="en-US" dirty="0"/>
              <a:t>Both active and passive muscle tone and any unusual posture should be noted. </a:t>
            </a:r>
          </a:p>
          <a:p>
            <a:endParaRPr lang="en-US" dirty="0"/>
          </a:p>
          <a:p>
            <a:r>
              <a:rPr lang="en-US" dirty="0"/>
              <a:t>Tremulous movements with ankle or jaw myoclonus are more common than at any other age.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AD6EAA-991D-CC74-DFCC-9A3CBB135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DEE42F-7E75-4AD2-EEFE-BE5C9D06F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5B5E5D-2599-4E89-BB7F-A554EB4EBE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99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green background&#10;&#10;AI-generated content may be incorrect.">
            <a:extLst>
              <a:ext uri="{FF2B5EF4-FFF2-40B4-BE49-F238E27FC236}">
                <a16:creationId xmlns:a16="http://schemas.microsoft.com/office/drawing/2014/main" id="{D190D276-12EA-65BC-6D24-493CE7306FB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4927" r="15725" b="-2"/>
          <a:stretch>
            <a:fillRect/>
          </a:stretch>
        </p:blipFill>
        <p:spPr>
          <a:xfrm>
            <a:off x="2" y="1587"/>
            <a:ext cx="6095999" cy="6856413"/>
          </a:xfrm>
          <a:custGeom>
            <a:avLst/>
            <a:gdLst/>
            <a:ahLst/>
            <a:cxnLst/>
            <a:rect l="l" t="t" r="r" b="b"/>
            <a:pathLst>
              <a:path w="6649908" h="6856413">
                <a:moveTo>
                  <a:pt x="0" y="0"/>
                </a:moveTo>
                <a:lnTo>
                  <a:pt x="6559859" y="0"/>
                </a:lnTo>
                <a:lnTo>
                  <a:pt x="6572145" y="79394"/>
                </a:lnTo>
                <a:cubicBezTo>
                  <a:pt x="6857782" y="2230562"/>
                  <a:pt x="6243159" y="4473353"/>
                  <a:pt x="6528796" y="6624522"/>
                </a:cubicBezTo>
                <a:lnTo>
                  <a:pt x="6564680" y="6856413"/>
                </a:lnTo>
                <a:lnTo>
                  <a:pt x="0" y="6856413"/>
                </a:lnTo>
                <a:close/>
              </a:path>
            </a:pathLst>
          </a:cu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BC87C8-0269-3216-09DC-DB53A2DE3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81013" y="6356350"/>
            <a:ext cx="685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CA5B5E5D-2599-4E89-BB7F-A554EB4EBE25}" type="slidenum">
              <a:rPr lang="en-US">
                <a:solidFill>
                  <a:srgbClr val="FFFFFF"/>
                </a:solidFill>
              </a:rPr>
              <a:pPr algn="l">
                <a:spcAft>
                  <a:spcPts val="600"/>
                </a:spcAft>
              </a:pPr>
              <a:t>8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DE5800-FB86-FBD0-DB9B-2641D00E2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17733" y="6356350"/>
            <a:ext cx="5291667" cy="365125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Physical Examination of the Newborn Infant. Dr G Kiani</a:t>
            </a:r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E78F9FB2-6A50-8011-7182-43F431A1343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4717231"/>
              </p:ext>
            </p:extLst>
          </p:nvPr>
        </p:nvGraphicFramePr>
        <p:xfrm>
          <a:off x="6417733" y="1552575"/>
          <a:ext cx="5291663" cy="3752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7562F32-124A-5B6D-C4DF-72CF724562FF}"/>
              </a:ext>
            </a:extLst>
          </p:cNvPr>
          <p:cNvSpPr txBox="1"/>
          <p:nvPr/>
        </p:nvSpPr>
        <p:spPr>
          <a:xfrm>
            <a:off x="1166813" y="1845171"/>
            <a:ext cx="3634086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en-US" sz="4400" b="1" dirty="0">
                <a:solidFill>
                  <a:srgbClr val="FF0000"/>
                </a:solidFill>
              </a:rPr>
              <a:t>At 40 weeks</a:t>
            </a:r>
          </a:p>
        </p:txBody>
      </p:sp>
    </p:spTree>
    <p:extLst>
      <p:ext uri="{BB962C8B-B14F-4D97-AF65-F5344CB8AC3E}">
        <p14:creationId xmlns:p14="http://schemas.microsoft.com/office/powerpoint/2010/main" val="228068680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5" name="Rectangle 2054">
            <a:extLst>
              <a:ext uri="{FF2B5EF4-FFF2-40B4-BE49-F238E27FC236}">
                <a16:creationId xmlns:a16="http://schemas.microsoft.com/office/drawing/2014/main" id="{2C61293E-6EBE-43EF-A52C-9BEBFD7679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An unusual disease mimicking congenital nephrotic syndrome: Questions |  Pediatric Nephrology">
            <a:extLst>
              <a:ext uri="{FF2B5EF4-FFF2-40B4-BE49-F238E27FC236}">
                <a16:creationId xmlns:a16="http://schemas.microsoft.com/office/drawing/2014/main" id="{F8DB6016-0614-E3AE-8B3B-F15CED5A6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2"/>
          <a:stretch>
            <a:fillRect/>
          </a:stretch>
        </p:blipFill>
        <p:spPr bwMode="auto">
          <a:xfrm>
            <a:off x="718558" y="791335"/>
            <a:ext cx="3666630" cy="53991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57" name="sketchy line">
            <a:extLst>
              <a:ext uri="{FF2B5EF4-FFF2-40B4-BE49-F238E27FC236}">
                <a16:creationId xmlns:a16="http://schemas.microsoft.com/office/drawing/2014/main" id="{21540236-BFD5-4A9D-8840-4703E7F768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97762" y="2374947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F5D4A9-3A60-0E29-F903-2F7A79DED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06624"/>
            <a:ext cx="6251110" cy="348386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en-US" b="1" i="1" dirty="0">
                <a:solidFill>
                  <a:srgbClr val="9900CC"/>
                </a:solidFill>
              </a:rPr>
              <a:t>Generalized edema </a:t>
            </a:r>
            <a:r>
              <a:rPr lang="en-US" dirty="0"/>
              <a:t>may occur with prematurity, hypoproteinemia secondary to severe erythroblastosis fetalis, nonimmune hydrops, congenital nephrosis.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D8136A-CCCE-5F4D-B1DE-F9F07ED04B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297762" y="6356350"/>
            <a:ext cx="4114800" cy="365125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r>
              <a:rPr lang="en-US"/>
              <a:t>Physical Examination of the Newborn Infant. Dr G Kiani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0F5121-7314-B022-BDE6-60BBCB970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52978" y="6356350"/>
            <a:ext cx="1300821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A5B5E5D-2599-4E89-BB7F-A554EB4EBE25}" type="slidenum">
              <a:rPr lang="en-US" smtClean="0"/>
              <a:pPr>
                <a:spcAft>
                  <a:spcPts val="60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4507</TotalTime>
  <Words>2240</Words>
  <Application>Microsoft Office PowerPoint</Application>
  <PresentationFormat>Widescreen</PresentationFormat>
  <Paragraphs>276</Paragraphs>
  <Slides>57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63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 Initial examination</vt:lpstr>
      <vt:lpstr>PowerPoint Presentation</vt:lpstr>
      <vt:lpstr>PowerPoint Presentation</vt:lpstr>
      <vt:lpstr>General Appearance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Mongolian spots</vt:lpstr>
      <vt:lpstr>PowerPoint Presentation</vt:lpstr>
      <vt:lpstr>Erythema toxicum</vt:lpstr>
      <vt:lpstr>Pustular melanosis</vt:lpstr>
      <vt:lpstr>Salmon patch</vt:lpstr>
      <vt:lpstr>PowerPoint Presentation</vt:lpstr>
      <vt:lpstr>Milia</vt:lpstr>
      <vt:lpstr>Neonatal Acne and Infantile Acne</vt:lpstr>
      <vt:lpstr>Ichthyoses</vt:lpstr>
      <vt:lpstr>Epidermolysis Bullosa</vt:lpstr>
      <vt:lpstr>Hypopigmentation</vt:lpstr>
      <vt:lpstr>Hemangiomas</vt:lpstr>
      <vt:lpstr>Skull</vt:lpstr>
      <vt:lpstr>PowerPoint Presentation</vt:lpstr>
      <vt:lpstr>PowerPoint Presentation</vt:lpstr>
      <vt:lpstr>PowerPoint Presentation</vt:lpstr>
      <vt:lpstr>Head Circumference</vt:lpstr>
      <vt:lpstr>PowerPoint Presentation</vt:lpstr>
      <vt:lpstr>PowerPoint Presentation</vt:lpstr>
      <vt:lpstr>PowerPoint Presentation</vt:lpstr>
      <vt:lpstr>PowerPoint Presentation</vt:lpstr>
      <vt:lpstr>Deformational plagiocephaly</vt:lpstr>
      <vt:lpstr>Face</vt:lpstr>
      <vt:lpstr>Conjunctival and retinal hemorrhages </vt:lpstr>
      <vt:lpstr>PowerPoint Presentation</vt:lpstr>
      <vt:lpstr>Nose</vt:lpstr>
      <vt:lpstr>Mouth</vt:lpstr>
      <vt:lpstr>PowerPoint Presentation</vt:lpstr>
      <vt:lpstr>PowerPoint Presentation</vt:lpstr>
      <vt:lpstr>Neck</vt:lpstr>
      <vt:lpstr>PowerPoint Presentation</vt:lpstr>
      <vt:lpstr>PowerPoint Presentation</vt:lpstr>
      <vt:lpstr>EYE</vt:lpstr>
      <vt:lpstr>Ophthalmologic Consultations</vt:lpstr>
      <vt:lpstr>PowerPoint Presentation</vt:lpstr>
      <vt:lpstr>PowerPoint Presentation</vt:lpstr>
      <vt:lpstr>Lacrimal Abnormalities</vt:lpstr>
      <vt:lpstr>PowerPoint Presentation</vt:lpstr>
      <vt:lpstr>Ocular Findings</vt:lpstr>
      <vt:lpstr>Orbital Abnormalities</vt:lpstr>
      <vt:lpstr>Eyelid Lesions</vt:lpstr>
      <vt:lpstr>Ears</vt:lpstr>
      <vt:lpstr>Periauricular pit or tag / Low set ear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Neonatal Thrombotic Disorders</dc:title>
  <dc:creator>goli</dc:creator>
  <cp:lastModifiedBy>goli kiyani</cp:lastModifiedBy>
  <cp:revision>95</cp:revision>
  <dcterms:created xsi:type="dcterms:W3CDTF">2023-01-28T20:29:28Z</dcterms:created>
  <dcterms:modified xsi:type="dcterms:W3CDTF">2025-10-15T16:53:13Z</dcterms:modified>
</cp:coreProperties>
</file>